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63" r:id="rId3"/>
    <p:sldId id="260"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AE9FB2-E566-473E-A68C-591995098890}"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5B29F-8751-408E-9EAC-549645503D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24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9FB2-E566-473E-A68C-591995098890}"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27166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9FB2-E566-473E-A68C-591995098890}"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183792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9FB2-E566-473E-A68C-591995098890}"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259524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AE9FB2-E566-473E-A68C-591995098890}"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5B29F-8751-408E-9EAC-549645503D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16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E9FB2-E566-473E-A68C-591995098890}"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7437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AE9FB2-E566-473E-A68C-591995098890}"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39306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AE9FB2-E566-473E-A68C-591995098890}"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144152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AE9FB2-E566-473E-A68C-591995098890}" type="datetimeFigureOut">
              <a:rPr lang="en-US" smtClean="0"/>
              <a:t>10/15/2018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223989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AE9FB2-E566-473E-A68C-591995098890}" type="datetimeFigureOut">
              <a:rPr lang="en-US" smtClean="0"/>
              <a:t>10/15/2018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C5B29F-8751-408E-9EAC-549645503DC8}" type="slidenum">
              <a:rPr lang="en-US" smtClean="0"/>
              <a:t>‹#›</a:t>
            </a:fld>
            <a:endParaRPr lang="en-US"/>
          </a:p>
        </p:txBody>
      </p:sp>
    </p:spTree>
    <p:extLst>
      <p:ext uri="{BB962C8B-B14F-4D97-AF65-F5344CB8AC3E}">
        <p14:creationId xmlns:p14="http://schemas.microsoft.com/office/powerpoint/2010/main" val="72457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AE9FB2-E566-473E-A68C-591995098890}"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5B29F-8751-408E-9EAC-549645503DC8}" type="slidenum">
              <a:rPr lang="en-US" smtClean="0"/>
              <a:t>‹#›</a:t>
            </a:fld>
            <a:endParaRPr lang="en-US"/>
          </a:p>
        </p:txBody>
      </p:sp>
    </p:spTree>
    <p:extLst>
      <p:ext uri="{BB962C8B-B14F-4D97-AF65-F5344CB8AC3E}">
        <p14:creationId xmlns:p14="http://schemas.microsoft.com/office/powerpoint/2010/main" val="84870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AE9FB2-E566-473E-A68C-591995098890}" type="datetimeFigureOut">
              <a:rPr lang="en-US" smtClean="0"/>
              <a:t>10/15/2018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C5B29F-8751-408E-9EAC-549645503DC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1109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C5997-A24C-4C5E-B1A5-CC5096E79434}"/>
              </a:ext>
            </a:extLst>
          </p:cNvPr>
          <p:cNvSpPr>
            <a:spLocks noGrp="1"/>
          </p:cNvSpPr>
          <p:nvPr>
            <p:ph type="ctrTitle"/>
          </p:nvPr>
        </p:nvSpPr>
        <p:spPr>
          <a:xfrm>
            <a:off x="5289754" y="639097"/>
            <a:ext cx="6253317" cy="3686015"/>
          </a:xfrm>
        </p:spPr>
        <p:txBody>
          <a:bodyPr>
            <a:normAutofit/>
          </a:bodyPr>
          <a:lstStyle/>
          <a:p>
            <a:r>
              <a:rPr lang="en-US"/>
              <a:t>Architecture Study</a:t>
            </a:r>
          </a:p>
        </p:txBody>
      </p:sp>
      <p:pic>
        <p:nvPicPr>
          <p:cNvPr id="6" name="Graphic 5" descr="Database">
            <a:extLst>
              <a:ext uri="{FF2B5EF4-FFF2-40B4-BE49-F238E27FC236}">
                <a16:creationId xmlns:a16="http://schemas.microsoft.com/office/drawing/2014/main" id="{93338747-0388-46A1-8E62-9E3ED3A31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6" name="Straight Connector 1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274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C5997-A24C-4C5E-B1A5-CC5096E79434}"/>
              </a:ext>
            </a:extLst>
          </p:cNvPr>
          <p:cNvSpPr>
            <a:spLocks noGrp="1"/>
          </p:cNvSpPr>
          <p:nvPr>
            <p:ph type="ctrTitle"/>
          </p:nvPr>
        </p:nvSpPr>
        <p:spPr>
          <a:xfrm>
            <a:off x="965201" y="643467"/>
            <a:ext cx="6255026" cy="5054008"/>
          </a:xfrm>
        </p:spPr>
        <p:txBody>
          <a:bodyPr anchor="ctr">
            <a:normAutofit/>
          </a:bodyPr>
          <a:lstStyle/>
          <a:p>
            <a:pPr algn="r"/>
            <a:r>
              <a:rPr lang="en-US"/>
              <a:t>Architecture Study</a:t>
            </a:r>
          </a:p>
        </p:txBody>
      </p:sp>
      <p:sp>
        <p:nvSpPr>
          <p:cNvPr id="3" name="Subtitle 2">
            <a:extLst>
              <a:ext uri="{FF2B5EF4-FFF2-40B4-BE49-F238E27FC236}">
                <a16:creationId xmlns:a16="http://schemas.microsoft.com/office/drawing/2014/main" id="{92B6DF00-8E36-404D-9228-3783705F3971}"/>
              </a:ext>
            </a:extLst>
          </p:cNvPr>
          <p:cNvSpPr>
            <a:spLocks noGrp="1"/>
          </p:cNvSpPr>
          <p:nvPr>
            <p:ph type="subTitle" idx="1"/>
          </p:nvPr>
        </p:nvSpPr>
        <p:spPr>
          <a:xfrm>
            <a:off x="7870995" y="643467"/>
            <a:ext cx="3341488" cy="5054008"/>
          </a:xfrm>
        </p:spPr>
        <p:txBody>
          <a:bodyPr anchor="ctr">
            <a:normAutofit/>
          </a:bodyPr>
          <a:lstStyle/>
          <a:p>
            <a:r>
              <a:rPr lang="en-US"/>
              <a:t>Multi-tier or N-tier</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05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E10C818-4BC2-4FD9-80C0-2551336A5BDD}"/>
              </a:ext>
            </a:extLst>
          </p:cNvPr>
          <p:cNvSpPr>
            <a:spLocks noGrp="1"/>
          </p:cNvSpPr>
          <p:nvPr>
            <p:ph type="title"/>
          </p:nvPr>
        </p:nvSpPr>
        <p:spPr/>
        <p:txBody>
          <a:bodyPr/>
          <a:lstStyle/>
          <a:p>
            <a:r>
              <a:rPr lang="en-US" dirty="0"/>
              <a:t>Basic Concepts</a:t>
            </a:r>
          </a:p>
        </p:txBody>
      </p:sp>
      <p:sp>
        <p:nvSpPr>
          <p:cNvPr id="21" name="Content Placeholder 20">
            <a:extLst>
              <a:ext uri="{FF2B5EF4-FFF2-40B4-BE49-F238E27FC236}">
                <a16:creationId xmlns:a16="http://schemas.microsoft.com/office/drawing/2014/main" id="{8C06658F-1E67-4D2D-8655-C485B7744D02}"/>
              </a:ext>
            </a:extLst>
          </p:cNvPr>
          <p:cNvSpPr>
            <a:spLocks noGrp="1"/>
          </p:cNvSpPr>
          <p:nvPr>
            <p:ph idx="1"/>
          </p:nvPr>
        </p:nvSpPr>
        <p:spPr>
          <a:xfrm>
            <a:off x="1097280" y="1845733"/>
            <a:ext cx="10058400" cy="4428457"/>
          </a:xfrm>
        </p:spPr>
        <p:txBody>
          <a:bodyPr>
            <a:normAutofit fontScale="92500"/>
          </a:bodyPr>
          <a:lstStyle/>
          <a:p>
            <a:pPr algn="just"/>
            <a:r>
              <a:rPr lang="en-US" dirty="0"/>
              <a:t>N-tier architecture is also called multi-tier architecture because the software is engineered to have the processing, data management, and presentation functions physically and logically separated.  That means that these different functions are hosted on several machines or clusters, ensuring that services are provided without resources being shared and, as such, these services are delivered at top capacity.  The “N” in the name n-tier architecture refers to any number from 1.</a:t>
            </a:r>
          </a:p>
          <a:p>
            <a:pPr algn="just"/>
            <a:r>
              <a:rPr lang="en-US" dirty="0"/>
              <a:t>Not only does your software gain from being able to get services at the best possible rate, but it’s also easier to manage.  This is because when you work on one section, the changes you make will not affect the other functions.  And if there is a problem, you can easily pinpoint where it originates.</a:t>
            </a:r>
          </a:p>
          <a:p>
            <a:pPr algn="just"/>
            <a:r>
              <a:rPr lang="en-US" dirty="0"/>
              <a:t>N-tier architecture would involve dividing an application into three different tiers.  These would be the</a:t>
            </a:r>
          </a:p>
          <a:p>
            <a:pPr algn="just"/>
            <a:r>
              <a:rPr lang="en-US" dirty="0"/>
              <a:t>logic tier,</a:t>
            </a:r>
          </a:p>
          <a:p>
            <a:pPr algn="just"/>
            <a:r>
              <a:rPr lang="en-US" dirty="0"/>
              <a:t>the presentation tier, and</a:t>
            </a:r>
          </a:p>
          <a:p>
            <a:pPr algn="just"/>
            <a:r>
              <a:rPr lang="en-US" dirty="0"/>
              <a:t>the data tier</a:t>
            </a:r>
          </a:p>
          <a:p>
            <a:pPr algn="just"/>
            <a:endParaRPr lang="en-US" dirty="0"/>
          </a:p>
        </p:txBody>
      </p:sp>
    </p:spTree>
    <p:extLst>
      <p:ext uri="{BB962C8B-B14F-4D97-AF65-F5344CB8AC3E}">
        <p14:creationId xmlns:p14="http://schemas.microsoft.com/office/powerpoint/2010/main" val="4194415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sign&#10;&#10;Description generated with very high confidence">
            <a:extLst>
              <a:ext uri="{FF2B5EF4-FFF2-40B4-BE49-F238E27FC236}">
                <a16:creationId xmlns:a16="http://schemas.microsoft.com/office/drawing/2014/main" id="{02D2173E-F0A0-4B1B-9805-0D6D4D7E2639}"/>
              </a:ext>
            </a:extLst>
          </p:cNvPr>
          <p:cNvPicPr>
            <a:picLocks noChangeAspect="1"/>
          </p:cNvPicPr>
          <p:nvPr/>
        </p:nvPicPr>
        <p:blipFill>
          <a:blip r:embed="rId2"/>
          <a:stretch>
            <a:fillRect/>
          </a:stretch>
        </p:blipFill>
        <p:spPr>
          <a:xfrm>
            <a:off x="1970127" y="643467"/>
            <a:ext cx="2638346" cy="5050225"/>
          </a:xfrm>
          <a:prstGeom prst="rect">
            <a:avLst/>
          </a:prstGeom>
        </p:spPr>
      </p:pic>
      <p:pic>
        <p:nvPicPr>
          <p:cNvPr id="1026" name="Picture 2" descr="N-Tier Architecture">
            <a:extLst>
              <a:ext uri="{FF2B5EF4-FFF2-40B4-BE49-F238E27FC236}">
                <a16:creationId xmlns:a16="http://schemas.microsoft.com/office/drawing/2014/main" id="{2EFF2596-B706-4A38-BF95-8DD970484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866" y="803866"/>
            <a:ext cx="5291666" cy="4729426"/>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Arrow: Right 2">
            <a:extLst>
              <a:ext uri="{FF2B5EF4-FFF2-40B4-BE49-F238E27FC236}">
                <a16:creationId xmlns:a16="http://schemas.microsoft.com/office/drawing/2014/main" id="{8F8B8684-0444-4425-905A-77C577278D1F}"/>
              </a:ext>
            </a:extLst>
          </p:cNvPr>
          <p:cNvSpPr/>
          <p:nvPr/>
        </p:nvSpPr>
        <p:spPr>
          <a:xfrm>
            <a:off x="4608473" y="2729132"/>
            <a:ext cx="1326662" cy="45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42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E10C818-4BC2-4FD9-80C0-2551336A5BDD}"/>
              </a:ext>
            </a:extLst>
          </p:cNvPr>
          <p:cNvSpPr>
            <a:spLocks noGrp="1"/>
          </p:cNvSpPr>
          <p:nvPr>
            <p:ph type="title"/>
          </p:nvPr>
        </p:nvSpPr>
        <p:spPr/>
        <p:txBody>
          <a:bodyPr/>
          <a:lstStyle/>
          <a:p>
            <a:r>
              <a:rPr lang="en-US" dirty="0"/>
              <a:t>Benefits of N-Tier Architecture?</a:t>
            </a:r>
          </a:p>
        </p:txBody>
      </p:sp>
      <p:sp>
        <p:nvSpPr>
          <p:cNvPr id="21" name="Content Placeholder 20">
            <a:extLst>
              <a:ext uri="{FF2B5EF4-FFF2-40B4-BE49-F238E27FC236}">
                <a16:creationId xmlns:a16="http://schemas.microsoft.com/office/drawing/2014/main" id="{8C06658F-1E67-4D2D-8655-C485B7744D02}"/>
              </a:ext>
            </a:extLst>
          </p:cNvPr>
          <p:cNvSpPr>
            <a:spLocks noGrp="1"/>
          </p:cNvSpPr>
          <p:nvPr>
            <p:ph idx="1"/>
          </p:nvPr>
        </p:nvSpPr>
        <p:spPr>
          <a:xfrm>
            <a:off x="1097280" y="1845733"/>
            <a:ext cx="10058400" cy="4428457"/>
          </a:xfrm>
        </p:spPr>
        <p:txBody>
          <a:bodyPr>
            <a:normAutofit fontScale="85000" lnSpcReduction="20000"/>
          </a:bodyPr>
          <a:lstStyle/>
          <a:p>
            <a:pPr algn="just"/>
            <a:r>
              <a:rPr lang="en-US" dirty="0"/>
              <a:t>There are several benefits to using n-tier architecture for your software.  These are scalability, ease of management, flexibility, and security.</a:t>
            </a:r>
          </a:p>
          <a:p>
            <a:pPr algn="just"/>
            <a:r>
              <a:rPr lang="en-US" b="1" dirty="0"/>
              <a:t>Secure:</a:t>
            </a:r>
            <a:r>
              <a:rPr lang="en-US" dirty="0"/>
              <a:t> You can secure each of the three tiers separately using different methods.</a:t>
            </a:r>
          </a:p>
          <a:p>
            <a:pPr algn="just"/>
            <a:r>
              <a:rPr lang="en-US" b="1" dirty="0"/>
              <a:t>Easy to manage:</a:t>
            </a:r>
            <a:r>
              <a:rPr lang="en-US" dirty="0"/>
              <a:t> You can manage each tier separately, adding or modifying each tier without affecting the other tiers.</a:t>
            </a:r>
          </a:p>
          <a:p>
            <a:pPr algn="just"/>
            <a:r>
              <a:rPr lang="en-US" b="1" dirty="0"/>
              <a:t>Scalable:</a:t>
            </a:r>
            <a:r>
              <a:rPr lang="en-US" dirty="0"/>
              <a:t> If you need to add more resources, you can do it per tier, without affecting the other tiers.</a:t>
            </a:r>
          </a:p>
          <a:p>
            <a:pPr algn="just"/>
            <a:r>
              <a:rPr lang="en-US" b="1" dirty="0"/>
              <a:t>Flexible:</a:t>
            </a:r>
            <a:r>
              <a:rPr lang="en-US" dirty="0"/>
              <a:t> Apart from isolated scalability, you can also expand each tier in any manner that your requirements dictate.</a:t>
            </a:r>
          </a:p>
          <a:p>
            <a:pPr algn="just"/>
            <a:r>
              <a:rPr lang="en-US" b="1" dirty="0"/>
              <a:t>More efficient development:</a:t>
            </a:r>
            <a:r>
              <a:rPr lang="en-US" dirty="0"/>
              <a:t> N-tier architecture is very friendly for development, as different teams may work on each tier.  This way, you can be sure the design and presentation professionals work on the presentation tier and the database experts work on the data tier.</a:t>
            </a:r>
          </a:p>
          <a:p>
            <a:pPr algn="just"/>
            <a:r>
              <a:rPr lang="en-US" b="1" dirty="0"/>
              <a:t>Easy to add new features:</a:t>
            </a:r>
            <a:r>
              <a:rPr lang="en-US" dirty="0"/>
              <a:t> If you want to introduce a new feature, you can add it to the appropriate tier without affecting the other tiers.</a:t>
            </a:r>
          </a:p>
          <a:p>
            <a:pPr algn="just"/>
            <a:r>
              <a:rPr lang="en-US" b="1" dirty="0"/>
              <a:t>Easy to reuse:</a:t>
            </a:r>
            <a:r>
              <a:rPr lang="en-US" dirty="0"/>
              <a:t> Because the application is divided into independent tiers, you can easily reuse each tier for other software projects.  For instance, if you want to use the same program, but for a different data set, you can just replicate the logic and presentation tiers and then create a new data tier.</a:t>
            </a:r>
          </a:p>
          <a:p>
            <a:pPr algn="just"/>
            <a:endParaRPr lang="en-US" dirty="0"/>
          </a:p>
        </p:txBody>
      </p:sp>
    </p:spTree>
    <p:extLst>
      <p:ext uri="{BB962C8B-B14F-4D97-AF65-F5344CB8AC3E}">
        <p14:creationId xmlns:p14="http://schemas.microsoft.com/office/powerpoint/2010/main" val="5738322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E10C818-4BC2-4FD9-80C0-2551336A5BDD}"/>
              </a:ext>
            </a:extLst>
          </p:cNvPr>
          <p:cNvSpPr>
            <a:spLocks noGrp="1"/>
          </p:cNvSpPr>
          <p:nvPr>
            <p:ph type="title"/>
          </p:nvPr>
        </p:nvSpPr>
        <p:spPr/>
        <p:txBody>
          <a:bodyPr/>
          <a:lstStyle/>
          <a:p>
            <a:r>
              <a:rPr lang="en-US" dirty="0"/>
              <a:t>Further Reading</a:t>
            </a:r>
          </a:p>
        </p:txBody>
      </p:sp>
      <p:sp>
        <p:nvSpPr>
          <p:cNvPr id="21" name="Content Placeholder 20">
            <a:extLst>
              <a:ext uri="{FF2B5EF4-FFF2-40B4-BE49-F238E27FC236}">
                <a16:creationId xmlns:a16="http://schemas.microsoft.com/office/drawing/2014/main" id="{8C06658F-1E67-4D2D-8655-C485B7744D02}"/>
              </a:ext>
            </a:extLst>
          </p:cNvPr>
          <p:cNvSpPr>
            <a:spLocks noGrp="1"/>
          </p:cNvSpPr>
          <p:nvPr>
            <p:ph idx="1"/>
          </p:nvPr>
        </p:nvSpPr>
        <p:spPr>
          <a:xfrm>
            <a:off x="1097280" y="1845733"/>
            <a:ext cx="10058400" cy="4428457"/>
          </a:xfrm>
        </p:spPr>
        <p:txBody>
          <a:bodyPr>
            <a:normAutofit/>
          </a:bodyPr>
          <a:lstStyle/>
          <a:p>
            <a:pPr algn="just"/>
            <a:r>
              <a:rPr lang="en-US" dirty="0"/>
              <a:t>https://stackify.com/n-tier-architecture/</a:t>
            </a:r>
          </a:p>
        </p:txBody>
      </p:sp>
    </p:spTree>
    <p:extLst>
      <p:ext uri="{BB962C8B-B14F-4D97-AF65-F5344CB8AC3E}">
        <p14:creationId xmlns:p14="http://schemas.microsoft.com/office/powerpoint/2010/main" val="954928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648</TotalTime>
  <Words>64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Architecture Study</vt:lpstr>
      <vt:lpstr>Architecture Study</vt:lpstr>
      <vt:lpstr>Basic Concepts</vt:lpstr>
      <vt:lpstr>PowerPoint Presentation</vt:lpstr>
      <vt:lpstr>Benefits of N-Tier Architecture?</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Concepts</dc:title>
  <dc:creator>Upadhyay, Saurabh (GE Healthcare)</dc:creator>
  <cp:lastModifiedBy>Upadhyay, Saurabh (GE Healthcare)</cp:lastModifiedBy>
  <cp:revision>101</cp:revision>
  <dcterms:created xsi:type="dcterms:W3CDTF">2018-10-13T03:49:40Z</dcterms:created>
  <dcterms:modified xsi:type="dcterms:W3CDTF">2018-10-15T04:08:48Z</dcterms:modified>
</cp:coreProperties>
</file>