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778C6-491C-4BF5-90E8-3B94CC9765DF}" type="datetimeFigureOut">
              <a:rPr lang="en-US" smtClean="0"/>
              <a:t>12/24/2022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B5EBC-3C61-4087-A58A-4F64F855F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0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1515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5151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72FD6E-E13C-4CB2-9C3C-A79CEFB2474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5151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75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944131" y="4419606"/>
            <a:ext cx="2235200" cy="2438400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pic>
        <p:nvPicPr>
          <p:cNvPr id="5" name="Picture 4" descr="PPT slid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" y="304811"/>
            <a:ext cx="4978403" cy="1555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6" y="1654186"/>
            <a:ext cx="7518400" cy="1622425"/>
          </a:xfrm>
        </p:spPr>
        <p:txBody>
          <a:bodyPr>
            <a:normAutofit/>
          </a:bodyPr>
          <a:lstStyle>
            <a:lvl1pPr algn="l">
              <a:defRPr sz="4899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6" y="3429001"/>
            <a:ext cx="7518400" cy="914400"/>
          </a:xfrm>
        </p:spPr>
        <p:txBody>
          <a:bodyPr>
            <a:normAutofit/>
          </a:bodyPr>
          <a:lstStyle>
            <a:lvl1pPr marL="0" indent="0" algn="l">
              <a:buNone/>
              <a:defRPr sz="3499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56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3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72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403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08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76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4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ight Triangle 7"/>
          <p:cNvSpPr/>
          <p:nvPr/>
        </p:nvSpPr>
        <p:spPr>
          <a:xfrm rot="16200000">
            <a:off x="7620006" y="4521206"/>
            <a:ext cx="2438400" cy="2235200"/>
          </a:xfrm>
          <a:prstGeom prst="rtTriangle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sp>
        <p:nvSpPr>
          <p:cNvPr id="10" name="Parallelogram 9"/>
          <p:cNvSpPr/>
          <p:nvPr/>
        </p:nvSpPr>
        <p:spPr>
          <a:xfrm>
            <a:off x="3048008" y="4419606"/>
            <a:ext cx="4775202" cy="2438400"/>
          </a:xfrm>
          <a:prstGeom prst="parallelogram">
            <a:avLst>
              <a:gd name="adj" fmla="val 6968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sp>
        <p:nvSpPr>
          <p:cNvPr id="11" name="Parallelogram 10"/>
          <p:cNvSpPr/>
          <p:nvPr/>
        </p:nvSpPr>
        <p:spPr>
          <a:xfrm>
            <a:off x="7823215" y="1981208"/>
            <a:ext cx="4368798" cy="2438400"/>
          </a:xfrm>
          <a:prstGeom prst="parallelogram">
            <a:avLst>
              <a:gd name="adj" fmla="val 6968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113610" tIns="56804" rIns="113610" bIns="56804" rtlCol="0" anchor="ctr"/>
          <a:lstStyle/>
          <a:p>
            <a:pPr algn="ctr"/>
            <a:endParaRPr lang="en-US" sz="220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264358" y="6448261"/>
            <a:ext cx="2844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1459EB-6773-4EEB-A787-F61A65146ED5}" type="slidenum">
              <a:rPr lang="en-IN" sz="1400" smtClean="0">
                <a:solidFill>
                  <a:sysClr val="windowText" lastClr="000000"/>
                </a:solidFill>
              </a:rPr>
              <a:pPr/>
              <a:t>‹#›</a:t>
            </a:fld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SERVER\common\Kapil\august\24\PPT\Slide-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63563"/>
          </a:xfrm>
        </p:spPr>
        <p:txBody>
          <a:bodyPr>
            <a:normAutofit/>
          </a:bodyPr>
          <a:lstStyle>
            <a:lvl1pPr algn="ctr">
              <a:defRPr sz="4899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518405" y="6400809"/>
            <a:ext cx="4082208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1200" baseline="0" dirty="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Create   |   </a:t>
            </a:r>
            <a:r>
              <a:rPr lang="en-US" sz="1700" b="1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Collaborate   |</a:t>
            </a:r>
            <a:r>
              <a:rPr lang="en-US" sz="1700" b="1" baseline="0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  Inspire</a:t>
            </a:r>
            <a:endParaRPr lang="en-US" sz="1700" b="1" dirty="0">
              <a:solidFill>
                <a:schemeClr val="bg1"/>
              </a:solidFill>
              <a:latin typeface="Cambria" panose="02040503050406030204" pitchFamily="18" charset="0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" y="533400"/>
            <a:ext cx="12192000" cy="0"/>
          </a:xfrm>
          <a:prstGeom prst="line">
            <a:avLst/>
          </a:prstGeom>
          <a:ln w="31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 txBox="1">
            <a:spLocks/>
          </p:cNvSpPr>
          <p:nvPr/>
        </p:nvSpPr>
        <p:spPr>
          <a:xfrm>
            <a:off x="3657605" y="6400809"/>
            <a:ext cx="3860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Be the Future of</a:t>
            </a:r>
            <a:r>
              <a:rPr lang="en-US" sz="1700" b="1" baseline="0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Mobility</a:t>
            </a:r>
            <a:endParaRPr lang="en-US" sz="1700" b="1" dirty="0">
              <a:solidFill>
                <a:schemeClr val="bg1"/>
              </a:solidFill>
              <a:latin typeface="Cambria" panose="02040503050406030204" pitchFamily="18" charset="0"/>
              <a:cs typeface="+mn-cs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9264358" y="6448261"/>
            <a:ext cx="2844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1459EB-6773-4EEB-A787-F61A65146ED5}" type="slidenum">
              <a:rPr lang="en-IN" sz="1400" smtClean="0">
                <a:solidFill>
                  <a:sysClr val="windowText" lastClr="000000"/>
                </a:solidFill>
              </a:rPr>
              <a:pPr/>
              <a:t>‹#›</a:t>
            </a:fld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71" y="2421465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lIns="145099" tIns="72548" rIns="145099" bIns="72548"/>
          <a:lstStyle/>
          <a:p>
            <a:fld id="{2F1C60C7-DDD6-4FAF-A61C-0FEED2BFE59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\\SERVER\common\Kapil\august\24\PPT\Slide-02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" y="0"/>
            <a:ext cx="12192002" cy="68580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4052480" y="6441008"/>
            <a:ext cx="3048000" cy="408029"/>
          </a:xfrm>
          <a:prstGeom prst="rect">
            <a:avLst/>
          </a:prstGeom>
          <a:noFill/>
        </p:spPr>
        <p:txBody>
          <a:bodyPr wrap="square" lIns="145065" tIns="72531" rIns="145065" bIns="72531" rtlCol="0">
            <a:spAutoFit/>
          </a:bodyPr>
          <a:lstStyle/>
          <a:p>
            <a:r>
              <a:rPr lang="en-US" sz="1700" b="1" dirty="0" smtClean="0">
                <a:solidFill>
                  <a:schemeClr val="bg1"/>
                </a:solidFill>
                <a:latin typeface="+mj-lt"/>
              </a:rPr>
              <a:t>Be The Future of Mobility </a:t>
            </a:r>
            <a:endParaRPr lang="en-US" sz="17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6627" y="546652"/>
            <a:ext cx="1219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7518405" y="6400809"/>
            <a:ext cx="4082208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700" b="1" kern="1200" baseline="0" dirty="0" smtClean="0">
                <a:solidFill>
                  <a:schemeClr val="bg1"/>
                </a:solidFill>
                <a:latin typeface="Cambria" panose="02040503050406030204" pitchFamily="18" charset="0"/>
                <a:ea typeface="+mn-ea"/>
                <a:cs typeface="Arial" panose="020B0604020202020204" pitchFamily="34" charset="0"/>
              </a:rPr>
              <a:t>Create   |   </a:t>
            </a:r>
            <a:r>
              <a:rPr lang="en-US" sz="1700" b="1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Collaborate   |</a:t>
            </a:r>
            <a:r>
              <a:rPr lang="en-US" sz="1700" b="1" baseline="0" dirty="0" smtClean="0">
                <a:solidFill>
                  <a:schemeClr val="bg1"/>
                </a:solidFill>
                <a:latin typeface="Cambria" panose="02040503050406030204" pitchFamily="18" charset="0"/>
                <a:cs typeface="+mn-cs"/>
              </a:rPr>
              <a:t>   Inspire</a:t>
            </a:r>
            <a:endParaRPr lang="en-US" sz="1700" b="1" dirty="0">
              <a:solidFill>
                <a:schemeClr val="bg1"/>
              </a:solidFill>
              <a:latin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58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563563"/>
          </a:xfrm>
          <a:prstGeom prst="rect">
            <a:avLst/>
          </a:prstGeom>
        </p:spPr>
        <p:txBody>
          <a:bodyPr vert="horz" lIns="151514" tIns="75755" rIns="151514" bIns="75755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4" y="533410"/>
            <a:ext cx="10972799" cy="4525963"/>
          </a:xfrm>
          <a:prstGeom prst="rect">
            <a:avLst/>
          </a:prstGeom>
        </p:spPr>
        <p:txBody>
          <a:bodyPr vert="horz" lIns="151514" tIns="75755" rIns="151514" bIns="7575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61"/>
            <a:ext cx="2844801" cy="365125"/>
          </a:xfrm>
          <a:prstGeom prst="rect">
            <a:avLst/>
          </a:prstGeom>
        </p:spPr>
        <p:txBody>
          <a:bodyPr vert="horz" lIns="151514" tIns="75755" rIns="151514" bIns="7575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6576058" y="6400809"/>
            <a:ext cx="3860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1136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ABP Review 2013-14 HMCD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10" y="6416686"/>
            <a:ext cx="3860801" cy="365125"/>
          </a:xfrm>
          <a:prstGeom prst="rect">
            <a:avLst/>
          </a:prstGeom>
        </p:spPr>
        <p:txBody>
          <a:bodyPr vert="horz" lIns="151514" tIns="75755" rIns="151514" bIns="75755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9264358" y="6448261"/>
            <a:ext cx="2844801" cy="365125"/>
          </a:xfrm>
          <a:prstGeom prst="rect">
            <a:avLst/>
          </a:prstGeom>
        </p:spPr>
        <p:txBody>
          <a:bodyPr vert="horz" lIns="113610" tIns="56804" rIns="113610" bIns="56804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1459EB-6773-4EEB-A787-F61A65146ED5}" type="slidenum">
              <a:rPr lang="en-IN" sz="1400" smtClean="0">
                <a:solidFill>
                  <a:sysClr val="windowText" lastClr="000000"/>
                </a:solidFill>
              </a:rPr>
              <a:pPr/>
              <a:t>‹#›</a:t>
            </a:fld>
            <a:endParaRPr lang="en-IN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6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ctr" defTabSz="1136126" rtl="0" eaLnBrk="1" latinLnBrk="0" hangingPunct="1">
        <a:spcBef>
          <a:spcPct val="0"/>
        </a:spcBef>
        <a:buNone/>
        <a:defRPr sz="4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041" indent="-426041" algn="l" defTabSz="1136126" rtl="0" eaLnBrk="1" latinLnBrk="0" hangingPunct="1">
        <a:spcBef>
          <a:spcPct val="20000"/>
        </a:spcBef>
        <a:buFont typeface="Arial" pitchFamily="34" charset="0"/>
        <a:buNone/>
        <a:defRPr sz="2999" kern="1200">
          <a:solidFill>
            <a:schemeClr val="tx1"/>
          </a:solidFill>
          <a:latin typeface="+mn-lt"/>
          <a:ea typeface="+mn-ea"/>
          <a:cs typeface="+mn-cs"/>
        </a:defRPr>
      </a:lvl1pPr>
      <a:lvl2pPr marL="923103" indent="-355039" algn="l" defTabSz="1136126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420157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223" indent="-284029" algn="l" defTabSz="11361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556287" indent="-284029" algn="l" defTabSz="11361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124349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692411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260477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28538" indent="-284029" algn="l" defTabSz="11361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68062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6126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04190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72252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40315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408378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976441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544507" algn="l" defTabSz="113612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" y="0"/>
            <a:ext cx="12147621" cy="533401"/>
          </a:xfrm>
        </p:spPr>
        <p:txBody>
          <a:bodyPr/>
          <a:lstStyle/>
          <a:p>
            <a:pPr algn="l" fontAlgn="ctr"/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Steel </a:t>
            </a:r>
            <a:r>
              <a:rPr lang="en-IN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Phase Laser marking machine  Component </a:t>
            </a:r>
            <a:r>
              <a:rPr lang="en-IN" sz="20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Level </a:t>
            </a:r>
            <a:r>
              <a:rPr lang="en-IN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657313" y="6400112"/>
            <a:ext cx="710941" cy="365125"/>
          </a:xfrm>
          <a:prstGeom prst="rect">
            <a:avLst/>
          </a:prstGeom>
        </p:spPr>
        <p:txBody>
          <a:bodyPr lIns="91390" tIns="45695" rIns="91390" bIns="45695"/>
          <a:lstStyle/>
          <a:p>
            <a:pPr defTabSz="1514834"/>
            <a:fld id="{2F1C60C7-DDD6-4FAF-A61C-0FEED2BFE59F}" type="slidenum">
              <a:rPr lang="en-US" sz="2000">
                <a:solidFill>
                  <a:prstClr val="black"/>
                </a:solidFill>
                <a:latin typeface="Calibri"/>
              </a:rPr>
              <a:pPr defTabSz="1514834"/>
              <a:t>1</a:t>
            </a:fld>
            <a:endParaRPr lang="en-US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53639" y="651673"/>
            <a:ext cx="11900314" cy="458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0" tIns="45695" rIns="91390" bIns="45695" rtlCol="0" anchor="ctr"/>
          <a:lstStyle/>
          <a:p>
            <a:pPr defTabSz="1136126" fontAlgn="ctr">
              <a:defRPr/>
            </a:pPr>
            <a:r>
              <a:rPr lang="en-IN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Laser Marking machine </a:t>
            </a:r>
            <a:r>
              <a:rPr lang="en-IN" b="1" dirty="0" smtClean="0">
                <a:solidFill>
                  <a:prstClr val="black"/>
                </a:solidFill>
                <a:latin typeface="Cambria" panose="02040503050406030204" pitchFamily="18" charset="0"/>
              </a:rPr>
              <a:t>- Troubleshooting</a:t>
            </a:r>
            <a:endParaRPr lang="en-IN" b="1" dirty="0">
              <a:solidFill>
                <a:prstClr val="black"/>
              </a:solidFill>
              <a:latin typeface="Cambria" panose="020405030504060302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642" y="77550473"/>
            <a:ext cx="4709022" cy="110940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266" y="76339491"/>
            <a:ext cx="4831232" cy="10030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808" y="78797959"/>
            <a:ext cx="4796315" cy="109036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203" y="150266541"/>
            <a:ext cx="2804464" cy="124113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662" y="147819182"/>
            <a:ext cx="2701300" cy="114273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120" y="146485991"/>
            <a:ext cx="2769547" cy="12474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7203" y="148979377"/>
            <a:ext cx="2736217" cy="1247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82602" y="3329332"/>
            <a:ext cx="866574" cy="60945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0735" y="4853014"/>
            <a:ext cx="723732" cy="409480"/>
          </a:xfrm>
          <a:prstGeom prst="rect">
            <a:avLst/>
          </a:prstGeom>
        </p:spPr>
      </p:pic>
      <p:sp>
        <p:nvSpPr>
          <p:cNvPr id="13" name="AutoShape 6" descr="Photon Wavelength – EWT"/>
          <p:cNvSpPr>
            <a:spLocks noChangeAspect="1" noChangeArrowheads="1"/>
          </p:cNvSpPr>
          <p:nvPr/>
        </p:nvSpPr>
        <p:spPr bwMode="auto">
          <a:xfrm>
            <a:off x="157744" y="-144429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defTabSz="1514834"/>
            <a:endParaRPr lang="en-IN" sz="299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AutoShape 2" descr="Draw and explain meter in circuit."/>
          <p:cNvSpPr>
            <a:spLocks noChangeAspect="1" noChangeArrowheads="1"/>
          </p:cNvSpPr>
          <p:nvPr/>
        </p:nvSpPr>
        <p:spPr bwMode="auto">
          <a:xfrm>
            <a:off x="310109" y="7936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defTabSz="1514834"/>
            <a:endParaRPr lang="en-IN" sz="29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AutoShape 4" descr="Draw and explain meter in circuit."/>
          <p:cNvSpPr>
            <a:spLocks noChangeAspect="1" noChangeArrowheads="1"/>
          </p:cNvSpPr>
          <p:nvPr/>
        </p:nvSpPr>
        <p:spPr bwMode="auto">
          <a:xfrm>
            <a:off x="462473" y="160300"/>
            <a:ext cx="304729" cy="304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9" tIns="45709" rIns="91419" bIns="45709" numCol="1" anchor="t" anchorCtr="0" compatLnSpc="1">
            <a:prstTxWarp prst="textNoShape">
              <a:avLst/>
            </a:prstTxWarp>
          </a:bodyPr>
          <a:lstStyle/>
          <a:p>
            <a:pPr defTabSz="1514834"/>
            <a:endParaRPr lang="en-IN" sz="299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76983" y="1199620"/>
            <a:ext cx="3799759" cy="641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1514834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Understanding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Error Codes and Interface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127399" y="1196743"/>
            <a:ext cx="3953560" cy="641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defTabSz="1514834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Understanding of </a:t>
            </a:r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laser marking process and its device connected </a:t>
            </a: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4892" y="1196742"/>
            <a:ext cx="3980011" cy="3802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390" tIns="45695" rIns="91390" bIns="45695" rtlCol="0" anchor="t"/>
          <a:lstStyle/>
          <a:p>
            <a:pPr defTabSz="1514834"/>
            <a:r>
              <a:rPr lang="en-U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Electrical Circuit of Laser marking machine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76982" y="3866222"/>
            <a:ext cx="7751433" cy="333257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514834"/>
            <a:r>
              <a:rPr lang="en-US" sz="1600" b="1" dirty="0">
                <a:solidFill>
                  <a:prstClr val="black"/>
                </a:solidFill>
                <a:latin typeface="Calibri"/>
              </a:rPr>
              <a:t>Check points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46023"/>
              </p:ext>
            </p:extLst>
          </p:nvPr>
        </p:nvGraphicFramePr>
        <p:xfrm>
          <a:off x="153640" y="5288586"/>
          <a:ext cx="3991263" cy="990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008">
                  <a:extLst>
                    <a:ext uri="{9D8B030D-6E8A-4147-A177-3AD203B41FA5}">
                      <a16:colId xmlns:a16="http://schemas.microsoft.com/office/drawing/2014/main" val="1201544861"/>
                    </a:ext>
                  </a:extLst>
                </a:gridCol>
                <a:gridCol w="916238">
                  <a:extLst>
                    <a:ext uri="{9D8B030D-6E8A-4147-A177-3AD203B41FA5}">
                      <a16:colId xmlns:a16="http://schemas.microsoft.com/office/drawing/2014/main" val="2023191767"/>
                    </a:ext>
                  </a:extLst>
                </a:gridCol>
                <a:gridCol w="1660390">
                  <a:extLst>
                    <a:ext uri="{9D8B030D-6E8A-4147-A177-3AD203B41FA5}">
                      <a16:colId xmlns:a16="http://schemas.microsoft.com/office/drawing/2014/main" val="1365659892"/>
                    </a:ext>
                  </a:extLst>
                </a:gridCol>
                <a:gridCol w="818627">
                  <a:extLst>
                    <a:ext uri="{9D8B030D-6E8A-4147-A177-3AD203B41FA5}">
                      <a16:colId xmlns:a16="http://schemas.microsoft.com/office/drawing/2014/main" val="1729258850"/>
                    </a:ext>
                  </a:extLst>
                </a:gridCol>
              </a:tblGrid>
              <a:tr h="398170">
                <a:tc rowSpan="2">
                  <a:txBody>
                    <a:bodyPr/>
                    <a:lstStyle/>
                    <a:p>
                      <a:pPr algn="ctr"/>
                      <a:endParaRPr lang="en-IN" sz="900" b="1" dirty="0" smtClean="0"/>
                    </a:p>
                    <a:p>
                      <a:pPr algn="ctr"/>
                      <a:r>
                        <a:rPr lang="en-IN" sz="900" b="1" dirty="0" smtClean="0"/>
                        <a:t>Equip.</a:t>
                      </a:r>
                      <a:r>
                        <a:rPr lang="en-IN" sz="900" b="1" baseline="0" dirty="0" smtClean="0"/>
                        <a:t> Std. Check Point</a:t>
                      </a:r>
                      <a:endParaRPr lang="en-IN" sz="900" b="1" dirty="0"/>
                    </a:p>
                    <a:p>
                      <a:pPr algn="ctr"/>
                      <a:endParaRPr lang="en-IN" sz="14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TBM Point </a:t>
                      </a:r>
                      <a:endParaRPr lang="en-IN" sz="10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CBM Point </a:t>
                      </a:r>
                      <a:endParaRPr lang="en-IN" sz="10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smtClean="0"/>
                        <a:t>Total Points</a:t>
                      </a:r>
                      <a:endParaRPr lang="en-IN" sz="1000" b="1" dirty="0"/>
                    </a:p>
                  </a:txBody>
                  <a:tcPr marL="91419" marR="91419" marT="45709" marB="45709" anchor="ctr"/>
                </a:tc>
                <a:extLst>
                  <a:ext uri="{0D108BD9-81ED-4DB2-BD59-A6C34878D82A}">
                    <a16:rowId xmlns:a16="http://schemas.microsoft.com/office/drawing/2014/main" val="2332849837"/>
                  </a:ext>
                </a:extLst>
              </a:tr>
              <a:tr h="592201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05 </a:t>
                      </a:r>
                      <a:r>
                        <a:rPr lang="en-IN" sz="1100" b="1" dirty="0" smtClean="0"/>
                        <a:t>Nos.</a:t>
                      </a:r>
                      <a:endParaRPr lang="en-IN" sz="11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baseline="0" dirty="0" smtClean="0"/>
                        <a:t>05 </a:t>
                      </a:r>
                      <a:r>
                        <a:rPr lang="en-IN" sz="1100" b="1" dirty="0" smtClean="0"/>
                        <a:t>Nos.</a:t>
                      </a:r>
                      <a:endParaRPr lang="en-IN" sz="1100" b="1" dirty="0"/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 smtClean="0"/>
                        <a:t>10 </a:t>
                      </a:r>
                      <a:r>
                        <a:rPr lang="en-IN" sz="1100" b="1" dirty="0" smtClean="0"/>
                        <a:t>Nos</a:t>
                      </a:r>
                      <a:endParaRPr lang="en-IN" sz="1100" b="1" dirty="0"/>
                    </a:p>
                  </a:txBody>
                  <a:tcPr marL="91419" marR="91419" marT="45709" marB="45709" anchor="ctr"/>
                </a:tc>
                <a:extLst>
                  <a:ext uri="{0D108BD9-81ED-4DB2-BD59-A6C34878D82A}">
                    <a16:rowId xmlns:a16="http://schemas.microsoft.com/office/drawing/2014/main" val="3801463688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3639" y="5028122"/>
            <a:ext cx="4123343" cy="276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514834"/>
            <a:r>
              <a:rPr lang="en-IN" sz="1200" b="1" dirty="0">
                <a:solidFill>
                  <a:prstClr val="black"/>
                </a:solidFill>
                <a:latin typeface="Calibri"/>
              </a:rPr>
              <a:t>M/c Standard Check points covered :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975844"/>
              </p:ext>
            </p:extLst>
          </p:nvPr>
        </p:nvGraphicFramePr>
        <p:xfrm>
          <a:off x="4276982" y="4238899"/>
          <a:ext cx="7765994" cy="2039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387">
                  <a:extLst>
                    <a:ext uri="{9D8B030D-6E8A-4147-A177-3AD203B41FA5}">
                      <a16:colId xmlns:a16="http://schemas.microsoft.com/office/drawing/2014/main" val="3860669506"/>
                    </a:ext>
                  </a:extLst>
                </a:gridCol>
                <a:gridCol w="1235783">
                  <a:extLst>
                    <a:ext uri="{9D8B030D-6E8A-4147-A177-3AD203B41FA5}">
                      <a16:colId xmlns:a16="http://schemas.microsoft.com/office/drawing/2014/main" val="3219933753"/>
                    </a:ext>
                  </a:extLst>
                </a:gridCol>
                <a:gridCol w="1298666">
                  <a:extLst>
                    <a:ext uri="{9D8B030D-6E8A-4147-A177-3AD203B41FA5}">
                      <a16:colId xmlns:a16="http://schemas.microsoft.com/office/drawing/2014/main" val="2481450786"/>
                    </a:ext>
                  </a:extLst>
                </a:gridCol>
                <a:gridCol w="1375057">
                  <a:extLst>
                    <a:ext uri="{9D8B030D-6E8A-4147-A177-3AD203B41FA5}">
                      <a16:colId xmlns:a16="http://schemas.microsoft.com/office/drawing/2014/main" val="3821500875"/>
                    </a:ext>
                  </a:extLst>
                </a:gridCol>
                <a:gridCol w="1995855">
                  <a:extLst>
                    <a:ext uri="{9D8B030D-6E8A-4147-A177-3AD203B41FA5}">
                      <a16:colId xmlns:a16="http://schemas.microsoft.com/office/drawing/2014/main" val="785908849"/>
                    </a:ext>
                  </a:extLst>
                </a:gridCol>
                <a:gridCol w="1408246">
                  <a:extLst>
                    <a:ext uri="{9D8B030D-6E8A-4147-A177-3AD203B41FA5}">
                      <a16:colId xmlns:a16="http://schemas.microsoft.com/office/drawing/2014/main" val="3898525107"/>
                    </a:ext>
                  </a:extLst>
                </a:gridCol>
              </a:tblGrid>
              <a:tr h="305960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 err="1" smtClean="0"/>
                        <a:t>SrNo</a:t>
                      </a:r>
                      <a:r>
                        <a:rPr lang="en-IN" sz="900" b="1" dirty="0" smtClean="0"/>
                        <a:t>.</a:t>
                      </a:r>
                      <a:endParaRPr lang="en-IN" sz="900" b="1" dirty="0"/>
                    </a:p>
                  </a:txBody>
                  <a:tcPr marL="91419" marR="91419" marT="45709" marB="4570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CHECK ITEM</a:t>
                      </a:r>
                      <a:endParaRPr lang="en-IN" sz="9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CHECK CONTENTS</a:t>
                      </a:r>
                      <a:endParaRPr lang="en-IN" sz="9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b="1" i="0" u="none" strike="noStrike" dirty="0" smtClean="0">
                          <a:effectLst/>
                          <a:latin typeface="Calibri" panose="020F0502020204030204" pitchFamily="34" charset="0"/>
                        </a:rPr>
                        <a:t>JUDGEMENT METHOD</a:t>
                      </a:r>
                      <a:endParaRPr lang="en-IN" sz="9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3" marR="9523" marT="9523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36353" rtl="0" eaLnBrk="1" fontAlgn="ctr" latinLnBrk="0" hangingPunct="1"/>
                      <a:r>
                        <a:rPr lang="en-IN" sz="9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STANDARD</a:t>
                      </a:r>
                      <a:endParaRPr lang="en-IN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136353" rtl="0" eaLnBrk="1" fontAlgn="ctr" latinLnBrk="0" hangingPunct="1"/>
                      <a:r>
                        <a:rPr lang="en-IN" sz="9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CHECKING METHOD</a:t>
                      </a:r>
                      <a:endParaRPr lang="en-IN" sz="900" b="1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016746"/>
                  </a:ext>
                </a:extLst>
              </a:tr>
              <a:tr h="298672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LASER UNIT MOUNING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LOOSE 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CLEAN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CLEAN &amp; TIGHT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TIGHTNED THE MOUTING WITH SPANNER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3" marR="9523" marT="9523" marB="0" anchor="ctr"/>
                </a:tc>
                <a:extLst>
                  <a:ext uri="{0D108BD9-81ED-4DB2-BD59-A6C34878D82A}">
                    <a16:rowId xmlns:a16="http://schemas.microsoft.com/office/drawing/2014/main" val="2212157529"/>
                  </a:ext>
                </a:extLst>
              </a:tr>
              <a:tr h="289624">
                <a:tc>
                  <a:txBody>
                    <a:bodyPr/>
                    <a:lstStyle/>
                    <a:p>
                      <a:pPr marL="0" algn="ctr" defTabSz="1136353" rtl="0" eaLnBrk="1" latinLnBrk="0" hangingPunct="1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MOTOR CABLES &amp; CONNECTER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LOOSE &amp; DAMAGED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 &amp; NO DAMAGE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PULL THE CABLE &amp; CHECK THE GLAND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 HAND/ BY EYE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63278"/>
                  </a:ext>
                </a:extLst>
              </a:tr>
              <a:tr h="443486">
                <a:tc>
                  <a:txBody>
                    <a:bodyPr/>
                    <a:lstStyle/>
                    <a:p>
                      <a:pPr marL="0" algn="ctr" defTabSz="1136353" rtl="0" eaLnBrk="1" latinLnBrk="0" hangingPunct="1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PLC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MOUNTING LOOSE        CONECTION LOOSE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 &amp; NO 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VISUAL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1136126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TIGHTNED THE MOUNTUNG WITH SCREW DRIVER</a:t>
                      </a:r>
                      <a:endParaRPr lang="en-US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519038"/>
                  </a:ext>
                </a:extLst>
              </a:tr>
              <a:tr h="33472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FIXTURE CONDITION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LOOSE &amp; DAMAGED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 &amp; NO DAMAGE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 HAND/ BY EYE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TIGHTNED THE MOUTING , PIN NOT DAMGE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7289691"/>
                  </a:ext>
                </a:extLst>
              </a:tr>
              <a:tr h="313087">
                <a:tc>
                  <a:txBody>
                    <a:bodyPr/>
                    <a:lstStyle/>
                    <a:p>
                      <a:pPr marL="0" algn="ctr" defTabSz="1136353" rtl="0" eaLnBrk="1" fontAlgn="ctr" latinLnBrk="0" hangingPunct="1"/>
                      <a:r>
                        <a:rPr lang="en-IN" sz="10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IN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1419" marR="91419" marT="45709" marB="4570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HMI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NOT WORKING                      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WORKING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VISUAL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BY EYE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235561"/>
                  </a:ext>
                </a:extLst>
              </a:tr>
            </a:tbl>
          </a:graphicData>
        </a:graphic>
      </p:graphicFrame>
      <p:pic>
        <p:nvPicPr>
          <p:cNvPr id="30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754" y="1638352"/>
            <a:ext cx="2109443" cy="131209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13"/>
          <a:srcRect l="2444" t="6004" r="51090" b="2790"/>
          <a:stretch/>
        </p:blipFill>
        <p:spPr>
          <a:xfrm>
            <a:off x="2260197" y="1634606"/>
            <a:ext cx="1883840" cy="1307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/>
          <a:srcRect l="4233" t="6040" r="5411" b="3491"/>
          <a:stretch/>
        </p:blipFill>
        <p:spPr>
          <a:xfrm>
            <a:off x="8110841" y="1936902"/>
            <a:ext cx="2181497" cy="160673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82601" y="1930634"/>
            <a:ext cx="2853883" cy="187227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19346" y="1870703"/>
            <a:ext cx="1746366" cy="146334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7744" y="2999945"/>
            <a:ext cx="4031644" cy="7811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055" y="3970890"/>
            <a:ext cx="3993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Knowledge of the required files and folders and their defined paths.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Understanding the Port systems and important spares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344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C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182</Words>
  <Application>Microsoft Office PowerPoint</Application>
  <PresentationFormat>Widescreen</PresentationFormat>
  <Paragraphs>55</Paragraphs>
  <Slides>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HMCL</vt:lpstr>
      <vt:lpstr>Steel Phase Laser marking machine  Component Level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Steel Laser Induction Hardening Level Training</dc:title>
  <dc:creator>AJITH  SRIKANTH</dc:creator>
  <cp:lastModifiedBy>AJITH  SRIKANTH</cp:lastModifiedBy>
  <cp:revision>10</cp:revision>
  <dcterms:created xsi:type="dcterms:W3CDTF">2022-10-18T11:24:58Z</dcterms:created>
  <dcterms:modified xsi:type="dcterms:W3CDTF">2022-12-24T08:02:31Z</dcterms:modified>
</cp:coreProperties>
</file>