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Geo"/>
      <p:regular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eo-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Ge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encourage our audience to interact with our project deployed to Github for a more interactive experience.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url has been provided on the slack channel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8b743ae1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50000"/>
              </a:lnSpc>
              <a:spcBef>
                <a:spcPts val="800"/>
              </a:spcBef>
              <a:spcAft>
                <a:spcPts val="0"/>
              </a:spcAft>
              <a:buClr>
                <a:schemeClr val="dk1"/>
              </a:buClr>
              <a:buSzPts val="1100"/>
              <a:buFont typeface="Arial"/>
              <a:buNone/>
            </a:pPr>
            <a:r>
              <a:rPr lang="en-US">
                <a:solidFill>
                  <a:schemeClr val="dk1"/>
                </a:solidFill>
              </a:rPr>
              <a:t>Daily average durations have parallel lines meaning no intersection of data and overall similar patterns for each day. </a:t>
            </a:r>
            <a:r>
              <a:rPr lang="en-US">
                <a:solidFill>
                  <a:schemeClr val="dk1"/>
                </a:solidFill>
              </a:rPr>
              <a:t>(</a:t>
            </a:r>
            <a:r>
              <a:rPr b="1" i="1" lang="en-US">
                <a:solidFill>
                  <a:srgbClr val="FF0000"/>
                </a:solidFill>
              </a:rPr>
              <a:t>click</a:t>
            </a:r>
            <a:r>
              <a:rPr lang="en-US">
                <a:solidFill>
                  <a:schemeClr val="dk1"/>
                </a:solidFill>
              </a:rPr>
              <a:t>) </a:t>
            </a:r>
            <a:r>
              <a:rPr lang="en-US">
                <a:solidFill>
                  <a:schemeClr val="dk1"/>
                </a:solidFill>
              </a:rPr>
              <a:t>Throughout the days of the week, peak times were the weekends with 25 minute usage and low times were Tuesday to Friday. </a:t>
            </a:r>
            <a:r>
              <a:rPr lang="en-US">
                <a:solidFill>
                  <a:schemeClr val="dk1"/>
                </a:solidFill>
              </a:rPr>
              <a:t> (</a:t>
            </a:r>
            <a:r>
              <a:rPr b="1" i="1" lang="en-US">
                <a:solidFill>
                  <a:srgbClr val="FF0000"/>
                </a:solidFill>
              </a:rPr>
              <a:t>next slide</a:t>
            </a:r>
            <a:r>
              <a:rPr lang="en-US">
                <a:solidFill>
                  <a:schemeClr val="dk1"/>
                </a:solidFill>
              </a:rPr>
              <a:t>)</a:t>
            </a:r>
            <a:endParaRPr/>
          </a:p>
        </p:txBody>
      </p:sp>
      <p:sp>
        <p:nvSpPr>
          <p:cNvPr id="193" name="Google Shape;193;g238b743ae1c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8b743ae1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50000"/>
              </a:lnSpc>
              <a:spcBef>
                <a:spcPts val="800"/>
              </a:spcBef>
              <a:spcAft>
                <a:spcPts val="0"/>
              </a:spcAft>
              <a:buClr>
                <a:schemeClr val="dk1"/>
              </a:buClr>
              <a:buSzPts val="1100"/>
              <a:buFont typeface="Arial"/>
              <a:buNone/>
            </a:pPr>
            <a:r>
              <a:rPr lang="en-US">
                <a:solidFill>
                  <a:schemeClr val="dk1"/>
                </a:solidFill>
              </a:rPr>
              <a:t>Lastly, hourly trip durations have massive peaks and dips for the casual bike riders compared to the members being more stable.</a:t>
            </a:r>
            <a:r>
              <a:rPr lang="en-US">
                <a:solidFill>
                  <a:schemeClr val="dk1"/>
                </a:solidFill>
              </a:rPr>
              <a:t> (</a:t>
            </a:r>
            <a:r>
              <a:rPr b="1" i="1" lang="en-US">
                <a:solidFill>
                  <a:srgbClr val="FF0000"/>
                </a:solidFill>
              </a:rPr>
              <a:t>click</a:t>
            </a:r>
            <a:r>
              <a:rPr lang="en-US">
                <a:solidFill>
                  <a:schemeClr val="dk1"/>
                </a:solidFill>
              </a:rPr>
              <a:t>) </a:t>
            </a:r>
            <a:r>
              <a:rPr lang="en-US">
                <a:solidFill>
                  <a:schemeClr val="dk1"/>
                </a:solidFill>
              </a:rPr>
              <a:t>Casual bikers dip during the 4am-9am times of 12 minutes and peaks during the 2 pm and 1am hours of 12 minutes. </a:t>
            </a:r>
            <a:endParaRPr>
              <a:solidFill>
                <a:schemeClr val="dk1"/>
              </a:solidFill>
            </a:endParaRPr>
          </a:p>
          <a:p>
            <a:pPr indent="457200" lvl="0" marL="0" rtl="0" algn="l">
              <a:lnSpc>
                <a:spcPct val="150000"/>
              </a:lnSpc>
              <a:spcBef>
                <a:spcPts val="800"/>
              </a:spcBef>
              <a:spcAft>
                <a:spcPts val="0"/>
              </a:spcAft>
              <a:buClr>
                <a:schemeClr val="dk1"/>
              </a:buClr>
              <a:buSzPts val="1100"/>
              <a:buFont typeface="Arial"/>
              <a:buNone/>
            </a:pPr>
            <a:r>
              <a:rPr lang="en-US">
                <a:solidFill>
                  <a:schemeClr val="dk1"/>
                </a:solidFill>
              </a:rPr>
              <a:t>Overall, there was a</a:t>
            </a:r>
            <a:r>
              <a:rPr lang="en-US" sz="1150">
                <a:solidFill>
                  <a:srgbClr val="1D1C1D"/>
                </a:solidFill>
              </a:rPr>
              <a:t> decrease by 8.6% for members and decrease of 21% for casual riders from 2021 to 2022. </a:t>
            </a:r>
            <a:r>
              <a:rPr lang="en-US">
                <a:solidFill>
                  <a:schemeClr val="dk1"/>
                </a:solidFill>
              </a:rPr>
              <a:t>(</a:t>
            </a:r>
            <a:r>
              <a:rPr b="1" i="1" lang="en-US">
                <a:solidFill>
                  <a:srgbClr val="FF0000"/>
                </a:solidFill>
              </a:rPr>
              <a:t>next slide</a:t>
            </a:r>
            <a:r>
              <a:rPr lang="en-US">
                <a:solidFill>
                  <a:schemeClr val="dk1"/>
                </a:solidFill>
              </a:rPr>
              <a:t>)</a:t>
            </a:r>
            <a:endParaRPr sz="1200">
              <a:solidFill>
                <a:schemeClr val="dk1"/>
              </a:solidFill>
            </a:endParaRPr>
          </a:p>
          <a:p>
            <a:pPr indent="0" lvl="0" marL="0" rtl="0" algn="l">
              <a:lnSpc>
                <a:spcPct val="115000"/>
              </a:lnSpc>
              <a:spcBef>
                <a:spcPts val="800"/>
              </a:spcBef>
              <a:spcAft>
                <a:spcPts val="0"/>
              </a:spcAft>
              <a:buClr>
                <a:schemeClr val="dk1"/>
              </a:buClr>
              <a:buSzPts val="1100"/>
              <a:buFont typeface="Arial"/>
              <a:buNone/>
            </a:pPr>
            <a:r>
              <a:t/>
            </a:r>
            <a:endParaRPr sz="1200">
              <a:solidFill>
                <a:schemeClr val="dk1"/>
              </a:solidFill>
            </a:endParaRPr>
          </a:p>
        </p:txBody>
      </p:sp>
      <p:sp>
        <p:nvSpPr>
          <p:cNvPr id="203" name="Google Shape;203;g238b743ae1c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38de87172b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38de87172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We have projected feature data onto an open map for the Toronto region to gain more insight into the rise in casual riders and the decrease in their trip duration from a geospatial perspective.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On the first layer, you can select the stations in service in 2021 (shown as red) and additions in 2022 (shown as green) to view the expansion of the bike share system from one year to the next. Each popup bound to the bike icon shows the station id and address.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On the second layer, we have calculated, for each station, the percentage of trips starting there made by casual riders each year. Here is what the distribution looks like for 2021, and the legend for it can be found in the bottom left corner of the map. The radius of each circle is proportional to the total number of trips started at the station, which can be found in the popup. Therefore, the larger the circle and the darker its shade, the more casual trips there were. Note the prominence of casual trips along the lake shore and the dominance of membership trips in the downtown core in 2021.</a:t>
            </a:r>
            <a:endParaRPr/>
          </a:p>
          <a:p>
            <a:pPr indent="0" lvl="0" marL="0" rtl="0" algn="l">
              <a:spcBef>
                <a:spcPts val="0"/>
              </a:spcBef>
              <a:spcAft>
                <a:spcPts val="0"/>
              </a:spcAft>
              <a:buClr>
                <a:schemeClr val="dk1"/>
              </a:buClr>
              <a:buSzPts val="1100"/>
              <a:buFont typeface="Arial"/>
              <a:buNone/>
            </a:pPr>
            <a:r>
              <a:rPr lang="en-US"/>
              <a:t>If we select the same metric for 2022, we can see that the percentage of casual trips increased across the system as opposed to being localized, indicated by darker circles across the map. Considering the size of the circles, we further observe that there was a significant rise in the number of casual trips in the downtown core, which can be attributed to the post-pandemic recovery of downtown economy.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To understand this shift in user composition more, we’ve projected the average duration of casual trips from each station during a summer month onto another layer. Once again, the size of each circle corresponds to the number of casual trips made from each station, the information for which can be found in each circle’s popup. The color, on the other hand, corresponds to the average trip duration. The brighter the color, the longer the trip. Bearing in mind the color distribution and size of circles in 2021, we now select the same metric for 2022. Note the significant size increase yet darker shader in the downtown core.</a:t>
            </a:r>
            <a:endParaRPr/>
          </a:p>
          <a:p>
            <a:pPr indent="0" lvl="0" marL="0" rtl="0" algn="l">
              <a:spcBef>
                <a:spcPts val="0"/>
              </a:spcBef>
              <a:spcAft>
                <a:spcPts val="0"/>
              </a:spcAft>
              <a:buClr>
                <a:schemeClr val="dk1"/>
              </a:buClr>
              <a:buSzPts val="1100"/>
              <a:buFont typeface="Arial"/>
              <a:buNone/>
            </a:pPr>
            <a:r>
              <a:rPr lang="en-US"/>
              <a:t>Because downtown is historically dominated by membership riders, who make shorter trips, it can be tied in with the shorter durations of casual trips in 2022. With the prevalence of hybrid work in sectors such as finance, tech, and professional services in downtown Toronto, the same riders that used to subscribe to annual memberships no longer needed to commute as frequently. The duration of their trip had not changed, but they had become what the system categorized as casual riders, resulting in an overall drop in memberships as well as an overall decrease in average casual trip duration.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There is one more feature we’d like to show. To see where the bike traffic could come from within the system during morning peak hour, which saw similar trip counts in 2022, we added a flow map. The arrows that point to the busiest bike station during peak hour come from origins in the central bike share system, excluding most of the new additions in 2022, but this could change as the system gets more coverage in the coming years.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600">
                <a:solidFill>
                  <a:schemeClr val="dk1"/>
                </a:solidFill>
              </a:rPr>
              <a:t>From our analysis, we find that</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 </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The ridership activity exhibits a positive correlation with</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seasonal patterns. Summer months from May to Oct see the highest number of</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riders during the year, with June 2022 receiving record high ridership numbers.</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This is likely due to the pleasant weather during the summer months, which</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encourages people to spend more time outdoors and engage in physical activities</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such as cycling.</a:t>
            </a:r>
            <a:r>
              <a:rPr lang="en-US" sz="1200">
                <a:solidFill>
                  <a:schemeClr val="dk1"/>
                </a:solidFill>
                <a:latin typeface="Times New Roman"/>
                <a:ea typeface="Times New Roman"/>
                <a:cs typeface="Times New Roman"/>
                <a:sym typeface="Times New Roman"/>
              </a:rPr>
              <a:t> In general, weekends see a higher trip duration on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average.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600">
                <a:solidFill>
                  <a:schemeClr val="dk1"/>
                </a:solidFill>
              </a:rPr>
              <a:t> </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The surge in ridership can be partially attributed to the expansion of bike stations and available bikes, as well as the increase in cycling opportunities in the post-pandemic era. The shift in user composition, with a transition from more membership riders to more casual riders, can be linked to the shift in the workplace paradigm, moving away from regular commute to downtown offices and toward a hybrid work arrangement</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a:p>
        </p:txBody>
      </p:sp>
      <p:sp>
        <p:nvSpPr>
          <p:cNvPr id="223" name="Google Shape;2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38e8e968c3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In summary, the bike-sharing program has seen significant growth and changes over the past year.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The increase in casual riders is very good news from a revenue standpoint. Casual riders generate more revenue per ride as compared to members, which has helped to offset the decrease in the </a:t>
            </a:r>
            <a:r>
              <a:rPr lang="en-US" sz="1200">
                <a:solidFill>
                  <a:schemeClr val="dk1"/>
                </a:solidFill>
                <a:latin typeface="Times New Roman"/>
                <a:ea typeface="Times New Roman"/>
                <a:cs typeface="Times New Roman"/>
                <a:sym typeface="Times New Roman"/>
              </a:rPr>
              <a:t>memberships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purchased. [Even though there has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been a decrease in trip duration, the increase in casual rider trips has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resulted in an increase in total trip duration and consequently an overall</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increase in revenue for the program.</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Due to the increase in casual riders, Bike Share Toronto has taken</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steps to cater to casual riders when creating a new pricing program i.e., effective</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from April 3, 2023). This will allow for shorter distance trips (i.e., &lt;18</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mins) to be taken at a lower cost of only  ($0.12/min)  and will also</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remove the need to dock their bikes every 30 minutes as compared to members.</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a:p>
        </p:txBody>
      </p:sp>
      <p:sp>
        <p:nvSpPr>
          <p:cNvPr id="232" name="Google Shape;232;g238e8e968c3_7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8cb3d768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38cb3d76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8b743ae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More specifically: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Did ridership in 2022 follow historic trend or did it deviate in any way?</a:t>
            </a:r>
            <a:endParaRPr/>
          </a:p>
          <a:p>
            <a:pPr indent="0" lvl="0" marL="0" rtl="0" algn="l">
              <a:spcBef>
                <a:spcPts val="0"/>
              </a:spcBef>
              <a:spcAft>
                <a:spcPts val="0"/>
              </a:spcAft>
              <a:buNone/>
            </a:pPr>
            <a:r>
              <a:rPr lang="en-US"/>
              <a:t>How can the trends inform the growth of the program in the upcoming years? </a:t>
            </a:r>
            <a:endParaRPr/>
          </a:p>
        </p:txBody>
      </p:sp>
      <p:sp>
        <p:nvSpPr>
          <p:cNvPr id="95" name="Google Shape;95;g238b743ae1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the purpose of our study we extracted data from 2 different open source APIs: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US"/>
              <a:t>Bikeshare station API: Live information about every station</a:t>
            </a:r>
            <a:endParaRPr/>
          </a:p>
          <a:p>
            <a:pPr indent="-298450" lvl="0" marL="457200" rtl="0" algn="l">
              <a:spcBef>
                <a:spcPts val="0"/>
              </a:spcBef>
              <a:spcAft>
                <a:spcPts val="0"/>
              </a:spcAft>
              <a:buSzPts val="1100"/>
              <a:buChar char="-"/>
            </a:pPr>
            <a:r>
              <a:rPr lang="en-US"/>
              <a:t>Ridership BikeShare API: historical data from 2014 onward,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Because of the rapidly expanding bike share network year after year, we’ve decided to use the 2021 data as the basis of comparison for ridership in 2022.</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led us to more than 8 MM records</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8e8e968c3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a:solidFill>
                  <a:schemeClr val="dk1"/>
                </a:solidFill>
              </a:rPr>
              <a:t>Considering that, we</a:t>
            </a:r>
            <a:r>
              <a:rPr lang="en-US">
                <a:solidFill>
                  <a:schemeClr val="dk1"/>
                </a:solidFill>
              </a:rPr>
              <a:t> decided to narrow down the scope of our study to the following key features in the ridership datasets.</a:t>
            </a:r>
            <a:endParaRPr>
              <a:solidFill>
                <a:schemeClr val="dk1"/>
              </a:solidFill>
            </a:endParaRPr>
          </a:p>
          <a:p>
            <a:pPr indent="0" lvl="0" marL="0" rtl="0" algn="l">
              <a:lnSpc>
                <a:spcPct val="150000"/>
              </a:lnSpc>
              <a:spcBef>
                <a:spcPts val="1000"/>
              </a:spcBef>
              <a:spcAft>
                <a:spcPts val="0"/>
              </a:spcAft>
              <a:buNone/>
            </a:pPr>
            <a:r>
              <a:rPr b="1" lang="en-US">
                <a:solidFill>
                  <a:schemeClr val="dk1"/>
                </a:solidFill>
              </a:rPr>
              <a:t>User type</a:t>
            </a:r>
            <a:r>
              <a:rPr lang="en-US">
                <a:solidFill>
                  <a:schemeClr val="dk1"/>
                </a:solidFill>
              </a:rPr>
              <a:t>: </a:t>
            </a:r>
            <a:r>
              <a:rPr lang="en-US">
                <a:solidFill>
                  <a:schemeClr val="dk1"/>
                </a:solidFill>
              </a:rPr>
              <a:t>which</a:t>
            </a:r>
            <a:r>
              <a:rPr lang="en-US">
                <a:solidFill>
                  <a:schemeClr val="dk1"/>
                </a:solidFill>
              </a:rPr>
              <a:t> refers to Annual members or casual users</a:t>
            </a:r>
            <a:endParaRPr>
              <a:solidFill>
                <a:schemeClr val="dk1"/>
              </a:solidFill>
            </a:endParaRPr>
          </a:p>
          <a:p>
            <a:pPr indent="0" lvl="0" marL="0" rtl="0" algn="l">
              <a:lnSpc>
                <a:spcPct val="150000"/>
              </a:lnSpc>
              <a:spcBef>
                <a:spcPts val="1000"/>
              </a:spcBef>
              <a:spcAft>
                <a:spcPts val="0"/>
              </a:spcAft>
              <a:buNone/>
            </a:pPr>
            <a:r>
              <a:rPr b="1" lang="en-US">
                <a:solidFill>
                  <a:schemeClr val="dk1"/>
                </a:solidFill>
              </a:rPr>
              <a:t>Start and End Time:</a:t>
            </a:r>
            <a:r>
              <a:rPr lang="en-US">
                <a:solidFill>
                  <a:schemeClr val="dk1"/>
                </a:solidFill>
              </a:rPr>
              <a:t> for trip count and trip duration  </a:t>
            </a:r>
            <a:r>
              <a:rPr lang="en-US">
                <a:solidFill>
                  <a:schemeClr val="dk1"/>
                </a:solidFill>
              </a:rPr>
              <a:t> </a:t>
            </a:r>
            <a:endParaRPr u="sng">
              <a:solidFill>
                <a:schemeClr val="dk1"/>
              </a:solidFill>
            </a:endParaRPr>
          </a:p>
          <a:p>
            <a:pPr indent="0" lvl="0" marL="0" rtl="0" algn="l">
              <a:lnSpc>
                <a:spcPct val="150000"/>
              </a:lnSpc>
              <a:spcBef>
                <a:spcPts val="1000"/>
              </a:spcBef>
              <a:spcAft>
                <a:spcPts val="0"/>
              </a:spcAft>
              <a:buNone/>
            </a:pPr>
            <a:r>
              <a:rPr b="1" lang="en-US">
                <a:solidFill>
                  <a:schemeClr val="dk1"/>
                </a:solidFill>
              </a:rPr>
              <a:t>Start and End Station:</a:t>
            </a:r>
            <a:r>
              <a:rPr lang="en-US">
                <a:solidFill>
                  <a:schemeClr val="dk1"/>
                </a:solidFill>
              </a:rPr>
              <a:t> </a:t>
            </a:r>
            <a:r>
              <a:rPr lang="en-US">
                <a:solidFill>
                  <a:schemeClr val="dk1"/>
                </a:solidFill>
              </a:rPr>
              <a:t>used for geospatial </a:t>
            </a:r>
            <a:r>
              <a:rPr lang="en-US">
                <a:solidFill>
                  <a:schemeClr val="dk1"/>
                </a:solidFill>
              </a:rPr>
              <a:t>visualization</a:t>
            </a:r>
            <a:endParaRPr u="sng">
              <a:solidFill>
                <a:schemeClr val="dk1"/>
              </a:solidFill>
            </a:endParaRPr>
          </a:p>
          <a:p>
            <a:pPr indent="0" lvl="0" marL="0" rtl="0" algn="l">
              <a:lnSpc>
                <a:spcPct val="150000"/>
              </a:lnSpc>
              <a:spcBef>
                <a:spcPts val="1000"/>
              </a:spcBef>
              <a:spcAft>
                <a:spcPts val="0"/>
              </a:spcAft>
              <a:buNone/>
            </a:pPr>
            <a:r>
              <a:rPr lang="en-US">
                <a:solidFill>
                  <a:schemeClr val="dk1"/>
                </a:solidFill>
              </a:rPr>
              <a:t>Since o</a:t>
            </a:r>
            <a:r>
              <a:rPr lang="en-US">
                <a:solidFill>
                  <a:schemeClr val="dk1"/>
                </a:solidFill>
              </a:rPr>
              <a:t>ne of the key planning objectives for the four-year growth plan is about the revenue, which is directly related to the type of user using the system, we were required to perform investigation about local demand and ridership of both these user groups during the network expansion.</a:t>
            </a:r>
            <a:endParaRPr>
              <a:solidFill>
                <a:schemeClr val="dk1"/>
              </a:solidFill>
            </a:endParaRPr>
          </a:p>
          <a:p>
            <a:pPr indent="0" lvl="0" marL="0" rtl="0" algn="l">
              <a:lnSpc>
                <a:spcPct val="150000"/>
              </a:lnSpc>
              <a:spcBef>
                <a:spcPts val="1000"/>
              </a:spcBef>
              <a:spcAft>
                <a:spcPts val="1000"/>
              </a:spcAft>
              <a:buNone/>
            </a:pPr>
            <a:r>
              <a:rPr lang="en-US">
                <a:solidFill>
                  <a:schemeClr val="dk1"/>
                </a:solidFill>
              </a:rPr>
              <a:t>Let</a:t>
            </a:r>
            <a:r>
              <a:rPr lang="en-US">
                <a:solidFill>
                  <a:schemeClr val="dk1"/>
                </a:solidFill>
              </a:rPr>
              <a:t>'s think this way</a:t>
            </a:r>
            <a:r>
              <a:rPr lang="en-US">
                <a:solidFill>
                  <a:schemeClr val="dk1"/>
                </a:solidFill>
              </a:rPr>
              <a:t>: </a:t>
            </a:r>
            <a:r>
              <a:rPr b="1" lang="en-US">
                <a:solidFill>
                  <a:schemeClr val="dk1"/>
                </a:solidFill>
              </a:rPr>
              <a:t>Who’s riding the bike?</a:t>
            </a:r>
            <a:r>
              <a:rPr lang="en-US">
                <a:solidFill>
                  <a:schemeClr val="dk1"/>
                </a:solidFill>
              </a:rPr>
              <a:t> </a:t>
            </a:r>
            <a:r>
              <a:rPr b="1" lang="en-US">
                <a:solidFill>
                  <a:schemeClr val="dk1"/>
                </a:solidFill>
              </a:rPr>
              <a:t>How they are using the system? Where, when, and duration.</a:t>
            </a:r>
            <a:endParaRPr b="1">
              <a:solidFill>
                <a:schemeClr val="dk1"/>
              </a:solidFill>
            </a:endParaRPr>
          </a:p>
        </p:txBody>
      </p:sp>
      <p:sp>
        <p:nvSpPr>
          <p:cNvPr id="115" name="Google Shape;115;g238e8e968c3_5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Due to the sheer volume of data, our approach was to build a pipeline in order to clean, aggregate and organize multi year datasets.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The pipeline was completed using the pandas library in python.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Due to the unstructured nature of the summary data, we used a NoSQL database (MongoDB) to store our data and connect to our Flask app.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We visualized our datasets with Plotly and a new Javascript library and projected our data onto an open map using two different Leaflet plugins.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Now I will pass it over to Tina to present  our findings.</a:t>
            </a:r>
            <a:endParaRPr>
              <a:solidFill>
                <a:schemeClr val="dk1"/>
              </a:solidFill>
            </a:endParaRPr>
          </a:p>
        </p:txBody>
      </p:sp>
      <p:sp>
        <p:nvSpPr>
          <p:cNvPr id="125" name="Google Shape;1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8de87172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In order to gain a better understanding of our dataset, we decided to plot the amount of trips taken and their duration by casual and membership riders in three different time intervals for the years 2021 and 2022. The three time intervals that we believed would give us the best understanding of riders behaviors was a monthly, daily, and hourly basis.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Looking at the first metric that we investigated was the amount of trips taken. Overall, we found that there was an increase of about 101% in casual riders from 2021 to 2022, whereas there was a decrease of about 18.6% in member riders from 2021 to 2022.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The monthly trip count analysis showed that the highest number of riders in both years occurs during the summertime. The highest peak for casual riders occurs June of 2022(</a:t>
            </a:r>
            <a:r>
              <a:rPr b="1" i="1" lang="en-US">
                <a:solidFill>
                  <a:srgbClr val="FF0000"/>
                </a:solidFill>
              </a:rPr>
              <a:t>click</a:t>
            </a:r>
            <a:r>
              <a:rPr lang="en-US">
                <a:solidFill>
                  <a:schemeClr val="dk1"/>
                </a:solidFill>
              </a:rPr>
              <a:t>), while in 2021 the highest peak for casual riders occurs in October(</a:t>
            </a:r>
            <a:r>
              <a:rPr b="1" i="1" lang="en-US">
                <a:solidFill>
                  <a:srgbClr val="FF0000"/>
                </a:solidFill>
              </a:rPr>
              <a:t>click</a:t>
            </a:r>
            <a:r>
              <a:rPr lang="en-US">
                <a:solidFill>
                  <a:schemeClr val="dk1"/>
                </a:solidFill>
              </a:rPr>
              <a:t>). The highest peak for member riders occurs in July of 2022 (</a:t>
            </a:r>
            <a:r>
              <a:rPr b="1" i="1" lang="en-US">
                <a:solidFill>
                  <a:srgbClr val="FF0000"/>
                </a:solidFill>
              </a:rPr>
              <a:t>click</a:t>
            </a:r>
            <a:r>
              <a:rPr lang="en-US">
                <a:solidFill>
                  <a:schemeClr val="dk1"/>
                </a:solidFill>
              </a:rPr>
              <a:t>)but (</a:t>
            </a:r>
            <a:r>
              <a:rPr b="1" i="1" lang="en-US">
                <a:solidFill>
                  <a:srgbClr val="FF0000"/>
                </a:solidFill>
              </a:rPr>
              <a:t>click</a:t>
            </a:r>
            <a:r>
              <a:rPr lang="en-US">
                <a:solidFill>
                  <a:schemeClr val="dk1"/>
                </a:solidFill>
              </a:rPr>
              <a:t>) the highest number of trips taken by members in 2021 occurs in August.  </a:t>
            </a:r>
            <a:endParaRPr>
              <a:solidFill>
                <a:schemeClr val="dk1"/>
              </a:solidFill>
            </a:endParaRPr>
          </a:p>
          <a:p>
            <a:pPr indent="0" lvl="0" marL="0" rtl="0" algn="l">
              <a:lnSpc>
                <a:spcPct val="150000"/>
              </a:lnSpc>
              <a:spcBef>
                <a:spcPts val="0"/>
              </a:spcBef>
              <a:spcAft>
                <a:spcPts val="0"/>
              </a:spcAft>
              <a:buNone/>
            </a:pPr>
            <a:r>
              <a:t/>
            </a:r>
            <a:endParaRPr/>
          </a:p>
          <a:p>
            <a:pPr indent="0" lvl="0" marL="0" rtl="0" algn="l">
              <a:lnSpc>
                <a:spcPct val="150000"/>
              </a:lnSpc>
              <a:spcBef>
                <a:spcPts val="1000"/>
              </a:spcBef>
              <a:spcAft>
                <a:spcPts val="1000"/>
              </a:spcAft>
              <a:buNone/>
            </a:pPr>
            <a:r>
              <a:t/>
            </a:r>
            <a:endParaRPr/>
          </a:p>
        </p:txBody>
      </p:sp>
      <p:sp>
        <p:nvSpPr>
          <p:cNvPr id="135" name="Google Shape;135;g238de87172b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8b743ae1c_4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8b743ae1c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Looking at the daily trip count data, the data indicates to us that more trips are taken </a:t>
            </a:r>
            <a:r>
              <a:rPr lang="en-US">
                <a:solidFill>
                  <a:schemeClr val="dk1"/>
                </a:solidFill>
              </a:rPr>
              <a:t>(</a:t>
            </a:r>
            <a:r>
              <a:rPr b="1" i="1" lang="en-US">
                <a:solidFill>
                  <a:srgbClr val="FF0000"/>
                </a:solidFill>
              </a:rPr>
              <a:t>click</a:t>
            </a:r>
            <a:r>
              <a:rPr lang="en-US">
                <a:solidFill>
                  <a:schemeClr val="dk1"/>
                </a:solidFill>
              </a:rPr>
              <a:t>) </a:t>
            </a:r>
            <a:r>
              <a:rPr lang="en-US">
                <a:solidFill>
                  <a:schemeClr val="dk1"/>
                </a:solidFill>
              </a:rPr>
              <a:t>by casual riders on the weekends  while members' ridership </a:t>
            </a:r>
            <a:r>
              <a:rPr lang="en-US">
                <a:solidFill>
                  <a:schemeClr val="dk1"/>
                </a:solidFill>
              </a:rPr>
              <a:t>(</a:t>
            </a:r>
            <a:r>
              <a:rPr b="1" i="1" lang="en-US">
                <a:solidFill>
                  <a:srgbClr val="FF0000"/>
                </a:solidFill>
              </a:rPr>
              <a:t>click</a:t>
            </a:r>
            <a:r>
              <a:rPr lang="en-US">
                <a:solidFill>
                  <a:schemeClr val="dk1"/>
                </a:solidFill>
              </a:rPr>
              <a:t>)</a:t>
            </a:r>
            <a:r>
              <a:rPr lang="en-US">
                <a:solidFill>
                  <a:schemeClr val="dk1"/>
                </a:solidFill>
              </a:rPr>
              <a:t> stays fairly consistent throughout the week in both years. </a:t>
            </a:r>
            <a:endParaRPr>
              <a:solidFill>
                <a:schemeClr val="dk1"/>
              </a:solidFill>
            </a:endParaRPr>
          </a:p>
          <a:p>
            <a:pPr indent="0" lvl="0" marL="0" rtl="0" algn="l">
              <a:spcBef>
                <a:spcPts val="10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8b743ae1c_4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8b743ae1c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The last time interval looked at is the hourly trip count. The data shows spikes in the amount of trips taken by both members and casual riders in the hours of the day that correspond to rush hour(</a:t>
            </a:r>
            <a:r>
              <a:rPr b="1" i="1" lang="en-US">
                <a:solidFill>
                  <a:srgbClr val="FF0000"/>
                </a:solidFill>
              </a:rPr>
              <a:t>click</a:t>
            </a:r>
            <a:r>
              <a:rPr lang="en-US">
                <a:solidFill>
                  <a:schemeClr val="dk1"/>
                </a:solidFill>
              </a:rPr>
              <a:t>). Indicating that ridership increases for commuters going home from work. Between 2021 to 2022, there is a sheer increase in casual riders during the morning commute hours(</a:t>
            </a:r>
            <a:r>
              <a:rPr b="1" i="1" lang="en-US">
                <a:solidFill>
                  <a:srgbClr val="FF0000"/>
                </a:solidFill>
              </a:rPr>
              <a:t>click</a:t>
            </a:r>
            <a:r>
              <a:rPr lang="en-US">
                <a:solidFill>
                  <a:schemeClr val="dk1"/>
                </a:solidFill>
              </a:rPr>
              <a:t>). This also strongly indicates that more morning commuters are opting in to biking to work. </a:t>
            </a:r>
            <a:endParaRPr>
              <a:solidFill>
                <a:schemeClr val="dk1"/>
              </a:solidFill>
            </a:endParaRPr>
          </a:p>
          <a:p>
            <a:pPr indent="0" lvl="0" marL="0" rtl="0" algn="l">
              <a:spcBef>
                <a:spcPts val="10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74857963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50000"/>
              </a:lnSpc>
              <a:spcBef>
                <a:spcPts val="800"/>
              </a:spcBef>
              <a:spcAft>
                <a:spcPts val="0"/>
              </a:spcAft>
              <a:buNone/>
            </a:pPr>
            <a:r>
              <a:rPr lang="en-US">
                <a:solidFill>
                  <a:schemeClr val="dk1"/>
                </a:solidFill>
              </a:rPr>
              <a:t>Thank you to Tina for talking about the total trip counts, now I will talk about the average trip durations for months, days of the week, and hours of the day.</a:t>
            </a:r>
            <a:r>
              <a:rPr lang="en-US">
                <a:solidFill>
                  <a:schemeClr val="dk1"/>
                </a:solidFill>
              </a:rPr>
              <a:t> (</a:t>
            </a:r>
            <a:r>
              <a:rPr b="1" i="1" lang="en-US">
                <a:solidFill>
                  <a:srgbClr val="FF0000"/>
                </a:solidFill>
              </a:rPr>
              <a:t>click</a:t>
            </a:r>
            <a:r>
              <a:rPr lang="en-US">
                <a:solidFill>
                  <a:schemeClr val="dk1"/>
                </a:solidFill>
              </a:rPr>
              <a:t>) T</a:t>
            </a:r>
            <a:r>
              <a:rPr lang="en-US">
                <a:solidFill>
                  <a:schemeClr val="dk1"/>
                </a:solidFill>
              </a:rPr>
              <a:t>he monthly average trip durations shows an increase in the warmer months throughout March to August of 2021 for both casuals and membership riders.</a:t>
            </a:r>
            <a:endParaRPr>
              <a:solidFill>
                <a:schemeClr val="dk1"/>
              </a:solidFill>
            </a:endParaRPr>
          </a:p>
          <a:p>
            <a:pPr indent="457200" lvl="0" marL="0" rtl="0" algn="l">
              <a:lnSpc>
                <a:spcPct val="150000"/>
              </a:lnSpc>
              <a:spcBef>
                <a:spcPts val="800"/>
              </a:spcBef>
              <a:spcAft>
                <a:spcPts val="0"/>
              </a:spcAft>
              <a:buNone/>
            </a:pPr>
            <a:r>
              <a:rPr lang="en-US">
                <a:solidFill>
                  <a:schemeClr val="dk1"/>
                </a:solidFill>
              </a:rPr>
              <a:t>Focusing on the light blue and blue lines, Member riders in 2021 and 2022 were very similar in monthly average trips. Whereas, Casual members varied drastically especially in the February to September months. There was more significant decrease for casual riders, as evidenced by the larger gaps between the orange lines. </a:t>
            </a:r>
            <a:r>
              <a:rPr lang="en-US">
                <a:solidFill>
                  <a:schemeClr val="dk1"/>
                </a:solidFill>
              </a:rPr>
              <a:t>(</a:t>
            </a:r>
            <a:r>
              <a:rPr b="1" i="1" lang="en-US">
                <a:solidFill>
                  <a:srgbClr val="FF0000"/>
                </a:solidFill>
              </a:rPr>
              <a:t>next slide</a:t>
            </a:r>
            <a:r>
              <a:rPr lang="en-US">
                <a:solidFill>
                  <a:schemeClr val="dk1"/>
                </a:solidFill>
              </a:rPr>
              <a:t>)</a:t>
            </a:r>
            <a:endParaRPr sz="1200">
              <a:solidFill>
                <a:schemeClr val="dk1"/>
              </a:solidFill>
            </a:endParaRPr>
          </a:p>
        </p:txBody>
      </p:sp>
      <p:sp>
        <p:nvSpPr>
          <p:cNvPr id="184" name="Google Shape;184;g2374857963d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854896" y="1122363"/>
            <a:ext cx="7276733" cy="338139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4800"/>
              <a:buFont typeface="Geo"/>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854894" y="4612942"/>
            <a:ext cx="7276733" cy="1181683"/>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1260"/>
              <a:buNone/>
              <a:defRPr sz="1800" cap="none"/>
            </a:lvl1pPr>
            <a:lvl2pPr lvl="1" algn="ctr">
              <a:lnSpc>
                <a:spcPct val="120000"/>
              </a:lnSpc>
              <a:spcBef>
                <a:spcPts val="500"/>
              </a:spcBef>
              <a:spcAft>
                <a:spcPts val="0"/>
              </a:spcAft>
              <a:buClr>
                <a:schemeClr val="lt2"/>
              </a:buClr>
              <a:buSzPts val="1400"/>
              <a:buFont typeface="Geo"/>
              <a:buNone/>
              <a:defRPr sz="2000"/>
            </a:lvl2pPr>
            <a:lvl3pPr lvl="2" algn="ctr">
              <a:lnSpc>
                <a:spcPct val="120000"/>
              </a:lnSpc>
              <a:spcBef>
                <a:spcPts val="500"/>
              </a:spcBef>
              <a:spcAft>
                <a:spcPts val="0"/>
              </a:spcAft>
              <a:buClr>
                <a:schemeClr val="lt2"/>
              </a:buClr>
              <a:buSzPts val="1260"/>
              <a:buNone/>
              <a:defRPr sz="1800"/>
            </a:lvl3pPr>
            <a:lvl4pPr lvl="3" algn="ctr">
              <a:lnSpc>
                <a:spcPct val="120000"/>
              </a:lnSpc>
              <a:spcBef>
                <a:spcPts val="500"/>
              </a:spcBef>
              <a:spcAft>
                <a:spcPts val="0"/>
              </a:spcAft>
              <a:buClr>
                <a:schemeClr val="lt2"/>
              </a:buClr>
              <a:buSzPts val="1120"/>
              <a:buNone/>
              <a:defRPr sz="1600"/>
            </a:lvl4pPr>
            <a:lvl5pPr lvl="4" algn="ctr">
              <a:lnSpc>
                <a:spcPct val="120000"/>
              </a:lnSpc>
              <a:spcBef>
                <a:spcPts val="500"/>
              </a:spcBef>
              <a:spcAft>
                <a:spcPts val="0"/>
              </a:spcAft>
              <a:buClr>
                <a:schemeClr val="lt2"/>
              </a:buClr>
              <a:buSzPts val="112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5" name="Google Shape;15;p2"/>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49760" y="876302"/>
            <a:ext cx="10427840" cy="108605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rot="5400000">
            <a:off x="4112030" y="-1196287"/>
            <a:ext cx="3903298" cy="10427841"/>
          </a:xfrm>
          <a:prstGeom prst="rect">
            <a:avLst/>
          </a:prstGeom>
          <a:noFill/>
          <a:ln>
            <a:noFill/>
          </a:ln>
        </p:spPr>
        <p:txBody>
          <a:bodyPr anchorCtr="0" anchor="t" bIns="45700" lIns="91425" spcFirstLastPara="1" rIns="91425" wrap="square" tIns="45700">
            <a:normAutofit/>
          </a:bodyPr>
          <a:lstStyle>
            <a:lvl1pPr indent="-308610" lvl="0" marL="457200" algn="l">
              <a:lnSpc>
                <a:spcPct val="120000"/>
              </a:lnSpc>
              <a:spcBef>
                <a:spcPts val="1000"/>
              </a:spcBef>
              <a:spcAft>
                <a:spcPts val="0"/>
              </a:spcAft>
              <a:buClr>
                <a:schemeClr val="lt2"/>
              </a:buClr>
              <a:buSzPts val="1260"/>
              <a:buChar char="•"/>
              <a:defRPr/>
            </a:lvl1pPr>
            <a:lvl2pPr indent="-228600" lvl="1" marL="914400" algn="l">
              <a:lnSpc>
                <a:spcPct val="120000"/>
              </a:lnSpc>
              <a:spcBef>
                <a:spcPts val="500"/>
              </a:spcBef>
              <a:spcAft>
                <a:spcPts val="0"/>
              </a:spcAft>
              <a:buClr>
                <a:schemeClr val="lt2"/>
              </a:buClr>
              <a:buSzPts val="1260"/>
              <a:buNone/>
              <a:defRPr/>
            </a:lvl2pPr>
            <a:lvl3pPr indent="-308610" lvl="2" marL="1371600" algn="l">
              <a:lnSpc>
                <a:spcPct val="120000"/>
              </a:lnSpc>
              <a:spcBef>
                <a:spcPts val="500"/>
              </a:spcBef>
              <a:spcAft>
                <a:spcPts val="0"/>
              </a:spcAft>
              <a:buClr>
                <a:schemeClr val="lt2"/>
              </a:buClr>
              <a:buSzPts val="1260"/>
              <a:buChar char="•"/>
              <a:defRPr/>
            </a:lvl3pPr>
            <a:lvl4pPr indent="-228600" lvl="3" marL="1828800" algn="l">
              <a:lnSpc>
                <a:spcPct val="120000"/>
              </a:lnSpc>
              <a:spcBef>
                <a:spcPts val="500"/>
              </a:spcBef>
              <a:spcAft>
                <a:spcPts val="0"/>
              </a:spcAft>
              <a:buClr>
                <a:schemeClr val="lt2"/>
              </a:buClr>
              <a:buSzPts val="1260"/>
              <a:buNone/>
              <a:defRPr/>
            </a:lvl4pPr>
            <a:lvl5pPr indent="-308610" lvl="4" marL="2286000" algn="l">
              <a:lnSpc>
                <a:spcPct val="120000"/>
              </a:lnSpc>
              <a:spcBef>
                <a:spcPts val="500"/>
              </a:spcBef>
              <a:spcAft>
                <a:spcPts val="0"/>
              </a:spcAft>
              <a:buClr>
                <a:schemeClr val="lt2"/>
              </a:buClr>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11"/>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448549" y="2152650"/>
            <a:ext cx="5181601" cy="26289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2114550" y="-400050"/>
            <a:ext cx="5181601" cy="7734300"/>
          </a:xfrm>
          <a:prstGeom prst="rect">
            <a:avLst/>
          </a:prstGeom>
          <a:noFill/>
          <a:ln>
            <a:noFill/>
          </a:ln>
        </p:spPr>
        <p:txBody>
          <a:bodyPr anchorCtr="0" anchor="t" bIns="45700" lIns="91425" spcFirstLastPara="1" rIns="91425" wrap="square" tIns="45700">
            <a:normAutofit/>
          </a:bodyPr>
          <a:lstStyle>
            <a:lvl1pPr indent="-308610" lvl="0" marL="457200" algn="l">
              <a:lnSpc>
                <a:spcPct val="120000"/>
              </a:lnSpc>
              <a:spcBef>
                <a:spcPts val="1000"/>
              </a:spcBef>
              <a:spcAft>
                <a:spcPts val="0"/>
              </a:spcAft>
              <a:buClr>
                <a:schemeClr val="lt2"/>
              </a:buClr>
              <a:buSzPts val="1260"/>
              <a:buChar char="•"/>
              <a:defRPr/>
            </a:lvl1pPr>
            <a:lvl2pPr indent="-228600" lvl="1" marL="914400" algn="l">
              <a:lnSpc>
                <a:spcPct val="120000"/>
              </a:lnSpc>
              <a:spcBef>
                <a:spcPts val="500"/>
              </a:spcBef>
              <a:spcAft>
                <a:spcPts val="0"/>
              </a:spcAft>
              <a:buClr>
                <a:schemeClr val="lt2"/>
              </a:buClr>
              <a:buSzPts val="1260"/>
              <a:buNone/>
              <a:defRPr/>
            </a:lvl2pPr>
            <a:lvl3pPr indent="-308610" lvl="2" marL="1371600" algn="l">
              <a:lnSpc>
                <a:spcPct val="120000"/>
              </a:lnSpc>
              <a:spcBef>
                <a:spcPts val="500"/>
              </a:spcBef>
              <a:spcAft>
                <a:spcPts val="0"/>
              </a:spcAft>
              <a:buClr>
                <a:schemeClr val="lt2"/>
              </a:buClr>
              <a:buSzPts val="1260"/>
              <a:buChar char="•"/>
              <a:defRPr/>
            </a:lvl3pPr>
            <a:lvl4pPr indent="-228600" lvl="3" marL="1828800" algn="l">
              <a:lnSpc>
                <a:spcPct val="120000"/>
              </a:lnSpc>
              <a:spcBef>
                <a:spcPts val="500"/>
              </a:spcBef>
              <a:spcAft>
                <a:spcPts val="0"/>
              </a:spcAft>
              <a:buClr>
                <a:schemeClr val="lt2"/>
              </a:buClr>
              <a:buSzPts val="1260"/>
              <a:buNone/>
              <a:defRPr/>
            </a:lvl4pPr>
            <a:lvl5pPr indent="-308610" lvl="4" marL="2286000" algn="l">
              <a:lnSpc>
                <a:spcPct val="120000"/>
              </a:lnSpc>
              <a:spcBef>
                <a:spcPts val="500"/>
              </a:spcBef>
              <a:spcAft>
                <a:spcPts val="0"/>
              </a:spcAft>
              <a:buClr>
                <a:schemeClr val="lt2"/>
              </a:buClr>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0" name="Google Shape;80;p12"/>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849760" y="876302"/>
            <a:ext cx="10427840" cy="108605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849758" y="2065984"/>
            <a:ext cx="10427841" cy="3903298"/>
          </a:xfrm>
          <a:prstGeom prst="rect">
            <a:avLst/>
          </a:prstGeom>
          <a:noFill/>
          <a:ln>
            <a:noFill/>
          </a:ln>
        </p:spPr>
        <p:txBody>
          <a:bodyPr anchorCtr="0" anchor="t" bIns="45700" lIns="91425" spcFirstLastPara="1" rIns="91425" wrap="square" tIns="45700">
            <a:normAutofit/>
          </a:bodyPr>
          <a:lstStyle>
            <a:lvl1pPr indent="-308610" lvl="0" marL="457200" algn="l">
              <a:lnSpc>
                <a:spcPct val="120000"/>
              </a:lnSpc>
              <a:spcBef>
                <a:spcPts val="1000"/>
              </a:spcBef>
              <a:spcAft>
                <a:spcPts val="0"/>
              </a:spcAft>
              <a:buClr>
                <a:schemeClr val="lt2"/>
              </a:buClr>
              <a:buSzPts val="1260"/>
              <a:buChar char="•"/>
              <a:defRPr/>
            </a:lvl1pPr>
            <a:lvl2pPr indent="-228600" lvl="1" marL="914400" algn="l">
              <a:lnSpc>
                <a:spcPct val="120000"/>
              </a:lnSpc>
              <a:spcBef>
                <a:spcPts val="500"/>
              </a:spcBef>
              <a:spcAft>
                <a:spcPts val="0"/>
              </a:spcAft>
              <a:buClr>
                <a:schemeClr val="lt2"/>
              </a:buClr>
              <a:buSzPts val="1260"/>
              <a:buNone/>
              <a:defRPr/>
            </a:lvl2pPr>
            <a:lvl3pPr indent="-308610" lvl="2" marL="1371600" algn="l">
              <a:lnSpc>
                <a:spcPct val="120000"/>
              </a:lnSpc>
              <a:spcBef>
                <a:spcPts val="500"/>
              </a:spcBef>
              <a:spcAft>
                <a:spcPts val="0"/>
              </a:spcAft>
              <a:buClr>
                <a:schemeClr val="lt2"/>
              </a:buClr>
              <a:buSzPts val="1260"/>
              <a:buChar char="•"/>
              <a:defRPr/>
            </a:lvl3pPr>
            <a:lvl4pPr indent="-228600" lvl="3" marL="1828800" algn="l">
              <a:lnSpc>
                <a:spcPct val="120000"/>
              </a:lnSpc>
              <a:spcBef>
                <a:spcPts val="500"/>
              </a:spcBef>
              <a:spcAft>
                <a:spcPts val="0"/>
              </a:spcAft>
              <a:buClr>
                <a:schemeClr val="lt2"/>
              </a:buClr>
              <a:buSzPts val="1260"/>
              <a:buNone/>
              <a:defRPr/>
            </a:lvl4pPr>
            <a:lvl5pPr indent="-308610" lvl="4" marL="2286000" algn="l">
              <a:lnSpc>
                <a:spcPct val="120000"/>
              </a:lnSpc>
              <a:spcBef>
                <a:spcPts val="500"/>
              </a:spcBef>
              <a:spcAft>
                <a:spcPts val="0"/>
              </a:spcAft>
              <a:buClr>
                <a:schemeClr val="lt2"/>
              </a:buClr>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1" name="Google Shape;21;p3"/>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831849" y="876299"/>
            <a:ext cx="7876722" cy="371316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5400"/>
              <a:buFont typeface="Geo"/>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831850" y="4746170"/>
            <a:ext cx="6781301" cy="104845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2"/>
              </a:buClr>
              <a:buSzPts val="1400"/>
              <a:buNone/>
              <a:defRPr sz="2000">
                <a:solidFill>
                  <a:schemeClr val="lt2"/>
                </a:solidFill>
              </a:defRPr>
            </a:lvl1pPr>
            <a:lvl2pPr indent="-228600" lvl="1" marL="914400" algn="l">
              <a:lnSpc>
                <a:spcPct val="120000"/>
              </a:lnSpc>
              <a:spcBef>
                <a:spcPts val="500"/>
              </a:spcBef>
              <a:spcAft>
                <a:spcPts val="0"/>
              </a:spcAft>
              <a:buClr>
                <a:schemeClr val="lt1"/>
              </a:buClr>
              <a:buSzPts val="1400"/>
              <a:buFont typeface="Geo"/>
              <a:buNone/>
              <a:defRPr sz="2000">
                <a:solidFill>
                  <a:schemeClr val="lt1"/>
                </a:solidFill>
              </a:defRPr>
            </a:lvl2pPr>
            <a:lvl3pPr indent="-228600" lvl="2" marL="1371600" algn="l">
              <a:lnSpc>
                <a:spcPct val="120000"/>
              </a:lnSpc>
              <a:spcBef>
                <a:spcPts val="500"/>
              </a:spcBef>
              <a:spcAft>
                <a:spcPts val="0"/>
              </a:spcAft>
              <a:buClr>
                <a:schemeClr val="lt1"/>
              </a:buClr>
              <a:buSzPts val="1260"/>
              <a:buNone/>
              <a:defRPr sz="1800">
                <a:solidFill>
                  <a:schemeClr val="lt1"/>
                </a:solidFill>
              </a:defRPr>
            </a:lvl3pPr>
            <a:lvl4pPr indent="-228600" lvl="3" marL="1828800" algn="l">
              <a:lnSpc>
                <a:spcPct val="120000"/>
              </a:lnSpc>
              <a:spcBef>
                <a:spcPts val="500"/>
              </a:spcBef>
              <a:spcAft>
                <a:spcPts val="0"/>
              </a:spcAft>
              <a:buClr>
                <a:schemeClr val="lt1"/>
              </a:buClr>
              <a:buSzPts val="1120"/>
              <a:buNone/>
              <a:defRPr sz="1600">
                <a:solidFill>
                  <a:schemeClr val="lt1"/>
                </a:solidFill>
              </a:defRPr>
            </a:lvl4pPr>
            <a:lvl5pPr indent="-228600" lvl="4" marL="2286000" algn="l">
              <a:lnSpc>
                <a:spcPct val="120000"/>
              </a:lnSpc>
              <a:spcBef>
                <a:spcPts val="500"/>
              </a:spcBef>
              <a:spcAft>
                <a:spcPts val="0"/>
              </a:spcAft>
              <a:buClr>
                <a:schemeClr val="lt1"/>
              </a:buClr>
              <a:buSzPts val="112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7" name="Google Shape;27;p4"/>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849760" y="876302"/>
            <a:ext cx="10427840" cy="108605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48474" y="2080517"/>
            <a:ext cx="4970124" cy="3977383"/>
          </a:xfrm>
          <a:prstGeom prst="rect">
            <a:avLst/>
          </a:prstGeom>
          <a:noFill/>
          <a:ln>
            <a:noFill/>
          </a:ln>
        </p:spPr>
        <p:txBody>
          <a:bodyPr anchorCtr="0" anchor="t" bIns="45700" lIns="91425" spcFirstLastPara="1" rIns="91425" wrap="square" tIns="45700">
            <a:normAutofit/>
          </a:bodyPr>
          <a:lstStyle>
            <a:lvl1pPr indent="-308610" lvl="0" marL="457200" algn="l">
              <a:lnSpc>
                <a:spcPct val="120000"/>
              </a:lnSpc>
              <a:spcBef>
                <a:spcPts val="1000"/>
              </a:spcBef>
              <a:spcAft>
                <a:spcPts val="0"/>
              </a:spcAft>
              <a:buClr>
                <a:schemeClr val="lt2"/>
              </a:buClr>
              <a:buSzPts val="1260"/>
              <a:buChar char="•"/>
              <a:defRPr/>
            </a:lvl1pPr>
            <a:lvl2pPr indent="-228600" lvl="1" marL="914400" algn="l">
              <a:lnSpc>
                <a:spcPct val="120000"/>
              </a:lnSpc>
              <a:spcBef>
                <a:spcPts val="500"/>
              </a:spcBef>
              <a:spcAft>
                <a:spcPts val="0"/>
              </a:spcAft>
              <a:buClr>
                <a:schemeClr val="lt2"/>
              </a:buClr>
              <a:buSzPts val="1260"/>
              <a:buNone/>
              <a:defRPr/>
            </a:lvl2pPr>
            <a:lvl3pPr indent="-308610" lvl="2" marL="1371600" algn="l">
              <a:lnSpc>
                <a:spcPct val="120000"/>
              </a:lnSpc>
              <a:spcBef>
                <a:spcPts val="500"/>
              </a:spcBef>
              <a:spcAft>
                <a:spcPts val="0"/>
              </a:spcAft>
              <a:buClr>
                <a:schemeClr val="lt2"/>
              </a:buClr>
              <a:buSzPts val="1260"/>
              <a:buChar char="•"/>
              <a:defRPr/>
            </a:lvl3pPr>
            <a:lvl4pPr indent="-228600" lvl="3" marL="1828800" algn="l">
              <a:lnSpc>
                <a:spcPct val="120000"/>
              </a:lnSpc>
              <a:spcBef>
                <a:spcPts val="500"/>
              </a:spcBef>
              <a:spcAft>
                <a:spcPts val="0"/>
              </a:spcAft>
              <a:buClr>
                <a:schemeClr val="lt2"/>
              </a:buClr>
              <a:buSzPts val="1260"/>
              <a:buNone/>
              <a:defRPr/>
            </a:lvl4pPr>
            <a:lvl5pPr indent="-308610" lvl="4" marL="2286000" algn="l">
              <a:lnSpc>
                <a:spcPct val="120000"/>
              </a:lnSpc>
              <a:spcBef>
                <a:spcPts val="500"/>
              </a:spcBef>
              <a:spcAft>
                <a:spcPts val="0"/>
              </a:spcAft>
              <a:buClr>
                <a:schemeClr val="lt2"/>
              </a:buClr>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5"/>
          <p:cNvSpPr txBox="1"/>
          <p:nvPr>
            <p:ph idx="2" type="body"/>
          </p:nvPr>
        </p:nvSpPr>
        <p:spPr>
          <a:xfrm>
            <a:off x="6310899" y="2080517"/>
            <a:ext cx="4970124" cy="3977383"/>
          </a:xfrm>
          <a:prstGeom prst="rect">
            <a:avLst/>
          </a:prstGeom>
          <a:noFill/>
          <a:ln>
            <a:noFill/>
          </a:ln>
        </p:spPr>
        <p:txBody>
          <a:bodyPr anchorCtr="0" anchor="t" bIns="45700" lIns="91425" spcFirstLastPara="1" rIns="91425" wrap="square" tIns="45700">
            <a:normAutofit/>
          </a:bodyPr>
          <a:lstStyle>
            <a:lvl1pPr indent="-308610" lvl="0" marL="457200" algn="l">
              <a:lnSpc>
                <a:spcPct val="120000"/>
              </a:lnSpc>
              <a:spcBef>
                <a:spcPts val="1000"/>
              </a:spcBef>
              <a:spcAft>
                <a:spcPts val="0"/>
              </a:spcAft>
              <a:buClr>
                <a:schemeClr val="lt2"/>
              </a:buClr>
              <a:buSzPts val="1260"/>
              <a:buChar char="•"/>
              <a:defRPr/>
            </a:lvl1pPr>
            <a:lvl2pPr indent="-228600" lvl="1" marL="914400" algn="l">
              <a:lnSpc>
                <a:spcPct val="120000"/>
              </a:lnSpc>
              <a:spcBef>
                <a:spcPts val="500"/>
              </a:spcBef>
              <a:spcAft>
                <a:spcPts val="0"/>
              </a:spcAft>
              <a:buClr>
                <a:schemeClr val="lt2"/>
              </a:buClr>
              <a:buSzPts val="1260"/>
              <a:buNone/>
              <a:defRPr/>
            </a:lvl2pPr>
            <a:lvl3pPr indent="-308610" lvl="2" marL="1371600" algn="l">
              <a:lnSpc>
                <a:spcPct val="120000"/>
              </a:lnSpc>
              <a:spcBef>
                <a:spcPts val="500"/>
              </a:spcBef>
              <a:spcAft>
                <a:spcPts val="0"/>
              </a:spcAft>
              <a:buClr>
                <a:schemeClr val="lt2"/>
              </a:buClr>
              <a:buSzPts val="1260"/>
              <a:buChar char="•"/>
              <a:defRPr/>
            </a:lvl3pPr>
            <a:lvl4pPr indent="-228600" lvl="3" marL="1828800" algn="l">
              <a:lnSpc>
                <a:spcPct val="120000"/>
              </a:lnSpc>
              <a:spcBef>
                <a:spcPts val="500"/>
              </a:spcBef>
              <a:spcAft>
                <a:spcPts val="0"/>
              </a:spcAft>
              <a:buClr>
                <a:schemeClr val="lt2"/>
              </a:buClr>
              <a:buSzPts val="1260"/>
              <a:buNone/>
              <a:defRPr/>
            </a:lvl4pPr>
            <a:lvl5pPr indent="-308610" lvl="4" marL="2286000" algn="l">
              <a:lnSpc>
                <a:spcPct val="120000"/>
              </a:lnSpc>
              <a:spcBef>
                <a:spcPts val="500"/>
              </a:spcBef>
              <a:spcAft>
                <a:spcPts val="0"/>
              </a:spcAft>
              <a:buClr>
                <a:schemeClr val="lt2"/>
              </a:buClr>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4" name="Google Shape;34;p5"/>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839788" y="571955"/>
            <a:ext cx="10441236" cy="139835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44926" y="1983242"/>
            <a:ext cx="5007110" cy="814387"/>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lt2"/>
              </a:buClr>
              <a:buSzPts val="1400"/>
              <a:buNone/>
              <a:defRPr b="0" sz="2000" cap="none"/>
            </a:lvl1pPr>
            <a:lvl2pPr indent="-228600" lvl="1" marL="914400" algn="l">
              <a:lnSpc>
                <a:spcPct val="120000"/>
              </a:lnSpc>
              <a:spcBef>
                <a:spcPts val="500"/>
              </a:spcBef>
              <a:spcAft>
                <a:spcPts val="0"/>
              </a:spcAft>
              <a:buClr>
                <a:schemeClr val="lt2"/>
              </a:buClr>
              <a:buSzPts val="1400"/>
              <a:buFont typeface="Geo"/>
              <a:buNone/>
              <a:defRPr b="1" sz="2000"/>
            </a:lvl2pPr>
            <a:lvl3pPr indent="-228600" lvl="2" marL="1371600" algn="l">
              <a:lnSpc>
                <a:spcPct val="120000"/>
              </a:lnSpc>
              <a:spcBef>
                <a:spcPts val="500"/>
              </a:spcBef>
              <a:spcAft>
                <a:spcPts val="0"/>
              </a:spcAft>
              <a:buClr>
                <a:schemeClr val="lt2"/>
              </a:buClr>
              <a:buSzPts val="1260"/>
              <a:buNone/>
              <a:defRPr b="1" sz="1800"/>
            </a:lvl3pPr>
            <a:lvl4pPr indent="-228600" lvl="3" marL="1828800" algn="l">
              <a:lnSpc>
                <a:spcPct val="120000"/>
              </a:lnSpc>
              <a:spcBef>
                <a:spcPts val="500"/>
              </a:spcBef>
              <a:spcAft>
                <a:spcPts val="0"/>
              </a:spcAft>
              <a:buClr>
                <a:schemeClr val="lt2"/>
              </a:buClr>
              <a:buSzPts val="1120"/>
              <a:buNone/>
              <a:defRPr b="1" sz="1600"/>
            </a:lvl4pPr>
            <a:lvl5pPr indent="-228600" lvl="4" marL="2286000" algn="l">
              <a:lnSpc>
                <a:spcPct val="120000"/>
              </a:lnSpc>
              <a:spcBef>
                <a:spcPts val="500"/>
              </a:spcBef>
              <a:spcAft>
                <a:spcPts val="0"/>
              </a:spcAft>
              <a:buClr>
                <a:schemeClr val="lt2"/>
              </a:buClr>
              <a:buSzPts val="112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0" name="Google Shape;40;p6"/>
          <p:cNvSpPr txBox="1"/>
          <p:nvPr>
            <p:ph idx="2" type="body"/>
          </p:nvPr>
        </p:nvSpPr>
        <p:spPr>
          <a:xfrm>
            <a:off x="850063" y="2813959"/>
            <a:ext cx="5007110" cy="3243942"/>
          </a:xfrm>
          <a:prstGeom prst="rect">
            <a:avLst/>
          </a:prstGeom>
          <a:noFill/>
          <a:ln>
            <a:noFill/>
          </a:ln>
        </p:spPr>
        <p:txBody>
          <a:bodyPr anchorCtr="0" anchor="t" bIns="45700" lIns="91425" spcFirstLastPara="1" rIns="91425" wrap="square" tIns="45700">
            <a:normAutofit/>
          </a:bodyPr>
          <a:lstStyle>
            <a:lvl1pPr indent="-308610" lvl="0" marL="457200" algn="l">
              <a:lnSpc>
                <a:spcPct val="120000"/>
              </a:lnSpc>
              <a:spcBef>
                <a:spcPts val="1000"/>
              </a:spcBef>
              <a:spcAft>
                <a:spcPts val="0"/>
              </a:spcAft>
              <a:buClr>
                <a:schemeClr val="lt2"/>
              </a:buClr>
              <a:buSzPts val="1260"/>
              <a:buChar char="•"/>
              <a:defRPr/>
            </a:lvl1pPr>
            <a:lvl2pPr indent="-228600" lvl="1" marL="914400" algn="l">
              <a:lnSpc>
                <a:spcPct val="120000"/>
              </a:lnSpc>
              <a:spcBef>
                <a:spcPts val="500"/>
              </a:spcBef>
              <a:spcAft>
                <a:spcPts val="0"/>
              </a:spcAft>
              <a:buClr>
                <a:schemeClr val="lt2"/>
              </a:buClr>
              <a:buSzPts val="1260"/>
              <a:buNone/>
              <a:defRPr/>
            </a:lvl2pPr>
            <a:lvl3pPr indent="-308610" lvl="2" marL="1371600" algn="l">
              <a:lnSpc>
                <a:spcPct val="120000"/>
              </a:lnSpc>
              <a:spcBef>
                <a:spcPts val="500"/>
              </a:spcBef>
              <a:spcAft>
                <a:spcPts val="0"/>
              </a:spcAft>
              <a:buClr>
                <a:schemeClr val="lt2"/>
              </a:buClr>
              <a:buSzPts val="1260"/>
              <a:buChar char="•"/>
              <a:defRPr/>
            </a:lvl3pPr>
            <a:lvl4pPr indent="-228600" lvl="3" marL="1828800" algn="l">
              <a:lnSpc>
                <a:spcPct val="120000"/>
              </a:lnSpc>
              <a:spcBef>
                <a:spcPts val="500"/>
              </a:spcBef>
              <a:spcAft>
                <a:spcPts val="0"/>
              </a:spcAft>
              <a:buClr>
                <a:schemeClr val="lt2"/>
              </a:buClr>
              <a:buSzPts val="1260"/>
              <a:buNone/>
              <a:defRPr/>
            </a:lvl4pPr>
            <a:lvl5pPr indent="-308610" lvl="4" marL="2286000" algn="l">
              <a:lnSpc>
                <a:spcPct val="120000"/>
              </a:lnSpc>
              <a:spcBef>
                <a:spcPts val="500"/>
              </a:spcBef>
              <a:spcAft>
                <a:spcPts val="0"/>
              </a:spcAft>
              <a:buClr>
                <a:schemeClr val="lt2"/>
              </a:buClr>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1" name="Google Shape;41;p6"/>
          <p:cNvSpPr txBox="1"/>
          <p:nvPr>
            <p:ph idx="3" type="body"/>
          </p:nvPr>
        </p:nvSpPr>
        <p:spPr>
          <a:xfrm>
            <a:off x="6249255" y="1983242"/>
            <a:ext cx="5031769" cy="814387"/>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lt2"/>
              </a:buClr>
              <a:buSzPts val="1400"/>
              <a:buNone/>
              <a:defRPr b="0" sz="2000" cap="none"/>
            </a:lvl1pPr>
            <a:lvl2pPr indent="-228600" lvl="1" marL="914400" algn="l">
              <a:lnSpc>
                <a:spcPct val="120000"/>
              </a:lnSpc>
              <a:spcBef>
                <a:spcPts val="500"/>
              </a:spcBef>
              <a:spcAft>
                <a:spcPts val="0"/>
              </a:spcAft>
              <a:buClr>
                <a:schemeClr val="lt2"/>
              </a:buClr>
              <a:buSzPts val="1400"/>
              <a:buFont typeface="Geo"/>
              <a:buNone/>
              <a:defRPr b="1" sz="2000"/>
            </a:lvl2pPr>
            <a:lvl3pPr indent="-228600" lvl="2" marL="1371600" algn="l">
              <a:lnSpc>
                <a:spcPct val="120000"/>
              </a:lnSpc>
              <a:spcBef>
                <a:spcPts val="500"/>
              </a:spcBef>
              <a:spcAft>
                <a:spcPts val="0"/>
              </a:spcAft>
              <a:buClr>
                <a:schemeClr val="lt2"/>
              </a:buClr>
              <a:buSzPts val="1260"/>
              <a:buNone/>
              <a:defRPr b="1" sz="1800"/>
            </a:lvl3pPr>
            <a:lvl4pPr indent="-228600" lvl="3" marL="1828800" algn="l">
              <a:lnSpc>
                <a:spcPct val="120000"/>
              </a:lnSpc>
              <a:spcBef>
                <a:spcPts val="500"/>
              </a:spcBef>
              <a:spcAft>
                <a:spcPts val="0"/>
              </a:spcAft>
              <a:buClr>
                <a:schemeClr val="lt2"/>
              </a:buClr>
              <a:buSzPts val="1120"/>
              <a:buNone/>
              <a:defRPr b="1" sz="1600"/>
            </a:lvl4pPr>
            <a:lvl5pPr indent="-228600" lvl="4" marL="2286000" algn="l">
              <a:lnSpc>
                <a:spcPct val="120000"/>
              </a:lnSpc>
              <a:spcBef>
                <a:spcPts val="500"/>
              </a:spcBef>
              <a:spcAft>
                <a:spcPts val="0"/>
              </a:spcAft>
              <a:buClr>
                <a:schemeClr val="lt2"/>
              </a:buClr>
              <a:buSzPts val="112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txBox="1"/>
          <p:nvPr>
            <p:ph idx="4" type="body"/>
          </p:nvPr>
        </p:nvSpPr>
        <p:spPr>
          <a:xfrm>
            <a:off x="6249255" y="2813959"/>
            <a:ext cx="5031769" cy="3243942"/>
          </a:xfrm>
          <a:prstGeom prst="rect">
            <a:avLst/>
          </a:prstGeom>
          <a:noFill/>
          <a:ln>
            <a:noFill/>
          </a:ln>
        </p:spPr>
        <p:txBody>
          <a:bodyPr anchorCtr="0" anchor="t" bIns="45700" lIns="91425" spcFirstLastPara="1" rIns="91425" wrap="square" tIns="45700">
            <a:normAutofit/>
          </a:bodyPr>
          <a:lstStyle>
            <a:lvl1pPr indent="-308610" lvl="0" marL="457200" algn="l">
              <a:lnSpc>
                <a:spcPct val="120000"/>
              </a:lnSpc>
              <a:spcBef>
                <a:spcPts val="1000"/>
              </a:spcBef>
              <a:spcAft>
                <a:spcPts val="0"/>
              </a:spcAft>
              <a:buClr>
                <a:schemeClr val="lt2"/>
              </a:buClr>
              <a:buSzPts val="1260"/>
              <a:buChar char="•"/>
              <a:defRPr/>
            </a:lvl1pPr>
            <a:lvl2pPr indent="-228600" lvl="1" marL="914400" algn="l">
              <a:lnSpc>
                <a:spcPct val="120000"/>
              </a:lnSpc>
              <a:spcBef>
                <a:spcPts val="500"/>
              </a:spcBef>
              <a:spcAft>
                <a:spcPts val="0"/>
              </a:spcAft>
              <a:buClr>
                <a:schemeClr val="lt2"/>
              </a:buClr>
              <a:buSzPts val="1260"/>
              <a:buNone/>
              <a:defRPr/>
            </a:lvl2pPr>
            <a:lvl3pPr indent="-308610" lvl="2" marL="1371600" algn="l">
              <a:lnSpc>
                <a:spcPct val="120000"/>
              </a:lnSpc>
              <a:spcBef>
                <a:spcPts val="500"/>
              </a:spcBef>
              <a:spcAft>
                <a:spcPts val="0"/>
              </a:spcAft>
              <a:buClr>
                <a:schemeClr val="lt2"/>
              </a:buClr>
              <a:buSzPts val="1260"/>
              <a:buChar char="•"/>
              <a:defRPr/>
            </a:lvl3pPr>
            <a:lvl4pPr indent="-228600" lvl="3" marL="1828800" algn="l">
              <a:lnSpc>
                <a:spcPct val="120000"/>
              </a:lnSpc>
              <a:spcBef>
                <a:spcPts val="500"/>
              </a:spcBef>
              <a:spcAft>
                <a:spcPts val="0"/>
              </a:spcAft>
              <a:buClr>
                <a:schemeClr val="lt2"/>
              </a:buClr>
              <a:buSzPts val="1260"/>
              <a:buNone/>
              <a:defRPr/>
            </a:lvl4pPr>
            <a:lvl5pPr indent="-308610" lvl="4" marL="2286000" algn="l">
              <a:lnSpc>
                <a:spcPct val="120000"/>
              </a:lnSpc>
              <a:spcBef>
                <a:spcPts val="500"/>
              </a:spcBef>
              <a:spcAft>
                <a:spcPts val="0"/>
              </a:spcAft>
              <a:buClr>
                <a:schemeClr val="lt2"/>
              </a:buClr>
              <a:buSzPts val="126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6"/>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849759" y="895440"/>
            <a:ext cx="10138451" cy="183234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2"/>
              </a:buClr>
              <a:buSzPts val="5400"/>
              <a:buFont typeface="Geo"/>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1" name="Shape 51"/>
        <p:cNvGrpSpPr/>
        <p:nvPr/>
      </p:nvGrpSpPr>
      <p:grpSpPr>
        <a:xfrm>
          <a:off x="0" y="0"/>
          <a:ext cx="0" cy="0"/>
          <a:chOff x="0" y="0"/>
          <a:chExt cx="0" cy="0"/>
        </a:xfrm>
      </p:grpSpPr>
      <p:sp>
        <p:nvSpPr>
          <p:cNvPr id="52" name="Google Shape;52;p8"/>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9" y="996948"/>
            <a:ext cx="3046410" cy="147955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0"/>
              </a:spcBef>
              <a:spcAft>
                <a:spcPts val="0"/>
              </a:spcAft>
              <a:buClr>
                <a:schemeClr val="lt2"/>
              </a:buClr>
              <a:buSzPts val="2400"/>
              <a:buFont typeface="Geo"/>
              <a:buNone/>
              <a:defRPr sz="2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 type="body"/>
          </p:nvPr>
        </p:nvSpPr>
        <p:spPr>
          <a:xfrm>
            <a:off x="5260796" y="876300"/>
            <a:ext cx="5758235" cy="5181599"/>
          </a:xfrm>
          <a:prstGeom prst="rect">
            <a:avLst/>
          </a:prstGeom>
          <a:noFill/>
          <a:ln>
            <a:noFill/>
          </a:ln>
        </p:spPr>
        <p:txBody>
          <a:bodyPr anchorCtr="0" anchor="t" bIns="45700" lIns="91425" spcFirstLastPara="1" rIns="91425" wrap="square" tIns="45700">
            <a:normAutofit/>
          </a:bodyPr>
          <a:lstStyle>
            <a:lvl1pPr indent="-388620" lvl="0" marL="457200" algn="l">
              <a:lnSpc>
                <a:spcPct val="120000"/>
              </a:lnSpc>
              <a:spcBef>
                <a:spcPts val="1000"/>
              </a:spcBef>
              <a:spcAft>
                <a:spcPts val="0"/>
              </a:spcAft>
              <a:buClr>
                <a:schemeClr val="lt2"/>
              </a:buClr>
              <a:buSzPts val="2520"/>
              <a:buChar char="•"/>
              <a:defRPr sz="3600"/>
            </a:lvl1pPr>
            <a:lvl2pPr indent="-228600" lvl="1" marL="914400" algn="l">
              <a:lnSpc>
                <a:spcPct val="120000"/>
              </a:lnSpc>
              <a:spcBef>
                <a:spcPts val="500"/>
              </a:spcBef>
              <a:spcAft>
                <a:spcPts val="0"/>
              </a:spcAft>
              <a:buClr>
                <a:schemeClr val="lt2"/>
              </a:buClr>
              <a:buSzPts val="2240"/>
              <a:buFont typeface="Geo"/>
              <a:buNone/>
              <a:defRPr sz="3200"/>
            </a:lvl2pPr>
            <a:lvl3pPr indent="-353060" lvl="2" marL="1371600" algn="l">
              <a:lnSpc>
                <a:spcPct val="120000"/>
              </a:lnSpc>
              <a:spcBef>
                <a:spcPts val="500"/>
              </a:spcBef>
              <a:spcAft>
                <a:spcPts val="0"/>
              </a:spcAft>
              <a:buClr>
                <a:schemeClr val="lt2"/>
              </a:buClr>
              <a:buSzPts val="1960"/>
              <a:buChar char="•"/>
              <a:defRPr sz="2800"/>
            </a:lvl3pPr>
            <a:lvl4pPr indent="-228600" lvl="3" marL="1828800" algn="l">
              <a:lnSpc>
                <a:spcPct val="120000"/>
              </a:lnSpc>
              <a:spcBef>
                <a:spcPts val="500"/>
              </a:spcBef>
              <a:spcAft>
                <a:spcPts val="0"/>
              </a:spcAft>
              <a:buClr>
                <a:schemeClr val="lt2"/>
              </a:buClr>
              <a:buSzPts val="1680"/>
              <a:buNone/>
              <a:defRPr sz="2400"/>
            </a:lvl4pPr>
            <a:lvl5pPr indent="-335279" lvl="4" marL="2286000" algn="l">
              <a:lnSpc>
                <a:spcPct val="120000"/>
              </a:lnSpc>
              <a:spcBef>
                <a:spcPts val="500"/>
              </a:spcBef>
              <a:spcAft>
                <a:spcPts val="0"/>
              </a:spcAft>
              <a:buClr>
                <a:schemeClr val="lt2"/>
              </a:buClr>
              <a:buSzPts val="1680"/>
              <a:buChar char="•"/>
              <a:defRPr sz="24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58" name="Google Shape;58;p9"/>
          <p:cNvSpPr txBox="1"/>
          <p:nvPr>
            <p:ph idx="2" type="body"/>
          </p:nvPr>
        </p:nvSpPr>
        <p:spPr>
          <a:xfrm>
            <a:off x="839789" y="2666144"/>
            <a:ext cx="3046409" cy="319490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2"/>
              </a:buClr>
              <a:buSzPts val="1120"/>
              <a:buNone/>
              <a:defRPr sz="1600"/>
            </a:lvl1pPr>
            <a:lvl2pPr indent="-228600" lvl="1" marL="914400" algn="l">
              <a:lnSpc>
                <a:spcPct val="120000"/>
              </a:lnSpc>
              <a:spcBef>
                <a:spcPts val="500"/>
              </a:spcBef>
              <a:spcAft>
                <a:spcPts val="0"/>
              </a:spcAft>
              <a:buClr>
                <a:schemeClr val="lt2"/>
              </a:buClr>
              <a:buSzPts val="980"/>
              <a:buFont typeface="Geo"/>
              <a:buNone/>
              <a:defRPr sz="1400"/>
            </a:lvl2pPr>
            <a:lvl3pPr indent="-228600" lvl="2" marL="1371600" algn="l">
              <a:lnSpc>
                <a:spcPct val="120000"/>
              </a:lnSpc>
              <a:spcBef>
                <a:spcPts val="500"/>
              </a:spcBef>
              <a:spcAft>
                <a:spcPts val="0"/>
              </a:spcAft>
              <a:buClr>
                <a:schemeClr val="lt2"/>
              </a:buClr>
              <a:buSzPts val="840"/>
              <a:buNone/>
              <a:defRPr sz="1200"/>
            </a:lvl3pPr>
            <a:lvl4pPr indent="-228600" lvl="3" marL="1828800" algn="l">
              <a:lnSpc>
                <a:spcPct val="120000"/>
              </a:lnSpc>
              <a:spcBef>
                <a:spcPts val="500"/>
              </a:spcBef>
              <a:spcAft>
                <a:spcPts val="0"/>
              </a:spcAft>
              <a:buClr>
                <a:schemeClr val="lt2"/>
              </a:buClr>
              <a:buSzPts val="700"/>
              <a:buNone/>
              <a:defRPr sz="1000"/>
            </a:lvl4pPr>
            <a:lvl5pPr indent="-228600" lvl="4" marL="2286000" algn="l">
              <a:lnSpc>
                <a:spcPct val="120000"/>
              </a:lnSpc>
              <a:spcBef>
                <a:spcPts val="500"/>
              </a:spcBef>
              <a:spcAft>
                <a:spcPts val="0"/>
              </a:spcAft>
              <a:buClr>
                <a:schemeClr val="lt2"/>
              </a:buClr>
              <a:buSzPts val="7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9" name="Google Shape;59;p9"/>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2" name="Google Shape;62;p9"/>
          <p:cNvCxnSpPr/>
          <p:nvPr/>
        </p:nvCxnSpPr>
        <p:spPr>
          <a:xfrm>
            <a:off x="4610100" y="898989"/>
            <a:ext cx="0" cy="5138791"/>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39789" y="989314"/>
            <a:ext cx="3046409" cy="1487185"/>
          </a:xfrm>
          <a:prstGeom prst="rect">
            <a:avLst/>
          </a:prstGeom>
          <a:noFill/>
          <a:ln>
            <a:noFill/>
          </a:ln>
        </p:spPr>
        <p:txBody>
          <a:bodyPr anchorCtr="0" anchor="t" bIns="45700" lIns="91425" spcFirstLastPara="1" rIns="91425" wrap="square" tIns="45700">
            <a:normAutofit/>
          </a:bodyPr>
          <a:lstStyle>
            <a:lvl1pPr lvl="0" algn="l">
              <a:lnSpc>
                <a:spcPct val="110000"/>
              </a:lnSpc>
              <a:spcBef>
                <a:spcPts val="0"/>
              </a:spcBef>
              <a:spcAft>
                <a:spcPts val="0"/>
              </a:spcAft>
              <a:buClr>
                <a:schemeClr val="lt2"/>
              </a:buClr>
              <a:buSzPts val="2400"/>
              <a:buFont typeface="Geo"/>
              <a:buNone/>
              <a:defRPr sz="2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p:nvPr>
            <p:ph idx="2" type="pic"/>
          </p:nvPr>
        </p:nvSpPr>
        <p:spPr>
          <a:xfrm>
            <a:off x="5334004" y="876300"/>
            <a:ext cx="5943596" cy="5181599"/>
          </a:xfrm>
          <a:prstGeom prst="rect">
            <a:avLst/>
          </a:prstGeom>
          <a:noFill/>
          <a:ln>
            <a:noFill/>
          </a:ln>
        </p:spPr>
      </p:sp>
      <p:sp>
        <p:nvSpPr>
          <p:cNvPr id="66" name="Google Shape;66;p10"/>
          <p:cNvSpPr txBox="1"/>
          <p:nvPr>
            <p:ph idx="1" type="body"/>
          </p:nvPr>
        </p:nvSpPr>
        <p:spPr>
          <a:xfrm>
            <a:off x="839789" y="2666143"/>
            <a:ext cx="3046409" cy="319490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2"/>
              </a:buClr>
              <a:buSzPts val="1120"/>
              <a:buNone/>
              <a:defRPr sz="1600"/>
            </a:lvl1pPr>
            <a:lvl2pPr indent="-228600" lvl="1" marL="914400" algn="l">
              <a:lnSpc>
                <a:spcPct val="120000"/>
              </a:lnSpc>
              <a:spcBef>
                <a:spcPts val="500"/>
              </a:spcBef>
              <a:spcAft>
                <a:spcPts val="0"/>
              </a:spcAft>
              <a:buClr>
                <a:schemeClr val="lt2"/>
              </a:buClr>
              <a:buSzPts val="980"/>
              <a:buFont typeface="Geo"/>
              <a:buNone/>
              <a:defRPr sz="1400"/>
            </a:lvl2pPr>
            <a:lvl3pPr indent="-228600" lvl="2" marL="1371600" algn="l">
              <a:lnSpc>
                <a:spcPct val="120000"/>
              </a:lnSpc>
              <a:spcBef>
                <a:spcPts val="500"/>
              </a:spcBef>
              <a:spcAft>
                <a:spcPts val="0"/>
              </a:spcAft>
              <a:buClr>
                <a:schemeClr val="lt2"/>
              </a:buClr>
              <a:buSzPts val="840"/>
              <a:buNone/>
              <a:defRPr sz="1200"/>
            </a:lvl3pPr>
            <a:lvl4pPr indent="-228600" lvl="3" marL="1828800" algn="l">
              <a:lnSpc>
                <a:spcPct val="120000"/>
              </a:lnSpc>
              <a:spcBef>
                <a:spcPts val="500"/>
              </a:spcBef>
              <a:spcAft>
                <a:spcPts val="0"/>
              </a:spcAft>
              <a:buClr>
                <a:schemeClr val="lt2"/>
              </a:buClr>
              <a:buSzPts val="700"/>
              <a:buNone/>
              <a:defRPr sz="1000"/>
            </a:lvl4pPr>
            <a:lvl5pPr indent="-228600" lvl="4" marL="2286000" algn="l">
              <a:lnSpc>
                <a:spcPct val="120000"/>
              </a:lnSpc>
              <a:spcBef>
                <a:spcPts val="500"/>
              </a:spcBef>
              <a:spcAft>
                <a:spcPts val="0"/>
              </a:spcAft>
              <a:buClr>
                <a:schemeClr val="lt2"/>
              </a:buClr>
              <a:buSzPts val="7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7" name="Google Shape;67;p10"/>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10"/>
          <p:cNvCxnSpPr/>
          <p:nvPr/>
        </p:nvCxnSpPr>
        <p:spPr>
          <a:xfrm>
            <a:off x="4610100" y="898989"/>
            <a:ext cx="0" cy="5138791"/>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9760" y="876302"/>
            <a:ext cx="10427840" cy="108605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lt2"/>
              </a:buClr>
              <a:buSzPts val="4400"/>
              <a:buFont typeface="Geo"/>
              <a:buNone/>
              <a:defRPr b="0" i="0" sz="4400" u="none" cap="none" strike="noStrike">
                <a:solidFill>
                  <a:schemeClr val="lt2"/>
                </a:solidFill>
                <a:latin typeface="Geo"/>
                <a:ea typeface="Geo"/>
                <a:cs typeface="Geo"/>
                <a:sym typeface="Ge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9758" y="2065984"/>
            <a:ext cx="10427841" cy="3903298"/>
          </a:xfrm>
          <a:prstGeom prst="rect">
            <a:avLst/>
          </a:prstGeom>
          <a:noFill/>
          <a:ln>
            <a:noFill/>
          </a:ln>
        </p:spPr>
        <p:txBody>
          <a:bodyPr anchorCtr="0" anchor="t" bIns="45700" lIns="91425" spcFirstLastPara="1" rIns="91425" wrap="square" tIns="45700">
            <a:normAutofit/>
          </a:bodyPr>
          <a:lstStyle>
            <a:lvl1pPr indent="-317500" lvl="0" marL="457200" marR="0" rtl="0" algn="l">
              <a:lnSpc>
                <a:spcPct val="120000"/>
              </a:lnSpc>
              <a:spcBef>
                <a:spcPts val="1000"/>
              </a:spcBef>
              <a:spcAft>
                <a:spcPts val="0"/>
              </a:spcAft>
              <a:buClr>
                <a:schemeClr val="lt2"/>
              </a:buClr>
              <a:buSzPts val="1400"/>
              <a:buFont typeface="Arial"/>
              <a:buChar char="•"/>
              <a:defRPr b="0" i="0" sz="2000" u="none" cap="none" strike="noStrike">
                <a:solidFill>
                  <a:schemeClr val="lt2"/>
                </a:solidFill>
                <a:latin typeface="Geo"/>
                <a:ea typeface="Geo"/>
                <a:cs typeface="Geo"/>
                <a:sym typeface="Geo"/>
              </a:defRPr>
            </a:lvl1pPr>
            <a:lvl2pPr indent="-228600" lvl="1" marL="914400" marR="0" rtl="0" algn="l">
              <a:lnSpc>
                <a:spcPct val="120000"/>
              </a:lnSpc>
              <a:spcBef>
                <a:spcPts val="500"/>
              </a:spcBef>
              <a:spcAft>
                <a:spcPts val="0"/>
              </a:spcAft>
              <a:buClr>
                <a:schemeClr val="lt2"/>
              </a:buClr>
              <a:buSzPts val="1260"/>
              <a:buFont typeface="Geo"/>
              <a:buNone/>
              <a:defRPr b="0" i="1" sz="1800" u="none" cap="none" strike="noStrike">
                <a:solidFill>
                  <a:schemeClr val="lt2"/>
                </a:solidFill>
                <a:latin typeface="Geo"/>
                <a:ea typeface="Geo"/>
                <a:cs typeface="Geo"/>
                <a:sym typeface="Geo"/>
              </a:defRPr>
            </a:lvl2pPr>
            <a:lvl3pPr indent="-308610" lvl="2" marL="1371600" marR="0" rtl="0" algn="l">
              <a:lnSpc>
                <a:spcPct val="120000"/>
              </a:lnSpc>
              <a:spcBef>
                <a:spcPts val="500"/>
              </a:spcBef>
              <a:spcAft>
                <a:spcPts val="0"/>
              </a:spcAft>
              <a:buClr>
                <a:schemeClr val="lt2"/>
              </a:buClr>
              <a:buSzPts val="1260"/>
              <a:buFont typeface="Arial"/>
              <a:buChar char="•"/>
              <a:defRPr b="0" i="0" sz="1800" u="none" cap="none" strike="noStrike">
                <a:solidFill>
                  <a:schemeClr val="lt2"/>
                </a:solidFill>
                <a:latin typeface="Geo"/>
                <a:ea typeface="Geo"/>
                <a:cs typeface="Geo"/>
                <a:sym typeface="Geo"/>
              </a:defRPr>
            </a:lvl3pPr>
            <a:lvl4pPr indent="-228600" lvl="3" marL="1828800" marR="0" rtl="0" algn="l">
              <a:lnSpc>
                <a:spcPct val="120000"/>
              </a:lnSpc>
              <a:spcBef>
                <a:spcPts val="500"/>
              </a:spcBef>
              <a:spcAft>
                <a:spcPts val="0"/>
              </a:spcAft>
              <a:buClr>
                <a:schemeClr val="lt2"/>
              </a:buClr>
              <a:buSzPts val="1120"/>
              <a:buFont typeface="Arial"/>
              <a:buNone/>
              <a:defRPr b="0" i="1" sz="1600" u="none" cap="none" strike="noStrike">
                <a:solidFill>
                  <a:schemeClr val="lt2"/>
                </a:solidFill>
                <a:latin typeface="Geo"/>
                <a:ea typeface="Geo"/>
                <a:cs typeface="Geo"/>
                <a:sym typeface="Geo"/>
              </a:defRPr>
            </a:lvl4pPr>
            <a:lvl5pPr indent="-299720" lvl="4" marL="2286000" marR="0" rtl="0" algn="l">
              <a:lnSpc>
                <a:spcPct val="120000"/>
              </a:lnSpc>
              <a:spcBef>
                <a:spcPts val="500"/>
              </a:spcBef>
              <a:spcAft>
                <a:spcPts val="0"/>
              </a:spcAft>
              <a:buClr>
                <a:schemeClr val="lt2"/>
              </a:buClr>
              <a:buSzPts val="1120"/>
              <a:buFont typeface="Arial"/>
              <a:buChar char="•"/>
              <a:defRPr b="0" i="0" sz="1600" u="none" cap="none" strike="noStrike">
                <a:solidFill>
                  <a:schemeClr val="lt2"/>
                </a:solidFill>
                <a:latin typeface="Geo"/>
                <a:ea typeface="Geo"/>
                <a:cs typeface="Geo"/>
                <a:sym typeface="Geo"/>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eo"/>
                <a:ea typeface="Geo"/>
                <a:cs typeface="Geo"/>
                <a:sym typeface="Geo"/>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eo"/>
                <a:ea typeface="Geo"/>
                <a:cs typeface="Geo"/>
                <a:sym typeface="Geo"/>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eo"/>
                <a:ea typeface="Geo"/>
                <a:cs typeface="Geo"/>
                <a:sym typeface="Geo"/>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eo"/>
                <a:ea typeface="Geo"/>
                <a:cs typeface="Geo"/>
                <a:sym typeface="Geo"/>
              </a:defRPr>
            </a:lvl9pPr>
          </a:lstStyle>
          <a:p/>
        </p:txBody>
      </p:sp>
      <p:sp>
        <p:nvSpPr>
          <p:cNvPr id="8" name="Google Shape;8;p1"/>
          <p:cNvSpPr txBox="1"/>
          <p:nvPr>
            <p:ph idx="10" type="dt"/>
          </p:nvPr>
        </p:nvSpPr>
        <p:spPr>
          <a:xfrm>
            <a:off x="7382838" y="6356350"/>
            <a:ext cx="336136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2"/>
                </a:solidFill>
                <a:latin typeface="Geo"/>
                <a:ea typeface="Geo"/>
                <a:cs typeface="Geo"/>
                <a:sym typeface="Geo"/>
              </a:defRPr>
            </a:lvl1pPr>
            <a:lvl2pPr lvl="1" marR="0" rtl="0" algn="l">
              <a:spcBef>
                <a:spcPts val="0"/>
              </a:spcBef>
              <a:spcAft>
                <a:spcPts val="0"/>
              </a:spcAft>
              <a:buSzPts val="1400"/>
              <a:buNone/>
              <a:defRPr b="0" i="0" sz="1800" u="none" cap="none" strike="noStrike">
                <a:solidFill>
                  <a:schemeClr val="lt1"/>
                </a:solidFill>
                <a:latin typeface="Geo"/>
                <a:ea typeface="Geo"/>
                <a:cs typeface="Geo"/>
                <a:sym typeface="Geo"/>
              </a:defRPr>
            </a:lvl2pPr>
            <a:lvl3pPr lvl="2" marR="0" rtl="0" algn="l">
              <a:spcBef>
                <a:spcPts val="0"/>
              </a:spcBef>
              <a:spcAft>
                <a:spcPts val="0"/>
              </a:spcAft>
              <a:buSzPts val="1400"/>
              <a:buNone/>
              <a:defRPr b="0" i="0" sz="1800" u="none" cap="none" strike="noStrike">
                <a:solidFill>
                  <a:schemeClr val="lt1"/>
                </a:solidFill>
                <a:latin typeface="Geo"/>
                <a:ea typeface="Geo"/>
                <a:cs typeface="Geo"/>
                <a:sym typeface="Geo"/>
              </a:defRPr>
            </a:lvl3pPr>
            <a:lvl4pPr lvl="3" marR="0" rtl="0" algn="l">
              <a:spcBef>
                <a:spcPts val="0"/>
              </a:spcBef>
              <a:spcAft>
                <a:spcPts val="0"/>
              </a:spcAft>
              <a:buSzPts val="1400"/>
              <a:buNone/>
              <a:defRPr b="0" i="0" sz="1800" u="none" cap="none" strike="noStrike">
                <a:solidFill>
                  <a:schemeClr val="lt1"/>
                </a:solidFill>
                <a:latin typeface="Geo"/>
                <a:ea typeface="Geo"/>
                <a:cs typeface="Geo"/>
                <a:sym typeface="Geo"/>
              </a:defRPr>
            </a:lvl4pPr>
            <a:lvl5pPr lvl="4" marR="0" rtl="0" algn="l">
              <a:spcBef>
                <a:spcPts val="0"/>
              </a:spcBef>
              <a:spcAft>
                <a:spcPts val="0"/>
              </a:spcAft>
              <a:buSzPts val="1400"/>
              <a:buNone/>
              <a:defRPr b="0" i="0" sz="1800" u="none" cap="none" strike="noStrike">
                <a:solidFill>
                  <a:schemeClr val="lt1"/>
                </a:solidFill>
                <a:latin typeface="Geo"/>
                <a:ea typeface="Geo"/>
                <a:cs typeface="Geo"/>
                <a:sym typeface="Geo"/>
              </a:defRPr>
            </a:lvl5pPr>
            <a:lvl6pPr lvl="5" marR="0" rtl="0" algn="l">
              <a:spcBef>
                <a:spcPts val="0"/>
              </a:spcBef>
              <a:spcAft>
                <a:spcPts val="0"/>
              </a:spcAft>
              <a:buSzPts val="1400"/>
              <a:buNone/>
              <a:defRPr b="0" i="0" sz="1800" u="none" cap="none" strike="noStrike">
                <a:solidFill>
                  <a:schemeClr val="lt1"/>
                </a:solidFill>
                <a:latin typeface="Geo"/>
                <a:ea typeface="Geo"/>
                <a:cs typeface="Geo"/>
                <a:sym typeface="Geo"/>
              </a:defRPr>
            </a:lvl6pPr>
            <a:lvl7pPr lvl="6" marR="0" rtl="0" algn="l">
              <a:spcBef>
                <a:spcPts val="0"/>
              </a:spcBef>
              <a:spcAft>
                <a:spcPts val="0"/>
              </a:spcAft>
              <a:buSzPts val="1400"/>
              <a:buNone/>
              <a:defRPr b="0" i="0" sz="1800" u="none" cap="none" strike="noStrike">
                <a:solidFill>
                  <a:schemeClr val="lt1"/>
                </a:solidFill>
                <a:latin typeface="Geo"/>
                <a:ea typeface="Geo"/>
                <a:cs typeface="Geo"/>
                <a:sym typeface="Geo"/>
              </a:defRPr>
            </a:lvl7pPr>
            <a:lvl8pPr lvl="7" marR="0" rtl="0" algn="l">
              <a:spcBef>
                <a:spcPts val="0"/>
              </a:spcBef>
              <a:spcAft>
                <a:spcPts val="0"/>
              </a:spcAft>
              <a:buSzPts val="1400"/>
              <a:buNone/>
              <a:defRPr b="0" i="0" sz="1800" u="none" cap="none" strike="noStrike">
                <a:solidFill>
                  <a:schemeClr val="lt1"/>
                </a:solidFill>
                <a:latin typeface="Geo"/>
                <a:ea typeface="Geo"/>
                <a:cs typeface="Geo"/>
                <a:sym typeface="Geo"/>
              </a:defRPr>
            </a:lvl8pPr>
            <a:lvl9pPr lvl="8" marR="0" rtl="0" algn="l">
              <a:spcBef>
                <a:spcPts val="0"/>
              </a:spcBef>
              <a:spcAft>
                <a:spcPts val="0"/>
              </a:spcAft>
              <a:buSzPts val="1400"/>
              <a:buNone/>
              <a:defRPr b="0" i="0" sz="1800" u="none" cap="none" strike="noStrike">
                <a:solidFill>
                  <a:schemeClr val="lt1"/>
                </a:solidFill>
                <a:latin typeface="Geo"/>
                <a:ea typeface="Geo"/>
                <a:cs typeface="Geo"/>
                <a:sym typeface="Geo"/>
              </a:defRPr>
            </a:lvl9pPr>
          </a:lstStyle>
          <a:p/>
        </p:txBody>
      </p:sp>
      <p:sp>
        <p:nvSpPr>
          <p:cNvPr id="9" name="Google Shape;9;p1"/>
          <p:cNvSpPr txBox="1"/>
          <p:nvPr>
            <p:ph idx="11" type="ftr"/>
          </p:nvPr>
        </p:nvSpPr>
        <p:spPr>
          <a:xfrm>
            <a:off x="858748" y="6356350"/>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2"/>
                </a:solidFill>
                <a:latin typeface="Geo"/>
                <a:ea typeface="Geo"/>
                <a:cs typeface="Geo"/>
                <a:sym typeface="Geo"/>
              </a:defRPr>
            </a:lvl1pPr>
            <a:lvl2pPr lvl="1" marR="0" rtl="0" algn="l">
              <a:spcBef>
                <a:spcPts val="0"/>
              </a:spcBef>
              <a:spcAft>
                <a:spcPts val="0"/>
              </a:spcAft>
              <a:buSzPts val="1400"/>
              <a:buNone/>
              <a:defRPr b="0" i="0" sz="1800" u="none" cap="none" strike="noStrike">
                <a:solidFill>
                  <a:schemeClr val="lt1"/>
                </a:solidFill>
                <a:latin typeface="Geo"/>
                <a:ea typeface="Geo"/>
                <a:cs typeface="Geo"/>
                <a:sym typeface="Geo"/>
              </a:defRPr>
            </a:lvl2pPr>
            <a:lvl3pPr lvl="2" marR="0" rtl="0" algn="l">
              <a:spcBef>
                <a:spcPts val="0"/>
              </a:spcBef>
              <a:spcAft>
                <a:spcPts val="0"/>
              </a:spcAft>
              <a:buSzPts val="1400"/>
              <a:buNone/>
              <a:defRPr b="0" i="0" sz="1800" u="none" cap="none" strike="noStrike">
                <a:solidFill>
                  <a:schemeClr val="lt1"/>
                </a:solidFill>
                <a:latin typeface="Geo"/>
                <a:ea typeface="Geo"/>
                <a:cs typeface="Geo"/>
                <a:sym typeface="Geo"/>
              </a:defRPr>
            </a:lvl3pPr>
            <a:lvl4pPr lvl="3" marR="0" rtl="0" algn="l">
              <a:spcBef>
                <a:spcPts val="0"/>
              </a:spcBef>
              <a:spcAft>
                <a:spcPts val="0"/>
              </a:spcAft>
              <a:buSzPts val="1400"/>
              <a:buNone/>
              <a:defRPr b="0" i="0" sz="1800" u="none" cap="none" strike="noStrike">
                <a:solidFill>
                  <a:schemeClr val="lt1"/>
                </a:solidFill>
                <a:latin typeface="Geo"/>
                <a:ea typeface="Geo"/>
                <a:cs typeface="Geo"/>
                <a:sym typeface="Geo"/>
              </a:defRPr>
            </a:lvl4pPr>
            <a:lvl5pPr lvl="4" marR="0" rtl="0" algn="l">
              <a:spcBef>
                <a:spcPts val="0"/>
              </a:spcBef>
              <a:spcAft>
                <a:spcPts val="0"/>
              </a:spcAft>
              <a:buSzPts val="1400"/>
              <a:buNone/>
              <a:defRPr b="0" i="0" sz="1800" u="none" cap="none" strike="noStrike">
                <a:solidFill>
                  <a:schemeClr val="lt1"/>
                </a:solidFill>
                <a:latin typeface="Geo"/>
                <a:ea typeface="Geo"/>
                <a:cs typeface="Geo"/>
                <a:sym typeface="Geo"/>
              </a:defRPr>
            </a:lvl5pPr>
            <a:lvl6pPr lvl="5" marR="0" rtl="0" algn="l">
              <a:spcBef>
                <a:spcPts val="0"/>
              </a:spcBef>
              <a:spcAft>
                <a:spcPts val="0"/>
              </a:spcAft>
              <a:buSzPts val="1400"/>
              <a:buNone/>
              <a:defRPr b="0" i="0" sz="1800" u="none" cap="none" strike="noStrike">
                <a:solidFill>
                  <a:schemeClr val="lt1"/>
                </a:solidFill>
                <a:latin typeface="Geo"/>
                <a:ea typeface="Geo"/>
                <a:cs typeface="Geo"/>
                <a:sym typeface="Geo"/>
              </a:defRPr>
            </a:lvl6pPr>
            <a:lvl7pPr lvl="6" marR="0" rtl="0" algn="l">
              <a:spcBef>
                <a:spcPts val="0"/>
              </a:spcBef>
              <a:spcAft>
                <a:spcPts val="0"/>
              </a:spcAft>
              <a:buSzPts val="1400"/>
              <a:buNone/>
              <a:defRPr b="0" i="0" sz="1800" u="none" cap="none" strike="noStrike">
                <a:solidFill>
                  <a:schemeClr val="lt1"/>
                </a:solidFill>
                <a:latin typeface="Geo"/>
                <a:ea typeface="Geo"/>
                <a:cs typeface="Geo"/>
                <a:sym typeface="Geo"/>
              </a:defRPr>
            </a:lvl7pPr>
            <a:lvl8pPr lvl="7" marR="0" rtl="0" algn="l">
              <a:spcBef>
                <a:spcPts val="0"/>
              </a:spcBef>
              <a:spcAft>
                <a:spcPts val="0"/>
              </a:spcAft>
              <a:buSzPts val="1400"/>
              <a:buNone/>
              <a:defRPr b="0" i="0" sz="1800" u="none" cap="none" strike="noStrike">
                <a:solidFill>
                  <a:schemeClr val="lt1"/>
                </a:solidFill>
                <a:latin typeface="Geo"/>
                <a:ea typeface="Geo"/>
                <a:cs typeface="Geo"/>
                <a:sym typeface="Geo"/>
              </a:defRPr>
            </a:lvl8pPr>
            <a:lvl9pPr lvl="8" marR="0" rtl="0" algn="l">
              <a:spcBef>
                <a:spcPts val="0"/>
              </a:spcBef>
              <a:spcAft>
                <a:spcPts val="0"/>
              </a:spcAft>
              <a:buSzPts val="1400"/>
              <a:buNone/>
              <a:defRPr b="0" i="0" sz="1800" u="none" cap="none" strike="noStrike">
                <a:solidFill>
                  <a:schemeClr val="lt1"/>
                </a:solidFill>
                <a:latin typeface="Geo"/>
                <a:ea typeface="Geo"/>
                <a:cs typeface="Geo"/>
                <a:sym typeface="Geo"/>
              </a:defRPr>
            </a:lvl9pPr>
          </a:lstStyle>
          <a:p/>
        </p:txBody>
      </p:sp>
      <p:sp>
        <p:nvSpPr>
          <p:cNvPr id="10" name="Google Shape;10;p1"/>
          <p:cNvSpPr txBox="1"/>
          <p:nvPr>
            <p:ph idx="12" type="sldNum"/>
          </p:nvPr>
        </p:nvSpPr>
        <p:spPr>
          <a:xfrm>
            <a:off x="10820400" y="6356350"/>
            <a:ext cx="61766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900" u="none" cap="none" strike="noStrike">
                <a:solidFill>
                  <a:schemeClr val="lt2"/>
                </a:solidFill>
                <a:latin typeface="Geo"/>
                <a:ea typeface="Geo"/>
                <a:cs typeface="Geo"/>
                <a:sym typeface="Geo"/>
              </a:defRPr>
            </a:lvl1pPr>
            <a:lvl2pPr indent="0" lvl="1" marL="0" marR="0" rtl="0" algn="r">
              <a:spcBef>
                <a:spcPts val="0"/>
              </a:spcBef>
              <a:buNone/>
              <a:defRPr b="0" i="1" sz="900" u="none" cap="none" strike="noStrike">
                <a:solidFill>
                  <a:schemeClr val="lt2"/>
                </a:solidFill>
                <a:latin typeface="Geo"/>
                <a:ea typeface="Geo"/>
                <a:cs typeface="Geo"/>
                <a:sym typeface="Geo"/>
              </a:defRPr>
            </a:lvl2pPr>
            <a:lvl3pPr indent="0" lvl="2" marL="0" marR="0" rtl="0" algn="r">
              <a:spcBef>
                <a:spcPts val="0"/>
              </a:spcBef>
              <a:buNone/>
              <a:defRPr b="0" i="1" sz="900" u="none" cap="none" strike="noStrike">
                <a:solidFill>
                  <a:schemeClr val="lt2"/>
                </a:solidFill>
                <a:latin typeface="Geo"/>
                <a:ea typeface="Geo"/>
                <a:cs typeface="Geo"/>
                <a:sym typeface="Geo"/>
              </a:defRPr>
            </a:lvl3pPr>
            <a:lvl4pPr indent="0" lvl="3" marL="0" marR="0" rtl="0" algn="r">
              <a:spcBef>
                <a:spcPts val="0"/>
              </a:spcBef>
              <a:buNone/>
              <a:defRPr b="0" i="1" sz="900" u="none" cap="none" strike="noStrike">
                <a:solidFill>
                  <a:schemeClr val="lt2"/>
                </a:solidFill>
                <a:latin typeface="Geo"/>
                <a:ea typeface="Geo"/>
                <a:cs typeface="Geo"/>
                <a:sym typeface="Geo"/>
              </a:defRPr>
            </a:lvl4pPr>
            <a:lvl5pPr indent="0" lvl="4" marL="0" marR="0" rtl="0" algn="r">
              <a:spcBef>
                <a:spcPts val="0"/>
              </a:spcBef>
              <a:buNone/>
              <a:defRPr b="0" i="1" sz="900" u="none" cap="none" strike="noStrike">
                <a:solidFill>
                  <a:schemeClr val="lt2"/>
                </a:solidFill>
                <a:latin typeface="Geo"/>
                <a:ea typeface="Geo"/>
                <a:cs typeface="Geo"/>
                <a:sym typeface="Geo"/>
              </a:defRPr>
            </a:lvl5pPr>
            <a:lvl6pPr indent="0" lvl="5" marL="0" marR="0" rtl="0" algn="r">
              <a:spcBef>
                <a:spcPts val="0"/>
              </a:spcBef>
              <a:buNone/>
              <a:defRPr b="0" i="1" sz="900" u="none" cap="none" strike="noStrike">
                <a:solidFill>
                  <a:schemeClr val="lt2"/>
                </a:solidFill>
                <a:latin typeface="Geo"/>
                <a:ea typeface="Geo"/>
                <a:cs typeface="Geo"/>
                <a:sym typeface="Geo"/>
              </a:defRPr>
            </a:lvl6pPr>
            <a:lvl7pPr indent="0" lvl="6" marL="0" marR="0" rtl="0" algn="r">
              <a:spcBef>
                <a:spcPts val="0"/>
              </a:spcBef>
              <a:buNone/>
              <a:defRPr b="0" i="1" sz="900" u="none" cap="none" strike="noStrike">
                <a:solidFill>
                  <a:schemeClr val="lt2"/>
                </a:solidFill>
                <a:latin typeface="Geo"/>
                <a:ea typeface="Geo"/>
                <a:cs typeface="Geo"/>
                <a:sym typeface="Geo"/>
              </a:defRPr>
            </a:lvl7pPr>
            <a:lvl8pPr indent="0" lvl="7" marL="0" marR="0" rtl="0" algn="r">
              <a:spcBef>
                <a:spcPts val="0"/>
              </a:spcBef>
              <a:buNone/>
              <a:defRPr b="0" i="1" sz="900" u="none" cap="none" strike="noStrike">
                <a:solidFill>
                  <a:schemeClr val="lt2"/>
                </a:solidFill>
                <a:latin typeface="Geo"/>
                <a:ea typeface="Geo"/>
                <a:cs typeface="Geo"/>
                <a:sym typeface="Geo"/>
              </a:defRPr>
            </a:lvl8pPr>
            <a:lvl9pPr indent="0" lvl="8" marL="0" marR="0" rtl="0" algn="r">
              <a:spcBef>
                <a:spcPts val="0"/>
              </a:spcBef>
              <a:buNone/>
              <a:defRPr b="0" i="1" sz="900" u="none" cap="none" strike="noStrike">
                <a:solidFill>
                  <a:schemeClr val="lt2"/>
                </a:solidFill>
                <a:latin typeface="Geo"/>
                <a:ea typeface="Geo"/>
                <a:cs typeface="Geo"/>
                <a:sym typeface="Geo"/>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
          <p:cNvCxnSpPr/>
          <p:nvPr/>
        </p:nvCxnSpPr>
        <p:spPr>
          <a:xfrm>
            <a:off x="952498" y="6252722"/>
            <a:ext cx="10325101" cy="0"/>
          </a:xfrm>
          <a:prstGeom prst="straightConnector1">
            <a:avLst/>
          </a:prstGeom>
          <a:noFill/>
          <a:ln cap="flat" cmpd="sng" w="10775">
            <a:solidFill>
              <a:schemeClr val="lt2"/>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skullfort.github.io/bst-demo" TargetMode="External"/><Relationship Id="rId4" Type="http://schemas.openxmlformats.org/officeDocument/2006/relationships/image" Target="../media/image16.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jp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6" name="Shape 86"/>
        <p:cNvGrpSpPr/>
        <p:nvPr/>
      </p:nvGrpSpPr>
      <p:grpSpPr>
        <a:xfrm>
          <a:off x="0" y="0"/>
          <a:ext cx="0" cy="0"/>
          <a:chOff x="0" y="0"/>
          <a:chExt cx="0" cy="0"/>
        </a:xfrm>
      </p:grpSpPr>
      <p:cxnSp>
        <p:nvCxnSpPr>
          <p:cNvPr id="87" name="Google Shape;87;p13"/>
          <p:cNvCxnSpPr/>
          <p:nvPr/>
        </p:nvCxnSpPr>
        <p:spPr>
          <a:xfrm>
            <a:off x="952498" y="6252722"/>
            <a:ext cx="10325101" cy="0"/>
          </a:xfrm>
          <a:prstGeom prst="straightConnector1">
            <a:avLst/>
          </a:prstGeom>
          <a:noFill/>
          <a:ln cap="flat" cmpd="sng" w="10775">
            <a:solidFill>
              <a:schemeClr val="lt2"/>
            </a:solidFill>
            <a:prstDash val="solid"/>
            <a:miter lim="800000"/>
            <a:headEnd len="sm" w="sm" type="none"/>
            <a:tailEnd len="sm" w="sm" type="none"/>
          </a:ln>
        </p:spPr>
      </p:cxnSp>
      <p:sp>
        <p:nvSpPr>
          <p:cNvPr id="88" name="Google Shape;88;p1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
              <a:ea typeface="Geo"/>
              <a:cs typeface="Geo"/>
              <a:sym typeface="Geo"/>
            </a:endParaRPr>
          </a:p>
        </p:txBody>
      </p:sp>
      <p:sp>
        <p:nvSpPr>
          <p:cNvPr id="89" name="Google Shape;89;p13"/>
          <p:cNvSpPr txBox="1"/>
          <p:nvPr>
            <p:ph type="ctrTitle"/>
          </p:nvPr>
        </p:nvSpPr>
        <p:spPr>
          <a:xfrm>
            <a:off x="764600" y="895447"/>
            <a:ext cx="4569300" cy="11040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lt2"/>
              </a:buClr>
              <a:buSzPct val="100000"/>
              <a:buFont typeface="Geo"/>
              <a:buNone/>
            </a:pPr>
            <a:r>
              <a:rPr lang="en-US" sz="4100">
                <a:solidFill>
                  <a:schemeClr val="lt2"/>
                </a:solidFill>
                <a:latin typeface="Georgia"/>
                <a:ea typeface="Georgia"/>
                <a:cs typeface="Georgia"/>
                <a:sym typeface="Georgia"/>
              </a:rPr>
              <a:t>Toronto Bike Share</a:t>
            </a:r>
            <a:br>
              <a:rPr lang="en-US" sz="4100">
                <a:solidFill>
                  <a:schemeClr val="lt2"/>
                </a:solidFill>
                <a:latin typeface="Georgia"/>
                <a:ea typeface="Georgia"/>
                <a:cs typeface="Georgia"/>
                <a:sym typeface="Georgia"/>
              </a:rPr>
            </a:br>
            <a:r>
              <a:rPr lang="en-US" sz="4100">
                <a:solidFill>
                  <a:schemeClr val="lt2"/>
                </a:solidFill>
                <a:latin typeface="Georgia"/>
                <a:ea typeface="Georgia"/>
                <a:cs typeface="Georgia"/>
                <a:sym typeface="Georgia"/>
              </a:rPr>
              <a:t>Analysis</a:t>
            </a:r>
            <a:endParaRPr>
              <a:latin typeface="Georgia"/>
              <a:ea typeface="Georgia"/>
              <a:cs typeface="Georgia"/>
              <a:sym typeface="Georgia"/>
            </a:endParaRPr>
          </a:p>
        </p:txBody>
      </p:sp>
      <p:cxnSp>
        <p:nvCxnSpPr>
          <p:cNvPr id="90" name="Google Shape;90;p13"/>
          <p:cNvCxnSpPr/>
          <p:nvPr/>
        </p:nvCxnSpPr>
        <p:spPr>
          <a:xfrm>
            <a:off x="952500" y="2871627"/>
            <a:ext cx="0" cy="3186701"/>
          </a:xfrm>
          <a:prstGeom prst="straightConnector1">
            <a:avLst/>
          </a:prstGeom>
          <a:noFill/>
          <a:ln cap="flat" cmpd="sng" w="10775">
            <a:solidFill>
              <a:schemeClr val="lt2"/>
            </a:solidFill>
            <a:prstDash val="solid"/>
            <a:miter lim="800000"/>
            <a:headEnd len="sm" w="sm" type="none"/>
            <a:tailEnd len="sm" w="sm" type="none"/>
          </a:ln>
        </p:spPr>
      </p:cxnSp>
      <p:sp>
        <p:nvSpPr>
          <p:cNvPr id="91" name="Google Shape;91;p13"/>
          <p:cNvSpPr txBox="1"/>
          <p:nvPr>
            <p:ph idx="1" type="subTitle"/>
          </p:nvPr>
        </p:nvSpPr>
        <p:spPr>
          <a:xfrm>
            <a:off x="1570025" y="3046275"/>
            <a:ext cx="3747000" cy="3109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2"/>
              </a:buClr>
              <a:buSzPts val="1260"/>
              <a:buNone/>
            </a:pPr>
            <a:r>
              <a:rPr lang="en-US">
                <a:latin typeface="Georgia"/>
                <a:ea typeface="Georgia"/>
                <a:cs typeface="Georgia"/>
                <a:sym typeface="Georgia"/>
              </a:rPr>
              <a:t>GROUP MEMBERS:</a:t>
            </a:r>
            <a:endParaRPr>
              <a:latin typeface="Georgia"/>
              <a:ea typeface="Georgia"/>
              <a:cs typeface="Georgia"/>
              <a:sym typeface="Georgia"/>
            </a:endParaRPr>
          </a:p>
          <a:p>
            <a:pPr indent="0" lvl="0" marL="0" rtl="0" algn="l">
              <a:lnSpc>
                <a:spcPct val="120000"/>
              </a:lnSpc>
              <a:spcBef>
                <a:spcPts val="1000"/>
              </a:spcBef>
              <a:spcAft>
                <a:spcPts val="0"/>
              </a:spcAft>
              <a:buClr>
                <a:schemeClr val="lt2"/>
              </a:buClr>
              <a:buSzPts val="1260"/>
              <a:buNone/>
            </a:pPr>
            <a:r>
              <a:rPr lang="en-US">
                <a:latin typeface="Georgia"/>
                <a:ea typeface="Georgia"/>
                <a:cs typeface="Georgia"/>
                <a:sym typeface="Georgia"/>
              </a:rPr>
              <a:t>CARLY YIAO</a:t>
            </a:r>
            <a:endParaRPr>
              <a:latin typeface="Georgia"/>
              <a:ea typeface="Georgia"/>
              <a:cs typeface="Georgia"/>
              <a:sym typeface="Georgia"/>
            </a:endParaRPr>
          </a:p>
          <a:p>
            <a:pPr indent="0" lvl="0" marL="0" rtl="0" algn="l">
              <a:lnSpc>
                <a:spcPct val="120000"/>
              </a:lnSpc>
              <a:spcBef>
                <a:spcPts val="1000"/>
              </a:spcBef>
              <a:spcAft>
                <a:spcPts val="0"/>
              </a:spcAft>
              <a:buClr>
                <a:schemeClr val="lt2"/>
              </a:buClr>
              <a:buSzPts val="1260"/>
              <a:buNone/>
            </a:pPr>
            <a:r>
              <a:rPr lang="en-US">
                <a:latin typeface="Georgia"/>
                <a:ea typeface="Georgia"/>
                <a:cs typeface="Georgia"/>
                <a:sym typeface="Georgia"/>
              </a:rPr>
              <a:t>GUSTAVO PIRES</a:t>
            </a:r>
            <a:endParaRPr>
              <a:latin typeface="Georgia"/>
              <a:ea typeface="Georgia"/>
              <a:cs typeface="Georgia"/>
              <a:sym typeface="Georgia"/>
            </a:endParaRPr>
          </a:p>
          <a:p>
            <a:pPr indent="0" lvl="0" marL="0" rtl="0" algn="l">
              <a:lnSpc>
                <a:spcPct val="120000"/>
              </a:lnSpc>
              <a:spcBef>
                <a:spcPts val="1000"/>
              </a:spcBef>
              <a:spcAft>
                <a:spcPts val="0"/>
              </a:spcAft>
              <a:buClr>
                <a:schemeClr val="lt2"/>
              </a:buClr>
              <a:buSzPts val="1260"/>
              <a:buNone/>
            </a:pPr>
            <a:r>
              <a:rPr lang="en-US">
                <a:latin typeface="Georgia"/>
                <a:ea typeface="Georgia"/>
                <a:cs typeface="Georgia"/>
                <a:sym typeface="Georgia"/>
              </a:rPr>
              <a:t>RICHARD GU</a:t>
            </a:r>
            <a:endParaRPr>
              <a:latin typeface="Georgia"/>
              <a:ea typeface="Georgia"/>
              <a:cs typeface="Georgia"/>
              <a:sym typeface="Georgia"/>
            </a:endParaRPr>
          </a:p>
          <a:p>
            <a:pPr indent="0" lvl="0" marL="0" rtl="0" algn="l">
              <a:lnSpc>
                <a:spcPct val="120000"/>
              </a:lnSpc>
              <a:spcBef>
                <a:spcPts val="1000"/>
              </a:spcBef>
              <a:spcAft>
                <a:spcPts val="0"/>
              </a:spcAft>
              <a:buClr>
                <a:schemeClr val="lt2"/>
              </a:buClr>
              <a:buSzPts val="1260"/>
              <a:buNone/>
            </a:pPr>
            <a:r>
              <a:rPr lang="en-US">
                <a:latin typeface="Georgia"/>
                <a:ea typeface="Georgia"/>
                <a:cs typeface="Georgia"/>
                <a:sym typeface="Georgia"/>
              </a:rPr>
              <a:t>TINA SARAVI</a:t>
            </a:r>
            <a:endParaRPr>
              <a:latin typeface="Georgia"/>
              <a:ea typeface="Georgia"/>
              <a:cs typeface="Georgia"/>
              <a:sym typeface="Georgia"/>
            </a:endParaRPr>
          </a:p>
          <a:p>
            <a:pPr indent="0" lvl="0" marL="0" rtl="0" algn="l">
              <a:lnSpc>
                <a:spcPct val="120000"/>
              </a:lnSpc>
              <a:spcBef>
                <a:spcPts val="1000"/>
              </a:spcBef>
              <a:spcAft>
                <a:spcPts val="0"/>
              </a:spcAft>
              <a:buClr>
                <a:schemeClr val="lt2"/>
              </a:buClr>
              <a:buSzPts val="1260"/>
              <a:buNone/>
            </a:pPr>
            <a:r>
              <a:rPr lang="en-US">
                <a:latin typeface="Georgia"/>
                <a:ea typeface="Georgia"/>
                <a:cs typeface="Georgia"/>
                <a:sym typeface="Georgia"/>
              </a:rPr>
              <a:t>VARUN VINODH</a:t>
            </a:r>
            <a:endParaRPr>
              <a:latin typeface="Georgia"/>
              <a:ea typeface="Georgia"/>
              <a:cs typeface="Georgia"/>
              <a:sym typeface="Georgia"/>
            </a:endParaRPr>
          </a:p>
        </p:txBody>
      </p:sp>
      <p:pic>
        <p:nvPicPr>
          <p:cNvPr descr="A row of bicycles&#10;&#10;Description automatically generated with low confidence" id="92" name="Google Shape;92;p13"/>
          <p:cNvPicPr preferRelativeResize="0"/>
          <p:nvPr/>
        </p:nvPicPr>
        <p:blipFill rotWithShape="1">
          <a:blip r:embed="rId3">
            <a:alphaModFix/>
          </a:blip>
          <a:srcRect b="2" l="14604" r="26099" t="0"/>
          <a:stretch/>
        </p:blipFill>
        <p:spPr>
          <a:xfrm>
            <a:off x="6096000" y="-16591"/>
            <a:ext cx="6107073" cy="687459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849750" y="876301"/>
            <a:ext cx="10427700" cy="7551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2"/>
              </a:buClr>
              <a:buSzPct val="100000"/>
              <a:buFont typeface="Geo"/>
              <a:buNone/>
            </a:pPr>
            <a:r>
              <a:rPr lang="en-US">
                <a:latin typeface="Georgia"/>
                <a:ea typeface="Georgia"/>
                <a:cs typeface="Georgia"/>
                <a:sym typeface="Georgia"/>
              </a:rPr>
              <a:t>Analysis - Average Daily Duration</a:t>
            </a:r>
            <a:endParaRPr>
              <a:latin typeface="Georgia"/>
              <a:ea typeface="Georgia"/>
              <a:cs typeface="Georgia"/>
              <a:sym typeface="Georgia"/>
            </a:endParaRPr>
          </a:p>
        </p:txBody>
      </p:sp>
      <p:pic>
        <p:nvPicPr>
          <p:cNvPr id="196" name="Google Shape;196;p22"/>
          <p:cNvPicPr preferRelativeResize="0"/>
          <p:nvPr/>
        </p:nvPicPr>
        <p:blipFill>
          <a:blip r:embed="rId3">
            <a:alphaModFix/>
          </a:blip>
          <a:stretch>
            <a:fillRect/>
          </a:stretch>
        </p:blipFill>
        <p:spPr>
          <a:xfrm>
            <a:off x="2546575" y="2069775"/>
            <a:ext cx="9139475" cy="3622150"/>
          </a:xfrm>
          <a:prstGeom prst="rect">
            <a:avLst/>
          </a:prstGeom>
          <a:noFill/>
          <a:ln>
            <a:noFill/>
          </a:ln>
        </p:spPr>
      </p:pic>
      <p:sp>
        <p:nvSpPr>
          <p:cNvPr id="197" name="Google Shape;197;p22"/>
          <p:cNvSpPr/>
          <p:nvPr/>
        </p:nvSpPr>
        <p:spPr>
          <a:xfrm>
            <a:off x="5911675" y="2869675"/>
            <a:ext cx="1975800" cy="3813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8" name="Google Shape;198;p22"/>
          <p:cNvPicPr preferRelativeResize="0"/>
          <p:nvPr/>
        </p:nvPicPr>
        <p:blipFill>
          <a:blip r:embed="rId4">
            <a:alphaModFix/>
          </a:blip>
          <a:stretch>
            <a:fillRect/>
          </a:stretch>
        </p:blipFill>
        <p:spPr>
          <a:xfrm>
            <a:off x="4110111" y="1961275"/>
            <a:ext cx="5578925" cy="3839150"/>
          </a:xfrm>
          <a:prstGeom prst="rect">
            <a:avLst/>
          </a:prstGeom>
          <a:noFill/>
          <a:ln>
            <a:noFill/>
          </a:ln>
        </p:spPr>
      </p:pic>
      <p:sp>
        <p:nvSpPr>
          <p:cNvPr id="199" name="Google Shape;199;p22"/>
          <p:cNvSpPr txBox="1"/>
          <p:nvPr>
            <p:ph idx="1" type="body"/>
          </p:nvPr>
        </p:nvSpPr>
        <p:spPr>
          <a:xfrm>
            <a:off x="153750" y="2160050"/>
            <a:ext cx="2279100" cy="3441600"/>
          </a:xfrm>
          <a:prstGeom prst="rect">
            <a:avLst/>
          </a:prstGeom>
          <a:noFill/>
          <a:ln>
            <a:noFill/>
          </a:ln>
        </p:spPr>
        <p:txBody>
          <a:bodyPr anchorCtr="0" anchor="t" bIns="45700" lIns="91425" spcFirstLastPara="1" rIns="91425" wrap="square" tIns="45700">
            <a:normAutofit/>
          </a:bodyPr>
          <a:lstStyle/>
          <a:p>
            <a:pPr indent="-308610" lvl="0" marL="457200" rtl="0" algn="l">
              <a:lnSpc>
                <a:spcPct val="115000"/>
              </a:lnSpc>
              <a:spcBef>
                <a:spcPts val="800"/>
              </a:spcBef>
              <a:spcAft>
                <a:spcPts val="0"/>
              </a:spcAft>
              <a:buSzPts val="1260"/>
              <a:buFont typeface="Georgia"/>
              <a:buChar char="★"/>
            </a:pPr>
            <a:r>
              <a:rPr lang="en-US">
                <a:latin typeface="Georgia"/>
                <a:ea typeface="Georgia"/>
                <a:cs typeface="Georgia"/>
                <a:sym typeface="Georgia"/>
              </a:rPr>
              <a:t>Similar day-to-day variations for both user types</a:t>
            </a:r>
            <a:endParaRPr>
              <a:latin typeface="Georgia"/>
              <a:ea typeface="Georgia"/>
              <a:cs typeface="Georgia"/>
              <a:sym typeface="Georgia"/>
            </a:endParaRPr>
          </a:p>
          <a:p>
            <a:pPr indent="-308610" lvl="0" marL="457200" rtl="0" algn="l">
              <a:lnSpc>
                <a:spcPct val="115000"/>
              </a:lnSpc>
              <a:spcBef>
                <a:spcPts val="0"/>
              </a:spcBef>
              <a:spcAft>
                <a:spcPts val="0"/>
              </a:spcAft>
              <a:buSzPts val="1260"/>
              <a:buFont typeface="Georgia"/>
              <a:buChar char="★"/>
            </a:pPr>
            <a:r>
              <a:rPr lang="en-US">
                <a:latin typeface="Georgia"/>
                <a:ea typeface="Georgia"/>
                <a:cs typeface="Georgia"/>
                <a:sym typeface="Georgia"/>
              </a:rPr>
              <a:t>Peak times were the weekends</a:t>
            </a:r>
            <a:endParaRPr>
              <a:latin typeface="Georgia"/>
              <a:ea typeface="Georgia"/>
              <a:cs typeface="Georgia"/>
              <a:sym typeface="Georgia"/>
            </a:endParaRPr>
          </a:p>
        </p:txBody>
      </p:sp>
      <p:pic>
        <p:nvPicPr>
          <p:cNvPr id="200" name="Google Shape;200;p22"/>
          <p:cNvPicPr preferRelativeResize="0"/>
          <p:nvPr/>
        </p:nvPicPr>
        <p:blipFill rotWithShape="1">
          <a:blip r:embed="rId5">
            <a:alphaModFix/>
          </a:blip>
          <a:srcRect b="0" l="0" r="0" t="0"/>
          <a:stretch/>
        </p:blipFill>
        <p:spPr>
          <a:xfrm>
            <a:off x="11505524" y="178399"/>
            <a:ext cx="527825" cy="52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6"/>
                                        </p:tgtEl>
                                        <p:attrNameLst>
                                          <p:attrName>style.visibility</p:attrName>
                                        </p:attrNameLst>
                                      </p:cBhvr>
                                      <p:to>
                                        <p:strVal val="hidden"/>
                                      </p:to>
                                    </p:set>
                                  </p:childTnLst>
                                </p:cTn>
                              </p:par>
                            </p:childTnLst>
                          </p:cTn>
                        </p:par>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500"/>
                                        <p:tgtEl>
                                          <p:spTgt spid="198"/>
                                        </p:tgtEl>
                                        <p:attrNameLst>
                                          <p:attrName>ppt_w</p:attrName>
                                        </p:attrNameLst>
                                      </p:cBhvr>
                                      <p:tavLst>
                                        <p:tav fmla="" tm="0">
                                          <p:val>
                                            <p:strVal val="0"/>
                                          </p:val>
                                        </p:tav>
                                        <p:tav fmla="" tm="100000">
                                          <p:val>
                                            <p:strVal val="#ppt_w"/>
                                          </p:val>
                                        </p:tav>
                                      </p:tavLst>
                                    </p:anim>
                                    <p:anim calcmode="lin" valueType="num">
                                      <p:cBhvr additive="base">
                                        <p:cTn dur="500"/>
                                        <p:tgtEl>
                                          <p:spTgt spid="19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849750" y="876301"/>
            <a:ext cx="10427700" cy="7551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2"/>
              </a:buClr>
              <a:buSzPct val="100000"/>
              <a:buFont typeface="Geo"/>
              <a:buNone/>
            </a:pPr>
            <a:r>
              <a:rPr lang="en-US">
                <a:latin typeface="Georgia"/>
                <a:ea typeface="Georgia"/>
                <a:cs typeface="Georgia"/>
                <a:sym typeface="Georgia"/>
              </a:rPr>
              <a:t>Analysis - Average Hourly Duration</a:t>
            </a:r>
            <a:endParaRPr>
              <a:latin typeface="Georgia"/>
              <a:ea typeface="Georgia"/>
              <a:cs typeface="Georgia"/>
              <a:sym typeface="Georgia"/>
            </a:endParaRPr>
          </a:p>
        </p:txBody>
      </p:sp>
      <p:pic>
        <p:nvPicPr>
          <p:cNvPr id="206" name="Google Shape;206;p23"/>
          <p:cNvPicPr preferRelativeResize="0"/>
          <p:nvPr/>
        </p:nvPicPr>
        <p:blipFill>
          <a:blip r:embed="rId3">
            <a:alphaModFix/>
          </a:blip>
          <a:stretch>
            <a:fillRect/>
          </a:stretch>
        </p:blipFill>
        <p:spPr>
          <a:xfrm>
            <a:off x="2527600" y="2084925"/>
            <a:ext cx="9134351" cy="3578225"/>
          </a:xfrm>
          <a:prstGeom prst="rect">
            <a:avLst/>
          </a:prstGeom>
          <a:noFill/>
          <a:ln>
            <a:noFill/>
          </a:ln>
        </p:spPr>
      </p:pic>
      <p:sp>
        <p:nvSpPr>
          <p:cNvPr id="207" name="Google Shape;207;p23"/>
          <p:cNvSpPr/>
          <p:nvPr/>
        </p:nvSpPr>
        <p:spPr>
          <a:xfrm>
            <a:off x="6966625" y="2935350"/>
            <a:ext cx="1031400" cy="987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rgbClr val="FF0000"/>
              </a:solidFill>
            </a:endParaRPr>
          </a:p>
        </p:txBody>
      </p:sp>
      <p:sp>
        <p:nvSpPr>
          <p:cNvPr id="208" name="Google Shape;208;p23"/>
          <p:cNvSpPr/>
          <p:nvPr/>
        </p:nvSpPr>
        <p:spPr>
          <a:xfrm>
            <a:off x="4859025" y="3562075"/>
            <a:ext cx="1031400" cy="987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rgbClr val="FF0000"/>
              </a:solidFill>
            </a:endParaRPr>
          </a:p>
        </p:txBody>
      </p:sp>
      <p:sp>
        <p:nvSpPr>
          <p:cNvPr id="209" name="Google Shape;209;p23"/>
          <p:cNvSpPr/>
          <p:nvPr/>
        </p:nvSpPr>
        <p:spPr>
          <a:xfrm>
            <a:off x="3553350" y="2821400"/>
            <a:ext cx="1031400" cy="987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rgbClr val="FF0000"/>
              </a:solidFill>
            </a:endParaRPr>
          </a:p>
        </p:txBody>
      </p:sp>
      <p:sp>
        <p:nvSpPr>
          <p:cNvPr id="210" name="Google Shape;210;p23"/>
          <p:cNvSpPr txBox="1"/>
          <p:nvPr>
            <p:ph idx="1" type="body"/>
          </p:nvPr>
        </p:nvSpPr>
        <p:spPr>
          <a:xfrm>
            <a:off x="153750" y="2152850"/>
            <a:ext cx="2222100" cy="3469500"/>
          </a:xfrm>
          <a:prstGeom prst="rect">
            <a:avLst/>
          </a:prstGeom>
          <a:noFill/>
          <a:ln>
            <a:noFill/>
          </a:ln>
        </p:spPr>
        <p:txBody>
          <a:bodyPr anchorCtr="0" anchor="t" bIns="45700" lIns="91425" spcFirstLastPara="1" rIns="91425" wrap="square" tIns="45700">
            <a:normAutofit fontScale="85000" lnSpcReduction="10000"/>
          </a:bodyPr>
          <a:lstStyle/>
          <a:p>
            <a:pPr indent="-296608" lvl="0" marL="457200" rtl="0" algn="l">
              <a:lnSpc>
                <a:spcPct val="115000"/>
              </a:lnSpc>
              <a:spcBef>
                <a:spcPts val="800"/>
              </a:spcBef>
              <a:spcAft>
                <a:spcPts val="0"/>
              </a:spcAft>
              <a:buSzPct val="63000"/>
              <a:buFont typeface="Georgia"/>
              <a:buChar char="★"/>
            </a:pPr>
            <a:r>
              <a:rPr lang="en-US">
                <a:latin typeface="Georgia"/>
                <a:ea typeface="Georgia"/>
                <a:cs typeface="Georgia"/>
                <a:sym typeface="Georgia"/>
              </a:rPr>
              <a:t>M</a:t>
            </a:r>
            <a:r>
              <a:rPr lang="en-US">
                <a:latin typeface="Georgia"/>
                <a:ea typeface="Georgia"/>
                <a:cs typeface="Georgia"/>
                <a:sym typeface="Georgia"/>
              </a:rPr>
              <a:t>assive peaks and dips for the casual riders</a:t>
            </a:r>
            <a:endParaRPr>
              <a:latin typeface="Georgia"/>
              <a:ea typeface="Georgia"/>
              <a:cs typeface="Georgia"/>
              <a:sym typeface="Georgia"/>
            </a:endParaRPr>
          </a:p>
          <a:p>
            <a:pPr indent="-296608" lvl="0" marL="457200" rtl="0" algn="l">
              <a:lnSpc>
                <a:spcPct val="115000"/>
              </a:lnSpc>
              <a:spcBef>
                <a:spcPts val="0"/>
              </a:spcBef>
              <a:spcAft>
                <a:spcPts val="0"/>
              </a:spcAft>
              <a:buSzPct val="63000"/>
              <a:buFont typeface="Georgia"/>
              <a:buChar char="★"/>
            </a:pPr>
            <a:r>
              <a:rPr lang="en-US">
                <a:latin typeface="Georgia"/>
                <a:ea typeface="Georgia"/>
                <a:cs typeface="Georgia"/>
                <a:sym typeface="Georgia"/>
              </a:rPr>
              <a:t>Casual bikers dip during 4am-9am</a:t>
            </a:r>
            <a:endParaRPr>
              <a:latin typeface="Georgia"/>
              <a:ea typeface="Georgia"/>
              <a:cs typeface="Georgia"/>
              <a:sym typeface="Georgia"/>
            </a:endParaRPr>
          </a:p>
          <a:p>
            <a:pPr indent="-296608" lvl="0" marL="457200" rtl="0" algn="l">
              <a:lnSpc>
                <a:spcPct val="115000"/>
              </a:lnSpc>
              <a:spcBef>
                <a:spcPts val="0"/>
              </a:spcBef>
              <a:spcAft>
                <a:spcPts val="0"/>
              </a:spcAft>
              <a:buSzPct val="63000"/>
              <a:buFont typeface="Georgia"/>
              <a:buChar char="★"/>
            </a:pPr>
            <a:r>
              <a:rPr lang="en-US">
                <a:latin typeface="Georgia"/>
                <a:ea typeface="Georgia"/>
                <a:cs typeface="Georgia"/>
                <a:sym typeface="Georgia"/>
              </a:rPr>
              <a:t>Member riders want best for their money</a:t>
            </a:r>
            <a:endParaRPr>
              <a:latin typeface="Georgia"/>
              <a:ea typeface="Georgia"/>
              <a:cs typeface="Georgia"/>
              <a:sym typeface="Georgia"/>
            </a:endParaRPr>
          </a:p>
          <a:p>
            <a:pPr indent="-296608" lvl="0" marL="457200" rtl="0" algn="l">
              <a:lnSpc>
                <a:spcPct val="115000"/>
              </a:lnSpc>
              <a:spcBef>
                <a:spcPts val="0"/>
              </a:spcBef>
              <a:spcAft>
                <a:spcPts val="0"/>
              </a:spcAft>
              <a:buSzPct val="63000"/>
              <a:buFont typeface="Georgia"/>
              <a:buChar char="★"/>
            </a:pPr>
            <a:r>
              <a:rPr lang="en-US">
                <a:latin typeface="Georgia"/>
                <a:ea typeface="Georgia"/>
                <a:cs typeface="Georgia"/>
                <a:sym typeface="Georgia"/>
              </a:rPr>
              <a:t>Trip durations in 2021 higher than 2022</a:t>
            </a:r>
            <a:endParaRPr>
              <a:latin typeface="Georgia"/>
              <a:ea typeface="Georgia"/>
              <a:cs typeface="Georgia"/>
              <a:sym typeface="Georgia"/>
            </a:endParaRPr>
          </a:p>
        </p:txBody>
      </p:sp>
      <p:sp>
        <p:nvSpPr>
          <p:cNvPr id="211" name="Google Shape;211;p23"/>
          <p:cNvSpPr/>
          <p:nvPr/>
        </p:nvSpPr>
        <p:spPr>
          <a:xfrm>
            <a:off x="4540600" y="2738600"/>
            <a:ext cx="1779300" cy="2604300"/>
          </a:xfrm>
          <a:prstGeom prst="roundRect">
            <a:avLst>
              <a:gd fmla="val 16667" name="adj"/>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3"/>
          <p:cNvPicPr preferRelativeResize="0"/>
          <p:nvPr/>
        </p:nvPicPr>
        <p:blipFill rotWithShape="1">
          <a:blip r:embed="rId4">
            <a:alphaModFix/>
          </a:blip>
          <a:srcRect b="0" l="0" r="0" t="0"/>
          <a:stretch/>
        </p:blipFill>
        <p:spPr>
          <a:xfrm>
            <a:off x="11505524" y="178399"/>
            <a:ext cx="527825" cy="52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0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0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849750" y="876301"/>
            <a:ext cx="10427700" cy="6999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latin typeface="Georgia"/>
                <a:ea typeface="Georgia"/>
                <a:cs typeface="Georgia"/>
                <a:sym typeface="Georgia"/>
              </a:rPr>
              <a:t>Leaflet Visualization</a:t>
            </a:r>
            <a:endParaRPr>
              <a:latin typeface="Georgia"/>
              <a:ea typeface="Georgia"/>
              <a:cs typeface="Georgia"/>
              <a:sym typeface="Georgia"/>
            </a:endParaRPr>
          </a:p>
        </p:txBody>
      </p:sp>
      <p:sp>
        <p:nvSpPr>
          <p:cNvPr id="218" name="Google Shape;218;p24"/>
          <p:cNvSpPr txBox="1"/>
          <p:nvPr>
            <p:ph idx="1" type="body"/>
          </p:nvPr>
        </p:nvSpPr>
        <p:spPr>
          <a:xfrm>
            <a:off x="849758" y="2065984"/>
            <a:ext cx="10427700" cy="390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200" u="sng">
                <a:solidFill>
                  <a:srgbClr val="CCC9C2"/>
                </a:solidFill>
                <a:latin typeface="Georgia"/>
                <a:ea typeface="Georgia"/>
                <a:cs typeface="Georgia"/>
                <a:sym typeface="Georgia"/>
                <a:hlinkClick r:id="rId3">
                  <a:extLst>
                    <a:ext uri="{A12FA001-AC4F-418D-AE19-62706E023703}">
                      <ahyp:hlinkClr val="tx"/>
                    </a:ext>
                  </a:extLst>
                </a:hlinkClick>
              </a:rPr>
              <a:t>https://skullfort.github.io/bst-demo</a:t>
            </a:r>
            <a:endParaRPr sz="2200">
              <a:solidFill>
                <a:srgbClr val="CCC9C2"/>
              </a:solidFill>
              <a:latin typeface="Georgia"/>
              <a:ea typeface="Georgia"/>
              <a:cs typeface="Georgia"/>
              <a:sym typeface="Georgia"/>
            </a:endParaRPr>
          </a:p>
          <a:p>
            <a:pPr indent="0" lvl="0" marL="0" rtl="0" algn="l">
              <a:spcBef>
                <a:spcPts val="1000"/>
              </a:spcBef>
              <a:spcAft>
                <a:spcPts val="0"/>
              </a:spcAft>
              <a:buNone/>
            </a:pPr>
            <a:r>
              <a:t/>
            </a:r>
            <a:endParaRPr sz="2200">
              <a:solidFill>
                <a:srgbClr val="CCC9C2"/>
              </a:solidFill>
              <a:latin typeface="Georgia"/>
              <a:ea typeface="Georgia"/>
              <a:cs typeface="Georgia"/>
              <a:sym typeface="Georgia"/>
            </a:endParaRPr>
          </a:p>
          <a:p>
            <a:pPr indent="0" lvl="0" marL="0" rtl="0" algn="l">
              <a:spcBef>
                <a:spcPts val="1000"/>
              </a:spcBef>
              <a:spcAft>
                <a:spcPts val="0"/>
              </a:spcAft>
              <a:buNone/>
            </a:pPr>
            <a:r>
              <a:t/>
            </a:r>
            <a:endParaRPr/>
          </a:p>
        </p:txBody>
      </p:sp>
      <p:pic>
        <p:nvPicPr>
          <p:cNvPr id="219" name="Google Shape;219;p24"/>
          <p:cNvPicPr preferRelativeResize="0"/>
          <p:nvPr/>
        </p:nvPicPr>
        <p:blipFill rotWithShape="1">
          <a:blip r:embed="rId4">
            <a:alphaModFix/>
          </a:blip>
          <a:srcRect b="12963" l="0" r="0" t="22445"/>
          <a:stretch/>
        </p:blipFill>
        <p:spPr>
          <a:xfrm>
            <a:off x="2665500" y="2617300"/>
            <a:ext cx="6861000" cy="3500376"/>
          </a:xfrm>
          <a:prstGeom prst="rect">
            <a:avLst/>
          </a:prstGeom>
          <a:noFill/>
          <a:ln>
            <a:noFill/>
          </a:ln>
        </p:spPr>
      </p:pic>
      <p:pic>
        <p:nvPicPr>
          <p:cNvPr id="220" name="Google Shape;220;p24"/>
          <p:cNvPicPr preferRelativeResize="0"/>
          <p:nvPr/>
        </p:nvPicPr>
        <p:blipFill rotWithShape="1">
          <a:blip r:embed="rId5">
            <a:alphaModFix/>
          </a:blip>
          <a:srcRect b="0" l="0" r="0" t="0"/>
          <a:stretch/>
        </p:blipFill>
        <p:spPr>
          <a:xfrm>
            <a:off x="11505524" y="178399"/>
            <a:ext cx="527825" cy="527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849750" y="876301"/>
            <a:ext cx="10428000" cy="769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2"/>
              </a:buClr>
              <a:buSzPts val="4400"/>
              <a:buFont typeface="Geo"/>
              <a:buNone/>
            </a:pPr>
            <a:r>
              <a:rPr lang="en-US">
                <a:latin typeface="Georgia"/>
                <a:ea typeface="Georgia"/>
                <a:cs typeface="Georgia"/>
                <a:sym typeface="Georgia"/>
              </a:rPr>
              <a:t>Data Findings</a:t>
            </a:r>
            <a:endParaRPr>
              <a:latin typeface="Georgia"/>
              <a:ea typeface="Georgia"/>
              <a:cs typeface="Georgia"/>
              <a:sym typeface="Georgia"/>
            </a:endParaRPr>
          </a:p>
        </p:txBody>
      </p:sp>
      <p:sp>
        <p:nvSpPr>
          <p:cNvPr id="226" name="Google Shape;226;p25"/>
          <p:cNvSpPr txBox="1"/>
          <p:nvPr>
            <p:ph idx="1" type="body"/>
          </p:nvPr>
        </p:nvSpPr>
        <p:spPr>
          <a:xfrm>
            <a:off x="849903" y="2145450"/>
            <a:ext cx="6996600" cy="3903300"/>
          </a:xfrm>
          <a:prstGeom prst="rect">
            <a:avLst/>
          </a:prstGeom>
          <a:noFill/>
          <a:ln>
            <a:noFill/>
          </a:ln>
        </p:spPr>
        <p:txBody>
          <a:bodyPr anchorCtr="0" anchor="t" bIns="45700" lIns="91425" spcFirstLastPara="1" rIns="91425" wrap="square" tIns="45700">
            <a:normAutofit fontScale="62500"/>
          </a:bodyPr>
          <a:lstStyle/>
          <a:p>
            <a:pPr indent="-323671" lvl="0" marL="228600" rtl="0" algn="l">
              <a:lnSpc>
                <a:spcPct val="150000"/>
              </a:lnSpc>
              <a:spcBef>
                <a:spcPts val="0"/>
              </a:spcBef>
              <a:spcAft>
                <a:spcPts val="0"/>
              </a:spcAft>
              <a:buClr>
                <a:schemeClr val="lt1"/>
              </a:buClr>
              <a:buSzPct val="100000"/>
              <a:buFont typeface="Georgia"/>
              <a:buChar char="★"/>
            </a:pPr>
            <a:r>
              <a:rPr lang="en-US" sz="4411">
                <a:latin typeface="Georgia"/>
                <a:ea typeface="Georgia"/>
                <a:cs typeface="Georgia"/>
                <a:sym typeface="Georgia"/>
              </a:rPr>
              <a:t>Change on surface: Increased bikes (60+) and bike stations (330+)</a:t>
            </a:r>
            <a:endParaRPr sz="4411">
              <a:latin typeface="Georgia"/>
              <a:ea typeface="Georgia"/>
              <a:cs typeface="Georgia"/>
              <a:sym typeface="Georgia"/>
            </a:endParaRPr>
          </a:p>
          <a:p>
            <a:pPr indent="-323671" lvl="0" marL="228600" rtl="0" algn="l">
              <a:lnSpc>
                <a:spcPct val="150000"/>
              </a:lnSpc>
              <a:spcBef>
                <a:spcPts val="0"/>
              </a:spcBef>
              <a:spcAft>
                <a:spcPts val="0"/>
              </a:spcAft>
              <a:buSzPct val="100000"/>
              <a:buFont typeface="Georgia"/>
              <a:buChar char="★"/>
            </a:pPr>
            <a:r>
              <a:rPr lang="en-US" sz="4411">
                <a:latin typeface="Georgia"/>
                <a:ea typeface="Georgia"/>
                <a:cs typeface="Georgia"/>
                <a:sym typeface="Georgia"/>
              </a:rPr>
              <a:t>Increased activity during summer months</a:t>
            </a:r>
            <a:endParaRPr sz="4411">
              <a:latin typeface="Georgia"/>
              <a:ea typeface="Georgia"/>
              <a:cs typeface="Georgia"/>
              <a:sym typeface="Georgia"/>
            </a:endParaRPr>
          </a:p>
          <a:p>
            <a:pPr indent="-323671" lvl="0" marL="228600" rtl="0" algn="l">
              <a:lnSpc>
                <a:spcPct val="150000"/>
              </a:lnSpc>
              <a:spcBef>
                <a:spcPts val="0"/>
              </a:spcBef>
              <a:spcAft>
                <a:spcPts val="0"/>
              </a:spcAft>
              <a:buSzPct val="100000"/>
              <a:buFont typeface="Georgia"/>
              <a:buChar char="★"/>
            </a:pPr>
            <a:r>
              <a:rPr lang="en-US" sz="4411">
                <a:latin typeface="Georgia"/>
                <a:ea typeface="Georgia"/>
                <a:cs typeface="Georgia"/>
                <a:sym typeface="Georgia"/>
              </a:rPr>
              <a:t>Increase in revenue</a:t>
            </a:r>
            <a:endParaRPr sz="4411">
              <a:latin typeface="Georgia"/>
              <a:ea typeface="Georgia"/>
              <a:cs typeface="Georgia"/>
              <a:sym typeface="Georgia"/>
            </a:endParaRPr>
          </a:p>
          <a:p>
            <a:pPr indent="0" lvl="0" marL="228600" rtl="0" algn="l">
              <a:lnSpc>
                <a:spcPct val="150000"/>
              </a:lnSpc>
              <a:spcBef>
                <a:spcPts val="0"/>
              </a:spcBef>
              <a:spcAft>
                <a:spcPts val="0"/>
              </a:spcAft>
              <a:buNone/>
            </a:pPr>
            <a:r>
              <a:t/>
            </a:r>
            <a:endParaRPr sz="2980"/>
          </a:p>
          <a:p>
            <a:pPr indent="0" lvl="0" marL="228600" rtl="0" algn="l">
              <a:lnSpc>
                <a:spcPct val="120000"/>
              </a:lnSpc>
              <a:spcBef>
                <a:spcPts val="0"/>
              </a:spcBef>
              <a:spcAft>
                <a:spcPts val="0"/>
              </a:spcAft>
              <a:buNone/>
            </a:pPr>
            <a:r>
              <a:t/>
            </a:r>
            <a:endParaRPr sz="2200"/>
          </a:p>
          <a:p>
            <a:pPr indent="0" lvl="0" marL="228600" rtl="0" algn="l">
              <a:spcBef>
                <a:spcPts val="0"/>
              </a:spcBef>
              <a:spcAft>
                <a:spcPts val="0"/>
              </a:spcAft>
              <a:buNone/>
            </a:pPr>
            <a:r>
              <a:t/>
            </a:r>
            <a:endParaRPr sz="1800">
              <a:solidFill>
                <a:schemeClr val="lt1"/>
              </a:solidFill>
              <a:latin typeface="Arial"/>
              <a:ea typeface="Arial"/>
              <a:cs typeface="Arial"/>
              <a:sym typeface="Arial"/>
            </a:endParaRPr>
          </a:p>
        </p:txBody>
      </p:sp>
      <p:pic>
        <p:nvPicPr>
          <p:cNvPr id="227" name="Google Shape;227;p25"/>
          <p:cNvPicPr preferRelativeResize="0"/>
          <p:nvPr/>
        </p:nvPicPr>
        <p:blipFill rotWithShape="1">
          <a:blip r:embed="rId3">
            <a:alphaModFix/>
          </a:blip>
          <a:srcRect b="0" l="0" r="0" t="0"/>
          <a:stretch/>
        </p:blipFill>
        <p:spPr>
          <a:xfrm>
            <a:off x="11505524" y="178399"/>
            <a:ext cx="527825" cy="527825"/>
          </a:xfrm>
          <a:prstGeom prst="rect">
            <a:avLst/>
          </a:prstGeom>
          <a:noFill/>
          <a:ln>
            <a:noFill/>
          </a:ln>
        </p:spPr>
      </p:pic>
      <p:pic>
        <p:nvPicPr>
          <p:cNvPr id="228" name="Google Shape;228;p25"/>
          <p:cNvPicPr preferRelativeResize="0"/>
          <p:nvPr/>
        </p:nvPicPr>
        <p:blipFill>
          <a:blip r:embed="rId4">
            <a:alphaModFix/>
          </a:blip>
          <a:stretch>
            <a:fillRect/>
          </a:stretch>
        </p:blipFill>
        <p:spPr>
          <a:xfrm>
            <a:off x="8429000" y="1645500"/>
            <a:ext cx="2952950" cy="2952950"/>
          </a:xfrm>
          <a:prstGeom prst="rect">
            <a:avLst/>
          </a:prstGeom>
          <a:noFill/>
          <a:ln>
            <a:noFill/>
          </a:ln>
        </p:spPr>
      </p:pic>
      <p:cxnSp>
        <p:nvCxnSpPr>
          <p:cNvPr id="229" name="Google Shape;229;p25"/>
          <p:cNvCxnSpPr/>
          <p:nvPr/>
        </p:nvCxnSpPr>
        <p:spPr>
          <a:xfrm>
            <a:off x="8133550" y="1392350"/>
            <a:ext cx="8400" cy="4328100"/>
          </a:xfrm>
          <a:prstGeom prst="straightConnector1">
            <a:avLst/>
          </a:prstGeom>
          <a:noFill/>
          <a:ln cap="flat" cmpd="sng" w="10775">
            <a:solidFill>
              <a:schemeClr val="lt2"/>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1000"/>
                                        <p:tgtEl>
                                          <p:spTgt spid="22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382450" y="876301"/>
            <a:ext cx="10428000" cy="769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2"/>
              </a:buClr>
              <a:buSzPts val="4400"/>
              <a:buFont typeface="Geo"/>
              <a:buNone/>
            </a:pPr>
            <a:r>
              <a:rPr lang="en-US">
                <a:latin typeface="Georgia"/>
                <a:ea typeface="Georgia"/>
                <a:cs typeface="Georgia"/>
                <a:sym typeface="Georgia"/>
              </a:rPr>
              <a:t>Summary</a:t>
            </a:r>
            <a:endParaRPr>
              <a:latin typeface="Georgia"/>
              <a:ea typeface="Georgia"/>
              <a:cs typeface="Georgia"/>
              <a:sym typeface="Georgia"/>
            </a:endParaRPr>
          </a:p>
        </p:txBody>
      </p:sp>
      <p:sp>
        <p:nvSpPr>
          <p:cNvPr id="235" name="Google Shape;235;p26"/>
          <p:cNvSpPr txBox="1"/>
          <p:nvPr>
            <p:ph idx="1" type="body"/>
          </p:nvPr>
        </p:nvSpPr>
        <p:spPr>
          <a:xfrm>
            <a:off x="3925675" y="2212450"/>
            <a:ext cx="7870200" cy="4199700"/>
          </a:xfrm>
          <a:prstGeom prst="rect">
            <a:avLst/>
          </a:prstGeom>
          <a:noFill/>
          <a:ln>
            <a:noFill/>
          </a:ln>
        </p:spPr>
        <p:txBody>
          <a:bodyPr anchorCtr="0" anchor="t" bIns="45700" lIns="91425" spcFirstLastPara="1" rIns="91425" wrap="square" tIns="45700">
            <a:normAutofit fontScale="92500" lnSpcReduction="10000"/>
          </a:bodyPr>
          <a:lstStyle/>
          <a:p>
            <a:pPr indent="-311911" lvl="0" marL="228600" rtl="0" algn="l">
              <a:lnSpc>
                <a:spcPct val="150000"/>
              </a:lnSpc>
              <a:spcBef>
                <a:spcPts val="0"/>
              </a:spcBef>
              <a:spcAft>
                <a:spcPts val="0"/>
              </a:spcAft>
              <a:buSzPct val="100000"/>
              <a:buFont typeface="Georgia"/>
              <a:buChar char="★"/>
            </a:pPr>
            <a:r>
              <a:rPr lang="en-US" sz="2780">
                <a:latin typeface="Georgia"/>
                <a:ea typeface="Georgia"/>
                <a:cs typeface="Georgia"/>
                <a:sym typeface="Georgia"/>
              </a:rPr>
              <a:t>Decrease in average trip durations for both members &amp; casual riders from 2021 to 2022.</a:t>
            </a:r>
            <a:endParaRPr sz="2780">
              <a:latin typeface="Georgia"/>
              <a:ea typeface="Georgia"/>
              <a:cs typeface="Georgia"/>
              <a:sym typeface="Georgia"/>
            </a:endParaRPr>
          </a:p>
          <a:p>
            <a:pPr indent="-311911" lvl="0" marL="228600" rtl="0" algn="l">
              <a:lnSpc>
                <a:spcPct val="150000"/>
              </a:lnSpc>
              <a:spcBef>
                <a:spcPts val="0"/>
              </a:spcBef>
              <a:spcAft>
                <a:spcPts val="0"/>
              </a:spcAft>
              <a:buSzPct val="100000"/>
              <a:buFont typeface="Georgia"/>
              <a:buChar char="★"/>
            </a:pPr>
            <a:r>
              <a:rPr lang="en-US" sz="2780">
                <a:latin typeface="Georgia"/>
                <a:ea typeface="Georgia"/>
                <a:cs typeface="Georgia"/>
                <a:sym typeface="Georgia"/>
              </a:rPr>
              <a:t>Change in user composition - Casual      Members </a:t>
            </a:r>
            <a:endParaRPr sz="2780">
              <a:latin typeface="Georgia"/>
              <a:ea typeface="Georgia"/>
              <a:cs typeface="Georgia"/>
              <a:sym typeface="Georgia"/>
            </a:endParaRPr>
          </a:p>
          <a:p>
            <a:pPr indent="-311911" lvl="0" marL="228600" rtl="0" algn="l">
              <a:lnSpc>
                <a:spcPct val="150000"/>
              </a:lnSpc>
              <a:spcBef>
                <a:spcPts val="0"/>
              </a:spcBef>
              <a:spcAft>
                <a:spcPts val="0"/>
              </a:spcAft>
              <a:buSzPct val="100000"/>
              <a:buFont typeface="Georgia"/>
              <a:buChar char="★"/>
            </a:pPr>
            <a:r>
              <a:rPr lang="en-US" sz="2780">
                <a:latin typeface="Georgia"/>
                <a:ea typeface="Georgia"/>
                <a:cs typeface="Georgia"/>
                <a:sym typeface="Georgia"/>
              </a:rPr>
              <a:t>Change in pricing to cater increased casual members</a:t>
            </a:r>
            <a:endParaRPr sz="2780">
              <a:latin typeface="Georgia"/>
              <a:ea typeface="Georgia"/>
              <a:cs typeface="Georgia"/>
              <a:sym typeface="Georgia"/>
            </a:endParaRPr>
          </a:p>
          <a:p>
            <a:pPr indent="0" lvl="0" marL="228600" rtl="0" algn="l">
              <a:lnSpc>
                <a:spcPct val="150000"/>
              </a:lnSpc>
              <a:spcBef>
                <a:spcPts val="0"/>
              </a:spcBef>
              <a:spcAft>
                <a:spcPts val="0"/>
              </a:spcAft>
              <a:buNone/>
            </a:pPr>
            <a:r>
              <a:t/>
            </a:r>
            <a:endParaRPr sz="2980"/>
          </a:p>
          <a:p>
            <a:pPr indent="0" lvl="0" marL="228600" rtl="0" algn="l">
              <a:lnSpc>
                <a:spcPct val="120000"/>
              </a:lnSpc>
              <a:spcBef>
                <a:spcPts val="0"/>
              </a:spcBef>
              <a:spcAft>
                <a:spcPts val="0"/>
              </a:spcAft>
              <a:buNone/>
            </a:pPr>
            <a:r>
              <a:t/>
            </a:r>
            <a:endParaRPr sz="2200"/>
          </a:p>
          <a:p>
            <a:pPr indent="0" lvl="0" marL="228600" rtl="0" algn="l">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26"/>
          <p:cNvSpPr/>
          <p:nvPr/>
        </p:nvSpPr>
        <p:spPr>
          <a:xfrm>
            <a:off x="9567100" y="3326475"/>
            <a:ext cx="324900" cy="459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p:nvPr/>
        </p:nvSpPr>
        <p:spPr>
          <a:xfrm rot="10800000">
            <a:off x="11470965" y="3326464"/>
            <a:ext cx="324900" cy="459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p26"/>
          <p:cNvPicPr preferRelativeResize="0"/>
          <p:nvPr/>
        </p:nvPicPr>
        <p:blipFill rotWithShape="1">
          <a:blip r:embed="rId3">
            <a:alphaModFix/>
          </a:blip>
          <a:srcRect b="0" l="25840" r="2180" t="8759"/>
          <a:stretch/>
        </p:blipFill>
        <p:spPr>
          <a:xfrm>
            <a:off x="382450" y="2548350"/>
            <a:ext cx="2835048" cy="2395900"/>
          </a:xfrm>
          <a:prstGeom prst="rect">
            <a:avLst/>
          </a:prstGeom>
          <a:noFill/>
          <a:ln>
            <a:noFill/>
          </a:ln>
        </p:spPr>
      </p:pic>
      <p:pic>
        <p:nvPicPr>
          <p:cNvPr id="239" name="Google Shape;239;p26"/>
          <p:cNvPicPr preferRelativeResize="0"/>
          <p:nvPr/>
        </p:nvPicPr>
        <p:blipFill rotWithShape="1">
          <a:blip r:embed="rId4">
            <a:alphaModFix/>
          </a:blip>
          <a:srcRect b="0" l="0" r="0" t="0"/>
          <a:stretch/>
        </p:blipFill>
        <p:spPr>
          <a:xfrm>
            <a:off x="11505524" y="178399"/>
            <a:ext cx="527825" cy="527825"/>
          </a:xfrm>
          <a:prstGeom prst="rect">
            <a:avLst/>
          </a:prstGeom>
          <a:noFill/>
          <a:ln>
            <a:noFill/>
          </a:ln>
        </p:spPr>
      </p:pic>
      <p:cxnSp>
        <p:nvCxnSpPr>
          <p:cNvPr id="240" name="Google Shape;240;p26"/>
          <p:cNvCxnSpPr/>
          <p:nvPr/>
        </p:nvCxnSpPr>
        <p:spPr>
          <a:xfrm>
            <a:off x="3536450" y="1729400"/>
            <a:ext cx="0" cy="4033800"/>
          </a:xfrm>
          <a:prstGeom prst="straightConnector1">
            <a:avLst/>
          </a:prstGeom>
          <a:noFill/>
          <a:ln cap="flat" cmpd="sng" w="10775">
            <a:solidFill>
              <a:schemeClr val="lt2"/>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690535" y="2886002"/>
            <a:ext cx="10427700" cy="1086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8000">
                <a:latin typeface="Georgia"/>
                <a:ea typeface="Georgia"/>
                <a:cs typeface="Georgia"/>
                <a:sym typeface="Georgia"/>
              </a:rPr>
              <a:t>THANK YOU</a:t>
            </a:r>
            <a:endParaRPr sz="80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96" name="Shape 96"/>
        <p:cNvGrpSpPr/>
        <p:nvPr/>
      </p:nvGrpSpPr>
      <p:grpSpPr>
        <a:xfrm>
          <a:off x="0" y="0"/>
          <a:ext cx="0" cy="0"/>
          <a:chOff x="0" y="0"/>
          <a:chExt cx="0" cy="0"/>
        </a:xfrm>
      </p:grpSpPr>
      <p:sp>
        <p:nvSpPr>
          <p:cNvPr id="97" name="Google Shape;97;p14"/>
          <p:cNvSpPr/>
          <p:nvPr/>
        </p:nvSpPr>
        <p:spPr>
          <a:xfrm>
            <a:off x="0" y="0"/>
            <a:ext cx="12192000" cy="6858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
              <a:ea typeface="Geo"/>
              <a:cs typeface="Geo"/>
              <a:sym typeface="Geo"/>
            </a:endParaRPr>
          </a:p>
        </p:txBody>
      </p:sp>
      <p:sp>
        <p:nvSpPr>
          <p:cNvPr id="98" name="Google Shape;98;p14"/>
          <p:cNvSpPr txBox="1"/>
          <p:nvPr>
            <p:ph type="title"/>
          </p:nvPr>
        </p:nvSpPr>
        <p:spPr>
          <a:xfrm>
            <a:off x="784915" y="895441"/>
            <a:ext cx="6797100" cy="1553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2"/>
              </a:buClr>
              <a:buSzPts val="4400"/>
              <a:buFont typeface="Geo"/>
              <a:buNone/>
            </a:pPr>
            <a:r>
              <a:rPr lang="en-US">
                <a:latin typeface="Georgia"/>
                <a:ea typeface="Georgia"/>
                <a:cs typeface="Georgia"/>
                <a:sym typeface="Georgia"/>
              </a:rPr>
              <a:t>Project Overview</a:t>
            </a:r>
            <a:endParaRPr>
              <a:latin typeface="Georgia"/>
              <a:ea typeface="Georgia"/>
              <a:cs typeface="Georgia"/>
              <a:sym typeface="Georgia"/>
            </a:endParaRPr>
          </a:p>
        </p:txBody>
      </p:sp>
      <p:cxnSp>
        <p:nvCxnSpPr>
          <p:cNvPr id="99" name="Google Shape;99;p14"/>
          <p:cNvCxnSpPr/>
          <p:nvPr/>
        </p:nvCxnSpPr>
        <p:spPr>
          <a:xfrm>
            <a:off x="952500" y="2131700"/>
            <a:ext cx="0" cy="3812700"/>
          </a:xfrm>
          <a:prstGeom prst="straightConnector1">
            <a:avLst/>
          </a:prstGeom>
          <a:noFill/>
          <a:ln cap="flat" cmpd="sng" w="10775">
            <a:solidFill>
              <a:schemeClr val="lt2"/>
            </a:solidFill>
            <a:prstDash val="solid"/>
            <a:miter lim="800000"/>
            <a:headEnd len="sm" w="sm" type="none"/>
            <a:tailEnd len="sm" w="sm" type="none"/>
          </a:ln>
        </p:spPr>
      </p:cxnSp>
      <p:sp>
        <p:nvSpPr>
          <p:cNvPr id="100" name="Google Shape;100;p14"/>
          <p:cNvSpPr txBox="1"/>
          <p:nvPr>
            <p:ph idx="1" type="body"/>
          </p:nvPr>
        </p:nvSpPr>
        <p:spPr>
          <a:xfrm>
            <a:off x="1572650" y="1656125"/>
            <a:ext cx="7696500" cy="46527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lt2"/>
              </a:buClr>
              <a:buSzPts val="1400"/>
              <a:buNone/>
            </a:pPr>
            <a:r>
              <a:rPr b="1" lang="en-US">
                <a:latin typeface="Georgia"/>
                <a:ea typeface="Georgia"/>
                <a:cs typeface="Georgia"/>
                <a:sym typeface="Georgia"/>
              </a:rPr>
              <a:t>Bike Share Toronto</a:t>
            </a:r>
            <a:r>
              <a:rPr lang="en-US">
                <a:latin typeface="Georgia"/>
                <a:ea typeface="Georgia"/>
                <a:cs typeface="Georgia"/>
                <a:sym typeface="Georgia"/>
              </a:rPr>
              <a:t> is a bike-sharing system that has been </a:t>
            </a:r>
            <a:r>
              <a:rPr lang="en-US">
                <a:latin typeface="Georgia"/>
                <a:ea typeface="Georgia"/>
                <a:cs typeface="Georgia"/>
                <a:sym typeface="Georgia"/>
              </a:rPr>
              <a:t>expanding</a:t>
            </a:r>
            <a:r>
              <a:rPr lang="en-US">
                <a:latin typeface="Georgia"/>
                <a:ea typeface="Georgia"/>
                <a:cs typeface="Georgia"/>
                <a:sym typeface="Georgia"/>
              </a:rPr>
              <a:t> since </a:t>
            </a:r>
            <a:r>
              <a:rPr b="1" lang="en-US">
                <a:latin typeface="Georgia"/>
                <a:ea typeface="Georgia"/>
                <a:cs typeface="Georgia"/>
                <a:sym typeface="Georgia"/>
              </a:rPr>
              <a:t>2011</a:t>
            </a:r>
            <a:r>
              <a:rPr lang="en-US">
                <a:latin typeface="Georgia"/>
                <a:ea typeface="Georgia"/>
                <a:cs typeface="Georgia"/>
                <a:sym typeface="Georgia"/>
              </a:rPr>
              <a:t>.</a:t>
            </a:r>
            <a:endParaRPr>
              <a:latin typeface="Georgia"/>
              <a:ea typeface="Georgia"/>
              <a:cs typeface="Georgia"/>
              <a:sym typeface="Georgia"/>
            </a:endParaRPr>
          </a:p>
          <a:p>
            <a:pPr indent="0" lvl="0" marL="0" rtl="0" algn="l">
              <a:lnSpc>
                <a:spcPct val="120000"/>
              </a:lnSpc>
              <a:spcBef>
                <a:spcPts val="0"/>
              </a:spcBef>
              <a:spcAft>
                <a:spcPts val="0"/>
              </a:spcAft>
              <a:buClr>
                <a:schemeClr val="lt2"/>
              </a:buClr>
              <a:buSzPts val="1400"/>
              <a:buNone/>
            </a:pPr>
            <a:r>
              <a:t/>
            </a:r>
            <a:endParaRPr>
              <a:latin typeface="Georgia"/>
              <a:ea typeface="Georgia"/>
              <a:cs typeface="Georgia"/>
              <a:sym typeface="Georgia"/>
            </a:endParaRPr>
          </a:p>
          <a:p>
            <a:pPr indent="0" lvl="0" marL="0" rtl="0" algn="l">
              <a:lnSpc>
                <a:spcPct val="120000"/>
              </a:lnSpc>
              <a:spcBef>
                <a:spcPts val="0"/>
              </a:spcBef>
              <a:spcAft>
                <a:spcPts val="0"/>
              </a:spcAft>
              <a:buClr>
                <a:schemeClr val="lt2"/>
              </a:buClr>
              <a:buSzPts val="1400"/>
              <a:buNone/>
            </a:pPr>
            <a:r>
              <a:rPr lang="en-US">
                <a:latin typeface="Georgia"/>
                <a:ea typeface="Georgia"/>
                <a:cs typeface="Georgia"/>
                <a:sym typeface="Georgia"/>
              </a:rPr>
              <a:t>It launched a 4-year growth plan in 2022, aiming to have at least 1,000 stations and 10,000 bikes by 2025.</a:t>
            </a:r>
            <a:endParaRPr>
              <a:latin typeface="Georgia"/>
              <a:ea typeface="Georgia"/>
              <a:cs typeface="Georgia"/>
              <a:sym typeface="Georgia"/>
            </a:endParaRPr>
          </a:p>
          <a:p>
            <a:pPr indent="0" lvl="0" marL="0" rtl="0" algn="l">
              <a:lnSpc>
                <a:spcPct val="120000"/>
              </a:lnSpc>
              <a:spcBef>
                <a:spcPts val="0"/>
              </a:spcBef>
              <a:spcAft>
                <a:spcPts val="0"/>
              </a:spcAft>
              <a:buClr>
                <a:schemeClr val="lt2"/>
              </a:buClr>
              <a:buSzPts val="1400"/>
              <a:buNone/>
            </a:pPr>
            <a:r>
              <a:t/>
            </a:r>
            <a:endParaRPr>
              <a:latin typeface="Georgia"/>
              <a:ea typeface="Georgia"/>
              <a:cs typeface="Georgia"/>
              <a:sym typeface="Georgia"/>
            </a:endParaRPr>
          </a:p>
          <a:p>
            <a:pPr indent="0" lvl="0" marL="0" rtl="0" algn="l">
              <a:lnSpc>
                <a:spcPct val="120000"/>
              </a:lnSpc>
              <a:spcBef>
                <a:spcPts val="0"/>
              </a:spcBef>
              <a:spcAft>
                <a:spcPts val="0"/>
              </a:spcAft>
              <a:buClr>
                <a:schemeClr val="lt2"/>
              </a:buClr>
              <a:buSzPts val="1400"/>
              <a:buNone/>
            </a:pPr>
            <a:r>
              <a:rPr i="0" lang="en-US" u="none" strike="noStrike">
                <a:latin typeface="Georgia"/>
                <a:ea typeface="Georgia"/>
                <a:cs typeface="Georgia"/>
                <a:sym typeface="Georgia"/>
              </a:rPr>
              <a:t>The aim of our project</a:t>
            </a:r>
            <a:r>
              <a:rPr lang="en-US">
                <a:latin typeface="Georgia"/>
                <a:ea typeface="Georgia"/>
                <a:cs typeface="Georgia"/>
                <a:sym typeface="Georgia"/>
              </a:rPr>
              <a:t> is</a:t>
            </a:r>
            <a:r>
              <a:rPr i="0" lang="en-US" u="none" strike="noStrike">
                <a:latin typeface="Georgia"/>
                <a:ea typeface="Georgia"/>
                <a:cs typeface="Georgia"/>
                <a:sym typeface="Georgia"/>
              </a:rPr>
              <a:t> to </a:t>
            </a:r>
            <a:r>
              <a:rPr lang="en-US">
                <a:latin typeface="Georgia"/>
                <a:ea typeface="Georgia"/>
                <a:cs typeface="Georgia"/>
                <a:sym typeface="Georgia"/>
              </a:rPr>
              <a:t>investigate</a:t>
            </a:r>
            <a:r>
              <a:rPr i="0" lang="en-US" u="none" strike="noStrike">
                <a:latin typeface="Georgia"/>
                <a:ea typeface="Georgia"/>
                <a:cs typeface="Georgia"/>
                <a:sym typeface="Georgia"/>
              </a:rPr>
              <a:t> the</a:t>
            </a:r>
            <a:r>
              <a:rPr lang="en-US">
                <a:latin typeface="Georgia"/>
                <a:ea typeface="Georgia"/>
                <a:cs typeface="Georgia"/>
                <a:sym typeface="Georgia"/>
              </a:rPr>
              <a:t> status quo of ridership</a:t>
            </a:r>
            <a:r>
              <a:rPr i="0" lang="en-US" u="none" strike="noStrike">
                <a:latin typeface="Georgia"/>
                <a:ea typeface="Georgia"/>
                <a:cs typeface="Georgia"/>
                <a:sym typeface="Georgia"/>
              </a:rPr>
              <a:t> after the first year of its implementatio</a:t>
            </a:r>
            <a:r>
              <a:rPr lang="en-US">
                <a:latin typeface="Georgia"/>
                <a:ea typeface="Georgia"/>
                <a:cs typeface="Georgia"/>
                <a:sym typeface="Georgia"/>
              </a:rPr>
              <a:t>n</a:t>
            </a:r>
            <a:r>
              <a:rPr b="1" lang="en-US">
                <a:latin typeface="Georgia"/>
                <a:ea typeface="Georgia"/>
                <a:cs typeface="Georgia"/>
                <a:sym typeface="Georgia"/>
              </a:rPr>
              <a:t>. </a:t>
            </a:r>
            <a:endParaRPr>
              <a:latin typeface="Georgia"/>
              <a:ea typeface="Georgia"/>
              <a:cs typeface="Georgia"/>
              <a:sym typeface="Georgia"/>
            </a:endParaRPr>
          </a:p>
        </p:txBody>
      </p:sp>
      <p:pic>
        <p:nvPicPr>
          <p:cNvPr id="101" name="Google Shape;101;p14"/>
          <p:cNvPicPr preferRelativeResize="0"/>
          <p:nvPr/>
        </p:nvPicPr>
        <p:blipFill rotWithShape="1">
          <a:blip r:embed="rId3">
            <a:alphaModFix/>
          </a:blip>
          <a:srcRect b="0" l="0" r="0" t="0"/>
          <a:stretch/>
        </p:blipFill>
        <p:spPr>
          <a:xfrm>
            <a:off x="9421540" y="2745968"/>
            <a:ext cx="2318700" cy="2318700"/>
          </a:xfrm>
          <a:prstGeom prst="rect">
            <a:avLst/>
          </a:prstGeom>
          <a:noFill/>
          <a:ln>
            <a:noFill/>
          </a:ln>
        </p:spPr>
      </p:pic>
      <p:sp>
        <p:nvSpPr>
          <p:cNvPr id="102" name="Google Shape;102;p14"/>
          <p:cNvSpPr txBox="1"/>
          <p:nvPr/>
        </p:nvSpPr>
        <p:spPr>
          <a:xfrm>
            <a:off x="-1593425" y="3061875"/>
            <a:ext cx="89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eo"/>
              <a:ea typeface="Geo"/>
              <a:cs typeface="Geo"/>
              <a:sym typeface="Ge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6" name="Shape 106"/>
        <p:cNvGrpSpPr/>
        <p:nvPr/>
      </p:nvGrpSpPr>
      <p:grpSpPr>
        <a:xfrm>
          <a:off x="0" y="0"/>
          <a:ext cx="0" cy="0"/>
          <a:chOff x="0" y="0"/>
          <a:chExt cx="0" cy="0"/>
        </a:xfrm>
      </p:grpSpPr>
      <p:sp>
        <p:nvSpPr>
          <p:cNvPr id="107" name="Google Shape;107;p1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
              <a:ea typeface="Geo"/>
              <a:cs typeface="Geo"/>
              <a:sym typeface="Geo"/>
            </a:endParaRPr>
          </a:p>
        </p:txBody>
      </p:sp>
      <p:sp>
        <p:nvSpPr>
          <p:cNvPr id="108" name="Google Shape;108;p15"/>
          <p:cNvSpPr txBox="1"/>
          <p:nvPr>
            <p:ph type="title"/>
          </p:nvPr>
        </p:nvSpPr>
        <p:spPr>
          <a:xfrm>
            <a:off x="5152250" y="895445"/>
            <a:ext cx="6125400" cy="755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Geo"/>
              <a:buNone/>
            </a:pPr>
            <a:r>
              <a:rPr lang="en-US">
                <a:latin typeface="Georgia"/>
                <a:ea typeface="Georgia"/>
                <a:cs typeface="Georgia"/>
                <a:sym typeface="Georgia"/>
              </a:rPr>
              <a:t>Data Exploration</a:t>
            </a:r>
            <a:endParaRPr>
              <a:latin typeface="Georgia"/>
              <a:ea typeface="Georgia"/>
              <a:cs typeface="Georgia"/>
              <a:sym typeface="Georgia"/>
            </a:endParaRPr>
          </a:p>
        </p:txBody>
      </p:sp>
      <p:pic>
        <p:nvPicPr>
          <p:cNvPr descr="Graph" id="109" name="Google Shape;109;p15"/>
          <p:cNvPicPr preferRelativeResize="0"/>
          <p:nvPr/>
        </p:nvPicPr>
        <p:blipFill rotWithShape="1">
          <a:blip r:embed="rId3">
            <a:alphaModFix/>
          </a:blip>
          <a:srcRect b="-1" l="23410" r="34676" t="0"/>
          <a:stretch/>
        </p:blipFill>
        <p:spPr>
          <a:xfrm>
            <a:off x="1" y="-16591"/>
            <a:ext cx="4610100" cy="6874591"/>
          </a:xfrm>
          <a:prstGeom prst="rect">
            <a:avLst/>
          </a:prstGeom>
          <a:noFill/>
          <a:ln>
            <a:noFill/>
          </a:ln>
        </p:spPr>
      </p:pic>
      <p:cxnSp>
        <p:nvCxnSpPr>
          <p:cNvPr id="110" name="Google Shape;110;p15"/>
          <p:cNvCxnSpPr/>
          <p:nvPr/>
        </p:nvCxnSpPr>
        <p:spPr>
          <a:xfrm>
            <a:off x="5340150" y="2370350"/>
            <a:ext cx="0" cy="3687900"/>
          </a:xfrm>
          <a:prstGeom prst="straightConnector1">
            <a:avLst/>
          </a:prstGeom>
          <a:noFill/>
          <a:ln cap="flat" cmpd="sng" w="10775">
            <a:solidFill>
              <a:schemeClr val="lt2"/>
            </a:solidFill>
            <a:prstDash val="solid"/>
            <a:miter lim="800000"/>
            <a:headEnd len="sm" w="sm" type="none"/>
            <a:tailEnd len="sm" w="sm" type="none"/>
          </a:ln>
        </p:spPr>
      </p:cxnSp>
      <p:sp>
        <p:nvSpPr>
          <p:cNvPr id="111" name="Google Shape;111;p15"/>
          <p:cNvSpPr txBox="1"/>
          <p:nvPr>
            <p:ph idx="1" type="body"/>
          </p:nvPr>
        </p:nvSpPr>
        <p:spPr>
          <a:xfrm>
            <a:off x="5974725" y="2370350"/>
            <a:ext cx="5530800" cy="3878100"/>
          </a:xfrm>
          <a:prstGeom prst="rect">
            <a:avLst/>
          </a:prstGeom>
          <a:noFill/>
          <a:ln>
            <a:noFill/>
          </a:ln>
        </p:spPr>
        <p:txBody>
          <a:bodyPr anchorCtr="0" anchor="t" bIns="45700" lIns="91425" spcFirstLastPara="1" rIns="91425" wrap="square" tIns="45700">
            <a:noAutofit/>
          </a:bodyPr>
          <a:lstStyle/>
          <a:p>
            <a:pPr indent="-349250" lvl="0" marL="457200" rtl="0" algn="l">
              <a:lnSpc>
                <a:spcPct val="150000"/>
              </a:lnSpc>
              <a:spcBef>
                <a:spcPts val="1000"/>
              </a:spcBef>
              <a:spcAft>
                <a:spcPts val="0"/>
              </a:spcAft>
              <a:buSzPts val="1900"/>
              <a:buFont typeface="Georgia"/>
              <a:buChar char="★"/>
            </a:pPr>
            <a:r>
              <a:rPr b="1" lang="en-US" sz="1900">
                <a:latin typeface="Georgia"/>
                <a:ea typeface="Georgia"/>
                <a:cs typeface="Georgia"/>
                <a:sym typeface="Georgia"/>
              </a:rPr>
              <a:t>Bikeshare Station API</a:t>
            </a:r>
            <a:endParaRPr b="1" sz="1900">
              <a:latin typeface="Georgia"/>
              <a:ea typeface="Georgia"/>
              <a:cs typeface="Georgia"/>
              <a:sym typeface="Georgia"/>
            </a:endParaRPr>
          </a:p>
          <a:p>
            <a:pPr indent="-349250" lvl="1" marL="914400" rtl="0" algn="l">
              <a:lnSpc>
                <a:spcPct val="150000"/>
              </a:lnSpc>
              <a:spcBef>
                <a:spcPts val="0"/>
              </a:spcBef>
              <a:spcAft>
                <a:spcPts val="0"/>
              </a:spcAft>
              <a:buSzPts val="1900"/>
              <a:buFont typeface="Georgia"/>
              <a:buChar char="○"/>
            </a:pPr>
            <a:r>
              <a:rPr b="1" lang="en-US" sz="1900">
                <a:latin typeface="Georgia"/>
                <a:ea typeface="Georgia"/>
                <a:cs typeface="Georgia"/>
                <a:sym typeface="Georgia"/>
              </a:rPr>
              <a:t>Live information on the bike stations</a:t>
            </a:r>
            <a:endParaRPr b="1" sz="1900">
              <a:latin typeface="Georgia"/>
              <a:ea typeface="Georgia"/>
              <a:cs typeface="Georgia"/>
              <a:sym typeface="Georgia"/>
            </a:endParaRPr>
          </a:p>
          <a:p>
            <a:pPr indent="-349250" lvl="0" marL="457200" rtl="0" algn="l">
              <a:lnSpc>
                <a:spcPct val="150000"/>
              </a:lnSpc>
              <a:spcBef>
                <a:spcPts val="0"/>
              </a:spcBef>
              <a:spcAft>
                <a:spcPts val="0"/>
              </a:spcAft>
              <a:buSzPts val="1900"/>
              <a:buFont typeface="Georgia"/>
              <a:buChar char="★"/>
            </a:pPr>
            <a:r>
              <a:rPr b="1" lang="en-US" sz="1900">
                <a:latin typeface="Georgia"/>
                <a:ea typeface="Georgia"/>
                <a:cs typeface="Georgia"/>
                <a:sym typeface="Georgia"/>
              </a:rPr>
              <a:t>Ridership </a:t>
            </a:r>
            <a:r>
              <a:rPr b="1" lang="en-US" sz="1900">
                <a:latin typeface="Georgia"/>
                <a:ea typeface="Georgia"/>
                <a:cs typeface="Georgia"/>
                <a:sym typeface="Georgia"/>
              </a:rPr>
              <a:t>Bike Share Toronto API</a:t>
            </a:r>
            <a:endParaRPr b="1" sz="1900">
              <a:latin typeface="Georgia"/>
              <a:ea typeface="Georgia"/>
              <a:cs typeface="Georgia"/>
              <a:sym typeface="Georgia"/>
            </a:endParaRPr>
          </a:p>
          <a:p>
            <a:pPr indent="-349250" lvl="1" marL="914400" rtl="0" algn="l">
              <a:lnSpc>
                <a:spcPct val="150000"/>
              </a:lnSpc>
              <a:spcBef>
                <a:spcPts val="0"/>
              </a:spcBef>
              <a:spcAft>
                <a:spcPts val="0"/>
              </a:spcAft>
              <a:buSzPts val="1900"/>
              <a:buFont typeface="Georgia"/>
              <a:buChar char="○"/>
            </a:pPr>
            <a:r>
              <a:rPr b="1" lang="en-US" sz="1900">
                <a:latin typeface="Georgia"/>
                <a:ea typeface="Georgia"/>
                <a:cs typeface="Georgia"/>
                <a:sym typeface="Georgia"/>
              </a:rPr>
              <a:t>Historical data for trips made within the system</a:t>
            </a:r>
            <a:endParaRPr b="1" sz="1900">
              <a:latin typeface="Georgia"/>
              <a:ea typeface="Georgia"/>
              <a:cs typeface="Georgia"/>
              <a:sym typeface="Georgia"/>
            </a:endParaRPr>
          </a:p>
          <a:p>
            <a:pPr indent="-349250" lvl="0" marL="457200" rtl="0" algn="l">
              <a:lnSpc>
                <a:spcPct val="150000"/>
              </a:lnSpc>
              <a:spcBef>
                <a:spcPts val="0"/>
              </a:spcBef>
              <a:spcAft>
                <a:spcPts val="0"/>
              </a:spcAft>
              <a:buSzPts val="1900"/>
              <a:buFont typeface="Georgia"/>
              <a:buChar char="★"/>
            </a:pPr>
            <a:r>
              <a:rPr lang="en-US" sz="1900">
                <a:latin typeface="Georgia"/>
                <a:ea typeface="Georgia"/>
                <a:cs typeface="Georgia"/>
                <a:sym typeface="Georgia"/>
              </a:rPr>
              <a:t>2021 as </a:t>
            </a:r>
            <a:r>
              <a:rPr lang="en-US" sz="1900">
                <a:latin typeface="Georgia"/>
                <a:ea typeface="Georgia"/>
                <a:cs typeface="Georgia"/>
                <a:sym typeface="Georgia"/>
              </a:rPr>
              <a:t>basis of comparison</a:t>
            </a:r>
            <a:endParaRPr sz="1900">
              <a:latin typeface="Georgia"/>
              <a:ea typeface="Georgia"/>
              <a:cs typeface="Georgia"/>
              <a:sym typeface="Georgia"/>
            </a:endParaRPr>
          </a:p>
          <a:p>
            <a:pPr indent="-349250" lvl="0" marL="457200" rtl="0" algn="l">
              <a:lnSpc>
                <a:spcPct val="150000"/>
              </a:lnSpc>
              <a:spcBef>
                <a:spcPts val="0"/>
              </a:spcBef>
              <a:spcAft>
                <a:spcPts val="0"/>
              </a:spcAft>
              <a:buSzPts val="1900"/>
              <a:buFont typeface="Arial"/>
              <a:buChar char="★"/>
            </a:pPr>
            <a:r>
              <a:rPr lang="en-US" sz="1900">
                <a:latin typeface="Georgia"/>
                <a:ea typeface="Georgia"/>
                <a:cs typeface="Georgia"/>
                <a:sym typeface="Georgia"/>
              </a:rPr>
              <a:t>M</a:t>
            </a:r>
            <a:r>
              <a:rPr lang="en-US" sz="1900">
                <a:latin typeface="Georgia"/>
                <a:ea typeface="Georgia"/>
                <a:cs typeface="Georgia"/>
                <a:sym typeface="Georgia"/>
              </a:rPr>
              <a:t>ore than</a:t>
            </a:r>
            <a:r>
              <a:rPr b="1" lang="en-US" sz="1900">
                <a:latin typeface="Georgia"/>
                <a:ea typeface="Georgia"/>
                <a:cs typeface="Georgia"/>
                <a:sym typeface="Georgia"/>
              </a:rPr>
              <a:t> 8 million records </a:t>
            </a:r>
            <a:r>
              <a:rPr lang="en-US" sz="1900">
                <a:latin typeface="Georgia"/>
                <a:ea typeface="Georgia"/>
                <a:cs typeface="Georgia"/>
                <a:sym typeface="Georgia"/>
              </a:rPr>
              <a:t>for the study</a:t>
            </a:r>
            <a:endParaRPr sz="1900">
              <a:latin typeface="Georgia"/>
              <a:ea typeface="Georgia"/>
              <a:cs typeface="Georgia"/>
              <a:sym typeface="Georgia"/>
            </a:endParaRPr>
          </a:p>
        </p:txBody>
      </p:sp>
      <p:pic>
        <p:nvPicPr>
          <p:cNvPr id="112" name="Google Shape;112;p15"/>
          <p:cNvPicPr preferRelativeResize="0"/>
          <p:nvPr/>
        </p:nvPicPr>
        <p:blipFill rotWithShape="1">
          <a:blip r:embed="rId4">
            <a:alphaModFix/>
          </a:blip>
          <a:srcRect b="0" l="0" r="0" t="0"/>
          <a:stretch/>
        </p:blipFill>
        <p:spPr>
          <a:xfrm>
            <a:off x="11505524" y="178399"/>
            <a:ext cx="527825" cy="527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116" name="Shape 116"/>
        <p:cNvGrpSpPr/>
        <p:nvPr/>
      </p:nvGrpSpPr>
      <p:grpSpPr>
        <a:xfrm>
          <a:off x="0" y="0"/>
          <a:ext cx="0" cy="0"/>
          <a:chOff x="0" y="0"/>
          <a:chExt cx="0" cy="0"/>
        </a:xfrm>
      </p:grpSpPr>
      <p:sp>
        <p:nvSpPr>
          <p:cNvPr id="117" name="Google Shape;117;p16"/>
          <p:cNvSpPr/>
          <p:nvPr/>
        </p:nvSpPr>
        <p:spPr>
          <a:xfrm>
            <a:off x="0" y="0"/>
            <a:ext cx="12192000" cy="6858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
              <a:ea typeface="Geo"/>
              <a:cs typeface="Geo"/>
              <a:sym typeface="Geo"/>
            </a:endParaRPr>
          </a:p>
        </p:txBody>
      </p:sp>
      <p:sp>
        <p:nvSpPr>
          <p:cNvPr id="118" name="Google Shape;118;p16"/>
          <p:cNvSpPr txBox="1"/>
          <p:nvPr>
            <p:ph type="title"/>
          </p:nvPr>
        </p:nvSpPr>
        <p:spPr>
          <a:xfrm>
            <a:off x="922200" y="515525"/>
            <a:ext cx="10347600" cy="1197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2"/>
              </a:buClr>
              <a:buSzPts val="4400"/>
              <a:buFont typeface="Geo"/>
              <a:buNone/>
            </a:pPr>
            <a:r>
              <a:rPr lang="en-US">
                <a:latin typeface="Georgia"/>
                <a:ea typeface="Georgia"/>
                <a:cs typeface="Georgia"/>
                <a:sym typeface="Georgia"/>
              </a:rPr>
              <a:t>Key Features</a:t>
            </a:r>
            <a:endParaRPr>
              <a:latin typeface="Georgia"/>
              <a:ea typeface="Georgia"/>
              <a:cs typeface="Georgia"/>
              <a:sym typeface="Georgia"/>
            </a:endParaRPr>
          </a:p>
        </p:txBody>
      </p:sp>
      <p:cxnSp>
        <p:nvCxnSpPr>
          <p:cNvPr id="119" name="Google Shape;119;p16"/>
          <p:cNvCxnSpPr/>
          <p:nvPr/>
        </p:nvCxnSpPr>
        <p:spPr>
          <a:xfrm>
            <a:off x="3623850" y="2167475"/>
            <a:ext cx="0" cy="4033800"/>
          </a:xfrm>
          <a:prstGeom prst="straightConnector1">
            <a:avLst/>
          </a:prstGeom>
          <a:noFill/>
          <a:ln cap="flat" cmpd="sng" w="10775">
            <a:solidFill>
              <a:schemeClr val="lt2"/>
            </a:solidFill>
            <a:prstDash val="solid"/>
            <a:miter lim="800000"/>
            <a:headEnd len="sm" w="sm" type="none"/>
            <a:tailEnd len="sm" w="sm" type="none"/>
          </a:ln>
        </p:spPr>
      </p:cxnSp>
      <p:sp>
        <p:nvSpPr>
          <p:cNvPr id="120" name="Google Shape;120;p16"/>
          <p:cNvSpPr txBox="1"/>
          <p:nvPr>
            <p:ph idx="1" type="body"/>
          </p:nvPr>
        </p:nvSpPr>
        <p:spPr>
          <a:xfrm>
            <a:off x="3907425" y="2472250"/>
            <a:ext cx="7653300" cy="3324000"/>
          </a:xfrm>
          <a:prstGeom prst="rect">
            <a:avLst/>
          </a:prstGeom>
          <a:noFill/>
          <a:ln>
            <a:noFill/>
          </a:ln>
          <a:effectLst>
            <a:outerShdw blurRad="57150" rotWithShape="0" algn="bl" dir="5400000" dist="19050">
              <a:srgbClr val="000000">
                <a:alpha val="50000"/>
              </a:srgbClr>
            </a:outerShdw>
          </a:effectLst>
        </p:spPr>
        <p:txBody>
          <a:bodyPr anchorCtr="0" anchor="b" bIns="45700" lIns="91425" spcFirstLastPara="1" rIns="91425" wrap="square" tIns="45700">
            <a:noAutofit/>
          </a:bodyPr>
          <a:lstStyle/>
          <a:p>
            <a:pPr indent="-355600" lvl="0" marL="457200" rtl="0" algn="l">
              <a:lnSpc>
                <a:spcPct val="150000"/>
              </a:lnSpc>
              <a:spcBef>
                <a:spcPts val="0"/>
              </a:spcBef>
              <a:spcAft>
                <a:spcPts val="0"/>
              </a:spcAft>
              <a:buSzPts val="2000"/>
              <a:buFont typeface="Georgia"/>
              <a:buChar char="★"/>
            </a:pPr>
            <a:r>
              <a:rPr b="1" lang="en-US">
                <a:latin typeface="Georgia"/>
                <a:ea typeface="Georgia"/>
                <a:cs typeface="Georgia"/>
                <a:sym typeface="Georgia"/>
              </a:rPr>
              <a:t>User Type</a:t>
            </a:r>
            <a:endParaRPr>
              <a:latin typeface="Georgia"/>
              <a:ea typeface="Georgia"/>
              <a:cs typeface="Georgia"/>
              <a:sym typeface="Georgia"/>
            </a:endParaRPr>
          </a:p>
          <a:p>
            <a:pPr indent="-355600" lvl="1" marL="914400" rtl="0" algn="l">
              <a:lnSpc>
                <a:spcPct val="150000"/>
              </a:lnSpc>
              <a:spcBef>
                <a:spcPts val="1000"/>
              </a:spcBef>
              <a:spcAft>
                <a:spcPts val="0"/>
              </a:spcAft>
              <a:buSzPts val="2000"/>
              <a:buFont typeface="Georgia"/>
              <a:buChar char="○"/>
            </a:pPr>
            <a:r>
              <a:rPr lang="en-US" sz="2000">
                <a:latin typeface="Georgia"/>
                <a:ea typeface="Georgia"/>
                <a:cs typeface="Georgia"/>
                <a:sym typeface="Georgia"/>
              </a:rPr>
              <a:t>Member or casual</a:t>
            </a:r>
            <a:endParaRPr sz="2000">
              <a:latin typeface="Georgia"/>
              <a:ea typeface="Georgia"/>
              <a:cs typeface="Georgia"/>
              <a:sym typeface="Georgia"/>
            </a:endParaRPr>
          </a:p>
          <a:p>
            <a:pPr indent="-355600" lvl="0" marL="457200" rtl="0" algn="l">
              <a:lnSpc>
                <a:spcPct val="150000"/>
              </a:lnSpc>
              <a:spcBef>
                <a:spcPts val="1000"/>
              </a:spcBef>
              <a:spcAft>
                <a:spcPts val="0"/>
              </a:spcAft>
              <a:buSzPts val="2000"/>
              <a:buFont typeface="Georgia"/>
              <a:buChar char="★"/>
            </a:pPr>
            <a:r>
              <a:rPr b="1" lang="en-US">
                <a:latin typeface="Georgia"/>
                <a:ea typeface="Georgia"/>
                <a:cs typeface="Georgia"/>
                <a:sym typeface="Georgia"/>
              </a:rPr>
              <a:t>Start and end time</a:t>
            </a:r>
            <a:endParaRPr>
              <a:latin typeface="Georgia"/>
              <a:ea typeface="Georgia"/>
              <a:cs typeface="Georgia"/>
              <a:sym typeface="Georgia"/>
            </a:endParaRPr>
          </a:p>
          <a:p>
            <a:pPr indent="-355600" lvl="1" marL="914400" rtl="0" algn="l">
              <a:lnSpc>
                <a:spcPct val="150000"/>
              </a:lnSpc>
              <a:spcBef>
                <a:spcPts val="1000"/>
              </a:spcBef>
              <a:spcAft>
                <a:spcPts val="0"/>
              </a:spcAft>
              <a:buSzPts val="2000"/>
              <a:buFont typeface="Georgia"/>
              <a:buChar char="○"/>
            </a:pPr>
            <a:r>
              <a:rPr lang="en-US" sz="2000">
                <a:latin typeface="Georgia"/>
                <a:ea typeface="Georgia"/>
                <a:cs typeface="Georgia"/>
                <a:sym typeface="Georgia"/>
              </a:rPr>
              <a:t>Trip Count and Trip Duration</a:t>
            </a:r>
            <a:endParaRPr sz="2000">
              <a:latin typeface="Georgia"/>
              <a:ea typeface="Georgia"/>
              <a:cs typeface="Georgia"/>
              <a:sym typeface="Georgia"/>
            </a:endParaRPr>
          </a:p>
          <a:p>
            <a:pPr indent="-355600" lvl="0" marL="457200" rtl="0" algn="l">
              <a:lnSpc>
                <a:spcPct val="150000"/>
              </a:lnSpc>
              <a:spcBef>
                <a:spcPts val="1000"/>
              </a:spcBef>
              <a:spcAft>
                <a:spcPts val="0"/>
              </a:spcAft>
              <a:buSzPts val="2000"/>
              <a:buFont typeface="Georgia"/>
              <a:buChar char="★"/>
            </a:pPr>
            <a:r>
              <a:rPr b="1" lang="en-US">
                <a:latin typeface="Georgia"/>
                <a:ea typeface="Georgia"/>
                <a:cs typeface="Georgia"/>
                <a:sym typeface="Georgia"/>
              </a:rPr>
              <a:t>Start and End Station</a:t>
            </a:r>
            <a:endParaRPr>
              <a:latin typeface="Georgia"/>
              <a:ea typeface="Georgia"/>
              <a:cs typeface="Georgia"/>
              <a:sym typeface="Georgia"/>
            </a:endParaRPr>
          </a:p>
          <a:p>
            <a:pPr indent="-355600" lvl="1" marL="914400" rtl="0" algn="l">
              <a:lnSpc>
                <a:spcPct val="150000"/>
              </a:lnSpc>
              <a:spcBef>
                <a:spcPts val="1000"/>
              </a:spcBef>
              <a:spcAft>
                <a:spcPts val="1000"/>
              </a:spcAft>
              <a:buSzPts val="2000"/>
              <a:buFont typeface="Georgia"/>
              <a:buChar char="○"/>
            </a:pPr>
            <a:r>
              <a:rPr lang="en-US" sz="2000">
                <a:latin typeface="Georgia"/>
                <a:ea typeface="Georgia"/>
                <a:cs typeface="Georgia"/>
                <a:sym typeface="Georgia"/>
              </a:rPr>
              <a:t>Cross reference coordinates from the station API</a:t>
            </a:r>
            <a:endParaRPr sz="2000">
              <a:latin typeface="Georgia"/>
              <a:ea typeface="Georgia"/>
              <a:cs typeface="Georgia"/>
              <a:sym typeface="Georgia"/>
            </a:endParaRPr>
          </a:p>
        </p:txBody>
      </p:sp>
      <p:pic>
        <p:nvPicPr>
          <p:cNvPr descr="Database" id="121" name="Google Shape;121;p16"/>
          <p:cNvPicPr preferRelativeResize="0"/>
          <p:nvPr/>
        </p:nvPicPr>
        <p:blipFill rotWithShape="1">
          <a:blip r:embed="rId3">
            <a:alphaModFix/>
          </a:blip>
          <a:srcRect b="0" l="0" r="0" t="0"/>
          <a:stretch/>
        </p:blipFill>
        <p:spPr>
          <a:xfrm>
            <a:off x="268599" y="2472259"/>
            <a:ext cx="2993571" cy="2993571"/>
          </a:xfrm>
          <a:prstGeom prst="rect">
            <a:avLst/>
          </a:prstGeom>
          <a:noFill/>
          <a:ln>
            <a:noFill/>
          </a:ln>
        </p:spPr>
      </p:pic>
      <p:pic>
        <p:nvPicPr>
          <p:cNvPr id="122" name="Google Shape;122;p16"/>
          <p:cNvPicPr preferRelativeResize="0"/>
          <p:nvPr/>
        </p:nvPicPr>
        <p:blipFill rotWithShape="1">
          <a:blip r:embed="rId4">
            <a:alphaModFix/>
          </a:blip>
          <a:srcRect b="0" l="0" r="0" t="0"/>
          <a:stretch/>
        </p:blipFill>
        <p:spPr>
          <a:xfrm>
            <a:off x="11505524" y="178399"/>
            <a:ext cx="527825" cy="527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126" name="Shape 126"/>
        <p:cNvGrpSpPr/>
        <p:nvPr/>
      </p:nvGrpSpPr>
      <p:grpSpPr>
        <a:xfrm>
          <a:off x="0" y="0"/>
          <a:ext cx="0" cy="0"/>
          <a:chOff x="0" y="0"/>
          <a:chExt cx="0" cy="0"/>
        </a:xfrm>
      </p:grpSpPr>
      <p:sp>
        <p:nvSpPr>
          <p:cNvPr id="127" name="Google Shape;127;p17"/>
          <p:cNvSpPr/>
          <p:nvPr/>
        </p:nvSpPr>
        <p:spPr>
          <a:xfrm>
            <a:off x="0" y="0"/>
            <a:ext cx="12192000" cy="6858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
              <a:ea typeface="Geo"/>
              <a:cs typeface="Geo"/>
              <a:sym typeface="Geo"/>
            </a:endParaRPr>
          </a:p>
        </p:txBody>
      </p:sp>
      <p:sp>
        <p:nvSpPr>
          <p:cNvPr id="128" name="Google Shape;128;p17"/>
          <p:cNvSpPr txBox="1"/>
          <p:nvPr>
            <p:ph type="title"/>
          </p:nvPr>
        </p:nvSpPr>
        <p:spPr>
          <a:xfrm>
            <a:off x="922200" y="515525"/>
            <a:ext cx="10347600" cy="1197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4400"/>
              <a:buFont typeface="Geo"/>
              <a:buNone/>
            </a:pPr>
            <a:r>
              <a:rPr lang="en-US">
                <a:latin typeface="Georgia"/>
                <a:ea typeface="Georgia"/>
                <a:cs typeface="Georgia"/>
                <a:sym typeface="Georgia"/>
              </a:rPr>
              <a:t>Approach</a:t>
            </a:r>
            <a:endParaRPr>
              <a:latin typeface="Georgia"/>
              <a:ea typeface="Georgia"/>
              <a:cs typeface="Georgia"/>
              <a:sym typeface="Georgia"/>
            </a:endParaRPr>
          </a:p>
        </p:txBody>
      </p:sp>
      <p:sp>
        <p:nvSpPr>
          <p:cNvPr id="129" name="Google Shape;129;p17"/>
          <p:cNvSpPr txBox="1"/>
          <p:nvPr>
            <p:ph idx="1" type="body"/>
          </p:nvPr>
        </p:nvSpPr>
        <p:spPr>
          <a:xfrm>
            <a:off x="702975" y="796725"/>
            <a:ext cx="8373300" cy="4485000"/>
          </a:xfrm>
          <a:prstGeom prst="rect">
            <a:avLst/>
          </a:prstGeom>
          <a:noFill/>
          <a:ln>
            <a:noFill/>
          </a:ln>
          <a:effectLst>
            <a:outerShdw blurRad="57150" rotWithShape="0" algn="bl" dir="5400000" dist="19050">
              <a:srgbClr val="000000">
                <a:alpha val="50000"/>
              </a:srgbClr>
            </a:outerShdw>
          </a:effectLst>
        </p:spPr>
        <p:txBody>
          <a:bodyPr anchorCtr="0" anchor="b" bIns="45700" lIns="91425" spcFirstLastPara="1" rIns="91425" wrap="square" tIns="45700">
            <a:noAutofit/>
          </a:bodyPr>
          <a:lstStyle/>
          <a:p>
            <a:pPr indent="0" lvl="0" marL="0" rtl="0" algn="l">
              <a:lnSpc>
                <a:spcPct val="150000"/>
              </a:lnSpc>
              <a:spcBef>
                <a:spcPts val="0"/>
              </a:spcBef>
              <a:spcAft>
                <a:spcPts val="0"/>
              </a:spcAft>
              <a:buNone/>
            </a:pPr>
            <a:r>
              <a:t/>
            </a:r>
            <a:endParaRPr>
              <a:latin typeface="Georgia"/>
              <a:ea typeface="Georgia"/>
              <a:cs typeface="Georgia"/>
              <a:sym typeface="Georgia"/>
            </a:endParaRPr>
          </a:p>
          <a:p>
            <a:pPr indent="-355600" lvl="0" marL="457200" rtl="0" algn="l">
              <a:lnSpc>
                <a:spcPct val="150000"/>
              </a:lnSpc>
              <a:spcBef>
                <a:spcPts val="1000"/>
              </a:spcBef>
              <a:spcAft>
                <a:spcPts val="0"/>
              </a:spcAft>
              <a:buSzPts val="2000"/>
              <a:buFont typeface="Georgia"/>
              <a:buChar char="★"/>
            </a:pPr>
            <a:r>
              <a:rPr lang="en-US">
                <a:latin typeface="Georgia"/>
                <a:ea typeface="Georgia"/>
                <a:cs typeface="Georgia"/>
                <a:sym typeface="Georgia"/>
              </a:rPr>
              <a:t>ETL (done in python and pandas)</a:t>
            </a:r>
            <a:endParaRPr>
              <a:latin typeface="Georgia"/>
              <a:ea typeface="Georgia"/>
              <a:cs typeface="Georgia"/>
              <a:sym typeface="Georgia"/>
            </a:endParaRPr>
          </a:p>
          <a:p>
            <a:pPr indent="-355600" lvl="1" marL="914400" rtl="0" algn="l">
              <a:lnSpc>
                <a:spcPct val="150000"/>
              </a:lnSpc>
              <a:spcBef>
                <a:spcPts val="1000"/>
              </a:spcBef>
              <a:spcAft>
                <a:spcPts val="0"/>
              </a:spcAft>
              <a:buSzPts val="2000"/>
              <a:buFont typeface="Georgia"/>
              <a:buChar char="○"/>
            </a:pPr>
            <a:r>
              <a:rPr lang="en-US" sz="2000">
                <a:latin typeface="Georgia"/>
                <a:ea typeface="Georgia"/>
                <a:cs typeface="Georgia"/>
                <a:sym typeface="Georgia"/>
              </a:rPr>
              <a:t>Cleaning, aggregation, and organization of summary data</a:t>
            </a:r>
            <a:endParaRPr sz="2000">
              <a:latin typeface="Georgia"/>
              <a:ea typeface="Georgia"/>
              <a:cs typeface="Georgia"/>
              <a:sym typeface="Georgia"/>
            </a:endParaRPr>
          </a:p>
          <a:p>
            <a:pPr indent="-355600" lvl="0" marL="457200" rtl="0" algn="l">
              <a:lnSpc>
                <a:spcPct val="150000"/>
              </a:lnSpc>
              <a:spcBef>
                <a:spcPts val="1000"/>
              </a:spcBef>
              <a:spcAft>
                <a:spcPts val="0"/>
              </a:spcAft>
              <a:buSzPts val="2000"/>
              <a:buFont typeface="Georgia"/>
              <a:buChar char="★"/>
            </a:pPr>
            <a:r>
              <a:rPr lang="en-US">
                <a:latin typeface="Georgia"/>
                <a:ea typeface="Georgia"/>
                <a:cs typeface="Georgia"/>
                <a:sym typeface="Georgia"/>
              </a:rPr>
              <a:t>NoSQL (mongoDB) for storing and querying unstructured data</a:t>
            </a:r>
            <a:endParaRPr>
              <a:latin typeface="Georgia"/>
              <a:ea typeface="Georgia"/>
              <a:cs typeface="Georgia"/>
              <a:sym typeface="Georgia"/>
            </a:endParaRPr>
          </a:p>
          <a:p>
            <a:pPr indent="-355600" lvl="0" marL="457200" rtl="0" algn="l">
              <a:lnSpc>
                <a:spcPct val="150000"/>
              </a:lnSpc>
              <a:spcBef>
                <a:spcPts val="1000"/>
              </a:spcBef>
              <a:spcAft>
                <a:spcPts val="0"/>
              </a:spcAft>
              <a:buSzPts val="2000"/>
              <a:buFont typeface="Georgia"/>
              <a:buChar char="★"/>
            </a:pPr>
            <a:r>
              <a:rPr lang="en-US">
                <a:latin typeface="Georgia"/>
                <a:ea typeface="Georgia"/>
                <a:cs typeface="Georgia"/>
                <a:sym typeface="Georgia"/>
              </a:rPr>
              <a:t>Interactive Plotly plots for summary data</a:t>
            </a:r>
            <a:endParaRPr>
              <a:latin typeface="Georgia"/>
              <a:ea typeface="Georgia"/>
              <a:cs typeface="Georgia"/>
              <a:sym typeface="Georgia"/>
            </a:endParaRPr>
          </a:p>
          <a:p>
            <a:pPr indent="-355600" lvl="0" marL="457200" rtl="0" algn="l">
              <a:lnSpc>
                <a:spcPct val="150000"/>
              </a:lnSpc>
              <a:spcBef>
                <a:spcPts val="1000"/>
              </a:spcBef>
              <a:spcAft>
                <a:spcPts val="1000"/>
              </a:spcAft>
              <a:buSzPts val="2000"/>
              <a:buFont typeface="Georgia"/>
              <a:buChar char="★"/>
            </a:pPr>
            <a:r>
              <a:rPr lang="en-US">
                <a:latin typeface="Georgia"/>
                <a:ea typeface="Georgia"/>
                <a:cs typeface="Georgia"/>
                <a:sym typeface="Georgia"/>
              </a:rPr>
              <a:t>Geospatial visualization using Leaflet</a:t>
            </a:r>
            <a:endParaRPr b="1">
              <a:latin typeface="Georgia"/>
              <a:ea typeface="Georgia"/>
              <a:cs typeface="Georgia"/>
              <a:sym typeface="Georgia"/>
            </a:endParaRPr>
          </a:p>
        </p:txBody>
      </p:sp>
      <p:pic>
        <p:nvPicPr>
          <p:cNvPr id="130" name="Google Shape;130;p17"/>
          <p:cNvPicPr preferRelativeResize="0"/>
          <p:nvPr/>
        </p:nvPicPr>
        <p:blipFill>
          <a:blip r:embed="rId3">
            <a:alphaModFix/>
          </a:blip>
          <a:stretch>
            <a:fillRect/>
          </a:stretch>
        </p:blipFill>
        <p:spPr>
          <a:xfrm>
            <a:off x="9170475" y="2341738"/>
            <a:ext cx="3021525" cy="3021525"/>
          </a:xfrm>
          <a:prstGeom prst="rect">
            <a:avLst/>
          </a:prstGeom>
          <a:noFill/>
          <a:ln>
            <a:noFill/>
          </a:ln>
        </p:spPr>
      </p:pic>
      <p:cxnSp>
        <p:nvCxnSpPr>
          <p:cNvPr id="131" name="Google Shape;131;p17"/>
          <p:cNvCxnSpPr/>
          <p:nvPr/>
        </p:nvCxnSpPr>
        <p:spPr>
          <a:xfrm>
            <a:off x="9076275" y="1835600"/>
            <a:ext cx="0" cy="4033800"/>
          </a:xfrm>
          <a:prstGeom prst="straightConnector1">
            <a:avLst/>
          </a:prstGeom>
          <a:noFill/>
          <a:ln cap="flat" cmpd="sng" w="10775">
            <a:solidFill>
              <a:schemeClr val="lt2"/>
            </a:solidFill>
            <a:prstDash val="solid"/>
            <a:miter lim="800000"/>
            <a:headEnd len="sm" w="sm" type="none"/>
            <a:tailEnd len="sm" w="sm" type="none"/>
          </a:ln>
        </p:spPr>
      </p:cxnSp>
      <p:pic>
        <p:nvPicPr>
          <p:cNvPr id="132" name="Google Shape;132;p17"/>
          <p:cNvPicPr preferRelativeResize="0"/>
          <p:nvPr/>
        </p:nvPicPr>
        <p:blipFill rotWithShape="1">
          <a:blip r:embed="rId4">
            <a:alphaModFix/>
          </a:blip>
          <a:srcRect b="0" l="0" r="0" t="0"/>
          <a:stretch/>
        </p:blipFill>
        <p:spPr>
          <a:xfrm>
            <a:off x="11505524" y="178399"/>
            <a:ext cx="527825" cy="527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849760" y="876302"/>
            <a:ext cx="10427700" cy="1086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2"/>
              </a:buClr>
              <a:buSzPts val="4400"/>
              <a:buFont typeface="Geo"/>
              <a:buNone/>
            </a:pPr>
            <a:r>
              <a:rPr lang="en-US">
                <a:latin typeface="Georgia"/>
                <a:ea typeface="Georgia"/>
                <a:cs typeface="Georgia"/>
                <a:sym typeface="Georgia"/>
              </a:rPr>
              <a:t>Analysis -  Monthly Trip Count </a:t>
            </a:r>
            <a:endParaRPr>
              <a:latin typeface="Georgia"/>
              <a:ea typeface="Georgia"/>
              <a:cs typeface="Georgia"/>
              <a:sym typeface="Georgia"/>
            </a:endParaRPr>
          </a:p>
        </p:txBody>
      </p:sp>
      <p:pic>
        <p:nvPicPr>
          <p:cNvPr id="138" name="Google Shape;138;p18"/>
          <p:cNvPicPr preferRelativeResize="0"/>
          <p:nvPr/>
        </p:nvPicPr>
        <p:blipFill>
          <a:blip r:embed="rId3">
            <a:alphaModFix/>
          </a:blip>
          <a:stretch>
            <a:fillRect/>
          </a:stretch>
        </p:blipFill>
        <p:spPr>
          <a:xfrm>
            <a:off x="983375" y="2272325"/>
            <a:ext cx="8441851" cy="3190325"/>
          </a:xfrm>
          <a:prstGeom prst="rect">
            <a:avLst/>
          </a:prstGeom>
          <a:noFill/>
          <a:ln>
            <a:noFill/>
          </a:ln>
        </p:spPr>
      </p:pic>
      <p:sp>
        <p:nvSpPr>
          <p:cNvPr id="139" name="Google Shape;139;p18"/>
          <p:cNvSpPr txBox="1"/>
          <p:nvPr>
            <p:ph idx="1" type="body"/>
          </p:nvPr>
        </p:nvSpPr>
        <p:spPr>
          <a:xfrm>
            <a:off x="9546675" y="2099450"/>
            <a:ext cx="2287200" cy="3536100"/>
          </a:xfrm>
          <a:prstGeom prst="rect">
            <a:avLst/>
          </a:prstGeom>
          <a:noFill/>
          <a:ln>
            <a:noFill/>
          </a:ln>
        </p:spPr>
        <p:txBody>
          <a:bodyPr anchorCtr="0" anchor="t" bIns="45700" lIns="91425" spcFirstLastPara="1" rIns="91425" wrap="square" tIns="45700">
            <a:normAutofit fontScale="85000" lnSpcReduction="10000"/>
          </a:bodyPr>
          <a:lstStyle/>
          <a:p>
            <a:pPr indent="-296608" lvl="0" marL="457200" rtl="0" algn="l">
              <a:lnSpc>
                <a:spcPct val="115000"/>
              </a:lnSpc>
              <a:spcBef>
                <a:spcPts val="800"/>
              </a:spcBef>
              <a:spcAft>
                <a:spcPts val="0"/>
              </a:spcAft>
              <a:buSzPct val="63000"/>
              <a:buFont typeface="Georgia"/>
              <a:buChar char="★"/>
            </a:pPr>
            <a:r>
              <a:rPr lang="en-US">
                <a:latin typeface="Georgia"/>
                <a:ea typeface="Georgia"/>
                <a:cs typeface="Georgia"/>
                <a:sym typeface="Georgia"/>
              </a:rPr>
              <a:t>2022 saw in </a:t>
            </a:r>
            <a:r>
              <a:rPr lang="en-US">
                <a:latin typeface="Georgia"/>
                <a:ea typeface="Georgia"/>
                <a:cs typeface="Georgia"/>
                <a:sym typeface="Georgia"/>
              </a:rPr>
              <a:t>increase</a:t>
            </a:r>
            <a:r>
              <a:rPr lang="en-US">
                <a:latin typeface="Georgia"/>
                <a:ea typeface="Georgia"/>
                <a:cs typeface="Georgia"/>
                <a:sym typeface="Georgia"/>
              </a:rPr>
              <a:t> of 101% of casual riders, while there was decrease of 18.6% in member riders </a:t>
            </a:r>
            <a:endParaRPr>
              <a:latin typeface="Georgia"/>
              <a:ea typeface="Georgia"/>
              <a:cs typeface="Georgia"/>
              <a:sym typeface="Georgia"/>
            </a:endParaRPr>
          </a:p>
          <a:p>
            <a:pPr indent="-296608" lvl="0" marL="457200" rtl="0" algn="l">
              <a:lnSpc>
                <a:spcPct val="115000"/>
              </a:lnSpc>
              <a:spcBef>
                <a:spcPts val="0"/>
              </a:spcBef>
              <a:spcAft>
                <a:spcPts val="0"/>
              </a:spcAft>
              <a:buSzPct val="63000"/>
              <a:buFont typeface="Georgia"/>
              <a:buChar char="★"/>
            </a:pPr>
            <a:r>
              <a:rPr lang="en-US">
                <a:latin typeface="Georgia"/>
                <a:ea typeface="Georgia"/>
                <a:cs typeface="Georgia"/>
                <a:sym typeface="Georgia"/>
              </a:rPr>
              <a:t>The trips taken in both years peaks in the summer months June-July </a:t>
            </a:r>
            <a:endParaRPr>
              <a:latin typeface="Georgia"/>
              <a:ea typeface="Georgia"/>
              <a:cs typeface="Georgia"/>
              <a:sym typeface="Georgia"/>
            </a:endParaRPr>
          </a:p>
        </p:txBody>
      </p:sp>
      <p:grpSp>
        <p:nvGrpSpPr>
          <p:cNvPr id="140" name="Google Shape;140;p18"/>
          <p:cNvGrpSpPr/>
          <p:nvPr/>
        </p:nvGrpSpPr>
        <p:grpSpPr>
          <a:xfrm>
            <a:off x="4631225" y="2689575"/>
            <a:ext cx="223800" cy="2234875"/>
            <a:chOff x="4631225" y="2689575"/>
            <a:chExt cx="223800" cy="2234875"/>
          </a:xfrm>
        </p:grpSpPr>
        <p:sp>
          <p:nvSpPr>
            <p:cNvPr id="141" name="Google Shape;141;p18"/>
            <p:cNvSpPr/>
            <p:nvPr/>
          </p:nvSpPr>
          <p:spPr>
            <a:xfrm>
              <a:off x="4631225" y="3036550"/>
              <a:ext cx="223800" cy="1887900"/>
            </a:xfrm>
            <a:prstGeom prst="rect">
              <a:avLst/>
            </a:prstGeom>
            <a:noFill/>
            <a:ln cap="flat" cmpd="sng" w="3810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42" name="Google Shape;142;p18"/>
            <p:cNvSpPr/>
            <p:nvPr/>
          </p:nvSpPr>
          <p:spPr>
            <a:xfrm rot="10800000">
              <a:off x="4656425" y="2689575"/>
              <a:ext cx="173400" cy="296100"/>
            </a:xfrm>
            <a:prstGeom prst="upArrow">
              <a:avLst>
                <a:gd fmla="val 50000" name="adj1"/>
                <a:gd fmla="val 5000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18"/>
          <p:cNvGrpSpPr/>
          <p:nvPr/>
        </p:nvGrpSpPr>
        <p:grpSpPr>
          <a:xfrm>
            <a:off x="5299375" y="3280950"/>
            <a:ext cx="223800" cy="1643525"/>
            <a:chOff x="5299375" y="3280950"/>
            <a:chExt cx="223800" cy="1643525"/>
          </a:xfrm>
        </p:grpSpPr>
        <p:sp>
          <p:nvSpPr>
            <p:cNvPr id="144" name="Google Shape;144;p18"/>
            <p:cNvSpPr/>
            <p:nvPr/>
          </p:nvSpPr>
          <p:spPr>
            <a:xfrm>
              <a:off x="5299375" y="3638675"/>
              <a:ext cx="223800" cy="1285800"/>
            </a:xfrm>
            <a:prstGeom prst="rect">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45" name="Google Shape;145;p18"/>
            <p:cNvSpPr/>
            <p:nvPr/>
          </p:nvSpPr>
          <p:spPr>
            <a:xfrm rot="10800000">
              <a:off x="5324575" y="3280950"/>
              <a:ext cx="173400" cy="296100"/>
            </a:xfrm>
            <a:prstGeom prst="up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18"/>
          <p:cNvGrpSpPr/>
          <p:nvPr/>
        </p:nvGrpSpPr>
        <p:grpSpPr>
          <a:xfrm>
            <a:off x="5625875" y="3280950"/>
            <a:ext cx="223800" cy="1643525"/>
            <a:chOff x="5625875" y="3280950"/>
            <a:chExt cx="223800" cy="1643525"/>
          </a:xfrm>
        </p:grpSpPr>
        <p:sp>
          <p:nvSpPr>
            <p:cNvPr id="147" name="Google Shape;147;p18"/>
            <p:cNvSpPr/>
            <p:nvPr/>
          </p:nvSpPr>
          <p:spPr>
            <a:xfrm>
              <a:off x="5625875" y="3638675"/>
              <a:ext cx="223800" cy="1285800"/>
            </a:xfrm>
            <a:prstGeom prst="rect">
              <a:avLst/>
            </a:prstGeom>
            <a:noFill/>
            <a:ln cap="flat"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48" name="Google Shape;148;p18"/>
            <p:cNvSpPr/>
            <p:nvPr/>
          </p:nvSpPr>
          <p:spPr>
            <a:xfrm rot="10800000">
              <a:off x="5651075" y="3280950"/>
              <a:ext cx="173400" cy="296100"/>
            </a:xfrm>
            <a:prstGeom prst="up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8"/>
          <p:cNvGrpSpPr/>
          <p:nvPr/>
        </p:nvGrpSpPr>
        <p:grpSpPr>
          <a:xfrm>
            <a:off x="6645725" y="3577050"/>
            <a:ext cx="223800" cy="1347275"/>
            <a:chOff x="6645725" y="3577050"/>
            <a:chExt cx="223800" cy="1347275"/>
          </a:xfrm>
        </p:grpSpPr>
        <p:sp>
          <p:nvSpPr>
            <p:cNvPr id="150" name="Google Shape;150;p18"/>
            <p:cNvSpPr/>
            <p:nvPr/>
          </p:nvSpPr>
          <p:spPr>
            <a:xfrm>
              <a:off x="6645725" y="3934625"/>
              <a:ext cx="223800" cy="9897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51" name="Google Shape;151;p18"/>
            <p:cNvSpPr/>
            <p:nvPr/>
          </p:nvSpPr>
          <p:spPr>
            <a:xfrm rot="10800000">
              <a:off x="6670925" y="3577050"/>
              <a:ext cx="173400" cy="296100"/>
            </a:xfrm>
            <a:prstGeom prst="up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2" name="Google Shape;152;p18"/>
          <p:cNvPicPr preferRelativeResize="0"/>
          <p:nvPr/>
        </p:nvPicPr>
        <p:blipFill rotWithShape="1">
          <a:blip r:embed="rId4">
            <a:alphaModFix/>
          </a:blip>
          <a:srcRect b="0" l="0" r="0" t="0"/>
          <a:stretch/>
        </p:blipFill>
        <p:spPr>
          <a:xfrm>
            <a:off x="11505524" y="178399"/>
            <a:ext cx="527825" cy="52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849760" y="876302"/>
            <a:ext cx="10427700" cy="1086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latin typeface="Georgia"/>
                <a:ea typeface="Georgia"/>
                <a:cs typeface="Georgia"/>
                <a:sym typeface="Georgia"/>
              </a:rPr>
              <a:t>Analysis - Daily Trip Count</a:t>
            </a:r>
            <a:endParaRPr>
              <a:latin typeface="Georgia"/>
              <a:ea typeface="Georgia"/>
              <a:cs typeface="Georgia"/>
              <a:sym typeface="Georgia"/>
            </a:endParaRPr>
          </a:p>
        </p:txBody>
      </p:sp>
      <p:sp>
        <p:nvSpPr>
          <p:cNvPr id="158" name="Google Shape;158;p19"/>
          <p:cNvSpPr txBox="1"/>
          <p:nvPr>
            <p:ph idx="1" type="body"/>
          </p:nvPr>
        </p:nvSpPr>
        <p:spPr>
          <a:xfrm>
            <a:off x="9646900" y="2495750"/>
            <a:ext cx="2187000" cy="3405000"/>
          </a:xfrm>
          <a:prstGeom prst="rect">
            <a:avLst/>
          </a:prstGeom>
        </p:spPr>
        <p:txBody>
          <a:bodyPr anchorCtr="0" anchor="t" bIns="45700" lIns="91425" spcFirstLastPara="1" rIns="91425" wrap="square" tIns="45700">
            <a:normAutofit/>
          </a:bodyPr>
          <a:lstStyle/>
          <a:p>
            <a:pPr indent="-308610" lvl="0" marL="457200" rtl="0" algn="l">
              <a:spcBef>
                <a:spcPts val="1000"/>
              </a:spcBef>
              <a:spcAft>
                <a:spcPts val="0"/>
              </a:spcAft>
              <a:buSzPts val="1260"/>
              <a:buFont typeface="Georgia"/>
              <a:buChar char="★"/>
            </a:pPr>
            <a:r>
              <a:rPr lang="en-US">
                <a:latin typeface="Georgia"/>
                <a:ea typeface="Georgia"/>
                <a:cs typeface="Georgia"/>
                <a:sym typeface="Georgia"/>
              </a:rPr>
              <a:t>Casual riders trip peaks on the weekends </a:t>
            </a:r>
            <a:endParaRPr>
              <a:latin typeface="Georgia"/>
              <a:ea typeface="Georgia"/>
              <a:cs typeface="Georgia"/>
              <a:sym typeface="Georgia"/>
            </a:endParaRPr>
          </a:p>
          <a:p>
            <a:pPr indent="-308610" lvl="0" marL="457200" rtl="0" algn="l">
              <a:spcBef>
                <a:spcPts val="0"/>
              </a:spcBef>
              <a:spcAft>
                <a:spcPts val="0"/>
              </a:spcAft>
              <a:buSzPts val="1260"/>
              <a:buFont typeface="Georgia"/>
              <a:buChar char="★"/>
            </a:pPr>
            <a:r>
              <a:rPr lang="en-US">
                <a:latin typeface="Georgia"/>
                <a:ea typeface="Georgia"/>
                <a:cs typeface="Georgia"/>
                <a:sym typeface="Georgia"/>
              </a:rPr>
              <a:t>Member</a:t>
            </a:r>
            <a:r>
              <a:rPr lang="en-US">
                <a:latin typeface="Georgia"/>
                <a:ea typeface="Georgia"/>
                <a:cs typeface="Georgia"/>
                <a:sym typeface="Georgia"/>
              </a:rPr>
              <a:t> riders trip stays consistent throughout the week</a:t>
            </a:r>
            <a:endParaRPr>
              <a:latin typeface="Georgia"/>
              <a:ea typeface="Georgia"/>
              <a:cs typeface="Georgia"/>
              <a:sym typeface="Georgia"/>
            </a:endParaRPr>
          </a:p>
        </p:txBody>
      </p:sp>
      <p:pic>
        <p:nvPicPr>
          <p:cNvPr id="159" name="Google Shape;159;p19"/>
          <p:cNvPicPr preferRelativeResize="0"/>
          <p:nvPr/>
        </p:nvPicPr>
        <p:blipFill>
          <a:blip r:embed="rId3">
            <a:alphaModFix/>
          </a:blip>
          <a:stretch>
            <a:fillRect/>
          </a:stretch>
        </p:blipFill>
        <p:spPr>
          <a:xfrm>
            <a:off x="849750" y="2564150"/>
            <a:ext cx="8681001" cy="2906961"/>
          </a:xfrm>
          <a:prstGeom prst="rect">
            <a:avLst/>
          </a:prstGeom>
          <a:noFill/>
          <a:ln>
            <a:noFill/>
          </a:ln>
        </p:spPr>
      </p:pic>
      <p:cxnSp>
        <p:nvCxnSpPr>
          <p:cNvPr id="160" name="Google Shape;160;p19"/>
          <p:cNvCxnSpPr/>
          <p:nvPr/>
        </p:nvCxnSpPr>
        <p:spPr>
          <a:xfrm>
            <a:off x="1568150" y="3891300"/>
            <a:ext cx="6737100" cy="0"/>
          </a:xfrm>
          <a:prstGeom prst="straightConnector1">
            <a:avLst/>
          </a:prstGeom>
          <a:noFill/>
          <a:ln cap="flat" cmpd="sng" w="76200">
            <a:solidFill>
              <a:schemeClr val="dk2"/>
            </a:solidFill>
            <a:prstDash val="solid"/>
            <a:round/>
            <a:headEnd len="med" w="med" type="none"/>
            <a:tailEnd len="med" w="med" type="triangle"/>
          </a:ln>
        </p:spPr>
      </p:cxnSp>
      <p:grpSp>
        <p:nvGrpSpPr>
          <p:cNvPr id="161" name="Google Shape;161;p19"/>
          <p:cNvGrpSpPr/>
          <p:nvPr/>
        </p:nvGrpSpPr>
        <p:grpSpPr>
          <a:xfrm>
            <a:off x="6899825" y="2875425"/>
            <a:ext cx="278700" cy="2107100"/>
            <a:chOff x="6899825" y="2875425"/>
            <a:chExt cx="278700" cy="2107100"/>
          </a:xfrm>
        </p:grpSpPr>
        <p:sp>
          <p:nvSpPr>
            <p:cNvPr id="162" name="Google Shape;162;p19"/>
            <p:cNvSpPr/>
            <p:nvPr/>
          </p:nvSpPr>
          <p:spPr>
            <a:xfrm>
              <a:off x="6899825" y="3252425"/>
              <a:ext cx="278700" cy="1730100"/>
            </a:xfrm>
            <a:prstGeom prst="rect">
              <a:avLst/>
            </a:prstGeom>
            <a:noFill/>
            <a:ln cap="flat" cmpd="sng" w="3810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63" name="Google Shape;163;p19"/>
            <p:cNvSpPr/>
            <p:nvPr/>
          </p:nvSpPr>
          <p:spPr>
            <a:xfrm rot="10800000">
              <a:off x="6956350" y="2875425"/>
              <a:ext cx="173400" cy="296100"/>
            </a:xfrm>
            <a:prstGeom prst="upArrow">
              <a:avLst>
                <a:gd fmla="val 50000" name="adj1"/>
                <a:gd fmla="val 5000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9"/>
          <p:cNvGrpSpPr/>
          <p:nvPr/>
        </p:nvGrpSpPr>
        <p:grpSpPr>
          <a:xfrm>
            <a:off x="7865000" y="3120750"/>
            <a:ext cx="335700" cy="1866400"/>
            <a:chOff x="7865000" y="3120750"/>
            <a:chExt cx="335700" cy="1866400"/>
          </a:xfrm>
        </p:grpSpPr>
        <p:sp>
          <p:nvSpPr>
            <p:cNvPr id="165" name="Google Shape;165;p19"/>
            <p:cNvSpPr/>
            <p:nvPr/>
          </p:nvSpPr>
          <p:spPr>
            <a:xfrm>
              <a:off x="7865000" y="3484750"/>
              <a:ext cx="335700" cy="1502400"/>
            </a:xfrm>
            <a:prstGeom prst="rect">
              <a:avLst/>
            </a:prstGeom>
            <a:noFill/>
            <a:ln cap="flat" cmpd="sng" w="3810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66" name="Google Shape;166;p19"/>
            <p:cNvSpPr/>
            <p:nvPr/>
          </p:nvSpPr>
          <p:spPr>
            <a:xfrm rot="10800000">
              <a:off x="7946150" y="3120750"/>
              <a:ext cx="173400" cy="296100"/>
            </a:xfrm>
            <a:prstGeom prst="upArrow">
              <a:avLst>
                <a:gd fmla="val 50000" name="adj1"/>
                <a:gd fmla="val 5000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7" name="Google Shape;167;p19"/>
          <p:cNvPicPr preferRelativeResize="0"/>
          <p:nvPr/>
        </p:nvPicPr>
        <p:blipFill rotWithShape="1">
          <a:blip r:embed="rId4">
            <a:alphaModFix/>
          </a:blip>
          <a:srcRect b="0" l="0" r="0" t="0"/>
          <a:stretch/>
        </p:blipFill>
        <p:spPr>
          <a:xfrm>
            <a:off x="11505524" y="178399"/>
            <a:ext cx="527825" cy="52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1000"/>
                                        <p:tgtEl>
                                          <p:spTgt spid="160"/>
                                        </p:tgtEl>
                                        <p:attrNameLst>
                                          <p:attrName>ppt_x</p:attrName>
                                        </p:attrNameLst>
                                      </p:cBhvr>
                                      <p:tavLst>
                                        <p:tav fmla="" tm="0">
                                          <p:val>
                                            <p:strVal val="#ppt_x-1"/>
                                          </p:val>
                                        </p:tav>
                                        <p:tav fmla="" tm="100000">
                                          <p:val>
                                            <p:strVal val="#ppt_x"/>
                                          </p:val>
                                        </p:tav>
                                      </p:tavLst>
                                    </p:anim>
                                  </p:childTnLst>
                                </p:cTn>
                              </p:par>
                              <p:par>
                                <p:cTn fill="hold" nodeType="withEffect" presetClass="exit" presetID="1" presetSubtype="0">
                                  <p:stCondLst>
                                    <p:cond delay="0"/>
                                  </p:stCondLst>
                                  <p:childTnLst>
                                    <p:set>
                                      <p:cBhvr>
                                        <p:cTn dur="1" fill="hold">
                                          <p:stCondLst>
                                            <p:cond delay="0"/>
                                          </p:stCondLst>
                                        </p:cTn>
                                        <p:tgtEl>
                                          <p:spTgt spid="16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6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49750" y="876301"/>
            <a:ext cx="10427700" cy="810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latin typeface="Georgia"/>
                <a:ea typeface="Georgia"/>
                <a:cs typeface="Georgia"/>
                <a:sym typeface="Georgia"/>
              </a:rPr>
              <a:t>Analysis - Hourly Trip Count</a:t>
            </a:r>
            <a:endParaRPr>
              <a:latin typeface="Georgia"/>
              <a:ea typeface="Georgia"/>
              <a:cs typeface="Georgia"/>
              <a:sym typeface="Georgia"/>
            </a:endParaRPr>
          </a:p>
        </p:txBody>
      </p:sp>
      <p:sp>
        <p:nvSpPr>
          <p:cNvPr id="173" name="Google Shape;173;p20"/>
          <p:cNvSpPr txBox="1"/>
          <p:nvPr>
            <p:ph idx="1" type="body"/>
          </p:nvPr>
        </p:nvSpPr>
        <p:spPr>
          <a:xfrm>
            <a:off x="9778600" y="2065975"/>
            <a:ext cx="2293200" cy="3338400"/>
          </a:xfrm>
          <a:prstGeom prst="rect">
            <a:avLst/>
          </a:prstGeom>
        </p:spPr>
        <p:txBody>
          <a:bodyPr anchorCtr="0" anchor="t" bIns="45700" lIns="91425" spcFirstLastPara="1" rIns="91425" wrap="square" tIns="45700">
            <a:normAutofit lnSpcReduction="20000"/>
          </a:bodyPr>
          <a:lstStyle/>
          <a:p>
            <a:pPr indent="-308610" lvl="0" marL="457200" rtl="0" algn="l">
              <a:spcBef>
                <a:spcPts val="1000"/>
              </a:spcBef>
              <a:spcAft>
                <a:spcPts val="0"/>
              </a:spcAft>
              <a:buSzPts val="1260"/>
              <a:buFont typeface="Georgia"/>
              <a:buChar char="★"/>
            </a:pPr>
            <a:r>
              <a:rPr lang="en-US">
                <a:latin typeface="Georgia"/>
                <a:ea typeface="Georgia"/>
                <a:cs typeface="Georgia"/>
                <a:sym typeface="Georgia"/>
              </a:rPr>
              <a:t>A sharp increase in ridership occurs during the evening rush hour </a:t>
            </a:r>
            <a:endParaRPr>
              <a:latin typeface="Georgia"/>
              <a:ea typeface="Georgia"/>
              <a:cs typeface="Georgia"/>
              <a:sym typeface="Georgia"/>
            </a:endParaRPr>
          </a:p>
          <a:p>
            <a:pPr indent="-308610" lvl="0" marL="457200" rtl="0" algn="l">
              <a:spcBef>
                <a:spcPts val="0"/>
              </a:spcBef>
              <a:spcAft>
                <a:spcPts val="0"/>
              </a:spcAft>
              <a:buSzPts val="1260"/>
              <a:buFont typeface="Georgia"/>
              <a:buChar char="★"/>
            </a:pPr>
            <a:r>
              <a:rPr lang="en-US">
                <a:latin typeface="Georgia"/>
                <a:ea typeface="Georgia"/>
                <a:cs typeface="Georgia"/>
                <a:sym typeface="Georgia"/>
              </a:rPr>
              <a:t>In 2022 more </a:t>
            </a:r>
            <a:r>
              <a:rPr lang="en-US">
                <a:latin typeface="Georgia"/>
                <a:ea typeface="Georgia"/>
                <a:cs typeface="Georgia"/>
                <a:sym typeface="Georgia"/>
              </a:rPr>
              <a:t>casual</a:t>
            </a:r>
            <a:r>
              <a:rPr lang="en-US">
                <a:latin typeface="Georgia"/>
                <a:ea typeface="Georgia"/>
                <a:cs typeface="Georgia"/>
                <a:sym typeface="Georgia"/>
              </a:rPr>
              <a:t> riders opted in to bike to work </a:t>
            </a:r>
            <a:endParaRPr>
              <a:latin typeface="Georgia"/>
              <a:ea typeface="Georgia"/>
              <a:cs typeface="Georgia"/>
              <a:sym typeface="Georgia"/>
            </a:endParaRPr>
          </a:p>
        </p:txBody>
      </p:sp>
      <p:pic>
        <p:nvPicPr>
          <p:cNvPr id="174" name="Google Shape;174;p20"/>
          <p:cNvPicPr preferRelativeResize="0"/>
          <p:nvPr/>
        </p:nvPicPr>
        <p:blipFill rotWithShape="1">
          <a:blip r:embed="rId3">
            <a:alphaModFix/>
          </a:blip>
          <a:srcRect b="767" l="0" r="0" t="777"/>
          <a:stretch/>
        </p:blipFill>
        <p:spPr>
          <a:xfrm>
            <a:off x="405125" y="2066038"/>
            <a:ext cx="9373475" cy="3338275"/>
          </a:xfrm>
          <a:prstGeom prst="rect">
            <a:avLst/>
          </a:prstGeom>
          <a:noFill/>
          <a:ln>
            <a:noFill/>
          </a:ln>
        </p:spPr>
      </p:pic>
      <p:grpSp>
        <p:nvGrpSpPr>
          <p:cNvPr id="175" name="Google Shape;175;p20"/>
          <p:cNvGrpSpPr/>
          <p:nvPr/>
        </p:nvGrpSpPr>
        <p:grpSpPr>
          <a:xfrm>
            <a:off x="2751275" y="2843300"/>
            <a:ext cx="3728675" cy="745325"/>
            <a:chOff x="2927200" y="3057300"/>
            <a:chExt cx="3728675" cy="745325"/>
          </a:xfrm>
        </p:grpSpPr>
        <p:sp>
          <p:nvSpPr>
            <p:cNvPr id="176" name="Google Shape;176;p20"/>
            <p:cNvSpPr/>
            <p:nvPr/>
          </p:nvSpPr>
          <p:spPr>
            <a:xfrm>
              <a:off x="5389750" y="3057300"/>
              <a:ext cx="1266125" cy="745325"/>
            </a:xfrm>
            <a:custGeom>
              <a:rect b="b" l="l" r="r" t="t"/>
              <a:pathLst>
                <a:path extrusionOk="0" h="29813" w="50645">
                  <a:moveTo>
                    <a:pt x="0" y="29813"/>
                  </a:moveTo>
                  <a:cubicBezTo>
                    <a:pt x="4646" y="28019"/>
                    <a:pt x="21451" y="21773"/>
                    <a:pt x="27878" y="19050"/>
                  </a:cubicBezTo>
                  <a:cubicBezTo>
                    <a:pt x="34306" y="16327"/>
                    <a:pt x="34771" y="16649"/>
                    <a:pt x="38565" y="13474"/>
                  </a:cubicBezTo>
                  <a:cubicBezTo>
                    <a:pt x="42360" y="10299"/>
                    <a:pt x="48632" y="2246"/>
                    <a:pt x="50645" y="0"/>
                  </a:cubicBezTo>
                </a:path>
              </a:pathLst>
            </a:custGeom>
            <a:noFill/>
            <a:ln cap="flat" cmpd="sng" w="38100">
              <a:solidFill>
                <a:srgbClr val="262626"/>
              </a:solidFill>
              <a:prstDash val="solid"/>
              <a:round/>
              <a:headEnd len="med" w="med" type="none"/>
              <a:tailEnd len="med" w="med" type="triangle"/>
            </a:ln>
          </p:spPr>
        </p:sp>
        <p:sp>
          <p:nvSpPr>
            <p:cNvPr id="177" name="Google Shape;177;p20"/>
            <p:cNvSpPr txBox="1"/>
            <p:nvPr/>
          </p:nvSpPr>
          <p:spPr>
            <a:xfrm>
              <a:off x="2927200" y="3057300"/>
              <a:ext cx="33453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a:solidFill>
                    <a:srgbClr val="262626"/>
                  </a:solidFill>
                  <a:latin typeface="Georgia"/>
                  <a:ea typeface="Georgia"/>
                  <a:cs typeface="Georgia"/>
                  <a:sym typeface="Georgia"/>
                </a:rPr>
                <a:t>Ridership peaks during rush hours </a:t>
              </a:r>
              <a:endParaRPr>
                <a:solidFill>
                  <a:srgbClr val="262626"/>
                </a:solidFill>
                <a:latin typeface="Georgia"/>
                <a:ea typeface="Georgia"/>
                <a:cs typeface="Georgia"/>
                <a:sym typeface="Georgia"/>
              </a:endParaRPr>
            </a:p>
          </p:txBody>
        </p:sp>
      </p:grpSp>
      <p:grpSp>
        <p:nvGrpSpPr>
          <p:cNvPr id="178" name="Google Shape;178;p20"/>
          <p:cNvGrpSpPr/>
          <p:nvPr/>
        </p:nvGrpSpPr>
        <p:grpSpPr>
          <a:xfrm>
            <a:off x="3628575" y="3469204"/>
            <a:ext cx="173400" cy="1466491"/>
            <a:chOff x="3834050" y="3280950"/>
            <a:chExt cx="173400" cy="1290925"/>
          </a:xfrm>
        </p:grpSpPr>
        <p:sp>
          <p:nvSpPr>
            <p:cNvPr id="179" name="Google Shape;179;p20"/>
            <p:cNvSpPr/>
            <p:nvPr/>
          </p:nvSpPr>
          <p:spPr>
            <a:xfrm>
              <a:off x="3834050" y="3678475"/>
              <a:ext cx="173400" cy="893400"/>
            </a:xfrm>
            <a:prstGeom prst="rect">
              <a:avLst/>
            </a:prstGeom>
            <a:noFill/>
            <a:ln cap="flat" cmpd="sng" w="38100">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80" name="Google Shape;180;p20"/>
            <p:cNvSpPr/>
            <p:nvPr/>
          </p:nvSpPr>
          <p:spPr>
            <a:xfrm rot="10800000">
              <a:off x="3834050" y="3280950"/>
              <a:ext cx="173400" cy="296100"/>
            </a:xfrm>
            <a:prstGeom prst="upArrow">
              <a:avLst>
                <a:gd fmla="val 50000" name="adj1"/>
                <a:gd fmla="val 5000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1" name="Google Shape;181;p20"/>
          <p:cNvPicPr preferRelativeResize="0"/>
          <p:nvPr/>
        </p:nvPicPr>
        <p:blipFill rotWithShape="1">
          <a:blip r:embed="rId4">
            <a:alphaModFix/>
          </a:blip>
          <a:srcRect b="0" l="0" r="0" t="0"/>
          <a:stretch/>
        </p:blipFill>
        <p:spPr>
          <a:xfrm>
            <a:off x="11505524" y="178399"/>
            <a:ext cx="527825" cy="52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849750" y="876301"/>
            <a:ext cx="10427700" cy="7137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2"/>
              </a:buClr>
              <a:buSzPct val="100000"/>
              <a:buFont typeface="Geo"/>
              <a:buNone/>
            </a:pPr>
            <a:r>
              <a:rPr lang="en-US">
                <a:latin typeface="Georgia"/>
                <a:ea typeface="Georgia"/>
                <a:cs typeface="Georgia"/>
                <a:sym typeface="Georgia"/>
              </a:rPr>
              <a:t>Analysis - Average Monthly Duration</a:t>
            </a:r>
            <a:endParaRPr>
              <a:latin typeface="Georgia"/>
              <a:ea typeface="Georgia"/>
              <a:cs typeface="Georgia"/>
              <a:sym typeface="Georgia"/>
            </a:endParaRPr>
          </a:p>
        </p:txBody>
      </p:sp>
      <p:pic>
        <p:nvPicPr>
          <p:cNvPr id="187" name="Google Shape;187;p21"/>
          <p:cNvPicPr preferRelativeResize="0"/>
          <p:nvPr/>
        </p:nvPicPr>
        <p:blipFill rotWithShape="1">
          <a:blip r:embed="rId3">
            <a:alphaModFix/>
          </a:blip>
          <a:srcRect b="0" l="0" r="0" t="0"/>
          <a:stretch/>
        </p:blipFill>
        <p:spPr>
          <a:xfrm>
            <a:off x="2444950" y="2084950"/>
            <a:ext cx="9133351" cy="3536027"/>
          </a:xfrm>
          <a:prstGeom prst="rect">
            <a:avLst/>
          </a:prstGeom>
          <a:noFill/>
          <a:ln>
            <a:noFill/>
          </a:ln>
        </p:spPr>
      </p:pic>
      <p:pic>
        <p:nvPicPr>
          <p:cNvPr id="188" name="Google Shape;188;p21"/>
          <p:cNvPicPr preferRelativeResize="0"/>
          <p:nvPr/>
        </p:nvPicPr>
        <p:blipFill rotWithShape="1">
          <a:blip r:embed="rId4">
            <a:alphaModFix/>
          </a:blip>
          <a:srcRect b="0" l="0" r="14398" t="0"/>
          <a:stretch/>
        </p:blipFill>
        <p:spPr>
          <a:xfrm>
            <a:off x="2444950" y="2084950"/>
            <a:ext cx="9133350" cy="3713352"/>
          </a:xfrm>
          <a:prstGeom prst="rect">
            <a:avLst/>
          </a:prstGeom>
          <a:noFill/>
          <a:ln>
            <a:noFill/>
          </a:ln>
        </p:spPr>
      </p:pic>
      <p:sp>
        <p:nvSpPr>
          <p:cNvPr id="189" name="Google Shape;189;p21"/>
          <p:cNvSpPr txBox="1"/>
          <p:nvPr>
            <p:ph idx="1" type="body"/>
          </p:nvPr>
        </p:nvSpPr>
        <p:spPr>
          <a:xfrm>
            <a:off x="75975" y="2173575"/>
            <a:ext cx="2242800" cy="3536100"/>
          </a:xfrm>
          <a:prstGeom prst="rect">
            <a:avLst/>
          </a:prstGeom>
          <a:noFill/>
          <a:ln>
            <a:noFill/>
          </a:ln>
        </p:spPr>
        <p:txBody>
          <a:bodyPr anchorCtr="0" anchor="t" bIns="45700" lIns="91425" spcFirstLastPara="1" rIns="91425" wrap="square" tIns="45700">
            <a:normAutofit/>
          </a:bodyPr>
          <a:lstStyle/>
          <a:p>
            <a:pPr indent="-308610" lvl="0" marL="457200" rtl="0" algn="l">
              <a:lnSpc>
                <a:spcPct val="115000"/>
              </a:lnSpc>
              <a:spcBef>
                <a:spcPts val="800"/>
              </a:spcBef>
              <a:spcAft>
                <a:spcPts val="0"/>
              </a:spcAft>
              <a:buSzPts val="1260"/>
              <a:buFont typeface="Georgia"/>
              <a:buChar char="★"/>
            </a:pPr>
            <a:r>
              <a:rPr lang="en-US">
                <a:latin typeface="Georgia"/>
                <a:ea typeface="Georgia"/>
                <a:cs typeface="Georgia"/>
                <a:sym typeface="Georgia"/>
              </a:rPr>
              <a:t>Decrease in average trip duration from 2021 to 2022 for each user category</a:t>
            </a:r>
            <a:endParaRPr>
              <a:latin typeface="Georgia"/>
              <a:ea typeface="Georgia"/>
              <a:cs typeface="Georgia"/>
              <a:sym typeface="Georgia"/>
            </a:endParaRPr>
          </a:p>
          <a:p>
            <a:pPr indent="-308610" lvl="0" marL="457200" rtl="0" algn="l">
              <a:lnSpc>
                <a:spcPct val="115000"/>
              </a:lnSpc>
              <a:spcBef>
                <a:spcPts val="0"/>
              </a:spcBef>
              <a:spcAft>
                <a:spcPts val="0"/>
              </a:spcAft>
              <a:buSzPts val="1260"/>
              <a:buFont typeface="Georgia"/>
              <a:buChar char="★"/>
            </a:pPr>
            <a:r>
              <a:rPr lang="en-US">
                <a:latin typeface="Georgia"/>
                <a:ea typeface="Georgia"/>
                <a:cs typeface="Georgia"/>
                <a:sym typeface="Georgia"/>
              </a:rPr>
              <a:t>I</a:t>
            </a:r>
            <a:r>
              <a:rPr lang="en-US">
                <a:latin typeface="Georgia"/>
                <a:ea typeface="Georgia"/>
                <a:cs typeface="Georgia"/>
                <a:sym typeface="Georgia"/>
              </a:rPr>
              <a:t>ncrease in warmer months</a:t>
            </a:r>
            <a:endParaRPr>
              <a:latin typeface="Georgia"/>
              <a:ea typeface="Georgia"/>
              <a:cs typeface="Georgia"/>
              <a:sym typeface="Georgia"/>
            </a:endParaRPr>
          </a:p>
        </p:txBody>
      </p:sp>
      <p:pic>
        <p:nvPicPr>
          <p:cNvPr id="190" name="Google Shape;190;p21"/>
          <p:cNvPicPr preferRelativeResize="0"/>
          <p:nvPr/>
        </p:nvPicPr>
        <p:blipFill rotWithShape="1">
          <a:blip r:embed="rId5">
            <a:alphaModFix/>
          </a:blip>
          <a:srcRect b="0" l="0" r="0" t="0"/>
          <a:stretch/>
        </p:blipFill>
        <p:spPr>
          <a:xfrm>
            <a:off x="11505524" y="178399"/>
            <a:ext cx="527825" cy="52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ultVTI">
  <a:themeElements>
    <a:clrScheme name="archway">
      <a:dk1>
        <a:srgbClr val="000000"/>
      </a:dk1>
      <a:lt1>
        <a:srgbClr val="FFFFFF"/>
      </a:lt1>
      <a:dk2>
        <a:srgbClr val="262626"/>
      </a:dk2>
      <a:lt2>
        <a:srgbClr val="CCC9C2"/>
      </a:lt2>
      <a:accent1>
        <a:srgbClr val="A85E3E"/>
      </a:accent1>
      <a:accent2>
        <a:srgbClr val="C3743C"/>
      </a:accent2>
      <a:accent3>
        <a:srgbClr val="CF6749"/>
      </a:accent3>
      <a:accent4>
        <a:srgbClr val="7D8B71"/>
      </a:accent4>
      <a:accent5>
        <a:srgbClr val="A37A59"/>
      </a:accent5>
      <a:accent6>
        <a:srgbClr val="AB8244"/>
      </a:accent6>
      <a:hlink>
        <a:srgbClr val="B94F31"/>
      </a:hlink>
      <a:folHlink>
        <a:srgbClr val="6674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