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4" r:id="rId3"/>
    <p:sldId id="279" r:id="rId4"/>
    <p:sldId id="261" r:id="rId5"/>
    <p:sldId id="267" r:id="rId6"/>
    <p:sldId id="283" r:id="rId7"/>
    <p:sldId id="276" r:id="rId8"/>
    <p:sldId id="268" r:id="rId9"/>
    <p:sldId id="269" r:id="rId10"/>
    <p:sldId id="270" r:id="rId11"/>
    <p:sldId id="275" r:id="rId12"/>
    <p:sldId id="271" r:id="rId13"/>
    <p:sldId id="272" r:id="rId14"/>
    <p:sldId id="273" r:id="rId15"/>
    <p:sldId id="260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49BEC-0DF0-4559-A56C-D35623CBC51F}" v="1" dt="2023-02-15T01:29:20.479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0751" autoAdjust="0"/>
  </p:normalViewPr>
  <p:slideViewPr>
    <p:cSldViewPr>
      <p:cViewPr varScale="1">
        <p:scale>
          <a:sx n="100" d="100"/>
          <a:sy n="100" d="100"/>
        </p:scale>
        <p:origin x="210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in K," userId="c5512252eba0b33e" providerId="LiveId" clId="{6E749BEC-0DF0-4559-A56C-D35623CBC51F}"/>
    <pc:docChg chg="custSel modSld">
      <pc:chgData name="Helin K," userId="c5512252eba0b33e" providerId="LiveId" clId="{6E749BEC-0DF0-4559-A56C-D35623CBC51F}" dt="2023-02-15T02:47:56.859" v="73" actId="20577"/>
      <pc:docMkLst>
        <pc:docMk/>
      </pc:docMkLst>
      <pc:sldChg chg="modSp mod">
        <pc:chgData name="Helin K," userId="c5512252eba0b33e" providerId="LiveId" clId="{6E749BEC-0DF0-4559-A56C-D35623CBC51F}" dt="2023-02-15T01:33:31.081" v="50" actId="27636"/>
        <pc:sldMkLst>
          <pc:docMk/>
          <pc:sldMk cId="568190528" sldId="267"/>
        </pc:sldMkLst>
        <pc:spChg chg="mod">
          <ac:chgData name="Helin K," userId="c5512252eba0b33e" providerId="LiveId" clId="{6E749BEC-0DF0-4559-A56C-D35623CBC51F}" dt="2023-02-15T01:33:31.081" v="50" actId="27636"/>
          <ac:spMkLst>
            <pc:docMk/>
            <pc:sldMk cId="568190528" sldId="267"/>
            <ac:spMk id="20" creationId="{175CA3BA-BA02-4BAB-A7E8-4C8638F04187}"/>
          </ac:spMkLst>
        </pc:spChg>
        <pc:picChg chg="mod">
          <ac:chgData name="Helin K," userId="c5512252eba0b33e" providerId="LiveId" clId="{6E749BEC-0DF0-4559-A56C-D35623CBC51F}" dt="2023-02-15T01:33:26.170" v="48" actId="14100"/>
          <ac:picMkLst>
            <pc:docMk/>
            <pc:sldMk cId="568190528" sldId="267"/>
            <ac:picMk id="6" creationId="{83C26264-9A3C-D298-058B-96311D0C88DA}"/>
          </ac:picMkLst>
        </pc:picChg>
      </pc:sldChg>
      <pc:sldChg chg="modSp mod">
        <pc:chgData name="Helin K," userId="c5512252eba0b33e" providerId="LiveId" clId="{6E749BEC-0DF0-4559-A56C-D35623CBC51F}" dt="2023-02-15T01:34:28.067" v="64" actId="1076"/>
        <pc:sldMkLst>
          <pc:docMk/>
          <pc:sldMk cId="1994188539" sldId="268"/>
        </pc:sldMkLst>
        <pc:spChg chg="mod">
          <ac:chgData name="Helin K," userId="c5512252eba0b33e" providerId="LiveId" clId="{6E749BEC-0DF0-4559-A56C-D35623CBC51F}" dt="2023-02-15T01:34:23.857" v="63" actId="14100"/>
          <ac:spMkLst>
            <pc:docMk/>
            <pc:sldMk cId="1994188539" sldId="268"/>
            <ac:spMk id="18" creationId="{E1490BD3-C336-19D8-ADD7-D709C797A0BC}"/>
          </ac:spMkLst>
        </pc:spChg>
        <pc:spChg chg="mod">
          <ac:chgData name="Helin K," userId="c5512252eba0b33e" providerId="LiveId" clId="{6E749BEC-0DF0-4559-A56C-D35623CBC51F}" dt="2023-02-15T01:33:51.985" v="55" actId="1076"/>
          <ac:spMkLst>
            <pc:docMk/>
            <pc:sldMk cId="1994188539" sldId="268"/>
            <ac:spMk id="20" creationId="{0510139B-6B14-38DF-E05C-D6286DA89FB6}"/>
          </ac:spMkLst>
        </pc:spChg>
        <pc:grpChg chg="mod">
          <ac:chgData name="Helin K," userId="c5512252eba0b33e" providerId="LiveId" clId="{6E749BEC-0DF0-4559-A56C-D35623CBC51F}" dt="2023-02-15T01:34:28.067" v="64" actId="1076"/>
          <ac:grpSpMkLst>
            <pc:docMk/>
            <pc:sldMk cId="1994188539" sldId="268"/>
            <ac:grpSpMk id="26" creationId="{66B7964C-26AD-0F72-12D6-72B8C44A3E49}"/>
          </ac:grpSpMkLst>
        </pc:grpChg>
        <pc:picChg chg="mod">
          <ac:chgData name="Helin K," userId="c5512252eba0b33e" providerId="LiveId" clId="{6E749BEC-0DF0-4559-A56C-D35623CBC51F}" dt="2023-02-15T01:34:07.970" v="60" actId="1076"/>
          <ac:picMkLst>
            <pc:docMk/>
            <pc:sldMk cId="1994188539" sldId="268"/>
            <ac:picMk id="17" creationId="{0996F7E0-AA19-FB70-7C99-BC4223256C62}"/>
          </ac:picMkLst>
        </pc:picChg>
      </pc:sldChg>
      <pc:sldChg chg="modSp mod modNotesTx">
        <pc:chgData name="Helin K," userId="c5512252eba0b33e" providerId="LiveId" clId="{6E749BEC-0DF0-4559-A56C-D35623CBC51F}" dt="2023-02-15T02:47:56.859" v="73" actId="20577"/>
        <pc:sldMkLst>
          <pc:docMk/>
          <pc:sldMk cId="3760176351" sldId="269"/>
        </pc:sldMkLst>
        <pc:spChg chg="mod">
          <ac:chgData name="Helin K," userId="c5512252eba0b33e" providerId="LiveId" clId="{6E749BEC-0DF0-4559-A56C-D35623CBC51F}" dt="2023-02-15T01:34:40.907" v="66" actId="14100"/>
          <ac:spMkLst>
            <pc:docMk/>
            <pc:sldMk cId="3760176351" sldId="269"/>
            <ac:spMk id="9" creationId="{A6AA4E67-9075-2436-0854-B4D46CFBD521}"/>
          </ac:spMkLst>
        </pc:spChg>
        <pc:picChg chg="mod">
          <ac:chgData name="Helin K," userId="c5512252eba0b33e" providerId="LiveId" clId="{6E749BEC-0DF0-4559-A56C-D35623CBC51F}" dt="2023-02-15T01:34:38.565" v="65" actId="14100"/>
          <ac:picMkLst>
            <pc:docMk/>
            <pc:sldMk cId="3760176351" sldId="269"/>
            <ac:picMk id="8" creationId="{973897CF-C812-CF69-8B8E-EB6576BB02A4}"/>
          </ac:picMkLst>
        </pc:picChg>
      </pc:sldChg>
      <pc:sldChg chg="modSp mod">
        <pc:chgData name="Helin K," userId="c5512252eba0b33e" providerId="LiveId" clId="{6E749BEC-0DF0-4559-A56C-D35623CBC51F}" dt="2023-02-15T01:34:57.267" v="70" actId="14100"/>
        <pc:sldMkLst>
          <pc:docMk/>
          <pc:sldMk cId="2441378324" sldId="270"/>
        </pc:sldMkLst>
        <pc:spChg chg="mod">
          <ac:chgData name="Helin K," userId="c5512252eba0b33e" providerId="LiveId" clId="{6E749BEC-0DF0-4559-A56C-D35623CBC51F}" dt="2023-02-15T01:34:57.267" v="70" actId="14100"/>
          <ac:spMkLst>
            <pc:docMk/>
            <pc:sldMk cId="2441378324" sldId="270"/>
            <ac:spMk id="9" creationId="{D1467196-6B78-DD7B-9658-6EED808CD057}"/>
          </ac:spMkLst>
        </pc:spChg>
        <pc:picChg chg="mod">
          <ac:chgData name="Helin K," userId="c5512252eba0b33e" providerId="LiveId" clId="{6E749BEC-0DF0-4559-A56C-D35623CBC51F}" dt="2023-02-15T01:34:53.882" v="69" actId="14100"/>
          <ac:picMkLst>
            <pc:docMk/>
            <pc:sldMk cId="2441378324" sldId="270"/>
            <ac:picMk id="8" creationId="{CA58BBC1-A45C-2DD2-9ED8-65D0E69BB74B}"/>
          </ac:picMkLst>
        </pc:picChg>
      </pc:sldChg>
      <pc:sldChg chg="modSp mod">
        <pc:chgData name="Helin K," userId="c5512252eba0b33e" providerId="LiveId" clId="{6E749BEC-0DF0-4559-A56C-D35623CBC51F}" dt="2023-02-15T01:35:05.633" v="72" actId="14100"/>
        <pc:sldMkLst>
          <pc:docMk/>
          <pc:sldMk cId="717482384" sldId="271"/>
        </pc:sldMkLst>
        <pc:spChg chg="mod">
          <ac:chgData name="Helin K," userId="c5512252eba0b33e" providerId="LiveId" clId="{6E749BEC-0DF0-4559-A56C-D35623CBC51F}" dt="2023-02-15T01:35:05.633" v="72" actId="14100"/>
          <ac:spMkLst>
            <pc:docMk/>
            <pc:sldMk cId="717482384" sldId="271"/>
            <ac:spMk id="5" creationId="{E8109B5D-6D1B-9C6F-143F-21BF4F6AA788}"/>
          </ac:spMkLst>
        </pc:spChg>
        <pc:picChg chg="mod">
          <ac:chgData name="Helin K," userId="c5512252eba0b33e" providerId="LiveId" clId="{6E749BEC-0DF0-4559-A56C-D35623CBC51F}" dt="2023-02-15T01:35:03.114" v="71" actId="14100"/>
          <ac:picMkLst>
            <pc:docMk/>
            <pc:sldMk cId="717482384" sldId="271"/>
            <ac:picMk id="9" creationId="{A67EF693-683D-7FE3-79A9-7954458494A0}"/>
          </ac:picMkLst>
        </pc:picChg>
      </pc:sldChg>
      <pc:sldChg chg="addSp delSp modSp mod">
        <pc:chgData name="Helin K," userId="c5512252eba0b33e" providerId="LiveId" clId="{6E749BEC-0DF0-4559-A56C-D35623CBC51F}" dt="2023-02-15T01:30:32.616" v="47" actId="1076"/>
        <pc:sldMkLst>
          <pc:docMk/>
          <pc:sldMk cId="1723780888" sldId="278"/>
        </pc:sldMkLst>
        <pc:spChg chg="add del mod">
          <ac:chgData name="Helin K," userId="c5512252eba0b33e" providerId="LiveId" clId="{6E749BEC-0DF0-4559-A56C-D35623CBC51F}" dt="2023-02-15T01:30:26.531" v="46" actId="478"/>
          <ac:spMkLst>
            <pc:docMk/>
            <pc:sldMk cId="1723780888" sldId="278"/>
            <ac:spMk id="2" creationId="{26BD22E1-2BDD-55CA-57E2-C102F8068968}"/>
          </ac:spMkLst>
        </pc:spChg>
        <pc:picChg chg="mod">
          <ac:chgData name="Helin K," userId="c5512252eba0b33e" providerId="LiveId" clId="{6E749BEC-0DF0-4559-A56C-D35623CBC51F}" dt="2023-02-15T01:30:32.616" v="47" actId="1076"/>
          <ac:picMkLst>
            <pc:docMk/>
            <pc:sldMk cId="1723780888" sldId="278"/>
            <ac:picMk id="12" creationId="{CCF3AF18-7225-5564-7295-B80BD2DC2869}"/>
          </ac:picMkLst>
        </pc:picChg>
      </pc:sldChg>
      <pc:sldChg chg="modSp mod">
        <pc:chgData name="Helin K," userId="c5512252eba0b33e" providerId="LiveId" clId="{6E749BEC-0DF0-4559-A56C-D35623CBC51F}" dt="2023-02-15T01:33:42.993" v="53" actId="14100"/>
        <pc:sldMkLst>
          <pc:docMk/>
          <pc:sldMk cId="1793721239" sldId="283"/>
        </pc:sldMkLst>
        <pc:picChg chg="mod">
          <ac:chgData name="Helin K," userId="c5512252eba0b33e" providerId="LiveId" clId="{6E749BEC-0DF0-4559-A56C-D35623CBC51F}" dt="2023-02-15T01:33:39.257" v="51" actId="14100"/>
          <ac:picMkLst>
            <pc:docMk/>
            <pc:sldMk cId="1793721239" sldId="283"/>
            <ac:picMk id="7" creationId="{0EDAF5EF-92DF-390D-0121-24719E07614F}"/>
          </ac:picMkLst>
        </pc:picChg>
        <pc:picChg chg="mod">
          <ac:chgData name="Helin K," userId="c5512252eba0b33e" providerId="LiveId" clId="{6E749BEC-0DF0-4559-A56C-D35623CBC51F}" dt="2023-02-15T01:33:42.993" v="53" actId="14100"/>
          <ac:picMkLst>
            <pc:docMk/>
            <pc:sldMk cId="1793721239" sldId="283"/>
            <ac:picMk id="12" creationId="{EA18387B-A840-E673-9229-3470FE14AE3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2/14/2023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0:58:29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2/14/2023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2330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56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628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701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64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97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19F35-AB3F-8FA1-6F61-7EEA1B29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7D702-8421-0148-4554-6D130A29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777F8-09B9-944B-18B9-5BABECC7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40" y="1835498"/>
            <a:ext cx="4672508" cy="3177677"/>
          </a:xfrm>
        </p:spPr>
        <p:txBody>
          <a:bodyPr>
            <a:normAutofit/>
          </a:bodyPr>
          <a:lstStyle/>
          <a:p>
            <a:r>
              <a:rPr lang="en-CA" sz="3600" b="1" i="0" dirty="0">
                <a:solidFill>
                  <a:srgbClr val="4A4A4A"/>
                </a:solidFill>
                <a:effectLst/>
                <a:latin typeface="OpenSans"/>
              </a:rPr>
              <a:t>Coronavirus Disease 2019 in Ontario:</a:t>
            </a:r>
            <a:br>
              <a:rPr lang="en-CA" sz="3600" b="1" i="0" dirty="0">
                <a:solidFill>
                  <a:srgbClr val="4A4A4A"/>
                </a:solidFill>
                <a:effectLst/>
                <a:latin typeface="OpenSans"/>
              </a:rPr>
            </a:br>
            <a:r>
              <a:rPr lang="en-US" sz="1800" dirty="0"/>
              <a:t>A Glance from the Intensive Care Units (ICUs)</a:t>
            </a:r>
            <a:endParaRPr lang="en-CA" sz="1800" b="1" i="0" dirty="0">
              <a:solidFill>
                <a:srgbClr val="4A4A4A"/>
              </a:solidFill>
              <a:effectLst/>
              <a:latin typeface="OpenSans"/>
            </a:endParaRPr>
          </a:p>
        </p:txBody>
      </p:sp>
      <p:pic>
        <p:nvPicPr>
          <p:cNvPr id="4" name="Picture 3" descr="A picture containing cake, fruit, colored, decorated&#10;&#10;Description automatically generated">
            <a:extLst>
              <a:ext uri="{FF2B5EF4-FFF2-40B4-BE49-F238E27FC236}">
                <a16:creationId xmlns:a16="http://schemas.microsoft.com/office/drawing/2014/main" id="{5B5241E8-BA92-4FCB-AFC4-D0C926715DD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00" b="92889" l="10000" r="90000">
                        <a14:foregroundMark x1="40800" y1="7333" x2="40800" y2="7333"/>
                        <a14:foregroundMark x1="43775" y1="8933" x2="43775" y2="8933"/>
                        <a14:foregroundMark x1="48950" y1="3644" x2="48950" y2="3644"/>
                        <a14:foregroundMark x1="50675" y1="4089" x2="50675" y2="4089"/>
                        <a14:foregroundMark x1="74500" y1="55244" x2="74500" y2="55244"/>
                        <a14:foregroundMark x1="70050" y1="57733" x2="70050" y2="57733"/>
                        <a14:foregroundMark x1="61475" y1="90533" x2="61475" y2="90533"/>
                        <a14:foregroundMark x1="52100" y1="92889" x2="52100" y2="9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443911"/>
            <a:ext cx="6117149" cy="3521905"/>
          </a:xfrm>
          <a:prstGeom prst="rect">
            <a:avLst/>
          </a:prstGeom>
        </p:spPr>
      </p:pic>
      <p:pic>
        <p:nvPicPr>
          <p:cNvPr id="5" name="Picture 4" descr="A picture containing cake, fruit, colored, decorated&#10;&#10;Description automatically generated">
            <a:extLst>
              <a:ext uri="{FF2B5EF4-FFF2-40B4-BE49-F238E27FC236}">
                <a16:creationId xmlns:a16="http://schemas.microsoft.com/office/drawing/2014/main" id="{5B5241E8-BA92-4FCB-AFC4-D0C926715DD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00" b="92889" l="10000" r="90000">
                        <a14:foregroundMark x1="40800" y1="7333" x2="40800" y2="7333"/>
                        <a14:foregroundMark x1="43775" y1="8933" x2="43775" y2="8933"/>
                        <a14:foregroundMark x1="48950" y1="3644" x2="48950" y2="3644"/>
                        <a14:foregroundMark x1="50675" y1="4089" x2="50675" y2="4089"/>
                        <a14:foregroundMark x1="74500" y1="55244" x2="74500" y2="55244"/>
                        <a14:foregroundMark x1="70050" y1="57733" x2="70050" y2="57733"/>
                        <a14:foregroundMark x1="61475" y1="90533" x2="61475" y2="90533"/>
                        <a14:foregroundMark x1="52100" y1="92889" x2="52100" y2="9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2752" y="216589"/>
            <a:ext cx="3584399" cy="2016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341CB6-E353-1344-D5F8-54AC99271391}"/>
              </a:ext>
            </a:extLst>
          </p:cNvPr>
          <p:cNvSpPr txBox="1"/>
          <p:nvPr/>
        </p:nvSpPr>
        <p:spPr>
          <a:xfrm>
            <a:off x="28104" y="5157192"/>
            <a:ext cx="518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Prepared by</a:t>
            </a:r>
          </a:p>
          <a:p>
            <a:r>
              <a:rPr lang="en-US" dirty="0"/>
              <a:t>Carly </a:t>
            </a:r>
            <a:r>
              <a:rPr lang="en-US" dirty="0" err="1"/>
              <a:t>Yiao</a:t>
            </a:r>
            <a:r>
              <a:rPr lang="en-US" dirty="0"/>
              <a:t>, </a:t>
            </a:r>
            <a:r>
              <a:rPr lang="en-US" dirty="0" err="1"/>
              <a:t>Helin</a:t>
            </a:r>
            <a:r>
              <a:rPr lang="en-US" dirty="0"/>
              <a:t> Kanya, Hardik Gehlot, Mingyao Gu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36525"/>
            <a:ext cx="10058400" cy="1371600"/>
          </a:xfrm>
        </p:spPr>
        <p:txBody>
          <a:bodyPr/>
          <a:lstStyle/>
          <a:p>
            <a:r>
              <a:rPr lang="en-US" dirty="0"/>
              <a:t>Pediatric Patients : Total vs Non-COVID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467196-6B78-DD7B-9658-6EED808CD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2144" y="1628799"/>
            <a:ext cx="4680520" cy="475253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cs typeface="Arial" panose="020B0604020202020204" pitchFamily="34" charset="0"/>
              </a:rPr>
              <a:t>Perfect linear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cs typeface="Arial" panose="020B0604020202020204" pitchFamily="34" charset="0"/>
              </a:rPr>
              <a:t>COVID 19 insignificant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cs typeface="Arial" panose="020B0604020202020204" pitchFamily="34" charset="0"/>
              </a:rPr>
              <a:t>Non-COVID crisis in Nov 2022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400" dirty="0">
                <a:cs typeface="Arial" panose="020B0604020202020204" pitchFamily="34" charset="0"/>
              </a:rPr>
              <a:t>Other respiratory diseases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400" dirty="0">
                <a:cs typeface="Arial" panose="020B0604020202020204" pitchFamily="34" charset="0"/>
              </a:rPr>
              <a:t>Improvident cuts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400" dirty="0">
                <a:cs typeface="Arial" panose="020B0604020202020204" pitchFamily="34" charset="0"/>
              </a:rPr>
              <a:t>Medication shortage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3C29C-A164-3C6B-66F5-4180A411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CA" smtClean="0"/>
              <a:t>10</a:t>
            </a:fld>
            <a:endParaRPr lang="en-CA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58BBC1-A45C-2DD2-9ED8-65D0E69BB7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628799"/>
            <a:ext cx="6624736" cy="4752530"/>
          </a:xfr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0EE909A-90A1-5EC4-0B6F-01D5EAA6611B}"/>
              </a:ext>
            </a:extLst>
          </p:cNvPr>
          <p:cNvSpPr/>
          <p:nvPr/>
        </p:nvSpPr>
        <p:spPr>
          <a:xfrm>
            <a:off x="4223792" y="1628800"/>
            <a:ext cx="2088232" cy="1656184"/>
          </a:xfrm>
          <a:prstGeom prst="ellips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137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9421688" cy="3177380"/>
          </a:xfrm>
        </p:spPr>
        <p:txBody>
          <a:bodyPr/>
          <a:lstStyle/>
          <a:p>
            <a:r>
              <a:rPr lang="en-US" dirty="0"/>
              <a:t>ICU Response to Pandemic</a:t>
            </a:r>
          </a:p>
        </p:txBody>
      </p:sp>
      <p:pic>
        <p:nvPicPr>
          <p:cNvPr id="4" name="Picture 3" descr="A picture containing cake, fruit, colored, decorated&#10;&#10;Description automatically generated">
            <a:extLst>
              <a:ext uri="{FF2B5EF4-FFF2-40B4-BE49-F238E27FC236}">
                <a16:creationId xmlns:a16="http://schemas.microsoft.com/office/drawing/2014/main" id="{5DD16BFB-2073-D6C9-C363-161F5D590E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00" b="92889" l="10000" r="90000">
                        <a14:foregroundMark x1="40800" y1="7333" x2="40800" y2="7333"/>
                        <a14:foregroundMark x1="43775" y1="8933" x2="43775" y2="8933"/>
                        <a14:foregroundMark x1="48950" y1="3644" x2="48950" y2="3644"/>
                        <a14:foregroundMark x1="50675" y1="4089" x2="50675" y2="4089"/>
                        <a14:foregroundMark x1="74500" y1="55244" x2="74500" y2="55244"/>
                        <a14:foregroundMark x1="70050" y1="57733" x2="70050" y2="57733"/>
                        <a14:foregroundMark x1="61475" y1="90533" x2="61475" y2="90533"/>
                        <a14:foregroundMark x1="52100" y1="92889" x2="52100" y2="9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728" y="260648"/>
            <a:ext cx="326329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8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9D9D9"/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99220"/>
            <a:ext cx="10789840" cy="1325563"/>
          </a:xfrm>
        </p:spPr>
        <p:txBody>
          <a:bodyPr/>
          <a:lstStyle/>
          <a:p>
            <a:r>
              <a:rPr lang="en-US" dirty="0"/>
              <a:t>ICU Available Beds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109B5D-6D1B-9C6F-143F-21BF4F6AA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6240" y="1700808"/>
            <a:ext cx="3744416" cy="4608512"/>
          </a:xfrm>
          <a:solidFill>
            <a:schemeClr val="bg1"/>
          </a:solidFill>
        </p:spPr>
        <p:txBody>
          <a:bodyPr/>
          <a:lstStyle/>
          <a:p>
            <a:endParaRPr lang="en-CA" dirty="0"/>
          </a:p>
          <a:p>
            <a:r>
              <a:rPr lang="en-CA" dirty="0"/>
              <a:t>Sufficient beds for adult patients always</a:t>
            </a:r>
          </a:p>
          <a:p>
            <a:r>
              <a:rPr lang="en-CA" dirty="0"/>
              <a:t>Not the case for pediatric patients</a:t>
            </a:r>
          </a:p>
          <a:p>
            <a:r>
              <a:rPr lang="en-CA" dirty="0"/>
              <a:t>Crisis in Nov 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6C5FB2-51BD-2EA3-BC43-A720C549C10B}"/>
                  </a:ext>
                </a:extLst>
              </p14:cNvPr>
              <p14:cNvContentPartPr/>
              <p14:nvPr/>
            </p14:nvContentPartPr>
            <p14:xfrm>
              <a:off x="3385583" y="101362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6C5FB2-51BD-2EA3-BC43-A720C549C1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6943" y="100498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1484C1-34A8-EE1A-B597-DB200266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CA" smtClean="0"/>
              <a:t>12</a:t>
            </a:fld>
            <a:endParaRPr lang="en-C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7EF693-683D-7FE3-79A9-7954458494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700808"/>
            <a:ext cx="7793407" cy="4608512"/>
          </a:xfrm>
        </p:spPr>
      </p:pic>
    </p:spTree>
    <p:extLst>
      <p:ext uri="{BB962C8B-B14F-4D97-AF65-F5344CB8AC3E}">
        <p14:creationId xmlns:p14="http://schemas.microsoft.com/office/powerpoint/2010/main" val="71748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99220"/>
            <a:ext cx="10789840" cy="1325563"/>
          </a:xfrm>
        </p:spPr>
        <p:txBody>
          <a:bodyPr/>
          <a:lstStyle/>
          <a:p>
            <a:r>
              <a:rPr lang="en-US" dirty="0"/>
              <a:t>ICU Bed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26131-6674-5E4E-09FA-FCC6EA8F6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24192" y="1825624"/>
            <a:ext cx="4296544" cy="4555704"/>
          </a:xfrm>
          <a:solidFill>
            <a:schemeClr val="bg1"/>
          </a:solidFill>
        </p:spPr>
        <p:txBody>
          <a:bodyPr/>
          <a:lstStyle/>
          <a:p>
            <a:endParaRPr lang="en-US" b="0" i="0" dirty="0">
              <a:solidFill>
                <a:srgbClr val="1D1C1D"/>
              </a:solidFill>
              <a:effectLst/>
            </a:endParaRPr>
          </a:p>
          <a:p>
            <a:r>
              <a:rPr lang="en-US" dirty="0">
                <a:solidFill>
                  <a:srgbClr val="1D1C1D"/>
                </a:solidFill>
              </a:rPr>
              <a:t>L</a:t>
            </a:r>
            <a:r>
              <a:rPr lang="en-US" b="0" i="0" dirty="0">
                <a:solidFill>
                  <a:srgbClr val="1D1C1D"/>
                </a:solidFill>
                <a:effectLst/>
              </a:rPr>
              <a:t>arge number of beds added during 2</a:t>
            </a:r>
            <a:r>
              <a:rPr lang="en-US" b="0" i="0" baseline="30000" dirty="0">
                <a:solidFill>
                  <a:srgbClr val="1D1C1D"/>
                </a:solidFill>
                <a:effectLst/>
              </a:rPr>
              <a:t>nd</a:t>
            </a:r>
            <a:r>
              <a:rPr lang="en-US" b="0" i="0" dirty="0">
                <a:solidFill>
                  <a:srgbClr val="1D1C1D"/>
                </a:solidFill>
                <a:effectLst/>
              </a:rPr>
              <a:t> and 3</a:t>
            </a:r>
            <a:r>
              <a:rPr lang="en-US" b="0" i="0" baseline="30000" dirty="0">
                <a:solidFill>
                  <a:srgbClr val="1D1C1D"/>
                </a:solidFill>
                <a:effectLst/>
              </a:rPr>
              <a:t>rd</a:t>
            </a:r>
            <a:r>
              <a:rPr lang="en-US" b="0" i="0" dirty="0">
                <a:solidFill>
                  <a:srgbClr val="1D1C1D"/>
                </a:solidFill>
                <a:effectLst/>
              </a:rPr>
              <a:t> waves </a:t>
            </a:r>
          </a:p>
          <a:p>
            <a:r>
              <a:rPr lang="en-US" dirty="0">
                <a:solidFill>
                  <a:srgbClr val="1D1C1D"/>
                </a:solidFill>
              </a:rPr>
              <a:t>N</a:t>
            </a:r>
            <a:r>
              <a:rPr lang="en-US" b="0" i="0" dirty="0">
                <a:solidFill>
                  <a:srgbClr val="1D1C1D"/>
                </a:solidFill>
                <a:effectLst/>
              </a:rPr>
              <a:t>o additional beds added for </a:t>
            </a:r>
            <a:r>
              <a:rPr lang="en-US" dirty="0">
                <a:solidFill>
                  <a:srgbClr val="1D1C1D"/>
                </a:solidFill>
              </a:rPr>
              <a:t>O</a:t>
            </a:r>
            <a:r>
              <a:rPr lang="en-US" b="0" i="0" dirty="0">
                <a:solidFill>
                  <a:srgbClr val="1D1C1D"/>
                </a:solidFill>
                <a:effectLst/>
              </a:rPr>
              <a:t>micron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38B6D-C8EF-E5A9-3851-61E16839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CA" smtClean="0"/>
              <a:t>13</a:t>
            </a:fld>
            <a:endParaRPr lang="en-C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5145EE-CBE7-A65B-D851-0E4818A841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1687722"/>
            <a:ext cx="7237694" cy="4693606"/>
          </a:xfrm>
        </p:spPr>
      </p:pic>
    </p:spTree>
    <p:extLst>
      <p:ext uri="{BB962C8B-B14F-4D97-AF65-F5344CB8AC3E}">
        <p14:creationId xmlns:p14="http://schemas.microsoft.com/office/powerpoint/2010/main" val="379506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16632"/>
            <a:ext cx="10058400" cy="1371600"/>
          </a:xfrm>
        </p:spPr>
        <p:txBody>
          <a:bodyPr/>
          <a:lstStyle/>
          <a:p>
            <a:r>
              <a:rPr lang="en-US" dirty="0"/>
              <a:t>Autocorrelation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DF764-682E-ADE6-6200-77B063EE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CA" smtClean="0"/>
              <a:t>14</a:t>
            </a:fld>
            <a:endParaRPr lang="en-CA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7C20FB17-562A-C0AF-2E98-467EE074F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656930"/>
            <a:ext cx="7589520" cy="4635056"/>
          </a:xfr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32E2684-B870-C8A9-0072-1B120D05D2FE}"/>
              </a:ext>
            </a:extLst>
          </p:cNvPr>
          <p:cNvSpPr/>
          <p:nvPr/>
        </p:nvSpPr>
        <p:spPr>
          <a:xfrm rot="3359685">
            <a:off x="1184437" y="5323498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4976B2-A82A-AC1F-CB28-0A378420BDF5}"/>
              </a:ext>
            </a:extLst>
          </p:cNvPr>
          <p:cNvCxnSpPr>
            <a:cxnSpLocks/>
          </p:cNvCxnSpPr>
          <p:nvPr/>
        </p:nvCxnSpPr>
        <p:spPr>
          <a:xfrm>
            <a:off x="1043402" y="1916832"/>
            <a:ext cx="0" cy="395300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CCB7EC-F535-EDC5-47DB-1958C1C407DB}"/>
              </a:ext>
            </a:extLst>
          </p:cNvPr>
          <p:cNvSpPr txBox="1"/>
          <p:nvPr/>
        </p:nvSpPr>
        <p:spPr>
          <a:xfrm>
            <a:off x="8112225" y="2492896"/>
            <a:ext cx="37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patients on any day closely related counts in the last 3 weeks</a:t>
            </a:r>
          </a:p>
        </p:txBody>
      </p:sp>
    </p:spTree>
    <p:extLst>
      <p:ext uri="{BB962C8B-B14F-4D97-AF65-F5344CB8AC3E}">
        <p14:creationId xmlns:p14="http://schemas.microsoft.com/office/powerpoint/2010/main" val="28887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36524"/>
            <a:ext cx="10058400" cy="137160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080" y="1874352"/>
            <a:ext cx="10789840" cy="457517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history of COVID-19 is mirrored in the ICU occupancy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Adults were more likely to form complicated covid cases, but there were always sufficient ICU beds.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There were more pediatric patients admitted to ICUs for non-CRCI reasons.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Population density played an impactful role in the spreading of pandemic.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Beyond ICUs: vaccination coverage, social and economic impact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F11A4C-40B4-816F-9871-4D1295D8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ED3E2E9-CDA8-B3B2-FB27-E3DBC05F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CA" smtClean="0"/>
              <a:t>16</a:t>
            </a:fld>
            <a:endParaRPr lang="en-CA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CF3AF18-7225-5564-7295-B80BD2DC2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772816"/>
            <a:ext cx="4572000" cy="4572000"/>
          </a:xfrm>
        </p:spPr>
      </p:pic>
      <p:pic>
        <p:nvPicPr>
          <p:cNvPr id="13" name="Picture 12" descr="A picture containing cake, fruit, colored, decorated&#10;&#10;Description automatically generated">
            <a:extLst>
              <a:ext uri="{FF2B5EF4-FFF2-40B4-BE49-F238E27FC236}">
                <a16:creationId xmlns:a16="http://schemas.microsoft.com/office/drawing/2014/main" id="{A3329C91-7531-C1D7-E8B8-283970C337E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00" b="92889" l="10000" r="90000">
                        <a14:foregroundMark x1="40800" y1="7333" x2="40800" y2="7333"/>
                        <a14:foregroundMark x1="43775" y1="8933" x2="43775" y2="8933"/>
                        <a14:foregroundMark x1="48950" y1="3644" x2="48950" y2="3644"/>
                        <a14:foregroundMark x1="50675" y1="4089" x2="50675" y2="4089"/>
                        <a14:foregroundMark x1="74500" y1="55244" x2="74500" y2="55244"/>
                        <a14:foregroundMark x1="70050" y1="57733" x2="70050" y2="57733"/>
                        <a14:foregroundMark x1="61475" y1="90533" x2="61475" y2="90533"/>
                        <a14:foregroundMark x1="52100" y1="92889" x2="52100" y2="9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44760" y="0"/>
            <a:ext cx="3263292" cy="15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74565"/>
            <a:ext cx="5486400" cy="1371600"/>
          </a:xfrm>
        </p:spPr>
        <p:txBody>
          <a:bodyPr/>
          <a:lstStyle/>
          <a:p>
            <a:r>
              <a:rPr lang="en-US" dirty="0"/>
              <a:t>Datasets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3BF8B4B-51DB-095F-7744-DB10835D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CA" smtClean="0"/>
              <a:t>2</a:t>
            </a:fld>
            <a:endParaRPr lang="en-CA"/>
          </a:p>
        </p:txBody>
      </p:sp>
      <p:pic>
        <p:nvPicPr>
          <p:cNvPr id="64" name="Picture 63" descr="Diagram&#10;&#10;Description automatically generated">
            <a:extLst>
              <a:ext uri="{FF2B5EF4-FFF2-40B4-BE49-F238E27FC236}">
                <a16:creationId xmlns:a16="http://schemas.microsoft.com/office/drawing/2014/main" id="{F28D910E-14CA-71C3-3261-EC9812FC3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1" b="17450"/>
          <a:stretch/>
        </p:blipFill>
        <p:spPr>
          <a:xfrm>
            <a:off x="119336" y="1556791"/>
            <a:ext cx="11953328" cy="490855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9AB57B4-3BCB-2321-F982-F6930E89C477}"/>
              </a:ext>
            </a:extLst>
          </p:cNvPr>
          <p:cNvSpPr txBox="1"/>
          <p:nvPr/>
        </p:nvSpPr>
        <p:spPr>
          <a:xfrm>
            <a:off x="119336" y="1628800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period: May 2020 to Feb 2023</a:t>
            </a:r>
          </a:p>
          <a:p>
            <a:r>
              <a:rPr lang="en-US" dirty="0"/>
              <a:t>Sampling frequency: per day</a:t>
            </a:r>
          </a:p>
          <a:p>
            <a:r>
              <a:rPr lang="en-US" dirty="0"/>
              <a:t>Source: Ontario Data Catalogue</a:t>
            </a:r>
          </a:p>
        </p:txBody>
      </p:sp>
    </p:spTree>
    <p:extLst>
      <p:ext uri="{BB962C8B-B14F-4D97-AF65-F5344CB8AC3E}">
        <p14:creationId xmlns:p14="http://schemas.microsoft.com/office/powerpoint/2010/main" val="166471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13185"/>
            <a:ext cx="6400800" cy="1371600"/>
          </a:xfrm>
        </p:spPr>
        <p:txBody>
          <a:bodyPr/>
          <a:lstStyle/>
          <a:p>
            <a:r>
              <a:rPr lang="en-US" dirty="0"/>
              <a:t>Objectives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293F6F-9E2E-AD21-82A7-F052286709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3" b="1559"/>
          <a:stretch/>
        </p:blipFill>
        <p:spPr>
          <a:xfrm>
            <a:off x="6023992" y="1538103"/>
            <a:ext cx="6168008" cy="4996976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360" y="1484785"/>
            <a:ext cx="5688632" cy="50502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What trends do the ICU datasets reveal?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What trends can be observed about different Ontario Health regions?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What correlations exist for ICU patients of different age groups?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Were there enough ICU beds and how well did the hospitals respond to the pandemic?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3BF8B4B-51DB-095F-7744-DB10835D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04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ake, fruit, colored, decorated&#10;&#10;Description automatically generated">
            <a:extLst>
              <a:ext uri="{FF2B5EF4-FFF2-40B4-BE49-F238E27FC236}">
                <a16:creationId xmlns:a16="http://schemas.microsoft.com/office/drawing/2014/main" id="{156A6513-71B1-F716-9B8C-C6B1FAF6F77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00" b="92889" l="10000" r="90000">
                        <a14:foregroundMark x1="40800" y1="7333" x2="40800" y2="7333"/>
                        <a14:foregroundMark x1="43775" y1="8933" x2="43775" y2="8933"/>
                        <a14:foregroundMark x1="48950" y1="3644" x2="48950" y2="3644"/>
                        <a14:foregroundMark x1="50675" y1="4089" x2="50675" y2="4089"/>
                        <a14:foregroundMark x1="74500" y1="55244" x2="74500" y2="55244"/>
                        <a14:foregroundMark x1="70050" y1="57733" x2="70050" y2="57733"/>
                        <a14:foregroundMark x1="61475" y1="90533" x2="61475" y2="90533"/>
                        <a14:foregroundMark x1="52100" y1="92889" x2="52100" y2="9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728" y="116632"/>
            <a:ext cx="3263292" cy="2016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8629600" cy="3177380"/>
          </a:xfrm>
        </p:spPr>
        <p:txBody>
          <a:bodyPr/>
          <a:lstStyle/>
          <a:p>
            <a:r>
              <a:rPr lang="en-US" dirty="0"/>
              <a:t>Ontario ICU COVID-19 Waves </a:t>
            </a:r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741A-3A8A-100F-DB4F-5FCB311D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85" y="125051"/>
            <a:ext cx="7128792" cy="1325563"/>
          </a:xfrm>
        </p:spPr>
        <p:txBody>
          <a:bodyPr/>
          <a:lstStyle/>
          <a:p>
            <a:r>
              <a:rPr lang="en-CA" dirty="0"/>
              <a:t>ICU COVID Patients by Age Group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75CA3BA-BA02-4BAB-A7E8-4C8638F04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04110" y="1628800"/>
            <a:ext cx="4896545" cy="4608513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1st wave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Started in Feb 2020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O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utbreak in long term care facilities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2nd wave 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Started in Sep 2020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Caused by lift in restriction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s 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3rd wave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Started in Feb 2021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Highly contagious Delta variant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Insufficient vaccinations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4th wave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Started in Nov 2021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Highly contagious Omicron variant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CA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DD33297-FC6C-EB1F-030F-D4AD6EE7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CA" smtClean="0"/>
              <a:t>5</a:t>
            </a:fld>
            <a:endParaRPr lang="en-CA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C26264-9A3C-D298-058B-96311D0C8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628801"/>
            <a:ext cx="6696744" cy="4608512"/>
          </a:xfrm>
        </p:spPr>
      </p:pic>
      <p:sp>
        <p:nvSpPr>
          <p:cNvPr id="33" name="Flowchart: Punched Tape 32" descr="1st wave  Feb 20">
            <a:extLst>
              <a:ext uri="{FF2B5EF4-FFF2-40B4-BE49-F238E27FC236}">
                <a16:creationId xmlns:a16="http://schemas.microsoft.com/office/drawing/2014/main" id="{D82D42FB-6845-1637-CD96-EC5592E13D6B}"/>
              </a:ext>
            </a:extLst>
          </p:cNvPr>
          <p:cNvSpPr/>
          <p:nvPr/>
        </p:nvSpPr>
        <p:spPr>
          <a:xfrm rot="10800000" flipV="1">
            <a:off x="4007765" y="2852976"/>
            <a:ext cx="864095" cy="360000"/>
          </a:xfrm>
          <a:prstGeom prst="flowChartPunchedTap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rgbClr val="0070C0"/>
                </a:solidFill>
              </a:rPr>
              <a:t>4</a:t>
            </a:r>
            <a:r>
              <a:rPr lang="en-CA" sz="1400" b="1" baseline="30000" dirty="0">
                <a:solidFill>
                  <a:srgbClr val="0070C0"/>
                </a:solidFill>
              </a:rPr>
              <a:t>th</a:t>
            </a:r>
            <a:r>
              <a:rPr lang="en-CA" sz="1400" b="1" dirty="0">
                <a:solidFill>
                  <a:srgbClr val="0070C0"/>
                </a:solidFill>
              </a:rPr>
              <a:t> wave </a:t>
            </a:r>
          </a:p>
        </p:txBody>
      </p:sp>
      <p:sp>
        <p:nvSpPr>
          <p:cNvPr id="27" name="Flowchart: Punched Tape 26" descr="1st wave  Feb 20">
            <a:extLst>
              <a:ext uri="{FF2B5EF4-FFF2-40B4-BE49-F238E27FC236}">
                <a16:creationId xmlns:a16="http://schemas.microsoft.com/office/drawing/2014/main" id="{25B9F01A-D7E8-66D3-91E7-58B714BD8651}"/>
              </a:ext>
            </a:extLst>
          </p:cNvPr>
          <p:cNvSpPr/>
          <p:nvPr/>
        </p:nvSpPr>
        <p:spPr>
          <a:xfrm rot="10800000" flipV="1">
            <a:off x="335357" y="4365104"/>
            <a:ext cx="864095" cy="360040"/>
          </a:xfrm>
          <a:prstGeom prst="flowChartPunchedTap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rgbClr val="0070C0"/>
                </a:solidFill>
              </a:rPr>
              <a:t>1st wave </a:t>
            </a:r>
          </a:p>
        </p:txBody>
      </p:sp>
      <p:sp>
        <p:nvSpPr>
          <p:cNvPr id="31" name="Flowchart: Punched Tape 30" descr="1st wave  Feb 20">
            <a:extLst>
              <a:ext uri="{FF2B5EF4-FFF2-40B4-BE49-F238E27FC236}">
                <a16:creationId xmlns:a16="http://schemas.microsoft.com/office/drawing/2014/main" id="{3D860786-A958-72FD-3FBE-7A11B5A10290}"/>
              </a:ext>
            </a:extLst>
          </p:cNvPr>
          <p:cNvSpPr/>
          <p:nvPr/>
        </p:nvSpPr>
        <p:spPr>
          <a:xfrm rot="10800000" flipV="1">
            <a:off x="1703511" y="3618813"/>
            <a:ext cx="864095" cy="360000"/>
          </a:xfrm>
          <a:prstGeom prst="flowChartPunchedTap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rgbClr val="0070C0"/>
                </a:solidFill>
              </a:rPr>
              <a:t>2</a:t>
            </a:r>
            <a:r>
              <a:rPr lang="en-CA" sz="1400" b="1" baseline="30000" dirty="0">
                <a:solidFill>
                  <a:srgbClr val="0070C0"/>
                </a:solidFill>
              </a:rPr>
              <a:t>nd</a:t>
            </a:r>
            <a:r>
              <a:rPr lang="en-CA" sz="1400" b="1" dirty="0">
                <a:solidFill>
                  <a:srgbClr val="0070C0"/>
                </a:solidFill>
              </a:rPr>
              <a:t> wave </a:t>
            </a:r>
          </a:p>
        </p:txBody>
      </p:sp>
      <p:sp>
        <p:nvSpPr>
          <p:cNvPr id="32" name="Flowchart: Punched Tape 31" descr="1st wave  Feb 20">
            <a:extLst>
              <a:ext uri="{FF2B5EF4-FFF2-40B4-BE49-F238E27FC236}">
                <a16:creationId xmlns:a16="http://schemas.microsoft.com/office/drawing/2014/main" id="{790DF0D4-6A9A-52CE-4CD3-F445243E9570}"/>
              </a:ext>
            </a:extLst>
          </p:cNvPr>
          <p:cNvSpPr/>
          <p:nvPr/>
        </p:nvSpPr>
        <p:spPr>
          <a:xfrm rot="10800000" flipV="1">
            <a:off x="2423592" y="1611493"/>
            <a:ext cx="864095" cy="360000"/>
          </a:xfrm>
          <a:prstGeom prst="flowChartPunchedTap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rgbClr val="0070C0"/>
                </a:solidFill>
              </a:rPr>
              <a:t>3</a:t>
            </a:r>
            <a:r>
              <a:rPr lang="en-CA" sz="1400" b="1" baseline="30000" dirty="0">
                <a:solidFill>
                  <a:srgbClr val="0070C0"/>
                </a:solidFill>
              </a:rPr>
              <a:t>rd</a:t>
            </a:r>
            <a:r>
              <a:rPr lang="en-CA" sz="1400" b="1" dirty="0">
                <a:solidFill>
                  <a:srgbClr val="0070C0"/>
                </a:solidFill>
              </a:rPr>
              <a:t> wave </a:t>
            </a:r>
          </a:p>
        </p:txBody>
      </p:sp>
    </p:spTree>
    <p:extLst>
      <p:ext uri="{BB962C8B-B14F-4D97-AF65-F5344CB8AC3E}">
        <p14:creationId xmlns:p14="http://schemas.microsoft.com/office/powerpoint/2010/main" val="56819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7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E88B-126A-CFBA-F8DD-D64D4075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6632"/>
            <a:ext cx="6696744" cy="1325563"/>
          </a:xfrm>
        </p:spPr>
        <p:txBody>
          <a:bodyPr/>
          <a:lstStyle/>
          <a:p>
            <a:r>
              <a:rPr lang="en-CA" dirty="0"/>
              <a:t>ICU COVID Patients by Region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47EC00-E6D2-D7D4-B197-262570FC5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61087"/>
              </p:ext>
            </p:extLst>
          </p:nvPr>
        </p:nvGraphicFramePr>
        <p:xfrm>
          <a:off x="7896200" y="1772816"/>
          <a:ext cx="3960440" cy="10801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17583">
                  <a:extLst>
                    <a:ext uri="{9D8B030D-6E8A-4147-A177-3AD203B41FA5}">
                      <a16:colId xmlns:a16="http://schemas.microsoft.com/office/drawing/2014/main" val="2609212135"/>
                    </a:ext>
                  </a:extLst>
                </a:gridCol>
                <a:gridCol w="1942857">
                  <a:extLst>
                    <a:ext uri="{9D8B030D-6E8A-4147-A177-3AD203B41FA5}">
                      <a16:colId xmlns:a16="http://schemas.microsoft.com/office/drawing/2014/main" val="1566382078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Region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Population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2740096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North Ontario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789K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78948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Central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5.0M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882417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East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3.70M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930875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West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4.0M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47633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Toronto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1.40M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4801946"/>
                  </a:ext>
                </a:extLst>
              </a:tr>
            </a:tbl>
          </a:graphicData>
        </a:graphic>
      </p:graphicFrame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A18387B-A840-E673-9229-3470FE14AE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63"/>
          <a:stretch/>
        </p:blipFill>
        <p:spPr>
          <a:xfrm>
            <a:off x="7896200" y="2882625"/>
            <a:ext cx="3960440" cy="3426695"/>
          </a:xfr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4289A0D-4D4B-C7E3-4826-E9D65170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CA" smtClean="0"/>
              <a:t>6</a:t>
            </a:fld>
            <a:endParaRPr lang="en-CA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DAF5EF-92DF-390D-0121-24719E0761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772816"/>
            <a:ext cx="7432807" cy="4536504"/>
          </a:xfrm>
        </p:spPr>
      </p:pic>
    </p:spTree>
    <p:extLst>
      <p:ext uri="{BB962C8B-B14F-4D97-AF65-F5344CB8AC3E}">
        <p14:creationId xmlns:p14="http://schemas.microsoft.com/office/powerpoint/2010/main" val="179372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</a:p>
        </p:txBody>
      </p:sp>
      <p:pic>
        <p:nvPicPr>
          <p:cNvPr id="4" name="Picture 3" descr="A picture containing cake, fruit, colored, decorated&#10;&#10;Description automatically generated">
            <a:extLst>
              <a:ext uri="{FF2B5EF4-FFF2-40B4-BE49-F238E27FC236}">
                <a16:creationId xmlns:a16="http://schemas.microsoft.com/office/drawing/2014/main" id="{29CD3C81-DFC0-7514-223B-800E21AF7E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00" b="92889" l="10000" r="90000">
                        <a14:foregroundMark x1="40800" y1="7333" x2="40800" y2="7333"/>
                        <a14:foregroundMark x1="43775" y1="8933" x2="43775" y2="8933"/>
                        <a14:foregroundMark x1="48950" y1="3644" x2="48950" y2="3644"/>
                        <a14:foregroundMark x1="50675" y1="4089" x2="50675" y2="4089"/>
                        <a14:foregroundMark x1="74500" y1="55244" x2="74500" y2="55244"/>
                        <a14:foregroundMark x1="70050" y1="57733" x2="70050" y2="57733"/>
                        <a14:foregroundMark x1="61475" y1="90533" x2="61475" y2="90533"/>
                        <a14:foregroundMark x1="52100" y1="92889" x2="52100" y2="9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4720" y="260648"/>
            <a:ext cx="326329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1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03255"/>
            <a:ext cx="10058400" cy="1371600"/>
          </a:xfrm>
        </p:spPr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8E80FAA-ABC9-7871-0312-8E00EE2E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CA" smtClean="0"/>
              <a:t>8</a:t>
            </a:fld>
            <a:endParaRPr lang="en-CA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996F7E0-AA19-FB70-7C99-BC4223256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772816"/>
            <a:ext cx="8640960" cy="4608511"/>
          </a:xfr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1490BD3-C336-19D8-ADD7-D709C797A0BC}"/>
              </a:ext>
            </a:extLst>
          </p:cNvPr>
          <p:cNvSpPr/>
          <p:nvPr/>
        </p:nvSpPr>
        <p:spPr>
          <a:xfrm>
            <a:off x="3157632" y="2910185"/>
            <a:ext cx="576000" cy="518815"/>
          </a:xfrm>
          <a:prstGeom prst="ellipse">
            <a:avLst/>
          </a:prstGeom>
          <a:noFill/>
          <a:ln w="25400" cmpd="sng">
            <a:solidFill>
              <a:srgbClr val="00B05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0139B-6B14-38DF-E05C-D6286DA89FB6}"/>
              </a:ext>
            </a:extLst>
          </p:cNvPr>
          <p:cNvSpPr/>
          <p:nvPr/>
        </p:nvSpPr>
        <p:spPr>
          <a:xfrm>
            <a:off x="6623765" y="4641820"/>
            <a:ext cx="576000" cy="360040"/>
          </a:xfrm>
          <a:prstGeom prst="ellipse">
            <a:avLst/>
          </a:prstGeom>
          <a:noFill/>
          <a:ln w="25400" cap="rnd" cmpd="sng">
            <a:solidFill>
              <a:srgbClr val="00B05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B7964C-26AD-0F72-12D6-72B8C44A3E49}"/>
              </a:ext>
            </a:extLst>
          </p:cNvPr>
          <p:cNvGrpSpPr/>
          <p:nvPr/>
        </p:nvGrpSpPr>
        <p:grpSpPr>
          <a:xfrm>
            <a:off x="3157632" y="2132856"/>
            <a:ext cx="5176192" cy="3297273"/>
            <a:chOff x="3159324" y="2313566"/>
            <a:chExt cx="5176192" cy="329727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426FDA1-1B44-A567-AD63-61C79FD5B328}"/>
                </a:ext>
              </a:extLst>
            </p:cNvPr>
            <p:cNvSpPr/>
            <p:nvPr/>
          </p:nvSpPr>
          <p:spPr>
            <a:xfrm>
              <a:off x="7320136" y="4821840"/>
              <a:ext cx="504056" cy="407360"/>
            </a:xfrm>
            <a:prstGeom prst="ellipse">
              <a:avLst/>
            </a:prstGeom>
            <a:solidFill>
              <a:srgbClr val="E71224">
                <a:alpha val="5000"/>
              </a:srgbClr>
            </a:solidFill>
            <a:ln w="28575">
              <a:solidFill>
                <a:srgbClr val="E71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E71224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175850-7C64-6F98-84F6-5622720670AD}"/>
                </a:ext>
              </a:extLst>
            </p:cNvPr>
            <p:cNvSpPr/>
            <p:nvPr/>
          </p:nvSpPr>
          <p:spPr>
            <a:xfrm>
              <a:off x="3159324" y="2313566"/>
              <a:ext cx="504056" cy="407360"/>
            </a:xfrm>
            <a:prstGeom prst="ellipse">
              <a:avLst/>
            </a:prstGeom>
            <a:solidFill>
              <a:srgbClr val="E71224">
                <a:alpha val="5000"/>
              </a:srgbClr>
            </a:solidFill>
            <a:ln w="28575">
              <a:solidFill>
                <a:srgbClr val="E71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E71224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DAB9B99-9D48-B2DB-A69E-FC1583309B49}"/>
                </a:ext>
              </a:extLst>
            </p:cNvPr>
            <p:cNvSpPr/>
            <p:nvPr/>
          </p:nvSpPr>
          <p:spPr>
            <a:xfrm>
              <a:off x="6659737" y="5203479"/>
              <a:ext cx="504056" cy="407360"/>
            </a:xfrm>
            <a:prstGeom prst="ellipse">
              <a:avLst/>
            </a:prstGeom>
            <a:solidFill>
              <a:srgbClr val="E71224">
                <a:alpha val="5000"/>
              </a:srgbClr>
            </a:solidFill>
            <a:ln w="28575">
              <a:solidFill>
                <a:srgbClr val="E71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E71224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2D76EF2-2130-CD0B-7ED8-E5D282219272}"/>
                </a:ext>
              </a:extLst>
            </p:cNvPr>
            <p:cNvSpPr/>
            <p:nvPr/>
          </p:nvSpPr>
          <p:spPr>
            <a:xfrm>
              <a:off x="7831460" y="5181880"/>
              <a:ext cx="504056" cy="40736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99418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14226"/>
            <a:ext cx="10058400" cy="1371600"/>
          </a:xfrm>
        </p:spPr>
        <p:txBody>
          <a:bodyPr/>
          <a:lstStyle/>
          <a:p>
            <a:r>
              <a:rPr lang="en-US" dirty="0"/>
              <a:t>Adult Patients : Total vs COVID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3897CF-C812-CF69-8B8E-EB6576BB02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828801"/>
            <a:ext cx="7039985" cy="448052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AA4E67-9075-2436-0854-B4D46CFBD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24192" y="1828800"/>
            <a:ext cx="3816424" cy="4480521"/>
          </a:xfrm>
          <a:solidFill>
            <a:schemeClr val="bg1"/>
          </a:solidFill>
        </p:spPr>
        <p:txBody>
          <a:bodyPr/>
          <a:lstStyle/>
          <a:p>
            <a:endParaRPr lang="en-CA" dirty="0"/>
          </a:p>
          <a:p>
            <a:r>
              <a:rPr lang="en-CA" dirty="0"/>
              <a:t>Positive correlation</a:t>
            </a:r>
          </a:p>
          <a:p>
            <a:r>
              <a:rPr lang="en-CA" dirty="0"/>
              <a:t>40% patients in ICUs due to COVID</a:t>
            </a:r>
          </a:p>
          <a:p>
            <a:r>
              <a:rPr lang="en-CA" dirty="0"/>
              <a:t>Covid waves in ICUs can be observed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DE356-3373-BCB6-EB1F-58A117EF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CA" smtClean="0"/>
              <a:t>9</a:t>
            </a:fld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5A1992-E21E-E224-1B5B-9D44F4CE7811}"/>
              </a:ext>
            </a:extLst>
          </p:cNvPr>
          <p:cNvSpPr/>
          <p:nvPr/>
        </p:nvSpPr>
        <p:spPr>
          <a:xfrm>
            <a:off x="907247" y="3429000"/>
            <a:ext cx="2304255" cy="1152128"/>
          </a:xfrm>
          <a:prstGeom prst="ellipse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1182CE-E6DA-D4CC-85DB-09FC027A95D9}"/>
              </a:ext>
            </a:extLst>
          </p:cNvPr>
          <p:cNvSpPr/>
          <p:nvPr/>
        </p:nvSpPr>
        <p:spPr>
          <a:xfrm>
            <a:off x="3791744" y="1792796"/>
            <a:ext cx="2808312" cy="18882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ECA8DA-FA9D-93AD-A608-051307595CB5}"/>
              </a:ext>
            </a:extLst>
          </p:cNvPr>
          <p:cNvCxnSpPr>
            <a:cxnSpLocks/>
          </p:cNvCxnSpPr>
          <p:nvPr/>
        </p:nvCxnSpPr>
        <p:spPr>
          <a:xfrm flipV="1">
            <a:off x="1837040" y="2852936"/>
            <a:ext cx="4680520" cy="2376264"/>
          </a:xfrm>
          <a:prstGeom prst="straightConnector1">
            <a:avLst/>
          </a:prstGeom>
          <a:ln w="28575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1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2577</TotalTime>
  <Words>368</Words>
  <Application>Microsoft Office PowerPoint</Application>
  <PresentationFormat>Widescreen</PresentationFormat>
  <Paragraphs>99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Calibri</vt:lpstr>
      <vt:lpstr>Courier New</vt:lpstr>
      <vt:lpstr>Franklin Gothic Medium</vt:lpstr>
      <vt:lpstr>OpenSans</vt:lpstr>
      <vt:lpstr>Slack-Lato</vt:lpstr>
      <vt:lpstr>Medical Design 16x9</vt:lpstr>
      <vt:lpstr>Coronavirus Disease 2019 in Ontario: A Glance from the Intensive Care Units (ICUs)</vt:lpstr>
      <vt:lpstr>Datasets </vt:lpstr>
      <vt:lpstr>Objectives </vt:lpstr>
      <vt:lpstr>Ontario ICU COVID-19 Waves </vt:lpstr>
      <vt:lpstr>ICU COVID Patients by Age Group</vt:lpstr>
      <vt:lpstr>ICU COVID Patients by Region</vt:lpstr>
      <vt:lpstr>Correlation Analysis</vt:lpstr>
      <vt:lpstr>Correlation Matrix</vt:lpstr>
      <vt:lpstr>Adult Patients : Total vs COVID </vt:lpstr>
      <vt:lpstr>Pediatric Patients : Total vs Non-COVID </vt:lpstr>
      <vt:lpstr>ICU Response to Pandemic</vt:lpstr>
      <vt:lpstr>ICU Available Beds </vt:lpstr>
      <vt:lpstr>ICU Bed Management</vt:lpstr>
      <vt:lpstr>Autocorrelation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Outbrake</dc:title>
  <dc:creator>Helin K,</dc:creator>
  <cp:lastModifiedBy>Helin K,</cp:lastModifiedBy>
  <cp:revision>25</cp:revision>
  <dcterms:created xsi:type="dcterms:W3CDTF">2023-02-12T15:41:06Z</dcterms:created>
  <dcterms:modified xsi:type="dcterms:W3CDTF">2023-02-15T02:48:07Z</dcterms:modified>
</cp:coreProperties>
</file>