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Ubuntu Light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YOkFHL2JDYKVDCRevFUP1L82A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297D85-E031-4F2C-8635-014754BD8419}">
  <a:tblStyle styleId="{D7297D85-E031-4F2C-8635-014754BD84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Light-bold.fntdata"/><Relationship Id="rId21" Type="http://schemas.openxmlformats.org/officeDocument/2006/relationships/font" Target="fonts/UbuntuLight-regular.fntdata"/><Relationship Id="rId24" Type="http://schemas.openxmlformats.org/officeDocument/2006/relationships/font" Target="fonts/UbuntuLight-boldItalic.fntdata"/><Relationship Id="rId23" Type="http://schemas.openxmlformats.org/officeDocument/2006/relationships/font" Target="fonts/Ubuntu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c3fbe54a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51c3fbe54a_4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1c3fbe54a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51c3fbe54a_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1c3fbe54a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51c3fbe54a_4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9c235d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519c235d9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9c235d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19c235d92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9c235d9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19c235d92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20148450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2014845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9c235d9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19c235d92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c3fbe54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51c3fbe54a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c3fbe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51c3fbe5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gif"/><Relationship Id="rId4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rashnic/hr-analytics-job-change-of-data-scientists?taskId=3015" TargetMode="External"/><Relationship Id="rId4" Type="http://schemas.openxmlformats.org/officeDocument/2006/relationships/hyperlink" Target="https://www.zippia.com/advice/employee-turnover-statistics/#Employee_Turnover_Statistics_by_Industry" TargetMode="External"/><Relationship Id="rId5" Type="http://schemas.openxmlformats.org/officeDocument/2006/relationships/hyperlink" Target="https://www.hcamag.com/ca/specialization/employee-engagement/your-people-are-quitting-over-a-lack-of-training-heres-what-hr-can-do/416028" TargetMode="External"/><Relationship Id="rId6" Type="http://schemas.openxmlformats.org/officeDocument/2006/relationships/hyperlink" Target="https://www.entrepreneur.com/growing-a-business/your-top-employees-are-learning-new-skills-on-their-own/296636" TargetMode="External"/><Relationship Id="rId7" Type="http://schemas.openxmlformats.org/officeDocument/2006/relationships/hyperlink" Target="https://www.visier.com/blog/the-surprising-reason-people-quit-their-jobs-that-no-one-talks-abou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gif"/><Relationship Id="rId5" Type="http://schemas.openxmlformats.org/officeDocument/2006/relationships/image" Target="../media/image15.gif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48625" y="2126800"/>
            <a:ext cx="59094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2124"/>
                </a:solidFill>
              </a:rPr>
              <a:t>Employee Attrition in Data Science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-2719" y="323188"/>
            <a:ext cx="63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USCS Data Boot Camp 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4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Does a Data Scientist Do? [2023 Career Guide]" id="87" name="Google Shape;87;p1"/>
          <p:cNvPicPr preferRelativeResize="0"/>
          <p:nvPr/>
        </p:nvPicPr>
        <p:blipFill rotWithShape="1">
          <a:blip r:embed="rId3">
            <a:alphaModFix/>
          </a:blip>
          <a:srcRect b="0" l="16236" r="14879" t="0"/>
          <a:stretch/>
        </p:blipFill>
        <p:spPr>
          <a:xfrm>
            <a:off x="6561150" y="1427725"/>
            <a:ext cx="4576124" cy="410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"/>
          <p:cNvGrpSpPr/>
          <p:nvPr/>
        </p:nvGrpSpPr>
        <p:grpSpPr>
          <a:xfrm>
            <a:off x="350475" y="4923725"/>
            <a:ext cx="1975500" cy="1077300"/>
            <a:chOff x="1689900" y="5161000"/>
            <a:chExt cx="1975500" cy="1077300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1689900" y="5161000"/>
              <a:ext cx="76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Team: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458200" y="5161000"/>
              <a:ext cx="12072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Richard Gu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Arsam Ijaz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Ronald Lam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Daniel Yoon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006175" y="2650311"/>
            <a:ext cx="4301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Using machine learning to predict if employees will leave </a:t>
            </a:r>
            <a:r>
              <a:rPr b="1" lang="en-US" sz="18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employment</a:t>
            </a:r>
            <a:endParaRPr b="1" i="0" sz="1800" u="none" cap="none" strike="noStrik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50475" y="6138300"/>
            <a:ext cx="146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13, 2023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251c3fbe54a_4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100" y="4629075"/>
            <a:ext cx="2971900" cy="2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51c3fbe54a_4_15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51c3fbe54a_4_15"/>
          <p:cNvSpPr txBox="1"/>
          <p:nvPr/>
        </p:nvSpPr>
        <p:spPr>
          <a:xfrm>
            <a:off x="-2719" y="323188"/>
            <a:ext cx="63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Workflow: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51c3fbe54a_4_15"/>
          <p:cNvSpPr txBox="1"/>
          <p:nvPr/>
        </p:nvSpPr>
        <p:spPr>
          <a:xfrm>
            <a:off x="587025" y="1511400"/>
            <a:ext cx="9251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 model, supper vector with RBF kernel, random forest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stratified k-fold cross-validation (10 folds in total)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components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stratified sampling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 of minority target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" name="Google Shape;229;g251c3fbe54a_4_15"/>
          <p:cNvGraphicFramePr/>
          <p:nvPr/>
        </p:nvGraphicFramePr>
        <p:xfrm>
          <a:off x="587025" y="387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{D7297D85-E031-4F2C-8635-014754BD8419}</a:tableStyleId>
              </a:tblPr>
              <a:tblGrid>
                <a:gridCol w="2120825"/>
                <a:gridCol w="1691050"/>
                <a:gridCol w="1917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ROC AUC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5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RBF SVC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g251c3fbe54a_4_15"/>
          <p:cNvSpPr txBox="1"/>
          <p:nvPr/>
        </p:nvSpPr>
        <p:spPr>
          <a:xfrm>
            <a:off x="7946500" y="6405500"/>
            <a:ext cx="10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251c3fbe54a_4_15"/>
          <p:cNvSpPr txBox="1"/>
          <p:nvPr/>
        </p:nvSpPr>
        <p:spPr>
          <a:xfrm>
            <a:off x="7607950" y="5386838"/>
            <a:ext cx="21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251c3fbe54a_4_15"/>
          <p:cNvSpPr txBox="1"/>
          <p:nvPr/>
        </p:nvSpPr>
        <p:spPr>
          <a:xfrm>
            <a:off x="8377573" y="4467875"/>
            <a:ext cx="19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251c3fbe54a_4_15"/>
          <p:cNvSpPr txBox="1"/>
          <p:nvPr/>
        </p:nvSpPr>
        <p:spPr>
          <a:xfrm>
            <a:off x="10517100" y="4133575"/>
            <a:ext cx="16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FEATURES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g251c3fbe54a_4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900553">
            <a:off x="7990728" y="5759233"/>
            <a:ext cx="658989" cy="658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51c3fbe54a_4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876833">
            <a:off x="8138703" y="4829983"/>
            <a:ext cx="658989" cy="65898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51c3fbe54a_4_15"/>
          <p:cNvSpPr txBox="1"/>
          <p:nvPr/>
        </p:nvSpPr>
        <p:spPr>
          <a:xfrm>
            <a:off x="587025" y="5461825"/>
            <a:ext cx="57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Calibri"/>
                <a:ea typeface="Calibri"/>
                <a:cs typeface="Calibri"/>
                <a:sym typeface="Calibri"/>
              </a:rPr>
              <a:t>Comparison of cross-validated model performance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251c3fbe54a_4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100" y="4629075"/>
            <a:ext cx="2971900" cy="2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51c3fbe54a_4_23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51c3fbe54a_4_23"/>
          <p:cNvSpPr txBox="1"/>
          <p:nvPr/>
        </p:nvSpPr>
        <p:spPr>
          <a:xfrm>
            <a:off x="-2719" y="323188"/>
            <a:ext cx="63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Workflow: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51c3fbe54a_4_23"/>
          <p:cNvSpPr txBox="1"/>
          <p:nvPr/>
        </p:nvSpPr>
        <p:spPr>
          <a:xfrm>
            <a:off x="587020" y="1328525"/>
            <a:ext cx="710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neural network with hyperparameter optimization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 objective: maximizing ROC AUC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 AUC: 0.80, recall: 0.75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51c3fbe54a_4_23"/>
          <p:cNvSpPr txBox="1"/>
          <p:nvPr/>
        </p:nvSpPr>
        <p:spPr>
          <a:xfrm>
            <a:off x="7946500" y="6405500"/>
            <a:ext cx="10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251c3fbe54a_4_23"/>
          <p:cNvSpPr txBox="1"/>
          <p:nvPr/>
        </p:nvSpPr>
        <p:spPr>
          <a:xfrm>
            <a:off x="7607950" y="5386838"/>
            <a:ext cx="21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251c3fbe54a_4_23"/>
          <p:cNvSpPr txBox="1"/>
          <p:nvPr/>
        </p:nvSpPr>
        <p:spPr>
          <a:xfrm>
            <a:off x="8377573" y="4467875"/>
            <a:ext cx="19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g251c3fbe54a_4_23"/>
          <p:cNvSpPr txBox="1"/>
          <p:nvPr/>
        </p:nvSpPr>
        <p:spPr>
          <a:xfrm>
            <a:off x="10517100" y="4133575"/>
            <a:ext cx="16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FEATURES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g251c3fbe54a_4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900553">
            <a:off x="7990728" y="5759233"/>
            <a:ext cx="658989" cy="658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51c3fbe54a_4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876833">
            <a:off x="8138703" y="4829983"/>
            <a:ext cx="658989" cy="65898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51c3fbe54a_4_23"/>
          <p:cNvSpPr/>
          <p:nvPr/>
        </p:nvSpPr>
        <p:spPr>
          <a:xfrm rot="10800000">
            <a:off x="7399725" y="2462463"/>
            <a:ext cx="1043400" cy="6465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51c3fbe54a_4_23"/>
          <p:cNvSpPr/>
          <p:nvPr/>
        </p:nvSpPr>
        <p:spPr>
          <a:xfrm rot="10800000">
            <a:off x="5185900" y="2462463"/>
            <a:ext cx="1043400" cy="6465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51c3fbe54a_4_23"/>
          <p:cNvSpPr/>
          <p:nvPr/>
        </p:nvSpPr>
        <p:spPr>
          <a:xfrm rot="10800000">
            <a:off x="2972075" y="2462475"/>
            <a:ext cx="1043400" cy="6465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51c3fbe54a_4_23"/>
          <p:cNvSpPr/>
          <p:nvPr/>
        </p:nvSpPr>
        <p:spPr>
          <a:xfrm rot="10800000">
            <a:off x="758250" y="2462463"/>
            <a:ext cx="1043400" cy="6465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51c3fbe54a_4_23"/>
          <p:cNvSpPr txBox="1"/>
          <p:nvPr/>
        </p:nvSpPr>
        <p:spPr>
          <a:xfrm>
            <a:off x="852600" y="3108975"/>
            <a:ext cx="85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51c3fbe54a_4_23"/>
          <p:cNvSpPr txBox="1"/>
          <p:nvPr/>
        </p:nvSpPr>
        <p:spPr>
          <a:xfrm>
            <a:off x="3066425" y="3108975"/>
            <a:ext cx="85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Hidden Layer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51c3fbe54a_4_23"/>
          <p:cNvSpPr txBox="1"/>
          <p:nvPr/>
        </p:nvSpPr>
        <p:spPr>
          <a:xfrm>
            <a:off x="5280250" y="3108975"/>
            <a:ext cx="85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Hidden Layer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51c3fbe54a_4_23"/>
          <p:cNvSpPr txBox="1"/>
          <p:nvPr/>
        </p:nvSpPr>
        <p:spPr>
          <a:xfrm>
            <a:off x="7494075" y="3108975"/>
            <a:ext cx="85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Hidden Layer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251c3fbe54a_4_23"/>
          <p:cNvCxnSpPr>
            <a:stCxn id="254" idx="1"/>
            <a:endCxn id="253" idx="3"/>
          </p:cNvCxnSpPr>
          <p:nvPr/>
        </p:nvCxnSpPr>
        <p:spPr>
          <a:xfrm>
            <a:off x="1801650" y="2785713"/>
            <a:ext cx="11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g251c3fbe54a_4_23"/>
          <p:cNvCxnSpPr>
            <a:stCxn id="253" idx="1"/>
            <a:endCxn id="252" idx="3"/>
          </p:cNvCxnSpPr>
          <p:nvPr/>
        </p:nvCxnSpPr>
        <p:spPr>
          <a:xfrm>
            <a:off x="4015475" y="2785725"/>
            <a:ext cx="11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g251c3fbe54a_4_23"/>
          <p:cNvCxnSpPr>
            <a:stCxn id="252" idx="1"/>
            <a:endCxn id="251" idx="3"/>
          </p:cNvCxnSpPr>
          <p:nvPr/>
        </p:nvCxnSpPr>
        <p:spPr>
          <a:xfrm>
            <a:off x="6229300" y="2785713"/>
            <a:ext cx="11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g251c3fbe54a_4_23"/>
          <p:cNvSpPr/>
          <p:nvPr/>
        </p:nvSpPr>
        <p:spPr>
          <a:xfrm rot="10800000">
            <a:off x="9613550" y="2462475"/>
            <a:ext cx="1043400" cy="6465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51c3fbe54a_4_23"/>
          <p:cNvSpPr txBox="1"/>
          <p:nvPr/>
        </p:nvSpPr>
        <p:spPr>
          <a:xfrm>
            <a:off x="9707900" y="3108988"/>
            <a:ext cx="85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g251c3fbe54a_4_23"/>
          <p:cNvCxnSpPr>
            <a:stCxn id="251" idx="1"/>
            <a:endCxn id="262" idx="3"/>
          </p:cNvCxnSpPr>
          <p:nvPr/>
        </p:nvCxnSpPr>
        <p:spPr>
          <a:xfrm>
            <a:off x="8443125" y="2785713"/>
            <a:ext cx="117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g251c3fbe54a_4_23"/>
          <p:cNvSpPr txBox="1"/>
          <p:nvPr/>
        </p:nvSpPr>
        <p:spPr>
          <a:xfrm>
            <a:off x="2987525" y="2477925"/>
            <a:ext cx="10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100 units RELU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51c3fbe54a_4_23"/>
          <p:cNvSpPr txBox="1"/>
          <p:nvPr/>
        </p:nvSpPr>
        <p:spPr>
          <a:xfrm>
            <a:off x="5193625" y="2477925"/>
            <a:ext cx="10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units RELU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51c3fbe54a_4_23"/>
          <p:cNvSpPr txBox="1"/>
          <p:nvPr/>
        </p:nvSpPr>
        <p:spPr>
          <a:xfrm>
            <a:off x="7403588" y="2477925"/>
            <a:ext cx="10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0 units RELU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51c3fbe54a_4_23"/>
          <p:cNvSpPr txBox="1"/>
          <p:nvPr/>
        </p:nvSpPr>
        <p:spPr>
          <a:xfrm>
            <a:off x="9613550" y="2585613"/>
            <a:ext cx="10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Sigmoid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51c3fbe54a_4_23"/>
          <p:cNvSpPr txBox="1"/>
          <p:nvPr/>
        </p:nvSpPr>
        <p:spPr>
          <a:xfrm>
            <a:off x="758250" y="2480350"/>
            <a:ext cx="10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59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251c3fbe54a_4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100" y="4629075"/>
            <a:ext cx="2971900" cy="2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51c3fbe54a_4_35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51c3fbe54a_4_35"/>
          <p:cNvSpPr txBox="1"/>
          <p:nvPr/>
        </p:nvSpPr>
        <p:spPr>
          <a:xfrm>
            <a:off x="-2726" y="323200"/>
            <a:ext cx="710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Workflow: Feature Importance and Selection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51c3fbe54a_4_35"/>
          <p:cNvSpPr txBox="1"/>
          <p:nvPr/>
        </p:nvSpPr>
        <p:spPr>
          <a:xfrm>
            <a:off x="587020" y="1328525"/>
            <a:ext cx="7108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important 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development index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experience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level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size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(and improves) model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8" name="Google Shape;278;g251c3fbe54a_4_35"/>
          <p:cNvGraphicFramePr/>
          <p:nvPr/>
        </p:nvGraphicFramePr>
        <p:xfrm>
          <a:off x="587025" y="38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{D7297D85-E031-4F2C-8635-014754BD8419}</a:tableStyleId>
              </a:tblPr>
              <a:tblGrid>
                <a:gridCol w="2134800"/>
                <a:gridCol w="1800175"/>
                <a:gridCol w="1993400"/>
              </a:tblGrid>
              <a:tr h="15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ROC AUC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1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0.78 (</a:t>
                      </a:r>
                      <a:r>
                        <a:rPr lang="en-US">
                          <a:solidFill>
                            <a:srgbClr val="FF9900"/>
                          </a:solidFill>
                        </a:rPr>
                        <a:t>→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 (</a:t>
                      </a:r>
                      <a:r>
                        <a:rPr lang="en-US">
                          <a:solidFill>
                            <a:srgbClr val="FF9900"/>
                          </a:solidFill>
                        </a:rPr>
                        <a:t>→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RBF SVC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0.77 (</a:t>
                      </a:r>
                      <a:r>
                        <a:rPr lang="en-US">
                          <a:solidFill>
                            <a:srgbClr val="FF9900"/>
                          </a:solidFill>
                        </a:rPr>
                        <a:t>→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 (</a:t>
                      </a:r>
                      <a:r>
                        <a:rPr b="1" lang="en-US">
                          <a:solidFill>
                            <a:srgbClr val="00FF00"/>
                          </a:solidFill>
                        </a:rPr>
                        <a:t>↑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0.74 (</a:t>
                      </a:r>
                      <a:r>
                        <a:rPr lang="en-US">
                          <a:solidFill>
                            <a:srgbClr val="FF9900"/>
                          </a:solidFill>
                        </a:rPr>
                        <a:t>→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0.70 (</a:t>
                      </a:r>
                      <a:r>
                        <a:rPr b="1" lang="en-US">
                          <a:solidFill>
                            <a:srgbClr val="00FF00"/>
                          </a:solidFill>
                        </a:rPr>
                        <a:t>↑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g251c3fbe54a_4_35"/>
          <p:cNvSpPr txBox="1"/>
          <p:nvPr/>
        </p:nvSpPr>
        <p:spPr>
          <a:xfrm>
            <a:off x="7946500" y="6405500"/>
            <a:ext cx="10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g251c3fbe54a_4_35"/>
          <p:cNvSpPr txBox="1"/>
          <p:nvPr/>
        </p:nvSpPr>
        <p:spPr>
          <a:xfrm>
            <a:off x="7607950" y="5386838"/>
            <a:ext cx="21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g251c3fbe54a_4_35"/>
          <p:cNvSpPr txBox="1"/>
          <p:nvPr/>
        </p:nvSpPr>
        <p:spPr>
          <a:xfrm>
            <a:off x="8377573" y="4467875"/>
            <a:ext cx="19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g251c3fbe54a_4_35"/>
          <p:cNvSpPr txBox="1"/>
          <p:nvPr/>
        </p:nvSpPr>
        <p:spPr>
          <a:xfrm>
            <a:off x="10517100" y="4133575"/>
            <a:ext cx="16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FEATURES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g251c3fbe54a_4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900553">
            <a:off x="7990728" y="5759233"/>
            <a:ext cx="658989" cy="658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51c3fbe54a_4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876833">
            <a:off x="8138703" y="4829983"/>
            <a:ext cx="658989" cy="658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51c3fbe54a_4_35"/>
          <p:cNvSpPr txBox="1"/>
          <p:nvPr/>
        </p:nvSpPr>
        <p:spPr>
          <a:xfrm>
            <a:off x="587025" y="5402300"/>
            <a:ext cx="56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Calibri"/>
                <a:ea typeface="Calibri"/>
                <a:cs typeface="Calibri"/>
                <a:sym typeface="Calibri"/>
              </a:rPr>
              <a:t>Comparison of cross-validated model performance with feature selection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526" y="5335027"/>
            <a:ext cx="2227474" cy="152297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"/>
          <p:cNvSpPr/>
          <p:nvPr/>
        </p:nvSpPr>
        <p:spPr>
          <a:xfrm>
            <a:off x="0" y="0"/>
            <a:ext cx="12192000" cy="934882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"/>
          <p:cNvSpPr txBox="1"/>
          <p:nvPr/>
        </p:nvSpPr>
        <p:spPr>
          <a:xfrm>
            <a:off x="-2719" y="323188"/>
            <a:ext cx="631884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Visualization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"/>
          <p:cNvSpPr txBox="1"/>
          <p:nvPr/>
        </p:nvSpPr>
        <p:spPr>
          <a:xfrm>
            <a:off x="8853588" y="6457800"/>
            <a:ext cx="10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"/>
          <p:cNvSpPr txBox="1"/>
          <p:nvPr/>
        </p:nvSpPr>
        <p:spPr>
          <a:xfrm>
            <a:off x="8853600" y="5904050"/>
            <a:ext cx="203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"/>
          <p:cNvSpPr txBox="1"/>
          <p:nvPr/>
        </p:nvSpPr>
        <p:spPr>
          <a:xfrm>
            <a:off x="9333042" y="5224883"/>
            <a:ext cx="142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5"/>
          <p:cNvSpPr txBox="1"/>
          <p:nvPr/>
        </p:nvSpPr>
        <p:spPr>
          <a:xfrm>
            <a:off x="10675981" y="4877288"/>
            <a:ext cx="142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UNDERSTANDING FEATURES</a:t>
            </a:r>
            <a:endParaRPr b="1" sz="1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852934">
            <a:off x="9058722" y="6131664"/>
            <a:ext cx="403904" cy="4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18115">
            <a:off x="9165787" y="5460021"/>
            <a:ext cx="470357" cy="47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56684">
            <a:off x="10117894" y="4929213"/>
            <a:ext cx="493922" cy="45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138" y="3925938"/>
            <a:ext cx="4256756" cy="2782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63" y="3925950"/>
            <a:ext cx="4256750" cy="2782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50" y="1039400"/>
            <a:ext cx="4256750" cy="2782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47650" y="1039400"/>
            <a:ext cx="4256749" cy="2782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4" name="Google Shape;304;p5"/>
          <p:cNvPicPr preferRelativeResize="0"/>
          <p:nvPr/>
        </p:nvPicPr>
        <p:blipFill rotWithShape="1">
          <a:blip r:embed="rId9">
            <a:alphaModFix/>
          </a:blip>
          <a:srcRect b="0" l="0" r="25428" t="0"/>
          <a:stretch/>
        </p:blipFill>
        <p:spPr>
          <a:xfrm>
            <a:off x="9147774" y="1033526"/>
            <a:ext cx="2953801" cy="225472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"/>
          <p:cNvSpPr txBox="1"/>
          <p:nvPr/>
        </p:nvSpPr>
        <p:spPr>
          <a:xfrm>
            <a:off x="9147775" y="3288250"/>
            <a:ext cx="25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Calibri"/>
                <a:ea typeface="Calibri"/>
                <a:cs typeface="Calibri"/>
                <a:sym typeface="Calibri"/>
              </a:rPr>
              <a:t>Logistic regression feature weights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/>
          <p:nvPr/>
        </p:nvSpPr>
        <p:spPr>
          <a:xfrm>
            <a:off x="0" y="0"/>
            <a:ext cx="12192000" cy="934882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 txBox="1"/>
          <p:nvPr/>
        </p:nvSpPr>
        <p:spPr>
          <a:xfrm>
            <a:off x="6" y="282963"/>
            <a:ext cx="63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Conclusions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5070877" y="1546011"/>
            <a:ext cx="525000" cy="494100"/>
          </a:xfrm>
          <a:prstGeom prst="ellipse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5829023" y="1478100"/>
            <a:ext cx="41931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model with and without feature selection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(0.78 ROC AUC and 0.73 recall)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"/>
          <p:cNvSpPr/>
          <p:nvPr/>
        </p:nvSpPr>
        <p:spPr>
          <a:xfrm>
            <a:off x="5829023" y="2483300"/>
            <a:ext cx="42381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Investigation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DNN is promising for delivering even better performance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"/>
          <p:cNvSpPr/>
          <p:nvPr/>
        </p:nvSpPr>
        <p:spPr>
          <a:xfrm>
            <a:off x="5829025" y="3458300"/>
            <a:ext cx="525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development index, relevant experience, education level, and company size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"/>
          <p:cNvSpPr/>
          <p:nvPr/>
        </p:nvSpPr>
        <p:spPr>
          <a:xfrm>
            <a:off x="5829025" y="4560000"/>
            <a:ext cx="5161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Look-ahead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right employees, the best form of training, and ensuring the optimal return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5307399" y="5817265"/>
            <a:ext cx="288505" cy="485238"/>
          </a:xfrm>
          <a:custGeom>
            <a:rect b="b" l="l" r="r" t="t"/>
            <a:pathLst>
              <a:path extrusionOk="0" h="4045" w="1926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5085424" y="2567403"/>
            <a:ext cx="525000" cy="494100"/>
          </a:xfrm>
          <a:prstGeom prst="ellipse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5085424" y="3549386"/>
            <a:ext cx="525000" cy="494100"/>
          </a:xfrm>
          <a:prstGeom prst="ellipse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5070876" y="4644117"/>
            <a:ext cx="525000" cy="494100"/>
          </a:xfrm>
          <a:prstGeom prst="ellipse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 Analysis Vector Art, Icons, and Graphics for Free Download" id="321" name="Google Shape;3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34" y="1901601"/>
            <a:ext cx="4471358" cy="372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"/>
          <p:cNvSpPr/>
          <p:nvPr/>
        </p:nvSpPr>
        <p:spPr>
          <a:xfrm>
            <a:off x="0" y="0"/>
            <a:ext cx="12192000" cy="934882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7"/>
          <p:cNvSpPr txBox="1"/>
          <p:nvPr/>
        </p:nvSpPr>
        <p:spPr>
          <a:xfrm>
            <a:off x="-2719" y="323188"/>
            <a:ext cx="631884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00" y="934875"/>
            <a:ext cx="7897500" cy="59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7"/>
          <p:cNvSpPr txBox="1"/>
          <p:nvPr/>
        </p:nvSpPr>
        <p:spPr>
          <a:xfrm>
            <a:off x="2111700" y="5886800"/>
            <a:ext cx="172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sz="2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7"/>
          <p:cNvSpPr txBox="1"/>
          <p:nvPr/>
        </p:nvSpPr>
        <p:spPr>
          <a:xfrm>
            <a:off x="2725125" y="3969000"/>
            <a:ext cx="338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 sz="2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7"/>
          <p:cNvSpPr txBox="1"/>
          <p:nvPr/>
        </p:nvSpPr>
        <p:spPr>
          <a:xfrm>
            <a:off x="3776525" y="2646925"/>
            <a:ext cx="371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b="1" sz="2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7"/>
          <p:cNvSpPr txBox="1"/>
          <p:nvPr/>
        </p:nvSpPr>
        <p:spPr>
          <a:xfrm>
            <a:off x="5995800" y="1386188"/>
            <a:ext cx="49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UNDERSTANDING FEATURES</a:t>
            </a:r>
            <a:endParaRPr b="1" sz="2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099701">
            <a:off x="2495308" y="4640734"/>
            <a:ext cx="1322783" cy="132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574065">
            <a:off x="2926583" y="2749447"/>
            <a:ext cx="1322783" cy="132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97281">
            <a:off x="4681178" y="1285428"/>
            <a:ext cx="1326469" cy="132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934882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-2719" y="323188"/>
            <a:ext cx="631884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Introduction: Sources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-888875" y="1624125"/>
            <a:ext cx="3400200" cy="4411800"/>
          </a:xfrm>
          <a:prstGeom prst="blockArc">
            <a:avLst>
              <a:gd fmla="val 16139040" name="adj1"/>
              <a:gd fmla="val 5437737" name="adj2"/>
              <a:gd fmla="val 2359" name="adj3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4247938" y="5396590"/>
            <a:ext cx="406375" cy="451547"/>
            <a:chOff x="4006850" y="1601788"/>
            <a:chExt cx="322263" cy="357188"/>
          </a:xfrm>
        </p:grpSpPr>
        <p:sp>
          <p:nvSpPr>
            <p:cNvPr id="101" name="Google Shape;101;p2"/>
            <p:cNvSpPr/>
            <p:nvPr/>
          </p:nvSpPr>
          <p:spPr>
            <a:xfrm>
              <a:off x="4125913" y="1674813"/>
              <a:ext cx="141288" cy="109538"/>
            </a:xfrm>
            <a:custGeom>
              <a:rect b="b" l="l" r="r" t="t"/>
              <a:pathLst>
                <a:path extrusionOk="0" h="963" w="1255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06850" y="1725613"/>
              <a:ext cx="234950" cy="233363"/>
            </a:xfrm>
            <a:custGeom>
              <a:rect b="b" l="l" r="r" t="t"/>
              <a:pathLst>
                <a:path extrusionOk="0" h="2058" w="2072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191000" y="1716088"/>
              <a:ext cx="111125" cy="141288"/>
            </a:xfrm>
            <a:custGeom>
              <a:rect b="b" l="l" r="r" t="t"/>
              <a:pathLst>
                <a:path extrusionOk="0" h="1236" w="984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267200" y="1601788"/>
              <a:ext cx="61913" cy="114300"/>
            </a:xfrm>
            <a:custGeom>
              <a:rect b="b" l="l" r="r" t="t"/>
              <a:pathLst>
                <a:path extrusionOk="0" h="1016" w="54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11638" y="1727200"/>
              <a:ext cx="41275" cy="39688"/>
            </a:xfrm>
            <a:custGeom>
              <a:rect b="b" l="l" r="r" t="t"/>
              <a:pathLst>
                <a:path extrusionOk="0" h="351" w="366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2377380" y="6360953"/>
            <a:ext cx="416858" cy="369462"/>
            <a:chOff x="5435600" y="488950"/>
            <a:chExt cx="1725613" cy="1525587"/>
          </a:xfrm>
        </p:grpSpPr>
        <p:sp>
          <p:nvSpPr>
            <p:cNvPr id="107" name="Google Shape;107;p2"/>
            <p:cNvSpPr/>
            <p:nvPr/>
          </p:nvSpPr>
          <p:spPr>
            <a:xfrm>
              <a:off x="6029325" y="1050925"/>
              <a:ext cx="630238" cy="963612"/>
            </a:xfrm>
            <a:custGeom>
              <a:rect b="b" l="l" r="r" t="t"/>
              <a:pathLst>
                <a:path extrusionOk="0" h="2426" w="1587">
                  <a:moveTo>
                    <a:pt x="559" y="0"/>
                  </a:moveTo>
                  <a:lnTo>
                    <a:pt x="593" y="4"/>
                  </a:lnTo>
                  <a:lnTo>
                    <a:pt x="625" y="14"/>
                  </a:lnTo>
                  <a:lnTo>
                    <a:pt x="652" y="31"/>
                  </a:lnTo>
                  <a:lnTo>
                    <a:pt x="677" y="55"/>
                  </a:lnTo>
                  <a:lnTo>
                    <a:pt x="697" y="83"/>
                  </a:lnTo>
                  <a:lnTo>
                    <a:pt x="713" y="116"/>
                  </a:lnTo>
                  <a:lnTo>
                    <a:pt x="722" y="151"/>
                  </a:lnTo>
                  <a:lnTo>
                    <a:pt x="726" y="190"/>
                  </a:lnTo>
                  <a:lnTo>
                    <a:pt x="726" y="781"/>
                  </a:lnTo>
                  <a:lnTo>
                    <a:pt x="746" y="758"/>
                  </a:lnTo>
                  <a:lnTo>
                    <a:pt x="770" y="740"/>
                  </a:lnTo>
                  <a:lnTo>
                    <a:pt x="795" y="727"/>
                  </a:lnTo>
                  <a:lnTo>
                    <a:pt x="823" y="717"/>
                  </a:lnTo>
                  <a:lnTo>
                    <a:pt x="853" y="715"/>
                  </a:lnTo>
                  <a:lnTo>
                    <a:pt x="883" y="717"/>
                  </a:lnTo>
                  <a:lnTo>
                    <a:pt x="912" y="727"/>
                  </a:lnTo>
                  <a:lnTo>
                    <a:pt x="940" y="742"/>
                  </a:lnTo>
                  <a:lnTo>
                    <a:pt x="964" y="762"/>
                  </a:lnTo>
                  <a:lnTo>
                    <a:pt x="984" y="786"/>
                  </a:lnTo>
                  <a:lnTo>
                    <a:pt x="1000" y="814"/>
                  </a:lnTo>
                  <a:lnTo>
                    <a:pt x="1017" y="786"/>
                  </a:lnTo>
                  <a:lnTo>
                    <a:pt x="1037" y="762"/>
                  </a:lnTo>
                  <a:lnTo>
                    <a:pt x="1060" y="742"/>
                  </a:lnTo>
                  <a:lnTo>
                    <a:pt x="1087" y="727"/>
                  </a:lnTo>
                  <a:lnTo>
                    <a:pt x="1116" y="717"/>
                  </a:lnTo>
                  <a:lnTo>
                    <a:pt x="1147" y="715"/>
                  </a:lnTo>
                  <a:lnTo>
                    <a:pt x="1180" y="719"/>
                  </a:lnTo>
                  <a:lnTo>
                    <a:pt x="1212" y="729"/>
                  </a:lnTo>
                  <a:lnTo>
                    <a:pt x="1240" y="746"/>
                  </a:lnTo>
                  <a:lnTo>
                    <a:pt x="1265" y="770"/>
                  </a:lnTo>
                  <a:lnTo>
                    <a:pt x="1286" y="798"/>
                  </a:lnTo>
                  <a:lnTo>
                    <a:pt x="1301" y="831"/>
                  </a:lnTo>
                  <a:lnTo>
                    <a:pt x="1311" y="866"/>
                  </a:lnTo>
                  <a:lnTo>
                    <a:pt x="1314" y="905"/>
                  </a:lnTo>
                  <a:lnTo>
                    <a:pt x="1314" y="913"/>
                  </a:lnTo>
                  <a:lnTo>
                    <a:pt x="1332" y="885"/>
                  </a:lnTo>
                  <a:lnTo>
                    <a:pt x="1353" y="861"/>
                  </a:lnTo>
                  <a:lnTo>
                    <a:pt x="1380" y="844"/>
                  </a:lnTo>
                  <a:lnTo>
                    <a:pt x="1409" y="832"/>
                  </a:lnTo>
                  <a:lnTo>
                    <a:pt x="1441" y="828"/>
                  </a:lnTo>
                  <a:lnTo>
                    <a:pt x="1471" y="832"/>
                  </a:lnTo>
                  <a:lnTo>
                    <a:pt x="1499" y="841"/>
                  </a:lnTo>
                  <a:lnTo>
                    <a:pt x="1522" y="857"/>
                  </a:lnTo>
                  <a:lnTo>
                    <a:pt x="1545" y="877"/>
                  </a:lnTo>
                  <a:lnTo>
                    <a:pt x="1562" y="902"/>
                  </a:lnTo>
                  <a:lnTo>
                    <a:pt x="1577" y="930"/>
                  </a:lnTo>
                  <a:lnTo>
                    <a:pt x="1584" y="961"/>
                  </a:lnTo>
                  <a:lnTo>
                    <a:pt x="1587" y="996"/>
                  </a:lnTo>
                  <a:lnTo>
                    <a:pt x="1587" y="2060"/>
                  </a:lnTo>
                  <a:lnTo>
                    <a:pt x="1584" y="2113"/>
                  </a:lnTo>
                  <a:lnTo>
                    <a:pt x="1574" y="2166"/>
                  </a:lnTo>
                  <a:lnTo>
                    <a:pt x="1558" y="2213"/>
                  </a:lnTo>
                  <a:lnTo>
                    <a:pt x="1538" y="2258"/>
                  </a:lnTo>
                  <a:lnTo>
                    <a:pt x="1512" y="2299"/>
                  </a:lnTo>
                  <a:lnTo>
                    <a:pt x="1482" y="2336"/>
                  </a:lnTo>
                  <a:lnTo>
                    <a:pt x="1447" y="2366"/>
                  </a:lnTo>
                  <a:lnTo>
                    <a:pt x="1409" y="2392"/>
                  </a:lnTo>
                  <a:lnTo>
                    <a:pt x="1368" y="2410"/>
                  </a:lnTo>
                  <a:lnTo>
                    <a:pt x="1324" y="2422"/>
                  </a:lnTo>
                  <a:lnTo>
                    <a:pt x="1278" y="2426"/>
                  </a:lnTo>
                  <a:lnTo>
                    <a:pt x="699" y="2426"/>
                  </a:lnTo>
                  <a:lnTo>
                    <a:pt x="663" y="2422"/>
                  </a:lnTo>
                  <a:lnTo>
                    <a:pt x="629" y="2414"/>
                  </a:lnTo>
                  <a:lnTo>
                    <a:pt x="597" y="2399"/>
                  </a:lnTo>
                  <a:lnTo>
                    <a:pt x="568" y="2382"/>
                  </a:lnTo>
                  <a:lnTo>
                    <a:pt x="540" y="2360"/>
                  </a:lnTo>
                  <a:lnTo>
                    <a:pt x="514" y="2333"/>
                  </a:lnTo>
                  <a:lnTo>
                    <a:pt x="490" y="2306"/>
                  </a:lnTo>
                  <a:lnTo>
                    <a:pt x="469" y="2274"/>
                  </a:lnTo>
                  <a:lnTo>
                    <a:pt x="460" y="2261"/>
                  </a:lnTo>
                  <a:lnTo>
                    <a:pt x="450" y="2246"/>
                  </a:lnTo>
                  <a:lnTo>
                    <a:pt x="440" y="2231"/>
                  </a:lnTo>
                  <a:lnTo>
                    <a:pt x="429" y="2215"/>
                  </a:lnTo>
                  <a:lnTo>
                    <a:pt x="420" y="2200"/>
                  </a:lnTo>
                  <a:lnTo>
                    <a:pt x="413" y="2188"/>
                  </a:lnTo>
                  <a:lnTo>
                    <a:pt x="408" y="2180"/>
                  </a:lnTo>
                  <a:lnTo>
                    <a:pt x="407" y="2178"/>
                  </a:lnTo>
                  <a:lnTo>
                    <a:pt x="21" y="1376"/>
                  </a:lnTo>
                  <a:lnTo>
                    <a:pt x="9" y="1344"/>
                  </a:lnTo>
                  <a:lnTo>
                    <a:pt x="3" y="1311"/>
                  </a:lnTo>
                  <a:lnTo>
                    <a:pt x="0" y="1278"/>
                  </a:lnTo>
                  <a:lnTo>
                    <a:pt x="4" y="1246"/>
                  </a:lnTo>
                  <a:lnTo>
                    <a:pt x="12" y="1215"/>
                  </a:lnTo>
                  <a:lnTo>
                    <a:pt x="24" y="1186"/>
                  </a:lnTo>
                  <a:lnTo>
                    <a:pt x="41" y="1159"/>
                  </a:lnTo>
                  <a:lnTo>
                    <a:pt x="62" y="1136"/>
                  </a:lnTo>
                  <a:lnTo>
                    <a:pt x="87" y="1117"/>
                  </a:lnTo>
                  <a:lnTo>
                    <a:pt x="114" y="1104"/>
                  </a:lnTo>
                  <a:lnTo>
                    <a:pt x="140" y="1096"/>
                  </a:lnTo>
                  <a:lnTo>
                    <a:pt x="168" y="1093"/>
                  </a:lnTo>
                  <a:lnTo>
                    <a:pt x="197" y="1096"/>
                  </a:lnTo>
                  <a:lnTo>
                    <a:pt x="224" y="1105"/>
                  </a:lnTo>
                  <a:lnTo>
                    <a:pt x="251" y="1120"/>
                  </a:lnTo>
                  <a:lnTo>
                    <a:pt x="276" y="1138"/>
                  </a:lnTo>
                  <a:lnTo>
                    <a:pt x="297" y="1163"/>
                  </a:lnTo>
                  <a:lnTo>
                    <a:pt x="314" y="1192"/>
                  </a:lnTo>
                  <a:lnTo>
                    <a:pt x="392" y="1355"/>
                  </a:lnTo>
                  <a:lnTo>
                    <a:pt x="392" y="190"/>
                  </a:lnTo>
                  <a:lnTo>
                    <a:pt x="395" y="151"/>
                  </a:lnTo>
                  <a:lnTo>
                    <a:pt x="405" y="116"/>
                  </a:lnTo>
                  <a:lnTo>
                    <a:pt x="420" y="83"/>
                  </a:lnTo>
                  <a:lnTo>
                    <a:pt x="441" y="55"/>
                  </a:lnTo>
                  <a:lnTo>
                    <a:pt x="466" y="31"/>
                  </a:lnTo>
                  <a:lnTo>
                    <a:pt x="494" y="14"/>
                  </a:lnTo>
                  <a:lnTo>
                    <a:pt x="526" y="4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435600" y="488950"/>
              <a:ext cx="1725613" cy="1219200"/>
            </a:xfrm>
            <a:custGeom>
              <a:rect b="b" l="l" r="r" t="t"/>
              <a:pathLst>
                <a:path extrusionOk="0" h="3070" w="4349">
                  <a:moveTo>
                    <a:pt x="4035" y="1405"/>
                  </a:moveTo>
                  <a:lnTo>
                    <a:pt x="4005" y="1409"/>
                  </a:lnTo>
                  <a:lnTo>
                    <a:pt x="3978" y="1418"/>
                  </a:lnTo>
                  <a:lnTo>
                    <a:pt x="3955" y="1434"/>
                  </a:lnTo>
                  <a:lnTo>
                    <a:pt x="3935" y="1454"/>
                  </a:lnTo>
                  <a:lnTo>
                    <a:pt x="3920" y="1476"/>
                  </a:lnTo>
                  <a:lnTo>
                    <a:pt x="3911" y="1504"/>
                  </a:lnTo>
                  <a:lnTo>
                    <a:pt x="3907" y="1533"/>
                  </a:lnTo>
                  <a:lnTo>
                    <a:pt x="3911" y="1562"/>
                  </a:lnTo>
                  <a:lnTo>
                    <a:pt x="3920" y="1590"/>
                  </a:lnTo>
                  <a:lnTo>
                    <a:pt x="3935" y="1612"/>
                  </a:lnTo>
                  <a:lnTo>
                    <a:pt x="3955" y="1632"/>
                  </a:lnTo>
                  <a:lnTo>
                    <a:pt x="3978" y="1648"/>
                  </a:lnTo>
                  <a:lnTo>
                    <a:pt x="4005" y="1657"/>
                  </a:lnTo>
                  <a:lnTo>
                    <a:pt x="4035" y="1661"/>
                  </a:lnTo>
                  <a:lnTo>
                    <a:pt x="4064" y="1657"/>
                  </a:lnTo>
                  <a:lnTo>
                    <a:pt x="4091" y="1648"/>
                  </a:lnTo>
                  <a:lnTo>
                    <a:pt x="4114" y="1632"/>
                  </a:lnTo>
                  <a:lnTo>
                    <a:pt x="4134" y="1612"/>
                  </a:lnTo>
                  <a:lnTo>
                    <a:pt x="4150" y="1590"/>
                  </a:lnTo>
                  <a:lnTo>
                    <a:pt x="4159" y="1562"/>
                  </a:lnTo>
                  <a:lnTo>
                    <a:pt x="4162" y="1533"/>
                  </a:lnTo>
                  <a:lnTo>
                    <a:pt x="4159" y="1504"/>
                  </a:lnTo>
                  <a:lnTo>
                    <a:pt x="4150" y="1476"/>
                  </a:lnTo>
                  <a:lnTo>
                    <a:pt x="4134" y="1454"/>
                  </a:lnTo>
                  <a:lnTo>
                    <a:pt x="4114" y="1434"/>
                  </a:lnTo>
                  <a:lnTo>
                    <a:pt x="4091" y="1418"/>
                  </a:lnTo>
                  <a:lnTo>
                    <a:pt x="4064" y="1409"/>
                  </a:lnTo>
                  <a:lnTo>
                    <a:pt x="4035" y="1405"/>
                  </a:lnTo>
                  <a:close/>
                  <a:moveTo>
                    <a:pt x="261" y="0"/>
                  </a:moveTo>
                  <a:lnTo>
                    <a:pt x="4087" y="0"/>
                  </a:lnTo>
                  <a:lnTo>
                    <a:pt x="4129" y="4"/>
                  </a:lnTo>
                  <a:lnTo>
                    <a:pt x="4170" y="13"/>
                  </a:lnTo>
                  <a:lnTo>
                    <a:pt x="4207" y="29"/>
                  </a:lnTo>
                  <a:lnTo>
                    <a:pt x="4241" y="50"/>
                  </a:lnTo>
                  <a:lnTo>
                    <a:pt x="4273" y="77"/>
                  </a:lnTo>
                  <a:lnTo>
                    <a:pt x="4298" y="107"/>
                  </a:lnTo>
                  <a:lnTo>
                    <a:pt x="4320" y="141"/>
                  </a:lnTo>
                  <a:lnTo>
                    <a:pt x="4336" y="180"/>
                  </a:lnTo>
                  <a:lnTo>
                    <a:pt x="4345" y="219"/>
                  </a:lnTo>
                  <a:lnTo>
                    <a:pt x="4349" y="261"/>
                  </a:lnTo>
                  <a:lnTo>
                    <a:pt x="4349" y="2809"/>
                  </a:lnTo>
                  <a:lnTo>
                    <a:pt x="4345" y="2851"/>
                  </a:lnTo>
                  <a:lnTo>
                    <a:pt x="4336" y="2892"/>
                  </a:lnTo>
                  <a:lnTo>
                    <a:pt x="4320" y="2929"/>
                  </a:lnTo>
                  <a:lnTo>
                    <a:pt x="4298" y="2963"/>
                  </a:lnTo>
                  <a:lnTo>
                    <a:pt x="4273" y="2994"/>
                  </a:lnTo>
                  <a:lnTo>
                    <a:pt x="4241" y="3020"/>
                  </a:lnTo>
                  <a:lnTo>
                    <a:pt x="4207" y="3041"/>
                  </a:lnTo>
                  <a:lnTo>
                    <a:pt x="4170" y="3057"/>
                  </a:lnTo>
                  <a:lnTo>
                    <a:pt x="4129" y="3067"/>
                  </a:lnTo>
                  <a:lnTo>
                    <a:pt x="4087" y="3070"/>
                  </a:lnTo>
                  <a:lnTo>
                    <a:pt x="3334" y="3070"/>
                  </a:lnTo>
                  <a:lnTo>
                    <a:pt x="3331" y="3070"/>
                  </a:lnTo>
                  <a:lnTo>
                    <a:pt x="3325" y="3070"/>
                  </a:lnTo>
                  <a:lnTo>
                    <a:pt x="3314" y="3069"/>
                  </a:lnTo>
                  <a:lnTo>
                    <a:pt x="3301" y="3066"/>
                  </a:lnTo>
                  <a:lnTo>
                    <a:pt x="3288" y="3062"/>
                  </a:lnTo>
                  <a:lnTo>
                    <a:pt x="3273" y="3057"/>
                  </a:lnTo>
                  <a:lnTo>
                    <a:pt x="3261" y="3048"/>
                  </a:lnTo>
                  <a:lnTo>
                    <a:pt x="3251" y="3037"/>
                  </a:lnTo>
                  <a:lnTo>
                    <a:pt x="3243" y="3023"/>
                  </a:lnTo>
                  <a:lnTo>
                    <a:pt x="3240" y="3004"/>
                  </a:lnTo>
                  <a:lnTo>
                    <a:pt x="3240" y="2912"/>
                  </a:lnTo>
                  <a:lnTo>
                    <a:pt x="3243" y="2892"/>
                  </a:lnTo>
                  <a:lnTo>
                    <a:pt x="3250" y="2876"/>
                  </a:lnTo>
                  <a:lnTo>
                    <a:pt x="3260" y="2864"/>
                  </a:lnTo>
                  <a:lnTo>
                    <a:pt x="3272" y="2856"/>
                  </a:lnTo>
                  <a:lnTo>
                    <a:pt x="3285" y="2851"/>
                  </a:lnTo>
                  <a:lnTo>
                    <a:pt x="3298" y="2847"/>
                  </a:lnTo>
                  <a:lnTo>
                    <a:pt x="3310" y="2846"/>
                  </a:lnTo>
                  <a:lnTo>
                    <a:pt x="3319" y="2846"/>
                  </a:lnTo>
                  <a:lnTo>
                    <a:pt x="3326" y="2846"/>
                  </a:lnTo>
                  <a:lnTo>
                    <a:pt x="3329" y="2846"/>
                  </a:lnTo>
                  <a:lnTo>
                    <a:pt x="3767" y="2846"/>
                  </a:lnTo>
                  <a:lnTo>
                    <a:pt x="3787" y="2843"/>
                  </a:lnTo>
                  <a:lnTo>
                    <a:pt x="3804" y="2834"/>
                  </a:lnTo>
                  <a:lnTo>
                    <a:pt x="3817" y="2821"/>
                  </a:lnTo>
                  <a:lnTo>
                    <a:pt x="3827" y="2804"/>
                  </a:lnTo>
                  <a:lnTo>
                    <a:pt x="3830" y="2784"/>
                  </a:lnTo>
                  <a:lnTo>
                    <a:pt x="3830" y="286"/>
                  </a:lnTo>
                  <a:lnTo>
                    <a:pt x="3827" y="268"/>
                  </a:lnTo>
                  <a:lnTo>
                    <a:pt x="3817" y="251"/>
                  </a:lnTo>
                  <a:lnTo>
                    <a:pt x="3804" y="238"/>
                  </a:lnTo>
                  <a:lnTo>
                    <a:pt x="3787" y="228"/>
                  </a:lnTo>
                  <a:lnTo>
                    <a:pt x="3767" y="224"/>
                  </a:lnTo>
                  <a:lnTo>
                    <a:pt x="477" y="224"/>
                  </a:lnTo>
                  <a:lnTo>
                    <a:pt x="457" y="228"/>
                  </a:lnTo>
                  <a:lnTo>
                    <a:pt x="440" y="238"/>
                  </a:lnTo>
                  <a:lnTo>
                    <a:pt x="425" y="251"/>
                  </a:lnTo>
                  <a:lnTo>
                    <a:pt x="417" y="268"/>
                  </a:lnTo>
                  <a:lnTo>
                    <a:pt x="413" y="286"/>
                  </a:lnTo>
                  <a:lnTo>
                    <a:pt x="413" y="2784"/>
                  </a:lnTo>
                  <a:lnTo>
                    <a:pt x="417" y="2804"/>
                  </a:lnTo>
                  <a:lnTo>
                    <a:pt x="425" y="2821"/>
                  </a:lnTo>
                  <a:lnTo>
                    <a:pt x="440" y="2834"/>
                  </a:lnTo>
                  <a:lnTo>
                    <a:pt x="457" y="2843"/>
                  </a:lnTo>
                  <a:lnTo>
                    <a:pt x="477" y="2846"/>
                  </a:lnTo>
                  <a:lnTo>
                    <a:pt x="1310" y="2846"/>
                  </a:lnTo>
                  <a:lnTo>
                    <a:pt x="1312" y="2846"/>
                  </a:lnTo>
                  <a:lnTo>
                    <a:pt x="1322" y="2846"/>
                  </a:lnTo>
                  <a:lnTo>
                    <a:pt x="1334" y="2847"/>
                  </a:lnTo>
                  <a:lnTo>
                    <a:pt x="1348" y="2851"/>
                  </a:lnTo>
                  <a:lnTo>
                    <a:pt x="1363" y="2858"/>
                  </a:lnTo>
                  <a:lnTo>
                    <a:pt x="1376" y="2868"/>
                  </a:lnTo>
                  <a:lnTo>
                    <a:pt x="1386" y="2883"/>
                  </a:lnTo>
                  <a:lnTo>
                    <a:pt x="1389" y="2888"/>
                  </a:lnTo>
                  <a:lnTo>
                    <a:pt x="1394" y="2897"/>
                  </a:lnTo>
                  <a:lnTo>
                    <a:pt x="1402" y="2912"/>
                  </a:lnTo>
                  <a:lnTo>
                    <a:pt x="1412" y="2930"/>
                  </a:lnTo>
                  <a:lnTo>
                    <a:pt x="1421" y="2949"/>
                  </a:lnTo>
                  <a:lnTo>
                    <a:pt x="1430" y="2968"/>
                  </a:lnTo>
                  <a:lnTo>
                    <a:pt x="1439" y="2988"/>
                  </a:lnTo>
                  <a:lnTo>
                    <a:pt x="1447" y="3005"/>
                  </a:lnTo>
                  <a:lnTo>
                    <a:pt x="1452" y="3019"/>
                  </a:lnTo>
                  <a:lnTo>
                    <a:pt x="1454" y="3034"/>
                  </a:lnTo>
                  <a:lnTo>
                    <a:pt x="1451" y="3046"/>
                  </a:lnTo>
                  <a:lnTo>
                    <a:pt x="1445" y="3056"/>
                  </a:lnTo>
                  <a:lnTo>
                    <a:pt x="1435" y="3062"/>
                  </a:lnTo>
                  <a:lnTo>
                    <a:pt x="1425" y="3066"/>
                  </a:lnTo>
                  <a:lnTo>
                    <a:pt x="1414" y="3069"/>
                  </a:lnTo>
                  <a:lnTo>
                    <a:pt x="1406" y="3070"/>
                  </a:lnTo>
                  <a:lnTo>
                    <a:pt x="1400" y="3070"/>
                  </a:lnTo>
                  <a:lnTo>
                    <a:pt x="1397" y="3070"/>
                  </a:lnTo>
                  <a:lnTo>
                    <a:pt x="261" y="3070"/>
                  </a:lnTo>
                  <a:lnTo>
                    <a:pt x="219" y="3067"/>
                  </a:lnTo>
                  <a:lnTo>
                    <a:pt x="180" y="3057"/>
                  </a:lnTo>
                  <a:lnTo>
                    <a:pt x="141" y="3041"/>
                  </a:lnTo>
                  <a:lnTo>
                    <a:pt x="107" y="3020"/>
                  </a:lnTo>
                  <a:lnTo>
                    <a:pt x="77" y="2994"/>
                  </a:lnTo>
                  <a:lnTo>
                    <a:pt x="50" y="2963"/>
                  </a:lnTo>
                  <a:lnTo>
                    <a:pt x="29" y="2929"/>
                  </a:lnTo>
                  <a:lnTo>
                    <a:pt x="13" y="2892"/>
                  </a:lnTo>
                  <a:lnTo>
                    <a:pt x="4" y="2851"/>
                  </a:lnTo>
                  <a:lnTo>
                    <a:pt x="0" y="2809"/>
                  </a:lnTo>
                  <a:lnTo>
                    <a:pt x="0" y="261"/>
                  </a:lnTo>
                  <a:lnTo>
                    <a:pt x="4" y="219"/>
                  </a:lnTo>
                  <a:lnTo>
                    <a:pt x="13" y="180"/>
                  </a:lnTo>
                  <a:lnTo>
                    <a:pt x="29" y="141"/>
                  </a:lnTo>
                  <a:lnTo>
                    <a:pt x="50" y="107"/>
                  </a:lnTo>
                  <a:lnTo>
                    <a:pt x="77" y="77"/>
                  </a:lnTo>
                  <a:lnTo>
                    <a:pt x="107" y="50"/>
                  </a:lnTo>
                  <a:lnTo>
                    <a:pt x="141" y="29"/>
                  </a:lnTo>
                  <a:lnTo>
                    <a:pt x="180" y="13"/>
                  </a:lnTo>
                  <a:lnTo>
                    <a:pt x="219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2"/>
          <p:cNvSpPr/>
          <p:nvPr/>
        </p:nvSpPr>
        <p:spPr>
          <a:xfrm>
            <a:off x="5025746" y="3577538"/>
            <a:ext cx="416858" cy="314634"/>
          </a:xfrm>
          <a:custGeom>
            <a:rect b="b" l="l" r="r" t="t"/>
            <a:pathLst>
              <a:path extrusionOk="0" h="2604" w="3466">
                <a:moveTo>
                  <a:pt x="162" y="2278"/>
                </a:moveTo>
                <a:lnTo>
                  <a:pt x="1300" y="2278"/>
                </a:lnTo>
                <a:lnTo>
                  <a:pt x="1302" y="2304"/>
                </a:lnTo>
                <a:lnTo>
                  <a:pt x="1311" y="2326"/>
                </a:lnTo>
                <a:lnTo>
                  <a:pt x="1324" y="2347"/>
                </a:lnTo>
                <a:lnTo>
                  <a:pt x="1340" y="2364"/>
                </a:lnTo>
                <a:lnTo>
                  <a:pt x="1360" y="2377"/>
                </a:lnTo>
                <a:lnTo>
                  <a:pt x="1383" y="2384"/>
                </a:lnTo>
                <a:lnTo>
                  <a:pt x="1408" y="2387"/>
                </a:lnTo>
                <a:lnTo>
                  <a:pt x="2058" y="2387"/>
                </a:lnTo>
                <a:lnTo>
                  <a:pt x="2082" y="2384"/>
                </a:lnTo>
                <a:lnTo>
                  <a:pt x="2106" y="2377"/>
                </a:lnTo>
                <a:lnTo>
                  <a:pt x="2126" y="2364"/>
                </a:lnTo>
                <a:lnTo>
                  <a:pt x="2142" y="2347"/>
                </a:lnTo>
                <a:lnTo>
                  <a:pt x="2155" y="2326"/>
                </a:lnTo>
                <a:lnTo>
                  <a:pt x="2163" y="2304"/>
                </a:lnTo>
                <a:lnTo>
                  <a:pt x="2166" y="2278"/>
                </a:lnTo>
                <a:lnTo>
                  <a:pt x="3303" y="2278"/>
                </a:lnTo>
                <a:lnTo>
                  <a:pt x="3335" y="2282"/>
                </a:lnTo>
                <a:lnTo>
                  <a:pt x="3366" y="2291"/>
                </a:lnTo>
                <a:lnTo>
                  <a:pt x="3394" y="2306"/>
                </a:lnTo>
                <a:lnTo>
                  <a:pt x="3419" y="2326"/>
                </a:lnTo>
                <a:lnTo>
                  <a:pt x="3438" y="2350"/>
                </a:lnTo>
                <a:lnTo>
                  <a:pt x="3453" y="2378"/>
                </a:lnTo>
                <a:lnTo>
                  <a:pt x="3462" y="2409"/>
                </a:lnTo>
                <a:lnTo>
                  <a:pt x="3466" y="2441"/>
                </a:lnTo>
                <a:lnTo>
                  <a:pt x="3462" y="2474"/>
                </a:lnTo>
                <a:lnTo>
                  <a:pt x="3453" y="2505"/>
                </a:lnTo>
                <a:lnTo>
                  <a:pt x="3438" y="2533"/>
                </a:lnTo>
                <a:lnTo>
                  <a:pt x="3419" y="2556"/>
                </a:lnTo>
                <a:lnTo>
                  <a:pt x="3394" y="2576"/>
                </a:lnTo>
                <a:lnTo>
                  <a:pt x="3366" y="2591"/>
                </a:lnTo>
                <a:lnTo>
                  <a:pt x="3335" y="2601"/>
                </a:lnTo>
                <a:lnTo>
                  <a:pt x="3303" y="2604"/>
                </a:lnTo>
                <a:lnTo>
                  <a:pt x="162" y="2604"/>
                </a:lnTo>
                <a:lnTo>
                  <a:pt x="130" y="2601"/>
                </a:lnTo>
                <a:lnTo>
                  <a:pt x="99" y="2591"/>
                </a:lnTo>
                <a:lnTo>
                  <a:pt x="71" y="2576"/>
                </a:lnTo>
                <a:lnTo>
                  <a:pt x="48" y="2556"/>
                </a:lnTo>
                <a:lnTo>
                  <a:pt x="28" y="2533"/>
                </a:lnTo>
                <a:lnTo>
                  <a:pt x="13" y="2505"/>
                </a:lnTo>
                <a:lnTo>
                  <a:pt x="3" y="2474"/>
                </a:lnTo>
                <a:lnTo>
                  <a:pt x="0" y="2441"/>
                </a:lnTo>
                <a:lnTo>
                  <a:pt x="3" y="2409"/>
                </a:lnTo>
                <a:lnTo>
                  <a:pt x="13" y="2378"/>
                </a:lnTo>
                <a:lnTo>
                  <a:pt x="28" y="2350"/>
                </a:lnTo>
                <a:lnTo>
                  <a:pt x="48" y="2326"/>
                </a:lnTo>
                <a:lnTo>
                  <a:pt x="71" y="2306"/>
                </a:lnTo>
                <a:lnTo>
                  <a:pt x="99" y="2291"/>
                </a:lnTo>
                <a:lnTo>
                  <a:pt x="130" y="2282"/>
                </a:lnTo>
                <a:lnTo>
                  <a:pt x="162" y="2278"/>
                </a:lnTo>
                <a:close/>
                <a:moveTo>
                  <a:pt x="324" y="217"/>
                </a:moveTo>
                <a:lnTo>
                  <a:pt x="300" y="220"/>
                </a:lnTo>
                <a:lnTo>
                  <a:pt x="277" y="229"/>
                </a:lnTo>
                <a:lnTo>
                  <a:pt x="257" y="240"/>
                </a:lnTo>
                <a:lnTo>
                  <a:pt x="240" y="257"/>
                </a:lnTo>
                <a:lnTo>
                  <a:pt x="228" y="278"/>
                </a:lnTo>
                <a:lnTo>
                  <a:pt x="220" y="300"/>
                </a:lnTo>
                <a:lnTo>
                  <a:pt x="217" y="325"/>
                </a:lnTo>
                <a:lnTo>
                  <a:pt x="217" y="1737"/>
                </a:lnTo>
                <a:lnTo>
                  <a:pt x="220" y="1761"/>
                </a:lnTo>
                <a:lnTo>
                  <a:pt x="228" y="1784"/>
                </a:lnTo>
                <a:lnTo>
                  <a:pt x="240" y="1804"/>
                </a:lnTo>
                <a:lnTo>
                  <a:pt x="257" y="1821"/>
                </a:lnTo>
                <a:lnTo>
                  <a:pt x="277" y="1834"/>
                </a:lnTo>
                <a:lnTo>
                  <a:pt x="300" y="1842"/>
                </a:lnTo>
                <a:lnTo>
                  <a:pt x="324" y="1844"/>
                </a:lnTo>
                <a:lnTo>
                  <a:pt x="3140" y="1844"/>
                </a:lnTo>
                <a:lnTo>
                  <a:pt x="3166" y="1842"/>
                </a:lnTo>
                <a:lnTo>
                  <a:pt x="3188" y="1834"/>
                </a:lnTo>
                <a:lnTo>
                  <a:pt x="3209" y="1821"/>
                </a:lnTo>
                <a:lnTo>
                  <a:pt x="3226" y="1804"/>
                </a:lnTo>
                <a:lnTo>
                  <a:pt x="3238" y="1784"/>
                </a:lnTo>
                <a:lnTo>
                  <a:pt x="3246" y="1761"/>
                </a:lnTo>
                <a:lnTo>
                  <a:pt x="3249" y="1737"/>
                </a:lnTo>
                <a:lnTo>
                  <a:pt x="3249" y="325"/>
                </a:lnTo>
                <a:lnTo>
                  <a:pt x="3246" y="300"/>
                </a:lnTo>
                <a:lnTo>
                  <a:pt x="3238" y="278"/>
                </a:lnTo>
                <a:lnTo>
                  <a:pt x="3226" y="257"/>
                </a:lnTo>
                <a:lnTo>
                  <a:pt x="3209" y="240"/>
                </a:lnTo>
                <a:lnTo>
                  <a:pt x="3188" y="229"/>
                </a:lnTo>
                <a:lnTo>
                  <a:pt x="3166" y="220"/>
                </a:lnTo>
                <a:lnTo>
                  <a:pt x="3140" y="217"/>
                </a:lnTo>
                <a:lnTo>
                  <a:pt x="324" y="217"/>
                </a:lnTo>
                <a:close/>
                <a:moveTo>
                  <a:pt x="324" y="0"/>
                </a:moveTo>
                <a:lnTo>
                  <a:pt x="3140" y="0"/>
                </a:lnTo>
                <a:lnTo>
                  <a:pt x="3185" y="3"/>
                </a:lnTo>
                <a:lnTo>
                  <a:pt x="3227" y="12"/>
                </a:lnTo>
                <a:lnTo>
                  <a:pt x="3267" y="26"/>
                </a:lnTo>
                <a:lnTo>
                  <a:pt x="3305" y="45"/>
                </a:lnTo>
                <a:lnTo>
                  <a:pt x="3340" y="67"/>
                </a:lnTo>
                <a:lnTo>
                  <a:pt x="3371" y="95"/>
                </a:lnTo>
                <a:lnTo>
                  <a:pt x="3398" y="126"/>
                </a:lnTo>
                <a:lnTo>
                  <a:pt x="3422" y="161"/>
                </a:lnTo>
                <a:lnTo>
                  <a:pt x="3440" y="199"/>
                </a:lnTo>
                <a:lnTo>
                  <a:pt x="3455" y="238"/>
                </a:lnTo>
                <a:lnTo>
                  <a:pt x="3463" y="281"/>
                </a:lnTo>
                <a:lnTo>
                  <a:pt x="3466" y="325"/>
                </a:lnTo>
                <a:lnTo>
                  <a:pt x="3466" y="1737"/>
                </a:lnTo>
                <a:lnTo>
                  <a:pt x="3463" y="1780"/>
                </a:lnTo>
                <a:lnTo>
                  <a:pt x="3455" y="1822"/>
                </a:lnTo>
                <a:lnTo>
                  <a:pt x="3440" y="1863"/>
                </a:lnTo>
                <a:lnTo>
                  <a:pt x="3422" y="1900"/>
                </a:lnTo>
                <a:lnTo>
                  <a:pt x="3398" y="1935"/>
                </a:lnTo>
                <a:lnTo>
                  <a:pt x="3371" y="1966"/>
                </a:lnTo>
                <a:lnTo>
                  <a:pt x="3340" y="1994"/>
                </a:lnTo>
                <a:lnTo>
                  <a:pt x="3305" y="2017"/>
                </a:lnTo>
                <a:lnTo>
                  <a:pt x="3267" y="2036"/>
                </a:lnTo>
                <a:lnTo>
                  <a:pt x="3227" y="2050"/>
                </a:lnTo>
                <a:lnTo>
                  <a:pt x="3185" y="2058"/>
                </a:lnTo>
                <a:lnTo>
                  <a:pt x="3140" y="2061"/>
                </a:lnTo>
                <a:lnTo>
                  <a:pt x="324" y="2061"/>
                </a:lnTo>
                <a:lnTo>
                  <a:pt x="281" y="2058"/>
                </a:lnTo>
                <a:lnTo>
                  <a:pt x="239" y="2050"/>
                </a:lnTo>
                <a:lnTo>
                  <a:pt x="198" y="2036"/>
                </a:lnTo>
                <a:lnTo>
                  <a:pt x="161" y="2017"/>
                </a:lnTo>
                <a:lnTo>
                  <a:pt x="127" y="1994"/>
                </a:lnTo>
                <a:lnTo>
                  <a:pt x="95" y="1966"/>
                </a:lnTo>
                <a:lnTo>
                  <a:pt x="68" y="1935"/>
                </a:lnTo>
                <a:lnTo>
                  <a:pt x="45" y="1900"/>
                </a:lnTo>
                <a:lnTo>
                  <a:pt x="26" y="1863"/>
                </a:lnTo>
                <a:lnTo>
                  <a:pt x="12" y="1822"/>
                </a:lnTo>
                <a:lnTo>
                  <a:pt x="3" y="1780"/>
                </a:lnTo>
                <a:lnTo>
                  <a:pt x="0" y="1737"/>
                </a:lnTo>
                <a:lnTo>
                  <a:pt x="0" y="325"/>
                </a:lnTo>
                <a:lnTo>
                  <a:pt x="3" y="281"/>
                </a:lnTo>
                <a:lnTo>
                  <a:pt x="12" y="238"/>
                </a:lnTo>
                <a:lnTo>
                  <a:pt x="26" y="199"/>
                </a:lnTo>
                <a:lnTo>
                  <a:pt x="45" y="161"/>
                </a:lnTo>
                <a:lnTo>
                  <a:pt x="68" y="126"/>
                </a:lnTo>
                <a:lnTo>
                  <a:pt x="95" y="95"/>
                </a:lnTo>
                <a:lnTo>
                  <a:pt x="127" y="67"/>
                </a:lnTo>
                <a:lnTo>
                  <a:pt x="161" y="45"/>
                </a:lnTo>
                <a:lnTo>
                  <a:pt x="198" y="26"/>
                </a:lnTo>
                <a:lnTo>
                  <a:pt x="239" y="12"/>
                </a:lnTo>
                <a:lnTo>
                  <a:pt x="281" y="3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815600" y="1422375"/>
            <a:ext cx="808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HR Analytics: Job Change of Data Scientists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https://www.kaggle.com/datasets/arashnic/hr-analytics-job-change-of-data-scientists?taskId=3015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794450" y="2245506"/>
            <a:ext cx="831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27 US Employee Turnover Statistics [2023]: Average Employee Turnover Rate, Industry Comparisons, and Trends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https://www.zippia.com/advice/employee-turnover-statistics/#Employee_Turnover_Statistics_by_Industry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1593274" y="2167818"/>
            <a:ext cx="1005300" cy="916200"/>
            <a:chOff x="1649740" y="2296934"/>
            <a:chExt cx="1005300" cy="916200"/>
          </a:xfrm>
        </p:grpSpPr>
        <p:sp>
          <p:nvSpPr>
            <p:cNvPr id="113" name="Google Shape;113;p2"/>
            <p:cNvSpPr/>
            <p:nvPr/>
          </p:nvSpPr>
          <p:spPr>
            <a:xfrm>
              <a:off x="1656305" y="2296934"/>
              <a:ext cx="947400" cy="916200"/>
            </a:xfrm>
            <a:prstGeom prst="ellipse">
              <a:avLst/>
            </a:prstGeom>
            <a:solidFill>
              <a:srgbClr val="1BE1C7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1649740" y="2609094"/>
              <a:ext cx="100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Research 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3098249" y="3510450"/>
            <a:ext cx="831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Your people are quitting over a lack of training — here's what HR can 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https://www.hcamag.com/ca/specialization/employee-engagement/your-people-are-quitting-over-a-lack-of-training-heres-what-hr-can-do/416028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739695" y="4767001"/>
            <a:ext cx="88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Top Employees Are Learning New Skills on Their Own Time. Here's What You Should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Do. </a:t>
            </a:r>
            <a:r>
              <a:rPr lang="en-U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https://www.entrepreneur.com/growing-a-business/your-top-employees-are-learning-new-skills-on-their-own/296636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815603" y="5706969"/>
            <a:ext cx="849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Surprising Reason People Quit Their Jobs That No One Talks About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https://www.visier.com/blog/the-surprising-reason-people-quit-their-jobs-that-no-one-talks-about/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1961139" y="3417539"/>
            <a:ext cx="1009582" cy="916200"/>
            <a:chOff x="2139807" y="3474901"/>
            <a:chExt cx="1009582" cy="916200"/>
          </a:xfrm>
        </p:grpSpPr>
        <p:sp>
          <p:nvSpPr>
            <p:cNvPr id="119" name="Google Shape;119;p2"/>
            <p:cNvSpPr/>
            <p:nvPr/>
          </p:nvSpPr>
          <p:spPr>
            <a:xfrm>
              <a:off x="2139807" y="3474901"/>
              <a:ext cx="947400" cy="916200"/>
            </a:xfrm>
            <a:prstGeom prst="ellipse">
              <a:avLst/>
            </a:prstGeom>
            <a:solidFill>
              <a:srgbClr val="FBE4D4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144089" y="3779165"/>
              <a:ext cx="100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Research 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1615041" y="4667278"/>
            <a:ext cx="1005300" cy="916200"/>
            <a:chOff x="1671507" y="4709837"/>
            <a:chExt cx="1005300" cy="916200"/>
          </a:xfrm>
        </p:grpSpPr>
        <p:sp>
          <p:nvSpPr>
            <p:cNvPr id="122" name="Google Shape;122;p2"/>
            <p:cNvSpPr/>
            <p:nvPr/>
          </p:nvSpPr>
          <p:spPr>
            <a:xfrm>
              <a:off x="1678692" y="4709837"/>
              <a:ext cx="947400" cy="916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1671507" y="5008161"/>
              <a:ext cx="100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Research 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2"/>
          <p:cNvGrpSpPr/>
          <p:nvPr/>
        </p:nvGrpSpPr>
        <p:grpSpPr>
          <a:xfrm>
            <a:off x="382033" y="5396629"/>
            <a:ext cx="1049700" cy="1052400"/>
            <a:chOff x="209345" y="5682179"/>
            <a:chExt cx="1049700" cy="1052400"/>
          </a:xfrm>
        </p:grpSpPr>
        <p:sp>
          <p:nvSpPr>
            <p:cNvPr id="125" name="Google Shape;125;p2"/>
            <p:cNvSpPr/>
            <p:nvPr/>
          </p:nvSpPr>
          <p:spPr>
            <a:xfrm>
              <a:off x="209345" y="5682179"/>
              <a:ext cx="1049700" cy="1052400"/>
            </a:xfrm>
            <a:prstGeom prst="ellipse">
              <a:avLst/>
            </a:prstGeom>
            <a:solidFill>
              <a:srgbClr val="B0D034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253121" y="6056745"/>
              <a:ext cx="100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Research 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382010" y="1184632"/>
            <a:ext cx="1049726" cy="1052360"/>
            <a:chOff x="382022" y="976132"/>
            <a:chExt cx="1049726" cy="1052360"/>
          </a:xfrm>
        </p:grpSpPr>
        <p:sp>
          <p:nvSpPr>
            <p:cNvPr id="128" name="Google Shape;128;p2"/>
            <p:cNvSpPr/>
            <p:nvPr/>
          </p:nvSpPr>
          <p:spPr>
            <a:xfrm>
              <a:off x="382022" y="976132"/>
              <a:ext cx="1049726" cy="1052360"/>
            </a:xfrm>
            <a:prstGeom prst="ellipse">
              <a:avLst/>
            </a:prstGeom>
            <a:solidFill>
              <a:srgbClr val="BBD6EE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404217" y="1210335"/>
              <a:ext cx="100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Dataset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19c235d92_0_39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519c235d92_0_39"/>
          <p:cNvSpPr txBox="1"/>
          <p:nvPr/>
        </p:nvSpPr>
        <p:spPr>
          <a:xfrm>
            <a:off x="-2719" y="323188"/>
            <a:ext cx="63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Introduction: Employee Retention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2519c235d92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124" y="1362999"/>
            <a:ext cx="7451774" cy="45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519c235d92_0_39"/>
          <p:cNvSpPr txBox="1"/>
          <p:nvPr/>
        </p:nvSpPr>
        <p:spPr>
          <a:xfrm>
            <a:off x="2370150" y="5953400"/>
            <a:ext cx="74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https://business.linkedin.com/talent-solutions/recruiting-tips/thinkinsights/retention-at-companies#:~:text=We%20looked%20at%2032%20million,years%2C%20a%2048%25%20chance.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9c235d92_0_60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519c235d92_0_60"/>
          <p:cNvSpPr txBox="1"/>
          <p:nvPr/>
        </p:nvSpPr>
        <p:spPr>
          <a:xfrm>
            <a:off x="-2719" y="323188"/>
            <a:ext cx="63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Introduction: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Turnover in Data Science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519c235d92_0_60"/>
          <p:cNvSpPr/>
          <p:nvPr/>
        </p:nvSpPr>
        <p:spPr>
          <a:xfrm>
            <a:off x="1920650" y="2039582"/>
            <a:ext cx="83946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cost of replacing a salaried employee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to 9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months of their salary. 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overall cost of voluntary employee turnover amounted to over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 trillion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2022.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519c235d92_0_60"/>
          <p:cNvSpPr txBox="1"/>
          <p:nvPr/>
        </p:nvSpPr>
        <p:spPr>
          <a:xfrm>
            <a:off x="1920650" y="3461563"/>
            <a:ext cx="74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https://www.zippia.com/advice/employee-turnover-statistics/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519c235d92_0_60"/>
          <p:cNvSpPr txBox="1"/>
          <p:nvPr/>
        </p:nvSpPr>
        <p:spPr>
          <a:xfrm>
            <a:off x="1920650" y="5176138"/>
            <a:ext cx="7451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https://www.globenewswire.com/news-release/2021/10/15/2314725/0/en/Study-Reveals-High-Turnover-Rates-Among-Data-Science-Professionals.html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519c235d92_0_60"/>
          <p:cNvSpPr/>
          <p:nvPr/>
        </p:nvSpPr>
        <p:spPr>
          <a:xfrm>
            <a:off x="1920650" y="4164913"/>
            <a:ext cx="8394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Today’s data-science professionals will remain with their current employers a mere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years on average.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19c235d92_0_76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519c235d92_0_76"/>
          <p:cNvSpPr txBox="1"/>
          <p:nvPr/>
        </p:nvSpPr>
        <p:spPr>
          <a:xfrm>
            <a:off x="-2726" y="323200"/>
            <a:ext cx="753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Introduction: Top 5 Reason Employees Quit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519c235d92_0_76"/>
          <p:cNvSpPr/>
          <p:nvPr/>
        </p:nvSpPr>
        <p:spPr>
          <a:xfrm>
            <a:off x="488825" y="1292750"/>
            <a:ext cx="66267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salary - 43%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work/life balance or mental health situation - 42%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 to learn new skills - 32%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 for better/more training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- 26%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in career direction - 17%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519c235d92_0_76"/>
          <p:cNvSpPr txBox="1"/>
          <p:nvPr/>
        </p:nvSpPr>
        <p:spPr>
          <a:xfrm>
            <a:off x="2370150" y="6424400"/>
            <a:ext cx="74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https://www.visier.com/blog/the-surprising-reason-people-quit-their-jobs-that-no-one-talks-about/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2519c235d92_0_76"/>
          <p:cNvPicPr preferRelativeResize="0"/>
          <p:nvPr/>
        </p:nvPicPr>
        <p:blipFill rotWithShape="1">
          <a:blip r:embed="rId3">
            <a:alphaModFix/>
          </a:blip>
          <a:srcRect b="0" l="0" r="0" t="38393"/>
          <a:stretch/>
        </p:blipFill>
        <p:spPr>
          <a:xfrm>
            <a:off x="3301573" y="3172975"/>
            <a:ext cx="5588874" cy="32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201484507_1_0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2520148450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100" y="4629075"/>
            <a:ext cx="2971900" cy="2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5201484507_1_0"/>
          <p:cNvSpPr txBox="1"/>
          <p:nvPr/>
        </p:nvSpPr>
        <p:spPr>
          <a:xfrm>
            <a:off x="7946500" y="6405500"/>
            <a:ext cx="10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25201484507_1_0"/>
          <p:cNvSpPr txBox="1"/>
          <p:nvPr/>
        </p:nvSpPr>
        <p:spPr>
          <a:xfrm>
            <a:off x="7545200" y="5417775"/>
            <a:ext cx="16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25201484507_1_0"/>
          <p:cNvSpPr txBox="1"/>
          <p:nvPr/>
        </p:nvSpPr>
        <p:spPr>
          <a:xfrm>
            <a:off x="8377573" y="4467875"/>
            <a:ext cx="19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25201484507_1_0"/>
          <p:cNvSpPr txBox="1"/>
          <p:nvPr/>
        </p:nvSpPr>
        <p:spPr>
          <a:xfrm>
            <a:off x="10517100" y="4133575"/>
            <a:ext cx="16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FEATURES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25201484507_1_0"/>
          <p:cNvSpPr txBox="1"/>
          <p:nvPr/>
        </p:nvSpPr>
        <p:spPr>
          <a:xfrm>
            <a:off x="4033950" y="1872925"/>
            <a:ext cx="4124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EA9999"/>
                </a:solidFill>
                <a:latin typeface="Trebuchet MS"/>
                <a:ea typeface="Trebuchet MS"/>
                <a:cs typeface="Trebuchet MS"/>
                <a:sym typeface="Trebuchet MS"/>
              </a:rPr>
              <a:t>RRAD</a:t>
            </a:r>
            <a:endParaRPr b="1" sz="12000">
              <a:solidFill>
                <a:srgbClr val="EA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g25201484507_1_0"/>
          <p:cNvSpPr txBox="1"/>
          <p:nvPr/>
        </p:nvSpPr>
        <p:spPr>
          <a:xfrm>
            <a:off x="4762650" y="3504625"/>
            <a:ext cx="26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 Light"/>
                <a:ea typeface="Ubuntu Light"/>
                <a:cs typeface="Ubuntu Light"/>
                <a:sym typeface="Ubuntu Light"/>
              </a:rPr>
              <a:t>Richard Ronald Arsam Daniel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2519c235d92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100" y="4629075"/>
            <a:ext cx="2971900" cy="2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519c235d92_0_89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519c235d92_0_89"/>
          <p:cNvSpPr txBox="1"/>
          <p:nvPr/>
        </p:nvSpPr>
        <p:spPr>
          <a:xfrm>
            <a:off x="-2719" y="323188"/>
            <a:ext cx="63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2519c235d92_0_89"/>
          <p:cNvPicPr preferRelativeResize="0"/>
          <p:nvPr/>
        </p:nvPicPr>
        <p:blipFill rotWithShape="1">
          <a:blip r:embed="rId4">
            <a:alphaModFix/>
          </a:blip>
          <a:srcRect b="0" l="0" r="1951" t="0"/>
          <a:stretch/>
        </p:blipFill>
        <p:spPr>
          <a:xfrm>
            <a:off x="118844" y="1224778"/>
            <a:ext cx="11954313" cy="105564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77" name="Google Shape;177;g2519c235d92_0_89"/>
          <p:cNvSpPr txBox="1"/>
          <p:nvPr/>
        </p:nvSpPr>
        <p:spPr>
          <a:xfrm>
            <a:off x="479475" y="2705000"/>
            <a:ext cx="5761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features categorical, few with high cardinality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one-hot encoding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binning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Varying degrees of missing values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drop all null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Datawig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imputation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Imbalanced target value (roughly 25% positives or 1’s)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stratified splitting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vs.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ROC AUC model evaluation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519c235d92_0_89"/>
          <p:cNvSpPr txBox="1"/>
          <p:nvPr/>
        </p:nvSpPr>
        <p:spPr>
          <a:xfrm>
            <a:off x="7946500" y="6405500"/>
            <a:ext cx="10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g2519c235d92_0_89"/>
          <p:cNvSpPr txBox="1"/>
          <p:nvPr/>
        </p:nvSpPr>
        <p:spPr>
          <a:xfrm>
            <a:off x="7545200" y="5417775"/>
            <a:ext cx="16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2519c235d92_0_89"/>
          <p:cNvSpPr txBox="1"/>
          <p:nvPr/>
        </p:nvSpPr>
        <p:spPr>
          <a:xfrm>
            <a:off x="8377573" y="4467875"/>
            <a:ext cx="19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2519c235d92_0_89"/>
          <p:cNvSpPr txBox="1"/>
          <p:nvPr/>
        </p:nvSpPr>
        <p:spPr>
          <a:xfrm>
            <a:off x="10517100" y="4133575"/>
            <a:ext cx="16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FEATURES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2519c235d92_0_89"/>
          <p:cNvSpPr txBox="1"/>
          <p:nvPr/>
        </p:nvSpPr>
        <p:spPr>
          <a:xfrm>
            <a:off x="6764375" y="2705000"/>
            <a:ext cx="321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 = employees staying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 = employees leaving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251c3fbe54a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100" y="4629075"/>
            <a:ext cx="2971900" cy="2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51c3fbe54a_4_2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51c3fbe54a_4_2"/>
          <p:cNvSpPr txBox="1"/>
          <p:nvPr/>
        </p:nvSpPr>
        <p:spPr>
          <a:xfrm>
            <a:off x="-2719" y="323188"/>
            <a:ext cx="63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Workflow: Overview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51c3fbe54a_4_2"/>
          <p:cNvSpPr txBox="1"/>
          <p:nvPr/>
        </p:nvSpPr>
        <p:spPr>
          <a:xfrm>
            <a:off x="7946500" y="6405500"/>
            <a:ext cx="10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251c3fbe54a_4_2"/>
          <p:cNvSpPr txBox="1"/>
          <p:nvPr/>
        </p:nvSpPr>
        <p:spPr>
          <a:xfrm>
            <a:off x="8377573" y="4467875"/>
            <a:ext cx="19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g251c3fbe54a_4_2"/>
          <p:cNvSpPr txBox="1"/>
          <p:nvPr/>
        </p:nvSpPr>
        <p:spPr>
          <a:xfrm>
            <a:off x="10517100" y="4133575"/>
            <a:ext cx="16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FEATURES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g251c3fbe54a_4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7" y="1000200"/>
            <a:ext cx="2854650" cy="28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51c3fbe54a_4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969331">
            <a:off x="2444590" y="1226502"/>
            <a:ext cx="1424274" cy="106822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51c3fbe54a_4_2"/>
          <p:cNvSpPr txBox="1"/>
          <p:nvPr/>
        </p:nvSpPr>
        <p:spPr>
          <a:xfrm>
            <a:off x="3693975" y="2204325"/>
            <a:ext cx="221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Baseline Model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51c3fbe54a_4_2"/>
          <p:cNvSpPr txBox="1"/>
          <p:nvPr/>
        </p:nvSpPr>
        <p:spPr>
          <a:xfrm>
            <a:off x="3734775" y="3608375"/>
            <a:ext cx="258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Handling missing data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51c3fbe54a_4_2"/>
          <p:cNvSpPr txBox="1"/>
          <p:nvPr/>
        </p:nvSpPr>
        <p:spPr>
          <a:xfrm>
            <a:off x="6782600" y="3449138"/>
            <a:ext cx="296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Evaluate different models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with cross validation 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51c3fbe54a_4_2"/>
          <p:cNvSpPr txBox="1"/>
          <p:nvPr/>
        </p:nvSpPr>
        <p:spPr>
          <a:xfrm>
            <a:off x="6983175" y="1968775"/>
            <a:ext cx="44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important features for visualization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251c3fbe54a_4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8099963">
            <a:off x="2797741" y="2591063"/>
            <a:ext cx="1424271" cy="106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51c3fbe54a_4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4457149">
            <a:off x="9143916" y="2479577"/>
            <a:ext cx="1424273" cy="106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51c3fbe54a_4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8267005">
            <a:off x="5628391" y="3963438"/>
            <a:ext cx="1424272" cy="106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51c3fbe54a_4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900553">
            <a:off x="7990728" y="5759233"/>
            <a:ext cx="658989" cy="65898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51c3fbe54a_4_2"/>
          <p:cNvSpPr txBox="1"/>
          <p:nvPr/>
        </p:nvSpPr>
        <p:spPr>
          <a:xfrm>
            <a:off x="7607950" y="5386838"/>
            <a:ext cx="21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 sz="16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51c3fbe54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100" y="4629075"/>
            <a:ext cx="2971900" cy="2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51c3fbe54a_0_0"/>
          <p:cNvSpPr/>
          <p:nvPr/>
        </p:nvSpPr>
        <p:spPr>
          <a:xfrm>
            <a:off x="0" y="0"/>
            <a:ext cx="12192000" cy="934800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0" scaled="0"/>
          </a:gradFill>
          <a:ln>
            <a:noFill/>
          </a:ln>
          <a:effectLst>
            <a:outerShdw rotWithShape="0" algn="t" dir="5400000" dist="254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51c3fbe54a_0_0"/>
          <p:cNvSpPr txBox="1"/>
          <p:nvPr/>
        </p:nvSpPr>
        <p:spPr>
          <a:xfrm>
            <a:off x="-2719" y="323188"/>
            <a:ext cx="63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Workflow: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Missing Data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51c3fbe54a_0_0"/>
          <p:cNvSpPr txBox="1"/>
          <p:nvPr/>
        </p:nvSpPr>
        <p:spPr>
          <a:xfrm>
            <a:off x="7946500" y="6405500"/>
            <a:ext cx="10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251c3fbe54a_0_0"/>
          <p:cNvSpPr txBox="1"/>
          <p:nvPr/>
        </p:nvSpPr>
        <p:spPr>
          <a:xfrm>
            <a:off x="7607950" y="5386838"/>
            <a:ext cx="21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 sz="16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251c3fbe54a_0_0"/>
          <p:cNvSpPr txBox="1"/>
          <p:nvPr/>
        </p:nvSpPr>
        <p:spPr>
          <a:xfrm>
            <a:off x="8377573" y="4467875"/>
            <a:ext cx="19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251c3fbe54a_0_0"/>
          <p:cNvSpPr txBox="1"/>
          <p:nvPr/>
        </p:nvSpPr>
        <p:spPr>
          <a:xfrm>
            <a:off x="10517100" y="4133575"/>
            <a:ext cx="16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FEATURES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g251c3fbe54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900553">
            <a:off x="7990728" y="5759233"/>
            <a:ext cx="658989" cy="658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51c3fbe54a_0_0"/>
          <p:cNvSpPr txBox="1"/>
          <p:nvPr/>
        </p:nvSpPr>
        <p:spPr>
          <a:xfrm>
            <a:off x="308625" y="1356325"/>
            <a:ext cx="54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Summary of missing value counts of the original dataset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51c3fbe54a_0_0"/>
          <p:cNvSpPr txBox="1"/>
          <p:nvPr/>
        </p:nvSpPr>
        <p:spPr>
          <a:xfrm>
            <a:off x="5873088" y="3366825"/>
            <a:ext cx="631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Evaluation done on a baseline logistic regression model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Mode imputation used for the remainder of the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" name="Google Shape;218;g251c3fbe54a_0_0"/>
          <p:cNvGraphicFramePr/>
          <p:nvPr/>
        </p:nvGraphicFramePr>
        <p:xfrm>
          <a:off x="5873100" y="143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{D7297D85-E031-4F2C-8635-014754BD8419}</a:tableStyleId>
              </a:tblPr>
              <a:tblGrid>
                <a:gridCol w="1637500"/>
                <a:gridCol w="1545375"/>
                <a:gridCol w="1065975"/>
                <a:gridCol w="1480325"/>
              </a:tblGrid>
              <a:tr h="36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Methods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Rows Retained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ROC AUC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5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Drop null values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8,955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Datawig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18,014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 imputation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19,158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9" name="Google Shape;219;g251c3fbe54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25" y="1818025"/>
            <a:ext cx="52863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51c3fbe54a_0_0"/>
          <p:cNvSpPr txBox="1"/>
          <p:nvPr/>
        </p:nvSpPr>
        <p:spPr>
          <a:xfrm>
            <a:off x="5873138" y="3019738"/>
            <a:ext cx="57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Calibri"/>
                <a:ea typeface="Calibri"/>
                <a:cs typeface="Calibri"/>
                <a:sym typeface="Calibri"/>
              </a:rPr>
              <a:t>Comparison of imputation methods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2023-06-06T00:49:54Z</dcterms:created>
  <dc:creator>Arsam I</dc:creator>
</cp:coreProperties>
</file>