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3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Sum of 2017</c:v>
                </c:pt>
              </c:strCache>
            </c:strRef>
          </c:tx>
          <c:spPr>
            <a:solidFill>
              <a:schemeClr val="accent1"/>
            </a:solidFill>
            <a:ln>
              <a:noFill/>
            </a:ln>
            <a:effectLst/>
          </c:spPr>
          <c:invertIfNegative val="0"/>
          <c:cat>
            <c:strRef>
              <c:f>Sheet3!$A$4:$A$28</c:f>
              <c:strCache>
                <c:ptCount val="24"/>
                <c:pt idx="0">
                  <c:v>Accommodation and food services</c:v>
                </c:pt>
                <c:pt idx="1">
                  <c:v>Arts, entertainment, and recreation</c:v>
                </c:pt>
                <c:pt idx="2">
                  <c:v>Construction</c:v>
                </c:pt>
                <c:pt idx="3">
                  <c:v>Durable goods</c:v>
                </c:pt>
                <c:pt idx="4">
                  <c:v>Education and health services</c:v>
                </c:pt>
                <c:pt idx="5">
                  <c:v>Educational services</c:v>
                </c:pt>
                <c:pt idx="6">
                  <c:v>Finance and insurance</c:v>
                </c:pt>
                <c:pt idx="7">
                  <c:v>Financial activities</c:v>
                </c:pt>
                <c:pt idx="8">
                  <c:v>Government</c:v>
                </c:pt>
                <c:pt idx="9">
                  <c:v>Health care and social assistance</c:v>
                </c:pt>
                <c:pt idx="10">
                  <c:v>Information</c:v>
                </c:pt>
                <c:pt idx="11">
                  <c:v>Leisure and hospitality</c:v>
                </c:pt>
                <c:pt idx="12">
                  <c:v>Manufacturing</c:v>
                </c:pt>
                <c:pt idx="13">
                  <c:v>Mining and logging</c:v>
                </c:pt>
                <c:pt idx="14">
                  <c:v>Nondurable goods</c:v>
                </c:pt>
                <c:pt idx="15">
                  <c:v>Other services</c:v>
                </c:pt>
                <c:pt idx="16">
                  <c:v>Professional and business services</c:v>
                </c:pt>
                <c:pt idx="17">
                  <c:v>Real estate and rental and leasing</c:v>
                </c:pt>
                <c:pt idx="18">
                  <c:v>Retail trade</c:v>
                </c:pt>
                <c:pt idx="19">
                  <c:v>Total</c:v>
                </c:pt>
                <c:pt idx="20">
                  <c:v>Total private</c:v>
                </c:pt>
                <c:pt idx="21">
                  <c:v>Trade, transportation, and utilities</c:v>
                </c:pt>
                <c:pt idx="22">
                  <c:v>Transportation, warehousing, and utilities</c:v>
                </c:pt>
                <c:pt idx="23">
                  <c:v>Wholesale trade</c:v>
                </c:pt>
              </c:strCache>
            </c:strRef>
          </c:cat>
          <c:val>
            <c:numRef>
              <c:f>Sheet3!$B$4:$B$28</c:f>
              <c:numCache>
                <c:formatCode>General</c:formatCode>
                <c:ptCount val="24"/>
                <c:pt idx="0">
                  <c:v>0.72</c:v>
                </c:pt>
                <c:pt idx="1">
                  <c:v>0.84</c:v>
                </c:pt>
                <c:pt idx="2">
                  <c:v>0.61</c:v>
                </c:pt>
                <c:pt idx="3">
                  <c:v>0.27</c:v>
                </c:pt>
                <c:pt idx="4">
                  <c:v>0.32</c:v>
                </c:pt>
                <c:pt idx="5">
                  <c:v>0.28999999999999998</c:v>
                </c:pt>
                <c:pt idx="6">
                  <c:v>0.25</c:v>
                </c:pt>
                <c:pt idx="7">
                  <c:v>0.28000000000000003</c:v>
                </c:pt>
                <c:pt idx="8">
                  <c:v>0.18</c:v>
                </c:pt>
                <c:pt idx="9">
                  <c:v>0.33</c:v>
                </c:pt>
                <c:pt idx="10">
                  <c:v>0.35</c:v>
                </c:pt>
                <c:pt idx="11">
                  <c:v>0.74</c:v>
                </c:pt>
                <c:pt idx="12">
                  <c:v>0.3</c:v>
                </c:pt>
                <c:pt idx="13">
                  <c:v>0.48</c:v>
                </c:pt>
                <c:pt idx="14">
                  <c:v>0.36</c:v>
                </c:pt>
                <c:pt idx="15">
                  <c:v>0.45</c:v>
                </c:pt>
                <c:pt idx="16">
                  <c:v>0.63</c:v>
                </c:pt>
                <c:pt idx="17">
                  <c:v>0.37</c:v>
                </c:pt>
                <c:pt idx="18">
                  <c:v>0.53</c:v>
                </c:pt>
                <c:pt idx="19">
                  <c:v>0.43</c:v>
                </c:pt>
                <c:pt idx="20">
                  <c:v>0.47</c:v>
                </c:pt>
                <c:pt idx="21">
                  <c:v>0.45</c:v>
                </c:pt>
                <c:pt idx="22">
                  <c:v>0.4</c:v>
                </c:pt>
                <c:pt idx="23">
                  <c:v>0.27</c:v>
                </c:pt>
              </c:numCache>
            </c:numRef>
          </c:val>
          <c:extLst>
            <c:ext xmlns:c16="http://schemas.microsoft.com/office/drawing/2014/chart" uri="{C3380CC4-5D6E-409C-BE32-E72D297353CC}">
              <c16:uniqueId val="{00000000-A98D-4199-ADC5-6FBAB701FEFC}"/>
            </c:ext>
          </c:extLst>
        </c:ser>
        <c:ser>
          <c:idx val="1"/>
          <c:order val="1"/>
          <c:tx>
            <c:strRef>
              <c:f>Sheet3!$C$3</c:f>
              <c:strCache>
                <c:ptCount val="1"/>
                <c:pt idx="0">
                  <c:v>Sum of 2018</c:v>
                </c:pt>
              </c:strCache>
            </c:strRef>
          </c:tx>
          <c:spPr>
            <a:solidFill>
              <a:schemeClr val="accent2"/>
            </a:solidFill>
            <a:ln>
              <a:noFill/>
            </a:ln>
            <a:effectLst/>
          </c:spPr>
          <c:invertIfNegative val="0"/>
          <c:cat>
            <c:strRef>
              <c:f>Sheet3!$A$4:$A$28</c:f>
              <c:strCache>
                <c:ptCount val="24"/>
                <c:pt idx="0">
                  <c:v>Accommodation and food services</c:v>
                </c:pt>
                <c:pt idx="1">
                  <c:v>Arts, entertainment, and recreation</c:v>
                </c:pt>
                <c:pt idx="2">
                  <c:v>Construction</c:v>
                </c:pt>
                <c:pt idx="3">
                  <c:v>Durable goods</c:v>
                </c:pt>
                <c:pt idx="4">
                  <c:v>Education and health services</c:v>
                </c:pt>
                <c:pt idx="5">
                  <c:v>Educational services</c:v>
                </c:pt>
                <c:pt idx="6">
                  <c:v>Finance and insurance</c:v>
                </c:pt>
                <c:pt idx="7">
                  <c:v>Financial activities</c:v>
                </c:pt>
                <c:pt idx="8">
                  <c:v>Government</c:v>
                </c:pt>
                <c:pt idx="9">
                  <c:v>Health care and social assistance</c:v>
                </c:pt>
                <c:pt idx="10">
                  <c:v>Information</c:v>
                </c:pt>
                <c:pt idx="11">
                  <c:v>Leisure and hospitality</c:v>
                </c:pt>
                <c:pt idx="12">
                  <c:v>Manufacturing</c:v>
                </c:pt>
                <c:pt idx="13">
                  <c:v>Mining and logging</c:v>
                </c:pt>
                <c:pt idx="14">
                  <c:v>Nondurable goods</c:v>
                </c:pt>
                <c:pt idx="15">
                  <c:v>Other services</c:v>
                </c:pt>
                <c:pt idx="16">
                  <c:v>Professional and business services</c:v>
                </c:pt>
                <c:pt idx="17">
                  <c:v>Real estate and rental and leasing</c:v>
                </c:pt>
                <c:pt idx="18">
                  <c:v>Retail trade</c:v>
                </c:pt>
                <c:pt idx="19">
                  <c:v>Total</c:v>
                </c:pt>
                <c:pt idx="20">
                  <c:v>Total private</c:v>
                </c:pt>
                <c:pt idx="21">
                  <c:v>Trade, transportation, and utilities</c:v>
                </c:pt>
                <c:pt idx="22">
                  <c:v>Transportation, warehousing, and utilities</c:v>
                </c:pt>
                <c:pt idx="23">
                  <c:v>Wholesale trade</c:v>
                </c:pt>
              </c:strCache>
            </c:strRef>
          </c:cat>
          <c:val>
            <c:numRef>
              <c:f>Sheet3!$C$4:$C$28</c:f>
              <c:numCache>
                <c:formatCode>General</c:formatCode>
                <c:ptCount val="24"/>
                <c:pt idx="0">
                  <c:v>0.75</c:v>
                </c:pt>
                <c:pt idx="1">
                  <c:v>0.88</c:v>
                </c:pt>
                <c:pt idx="2">
                  <c:v>0.56999999999999995</c:v>
                </c:pt>
                <c:pt idx="3">
                  <c:v>0.28000000000000003</c:v>
                </c:pt>
                <c:pt idx="4">
                  <c:v>0.34</c:v>
                </c:pt>
                <c:pt idx="5">
                  <c:v>0.3</c:v>
                </c:pt>
                <c:pt idx="6">
                  <c:v>0.24</c:v>
                </c:pt>
                <c:pt idx="7">
                  <c:v>0.27</c:v>
                </c:pt>
                <c:pt idx="8">
                  <c:v>0.18</c:v>
                </c:pt>
                <c:pt idx="9">
                  <c:v>0.34</c:v>
                </c:pt>
                <c:pt idx="10">
                  <c:v>0.37</c:v>
                </c:pt>
                <c:pt idx="11">
                  <c:v>0.77</c:v>
                </c:pt>
                <c:pt idx="12">
                  <c:v>0.32</c:v>
                </c:pt>
                <c:pt idx="13">
                  <c:v>0.54</c:v>
                </c:pt>
                <c:pt idx="14">
                  <c:v>0.38</c:v>
                </c:pt>
                <c:pt idx="15">
                  <c:v>0.44</c:v>
                </c:pt>
                <c:pt idx="16">
                  <c:v>0.63</c:v>
                </c:pt>
                <c:pt idx="17">
                  <c:v>0.35</c:v>
                </c:pt>
                <c:pt idx="18">
                  <c:v>0.57999999999999996</c:v>
                </c:pt>
                <c:pt idx="19">
                  <c:v>0.44</c:v>
                </c:pt>
                <c:pt idx="20">
                  <c:v>0.49</c:v>
                </c:pt>
                <c:pt idx="21">
                  <c:v>0.48</c:v>
                </c:pt>
                <c:pt idx="22">
                  <c:v>0.44</c:v>
                </c:pt>
                <c:pt idx="23">
                  <c:v>0.28999999999999998</c:v>
                </c:pt>
              </c:numCache>
            </c:numRef>
          </c:val>
          <c:extLst>
            <c:ext xmlns:c16="http://schemas.microsoft.com/office/drawing/2014/chart" uri="{C3380CC4-5D6E-409C-BE32-E72D297353CC}">
              <c16:uniqueId val="{00000001-A98D-4199-ADC5-6FBAB701FEFC}"/>
            </c:ext>
          </c:extLst>
        </c:ser>
        <c:ser>
          <c:idx val="2"/>
          <c:order val="2"/>
          <c:tx>
            <c:strRef>
              <c:f>Sheet3!$D$3</c:f>
              <c:strCache>
                <c:ptCount val="1"/>
                <c:pt idx="0">
                  <c:v>Sum of 2019</c:v>
                </c:pt>
              </c:strCache>
            </c:strRef>
          </c:tx>
          <c:spPr>
            <a:solidFill>
              <a:schemeClr val="accent3"/>
            </a:solidFill>
            <a:ln>
              <a:noFill/>
            </a:ln>
            <a:effectLst/>
          </c:spPr>
          <c:invertIfNegative val="0"/>
          <c:cat>
            <c:strRef>
              <c:f>Sheet3!$A$4:$A$28</c:f>
              <c:strCache>
                <c:ptCount val="24"/>
                <c:pt idx="0">
                  <c:v>Accommodation and food services</c:v>
                </c:pt>
                <c:pt idx="1">
                  <c:v>Arts, entertainment, and recreation</c:v>
                </c:pt>
                <c:pt idx="2">
                  <c:v>Construction</c:v>
                </c:pt>
                <c:pt idx="3">
                  <c:v>Durable goods</c:v>
                </c:pt>
                <c:pt idx="4">
                  <c:v>Education and health services</c:v>
                </c:pt>
                <c:pt idx="5">
                  <c:v>Educational services</c:v>
                </c:pt>
                <c:pt idx="6">
                  <c:v>Finance and insurance</c:v>
                </c:pt>
                <c:pt idx="7">
                  <c:v>Financial activities</c:v>
                </c:pt>
                <c:pt idx="8">
                  <c:v>Government</c:v>
                </c:pt>
                <c:pt idx="9">
                  <c:v>Health care and social assistance</c:v>
                </c:pt>
                <c:pt idx="10">
                  <c:v>Information</c:v>
                </c:pt>
                <c:pt idx="11">
                  <c:v>Leisure and hospitality</c:v>
                </c:pt>
                <c:pt idx="12">
                  <c:v>Manufacturing</c:v>
                </c:pt>
                <c:pt idx="13">
                  <c:v>Mining and logging</c:v>
                </c:pt>
                <c:pt idx="14">
                  <c:v>Nondurable goods</c:v>
                </c:pt>
                <c:pt idx="15">
                  <c:v>Other services</c:v>
                </c:pt>
                <c:pt idx="16">
                  <c:v>Professional and business services</c:v>
                </c:pt>
                <c:pt idx="17">
                  <c:v>Real estate and rental and leasing</c:v>
                </c:pt>
                <c:pt idx="18">
                  <c:v>Retail trade</c:v>
                </c:pt>
                <c:pt idx="19">
                  <c:v>Total</c:v>
                </c:pt>
                <c:pt idx="20">
                  <c:v>Total private</c:v>
                </c:pt>
                <c:pt idx="21">
                  <c:v>Trade, transportation, and utilities</c:v>
                </c:pt>
                <c:pt idx="22">
                  <c:v>Transportation, warehousing, and utilities</c:v>
                </c:pt>
                <c:pt idx="23">
                  <c:v>Wholesale trade</c:v>
                </c:pt>
              </c:strCache>
            </c:strRef>
          </c:cat>
          <c:val>
            <c:numRef>
              <c:f>Sheet3!$D$4:$D$28</c:f>
              <c:numCache>
                <c:formatCode>General</c:formatCode>
                <c:ptCount val="24"/>
                <c:pt idx="0">
                  <c:v>0.78</c:v>
                </c:pt>
                <c:pt idx="1">
                  <c:v>0.79</c:v>
                </c:pt>
                <c:pt idx="2">
                  <c:v>0.65</c:v>
                </c:pt>
                <c:pt idx="3">
                  <c:v>0.28000000000000003</c:v>
                </c:pt>
                <c:pt idx="4">
                  <c:v>0.33</c:v>
                </c:pt>
                <c:pt idx="5">
                  <c:v>0.28999999999999998</c:v>
                </c:pt>
                <c:pt idx="6">
                  <c:v>0.24</c:v>
                </c:pt>
                <c:pt idx="7">
                  <c:v>0.28000000000000003</c:v>
                </c:pt>
                <c:pt idx="8">
                  <c:v>0.18</c:v>
                </c:pt>
                <c:pt idx="9">
                  <c:v>0.34</c:v>
                </c:pt>
                <c:pt idx="10">
                  <c:v>0.38</c:v>
                </c:pt>
                <c:pt idx="11">
                  <c:v>0.79</c:v>
                </c:pt>
                <c:pt idx="12">
                  <c:v>0.31</c:v>
                </c:pt>
                <c:pt idx="13">
                  <c:v>0.48</c:v>
                </c:pt>
                <c:pt idx="14">
                  <c:v>0.36</c:v>
                </c:pt>
                <c:pt idx="15">
                  <c:v>0.43</c:v>
                </c:pt>
                <c:pt idx="16">
                  <c:v>0.63</c:v>
                </c:pt>
                <c:pt idx="17">
                  <c:v>0.39</c:v>
                </c:pt>
                <c:pt idx="18">
                  <c:v>0.57999999999999996</c:v>
                </c:pt>
                <c:pt idx="19">
                  <c:v>0.45</c:v>
                </c:pt>
                <c:pt idx="20">
                  <c:v>0.49</c:v>
                </c:pt>
                <c:pt idx="21">
                  <c:v>0.49</c:v>
                </c:pt>
                <c:pt idx="22">
                  <c:v>0.45</c:v>
                </c:pt>
                <c:pt idx="23">
                  <c:v>0.28999999999999998</c:v>
                </c:pt>
              </c:numCache>
            </c:numRef>
          </c:val>
          <c:extLst>
            <c:ext xmlns:c16="http://schemas.microsoft.com/office/drawing/2014/chart" uri="{C3380CC4-5D6E-409C-BE32-E72D297353CC}">
              <c16:uniqueId val="{00000002-A98D-4199-ADC5-6FBAB701FEFC}"/>
            </c:ext>
          </c:extLst>
        </c:ser>
        <c:ser>
          <c:idx val="3"/>
          <c:order val="3"/>
          <c:tx>
            <c:strRef>
              <c:f>Sheet3!$E$3</c:f>
              <c:strCache>
                <c:ptCount val="1"/>
                <c:pt idx="0">
                  <c:v>Sum of 2020</c:v>
                </c:pt>
              </c:strCache>
            </c:strRef>
          </c:tx>
          <c:spPr>
            <a:solidFill>
              <a:schemeClr val="accent4"/>
            </a:solidFill>
            <a:ln>
              <a:noFill/>
            </a:ln>
            <a:effectLst/>
          </c:spPr>
          <c:invertIfNegative val="0"/>
          <c:cat>
            <c:strRef>
              <c:f>Sheet3!$A$4:$A$28</c:f>
              <c:strCache>
                <c:ptCount val="24"/>
                <c:pt idx="0">
                  <c:v>Accommodation and food services</c:v>
                </c:pt>
                <c:pt idx="1">
                  <c:v>Arts, entertainment, and recreation</c:v>
                </c:pt>
                <c:pt idx="2">
                  <c:v>Construction</c:v>
                </c:pt>
                <c:pt idx="3">
                  <c:v>Durable goods</c:v>
                </c:pt>
                <c:pt idx="4">
                  <c:v>Education and health services</c:v>
                </c:pt>
                <c:pt idx="5">
                  <c:v>Educational services</c:v>
                </c:pt>
                <c:pt idx="6">
                  <c:v>Finance and insurance</c:v>
                </c:pt>
                <c:pt idx="7">
                  <c:v>Financial activities</c:v>
                </c:pt>
                <c:pt idx="8">
                  <c:v>Government</c:v>
                </c:pt>
                <c:pt idx="9">
                  <c:v>Health care and social assistance</c:v>
                </c:pt>
                <c:pt idx="10">
                  <c:v>Information</c:v>
                </c:pt>
                <c:pt idx="11">
                  <c:v>Leisure and hospitality</c:v>
                </c:pt>
                <c:pt idx="12">
                  <c:v>Manufacturing</c:v>
                </c:pt>
                <c:pt idx="13">
                  <c:v>Mining and logging</c:v>
                </c:pt>
                <c:pt idx="14">
                  <c:v>Nondurable goods</c:v>
                </c:pt>
                <c:pt idx="15">
                  <c:v>Other services</c:v>
                </c:pt>
                <c:pt idx="16">
                  <c:v>Professional and business services</c:v>
                </c:pt>
                <c:pt idx="17">
                  <c:v>Real estate and rental and leasing</c:v>
                </c:pt>
                <c:pt idx="18">
                  <c:v>Retail trade</c:v>
                </c:pt>
                <c:pt idx="19">
                  <c:v>Total</c:v>
                </c:pt>
                <c:pt idx="20">
                  <c:v>Total private</c:v>
                </c:pt>
                <c:pt idx="21">
                  <c:v>Trade, transportation, and utilities</c:v>
                </c:pt>
                <c:pt idx="22">
                  <c:v>Transportation, warehousing, and utilities</c:v>
                </c:pt>
                <c:pt idx="23">
                  <c:v>Wholesale trade</c:v>
                </c:pt>
              </c:strCache>
            </c:strRef>
          </c:cat>
          <c:val>
            <c:numRef>
              <c:f>Sheet3!$E$4:$E$28</c:f>
              <c:numCache>
                <c:formatCode>General</c:formatCode>
                <c:ptCount val="24"/>
                <c:pt idx="0">
                  <c:v>1.3</c:v>
                </c:pt>
                <c:pt idx="1">
                  <c:v>1.29</c:v>
                </c:pt>
                <c:pt idx="2">
                  <c:v>0.68</c:v>
                </c:pt>
                <c:pt idx="3">
                  <c:v>0.41</c:v>
                </c:pt>
                <c:pt idx="4">
                  <c:v>0.44</c:v>
                </c:pt>
                <c:pt idx="5">
                  <c:v>0.42</c:v>
                </c:pt>
                <c:pt idx="6">
                  <c:v>0.25</c:v>
                </c:pt>
                <c:pt idx="7">
                  <c:v>0.31</c:v>
                </c:pt>
                <c:pt idx="8">
                  <c:v>0.24</c:v>
                </c:pt>
                <c:pt idx="9">
                  <c:v>0.45</c:v>
                </c:pt>
                <c:pt idx="10">
                  <c:v>0.44</c:v>
                </c:pt>
                <c:pt idx="11">
                  <c:v>1.3</c:v>
                </c:pt>
                <c:pt idx="12">
                  <c:v>0.44</c:v>
                </c:pt>
                <c:pt idx="13">
                  <c:v>0.54</c:v>
                </c:pt>
                <c:pt idx="14">
                  <c:v>0.48</c:v>
                </c:pt>
                <c:pt idx="15">
                  <c:v>0.67</c:v>
                </c:pt>
                <c:pt idx="16">
                  <c:v>0.69</c:v>
                </c:pt>
                <c:pt idx="17">
                  <c:v>0.49</c:v>
                </c:pt>
                <c:pt idx="18">
                  <c:v>0.69</c:v>
                </c:pt>
                <c:pt idx="19">
                  <c:v>0.56999999999999995</c:v>
                </c:pt>
                <c:pt idx="20">
                  <c:v>0.63</c:v>
                </c:pt>
                <c:pt idx="21">
                  <c:v>0.6</c:v>
                </c:pt>
                <c:pt idx="22">
                  <c:v>0.59</c:v>
                </c:pt>
                <c:pt idx="23">
                  <c:v>0.37</c:v>
                </c:pt>
              </c:numCache>
            </c:numRef>
          </c:val>
          <c:extLst>
            <c:ext xmlns:c16="http://schemas.microsoft.com/office/drawing/2014/chart" uri="{C3380CC4-5D6E-409C-BE32-E72D297353CC}">
              <c16:uniqueId val="{00000003-A98D-4199-ADC5-6FBAB701FEFC}"/>
            </c:ext>
          </c:extLst>
        </c:ser>
        <c:ser>
          <c:idx val="4"/>
          <c:order val="4"/>
          <c:tx>
            <c:strRef>
              <c:f>Sheet3!$F$3</c:f>
              <c:strCache>
                <c:ptCount val="1"/>
                <c:pt idx="0">
                  <c:v>Sum of 2021</c:v>
                </c:pt>
              </c:strCache>
            </c:strRef>
          </c:tx>
          <c:spPr>
            <a:solidFill>
              <a:schemeClr val="accent5"/>
            </a:solidFill>
            <a:ln>
              <a:noFill/>
            </a:ln>
            <a:effectLst/>
          </c:spPr>
          <c:invertIfNegative val="0"/>
          <c:cat>
            <c:strRef>
              <c:f>Sheet3!$A$4:$A$28</c:f>
              <c:strCache>
                <c:ptCount val="24"/>
                <c:pt idx="0">
                  <c:v>Accommodation and food services</c:v>
                </c:pt>
                <c:pt idx="1">
                  <c:v>Arts, entertainment, and recreation</c:v>
                </c:pt>
                <c:pt idx="2">
                  <c:v>Construction</c:v>
                </c:pt>
                <c:pt idx="3">
                  <c:v>Durable goods</c:v>
                </c:pt>
                <c:pt idx="4">
                  <c:v>Education and health services</c:v>
                </c:pt>
                <c:pt idx="5">
                  <c:v>Educational services</c:v>
                </c:pt>
                <c:pt idx="6">
                  <c:v>Finance and insurance</c:v>
                </c:pt>
                <c:pt idx="7">
                  <c:v>Financial activities</c:v>
                </c:pt>
                <c:pt idx="8">
                  <c:v>Government</c:v>
                </c:pt>
                <c:pt idx="9">
                  <c:v>Health care and social assistance</c:v>
                </c:pt>
                <c:pt idx="10">
                  <c:v>Information</c:v>
                </c:pt>
                <c:pt idx="11">
                  <c:v>Leisure and hospitality</c:v>
                </c:pt>
                <c:pt idx="12">
                  <c:v>Manufacturing</c:v>
                </c:pt>
                <c:pt idx="13">
                  <c:v>Mining and logging</c:v>
                </c:pt>
                <c:pt idx="14">
                  <c:v>Nondurable goods</c:v>
                </c:pt>
                <c:pt idx="15">
                  <c:v>Other services</c:v>
                </c:pt>
                <c:pt idx="16">
                  <c:v>Professional and business services</c:v>
                </c:pt>
                <c:pt idx="17">
                  <c:v>Real estate and rental and leasing</c:v>
                </c:pt>
                <c:pt idx="18">
                  <c:v>Retail trade</c:v>
                </c:pt>
                <c:pt idx="19">
                  <c:v>Total</c:v>
                </c:pt>
                <c:pt idx="20">
                  <c:v>Total private</c:v>
                </c:pt>
                <c:pt idx="21">
                  <c:v>Trade, transportation, and utilities</c:v>
                </c:pt>
                <c:pt idx="22">
                  <c:v>Transportation, warehousing, and utilities</c:v>
                </c:pt>
                <c:pt idx="23">
                  <c:v>Wholesale trade</c:v>
                </c:pt>
              </c:strCache>
            </c:strRef>
          </c:cat>
          <c:val>
            <c:numRef>
              <c:f>Sheet3!$F$4:$F$28</c:f>
              <c:numCache>
                <c:formatCode>General</c:formatCode>
                <c:ptCount val="24"/>
                <c:pt idx="0">
                  <c:v>0.86</c:v>
                </c:pt>
                <c:pt idx="1">
                  <c:v>0.76</c:v>
                </c:pt>
                <c:pt idx="2">
                  <c:v>0.56999999999999995</c:v>
                </c:pt>
                <c:pt idx="3">
                  <c:v>0.35</c:v>
                </c:pt>
                <c:pt idx="4">
                  <c:v>0.37</c:v>
                </c:pt>
                <c:pt idx="5">
                  <c:v>0.26</c:v>
                </c:pt>
                <c:pt idx="6">
                  <c:v>0.26</c:v>
                </c:pt>
                <c:pt idx="7">
                  <c:v>0.28999999999999998</c:v>
                </c:pt>
                <c:pt idx="8">
                  <c:v>0.18</c:v>
                </c:pt>
                <c:pt idx="9">
                  <c:v>0.39</c:v>
                </c:pt>
                <c:pt idx="10">
                  <c:v>0.39</c:v>
                </c:pt>
                <c:pt idx="11">
                  <c:v>0.85</c:v>
                </c:pt>
                <c:pt idx="12">
                  <c:v>0.4</c:v>
                </c:pt>
                <c:pt idx="13">
                  <c:v>0.36</c:v>
                </c:pt>
                <c:pt idx="14">
                  <c:v>0.47</c:v>
                </c:pt>
                <c:pt idx="15">
                  <c:v>0.72</c:v>
                </c:pt>
                <c:pt idx="16">
                  <c:v>0.64</c:v>
                </c:pt>
                <c:pt idx="17">
                  <c:v>0.35</c:v>
                </c:pt>
                <c:pt idx="18">
                  <c:v>0.65</c:v>
                </c:pt>
                <c:pt idx="19">
                  <c:v>0.47</c:v>
                </c:pt>
                <c:pt idx="20">
                  <c:v>0.52</c:v>
                </c:pt>
                <c:pt idx="21">
                  <c:v>0.55000000000000004</c:v>
                </c:pt>
                <c:pt idx="22">
                  <c:v>0.49</c:v>
                </c:pt>
                <c:pt idx="23">
                  <c:v>0.34</c:v>
                </c:pt>
              </c:numCache>
            </c:numRef>
          </c:val>
          <c:extLst>
            <c:ext xmlns:c16="http://schemas.microsoft.com/office/drawing/2014/chart" uri="{C3380CC4-5D6E-409C-BE32-E72D297353CC}">
              <c16:uniqueId val="{00000004-A98D-4199-ADC5-6FBAB701FEFC}"/>
            </c:ext>
          </c:extLst>
        </c:ser>
        <c:dLbls>
          <c:showLegendKey val="0"/>
          <c:showVal val="0"/>
          <c:showCatName val="0"/>
          <c:showSerName val="0"/>
          <c:showPercent val="0"/>
          <c:showBubbleSize val="0"/>
        </c:dLbls>
        <c:gapWidth val="219"/>
        <c:overlap val="-27"/>
        <c:axId val="315337519"/>
        <c:axId val="315336079"/>
      </c:barChart>
      <c:catAx>
        <c:axId val="31533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336079"/>
        <c:crosses val="autoZero"/>
        <c:auto val="1"/>
        <c:lblAlgn val="ctr"/>
        <c:lblOffset val="100"/>
        <c:noMultiLvlLbl val="0"/>
      </c:catAx>
      <c:valAx>
        <c:axId val="315336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337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C7F6-72DA-312E-36FC-D6C457F3A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2468D-CAFE-7C3E-98F6-895BE42574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C4D848F-72BB-5157-064C-69ABF77CB64D}"/>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C9CD21DE-A01E-208B-CE84-4587BE7DF16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AD81C0-5BA2-0FFD-9908-811CE565A603}"/>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66248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00D-2A15-9484-CB1E-E3499E800AC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31B8D81-36AE-3EC4-DB51-927D93290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BD73D9-4C1F-F590-04CE-ABB6D9D26935}"/>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F9D5C397-D1F0-9D3F-6AC2-C1AFBAABE2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B286DF-C62A-6B0F-EB82-57B0DEB4982F}"/>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282234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C0F04-3B12-3A47-236F-BCDDD21E6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E6F3C2-27CD-E6B4-8AB8-6AD7A46D3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88B839-D302-379D-2A7F-8D124D16D0EA}"/>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0DEA7E85-139E-9BA9-5939-2C113AFDEB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4C3029-E876-EB98-6D5E-56C4AA118EDF}"/>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232114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8231-2BC8-1441-689B-704F32E835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0EED5F-7758-5D24-577B-8926F87EB3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28B3C1-BFE0-AE60-45D2-B31726290D24}"/>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65F3B2BF-FA25-3CE7-34AA-5ED02B9FF8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57ECD8-BA41-1F69-C517-BB3D8FE9226D}"/>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112674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6A1D-C836-496F-E5AA-F48A5F794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CAB82E-BE67-6C63-95B7-E9C4EF671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96D18-9D2D-50CD-483B-44B6BAC278DF}"/>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28813FB4-15EC-7CC0-8E86-F093AE2976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5CCE5F-D3A3-BFC9-C49B-343B9BB1B97F}"/>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298985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7815-CF61-A4FA-269E-5B76DAE577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7BF65-02D9-92B4-0AC4-6FA04D5138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007DCF8-06F4-9067-4A55-BF57599EED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8FF2429-6275-EEB9-B85D-C2F0C1A95337}"/>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6" name="Footer Placeholder 5">
            <a:extLst>
              <a:ext uri="{FF2B5EF4-FFF2-40B4-BE49-F238E27FC236}">
                <a16:creationId xmlns:a16="http://schemas.microsoft.com/office/drawing/2014/main" id="{CC0C899D-35DE-764C-4A77-DBA6980C9B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B1ED280-51F7-EDA5-1D5B-930823CCF707}"/>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382915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0E6A-78A4-7AEA-E8DC-F5C14FAE3A3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6100504-51B2-E6BF-8872-7575799CF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91DB84-D3BD-0B56-0467-E33B8E5324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18387F1-8BCA-C9D7-917D-8BFB749D4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7F194-F923-C305-97B0-54B5286B7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36B3E7-EDBD-8F7A-712E-5A8BCBC86C8D}"/>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8" name="Footer Placeholder 7">
            <a:extLst>
              <a:ext uri="{FF2B5EF4-FFF2-40B4-BE49-F238E27FC236}">
                <a16:creationId xmlns:a16="http://schemas.microsoft.com/office/drawing/2014/main" id="{70598F6C-6D3F-6313-FA31-BF2DEA59C98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1B3E33C-39DB-0C40-80F3-BF90828401E9}"/>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363212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F870-5D38-5765-3761-2E62BF5DE89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0598C5C-F49E-2735-BE9E-15F4703F4621}"/>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4" name="Footer Placeholder 3">
            <a:extLst>
              <a:ext uri="{FF2B5EF4-FFF2-40B4-BE49-F238E27FC236}">
                <a16:creationId xmlns:a16="http://schemas.microsoft.com/office/drawing/2014/main" id="{CDB46B51-E792-FB08-63FF-524093F4688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C89898-B2E4-4E45-D1F7-F2992DECC127}"/>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382104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09BBE-01DB-4434-0231-6C8154AF4A25}"/>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3" name="Footer Placeholder 2">
            <a:extLst>
              <a:ext uri="{FF2B5EF4-FFF2-40B4-BE49-F238E27FC236}">
                <a16:creationId xmlns:a16="http://schemas.microsoft.com/office/drawing/2014/main" id="{1E474EC2-45B7-E2BA-8374-47B8D99E3F0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F563F3-60ED-890A-8AEA-234246A0781F}"/>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4293886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7B5F-C8F8-5399-433B-0FDEEF400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5A55F1E-B7C7-5CD4-656A-FC8E87D6C2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443C5BB-72DA-C042-5EEE-6ED3E77CA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A2FB5-8351-6626-BAD5-BBD181BAE7D4}"/>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6" name="Footer Placeholder 5">
            <a:extLst>
              <a:ext uri="{FF2B5EF4-FFF2-40B4-BE49-F238E27FC236}">
                <a16:creationId xmlns:a16="http://schemas.microsoft.com/office/drawing/2014/main" id="{860F8A3A-97B7-B467-3BF4-993404BADE0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A46E2D-B865-EAB0-49F2-3DB339972168}"/>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384632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B3ED-02BA-4C1D-14D2-6C546B448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0FCBCD-2BA7-91A4-11F0-2E61C636DE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D764856-8B36-BD60-F3B7-5E8EBC373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138E5-64F3-741B-5D75-7EBC12763F0D}"/>
              </a:ext>
            </a:extLst>
          </p:cNvPr>
          <p:cNvSpPr>
            <a:spLocks noGrp="1"/>
          </p:cNvSpPr>
          <p:nvPr>
            <p:ph type="dt" sz="half" idx="10"/>
          </p:nvPr>
        </p:nvSpPr>
        <p:spPr/>
        <p:txBody>
          <a:bodyPr/>
          <a:lstStyle/>
          <a:p>
            <a:fld id="{2BCB97D8-B83E-427B-A395-C0C18117A86E}" type="datetimeFigureOut">
              <a:rPr lang="en-CA" smtClean="0"/>
              <a:t>2023-06-05</a:t>
            </a:fld>
            <a:endParaRPr lang="en-CA"/>
          </a:p>
        </p:txBody>
      </p:sp>
      <p:sp>
        <p:nvSpPr>
          <p:cNvPr id="6" name="Footer Placeholder 5">
            <a:extLst>
              <a:ext uri="{FF2B5EF4-FFF2-40B4-BE49-F238E27FC236}">
                <a16:creationId xmlns:a16="http://schemas.microsoft.com/office/drawing/2014/main" id="{03A912D2-4B30-B397-7AEC-9D52351EF11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5034B5-0320-B23B-B0F7-1A08A43331D4}"/>
              </a:ext>
            </a:extLst>
          </p:cNvPr>
          <p:cNvSpPr>
            <a:spLocks noGrp="1"/>
          </p:cNvSpPr>
          <p:nvPr>
            <p:ph type="sldNum" sz="quarter" idx="12"/>
          </p:nvPr>
        </p:nvSpPr>
        <p:spPr/>
        <p:txBody>
          <a:bodyPr/>
          <a:lstStyle/>
          <a:p>
            <a:fld id="{9A437D3B-0F8D-4AAF-B19C-1275C2C853C5}" type="slidenum">
              <a:rPr lang="en-CA" smtClean="0"/>
              <a:t>‹#›</a:t>
            </a:fld>
            <a:endParaRPr lang="en-CA"/>
          </a:p>
        </p:txBody>
      </p:sp>
    </p:spTree>
    <p:extLst>
      <p:ext uri="{BB962C8B-B14F-4D97-AF65-F5344CB8AC3E}">
        <p14:creationId xmlns:p14="http://schemas.microsoft.com/office/powerpoint/2010/main" val="218306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AE491-613A-CE0B-6E4F-2DA1F118EB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9498DFF-2E97-1DF3-318E-68A5A5E0A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860B9F-62A0-12CF-E174-69F6E4781C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B97D8-B83E-427B-A395-C0C18117A86E}" type="datetimeFigureOut">
              <a:rPr lang="en-CA" smtClean="0"/>
              <a:t>2023-06-05</a:t>
            </a:fld>
            <a:endParaRPr lang="en-CA"/>
          </a:p>
        </p:txBody>
      </p:sp>
      <p:sp>
        <p:nvSpPr>
          <p:cNvPr id="5" name="Footer Placeholder 4">
            <a:extLst>
              <a:ext uri="{FF2B5EF4-FFF2-40B4-BE49-F238E27FC236}">
                <a16:creationId xmlns:a16="http://schemas.microsoft.com/office/drawing/2014/main" id="{979CD3E7-332E-7DD6-9A57-C9F64B7AA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A96AD11-9B56-189B-1624-5F295C7E3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37D3B-0F8D-4AAF-B19C-1275C2C853C5}" type="slidenum">
              <a:rPr lang="en-CA" smtClean="0"/>
              <a:t>‹#›</a:t>
            </a:fld>
            <a:endParaRPr lang="en-CA"/>
          </a:p>
        </p:txBody>
      </p:sp>
    </p:spTree>
    <p:extLst>
      <p:ext uri="{BB962C8B-B14F-4D97-AF65-F5344CB8AC3E}">
        <p14:creationId xmlns:p14="http://schemas.microsoft.com/office/powerpoint/2010/main" val="24767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demy.com/devslopes-ios10/" TargetMode="External"/><Relationship Id="rId2" Type="http://schemas.openxmlformats.org/officeDocument/2006/relationships/hyperlink" Target="https://www.udemy.com/java-the-complete-java-developer-course/" TargetMode="External"/><Relationship Id="rId1" Type="http://schemas.openxmlformats.org/officeDocument/2006/relationships/slideLayout" Target="../slideLayouts/slideLayout7.xml"/><Relationship Id="rId4" Type="http://schemas.openxmlformats.org/officeDocument/2006/relationships/hyperlink" Target="https://www.entrepreneur.com/growing-a-business/your-top-employees-are-learning-new-skills-on-their-own/29663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visier.com/blog/the-surprising-reason-people-quit-their-jobs-that-no-one-talks-abou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zippia.com/advice/employee-turnover-statistics/#Employee_Turnover_Statistics_by_Industry" TargetMode="Externa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F4662-EA66-618F-3DFF-2DD275A7C09D}"/>
              </a:ext>
            </a:extLst>
          </p:cNvPr>
          <p:cNvSpPr txBox="1"/>
          <p:nvPr/>
        </p:nvSpPr>
        <p:spPr>
          <a:xfrm>
            <a:off x="3122802" y="1795137"/>
            <a:ext cx="5324912" cy="369332"/>
          </a:xfrm>
          <a:prstGeom prst="rect">
            <a:avLst/>
          </a:prstGeom>
          <a:noFill/>
        </p:spPr>
        <p:txBody>
          <a:bodyPr wrap="square">
            <a:spAutoFit/>
          </a:bodyPr>
          <a:lstStyle/>
          <a:p>
            <a:pPr algn="l"/>
            <a:r>
              <a:rPr lang="en-US" b="1" i="0" dirty="0">
                <a:effectLst/>
                <a:latin typeface="Inter"/>
              </a:rPr>
              <a:t>Employees Are Learning New Skills on Their Own Time</a:t>
            </a:r>
          </a:p>
        </p:txBody>
      </p:sp>
      <p:sp>
        <p:nvSpPr>
          <p:cNvPr id="5" name="TextBox 4">
            <a:extLst>
              <a:ext uri="{FF2B5EF4-FFF2-40B4-BE49-F238E27FC236}">
                <a16:creationId xmlns:a16="http://schemas.microsoft.com/office/drawing/2014/main" id="{FDBBD786-3286-A088-D2E6-E5A8A834D083}"/>
              </a:ext>
            </a:extLst>
          </p:cNvPr>
          <p:cNvSpPr txBox="1"/>
          <p:nvPr/>
        </p:nvSpPr>
        <p:spPr>
          <a:xfrm>
            <a:off x="186655" y="2210922"/>
            <a:ext cx="11826380" cy="1754326"/>
          </a:xfrm>
          <a:prstGeom prst="rect">
            <a:avLst/>
          </a:prstGeom>
          <a:noFill/>
        </p:spPr>
        <p:txBody>
          <a:bodyPr wrap="square">
            <a:spAutoFit/>
          </a:bodyPr>
          <a:lstStyle/>
          <a:p>
            <a:pPr algn="l"/>
            <a:r>
              <a:rPr lang="en-US" b="0" i="0" dirty="0">
                <a:solidFill>
                  <a:srgbClr val="374151"/>
                </a:solidFill>
                <a:effectLst/>
                <a:latin typeface="Inter"/>
              </a:rPr>
              <a:t>Hypothetically, let's say there's a dynamic millennial on your company's marketing team. You've heard she's been doing amazing work, hitting all her goals and ultimately boosting your bottom line. What you may not know is that, at night and on weekends, she dives into online courses, learning new development skills, such as</a:t>
            </a:r>
            <a:r>
              <a:rPr lang="en-US" b="0" i="0" u="sng" dirty="0">
                <a:solidFill>
                  <a:srgbClr val="374151"/>
                </a:solidFill>
                <a:effectLst/>
                <a:latin typeface="Inter"/>
                <a:hlinkClick r:id="rId2"/>
              </a:rPr>
              <a:t> Java</a:t>
            </a:r>
            <a:r>
              <a:rPr lang="en-US" b="0" i="0" dirty="0">
                <a:solidFill>
                  <a:srgbClr val="374151"/>
                </a:solidFill>
                <a:effectLst/>
                <a:latin typeface="Inter"/>
              </a:rPr>
              <a:t>, web design or</a:t>
            </a:r>
            <a:r>
              <a:rPr lang="en-US" b="0" i="0" u="sng" dirty="0">
                <a:solidFill>
                  <a:srgbClr val="374151"/>
                </a:solidFill>
                <a:effectLst/>
                <a:latin typeface="Inter"/>
                <a:hlinkClick r:id="rId3"/>
              </a:rPr>
              <a:t> iOS</a:t>
            </a:r>
            <a:r>
              <a:rPr lang="en-US" b="0" i="0" dirty="0">
                <a:solidFill>
                  <a:srgbClr val="374151"/>
                </a:solidFill>
                <a:effectLst/>
                <a:latin typeface="Inter"/>
              </a:rPr>
              <a:t>.</a:t>
            </a:r>
          </a:p>
          <a:p>
            <a:pPr algn="l"/>
            <a:endParaRPr lang="en-US" b="0" i="0" dirty="0">
              <a:solidFill>
                <a:srgbClr val="374151"/>
              </a:solidFill>
              <a:effectLst/>
              <a:latin typeface="Inter"/>
            </a:endParaRPr>
          </a:p>
          <a:p>
            <a:pPr algn="l"/>
            <a:r>
              <a:rPr lang="en-US" b="0" i="0" dirty="0">
                <a:solidFill>
                  <a:srgbClr val="374151"/>
                </a:solidFill>
                <a:effectLst/>
                <a:latin typeface="Inter"/>
              </a:rPr>
              <a:t>At first, this scenario might lead you to premature conclusions: She's probably </a:t>
            </a:r>
            <a:r>
              <a:rPr lang="en-US" b="0" i="0" dirty="0">
                <a:solidFill>
                  <a:srgbClr val="374151"/>
                </a:solidFill>
                <a:effectLst/>
                <a:highlight>
                  <a:srgbClr val="FFFF00"/>
                </a:highlight>
                <a:latin typeface="Inter"/>
              </a:rPr>
              <a:t>unhappy or disengaged </a:t>
            </a:r>
            <a:r>
              <a:rPr lang="en-US" b="0" i="0" dirty="0">
                <a:solidFill>
                  <a:srgbClr val="374151"/>
                </a:solidFill>
                <a:effectLst/>
                <a:latin typeface="Inter"/>
              </a:rPr>
              <a:t>in her current role. She's probably building a side gig that will distract her from her main job. She's probably looking to jump ship.</a:t>
            </a:r>
          </a:p>
        </p:txBody>
      </p:sp>
      <p:sp>
        <p:nvSpPr>
          <p:cNvPr id="7" name="TextBox 6">
            <a:extLst>
              <a:ext uri="{FF2B5EF4-FFF2-40B4-BE49-F238E27FC236}">
                <a16:creationId xmlns:a16="http://schemas.microsoft.com/office/drawing/2014/main" id="{ED846689-7804-C458-8BDC-787735AD513A}"/>
              </a:ext>
            </a:extLst>
          </p:cNvPr>
          <p:cNvSpPr txBox="1"/>
          <p:nvPr/>
        </p:nvSpPr>
        <p:spPr>
          <a:xfrm>
            <a:off x="3048699" y="3965248"/>
            <a:ext cx="6094602" cy="253916"/>
          </a:xfrm>
          <a:prstGeom prst="rect">
            <a:avLst/>
          </a:prstGeom>
          <a:noFill/>
        </p:spPr>
        <p:txBody>
          <a:bodyPr wrap="square">
            <a:spAutoFit/>
          </a:bodyPr>
          <a:lstStyle/>
          <a:p>
            <a:r>
              <a:rPr lang="en-US" sz="1050" dirty="0">
                <a:hlinkClick r:id="rId4"/>
              </a:rPr>
              <a:t>Your Top Employees Are Learning New Skills on Their Own Time. Here's What You Should Do. | Entrepreneur</a:t>
            </a:r>
            <a:endParaRPr lang="en-CA" sz="1050" dirty="0"/>
          </a:p>
        </p:txBody>
      </p:sp>
    </p:spTree>
    <p:extLst>
      <p:ext uri="{BB962C8B-B14F-4D97-AF65-F5344CB8AC3E}">
        <p14:creationId xmlns:p14="http://schemas.microsoft.com/office/powerpoint/2010/main" val="65509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B50483-F2FE-10FF-0221-239310C48735}"/>
              </a:ext>
            </a:extLst>
          </p:cNvPr>
          <p:cNvPicPr>
            <a:picLocks noChangeAspect="1"/>
          </p:cNvPicPr>
          <p:nvPr/>
        </p:nvPicPr>
        <p:blipFill>
          <a:blip r:embed="rId2"/>
          <a:stretch>
            <a:fillRect/>
          </a:stretch>
        </p:blipFill>
        <p:spPr>
          <a:xfrm>
            <a:off x="285964" y="513183"/>
            <a:ext cx="5810036" cy="5486400"/>
          </a:xfrm>
          <a:prstGeom prst="rect">
            <a:avLst/>
          </a:prstGeom>
        </p:spPr>
      </p:pic>
      <p:sp>
        <p:nvSpPr>
          <p:cNvPr id="7" name="TextBox 6">
            <a:extLst>
              <a:ext uri="{FF2B5EF4-FFF2-40B4-BE49-F238E27FC236}">
                <a16:creationId xmlns:a16="http://schemas.microsoft.com/office/drawing/2014/main" id="{99AE085E-D665-3FA2-0E37-3E4ECD44AB39}"/>
              </a:ext>
            </a:extLst>
          </p:cNvPr>
          <p:cNvSpPr txBox="1"/>
          <p:nvPr/>
        </p:nvSpPr>
        <p:spPr>
          <a:xfrm>
            <a:off x="3905040" y="6120530"/>
            <a:ext cx="4580797" cy="261610"/>
          </a:xfrm>
          <a:prstGeom prst="rect">
            <a:avLst/>
          </a:prstGeom>
          <a:noFill/>
        </p:spPr>
        <p:txBody>
          <a:bodyPr wrap="square">
            <a:spAutoFit/>
          </a:bodyPr>
          <a:lstStyle/>
          <a:p>
            <a:r>
              <a:rPr lang="en-US" sz="1100" dirty="0">
                <a:hlinkClick r:id="rId3"/>
              </a:rPr>
              <a:t>Why People Quit: The Surprising Reason No One Talks About | </a:t>
            </a:r>
            <a:r>
              <a:rPr lang="en-US" sz="1100" dirty="0" err="1">
                <a:hlinkClick r:id="rId3"/>
              </a:rPr>
              <a:t>Visier</a:t>
            </a:r>
            <a:r>
              <a:rPr lang="en-US" sz="1100" dirty="0">
                <a:hlinkClick r:id="rId3"/>
              </a:rPr>
              <a:t> | </a:t>
            </a:r>
            <a:r>
              <a:rPr lang="en-US" sz="1100" dirty="0" err="1">
                <a:hlinkClick r:id="rId3"/>
              </a:rPr>
              <a:t>Visier</a:t>
            </a:r>
            <a:endParaRPr lang="en-CA" sz="1100" dirty="0"/>
          </a:p>
        </p:txBody>
      </p:sp>
      <p:pic>
        <p:nvPicPr>
          <p:cNvPr id="9" name="Picture 8">
            <a:extLst>
              <a:ext uri="{FF2B5EF4-FFF2-40B4-BE49-F238E27FC236}">
                <a16:creationId xmlns:a16="http://schemas.microsoft.com/office/drawing/2014/main" id="{D47C548D-C0CB-6736-0FC3-C696D3E50C0E}"/>
              </a:ext>
            </a:extLst>
          </p:cNvPr>
          <p:cNvPicPr>
            <a:picLocks noChangeAspect="1"/>
          </p:cNvPicPr>
          <p:nvPr/>
        </p:nvPicPr>
        <p:blipFill>
          <a:blip r:embed="rId4"/>
          <a:stretch>
            <a:fillRect/>
          </a:stretch>
        </p:blipFill>
        <p:spPr>
          <a:xfrm>
            <a:off x="6096000" y="1674845"/>
            <a:ext cx="5713317" cy="3508310"/>
          </a:xfrm>
          <a:prstGeom prst="rect">
            <a:avLst/>
          </a:prstGeom>
        </p:spPr>
      </p:pic>
      <p:sp>
        <p:nvSpPr>
          <p:cNvPr id="10" name="Rectangle 9">
            <a:extLst>
              <a:ext uri="{FF2B5EF4-FFF2-40B4-BE49-F238E27FC236}">
                <a16:creationId xmlns:a16="http://schemas.microsoft.com/office/drawing/2014/main" id="{383DF941-856A-02AC-16AA-1E45A9949F42}"/>
              </a:ext>
            </a:extLst>
          </p:cNvPr>
          <p:cNvSpPr/>
          <p:nvPr/>
        </p:nvSpPr>
        <p:spPr>
          <a:xfrm>
            <a:off x="385894" y="1560352"/>
            <a:ext cx="2265027" cy="243281"/>
          </a:xfrm>
          <a:prstGeom prst="rect">
            <a:avLst/>
          </a:prstGeom>
          <a:solidFill>
            <a:srgbClr val="F8F315">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8494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D5C08-B3C0-74D4-F21A-147DF90AEBC8}"/>
              </a:ext>
            </a:extLst>
          </p:cNvPr>
          <p:cNvSpPr txBox="1"/>
          <p:nvPr/>
        </p:nvSpPr>
        <p:spPr>
          <a:xfrm>
            <a:off x="3282192" y="148648"/>
            <a:ext cx="4687349" cy="369332"/>
          </a:xfrm>
          <a:prstGeom prst="rect">
            <a:avLst/>
          </a:prstGeom>
          <a:noFill/>
        </p:spPr>
        <p:txBody>
          <a:bodyPr wrap="square">
            <a:spAutoFit/>
          </a:bodyPr>
          <a:lstStyle/>
          <a:p>
            <a:pPr algn="l"/>
            <a:r>
              <a:rPr lang="en-US" b="1" i="0" cap="all" dirty="0">
                <a:solidFill>
                  <a:schemeClr val="accent1">
                    <a:lumMod val="75000"/>
                  </a:schemeClr>
                </a:solidFill>
                <a:effectLst/>
                <a:latin typeface="brandon_grotesquebold"/>
              </a:rPr>
              <a:t>US EMPLOYEE TURNOVER STATISTICS [2023]</a:t>
            </a:r>
          </a:p>
        </p:txBody>
      </p:sp>
      <p:sp>
        <p:nvSpPr>
          <p:cNvPr id="5" name="TextBox 4">
            <a:extLst>
              <a:ext uri="{FF2B5EF4-FFF2-40B4-BE49-F238E27FC236}">
                <a16:creationId xmlns:a16="http://schemas.microsoft.com/office/drawing/2014/main" id="{D858B22E-A7E6-8E2E-3567-0745CF16F920}"/>
              </a:ext>
            </a:extLst>
          </p:cNvPr>
          <p:cNvSpPr txBox="1"/>
          <p:nvPr/>
        </p:nvSpPr>
        <p:spPr>
          <a:xfrm>
            <a:off x="161487" y="591235"/>
            <a:ext cx="9989191" cy="369332"/>
          </a:xfrm>
          <a:prstGeom prst="rect">
            <a:avLst/>
          </a:prstGeom>
          <a:noFill/>
        </p:spPr>
        <p:txBody>
          <a:bodyPr wrap="square">
            <a:spAutoFit/>
          </a:bodyPr>
          <a:lstStyle/>
          <a:p>
            <a:pPr algn="l"/>
            <a:r>
              <a:rPr lang="en-US" b="0" i="0" dirty="0">
                <a:solidFill>
                  <a:srgbClr val="333333"/>
                </a:solidFill>
                <a:effectLst/>
                <a:latin typeface="Open Sans" panose="020B0606030504020204" pitchFamily="34" charset="0"/>
              </a:rPr>
              <a:t>In 2022, the overall cost of voluntary employee turnover amounted to over </a:t>
            </a:r>
            <a:r>
              <a:rPr lang="en-US" b="1" i="0" dirty="0">
                <a:solidFill>
                  <a:srgbClr val="333333"/>
                </a:solidFill>
                <a:effectLst/>
                <a:latin typeface="Open Sans" panose="020B0606030504020204" pitchFamily="34" charset="0"/>
              </a:rPr>
              <a:t>$1 trillion</a:t>
            </a:r>
            <a:r>
              <a:rPr lang="en-US" b="0" i="0" dirty="0">
                <a:solidFill>
                  <a:srgbClr val="333333"/>
                </a:solidFill>
                <a:effectLst/>
                <a:latin typeface="Open Sans" panose="020B0606030504020204" pitchFamily="34" charset="0"/>
              </a:rPr>
              <a:t>.</a:t>
            </a:r>
          </a:p>
        </p:txBody>
      </p:sp>
      <p:sp>
        <p:nvSpPr>
          <p:cNvPr id="7" name="TextBox 6">
            <a:extLst>
              <a:ext uri="{FF2B5EF4-FFF2-40B4-BE49-F238E27FC236}">
                <a16:creationId xmlns:a16="http://schemas.microsoft.com/office/drawing/2014/main" id="{1C32C8E9-ADB4-777B-B66F-378661F2FDB9}"/>
              </a:ext>
            </a:extLst>
          </p:cNvPr>
          <p:cNvSpPr txBox="1"/>
          <p:nvPr/>
        </p:nvSpPr>
        <p:spPr>
          <a:xfrm>
            <a:off x="161487" y="1107078"/>
            <a:ext cx="10190528" cy="369332"/>
          </a:xfrm>
          <a:prstGeom prst="rect">
            <a:avLst/>
          </a:prstGeom>
          <a:noFill/>
        </p:spPr>
        <p:txBody>
          <a:bodyPr wrap="square">
            <a:spAutoFit/>
          </a:bodyPr>
          <a:lstStyle>
            <a:defPPr>
              <a:defRPr lang="en-US"/>
            </a:defPPr>
            <a:lvl1pPr>
              <a:defRPr b="0" i="0">
                <a:solidFill>
                  <a:srgbClr val="333333"/>
                </a:solidFill>
                <a:effectLst/>
                <a:latin typeface="Open Sans" panose="020B0606030504020204" pitchFamily="34" charset="0"/>
              </a:defRPr>
            </a:lvl1pPr>
          </a:lstStyle>
          <a:p>
            <a:r>
              <a:rPr lang="en-US" dirty="0"/>
              <a:t>33% of surveyed employees quit their job within the first 90 days that they’re employed.</a:t>
            </a:r>
            <a:endParaRPr lang="en-CA" dirty="0"/>
          </a:p>
        </p:txBody>
      </p:sp>
      <p:graphicFrame>
        <p:nvGraphicFramePr>
          <p:cNvPr id="8" name="Chart 7">
            <a:extLst>
              <a:ext uri="{FF2B5EF4-FFF2-40B4-BE49-F238E27FC236}">
                <a16:creationId xmlns:a16="http://schemas.microsoft.com/office/drawing/2014/main" id="{12383AFC-FFCD-005F-2B73-1A2C9407C947}"/>
              </a:ext>
            </a:extLst>
          </p:cNvPr>
          <p:cNvGraphicFramePr>
            <a:graphicFrameLocks/>
          </p:cNvGraphicFramePr>
          <p:nvPr>
            <p:extLst>
              <p:ext uri="{D42A27DB-BD31-4B8C-83A1-F6EECF244321}">
                <p14:modId xmlns:p14="http://schemas.microsoft.com/office/powerpoint/2010/main" val="2182831562"/>
              </p:ext>
            </p:extLst>
          </p:nvPr>
        </p:nvGraphicFramePr>
        <p:xfrm>
          <a:off x="1478501" y="1724927"/>
          <a:ext cx="7556500" cy="454183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E5A33ED-44B8-8C2F-966F-C0548E355C03}"/>
              </a:ext>
            </a:extLst>
          </p:cNvPr>
          <p:cNvSpPr txBox="1"/>
          <p:nvPr/>
        </p:nvSpPr>
        <p:spPr>
          <a:xfrm>
            <a:off x="3134687" y="6578547"/>
            <a:ext cx="6878971" cy="261610"/>
          </a:xfrm>
          <a:prstGeom prst="rect">
            <a:avLst/>
          </a:prstGeom>
          <a:noFill/>
        </p:spPr>
        <p:txBody>
          <a:bodyPr wrap="square">
            <a:spAutoFit/>
          </a:bodyPr>
          <a:lstStyle/>
          <a:p>
            <a:r>
              <a:rPr lang="en-US" sz="1050" dirty="0">
                <a:hlinkClick r:id="rId3"/>
              </a:rPr>
              <a:t>27 US Employee Turnover Statistics [2023]: Average Employee Turnover Rate, Industry Comparisons, And Trends - </a:t>
            </a:r>
            <a:r>
              <a:rPr lang="en-US" sz="1050" dirty="0" err="1">
                <a:hlinkClick r:id="rId3"/>
              </a:rPr>
              <a:t>Zippia</a:t>
            </a:r>
            <a:endParaRPr lang="en-CA" sz="1050" dirty="0"/>
          </a:p>
        </p:txBody>
      </p:sp>
      <p:sp>
        <p:nvSpPr>
          <p:cNvPr id="12" name="TextBox 11">
            <a:extLst>
              <a:ext uri="{FF2B5EF4-FFF2-40B4-BE49-F238E27FC236}">
                <a16:creationId xmlns:a16="http://schemas.microsoft.com/office/drawing/2014/main" id="{03366D23-E1DB-E196-4AEC-973618164EFE}"/>
              </a:ext>
            </a:extLst>
          </p:cNvPr>
          <p:cNvSpPr txBox="1"/>
          <p:nvPr/>
        </p:nvSpPr>
        <p:spPr>
          <a:xfrm>
            <a:off x="604008" y="6145950"/>
            <a:ext cx="10561739" cy="369332"/>
          </a:xfrm>
          <a:prstGeom prst="rect">
            <a:avLst/>
          </a:prstGeom>
          <a:noFill/>
        </p:spPr>
        <p:txBody>
          <a:bodyPr wrap="square">
            <a:spAutoFit/>
          </a:bodyPr>
          <a:lstStyle>
            <a:defPPr>
              <a:defRPr lang="en-US"/>
            </a:defPPr>
            <a:lvl1pPr>
              <a:defRPr b="0" i="0">
                <a:solidFill>
                  <a:srgbClr val="333333"/>
                </a:solidFill>
                <a:effectLst/>
                <a:latin typeface="Open Sans" panose="020B0606030504020204" pitchFamily="34" charset="0"/>
              </a:defRPr>
            </a:lvl1pPr>
          </a:lstStyle>
          <a:p>
            <a:r>
              <a:rPr lang="en-US" dirty="0">
                <a:highlight>
                  <a:srgbClr val="FFFF00"/>
                </a:highlight>
              </a:rPr>
              <a:t>As of 2021, 92% of Human Resources leaders state that their top priority is employee experience.</a:t>
            </a:r>
            <a:endParaRPr lang="en-CA" dirty="0">
              <a:highlight>
                <a:srgbClr val="FFFF00"/>
              </a:highlight>
            </a:endParaRPr>
          </a:p>
        </p:txBody>
      </p:sp>
    </p:spTree>
    <p:extLst>
      <p:ext uri="{BB962C8B-B14F-4D97-AF65-F5344CB8AC3E}">
        <p14:creationId xmlns:p14="http://schemas.microsoft.com/office/powerpoint/2010/main" val="40012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235</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brandon_grotesquebold</vt:lpstr>
      <vt:lpstr>Calibri</vt:lpstr>
      <vt:lpstr>Calibri Light</vt:lpstr>
      <vt:lpstr>Inter</vt:lpstr>
      <vt:lpstr>Open Sans</vt:lpstr>
      <vt:lpstr>Office Theme</vt:lpstr>
      <vt:lpstr>PowerPoint Presentation</vt:lpstr>
      <vt:lpstr>PowerPoint Presentation</vt:lpstr>
      <vt:lpstr>PowerPoint Presentation</vt:lpstr>
    </vt:vector>
  </TitlesOfParts>
  <Company>Bantrel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Ijaz, Arsam</dc:creator>
  <cp:lastModifiedBy>Ijaz, Arsam</cp:lastModifiedBy>
  <cp:revision>1</cp:revision>
  <dcterms:created xsi:type="dcterms:W3CDTF">2023-06-05T20:07:16Z</dcterms:created>
  <dcterms:modified xsi:type="dcterms:W3CDTF">2023-06-05T20:27:50Z</dcterms:modified>
</cp:coreProperties>
</file>