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sam I" userId="945c4322417bfb0e" providerId="LiveId" clId="{98D9E71C-FA6C-4363-8B2D-F28662654A7F}"/>
    <pc:docChg chg="modSld">
      <pc:chgData name="Arsam I" userId="945c4322417bfb0e" providerId="LiveId" clId="{98D9E71C-FA6C-4363-8B2D-F28662654A7F}" dt="2023-06-06T00:50:45.583" v="30" actId="20577"/>
      <pc:docMkLst>
        <pc:docMk/>
      </pc:docMkLst>
      <pc:sldChg chg="modSp mod">
        <pc:chgData name="Arsam I" userId="945c4322417bfb0e" providerId="LiveId" clId="{98D9E71C-FA6C-4363-8B2D-F28662654A7F}" dt="2023-06-06T00:50:45.583" v="30" actId="20577"/>
        <pc:sldMkLst>
          <pc:docMk/>
          <pc:sldMk cId="2935601295" sldId="261"/>
        </pc:sldMkLst>
        <pc:spChg chg="mod">
          <ac:chgData name="Arsam I" userId="945c4322417bfb0e" providerId="LiveId" clId="{98D9E71C-FA6C-4363-8B2D-F28662654A7F}" dt="2023-06-06T00:50:45.583" v="30" actId="20577"/>
          <ac:spMkLst>
            <pc:docMk/>
            <pc:sldMk cId="2935601295" sldId="261"/>
            <ac:spMk id="2" creationId="{FD93CE87-F270-71B0-37AD-4FEF162E44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F55B-7364-9E77-60FE-B2FBEA167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17EF7-E995-87B3-6034-4D1FE496E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76E2D-319D-60C6-231E-1E5849E2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B9B8-2D88-4A06-9562-1097BAEAC9D0}" type="datetimeFigureOut">
              <a:rPr lang="en-CA" smtClean="0"/>
              <a:t>2023-06-05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EE96F-F14F-9618-E21F-26553D9B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42CE1-EEB3-4BCA-5ED3-D2868874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153B-D313-45BE-9686-4791E16D35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02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54F8-D3D6-35F4-0A68-6FD7A493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2C8A9-F78B-D257-F305-65B6744B8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66298-42C6-ADCA-E432-D7D9E1B6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B9B8-2D88-4A06-9562-1097BAEAC9D0}" type="datetimeFigureOut">
              <a:rPr lang="en-CA" smtClean="0"/>
              <a:t>2023-06-05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F0731-6686-B388-ADC1-DC4295B1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26E4F-174E-398A-A5D7-84C7C5E0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153B-D313-45BE-9686-4791E16D35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860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E5957C-E879-E5DE-4742-3E690564B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7C4A0-3070-1E2D-05DB-C0F9E2B1F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F5369-1D15-98C3-DC4D-ADC8DECD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B9B8-2D88-4A06-9562-1097BAEAC9D0}" type="datetimeFigureOut">
              <a:rPr lang="en-CA" smtClean="0"/>
              <a:t>2023-06-05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457C0-B210-D114-1EFF-DAC02253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008CE-4877-5AA8-EE84-8C8520FC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153B-D313-45BE-9686-4791E16D35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73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3157-31A8-DC91-2D87-E51F2A55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CB7DE-DB9F-6534-96CC-E798A1B9E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E405-4469-B15B-D554-CC2616564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B9B8-2D88-4A06-9562-1097BAEAC9D0}" type="datetimeFigureOut">
              <a:rPr lang="en-CA" smtClean="0"/>
              <a:t>2023-06-05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A35C6-3BF3-23D4-9751-810DE2DF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041E0-82AC-F7B5-AE5B-F2E94BA8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153B-D313-45BE-9686-4791E16D35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270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8FFA-AB83-25E6-B44A-01F958CD1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803F3-AFC9-A67C-0C24-5ECB0C75E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925C5-D34A-27A4-2DD6-9940901E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B9B8-2D88-4A06-9562-1097BAEAC9D0}" type="datetimeFigureOut">
              <a:rPr lang="en-CA" smtClean="0"/>
              <a:t>2023-06-05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C35D5-CD5B-9524-FBDC-41E19ADD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9DDE2-6509-256C-3E92-BFDFDB54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153B-D313-45BE-9686-4791E16D35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720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CF9D-ADA3-A39E-F76F-73958F1A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369F2-DC85-FB6B-5408-2DC8F9D6D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B98EB-1214-30D6-38AE-C58D1CF08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F83C2-AA2C-FD13-8F56-34A02D4F1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B9B8-2D88-4A06-9562-1097BAEAC9D0}" type="datetimeFigureOut">
              <a:rPr lang="en-CA" smtClean="0"/>
              <a:t>2023-06-05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FEAFC-4203-18A5-5262-27D75AD5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AE536-07A0-C469-00E0-BED1496B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153B-D313-45BE-9686-4791E16D35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92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EADB-24B7-6C36-5743-4AE295E2C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47895-65D7-F2EE-E9FB-6175777B6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93950-15C8-AC30-65C2-4A1D683AA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7A750C-CA5B-5546-97A0-8CA75F53D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A536BC-5D76-21F0-47DD-0DD0BFA5F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A9970-DDFC-D1BB-B66D-F7A7EFFE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B9B8-2D88-4A06-9562-1097BAEAC9D0}" type="datetimeFigureOut">
              <a:rPr lang="en-CA" smtClean="0"/>
              <a:t>2023-06-05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8E5ED6-0D79-26C2-E681-208094EA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93F358-D131-D8F0-2AA7-F59C4A0D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153B-D313-45BE-9686-4791E16D35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166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EACE-A1F5-1528-3A1B-1ED39E2A7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9A3A9-8281-6C3E-A161-BA88BC4B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B9B8-2D88-4A06-9562-1097BAEAC9D0}" type="datetimeFigureOut">
              <a:rPr lang="en-CA" smtClean="0"/>
              <a:t>2023-06-05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C7F04-034E-9CD5-062C-B34802A9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F8EEB-0F0F-5CCD-5829-7BE423C3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153B-D313-45BE-9686-4791E16D35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838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B745CA-9B19-CCEA-6D6C-CA98593C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B9B8-2D88-4A06-9562-1097BAEAC9D0}" type="datetimeFigureOut">
              <a:rPr lang="en-CA" smtClean="0"/>
              <a:t>2023-06-05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32CF77-974A-854D-DCD3-DC6D1F87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C8ADC-708E-D2CB-9BC0-79AD8AC7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153B-D313-45BE-9686-4791E16D35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90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428D-D0EE-505C-C39A-0760152BB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ACA51-75DA-066E-6A69-2D897CA4D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329B6-7A3D-E697-AE7D-2FA4A6C23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50A5C-7B5C-725C-5063-0B0CDF6C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B9B8-2D88-4A06-9562-1097BAEAC9D0}" type="datetimeFigureOut">
              <a:rPr lang="en-CA" smtClean="0"/>
              <a:t>2023-06-05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2899D-2EDD-6C68-F0F6-79DA92145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4C28D-6C11-59CF-97EA-B7DB7B88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153B-D313-45BE-9686-4791E16D35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3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5B9B-1D87-0B2C-7607-37A479E9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02876-EB66-566A-9A73-71BB5D673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2C0B1-5578-33D8-FDBA-A825A4B1E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801CC-0A91-4905-FDB4-4943D28A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B9B8-2D88-4A06-9562-1097BAEAC9D0}" type="datetimeFigureOut">
              <a:rPr lang="en-CA" smtClean="0"/>
              <a:t>2023-06-05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F40AF-5B43-EAA9-407C-97C12990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93764-0E8B-2106-87B1-1100402A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153B-D313-45BE-9686-4791E16D35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618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3DD34-E70C-07F1-A2FC-FB9B73703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E694A-579A-8770-A098-03EE52F81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950B1-8665-899F-7A23-6498D5E71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5B9B8-2D88-4A06-9562-1097BAEAC9D0}" type="datetimeFigureOut">
              <a:rPr lang="en-CA" smtClean="0"/>
              <a:t>2023-06-05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34BED-BAEA-0747-CFE4-BA5F6DA2D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132E4-B693-AEF4-2CB2-7C5E106FD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E153B-D313-45BE-9686-4791E16D35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243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camag.com/ca/specialization/employee-engagement/your-people-are-quitting-over-a-lack-of-training-heres-what-hr-can-do/416028" TargetMode="External"/><Relationship Id="rId2" Type="http://schemas.openxmlformats.org/officeDocument/2006/relationships/hyperlink" Target="https://www.zippia.com/advice/employee-turnover-statistics/#Employee_Turnover_Statistics_by_Industry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visier.com/blog/the-surprising-reason-people-quit-their-jobs-that-no-one-talks-about/" TargetMode="External"/><Relationship Id="rId4" Type="http://schemas.openxmlformats.org/officeDocument/2006/relationships/hyperlink" Target="https://www.entrepreneur.com/growing-a-business/your-top-employees-are-learning-new-skills-on-their-own/29663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4719FB-BE43-7265-8488-6989ACF205CF}"/>
              </a:ext>
            </a:extLst>
          </p:cNvPr>
          <p:cNvSpPr txBox="1"/>
          <p:nvPr/>
        </p:nvSpPr>
        <p:spPr>
          <a:xfrm>
            <a:off x="343949" y="226503"/>
            <a:ext cx="11090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Title: University of Toronto – Data analytics &amp; Visualization Bootcamp</a:t>
            </a:r>
          </a:p>
          <a:p>
            <a:endParaRPr lang="en-US" dirty="0"/>
          </a:p>
          <a:p>
            <a:r>
              <a:rPr lang="en-US" dirty="0"/>
              <a:t>Project 4 – Machine Learning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6615B-291E-A8B3-3478-0CAFBBCADB7E}"/>
              </a:ext>
            </a:extLst>
          </p:cNvPr>
          <p:cNvSpPr txBox="1"/>
          <p:nvPr/>
        </p:nvSpPr>
        <p:spPr>
          <a:xfrm>
            <a:off x="4154648" y="2774551"/>
            <a:ext cx="2984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u="sng" dirty="0">
                <a:solidFill>
                  <a:srgbClr val="202124"/>
                </a:solidFill>
                <a:effectLst/>
                <a:latin typeface="zeitung"/>
              </a:rPr>
              <a:t>Job Change of Data Scientists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B169F-F62B-FD63-B5F4-3270D1C76DFB}"/>
              </a:ext>
            </a:extLst>
          </p:cNvPr>
          <p:cNvSpPr txBox="1"/>
          <p:nvPr/>
        </p:nvSpPr>
        <p:spPr>
          <a:xfrm>
            <a:off x="2841770" y="3252453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C4043"/>
                </a:solidFill>
                <a:latin typeface="Inter"/>
              </a:rPr>
              <a:t>P</a:t>
            </a:r>
            <a:r>
              <a:rPr lang="en-US" b="1" i="0" dirty="0">
                <a:solidFill>
                  <a:srgbClr val="3C4043"/>
                </a:solidFill>
                <a:effectLst/>
                <a:latin typeface="Inter"/>
              </a:rPr>
              <a:t>redict the probability of a candidate to look for a new job or will work for the company, as well as interpreting affected factors on employee decision.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CA7DB9-43DE-DD22-29E5-14D7619ADC51}"/>
              </a:ext>
            </a:extLst>
          </p:cNvPr>
          <p:cNvSpPr txBox="1"/>
          <p:nvPr/>
        </p:nvSpPr>
        <p:spPr>
          <a:xfrm>
            <a:off x="276836" y="5008228"/>
            <a:ext cx="50585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Participants:</a:t>
            </a:r>
          </a:p>
          <a:p>
            <a:r>
              <a:rPr lang="en-US" dirty="0"/>
              <a:t>Ronald Lam</a:t>
            </a:r>
          </a:p>
          <a:p>
            <a:r>
              <a:rPr lang="en-US" dirty="0"/>
              <a:t>Richard Gu</a:t>
            </a:r>
          </a:p>
          <a:p>
            <a:r>
              <a:rPr lang="en-US" dirty="0"/>
              <a:t>Daniel Yoon</a:t>
            </a:r>
          </a:p>
          <a:p>
            <a:r>
              <a:rPr lang="en-US" dirty="0"/>
              <a:t>Arsam Ijaz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38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4B799D-29B2-E58A-E7A9-2814B9F8A6D6}"/>
              </a:ext>
            </a:extLst>
          </p:cNvPr>
          <p:cNvSpPr txBox="1"/>
          <p:nvPr/>
        </p:nvSpPr>
        <p:spPr>
          <a:xfrm>
            <a:off x="251670" y="159391"/>
            <a:ext cx="258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Sources:</a:t>
            </a:r>
            <a:endParaRPr lang="en-CA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77769-76FA-BAA0-BDF3-45B2ED2A52A1}"/>
              </a:ext>
            </a:extLst>
          </p:cNvPr>
          <p:cNvSpPr txBox="1"/>
          <p:nvPr/>
        </p:nvSpPr>
        <p:spPr>
          <a:xfrm>
            <a:off x="251670" y="624791"/>
            <a:ext cx="11400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Main Dataset - https://www.kaggle.com/datasets/arashnic/hr-analytics-job-change-of-data-scientists?taskId=3015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FB6926-0977-CE4D-B6F5-A65E974F19BE}"/>
              </a:ext>
            </a:extLst>
          </p:cNvPr>
          <p:cNvSpPr txBox="1"/>
          <p:nvPr/>
        </p:nvSpPr>
        <p:spPr>
          <a:xfrm>
            <a:off x="251669" y="1384075"/>
            <a:ext cx="1130835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Research - </a:t>
            </a:r>
            <a:r>
              <a:rPr lang="en-CA" dirty="0">
                <a:hlinkClick r:id="rId2"/>
              </a:rPr>
              <a:t>https://www.zippia.com/advice/employee-turnover-statistics/#Employee_Turnover_Statistics_by_Industry</a:t>
            </a:r>
            <a:endParaRPr lang="en-CA" dirty="0"/>
          </a:p>
          <a:p>
            <a:r>
              <a:rPr lang="en-CA" dirty="0"/>
              <a:t>	- </a:t>
            </a:r>
            <a:r>
              <a:rPr lang="en-CA" dirty="0">
                <a:hlinkClick r:id="rId3"/>
              </a:rPr>
              <a:t>https://www.hcamag.com/ca/specialization/employee-engagement/your-people-are-quitting-over-a-lack-of-training-heres-what-hr-can-do/416028</a:t>
            </a:r>
            <a:endParaRPr lang="en-CA" dirty="0"/>
          </a:p>
          <a:p>
            <a:r>
              <a:rPr lang="en-CA" dirty="0"/>
              <a:t>	- </a:t>
            </a:r>
            <a:r>
              <a:rPr lang="en-CA" dirty="0">
                <a:hlinkClick r:id="rId4"/>
              </a:rPr>
              <a:t>https://www.entrepreneur.com/growing-a-business/your-top-employees-are-learning-new-skills-on-their-own/296636</a:t>
            </a:r>
            <a:endParaRPr lang="en-CA" dirty="0"/>
          </a:p>
          <a:p>
            <a:r>
              <a:rPr lang="en-CA" dirty="0"/>
              <a:t>	- </a:t>
            </a:r>
            <a:r>
              <a:rPr lang="en-CA" dirty="0">
                <a:hlinkClick r:id="rId5"/>
              </a:rPr>
              <a:t>https://www.visier.com/blog/the-surprising-reason-people-quit-their-jobs-that-no-one-talks-about/</a:t>
            </a:r>
            <a:endParaRPr lang="en-CA" dirty="0"/>
          </a:p>
          <a:p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981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22A00D-6E07-7B9F-EF54-646DFE660179}"/>
              </a:ext>
            </a:extLst>
          </p:cNvPr>
          <p:cNvSpPr txBox="1"/>
          <p:nvPr/>
        </p:nvSpPr>
        <p:spPr>
          <a:xfrm>
            <a:off x="142613" y="176169"/>
            <a:ext cx="114509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1: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Turnover Rates over the last multiple years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Cost of Turnover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Employees looking for new skills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Businesses looking to engage employees by providing new trainings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CA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LinkedIn chart of retention</a:t>
            </a:r>
          </a:p>
        </p:txBody>
      </p:sp>
    </p:spTree>
    <p:extLst>
      <p:ext uri="{BB962C8B-B14F-4D97-AF65-F5344CB8AC3E}">
        <p14:creationId xmlns:p14="http://schemas.microsoft.com/office/powerpoint/2010/main" val="212447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1B04A-2DFB-F549-4FF0-695C952B23B3}"/>
              </a:ext>
            </a:extLst>
          </p:cNvPr>
          <p:cNvSpPr txBox="1"/>
          <p:nvPr/>
        </p:nvSpPr>
        <p:spPr>
          <a:xfrm>
            <a:off x="142613" y="176169"/>
            <a:ext cx="114509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2: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Dataset description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Features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Purpose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CA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CA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Use of languages and programs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Data storage form (SQL)</a:t>
            </a:r>
          </a:p>
        </p:txBody>
      </p:sp>
    </p:spTree>
    <p:extLst>
      <p:ext uri="{BB962C8B-B14F-4D97-AF65-F5344CB8AC3E}">
        <p14:creationId xmlns:p14="http://schemas.microsoft.com/office/powerpoint/2010/main" val="141325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93CE87-F270-71B0-37AD-4FEF162E44AF}"/>
              </a:ext>
            </a:extLst>
          </p:cNvPr>
          <p:cNvSpPr txBox="1"/>
          <p:nvPr/>
        </p:nvSpPr>
        <p:spPr>
          <a:xfrm>
            <a:off x="142613" y="176169"/>
            <a:ext cx="11450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3: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Modeling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Types of models used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Iterative processes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Preprocessing</a:t>
            </a:r>
          </a:p>
        </p:txBody>
      </p:sp>
    </p:spTree>
    <p:extLst>
      <p:ext uri="{BB962C8B-B14F-4D97-AF65-F5344CB8AC3E}">
        <p14:creationId xmlns:p14="http://schemas.microsoft.com/office/powerpoint/2010/main" val="19186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93CE87-F270-71B0-37AD-4FEF162E44AF}"/>
              </a:ext>
            </a:extLst>
          </p:cNvPr>
          <p:cNvSpPr txBox="1"/>
          <p:nvPr/>
        </p:nvSpPr>
        <p:spPr>
          <a:xfrm>
            <a:off x="125835" y="201336"/>
            <a:ext cx="11450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4: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Results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Discussion on affected factors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Matrices of recall and accuracy description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Definition of results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Value of results</a:t>
            </a:r>
          </a:p>
        </p:txBody>
      </p:sp>
    </p:spTree>
    <p:extLst>
      <p:ext uri="{BB962C8B-B14F-4D97-AF65-F5344CB8AC3E}">
        <p14:creationId xmlns:p14="http://schemas.microsoft.com/office/powerpoint/2010/main" val="2935601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447A1C-F64A-423D-973A-B6203A06B7C2}"/>
              </a:ext>
            </a:extLst>
          </p:cNvPr>
          <p:cNvSpPr txBox="1"/>
          <p:nvPr/>
        </p:nvSpPr>
        <p:spPr>
          <a:xfrm>
            <a:off x="125835" y="201336"/>
            <a:ext cx="11450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5: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Conclusion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Chart comparison between Anything found on LinkedIn and what our data shows us (</a:t>
            </a:r>
            <a:r>
              <a:rPr lang="en-CA" dirty="0" err="1"/>
              <a:t>Potenial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6407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Inter</vt:lpstr>
      <vt:lpstr>zeitung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Arsam I</dc:creator>
  <cp:lastModifiedBy>Arsam I</cp:lastModifiedBy>
  <cp:revision>1</cp:revision>
  <dcterms:created xsi:type="dcterms:W3CDTF">2023-06-06T00:49:54Z</dcterms:created>
  <dcterms:modified xsi:type="dcterms:W3CDTF">2023-06-06T00:50:48Z</dcterms:modified>
</cp:coreProperties>
</file>