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Open Sauce Semi-Bold" panose="020B0604020202020204" charset="0"/>
      <p:regular r:id="rId16"/>
    </p:embeddedFont>
    <p:embeddedFont>
      <p:font typeface="Canva Sans Bold" panose="020B0604020202020204" charset="0"/>
      <p:regular r:id="rId17"/>
    </p:embeddedFont>
    <p:embeddedFont>
      <p:font typeface="Canva Sans" panose="020B0604020202020204" charset="0"/>
      <p:regular r:id="rId18"/>
    </p:embeddedFont>
    <p:embeddedFont>
      <p:font typeface="Telegraf" panose="020B0604020202020204" charset="0"/>
      <p:regular r:id="rId19"/>
    </p:embeddedFont>
    <p:embeddedFont>
      <p:font typeface="Calibri" panose="020F0502020204030204" pitchFamily="34" charset="0"/>
      <p:regular r:id="rId20"/>
      <p:bold r:id="rId21"/>
      <p:italic r:id="rId22"/>
      <p:boldItalic r:id="rId23"/>
    </p:embeddedFont>
    <p:embeddedFont>
      <p:font typeface="RoxboroughCF Bold" panose="020B0604020202020204" charset="0"/>
      <p:regular r:id="rId24"/>
    </p:embeddedFont>
    <p:embeddedFont>
      <p:font typeface="Open Sauce"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5" d="100"/>
          <a:sy n="55" d="100"/>
        </p:scale>
        <p:origin x="65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1233927" y="2901950"/>
            <a:ext cx="8793587" cy="4416425"/>
          </a:xfrm>
          <a:prstGeom prst="rect">
            <a:avLst/>
          </a:prstGeom>
        </p:spPr>
        <p:txBody>
          <a:bodyPr lIns="0" tIns="0" rIns="0" bIns="0" rtlCol="0" anchor="t">
            <a:spAutoFit/>
          </a:bodyPr>
          <a:lstStyle/>
          <a:p>
            <a:pPr marL="0" lvl="0" indent="0" algn="l">
              <a:lnSpc>
                <a:spcPts val="17500"/>
              </a:lnSpc>
              <a:spcBef>
                <a:spcPct val="0"/>
              </a:spcBef>
            </a:pPr>
            <a:r>
              <a:rPr lang="en-US" sz="14000">
                <a:solidFill>
                  <a:srgbClr val="FFFFFF"/>
                </a:solidFill>
                <a:latin typeface="Open Sauce Semi-Bold"/>
              </a:rPr>
              <a:t>Kanban Board</a:t>
            </a:r>
          </a:p>
        </p:txBody>
      </p:sp>
      <p:sp>
        <p:nvSpPr>
          <p:cNvPr id="4" name="TextBox 4"/>
          <p:cNvSpPr txBox="1"/>
          <p:nvPr/>
        </p:nvSpPr>
        <p:spPr>
          <a:xfrm>
            <a:off x="9931359" y="4181115"/>
            <a:ext cx="7327941" cy="1858095"/>
          </a:xfrm>
          <a:prstGeom prst="rect">
            <a:avLst/>
          </a:prstGeom>
        </p:spPr>
        <p:txBody>
          <a:bodyPr lIns="0" tIns="0" rIns="0" bIns="0" rtlCol="0" anchor="t">
            <a:spAutoFit/>
          </a:bodyPr>
          <a:lstStyle/>
          <a:p>
            <a:pPr>
              <a:lnSpc>
                <a:spcPts val="4988"/>
              </a:lnSpc>
            </a:pPr>
            <a:r>
              <a:rPr lang="en-US" sz="3563">
                <a:solidFill>
                  <a:srgbClr val="FFFFFF"/>
                </a:solidFill>
                <a:latin typeface="Open Sauce Semi-Bold"/>
              </a:rPr>
              <a:t>Efficient visual project Management with Kanban Board</a:t>
            </a:r>
          </a:p>
          <a:p>
            <a:pPr marL="0" lvl="0" indent="0">
              <a:lnSpc>
                <a:spcPts val="4988"/>
              </a:lnSpc>
              <a:spcBef>
                <a:spcPct val="0"/>
              </a:spcBef>
            </a:pPr>
            <a:endParaRPr lang="en-US" sz="3563">
              <a:solidFill>
                <a:srgbClr val="FFFFFF"/>
              </a:solidFill>
              <a:latin typeface="Open Sauce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6843313" y="3979015"/>
            <a:ext cx="3912037" cy="1807233"/>
          </a:xfrm>
          <a:prstGeom prst="rect">
            <a:avLst/>
          </a:prstGeom>
        </p:spPr>
        <p:txBody>
          <a:bodyPr lIns="0" tIns="0" rIns="0" bIns="0" rtlCol="0" anchor="t">
            <a:spAutoFit/>
          </a:bodyPr>
          <a:lstStyle/>
          <a:p>
            <a:pPr algn="ctr">
              <a:lnSpc>
                <a:spcPts val="14838"/>
              </a:lnSpc>
              <a:spcBef>
                <a:spcPct val="0"/>
              </a:spcBef>
            </a:pPr>
            <a:r>
              <a:rPr lang="en-US" sz="10599">
                <a:solidFill>
                  <a:srgbClr val="F5F6F7"/>
                </a:solidFill>
                <a:latin typeface="Canva Sans Bold"/>
              </a:rPr>
              <a:t>Demo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1028700" y="647223"/>
            <a:ext cx="13486387" cy="1574794"/>
          </a:xfrm>
          <a:prstGeom prst="rect">
            <a:avLst/>
          </a:prstGeom>
        </p:spPr>
        <p:txBody>
          <a:bodyPr lIns="0" tIns="0" rIns="0" bIns="0" rtlCol="0" anchor="t">
            <a:spAutoFit/>
          </a:bodyPr>
          <a:lstStyle/>
          <a:p>
            <a:pPr marL="0" lvl="0" indent="0" algn="l">
              <a:lnSpc>
                <a:spcPts val="12501"/>
              </a:lnSpc>
              <a:spcBef>
                <a:spcPct val="0"/>
              </a:spcBef>
            </a:pPr>
            <a:r>
              <a:rPr lang="en-US" sz="10000">
                <a:solidFill>
                  <a:srgbClr val="FFFFFF"/>
                </a:solidFill>
                <a:latin typeface="Open Sauce Semi-Bold"/>
              </a:rPr>
              <a:t>Future Enhancement</a:t>
            </a:r>
          </a:p>
        </p:txBody>
      </p:sp>
      <p:sp>
        <p:nvSpPr>
          <p:cNvPr id="4" name="TextBox 4"/>
          <p:cNvSpPr txBox="1"/>
          <p:nvPr/>
        </p:nvSpPr>
        <p:spPr>
          <a:xfrm>
            <a:off x="1636257" y="3250246"/>
            <a:ext cx="15623043" cy="3764689"/>
          </a:xfrm>
          <a:prstGeom prst="rect">
            <a:avLst/>
          </a:prstGeom>
        </p:spPr>
        <p:txBody>
          <a:bodyPr lIns="0" tIns="0" rIns="0" bIns="0" rtlCol="0" anchor="t">
            <a:spAutoFit/>
          </a:bodyPr>
          <a:lstStyle/>
          <a:p>
            <a:pPr marL="786216" lvl="1" indent="-393108" algn="just">
              <a:lnSpc>
                <a:spcPts val="6045"/>
              </a:lnSpc>
              <a:buFont typeface="Arial"/>
              <a:buChar char="•"/>
            </a:pPr>
            <a:r>
              <a:rPr lang="en-US" sz="3641">
                <a:solidFill>
                  <a:srgbClr val="FFFFFF"/>
                </a:solidFill>
                <a:latin typeface="Canva Sans"/>
              </a:rPr>
              <a:t>Live status messages can be implemented. </a:t>
            </a:r>
          </a:p>
          <a:p>
            <a:pPr marL="786216" lvl="1" indent="-393108" algn="just">
              <a:lnSpc>
                <a:spcPts val="6045"/>
              </a:lnSpc>
              <a:buFont typeface="Arial"/>
              <a:buChar char="•"/>
            </a:pPr>
            <a:r>
              <a:rPr lang="en-US" sz="3641">
                <a:solidFill>
                  <a:srgbClr val="FFFFFF"/>
                </a:solidFill>
                <a:latin typeface="Canva Sans"/>
              </a:rPr>
              <a:t>Paid membership options can be implemented in future.</a:t>
            </a:r>
          </a:p>
          <a:p>
            <a:pPr marL="786216" lvl="1" indent="-393108" algn="just">
              <a:lnSpc>
                <a:spcPts val="6045"/>
              </a:lnSpc>
              <a:buFont typeface="Arial"/>
              <a:buChar char="•"/>
            </a:pPr>
            <a:r>
              <a:rPr lang="en-US" sz="3641">
                <a:solidFill>
                  <a:srgbClr val="FFFFFF"/>
                </a:solidFill>
                <a:latin typeface="Canva Sans"/>
              </a:rPr>
              <a:t>Integration of AI bot which make user work effective and faster.</a:t>
            </a:r>
          </a:p>
          <a:p>
            <a:pPr marL="786216" lvl="1" indent="-393108" algn="just">
              <a:lnSpc>
                <a:spcPts val="6045"/>
              </a:lnSpc>
              <a:buFont typeface="Arial"/>
              <a:buChar char="•"/>
            </a:pPr>
            <a:r>
              <a:rPr lang="en-US" sz="3641">
                <a:solidFill>
                  <a:srgbClr val="FFFFFF"/>
                </a:solidFill>
                <a:latin typeface="Canva Sans"/>
              </a:rPr>
              <a:t>Customizable theme can be implemented.</a:t>
            </a:r>
          </a:p>
          <a:p>
            <a:pPr algn="just">
              <a:lnSpc>
                <a:spcPts val="6045"/>
              </a:lnSpc>
            </a:pPr>
            <a:endParaRPr lang="en-US" sz="3641">
              <a:solidFill>
                <a:srgbClr val="FFFFFF"/>
              </a:solidFill>
              <a:latin typeface="Canv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1951174" y="4491767"/>
            <a:ext cx="15109991" cy="1792751"/>
          </a:xfrm>
          <a:prstGeom prst="rect">
            <a:avLst/>
          </a:prstGeom>
        </p:spPr>
        <p:txBody>
          <a:bodyPr lIns="0" tIns="0" rIns="0" bIns="0" rtlCol="0" anchor="t">
            <a:spAutoFit/>
          </a:bodyPr>
          <a:lstStyle/>
          <a:p>
            <a:pPr marL="0" lvl="0" indent="0" algn="l">
              <a:lnSpc>
                <a:spcPts val="14218"/>
              </a:lnSpc>
              <a:spcBef>
                <a:spcPct val="0"/>
              </a:spcBef>
            </a:pPr>
            <a:r>
              <a:rPr lang="en-US" sz="11374">
                <a:solidFill>
                  <a:srgbClr val="FFFFFF"/>
                </a:solidFill>
                <a:latin typeface="Open Sauce Semi-Bold"/>
              </a:rPr>
              <a:t>Question &amp; Answer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1589005" y="326812"/>
            <a:ext cx="15109991" cy="1792751"/>
          </a:xfrm>
          <a:prstGeom prst="rect">
            <a:avLst/>
          </a:prstGeom>
        </p:spPr>
        <p:txBody>
          <a:bodyPr lIns="0" tIns="0" rIns="0" bIns="0" rtlCol="0" anchor="t">
            <a:spAutoFit/>
          </a:bodyPr>
          <a:lstStyle/>
          <a:p>
            <a:pPr marL="0" lvl="0" indent="0" algn="l">
              <a:lnSpc>
                <a:spcPts val="14218"/>
              </a:lnSpc>
              <a:spcBef>
                <a:spcPct val="0"/>
              </a:spcBef>
            </a:pPr>
            <a:r>
              <a:rPr lang="en-US" sz="11374">
                <a:solidFill>
                  <a:srgbClr val="FFFFFF"/>
                </a:solidFill>
                <a:latin typeface="Open Sauce Semi-Bold"/>
              </a:rPr>
              <a:t>Bibliography</a:t>
            </a:r>
          </a:p>
        </p:txBody>
      </p:sp>
      <p:sp>
        <p:nvSpPr>
          <p:cNvPr id="4" name="TextBox 4"/>
          <p:cNvSpPr txBox="1"/>
          <p:nvPr/>
        </p:nvSpPr>
        <p:spPr>
          <a:xfrm>
            <a:off x="1028700" y="2764787"/>
            <a:ext cx="16490591" cy="587445"/>
          </a:xfrm>
          <a:prstGeom prst="rect">
            <a:avLst/>
          </a:prstGeom>
        </p:spPr>
        <p:txBody>
          <a:bodyPr lIns="0" tIns="0" rIns="0" bIns="0" rtlCol="0" anchor="t">
            <a:spAutoFit/>
          </a:bodyPr>
          <a:lstStyle/>
          <a:p>
            <a:pPr marL="755058" lvl="1" indent="-377529" algn="ctr">
              <a:lnSpc>
                <a:spcPts val="4896"/>
              </a:lnSpc>
              <a:buFont typeface="Arial"/>
              <a:buChar char="•"/>
            </a:pPr>
            <a:r>
              <a:rPr lang="en-US" sz="3497">
                <a:solidFill>
                  <a:srgbClr val="FFFFFF"/>
                </a:solidFill>
                <a:latin typeface="Canva Sans"/>
              </a:rPr>
              <a:t> https://www.baeldung.com/spring-boot-mongodb-auto-generated-field</a:t>
            </a:r>
          </a:p>
        </p:txBody>
      </p:sp>
      <p:sp>
        <p:nvSpPr>
          <p:cNvPr id="5" name="TextBox 5"/>
          <p:cNvSpPr txBox="1"/>
          <p:nvPr/>
        </p:nvSpPr>
        <p:spPr>
          <a:xfrm>
            <a:off x="1028700" y="3460804"/>
            <a:ext cx="15970609" cy="587445"/>
          </a:xfrm>
          <a:prstGeom prst="rect">
            <a:avLst/>
          </a:prstGeom>
        </p:spPr>
        <p:txBody>
          <a:bodyPr lIns="0" tIns="0" rIns="0" bIns="0" rtlCol="0" anchor="t">
            <a:spAutoFit/>
          </a:bodyPr>
          <a:lstStyle/>
          <a:p>
            <a:pPr marL="755058" lvl="1" indent="-377529" algn="ctr">
              <a:lnSpc>
                <a:spcPts val="4896"/>
              </a:lnSpc>
              <a:buFont typeface="Arial"/>
              <a:buChar char="•"/>
            </a:pPr>
            <a:r>
              <a:rPr lang="en-US" sz="3497">
                <a:solidFill>
                  <a:srgbClr val="FFFFFF"/>
                </a:solidFill>
                <a:latin typeface="Canva Sans"/>
              </a:rPr>
              <a:t>https://www.geeksforgeeks.org/spring-boot-sending-email-via-smtp/</a:t>
            </a:r>
          </a:p>
        </p:txBody>
      </p:sp>
      <p:sp>
        <p:nvSpPr>
          <p:cNvPr id="6" name="TextBox 6"/>
          <p:cNvSpPr txBox="1"/>
          <p:nvPr/>
        </p:nvSpPr>
        <p:spPr>
          <a:xfrm>
            <a:off x="1028700" y="4153024"/>
            <a:ext cx="7060010" cy="587445"/>
          </a:xfrm>
          <a:prstGeom prst="rect">
            <a:avLst/>
          </a:prstGeom>
        </p:spPr>
        <p:txBody>
          <a:bodyPr lIns="0" tIns="0" rIns="0" bIns="0" rtlCol="0" anchor="t">
            <a:spAutoFit/>
          </a:bodyPr>
          <a:lstStyle/>
          <a:p>
            <a:pPr marL="755058" lvl="1" indent="-377529" algn="ctr">
              <a:lnSpc>
                <a:spcPts val="4896"/>
              </a:lnSpc>
              <a:buFont typeface="Arial"/>
              <a:buChar char="•"/>
            </a:pPr>
            <a:r>
              <a:rPr lang="en-US" sz="3497">
                <a:solidFill>
                  <a:srgbClr val="FFFFFF"/>
                </a:solidFill>
                <a:latin typeface="Canva Sans"/>
              </a:rPr>
              <a:t>https://material.angular.io/</a:t>
            </a:r>
          </a:p>
        </p:txBody>
      </p:sp>
      <p:sp>
        <p:nvSpPr>
          <p:cNvPr id="7" name="TextBox 7"/>
          <p:cNvSpPr txBox="1"/>
          <p:nvPr/>
        </p:nvSpPr>
        <p:spPr>
          <a:xfrm>
            <a:off x="1028700" y="4845243"/>
            <a:ext cx="6067317" cy="587445"/>
          </a:xfrm>
          <a:prstGeom prst="rect">
            <a:avLst/>
          </a:prstGeom>
        </p:spPr>
        <p:txBody>
          <a:bodyPr lIns="0" tIns="0" rIns="0" bIns="0" rtlCol="0" anchor="t">
            <a:spAutoFit/>
          </a:bodyPr>
          <a:lstStyle/>
          <a:p>
            <a:pPr marL="755058" lvl="1" indent="-377529" algn="ctr">
              <a:lnSpc>
                <a:spcPts val="4896"/>
              </a:lnSpc>
              <a:buFont typeface="Arial"/>
              <a:buChar char="•"/>
            </a:pPr>
            <a:r>
              <a:rPr lang="en-US" sz="3497">
                <a:solidFill>
                  <a:srgbClr val="FFFFFF"/>
                </a:solidFill>
                <a:latin typeface="Canva Sans"/>
              </a:rPr>
              <a:t>https://start.spring.io/</a:t>
            </a:r>
          </a:p>
        </p:txBody>
      </p:sp>
      <p:sp>
        <p:nvSpPr>
          <p:cNvPr id="8" name="TextBox 8"/>
          <p:cNvSpPr txBox="1"/>
          <p:nvPr/>
        </p:nvSpPr>
        <p:spPr>
          <a:xfrm>
            <a:off x="1028700" y="5537463"/>
            <a:ext cx="9589013" cy="587445"/>
          </a:xfrm>
          <a:prstGeom prst="rect">
            <a:avLst/>
          </a:prstGeom>
        </p:spPr>
        <p:txBody>
          <a:bodyPr lIns="0" tIns="0" rIns="0" bIns="0" rtlCol="0" anchor="t">
            <a:spAutoFit/>
          </a:bodyPr>
          <a:lstStyle/>
          <a:p>
            <a:pPr marL="755058" lvl="1" indent="-377529" algn="ctr">
              <a:lnSpc>
                <a:spcPts val="4896"/>
              </a:lnSpc>
              <a:buFont typeface="Arial"/>
              <a:buChar char="•"/>
            </a:pPr>
            <a:r>
              <a:rPr lang="en-US" sz="3497">
                <a:solidFill>
                  <a:srgbClr val="FFFFFF"/>
                </a:solidFill>
                <a:latin typeface="Canva Sans"/>
              </a:rPr>
              <a:t>https://spring.io/projects/spring-cloud</a:t>
            </a:r>
          </a:p>
        </p:txBody>
      </p:sp>
      <p:sp>
        <p:nvSpPr>
          <p:cNvPr id="9" name="TextBox 9"/>
          <p:cNvSpPr txBox="1"/>
          <p:nvPr/>
        </p:nvSpPr>
        <p:spPr>
          <a:xfrm>
            <a:off x="1028700" y="6229683"/>
            <a:ext cx="8407236" cy="587445"/>
          </a:xfrm>
          <a:prstGeom prst="rect">
            <a:avLst/>
          </a:prstGeom>
        </p:spPr>
        <p:txBody>
          <a:bodyPr lIns="0" tIns="0" rIns="0" bIns="0" rtlCol="0" anchor="t">
            <a:spAutoFit/>
          </a:bodyPr>
          <a:lstStyle/>
          <a:p>
            <a:pPr marL="755058" lvl="1" indent="-377529" algn="ctr">
              <a:lnSpc>
                <a:spcPts val="4896"/>
              </a:lnSpc>
              <a:buFont typeface="Arial"/>
              <a:buChar char="•"/>
            </a:pPr>
            <a:r>
              <a:rPr lang="en-US" sz="3497">
                <a:solidFill>
                  <a:srgbClr val="FFFFFF"/>
                </a:solidFill>
                <a:latin typeface="Canva Sans"/>
              </a:rPr>
              <a:t>https://www.canva.com/projects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5120162" y="3243696"/>
            <a:ext cx="9206620" cy="1792751"/>
          </a:xfrm>
          <a:prstGeom prst="rect">
            <a:avLst/>
          </a:prstGeom>
        </p:spPr>
        <p:txBody>
          <a:bodyPr lIns="0" tIns="0" rIns="0" bIns="0" rtlCol="0" anchor="t">
            <a:spAutoFit/>
          </a:bodyPr>
          <a:lstStyle/>
          <a:p>
            <a:pPr marL="0" lvl="0" indent="0" algn="l">
              <a:lnSpc>
                <a:spcPts val="14218"/>
              </a:lnSpc>
              <a:spcBef>
                <a:spcPct val="0"/>
              </a:spcBef>
            </a:pPr>
            <a:r>
              <a:rPr lang="en-US" sz="11374">
                <a:solidFill>
                  <a:srgbClr val="FFFFFF"/>
                </a:solidFill>
                <a:latin typeface="Open Sauce Semi-Bold"/>
              </a:rPr>
              <a:t>ThankYou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0959270" y="3086100"/>
            <a:ext cx="5581711" cy="6055111"/>
          </a:xfrm>
          <a:custGeom>
            <a:avLst/>
            <a:gdLst/>
            <a:ahLst/>
            <a:cxnLst/>
            <a:rect l="l" t="t" r="r" b="b"/>
            <a:pathLst>
              <a:path w="5581711" h="6055111">
                <a:moveTo>
                  <a:pt x="0" y="0"/>
                </a:moveTo>
                <a:lnTo>
                  <a:pt x="5581712" y="0"/>
                </a:lnTo>
                <a:lnTo>
                  <a:pt x="5581712" y="6055111"/>
                </a:lnTo>
                <a:lnTo>
                  <a:pt x="0" y="6055111"/>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TextBox 4"/>
          <p:cNvSpPr txBox="1"/>
          <p:nvPr/>
        </p:nvSpPr>
        <p:spPr>
          <a:xfrm>
            <a:off x="1028700" y="801300"/>
            <a:ext cx="8793587" cy="1574794"/>
          </a:xfrm>
          <a:prstGeom prst="rect">
            <a:avLst/>
          </a:prstGeom>
        </p:spPr>
        <p:txBody>
          <a:bodyPr lIns="0" tIns="0" rIns="0" bIns="0" rtlCol="0" anchor="t">
            <a:spAutoFit/>
          </a:bodyPr>
          <a:lstStyle/>
          <a:p>
            <a:pPr marL="0" lvl="0" indent="0" algn="l">
              <a:lnSpc>
                <a:spcPts val="12501"/>
              </a:lnSpc>
              <a:spcBef>
                <a:spcPct val="0"/>
              </a:spcBef>
            </a:pPr>
            <a:r>
              <a:rPr lang="en-US" sz="10000">
                <a:solidFill>
                  <a:srgbClr val="FFFFFF"/>
                </a:solidFill>
                <a:latin typeface="Open Sauce Semi-Bold"/>
              </a:rPr>
              <a:t>Content</a:t>
            </a:r>
          </a:p>
        </p:txBody>
      </p:sp>
      <p:sp>
        <p:nvSpPr>
          <p:cNvPr id="5" name="TextBox 5"/>
          <p:cNvSpPr txBox="1"/>
          <p:nvPr/>
        </p:nvSpPr>
        <p:spPr>
          <a:xfrm>
            <a:off x="1399835" y="2798193"/>
            <a:ext cx="8051317" cy="6460107"/>
          </a:xfrm>
          <a:prstGeom prst="rect">
            <a:avLst/>
          </a:prstGeom>
        </p:spPr>
        <p:txBody>
          <a:bodyPr lIns="0" tIns="0" rIns="0" bIns="0" rtlCol="0" anchor="t">
            <a:spAutoFit/>
          </a:bodyPr>
          <a:lstStyle/>
          <a:p>
            <a:pPr marL="791289" lvl="1" indent="-395644">
              <a:lnSpc>
                <a:spcPts val="5131"/>
              </a:lnSpc>
              <a:buFont typeface="Arial"/>
              <a:buChar char="•"/>
            </a:pPr>
            <a:r>
              <a:rPr lang="en-US" sz="3665">
                <a:solidFill>
                  <a:srgbClr val="FFFFFF"/>
                </a:solidFill>
                <a:latin typeface="Open Sauce Semi-Bold"/>
              </a:rPr>
              <a:t>Team Members</a:t>
            </a:r>
          </a:p>
          <a:p>
            <a:pPr marL="791289" lvl="1" indent="-395644">
              <a:lnSpc>
                <a:spcPts val="5131"/>
              </a:lnSpc>
              <a:buFont typeface="Arial"/>
              <a:buChar char="•"/>
            </a:pPr>
            <a:r>
              <a:rPr lang="en-US" sz="3665">
                <a:solidFill>
                  <a:srgbClr val="FFFFFF"/>
                </a:solidFill>
                <a:latin typeface="Open Sauce Semi-Bold"/>
              </a:rPr>
              <a:t>Objective</a:t>
            </a:r>
          </a:p>
          <a:p>
            <a:pPr marL="791289" lvl="1" indent="-395644">
              <a:lnSpc>
                <a:spcPts val="5131"/>
              </a:lnSpc>
              <a:buFont typeface="Arial"/>
              <a:buChar char="•"/>
            </a:pPr>
            <a:r>
              <a:rPr lang="en-US" sz="3665">
                <a:solidFill>
                  <a:srgbClr val="FFFFFF"/>
                </a:solidFill>
                <a:latin typeface="Open Sauce Semi-Bold"/>
              </a:rPr>
              <a:t>Introduction of Project</a:t>
            </a:r>
          </a:p>
          <a:p>
            <a:pPr marL="791289" lvl="1" indent="-395644">
              <a:lnSpc>
                <a:spcPts val="5131"/>
              </a:lnSpc>
              <a:buFont typeface="Arial"/>
              <a:buChar char="•"/>
            </a:pPr>
            <a:r>
              <a:rPr lang="en-US" sz="3665">
                <a:solidFill>
                  <a:srgbClr val="FFFFFF"/>
                </a:solidFill>
                <a:latin typeface="Open Sauce Semi-Bold"/>
              </a:rPr>
              <a:t>Tools and Technologies Used  </a:t>
            </a:r>
          </a:p>
          <a:p>
            <a:pPr marL="791289" lvl="1" indent="-395644">
              <a:lnSpc>
                <a:spcPts val="5131"/>
              </a:lnSpc>
              <a:buFont typeface="Arial"/>
              <a:buChar char="•"/>
            </a:pPr>
            <a:r>
              <a:rPr lang="en-US" sz="3665">
                <a:solidFill>
                  <a:srgbClr val="FFFFFF"/>
                </a:solidFill>
                <a:latin typeface="Open Sauce Semi-Bold"/>
              </a:rPr>
              <a:t>Architecture diagram </a:t>
            </a:r>
          </a:p>
          <a:p>
            <a:pPr marL="791289" lvl="1" indent="-395644">
              <a:lnSpc>
                <a:spcPts val="5131"/>
              </a:lnSpc>
              <a:buFont typeface="Arial"/>
              <a:buChar char="•"/>
            </a:pPr>
            <a:r>
              <a:rPr lang="en-US" sz="3665">
                <a:solidFill>
                  <a:srgbClr val="FFFFFF"/>
                </a:solidFill>
                <a:latin typeface="Open Sauce Semi-Bold"/>
              </a:rPr>
              <a:t>Functionality</a:t>
            </a:r>
          </a:p>
          <a:p>
            <a:pPr marL="791289" lvl="1" indent="-395644">
              <a:lnSpc>
                <a:spcPts val="5131"/>
              </a:lnSpc>
              <a:buFont typeface="Arial"/>
              <a:buChar char="•"/>
            </a:pPr>
            <a:r>
              <a:rPr lang="en-US" sz="3665">
                <a:solidFill>
                  <a:srgbClr val="FFFFFF"/>
                </a:solidFill>
                <a:latin typeface="Open Sauce Semi-Bold"/>
              </a:rPr>
              <a:t>Demo</a:t>
            </a:r>
          </a:p>
          <a:p>
            <a:pPr marL="791289" lvl="1" indent="-395644">
              <a:lnSpc>
                <a:spcPts val="5131"/>
              </a:lnSpc>
              <a:buFont typeface="Arial"/>
              <a:buChar char="•"/>
            </a:pPr>
            <a:r>
              <a:rPr lang="en-US" sz="3665">
                <a:solidFill>
                  <a:srgbClr val="FFFFFF"/>
                </a:solidFill>
                <a:latin typeface="Open Sauce Semi-Bold"/>
              </a:rPr>
              <a:t>Future Enhancement </a:t>
            </a:r>
          </a:p>
          <a:p>
            <a:pPr marL="791289" lvl="1" indent="-395644">
              <a:lnSpc>
                <a:spcPts val="5131"/>
              </a:lnSpc>
              <a:buFont typeface="Arial"/>
              <a:buChar char="•"/>
            </a:pPr>
            <a:r>
              <a:rPr lang="en-US" sz="3665">
                <a:solidFill>
                  <a:srgbClr val="FFFFFF"/>
                </a:solidFill>
                <a:latin typeface="Open Sauce Semi-Bold"/>
              </a:rPr>
              <a:t>Q&amp;A</a:t>
            </a:r>
          </a:p>
          <a:p>
            <a:pPr marL="791289" lvl="1" indent="-395644">
              <a:lnSpc>
                <a:spcPts val="5131"/>
              </a:lnSpc>
              <a:buFont typeface="Arial"/>
              <a:buChar char="•"/>
            </a:pPr>
            <a:r>
              <a:rPr lang="en-US" sz="3665">
                <a:solidFill>
                  <a:srgbClr val="FFFFFF"/>
                </a:solidFill>
                <a:latin typeface="Open Sauce Semi-Bold"/>
              </a:rPr>
              <a:t>Bibliography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2430930" y="3206174"/>
            <a:ext cx="2563790" cy="2563790"/>
          </a:xfrm>
          <a:custGeom>
            <a:avLst/>
            <a:gdLst/>
            <a:ahLst/>
            <a:cxnLst/>
            <a:rect l="l" t="t" r="r" b="b"/>
            <a:pathLst>
              <a:path w="2563790" h="2563790">
                <a:moveTo>
                  <a:pt x="0" y="0"/>
                </a:moveTo>
                <a:lnTo>
                  <a:pt x="2563790" y="0"/>
                </a:lnTo>
                <a:lnTo>
                  <a:pt x="2563790" y="2563790"/>
                </a:lnTo>
                <a:lnTo>
                  <a:pt x="0" y="256379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13241553" y="3053774"/>
            <a:ext cx="2563790" cy="2563790"/>
          </a:xfrm>
          <a:custGeom>
            <a:avLst/>
            <a:gdLst/>
            <a:ahLst/>
            <a:cxnLst/>
            <a:rect l="l" t="t" r="r" b="b"/>
            <a:pathLst>
              <a:path w="2563790" h="2563790">
                <a:moveTo>
                  <a:pt x="0" y="0"/>
                </a:moveTo>
                <a:lnTo>
                  <a:pt x="2563790" y="0"/>
                </a:lnTo>
                <a:lnTo>
                  <a:pt x="2563790" y="2563790"/>
                </a:lnTo>
                <a:lnTo>
                  <a:pt x="0" y="256379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5" name="Freeform 5"/>
          <p:cNvSpPr/>
          <p:nvPr/>
        </p:nvSpPr>
        <p:spPr>
          <a:xfrm>
            <a:off x="7955550" y="3206174"/>
            <a:ext cx="2563790" cy="2563790"/>
          </a:xfrm>
          <a:custGeom>
            <a:avLst/>
            <a:gdLst/>
            <a:ahLst/>
            <a:cxnLst/>
            <a:rect l="l" t="t" r="r" b="b"/>
            <a:pathLst>
              <a:path w="2563790" h="2563790">
                <a:moveTo>
                  <a:pt x="0" y="0"/>
                </a:moveTo>
                <a:lnTo>
                  <a:pt x="2563790" y="0"/>
                </a:lnTo>
                <a:lnTo>
                  <a:pt x="2563790" y="2563790"/>
                </a:lnTo>
                <a:lnTo>
                  <a:pt x="0" y="256379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6" name="Freeform 6"/>
          <p:cNvSpPr/>
          <p:nvPr/>
        </p:nvSpPr>
        <p:spPr>
          <a:xfrm>
            <a:off x="6778817" y="6088688"/>
            <a:ext cx="4660260" cy="1017490"/>
          </a:xfrm>
          <a:custGeom>
            <a:avLst/>
            <a:gdLst/>
            <a:ahLst/>
            <a:cxnLst/>
            <a:rect l="l" t="t" r="r" b="b"/>
            <a:pathLst>
              <a:path w="4660260" h="1017490">
                <a:moveTo>
                  <a:pt x="0" y="0"/>
                </a:moveTo>
                <a:lnTo>
                  <a:pt x="4660260" y="0"/>
                </a:lnTo>
                <a:lnTo>
                  <a:pt x="4660260" y="1017490"/>
                </a:lnTo>
                <a:lnTo>
                  <a:pt x="0" y="1017490"/>
                </a:lnTo>
                <a:lnTo>
                  <a:pt x="0" y="0"/>
                </a:lnTo>
                <a:close/>
              </a:path>
            </a:pathLst>
          </a:custGeom>
          <a:blipFill>
            <a:blip r:embed="rId5"/>
            <a:stretch>
              <a:fillRect/>
            </a:stretch>
          </a:blipFill>
        </p:spPr>
      </p:sp>
      <p:sp>
        <p:nvSpPr>
          <p:cNvPr id="7" name="Freeform 7"/>
          <p:cNvSpPr/>
          <p:nvPr/>
        </p:nvSpPr>
        <p:spPr>
          <a:xfrm>
            <a:off x="1354684" y="6088688"/>
            <a:ext cx="4891374" cy="1077401"/>
          </a:xfrm>
          <a:custGeom>
            <a:avLst/>
            <a:gdLst/>
            <a:ahLst/>
            <a:cxnLst/>
            <a:rect l="l" t="t" r="r" b="b"/>
            <a:pathLst>
              <a:path w="4891374" h="1077401">
                <a:moveTo>
                  <a:pt x="0" y="0"/>
                </a:moveTo>
                <a:lnTo>
                  <a:pt x="4891373" y="0"/>
                </a:lnTo>
                <a:lnTo>
                  <a:pt x="4891373" y="1077401"/>
                </a:lnTo>
                <a:lnTo>
                  <a:pt x="0" y="1077401"/>
                </a:lnTo>
                <a:lnTo>
                  <a:pt x="0" y="0"/>
                </a:lnTo>
                <a:close/>
              </a:path>
            </a:pathLst>
          </a:custGeom>
          <a:blipFill>
            <a:blip r:embed="rId5"/>
            <a:stretch>
              <a:fillRect r="-884"/>
            </a:stretch>
          </a:blipFill>
        </p:spPr>
      </p:sp>
      <p:sp>
        <p:nvSpPr>
          <p:cNvPr id="8" name="TextBox 8"/>
          <p:cNvSpPr txBox="1"/>
          <p:nvPr/>
        </p:nvSpPr>
        <p:spPr>
          <a:xfrm>
            <a:off x="1701200" y="6254313"/>
            <a:ext cx="4173383" cy="604812"/>
          </a:xfrm>
          <a:prstGeom prst="rect">
            <a:avLst/>
          </a:prstGeom>
        </p:spPr>
        <p:txBody>
          <a:bodyPr lIns="0" tIns="0" rIns="0" bIns="0" rtlCol="0" anchor="t">
            <a:spAutoFit/>
          </a:bodyPr>
          <a:lstStyle/>
          <a:p>
            <a:pPr algn="ctr">
              <a:lnSpc>
                <a:spcPts val="4988"/>
              </a:lnSpc>
              <a:spcBef>
                <a:spcPct val="0"/>
              </a:spcBef>
            </a:pPr>
            <a:r>
              <a:rPr lang="en-US" sz="3563">
                <a:solidFill>
                  <a:srgbClr val="FFFFFF"/>
                </a:solidFill>
                <a:latin typeface="Open Sauce Semi-Bold"/>
              </a:rPr>
              <a:t>Sagar Goswami</a:t>
            </a:r>
          </a:p>
        </p:txBody>
      </p:sp>
      <p:sp>
        <p:nvSpPr>
          <p:cNvPr id="9" name="TextBox 9"/>
          <p:cNvSpPr txBox="1"/>
          <p:nvPr/>
        </p:nvSpPr>
        <p:spPr>
          <a:xfrm>
            <a:off x="7057309" y="6254313"/>
            <a:ext cx="4173383" cy="604812"/>
          </a:xfrm>
          <a:prstGeom prst="rect">
            <a:avLst/>
          </a:prstGeom>
        </p:spPr>
        <p:txBody>
          <a:bodyPr lIns="0" tIns="0" rIns="0" bIns="0" rtlCol="0" anchor="t">
            <a:spAutoFit/>
          </a:bodyPr>
          <a:lstStyle/>
          <a:p>
            <a:pPr algn="ctr">
              <a:lnSpc>
                <a:spcPts val="4988"/>
              </a:lnSpc>
              <a:spcBef>
                <a:spcPct val="0"/>
              </a:spcBef>
            </a:pPr>
            <a:r>
              <a:rPr lang="en-US" sz="3563">
                <a:solidFill>
                  <a:srgbClr val="FFFFFF"/>
                </a:solidFill>
                <a:latin typeface="Open Sauce Semi-Bold"/>
              </a:rPr>
              <a:t>Jayvir Singh</a:t>
            </a:r>
          </a:p>
        </p:txBody>
      </p:sp>
      <p:sp>
        <p:nvSpPr>
          <p:cNvPr id="10" name="Freeform 10"/>
          <p:cNvSpPr/>
          <p:nvPr/>
        </p:nvSpPr>
        <p:spPr>
          <a:xfrm>
            <a:off x="12156570" y="6159625"/>
            <a:ext cx="4738192" cy="1006464"/>
          </a:xfrm>
          <a:custGeom>
            <a:avLst/>
            <a:gdLst/>
            <a:ahLst/>
            <a:cxnLst/>
            <a:rect l="l" t="t" r="r" b="b"/>
            <a:pathLst>
              <a:path w="4738192" h="1006464">
                <a:moveTo>
                  <a:pt x="0" y="0"/>
                </a:moveTo>
                <a:lnTo>
                  <a:pt x="4738192" y="0"/>
                </a:lnTo>
                <a:lnTo>
                  <a:pt x="4738192" y="1006464"/>
                </a:lnTo>
                <a:lnTo>
                  <a:pt x="0" y="1006464"/>
                </a:lnTo>
                <a:lnTo>
                  <a:pt x="0" y="0"/>
                </a:lnTo>
                <a:close/>
              </a:path>
            </a:pathLst>
          </a:custGeom>
          <a:blipFill>
            <a:blip r:embed="rId5"/>
            <a:stretch>
              <a:fillRect t="-1393" b="-1393"/>
            </a:stretch>
          </a:blipFill>
        </p:spPr>
      </p:sp>
      <p:sp>
        <p:nvSpPr>
          <p:cNvPr id="11" name="TextBox 11"/>
          <p:cNvSpPr txBox="1"/>
          <p:nvPr/>
        </p:nvSpPr>
        <p:spPr>
          <a:xfrm>
            <a:off x="12458252" y="6254313"/>
            <a:ext cx="4173383" cy="604812"/>
          </a:xfrm>
          <a:prstGeom prst="rect">
            <a:avLst/>
          </a:prstGeom>
        </p:spPr>
        <p:txBody>
          <a:bodyPr lIns="0" tIns="0" rIns="0" bIns="0" rtlCol="0" anchor="t">
            <a:spAutoFit/>
          </a:bodyPr>
          <a:lstStyle/>
          <a:p>
            <a:pPr algn="ctr">
              <a:lnSpc>
                <a:spcPts val="4988"/>
              </a:lnSpc>
              <a:spcBef>
                <a:spcPct val="0"/>
              </a:spcBef>
            </a:pPr>
            <a:r>
              <a:rPr lang="en-US" sz="3563">
                <a:solidFill>
                  <a:srgbClr val="FFFFFF"/>
                </a:solidFill>
                <a:latin typeface="Open Sauce Semi-Bold"/>
              </a:rPr>
              <a:t>Abhinav Anil</a:t>
            </a:r>
          </a:p>
        </p:txBody>
      </p:sp>
      <p:sp>
        <p:nvSpPr>
          <p:cNvPr id="12" name="TextBox 12"/>
          <p:cNvSpPr txBox="1"/>
          <p:nvPr/>
        </p:nvSpPr>
        <p:spPr>
          <a:xfrm>
            <a:off x="1028700" y="589196"/>
            <a:ext cx="10119237" cy="1574794"/>
          </a:xfrm>
          <a:prstGeom prst="rect">
            <a:avLst/>
          </a:prstGeom>
        </p:spPr>
        <p:txBody>
          <a:bodyPr lIns="0" tIns="0" rIns="0" bIns="0" rtlCol="0" anchor="t">
            <a:spAutoFit/>
          </a:bodyPr>
          <a:lstStyle/>
          <a:p>
            <a:pPr marL="0" lvl="0" indent="0" algn="l">
              <a:lnSpc>
                <a:spcPts val="12501"/>
              </a:lnSpc>
              <a:spcBef>
                <a:spcPct val="0"/>
              </a:spcBef>
            </a:pPr>
            <a:r>
              <a:rPr lang="en-US" sz="10000">
                <a:solidFill>
                  <a:srgbClr val="FFFFFF"/>
                </a:solidFill>
                <a:latin typeface="Open Sauce Semi-Bold"/>
              </a:rPr>
              <a:t>Team Members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1028700" y="589196"/>
            <a:ext cx="10119237" cy="1574794"/>
          </a:xfrm>
          <a:prstGeom prst="rect">
            <a:avLst/>
          </a:prstGeom>
        </p:spPr>
        <p:txBody>
          <a:bodyPr lIns="0" tIns="0" rIns="0" bIns="0" rtlCol="0" anchor="t">
            <a:spAutoFit/>
          </a:bodyPr>
          <a:lstStyle/>
          <a:p>
            <a:pPr marL="0" lvl="0" indent="0" algn="l">
              <a:lnSpc>
                <a:spcPts val="12501"/>
              </a:lnSpc>
              <a:spcBef>
                <a:spcPct val="0"/>
              </a:spcBef>
            </a:pPr>
            <a:r>
              <a:rPr lang="en-US" sz="10000">
                <a:solidFill>
                  <a:srgbClr val="FFFFFF"/>
                </a:solidFill>
                <a:latin typeface="Open Sauce Semi-Bold"/>
              </a:rPr>
              <a:t>Objective</a:t>
            </a:r>
          </a:p>
        </p:txBody>
      </p:sp>
      <p:sp>
        <p:nvSpPr>
          <p:cNvPr id="4" name="TextBox 4"/>
          <p:cNvSpPr txBox="1"/>
          <p:nvPr/>
        </p:nvSpPr>
        <p:spPr>
          <a:xfrm>
            <a:off x="1507096" y="3147135"/>
            <a:ext cx="15752204" cy="3363211"/>
          </a:xfrm>
          <a:prstGeom prst="rect">
            <a:avLst/>
          </a:prstGeom>
        </p:spPr>
        <p:txBody>
          <a:bodyPr lIns="0" tIns="0" rIns="0" bIns="0" rtlCol="0" anchor="t">
            <a:spAutoFit/>
          </a:bodyPr>
          <a:lstStyle/>
          <a:p>
            <a:pPr>
              <a:lnSpc>
                <a:spcPts val="4438"/>
              </a:lnSpc>
            </a:pPr>
            <a:r>
              <a:rPr lang="en-US" sz="3170">
                <a:solidFill>
                  <a:srgbClr val="FFFFFF"/>
                </a:solidFill>
                <a:latin typeface="Open Sauce Semi-Bold"/>
              </a:rPr>
              <a:t>The goal of the Kanban Board is to help users to visualize what they need to do, prevent getting stuck in particular action items, and ensure maximum efficiency in their project.</a:t>
            </a:r>
          </a:p>
          <a:p>
            <a:pPr>
              <a:lnSpc>
                <a:spcPts val="4438"/>
              </a:lnSpc>
            </a:pPr>
            <a:endParaRPr lang="en-US" sz="3170">
              <a:solidFill>
                <a:srgbClr val="FFFFFF"/>
              </a:solidFill>
              <a:latin typeface="Open Sauce Semi-Bold"/>
            </a:endParaRPr>
          </a:p>
          <a:p>
            <a:pPr>
              <a:lnSpc>
                <a:spcPts val="4438"/>
              </a:lnSpc>
              <a:spcBef>
                <a:spcPct val="0"/>
              </a:spcBef>
            </a:pPr>
            <a:r>
              <a:rPr lang="en-US" sz="3170">
                <a:solidFill>
                  <a:srgbClr val="FFFFFF"/>
                </a:solidFill>
                <a:latin typeface="Open Sauce"/>
              </a:rPr>
              <a:t>To provide an agile methodology tool aimed at enhancing task management, fostering collaboration, and optimizing workflow processes.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1028700" y="589196"/>
            <a:ext cx="10119237" cy="1574794"/>
          </a:xfrm>
          <a:prstGeom prst="rect">
            <a:avLst/>
          </a:prstGeom>
        </p:spPr>
        <p:txBody>
          <a:bodyPr lIns="0" tIns="0" rIns="0" bIns="0" rtlCol="0" anchor="t">
            <a:spAutoFit/>
          </a:bodyPr>
          <a:lstStyle/>
          <a:p>
            <a:pPr marL="0" lvl="0" indent="0" algn="l">
              <a:lnSpc>
                <a:spcPts val="12501"/>
              </a:lnSpc>
              <a:spcBef>
                <a:spcPct val="0"/>
              </a:spcBef>
            </a:pPr>
            <a:r>
              <a:rPr lang="en-US" sz="10000">
                <a:solidFill>
                  <a:srgbClr val="FFFFFF"/>
                </a:solidFill>
                <a:latin typeface="Open Sauce Semi-Bold"/>
              </a:rPr>
              <a:t>Introduction</a:t>
            </a:r>
          </a:p>
        </p:txBody>
      </p:sp>
      <p:sp>
        <p:nvSpPr>
          <p:cNvPr id="4" name="TextBox 4"/>
          <p:cNvSpPr txBox="1"/>
          <p:nvPr/>
        </p:nvSpPr>
        <p:spPr>
          <a:xfrm>
            <a:off x="1303107" y="3053785"/>
            <a:ext cx="15681785" cy="4103231"/>
          </a:xfrm>
          <a:prstGeom prst="rect">
            <a:avLst/>
          </a:prstGeom>
        </p:spPr>
        <p:txBody>
          <a:bodyPr lIns="0" tIns="0" rIns="0" bIns="0" rtlCol="0" anchor="t">
            <a:spAutoFit/>
          </a:bodyPr>
          <a:lstStyle/>
          <a:p>
            <a:pPr>
              <a:lnSpc>
                <a:spcPts val="5421"/>
              </a:lnSpc>
              <a:spcBef>
                <a:spcPct val="0"/>
              </a:spcBef>
            </a:pPr>
            <a:r>
              <a:rPr lang="en-US" sz="3872">
                <a:solidFill>
                  <a:srgbClr val="FFFFFF"/>
                </a:solidFill>
                <a:latin typeface="Open Sauce Semi-Bold"/>
              </a:rPr>
              <a:t>Kanban boards are powerful tools that unlock agility and efficiency in your workflow. By visualizing tasks across different stages, Kanban boards transform project management. It enhance project visibility, driving continuous improvement. Kanban boards equip you with the power to achieve agility and propel your projects forward.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rot="-10800000">
            <a:off x="1031753" y="2884609"/>
            <a:ext cx="4703314" cy="6561203"/>
          </a:xfrm>
          <a:custGeom>
            <a:avLst/>
            <a:gdLst/>
            <a:ahLst/>
            <a:cxnLst/>
            <a:rect l="l" t="t" r="r" b="b"/>
            <a:pathLst>
              <a:path w="4703314" h="6561203">
                <a:moveTo>
                  <a:pt x="0" y="0"/>
                </a:moveTo>
                <a:lnTo>
                  <a:pt x="4703315" y="0"/>
                </a:lnTo>
                <a:lnTo>
                  <a:pt x="4703315" y="6561203"/>
                </a:lnTo>
                <a:lnTo>
                  <a:pt x="0" y="6561203"/>
                </a:lnTo>
                <a:lnTo>
                  <a:pt x="0" y="0"/>
                </a:lnTo>
                <a:close/>
              </a:path>
            </a:pathLst>
          </a:custGeom>
          <a:blipFill>
            <a:blip r:embed="rId3"/>
            <a:stretch>
              <a:fillRect l="-4754" r="-4754"/>
            </a:stretch>
          </a:blipFill>
        </p:spPr>
      </p:sp>
      <p:sp>
        <p:nvSpPr>
          <p:cNvPr id="4" name="TextBox 4"/>
          <p:cNvSpPr txBox="1"/>
          <p:nvPr/>
        </p:nvSpPr>
        <p:spPr>
          <a:xfrm>
            <a:off x="1028700" y="589196"/>
            <a:ext cx="13486387" cy="1574794"/>
          </a:xfrm>
          <a:prstGeom prst="rect">
            <a:avLst/>
          </a:prstGeom>
        </p:spPr>
        <p:txBody>
          <a:bodyPr lIns="0" tIns="0" rIns="0" bIns="0" rtlCol="0" anchor="t">
            <a:spAutoFit/>
          </a:bodyPr>
          <a:lstStyle/>
          <a:p>
            <a:pPr marL="0" lvl="0" indent="0" algn="l">
              <a:lnSpc>
                <a:spcPts val="12501"/>
              </a:lnSpc>
              <a:spcBef>
                <a:spcPct val="0"/>
              </a:spcBef>
            </a:pPr>
            <a:r>
              <a:rPr lang="en-US" sz="10000">
                <a:solidFill>
                  <a:srgbClr val="FFFFFF"/>
                </a:solidFill>
                <a:latin typeface="Open Sauce Semi-Bold"/>
              </a:rPr>
              <a:t>Tools &amp; Technology</a:t>
            </a:r>
          </a:p>
        </p:txBody>
      </p:sp>
      <p:sp>
        <p:nvSpPr>
          <p:cNvPr id="5" name="Freeform 5"/>
          <p:cNvSpPr/>
          <p:nvPr/>
        </p:nvSpPr>
        <p:spPr>
          <a:xfrm rot="-10800000">
            <a:off x="6792343" y="2884609"/>
            <a:ext cx="4703314" cy="6561203"/>
          </a:xfrm>
          <a:custGeom>
            <a:avLst/>
            <a:gdLst/>
            <a:ahLst/>
            <a:cxnLst/>
            <a:rect l="l" t="t" r="r" b="b"/>
            <a:pathLst>
              <a:path w="4703314" h="6561203">
                <a:moveTo>
                  <a:pt x="0" y="0"/>
                </a:moveTo>
                <a:lnTo>
                  <a:pt x="4703314" y="0"/>
                </a:lnTo>
                <a:lnTo>
                  <a:pt x="4703314" y="6561203"/>
                </a:lnTo>
                <a:lnTo>
                  <a:pt x="0" y="6561203"/>
                </a:lnTo>
                <a:lnTo>
                  <a:pt x="0" y="0"/>
                </a:lnTo>
                <a:close/>
              </a:path>
            </a:pathLst>
          </a:custGeom>
          <a:blipFill>
            <a:blip r:embed="rId3"/>
            <a:stretch>
              <a:fillRect l="-4754" r="-4754"/>
            </a:stretch>
          </a:blipFill>
        </p:spPr>
      </p:sp>
      <p:sp>
        <p:nvSpPr>
          <p:cNvPr id="6" name="Freeform 6"/>
          <p:cNvSpPr/>
          <p:nvPr/>
        </p:nvSpPr>
        <p:spPr>
          <a:xfrm rot="-10800000">
            <a:off x="12555986" y="2884609"/>
            <a:ext cx="4703314" cy="6561203"/>
          </a:xfrm>
          <a:custGeom>
            <a:avLst/>
            <a:gdLst/>
            <a:ahLst/>
            <a:cxnLst/>
            <a:rect l="l" t="t" r="r" b="b"/>
            <a:pathLst>
              <a:path w="4703314" h="6561203">
                <a:moveTo>
                  <a:pt x="0" y="0"/>
                </a:moveTo>
                <a:lnTo>
                  <a:pt x="4703314" y="0"/>
                </a:lnTo>
                <a:lnTo>
                  <a:pt x="4703314" y="6561203"/>
                </a:lnTo>
                <a:lnTo>
                  <a:pt x="0" y="6561203"/>
                </a:lnTo>
                <a:lnTo>
                  <a:pt x="0" y="0"/>
                </a:lnTo>
                <a:close/>
              </a:path>
            </a:pathLst>
          </a:custGeom>
          <a:blipFill>
            <a:blip r:embed="rId3"/>
            <a:stretch>
              <a:fillRect l="-4754" r="-4754"/>
            </a:stretch>
          </a:blipFill>
        </p:spPr>
      </p:sp>
      <p:sp>
        <p:nvSpPr>
          <p:cNvPr id="7" name="TextBox 7"/>
          <p:cNvSpPr txBox="1"/>
          <p:nvPr/>
        </p:nvSpPr>
        <p:spPr>
          <a:xfrm>
            <a:off x="1447800" y="3085126"/>
            <a:ext cx="3802409" cy="1051570"/>
          </a:xfrm>
          <a:prstGeom prst="rect">
            <a:avLst/>
          </a:prstGeom>
        </p:spPr>
        <p:txBody>
          <a:bodyPr wrap="square" lIns="0" tIns="0" rIns="0" bIns="0" rtlCol="0" anchor="t">
            <a:spAutoFit/>
          </a:bodyPr>
          <a:lstStyle/>
          <a:p>
            <a:pPr algn="ctr">
              <a:lnSpc>
                <a:spcPts val="8211"/>
              </a:lnSpc>
              <a:spcBef>
                <a:spcPct val="0"/>
              </a:spcBef>
            </a:pPr>
            <a:r>
              <a:rPr lang="en-US" sz="6569" dirty="0">
                <a:solidFill>
                  <a:srgbClr val="000000"/>
                </a:solidFill>
                <a:latin typeface="Open Sauce Semi-Bold"/>
              </a:rPr>
              <a:t>Frontend</a:t>
            </a:r>
          </a:p>
        </p:txBody>
      </p:sp>
      <p:sp>
        <p:nvSpPr>
          <p:cNvPr id="8" name="TextBox 8"/>
          <p:cNvSpPr txBox="1"/>
          <p:nvPr/>
        </p:nvSpPr>
        <p:spPr>
          <a:xfrm>
            <a:off x="7315200" y="3085126"/>
            <a:ext cx="3643041" cy="1051570"/>
          </a:xfrm>
          <a:prstGeom prst="rect">
            <a:avLst/>
          </a:prstGeom>
        </p:spPr>
        <p:txBody>
          <a:bodyPr wrap="square" lIns="0" tIns="0" rIns="0" bIns="0" rtlCol="0" anchor="t">
            <a:spAutoFit/>
          </a:bodyPr>
          <a:lstStyle/>
          <a:p>
            <a:pPr algn="ctr">
              <a:lnSpc>
                <a:spcPts val="8211"/>
              </a:lnSpc>
              <a:spcBef>
                <a:spcPct val="0"/>
              </a:spcBef>
            </a:pPr>
            <a:r>
              <a:rPr lang="en-US" sz="6569" dirty="0">
                <a:solidFill>
                  <a:srgbClr val="000000"/>
                </a:solidFill>
                <a:latin typeface="Open Sauce Semi-Bold"/>
              </a:rPr>
              <a:t>Backend</a:t>
            </a:r>
          </a:p>
        </p:txBody>
      </p:sp>
      <p:sp>
        <p:nvSpPr>
          <p:cNvPr id="9" name="TextBox 9"/>
          <p:cNvSpPr txBox="1"/>
          <p:nvPr/>
        </p:nvSpPr>
        <p:spPr>
          <a:xfrm>
            <a:off x="12877800" y="3085126"/>
            <a:ext cx="3994677" cy="1051570"/>
          </a:xfrm>
          <a:prstGeom prst="rect">
            <a:avLst/>
          </a:prstGeom>
        </p:spPr>
        <p:txBody>
          <a:bodyPr wrap="square" lIns="0" tIns="0" rIns="0" bIns="0" rtlCol="0" anchor="t">
            <a:spAutoFit/>
          </a:bodyPr>
          <a:lstStyle/>
          <a:p>
            <a:pPr algn="ctr">
              <a:lnSpc>
                <a:spcPts val="8211"/>
              </a:lnSpc>
              <a:spcBef>
                <a:spcPct val="0"/>
              </a:spcBef>
            </a:pPr>
            <a:r>
              <a:rPr lang="en-US" sz="6569" dirty="0">
                <a:solidFill>
                  <a:srgbClr val="000000"/>
                </a:solidFill>
                <a:latin typeface="Open Sauce Semi-Bold"/>
              </a:rPr>
              <a:t>Database</a:t>
            </a:r>
          </a:p>
        </p:txBody>
      </p:sp>
      <p:sp>
        <p:nvSpPr>
          <p:cNvPr id="10" name="TextBox 10"/>
          <p:cNvSpPr txBox="1"/>
          <p:nvPr/>
        </p:nvSpPr>
        <p:spPr>
          <a:xfrm>
            <a:off x="1269767" y="4865913"/>
            <a:ext cx="3616762" cy="3136889"/>
          </a:xfrm>
          <a:prstGeom prst="rect">
            <a:avLst/>
          </a:prstGeom>
        </p:spPr>
        <p:txBody>
          <a:bodyPr lIns="0" tIns="0" rIns="0" bIns="0" rtlCol="0" anchor="t">
            <a:spAutoFit/>
          </a:bodyPr>
          <a:lstStyle/>
          <a:p>
            <a:pPr marL="863959" lvl="1" indent="-431979">
              <a:lnSpc>
                <a:spcPts val="5002"/>
              </a:lnSpc>
              <a:buFont typeface="Arial"/>
              <a:buChar char="•"/>
            </a:pPr>
            <a:r>
              <a:rPr lang="en-US" sz="4001">
                <a:solidFill>
                  <a:srgbClr val="F5F6F7"/>
                </a:solidFill>
                <a:latin typeface="Open Sauce Semi-Bold"/>
              </a:rPr>
              <a:t>HTML</a:t>
            </a:r>
          </a:p>
          <a:p>
            <a:pPr marL="863959" lvl="1" indent="-431979">
              <a:lnSpc>
                <a:spcPts val="5002"/>
              </a:lnSpc>
              <a:buFont typeface="Arial"/>
              <a:buChar char="•"/>
            </a:pPr>
            <a:r>
              <a:rPr lang="en-US" sz="4001">
                <a:solidFill>
                  <a:srgbClr val="F5F6F7"/>
                </a:solidFill>
                <a:latin typeface="Open Sauce Semi-Bold"/>
              </a:rPr>
              <a:t>CSS</a:t>
            </a:r>
          </a:p>
          <a:p>
            <a:pPr marL="863959" lvl="1" indent="-431979">
              <a:lnSpc>
                <a:spcPts val="5002"/>
              </a:lnSpc>
              <a:buFont typeface="Arial"/>
              <a:buChar char="•"/>
            </a:pPr>
            <a:r>
              <a:rPr lang="en-US" sz="4001">
                <a:solidFill>
                  <a:srgbClr val="F5F6F7"/>
                </a:solidFill>
                <a:latin typeface="Open Sauce Semi-Bold"/>
              </a:rPr>
              <a:t>TypeScript</a:t>
            </a:r>
          </a:p>
          <a:p>
            <a:pPr marL="863959" lvl="1" indent="-431979">
              <a:lnSpc>
                <a:spcPts val="5002"/>
              </a:lnSpc>
              <a:buFont typeface="Arial"/>
              <a:buChar char="•"/>
            </a:pPr>
            <a:r>
              <a:rPr lang="en-US" sz="4001">
                <a:solidFill>
                  <a:srgbClr val="F5F6F7"/>
                </a:solidFill>
                <a:latin typeface="Open Sauce Semi-Bold"/>
              </a:rPr>
              <a:t>Angular</a:t>
            </a:r>
          </a:p>
          <a:p>
            <a:pPr marL="863959" lvl="1" indent="-431979">
              <a:lnSpc>
                <a:spcPts val="5002"/>
              </a:lnSpc>
              <a:buFont typeface="Arial"/>
              <a:buChar char="•"/>
            </a:pPr>
            <a:r>
              <a:rPr lang="en-US" sz="4001">
                <a:solidFill>
                  <a:srgbClr val="F5F6F7"/>
                </a:solidFill>
                <a:latin typeface="Open Sauce Semi-Bold"/>
              </a:rPr>
              <a:t>Material UI</a:t>
            </a:r>
          </a:p>
        </p:txBody>
      </p:sp>
      <p:sp>
        <p:nvSpPr>
          <p:cNvPr id="11" name="TextBox 11"/>
          <p:cNvSpPr txBox="1"/>
          <p:nvPr/>
        </p:nvSpPr>
        <p:spPr>
          <a:xfrm>
            <a:off x="6792343" y="4865913"/>
            <a:ext cx="4241164" cy="1879589"/>
          </a:xfrm>
          <a:prstGeom prst="rect">
            <a:avLst/>
          </a:prstGeom>
        </p:spPr>
        <p:txBody>
          <a:bodyPr lIns="0" tIns="0" rIns="0" bIns="0" rtlCol="0" anchor="t">
            <a:spAutoFit/>
          </a:bodyPr>
          <a:lstStyle/>
          <a:p>
            <a:pPr marL="863959" lvl="1" indent="-431979">
              <a:lnSpc>
                <a:spcPts val="5002"/>
              </a:lnSpc>
              <a:buFont typeface="Arial"/>
              <a:buChar char="•"/>
            </a:pPr>
            <a:r>
              <a:rPr lang="en-US" sz="4001">
                <a:solidFill>
                  <a:srgbClr val="F5F6F7"/>
                </a:solidFill>
                <a:latin typeface="Open Sauce Semi-Bold"/>
              </a:rPr>
              <a:t>Spring Boot</a:t>
            </a:r>
          </a:p>
          <a:p>
            <a:pPr marL="863959" lvl="1" indent="-431979">
              <a:lnSpc>
                <a:spcPts val="5002"/>
              </a:lnSpc>
              <a:buFont typeface="Arial"/>
              <a:buChar char="•"/>
            </a:pPr>
            <a:r>
              <a:rPr lang="en-US" sz="4001">
                <a:solidFill>
                  <a:srgbClr val="F5F6F7"/>
                </a:solidFill>
                <a:latin typeface="Open Sauce Semi-Bold"/>
              </a:rPr>
              <a:t>Spring Cloud</a:t>
            </a:r>
          </a:p>
          <a:p>
            <a:pPr>
              <a:lnSpc>
                <a:spcPts val="5002"/>
              </a:lnSpc>
            </a:pPr>
            <a:endParaRPr lang="en-US" sz="4001">
              <a:solidFill>
                <a:srgbClr val="F5F6F7"/>
              </a:solidFill>
              <a:latin typeface="Open Sauce Semi-Bold"/>
            </a:endParaRPr>
          </a:p>
        </p:txBody>
      </p:sp>
      <p:sp>
        <p:nvSpPr>
          <p:cNvPr id="12" name="TextBox 12"/>
          <p:cNvSpPr txBox="1"/>
          <p:nvPr/>
        </p:nvSpPr>
        <p:spPr>
          <a:xfrm>
            <a:off x="13063186" y="4865913"/>
            <a:ext cx="3340894" cy="1250939"/>
          </a:xfrm>
          <a:prstGeom prst="rect">
            <a:avLst/>
          </a:prstGeom>
        </p:spPr>
        <p:txBody>
          <a:bodyPr lIns="0" tIns="0" rIns="0" bIns="0" rtlCol="0" anchor="t">
            <a:spAutoFit/>
          </a:bodyPr>
          <a:lstStyle/>
          <a:p>
            <a:pPr marL="863959" lvl="1" indent="-431979">
              <a:lnSpc>
                <a:spcPts val="5002"/>
              </a:lnSpc>
              <a:buFont typeface="Arial"/>
              <a:buChar char="•"/>
            </a:pPr>
            <a:r>
              <a:rPr lang="en-US" sz="4001">
                <a:solidFill>
                  <a:srgbClr val="F5F6F7"/>
                </a:solidFill>
                <a:latin typeface="Open Sauce Semi-Bold"/>
              </a:rPr>
              <a:t>MySql</a:t>
            </a:r>
          </a:p>
          <a:p>
            <a:pPr marL="863959" lvl="1" indent="-431979">
              <a:lnSpc>
                <a:spcPts val="5002"/>
              </a:lnSpc>
              <a:buFont typeface="Arial"/>
              <a:buChar char="•"/>
            </a:pPr>
            <a:r>
              <a:rPr lang="en-US" sz="4001">
                <a:solidFill>
                  <a:srgbClr val="F5F6F7"/>
                </a:solidFill>
                <a:latin typeface="Open Sauce Semi-Bold"/>
              </a:rPr>
              <a:t>MongoDB</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2621113" y="2571653"/>
            <a:ext cx="12031698" cy="7251055"/>
            <a:chOff x="0" y="0"/>
            <a:chExt cx="3168842" cy="1909743"/>
          </a:xfrm>
        </p:grpSpPr>
        <p:sp>
          <p:nvSpPr>
            <p:cNvPr id="4" name="Freeform 4"/>
            <p:cNvSpPr/>
            <p:nvPr/>
          </p:nvSpPr>
          <p:spPr>
            <a:xfrm>
              <a:off x="0" y="0"/>
              <a:ext cx="3168842" cy="1909743"/>
            </a:xfrm>
            <a:custGeom>
              <a:avLst/>
              <a:gdLst/>
              <a:ahLst/>
              <a:cxnLst/>
              <a:rect l="l" t="t" r="r" b="b"/>
              <a:pathLst>
                <a:path w="3168842" h="1909743">
                  <a:moveTo>
                    <a:pt x="0" y="0"/>
                  </a:moveTo>
                  <a:lnTo>
                    <a:pt x="3168842" y="0"/>
                  </a:lnTo>
                  <a:lnTo>
                    <a:pt x="3168842" y="1909743"/>
                  </a:lnTo>
                  <a:lnTo>
                    <a:pt x="0" y="1909743"/>
                  </a:lnTo>
                  <a:close/>
                </a:path>
              </a:pathLst>
            </a:custGeom>
            <a:solidFill>
              <a:srgbClr val="D9D9D9"/>
            </a:solidFill>
          </p:spPr>
        </p:sp>
        <p:sp>
          <p:nvSpPr>
            <p:cNvPr id="5" name="TextBox 5"/>
            <p:cNvSpPr txBox="1"/>
            <p:nvPr/>
          </p:nvSpPr>
          <p:spPr>
            <a:xfrm>
              <a:off x="0" y="-38100"/>
              <a:ext cx="3168842" cy="1947843"/>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424157" y="6275213"/>
            <a:ext cx="1135952" cy="1135952"/>
          </a:xfrm>
          <a:custGeom>
            <a:avLst/>
            <a:gdLst/>
            <a:ahLst/>
            <a:cxnLst/>
            <a:rect l="l" t="t" r="r" b="b"/>
            <a:pathLst>
              <a:path w="1135952" h="1135952">
                <a:moveTo>
                  <a:pt x="0" y="0"/>
                </a:moveTo>
                <a:lnTo>
                  <a:pt x="1135952" y="0"/>
                </a:lnTo>
                <a:lnTo>
                  <a:pt x="1135952" y="1135952"/>
                </a:lnTo>
                <a:lnTo>
                  <a:pt x="0" y="113595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7" name="Group 7"/>
          <p:cNvGrpSpPr/>
          <p:nvPr/>
        </p:nvGrpSpPr>
        <p:grpSpPr>
          <a:xfrm>
            <a:off x="2954196" y="4542500"/>
            <a:ext cx="1676220" cy="4668656"/>
            <a:chOff x="0" y="0"/>
            <a:chExt cx="441474" cy="1229605"/>
          </a:xfrm>
        </p:grpSpPr>
        <p:sp>
          <p:nvSpPr>
            <p:cNvPr id="8" name="Freeform 8"/>
            <p:cNvSpPr/>
            <p:nvPr/>
          </p:nvSpPr>
          <p:spPr>
            <a:xfrm>
              <a:off x="0" y="0"/>
              <a:ext cx="441474" cy="1229605"/>
            </a:xfrm>
            <a:custGeom>
              <a:avLst/>
              <a:gdLst/>
              <a:ahLst/>
              <a:cxnLst/>
              <a:rect l="l" t="t" r="r" b="b"/>
              <a:pathLst>
                <a:path w="441474" h="1229605">
                  <a:moveTo>
                    <a:pt x="0" y="0"/>
                  </a:moveTo>
                  <a:lnTo>
                    <a:pt x="441474" y="0"/>
                  </a:lnTo>
                  <a:lnTo>
                    <a:pt x="441474" y="1229605"/>
                  </a:lnTo>
                  <a:lnTo>
                    <a:pt x="0" y="1229605"/>
                  </a:lnTo>
                  <a:close/>
                </a:path>
              </a:pathLst>
            </a:custGeom>
            <a:solidFill>
              <a:srgbClr val="5CE1E6"/>
            </a:solidFill>
          </p:spPr>
        </p:sp>
        <p:sp>
          <p:nvSpPr>
            <p:cNvPr id="9" name="TextBox 9"/>
            <p:cNvSpPr txBox="1"/>
            <p:nvPr/>
          </p:nvSpPr>
          <p:spPr>
            <a:xfrm>
              <a:off x="0" y="-38100"/>
              <a:ext cx="441474" cy="1267705"/>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3063071" y="5935454"/>
            <a:ext cx="1328877" cy="1035704"/>
          </a:xfrm>
          <a:custGeom>
            <a:avLst/>
            <a:gdLst/>
            <a:ahLst/>
            <a:cxnLst/>
            <a:rect l="l" t="t" r="r" b="b"/>
            <a:pathLst>
              <a:path w="1328877" h="1035704">
                <a:moveTo>
                  <a:pt x="0" y="0"/>
                </a:moveTo>
                <a:lnTo>
                  <a:pt x="1328877" y="0"/>
                </a:lnTo>
                <a:lnTo>
                  <a:pt x="1328877" y="1035704"/>
                </a:lnTo>
                <a:lnTo>
                  <a:pt x="0" y="1035704"/>
                </a:lnTo>
                <a:lnTo>
                  <a:pt x="0" y="0"/>
                </a:lnTo>
                <a:close/>
              </a:path>
            </a:pathLst>
          </a:custGeom>
          <a:blipFill>
            <a:blip r:embed="rId5"/>
            <a:stretch>
              <a:fillRect t="-10440" b="-10440"/>
            </a:stretch>
          </a:blipFill>
        </p:spPr>
      </p:sp>
      <p:grpSp>
        <p:nvGrpSpPr>
          <p:cNvPr id="11" name="Group 11"/>
          <p:cNvGrpSpPr/>
          <p:nvPr/>
        </p:nvGrpSpPr>
        <p:grpSpPr>
          <a:xfrm>
            <a:off x="5403258" y="2874293"/>
            <a:ext cx="2672187" cy="1163673"/>
            <a:chOff x="0" y="0"/>
            <a:chExt cx="703786" cy="306482"/>
          </a:xfrm>
        </p:grpSpPr>
        <p:sp>
          <p:nvSpPr>
            <p:cNvPr id="12" name="Freeform 12"/>
            <p:cNvSpPr/>
            <p:nvPr/>
          </p:nvSpPr>
          <p:spPr>
            <a:xfrm>
              <a:off x="0" y="0"/>
              <a:ext cx="703786" cy="306482"/>
            </a:xfrm>
            <a:custGeom>
              <a:avLst/>
              <a:gdLst/>
              <a:ahLst/>
              <a:cxnLst/>
              <a:rect l="l" t="t" r="r" b="b"/>
              <a:pathLst>
                <a:path w="703786" h="306482">
                  <a:moveTo>
                    <a:pt x="0" y="0"/>
                  </a:moveTo>
                  <a:lnTo>
                    <a:pt x="703786" y="0"/>
                  </a:lnTo>
                  <a:lnTo>
                    <a:pt x="703786" y="306482"/>
                  </a:lnTo>
                  <a:lnTo>
                    <a:pt x="0" y="306482"/>
                  </a:lnTo>
                  <a:close/>
                </a:path>
              </a:pathLst>
            </a:custGeom>
            <a:solidFill>
              <a:srgbClr val="5CE1E6"/>
            </a:solidFill>
          </p:spPr>
        </p:sp>
        <p:sp>
          <p:nvSpPr>
            <p:cNvPr id="13" name="TextBox 13"/>
            <p:cNvSpPr txBox="1"/>
            <p:nvPr/>
          </p:nvSpPr>
          <p:spPr>
            <a:xfrm>
              <a:off x="0" y="-38100"/>
              <a:ext cx="703786" cy="344582"/>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6075103" y="2796713"/>
            <a:ext cx="1099331" cy="1035704"/>
          </a:xfrm>
          <a:custGeom>
            <a:avLst/>
            <a:gdLst/>
            <a:ahLst/>
            <a:cxnLst/>
            <a:rect l="l" t="t" r="r" b="b"/>
            <a:pathLst>
              <a:path w="1099331" h="1035704">
                <a:moveTo>
                  <a:pt x="0" y="0"/>
                </a:moveTo>
                <a:lnTo>
                  <a:pt x="1099331" y="0"/>
                </a:lnTo>
                <a:lnTo>
                  <a:pt x="1099331" y="1035703"/>
                </a:lnTo>
                <a:lnTo>
                  <a:pt x="0" y="1035703"/>
                </a:lnTo>
                <a:lnTo>
                  <a:pt x="0" y="0"/>
                </a:lnTo>
                <a:close/>
              </a:path>
            </a:pathLst>
          </a:custGeom>
          <a:blipFill>
            <a:blip r:embed="rId5"/>
            <a:stretch>
              <a:fillRect/>
            </a:stretch>
          </a:blipFill>
        </p:spPr>
      </p:sp>
      <p:grpSp>
        <p:nvGrpSpPr>
          <p:cNvPr id="15" name="Group 15"/>
          <p:cNvGrpSpPr/>
          <p:nvPr/>
        </p:nvGrpSpPr>
        <p:grpSpPr>
          <a:xfrm>
            <a:off x="10156416" y="3925412"/>
            <a:ext cx="2907598" cy="1399083"/>
            <a:chOff x="0" y="0"/>
            <a:chExt cx="765787" cy="368483"/>
          </a:xfrm>
        </p:grpSpPr>
        <p:sp>
          <p:nvSpPr>
            <p:cNvPr id="16" name="Freeform 16"/>
            <p:cNvSpPr/>
            <p:nvPr/>
          </p:nvSpPr>
          <p:spPr>
            <a:xfrm>
              <a:off x="0" y="0"/>
              <a:ext cx="765787" cy="368483"/>
            </a:xfrm>
            <a:custGeom>
              <a:avLst/>
              <a:gdLst/>
              <a:ahLst/>
              <a:cxnLst/>
              <a:rect l="l" t="t" r="r" b="b"/>
              <a:pathLst>
                <a:path w="765787" h="368483">
                  <a:moveTo>
                    <a:pt x="0" y="0"/>
                  </a:moveTo>
                  <a:lnTo>
                    <a:pt x="765787" y="0"/>
                  </a:lnTo>
                  <a:lnTo>
                    <a:pt x="765787" y="368483"/>
                  </a:lnTo>
                  <a:lnTo>
                    <a:pt x="0" y="368483"/>
                  </a:lnTo>
                  <a:close/>
                </a:path>
              </a:pathLst>
            </a:custGeom>
            <a:solidFill>
              <a:srgbClr val="5CE1E6"/>
            </a:solidFill>
          </p:spPr>
        </p:sp>
        <p:sp>
          <p:nvSpPr>
            <p:cNvPr id="17" name="TextBox 17"/>
            <p:cNvSpPr txBox="1"/>
            <p:nvPr/>
          </p:nvSpPr>
          <p:spPr>
            <a:xfrm>
              <a:off x="0" y="-38100"/>
              <a:ext cx="765787" cy="406583"/>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0156416" y="8129698"/>
            <a:ext cx="2907598" cy="792198"/>
            <a:chOff x="0" y="0"/>
            <a:chExt cx="765787" cy="208645"/>
          </a:xfrm>
        </p:grpSpPr>
        <p:sp>
          <p:nvSpPr>
            <p:cNvPr id="19" name="Freeform 19"/>
            <p:cNvSpPr/>
            <p:nvPr/>
          </p:nvSpPr>
          <p:spPr>
            <a:xfrm>
              <a:off x="0" y="0"/>
              <a:ext cx="765787" cy="208645"/>
            </a:xfrm>
            <a:custGeom>
              <a:avLst/>
              <a:gdLst/>
              <a:ahLst/>
              <a:cxnLst/>
              <a:rect l="l" t="t" r="r" b="b"/>
              <a:pathLst>
                <a:path w="765787" h="208645">
                  <a:moveTo>
                    <a:pt x="0" y="0"/>
                  </a:moveTo>
                  <a:lnTo>
                    <a:pt x="765787" y="0"/>
                  </a:lnTo>
                  <a:lnTo>
                    <a:pt x="765787" y="208645"/>
                  </a:lnTo>
                  <a:lnTo>
                    <a:pt x="0" y="208645"/>
                  </a:lnTo>
                  <a:close/>
                </a:path>
              </a:pathLst>
            </a:custGeom>
            <a:solidFill>
              <a:srgbClr val="5CE1E6"/>
            </a:solidFill>
          </p:spPr>
        </p:sp>
        <p:sp>
          <p:nvSpPr>
            <p:cNvPr id="20" name="TextBox 20"/>
            <p:cNvSpPr txBox="1"/>
            <p:nvPr/>
          </p:nvSpPr>
          <p:spPr>
            <a:xfrm>
              <a:off x="0" y="-38100"/>
              <a:ext cx="765787" cy="246745"/>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0144564" y="6044260"/>
            <a:ext cx="2907598" cy="1399083"/>
            <a:chOff x="0" y="0"/>
            <a:chExt cx="765787" cy="368483"/>
          </a:xfrm>
        </p:grpSpPr>
        <p:sp>
          <p:nvSpPr>
            <p:cNvPr id="22" name="Freeform 22"/>
            <p:cNvSpPr/>
            <p:nvPr/>
          </p:nvSpPr>
          <p:spPr>
            <a:xfrm>
              <a:off x="0" y="0"/>
              <a:ext cx="765787" cy="368483"/>
            </a:xfrm>
            <a:custGeom>
              <a:avLst/>
              <a:gdLst/>
              <a:ahLst/>
              <a:cxnLst/>
              <a:rect l="l" t="t" r="r" b="b"/>
              <a:pathLst>
                <a:path w="765787" h="368483">
                  <a:moveTo>
                    <a:pt x="0" y="0"/>
                  </a:moveTo>
                  <a:lnTo>
                    <a:pt x="765787" y="0"/>
                  </a:lnTo>
                  <a:lnTo>
                    <a:pt x="765787" y="368483"/>
                  </a:lnTo>
                  <a:lnTo>
                    <a:pt x="0" y="368483"/>
                  </a:lnTo>
                  <a:close/>
                </a:path>
              </a:pathLst>
            </a:custGeom>
            <a:solidFill>
              <a:srgbClr val="5CE1E6"/>
            </a:solidFill>
          </p:spPr>
        </p:sp>
        <p:sp>
          <p:nvSpPr>
            <p:cNvPr id="23" name="TextBox 23"/>
            <p:cNvSpPr txBox="1"/>
            <p:nvPr/>
          </p:nvSpPr>
          <p:spPr>
            <a:xfrm>
              <a:off x="0" y="-38100"/>
              <a:ext cx="765787" cy="406583"/>
            </a:xfrm>
            <a:prstGeom prst="rect">
              <a:avLst/>
            </a:prstGeom>
          </p:spPr>
          <p:txBody>
            <a:bodyPr lIns="50800" tIns="50800" rIns="50800" bIns="50800" rtlCol="0" anchor="ctr"/>
            <a:lstStyle/>
            <a:p>
              <a:pPr algn="ctr">
                <a:lnSpc>
                  <a:spcPts val="2659"/>
                </a:lnSpc>
              </a:pPr>
              <a:endParaRPr/>
            </a:p>
          </p:txBody>
        </p:sp>
      </p:grpSp>
      <p:sp>
        <p:nvSpPr>
          <p:cNvPr id="24" name="Freeform 24"/>
          <p:cNvSpPr/>
          <p:nvPr/>
        </p:nvSpPr>
        <p:spPr>
          <a:xfrm>
            <a:off x="15120255" y="4229251"/>
            <a:ext cx="2139045" cy="1070689"/>
          </a:xfrm>
          <a:custGeom>
            <a:avLst/>
            <a:gdLst/>
            <a:ahLst/>
            <a:cxnLst/>
            <a:rect l="l" t="t" r="r" b="b"/>
            <a:pathLst>
              <a:path w="2139045" h="1070689">
                <a:moveTo>
                  <a:pt x="0" y="0"/>
                </a:moveTo>
                <a:lnTo>
                  <a:pt x="2139045" y="0"/>
                </a:lnTo>
                <a:lnTo>
                  <a:pt x="2139045" y="1070689"/>
                </a:lnTo>
                <a:lnTo>
                  <a:pt x="0" y="1070689"/>
                </a:lnTo>
                <a:lnTo>
                  <a:pt x="0" y="0"/>
                </a:lnTo>
                <a:close/>
              </a:path>
            </a:pathLst>
          </a:custGeom>
          <a:blipFill>
            <a:blip r:embed="rId6"/>
            <a:stretch>
              <a:fillRect l="-2726" t="-19147" r="-2726" b="-13695"/>
            </a:stretch>
          </a:blipFill>
        </p:spPr>
      </p:sp>
      <p:sp>
        <p:nvSpPr>
          <p:cNvPr id="25" name="Freeform 25"/>
          <p:cNvSpPr/>
          <p:nvPr/>
        </p:nvSpPr>
        <p:spPr>
          <a:xfrm>
            <a:off x="15120255" y="6107464"/>
            <a:ext cx="2139045" cy="1204749"/>
          </a:xfrm>
          <a:custGeom>
            <a:avLst/>
            <a:gdLst/>
            <a:ahLst/>
            <a:cxnLst/>
            <a:rect l="l" t="t" r="r" b="b"/>
            <a:pathLst>
              <a:path w="2139045" h="1204749">
                <a:moveTo>
                  <a:pt x="0" y="0"/>
                </a:moveTo>
                <a:lnTo>
                  <a:pt x="2139045" y="0"/>
                </a:lnTo>
                <a:lnTo>
                  <a:pt x="2139045" y="1204749"/>
                </a:lnTo>
                <a:lnTo>
                  <a:pt x="0" y="1204749"/>
                </a:lnTo>
                <a:lnTo>
                  <a:pt x="0" y="0"/>
                </a:lnTo>
                <a:close/>
              </a:path>
            </a:pathLst>
          </a:custGeom>
          <a:blipFill>
            <a:blip r:embed="rId7"/>
            <a:stretch>
              <a:fillRect/>
            </a:stretch>
          </a:blipFill>
        </p:spPr>
      </p:sp>
      <p:sp>
        <p:nvSpPr>
          <p:cNvPr id="26" name="TextBox 26"/>
          <p:cNvSpPr txBox="1"/>
          <p:nvPr/>
        </p:nvSpPr>
        <p:spPr>
          <a:xfrm>
            <a:off x="2830502" y="6980857"/>
            <a:ext cx="1794015" cy="265463"/>
          </a:xfrm>
          <a:prstGeom prst="rect">
            <a:avLst/>
          </a:prstGeom>
        </p:spPr>
        <p:txBody>
          <a:bodyPr lIns="0" tIns="0" rIns="0" bIns="0" rtlCol="0" anchor="t">
            <a:spAutoFit/>
          </a:bodyPr>
          <a:lstStyle/>
          <a:p>
            <a:pPr algn="ctr">
              <a:lnSpc>
                <a:spcPts val="2118"/>
              </a:lnSpc>
              <a:spcBef>
                <a:spcPct val="0"/>
              </a:spcBef>
            </a:pPr>
            <a:r>
              <a:rPr lang="en-US" sz="1694">
                <a:solidFill>
                  <a:srgbClr val="000000"/>
                </a:solidFill>
                <a:latin typeface="Open Sauce Semi-Bold"/>
              </a:rPr>
              <a:t>API Gateway</a:t>
            </a:r>
          </a:p>
        </p:txBody>
      </p:sp>
      <p:sp>
        <p:nvSpPr>
          <p:cNvPr id="27" name="Freeform 27"/>
          <p:cNvSpPr/>
          <p:nvPr/>
        </p:nvSpPr>
        <p:spPr>
          <a:xfrm>
            <a:off x="15129780" y="8116856"/>
            <a:ext cx="1875755" cy="1094300"/>
          </a:xfrm>
          <a:custGeom>
            <a:avLst/>
            <a:gdLst/>
            <a:ahLst/>
            <a:cxnLst/>
            <a:rect l="l" t="t" r="r" b="b"/>
            <a:pathLst>
              <a:path w="1875755" h="1094300">
                <a:moveTo>
                  <a:pt x="0" y="0"/>
                </a:moveTo>
                <a:lnTo>
                  <a:pt x="1875755" y="0"/>
                </a:lnTo>
                <a:lnTo>
                  <a:pt x="1875755" y="1094300"/>
                </a:lnTo>
                <a:lnTo>
                  <a:pt x="0" y="1094300"/>
                </a:lnTo>
                <a:lnTo>
                  <a:pt x="0" y="0"/>
                </a:lnTo>
                <a:close/>
              </a:path>
            </a:pathLst>
          </a:custGeom>
          <a:blipFill>
            <a:blip r:embed="rId8"/>
            <a:stretch>
              <a:fillRect t="-35705" b="-35705"/>
            </a:stretch>
          </a:blipFill>
        </p:spPr>
      </p:sp>
      <p:sp>
        <p:nvSpPr>
          <p:cNvPr id="28" name="TextBox 28"/>
          <p:cNvSpPr txBox="1"/>
          <p:nvPr/>
        </p:nvSpPr>
        <p:spPr>
          <a:xfrm>
            <a:off x="1028700" y="448030"/>
            <a:ext cx="16230600" cy="1574794"/>
          </a:xfrm>
          <a:prstGeom prst="rect">
            <a:avLst/>
          </a:prstGeom>
        </p:spPr>
        <p:txBody>
          <a:bodyPr lIns="0" tIns="0" rIns="0" bIns="0" rtlCol="0" anchor="t">
            <a:spAutoFit/>
          </a:bodyPr>
          <a:lstStyle/>
          <a:p>
            <a:pPr marL="0" lvl="0" indent="0" algn="l">
              <a:lnSpc>
                <a:spcPts val="12501"/>
              </a:lnSpc>
              <a:spcBef>
                <a:spcPct val="0"/>
              </a:spcBef>
            </a:pPr>
            <a:r>
              <a:rPr lang="en-US" sz="10000">
                <a:solidFill>
                  <a:srgbClr val="FFFFFF"/>
                </a:solidFill>
                <a:latin typeface="Open Sauce Semi-Bold"/>
              </a:rPr>
              <a:t>Architecture Diagram</a:t>
            </a:r>
          </a:p>
        </p:txBody>
      </p:sp>
      <p:sp>
        <p:nvSpPr>
          <p:cNvPr id="29" name="TextBox 29"/>
          <p:cNvSpPr txBox="1"/>
          <p:nvPr/>
        </p:nvSpPr>
        <p:spPr>
          <a:xfrm>
            <a:off x="5703147" y="3659948"/>
            <a:ext cx="2072409" cy="265463"/>
          </a:xfrm>
          <a:prstGeom prst="rect">
            <a:avLst/>
          </a:prstGeom>
        </p:spPr>
        <p:txBody>
          <a:bodyPr lIns="0" tIns="0" rIns="0" bIns="0" rtlCol="0" anchor="t">
            <a:spAutoFit/>
          </a:bodyPr>
          <a:lstStyle/>
          <a:p>
            <a:pPr algn="ctr">
              <a:lnSpc>
                <a:spcPts val="2118"/>
              </a:lnSpc>
              <a:spcBef>
                <a:spcPct val="0"/>
              </a:spcBef>
            </a:pPr>
            <a:r>
              <a:rPr lang="en-US" sz="1694">
                <a:solidFill>
                  <a:srgbClr val="000000"/>
                </a:solidFill>
                <a:latin typeface="Open Sauce Semi-Bold"/>
              </a:rPr>
              <a:t>Eureka Discovery</a:t>
            </a:r>
          </a:p>
        </p:txBody>
      </p:sp>
      <p:sp>
        <p:nvSpPr>
          <p:cNvPr id="30" name="TextBox 30"/>
          <p:cNvSpPr txBox="1"/>
          <p:nvPr/>
        </p:nvSpPr>
        <p:spPr>
          <a:xfrm>
            <a:off x="10713207" y="6438994"/>
            <a:ext cx="1794015" cy="532163"/>
          </a:xfrm>
          <a:prstGeom prst="rect">
            <a:avLst/>
          </a:prstGeom>
        </p:spPr>
        <p:txBody>
          <a:bodyPr lIns="0" tIns="0" rIns="0" bIns="0" rtlCol="0" anchor="t">
            <a:spAutoFit/>
          </a:bodyPr>
          <a:lstStyle/>
          <a:p>
            <a:pPr algn="ctr">
              <a:lnSpc>
                <a:spcPts val="2118"/>
              </a:lnSpc>
              <a:spcBef>
                <a:spcPct val="0"/>
              </a:spcBef>
            </a:pPr>
            <a:r>
              <a:rPr lang="en-US" sz="1694">
                <a:solidFill>
                  <a:srgbClr val="000000"/>
                </a:solidFill>
                <a:latin typeface="Open Sauce Semi-Bold"/>
              </a:rPr>
              <a:t>Kanban Board Service</a:t>
            </a:r>
          </a:p>
        </p:txBody>
      </p:sp>
      <p:sp>
        <p:nvSpPr>
          <p:cNvPr id="31" name="TextBox 31"/>
          <p:cNvSpPr txBox="1"/>
          <p:nvPr/>
        </p:nvSpPr>
        <p:spPr>
          <a:xfrm>
            <a:off x="10713207" y="4293888"/>
            <a:ext cx="1794015" cy="798863"/>
          </a:xfrm>
          <a:prstGeom prst="rect">
            <a:avLst/>
          </a:prstGeom>
        </p:spPr>
        <p:txBody>
          <a:bodyPr lIns="0" tIns="0" rIns="0" bIns="0" rtlCol="0" anchor="t">
            <a:spAutoFit/>
          </a:bodyPr>
          <a:lstStyle/>
          <a:p>
            <a:pPr algn="ctr">
              <a:lnSpc>
                <a:spcPts val="2118"/>
              </a:lnSpc>
              <a:spcBef>
                <a:spcPct val="0"/>
              </a:spcBef>
            </a:pPr>
            <a:r>
              <a:rPr lang="en-US" sz="1694">
                <a:solidFill>
                  <a:srgbClr val="000000"/>
                </a:solidFill>
                <a:latin typeface="Open Sauce Semi-Bold"/>
              </a:rPr>
              <a:t>User Authentication Service</a:t>
            </a:r>
          </a:p>
        </p:txBody>
      </p:sp>
      <p:sp>
        <p:nvSpPr>
          <p:cNvPr id="32" name="TextBox 32"/>
          <p:cNvSpPr txBox="1"/>
          <p:nvPr/>
        </p:nvSpPr>
        <p:spPr>
          <a:xfrm>
            <a:off x="10713207" y="8391525"/>
            <a:ext cx="1794015" cy="265463"/>
          </a:xfrm>
          <a:prstGeom prst="rect">
            <a:avLst/>
          </a:prstGeom>
        </p:spPr>
        <p:txBody>
          <a:bodyPr lIns="0" tIns="0" rIns="0" bIns="0" rtlCol="0" anchor="t">
            <a:spAutoFit/>
          </a:bodyPr>
          <a:lstStyle/>
          <a:p>
            <a:pPr algn="ctr">
              <a:lnSpc>
                <a:spcPts val="2118"/>
              </a:lnSpc>
              <a:spcBef>
                <a:spcPct val="0"/>
              </a:spcBef>
            </a:pPr>
            <a:r>
              <a:rPr lang="en-US" sz="1694">
                <a:solidFill>
                  <a:srgbClr val="000000"/>
                </a:solidFill>
                <a:latin typeface="Open Sauce Semi-Bold"/>
              </a:rPr>
              <a:t>Email Service</a:t>
            </a:r>
          </a:p>
        </p:txBody>
      </p:sp>
      <p:sp>
        <p:nvSpPr>
          <p:cNvPr id="33" name="TextBox 33"/>
          <p:cNvSpPr txBox="1"/>
          <p:nvPr/>
        </p:nvSpPr>
        <p:spPr>
          <a:xfrm>
            <a:off x="95126" y="7492267"/>
            <a:ext cx="1794015" cy="532163"/>
          </a:xfrm>
          <a:prstGeom prst="rect">
            <a:avLst/>
          </a:prstGeom>
        </p:spPr>
        <p:txBody>
          <a:bodyPr lIns="0" tIns="0" rIns="0" bIns="0" rtlCol="0" anchor="t">
            <a:spAutoFit/>
          </a:bodyPr>
          <a:lstStyle/>
          <a:p>
            <a:pPr algn="ctr">
              <a:lnSpc>
                <a:spcPts val="2118"/>
              </a:lnSpc>
              <a:spcBef>
                <a:spcPct val="0"/>
              </a:spcBef>
            </a:pPr>
            <a:r>
              <a:rPr lang="en-US" sz="1694">
                <a:solidFill>
                  <a:srgbClr val="000000"/>
                </a:solidFill>
                <a:latin typeface="Open Sauce Semi-Bold"/>
              </a:rPr>
              <a:t>Client Application</a:t>
            </a:r>
          </a:p>
        </p:txBody>
      </p:sp>
      <p:sp>
        <p:nvSpPr>
          <p:cNvPr id="34" name="AutoShape 34"/>
          <p:cNvSpPr/>
          <p:nvPr/>
        </p:nvSpPr>
        <p:spPr>
          <a:xfrm flipV="1">
            <a:off x="4653092" y="6743801"/>
            <a:ext cx="5491472" cy="4135"/>
          </a:xfrm>
          <a:prstGeom prst="line">
            <a:avLst/>
          </a:prstGeom>
          <a:ln w="38100" cap="flat">
            <a:solidFill>
              <a:srgbClr val="000000"/>
            </a:solidFill>
            <a:prstDash val="solid"/>
            <a:headEnd type="arrow" w="med" len="sm"/>
            <a:tailEnd type="arrow" w="med" len="sm"/>
          </a:ln>
        </p:spPr>
      </p:sp>
      <p:sp>
        <p:nvSpPr>
          <p:cNvPr id="35" name="AutoShape 35"/>
          <p:cNvSpPr/>
          <p:nvPr/>
        </p:nvSpPr>
        <p:spPr>
          <a:xfrm flipV="1">
            <a:off x="4660333" y="4624953"/>
            <a:ext cx="5496083" cy="1147504"/>
          </a:xfrm>
          <a:prstGeom prst="line">
            <a:avLst/>
          </a:prstGeom>
          <a:ln w="38100" cap="flat">
            <a:solidFill>
              <a:srgbClr val="000000"/>
            </a:solidFill>
            <a:prstDash val="solid"/>
            <a:headEnd type="arrow" w="med" len="sm"/>
            <a:tailEnd type="arrow" w="med" len="sm"/>
          </a:ln>
        </p:spPr>
      </p:sp>
      <p:sp>
        <p:nvSpPr>
          <p:cNvPr id="36" name="AutoShape 36"/>
          <p:cNvSpPr/>
          <p:nvPr/>
        </p:nvSpPr>
        <p:spPr>
          <a:xfrm flipV="1">
            <a:off x="11598363" y="5341738"/>
            <a:ext cx="3752" cy="702522"/>
          </a:xfrm>
          <a:prstGeom prst="line">
            <a:avLst/>
          </a:prstGeom>
          <a:ln w="38100" cap="flat">
            <a:solidFill>
              <a:srgbClr val="000000"/>
            </a:solidFill>
            <a:prstDash val="solid"/>
            <a:headEnd type="arrow" w="med" len="sm"/>
            <a:tailEnd type="arrow" w="med" len="sm"/>
          </a:ln>
        </p:spPr>
      </p:sp>
      <p:sp>
        <p:nvSpPr>
          <p:cNvPr id="37" name="AutoShape 37"/>
          <p:cNvSpPr/>
          <p:nvPr/>
        </p:nvSpPr>
        <p:spPr>
          <a:xfrm flipH="1" flipV="1">
            <a:off x="11598363" y="7443343"/>
            <a:ext cx="25922" cy="673513"/>
          </a:xfrm>
          <a:prstGeom prst="line">
            <a:avLst/>
          </a:prstGeom>
          <a:ln w="38100" cap="flat">
            <a:solidFill>
              <a:srgbClr val="000000"/>
            </a:solidFill>
            <a:prstDash val="solid"/>
            <a:headEnd type="arrow" w="med" len="sm"/>
            <a:tailEnd type="arrow" w="med" len="sm"/>
          </a:ln>
        </p:spPr>
      </p:sp>
      <p:sp>
        <p:nvSpPr>
          <p:cNvPr id="38" name="AutoShape 38"/>
          <p:cNvSpPr/>
          <p:nvPr/>
        </p:nvSpPr>
        <p:spPr>
          <a:xfrm>
            <a:off x="13078084" y="4764595"/>
            <a:ext cx="2042171" cy="0"/>
          </a:xfrm>
          <a:prstGeom prst="line">
            <a:avLst/>
          </a:prstGeom>
          <a:ln w="38100" cap="flat">
            <a:solidFill>
              <a:srgbClr val="000000"/>
            </a:solidFill>
            <a:prstDash val="solid"/>
            <a:headEnd type="arrow" w="med" len="sm"/>
            <a:tailEnd type="arrow" w="med" len="sm"/>
          </a:ln>
        </p:spPr>
      </p:sp>
      <p:sp>
        <p:nvSpPr>
          <p:cNvPr id="39" name="AutoShape 39"/>
          <p:cNvSpPr/>
          <p:nvPr/>
        </p:nvSpPr>
        <p:spPr>
          <a:xfrm>
            <a:off x="13078084" y="6724261"/>
            <a:ext cx="2042171" cy="0"/>
          </a:xfrm>
          <a:prstGeom prst="line">
            <a:avLst/>
          </a:prstGeom>
          <a:ln w="38100" cap="flat">
            <a:solidFill>
              <a:srgbClr val="000000"/>
            </a:solidFill>
            <a:prstDash val="solid"/>
            <a:headEnd type="arrow" w="med" len="sm"/>
            <a:tailEnd type="arrow" w="med" len="sm"/>
          </a:ln>
        </p:spPr>
      </p:sp>
      <p:sp>
        <p:nvSpPr>
          <p:cNvPr id="40" name="AutoShape 40"/>
          <p:cNvSpPr/>
          <p:nvPr/>
        </p:nvSpPr>
        <p:spPr>
          <a:xfrm>
            <a:off x="13078084" y="8548069"/>
            <a:ext cx="2042171" cy="0"/>
          </a:xfrm>
          <a:prstGeom prst="line">
            <a:avLst/>
          </a:prstGeom>
          <a:ln w="38100" cap="flat">
            <a:solidFill>
              <a:srgbClr val="000000"/>
            </a:solidFill>
            <a:prstDash val="solid"/>
            <a:headEnd type="arrow" w="med" len="sm"/>
            <a:tailEnd type="arrow" w="med" len="sm"/>
          </a:ln>
        </p:spPr>
      </p:sp>
      <p:sp>
        <p:nvSpPr>
          <p:cNvPr id="41" name="AutoShape 41"/>
          <p:cNvSpPr/>
          <p:nvPr/>
        </p:nvSpPr>
        <p:spPr>
          <a:xfrm>
            <a:off x="1563695" y="6875565"/>
            <a:ext cx="1390501" cy="1262"/>
          </a:xfrm>
          <a:prstGeom prst="line">
            <a:avLst/>
          </a:prstGeom>
          <a:ln w="38100" cap="flat">
            <a:solidFill>
              <a:srgbClr val="000000"/>
            </a:solidFill>
            <a:prstDash val="solid"/>
            <a:headEnd type="arrow" w="med" len="sm"/>
            <a:tailEnd type="arrow" w="med" len="sm"/>
          </a:ln>
        </p:spPr>
      </p:sp>
      <p:sp>
        <p:nvSpPr>
          <p:cNvPr id="42" name="AutoShape 42"/>
          <p:cNvSpPr/>
          <p:nvPr/>
        </p:nvSpPr>
        <p:spPr>
          <a:xfrm flipV="1">
            <a:off x="4649898" y="4037966"/>
            <a:ext cx="2089454" cy="1280985"/>
          </a:xfrm>
          <a:prstGeom prst="line">
            <a:avLst/>
          </a:prstGeom>
          <a:ln w="38100" cap="flat">
            <a:solidFill>
              <a:srgbClr val="000000"/>
            </a:solidFill>
            <a:prstDash val="sysDot"/>
            <a:headEnd type="none" w="sm" len="sm"/>
            <a:tailEnd type="arrow" w="med" len="sm"/>
          </a:ln>
        </p:spPr>
      </p:sp>
      <p:sp>
        <p:nvSpPr>
          <p:cNvPr id="43" name="AutoShape 43"/>
          <p:cNvSpPr/>
          <p:nvPr/>
        </p:nvSpPr>
        <p:spPr>
          <a:xfrm flipH="1" flipV="1">
            <a:off x="8075445" y="3456130"/>
            <a:ext cx="3444341" cy="452340"/>
          </a:xfrm>
          <a:prstGeom prst="line">
            <a:avLst/>
          </a:prstGeom>
          <a:ln w="38100" cap="flat">
            <a:solidFill>
              <a:srgbClr val="000000"/>
            </a:solidFill>
            <a:prstDash val="sysDot"/>
            <a:headEnd type="none" w="sm" len="sm"/>
            <a:tailEnd type="arrow" w="med" len="sm"/>
          </a:ln>
        </p:spPr>
      </p:sp>
      <p:sp>
        <p:nvSpPr>
          <p:cNvPr id="44" name="AutoShape 44"/>
          <p:cNvSpPr/>
          <p:nvPr/>
        </p:nvSpPr>
        <p:spPr>
          <a:xfrm flipH="1" flipV="1">
            <a:off x="6739352" y="4037966"/>
            <a:ext cx="4280165" cy="1783186"/>
          </a:xfrm>
          <a:prstGeom prst="line">
            <a:avLst/>
          </a:prstGeom>
          <a:ln w="38100" cap="flat">
            <a:solidFill>
              <a:srgbClr val="000000"/>
            </a:solidFill>
            <a:prstDash val="sysDot"/>
            <a:headEnd type="none" w="sm" len="sm"/>
            <a:tailEnd type="arrow" w="med" len="sm"/>
          </a:ln>
        </p:spPr>
      </p:sp>
      <p:sp>
        <p:nvSpPr>
          <p:cNvPr id="45" name="AutoShape 45"/>
          <p:cNvSpPr/>
          <p:nvPr/>
        </p:nvSpPr>
        <p:spPr>
          <a:xfrm flipH="1" flipV="1">
            <a:off x="6739352" y="4624953"/>
            <a:ext cx="3397886" cy="3919619"/>
          </a:xfrm>
          <a:prstGeom prst="line">
            <a:avLst/>
          </a:prstGeom>
          <a:ln w="38100" cap="flat">
            <a:solidFill>
              <a:srgbClr val="000000"/>
            </a:solidFill>
            <a:prstDash val="sysDot"/>
            <a:headEnd type="none" w="sm" len="sm"/>
            <a:tailEnd type="arrow" w="med" len="sm"/>
          </a:ln>
        </p:spPr>
      </p:sp>
      <p:sp>
        <p:nvSpPr>
          <p:cNvPr id="46" name="Freeform 46"/>
          <p:cNvSpPr/>
          <p:nvPr/>
        </p:nvSpPr>
        <p:spPr>
          <a:xfrm>
            <a:off x="11760699" y="5354365"/>
            <a:ext cx="495464" cy="466788"/>
          </a:xfrm>
          <a:custGeom>
            <a:avLst/>
            <a:gdLst/>
            <a:ahLst/>
            <a:cxnLst/>
            <a:rect l="l" t="t" r="r" b="b"/>
            <a:pathLst>
              <a:path w="495464" h="466788">
                <a:moveTo>
                  <a:pt x="0" y="0"/>
                </a:moveTo>
                <a:lnTo>
                  <a:pt x="495464" y="0"/>
                </a:lnTo>
                <a:lnTo>
                  <a:pt x="495464" y="466787"/>
                </a:lnTo>
                <a:lnTo>
                  <a:pt x="0" y="466787"/>
                </a:lnTo>
                <a:lnTo>
                  <a:pt x="0" y="0"/>
                </a:lnTo>
                <a:close/>
              </a:path>
            </a:pathLst>
          </a:custGeom>
          <a:blipFill>
            <a:blip r:embed="rId5"/>
            <a:stretch>
              <a:fillRect/>
            </a:stretch>
          </a:blipFill>
        </p:spPr>
      </p:sp>
      <p:sp>
        <p:nvSpPr>
          <p:cNvPr id="47" name="TextBox 47"/>
          <p:cNvSpPr txBox="1"/>
          <p:nvPr/>
        </p:nvSpPr>
        <p:spPr>
          <a:xfrm>
            <a:off x="12008431" y="5431011"/>
            <a:ext cx="1794015" cy="265463"/>
          </a:xfrm>
          <a:prstGeom prst="rect">
            <a:avLst/>
          </a:prstGeom>
        </p:spPr>
        <p:txBody>
          <a:bodyPr lIns="0" tIns="0" rIns="0" bIns="0" rtlCol="0" anchor="t">
            <a:spAutoFit/>
          </a:bodyPr>
          <a:lstStyle/>
          <a:p>
            <a:pPr algn="ctr">
              <a:lnSpc>
                <a:spcPts val="2118"/>
              </a:lnSpc>
              <a:spcBef>
                <a:spcPct val="0"/>
              </a:spcBef>
            </a:pPr>
            <a:r>
              <a:rPr lang="en-US" sz="1694">
                <a:solidFill>
                  <a:srgbClr val="000000"/>
                </a:solidFill>
                <a:latin typeface="Open Sauce Semi-Bold"/>
              </a:rPr>
              <a:t>Feign client</a:t>
            </a:r>
          </a:p>
        </p:txBody>
      </p:sp>
      <p:sp>
        <p:nvSpPr>
          <p:cNvPr id="48" name="Freeform 48"/>
          <p:cNvSpPr/>
          <p:nvPr/>
        </p:nvSpPr>
        <p:spPr>
          <a:xfrm>
            <a:off x="11760699" y="7557643"/>
            <a:ext cx="495464" cy="466788"/>
          </a:xfrm>
          <a:custGeom>
            <a:avLst/>
            <a:gdLst/>
            <a:ahLst/>
            <a:cxnLst/>
            <a:rect l="l" t="t" r="r" b="b"/>
            <a:pathLst>
              <a:path w="495464" h="466788">
                <a:moveTo>
                  <a:pt x="0" y="0"/>
                </a:moveTo>
                <a:lnTo>
                  <a:pt x="495464" y="0"/>
                </a:lnTo>
                <a:lnTo>
                  <a:pt x="495464" y="466788"/>
                </a:lnTo>
                <a:lnTo>
                  <a:pt x="0" y="466788"/>
                </a:lnTo>
                <a:lnTo>
                  <a:pt x="0" y="0"/>
                </a:lnTo>
                <a:close/>
              </a:path>
            </a:pathLst>
          </a:custGeom>
          <a:blipFill>
            <a:blip r:embed="rId5"/>
            <a:stretch>
              <a:fillRect/>
            </a:stretch>
          </a:blipFill>
        </p:spPr>
      </p:sp>
      <p:sp>
        <p:nvSpPr>
          <p:cNvPr id="49" name="TextBox 49"/>
          <p:cNvSpPr txBox="1"/>
          <p:nvPr/>
        </p:nvSpPr>
        <p:spPr>
          <a:xfrm>
            <a:off x="12008431" y="7652893"/>
            <a:ext cx="1794015" cy="265463"/>
          </a:xfrm>
          <a:prstGeom prst="rect">
            <a:avLst/>
          </a:prstGeom>
        </p:spPr>
        <p:txBody>
          <a:bodyPr lIns="0" tIns="0" rIns="0" bIns="0" rtlCol="0" anchor="t">
            <a:spAutoFit/>
          </a:bodyPr>
          <a:lstStyle/>
          <a:p>
            <a:pPr algn="ctr">
              <a:lnSpc>
                <a:spcPts val="2118"/>
              </a:lnSpc>
              <a:spcBef>
                <a:spcPct val="0"/>
              </a:spcBef>
            </a:pPr>
            <a:r>
              <a:rPr lang="en-US" sz="1694">
                <a:solidFill>
                  <a:srgbClr val="000000"/>
                </a:solidFill>
                <a:latin typeface="Open Sauce Semi-Bold"/>
              </a:rPr>
              <a:t>Feign client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1028700" y="448030"/>
            <a:ext cx="13486387" cy="1574794"/>
          </a:xfrm>
          <a:prstGeom prst="rect">
            <a:avLst/>
          </a:prstGeom>
        </p:spPr>
        <p:txBody>
          <a:bodyPr lIns="0" tIns="0" rIns="0" bIns="0" rtlCol="0" anchor="t">
            <a:spAutoFit/>
          </a:bodyPr>
          <a:lstStyle/>
          <a:p>
            <a:pPr marL="0" lvl="0" indent="0" algn="l">
              <a:lnSpc>
                <a:spcPts val="12501"/>
              </a:lnSpc>
              <a:spcBef>
                <a:spcPct val="0"/>
              </a:spcBef>
            </a:pPr>
            <a:r>
              <a:rPr lang="en-US" sz="10000">
                <a:solidFill>
                  <a:srgbClr val="FFFFFF"/>
                </a:solidFill>
                <a:latin typeface="Open Sauce Semi-Bold"/>
              </a:rPr>
              <a:t>Flow Diagram</a:t>
            </a:r>
          </a:p>
        </p:txBody>
      </p:sp>
      <p:grpSp>
        <p:nvGrpSpPr>
          <p:cNvPr id="4" name="Group 4"/>
          <p:cNvGrpSpPr/>
          <p:nvPr/>
        </p:nvGrpSpPr>
        <p:grpSpPr>
          <a:xfrm>
            <a:off x="1925708" y="2349076"/>
            <a:ext cx="15336170" cy="7460450"/>
            <a:chOff x="0" y="0"/>
            <a:chExt cx="4039156" cy="1964892"/>
          </a:xfrm>
        </p:grpSpPr>
        <p:sp>
          <p:nvSpPr>
            <p:cNvPr id="5" name="Freeform 5"/>
            <p:cNvSpPr/>
            <p:nvPr/>
          </p:nvSpPr>
          <p:spPr>
            <a:xfrm>
              <a:off x="0" y="0"/>
              <a:ext cx="4039156" cy="1964892"/>
            </a:xfrm>
            <a:custGeom>
              <a:avLst/>
              <a:gdLst/>
              <a:ahLst/>
              <a:cxnLst/>
              <a:rect l="l" t="t" r="r" b="b"/>
              <a:pathLst>
                <a:path w="4039156" h="1964892">
                  <a:moveTo>
                    <a:pt x="0" y="0"/>
                  </a:moveTo>
                  <a:lnTo>
                    <a:pt x="4039156" y="0"/>
                  </a:lnTo>
                  <a:lnTo>
                    <a:pt x="4039156" y="1964892"/>
                  </a:lnTo>
                  <a:lnTo>
                    <a:pt x="0" y="1964892"/>
                  </a:lnTo>
                  <a:close/>
                </a:path>
              </a:pathLst>
            </a:custGeom>
            <a:solidFill>
              <a:srgbClr val="D9D9D9"/>
            </a:solidFill>
          </p:spPr>
        </p:sp>
        <p:sp>
          <p:nvSpPr>
            <p:cNvPr id="6" name="TextBox 6"/>
            <p:cNvSpPr txBox="1"/>
            <p:nvPr/>
          </p:nvSpPr>
          <p:spPr>
            <a:xfrm>
              <a:off x="0" y="-38100"/>
              <a:ext cx="4039156" cy="2002992"/>
            </a:xfrm>
            <a:prstGeom prst="rect">
              <a:avLst/>
            </a:prstGeom>
          </p:spPr>
          <p:txBody>
            <a:bodyPr lIns="50800" tIns="50800" rIns="50800" bIns="50800" rtlCol="0" anchor="ctr"/>
            <a:lstStyle/>
            <a:p>
              <a:pPr algn="ctr">
                <a:lnSpc>
                  <a:spcPts val="2659"/>
                </a:lnSpc>
              </a:pPr>
              <a:endParaRPr/>
            </a:p>
            <a:p>
              <a:pPr algn="ctr">
                <a:lnSpc>
                  <a:spcPts val="2659"/>
                </a:lnSpc>
                <a:spcBef>
                  <a:spcPct val="0"/>
                </a:spcBef>
              </a:pPr>
              <a:endParaRPr/>
            </a:p>
          </p:txBody>
        </p:sp>
      </p:grpSp>
      <p:sp>
        <p:nvSpPr>
          <p:cNvPr id="7" name="Freeform 7"/>
          <p:cNvSpPr/>
          <p:nvPr/>
        </p:nvSpPr>
        <p:spPr>
          <a:xfrm>
            <a:off x="282560" y="3280378"/>
            <a:ext cx="1135952" cy="1135952"/>
          </a:xfrm>
          <a:custGeom>
            <a:avLst/>
            <a:gdLst/>
            <a:ahLst/>
            <a:cxnLst/>
            <a:rect l="l" t="t" r="r" b="b"/>
            <a:pathLst>
              <a:path w="1135952" h="1135952">
                <a:moveTo>
                  <a:pt x="0" y="0"/>
                </a:moveTo>
                <a:lnTo>
                  <a:pt x="1135952" y="0"/>
                </a:lnTo>
                <a:lnTo>
                  <a:pt x="1135952" y="1135952"/>
                </a:lnTo>
                <a:lnTo>
                  <a:pt x="0" y="113595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8" name="TextBox 8"/>
          <p:cNvSpPr txBox="1"/>
          <p:nvPr/>
        </p:nvSpPr>
        <p:spPr>
          <a:xfrm>
            <a:off x="-46471" y="4504186"/>
            <a:ext cx="1794015" cy="265463"/>
          </a:xfrm>
          <a:prstGeom prst="rect">
            <a:avLst/>
          </a:prstGeom>
        </p:spPr>
        <p:txBody>
          <a:bodyPr lIns="0" tIns="0" rIns="0" bIns="0" rtlCol="0" anchor="t">
            <a:spAutoFit/>
          </a:bodyPr>
          <a:lstStyle/>
          <a:p>
            <a:pPr algn="ctr">
              <a:lnSpc>
                <a:spcPts val="2118"/>
              </a:lnSpc>
              <a:spcBef>
                <a:spcPct val="0"/>
              </a:spcBef>
            </a:pPr>
            <a:r>
              <a:rPr lang="en-US" sz="1694">
                <a:solidFill>
                  <a:srgbClr val="000000"/>
                </a:solidFill>
                <a:latin typeface="Open Sauce Semi-Bold"/>
              </a:rPr>
              <a:t>Client </a:t>
            </a:r>
          </a:p>
        </p:txBody>
      </p:sp>
      <p:grpSp>
        <p:nvGrpSpPr>
          <p:cNvPr id="9" name="Group 9"/>
          <p:cNvGrpSpPr/>
          <p:nvPr/>
        </p:nvGrpSpPr>
        <p:grpSpPr>
          <a:xfrm>
            <a:off x="7553325" y="3522345"/>
            <a:ext cx="188595" cy="184785"/>
            <a:chOff x="0" y="0"/>
            <a:chExt cx="251460" cy="246380"/>
          </a:xfrm>
        </p:grpSpPr>
        <p:sp>
          <p:nvSpPr>
            <p:cNvPr id="10" name="Freeform 10"/>
            <p:cNvSpPr/>
            <p:nvPr/>
          </p:nvSpPr>
          <p:spPr>
            <a:xfrm>
              <a:off x="50800" y="49530"/>
              <a:ext cx="148590" cy="151130"/>
            </a:xfrm>
            <a:custGeom>
              <a:avLst/>
              <a:gdLst/>
              <a:ahLst/>
              <a:cxnLst/>
              <a:rect l="l" t="t" r="r" b="b"/>
              <a:pathLst>
                <a:path w="148590" h="151130">
                  <a:moveTo>
                    <a:pt x="148590" y="53340"/>
                  </a:moveTo>
                  <a:cubicBezTo>
                    <a:pt x="129540" y="134620"/>
                    <a:pt x="120650" y="140970"/>
                    <a:pt x="107950" y="144780"/>
                  </a:cubicBezTo>
                  <a:cubicBezTo>
                    <a:pt x="90170" y="151130"/>
                    <a:pt x="53340" y="148590"/>
                    <a:pt x="36830" y="140970"/>
                  </a:cubicBezTo>
                  <a:cubicBezTo>
                    <a:pt x="25400" y="135890"/>
                    <a:pt x="17780" y="125730"/>
                    <a:pt x="11430" y="115570"/>
                  </a:cubicBezTo>
                  <a:cubicBezTo>
                    <a:pt x="5080" y="105410"/>
                    <a:pt x="0" y="93980"/>
                    <a:pt x="0" y="80010"/>
                  </a:cubicBezTo>
                  <a:cubicBezTo>
                    <a:pt x="1270" y="62230"/>
                    <a:pt x="16510" y="29210"/>
                    <a:pt x="29210" y="15240"/>
                  </a:cubicBezTo>
                  <a:cubicBezTo>
                    <a:pt x="38100" y="6350"/>
                    <a:pt x="49530" y="1270"/>
                    <a:pt x="62230" y="1270"/>
                  </a:cubicBezTo>
                  <a:cubicBezTo>
                    <a:pt x="81280" y="0"/>
                    <a:pt x="130810" y="21590"/>
                    <a:pt x="130810" y="21590"/>
                  </a:cubicBezTo>
                </a:path>
              </a:pathLst>
            </a:custGeom>
            <a:solidFill>
              <a:srgbClr val="0A0147"/>
            </a:solidFill>
            <a:ln cap="sq">
              <a:noFill/>
              <a:prstDash val="solid"/>
              <a:miter/>
            </a:ln>
          </p:spPr>
        </p:sp>
      </p:grpSp>
      <p:grpSp>
        <p:nvGrpSpPr>
          <p:cNvPr id="11" name="Group 11"/>
          <p:cNvGrpSpPr/>
          <p:nvPr/>
        </p:nvGrpSpPr>
        <p:grpSpPr>
          <a:xfrm>
            <a:off x="10527982" y="3543300"/>
            <a:ext cx="184785" cy="189548"/>
            <a:chOff x="0" y="0"/>
            <a:chExt cx="246380" cy="252730"/>
          </a:xfrm>
        </p:grpSpPr>
        <p:sp>
          <p:nvSpPr>
            <p:cNvPr id="12" name="Freeform 12"/>
            <p:cNvSpPr/>
            <p:nvPr/>
          </p:nvSpPr>
          <p:spPr>
            <a:xfrm>
              <a:off x="44450" y="49530"/>
              <a:ext cx="148590" cy="154940"/>
            </a:xfrm>
            <a:custGeom>
              <a:avLst/>
              <a:gdLst/>
              <a:ahLst/>
              <a:cxnLst/>
              <a:rect l="l" t="t" r="r" b="b"/>
              <a:pathLst>
                <a:path w="148590" h="154940">
                  <a:moveTo>
                    <a:pt x="148590" y="53340"/>
                  </a:moveTo>
                  <a:cubicBezTo>
                    <a:pt x="144780" y="107950"/>
                    <a:pt x="123190" y="135890"/>
                    <a:pt x="106680" y="146050"/>
                  </a:cubicBezTo>
                  <a:cubicBezTo>
                    <a:pt x="95250" y="152400"/>
                    <a:pt x="83820" y="154940"/>
                    <a:pt x="71120" y="152400"/>
                  </a:cubicBezTo>
                  <a:cubicBezTo>
                    <a:pt x="53340" y="148590"/>
                    <a:pt x="21590" y="133350"/>
                    <a:pt x="10160" y="115570"/>
                  </a:cubicBezTo>
                  <a:cubicBezTo>
                    <a:pt x="0" y="97790"/>
                    <a:pt x="1270" y="62230"/>
                    <a:pt x="6350" y="44450"/>
                  </a:cubicBezTo>
                  <a:cubicBezTo>
                    <a:pt x="10160" y="31750"/>
                    <a:pt x="19050" y="22860"/>
                    <a:pt x="29210" y="16510"/>
                  </a:cubicBezTo>
                  <a:cubicBezTo>
                    <a:pt x="38100" y="8890"/>
                    <a:pt x="48260" y="2540"/>
                    <a:pt x="62230" y="1270"/>
                  </a:cubicBezTo>
                  <a:cubicBezTo>
                    <a:pt x="80010" y="0"/>
                    <a:pt x="129540" y="22860"/>
                    <a:pt x="129540" y="22860"/>
                  </a:cubicBezTo>
                </a:path>
              </a:pathLst>
            </a:custGeom>
            <a:solidFill>
              <a:srgbClr val="0A0147"/>
            </a:solidFill>
            <a:ln cap="sq">
              <a:noFill/>
              <a:prstDash val="solid"/>
              <a:miter/>
            </a:ln>
          </p:spPr>
        </p:sp>
      </p:grpSp>
      <p:grpSp>
        <p:nvGrpSpPr>
          <p:cNvPr id="13" name="Group 13"/>
          <p:cNvGrpSpPr/>
          <p:nvPr/>
        </p:nvGrpSpPr>
        <p:grpSpPr>
          <a:xfrm>
            <a:off x="14918055" y="3543300"/>
            <a:ext cx="184785" cy="189548"/>
            <a:chOff x="0" y="0"/>
            <a:chExt cx="246380" cy="252730"/>
          </a:xfrm>
        </p:grpSpPr>
        <p:sp>
          <p:nvSpPr>
            <p:cNvPr id="14" name="Freeform 14"/>
            <p:cNvSpPr/>
            <p:nvPr/>
          </p:nvSpPr>
          <p:spPr>
            <a:xfrm>
              <a:off x="44450" y="49530"/>
              <a:ext cx="148590" cy="154940"/>
            </a:xfrm>
            <a:custGeom>
              <a:avLst/>
              <a:gdLst/>
              <a:ahLst/>
              <a:cxnLst/>
              <a:rect l="l" t="t" r="r" b="b"/>
              <a:pathLst>
                <a:path w="148590" h="154940">
                  <a:moveTo>
                    <a:pt x="148590" y="53340"/>
                  </a:moveTo>
                  <a:cubicBezTo>
                    <a:pt x="146050" y="107950"/>
                    <a:pt x="123190" y="135890"/>
                    <a:pt x="107950" y="146050"/>
                  </a:cubicBezTo>
                  <a:cubicBezTo>
                    <a:pt x="96520" y="152400"/>
                    <a:pt x="85090" y="154940"/>
                    <a:pt x="72390" y="152400"/>
                  </a:cubicBezTo>
                  <a:cubicBezTo>
                    <a:pt x="53340" y="148590"/>
                    <a:pt x="21590" y="133350"/>
                    <a:pt x="11430" y="115570"/>
                  </a:cubicBezTo>
                  <a:cubicBezTo>
                    <a:pt x="0" y="97790"/>
                    <a:pt x="1270" y="62230"/>
                    <a:pt x="6350" y="44450"/>
                  </a:cubicBezTo>
                  <a:cubicBezTo>
                    <a:pt x="11430" y="31750"/>
                    <a:pt x="20320" y="22860"/>
                    <a:pt x="29210" y="16510"/>
                  </a:cubicBezTo>
                  <a:cubicBezTo>
                    <a:pt x="38100" y="8890"/>
                    <a:pt x="49530" y="2540"/>
                    <a:pt x="62230" y="1270"/>
                  </a:cubicBezTo>
                  <a:cubicBezTo>
                    <a:pt x="81280" y="0"/>
                    <a:pt x="130810" y="22860"/>
                    <a:pt x="130810" y="22860"/>
                  </a:cubicBezTo>
                </a:path>
              </a:pathLst>
            </a:custGeom>
            <a:solidFill>
              <a:srgbClr val="0A0147"/>
            </a:solidFill>
            <a:ln cap="sq">
              <a:noFill/>
              <a:prstDash val="solid"/>
              <a:miter/>
            </a:ln>
          </p:spPr>
        </p:sp>
      </p:grpSp>
      <p:grpSp>
        <p:nvGrpSpPr>
          <p:cNvPr id="15" name="Group 15"/>
          <p:cNvGrpSpPr/>
          <p:nvPr/>
        </p:nvGrpSpPr>
        <p:grpSpPr>
          <a:xfrm>
            <a:off x="4534281" y="3370845"/>
            <a:ext cx="2030529" cy="955018"/>
            <a:chOff x="0" y="0"/>
            <a:chExt cx="534789" cy="251527"/>
          </a:xfrm>
        </p:grpSpPr>
        <p:sp>
          <p:nvSpPr>
            <p:cNvPr id="16" name="Freeform 16"/>
            <p:cNvSpPr/>
            <p:nvPr/>
          </p:nvSpPr>
          <p:spPr>
            <a:xfrm>
              <a:off x="0" y="0"/>
              <a:ext cx="534789" cy="251527"/>
            </a:xfrm>
            <a:custGeom>
              <a:avLst/>
              <a:gdLst/>
              <a:ahLst/>
              <a:cxnLst/>
              <a:rect l="l" t="t" r="r" b="b"/>
              <a:pathLst>
                <a:path w="534789" h="251527">
                  <a:moveTo>
                    <a:pt x="0" y="0"/>
                  </a:moveTo>
                  <a:lnTo>
                    <a:pt x="534789" y="0"/>
                  </a:lnTo>
                  <a:lnTo>
                    <a:pt x="534789" y="251527"/>
                  </a:lnTo>
                  <a:lnTo>
                    <a:pt x="0" y="251527"/>
                  </a:lnTo>
                  <a:close/>
                </a:path>
              </a:pathLst>
            </a:custGeom>
            <a:solidFill>
              <a:srgbClr val="5CE1E6"/>
            </a:solidFill>
          </p:spPr>
        </p:sp>
        <p:sp>
          <p:nvSpPr>
            <p:cNvPr id="17" name="TextBox 17"/>
            <p:cNvSpPr txBox="1"/>
            <p:nvPr/>
          </p:nvSpPr>
          <p:spPr>
            <a:xfrm>
              <a:off x="0" y="-38100"/>
              <a:ext cx="534789" cy="289627"/>
            </a:xfrm>
            <a:prstGeom prst="rect">
              <a:avLst/>
            </a:prstGeom>
          </p:spPr>
          <p:txBody>
            <a:bodyPr lIns="50800" tIns="50800" rIns="50800" bIns="50800" rtlCol="0" anchor="ctr"/>
            <a:lstStyle/>
            <a:p>
              <a:pPr algn="ctr">
                <a:lnSpc>
                  <a:spcPts val="2659"/>
                </a:lnSpc>
              </a:pPr>
              <a:endParaRPr/>
            </a:p>
          </p:txBody>
        </p:sp>
      </p:grpSp>
      <p:sp>
        <p:nvSpPr>
          <p:cNvPr id="18" name="TextBox 18"/>
          <p:cNvSpPr txBox="1"/>
          <p:nvPr/>
        </p:nvSpPr>
        <p:spPr>
          <a:xfrm>
            <a:off x="4690627" y="3697605"/>
            <a:ext cx="1794015" cy="265463"/>
          </a:xfrm>
          <a:prstGeom prst="rect">
            <a:avLst/>
          </a:prstGeom>
        </p:spPr>
        <p:txBody>
          <a:bodyPr lIns="0" tIns="0" rIns="0" bIns="0" rtlCol="0" anchor="t">
            <a:spAutoFit/>
          </a:bodyPr>
          <a:lstStyle/>
          <a:p>
            <a:pPr algn="ctr">
              <a:lnSpc>
                <a:spcPts val="2118"/>
              </a:lnSpc>
              <a:spcBef>
                <a:spcPct val="0"/>
              </a:spcBef>
            </a:pPr>
            <a:r>
              <a:rPr lang="en-US" sz="1694">
                <a:solidFill>
                  <a:srgbClr val="000000"/>
                </a:solidFill>
                <a:latin typeface="Open Sauce Semi-Bold"/>
              </a:rPr>
              <a:t>Landing Page</a:t>
            </a:r>
          </a:p>
        </p:txBody>
      </p:sp>
      <p:grpSp>
        <p:nvGrpSpPr>
          <p:cNvPr id="19" name="Group 19"/>
          <p:cNvGrpSpPr/>
          <p:nvPr/>
        </p:nvGrpSpPr>
        <p:grpSpPr>
          <a:xfrm>
            <a:off x="4572370" y="5355116"/>
            <a:ext cx="2030529" cy="955018"/>
            <a:chOff x="0" y="0"/>
            <a:chExt cx="534789" cy="251527"/>
          </a:xfrm>
        </p:grpSpPr>
        <p:sp>
          <p:nvSpPr>
            <p:cNvPr id="20" name="Freeform 20"/>
            <p:cNvSpPr/>
            <p:nvPr/>
          </p:nvSpPr>
          <p:spPr>
            <a:xfrm>
              <a:off x="0" y="0"/>
              <a:ext cx="534789" cy="251527"/>
            </a:xfrm>
            <a:custGeom>
              <a:avLst/>
              <a:gdLst/>
              <a:ahLst/>
              <a:cxnLst/>
              <a:rect l="l" t="t" r="r" b="b"/>
              <a:pathLst>
                <a:path w="534789" h="251527">
                  <a:moveTo>
                    <a:pt x="0" y="0"/>
                  </a:moveTo>
                  <a:lnTo>
                    <a:pt x="534789" y="0"/>
                  </a:lnTo>
                  <a:lnTo>
                    <a:pt x="534789" y="251527"/>
                  </a:lnTo>
                  <a:lnTo>
                    <a:pt x="0" y="251527"/>
                  </a:lnTo>
                  <a:close/>
                </a:path>
              </a:pathLst>
            </a:custGeom>
            <a:solidFill>
              <a:srgbClr val="5CE1E6"/>
            </a:solidFill>
          </p:spPr>
        </p:sp>
        <p:sp>
          <p:nvSpPr>
            <p:cNvPr id="21" name="TextBox 21"/>
            <p:cNvSpPr txBox="1"/>
            <p:nvPr/>
          </p:nvSpPr>
          <p:spPr>
            <a:xfrm>
              <a:off x="0" y="-38100"/>
              <a:ext cx="534789" cy="289627"/>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4690627" y="5730188"/>
            <a:ext cx="1794015" cy="265463"/>
          </a:xfrm>
          <a:prstGeom prst="rect">
            <a:avLst/>
          </a:prstGeom>
        </p:spPr>
        <p:txBody>
          <a:bodyPr lIns="0" tIns="0" rIns="0" bIns="0" rtlCol="0" anchor="t">
            <a:spAutoFit/>
          </a:bodyPr>
          <a:lstStyle/>
          <a:p>
            <a:pPr algn="ctr">
              <a:lnSpc>
                <a:spcPts val="2118"/>
              </a:lnSpc>
              <a:spcBef>
                <a:spcPct val="0"/>
              </a:spcBef>
            </a:pPr>
            <a:r>
              <a:rPr lang="en-US" sz="1694">
                <a:solidFill>
                  <a:srgbClr val="000000"/>
                </a:solidFill>
                <a:latin typeface="Open Sauce Semi-Bold"/>
              </a:rPr>
              <a:t>Login Page</a:t>
            </a:r>
          </a:p>
        </p:txBody>
      </p:sp>
      <p:grpSp>
        <p:nvGrpSpPr>
          <p:cNvPr id="23" name="Group 23"/>
          <p:cNvGrpSpPr/>
          <p:nvPr/>
        </p:nvGrpSpPr>
        <p:grpSpPr>
          <a:xfrm>
            <a:off x="7031524" y="7360770"/>
            <a:ext cx="2030529" cy="955018"/>
            <a:chOff x="0" y="0"/>
            <a:chExt cx="534789" cy="251527"/>
          </a:xfrm>
        </p:grpSpPr>
        <p:sp>
          <p:nvSpPr>
            <p:cNvPr id="24" name="Freeform 24"/>
            <p:cNvSpPr/>
            <p:nvPr/>
          </p:nvSpPr>
          <p:spPr>
            <a:xfrm>
              <a:off x="0" y="0"/>
              <a:ext cx="534789" cy="251527"/>
            </a:xfrm>
            <a:custGeom>
              <a:avLst/>
              <a:gdLst/>
              <a:ahLst/>
              <a:cxnLst/>
              <a:rect l="l" t="t" r="r" b="b"/>
              <a:pathLst>
                <a:path w="534789" h="251527">
                  <a:moveTo>
                    <a:pt x="0" y="0"/>
                  </a:moveTo>
                  <a:lnTo>
                    <a:pt x="534789" y="0"/>
                  </a:lnTo>
                  <a:lnTo>
                    <a:pt x="534789" y="251527"/>
                  </a:lnTo>
                  <a:lnTo>
                    <a:pt x="0" y="251527"/>
                  </a:lnTo>
                  <a:close/>
                </a:path>
              </a:pathLst>
            </a:custGeom>
            <a:solidFill>
              <a:srgbClr val="5CE1E6"/>
            </a:solidFill>
          </p:spPr>
        </p:sp>
        <p:sp>
          <p:nvSpPr>
            <p:cNvPr id="25" name="TextBox 25"/>
            <p:cNvSpPr txBox="1"/>
            <p:nvPr/>
          </p:nvSpPr>
          <p:spPr>
            <a:xfrm>
              <a:off x="0" y="-38100"/>
              <a:ext cx="534789" cy="289627"/>
            </a:xfrm>
            <a:prstGeom prst="rect">
              <a:avLst/>
            </a:prstGeom>
          </p:spPr>
          <p:txBody>
            <a:bodyPr lIns="50800" tIns="50800" rIns="50800" bIns="50800" rtlCol="0" anchor="ctr"/>
            <a:lstStyle/>
            <a:p>
              <a:pPr algn="ctr">
                <a:lnSpc>
                  <a:spcPts val="2659"/>
                </a:lnSpc>
              </a:pPr>
              <a:endParaRPr/>
            </a:p>
          </p:txBody>
        </p:sp>
      </p:grpSp>
      <p:sp>
        <p:nvSpPr>
          <p:cNvPr id="26" name="TextBox 26"/>
          <p:cNvSpPr txBox="1"/>
          <p:nvPr/>
        </p:nvSpPr>
        <p:spPr>
          <a:xfrm>
            <a:off x="7130730" y="7569224"/>
            <a:ext cx="1794015" cy="532163"/>
          </a:xfrm>
          <a:prstGeom prst="rect">
            <a:avLst/>
          </a:prstGeom>
        </p:spPr>
        <p:txBody>
          <a:bodyPr lIns="0" tIns="0" rIns="0" bIns="0" rtlCol="0" anchor="t">
            <a:spAutoFit/>
          </a:bodyPr>
          <a:lstStyle/>
          <a:p>
            <a:pPr algn="ctr">
              <a:lnSpc>
                <a:spcPts val="2118"/>
              </a:lnSpc>
              <a:spcBef>
                <a:spcPct val="0"/>
              </a:spcBef>
            </a:pPr>
            <a:r>
              <a:rPr lang="en-US" sz="1694">
                <a:solidFill>
                  <a:srgbClr val="000000"/>
                </a:solidFill>
                <a:latin typeface="Open Sauce Semi-Bold"/>
              </a:rPr>
              <a:t>Create Board Page</a:t>
            </a:r>
          </a:p>
        </p:txBody>
      </p:sp>
      <p:grpSp>
        <p:nvGrpSpPr>
          <p:cNvPr id="27" name="Group 27"/>
          <p:cNvGrpSpPr/>
          <p:nvPr/>
        </p:nvGrpSpPr>
        <p:grpSpPr>
          <a:xfrm>
            <a:off x="7012474" y="5374166"/>
            <a:ext cx="2030529" cy="955018"/>
            <a:chOff x="0" y="0"/>
            <a:chExt cx="534789" cy="251527"/>
          </a:xfrm>
        </p:grpSpPr>
        <p:sp>
          <p:nvSpPr>
            <p:cNvPr id="28" name="Freeform 28"/>
            <p:cNvSpPr/>
            <p:nvPr/>
          </p:nvSpPr>
          <p:spPr>
            <a:xfrm>
              <a:off x="0" y="0"/>
              <a:ext cx="534789" cy="251527"/>
            </a:xfrm>
            <a:custGeom>
              <a:avLst/>
              <a:gdLst/>
              <a:ahLst/>
              <a:cxnLst/>
              <a:rect l="l" t="t" r="r" b="b"/>
              <a:pathLst>
                <a:path w="534789" h="251527">
                  <a:moveTo>
                    <a:pt x="0" y="0"/>
                  </a:moveTo>
                  <a:lnTo>
                    <a:pt x="534789" y="0"/>
                  </a:lnTo>
                  <a:lnTo>
                    <a:pt x="534789" y="251527"/>
                  </a:lnTo>
                  <a:lnTo>
                    <a:pt x="0" y="251527"/>
                  </a:lnTo>
                  <a:close/>
                </a:path>
              </a:pathLst>
            </a:custGeom>
            <a:solidFill>
              <a:srgbClr val="5CE1E6"/>
            </a:solidFill>
          </p:spPr>
        </p:sp>
        <p:sp>
          <p:nvSpPr>
            <p:cNvPr id="29" name="TextBox 29"/>
            <p:cNvSpPr txBox="1"/>
            <p:nvPr/>
          </p:nvSpPr>
          <p:spPr>
            <a:xfrm>
              <a:off x="0" y="-38100"/>
              <a:ext cx="534789" cy="289627"/>
            </a:xfrm>
            <a:prstGeom prst="rect">
              <a:avLst/>
            </a:prstGeom>
          </p:spPr>
          <p:txBody>
            <a:bodyPr lIns="50800" tIns="50800" rIns="50800" bIns="50800" rtlCol="0" anchor="ctr"/>
            <a:lstStyle/>
            <a:p>
              <a:pPr algn="ctr">
                <a:lnSpc>
                  <a:spcPts val="2659"/>
                </a:lnSpc>
              </a:pPr>
              <a:endParaRPr/>
            </a:p>
          </p:txBody>
        </p:sp>
      </p:grpSp>
      <p:sp>
        <p:nvSpPr>
          <p:cNvPr id="30" name="TextBox 30"/>
          <p:cNvSpPr txBox="1"/>
          <p:nvPr/>
        </p:nvSpPr>
        <p:spPr>
          <a:xfrm>
            <a:off x="7130730" y="5580831"/>
            <a:ext cx="1794015" cy="532163"/>
          </a:xfrm>
          <a:prstGeom prst="rect">
            <a:avLst/>
          </a:prstGeom>
        </p:spPr>
        <p:txBody>
          <a:bodyPr lIns="0" tIns="0" rIns="0" bIns="0" rtlCol="0" anchor="t">
            <a:spAutoFit/>
          </a:bodyPr>
          <a:lstStyle/>
          <a:p>
            <a:pPr algn="ctr">
              <a:lnSpc>
                <a:spcPts val="2118"/>
              </a:lnSpc>
              <a:spcBef>
                <a:spcPct val="0"/>
              </a:spcBef>
            </a:pPr>
            <a:r>
              <a:rPr lang="en-US" sz="1694">
                <a:solidFill>
                  <a:srgbClr val="000000"/>
                </a:solidFill>
                <a:latin typeface="Open Sauce Semi-Bold"/>
              </a:rPr>
              <a:t>Add Members Page</a:t>
            </a:r>
          </a:p>
        </p:txBody>
      </p:sp>
      <p:grpSp>
        <p:nvGrpSpPr>
          <p:cNvPr id="31" name="Group 31"/>
          <p:cNvGrpSpPr/>
          <p:nvPr/>
        </p:nvGrpSpPr>
        <p:grpSpPr>
          <a:xfrm>
            <a:off x="7012474" y="3332792"/>
            <a:ext cx="2030529" cy="955018"/>
            <a:chOff x="0" y="0"/>
            <a:chExt cx="534789" cy="251527"/>
          </a:xfrm>
        </p:grpSpPr>
        <p:sp>
          <p:nvSpPr>
            <p:cNvPr id="32" name="Freeform 32"/>
            <p:cNvSpPr/>
            <p:nvPr/>
          </p:nvSpPr>
          <p:spPr>
            <a:xfrm>
              <a:off x="0" y="0"/>
              <a:ext cx="534789" cy="251527"/>
            </a:xfrm>
            <a:custGeom>
              <a:avLst/>
              <a:gdLst/>
              <a:ahLst/>
              <a:cxnLst/>
              <a:rect l="l" t="t" r="r" b="b"/>
              <a:pathLst>
                <a:path w="534789" h="251527">
                  <a:moveTo>
                    <a:pt x="0" y="0"/>
                  </a:moveTo>
                  <a:lnTo>
                    <a:pt x="534789" y="0"/>
                  </a:lnTo>
                  <a:lnTo>
                    <a:pt x="534789" y="251527"/>
                  </a:lnTo>
                  <a:lnTo>
                    <a:pt x="0" y="251527"/>
                  </a:lnTo>
                  <a:close/>
                </a:path>
              </a:pathLst>
            </a:custGeom>
            <a:solidFill>
              <a:srgbClr val="5CE1E6"/>
            </a:solidFill>
          </p:spPr>
        </p:sp>
        <p:sp>
          <p:nvSpPr>
            <p:cNvPr id="33" name="TextBox 33"/>
            <p:cNvSpPr txBox="1"/>
            <p:nvPr/>
          </p:nvSpPr>
          <p:spPr>
            <a:xfrm>
              <a:off x="0" y="-38100"/>
              <a:ext cx="534789" cy="289627"/>
            </a:xfrm>
            <a:prstGeom prst="rect">
              <a:avLst/>
            </a:prstGeom>
          </p:spPr>
          <p:txBody>
            <a:bodyPr lIns="50800" tIns="50800" rIns="50800" bIns="50800" rtlCol="0" anchor="ctr"/>
            <a:lstStyle/>
            <a:p>
              <a:pPr algn="ctr">
                <a:lnSpc>
                  <a:spcPts val="2659"/>
                </a:lnSpc>
              </a:pPr>
              <a:endParaRPr/>
            </a:p>
          </p:txBody>
        </p:sp>
      </p:grpSp>
      <p:sp>
        <p:nvSpPr>
          <p:cNvPr id="34" name="TextBox 34"/>
          <p:cNvSpPr txBox="1"/>
          <p:nvPr/>
        </p:nvSpPr>
        <p:spPr>
          <a:xfrm>
            <a:off x="7130730" y="3556461"/>
            <a:ext cx="1794015" cy="532163"/>
          </a:xfrm>
          <a:prstGeom prst="rect">
            <a:avLst/>
          </a:prstGeom>
        </p:spPr>
        <p:txBody>
          <a:bodyPr lIns="0" tIns="0" rIns="0" bIns="0" rtlCol="0" anchor="t">
            <a:spAutoFit/>
          </a:bodyPr>
          <a:lstStyle/>
          <a:p>
            <a:pPr algn="ctr">
              <a:lnSpc>
                <a:spcPts val="2118"/>
              </a:lnSpc>
              <a:spcBef>
                <a:spcPct val="0"/>
              </a:spcBef>
            </a:pPr>
            <a:r>
              <a:rPr lang="en-US" sz="1694">
                <a:solidFill>
                  <a:srgbClr val="000000"/>
                </a:solidFill>
                <a:latin typeface="Open Sauce Semi-Bold"/>
              </a:rPr>
              <a:t>Add Stages Page</a:t>
            </a:r>
          </a:p>
        </p:txBody>
      </p:sp>
      <p:grpSp>
        <p:nvGrpSpPr>
          <p:cNvPr id="35" name="Group 35"/>
          <p:cNvGrpSpPr/>
          <p:nvPr/>
        </p:nvGrpSpPr>
        <p:grpSpPr>
          <a:xfrm>
            <a:off x="10100985" y="3332792"/>
            <a:ext cx="2030529" cy="955018"/>
            <a:chOff x="0" y="0"/>
            <a:chExt cx="534789" cy="251527"/>
          </a:xfrm>
        </p:grpSpPr>
        <p:sp>
          <p:nvSpPr>
            <p:cNvPr id="36" name="Freeform 36"/>
            <p:cNvSpPr/>
            <p:nvPr/>
          </p:nvSpPr>
          <p:spPr>
            <a:xfrm>
              <a:off x="0" y="0"/>
              <a:ext cx="534789" cy="251527"/>
            </a:xfrm>
            <a:custGeom>
              <a:avLst/>
              <a:gdLst/>
              <a:ahLst/>
              <a:cxnLst/>
              <a:rect l="l" t="t" r="r" b="b"/>
              <a:pathLst>
                <a:path w="534789" h="251527">
                  <a:moveTo>
                    <a:pt x="0" y="0"/>
                  </a:moveTo>
                  <a:lnTo>
                    <a:pt x="534789" y="0"/>
                  </a:lnTo>
                  <a:lnTo>
                    <a:pt x="534789" y="251527"/>
                  </a:lnTo>
                  <a:lnTo>
                    <a:pt x="0" y="251527"/>
                  </a:lnTo>
                  <a:close/>
                </a:path>
              </a:pathLst>
            </a:custGeom>
            <a:solidFill>
              <a:srgbClr val="5CE1E6"/>
            </a:solidFill>
          </p:spPr>
        </p:sp>
        <p:sp>
          <p:nvSpPr>
            <p:cNvPr id="37" name="TextBox 37"/>
            <p:cNvSpPr txBox="1"/>
            <p:nvPr/>
          </p:nvSpPr>
          <p:spPr>
            <a:xfrm>
              <a:off x="0" y="-38100"/>
              <a:ext cx="534789" cy="289627"/>
            </a:xfrm>
            <a:prstGeom prst="rect">
              <a:avLst/>
            </a:prstGeom>
          </p:spPr>
          <p:txBody>
            <a:bodyPr lIns="50800" tIns="50800" rIns="50800" bIns="50800" rtlCol="0" anchor="ctr"/>
            <a:lstStyle/>
            <a:p>
              <a:pPr algn="ctr">
                <a:lnSpc>
                  <a:spcPts val="2659"/>
                </a:lnSpc>
              </a:pPr>
              <a:endParaRPr/>
            </a:p>
          </p:txBody>
        </p:sp>
      </p:grpSp>
      <p:sp>
        <p:nvSpPr>
          <p:cNvPr id="38" name="TextBox 38"/>
          <p:cNvSpPr txBox="1"/>
          <p:nvPr/>
        </p:nvSpPr>
        <p:spPr>
          <a:xfrm>
            <a:off x="10132809" y="3544838"/>
            <a:ext cx="1794015" cy="532163"/>
          </a:xfrm>
          <a:prstGeom prst="rect">
            <a:avLst/>
          </a:prstGeom>
        </p:spPr>
        <p:txBody>
          <a:bodyPr lIns="0" tIns="0" rIns="0" bIns="0" rtlCol="0" anchor="t">
            <a:spAutoFit/>
          </a:bodyPr>
          <a:lstStyle/>
          <a:p>
            <a:pPr algn="ctr">
              <a:lnSpc>
                <a:spcPts val="2118"/>
              </a:lnSpc>
              <a:spcBef>
                <a:spcPct val="0"/>
              </a:spcBef>
            </a:pPr>
            <a:r>
              <a:rPr lang="en-US" sz="1694">
                <a:solidFill>
                  <a:srgbClr val="000000"/>
                </a:solidFill>
                <a:latin typeface="Open Sauce Semi-Bold"/>
              </a:rPr>
              <a:t>Create Task Page</a:t>
            </a:r>
          </a:p>
        </p:txBody>
      </p:sp>
      <p:grpSp>
        <p:nvGrpSpPr>
          <p:cNvPr id="39" name="Group 39"/>
          <p:cNvGrpSpPr/>
          <p:nvPr/>
        </p:nvGrpSpPr>
        <p:grpSpPr>
          <a:xfrm>
            <a:off x="10127850" y="5480200"/>
            <a:ext cx="2030529" cy="955018"/>
            <a:chOff x="0" y="0"/>
            <a:chExt cx="534789" cy="251527"/>
          </a:xfrm>
        </p:grpSpPr>
        <p:sp>
          <p:nvSpPr>
            <p:cNvPr id="40" name="Freeform 40"/>
            <p:cNvSpPr/>
            <p:nvPr/>
          </p:nvSpPr>
          <p:spPr>
            <a:xfrm>
              <a:off x="0" y="0"/>
              <a:ext cx="534789" cy="251527"/>
            </a:xfrm>
            <a:custGeom>
              <a:avLst/>
              <a:gdLst/>
              <a:ahLst/>
              <a:cxnLst/>
              <a:rect l="l" t="t" r="r" b="b"/>
              <a:pathLst>
                <a:path w="534789" h="251527">
                  <a:moveTo>
                    <a:pt x="0" y="0"/>
                  </a:moveTo>
                  <a:lnTo>
                    <a:pt x="534789" y="0"/>
                  </a:lnTo>
                  <a:lnTo>
                    <a:pt x="534789" y="251527"/>
                  </a:lnTo>
                  <a:lnTo>
                    <a:pt x="0" y="251527"/>
                  </a:lnTo>
                  <a:close/>
                </a:path>
              </a:pathLst>
            </a:custGeom>
            <a:solidFill>
              <a:srgbClr val="5CE1E6"/>
            </a:solidFill>
          </p:spPr>
        </p:sp>
        <p:sp>
          <p:nvSpPr>
            <p:cNvPr id="41" name="TextBox 41"/>
            <p:cNvSpPr txBox="1"/>
            <p:nvPr/>
          </p:nvSpPr>
          <p:spPr>
            <a:xfrm>
              <a:off x="0" y="-38100"/>
              <a:ext cx="534789" cy="289627"/>
            </a:xfrm>
            <a:prstGeom prst="rect">
              <a:avLst/>
            </a:prstGeom>
          </p:spPr>
          <p:txBody>
            <a:bodyPr lIns="50800" tIns="50800" rIns="50800" bIns="50800" rtlCol="0" anchor="ctr"/>
            <a:lstStyle/>
            <a:p>
              <a:pPr algn="ctr">
                <a:lnSpc>
                  <a:spcPts val="2659"/>
                </a:lnSpc>
              </a:pPr>
              <a:endParaRPr/>
            </a:p>
          </p:txBody>
        </p:sp>
      </p:grpSp>
      <p:sp>
        <p:nvSpPr>
          <p:cNvPr id="42" name="TextBox 42"/>
          <p:cNvSpPr txBox="1"/>
          <p:nvPr/>
        </p:nvSpPr>
        <p:spPr>
          <a:xfrm>
            <a:off x="10252678" y="5612594"/>
            <a:ext cx="1794015" cy="532163"/>
          </a:xfrm>
          <a:prstGeom prst="rect">
            <a:avLst/>
          </a:prstGeom>
        </p:spPr>
        <p:txBody>
          <a:bodyPr lIns="0" tIns="0" rIns="0" bIns="0" rtlCol="0" anchor="t">
            <a:spAutoFit/>
          </a:bodyPr>
          <a:lstStyle/>
          <a:p>
            <a:pPr algn="ctr">
              <a:lnSpc>
                <a:spcPts val="2118"/>
              </a:lnSpc>
              <a:spcBef>
                <a:spcPct val="0"/>
              </a:spcBef>
            </a:pPr>
            <a:r>
              <a:rPr lang="en-US" sz="1694">
                <a:solidFill>
                  <a:srgbClr val="000000"/>
                </a:solidFill>
                <a:latin typeface="Open Sauce Semi-Bold"/>
              </a:rPr>
              <a:t>Assign Task To Members Page</a:t>
            </a:r>
          </a:p>
        </p:txBody>
      </p:sp>
      <p:grpSp>
        <p:nvGrpSpPr>
          <p:cNvPr id="43" name="Group 43"/>
          <p:cNvGrpSpPr/>
          <p:nvPr/>
        </p:nvGrpSpPr>
        <p:grpSpPr>
          <a:xfrm>
            <a:off x="13335374" y="5374166"/>
            <a:ext cx="3761890" cy="3337549"/>
            <a:chOff x="0" y="0"/>
            <a:chExt cx="990786" cy="879025"/>
          </a:xfrm>
        </p:grpSpPr>
        <p:sp>
          <p:nvSpPr>
            <p:cNvPr id="44" name="Freeform 44"/>
            <p:cNvSpPr/>
            <p:nvPr/>
          </p:nvSpPr>
          <p:spPr>
            <a:xfrm>
              <a:off x="0" y="0"/>
              <a:ext cx="990786" cy="879025"/>
            </a:xfrm>
            <a:custGeom>
              <a:avLst/>
              <a:gdLst/>
              <a:ahLst/>
              <a:cxnLst/>
              <a:rect l="l" t="t" r="r" b="b"/>
              <a:pathLst>
                <a:path w="990786" h="879025">
                  <a:moveTo>
                    <a:pt x="0" y="0"/>
                  </a:moveTo>
                  <a:lnTo>
                    <a:pt x="990786" y="0"/>
                  </a:lnTo>
                  <a:lnTo>
                    <a:pt x="990786" y="879025"/>
                  </a:lnTo>
                  <a:lnTo>
                    <a:pt x="0" y="879025"/>
                  </a:lnTo>
                  <a:close/>
                </a:path>
              </a:pathLst>
            </a:custGeom>
            <a:solidFill>
              <a:srgbClr val="5CE1E6"/>
            </a:solidFill>
          </p:spPr>
        </p:sp>
        <p:sp>
          <p:nvSpPr>
            <p:cNvPr id="45" name="TextBox 45"/>
            <p:cNvSpPr txBox="1"/>
            <p:nvPr/>
          </p:nvSpPr>
          <p:spPr>
            <a:xfrm>
              <a:off x="0" y="-38100"/>
              <a:ext cx="990786" cy="917125"/>
            </a:xfrm>
            <a:prstGeom prst="rect">
              <a:avLst/>
            </a:prstGeom>
          </p:spPr>
          <p:txBody>
            <a:bodyPr lIns="50800" tIns="50800" rIns="50800" bIns="50800" rtlCol="0" anchor="ctr"/>
            <a:lstStyle/>
            <a:p>
              <a:pPr algn="ctr">
                <a:lnSpc>
                  <a:spcPts val="2659"/>
                </a:lnSpc>
              </a:pPr>
              <a:endParaRPr/>
            </a:p>
          </p:txBody>
        </p:sp>
      </p:grpSp>
      <p:grpSp>
        <p:nvGrpSpPr>
          <p:cNvPr id="46" name="Group 46"/>
          <p:cNvGrpSpPr/>
          <p:nvPr/>
        </p:nvGrpSpPr>
        <p:grpSpPr>
          <a:xfrm>
            <a:off x="13683933" y="6190095"/>
            <a:ext cx="1016453" cy="2258830"/>
            <a:chOff x="0" y="0"/>
            <a:chExt cx="267708" cy="594918"/>
          </a:xfrm>
        </p:grpSpPr>
        <p:sp>
          <p:nvSpPr>
            <p:cNvPr id="47" name="Freeform 47"/>
            <p:cNvSpPr/>
            <p:nvPr/>
          </p:nvSpPr>
          <p:spPr>
            <a:xfrm>
              <a:off x="0" y="0"/>
              <a:ext cx="267708" cy="594918"/>
            </a:xfrm>
            <a:custGeom>
              <a:avLst/>
              <a:gdLst/>
              <a:ahLst/>
              <a:cxnLst/>
              <a:rect l="l" t="t" r="r" b="b"/>
              <a:pathLst>
                <a:path w="267708" h="594918">
                  <a:moveTo>
                    <a:pt x="0" y="0"/>
                  </a:moveTo>
                  <a:lnTo>
                    <a:pt x="267708" y="0"/>
                  </a:lnTo>
                  <a:lnTo>
                    <a:pt x="267708" y="594918"/>
                  </a:lnTo>
                  <a:lnTo>
                    <a:pt x="0" y="594918"/>
                  </a:lnTo>
                  <a:close/>
                </a:path>
              </a:pathLst>
            </a:custGeom>
            <a:solidFill>
              <a:srgbClr val="5CE1E6"/>
            </a:solidFill>
          </p:spPr>
        </p:sp>
        <p:sp>
          <p:nvSpPr>
            <p:cNvPr id="48" name="TextBox 48"/>
            <p:cNvSpPr txBox="1"/>
            <p:nvPr/>
          </p:nvSpPr>
          <p:spPr>
            <a:xfrm>
              <a:off x="0" y="-38100"/>
              <a:ext cx="267708" cy="633018"/>
            </a:xfrm>
            <a:prstGeom prst="rect">
              <a:avLst/>
            </a:prstGeom>
          </p:spPr>
          <p:txBody>
            <a:bodyPr lIns="50800" tIns="50800" rIns="50800" bIns="50800" rtlCol="0" anchor="ctr"/>
            <a:lstStyle/>
            <a:p>
              <a:pPr algn="ctr">
                <a:lnSpc>
                  <a:spcPts val="2659"/>
                </a:lnSpc>
              </a:pPr>
              <a:endParaRPr/>
            </a:p>
          </p:txBody>
        </p:sp>
      </p:grpSp>
      <p:grpSp>
        <p:nvGrpSpPr>
          <p:cNvPr id="49" name="Group 49"/>
          <p:cNvGrpSpPr/>
          <p:nvPr/>
        </p:nvGrpSpPr>
        <p:grpSpPr>
          <a:xfrm>
            <a:off x="13466631" y="6233144"/>
            <a:ext cx="1016453" cy="2258830"/>
            <a:chOff x="0" y="0"/>
            <a:chExt cx="267708" cy="594918"/>
          </a:xfrm>
        </p:grpSpPr>
        <p:sp>
          <p:nvSpPr>
            <p:cNvPr id="50" name="Freeform 50"/>
            <p:cNvSpPr/>
            <p:nvPr/>
          </p:nvSpPr>
          <p:spPr>
            <a:xfrm>
              <a:off x="0" y="0"/>
              <a:ext cx="267708" cy="594918"/>
            </a:xfrm>
            <a:custGeom>
              <a:avLst/>
              <a:gdLst/>
              <a:ahLst/>
              <a:cxnLst/>
              <a:rect l="l" t="t" r="r" b="b"/>
              <a:pathLst>
                <a:path w="267708" h="594918">
                  <a:moveTo>
                    <a:pt x="0" y="0"/>
                  </a:moveTo>
                  <a:lnTo>
                    <a:pt x="267708" y="0"/>
                  </a:lnTo>
                  <a:lnTo>
                    <a:pt x="267708" y="594918"/>
                  </a:lnTo>
                  <a:lnTo>
                    <a:pt x="0" y="594918"/>
                  </a:lnTo>
                  <a:close/>
                </a:path>
              </a:pathLst>
            </a:custGeom>
            <a:solidFill>
              <a:srgbClr val="01C892"/>
            </a:solidFill>
          </p:spPr>
        </p:sp>
        <p:sp>
          <p:nvSpPr>
            <p:cNvPr id="51" name="TextBox 51"/>
            <p:cNvSpPr txBox="1"/>
            <p:nvPr/>
          </p:nvSpPr>
          <p:spPr>
            <a:xfrm>
              <a:off x="0" y="-38100"/>
              <a:ext cx="267708" cy="633018"/>
            </a:xfrm>
            <a:prstGeom prst="rect">
              <a:avLst/>
            </a:prstGeom>
          </p:spPr>
          <p:txBody>
            <a:bodyPr lIns="50800" tIns="50800" rIns="50800" bIns="50800" rtlCol="0" anchor="ctr"/>
            <a:lstStyle/>
            <a:p>
              <a:pPr algn="ctr">
                <a:lnSpc>
                  <a:spcPts val="2659"/>
                </a:lnSpc>
              </a:pPr>
              <a:endParaRPr/>
            </a:p>
          </p:txBody>
        </p:sp>
      </p:grpSp>
      <p:grpSp>
        <p:nvGrpSpPr>
          <p:cNvPr id="52" name="Group 52"/>
          <p:cNvGrpSpPr/>
          <p:nvPr/>
        </p:nvGrpSpPr>
        <p:grpSpPr>
          <a:xfrm>
            <a:off x="14626414" y="6233144"/>
            <a:ext cx="1016453" cy="2258830"/>
            <a:chOff x="0" y="0"/>
            <a:chExt cx="267708" cy="594918"/>
          </a:xfrm>
        </p:grpSpPr>
        <p:sp>
          <p:nvSpPr>
            <p:cNvPr id="53" name="Freeform 53"/>
            <p:cNvSpPr/>
            <p:nvPr/>
          </p:nvSpPr>
          <p:spPr>
            <a:xfrm>
              <a:off x="0" y="0"/>
              <a:ext cx="267708" cy="594918"/>
            </a:xfrm>
            <a:custGeom>
              <a:avLst/>
              <a:gdLst/>
              <a:ahLst/>
              <a:cxnLst/>
              <a:rect l="l" t="t" r="r" b="b"/>
              <a:pathLst>
                <a:path w="267708" h="594918">
                  <a:moveTo>
                    <a:pt x="0" y="0"/>
                  </a:moveTo>
                  <a:lnTo>
                    <a:pt x="267708" y="0"/>
                  </a:lnTo>
                  <a:lnTo>
                    <a:pt x="267708" y="594918"/>
                  </a:lnTo>
                  <a:lnTo>
                    <a:pt x="0" y="594918"/>
                  </a:lnTo>
                  <a:close/>
                </a:path>
              </a:pathLst>
            </a:custGeom>
            <a:solidFill>
              <a:srgbClr val="01C892"/>
            </a:solidFill>
          </p:spPr>
        </p:sp>
        <p:sp>
          <p:nvSpPr>
            <p:cNvPr id="54" name="TextBox 54"/>
            <p:cNvSpPr txBox="1"/>
            <p:nvPr/>
          </p:nvSpPr>
          <p:spPr>
            <a:xfrm>
              <a:off x="0" y="-38100"/>
              <a:ext cx="267708" cy="633018"/>
            </a:xfrm>
            <a:prstGeom prst="rect">
              <a:avLst/>
            </a:prstGeom>
          </p:spPr>
          <p:txBody>
            <a:bodyPr lIns="50800" tIns="50800" rIns="50800" bIns="50800" rtlCol="0" anchor="ctr"/>
            <a:lstStyle/>
            <a:p>
              <a:pPr algn="ctr">
                <a:lnSpc>
                  <a:spcPts val="2659"/>
                </a:lnSpc>
              </a:pPr>
              <a:endParaRPr/>
            </a:p>
          </p:txBody>
        </p:sp>
      </p:grpSp>
      <p:grpSp>
        <p:nvGrpSpPr>
          <p:cNvPr id="55" name="Group 55"/>
          <p:cNvGrpSpPr/>
          <p:nvPr/>
        </p:nvGrpSpPr>
        <p:grpSpPr>
          <a:xfrm>
            <a:off x="15786196" y="6233144"/>
            <a:ext cx="1016453" cy="2258830"/>
            <a:chOff x="0" y="0"/>
            <a:chExt cx="267708" cy="594918"/>
          </a:xfrm>
        </p:grpSpPr>
        <p:sp>
          <p:nvSpPr>
            <p:cNvPr id="56" name="Freeform 56"/>
            <p:cNvSpPr/>
            <p:nvPr/>
          </p:nvSpPr>
          <p:spPr>
            <a:xfrm>
              <a:off x="0" y="0"/>
              <a:ext cx="267708" cy="594918"/>
            </a:xfrm>
            <a:custGeom>
              <a:avLst/>
              <a:gdLst/>
              <a:ahLst/>
              <a:cxnLst/>
              <a:rect l="l" t="t" r="r" b="b"/>
              <a:pathLst>
                <a:path w="267708" h="594918">
                  <a:moveTo>
                    <a:pt x="0" y="0"/>
                  </a:moveTo>
                  <a:lnTo>
                    <a:pt x="267708" y="0"/>
                  </a:lnTo>
                  <a:lnTo>
                    <a:pt x="267708" y="594918"/>
                  </a:lnTo>
                  <a:lnTo>
                    <a:pt x="0" y="594918"/>
                  </a:lnTo>
                  <a:close/>
                </a:path>
              </a:pathLst>
            </a:custGeom>
            <a:solidFill>
              <a:srgbClr val="01C892"/>
            </a:solidFill>
          </p:spPr>
        </p:sp>
        <p:sp>
          <p:nvSpPr>
            <p:cNvPr id="57" name="TextBox 57"/>
            <p:cNvSpPr txBox="1"/>
            <p:nvPr/>
          </p:nvSpPr>
          <p:spPr>
            <a:xfrm>
              <a:off x="0" y="-38100"/>
              <a:ext cx="267708" cy="633018"/>
            </a:xfrm>
            <a:prstGeom prst="rect">
              <a:avLst/>
            </a:prstGeom>
          </p:spPr>
          <p:txBody>
            <a:bodyPr lIns="50800" tIns="50800" rIns="50800" bIns="50800" rtlCol="0" anchor="ctr"/>
            <a:lstStyle/>
            <a:p>
              <a:pPr algn="ctr">
                <a:lnSpc>
                  <a:spcPts val="2659"/>
                </a:lnSpc>
              </a:pPr>
              <a:endParaRPr/>
            </a:p>
          </p:txBody>
        </p:sp>
      </p:grpSp>
      <p:grpSp>
        <p:nvGrpSpPr>
          <p:cNvPr id="58" name="Group 58"/>
          <p:cNvGrpSpPr/>
          <p:nvPr/>
        </p:nvGrpSpPr>
        <p:grpSpPr>
          <a:xfrm>
            <a:off x="13466631" y="5512807"/>
            <a:ext cx="3413380" cy="448621"/>
            <a:chOff x="0" y="0"/>
            <a:chExt cx="898997" cy="118155"/>
          </a:xfrm>
        </p:grpSpPr>
        <p:sp>
          <p:nvSpPr>
            <p:cNvPr id="59" name="Freeform 59"/>
            <p:cNvSpPr/>
            <p:nvPr/>
          </p:nvSpPr>
          <p:spPr>
            <a:xfrm>
              <a:off x="0" y="0"/>
              <a:ext cx="898997" cy="118155"/>
            </a:xfrm>
            <a:custGeom>
              <a:avLst/>
              <a:gdLst/>
              <a:ahLst/>
              <a:cxnLst/>
              <a:rect l="l" t="t" r="r" b="b"/>
              <a:pathLst>
                <a:path w="898997" h="118155">
                  <a:moveTo>
                    <a:pt x="0" y="0"/>
                  </a:moveTo>
                  <a:lnTo>
                    <a:pt x="898997" y="0"/>
                  </a:lnTo>
                  <a:lnTo>
                    <a:pt x="898997" y="118155"/>
                  </a:lnTo>
                  <a:lnTo>
                    <a:pt x="0" y="118155"/>
                  </a:lnTo>
                  <a:close/>
                </a:path>
              </a:pathLst>
            </a:custGeom>
            <a:solidFill>
              <a:srgbClr val="01C892"/>
            </a:solidFill>
          </p:spPr>
        </p:sp>
        <p:sp>
          <p:nvSpPr>
            <p:cNvPr id="60" name="TextBox 60"/>
            <p:cNvSpPr txBox="1"/>
            <p:nvPr/>
          </p:nvSpPr>
          <p:spPr>
            <a:xfrm>
              <a:off x="0" y="-38100"/>
              <a:ext cx="898997" cy="156255"/>
            </a:xfrm>
            <a:prstGeom prst="rect">
              <a:avLst/>
            </a:prstGeom>
          </p:spPr>
          <p:txBody>
            <a:bodyPr lIns="50800" tIns="50800" rIns="50800" bIns="50800" rtlCol="0" anchor="ctr"/>
            <a:lstStyle/>
            <a:p>
              <a:pPr algn="ctr">
                <a:lnSpc>
                  <a:spcPts val="2659"/>
                </a:lnSpc>
              </a:pPr>
              <a:endParaRPr/>
            </a:p>
          </p:txBody>
        </p:sp>
      </p:grpSp>
      <p:sp>
        <p:nvSpPr>
          <p:cNvPr id="61" name="TextBox 61"/>
          <p:cNvSpPr txBox="1"/>
          <p:nvPr/>
        </p:nvSpPr>
        <p:spPr>
          <a:xfrm>
            <a:off x="13568057" y="5585685"/>
            <a:ext cx="3133167" cy="276043"/>
          </a:xfrm>
          <a:prstGeom prst="rect">
            <a:avLst/>
          </a:prstGeom>
        </p:spPr>
        <p:txBody>
          <a:bodyPr lIns="0" tIns="0" rIns="0" bIns="0" rtlCol="0" anchor="t">
            <a:spAutoFit/>
          </a:bodyPr>
          <a:lstStyle/>
          <a:p>
            <a:pPr algn="ctr">
              <a:lnSpc>
                <a:spcPts val="2284"/>
              </a:lnSpc>
              <a:spcBef>
                <a:spcPct val="0"/>
              </a:spcBef>
            </a:pPr>
            <a:r>
              <a:rPr lang="en-US" sz="1827">
                <a:solidFill>
                  <a:srgbClr val="000000"/>
                </a:solidFill>
                <a:latin typeface="Open Sauce Semi-Bold"/>
              </a:rPr>
              <a:t>Kanban Board Home Page</a:t>
            </a:r>
          </a:p>
        </p:txBody>
      </p:sp>
      <p:grpSp>
        <p:nvGrpSpPr>
          <p:cNvPr id="62" name="Group 62"/>
          <p:cNvGrpSpPr/>
          <p:nvPr/>
        </p:nvGrpSpPr>
        <p:grpSpPr>
          <a:xfrm>
            <a:off x="13669482" y="6496927"/>
            <a:ext cx="610751" cy="261145"/>
            <a:chOff x="0" y="0"/>
            <a:chExt cx="160856" cy="68779"/>
          </a:xfrm>
        </p:grpSpPr>
        <p:sp>
          <p:nvSpPr>
            <p:cNvPr id="63" name="Freeform 63"/>
            <p:cNvSpPr/>
            <p:nvPr/>
          </p:nvSpPr>
          <p:spPr>
            <a:xfrm>
              <a:off x="0" y="0"/>
              <a:ext cx="160856" cy="68779"/>
            </a:xfrm>
            <a:custGeom>
              <a:avLst/>
              <a:gdLst/>
              <a:ahLst/>
              <a:cxnLst/>
              <a:rect l="l" t="t" r="r" b="b"/>
              <a:pathLst>
                <a:path w="160856" h="68779">
                  <a:moveTo>
                    <a:pt x="0" y="0"/>
                  </a:moveTo>
                  <a:lnTo>
                    <a:pt x="160856" y="0"/>
                  </a:lnTo>
                  <a:lnTo>
                    <a:pt x="160856" y="68779"/>
                  </a:lnTo>
                  <a:lnTo>
                    <a:pt x="0" y="68779"/>
                  </a:lnTo>
                  <a:close/>
                </a:path>
              </a:pathLst>
            </a:custGeom>
            <a:solidFill>
              <a:srgbClr val="A1529C"/>
            </a:solidFill>
          </p:spPr>
        </p:sp>
        <p:sp>
          <p:nvSpPr>
            <p:cNvPr id="64" name="TextBox 64"/>
            <p:cNvSpPr txBox="1"/>
            <p:nvPr/>
          </p:nvSpPr>
          <p:spPr>
            <a:xfrm>
              <a:off x="0" y="-38100"/>
              <a:ext cx="160856" cy="106879"/>
            </a:xfrm>
            <a:prstGeom prst="rect">
              <a:avLst/>
            </a:prstGeom>
          </p:spPr>
          <p:txBody>
            <a:bodyPr lIns="50800" tIns="50800" rIns="50800" bIns="50800" rtlCol="0" anchor="ctr"/>
            <a:lstStyle/>
            <a:p>
              <a:pPr algn="ctr">
                <a:lnSpc>
                  <a:spcPts val="2659"/>
                </a:lnSpc>
              </a:pPr>
              <a:endParaRPr/>
            </a:p>
          </p:txBody>
        </p:sp>
      </p:grpSp>
      <p:grpSp>
        <p:nvGrpSpPr>
          <p:cNvPr id="65" name="Group 65"/>
          <p:cNvGrpSpPr/>
          <p:nvPr/>
        </p:nvGrpSpPr>
        <p:grpSpPr>
          <a:xfrm>
            <a:off x="13683933" y="6997752"/>
            <a:ext cx="610751" cy="261145"/>
            <a:chOff x="0" y="0"/>
            <a:chExt cx="160856" cy="68779"/>
          </a:xfrm>
        </p:grpSpPr>
        <p:sp>
          <p:nvSpPr>
            <p:cNvPr id="66" name="Freeform 66"/>
            <p:cNvSpPr/>
            <p:nvPr/>
          </p:nvSpPr>
          <p:spPr>
            <a:xfrm>
              <a:off x="0" y="0"/>
              <a:ext cx="160856" cy="68779"/>
            </a:xfrm>
            <a:custGeom>
              <a:avLst/>
              <a:gdLst/>
              <a:ahLst/>
              <a:cxnLst/>
              <a:rect l="l" t="t" r="r" b="b"/>
              <a:pathLst>
                <a:path w="160856" h="68779">
                  <a:moveTo>
                    <a:pt x="0" y="0"/>
                  </a:moveTo>
                  <a:lnTo>
                    <a:pt x="160856" y="0"/>
                  </a:lnTo>
                  <a:lnTo>
                    <a:pt x="160856" y="68779"/>
                  </a:lnTo>
                  <a:lnTo>
                    <a:pt x="0" y="68779"/>
                  </a:lnTo>
                  <a:close/>
                </a:path>
              </a:pathLst>
            </a:custGeom>
            <a:solidFill>
              <a:srgbClr val="A1529C"/>
            </a:solidFill>
          </p:spPr>
        </p:sp>
        <p:sp>
          <p:nvSpPr>
            <p:cNvPr id="67" name="TextBox 67"/>
            <p:cNvSpPr txBox="1"/>
            <p:nvPr/>
          </p:nvSpPr>
          <p:spPr>
            <a:xfrm>
              <a:off x="0" y="-38100"/>
              <a:ext cx="160856" cy="106879"/>
            </a:xfrm>
            <a:prstGeom prst="rect">
              <a:avLst/>
            </a:prstGeom>
          </p:spPr>
          <p:txBody>
            <a:bodyPr lIns="50800" tIns="50800" rIns="50800" bIns="50800" rtlCol="0" anchor="ctr"/>
            <a:lstStyle/>
            <a:p>
              <a:pPr algn="ctr">
                <a:lnSpc>
                  <a:spcPts val="2659"/>
                </a:lnSpc>
              </a:pPr>
              <a:endParaRPr/>
            </a:p>
          </p:txBody>
        </p:sp>
      </p:grpSp>
      <p:grpSp>
        <p:nvGrpSpPr>
          <p:cNvPr id="68" name="Group 68"/>
          <p:cNvGrpSpPr/>
          <p:nvPr/>
        </p:nvGrpSpPr>
        <p:grpSpPr>
          <a:xfrm>
            <a:off x="13698384" y="7498578"/>
            <a:ext cx="610751" cy="261145"/>
            <a:chOff x="0" y="0"/>
            <a:chExt cx="160856" cy="68779"/>
          </a:xfrm>
        </p:grpSpPr>
        <p:sp>
          <p:nvSpPr>
            <p:cNvPr id="69" name="Freeform 69"/>
            <p:cNvSpPr/>
            <p:nvPr/>
          </p:nvSpPr>
          <p:spPr>
            <a:xfrm>
              <a:off x="0" y="0"/>
              <a:ext cx="160856" cy="68779"/>
            </a:xfrm>
            <a:custGeom>
              <a:avLst/>
              <a:gdLst/>
              <a:ahLst/>
              <a:cxnLst/>
              <a:rect l="l" t="t" r="r" b="b"/>
              <a:pathLst>
                <a:path w="160856" h="68779">
                  <a:moveTo>
                    <a:pt x="0" y="0"/>
                  </a:moveTo>
                  <a:lnTo>
                    <a:pt x="160856" y="0"/>
                  </a:lnTo>
                  <a:lnTo>
                    <a:pt x="160856" y="68779"/>
                  </a:lnTo>
                  <a:lnTo>
                    <a:pt x="0" y="68779"/>
                  </a:lnTo>
                  <a:close/>
                </a:path>
              </a:pathLst>
            </a:custGeom>
            <a:solidFill>
              <a:srgbClr val="A1529C"/>
            </a:solidFill>
          </p:spPr>
        </p:sp>
        <p:sp>
          <p:nvSpPr>
            <p:cNvPr id="70" name="TextBox 70"/>
            <p:cNvSpPr txBox="1"/>
            <p:nvPr/>
          </p:nvSpPr>
          <p:spPr>
            <a:xfrm>
              <a:off x="0" y="-38100"/>
              <a:ext cx="160856" cy="106879"/>
            </a:xfrm>
            <a:prstGeom prst="rect">
              <a:avLst/>
            </a:prstGeom>
          </p:spPr>
          <p:txBody>
            <a:bodyPr lIns="50800" tIns="50800" rIns="50800" bIns="50800" rtlCol="0" anchor="ctr"/>
            <a:lstStyle/>
            <a:p>
              <a:pPr algn="ctr">
                <a:lnSpc>
                  <a:spcPts val="2659"/>
                </a:lnSpc>
              </a:pPr>
              <a:endParaRPr/>
            </a:p>
          </p:txBody>
        </p:sp>
      </p:grpSp>
      <p:grpSp>
        <p:nvGrpSpPr>
          <p:cNvPr id="71" name="Group 71"/>
          <p:cNvGrpSpPr/>
          <p:nvPr/>
        </p:nvGrpSpPr>
        <p:grpSpPr>
          <a:xfrm>
            <a:off x="14829265" y="6496927"/>
            <a:ext cx="610751" cy="261145"/>
            <a:chOff x="0" y="0"/>
            <a:chExt cx="160856" cy="68779"/>
          </a:xfrm>
        </p:grpSpPr>
        <p:sp>
          <p:nvSpPr>
            <p:cNvPr id="72" name="Freeform 72"/>
            <p:cNvSpPr/>
            <p:nvPr/>
          </p:nvSpPr>
          <p:spPr>
            <a:xfrm>
              <a:off x="0" y="0"/>
              <a:ext cx="160856" cy="68779"/>
            </a:xfrm>
            <a:custGeom>
              <a:avLst/>
              <a:gdLst/>
              <a:ahLst/>
              <a:cxnLst/>
              <a:rect l="l" t="t" r="r" b="b"/>
              <a:pathLst>
                <a:path w="160856" h="68779">
                  <a:moveTo>
                    <a:pt x="0" y="0"/>
                  </a:moveTo>
                  <a:lnTo>
                    <a:pt x="160856" y="0"/>
                  </a:lnTo>
                  <a:lnTo>
                    <a:pt x="160856" y="68779"/>
                  </a:lnTo>
                  <a:lnTo>
                    <a:pt x="0" y="68779"/>
                  </a:lnTo>
                  <a:close/>
                </a:path>
              </a:pathLst>
            </a:custGeom>
            <a:solidFill>
              <a:srgbClr val="4C51B9"/>
            </a:solidFill>
          </p:spPr>
        </p:sp>
        <p:sp>
          <p:nvSpPr>
            <p:cNvPr id="73" name="TextBox 73"/>
            <p:cNvSpPr txBox="1"/>
            <p:nvPr/>
          </p:nvSpPr>
          <p:spPr>
            <a:xfrm>
              <a:off x="0" y="-38100"/>
              <a:ext cx="160856" cy="106879"/>
            </a:xfrm>
            <a:prstGeom prst="rect">
              <a:avLst/>
            </a:prstGeom>
          </p:spPr>
          <p:txBody>
            <a:bodyPr lIns="50800" tIns="50800" rIns="50800" bIns="50800" rtlCol="0" anchor="ctr"/>
            <a:lstStyle/>
            <a:p>
              <a:pPr algn="ctr">
                <a:lnSpc>
                  <a:spcPts val="2659"/>
                </a:lnSpc>
              </a:pPr>
              <a:endParaRPr/>
            </a:p>
          </p:txBody>
        </p:sp>
      </p:grpSp>
      <p:grpSp>
        <p:nvGrpSpPr>
          <p:cNvPr id="74" name="Group 74"/>
          <p:cNvGrpSpPr/>
          <p:nvPr/>
        </p:nvGrpSpPr>
        <p:grpSpPr>
          <a:xfrm>
            <a:off x="14829265" y="6997752"/>
            <a:ext cx="610751" cy="261145"/>
            <a:chOff x="0" y="0"/>
            <a:chExt cx="160856" cy="68779"/>
          </a:xfrm>
        </p:grpSpPr>
        <p:sp>
          <p:nvSpPr>
            <p:cNvPr id="75" name="Freeform 75"/>
            <p:cNvSpPr/>
            <p:nvPr/>
          </p:nvSpPr>
          <p:spPr>
            <a:xfrm>
              <a:off x="0" y="0"/>
              <a:ext cx="160856" cy="68779"/>
            </a:xfrm>
            <a:custGeom>
              <a:avLst/>
              <a:gdLst/>
              <a:ahLst/>
              <a:cxnLst/>
              <a:rect l="l" t="t" r="r" b="b"/>
              <a:pathLst>
                <a:path w="160856" h="68779">
                  <a:moveTo>
                    <a:pt x="0" y="0"/>
                  </a:moveTo>
                  <a:lnTo>
                    <a:pt x="160856" y="0"/>
                  </a:lnTo>
                  <a:lnTo>
                    <a:pt x="160856" y="68779"/>
                  </a:lnTo>
                  <a:lnTo>
                    <a:pt x="0" y="68779"/>
                  </a:lnTo>
                  <a:close/>
                </a:path>
              </a:pathLst>
            </a:custGeom>
            <a:solidFill>
              <a:srgbClr val="4C51B9"/>
            </a:solidFill>
          </p:spPr>
        </p:sp>
        <p:sp>
          <p:nvSpPr>
            <p:cNvPr id="76" name="TextBox 76"/>
            <p:cNvSpPr txBox="1"/>
            <p:nvPr/>
          </p:nvSpPr>
          <p:spPr>
            <a:xfrm>
              <a:off x="0" y="-38100"/>
              <a:ext cx="160856" cy="106879"/>
            </a:xfrm>
            <a:prstGeom prst="rect">
              <a:avLst/>
            </a:prstGeom>
          </p:spPr>
          <p:txBody>
            <a:bodyPr lIns="50800" tIns="50800" rIns="50800" bIns="50800" rtlCol="0" anchor="ctr"/>
            <a:lstStyle/>
            <a:p>
              <a:pPr algn="ctr">
                <a:lnSpc>
                  <a:spcPts val="2659"/>
                </a:lnSpc>
              </a:pPr>
              <a:endParaRPr/>
            </a:p>
          </p:txBody>
        </p:sp>
      </p:grpSp>
      <p:grpSp>
        <p:nvGrpSpPr>
          <p:cNvPr id="77" name="Group 77"/>
          <p:cNvGrpSpPr/>
          <p:nvPr/>
        </p:nvGrpSpPr>
        <p:grpSpPr>
          <a:xfrm>
            <a:off x="14829265" y="7498578"/>
            <a:ext cx="610751" cy="261145"/>
            <a:chOff x="0" y="0"/>
            <a:chExt cx="160856" cy="68779"/>
          </a:xfrm>
        </p:grpSpPr>
        <p:sp>
          <p:nvSpPr>
            <p:cNvPr id="78" name="Freeform 78"/>
            <p:cNvSpPr/>
            <p:nvPr/>
          </p:nvSpPr>
          <p:spPr>
            <a:xfrm>
              <a:off x="0" y="0"/>
              <a:ext cx="160856" cy="68779"/>
            </a:xfrm>
            <a:custGeom>
              <a:avLst/>
              <a:gdLst/>
              <a:ahLst/>
              <a:cxnLst/>
              <a:rect l="l" t="t" r="r" b="b"/>
              <a:pathLst>
                <a:path w="160856" h="68779">
                  <a:moveTo>
                    <a:pt x="0" y="0"/>
                  </a:moveTo>
                  <a:lnTo>
                    <a:pt x="160856" y="0"/>
                  </a:lnTo>
                  <a:lnTo>
                    <a:pt x="160856" y="68779"/>
                  </a:lnTo>
                  <a:lnTo>
                    <a:pt x="0" y="68779"/>
                  </a:lnTo>
                  <a:close/>
                </a:path>
              </a:pathLst>
            </a:custGeom>
            <a:solidFill>
              <a:srgbClr val="4C51B9"/>
            </a:solidFill>
          </p:spPr>
        </p:sp>
        <p:sp>
          <p:nvSpPr>
            <p:cNvPr id="79" name="TextBox 79"/>
            <p:cNvSpPr txBox="1"/>
            <p:nvPr/>
          </p:nvSpPr>
          <p:spPr>
            <a:xfrm>
              <a:off x="0" y="-38100"/>
              <a:ext cx="160856" cy="106879"/>
            </a:xfrm>
            <a:prstGeom prst="rect">
              <a:avLst/>
            </a:prstGeom>
          </p:spPr>
          <p:txBody>
            <a:bodyPr lIns="50800" tIns="50800" rIns="50800" bIns="50800" rtlCol="0" anchor="ctr"/>
            <a:lstStyle/>
            <a:p>
              <a:pPr algn="ctr">
                <a:lnSpc>
                  <a:spcPts val="2659"/>
                </a:lnSpc>
              </a:pPr>
              <a:endParaRPr/>
            </a:p>
          </p:txBody>
        </p:sp>
      </p:grpSp>
      <p:grpSp>
        <p:nvGrpSpPr>
          <p:cNvPr id="80" name="Group 80"/>
          <p:cNvGrpSpPr/>
          <p:nvPr/>
        </p:nvGrpSpPr>
        <p:grpSpPr>
          <a:xfrm>
            <a:off x="15989047" y="6496927"/>
            <a:ext cx="610751" cy="261145"/>
            <a:chOff x="0" y="0"/>
            <a:chExt cx="160856" cy="68779"/>
          </a:xfrm>
        </p:grpSpPr>
        <p:sp>
          <p:nvSpPr>
            <p:cNvPr id="81" name="Freeform 81"/>
            <p:cNvSpPr/>
            <p:nvPr/>
          </p:nvSpPr>
          <p:spPr>
            <a:xfrm>
              <a:off x="0" y="0"/>
              <a:ext cx="160856" cy="68779"/>
            </a:xfrm>
            <a:custGeom>
              <a:avLst/>
              <a:gdLst/>
              <a:ahLst/>
              <a:cxnLst/>
              <a:rect l="l" t="t" r="r" b="b"/>
              <a:pathLst>
                <a:path w="160856" h="68779">
                  <a:moveTo>
                    <a:pt x="0" y="0"/>
                  </a:moveTo>
                  <a:lnTo>
                    <a:pt x="160856" y="0"/>
                  </a:lnTo>
                  <a:lnTo>
                    <a:pt x="160856" y="68779"/>
                  </a:lnTo>
                  <a:lnTo>
                    <a:pt x="0" y="68779"/>
                  </a:lnTo>
                  <a:close/>
                </a:path>
              </a:pathLst>
            </a:custGeom>
            <a:solidFill>
              <a:srgbClr val="0097B2"/>
            </a:solidFill>
          </p:spPr>
        </p:sp>
        <p:sp>
          <p:nvSpPr>
            <p:cNvPr id="82" name="TextBox 82"/>
            <p:cNvSpPr txBox="1"/>
            <p:nvPr/>
          </p:nvSpPr>
          <p:spPr>
            <a:xfrm>
              <a:off x="0" y="-38100"/>
              <a:ext cx="160856" cy="106879"/>
            </a:xfrm>
            <a:prstGeom prst="rect">
              <a:avLst/>
            </a:prstGeom>
          </p:spPr>
          <p:txBody>
            <a:bodyPr lIns="50800" tIns="50800" rIns="50800" bIns="50800" rtlCol="0" anchor="ctr"/>
            <a:lstStyle/>
            <a:p>
              <a:pPr algn="ctr">
                <a:lnSpc>
                  <a:spcPts val="2659"/>
                </a:lnSpc>
              </a:pPr>
              <a:endParaRPr/>
            </a:p>
          </p:txBody>
        </p:sp>
      </p:grpSp>
      <p:grpSp>
        <p:nvGrpSpPr>
          <p:cNvPr id="83" name="Group 83"/>
          <p:cNvGrpSpPr/>
          <p:nvPr/>
        </p:nvGrpSpPr>
        <p:grpSpPr>
          <a:xfrm>
            <a:off x="15989047" y="6997752"/>
            <a:ext cx="610751" cy="261145"/>
            <a:chOff x="0" y="0"/>
            <a:chExt cx="160856" cy="68779"/>
          </a:xfrm>
        </p:grpSpPr>
        <p:sp>
          <p:nvSpPr>
            <p:cNvPr id="84" name="Freeform 84"/>
            <p:cNvSpPr/>
            <p:nvPr/>
          </p:nvSpPr>
          <p:spPr>
            <a:xfrm>
              <a:off x="0" y="0"/>
              <a:ext cx="160856" cy="68779"/>
            </a:xfrm>
            <a:custGeom>
              <a:avLst/>
              <a:gdLst/>
              <a:ahLst/>
              <a:cxnLst/>
              <a:rect l="l" t="t" r="r" b="b"/>
              <a:pathLst>
                <a:path w="160856" h="68779">
                  <a:moveTo>
                    <a:pt x="0" y="0"/>
                  </a:moveTo>
                  <a:lnTo>
                    <a:pt x="160856" y="0"/>
                  </a:lnTo>
                  <a:lnTo>
                    <a:pt x="160856" y="68779"/>
                  </a:lnTo>
                  <a:lnTo>
                    <a:pt x="0" y="68779"/>
                  </a:lnTo>
                  <a:close/>
                </a:path>
              </a:pathLst>
            </a:custGeom>
            <a:solidFill>
              <a:srgbClr val="0097B2"/>
            </a:solidFill>
          </p:spPr>
        </p:sp>
        <p:sp>
          <p:nvSpPr>
            <p:cNvPr id="85" name="TextBox 85"/>
            <p:cNvSpPr txBox="1"/>
            <p:nvPr/>
          </p:nvSpPr>
          <p:spPr>
            <a:xfrm>
              <a:off x="0" y="-38100"/>
              <a:ext cx="160856" cy="106879"/>
            </a:xfrm>
            <a:prstGeom prst="rect">
              <a:avLst/>
            </a:prstGeom>
          </p:spPr>
          <p:txBody>
            <a:bodyPr lIns="50800" tIns="50800" rIns="50800" bIns="50800" rtlCol="0" anchor="ctr"/>
            <a:lstStyle/>
            <a:p>
              <a:pPr algn="ctr">
                <a:lnSpc>
                  <a:spcPts val="2659"/>
                </a:lnSpc>
              </a:pPr>
              <a:endParaRPr/>
            </a:p>
          </p:txBody>
        </p:sp>
      </p:grpSp>
      <p:grpSp>
        <p:nvGrpSpPr>
          <p:cNvPr id="86" name="Group 86"/>
          <p:cNvGrpSpPr/>
          <p:nvPr/>
        </p:nvGrpSpPr>
        <p:grpSpPr>
          <a:xfrm>
            <a:off x="15989047" y="7498578"/>
            <a:ext cx="610751" cy="261145"/>
            <a:chOff x="0" y="0"/>
            <a:chExt cx="160856" cy="68779"/>
          </a:xfrm>
        </p:grpSpPr>
        <p:sp>
          <p:nvSpPr>
            <p:cNvPr id="87" name="Freeform 87"/>
            <p:cNvSpPr/>
            <p:nvPr/>
          </p:nvSpPr>
          <p:spPr>
            <a:xfrm>
              <a:off x="0" y="0"/>
              <a:ext cx="160856" cy="68779"/>
            </a:xfrm>
            <a:custGeom>
              <a:avLst/>
              <a:gdLst/>
              <a:ahLst/>
              <a:cxnLst/>
              <a:rect l="l" t="t" r="r" b="b"/>
              <a:pathLst>
                <a:path w="160856" h="68779">
                  <a:moveTo>
                    <a:pt x="0" y="0"/>
                  </a:moveTo>
                  <a:lnTo>
                    <a:pt x="160856" y="0"/>
                  </a:lnTo>
                  <a:lnTo>
                    <a:pt x="160856" y="68779"/>
                  </a:lnTo>
                  <a:lnTo>
                    <a:pt x="0" y="68779"/>
                  </a:lnTo>
                  <a:close/>
                </a:path>
              </a:pathLst>
            </a:custGeom>
            <a:solidFill>
              <a:srgbClr val="0097B2"/>
            </a:solidFill>
          </p:spPr>
        </p:sp>
        <p:sp>
          <p:nvSpPr>
            <p:cNvPr id="88" name="TextBox 88"/>
            <p:cNvSpPr txBox="1"/>
            <p:nvPr/>
          </p:nvSpPr>
          <p:spPr>
            <a:xfrm>
              <a:off x="0" y="-38100"/>
              <a:ext cx="160856" cy="106879"/>
            </a:xfrm>
            <a:prstGeom prst="rect">
              <a:avLst/>
            </a:prstGeom>
          </p:spPr>
          <p:txBody>
            <a:bodyPr lIns="50800" tIns="50800" rIns="50800" bIns="50800" rtlCol="0" anchor="ctr"/>
            <a:lstStyle/>
            <a:p>
              <a:pPr algn="ctr">
                <a:lnSpc>
                  <a:spcPts val="2659"/>
                </a:lnSpc>
              </a:pPr>
              <a:endParaRPr/>
            </a:p>
          </p:txBody>
        </p:sp>
      </p:grpSp>
      <p:grpSp>
        <p:nvGrpSpPr>
          <p:cNvPr id="89" name="Group 89"/>
          <p:cNvGrpSpPr/>
          <p:nvPr/>
        </p:nvGrpSpPr>
        <p:grpSpPr>
          <a:xfrm>
            <a:off x="10133270" y="7362582"/>
            <a:ext cx="2030529" cy="955018"/>
            <a:chOff x="0" y="0"/>
            <a:chExt cx="534789" cy="251527"/>
          </a:xfrm>
        </p:grpSpPr>
        <p:sp>
          <p:nvSpPr>
            <p:cNvPr id="90" name="Freeform 90"/>
            <p:cNvSpPr/>
            <p:nvPr/>
          </p:nvSpPr>
          <p:spPr>
            <a:xfrm>
              <a:off x="0" y="0"/>
              <a:ext cx="534789" cy="251527"/>
            </a:xfrm>
            <a:custGeom>
              <a:avLst/>
              <a:gdLst/>
              <a:ahLst/>
              <a:cxnLst/>
              <a:rect l="l" t="t" r="r" b="b"/>
              <a:pathLst>
                <a:path w="534789" h="251527">
                  <a:moveTo>
                    <a:pt x="0" y="0"/>
                  </a:moveTo>
                  <a:lnTo>
                    <a:pt x="534789" y="0"/>
                  </a:lnTo>
                  <a:lnTo>
                    <a:pt x="534789" y="251527"/>
                  </a:lnTo>
                  <a:lnTo>
                    <a:pt x="0" y="251527"/>
                  </a:lnTo>
                  <a:close/>
                </a:path>
              </a:pathLst>
            </a:custGeom>
            <a:solidFill>
              <a:srgbClr val="5CE1E6"/>
            </a:solidFill>
          </p:spPr>
        </p:sp>
        <p:sp>
          <p:nvSpPr>
            <p:cNvPr id="91" name="TextBox 91"/>
            <p:cNvSpPr txBox="1"/>
            <p:nvPr/>
          </p:nvSpPr>
          <p:spPr>
            <a:xfrm>
              <a:off x="0" y="-38100"/>
              <a:ext cx="534789" cy="289627"/>
            </a:xfrm>
            <a:prstGeom prst="rect">
              <a:avLst/>
            </a:prstGeom>
          </p:spPr>
          <p:txBody>
            <a:bodyPr lIns="50800" tIns="50800" rIns="50800" bIns="50800" rtlCol="0" anchor="ctr"/>
            <a:lstStyle/>
            <a:p>
              <a:pPr algn="ctr">
                <a:lnSpc>
                  <a:spcPts val="2659"/>
                </a:lnSpc>
              </a:pPr>
              <a:endParaRPr/>
            </a:p>
          </p:txBody>
        </p:sp>
      </p:grpSp>
      <p:sp>
        <p:nvSpPr>
          <p:cNvPr id="92" name="TextBox 92"/>
          <p:cNvSpPr txBox="1"/>
          <p:nvPr/>
        </p:nvSpPr>
        <p:spPr>
          <a:xfrm>
            <a:off x="10212966" y="7567435"/>
            <a:ext cx="1794015" cy="532163"/>
          </a:xfrm>
          <a:prstGeom prst="rect">
            <a:avLst/>
          </a:prstGeom>
        </p:spPr>
        <p:txBody>
          <a:bodyPr lIns="0" tIns="0" rIns="0" bIns="0" rtlCol="0" anchor="t">
            <a:spAutoFit/>
          </a:bodyPr>
          <a:lstStyle/>
          <a:p>
            <a:pPr algn="ctr">
              <a:lnSpc>
                <a:spcPts val="2118"/>
              </a:lnSpc>
              <a:spcBef>
                <a:spcPct val="0"/>
              </a:spcBef>
            </a:pPr>
            <a:r>
              <a:rPr lang="en-US" sz="1694">
                <a:solidFill>
                  <a:srgbClr val="000000"/>
                </a:solidFill>
                <a:latin typeface="Open Sauce Semi-Bold"/>
              </a:rPr>
              <a:t>Update Task Page</a:t>
            </a:r>
          </a:p>
        </p:txBody>
      </p:sp>
      <p:grpSp>
        <p:nvGrpSpPr>
          <p:cNvPr id="93" name="Group 93"/>
          <p:cNvGrpSpPr/>
          <p:nvPr/>
        </p:nvGrpSpPr>
        <p:grpSpPr>
          <a:xfrm>
            <a:off x="13780422" y="3338173"/>
            <a:ext cx="2785798" cy="955018"/>
            <a:chOff x="0" y="0"/>
            <a:chExt cx="733708" cy="251527"/>
          </a:xfrm>
        </p:grpSpPr>
        <p:sp>
          <p:nvSpPr>
            <p:cNvPr id="94" name="Freeform 94"/>
            <p:cNvSpPr/>
            <p:nvPr/>
          </p:nvSpPr>
          <p:spPr>
            <a:xfrm>
              <a:off x="0" y="0"/>
              <a:ext cx="733708" cy="251527"/>
            </a:xfrm>
            <a:custGeom>
              <a:avLst/>
              <a:gdLst/>
              <a:ahLst/>
              <a:cxnLst/>
              <a:rect l="l" t="t" r="r" b="b"/>
              <a:pathLst>
                <a:path w="733708" h="251527">
                  <a:moveTo>
                    <a:pt x="0" y="0"/>
                  </a:moveTo>
                  <a:lnTo>
                    <a:pt x="733708" y="0"/>
                  </a:lnTo>
                  <a:lnTo>
                    <a:pt x="733708" y="251527"/>
                  </a:lnTo>
                  <a:lnTo>
                    <a:pt x="0" y="251527"/>
                  </a:lnTo>
                  <a:close/>
                </a:path>
              </a:pathLst>
            </a:custGeom>
            <a:solidFill>
              <a:srgbClr val="5CE1E6"/>
            </a:solidFill>
          </p:spPr>
        </p:sp>
        <p:sp>
          <p:nvSpPr>
            <p:cNvPr id="95" name="TextBox 95"/>
            <p:cNvSpPr txBox="1"/>
            <p:nvPr/>
          </p:nvSpPr>
          <p:spPr>
            <a:xfrm>
              <a:off x="0" y="-38100"/>
              <a:ext cx="733708" cy="289627"/>
            </a:xfrm>
            <a:prstGeom prst="rect">
              <a:avLst/>
            </a:prstGeom>
          </p:spPr>
          <p:txBody>
            <a:bodyPr lIns="50800" tIns="50800" rIns="50800" bIns="50800" rtlCol="0" anchor="ctr"/>
            <a:lstStyle/>
            <a:p>
              <a:pPr algn="ctr">
                <a:lnSpc>
                  <a:spcPts val="2659"/>
                </a:lnSpc>
              </a:pPr>
              <a:endParaRPr/>
            </a:p>
          </p:txBody>
        </p:sp>
      </p:grpSp>
      <p:sp>
        <p:nvSpPr>
          <p:cNvPr id="96" name="TextBox 96"/>
          <p:cNvSpPr txBox="1"/>
          <p:nvPr/>
        </p:nvSpPr>
        <p:spPr>
          <a:xfrm>
            <a:off x="14165373" y="3539457"/>
            <a:ext cx="1794015" cy="532163"/>
          </a:xfrm>
          <a:prstGeom prst="rect">
            <a:avLst/>
          </a:prstGeom>
        </p:spPr>
        <p:txBody>
          <a:bodyPr lIns="0" tIns="0" rIns="0" bIns="0" rtlCol="0" anchor="t">
            <a:spAutoFit/>
          </a:bodyPr>
          <a:lstStyle/>
          <a:p>
            <a:pPr algn="ctr">
              <a:lnSpc>
                <a:spcPts val="2118"/>
              </a:lnSpc>
              <a:spcBef>
                <a:spcPct val="0"/>
              </a:spcBef>
            </a:pPr>
            <a:r>
              <a:rPr lang="en-US" sz="1694">
                <a:solidFill>
                  <a:srgbClr val="000000"/>
                </a:solidFill>
                <a:latin typeface="Open Sauce Semi-Bold"/>
              </a:rPr>
              <a:t>User Update Page</a:t>
            </a:r>
          </a:p>
        </p:txBody>
      </p:sp>
      <p:sp>
        <p:nvSpPr>
          <p:cNvPr id="97" name="AutoShape 97"/>
          <p:cNvSpPr/>
          <p:nvPr/>
        </p:nvSpPr>
        <p:spPr>
          <a:xfrm flipV="1">
            <a:off x="8046788" y="6349493"/>
            <a:ext cx="0" cy="970017"/>
          </a:xfrm>
          <a:prstGeom prst="line">
            <a:avLst/>
          </a:prstGeom>
          <a:ln w="38100" cap="flat">
            <a:solidFill>
              <a:srgbClr val="000000"/>
            </a:solidFill>
            <a:prstDash val="solid"/>
            <a:headEnd type="none" w="sm" len="sm"/>
            <a:tailEnd type="arrow" w="med" len="sm"/>
          </a:ln>
        </p:spPr>
      </p:sp>
      <p:sp>
        <p:nvSpPr>
          <p:cNvPr id="98" name="AutoShape 98"/>
          <p:cNvSpPr/>
          <p:nvPr/>
        </p:nvSpPr>
        <p:spPr>
          <a:xfrm flipH="1" flipV="1">
            <a:off x="8008688" y="4293191"/>
            <a:ext cx="19050" cy="1080975"/>
          </a:xfrm>
          <a:prstGeom prst="line">
            <a:avLst/>
          </a:prstGeom>
          <a:ln w="38100" cap="flat">
            <a:solidFill>
              <a:srgbClr val="000000"/>
            </a:solidFill>
            <a:prstDash val="solid"/>
            <a:headEnd type="none" w="sm" len="sm"/>
            <a:tailEnd type="arrow" w="med" len="sm"/>
          </a:ln>
        </p:spPr>
      </p:sp>
      <p:sp>
        <p:nvSpPr>
          <p:cNvPr id="99" name="AutoShape 99"/>
          <p:cNvSpPr/>
          <p:nvPr/>
        </p:nvSpPr>
        <p:spPr>
          <a:xfrm>
            <a:off x="9043003" y="3810301"/>
            <a:ext cx="1057983" cy="0"/>
          </a:xfrm>
          <a:prstGeom prst="line">
            <a:avLst/>
          </a:prstGeom>
          <a:ln w="38100" cap="flat">
            <a:solidFill>
              <a:srgbClr val="000000"/>
            </a:solidFill>
            <a:prstDash val="solid"/>
            <a:headEnd type="none" w="sm" len="sm"/>
            <a:tailEnd type="arrow" w="med" len="sm"/>
          </a:ln>
        </p:spPr>
      </p:sp>
      <p:sp>
        <p:nvSpPr>
          <p:cNvPr id="100" name="AutoShape 100"/>
          <p:cNvSpPr/>
          <p:nvPr/>
        </p:nvSpPr>
        <p:spPr>
          <a:xfrm>
            <a:off x="11116250" y="4287811"/>
            <a:ext cx="26864" cy="1192390"/>
          </a:xfrm>
          <a:prstGeom prst="line">
            <a:avLst/>
          </a:prstGeom>
          <a:ln w="38100" cap="flat">
            <a:solidFill>
              <a:srgbClr val="000000"/>
            </a:solidFill>
            <a:prstDash val="solid"/>
            <a:headEnd type="none" w="sm" len="sm"/>
            <a:tailEnd type="arrow" w="med" len="sm"/>
          </a:ln>
        </p:spPr>
      </p:sp>
      <p:grpSp>
        <p:nvGrpSpPr>
          <p:cNvPr id="101" name="Group 101"/>
          <p:cNvGrpSpPr/>
          <p:nvPr/>
        </p:nvGrpSpPr>
        <p:grpSpPr>
          <a:xfrm>
            <a:off x="8808242" y="7403464"/>
            <a:ext cx="184785" cy="184785"/>
            <a:chOff x="0" y="0"/>
            <a:chExt cx="246380" cy="246380"/>
          </a:xfrm>
        </p:grpSpPr>
        <p:sp>
          <p:nvSpPr>
            <p:cNvPr id="102" name="Freeform 102"/>
            <p:cNvSpPr/>
            <p:nvPr/>
          </p:nvSpPr>
          <p:spPr>
            <a:xfrm>
              <a:off x="45720" y="49530"/>
              <a:ext cx="147320" cy="153670"/>
            </a:xfrm>
            <a:custGeom>
              <a:avLst/>
              <a:gdLst/>
              <a:ahLst/>
              <a:cxnLst/>
              <a:rect l="l" t="t" r="r" b="b"/>
              <a:pathLst>
                <a:path w="147320" h="153670">
                  <a:moveTo>
                    <a:pt x="147320" y="53340"/>
                  </a:moveTo>
                  <a:cubicBezTo>
                    <a:pt x="144780" y="106680"/>
                    <a:pt x="124460" y="137160"/>
                    <a:pt x="105410" y="144780"/>
                  </a:cubicBezTo>
                  <a:cubicBezTo>
                    <a:pt x="86360" y="153670"/>
                    <a:pt x="52070" y="148590"/>
                    <a:pt x="35560" y="140970"/>
                  </a:cubicBezTo>
                  <a:cubicBezTo>
                    <a:pt x="22860" y="135890"/>
                    <a:pt x="15240" y="127000"/>
                    <a:pt x="8890" y="115570"/>
                  </a:cubicBezTo>
                  <a:cubicBezTo>
                    <a:pt x="2540" y="97790"/>
                    <a:pt x="0" y="62230"/>
                    <a:pt x="5080" y="44450"/>
                  </a:cubicBezTo>
                  <a:cubicBezTo>
                    <a:pt x="8890" y="31750"/>
                    <a:pt x="19050" y="22860"/>
                    <a:pt x="27940" y="15240"/>
                  </a:cubicBezTo>
                  <a:cubicBezTo>
                    <a:pt x="36830" y="8890"/>
                    <a:pt x="48260" y="1270"/>
                    <a:pt x="60960" y="1270"/>
                  </a:cubicBezTo>
                  <a:cubicBezTo>
                    <a:pt x="80010" y="0"/>
                    <a:pt x="128270" y="21590"/>
                    <a:pt x="128270" y="21590"/>
                  </a:cubicBezTo>
                </a:path>
              </a:pathLst>
            </a:custGeom>
            <a:solidFill>
              <a:srgbClr val="0A0147"/>
            </a:solidFill>
            <a:ln cap="sq">
              <a:noFill/>
              <a:prstDash val="solid"/>
              <a:miter/>
            </a:ln>
          </p:spPr>
        </p:sp>
      </p:grpSp>
      <p:grpSp>
        <p:nvGrpSpPr>
          <p:cNvPr id="103" name="Group 103"/>
          <p:cNvGrpSpPr/>
          <p:nvPr/>
        </p:nvGrpSpPr>
        <p:grpSpPr>
          <a:xfrm>
            <a:off x="8735198" y="5408929"/>
            <a:ext cx="189548" cy="184785"/>
            <a:chOff x="0" y="0"/>
            <a:chExt cx="252730" cy="246380"/>
          </a:xfrm>
        </p:grpSpPr>
        <p:sp>
          <p:nvSpPr>
            <p:cNvPr id="104" name="Freeform 104"/>
            <p:cNvSpPr/>
            <p:nvPr/>
          </p:nvSpPr>
          <p:spPr>
            <a:xfrm>
              <a:off x="50800" y="50800"/>
              <a:ext cx="148590" cy="153670"/>
            </a:xfrm>
            <a:custGeom>
              <a:avLst/>
              <a:gdLst/>
              <a:ahLst/>
              <a:cxnLst/>
              <a:rect l="l" t="t" r="r" b="b"/>
              <a:pathLst>
                <a:path w="148590" h="153670">
                  <a:moveTo>
                    <a:pt x="148590" y="53340"/>
                  </a:moveTo>
                  <a:cubicBezTo>
                    <a:pt x="146050" y="106680"/>
                    <a:pt x="127000" y="135890"/>
                    <a:pt x="107950" y="144780"/>
                  </a:cubicBezTo>
                  <a:cubicBezTo>
                    <a:pt x="88900" y="153670"/>
                    <a:pt x="53340" y="148590"/>
                    <a:pt x="36830" y="140970"/>
                  </a:cubicBezTo>
                  <a:cubicBezTo>
                    <a:pt x="25400" y="135890"/>
                    <a:pt x="17780" y="124460"/>
                    <a:pt x="11430" y="114300"/>
                  </a:cubicBezTo>
                  <a:cubicBezTo>
                    <a:pt x="5080" y="105410"/>
                    <a:pt x="0" y="92710"/>
                    <a:pt x="0" y="80010"/>
                  </a:cubicBezTo>
                  <a:cubicBezTo>
                    <a:pt x="1270" y="62230"/>
                    <a:pt x="16510" y="27940"/>
                    <a:pt x="29210" y="15240"/>
                  </a:cubicBezTo>
                  <a:cubicBezTo>
                    <a:pt x="38100" y="6350"/>
                    <a:pt x="49530" y="1270"/>
                    <a:pt x="62230" y="0"/>
                  </a:cubicBezTo>
                  <a:cubicBezTo>
                    <a:pt x="81280" y="0"/>
                    <a:pt x="130810" y="21590"/>
                    <a:pt x="130810" y="21590"/>
                  </a:cubicBezTo>
                </a:path>
              </a:pathLst>
            </a:custGeom>
            <a:solidFill>
              <a:srgbClr val="0A0147"/>
            </a:solidFill>
            <a:ln cap="sq">
              <a:noFill/>
              <a:prstDash val="solid"/>
              <a:miter/>
            </a:ln>
          </p:spPr>
        </p:sp>
      </p:grpSp>
      <p:grpSp>
        <p:nvGrpSpPr>
          <p:cNvPr id="105" name="Group 105"/>
          <p:cNvGrpSpPr/>
          <p:nvPr/>
        </p:nvGrpSpPr>
        <p:grpSpPr>
          <a:xfrm>
            <a:off x="11942919" y="5408929"/>
            <a:ext cx="188595" cy="184785"/>
            <a:chOff x="0" y="0"/>
            <a:chExt cx="251460" cy="246380"/>
          </a:xfrm>
        </p:grpSpPr>
        <p:sp>
          <p:nvSpPr>
            <p:cNvPr id="106" name="Freeform 106"/>
            <p:cNvSpPr/>
            <p:nvPr/>
          </p:nvSpPr>
          <p:spPr>
            <a:xfrm>
              <a:off x="49530" y="50800"/>
              <a:ext cx="149860" cy="149860"/>
            </a:xfrm>
            <a:custGeom>
              <a:avLst/>
              <a:gdLst/>
              <a:ahLst/>
              <a:cxnLst/>
              <a:rect l="l" t="t" r="r" b="b"/>
              <a:pathLst>
                <a:path w="149860" h="149860">
                  <a:moveTo>
                    <a:pt x="149860" y="53340"/>
                  </a:moveTo>
                  <a:cubicBezTo>
                    <a:pt x="129540" y="133350"/>
                    <a:pt x="120650" y="140970"/>
                    <a:pt x="107950" y="144780"/>
                  </a:cubicBezTo>
                  <a:cubicBezTo>
                    <a:pt x="90170" y="149860"/>
                    <a:pt x="54610" y="148590"/>
                    <a:pt x="36830" y="140970"/>
                  </a:cubicBezTo>
                  <a:cubicBezTo>
                    <a:pt x="25400" y="135890"/>
                    <a:pt x="17780" y="124460"/>
                    <a:pt x="11430" y="114300"/>
                  </a:cubicBezTo>
                  <a:cubicBezTo>
                    <a:pt x="5080" y="105410"/>
                    <a:pt x="0" y="92710"/>
                    <a:pt x="1270" y="80010"/>
                  </a:cubicBezTo>
                  <a:cubicBezTo>
                    <a:pt x="1270" y="62230"/>
                    <a:pt x="16510" y="27940"/>
                    <a:pt x="30480" y="15240"/>
                  </a:cubicBezTo>
                  <a:cubicBezTo>
                    <a:pt x="39370" y="6350"/>
                    <a:pt x="49530" y="1270"/>
                    <a:pt x="63500" y="0"/>
                  </a:cubicBezTo>
                  <a:cubicBezTo>
                    <a:pt x="81280" y="0"/>
                    <a:pt x="130810" y="21590"/>
                    <a:pt x="130810" y="21590"/>
                  </a:cubicBezTo>
                </a:path>
              </a:pathLst>
            </a:custGeom>
            <a:solidFill>
              <a:srgbClr val="0A0147"/>
            </a:solidFill>
            <a:ln cap="sq">
              <a:noFill/>
              <a:prstDash val="solid"/>
              <a:miter/>
            </a:ln>
          </p:spPr>
        </p:sp>
      </p:grpSp>
      <p:grpSp>
        <p:nvGrpSpPr>
          <p:cNvPr id="107" name="Group 107"/>
          <p:cNvGrpSpPr/>
          <p:nvPr/>
        </p:nvGrpSpPr>
        <p:grpSpPr>
          <a:xfrm>
            <a:off x="11921012" y="7403464"/>
            <a:ext cx="188595" cy="184785"/>
            <a:chOff x="0" y="0"/>
            <a:chExt cx="251460" cy="246380"/>
          </a:xfrm>
        </p:grpSpPr>
        <p:sp>
          <p:nvSpPr>
            <p:cNvPr id="108" name="Freeform 108"/>
            <p:cNvSpPr/>
            <p:nvPr/>
          </p:nvSpPr>
          <p:spPr>
            <a:xfrm>
              <a:off x="50800" y="49530"/>
              <a:ext cx="149860" cy="151130"/>
            </a:xfrm>
            <a:custGeom>
              <a:avLst/>
              <a:gdLst/>
              <a:ahLst/>
              <a:cxnLst/>
              <a:rect l="l" t="t" r="r" b="b"/>
              <a:pathLst>
                <a:path w="149860" h="151130">
                  <a:moveTo>
                    <a:pt x="149860" y="53340"/>
                  </a:moveTo>
                  <a:cubicBezTo>
                    <a:pt x="129540" y="134620"/>
                    <a:pt x="120650" y="140970"/>
                    <a:pt x="107950" y="144780"/>
                  </a:cubicBezTo>
                  <a:cubicBezTo>
                    <a:pt x="90170" y="151130"/>
                    <a:pt x="53340" y="148590"/>
                    <a:pt x="36830" y="140970"/>
                  </a:cubicBezTo>
                  <a:cubicBezTo>
                    <a:pt x="25400" y="135890"/>
                    <a:pt x="17780" y="125730"/>
                    <a:pt x="11430" y="115570"/>
                  </a:cubicBezTo>
                  <a:cubicBezTo>
                    <a:pt x="5080" y="105410"/>
                    <a:pt x="0" y="93980"/>
                    <a:pt x="0" y="80010"/>
                  </a:cubicBezTo>
                  <a:cubicBezTo>
                    <a:pt x="1270" y="62230"/>
                    <a:pt x="16510" y="29210"/>
                    <a:pt x="29210" y="15240"/>
                  </a:cubicBezTo>
                  <a:cubicBezTo>
                    <a:pt x="39370" y="6350"/>
                    <a:pt x="49530" y="1270"/>
                    <a:pt x="62230" y="1270"/>
                  </a:cubicBezTo>
                  <a:cubicBezTo>
                    <a:pt x="81280" y="0"/>
                    <a:pt x="130810" y="21590"/>
                    <a:pt x="130810" y="21590"/>
                  </a:cubicBezTo>
                </a:path>
              </a:pathLst>
            </a:custGeom>
            <a:solidFill>
              <a:srgbClr val="0A0147"/>
            </a:solidFill>
            <a:ln cap="sq">
              <a:noFill/>
              <a:prstDash val="solid"/>
              <a:miter/>
            </a:ln>
          </p:spPr>
        </p:sp>
      </p:grpSp>
      <p:sp>
        <p:nvSpPr>
          <p:cNvPr id="109" name="AutoShape 109"/>
          <p:cNvSpPr/>
          <p:nvPr/>
        </p:nvSpPr>
        <p:spPr>
          <a:xfrm flipH="1">
            <a:off x="4162795" y="5887218"/>
            <a:ext cx="497138" cy="0"/>
          </a:xfrm>
          <a:prstGeom prst="line">
            <a:avLst/>
          </a:prstGeom>
          <a:ln w="38100" cap="flat">
            <a:solidFill>
              <a:srgbClr val="000000"/>
            </a:solidFill>
            <a:prstDash val="solid"/>
            <a:headEnd type="arrow" w="med" len="sm"/>
            <a:tailEnd type="arrow" w="med" len="sm"/>
          </a:ln>
        </p:spPr>
      </p:sp>
      <p:sp>
        <p:nvSpPr>
          <p:cNvPr id="110" name="AutoShape 110"/>
          <p:cNvSpPr/>
          <p:nvPr/>
        </p:nvSpPr>
        <p:spPr>
          <a:xfrm flipH="1" flipV="1">
            <a:off x="15173321" y="4293191"/>
            <a:ext cx="42998" cy="1080975"/>
          </a:xfrm>
          <a:prstGeom prst="line">
            <a:avLst/>
          </a:prstGeom>
          <a:ln w="38100" cap="flat">
            <a:solidFill>
              <a:srgbClr val="000000"/>
            </a:solidFill>
            <a:prstDash val="solid"/>
            <a:headEnd type="arrow" w="med" len="sm"/>
            <a:tailEnd type="arrow" w="med" len="sm"/>
          </a:ln>
        </p:spPr>
      </p:sp>
      <p:sp>
        <p:nvSpPr>
          <p:cNvPr id="111" name="AutoShape 111"/>
          <p:cNvSpPr/>
          <p:nvPr/>
        </p:nvSpPr>
        <p:spPr>
          <a:xfrm flipH="1">
            <a:off x="12163799" y="7833087"/>
            <a:ext cx="1152528" cy="7004"/>
          </a:xfrm>
          <a:prstGeom prst="line">
            <a:avLst/>
          </a:prstGeom>
          <a:ln w="38100" cap="flat">
            <a:solidFill>
              <a:srgbClr val="000000"/>
            </a:solidFill>
            <a:prstDash val="solid"/>
            <a:headEnd type="arrow" w="med" len="sm"/>
            <a:tailEnd type="arrow" w="med" len="sm"/>
          </a:ln>
        </p:spPr>
      </p:sp>
      <p:sp>
        <p:nvSpPr>
          <p:cNvPr id="112" name="TextBox 112"/>
          <p:cNvSpPr txBox="1"/>
          <p:nvPr/>
        </p:nvSpPr>
        <p:spPr>
          <a:xfrm>
            <a:off x="12208140" y="7951873"/>
            <a:ext cx="1082892" cy="363689"/>
          </a:xfrm>
          <a:prstGeom prst="rect">
            <a:avLst/>
          </a:prstGeom>
        </p:spPr>
        <p:txBody>
          <a:bodyPr lIns="0" tIns="0" rIns="0" bIns="0" rtlCol="0" anchor="t">
            <a:spAutoFit/>
          </a:bodyPr>
          <a:lstStyle/>
          <a:p>
            <a:pPr algn="ctr">
              <a:lnSpc>
                <a:spcPts val="1435"/>
              </a:lnSpc>
              <a:spcBef>
                <a:spcPct val="0"/>
              </a:spcBef>
            </a:pPr>
            <a:r>
              <a:rPr lang="en-US" sz="1148">
                <a:solidFill>
                  <a:srgbClr val="000000"/>
                </a:solidFill>
                <a:latin typeface="Open Sauce Semi-Bold"/>
              </a:rPr>
              <a:t>when click on task</a:t>
            </a:r>
          </a:p>
        </p:txBody>
      </p:sp>
      <p:sp>
        <p:nvSpPr>
          <p:cNvPr id="113" name="TextBox 113"/>
          <p:cNvSpPr txBox="1"/>
          <p:nvPr/>
        </p:nvSpPr>
        <p:spPr>
          <a:xfrm>
            <a:off x="15192683" y="4632155"/>
            <a:ext cx="1508540" cy="499238"/>
          </a:xfrm>
          <a:prstGeom prst="rect">
            <a:avLst/>
          </a:prstGeom>
        </p:spPr>
        <p:txBody>
          <a:bodyPr lIns="0" tIns="0" rIns="0" bIns="0" rtlCol="0" anchor="t">
            <a:spAutoFit/>
          </a:bodyPr>
          <a:lstStyle/>
          <a:p>
            <a:pPr algn="ctr">
              <a:lnSpc>
                <a:spcPts val="1984"/>
              </a:lnSpc>
              <a:spcBef>
                <a:spcPct val="0"/>
              </a:spcBef>
            </a:pPr>
            <a:r>
              <a:rPr lang="en-US" sz="1587">
                <a:solidFill>
                  <a:srgbClr val="000000"/>
                </a:solidFill>
                <a:latin typeface="Open Sauce Semi-Bold"/>
              </a:rPr>
              <a:t>when click on user icon</a:t>
            </a:r>
          </a:p>
        </p:txBody>
      </p:sp>
      <p:sp>
        <p:nvSpPr>
          <p:cNvPr id="114" name="AutoShape 114"/>
          <p:cNvSpPr/>
          <p:nvPr/>
        </p:nvSpPr>
        <p:spPr>
          <a:xfrm flipH="1" flipV="1">
            <a:off x="12158379" y="5957710"/>
            <a:ext cx="1113607" cy="10143"/>
          </a:xfrm>
          <a:prstGeom prst="line">
            <a:avLst/>
          </a:prstGeom>
          <a:ln w="38100" cap="flat">
            <a:solidFill>
              <a:srgbClr val="000000"/>
            </a:solidFill>
            <a:prstDash val="solid"/>
            <a:headEnd type="arrow" w="med" len="sm"/>
            <a:tailEnd type="arrow" w="med" len="sm"/>
          </a:ln>
        </p:spPr>
      </p:sp>
      <p:sp>
        <p:nvSpPr>
          <p:cNvPr id="115" name="AutoShape 115"/>
          <p:cNvSpPr/>
          <p:nvPr/>
        </p:nvSpPr>
        <p:spPr>
          <a:xfrm flipH="1" flipV="1">
            <a:off x="14930270" y="8712235"/>
            <a:ext cx="19050" cy="698055"/>
          </a:xfrm>
          <a:prstGeom prst="line">
            <a:avLst/>
          </a:prstGeom>
          <a:ln w="38100" cap="flat">
            <a:solidFill>
              <a:srgbClr val="000000"/>
            </a:solidFill>
            <a:prstDash val="solid"/>
            <a:headEnd type="none" w="sm" len="sm"/>
            <a:tailEnd type="arrow" w="med" len="sm"/>
          </a:ln>
        </p:spPr>
      </p:sp>
      <p:sp>
        <p:nvSpPr>
          <p:cNvPr id="116" name="TextBox 116"/>
          <p:cNvSpPr txBox="1"/>
          <p:nvPr/>
        </p:nvSpPr>
        <p:spPr>
          <a:xfrm>
            <a:off x="9346715" y="8759062"/>
            <a:ext cx="1508540" cy="499238"/>
          </a:xfrm>
          <a:prstGeom prst="rect">
            <a:avLst/>
          </a:prstGeom>
        </p:spPr>
        <p:txBody>
          <a:bodyPr lIns="0" tIns="0" rIns="0" bIns="0" rtlCol="0" anchor="t">
            <a:spAutoFit/>
          </a:bodyPr>
          <a:lstStyle/>
          <a:p>
            <a:pPr algn="ctr">
              <a:lnSpc>
                <a:spcPts val="1984"/>
              </a:lnSpc>
              <a:spcBef>
                <a:spcPct val="0"/>
              </a:spcBef>
            </a:pPr>
            <a:r>
              <a:rPr lang="en-US" sz="1587">
                <a:solidFill>
                  <a:srgbClr val="000000"/>
                </a:solidFill>
                <a:latin typeface="Open Sauce Semi-Bold"/>
              </a:rPr>
              <a:t>when click on logout button</a:t>
            </a:r>
          </a:p>
        </p:txBody>
      </p:sp>
      <p:sp>
        <p:nvSpPr>
          <p:cNvPr id="117" name="AutoShape 117"/>
          <p:cNvSpPr/>
          <p:nvPr/>
        </p:nvSpPr>
        <p:spPr>
          <a:xfrm flipV="1">
            <a:off x="5568596" y="6274057"/>
            <a:ext cx="3392" cy="3117183"/>
          </a:xfrm>
          <a:prstGeom prst="line">
            <a:avLst/>
          </a:prstGeom>
          <a:ln w="38100" cap="flat">
            <a:solidFill>
              <a:srgbClr val="000000"/>
            </a:solidFill>
            <a:prstDash val="solid"/>
            <a:headEnd type="none" w="sm" len="sm"/>
            <a:tailEnd type="arrow" w="med" len="sm"/>
          </a:ln>
        </p:spPr>
      </p:sp>
      <p:sp>
        <p:nvSpPr>
          <p:cNvPr id="118" name="AutoShape 118"/>
          <p:cNvSpPr/>
          <p:nvPr/>
        </p:nvSpPr>
        <p:spPr>
          <a:xfrm>
            <a:off x="5568596" y="9410291"/>
            <a:ext cx="9371199" cy="19738"/>
          </a:xfrm>
          <a:prstGeom prst="line">
            <a:avLst/>
          </a:prstGeom>
          <a:ln w="38100" cap="flat">
            <a:solidFill>
              <a:srgbClr val="000000"/>
            </a:solidFill>
            <a:prstDash val="solid"/>
            <a:headEnd type="none" w="sm" len="sm"/>
            <a:tailEnd type="none" w="sm" len="sm"/>
          </a:ln>
        </p:spPr>
      </p:sp>
      <p:grpSp>
        <p:nvGrpSpPr>
          <p:cNvPr id="119" name="Group 119"/>
          <p:cNvGrpSpPr/>
          <p:nvPr/>
        </p:nvGrpSpPr>
        <p:grpSpPr>
          <a:xfrm>
            <a:off x="2132266" y="5419234"/>
            <a:ext cx="2030529" cy="935968"/>
            <a:chOff x="0" y="0"/>
            <a:chExt cx="534789" cy="246510"/>
          </a:xfrm>
        </p:grpSpPr>
        <p:sp>
          <p:nvSpPr>
            <p:cNvPr id="120" name="Freeform 120"/>
            <p:cNvSpPr/>
            <p:nvPr/>
          </p:nvSpPr>
          <p:spPr>
            <a:xfrm>
              <a:off x="0" y="0"/>
              <a:ext cx="534789" cy="246510"/>
            </a:xfrm>
            <a:custGeom>
              <a:avLst/>
              <a:gdLst/>
              <a:ahLst/>
              <a:cxnLst/>
              <a:rect l="l" t="t" r="r" b="b"/>
              <a:pathLst>
                <a:path w="534789" h="246510">
                  <a:moveTo>
                    <a:pt x="0" y="0"/>
                  </a:moveTo>
                  <a:lnTo>
                    <a:pt x="534789" y="0"/>
                  </a:lnTo>
                  <a:lnTo>
                    <a:pt x="534789" y="246510"/>
                  </a:lnTo>
                  <a:lnTo>
                    <a:pt x="0" y="246510"/>
                  </a:lnTo>
                  <a:close/>
                </a:path>
              </a:pathLst>
            </a:custGeom>
            <a:solidFill>
              <a:srgbClr val="5CE1E6"/>
            </a:solidFill>
          </p:spPr>
        </p:sp>
        <p:sp>
          <p:nvSpPr>
            <p:cNvPr id="121" name="TextBox 121"/>
            <p:cNvSpPr txBox="1"/>
            <p:nvPr/>
          </p:nvSpPr>
          <p:spPr>
            <a:xfrm>
              <a:off x="0" y="-38100"/>
              <a:ext cx="534789" cy="284610"/>
            </a:xfrm>
            <a:prstGeom prst="rect">
              <a:avLst/>
            </a:prstGeom>
          </p:spPr>
          <p:txBody>
            <a:bodyPr lIns="50800" tIns="50800" rIns="50800" bIns="50800" rtlCol="0" anchor="ctr"/>
            <a:lstStyle/>
            <a:p>
              <a:pPr algn="ctr">
                <a:lnSpc>
                  <a:spcPts val="2659"/>
                </a:lnSpc>
              </a:pPr>
              <a:endParaRPr/>
            </a:p>
          </p:txBody>
        </p:sp>
      </p:grpSp>
      <p:sp>
        <p:nvSpPr>
          <p:cNvPr id="122" name="TextBox 122"/>
          <p:cNvSpPr txBox="1"/>
          <p:nvPr/>
        </p:nvSpPr>
        <p:spPr>
          <a:xfrm>
            <a:off x="2261341" y="5702389"/>
            <a:ext cx="1794015" cy="265463"/>
          </a:xfrm>
          <a:prstGeom prst="rect">
            <a:avLst/>
          </a:prstGeom>
        </p:spPr>
        <p:txBody>
          <a:bodyPr lIns="0" tIns="0" rIns="0" bIns="0" rtlCol="0" anchor="t">
            <a:spAutoFit/>
          </a:bodyPr>
          <a:lstStyle/>
          <a:p>
            <a:pPr algn="ctr">
              <a:lnSpc>
                <a:spcPts val="2118"/>
              </a:lnSpc>
              <a:spcBef>
                <a:spcPct val="0"/>
              </a:spcBef>
            </a:pPr>
            <a:r>
              <a:rPr lang="en-US" sz="1694">
                <a:solidFill>
                  <a:srgbClr val="000000"/>
                </a:solidFill>
                <a:latin typeface="Open Sauce Semi-Bold"/>
              </a:rPr>
              <a:t>Signup Page</a:t>
            </a:r>
          </a:p>
        </p:txBody>
      </p:sp>
      <p:sp>
        <p:nvSpPr>
          <p:cNvPr id="123" name="AutoShape 123"/>
          <p:cNvSpPr/>
          <p:nvPr/>
        </p:nvSpPr>
        <p:spPr>
          <a:xfrm>
            <a:off x="1418512" y="3848354"/>
            <a:ext cx="3115769" cy="0"/>
          </a:xfrm>
          <a:prstGeom prst="line">
            <a:avLst/>
          </a:prstGeom>
          <a:ln w="38100" cap="flat">
            <a:solidFill>
              <a:srgbClr val="000000"/>
            </a:solidFill>
            <a:prstDash val="solid"/>
            <a:headEnd type="arrow" w="med" len="sm"/>
            <a:tailEnd type="arrow" w="med" len="sm"/>
          </a:ln>
        </p:spPr>
      </p:sp>
      <p:sp>
        <p:nvSpPr>
          <p:cNvPr id="124" name="AutoShape 124"/>
          <p:cNvSpPr/>
          <p:nvPr/>
        </p:nvSpPr>
        <p:spPr>
          <a:xfrm flipV="1">
            <a:off x="5549546" y="4325863"/>
            <a:ext cx="0" cy="1029253"/>
          </a:xfrm>
          <a:prstGeom prst="line">
            <a:avLst/>
          </a:prstGeom>
          <a:ln w="38100" cap="flat">
            <a:solidFill>
              <a:srgbClr val="000000"/>
            </a:solidFill>
            <a:prstDash val="solid"/>
            <a:headEnd type="arrow" w="med" len="sm"/>
            <a:tailEnd type="arrow" w="med" len="sm"/>
          </a:ln>
        </p:spPr>
      </p:sp>
      <p:sp>
        <p:nvSpPr>
          <p:cNvPr id="125" name="AutoShape 125"/>
          <p:cNvSpPr/>
          <p:nvPr/>
        </p:nvSpPr>
        <p:spPr>
          <a:xfrm flipV="1">
            <a:off x="5950367" y="7819240"/>
            <a:ext cx="1080501" cy="20851"/>
          </a:xfrm>
          <a:prstGeom prst="line">
            <a:avLst/>
          </a:prstGeom>
          <a:ln w="38100" cap="flat">
            <a:solidFill>
              <a:srgbClr val="000000"/>
            </a:solidFill>
            <a:prstDash val="solid"/>
            <a:headEnd type="none" w="sm" len="sm"/>
            <a:tailEnd type="arrow" w="med" len="sm"/>
          </a:ln>
        </p:spPr>
      </p:sp>
      <p:sp>
        <p:nvSpPr>
          <p:cNvPr id="126" name="AutoShape 126"/>
          <p:cNvSpPr/>
          <p:nvPr/>
        </p:nvSpPr>
        <p:spPr>
          <a:xfrm flipH="1">
            <a:off x="5950367" y="6347949"/>
            <a:ext cx="3286" cy="1492142"/>
          </a:xfrm>
          <a:prstGeom prst="line">
            <a:avLst/>
          </a:prstGeom>
          <a:ln w="38100" cap="flat">
            <a:solidFill>
              <a:srgbClr val="000000"/>
            </a:solidFill>
            <a:prstDash val="solid"/>
            <a:headEnd type="none" w="sm" len="sm"/>
            <a:tailEnd type="none" w="sm" len="sm"/>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1028700" y="448030"/>
            <a:ext cx="13486387" cy="1574794"/>
          </a:xfrm>
          <a:prstGeom prst="rect">
            <a:avLst/>
          </a:prstGeom>
        </p:spPr>
        <p:txBody>
          <a:bodyPr lIns="0" tIns="0" rIns="0" bIns="0" rtlCol="0" anchor="t">
            <a:spAutoFit/>
          </a:bodyPr>
          <a:lstStyle/>
          <a:p>
            <a:pPr marL="0" lvl="0" indent="0" algn="l">
              <a:lnSpc>
                <a:spcPts val="12501"/>
              </a:lnSpc>
              <a:spcBef>
                <a:spcPct val="0"/>
              </a:spcBef>
            </a:pPr>
            <a:r>
              <a:rPr lang="en-US" sz="10000">
                <a:solidFill>
                  <a:srgbClr val="FFFFFF"/>
                </a:solidFill>
                <a:latin typeface="Open Sauce Semi-Bold"/>
              </a:rPr>
              <a:t>Functionality</a:t>
            </a:r>
          </a:p>
        </p:txBody>
      </p:sp>
      <p:grpSp>
        <p:nvGrpSpPr>
          <p:cNvPr id="4" name="Group 4"/>
          <p:cNvGrpSpPr/>
          <p:nvPr/>
        </p:nvGrpSpPr>
        <p:grpSpPr>
          <a:xfrm>
            <a:off x="1515812" y="6847151"/>
            <a:ext cx="5572112" cy="774364"/>
            <a:chOff x="0" y="0"/>
            <a:chExt cx="7429483" cy="1032485"/>
          </a:xfrm>
        </p:grpSpPr>
        <p:grpSp>
          <p:nvGrpSpPr>
            <p:cNvPr id="5" name="Group 5"/>
            <p:cNvGrpSpPr/>
            <p:nvPr/>
          </p:nvGrpSpPr>
          <p:grpSpPr>
            <a:xfrm>
              <a:off x="0" y="0"/>
              <a:ext cx="1032485" cy="1032485"/>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id="7" name="TextBox 7"/>
            <p:cNvSpPr txBox="1"/>
            <p:nvPr/>
          </p:nvSpPr>
          <p:spPr>
            <a:xfrm>
              <a:off x="190172" y="28963"/>
              <a:ext cx="652142" cy="898358"/>
            </a:xfrm>
            <a:prstGeom prst="rect">
              <a:avLst/>
            </a:prstGeom>
          </p:spPr>
          <p:txBody>
            <a:bodyPr lIns="0" tIns="0" rIns="0" bIns="0" rtlCol="0" anchor="t">
              <a:spAutoFit/>
            </a:bodyPr>
            <a:lstStyle/>
            <a:p>
              <a:pPr marL="0" lvl="0" indent="0" algn="ctr">
                <a:lnSpc>
                  <a:spcPts val="5695"/>
                </a:lnSpc>
                <a:spcBef>
                  <a:spcPct val="0"/>
                </a:spcBef>
              </a:pPr>
              <a:r>
                <a:rPr lang="en-US" sz="4068">
                  <a:solidFill>
                    <a:srgbClr val="FFFFFF"/>
                  </a:solidFill>
                  <a:latin typeface="RoxboroughCF Bold"/>
                </a:rPr>
                <a:t>3</a:t>
              </a:r>
            </a:p>
          </p:txBody>
        </p:sp>
        <p:sp>
          <p:nvSpPr>
            <p:cNvPr id="8" name="TextBox 8"/>
            <p:cNvSpPr txBox="1"/>
            <p:nvPr/>
          </p:nvSpPr>
          <p:spPr>
            <a:xfrm>
              <a:off x="1402579" y="80105"/>
              <a:ext cx="6026904" cy="906402"/>
            </a:xfrm>
            <a:prstGeom prst="rect">
              <a:avLst/>
            </a:prstGeom>
          </p:spPr>
          <p:txBody>
            <a:bodyPr lIns="0" tIns="0" rIns="0" bIns="0" rtlCol="0" anchor="t">
              <a:spAutoFit/>
            </a:bodyPr>
            <a:lstStyle/>
            <a:p>
              <a:pPr marL="0" lvl="0" indent="0" algn="l">
                <a:lnSpc>
                  <a:spcPts val="2711"/>
                </a:lnSpc>
                <a:spcBef>
                  <a:spcPct val="0"/>
                </a:spcBef>
              </a:pPr>
              <a:r>
                <a:rPr lang="en-US" sz="2259">
                  <a:solidFill>
                    <a:srgbClr val="000000"/>
                  </a:solidFill>
                  <a:latin typeface="Telegraf"/>
                </a:rPr>
                <a:t>Create</a:t>
              </a:r>
              <a:r>
                <a:rPr lang="en-US" sz="2259" u="none">
                  <a:solidFill>
                    <a:srgbClr val="000000"/>
                  </a:solidFill>
                  <a:latin typeface="Telegraf"/>
                </a:rPr>
                <a:t> a sticky note, then type in the idea that needs to be done.</a:t>
              </a:r>
            </a:p>
          </p:txBody>
        </p:sp>
      </p:grpSp>
      <p:grpSp>
        <p:nvGrpSpPr>
          <p:cNvPr id="9" name="Group 9"/>
          <p:cNvGrpSpPr/>
          <p:nvPr/>
        </p:nvGrpSpPr>
        <p:grpSpPr>
          <a:xfrm>
            <a:off x="10413354" y="4369136"/>
            <a:ext cx="5572112" cy="774364"/>
            <a:chOff x="0" y="0"/>
            <a:chExt cx="7429483" cy="1032485"/>
          </a:xfrm>
        </p:grpSpPr>
        <p:grpSp>
          <p:nvGrpSpPr>
            <p:cNvPr id="10" name="Group 10"/>
            <p:cNvGrpSpPr/>
            <p:nvPr/>
          </p:nvGrpSpPr>
          <p:grpSpPr>
            <a:xfrm>
              <a:off x="0" y="0"/>
              <a:ext cx="1032485" cy="1032485"/>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id="12" name="TextBox 12"/>
            <p:cNvSpPr txBox="1"/>
            <p:nvPr/>
          </p:nvSpPr>
          <p:spPr>
            <a:xfrm>
              <a:off x="190172" y="28963"/>
              <a:ext cx="652142" cy="898358"/>
            </a:xfrm>
            <a:prstGeom prst="rect">
              <a:avLst/>
            </a:prstGeom>
          </p:spPr>
          <p:txBody>
            <a:bodyPr lIns="0" tIns="0" rIns="0" bIns="0" rtlCol="0" anchor="t">
              <a:spAutoFit/>
            </a:bodyPr>
            <a:lstStyle/>
            <a:p>
              <a:pPr marL="0" lvl="0" indent="0" algn="ctr">
                <a:lnSpc>
                  <a:spcPts val="5695"/>
                </a:lnSpc>
                <a:spcBef>
                  <a:spcPct val="0"/>
                </a:spcBef>
              </a:pPr>
              <a:r>
                <a:rPr lang="en-US" sz="4068">
                  <a:solidFill>
                    <a:srgbClr val="FFFFFF"/>
                  </a:solidFill>
                  <a:latin typeface="RoxboroughCF Bold"/>
                </a:rPr>
                <a:t>5</a:t>
              </a:r>
            </a:p>
          </p:txBody>
        </p:sp>
        <p:sp>
          <p:nvSpPr>
            <p:cNvPr id="13" name="TextBox 13"/>
            <p:cNvSpPr txBox="1"/>
            <p:nvPr/>
          </p:nvSpPr>
          <p:spPr>
            <a:xfrm>
              <a:off x="1402579" y="80105"/>
              <a:ext cx="6026904" cy="906402"/>
            </a:xfrm>
            <a:prstGeom prst="rect">
              <a:avLst/>
            </a:prstGeom>
          </p:spPr>
          <p:txBody>
            <a:bodyPr lIns="0" tIns="0" rIns="0" bIns="0" rtlCol="0" anchor="t">
              <a:spAutoFit/>
            </a:bodyPr>
            <a:lstStyle/>
            <a:p>
              <a:pPr marL="0" lvl="0" indent="0" algn="l">
                <a:lnSpc>
                  <a:spcPts val="2711"/>
                </a:lnSpc>
                <a:spcBef>
                  <a:spcPct val="0"/>
                </a:spcBef>
              </a:pPr>
              <a:r>
                <a:rPr lang="en-US" sz="2259">
                  <a:solidFill>
                    <a:srgbClr val="000000"/>
                  </a:solidFill>
                  <a:latin typeface="Telegraf"/>
                </a:rPr>
                <a:t>Authorize User can update any property at any time.</a:t>
              </a:r>
            </a:p>
          </p:txBody>
        </p:sp>
      </p:grpSp>
      <p:grpSp>
        <p:nvGrpSpPr>
          <p:cNvPr id="14" name="Group 14"/>
          <p:cNvGrpSpPr/>
          <p:nvPr/>
        </p:nvGrpSpPr>
        <p:grpSpPr>
          <a:xfrm>
            <a:off x="10413354" y="2587794"/>
            <a:ext cx="5572112" cy="1316741"/>
            <a:chOff x="0" y="0"/>
            <a:chExt cx="7429483" cy="1755654"/>
          </a:xfrm>
        </p:grpSpPr>
        <p:grpSp>
          <p:nvGrpSpPr>
            <p:cNvPr id="15" name="Group 15"/>
            <p:cNvGrpSpPr/>
            <p:nvPr/>
          </p:nvGrpSpPr>
          <p:grpSpPr>
            <a:xfrm>
              <a:off x="0" y="319816"/>
              <a:ext cx="1032485" cy="1032485"/>
              <a:chOff x="0" y="0"/>
              <a:chExt cx="6350000" cy="6350000"/>
            </a:xfrm>
          </p:grpSpPr>
          <p:sp>
            <p:nvSpPr>
              <p:cNvPr id="16" name="Freeform 1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id="17" name="TextBox 17"/>
            <p:cNvSpPr txBox="1"/>
            <p:nvPr/>
          </p:nvSpPr>
          <p:spPr>
            <a:xfrm>
              <a:off x="190172" y="294110"/>
              <a:ext cx="652142" cy="898358"/>
            </a:xfrm>
            <a:prstGeom prst="rect">
              <a:avLst/>
            </a:prstGeom>
          </p:spPr>
          <p:txBody>
            <a:bodyPr lIns="0" tIns="0" rIns="0" bIns="0" rtlCol="0" anchor="t">
              <a:spAutoFit/>
            </a:bodyPr>
            <a:lstStyle/>
            <a:p>
              <a:pPr marL="0" lvl="0" indent="0" algn="ctr">
                <a:lnSpc>
                  <a:spcPts val="5695"/>
                </a:lnSpc>
                <a:spcBef>
                  <a:spcPct val="0"/>
                </a:spcBef>
              </a:pPr>
              <a:r>
                <a:rPr lang="en-US" sz="4068">
                  <a:solidFill>
                    <a:srgbClr val="FFFFFF"/>
                  </a:solidFill>
                  <a:latin typeface="RoxboroughCF Bold"/>
                </a:rPr>
                <a:t>4</a:t>
              </a:r>
            </a:p>
          </p:txBody>
        </p:sp>
        <p:sp>
          <p:nvSpPr>
            <p:cNvPr id="18" name="TextBox 18"/>
            <p:cNvSpPr txBox="1"/>
            <p:nvPr/>
          </p:nvSpPr>
          <p:spPr>
            <a:xfrm>
              <a:off x="1402579" y="-28575"/>
              <a:ext cx="6026904" cy="1784229"/>
            </a:xfrm>
            <a:prstGeom prst="rect">
              <a:avLst/>
            </a:prstGeom>
          </p:spPr>
          <p:txBody>
            <a:bodyPr lIns="0" tIns="0" rIns="0" bIns="0" rtlCol="0" anchor="t">
              <a:spAutoFit/>
            </a:bodyPr>
            <a:lstStyle/>
            <a:p>
              <a:pPr marL="0" lvl="0" indent="0">
                <a:lnSpc>
                  <a:spcPts val="2711"/>
                </a:lnSpc>
              </a:pPr>
              <a:r>
                <a:rPr lang="en-US" sz="2259">
                  <a:solidFill>
                    <a:srgbClr val="000000"/>
                  </a:solidFill>
                  <a:latin typeface="Telegraf"/>
                </a:rPr>
                <a:t>Drag and drop to the corresponding column from one stage to another based on the task status.</a:t>
              </a:r>
            </a:p>
          </p:txBody>
        </p:sp>
      </p:grpSp>
      <p:grpSp>
        <p:nvGrpSpPr>
          <p:cNvPr id="19" name="Group 19"/>
          <p:cNvGrpSpPr/>
          <p:nvPr/>
        </p:nvGrpSpPr>
        <p:grpSpPr>
          <a:xfrm>
            <a:off x="2453471" y="7831065"/>
            <a:ext cx="5443735" cy="1800757"/>
            <a:chOff x="0" y="0"/>
            <a:chExt cx="7258313" cy="2401010"/>
          </a:xfrm>
        </p:grpSpPr>
        <p:grpSp>
          <p:nvGrpSpPr>
            <p:cNvPr id="20" name="Group 20"/>
            <p:cNvGrpSpPr/>
            <p:nvPr/>
          </p:nvGrpSpPr>
          <p:grpSpPr>
            <a:xfrm>
              <a:off x="0" y="125652"/>
              <a:ext cx="2266930" cy="2275357"/>
              <a:chOff x="0" y="0"/>
              <a:chExt cx="1708150" cy="1714500"/>
            </a:xfrm>
          </p:grpSpPr>
          <p:sp>
            <p:nvSpPr>
              <p:cNvPr id="21" name="Freeform 21"/>
              <p:cNvSpPr/>
              <p:nvPr/>
            </p:nvSpPr>
            <p:spPr>
              <a:xfrm>
                <a:off x="10160" y="16510"/>
                <a:ext cx="1685290" cy="1686560"/>
              </a:xfrm>
              <a:custGeom>
                <a:avLst/>
                <a:gdLst/>
                <a:ahLst/>
                <a:cxnLst/>
                <a:rect l="l" t="t" r="r" b="b"/>
                <a:pathLst>
                  <a:path w="1685290" h="1686560">
                    <a:moveTo>
                      <a:pt x="1685290" y="1686560"/>
                    </a:moveTo>
                    <a:lnTo>
                      <a:pt x="0" y="1678940"/>
                    </a:lnTo>
                    <a:lnTo>
                      <a:pt x="0" y="598170"/>
                    </a:lnTo>
                    <a:lnTo>
                      <a:pt x="17780" y="19050"/>
                    </a:lnTo>
                    <a:lnTo>
                      <a:pt x="838200" y="0"/>
                    </a:lnTo>
                    <a:lnTo>
                      <a:pt x="1666240" y="5080"/>
                    </a:lnTo>
                    <a:close/>
                  </a:path>
                </a:pathLst>
              </a:custGeom>
              <a:solidFill>
                <a:srgbClr val="FFFFFF"/>
              </a:solidFill>
            </p:spPr>
          </p:sp>
          <p:sp>
            <p:nvSpPr>
              <p:cNvPr id="22" name="Freeform 22"/>
              <p:cNvSpPr/>
              <p:nvPr/>
            </p:nvSpPr>
            <p:spPr>
              <a:xfrm>
                <a:off x="-3810" y="0"/>
                <a:ext cx="1714500" cy="1713230"/>
              </a:xfrm>
              <a:custGeom>
                <a:avLst/>
                <a:gdLst/>
                <a:ahLst/>
                <a:cxnLst/>
                <a:rect l="l" t="t" r="r" b="b"/>
                <a:pathLst>
                  <a:path w="1714500" h="1713230">
                    <a:moveTo>
                      <a:pt x="1680210" y="21590"/>
                    </a:moveTo>
                    <a:cubicBezTo>
                      <a:pt x="1681480" y="34290"/>
                      <a:pt x="1681480" y="44450"/>
                      <a:pt x="1682750" y="54610"/>
                    </a:cubicBezTo>
                    <a:cubicBezTo>
                      <a:pt x="1685290" y="88900"/>
                      <a:pt x="1686560" y="124460"/>
                      <a:pt x="1689100" y="158750"/>
                    </a:cubicBezTo>
                    <a:cubicBezTo>
                      <a:pt x="1689100" y="208280"/>
                      <a:pt x="1701800" y="1184910"/>
                      <a:pt x="1708150" y="1234440"/>
                    </a:cubicBezTo>
                    <a:cubicBezTo>
                      <a:pt x="1714500" y="1309370"/>
                      <a:pt x="1710690" y="1385570"/>
                      <a:pt x="1710690" y="1460500"/>
                    </a:cubicBezTo>
                    <a:cubicBezTo>
                      <a:pt x="1710690" y="1526540"/>
                      <a:pt x="1711960" y="1587500"/>
                      <a:pt x="1713230" y="1652270"/>
                    </a:cubicBezTo>
                    <a:cubicBezTo>
                      <a:pt x="1713230" y="1673860"/>
                      <a:pt x="1713230" y="1687830"/>
                      <a:pt x="1713230" y="1711960"/>
                    </a:cubicBezTo>
                    <a:cubicBezTo>
                      <a:pt x="1690370" y="1711960"/>
                      <a:pt x="1670050" y="1713230"/>
                      <a:pt x="1649730" y="1711960"/>
                    </a:cubicBezTo>
                    <a:cubicBezTo>
                      <a:pt x="1567180" y="1706880"/>
                      <a:pt x="1483360" y="1713230"/>
                      <a:pt x="1400810" y="1708150"/>
                    </a:cubicBezTo>
                    <a:cubicBezTo>
                      <a:pt x="1351280" y="1704340"/>
                      <a:pt x="1303020" y="1706880"/>
                      <a:pt x="1253490" y="1704340"/>
                    </a:cubicBezTo>
                    <a:cubicBezTo>
                      <a:pt x="1230630" y="1703070"/>
                      <a:pt x="1207770" y="1701800"/>
                      <a:pt x="1184910" y="1700530"/>
                    </a:cubicBezTo>
                    <a:cubicBezTo>
                      <a:pt x="1170940" y="1700530"/>
                      <a:pt x="1158240" y="1701800"/>
                      <a:pt x="1144270" y="1701800"/>
                    </a:cubicBezTo>
                    <a:cubicBezTo>
                      <a:pt x="1108710" y="1700530"/>
                      <a:pt x="1010920" y="1701800"/>
                      <a:pt x="975360" y="1700530"/>
                    </a:cubicBezTo>
                    <a:cubicBezTo>
                      <a:pt x="949960" y="1699260"/>
                      <a:pt x="441960" y="1708150"/>
                      <a:pt x="416560" y="1706880"/>
                    </a:cubicBezTo>
                    <a:cubicBezTo>
                      <a:pt x="410210" y="1706880"/>
                      <a:pt x="402590" y="1708150"/>
                      <a:pt x="396240" y="1708150"/>
                    </a:cubicBezTo>
                    <a:cubicBezTo>
                      <a:pt x="381000" y="1708150"/>
                      <a:pt x="367030" y="1709420"/>
                      <a:pt x="351790" y="1709420"/>
                    </a:cubicBezTo>
                    <a:cubicBezTo>
                      <a:pt x="313690" y="1709420"/>
                      <a:pt x="276860" y="1708150"/>
                      <a:pt x="238760" y="1706880"/>
                    </a:cubicBezTo>
                    <a:cubicBezTo>
                      <a:pt x="215900" y="1705610"/>
                      <a:pt x="193040" y="1704340"/>
                      <a:pt x="171450" y="1703070"/>
                    </a:cubicBezTo>
                    <a:cubicBezTo>
                      <a:pt x="130810" y="1701800"/>
                      <a:pt x="90170" y="1700530"/>
                      <a:pt x="48260" y="1700530"/>
                    </a:cubicBezTo>
                    <a:cubicBezTo>
                      <a:pt x="38100" y="1700530"/>
                      <a:pt x="29210" y="1700530"/>
                      <a:pt x="19050" y="1699260"/>
                    </a:cubicBezTo>
                    <a:cubicBezTo>
                      <a:pt x="10160" y="1697990"/>
                      <a:pt x="5080" y="1691640"/>
                      <a:pt x="7620" y="1682750"/>
                    </a:cubicBezTo>
                    <a:cubicBezTo>
                      <a:pt x="16510" y="1651000"/>
                      <a:pt x="12700" y="1619250"/>
                      <a:pt x="11430" y="1586230"/>
                    </a:cubicBezTo>
                    <a:cubicBezTo>
                      <a:pt x="10160" y="1518920"/>
                      <a:pt x="6350" y="1452880"/>
                      <a:pt x="7620" y="1385570"/>
                    </a:cubicBezTo>
                    <a:cubicBezTo>
                      <a:pt x="5080" y="1301750"/>
                      <a:pt x="0" y="264160"/>
                      <a:pt x="7620" y="179070"/>
                    </a:cubicBezTo>
                    <a:cubicBezTo>
                      <a:pt x="8890" y="162560"/>
                      <a:pt x="7620" y="144780"/>
                      <a:pt x="8890" y="128270"/>
                    </a:cubicBezTo>
                    <a:cubicBezTo>
                      <a:pt x="10160" y="101600"/>
                      <a:pt x="12700" y="72390"/>
                      <a:pt x="13970" y="44450"/>
                    </a:cubicBezTo>
                    <a:cubicBezTo>
                      <a:pt x="13970" y="41910"/>
                      <a:pt x="15240" y="39370"/>
                      <a:pt x="16510" y="38100"/>
                    </a:cubicBezTo>
                    <a:cubicBezTo>
                      <a:pt x="38100" y="35560"/>
                      <a:pt x="58420" y="30480"/>
                      <a:pt x="78740" y="29210"/>
                    </a:cubicBezTo>
                    <a:cubicBezTo>
                      <a:pt x="113030" y="25400"/>
                      <a:pt x="147320" y="22860"/>
                      <a:pt x="182880" y="20320"/>
                    </a:cubicBezTo>
                    <a:cubicBezTo>
                      <a:pt x="207010" y="17780"/>
                      <a:pt x="231140" y="16510"/>
                      <a:pt x="254000" y="13970"/>
                    </a:cubicBezTo>
                    <a:cubicBezTo>
                      <a:pt x="276860" y="11430"/>
                      <a:pt x="300990" y="8890"/>
                      <a:pt x="323850" y="8890"/>
                    </a:cubicBezTo>
                    <a:cubicBezTo>
                      <a:pt x="349250" y="7620"/>
                      <a:pt x="374650" y="10160"/>
                      <a:pt x="400050" y="8890"/>
                    </a:cubicBezTo>
                    <a:cubicBezTo>
                      <a:pt x="431800" y="8890"/>
                      <a:pt x="1007110" y="6350"/>
                      <a:pt x="1038860" y="5080"/>
                    </a:cubicBezTo>
                    <a:cubicBezTo>
                      <a:pt x="1069340" y="3810"/>
                      <a:pt x="1099820" y="2540"/>
                      <a:pt x="1131570" y="2540"/>
                    </a:cubicBezTo>
                    <a:cubicBezTo>
                      <a:pt x="1183640" y="1270"/>
                      <a:pt x="1234440" y="0"/>
                      <a:pt x="1286510" y="0"/>
                    </a:cubicBezTo>
                    <a:cubicBezTo>
                      <a:pt x="1308100" y="0"/>
                      <a:pt x="1330960" y="2540"/>
                      <a:pt x="1352550" y="2540"/>
                    </a:cubicBezTo>
                    <a:cubicBezTo>
                      <a:pt x="1412240" y="3810"/>
                      <a:pt x="1473200" y="5080"/>
                      <a:pt x="1532890" y="7620"/>
                    </a:cubicBezTo>
                    <a:cubicBezTo>
                      <a:pt x="1564640" y="8890"/>
                      <a:pt x="1596390" y="12700"/>
                      <a:pt x="1628140" y="16510"/>
                    </a:cubicBezTo>
                    <a:cubicBezTo>
                      <a:pt x="1635760" y="16510"/>
                      <a:pt x="1643380" y="16510"/>
                      <a:pt x="1649730" y="16510"/>
                    </a:cubicBezTo>
                    <a:cubicBezTo>
                      <a:pt x="1661160" y="17780"/>
                      <a:pt x="1670050" y="20320"/>
                      <a:pt x="1680210" y="21590"/>
                    </a:cubicBezTo>
                    <a:close/>
                    <a:moveTo>
                      <a:pt x="1690370" y="1695450"/>
                    </a:moveTo>
                    <a:cubicBezTo>
                      <a:pt x="1691640" y="1678940"/>
                      <a:pt x="1692910" y="1666240"/>
                      <a:pt x="1692910" y="1653540"/>
                    </a:cubicBezTo>
                    <a:cubicBezTo>
                      <a:pt x="1691640" y="1581150"/>
                      <a:pt x="1690370" y="1513840"/>
                      <a:pt x="1690370" y="1441450"/>
                    </a:cubicBezTo>
                    <a:cubicBezTo>
                      <a:pt x="1690370" y="1408430"/>
                      <a:pt x="1692910" y="1375410"/>
                      <a:pt x="1691640" y="1342390"/>
                    </a:cubicBezTo>
                    <a:cubicBezTo>
                      <a:pt x="1691640" y="1311910"/>
                      <a:pt x="1690370" y="1280160"/>
                      <a:pt x="1689100" y="1249680"/>
                    </a:cubicBezTo>
                    <a:cubicBezTo>
                      <a:pt x="1684020" y="1202690"/>
                      <a:pt x="1672590" y="229870"/>
                      <a:pt x="1672590" y="182880"/>
                    </a:cubicBezTo>
                    <a:cubicBezTo>
                      <a:pt x="1670050" y="143510"/>
                      <a:pt x="1667510" y="102870"/>
                      <a:pt x="1664970" y="63500"/>
                    </a:cubicBezTo>
                    <a:cubicBezTo>
                      <a:pt x="1663700" y="44450"/>
                      <a:pt x="1662430" y="43180"/>
                      <a:pt x="1645920" y="41910"/>
                    </a:cubicBezTo>
                    <a:cubicBezTo>
                      <a:pt x="1642110" y="41910"/>
                      <a:pt x="1639570" y="41910"/>
                      <a:pt x="1635760" y="40640"/>
                    </a:cubicBezTo>
                    <a:cubicBezTo>
                      <a:pt x="1604010" y="36830"/>
                      <a:pt x="1570990" y="31750"/>
                      <a:pt x="1539240" y="30480"/>
                    </a:cubicBezTo>
                    <a:cubicBezTo>
                      <a:pt x="1461770" y="26670"/>
                      <a:pt x="1383030" y="25400"/>
                      <a:pt x="1305560" y="22860"/>
                    </a:cubicBezTo>
                    <a:cubicBezTo>
                      <a:pt x="1294130" y="22860"/>
                      <a:pt x="1281430" y="22860"/>
                      <a:pt x="1270000" y="22860"/>
                    </a:cubicBezTo>
                    <a:cubicBezTo>
                      <a:pt x="1250950" y="22860"/>
                      <a:pt x="1231900" y="22860"/>
                      <a:pt x="1214120" y="22860"/>
                    </a:cubicBezTo>
                    <a:cubicBezTo>
                      <a:pt x="1173480" y="22860"/>
                      <a:pt x="1132840" y="22860"/>
                      <a:pt x="1093470" y="24130"/>
                    </a:cubicBezTo>
                    <a:cubicBezTo>
                      <a:pt x="1059180" y="25400"/>
                      <a:pt x="481330" y="29210"/>
                      <a:pt x="447040" y="29210"/>
                    </a:cubicBezTo>
                    <a:cubicBezTo>
                      <a:pt x="391160" y="29210"/>
                      <a:pt x="335280" y="26670"/>
                      <a:pt x="279400" y="33020"/>
                    </a:cubicBezTo>
                    <a:cubicBezTo>
                      <a:pt x="250190" y="36830"/>
                      <a:pt x="222250" y="36830"/>
                      <a:pt x="194310" y="38100"/>
                    </a:cubicBezTo>
                    <a:cubicBezTo>
                      <a:pt x="146050" y="41910"/>
                      <a:pt x="97790" y="45720"/>
                      <a:pt x="49530" y="50800"/>
                    </a:cubicBezTo>
                    <a:cubicBezTo>
                      <a:pt x="36830" y="50800"/>
                      <a:pt x="34290" y="53340"/>
                      <a:pt x="33020" y="68580"/>
                    </a:cubicBezTo>
                    <a:cubicBezTo>
                      <a:pt x="31750" y="91440"/>
                      <a:pt x="31750" y="114300"/>
                      <a:pt x="30480" y="137160"/>
                    </a:cubicBezTo>
                    <a:cubicBezTo>
                      <a:pt x="29210" y="175260"/>
                      <a:pt x="26670" y="212090"/>
                      <a:pt x="25400" y="250190"/>
                    </a:cubicBezTo>
                    <a:cubicBezTo>
                      <a:pt x="20320" y="290830"/>
                      <a:pt x="26670" y="1283970"/>
                      <a:pt x="29210" y="1324610"/>
                    </a:cubicBezTo>
                    <a:cubicBezTo>
                      <a:pt x="29210" y="1367790"/>
                      <a:pt x="29210" y="1412240"/>
                      <a:pt x="30480" y="1455420"/>
                    </a:cubicBezTo>
                    <a:cubicBezTo>
                      <a:pt x="30480" y="1487170"/>
                      <a:pt x="33020" y="1518920"/>
                      <a:pt x="33020" y="1550670"/>
                    </a:cubicBezTo>
                    <a:cubicBezTo>
                      <a:pt x="33020" y="1584960"/>
                      <a:pt x="33020" y="1619250"/>
                      <a:pt x="31750" y="1653540"/>
                    </a:cubicBezTo>
                    <a:cubicBezTo>
                      <a:pt x="31750" y="1657350"/>
                      <a:pt x="31750" y="1659890"/>
                      <a:pt x="31750" y="1663700"/>
                    </a:cubicBezTo>
                    <a:cubicBezTo>
                      <a:pt x="31750" y="1673860"/>
                      <a:pt x="35560" y="1677670"/>
                      <a:pt x="44450" y="1677670"/>
                    </a:cubicBezTo>
                    <a:cubicBezTo>
                      <a:pt x="60960" y="1677670"/>
                      <a:pt x="78740" y="1678940"/>
                      <a:pt x="95250" y="1678940"/>
                    </a:cubicBezTo>
                    <a:cubicBezTo>
                      <a:pt x="119380" y="1678940"/>
                      <a:pt x="144780" y="1676400"/>
                      <a:pt x="168910" y="1678940"/>
                    </a:cubicBezTo>
                    <a:cubicBezTo>
                      <a:pt x="208280" y="1682750"/>
                      <a:pt x="247650" y="1685290"/>
                      <a:pt x="287020" y="1684020"/>
                    </a:cubicBezTo>
                    <a:cubicBezTo>
                      <a:pt x="312420" y="1682750"/>
                      <a:pt x="336550" y="1685290"/>
                      <a:pt x="361950" y="1685290"/>
                    </a:cubicBezTo>
                    <a:cubicBezTo>
                      <a:pt x="398780" y="1685290"/>
                      <a:pt x="435610" y="1684020"/>
                      <a:pt x="472440" y="1685290"/>
                    </a:cubicBezTo>
                    <a:cubicBezTo>
                      <a:pt x="527050" y="1686560"/>
                      <a:pt x="1126490" y="1676400"/>
                      <a:pt x="1182370" y="1678940"/>
                    </a:cubicBezTo>
                    <a:cubicBezTo>
                      <a:pt x="1206500" y="1680210"/>
                      <a:pt x="1230630" y="1681480"/>
                      <a:pt x="1253490" y="1681480"/>
                    </a:cubicBezTo>
                    <a:cubicBezTo>
                      <a:pt x="1295400" y="1684020"/>
                      <a:pt x="1336040" y="1680210"/>
                      <a:pt x="1377950" y="1684020"/>
                    </a:cubicBezTo>
                    <a:cubicBezTo>
                      <a:pt x="1412240" y="1686560"/>
                      <a:pt x="1446530" y="1686560"/>
                      <a:pt x="1480820" y="1689100"/>
                    </a:cubicBezTo>
                    <a:cubicBezTo>
                      <a:pt x="1531620" y="1692910"/>
                      <a:pt x="1582420" y="1695450"/>
                      <a:pt x="1633220" y="1696720"/>
                    </a:cubicBezTo>
                    <a:cubicBezTo>
                      <a:pt x="1652270" y="1696720"/>
                      <a:pt x="1670050" y="1695450"/>
                      <a:pt x="1690370" y="1695450"/>
                    </a:cubicBezTo>
                    <a:close/>
                  </a:path>
                </a:pathLst>
              </a:custGeom>
              <a:solidFill>
                <a:srgbClr val="000000"/>
              </a:solidFill>
            </p:spPr>
          </p:sp>
        </p:grpSp>
        <p:sp>
          <p:nvSpPr>
            <p:cNvPr id="23" name="TextBox 23"/>
            <p:cNvSpPr txBox="1"/>
            <p:nvPr/>
          </p:nvSpPr>
          <p:spPr>
            <a:xfrm>
              <a:off x="237313" y="513669"/>
              <a:ext cx="1792305" cy="587662"/>
            </a:xfrm>
            <a:prstGeom prst="rect">
              <a:avLst/>
            </a:prstGeom>
          </p:spPr>
          <p:txBody>
            <a:bodyPr lIns="0" tIns="0" rIns="0" bIns="0" rtlCol="0" anchor="t">
              <a:spAutoFit/>
            </a:bodyPr>
            <a:lstStyle/>
            <a:p>
              <a:pPr marL="0" lvl="0" indent="0" algn="ctr">
                <a:lnSpc>
                  <a:spcPts val="1611"/>
                </a:lnSpc>
                <a:spcBef>
                  <a:spcPct val="0"/>
                </a:spcBef>
              </a:pPr>
              <a:r>
                <a:rPr lang="en-US" sz="1413" u="none">
                  <a:solidFill>
                    <a:srgbClr val="000000"/>
                  </a:solidFill>
                  <a:latin typeface="Telegraf"/>
                </a:rPr>
                <a:t>Type your thought here.</a:t>
              </a:r>
            </a:p>
          </p:txBody>
        </p:sp>
        <p:sp>
          <p:nvSpPr>
            <p:cNvPr id="24" name="AutoShape 24"/>
            <p:cNvSpPr/>
            <p:nvPr/>
          </p:nvSpPr>
          <p:spPr>
            <a:xfrm rot="-201720">
              <a:off x="824792" y="18142"/>
              <a:ext cx="625010" cy="215021"/>
            </a:xfrm>
            <a:prstGeom prst="rect">
              <a:avLst/>
            </a:prstGeom>
            <a:solidFill>
              <a:srgbClr val="000000"/>
            </a:solidFill>
          </p:spPr>
        </p:sp>
        <p:grpSp>
          <p:nvGrpSpPr>
            <p:cNvPr id="25" name="Group 25"/>
            <p:cNvGrpSpPr/>
            <p:nvPr/>
          </p:nvGrpSpPr>
          <p:grpSpPr>
            <a:xfrm>
              <a:off x="2497024" y="125652"/>
              <a:ext cx="2266930" cy="2275357"/>
              <a:chOff x="0" y="0"/>
              <a:chExt cx="1708150" cy="1714500"/>
            </a:xfrm>
          </p:grpSpPr>
          <p:sp>
            <p:nvSpPr>
              <p:cNvPr id="26" name="Freeform 26"/>
              <p:cNvSpPr/>
              <p:nvPr/>
            </p:nvSpPr>
            <p:spPr>
              <a:xfrm>
                <a:off x="10160" y="16510"/>
                <a:ext cx="1685290" cy="1686560"/>
              </a:xfrm>
              <a:custGeom>
                <a:avLst/>
                <a:gdLst/>
                <a:ahLst/>
                <a:cxnLst/>
                <a:rect l="l" t="t" r="r" b="b"/>
                <a:pathLst>
                  <a:path w="1685290" h="1686560">
                    <a:moveTo>
                      <a:pt x="1685290" y="1686560"/>
                    </a:moveTo>
                    <a:lnTo>
                      <a:pt x="0" y="1678940"/>
                    </a:lnTo>
                    <a:lnTo>
                      <a:pt x="0" y="598170"/>
                    </a:lnTo>
                    <a:lnTo>
                      <a:pt x="17780" y="19050"/>
                    </a:lnTo>
                    <a:lnTo>
                      <a:pt x="838200" y="0"/>
                    </a:lnTo>
                    <a:lnTo>
                      <a:pt x="1666240" y="5080"/>
                    </a:lnTo>
                    <a:close/>
                  </a:path>
                </a:pathLst>
              </a:custGeom>
              <a:solidFill>
                <a:srgbClr val="DDDDDD"/>
              </a:solidFill>
            </p:spPr>
          </p:sp>
          <p:sp>
            <p:nvSpPr>
              <p:cNvPr id="27" name="Freeform 27"/>
              <p:cNvSpPr/>
              <p:nvPr/>
            </p:nvSpPr>
            <p:spPr>
              <a:xfrm>
                <a:off x="-3810" y="0"/>
                <a:ext cx="1714500" cy="1713230"/>
              </a:xfrm>
              <a:custGeom>
                <a:avLst/>
                <a:gdLst/>
                <a:ahLst/>
                <a:cxnLst/>
                <a:rect l="l" t="t" r="r" b="b"/>
                <a:pathLst>
                  <a:path w="1714500" h="1713230">
                    <a:moveTo>
                      <a:pt x="1680210" y="21590"/>
                    </a:moveTo>
                    <a:cubicBezTo>
                      <a:pt x="1681480" y="34290"/>
                      <a:pt x="1681480" y="44450"/>
                      <a:pt x="1682750" y="54610"/>
                    </a:cubicBezTo>
                    <a:cubicBezTo>
                      <a:pt x="1685290" y="88900"/>
                      <a:pt x="1686560" y="124460"/>
                      <a:pt x="1689100" y="158750"/>
                    </a:cubicBezTo>
                    <a:cubicBezTo>
                      <a:pt x="1689100" y="208280"/>
                      <a:pt x="1701800" y="1184910"/>
                      <a:pt x="1708150" y="1234440"/>
                    </a:cubicBezTo>
                    <a:cubicBezTo>
                      <a:pt x="1714500" y="1309370"/>
                      <a:pt x="1710690" y="1385570"/>
                      <a:pt x="1710690" y="1460500"/>
                    </a:cubicBezTo>
                    <a:cubicBezTo>
                      <a:pt x="1710690" y="1526540"/>
                      <a:pt x="1711960" y="1587500"/>
                      <a:pt x="1713230" y="1652270"/>
                    </a:cubicBezTo>
                    <a:cubicBezTo>
                      <a:pt x="1713230" y="1673860"/>
                      <a:pt x="1713230" y="1687830"/>
                      <a:pt x="1713230" y="1711960"/>
                    </a:cubicBezTo>
                    <a:cubicBezTo>
                      <a:pt x="1690370" y="1711960"/>
                      <a:pt x="1670050" y="1713230"/>
                      <a:pt x="1649730" y="1711960"/>
                    </a:cubicBezTo>
                    <a:cubicBezTo>
                      <a:pt x="1567180" y="1706880"/>
                      <a:pt x="1483360" y="1713230"/>
                      <a:pt x="1400810" y="1708150"/>
                    </a:cubicBezTo>
                    <a:cubicBezTo>
                      <a:pt x="1351280" y="1704340"/>
                      <a:pt x="1303020" y="1706880"/>
                      <a:pt x="1253490" y="1704340"/>
                    </a:cubicBezTo>
                    <a:cubicBezTo>
                      <a:pt x="1230630" y="1703070"/>
                      <a:pt x="1207770" y="1701800"/>
                      <a:pt x="1184910" y="1700530"/>
                    </a:cubicBezTo>
                    <a:cubicBezTo>
                      <a:pt x="1170940" y="1700530"/>
                      <a:pt x="1158240" y="1701800"/>
                      <a:pt x="1144270" y="1701800"/>
                    </a:cubicBezTo>
                    <a:cubicBezTo>
                      <a:pt x="1108710" y="1700530"/>
                      <a:pt x="1010920" y="1701800"/>
                      <a:pt x="975360" y="1700530"/>
                    </a:cubicBezTo>
                    <a:cubicBezTo>
                      <a:pt x="949960" y="1699260"/>
                      <a:pt x="441960" y="1708150"/>
                      <a:pt x="416560" y="1706880"/>
                    </a:cubicBezTo>
                    <a:cubicBezTo>
                      <a:pt x="410210" y="1706880"/>
                      <a:pt x="402590" y="1708150"/>
                      <a:pt x="396240" y="1708150"/>
                    </a:cubicBezTo>
                    <a:cubicBezTo>
                      <a:pt x="381000" y="1708150"/>
                      <a:pt x="367030" y="1709420"/>
                      <a:pt x="351790" y="1709420"/>
                    </a:cubicBezTo>
                    <a:cubicBezTo>
                      <a:pt x="313690" y="1709420"/>
                      <a:pt x="276860" y="1708150"/>
                      <a:pt x="238760" y="1706880"/>
                    </a:cubicBezTo>
                    <a:cubicBezTo>
                      <a:pt x="215900" y="1705610"/>
                      <a:pt x="193040" y="1704340"/>
                      <a:pt x="171450" y="1703070"/>
                    </a:cubicBezTo>
                    <a:cubicBezTo>
                      <a:pt x="130810" y="1701800"/>
                      <a:pt x="90170" y="1700530"/>
                      <a:pt x="48260" y="1700530"/>
                    </a:cubicBezTo>
                    <a:cubicBezTo>
                      <a:pt x="38100" y="1700530"/>
                      <a:pt x="29210" y="1700530"/>
                      <a:pt x="19050" y="1699260"/>
                    </a:cubicBezTo>
                    <a:cubicBezTo>
                      <a:pt x="10160" y="1697990"/>
                      <a:pt x="5080" y="1691640"/>
                      <a:pt x="7620" y="1682750"/>
                    </a:cubicBezTo>
                    <a:cubicBezTo>
                      <a:pt x="16510" y="1651000"/>
                      <a:pt x="12700" y="1619250"/>
                      <a:pt x="11430" y="1586230"/>
                    </a:cubicBezTo>
                    <a:cubicBezTo>
                      <a:pt x="10160" y="1518920"/>
                      <a:pt x="6350" y="1452880"/>
                      <a:pt x="7620" y="1385570"/>
                    </a:cubicBezTo>
                    <a:cubicBezTo>
                      <a:pt x="5080" y="1301750"/>
                      <a:pt x="0" y="264160"/>
                      <a:pt x="7620" y="179070"/>
                    </a:cubicBezTo>
                    <a:cubicBezTo>
                      <a:pt x="8890" y="162560"/>
                      <a:pt x="7620" y="144780"/>
                      <a:pt x="8890" y="128270"/>
                    </a:cubicBezTo>
                    <a:cubicBezTo>
                      <a:pt x="10160" y="101600"/>
                      <a:pt x="12700" y="72390"/>
                      <a:pt x="13970" y="44450"/>
                    </a:cubicBezTo>
                    <a:cubicBezTo>
                      <a:pt x="13970" y="41910"/>
                      <a:pt x="15240" y="39370"/>
                      <a:pt x="16510" y="38100"/>
                    </a:cubicBezTo>
                    <a:cubicBezTo>
                      <a:pt x="38100" y="35560"/>
                      <a:pt x="58420" y="30480"/>
                      <a:pt x="78740" y="29210"/>
                    </a:cubicBezTo>
                    <a:cubicBezTo>
                      <a:pt x="113030" y="25400"/>
                      <a:pt x="147320" y="22860"/>
                      <a:pt x="182880" y="20320"/>
                    </a:cubicBezTo>
                    <a:cubicBezTo>
                      <a:pt x="207010" y="17780"/>
                      <a:pt x="231140" y="16510"/>
                      <a:pt x="254000" y="13970"/>
                    </a:cubicBezTo>
                    <a:cubicBezTo>
                      <a:pt x="276860" y="11430"/>
                      <a:pt x="300990" y="8890"/>
                      <a:pt x="323850" y="8890"/>
                    </a:cubicBezTo>
                    <a:cubicBezTo>
                      <a:pt x="349250" y="7620"/>
                      <a:pt x="374650" y="10160"/>
                      <a:pt x="400050" y="8890"/>
                    </a:cubicBezTo>
                    <a:cubicBezTo>
                      <a:pt x="431800" y="8890"/>
                      <a:pt x="1007110" y="6350"/>
                      <a:pt x="1038860" y="5080"/>
                    </a:cubicBezTo>
                    <a:cubicBezTo>
                      <a:pt x="1069340" y="3810"/>
                      <a:pt x="1099820" y="2540"/>
                      <a:pt x="1131570" y="2540"/>
                    </a:cubicBezTo>
                    <a:cubicBezTo>
                      <a:pt x="1183640" y="1270"/>
                      <a:pt x="1234440" y="0"/>
                      <a:pt x="1286510" y="0"/>
                    </a:cubicBezTo>
                    <a:cubicBezTo>
                      <a:pt x="1308100" y="0"/>
                      <a:pt x="1330960" y="2540"/>
                      <a:pt x="1352550" y="2540"/>
                    </a:cubicBezTo>
                    <a:cubicBezTo>
                      <a:pt x="1412240" y="3810"/>
                      <a:pt x="1473200" y="5080"/>
                      <a:pt x="1532890" y="7620"/>
                    </a:cubicBezTo>
                    <a:cubicBezTo>
                      <a:pt x="1564640" y="8890"/>
                      <a:pt x="1596390" y="12700"/>
                      <a:pt x="1628140" y="16510"/>
                    </a:cubicBezTo>
                    <a:cubicBezTo>
                      <a:pt x="1635760" y="16510"/>
                      <a:pt x="1643380" y="16510"/>
                      <a:pt x="1649730" y="16510"/>
                    </a:cubicBezTo>
                    <a:cubicBezTo>
                      <a:pt x="1661160" y="17780"/>
                      <a:pt x="1670050" y="20320"/>
                      <a:pt x="1680210" y="21590"/>
                    </a:cubicBezTo>
                    <a:close/>
                    <a:moveTo>
                      <a:pt x="1690370" y="1695450"/>
                    </a:moveTo>
                    <a:cubicBezTo>
                      <a:pt x="1691640" y="1678940"/>
                      <a:pt x="1692910" y="1666240"/>
                      <a:pt x="1692910" y="1653540"/>
                    </a:cubicBezTo>
                    <a:cubicBezTo>
                      <a:pt x="1691640" y="1581150"/>
                      <a:pt x="1690370" y="1513840"/>
                      <a:pt x="1690370" y="1441450"/>
                    </a:cubicBezTo>
                    <a:cubicBezTo>
                      <a:pt x="1690370" y="1408430"/>
                      <a:pt x="1692910" y="1375410"/>
                      <a:pt x="1691640" y="1342390"/>
                    </a:cubicBezTo>
                    <a:cubicBezTo>
                      <a:pt x="1691640" y="1311910"/>
                      <a:pt x="1690370" y="1280160"/>
                      <a:pt x="1689100" y="1249680"/>
                    </a:cubicBezTo>
                    <a:cubicBezTo>
                      <a:pt x="1684020" y="1202690"/>
                      <a:pt x="1672590" y="229870"/>
                      <a:pt x="1672590" y="182880"/>
                    </a:cubicBezTo>
                    <a:cubicBezTo>
                      <a:pt x="1670050" y="143510"/>
                      <a:pt x="1667510" y="102870"/>
                      <a:pt x="1664970" y="63500"/>
                    </a:cubicBezTo>
                    <a:cubicBezTo>
                      <a:pt x="1663700" y="44450"/>
                      <a:pt x="1662430" y="43180"/>
                      <a:pt x="1645920" y="41910"/>
                    </a:cubicBezTo>
                    <a:cubicBezTo>
                      <a:pt x="1642110" y="41910"/>
                      <a:pt x="1639570" y="41910"/>
                      <a:pt x="1635760" y="40640"/>
                    </a:cubicBezTo>
                    <a:cubicBezTo>
                      <a:pt x="1604010" y="36830"/>
                      <a:pt x="1570990" y="31750"/>
                      <a:pt x="1539240" y="30480"/>
                    </a:cubicBezTo>
                    <a:cubicBezTo>
                      <a:pt x="1461770" y="26670"/>
                      <a:pt x="1383030" y="25400"/>
                      <a:pt x="1305560" y="22860"/>
                    </a:cubicBezTo>
                    <a:cubicBezTo>
                      <a:pt x="1294130" y="22860"/>
                      <a:pt x="1281430" y="22860"/>
                      <a:pt x="1270000" y="22860"/>
                    </a:cubicBezTo>
                    <a:cubicBezTo>
                      <a:pt x="1250950" y="22860"/>
                      <a:pt x="1231900" y="22860"/>
                      <a:pt x="1214120" y="22860"/>
                    </a:cubicBezTo>
                    <a:cubicBezTo>
                      <a:pt x="1173480" y="22860"/>
                      <a:pt x="1132840" y="22860"/>
                      <a:pt x="1093470" y="24130"/>
                    </a:cubicBezTo>
                    <a:cubicBezTo>
                      <a:pt x="1059180" y="25400"/>
                      <a:pt x="481330" y="29210"/>
                      <a:pt x="447040" y="29210"/>
                    </a:cubicBezTo>
                    <a:cubicBezTo>
                      <a:pt x="391160" y="29210"/>
                      <a:pt x="335280" y="26670"/>
                      <a:pt x="279400" y="33020"/>
                    </a:cubicBezTo>
                    <a:cubicBezTo>
                      <a:pt x="250190" y="36830"/>
                      <a:pt x="222250" y="36830"/>
                      <a:pt x="194310" y="38100"/>
                    </a:cubicBezTo>
                    <a:cubicBezTo>
                      <a:pt x="146050" y="41910"/>
                      <a:pt x="97790" y="45720"/>
                      <a:pt x="49530" y="50800"/>
                    </a:cubicBezTo>
                    <a:cubicBezTo>
                      <a:pt x="36830" y="50800"/>
                      <a:pt x="34290" y="53340"/>
                      <a:pt x="33020" y="68580"/>
                    </a:cubicBezTo>
                    <a:cubicBezTo>
                      <a:pt x="31750" y="91440"/>
                      <a:pt x="31750" y="114300"/>
                      <a:pt x="30480" y="137160"/>
                    </a:cubicBezTo>
                    <a:cubicBezTo>
                      <a:pt x="29210" y="175260"/>
                      <a:pt x="26670" y="212090"/>
                      <a:pt x="25400" y="250190"/>
                    </a:cubicBezTo>
                    <a:cubicBezTo>
                      <a:pt x="20320" y="290830"/>
                      <a:pt x="26670" y="1283970"/>
                      <a:pt x="29210" y="1324610"/>
                    </a:cubicBezTo>
                    <a:cubicBezTo>
                      <a:pt x="29210" y="1367790"/>
                      <a:pt x="29210" y="1412240"/>
                      <a:pt x="30480" y="1455420"/>
                    </a:cubicBezTo>
                    <a:cubicBezTo>
                      <a:pt x="30480" y="1487170"/>
                      <a:pt x="33020" y="1518920"/>
                      <a:pt x="33020" y="1550670"/>
                    </a:cubicBezTo>
                    <a:cubicBezTo>
                      <a:pt x="33020" y="1584960"/>
                      <a:pt x="33020" y="1619250"/>
                      <a:pt x="31750" y="1653540"/>
                    </a:cubicBezTo>
                    <a:cubicBezTo>
                      <a:pt x="31750" y="1657350"/>
                      <a:pt x="31750" y="1659890"/>
                      <a:pt x="31750" y="1663700"/>
                    </a:cubicBezTo>
                    <a:cubicBezTo>
                      <a:pt x="31750" y="1673860"/>
                      <a:pt x="35560" y="1677670"/>
                      <a:pt x="44450" y="1677670"/>
                    </a:cubicBezTo>
                    <a:cubicBezTo>
                      <a:pt x="60960" y="1677670"/>
                      <a:pt x="78740" y="1678940"/>
                      <a:pt x="95250" y="1678940"/>
                    </a:cubicBezTo>
                    <a:cubicBezTo>
                      <a:pt x="119380" y="1678940"/>
                      <a:pt x="144780" y="1676400"/>
                      <a:pt x="168910" y="1678940"/>
                    </a:cubicBezTo>
                    <a:cubicBezTo>
                      <a:pt x="208280" y="1682750"/>
                      <a:pt x="247650" y="1685290"/>
                      <a:pt x="287020" y="1684020"/>
                    </a:cubicBezTo>
                    <a:cubicBezTo>
                      <a:pt x="312420" y="1682750"/>
                      <a:pt x="336550" y="1685290"/>
                      <a:pt x="361950" y="1685290"/>
                    </a:cubicBezTo>
                    <a:cubicBezTo>
                      <a:pt x="398780" y="1685290"/>
                      <a:pt x="435610" y="1684020"/>
                      <a:pt x="472440" y="1685290"/>
                    </a:cubicBezTo>
                    <a:cubicBezTo>
                      <a:pt x="527050" y="1686560"/>
                      <a:pt x="1126490" y="1676400"/>
                      <a:pt x="1182370" y="1678940"/>
                    </a:cubicBezTo>
                    <a:cubicBezTo>
                      <a:pt x="1206500" y="1680210"/>
                      <a:pt x="1230630" y="1681480"/>
                      <a:pt x="1253490" y="1681480"/>
                    </a:cubicBezTo>
                    <a:cubicBezTo>
                      <a:pt x="1295400" y="1684020"/>
                      <a:pt x="1336040" y="1680210"/>
                      <a:pt x="1377950" y="1684020"/>
                    </a:cubicBezTo>
                    <a:cubicBezTo>
                      <a:pt x="1412240" y="1686560"/>
                      <a:pt x="1446530" y="1686560"/>
                      <a:pt x="1480820" y="1689100"/>
                    </a:cubicBezTo>
                    <a:cubicBezTo>
                      <a:pt x="1531620" y="1692910"/>
                      <a:pt x="1582420" y="1695450"/>
                      <a:pt x="1633220" y="1696720"/>
                    </a:cubicBezTo>
                    <a:cubicBezTo>
                      <a:pt x="1652270" y="1696720"/>
                      <a:pt x="1670050" y="1695450"/>
                      <a:pt x="1690370" y="1695450"/>
                    </a:cubicBezTo>
                    <a:close/>
                  </a:path>
                </a:pathLst>
              </a:custGeom>
              <a:solidFill>
                <a:srgbClr val="000000"/>
              </a:solidFill>
            </p:spPr>
          </p:sp>
        </p:grpSp>
        <p:sp>
          <p:nvSpPr>
            <p:cNvPr id="28" name="TextBox 28"/>
            <p:cNvSpPr txBox="1"/>
            <p:nvPr/>
          </p:nvSpPr>
          <p:spPr>
            <a:xfrm>
              <a:off x="2734337" y="513669"/>
              <a:ext cx="1792305" cy="587662"/>
            </a:xfrm>
            <a:prstGeom prst="rect">
              <a:avLst/>
            </a:prstGeom>
          </p:spPr>
          <p:txBody>
            <a:bodyPr lIns="0" tIns="0" rIns="0" bIns="0" rtlCol="0" anchor="t">
              <a:spAutoFit/>
            </a:bodyPr>
            <a:lstStyle/>
            <a:p>
              <a:pPr marL="0" lvl="0" indent="0" algn="ctr">
                <a:lnSpc>
                  <a:spcPts val="1611"/>
                </a:lnSpc>
                <a:spcBef>
                  <a:spcPct val="0"/>
                </a:spcBef>
              </a:pPr>
              <a:r>
                <a:rPr lang="en-US" sz="1413" u="none">
                  <a:solidFill>
                    <a:srgbClr val="000000"/>
                  </a:solidFill>
                  <a:latin typeface="Telegraf"/>
                </a:rPr>
                <a:t>Type your thought here.</a:t>
              </a:r>
            </a:p>
          </p:txBody>
        </p:sp>
        <p:sp>
          <p:nvSpPr>
            <p:cNvPr id="29" name="AutoShape 29"/>
            <p:cNvSpPr/>
            <p:nvPr/>
          </p:nvSpPr>
          <p:spPr>
            <a:xfrm rot="-201720">
              <a:off x="3321816" y="18142"/>
              <a:ext cx="625010" cy="215021"/>
            </a:xfrm>
            <a:prstGeom prst="rect">
              <a:avLst/>
            </a:prstGeom>
            <a:solidFill>
              <a:srgbClr val="000000"/>
            </a:solidFill>
          </p:spPr>
        </p:sp>
        <p:grpSp>
          <p:nvGrpSpPr>
            <p:cNvPr id="30" name="Group 30"/>
            <p:cNvGrpSpPr/>
            <p:nvPr/>
          </p:nvGrpSpPr>
          <p:grpSpPr>
            <a:xfrm>
              <a:off x="4991383" y="125652"/>
              <a:ext cx="2266930" cy="2275357"/>
              <a:chOff x="0" y="0"/>
              <a:chExt cx="1708150" cy="1714500"/>
            </a:xfrm>
          </p:grpSpPr>
          <p:sp>
            <p:nvSpPr>
              <p:cNvPr id="31" name="Freeform 31"/>
              <p:cNvSpPr/>
              <p:nvPr/>
            </p:nvSpPr>
            <p:spPr>
              <a:xfrm>
                <a:off x="10160" y="16510"/>
                <a:ext cx="1685290" cy="1686560"/>
              </a:xfrm>
              <a:custGeom>
                <a:avLst/>
                <a:gdLst/>
                <a:ahLst/>
                <a:cxnLst/>
                <a:rect l="l" t="t" r="r" b="b"/>
                <a:pathLst>
                  <a:path w="1685290" h="1686560">
                    <a:moveTo>
                      <a:pt x="1685290" y="1686560"/>
                    </a:moveTo>
                    <a:lnTo>
                      <a:pt x="0" y="1678940"/>
                    </a:lnTo>
                    <a:lnTo>
                      <a:pt x="0" y="598170"/>
                    </a:lnTo>
                    <a:lnTo>
                      <a:pt x="17780" y="19050"/>
                    </a:lnTo>
                    <a:lnTo>
                      <a:pt x="838200" y="0"/>
                    </a:lnTo>
                    <a:lnTo>
                      <a:pt x="1666240" y="5080"/>
                    </a:lnTo>
                    <a:close/>
                  </a:path>
                </a:pathLst>
              </a:custGeom>
              <a:solidFill>
                <a:srgbClr val="6E5CFF"/>
              </a:solidFill>
            </p:spPr>
          </p:sp>
          <p:sp>
            <p:nvSpPr>
              <p:cNvPr id="32" name="Freeform 32"/>
              <p:cNvSpPr/>
              <p:nvPr/>
            </p:nvSpPr>
            <p:spPr>
              <a:xfrm>
                <a:off x="-3810" y="0"/>
                <a:ext cx="1714500" cy="1713230"/>
              </a:xfrm>
              <a:custGeom>
                <a:avLst/>
                <a:gdLst/>
                <a:ahLst/>
                <a:cxnLst/>
                <a:rect l="l" t="t" r="r" b="b"/>
                <a:pathLst>
                  <a:path w="1714500" h="1713230">
                    <a:moveTo>
                      <a:pt x="1680210" y="21590"/>
                    </a:moveTo>
                    <a:cubicBezTo>
                      <a:pt x="1681480" y="34290"/>
                      <a:pt x="1681480" y="44450"/>
                      <a:pt x="1682750" y="54610"/>
                    </a:cubicBezTo>
                    <a:cubicBezTo>
                      <a:pt x="1685290" y="88900"/>
                      <a:pt x="1686560" y="124460"/>
                      <a:pt x="1689100" y="158750"/>
                    </a:cubicBezTo>
                    <a:cubicBezTo>
                      <a:pt x="1689100" y="208280"/>
                      <a:pt x="1701800" y="1184910"/>
                      <a:pt x="1708150" y="1234440"/>
                    </a:cubicBezTo>
                    <a:cubicBezTo>
                      <a:pt x="1714500" y="1309370"/>
                      <a:pt x="1710690" y="1385570"/>
                      <a:pt x="1710690" y="1460500"/>
                    </a:cubicBezTo>
                    <a:cubicBezTo>
                      <a:pt x="1710690" y="1526540"/>
                      <a:pt x="1711960" y="1587500"/>
                      <a:pt x="1713230" y="1652270"/>
                    </a:cubicBezTo>
                    <a:cubicBezTo>
                      <a:pt x="1713230" y="1673860"/>
                      <a:pt x="1713230" y="1687830"/>
                      <a:pt x="1713230" y="1711960"/>
                    </a:cubicBezTo>
                    <a:cubicBezTo>
                      <a:pt x="1690370" y="1711960"/>
                      <a:pt x="1670050" y="1713230"/>
                      <a:pt x="1649730" y="1711960"/>
                    </a:cubicBezTo>
                    <a:cubicBezTo>
                      <a:pt x="1567180" y="1706880"/>
                      <a:pt x="1483360" y="1713230"/>
                      <a:pt x="1400810" y="1708150"/>
                    </a:cubicBezTo>
                    <a:cubicBezTo>
                      <a:pt x="1351280" y="1704340"/>
                      <a:pt x="1303020" y="1706880"/>
                      <a:pt x="1253490" y="1704340"/>
                    </a:cubicBezTo>
                    <a:cubicBezTo>
                      <a:pt x="1230630" y="1703070"/>
                      <a:pt x="1207770" y="1701800"/>
                      <a:pt x="1184910" y="1700530"/>
                    </a:cubicBezTo>
                    <a:cubicBezTo>
                      <a:pt x="1170940" y="1700530"/>
                      <a:pt x="1158240" y="1701800"/>
                      <a:pt x="1144270" y="1701800"/>
                    </a:cubicBezTo>
                    <a:cubicBezTo>
                      <a:pt x="1108710" y="1700530"/>
                      <a:pt x="1010920" y="1701800"/>
                      <a:pt x="975360" y="1700530"/>
                    </a:cubicBezTo>
                    <a:cubicBezTo>
                      <a:pt x="949960" y="1699260"/>
                      <a:pt x="441960" y="1708150"/>
                      <a:pt x="416560" y="1706880"/>
                    </a:cubicBezTo>
                    <a:cubicBezTo>
                      <a:pt x="410210" y="1706880"/>
                      <a:pt x="402590" y="1708150"/>
                      <a:pt x="396240" y="1708150"/>
                    </a:cubicBezTo>
                    <a:cubicBezTo>
                      <a:pt x="381000" y="1708150"/>
                      <a:pt x="367030" y="1709420"/>
                      <a:pt x="351790" y="1709420"/>
                    </a:cubicBezTo>
                    <a:cubicBezTo>
                      <a:pt x="313690" y="1709420"/>
                      <a:pt x="276860" y="1708150"/>
                      <a:pt x="238760" y="1706880"/>
                    </a:cubicBezTo>
                    <a:cubicBezTo>
                      <a:pt x="215900" y="1705610"/>
                      <a:pt x="193040" y="1704340"/>
                      <a:pt x="171450" y="1703070"/>
                    </a:cubicBezTo>
                    <a:cubicBezTo>
                      <a:pt x="130810" y="1701800"/>
                      <a:pt x="90170" y="1700530"/>
                      <a:pt x="48260" y="1700530"/>
                    </a:cubicBezTo>
                    <a:cubicBezTo>
                      <a:pt x="38100" y="1700530"/>
                      <a:pt x="29210" y="1700530"/>
                      <a:pt x="19050" y="1699260"/>
                    </a:cubicBezTo>
                    <a:cubicBezTo>
                      <a:pt x="10160" y="1697990"/>
                      <a:pt x="5080" y="1691640"/>
                      <a:pt x="7620" y="1682750"/>
                    </a:cubicBezTo>
                    <a:cubicBezTo>
                      <a:pt x="16510" y="1651000"/>
                      <a:pt x="12700" y="1619250"/>
                      <a:pt x="11430" y="1586230"/>
                    </a:cubicBezTo>
                    <a:cubicBezTo>
                      <a:pt x="10160" y="1518920"/>
                      <a:pt x="6350" y="1452880"/>
                      <a:pt x="7620" y="1385570"/>
                    </a:cubicBezTo>
                    <a:cubicBezTo>
                      <a:pt x="5080" y="1301750"/>
                      <a:pt x="0" y="264160"/>
                      <a:pt x="7620" y="179070"/>
                    </a:cubicBezTo>
                    <a:cubicBezTo>
                      <a:pt x="8890" y="162560"/>
                      <a:pt x="7620" y="144780"/>
                      <a:pt x="8890" y="128270"/>
                    </a:cubicBezTo>
                    <a:cubicBezTo>
                      <a:pt x="10160" y="101600"/>
                      <a:pt x="12700" y="72390"/>
                      <a:pt x="13970" y="44450"/>
                    </a:cubicBezTo>
                    <a:cubicBezTo>
                      <a:pt x="13970" y="41910"/>
                      <a:pt x="15240" y="39370"/>
                      <a:pt x="16510" y="38100"/>
                    </a:cubicBezTo>
                    <a:cubicBezTo>
                      <a:pt x="38100" y="35560"/>
                      <a:pt x="58420" y="30480"/>
                      <a:pt x="78740" y="29210"/>
                    </a:cubicBezTo>
                    <a:cubicBezTo>
                      <a:pt x="113030" y="25400"/>
                      <a:pt x="147320" y="22860"/>
                      <a:pt x="182880" y="20320"/>
                    </a:cubicBezTo>
                    <a:cubicBezTo>
                      <a:pt x="207010" y="17780"/>
                      <a:pt x="231140" y="16510"/>
                      <a:pt x="254000" y="13970"/>
                    </a:cubicBezTo>
                    <a:cubicBezTo>
                      <a:pt x="276860" y="11430"/>
                      <a:pt x="300990" y="8890"/>
                      <a:pt x="323850" y="8890"/>
                    </a:cubicBezTo>
                    <a:cubicBezTo>
                      <a:pt x="349250" y="7620"/>
                      <a:pt x="374650" y="10160"/>
                      <a:pt x="400050" y="8890"/>
                    </a:cubicBezTo>
                    <a:cubicBezTo>
                      <a:pt x="431800" y="8890"/>
                      <a:pt x="1007110" y="6350"/>
                      <a:pt x="1038860" y="5080"/>
                    </a:cubicBezTo>
                    <a:cubicBezTo>
                      <a:pt x="1069340" y="3810"/>
                      <a:pt x="1099820" y="2540"/>
                      <a:pt x="1131570" y="2540"/>
                    </a:cubicBezTo>
                    <a:cubicBezTo>
                      <a:pt x="1183640" y="1270"/>
                      <a:pt x="1234440" y="0"/>
                      <a:pt x="1286510" y="0"/>
                    </a:cubicBezTo>
                    <a:cubicBezTo>
                      <a:pt x="1308100" y="0"/>
                      <a:pt x="1330960" y="2540"/>
                      <a:pt x="1352550" y="2540"/>
                    </a:cubicBezTo>
                    <a:cubicBezTo>
                      <a:pt x="1412240" y="3810"/>
                      <a:pt x="1473200" y="5080"/>
                      <a:pt x="1532890" y="7620"/>
                    </a:cubicBezTo>
                    <a:cubicBezTo>
                      <a:pt x="1564640" y="8890"/>
                      <a:pt x="1596390" y="12700"/>
                      <a:pt x="1628140" y="16510"/>
                    </a:cubicBezTo>
                    <a:cubicBezTo>
                      <a:pt x="1635760" y="16510"/>
                      <a:pt x="1643380" y="16510"/>
                      <a:pt x="1649730" y="16510"/>
                    </a:cubicBezTo>
                    <a:cubicBezTo>
                      <a:pt x="1661160" y="17780"/>
                      <a:pt x="1670050" y="20320"/>
                      <a:pt x="1680210" y="21590"/>
                    </a:cubicBezTo>
                    <a:close/>
                    <a:moveTo>
                      <a:pt x="1690370" y="1695450"/>
                    </a:moveTo>
                    <a:cubicBezTo>
                      <a:pt x="1691640" y="1678940"/>
                      <a:pt x="1692910" y="1666240"/>
                      <a:pt x="1692910" y="1653540"/>
                    </a:cubicBezTo>
                    <a:cubicBezTo>
                      <a:pt x="1691640" y="1581150"/>
                      <a:pt x="1690370" y="1513840"/>
                      <a:pt x="1690370" y="1441450"/>
                    </a:cubicBezTo>
                    <a:cubicBezTo>
                      <a:pt x="1690370" y="1408430"/>
                      <a:pt x="1692910" y="1375410"/>
                      <a:pt x="1691640" y="1342390"/>
                    </a:cubicBezTo>
                    <a:cubicBezTo>
                      <a:pt x="1691640" y="1311910"/>
                      <a:pt x="1690370" y="1280160"/>
                      <a:pt x="1689100" y="1249680"/>
                    </a:cubicBezTo>
                    <a:cubicBezTo>
                      <a:pt x="1684020" y="1202690"/>
                      <a:pt x="1672590" y="229870"/>
                      <a:pt x="1672590" y="182880"/>
                    </a:cubicBezTo>
                    <a:cubicBezTo>
                      <a:pt x="1670050" y="143510"/>
                      <a:pt x="1667510" y="102870"/>
                      <a:pt x="1664970" y="63500"/>
                    </a:cubicBezTo>
                    <a:cubicBezTo>
                      <a:pt x="1663700" y="44450"/>
                      <a:pt x="1662430" y="43180"/>
                      <a:pt x="1645920" y="41910"/>
                    </a:cubicBezTo>
                    <a:cubicBezTo>
                      <a:pt x="1642110" y="41910"/>
                      <a:pt x="1639570" y="41910"/>
                      <a:pt x="1635760" y="40640"/>
                    </a:cubicBezTo>
                    <a:cubicBezTo>
                      <a:pt x="1604010" y="36830"/>
                      <a:pt x="1570990" y="31750"/>
                      <a:pt x="1539240" y="30480"/>
                    </a:cubicBezTo>
                    <a:cubicBezTo>
                      <a:pt x="1461770" y="26670"/>
                      <a:pt x="1383030" y="25400"/>
                      <a:pt x="1305560" y="22860"/>
                    </a:cubicBezTo>
                    <a:cubicBezTo>
                      <a:pt x="1294130" y="22860"/>
                      <a:pt x="1281430" y="22860"/>
                      <a:pt x="1270000" y="22860"/>
                    </a:cubicBezTo>
                    <a:cubicBezTo>
                      <a:pt x="1250950" y="22860"/>
                      <a:pt x="1231900" y="22860"/>
                      <a:pt x="1214120" y="22860"/>
                    </a:cubicBezTo>
                    <a:cubicBezTo>
                      <a:pt x="1173480" y="22860"/>
                      <a:pt x="1132840" y="22860"/>
                      <a:pt x="1093470" y="24130"/>
                    </a:cubicBezTo>
                    <a:cubicBezTo>
                      <a:pt x="1059180" y="25400"/>
                      <a:pt x="481330" y="29210"/>
                      <a:pt x="447040" y="29210"/>
                    </a:cubicBezTo>
                    <a:cubicBezTo>
                      <a:pt x="391160" y="29210"/>
                      <a:pt x="335280" y="26670"/>
                      <a:pt x="279400" y="33020"/>
                    </a:cubicBezTo>
                    <a:cubicBezTo>
                      <a:pt x="250190" y="36830"/>
                      <a:pt x="222250" y="36830"/>
                      <a:pt x="194310" y="38100"/>
                    </a:cubicBezTo>
                    <a:cubicBezTo>
                      <a:pt x="146050" y="41910"/>
                      <a:pt x="97790" y="45720"/>
                      <a:pt x="49530" y="50800"/>
                    </a:cubicBezTo>
                    <a:cubicBezTo>
                      <a:pt x="36830" y="50800"/>
                      <a:pt x="34290" y="53340"/>
                      <a:pt x="33020" y="68580"/>
                    </a:cubicBezTo>
                    <a:cubicBezTo>
                      <a:pt x="31750" y="91440"/>
                      <a:pt x="31750" y="114300"/>
                      <a:pt x="30480" y="137160"/>
                    </a:cubicBezTo>
                    <a:cubicBezTo>
                      <a:pt x="29210" y="175260"/>
                      <a:pt x="26670" y="212090"/>
                      <a:pt x="25400" y="250190"/>
                    </a:cubicBezTo>
                    <a:cubicBezTo>
                      <a:pt x="20320" y="290830"/>
                      <a:pt x="26670" y="1283970"/>
                      <a:pt x="29210" y="1324610"/>
                    </a:cubicBezTo>
                    <a:cubicBezTo>
                      <a:pt x="29210" y="1367790"/>
                      <a:pt x="29210" y="1412240"/>
                      <a:pt x="30480" y="1455420"/>
                    </a:cubicBezTo>
                    <a:cubicBezTo>
                      <a:pt x="30480" y="1487170"/>
                      <a:pt x="33020" y="1518920"/>
                      <a:pt x="33020" y="1550670"/>
                    </a:cubicBezTo>
                    <a:cubicBezTo>
                      <a:pt x="33020" y="1584960"/>
                      <a:pt x="33020" y="1619250"/>
                      <a:pt x="31750" y="1653540"/>
                    </a:cubicBezTo>
                    <a:cubicBezTo>
                      <a:pt x="31750" y="1657350"/>
                      <a:pt x="31750" y="1659890"/>
                      <a:pt x="31750" y="1663700"/>
                    </a:cubicBezTo>
                    <a:cubicBezTo>
                      <a:pt x="31750" y="1673860"/>
                      <a:pt x="35560" y="1677670"/>
                      <a:pt x="44450" y="1677670"/>
                    </a:cubicBezTo>
                    <a:cubicBezTo>
                      <a:pt x="60960" y="1677670"/>
                      <a:pt x="78740" y="1678940"/>
                      <a:pt x="95250" y="1678940"/>
                    </a:cubicBezTo>
                    <a:cubicBezTo>
                      <a:pt x="119380" y="1678940"/>
                      <a:pt x="144780" y="1676400"/>
                      <a:pt x="168910" y="1678940"/>
                    </a:cubicBezTo>
                    <a:cubicBezTo>
                      <a:pt x="208280" y="1682750"/>
                      <a:pt x="247650" y="1685290"/>
                      <a:pt x="287020" y="1684020"/>
                    </a:cubicBezTo>
                    <a:cubicBezTo>
                      <a:pt x="312420" y="1682750"/>
                      <a:pt x="336550" y="1685290"/>
                      <a:pt x="361950" y="1685290"/>
                    </a:cubicBezTo>
                    <a:cubicBezTo>
                      <a:pt x="398780" y="1685290"/>
                      <a:pt x="435610" y="1684020"/>
                      <a:pt x="472440" y="1685290"/>
                    </a:cubicBezTo>
                    <a:cubicBezTo>
                      <a:pt x="527050" y="1686560"/>
                      <a:pt x="1126490" y="1676400"/>
                      <a:pt x="1182370" y="1678940"/>
                    </a:cubicBezTo>
                    <a:cubicBezTo>
                      <a:pt x="1206500" y="1680210"/>
                      <a:pt x="1230630" y="1681480"/>
                      <a:pt x="1253490" y="1681480"/>
                    </a:cubicBezTo>
                    <a:cubicBezTo>
                      <a:pt x="1295400" y="1684020"/>
                      <a:pt x="1336040" y="1680210"/>
                      <a:pt x="1377950" y="1684020"/>
                    </a:cubicBezTo>
                    <a:cubicBezTo>
                      <a:pt x="1412240" y="1686560"/>
                      <a:pt x="1446530" y="1686560"/>
                      <a:pt x="1480820" y="1689100"/>
                    </a:cubicBezTo>
                    <a:cubicBezTo>
                      <a:pt x="1531620" y="1692910"/>
                      <a:pt x="1582420" y="1695450"/>
                      <a:pt x="1633220" y="1696720"/>
                    </a:cubicBezTo>
                    <a:cubicBezTo>
                      <a:pt x="1652270" y="1696720"/>
                      <a:pt x="1670050" y="1695450"/>
                      <a:pt x="1690370" y="1695450"/>
                    </a:cubicBezTo>
                    <a:close/>
                  </a:path>
                </a:pathLst>
              </a:custGeom>
              <a:solidFill>
                <a:srgbClr val="000000"/>
              </a:solidFill>
            </p:spPr>
          </p:sp>
        </p:grpSp>
        <p:sp>
          <p:nvSpPr>
            <p:cNvPr id="33" name="TextBox 33"/>
            <p:cNvSpPr txBox="1"/>
            <p:nvPr/>
          </p:nvSpPr>
          <p:spPr>
            <a:xfrm>
              <a:off x="5228696" y="513669"/>
              <a:ext cx="1792305" cy="587662"/>
            </a:xfrm>
            <a:prstGeom prst="rect">
              <a:avLst/>
            </a:prstGeom>
          </p:spPr>
          <p:txBody>
            <a:bodyPr lIns="0" tIns="0" rIns="0" bIns="0" rtlCol="0" anchor="t">
              <a:spAutoFit/>
            </a:bodyPr>
            <a:lstStyle/>
            <a:p>
              <a:pPr marL="0" lvl="0" indent="0" algn="ctr">
                <a:lnSpc>
                  <a:spcPts val="1611"/>
                </a:lnSpc>
                <a:spcBef>
                  <a:spcPct val="0"/>
                </a:spcBef>
              </a:pPr>
              <a:r>
                <a:rPr lang="en-US" sz="1413" u="none">
                  <a:solidFill>
                    <a:srgbClr val="FFFFFF"/>
                  </a:solidFill>
                  <a:latin typeface="Telegraf"/>
                </a:rPr>
                <a:t>Type your thought here.</a:t>
              </a:r>
            </a:p>
          </p:txBody>
        </p:sp>
        <p:sp>
          <p:nvSpPr>
            <p:cNvPr id="34" name="AutoShape 34"/>
            <p:cNvSpPr/>
            <p:nvPr/>
          </p:nvSpPr>
          <p:spPr>
            <a:xfrm rot="-201720">
              <a:off x="5816175" y="18142"/>
              <a:ext cx="625010" cy="215021"/>
            </a:xfrm>
            <a:prstGeom prst="rect">
              <a:avLst/>
            </a:prstGeom>
            <a:solidFill>
              <a:srgbClr val="000000"/>
            </a:solidFill>
          </p:spPr>
        </p:sp>
      </p:grpSp>
      <p:grpSp>
        <p:nvGrpSpPr>
          <p:cNvPr id="35" name="Group 35"/>
          <p:cNvGrpSpPr/>
          <p:nvPr/>
        </p:nvGrpSpPr>
        <p:grpSpPr>
          <a:xfrm>
            <a:off x="1515812" y="2587794"/>
            <a:ext cx="774364" cy="774364"/>
            <a:chOff x="0" y="0"/>
            <a:chExt cx="1032485" cy="1032485"/>
          </a:xfrm>
        </p:grpSpPr>
        <p:grpSp>
          <p:nvGrpSpPr>
            <p:cNvPr id="36" name="Group 36"/>
            <p:cNvGrpSpPr/>
            <p:nvPr/>
          </p:nvGrpSpPr>
          <p:grpSpPr>
            <a:xfrm>
              <a:off x="0" y="0"/>
              <a:ext cx="1032485" cy="1032485"/>
              <a:chOff x="0" y="0"/>
              <a:chExt cx="6350000" cy="6350000"/>
            </a:xfrm>
          </p:grpSpPr>
          <p:sp>
            <p:nvSpPr>
              <p:cNvPr id="37" name="Freeform 3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id="38" name="TextBox 38"/>
            <p:cNvSpPr txBox="1"/>
            <p:nvPr/>
          </p:nvSpPr>
          <p:spPr>
            <a:xfrm>
              <a:off x="190172" y="28963"/>
              <a:ext cx="652142" cy="898358"/>
            </a:xfrm>
            <a:prstGeom prst="rect">
              <a:avLst/>
            </a:prstGeom>
          </p:spPr>
          <p:txBody>
            <a:bodyPr lIns="0" tIns="0" rIns="0" bIns="0" rtlCol="0" anchor="t">
              <a:spAutoFit/>
            </a:bodyPr>
            <a:lstStyle/>
            <a:p>
              <a:pPr marL="0" lvl="0" indent="0" algn="ctr">
                <a:lnSpc>
                  <a:spcPts val="5695"/>
                </a:lnSpc>
                <a:spcBef>
                  <a:spcPct val="0"/>
                </a:spcBef>
              </a:pPr>
              <a:r>
                <a:rPr lang="en-US" sz="4068">
                  <a:solidFill>
                    <a:srgbClr val="FFFFFF"/>
                  </a:solidFill>
                  <a:latin typeface="RoxboroughCF Bold"/>
                </a:rPr>
                <a:t>1</a:t>
              </a:r>
            </a:p>
          </p:txBody>
        </p:sp>
      </p:grpSp>
      <p:sp>
        <p:nvSpPr>
          <p:cNvPr id="39" name="TextBox 39"/>
          <p:cNvSpPr txBox="1"/>
          <p:nvPr/>
        </p:nvSpPr>
        <p:spPr>
          <a:xfrm>
            <a:off x="2567746" y="2638091"/>
            <a:ext cx="4520178" cy="1345316"/>
          </a:xfrm>
          <a:prstGeom prst="rect">
            <a:avLst/>
          </a:prstGeom>
        </p:spPr>
        <p:txBody>
          <a:bodyPr lIns="0" tIns="0" rIns="0" bIns="0" rtlCol="0" anchor="t">
            <a:spAutoFit/>
          </a:bodyPr>
          <a:lstStyle/>
          <a:p>
            <a:pPr marL="0" lvl="0" indent="0" algn="l">
              <a:lnSpc>
                <a:spcPts val="2711"/>
              </a:lnSpc>
              <a:spcBef>
                <a:spcPct val="0"/>
              </a:spcBef>
            </a:pPr>
            <a:r>
              <a:rPr lang="en-US" sz="2259">
                <a:solidFill>
                  <a:srgbClr val="000000"/>
                </a:solidFill>
                <a:latin typeface="Telegraf"/>
              </a:rPr>
              <a:t>This application offers signup and login features for authentication, allowing access to the Kanban board services.</a:t>
            </a:r>
          </a:p>
        </p:txBody>
      </p:sp>
      <p:grpSp>
        <p:nvGrpSpPr>
          <p:cNvPr id="40" name="Group 40"/>
          <p:cNvGrpSpPr/>
          <p:nvPr/>
        </p:nvGrpSpPr>
        <p:grpSpPr>
          <a:xfrm>
            <a:off x="1515812" y="4337719"/>
            <a:ext cx="774364" cy="774364"/>
            <a:chOff x="0" y="0"/>
            <a:chExt cx="6350000" cy="6350000"/>
          </a:xfrm>
        </p:grpSpPr>
        <p:sp>
          <p:nvSpPr>
            <p:cNvPr id="41" name="Freeform 4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id="42" name="TextBox 42"/>
          <p:cNvSpPr txBox="1"/>
          <p:nvPr/>
        </p:nvSpPr>
        <p:spPr>
          <a:xfrm>
            <a:off x="1658441" y="4299389"/>
            <a:ext cx="489106" cy="689098"/>
          </a:xfrm>
          <a:prstGeom prst="rect">
            <a:avLst/>
          </a:prstGeom>
        </p:spPr>
        <p:txBody>
          <a:bodyPr lIns="0" tIns="0" rIns="0" bIns="0" rtlCol="0" anchor="t">
            <a:spAutoFit/>
          </a:bodyPr>
          <a:lstStyle/>
          <a:p>
            <a:pPr marL="0" lvl="0" indent="0" algn="ctr">
              <a:lnSpc>
                <a:spcPts val="5695"/>
              </a:lnSpc>
              <a:spcBef>
                <a:spcPct val="0"/>
              </a:spcBef>
            </a:pPr>
            <a:r>
              <a:rPr lang="en-US" sz="4068">
                <a:solidFill>
                  <a:srgbClr val="FFFFFF"/>
                </a:solidFill>
                <a:latin typeface="RoxboroughCF Bold"/>
              </a:rPr>
              <a:t>2</a:t>
            </a:r>
          </a:p>
        </p:txBody>
      </p:sp>
      <p:sp>
        <p:nvSpPr>
          <p:cNvPr id="43" name="TextBox 43"/>
          <p:cNvSpPr txBox="1"/>
          <p:nvPr/>
        </p:nvSpPr>
        <p:spPr>
          <a:xfrm>
            <a:off x="2567746" y="4309144"/>
            <a:ext cx="4520178" cy="2332871"/>
          </a:xfrm>
          <a:prstGeom prst="rect">
            <a:avLst/>
          </a:prstGeom>
        </p:spPr>
        <p:txBody>
          <a:bodyPr lIns="0" tIns="0" rIns="0" bIns="0" rtlCol="0" anchor="t">
            <a:spAutoFit/>
          </a:bodyPr>
          <a:lstStyle/>
          <a:p>
            <a:pPr marL="0" lvl="0" indent="0">
              <a:lnSpc>
                <a:spcPts val="2711"/>
              </a:lnSpc>
            </a:pPr>
            <a:r>
              <a:rPr lang="en-US" sz="2259">
                <a:solidFill>
                  <a:srgbClr val="000000"/>
                </a:solidFill>
                <a:latin typeface="Telegraf"/>
              </a:rPr>
              <a:t>Afterward, the application facilitates the addition of projects and their related details, featuring visually appealing input field styles for adding stages, members, tasks, and assigning tasks.</a:t>
            </a:r>
          </a:p>
        </p:txBody>
      </p:sp>
      <p:grpSp>
        <p:nvGrpSpPr>
          <p:cNvPr id="44" name="Group 44"/>
          <p:cNvGrpSpPr/>
          <p:nvPr/>
        </p:nvGrpSpPr>
        <p:grpSpPr>
          <a:xfrm>
            <a:off x="10413354" y="5867651"/>
            <a:ext cx="5572112" cy="774364"/>
            <a:chOff x="0" y="0"/>
            <a:chExt cx="7429483" cy="1032485"/>
          </a:xfrm>
        </p:grpSpPr>
        <p:grpSp>
          <p:nvGrpSpPr>
            <p:cNvPr id="45" name="Group 45"/>
            <p:cNvGrpSpPr/>
            <p:nvPr/>
          </p:nvGrpSpPr>
          <p:grpSpPr>
            <a:xfrm>
              <a:off x="0" y="0"/>
              <a:ext cx="1032485" cy="1032485"/>
              <a:chOff x="0" y="0"/>
              <a:chExt cx="6350000" cy="6350000"/>
            </a:xfrm>
          </p:grpSpPr>
          <p:sp>
            <p:nvSpPr>
              <p:cNvPr id="46" name="Freeform 4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id="47" name="TextBox 47"/>
            <p:cNvSpPr txBox="1"/>
            <p:nvPr/>
          </p:nvSpPr>
          <p:spPr>
            <a:xfrm>
              <a:off x="190172" y="28963"/>
              <a:ext cx="652142" cy="898358"/>
            </a:xfrm>
            <a:prstGeom prst="rect">
              <a:avLst/>
            </a:prstGeom>
          </p:spPr>
          <p:txBody>
            <a:bodyPr lIns="0" tIns="0" rIns="0" bIns="0" rtlCol="0" anchor="t">
              <a:spAutoFit/>
            </a:bodyPr>
            <a:lstStyle/>
            <a:p>
              <a:pPr marL="0" lvl="0" indent="0" algn="ctr">
                <a:lnSpc>
                  <a:spcPts val="5695"/>
                </a:lnSpc>
                <a:spcBef>
                  <a:spcPct val="0"/>
                </a:spcBef>
              </a:pPr>
              <a:r>
                <a:rPr lang="en-US" sz="4068">
                  <a:solidFill>
                    <a:srgbClr val="FFFFFF"/>
                  </a:solidFill>
                  <a:latin typeface="RoxboroughCF Bold"/>
                </a:rPr>
                <a:t>6</a:t>
              </a:r>
            </a:p>
          </p:txBody>
        </p:sp>
        <p:sp>
          <p:nvSpPr>
            <p:cNvPr id="48" name="TextBox 48"/>
            <p:cNvSpPr txBox="1"/>
            <p:nvPr/>
          </p:nvSpPr>
          <p:spPr>
            <a:xfrm>
              <a:off x="1402579" y="80105"/>
              <a:ext cx="6026904" cy="906402"/>
            </a:xfrm>
            <a:prstGeom prst="rect">
              <a:avLst/>
            </a:prstGeom>
          </p:spPr>
          <p:txBody>
            <a:bodyPr lIns="0" tIns="0" rIns="0" bIns="0" rtlCol="0" anchor="t">
              <a:spAutoFit/>
            </a:bodyPr>
            <a:lstStyle/>
            <a:p>
              <a:pPr marL="0" lvl="0" indent="0" algn="l">
                <a:lnSpc>
                  <a:spcPts val="2711"/>
                </a:lnSpc>
                <a:spcBef>
                  <a:spcPct val="0"/>
                </a:spcBef>
              </a:pPr>
              <a:r>
                <a:rPr lang="en-US" sz="2259">
                  <a:solidFill>
                    <a:srgbClr val="000000"/>
                  </a:solidFill>
                  <a:latin typeface="Telegraf"/>
                </a:rPr>
                <a:t>Specialized message will be displayed over any action.</a:t>
              </a:r>
            </a:p>
          </p:txBody>
        </p:sp>
      </p:grpSp>
      <p:grpSp>
        <p:nvGrpSpPr>
          <p:cNvPr id="49" name="Group 49"/>
          <p:cNvGrpSpPr/>
          <p:nvPr/>
        </p:nvGrpSpPr>
        <p:grpSpPr>
          <a:xfrm>
            <a:off x="10413354" y="7234333"/>
            <a:ext cx="5572112" cy="1398250"/>
            <a:chOff x="0" y="0"/>
            <a:chExt cx="7429483" cy="1864334"/>
          </a:xfrm>
        </p:grpSpPr>
        <p:grpSp>
          <p:nvGrpSpPr>
            <p:cNvPr id="50" name="Group 50"/>
            <p:cNvGrpSpPr/>
            <p:nvPr/>
          </p:nvGrpSpPr>
          <p:grpSpPr>
            <a:xfrm>
              <a:off x="0" y="0"/>
              <a:ext cx="1032485" cy="1032485"/>
              <a:chOff x="0" y="0"/>
              <a:chExt cx="6350000" cy="6350000"/>
            </a:xfrm>
          </p:grpSpPr>
          <p:sp>
            <p:nvSpPr>
              <p:cNvPr id="51" name="Freeform 5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id="52" name="TextBox 52"/>
            <p:cNvSpPr txBox="1"/>
            <p:nvPr/>
          </p:nvSpPr>
          <p:spPr>
            <a:xfrm>
              <a:off x="190172" y="28963"/>
              <a:ext cx="652142" cy="898358"/>
            </a:xfrm>
            <a:prstGeom prst="rect">
              <a:avLst/>
            </a:prstGeom>
          </p:spPr>
          <p:txBody>
            <a:bodyPr lIns="0" tIns="0" rIns="0" bIns="0" rtlCol="0" anchor="t">
              <a:spAutoFit/>
            </a:bodyPr>
            <a:lstStyle/>
            <a:p>
              <a:pPr marL="0" lvl="0" indent="0" algn="ctr">
                <a:lnSpc>
                  <a:spcPts val="5695"/>
                </a:lnSpc>
                <a:spcBef>
                  <a:spcPct val="0"/>
                </a:spcBef>
              </a:pPr>
              <a:r>
                <a:rPr lang="en-US" sz="4068">
                  <a:solidFill>
                    <a:srgbClr val="FFFFFF"/>
                  </a:solidFill>
                  <a:latin typeface="RoxboroughCF Bold"/>
                </a:rPr>
                <a:t>7</a:t>
              </a:r>
            </a:p>
          </p:txBody>
        </p:sp>
        <p:sp>
          <p:nvSpPr>
            <p:cNvPr id="53" name="TextBox 53"/>
            <p:cNvSpPr txBox="1"/>
            <p:nvPr/>
          </p:nvSpPr>
          <p:spPr>
            <a:xfrm>
              <a:off x="1402579" y="80105"/>
              <a:ext cx="6026904" cy="1784229"/>
            </a:xfrm>
            <a:prstGeom prst="rect">
              <a:avLst/>
            </a:prstGeom>
          </p:spPr>
          <p:txBody>
            <a:bodyPr lIns="0" tIns="0" rIns="0" bIns="0" rtlCol="0" anchor="t">
              <a:spAutoFit/>
            </a:bodyPr>
            <a:lstStyle/>
            <a:p>
              <a:pPr marL="0" lvl="0" indent="0" algn="l">
                <a:lnSpc>
                  <a:spcPts val="2711"/>
                </a:lnSpc>
                <a:spcBef>
                  <a:spcPct val="0"/>
                </a:spcBef>
              </a:pPr>
              <a:r>
                <a:rPr lang="en-US" sz="2259">
                  <a:solidFill>
                    <a:srgbClr val="000000"/>
                  </a:solidFill>
                  <a:latin typeface="Telegraf"/>
                </a:rPr>
                <a:t>E-Mail to sent to the gmail account of  all users who has been joined in the project . So they can track status easily.  </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447</Words>
  <Application>Microsoft Office PowerPoint</Application>
  <PresentationFormat>Custom</PresentationFormat>
  <Paragraphs>94</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Open Sauce Semi-Bold</vt:lpstr>
      <vt:lpstr>Canva Sans Bold</vt:lpstr>
      <vt:lpstr>Canva Sans</vt:lpstr>
      <vt:lpstr>Telegraf</vt:lpstr>
      <vt:lpstr>Calibri</vt:lpstr>
      <vt:lpstr>RoxboroughCF Bold</vt:lpstr>
      <vt:lpstr>Arial</vt:lpstr>
      <vt:lpstr>Open Sauce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Violet Simple Gradient Presentation</dc:title>
  <cp:lastModifiedBy>Sagar Goswami</cp:lastModifiedBy>
  <cp:revision>2</cp:revision>
  <dcterms:created xsi:type="dcterms:W3CDTF">2006-08-16T00:00:00Z</dcterms:created>
  <dcterms:modified xsi:type="dcterms:W3CDTF">2024-02-15T09:47:05Z</dcterms:modified>
  <dc:identifier>DAF8eGL1vkA</dc:identifier>
</cp:coreProperties>
</file>