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7990" r:id="rId3"/>
    <p:sldId id="8083" r:id="rId5"/>
    <p:sldId id="8153" r:id="rId6"/>
    <p:sldId id="8154" r:id="rId7"/>
    <p:sldId id="8133" r:id="rId8"/>
    <p:sldId id="8126" r:id="rId9"/>
    <p:sldId id="8131" r:id="rId10"/>
    <p:sldId id="8124" r:id="rId11"/>
    <p:sldId id="8155" r:id="rId12"/>
    <p:sldId id="8135" r:id="rId13"/>
    <p:sldId id="8152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shall Ma" initials="MM" lastIdx="2" clrIdx="0"/>
  <p:cmAuthor id="2" name=" " initials="" lastIdx="1" clrIdx="1"/>
  <p:cmAuthor id="3" name="Zhichao Zhang" initials="ZZ" lastIdx="1" clrIdx="2"/>
  <p:cmAuthor id="4" name="Huimin" initials="H" lastIdx="1" clrIdx="3"/>
  <p:cmAuthor id="5" name="shi ruifeng" initials="sr" lastIdx="4" clrIdx="4"/>
  <p:cmAuthor id="6" name="long yingjie" initials="ly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B9D"/>
    <a:srgbClr val="939393"/>
    <a:srgbClr val="03214C"/>
    <a:srgbClr val="066EFE"/>
    <a:srgbClr val="0075D8"/>
    <a:srgbClr val="F08890"/>
    <a:srgbClr val="479AFF"/>
    <a:srgbClr val="223E6E"/>
    <a:srgbClr val="010101"/>
    <a:srgbClr val="8BC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2616" autoAdjust="0"/>
  </p:normalViewPr>
  <p:slideViewPr>
    <p:cSldViewPr snapToGrid="0" showGuides="1">
      <p:cViewPr varScale="1">
        <p:scale>
          <a:sx n="131" d="100"/>
          <a:sy n="131" d="100"/>
        </p:scale>
        <p:origin x="536" y="184"/>
      </p:cViewPr>
      <p:guideLst>
        <p:guide pos="3840"/>
        <p:guide orient="horz" pos="2556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9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A14B7-FBFA-435A-8361-6427E35BC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D3270-E11D-47A0-AF89-33A2B39D4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A3C47-3F65-4B80-B480-0725866BE8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9ACA-11CA-46A8-8B15-0D176175D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9D495799-70EE-4BF0-BEA4-E3D613234BE8}" type="slidenum">
              <a:rPr lang="ko-KR" altLang="en-US" smtClean="0"/>
            </a:fld>
            <a:endParaRPr lang="en-US" altLang="ko-KR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568450" y="220190"/>
            <a:ext cx="9432000" cy="578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5401" y="6477001"/>
            <a:ext cx="284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lang="en-US" altLang="zh-CN" smtClean="0"/>
            </a:lvl1pPr>
          </a:lstStyle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95799-70EE-4BF0-BEA4-E3D613234BE8}" type="slidenum">
              <a:rPr lang="ko-KR" altLang="en-US" smtClean="0"/>
            </a:fld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568450" y="220190"/>
            <a:ext cx="9432000" cy="578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ko-KR" dirty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5401" y="6477001"/>
            <a:ext cx="284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fld id="{9D495799-70EE-4BF0-BEA4-E3D613234BE8}" type="slidenum">
              <a:rPr lang="ko-KR" altLang="en-US" smtClean="0"/>
            </a:fld>
            <a:endParaRPr lang="en-US" altLang="ko-KR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408640" y="883319"/>
            <a:ext cx="113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4224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 userDrawn="1"/>
        </p:nvSpPr>
        <p:spPr>
          <a:xfrm>
            <a:off x="-1115927" y="2455801"/>
            <a:ext cx="947540" cy="720000"/>
          </a:xfrm>
          <a:prstGeom prst="rect">
            <a:avLst/>
          </a:prstGeom>
          <a:solidFill>
            <a:srgbClr val="457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1115927" y="3429001"/>
            <a:ext cx="947540" cy="720000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1115927" y="1482601"/>
            <a:ext cx="947540" cy="720000"/>
          </a:xfrm>
          <a:prstGeom prst="rect">
            <a:avLst/>
          </a:prstGeom>
          <a:solidFill>
            <a:srgbClr val="3B3B3B"/>
          </a:solidFill>
          <a:ln>
            <a:solidFill>
              <a:srgbClr val="3B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59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59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59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/>
              <a:t>字体颜色</a:t>
            </a:r>
            <a:endParaRPr kumimoji="1" lang="en-US" altLang="zh-CN" sz="1200" dirty="0"/>
          </a:p>
        </p:txBody>
      </p:sp>
      <p:sp>
        <p:nvSpPr>
          <p:cNvPr id="18" name="矩形 17"/>
          <p:cNvSpPr/>
          <p:nvPr userDrawn="1"/>
        </p:nvSpPr>
        <p:spPr>
          <a:xfrm>
            <a:off x="-1115927" y="4402201"/>
            <a:ext cx="94754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/>
          </a:p>
        </p:txBody>
      </p:sp>
      <p:sp>
        <p:nvSpPr>
          <p:cNvPr id="19" name="矩形 18"/>
          <p:cNvSpPr/>
          <p:nvPr userDrawn="1"/>
        </p:nvSpPr>
        <p:spPr>
          <a:xfrm>
            <a:off x="-1115927" y="5375401"/>
            <a:ext cx="947540" cy="720000"/>
          </a:xfrm>
          <a:prstGeom prst="rect">
            <a:avLst/>
          </a:prstGeom>
          <a:solidFill>
            <a:srgbClr val="A8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en-US" altLang="zh-CN" sz="12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640" y="199330"/>
            <a:ext cx="947540" cy="6201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0">
          <a:solidFill>
            <a:srgbClr val="3B3B3B"/>
          </a:solidFill>
          <a:latin typeface="+mj-lt"/>
          <a:ea typeface="华文楷体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33957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j-lt"/>
          <a:ea typeface="华文楷体" panose="0201060004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33957"/>
        </a:buClr>
        <a:buSzPct val="8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j-lt"/>
          <a:ea typeface="华文楷体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3957"/>
        </a:buClr>
        <a:buSzPct val="6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j-lt"/>
          <a:ea typeface="华文楷体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33957"/>
        </a:buClr>
        <a:buSzPct val="7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j-lt"/>
          <a:ea typeface="华文楷体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33957"/>
        </a:buClr>
        <a:buSzPct val="6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j-lt"/>
          <a:ea typeface="华文楷体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6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1.xml"/><Relationship Id="rId7" Type="http://schemas.openxmlformats.org/officeDocument/2006/relationships/image" Target="../media/image10.png"/><Relationship Id="rId6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tags" Target="../tags/tag9.xml"/><Relationship Id="rId3" Type="http://schemas.openxmlformats.org/officeDocument/2006/relationships/image" Target="../media/image8.png"/><Relationship Id="rId2" Type="http://schemas.openxmlformats.org/officeDocument/2006/relationships/tags" Target="../tags/tag8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tags" Target="../tags/tag15.xml"/><Relationship Id="rId4" Type="http://schemas.openxmlformats.org/officeDocument/2006/relationships/image" Target="../media/image12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image" Target="../media/image14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8.png"/><Relationship Id="rId7" Type="http://schemas.openxmlformats.org/officeDocument/2006/relationships/tags" Target="../tags/tag27.xml"/><Relationship Id="rId6" Type="http://schemas.openxmlformats.org/officeDocument/2006/relationships/image" Target="../media/image17.png"/><Relationship Id="rId5" Type="http://schemas.openxmlformats.org/officeDocument/2006/relationships/tags" Target="../tags/tag26.xml"/><Relationship Id="rId4" Type="http://schemas.openxmlformats.org/officeDocument/2006/relationships/image" Target="../media/image16.png"/><Relationship Id="rId3" Type="http://schemas.openxmlformats.org/officeDocument/2006/relationships/tags" Target="../tags/tag25.xml"/><Relationship Id="rId2" Type="http://schemas.openxmlformats.org/officeDocument/2006/relationships/hyperlink" Target="https://adorable-starburst-9c151f.netlify.app/" TargetMode="External"/><Relationship Id="rId10" Type="http://schemas.openxmlformats.org/officeDocument/2006/relationships/notesSlide" Target="../notesSlides/notesSlide9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îŝľïḍè"/>
          <p:cNvSpPr/>
          <p:nvPr/>
        </p:nvSpPr>
        <p:spPr>
          <a:xfrm>
            <a:off x="0" y="-23814"/>
            <a:ext cx="12191999" cy="6881814"/>
          </a:xfrm>
          <a:prstGeom prst="rect">
            <a:avLst/>
          </a:prstGeom>
          <a:solidFill>
            <a:srgbClr val="E5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占位符 8"/>
          <p:cNvSpPr txBox="1"/>
          <p:nvPr/>
        </p:nvSpPr>
        <p:spPr>
          <a:xfrm>
            <a:off x="9035198" y="6143053"/>
            <a:ext cx="1455219" cy="296271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3957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3957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j-lt"/>
                <a:ea typeface="华文楷体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3957"/>
              </a:buClr>
              <a:buSzPct val="6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j-lt"/>
                <a:ea typeface="华文楷体" panose="0201060004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3957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j-lt"/>
                <a:ea typeface="华文楷体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3957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j-lt"/>
                <a:ea typeface="华文楷体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400" kern="0" dirty="0"/>
              <a:t>20</a:t>
            </a:r>
            <a:r>
              <a:rPr lang="en-US" altLang="zh-CN" sz="100" kern="0" dirty="0"/>
              <a:t> </a:t>
            </a:r>
            <a:r>
              <a:rPr lang="en-US" altLang="zh-CN" sz="1400" kern="0" dirty="0"/>
              <a:t>23.12</a:t>
            </a:r>
            <a:endParaRPr lang="zh-CN" altLang="en-US" sz="1400" kern="0" dirty="0"/>
          </a:p>
        </p:txBody>
      </p:sp>
      <p:pic>
        <p:nvPicPr>
          <p:cNvPr id="20" name="图片 19" descr="组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1338" y="0"/>
            <a:ext cx="2071906" cy="206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0" y="1563370"/>
            <a:ext cx="12192000" cy="2564765"/>
          </a:xfrm>
          <a:prstGeom prst="roundRect">
            <a:avLst>
              <a:gd name="adj" fmla="val 0"/>
            </a:avLst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endParaRPr lang="en-US" altLang="zh-CN" sz="3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Business Research on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American Restaurants of Philadelphia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endParaRPr lang="zh-CN" altLang="en-US" sz="3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Group 4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Srivats Kumar Tharanilath, Yanrun Lu, Yuchen Dou</a:t>
            </a:r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/>
              <a:t>Conclusion &amp; Suggestion</a:t>
            </a:r>
            <a:endParaRPr kumimoji="1" lang="en-US" altLang="zh-CN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95020" y="1300480"/>
            <a:ext cx="10477500" cy="261302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9495" y="1644015"/>
            <a:ext cx="10063480" cy="2200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hile convenience factors are key in cheaper restaurants, upscale restaurants need to focus more on ambiance and food quality. 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 sentiment analysis highlights specific food items and aspects like brunch and atmosphere that resonate well with customers.   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regional analysis through the web-based app offers a strategic tool for future restaurant owners, suggesting that choosing the right location and aligning with local customer preferences can significantly influence a restaurant's success.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18460" y="1154245"/>
            <a:ext cx="5237216" cy="360000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87861" y="1171616"/>
            <a:ext cx="445222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: 圆角 119"/>
          <p:cNvSpPr/>
          <p:nvPr/>
        </p:nvSpPr>
        <p:spPr bwMode="auto">
          <a:xfrm>
            <a:off x="749517" y="4202604"/>
            <a:ext cx="3247200" cy="2046712"/>
          </a:xfrm>
          <a:prstGeom prst="roundRect">
            <a:avLst>
              <a:gd name="adj" fmla="val 7970"/>
            </a:avLst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5400000" algn="ctr" rotWithShape="0">
              <a:srgbClr val="0275D8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0" cap="none" spc="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12520" y="4049395"/>
            <a:ext cx="2675255" cy="266065"/>
          </a:xfrm>
          <a:prstGeom prst="roundRect">
            <a:avLst/>
          </a:prstGeom>
          <a:gradFill>
            <a:gsLst>
              <a:gs pos="0">
                <a:srgbClr val="0275D8">
                  <a:lumMod val="40000"/>
                  <a:lumOff val="60000"/>
                </a:srgbClr>
              </a:gs>
              <a:gs pos="60000">
                <a:srgbClr val="0275D8">
                  <a:lumMod val="60000"/>
                  <a:lumOff val="40000"/>
                </a:srgbClr>
              </a:gs>
            </a:gsLst>
            <a:lin ang="2700000" scaled="0"/>
          </a:gradFill>
          <a:ln w="57150" cap="rnd" cmpd="sng" algn="ctr">
            <a:noFill/>
            <a:prstDash val="solid"/>
            <a:round/>
          </a:ln>
          <a:effectLst>
            <a:outerShdw blurRad="63500" dist="38100" dir="5400000" algn="ctr" rotWithShape="0">
              <a:srgbClr val="458AC6">
                <a:alpha val="20000"/>
              </a:srgbClr>
            </a:outerShdw>
          </a:effectLst>
        </p:spPr>
        <p:txBody>
          <a:bodyPr rot="0" spcFirstLastPara="0" vert="horz" wrap="square" lIns="91440" tIns="0" rIns="91440" bIns="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 defTabSz="913765"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华文楷体" panose="02010600040101010101" pitchFamily="2" charset="-122"/>
              </a:rPr>
              <a:t>Sample </a:t>
            </a:r>
            <a:r>
              <a:rPr lang="en-US" altLang="zh-CN" sz="15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华文楷体" panose="02010600040101010101" pitchFamily="2" charset="-122"/>
              </a:rPr>
              <a:t>R</a:t>
            </a:r>
            <a:r>
              <a:rPr lang="zh-CN" altLang="en-US" sz="15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华文楷体" panose="02010600040101010101" pitchFamily="2" charset="-122"/>
              </a:rPr>
              <a:t>estrict</a:t>
            </a:r>
            <a:r>
              <a:rPr lang="en-US" altLang="zh-CN" sz="15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华文楷体" panose="02010600040101010101" pitchFamily="2" charset="-122"/>
              </a:rPr>
              <a:t>ion</a:t>
            </a:r>
            <a:r>
              <a:rPr lang="zh-CN" altLang="en-US" sz="15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华文楷体" panose="02010600040101010101" pitchFamily="2" charset="-122"/>
              </a:rPr>
              <a:t> </a:t>
            </a:r>
            <a:endParaRPr lang="zh-CN" altLang="en-US" sz="1500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华文楷体" panose="02010600040101010101" pitchFamily="2" charset="-122"/>
            </a:endParaRPr>
          </a:p>
        </p:txBody>
      </p:sp>
      <p:sp>
        <p:nvSpPr>
          <p:cNvPr id="33" name="矩形: 圆角 119"/>
          <p:cNvSpPr/>
          <p:nvPr/>
        </p:nvSpPr>
        <p:spPr bwMode="auto">
          <a:xfrm>
            <a:off x="7960400" y="4202604"/>
            <a:ext cx="3246493" cy="2046712"/>
          </a:xfrm>
          <a:prstGeom prst="roundRect">
            <a:avLst>
              <a:gd name="adj" fmla="val 7970"/>
            </a:avLst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5400000" algn="ctr" rotWithShape="0">
              <a:srgbClr val="0275D8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0" cap="none" spc="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37245" y="4039235"/>
            <a:ext cx="2087880" cy="300355"/>
          </a:xfrm>
          <a:prstGeom prst="roundRect">
            <a:avLst/>
          </a:prstGeom>
          <a:gradFill>
            <a:gsLst>
              <a:gs pos="0">
                <a:srgbClr val="0275D8">
                  <a:lumMod val="40000"/>
                  <a:lumOff val="60000"/>
                </a:srgbClr>
              </a:gs>
              <a:gs pos="60000">
                <a:srgbClr val="0275D8">
                  <a:lumMod val="60000"/>
                  <a:lumOff val="40000"/>
                </a:srgbClr>
              </a:gs>
            </a:gsLst>
            <a:lin ang="2700000" scaled="0"/>
          </a:gradFill>
          <a:ln w="57150" cap="rnd" cmpd="sng" algn="ctr">
            <a:noFill/>
            <a:prstDash val="solid"/>
            <a:round/>
          </a:ln>
          <a:effectLst>
            <a:outerShdw blurRad="63500" dist="38100" dir="5400000" algn="ctr" rotWithShape="0">
              <a:srgbClr val="458AC6">
                <a:alpha val="20000"/>
              </a:srgbClr>
            </a:outerShdw>
          </a:effectLst>
        </p:spPr>
        <p:txBody>
          <a:bodyPr rot="0" spcFirstLastPara="0" vert="horz" wrap="square" lIns="91440" tIns="0" rIns="91440" bIns="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 defTabSz="913765"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华文楷体" panose="02010600040101010101" pitchFamily="2" charset="-122"/>
              </a:rPr>
              <a:t>Causation Analysis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华文楷体" panose="02010600040101010101" pitchFamily="2" charset="-122"/>
            </a:endParaRPr>
          </a:p>
        </p:txBody>
      </p:sp>
      <p:sp>
        <p:nvSpPr>
          <p:cNvPr id="39" name="矩形: 圆角 119"/>
          <p:cNvSpPr/>
          <p:nvPr/>
        </p:nvSpPr>
        <p:spPr bwMode="auto">
          <a:xfrm>
            <a:off x="4385610" y="4202603"/>
            <a:ext cx="3247200" cy="2046713"/>
          </a:xfrm>
          <a:prstGeom prst="roundRect">
            <a:avLst>
              <a:gd name="adj" fmla="val 7970"/>
            </a:avLst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5400000" algn="ctr" rotWithShape="0">
              <a:srgbClr val="0275D8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0" cap="none" spc="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92675" y="4050665"/>
            <a:ext cx="2439670" cy="288925"/>
          </a:xfrm>
          <a:prstGeom prst="roundRect">
            <a:avLst/>
          </a:prstGeom>
          <a:gradFill>
            <a:gsLst>
              <a:gs pos="0">
                <a:srgbClr val="0275D8">
                  <a:lumMod val="40000"/>
                  <a:lumOff val="60000"/>
                </a:srgbClr>
              </a:gs>
              <a:gs pos="60000">
                <a:srgbClr val="0275D8">
                  <a:lumMod val="60000"/>
                  <a:lumOff val="40000"/>
                </a:srgbClr>
              </a:gs>
            </a:gsLst>
            <a:lin ang="2700000" scaled="0"/>
          </a:gradFill>
          <a:ln w="57150" cap="rnd" cmpd="sng" algn="ctr">
            <a:noFill/>
            <a:prstDash val="solid"/>
            <a:round/>
          </a:ln>
          <a:effectLst>
            <a:outerShdw blurRad="63500" dist="38100" dir="5400000" algn="ctr" rotWithShape="0">
              <a:srgbClr val="458AC6">
                <a:alpha val="20000"/>
              </a:srgbClr>
            </a:outerShdw>
          </a:effectLst>
        </p:spPr>
        <p:txBody>
          <a:bodyPr rot="0" spcFirstLastPara="0" vert="horz" wrap="square" lIns="91440" tIns="0" rIns="91440" bIns="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 defTabSz="913765"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华文楷体" panose="02010600040101010101" pitchFamily="2" charset="-122"/>
              </a:rPr>
              <a:t>Longitudinal Studies</a:t>
            </a:r>
            <a:endParaRPr lang="zh-CN" altLang="en-US" sz="1400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7100" y="4451350"/>
            <a:ext cx="30695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he study primarily relies on data from a specific dataset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 which may not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comprehensively represent all American restaurants in Philadelphia.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0794" y="4447937"/>
            <a:ext cx="29768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 didn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 take time dimension into consideration, this temporal limitation restricts the study's long-term applicability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26095" y="4448175"/>
            <a:ext cx="3081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 study identifies correlations between various factors (like ambiance, food type, and service) and restaurant ratings. However, it does not establish causation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îŝľïḍè"/>
          <p:cNvSpPr/>
          <p:nvPr/>
        </p:nvSpPr>
        <p:spPr>
          <a:xfrm>
            <a:off x="0" y="-23814"/>
            <a:ext cx="12191999" cy="6881814"/>
          </a:xfrm>
          <a:prstGeom prst="rect">
            <a:avLst/>
          </a:prstGeom>
          <a:solidFill>
            <a:srgbClr val="E5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组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1338" y="0"/>
            <a:ext cx="2071906" cy="206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1" y="1867032"/>
            <a:ext cx="12191999" cy="2261381"/>
          </a:xfrm>
          <a:prstGeom prst="roundRect">
            <a:avLst>
              <a:gd name="adj" fmla="val 0"/>
            </a:avLst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endParaRPr lang="en-US" altLang="zh-CN" sz="3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Thanks for your listening</a:t>
            </a:r>
            <a:endParaRPr lang="en-US" altLang="zh-CN" sz="3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endParaRPr lang="zh-CN" altLang="en-US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 bwMode="auto">
          <a:xfrm>
            <a:off x="857250" y="1362075"/>
            <a:ext cx="10477500" cy="453136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lang="en-US" altLang="zh-CN" sz="2800" dirty="0">
                <a:solidFill>
                  <a:srgbClr val="3B3B3B"/>
                </a:solidFill>
              </a:rPr>
              <a:t>Introduction</a:t>
            </a:r>
            <a:endParaRPr kumimoji="1" lang="en-US" altLang="zh-CN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73689" y="1454445"/>
            <a:ext cx="10044622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study focuses on understanding the factors that contribute to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American restaurants’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success or failure in Philadelphia.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 believe that the best manner by which we can assess a businesses success or failure is by evaluating the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review stars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it has. </a:t>
            </a:r>
            <a:b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Our analysis adopts a two-pronged approach. Firstly, we conduct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to discern which attributes significantly impact restaurant ratings. Secondly, we delve into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to parse through reviews.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 bwMode="auto">
          <a:xfrm>
            <a:off x="4987925" y="1181100"/>
            <a:ext cx="6130290" cy="529526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857250" y="1180465"/>
            <a:ext cx="3483610" cy="529653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lang="en-US" altLang="zh-CN" sz="2800" dirty="0">
                <a:solidFill>
                  <a:srgbClr val="3B3B3B"/>
                </a:solidFill>
              </a:rPr>
              <a:t>Average Ratings by attribute (Cheap Restaurants)</a:t>
            </a:r>
            <a:endParaRPr lang="en-US" altLang="zh-CN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965200" y="1299845"/>
            <a:ext cx="3267075" cy="51765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l"/>
            <a:r>
              <a:rPr lang="en-US" altLang="zh-CN" sz="1800" dirty="0"/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We would see that while the main focus on such restaurants for customers was the ease of obtaining their orders.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we would also see that there was still a expectation of a more welcoming environment as divey restaurants significantly underperformed. 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We would find out that when it came to cheap restaurants, a trendy ambience had a most positive value.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8417" y="1762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2961" y="1809365"/>
            <a:ext cx="1680938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22961" y="2273302"/>
            <a:ext cx="20752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0" name="Google Shape;100;p15"/>
          <p:cNvPicPr preferRelativeResize="0"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07730" y="1340485"/>
            <a:ext cx="2299335" cy="203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78215" y="3971290"/>
            <a:ext cx="2299335" cy="209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122545" y="3970655"/>
            <a:ext cx="3385185" cy="210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75885" y="1340485"/>
            <a:ext cx="3122930" cy="208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 bwMode="auto">
          <a:xfrm>
            <a:off x="4987925" y="1181100"/>
            <a:ext cx="6130290" cy="529526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857250" y="1180465"/>
            <a:ext cx="3483610" cy="529653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lang="en-US" altLang="zh-CN" sz="2800" dirty="0">
                <a:solidFill>
                  <a:srgbClr val="3B3B3B"/>
                </a:solidFill>
              </a:rPr>
              <a:t>Average Ratings by attribute (Expensive Restaurants)</a:t>
            </a:r>
            <a:endParaRPr lang="en-US" altLang="zh-CN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965200" y="1341120"/>
            <a:ext cx="3267075" cy="47301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l"/>
            <a:r>
              <a:rPr lang="en-US" altLang="zh-CN" sz="1800" dirty="0"/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main focus was based on the options available and the environment.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Restaurants which serve brunch and dessert did better in when it came to their ratings. 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Restaurants which had a more formal dress code enforced, would do much better.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8417" y="1762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2961" y="1809365"/>
            <a:ext cx="1680938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22961" y="2273302"/>
            <a:ext cx="20752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0" name="Google Shape;110;p16"/>
          <p:cNvPicPr preferRelativeResize="0"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94605" y="1341120"/>
            <a:ext cx="3067050" cy="224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26095" y="1341120"/>
            <a:ext cx="2966720" cy="217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87055" y="4123690"/>
            <a:ext cx="2931160" cy="214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3;p16"/>
          <p:cNvPicPr preferRelativeResize="0"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0960" y="4213225"/>
            <a:ext cx="304609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829310" y="1153160"/>
            <a:ext cx="10477500" cy="191198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kumimoji="1" lang="zh-CN" altLang="en-US" sz="2800" dirty="0">
                <a:solidFill>
                  <a:srgbClr val="3B3B3B"/>
                </a:solidFill>
              </a:rPr>
              <a:t>Hypothesis Testing</a:t>
            </a:r>
            <a:endParaRPr kumimoji="1" lang="zh-CN" altLang="en-US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8417" y="1762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2961" y="1809365"/>
            <a:ext cx="1680938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22961" y="2273302"/>
            <a:ext cx="20752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64370" y="1262545"/>
            <a:ext cx="10063259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 used the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Wilcox test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in this case, for this method has no requirement for the normality.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hen it came to the cheap restaurants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the presence of 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easily accessible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(Drive Thru) and cheaper food(Happy Hour) would be the most significant.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it came to the more expensive restaurants. As stated earlier the attributes pertaining to 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food options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brunch and dessert) and attributes pertaining to the 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Upscale and Attire) would be found to be the most significant.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 bwMode="auto">
          <a:xfrm>
            <a:off x="6360795" y="3419475"/>
            <a:ext cx="4946650" cy="313944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829310" y="3448050"/>
            <a:ext cx="4676140" cy="3119755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716412" y="3448011"/>
            <a:ext cx="4280172" cy="360000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Expensive Restaurants</a:t>
            </a:r>
            <a:endParaRPr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7" name="Google Shape;127;p18"/>
          <p:cNvPicPr preferRelativeResize="0"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6870" y="4109085"/>
            <a:ext cx="4289425" cy="2218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0" name="Google Shape;120;p17"/>
          <p:cNvPicPr preferRelativeResize="0"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510" y="4109085"/>
            <a:ext cx="4269740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圆角矩形 8"/>
          <p:cNvSpPr/>
          <p:nvPr>
            <p:custDataLst>
              <p:tags r:id="rId7"/>
            </p:custDataLst>
          </p:nvPr>
        </p:nvSpPr>
        <p:spPr bwMode="auto">
          <a:xfrm>
            <a:off x="1032527" y="3468331"/>
            <a:ext cx="4280172" cy="360000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p>
            <a:pPr lvl="0" algn="ctr"/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Cheap Restaurants</a:t>
            </a:r>
            <a:endParaRPr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 bwMode="auto">
          <a:xfrm>
            <a:off x="6428740" y="2389505"/>
            <a:ext cx="4906010" cy="417322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857250" y="1180465"/>
            <a:ext cx="10477500" cy="95631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lang="en-US" altLang="zh-CN" sz="2800" dirty="0">
                <a:solidFill>
                  <a:srgbClr val="3B3B3B"/>
                </a:solidFill>
              </a:rPr>
              <a:t>Sentiment Analysis</a:t>
            </a:r>
            <a:endParaRPr lang="en-US" altLang="zh-CN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73785" y="1279525"/>
            <a:ext cx="1004443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r>
              <a:rPr lang="en-US" altLang="zh-CN" sz="1800" dirty="0"/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Tool we used: SentimentIntensityAnalyzer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Calculate the average sentiment score (ranges from -1 to 1) of the 8 words separately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8417" y="1762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2961" y="1809365"/>
            <a:ext cx="1680938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22961" y="2273302"/>
            <a:ext cx="20752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66775" y="2451735"/>
          <a:ext cx="5231130" cy="38900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1855"/>
                <a:gridCol w="833120"/>
                <a:gridCol w="910590"/>
                <a:gridCol w="871855"/>
                <a:gridCol w="871855"/>
                <a:gridCol w="871855"/>
              </a:tblGrid>
              <a:tr h="90805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Average of Sentiment score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Correlation coefficient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Variance of Sentiment Score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High Rating Reviews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Low Rating Reviews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service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0.701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0.621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0.295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0.908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0.347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58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chicken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0.764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0.562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0.212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0.907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0.443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brunch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0.832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0.466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0.129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0.911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0.559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atmosphere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0.860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0.419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0.097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0.920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0.652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sandwich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0.739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0.500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0.212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0.874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0.456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salad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0.794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0.537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0.192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0.926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0.506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steak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0.709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0.501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0.227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0.854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0.421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54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burger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0.757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0.518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0.206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0.897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0.492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</a:tbl>
          </a:graphicData>
        </a:graphic>
      </p:graphicFrame>
      <p:pic>
        <p:nvPicPr>
          <p:cNvPr id="9" name="图片 8" descr="C:/Users/lyr00/Desktop/11.png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919" b="3919"/>
          <a:stretch>
            <a:fillRect/>
          </a:stretch>
        </p:blipFill>
        <p:spPr>
          <a:xfrm>
            <a:off x="6751320" y="2563495"/>
            <a:ext cx="4366895" cy="3998595"/>
          </a:xfrm>
          <a:prstGeom prst="rect">
            <a:avLst/>
          </a:prstGeom>
        </p:spPr>
      </p:pic>
      <p:sp>
        <p:nvSpPr>
          <p:cNvPr id="11" name="圆角矩形 10"/>
          <p:cNvSpPr/>
          <p:nvPr>
            <p:custDataLst>
              <p:tags r:id="rId5"/>
            </p:custDataLst>
          </p:nvPr>
        </p:nvSpPr>
        <p:spPr bwMode="auto">
          <a:xfrm>
            <a:off x="6771657" y="2270721"/>
            <a:ext cx="4280172" cy="360000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p>
            <a:pPr lvl="0" algn="ctr"/>
            <a:r>
              <a:rPr lang="zh-CN" altLang="en-US" sz="1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Sentiment Analysis of High vs Low Rating Reviews</a:t>
            </a:r>
            <a:endParaRPr lang="zh-CN" altLang="en-US" sz="14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829570" y="1153094"/>
            <a:ext cx="10477214" cy="527818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lang="en-US" altLang="zh-CN" sz="2800" dirty="0">
                <a:solidFill>
                  <a:srgbClr val="3B3B3B"/>
                </a:solidFill>
                <a:sym typeface="+mn-ea"/>
              </a:rPr>
              <a:t>Sentiment Analysis</a:t>
            </a:r>
            <a:endParaRPr kumimoji="1" lang="zh-CN" altLang="en-US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8417" y="1762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2961" y="1809365"/>
            <a:ext cx="1680938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22961" y="2273302"/>
            <a:ext cx="20752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42219" y="5730371"/>
            <a:ext cx="100632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same time,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 compared the average sentiment score of four types of restaurants, namely high-priced high-rating restaurants and high-priced low-rating restaurants, etc. 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>
            <p:custDataLst>
              <p:tags r:id="rId1"/>
            </p:custDataLst>
          </p:nvPr>
        </p:nvSpPr>
        <p:spPr bwMode="auto">
          <a:xfrm>
            <a:off x="6515735" y="1264285"/>
            <a:ext cx="4531995" cy="360045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p>
            <a:pPr lvl="0" algn="ctr"/>
            <a:r>
              <a:rPr lang="zh-CN" altLang="en-US" sz="12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Sentiment Analysis of Restaurant Reviews by Rating and Price</a:t>
            </a:r>
            <a:endParaRPr lang="zh-CN" altLang="en-US" sz="1200" b="1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954405" y="1637665"/>
          <a:ext cx="10477500" cy="35826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47750"/>
                <a:gridCol w="1047750"/>
                <a:gridCol w="1047750"/>
                <a:gridCol w="1047750"/>
                <a:gridCol w="1047750"/>
              </a:tblGrid>
              <a:tr h="86677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High price &amp; High Rating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High price &amp; Low Rating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Low price &amp; High Rating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Low price &amp; Low Rating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service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0.900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0.322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0.911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0.358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42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chicken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0.924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0.543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0.902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0.438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brunch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0.928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0.537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0.905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0.574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atmosphere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0.911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0.621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0.918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0.681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sandwich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0.890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0.432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0.906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0.515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salad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0.933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0.610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0.927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0.511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steak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0.827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0.402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0.923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0.481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  <a:tr h="339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burger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0.923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0.475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0.898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0.546</a:t>
                      </a:r>
                      <a:endParaRPr lang="en-US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rgbClr val="457B9D"/>
                    </a:solidFill>
                  </a:tcPr>
                </a:tc>
              </a:tr>
            </a:tbl>
          </a:graphicData>
        </a:graphic>
      </p:graphicFrame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rcRect t="4468"/>
          <a:stretch>
            <a:fillRect/>
          </a:stretch>
        </p:blipFill>
        <p:spPr>
          <a:xfrm>
            <a:off x="6651625" y="1668145"/>
            <a:ext cx="4260215" cy="4119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6205066" y="1470619"/>
            <a:ext cx="4981095" cy="221702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lang="zh-CN" altLang="en-US" sz="2800" dirty="0">
                <a:solidFill>
                  <a:srgbClr val="3B3B3B"/>
                </a:solidFill>
              </a:rPr>
              <a:t>Brief summary</a:t>
            </a:r>
            <a:r>
              <a:rPr lang="en-US" altLang="zh-CN" sz="2800" dirty="0">
                <a:solidFill>
                  <a:srgbClr val="3B3B3B"/>
                </a:solidFill>
              </a:rPr>
              <a:t> for Sentiment Analysis</a:t>
            </a:r>
            <a:endParaRPr lang="en-US" altLang="zh-CN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71" name="矩形 70"/>
          <p:cNvSpPr/>
          <p:nvPr/>
        </p:nvSpPr>
        <p:spPr bwMode="auto">
          <a:xfrm>
            <a:off x="1005841" y="1474061"/>
            <a:ext cx="4981095" cy="221702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1214571" y="1297583"/>
            <a:ext cx="4546984" cy="360000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214120" y="1315720"/>
            <a:ext cx="454596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Brunch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1005840" y="4008755"/>
            <a:ext cx="10180955" cy="209169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72000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600" b="1" dirty="0">
              <a:solidFill>
                <a:srgbClr val="3B3B3B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3488063" y="3846610"/>
            <a:ext cx="5237216" cy="360000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957464" y="3863981"/>
            <a:ext cx="445222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 &amp; Atmosphere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telemarketer_23036"/>
          <p:cNvSpPr>
            <a:spLocks noChangeAspect="1"/>
          </p:cNvSpPr>
          <p:nvPr/>
        </p:nvSpPr>
        <p:spPr bwMode="auto">
          <a:xfrm>
            <a:off x="6066337" y="4538028"/>
            <a:ext cx="252000" cy="251590"/>
          </a:xfrm>
          <a:custGeom>
            <a:avLst/>
            <a:gdLst>
              <a:gd name="connsiteX0" fmla="*/ 389835 w 607568"/>
              <a:gd name="connsiteY0" fmla="*/ 254247 h 606581"/>
              <a:gd name="connsiteX1" fmla="*/ 390721 w 607568"/>
              <a:gd name="connsiteY1" fmla="*/ 254247 h 606581"/>
              <a:gd name="connsiteX2" fmla="*/ 389582 w 607568"/>
              <a:gd name="connsiteY2" fmla="*/ 282678 h 606581"/>
              <a:gd name="connsiteX3" fmla="*/ 389582 w 607568"/>
              <a:gd name="connsiteY3" fmla="*/ 316415 h 606581"/>
              <a:gd name="connsiteX4" fmla="*/ 355156 w 607568"/>
              <a:gd name="connsiteY4" fmla="*/ 316415 h 606581"/>
              <a:gd name="connsiteX5" fmla="*/ 355156 w 607568"/>
              <a:gd name="connsiteY5" fmla="*/ 316036 h 606581"/>
              <a:gd name="connsiteX6" fmla="*/ 375660 w 607568"/>
              <a:gd name="connsiteY6" fmla="*/ 282678 h 606581"/>
              <a:gd name="connsiteX7" fmla="*/ 389835 w 607568"/>
              <a:gd name="connsiteY7" fmla="*/ 254247 h 606581"/>
              <a:gd name="connsiteX8" fmla="*/ 379698 w 607568"/>
              <a:gd name="connsiteY8" fmla="*/ 226994 h 606581"/>
              <a:gd name="connsiteX9" fmla="*/ 321750 w 607568"/>
              <a:gd name="connsiteY9" fmla="*/ 319965 h 606581"/>
              <a:gd name="connsiteX10" fmla="*/ 321750 w 607568"/>
              <a:gd name="connsiteY10" fmla="*/ 343207 h 606581"/>
              <a:gd name="connsiteX11" fmla="*/ 389567 w 607568"/>
              <a:gd name="connsiteY11" fmla="*/ 343207 h 606581"/>
              <a:gd name="connsiteX12" fmla="*/ 389567 w 607568"/>
              <a:gd name="connsiteY12" fmla="*/ 379713 h 606581"/>
              <a:gd name="connsiteX13" fmla="*/ 423349 w 607568"/>
              <a:gd name="connsiteY13" fmla="*/ 379713 h 606581"/>
              <a:gd name="connsiteX14" fmla="*/ 423349 w 607568"/>
              <a:gd name="connsiteY14" fmla="*/ 343207 h 606581"/>
              <a:gd name="connsiteX15" fmla="*/ 441822 w 607568"/>
              <a:gd name="connsiteY15" fmla="*/ 343207 h 606581"/>
              <a:gd name="connsiteX16" fmla="*/ 441822 w 607568"/>
              <a:gd name="connsiteY16" fmla="*/ 316554 h 606581"/>
              <a:gd name="connsiteX17" fmla="*/ 423349 w 607568"/>
              <a:gd name="connsiteY17" fmla="*/ 316554 h 606581"/>
              <a:gd name="connsiteX18" fmla="*/ 423349 w 607568"/>
              <a:gd name="connsiteY18" fmla="*/ 226994 h 606581"/>
              <a:gd name="connsiteX19" fmla="*/ 247607 w 607568"/>
              <a:gd name="connsiteY19" fmla="*/ 224342 h 606581"/>
              <a:gd name="connsiteX20" fmla="*/ 197504 w 607568"/>
              <a:gd name="connsiteY20" fmla="*/ 240131 h 606581"/>
              <a:gd name="connsiteX21" fmla="*/ 207626 w 607568"/>
              <a:gd name="connsiteY21" fmla="*/ 265774 h 606581"/>
              <a:gd name="connsiteX22" fmla="*/ 240269 w 607568"/>
              <a:gd name="connsiteY22" fmla="*/ 253016 h 606581"/>
              <a:gd name="connsiteX23" fmla="*/ 265447 w 607568"/>
              <a:gd name="connsiteY23" fmla="*/ 275374 h 606581"/>
              <a:gd name="connsiteX24" fmla="*/ 215344 w 607568"/>
              <a:gd name="connsiteY24" fmla="*/ 340175 h 606581"/>
              <a:gd name="connsiteX25" fmla="*/ 195606 w 607568"/>
              <a:gd name="connsiteY25" fmla="*/ 357986 h 606581"/>
              <a:gd name="connsiteX26" fmla="*/ 195606 w 607568"/>
              <a:gd name="connsiteY26" fmla="*/ 379713 h 606581"/>
              <a:gd name="connsiteX27" fmla="*/ 304037 w 607568"/>
              <a:gd name="connsiteY27" fmla="*/ 379713 h 606581"/>
              <a:gd name="connsiteX28" fmla="*/ 304037 w 607568"/>
              <a:gd name="connsiteY28" fmla="*/ 350281 h 606581"/>
              <a:gd name="connsiteX29" fmla="*/ 246469 w 607568"/>
              <a:gd name="connsiteY29" fmla="*/ 350281 h 606581"/>
              <a:gd name="connsiteX30" fmla="*/ 246469 w 607568"/>
              <a:gd name="connsiteY30" fmla="*/ 349776 h 606581"/>
              <a:gd name="connsiteX31" fmla="*/ 260513 w 607568"/>
              <a:gd name="connsiteY31" fmla="*/ 338028 h 606581"/>
              <a:gd name="connsiteX32" fmla="*/ 301254 w 607568"/>
              <a:gd name="connsiteY32" fmla="*/ 272343 h 606581"/>
              <a:gd name="connsiteX33" fmla="*/ 247607 w 607568"/>
              <a:gd name="connsiteY33" fmla="*/ 224342 h 606581"/>
              <a:gd name="connsiteX34" fmla="*/ 297837 w 607568"/>
              <a:gd name="connsiteY34" fmla="*/ 51412 h 606581"/>
              <a:gd name="connsiteX35" fmla="*/ 46814 w 607568"/>
              <a:gd name="connsiteY35" fmla="*/ 302027 h 606581"/>
              <a:gd name="connsiteX36" fmla="*/ 297837 w 607568"/>
              <a:gd name="connsiteY36" fmla="*/ 552643 h 606581"/>
              <a:gd name="connsiteX37" fmla="*/ 501035 w 607568"/>
              <a:gd name="connsiteY37" fmla="*/ 449062 h 606581"/>
              <a:gd name="connsiteX38" fmla="*/ 496100 w 607568"/>
              <a:gd name="connsiteY38" fmla="*/ 417988 h 606581"/>
              <a:gd name="connsiteX39" fmla="*/ 464976 w 607568"/>
              <a:gd name="connsiteY39" fmla="*/ 422914 h 606581"/>
              <a:gd name="connsiteX40" fmla="*/ 297837 w 607568"/>
              <a:gd name="connsiteY40" fmla="*/ 508053 h 606581"/>
              <a:gd name="connsiteX41" fmla="*/ 91477 w 607568"/>
              <a:gd name="connsiteY41" fmla="*/ 302027 h 606581"/>
              <a:gd name="connsiteX42" fmla="*/ 297837 w 607568"/>
              <a:gd name="connsiteY42" fmla="*/ 96002 h 606581"/>
              <a:gd name="connsiteX43" fmla="*/ 494203 w 607568"/>
              <a:gd name="connsiteY43" fmla="*/ 238742 h 606581"/>
              <a:gd name="connsiteX44" fmla="*/ 480032 w 607568"/>
              <a:gd name="connsiteY44" fmla="*/ 239752 h 606581"/>
              <a:gd name="connsiteX45" fmla="*/ 460547 w 607568"/>
              <a:gd name="connsiteY45" fmla="*/ 254911 h 606581"/>
              <a:gd name="connsiteX46" fmla="*/ 467126 w 607568"/>
              <a:gd name="connsiteY46" fmla="*/ 278785 h 606581"/>
              <a:gd name="connsiteX47" fmla="*/ 507614 w 607568"/>
              <a:gd name="connsiteY47" fmla="*/ 313775 h 606581"/>
              <a:gd name="connsiteX48" fmla="*/ 526466 w 607568"/>
              <a:gd name="connsiteY48" fmla="*/ 324259 h 606581"/>
              <a:gd name="connsiteX49" fmla="*/ 527731 w 607568"/>
              <a:gd name="connsiteY49" fmla="*/ 324133 h 606581"/>
              <a:gd name="connsiteX50" fmla="*/ 528111 w 607568"/>
              <a:gd name="connsiteY50" fmla="*/ 324259 h 606581"/>
              <a:gd name="connsiteX51" fmla="*/ 529756 w 607568"/>
              <a:gd name="connsiteY51" fmla="*/ 324133 h 606581"/>
              <a:gd name="connsiteX52" fmla="*/ 545065 w 607568"/>
              <a:gd name="connsiteY52" fmla="*/ 316554 h 606581"/>
              <a:gd name="connsiteX53" fmla="*/ 585047 w 607568"/>
              <a:gd name="connsiteY53" fmla="*/ 270195 h 606581"/>
              <a:gd name="connsiteX54" fmla="*/ 588210 w 607568"/>
              <a:gd name="connsiteY54" fmla="*/ 245563 h 606581"/>
              <a:gd name="connsiteX55" fmla="*/ 566574 w 607568"/>
              <a:gd name="connsiteY55" fmla="*/ 233436 h 606581"/>
              <a:gd name="connsiteX56" fmla="*/ 539498 w 607568"/>
              <a:gd name="connsiteY56" fmla="*/ 235331 h 606581"/>
              <a:gd name="connsiteX57" fmla="*/ 297837 w 607568"/>
              <a:gd name="connsiteY57" fmla="*/ 51412 h 606581"/>
              <a:gd name="connsiteX58" fmla="*/ 303784 w 607568"/>
              <a:gd name="connsiteY58" fmla="*/ 0 h 606581"/>
              <a:gd name="connsiteX59" fmla="*/ 607568 w 607568"/>
              <a:gd name="connsiteY59" fmla="*/ 303291 h 606581"/>
              <a:gd name="connsiteX60" fmla="*/ 303784 w 607568"/>
              <a:gd name="connsiteY60" fmla="*/ 606581 h 606581"/>
              <a:gd name="connsiteX61" fmla="*/ 0 w 607568"/>
              <a:gd name="connsiteY61" fmla="*/ 303291 h 606581"/>
              <a:gd name="connsiteX62" fmla="*/ 303784 w 607568"/>
              <a:gd name="connsiteY62" fmla="*/ 0 h 6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07568" h="606581">
                <a:moveTo>
                  <a:pt x="389835" y="254247"/>
                </a:moveTo>
                <a:lnTo>
                  <a:pt x="390721" y="254247"/>
                </a:lnTo>
                <a:cubicBezTo>
                  <a:pt x="389962" y="264103"/>
                  <a:pt x="389582" y="273453"/>
                  <a:pt x="389582" y="282678"/>
                </a:cubicBezTo>
                <a:lnTo>
                  <a:pt x="389582" y="316415"/>
                </a:lnTo>
                <a:lnTo>
                  <a:pt x="355156" y="316415"/>
                </a:lnTo>
                <a:lnTo>
                  <a:pt x="355156" y="316036"/>
                </a:lnTo>
                <a:lnTo>
                  <a:pt x="375660" y="282678"/>
                </a:lnTo>
                <a:cubicBezTo>
                  <a:pt x="380849" y="272948"/>
                  <a:pt x="384772" y="264103"/>
                  <a:pt x="389835" y="254247"/>
                </a:cubicBezTo>
                <a:close/>
                <a:moveTo>
                  <a:pt x="379698" y="226994"/>
                </a:moveTo>
                <a:lnTo>
                  <a:pt x="321750" y="319965"/>
                </a:lnTo>
                <a:lnTo>
                  <a:pt x="321750" y="343207"/>
                </a:lnTo>
                <a:lnTo>
                  <a:pt x="389567" y="343207"/>
                </a:lnTo>
                <a:lnTo>
                  <a:pt x="389567" y="379713"/>
                </a:lnTo>
                <a:lnTo>
                  <a:pt x="423349" y="379713"/>
                </a:lnTo>
                <a:lnTo>
                  <a:pt x="423349" y="343207"/>
                </a:lnTo>
                <a:lnTo>
                  <a:pt x="441822" y="343207"/>
                </a:lnTo>
                <a:lnTo>
                  <a:pt x="441822" y="316554"/>
                </a:lnTo>
                <a:lnTo>
                  <a:pt x="423349" y="316554"/>
                </a:lnTo>
                <a:lnTo>
                  <a:pt x="423349" y="226994"/>
                </a:lnTo>
                <a:close/>
                <a:moveTo>
                  <a:pt x="247607" y="224342"/>
                </a:moveTo>
                <a:cubicBezTo>
                  <a:pt x="226857" y="224342"/>
                  <a:pt x="209018" y="231415"/>
                  <a:pt x="197504" y="240131"/>
                </a:cubicBezTo>
                <a:lnTo>
                  <a:pt x="207626" y="265774"/>
                </a:lnTo>
                <a:cubicBezTo>
                  <a:pt x="215597" y="259584"/>
                  <a:pt x="227110" y="253016"/>
                  <a:pt x="240269" y="253016"/>
                </a:cubicBezTo>
                <a:cubicBezTo>
                  <a:pt x="257982" y="253016"/>
                  <a:pt x="265447" y="262869"/>
                  <a:pt x="265447" y="275374"/>
                </a:cubicBezTo>
                <a:cubicBezTo>
                  <a:pt x="265068" y="293185"/>
                  <a:pt x="248746" y="310364"/>
                  <a:pt x="215344" y="340175"/>
                </a:cubicBezTo>
                <a:lnTo>
                  <a:pt x="195606" y="357986"/>
                </a:lnTo>
                <a:lnTo>
                  <a:pt x="195606" y="379713"/>
                </a:lnTo>
                <a:lnTo>
                  <a:pt x="304037" y="379713"/>
                </a:lnTo>
                <a:lnTo>
                  <a:pt x="304037" y="350281"/>
                </a:lnTo>
                <a:lnTo>
                  <a:pt x="246469" y="350281"/>
                </a:lnTo>
                <a:lnTo>
                  <a:pt x="246469" y="349776"/>
                </a:lnTo>
                <a:lnTo>
                  <a:pt x="260513" y="338028"/>
                </a:lnTo>
                <a:cubicBezTo>
                  <a:pt x="282654" y="318322"/>
                  <a:pt x="301254" y="297859"/>
                  <a:pt x="301254" y="272343"/>
                </a:cubicBezTo>
                <a:cubicBezTo>
                  <a:pt x="301254" y="244552"/>
                  <a:pt x="282148" y="224342"/>
                  <a:pt x="247607" y="224342"/>
                </a:cubicBezTo>
                <a:close/>
                <a:moveTo>
                  <a:pt x="297837" y="51412"/>
                </a:moveTo>
                <a:cubicBezTo>
                  <a:pt x="159420" y="51412"/>
                  <a:pt x="46814" y="163835"/>
                  <a:pt x="46814" y="302027"/>
                </a:cubicBezTo>
                <a:cubicBezTo>
                  <a:pt x="46814" y="440220"/>
                  <a:pt x="159420" y="552643"/>
                  <a:pt x="297837" y="552643"/>
                </a:cubicBezTo>
                <a:cubicBezTo>
                  <a:pt x="377927" y="552643"/>
                  <a:pt x="453968" y="513990"/>
                  <a:pt x="501035" y="449062"/>
                </a:cubicBezTo>
                <a:cubicBezTo>
                  <a:pt x="508373" y="439209"/>
                  <a:pt x="506096" y="425188"/>
                  <a:pt x="496100" y="417988"/>
                </a:cubicBezTo>
                <a:cubicBezTo>
                  <a:pt x="486105" y="410787"/>
                  <a:pt x="472187" y="413061"/>
                  <a:pt x="464976" y="422914"/>
                </a:cubicBezTo>
                <a:cubicBezTo>
                  <a:pt x="426259" y="476220"/>
                  <a:pt x="363756" y="508053"/>
                  <a:pt x="297837" y="508053"/>
                </a:cubicBezTo>
                <a:cubicBezTo>
                  <a:pt x="184092" y="508053"/>
                  <a:pt x="91477" y="415588"/>
                  <a:pt x="91477" y="302027"/>
                </a:cubicBezTo>
                <a:cubicBezTo>
                  <a:pt x="91477" y="188467"/>
                  <a:pt x="184092" y="96002"/>
                  <a:pt x="297837" y="96002"/>
                </a:cubicBezTo>
                <a:cubicBezTo>
                  <a:pt x="389567" y="96002"/>
                  <a:pt x="467253" y="156003"/>
                  <a:pt x="494203" y="238742"/>
                </a:cubicBezTo>
                <a:lnTo>
                  <a:pt x="480032" y="239752"/>
                </a:lnTo>
                <a:cubicBezTo>
                  <a:pt x="471049" y="240384"/>
                  <a:pt x="463331" y="246447"/>
                  <a:pt x="460547" y="254911"/>
                </a:cubicBezTo>
                <a:cubicBezTo>
                  <a:pt x="457637" y="263500"/>
                  <a:pt x="460294" y="272848"/>
                  <a:pt x="467126" y="278785"/>
                </a:cubicBezTo>
                <a:lnTo>
                  <a:pt x="507614" y="313775"/>
                </a:lnTo>
                <a:cubicBezTo>
                  <a:pt x="511536" y="320091"/>
                  <a:pt x="518495" y="324259"/>
                  <a:pt x="526466" y="324259"/>
                </a:cubicBezTo>
                <a:cubicBezTo>
                  <a:pt x="526972" y="324259"/>
                  <a:pt x="527352" y="324259"/>
                  <a:pt x="527731" y="324133"/>
                </a:cubicBezTo>
                <a:cubicBezTo>
                  <a:pt x="527858" y="324133"/>
                  <a:pt x="527984" y="324259"/>
                  <a:pt x="528111" y="324259"/>
                </a:cubicBezTo>
                <a:cubicBezTo>
                  <a:pt x="528617" y="324259"/>
                  <a:pt x="529250" y="324259"/>
                  <a:pt x="529756" y="324133"/>
                </a:cubicBezTo>
                <a:cubicBezTo>
                  <a:pt x="535702" y="323754"/>
                  <a:pt x="541143" y="320975"/>
                  <a:pt x="545065" y="316554"/>
                </a:cubicBezTo>
                <a:lnTo>
                  <a:pt x="585047" y="270195"/>
                </a:lnTo>
                <a:cubicBezTo>
                  <a:pt x="590993" y="263374"/>
                  <a:pt x="592259" y="253647"/>
                  <a:pt x="588210" y="245563"/>
                </a:cubicBezTo>
                <a:cubicBezTo>
                  <a:pt x="584161" y="237605"/>
                  <a:pt x="575431" y="232679"/>
                  <a:pt x="566574" y="233436"/>
                </a:cubicBezTo>
                <a:lnTo>
                  <a:pt x="539498" y="235331"/>
                </a:lnTo>
                <a:cubicBezTo>
                  <a:pt x="510271" y="129476"/>
                  <a:pt x="413101" y="51412"/>
                  <a:pt x="297837" y="51412"/>
                </a:cubicBezTo>
                <a:close/>
                <a:moveTo>
                  <a:pt x="303784" y="0"/>
                </a:moveTo>
                <a:cubicBezTo>
                  <a:pt x="471302" y="0"/>
                  <a:pt x="607568" y="136045"/>
                  <a:pt x="607568" y="303291"/>
                </a:cubicBezTo>
                <a:cubicBezTo>
                  <a:pt x="607568" y="470536"/>
                  <a:pt x="471302" y="606581"/>
                  <a:pt x="303784" y="606581"/>
                </a:cubicBezTo>
                <a:cubicBezTo>
                  <a:pt x="136266" y="606581"/>
                  <a:pt x="0" y="470536"/>
                  <a:pt x="0" y="303291"/>
                </a:cubicBezTo>
                <a:cubicBezTo>
                  <a:pt x="0" y="136045"/>
                  <a:pt x="136266" y="0"/>
                  <a:pt x="3037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6" name="ai_136495"/>
          <p:cNvSpPr>
            <a:spLocks noChangeAspect="1"/>
          </p:cNvSpPr>
          <p:nvPr/>
        </p:nvSpPr>
        <p:spPr>
          <a:xfrm>
            <a:off x="6106671" y="5397489"/>
            <a:ext cx="167925" cy="216000"/>
          </a:xfrm>
          <a:custGeom>
            <a:avLst/>
            <a:gdLst>
              <a:gd name="connsiteX0" fmla="*/ 191471 w 455802"/>
              <a:gd name="connsiteY0" fmla="*/ 469570 h 586292"/>
              <a:gd name="connsiteX1" fmla="*/ 206640 w 455802"/>
              <a:gd name="connsiteY1" fmla="*/ 513554 h 586292"/>
              <a:gd name="connsiteX2" fmla="*/ 176302 w 455802"/>
              <a:gd name="connsiteY2" fmla="*/ 513554 h 586292"/>
              <a:gd name="connsiteX3" fmla="*/ 256768 w 455802"/>
              <a:gd name="connsiteY3" fmla="*/ 444447 h 586292"/>
              <a:gd name="connsiteX4" fmla="*/ 256768 w 455802"/>
              <a:gd name="connsiteY4" fmla="*/ 546090 h 586292"/>
              <a:gd name="connsiteX5" fmla="*/ 273481 w 455802"/>
              <a:gd name="connsiteY5" fmla="*/ 546090 h 586292"/>
              <a:gd name="connsiteX6" fmla="*/ 273481 w 455802"/>
              <a:gd name="connsiteY6" fmla="*/ 444447 h 586292"/>
              <a:gd name="connsiteX7" fmla="*/ 183080 w 455802"/>
              <a:gd name="connsiteY7" fmla="*/ 444447 h 586292"/>
              <a:gd name="connsiteX8" fmla="*/ 147376 w 455802"/>
              <a:gd name="connsiteY8" fmla="*/ 546090 h 586292"/>
              <a:gd name="connsiteX9" fmla="*/ 164848 w 455802"/>
              <a:gd name="connsiteY9" fmla="*/ 546090 h 586292"/>
              <a:gd name="connsiteX10" fmla="*/ 172445 w 455802"/>
              <a:gd name="connsiteY10" fmla="*/ 524851 h 586292"/>
              <a:gd name="connsiteX11" fmla="*/ 210429 w 455802"/>
              <a:gd name="connsiteY11" fmla="*/ 524851 h 586292"/>
              <a:gd name="connsiteX12" fmla="*/ 218025 w 455802"/>
              <a:gd name="connsiteY12" fmla="*/ 546090 h 586292"/>
              <a:gd name="connsiteX13" fmla="*/ 234738 w 455802"/>
              <a:gd name="connsiteY13" fmla="*/ 546090 h 586292"/>
              <a:gd name="connsiteX14" fmla="*/ 199793 w 455802"/>
              <a:gd name="connsiteY14" fmla="*/ 444447 h 586292"/>
              <a:gd name="connsiteX15" fmla="*/ 0 w 455802"/>
              <a:gd name="connsiteY15" fmla="*/ 414864 h 586292"/>
              <a:gd name="connsiteX16" fmla="*/ 455802 w 455802"/>
              <a:gd name="connsiteY16" fmla="*/ 414864 h 586292"/>
              <a:gd name="connsiteX17" fmla="*/ 455802 w 455802"/>
              <a:gd name="connsiteY17" fmla="*/ 566570 h 586292"/>
              <a:gd name="connsiteX18" fmla="*/ 430733 w 455802"/>
              <a:gd name="connsiteY18" fmla="*/ 586292 h 586292"/>
              <a:gd name="connsiteX19" fmla="*/ 25069 w 455802"/>
              <a:gd name="connsiteY19" fmla="*/ 586292 h 586292"/>
              <a:gd name="connsiteX20" fmla="*/ 0 w 455802"/>
              <a:gd name="connsiteY20" fmla="*/ 566570 h 586292"/>
              <a:gd name="connsiteX21" fmla="*/ 316877 w 455802"/>
              <a:gd name="connsiteY21" fmla="*/ 29390 h 586292"/>
              <a:gd name="connsiteX22" fmla="*/ 313744 w 455802"/>
              <a:gd name="connsiteY22" fmla="*/ 34130 h 586292"/>
              <a:gd name="connsiteX23" fmla="*/ 313744 w 455802"/>
              <a:gd name="connsiteY23" fmla="*/ 121352 h 586292"/>
              <a:gd name="connsiteX24" fmla="*/ 313744 w 455802"/>
              <a:gd name="connsiteY24" fmla="*/ 125903 h 586292"/>
              <a:gd name="connsiteX25" fmla="*/ 247652 w 455802"/>
              <a:gd name="connsiteY25" fmla="*/ 191130 h 586292"/>
              <a:gd name="connsiteX26" fmla="*/ 222583 w 455802"/>
              <a:gd name="connsiteY26" fmla="*/ 182028 h 586292"/>
              <a:gd name="connsiteX27" fmla="*/ 183840 w 455802"/>
              <a:gd name="connsiteY27" fmla="*/ 212367 h 586292"/>
              <a:gd name="connsiteX28" fmla="*/ 151934 w 455802"/>
              <a:gd name="connsiteY28" fmla="*/ 212367 h 586292"/>
              <a:gd name="connsiteX29" fmla="*/ 151934 w 455802"/>
              <a:gd name="connsiteY29" fmla="*/ 191888 h 586292"/>
              <a:gd name="connsiteX30" fmla="*/ 91160 w 455802"/>
              <a:gd name="connsiteY30" fmla="*/ 191888 h 586292"/>
              <a:gd name="connsiteX31" fmla="*/ 91160 w 455802"/>
              <a:gd name="connsiteY31" fmla="*/ 252564 h 586292"/>
              <a:gd name="connsiteX32" fmla="*/ 151934 w 455802"/>
              <a:gd name="connsiteY32" fmla="*/ 252564 h 586292"/>
              <a:gd name="connsiteX33" fmla="*/ 151934 w 455802"/>
              <a:gd name="connsiteY33" fmla="*/ 232845 h 586292"/>
              <a:gd name="connsiteX34" fmla="*/ 181561 w 455802"/>
              <a:gd name="connsiteY34" fmla="*/ 232845 h 586292"/>
              <a:gd name="connsiteX35" fmla="*/ 136741 w 455802"/>
              <a:gd name="connsiteY35" fmla="*/ 295038 h 586292"/>
              <a:gd name="connsiteX36" fmla="*/ 101036 w 455802"/>
              <a:gd name="connsiteY36" fmla="*/ 273043 h 586292"/>
              <a:gd name="connsiteX37" fmla="*/ 60774 w 455802"/>
              <a:gd name="connsiteY37" fmla="*/ 313241 h 586292"/>
              <a:gd name="connsiteX38" fmla="*/ 101036 w 455802"/>
              <a:gd name="connsiteY38" fmla="*/ 354197 h 586292"/>
              <a:gd name="connsiteX39" fmla="*/ 141299 w 455802"/>
              <a:gd name="connsiteY39" fmla="*/ 315516 h 586292"/>
              <a:gd name="connsiteX40" fmla="*/ 197514 w 455802"/>
              <a:gd name="connsiteY40" fmla="*/ 254081 h 586292"/>
              <a:gd name="connsiteX41" fmla="*/ 222583 w 455802"/>
              <a:gd name="connsiteY41" fmla="*/ 263183 h 586292"/>
              <a:gd name="connsiteX42" fmla="*/ 261326 w 455802"/>
              <a:gd name="connsiteY42" fmla="*/ 232845 h 586292"/>
              <a:gd name="connsiteX43" fmla="*/ 293233 w 455802"/>
              <a:gd name="connsiteY43" fmla="*/ 232845 h 586292"/>
              <a:gd name="connsiteX44" fmla="*/ 293233 w 455802"/>
              <a:gd name="connsiteY44" fmla="*/ 252564 h 586292"/>
              <a:gd name="connsiteX45" fmla="*/ 354006 w 455802"/>
              <a:gd name="connsiteY45" fmla="*/ 252564 h 586292"/>
              <a:gd name="connsiteX46" fmla="*/ 354006 w 455802"/>
              <a:gd name="connsiteY46" fmla="*/ 191888 h 586292"/>
              <a:gd name="connsiteX47" fmla="*/ 293233 w 455802"/>
              <a:gd name="connsiteY47" fmla="*/ 191888 h 586292"/>
              <a:gd name="connsiteX48" fmla="*/ 293233 w 455802"/>
              <a:gd name="connsiteY48" fmla="*/ 212367 h 586292"/>
              <a:gd name="connsiteX49" fmla="*/ 263605 w 455802"/>
              <a:gd name="connsiteY49" fmla="*/ 212367 h 586292"/>
              <a:gd name="connsiteX50" fmla="*/ 316782 w 455802"/>
              <a:gd name="connsiteY50" fmla="*/ 146381 h 586292"/>
              <a:gd name="connsiteX51" fmla="*/ 354006 w 455802"/>
              <a:gd name="connsiteY51" fmla="*/ 172169 h 586292"/>
              <a:gd name="connsiteX52" fmla="*/ 393509 w 455802"/>
              <a:gd name="connsiteY52" fmla="*/ 141831 h 586292"/>
              <a:gd name="connsiteX53" fmla="*/ 420857 w 455802"/>
              <a:gd name="connsiteY53" fmla="*/ 141831 h 586292"/>
              <a:gd name="connsiteX54" fmla="*/ 424656 w 455802"/>
              <a:gd name="connsiteY54" fmla="*/ 132729 h 586292"/>
              <a:gd name="connsiteX55" fmla="*/ 322860 w 455802"/>
              <a:gd name="connsiteY55" fmla="*/ 30338 h 586292"/>
              <a:gd name="connsiteX56" fmla="*/ 316877 w 455802"/>
              <a:gd name="connsiteY56" fmla="*/ 29390 h 586292"/>
              <a:gd name="connsiteX57" fmla="*/ 25069 w 455802"/>
              <a:gd name="connsiteY57" fmla="*/ 0 h 586292"/>
              <a:gd name="connsiteX58" fmla="*/ 318302 w 455802"/>
              <a:gd name="connsiteY58" fmla="*/ 0 h 586292"/>
              <a:gd name="connsiteX59" fmla="*/ 331976 w 455802"/>
              <a:gd name="connsiteY59" fmla="*/ 5309 h 586292"/>
              <a:gd name="connsiteX60" fmla="*/ 449725 w 455802"/>
              <a:gd name="connsiteY60" fmla="*/ 122869 h 586292"/>
              <a:gd name="connsiteX61" fmla="*/ 455802 w 455802"/>
              <a:gd name="connsiteY61" fmla="*/ 141072 h 586292"/>
              <a:gd name="connsiteX62" fmla="*/ 455802 w 455802"/>
              <a:gd name="connsiteY62" fmla="*/ 394395 h 586292"/>
              <a:gd name="connsiteX63" fmla="*/ 0 w 455802"/>
              <a:gd name="connsiteY63" fmla="*/ 394395 h 586292"/>
              <a:gd name="connsiteX64" fmla="*/ 0 w 455802"/>
              <a:gd name="connsiteY64" fmla="*/ 29580 h 586292"/>
              <a:gd name="connsiteX65" fmla="*/ 25069 w 455802"/>
              <a:gd name="connsiteY65" fmla="*/ 0 h 58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5802" h="586292">
                <a:moveTo>
                  <a:pt x="191471" y="469570"/>
                </a:moveTo>
                <a:lnTo>
                  <a:pt x="206640" y="513554"/>
                </a:lnTo>
                <a:lnTo>
                  <a:pt x="176302" y="513554"/>
                </a:lnTo>
                <a:close/>
                <a:moveTo>
                  <a:pt x="256768" y="444447"/>
                </a:moveTo>
                <a:lnTo>
                  <a:pt x="256768" y="546090"/>
                </a:lnTo>
                <a:lnTo>
                  <a:pt x="273481" y="546090"/>
                </a:lnTo>
                <a:lnTo>
                  <a:pt x="273481" y="444447"/>
                </a:lnTo>
                <a:close/>
                <a:moveTo>
                  <a:pt x="183080" y="444447"/>
                </a:moveTo>
                <a:lnTo>
                  <a:pt x="147376" y="546090"/>
                </a:lnTo>
                <a:lnTo>
                  <a:pt x="164848" y="546090"/>
                </a:lnTo>
                <a:lnTo>
                  <a:pt x="172445" y="524851"/>
                </a:lnTo>
                <a:lnTo>
                  <a:pt x="210429" y="524851"/>
                </a:lnTo>
                <a:lnTo>
                  <a:pt x="218025" y="546090"/>
                </a:lnTo>
                <a:lnTo>
                  <a:pt x="234738" y="546090"/>
                </a:lnTo>
                <a:lnTo>
                  <a:pt x="199793" y="444447"/>
                </a:lnTo>
                <a:close/>
                <a:moveTo>
                  <a:pt x="0" y="414864"/>
                </a:moveTo>
                <a:lnTo>
                  <a:pt x="455802" y="414864"/>
                </a:lnTo>
                <a:lnTo>
                  <a:pt x="455802" y="566570"/>
                </a:lnTo>
                <a:cubicBezTo>
                  <a:pt x="455802" y="576431"/>
                  <a:pt x="442888" y="586292"/>
                  <a:pt x="430733" y="586292"/>
                </a:cubicBezTo>
                <a:lnTo>
                  <a:pt x="25069" y="586292"/>
                </a:lnTo>
                <a:cubicBezTo>
                  <a:pt x="12155" y="586292"/>
                  <a:pt x="0" y="576431"/>
                  <a:pt x="0" y="566570"/>
                </a:cubicBezTo>
                <a:close/>
                <a:moveTo>
                  <a:pt x="316877" y="29390"/>
                </a:moveTo>
                <a:cubicBezTo>
                  <a:pt x="315073" y="30149"/>
                  <a:pt x="313744" y="31855"/>
                  <a:pt x="313744" y="34130"/>
                </a:cubicBezTo>
                <a:lnTo>
                  <a:pt x="313744" y="121352"/>
                </a:lnTo>
                <a:lnTo>
                  <a:pt x="313744" y="125903"/>
                </a:lnTo>
                <a:cubicBezTo>
                  <a:pt x="282597" y="135763"/>
                  <a:pt x="258288" y="160033"/>
                  <a:pt x="247652" y="191130"/>
                </a:cubicBezTo>
                <a:cubicBezTo>
                  <a:pt x="240815" y="185821"/>
                  <a:pt x="232459" y="182028"/>
                  <a:pt x="222583" y="182028"/>
                </a:cubicBezTo>
                <a:cubicBezTo>
                  <a:pt x="203592" y="182028"/>
                  <a:pt x="188398" y="194922"/>
                  <a:pt x="183840" y="212367"/>
                </a:cubicBezTo>
                <a:lnTo>
                  <a:pt x="151934" y="212367"/>
                </a:lnTo>
                <a:lnTo>
                  <a:pt x="151934" y="191888"/>
                </a:lnTo>
                <a:lnTo>
                  <a:pt x="91160" y="191888"/>
                </a:lnTo>
                <a:lnTo>
                  <a:pt x="91160" y="252564"/>
                </a:lnTo>
                <a:lnTo>
                  <a:pt x="151934" y="252564"/>
                </a:lnTo>
                <a:lnTo>
                  <a:pt x="151934" y="232845"/>
                </a:lnTo>
                <a:lnTo>
                  <a:pt x="181561" y="232845"/>
                </a:lnTo>
                <a:cubicBezTo>
                  <a:pt x="177763" y="259391"/>
                  <a:pt x="161050" y="282903"/>
                  <a:pt x="136741" y="295038"/>
                </a:cubicBezTo>
                <a:cubicBezTo>
                  <a:pt x="129904" y="282144"/>
                  <a:pt x="116989" y="273043"/>
                  <a:pt x="101036" y="273043"/>
                </a:cubicBezTo>
                <a:cubicBezTo>
                  <a:pt x="79006" y="273043"/>
                  <a:pt x="60774" y="291246"/>
                  <a:pt x="60774" y="313241"/>
                </a:cubicBezTo>
                <a:cubicBezTo>
                  <a:pt x="60774" y="335994"/>
                  <a:pt x="79006" y="354197"/>
                  <a:pt x="101036" y="354197"/>
                </a:cubicBezTo>
                <a:cubicBezTo>
                  <a:pt x="123067" y="354197"/>
                  <a:pt x="140539" y="336753"/>
                  <a:pt x="141299" y="315516"/>
                </a:cubicBezTo>
                <a:cubicBezTo>
                  <a:pt x="168647" y="303381"/>
                  <a:pt x="188398" y="281386"/>
                  <a:pt x="197514" y="254081"/>
                </a:cubicBezTo>
                <a:cubicBezTo>
                  <a:pt x="204351" y="259391"/>
                  <a:pt x="212708" y="263183"/>
                  <a:pt x="222583" y="263183"/>
                </a:cubicBezTo>
                <a:cubicBezTo>
                  <a:pt x="241575" y="263183"/>
                  <a:pt x="256768" y="250289"/>
                  <a:pt x="261326" y="232845"/>
                </a:cubicBezTo>
                <a:lnTo>
                  <a:pt x="293233" y="232845"/>
                </a:lnTo>
                <a:lnTo>
                  <a:pt x="293233" y="252564"/>
                </a:lnTo>
                <a:lnTo>
                  <a:pt x="354006" y="252564"/>
                </a:lnTo>
                <a:lnTo>
                  <a:pt x="354006" y="191888"/>
                </a:lnTo>
                <a:lnTo>
                  <a:pt x="293233" y="191888"/>
                </a:lnTo>
                <a:lnTo>
                  <a:pt x="293233" y="212367"/>
                </a:lnTo>
                <a:lnTo>
                  <a:pt x="263605" y="212367"/>
                </a:lnTo>
                <a:cubicBezTo>
                  <a:pt x="267404" y="182028"/>
                  <a:pt x="288675" y="156241"/>
                  <a:pt x="316782" y="146381"/>
                </a:cubicBezTo>
                <a:cubicBezTo>
                  <a:pt x="322860" y="161550"/>
                  <a:pt x="337293" y="172169"/>
                  <a:pt x="354006" y="172169"/>
                </a:cubicBezTo>
                <a:cubicBezTo>
                  <a:pt x="372998" y="172169"/>
                  <a:pt x="388951" y="159275"/>
                  <a:pt x="393509" y="141831"/>
                </a:cubicBezTo>
                <a:lnTo>
                  <a:pt x="420857" y="141831"/>
                </a:lnTo>
                <a:cubicBezTo>
                  <a:pt x="426175" y="141831"/>
                  <a:pt x="428454" y="135763"/>
                  <a:pt x="424656" y="132729"/>
                </a:cubicBezTo>
                <a:lnTo>
                  <a:pt x="322860" y="30338"/>
                </a:lnTo>
                <a:cubicBezTo>
                  <a:pt x="320961" y="28821"/>
                  <a:pt x="318682" y="28632"/>
                  <a:pt x="316877" y="29390"/>
                </a:cubicBezTo>
                <a:close/>
                <a:moveTo>
                  <a:pt x="25069" y="0"/>
                </a:moveTo>
                <a:lnTo>
                  <a:pt x="318302" y="0"/>
                </a:lnTo>
                <a:cubicBezTo>
                  <a:pt x="323619" y="0"/>
                  <a:pt x="328937" y="2275"/>
                  <a:pt x="331976" y="5309"/>
                </a:cubicBezTo>
                <a:lnTo>
                  <a:pt x="449725" y="122869"/>
                </a:lnTo>
                <a:cubicBezTo>
                  <a:pt x="454283" y="128178"/>
                  <a:pt x="455802" y="133488"/>
                  <a:pt x="455802" y="141072"/>
                </a:cubicBezTo>
                <a:lnTo>
                  <a:pt x="455802" y="394395"/>
                </a:lnTo>
                <a:lnTo>
                  <a:pt x="0" y="394395"/>
                </a:lnTo>
                <a:lnTo>
                  <a:pt x="0" y="29580"/>
                </a:lnTo>
                <a:cubicBezTo>
                  <a:pt x="0" y="9101"/>
                  <a:pt x="12914" y="0"/>
                  <a:pt x="25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文本框 51"/>
          <p:cNvSpPr txBox="1"/>
          <p:nvPr/>
        </p:nvSpPr>
        <p:spPr>
          <a:xfrm>
            <a:off x="1214120" y="1887220"/>
            <a:ext cx="4772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Brunch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key factor to increase the rating from the table, it also has a high score in high rating reviews and as is mentioned above the average rating of restaurants serving brunch is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0.3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higher than the ones not serving.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214792" y="4399528"/>
            <a:ext cx="9769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pPr algn="just"/>
            <a:r>
              <a:rPr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Lower-priced restaurants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tend to receive higher ratings for service, while </a:t>
            </a:r>
            <a:r>
              <a:rPr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higher-priced restaurants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seem to have more demanding and sensitive customers.</a:t>
            </a:r>
            <a:endParaRPr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 also find that for low rating reviews containing service, </a:t>
            </a:r>
            <a:r>
              <a: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44.28%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the reviews mentioned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‘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time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’.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tmosphere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similarly has a quite high score in high rating reviews which means if you want to get a high rating, paying attention to the restaurant environment is an effective choice. 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408632" y="1292478"/>
            <a:ext cx="4546984" cy="360000"/>
          </a:xfrm>
          <a:prstGeom prst="roundRect">
            <a:avLst/>
          </a:prstGeom>
          <a:solidFill>
            <a:srgbClr val="479A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51661" y="1310356"/>
            <a:ext cx="405617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Food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318250" y="1887220"/>
            <a:ext cx="4772660" cy="16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n"/>
              <a:defRPr sz="1400"/>
            </a:lvl1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hicken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salad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have higher average scores than the others, and seem to get a better comment in high rating reviews.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Burger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also does well in high price business, while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steak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sandwich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have better performance in low price ones.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449" y="220190"/>
            <a:ext cx="9680367" cy="578419"/>
          </a:xfrm>
        </p:spPr>
        <p:txBody>
          <a:bodyPr/>
          <a:lstStyle/>
          <a:p>
            <a:r>
              <a:rPr lang="en-US" sz="2800" dirty="0">
                <a:solidFill>
                  <a:srgbClr val="3B3B3B"/>
                </a:solidFill>
              </a:rPr>
              <a:t>Web Based App</a:t>
            </a:r>
            <a:endParaRPr lang="en-US" sz="2800" dirty="0">
              <a:solidFill>
                <a:srgbClr val="3B3B3B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9D495799-70EE-4BF0-BEA4-E3D613234BE8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33" name="Google Shape;133;p19"/>
          <p:cNvSpPr txBox="1"/>
          <p:nvPr>
            <p:custDataLst>
              <p:tags r:id="rId1"/>
            </p:custDataLst>
          </p:nvPr>
        </p:nvSpPr>
        <p:spPr>
          <a:xfrm>
            <a:off x="729450" y="134037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2"/>
              </a:rPr>
              <a:t>https://adorable-starburst-9c151f.netlify.app/</a:t>
            </a:r>
            <a:endParaRPr lang="en-GB" sz="24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134" name="Google Shape;134;p19"/>
          <p:cNvPicPr preferRelativeResize="0"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9615" y="2035810"/>
            <a:ext cx="3886200" cy="409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55210" y="2470785"/>
            <a:ext cx="3409315" cy="310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503285" y="2527935"/>
            <a:ext cx="3175635" cy="304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TEMPLATE" val="https://www.islide.cc;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411*303"/>
  <p:tag name="TABLE_ENDDRAG_RECT" val="68*193*411*303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687*295"/>
  <p:tag name="TABLE_ENDDRAG_RECT" val="67*196*687*295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ISLIDE.TEMPLATE" val="https://www.islide.cc;"/>
</p:tagLst>
</file>

<file path=ppt/tags/tag29.xml><?xml version="1.0" encoding="utf-8"?>
<p:tagLst xmlns:p="http://schemas.openxmlformats.org/presentationml/2006/main">
  <p:tag name="ISLIDE.TEMPLATE" val="#299379"/>
  <p:tag name="KSO_WPP_MARK_KEY" val="e1af20db-ca34-4f01-8d3e-fbfe79e23028"/>
  <p:tag name="COMMONDATA" val="eyJoZGlkIjoiMGUyZDk5MTc1NzQyMjVhNDVkNTAyNmVjNWQ5ODlmNz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080tgp_finance03_v2">
  <a:themeElements>
    <a:clrScheme name="自定义 11">
      <a:dk1>
        <a:srgbClr val="000000"/>
      </a:dk1>
      <a:lt1>
        <a:srgbClr val="FFFFFF"/>
      </a:lt1>
      <a:dk2>
        <a:srgbClr val="3B3B3B"/>
      </a:dk2>
      <a:lt2>
        <a:srgbClr val="EAEAEA"/>
      </a:lt2>
      <a:accent1>
        <a:srgbClr val="479AFF"/>
      </a:accent1>
      <a:accent2>
        <a:srgbClr val="F08890"/>
      </a:accent2>
      <a:accent3>
        <a:srgbClr val="479AFF"/>
      </a:accent3>
      <a:accent4>
        <a:srgbClr val="939393"/>
      </a:accent4>
      <a:accent5>
        <a:srgbClr val="A8DADC"/>
      </a:accent5>
      <a:accent6>
        <a:srgbClr val="4B4B4B"/>
      </a:accent6>
      <a:hlink>
        <a:srgbClr val="3863D3"/>
      </a:hlink>
      <a:folHlink>
        <a:srgbClr val="FF8E2C"/>
      </a:folHlink>
    </a:clrScheme>
    <a:fontScheme name="331dmdrf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finance03 1">
        <a:dk1>
          <a:srgbClr val="000000"/>
        </a:dk1>
        <a:lt1>
          <a:srgbClr val="FFFFFF"/>
        </a:lt1>
        <a:dk2>
          <a:srgbClr val="2E5768"/>
        </a:dk2>
        <a:lt2>
          <a:srgbClr val="B2B2B2"/>
        </a:lt2>
        <a:accent1>
          <a:srgbClr val="2476B4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CBDD6"/>
        </a:accent5>
        <a:accent6>
          <a:srgbClr val="E7B900"/>
        </a:accent6>
        <a:hlink>
          <a:srgbClr val="D56127"/>
        </a:hlink>
        <a:folHlink>
          <a:srgbClr val="9FB1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e03 2">
        <a:dk1>
          <a:srgbClr val="000000"/>
        </a:dk1>
        <a:lt1>
          <a:srgbClr val="FFFFFF"/>
        </a:lt1>
        <a:dk2>
          <a:srgbClr val="114C9B"/>
        </a:dk2>
        <a:lt2>
          <a:srgbClr val="B2B2B2"/>
        </a:lt2>
        <a:accent1>
          <a:srgbClr val="D89B2E"/>
        </a:accent1>
        <a:accent2>
          <a:srgbClr val="7ACC88"/>
        </a:accent2>
        <a:accent3>
          <a:srgbClr val="FFFFFF"/>
        </a:accent3>
        <a:accent4>
          <a:srgbClr val="000000"/>
        </a:accent4>
        <a:accent5>
          <a:srgbClr val="E9CBAD"/>
        </a:accent5>
        <a:accent6>
          <a:srgbClr val="6EB97B"/>
        </a:accent6>
        <a:hlink>
          <a:srgbClr val="3E94B6"/>
        </a:hlink>
        <a:folHlink>
          <a:srgbClr val="4E6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e03 3">
        <a:dk1>
          <a:srgbClr val="000000"/>
        </a:dk1>
        <a:lt1>
          <a:srgbClr val="FFFFFF"/>
        </a:lt1>
        <a:dk2>
          <a:srgbClr val="3B0076"/>
        </a:dk2>
        <a:lt2>
          <a:srgbClr val="B2B2B2"/>
        </a:lt2>
        <a:accent1>
          <a:srgbClr val="3692D0"/>
        </a:accent1>
        <a:accent2>
          <a:srgbClr val="A26AD0"/>
        </a:accent2>
        <a:accent3>
          <a:srgbClr val="FFFFFF"/>
        </a:accent3>
        <a:accent4>
          <a:srgbClr val="000000"/>
        </a:accent4>
        <a:accent5>
          <a:srgbClr val="AEC7E4"/>
        </a:accent5>
        <a:accent6>
          <a:srgbClr val="925FBC"/>
        </a:accent6>
        <a:hlink>
          <a:srgbClr val="5ABCC4"/>
        </a:hlink>
        <a:folHlink>
          <a:srgbClr val="3B69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5027</Words>
  <Application>WPS 演示</Application>
  <PresentationFormat>宽屏</PresentationFormat>
  <Paragraphs>312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华文楷体</vt:lpstr>
      <vt:lpstr>微软雅黑</vt:lpstr>
      <vt:lpstr>楷体</vt:lpstr>
      <vt:lpstr>Arial Unicode MS</vt:lpstr>
      <vt:lpstr>等线</vt:lpstr>
      <vt:lpstr>华文楷体</vt:lpstr>
      <vt:lpstr>华光通心圆_CNKI</vt:lpstr>
      <vt:lpstr>华光隶书_CNKI</vt:lpstr>
      <vt:lpstr>方正楷体_GB2312</vt:lpstr>
      <vt:lpstr>Lato</vt:lpstr>
      <vt:lpstr>Calibri</vt:lpstr>
      <vt:lpstr>080tgp_finance03_v2</vt:lpstr>
      <vt:lpstr>PowerPoint 演示文稿</vt:lpstr>
      <vt:lpstr>数据选取：样本选择、变量说明</vt:lpstr>
      <vt:lpstr>Sentiment Analysis</vt:lpstr>
      <vt:lpstr>Average Ratings by attribute (Cheap Restaurants)</vt:lpstr>
      <vt:lpstr>模型分析及比较：模型比较</vt:lpstr>
      <vt:lpstr>模型介绍及数据处理：数据预处理</vt:lpstr>
      <vt:lpstr>模型分析及比较：LSTM模型分析</vt:lpstr>
      <vt:lpstr>选题背景和选题意义</vt:lpstr>
      <vt:lpstr>Brief summary for Sentiment Analysis</vt:lpstr>
      <vt:lpstr>研究结论及改进建议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</dc:creator>
  <cp:lastModifiedBy>熹熹</cp:lastModifiedBy>
  <cp:revision>6986</cp:revision>
  <cp:lastPrinted>2022-05-31T12:47:00Z</cp:lastPrinted>
  <dcterms:created xsi:type="dcterms:W3CDTF">2021-05-18T15:31:00Z</dcterms:created>
  <dcterms:modified xsi:type="dcterms:W3CDTF">2023-12-04T03:30:41Z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52BF715233D249B8A0EECEE694B58459_13</vt:lpwstr>
  </property>
</Properties>
</file>