
<file path=[Content_Types].xml><?xml version="1.0" encoding="utf-8"?>
<Types xmlns="http://schemas.openxmlformats.org/package/2006/content-types">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74" r:id="rId3"/>
    <p:sldId id="280" r:id="rId4"/>
    <p:sldId id="281" r:id="rId5"/>
    <p:sldId id="282" r:id="rId6"/>
    <p:sldId id="275" r:id="rId7"/>
    <p:sldId id="276" r:id="rId8"/>
    <p:sldId id="283" r:id="rId9"/>
    <p:sldId id="284" r:id="rId10"/>
    <p:sldId id="285" r:id="rId11"/>
    <p:sldId id="277" r:id="rId12"/>
    <p:sldId id="278" r:id="rId13"/>
    <p:sldId id="288" r:id="rId14"/>
    <p:sldId id="279" r:id="rId15"/>
    <p:sldId id="286" r:id="rId16"/>
    <p:sldId id="287" r:id="rId17"/>
  </p:sldIdLst>
  <p:sldSz cx="9144000" cy="6858000" type="screen4x3"/>
  <p:notesSz cx="6858000" cy="9144000"/>
  <p:defaultTextStyle>
    <a:defPPr>
      <a:defRPr lang="en-US"/>
    </a:defPPr>
    <a:lvl1pPr algn="l" rtl="0" fontAlgn="base">
      <a:spcBef>
        <a:spcPct val="20000"/>
      </a:spcBef>
      <a:spcAft>
        <a:spcPct val="0"/>
      </a:spcAft>
      <a:buClr>
        <a:schemeClr val="tx1"/>
      </a:buClr>
      <a:buSzPct val="75000"/>
      <a:buFont typeface="Wingdings" panose="05000000000000000000" pitchFamily="2" charset="2"/>
      <a:buChar char="l"/>
      <a:defRPr sz="2800" kern="1200">
        <a:solidFill>
          <a:schemeClr val="accent1"/>
        </a:solidFill>
        <a:latin typeface="Arial" panose="020B0604020202020204" pitchFamily="34" charset="0"/>
        <a:ea typeface="+mn-ea"/>
        <a:cs typeface="+mn-cs"/>
      </a:defRPr>
    </a:lvl1pPr>
    <a:lvl2pPr marL="457200" algn="l" rtl="0" fontAlgn="base">
      <a:spcBef>
        <a:spcPct val="20000"/>
      </a:spcBef>
      <a:spcAft>
        <a:spcPct val="0"/>
      </a:spcAft>
      <a:buClr>
        <a:schemeClr val="tx1"/>
      </a:buClr>
      <a:buSzPct val="75000"/>
      <a:buFont typeface="Wingdings" panose="05000000000000000000" pitchFamily="2" charset="2"/>
      <a:buChar char="l"/>
      <a:defRPr sz="2800" kern="1200">
        <a:solidFill>
          <a:schemeClr val="accent1"/>
        </a:solidFill>
        <a:latin typeface="Arial" panose="020B0604020202020204" pitchFamily="34" charset="0"/>
        <a:ea typeface="+mn-ea"/>
        <a:cs typeface="+mn-cs"/>
      </a:defRPr>
    </a:lvl2pPr>
    <a:lvl3pPr marL="914400" algn="l" rtl="0" fontAlgn="base">
      <a:spcBef>
        <a:spcPct val="20000"/>
      </a:spcBef>
      <a:spcAft>
        <a:spcPct val="0"/>
      </a:spcAft>
      <a:buClr>
        <a:schemeClr val="tx1"/>
      </a:buClr>
      <a:buSzPct val="75000"/>
      <a:buFont typeface="Wingdings" panose="05000000000000000000" pitchFamily="2" charset="2"/>
      <a:buChar char="l"/>
      <a:defRPr sz="2800" kern="1200">
        <a:solidFill>
          <a:schemeClr val="accent1"/>
        </a:solidFill>
        <a:latin typeface="Arial" panose="020B0604020202020204" pitchFamily="34" charset="0"/>
        <a:ea typeface="+mn-ea"/>
        <a:cs typeface="+mn-cs"/>
      </a:defRPr>
    </a:lvl3pPr>
    <a:lvl4pPr marL="1371600" algn="l" rtl="0" fontAlgn="base">
      <a:spcBef>
        <a:spcPct val="20000"/>
      </a:spcBef>
      <a:spcAft>
        <a:spcPct val="0"/>
      </a:spcAft>
      <a:buClr>
        <a:schemeClr val="tx1"/>
      </a:buClr>
      <a:buSzPct val="75000"/>
      <a:buFont typeface="Wingdings" panose="05000000000000000000" pitchFamily="2" charset="2"/>
      <a:buChar char="l"/>
      <a:defRPr sz="2800" kern="1200">
        <a:solidFill>
          <a:schemeClr val="accent1"/>
        </a:solidFill>
        <a:latin typeface="Arial" panose="020B0604020202020204" pitchFamily="34" charset="0"/>
        <a:ea typeface="+mn-ea"/>
        <a:cs typeface="+mn-cs"/>
      </a:defRPr>
    </a:lvl4pPr>
    <a:lvl5pPr marL="1828800" algn="l" rtl="0" fontAlgn="base">
      <a:spcBef>
        <a:spcPct val="20000"/>
      </a:spcBef>
      <a:spcAft>
        <a:spcPct val="0"/>
      </a:spcAft>
      <a:buClr>
        <a:schemeClr val="tx1"/>
      </a:buClr>
      <a:buSzPct val="75000"/>
      <a:buFont typeface="Wingdings" panose="05000000000000000000" pitchFamily="2" charset="2"/>
      <a:buChar char="l"/>
      <a:defRPr sz="2800" kern="1200">
        <a:solidFill>
          <a:schemeClr val="accent1"/>
        </a:solidFill>
        <a:latin typeface="Arial" panose="020B0604020202020204" pitchFamily="34" charset="0"/>
        <a:ea typeface="+mn-ea"/>
        <a:cs typeface="+mn-cs"/>
      </a:defRPr>
    </a:lvl5pPr>
    <a:lvl6pPr marL="2286000" algn="l" defTabSz="914400" rtl="0" eaLnBrk="1" latinLnBrk="0" hangingPunct="1">
      <a:defRPr sz="2800" kern="1200">
        <a:solidFill>
          <a:schemeClr val="accent1"/>
        </a:solidFill>
        <a:latin typeface="Arial" panose="020B0604020202020204" pitchFamily="34" charset="0"/>
        <a:ea typeface="+mn-ea"/>
        <a:cs typeface="+mn-cs"/>
      </a:defRPr>
    </a:lvl6pPr>
    <a:lvl7pPr marL="2743200" algn="l" defTabSz="914400" rtl="0" eaLnBrk="1" latinLnBrk="0" hangingPunct="1">
      <a:defRPr sz="2800" kern="1200">
        <a:solidFill>
          <a:schemeClr val="accent1"/>
        </a:solidFill>
        <a:latin typeface="Arial" panose="020B0604020202020204" pitchFamily="34" charset="0"/>
        <a:ea typeface="+mn-ea"/>
        <a:cs typeface="+mn-cs"/>
      </a:defRPr>
    </a:lvl7pPr>
    <a:lvl8pPr marL="3200400" algn="l" defTabSz="914400" rtl="0" eaLnBrk="1" latinLnBrk="0" hangingPunct="1">
      <a:defRPr sz="2800" kern="1200">
        <a:solidFill>
          <a:schemeClr val="accent1"/>
        </a:solidFill>
        <a:latin typeface="Arial" panose="020B0604020202020204" pitchFamily="34" charset="0"/>
        <a:ea typeface="+mn-ea"/>
        <a:cs typeface="+mn-cs"/>
      </a:defRPr>
    </a:lvl8pPr>
    <a:lvl9pPr marL="3657600" algn="l" defTabSz="914400" rtl="0" eaLnBrk="1" latinLnBrk="0" hangingPunct="1">
      <a:defRPr sz="2800" kern="1200">
        <a:solidFill>
          <a:schemeClr val="accent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99"/>
    <a:srgbClr val="0066FF"/>
    <a:srgbClr val="33CC33"/>
    <a:srgbClr val="FF6600"/>
    <a:srgbClr val="FF3399"/>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68" d="100"/>
          <a:sy n="68" d="100"/>
        </p:scale>
        <p:origin x="804"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Rectangle 2"/>
          <p:cNvSpPr>
            <a:spLocks noChangeArrowheads="1"/>
          </p:cNvSpPr>
          <p:nvPr/>
        </p:nvSpPr>
        <p:spPr bwMode="auto">
          <a:xfrm>
            <a:off x="0" y="0"/>
            <a:ext cx="4572000" cy="68580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kumimoji="1" lang="en-US" sz="2400">
              <a:solidFill>
                <a:schemeClr val="tx1"/>
              </a:solidFill>
              <a:latin typeface="Times New Roman" panose="02020603050405020304" pitchFamily="18" charset="0"/>
            </a:endParaRPr>
          </a:p>
        </p:txBody>
      </p:sp>
      <p:sp>
        <p:nvSpPr>
          <p:cNvPr id="4099" name="AutoShape 3"/>
          <p:cNvSpPr>
            <a:spLocks noChangeArrowheads="1"/>
          </p:cNvSpPr>
          <p:nvPr/>
        </p:nvSpPr>
        <p:spPr bwMode="auto">
          <a:xfrm>
            <a:off x="685800" y="990600"/>
            <a:ext cx="5181600" cy="1905000"/>
          </a:xfrm>
          <a:prstGeom prst="roundRect">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kumimoji="1" lang="en-US" sz="2400">
              <a:solidFill>
                <a:schemeClr val="tx1"/>
              </a:solidFill>
              <a:latin typeface="Times New Roman" panose="02020603050405020304" pitchFamily="18" charset="0"/>
            </a:endParaRPr>
          </a:p>
        </p:txBody>
      </p:sp>
      <p:sp>
        <p:nvSpPr>
          <p:cNvPr id="4100" name="Rectangle 4"/>
          <p:cNvSpPr>
            <a:spLocks noGrp="1" noChangeArrowheads="1"/>
          </p:cNvSpPr>
          <p:nvPr>
            <p:ph type="subTitle" idx="1"/>
          </p:nvPr>
        </p:nvSpPr>
        <p:spPr>
          <a:xfrm>
            <a:off x="4673600" y="2927350"/>
            <a:ext cx="3657600" cy="1822450"/>
          </a:xfrm>
        </p:spPr>
        <p:txBody>
          <a:bodyPr anchor="b"/>
          <a:lstStyle>
            <a:lvl1pPr marL="0" indent="0">
              <a:buFont typeface="Wingdings" panose="05000000000000000000" pitchFamily="2" charset="2"/>
              <a:buNone/>
              <a:defRPr>
                <a:solidFill>
                  <a:schemeClr val="tx2"/>
                </a:solidFill>
              </a:defRPr>
            </a:lvl1pPr>
          </a:lstStyle>
          <a:p>
            <a:pPr lvl="0"/>
            <a:r>
              <a:rPr lang="en-US" noProof="0" smtClean="0"/>
              <a:t>Click to edit Master subtitle style</a:t>
            </a:r>
          </a:p>
        </p:txBody>
      </p:sp>
      <p:grpSp>
        <p:nvGrpSpPr>
          <p:cNvPr id="4101" name="Group 5"/>
          <p:cNvGrpSpPr>
            <a:grpSpLocks/>
          </p:cNvGrpSpPr>
          <p:nvPr/>
        </p:nvGrpSpPr>
        <p:grpSpPr bwMode="auto">
          <a:xfrm>
            <a:off x="3632200" y="4889500"/>
            <a:ext cx="4876800" cy="319088"/>
            <a:chOff x="2288" y="3080"/>
            <a:chExt cx="3072" cy="201"/>
          </a:xfrm>
        </p:grpSpPr>
        <p:sp>
          <p:nvSpPr>
            <p:cNvPr id="4102" name="AutoShape 6"/>
            <p:cNvSpPr>
              <a:spLocks noChangeArrowheads="1"/>
            </p:cNvSpPr>
            <p:nvPr/>
          </p:nvSpPr>
          <p:spPr bwMode="auto">
            <a:xfrm flipH="1">
              <a:off x="2288" y="3080"/>
              <a:ext cx="2914" cy="200"/>
            </a:xfrm>
            <a:prstGeom prst="roundRect">
              <a:avLst>
                <a:gd name="adj" fmla="val 0"/>
              </a:avLst>
            </a:pr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03" name="AutoShape 7"/>
            <p:cNvSpPr>
              <a:spLocks noChangeArrowheads="1"/>
            </p:cNvSpPr>
            <p:nvPr/>
          </p:nvSpPr>
          <p:spPr bwMode="auto">
            <a:xfrm>
              <a:off x="5196" y="3080"/>
              <a:ext cx="164" cy="201"/>
            </a:xfrm>
            <a:prstGeom prst="flowChartDelay">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4104" name="Rectangle 8"/>
          <p:cNvSpPr>
            <a:spLocks noGrp="1" noChangeArrowheads="1"/>
          </p:cNvSpPr>
          <p:nvPr>
            <p:ph type="dt" sz="quarter" idx="2"/>
          </p:nvPr>
        </p:nvSpPr>
        <p:spPr>
          <a:xfrm>
            <a:off x="2667000" y="6553200"/>
            <a:ext cx="1905000" cy="304800"/>
          </a:xfrm>
        </p:spPr>
        <p:txBody>
          <a:bodyPr/>
          <a:lstStyle>
            <a:lvl1pPr>
              <a:defRPr>
                <a:solidFill>
                  <a:schemeClr val="bg1"/>
                </a:solidFill>
              </a:defRPr>
            </a:lvl1pPr>
          </a:lstStyle>
          <a:p>
            <a:endParaRPr lang="en-US"/>
          </a:p>
        </p:txBody>
      </p:sp>
      <p:sp>
        <p:nvSpPr>
          <p:cNvPr id="4105" name="Rectangle 9"/>
          <p:cNvSpPr>
            <a:spLocks noGrp="1" noChangeArrowheads="1"/>
          </p:cNvSpPr>
          <p:nvPr>
            <p:ph type="ftr" sz="quarter" idx="3"/>
          </p:nvPr>
        </p:nvSpPr>
        <p:spPr>
          <a:xfrm>
            <a:off x="5195888" y="6553200"/>
            <a:ext cx="3279775" cy="304800"/>
          </a:xfrm>
        </p:spPr>
        <p:txBody>
          <a:bodyPr/>
          <a:lstStyle>
            <a:lvl1pPr algn="r">
              <a:defRPr/>
            </a:lvl1pPr>
          </a:lstStyle>
          <a:p>
            <a:endParaRPr lang="en-US"/>
          </a:p>
        </p:txBody>
      </p:sp>
      <p:sp>
        <p:nvSpPr>
          <p:cNvPr id="4106" name="Rectangle 10"/>
          <p:cNvSpPr>
            <a:spLocks noGrp="1" noChangeArrowheads="1"/>
          </p:cNvSpPr>
          <p:nvPr>
            <p:ph type="sldNum" sz="quarter" idx="4"/>
          </p:nvPr>
        </p:nvSpPr>
        <p:spPr>
          <a:xfrm>
            <a:off x="9525" y="6359525"/>
            <a:ext cx="587375" cy="488950"/>
          </a:xfrm>
        </p:spPr>
        <p:txBody>
          <a:bodyPr anchorCtr="0"/>
          <a:lstStyle>
            <a:lvl1pPr>
              <a:defRPr/>
            </a:lvl1pPr>
          </a:lstStyle>
          <a:p>
            <a:fld id="{C4EEEC42-8F5D-4CC0-BA7A-B815FE222ED5}" type="slidenum">
              <a:rPr lang="en-US"/>
              <a:pPr/>
              <a:t>‹#›</a:t>
            </a:fld>
            <a:endParaRPr lang="en-US"/>
          </a:p>
        </p:txBody>
      </p:sp>
      <p:sp>
        <p:nvSpPr>
          <p:cNvPr id="4107" name="Rectangle 11"/>
          <p:cNvSpPr>
            <a:spLocks noGrp="1" noChangeArrowheads="1"/>
          </p:cNvSpPr>
          <p:nvPr>
            <p:ph type="ctrTitle" sz="quarter"/>
          </p:nvPr>
        </p:nvSpPr>
        <p:spPr>
          <a:xfrm>
            <a:off x="936625" y="1425575"/>
            <a:ext cx="7772400" cy="1143000"/>
          </a:xfrm>
        </p:spPr>
        <p:txBody>
          <a:bodyPr anchor="ctr"/>
          <a:lstStyle>
            <a:lvl1pPr algn="ctr">
              <a:defRPr>
                <a:solidFill>
                  <a:schemeClr val="tx1"/>
                </a:solidFill>
              </a:defRPr>
            </a:lvl1pPr>
          </a:lstStyle>
          <a:p>
            <a:pPr lvl="0"/>
            <a:r>
              <a:rPr lang="en-US" noProof="0" smtClean="0"/>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56FFCE0-FF66-4BA2-AEB7-13183CDCE38C}" type="slidenum">
              <a:rPr lang="en-US"/>
              <a:pPr/>
              <a:t>‹#›</a:t>
            </a:fld>
            <a:endParaRPr lang="en-US"/>
          </a:p>
        </p:txBody>
      </p:sp>
    </p:spTree>
    <p:extLst>
      <p:ext uri="{BB962C8B-B14F-4D97-AF65-F5344CB8AC3E}">
        <p14:creationId xmlns:p14="http://schemas.microsoft.com/office/powerpoint/2010/main" val="1048316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762000"/>
            <a:ext cx="2000250" cy="53340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914400" y="762000"/>
            <a:ext cx="5848350" cy="5334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A22A759-6C5B-4B7F-BFEB-1CEACD95259B}" type="slidenum">
              <a:rPr lang="en-US"/>
              <a:pPr/>
              <a:t>‹#›</a:t>
            </a:fld>
            <a:endParaRPr lang="en-US"/>
          </a:p>
        </p:txBody>
      </p:sp>
    </p:spTree>
    <p:extLst>
      <p:ext uri="{BB962C8B-B14F-4D97-AF65-F5344CB8AC3E}">
        <p14:creationId xmlns:p14="http://schemas.microsoft.com/office/powerpoint/2010/main" val="31415253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AndTx" preserve="1">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0"/>
            <a:ext cx="8001000" cy="1143000"/>
          </a:xfrm>
        </p:spPr>
        <p:txBody>
          <a:bodyPr/>
          <a:lstStyle/>
          <a:p>
            <a:r>
              <a:rPr lang="en-US" smtClean="0"/>
              <a:t>Click to edit Master title style</a:t>
            </a:r>
            <a:endParaRPr lang="en-IN"/>
          </a:p>
        </p:txBody>
      </p:sp>
      <p:sp>
        <p:nvSpPr>
          <p:cNvPr id="3" name="Chart Placeholder 2"/>
          <p:cNvSpPr>
            <a:spLocks noGrp="1"/>
          </p:cNvSpPr>
          <p:nvPr>
            <p:ph type="chart" sz="half" idx="1"/>
          </p:nvPr>
        </p:nvSpPr>
        <p:spPr>
          <a:xfrm>
            <a:off x="914400" y="2362200"/>
            <a:ext cx="3924300" cy="3733800"/>
          </a:xfrm>
        </p:spPr>
        <p:txBody>
          <a:bodyPr/>
          <a:lstStyle/>
          <a:p>
            <a:endParaRPr lang="en-IN"/>
          </a:p>
        </p:txBody>
      </p:sp>
      <p:sp>
        <p:nvSpPr>
          <p:cNvPr id="4" name="Text Placeholder 3"/>
          <p:cNvSpPr>
            <a:spLocks noGrp="1"/>
          </p:cNvSpPr>
          <p:nvPr>
            <p:ph type="body" sz="half" idx="2"/>
          </p:nvPr>
        </p:nvSpPr>
        <p:spPr>
          <a:xfrm>
            <a:off x="4991100" y="2362200"/>
            <a:ext cx="3924300" cy="373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7010400" y="6553200"/>
            <a:ext cx="1905000" cy="304800"/>
          </a:xfrm>
        </p:spPr>
        <p:txBody>
          <a:bodyPr/>
          <a:lstStyle>
            <a:lvl1pPr>
              <a:defRPr/>
            </a:lvl1pPr>
          </a:lstStyle>
          <a:p>
            <a:endParaRPr lang="en-US"/>
          </a:p>
        </p:txBody>
      </p:sp>
      <p:sp>
        <p:nvSpPr>
          <p:cNvPr id="6" name="Footer Placeholder 5"/>
          <p:cNvSpPr>
            <a:spLocks noGrp="1"/>
          </p:cNvSpPr>
          <p:nvPr>
            <p:ph type="ftr" sz="quarter" idx="11"/>
          </p:nvPr>
        </p:nvSpPr>
        <p:spPr>
          <a:xfrm>
            <a:off x="2936875" y="6529388"/>
            <a:ext cx="2895600" cy="304800"/>
          </a:xfrm>
        </p:spPr>
        <p:txBody>
          <a:bodyPr/>
          <a:lstStyle>
            <a:lvl1pPr>
              <a:defRPr/>
            </a:lvl1pPr>
          </a:lstStyle>
          <a:p>
            <a:endParaRPr lang="en-US"/>
          </a:p>
        </p:txBody>
      </p:sp>
      <p:sp>
        <p:nvSpPr>
          <p:cNvPr id="7" name="Slide Number Placeholder 6"/>
          <p:cNvSpPr>
            <a:spLocks noGrp="1"/>
          </p:cNvSpPr>
          <p:nvPr>
            <p:ph type="sldNum" sz="quarter" idx="12"/>
          </p:nvPr>
        </p:nvSpPr>
        <p:spPr>
          <a:xfrm>
            <a:off x="84138" y="6343650"/>
            <a:ext cx="587375" cy="488950"/>
          </a:xfrm>
        </p:spPr>
        <p:txBody>
          <a:bodyPr/>
          <a:lstStyle>
            <a:lvl1pPr>
              <a:defRPr/>
            </a:lvl1pPr>
          </a:lstStyle>
          <a:p>
            <a:fld id="{FDDDE26F-CEFF-420A-93A8-8B996D1B29C2}" type="slidenum">
              <a:rPr lang="en-US"/>
              <a:pPr/>
              <a:t>‹#›</a:t>
            </a:fld>
            <a:endParaRPr lang="en-US"/>
          </a:p>
        </p:txBody>
      </p:sp>
    </p:spTree>
    <p:extLst>
      <p:ext uri="{BB962C8B-B14F-4D97-AF65-F5344CB8AC3E}">
        <p14:creationId xmlns:p14="http://schemas.microsoft.com/office/powerpoint/2010/main" val="409843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5873630-5597-41FC-90B1-53FC6169D5EC}" type="slidenum">
              <a:rPr lang="en-US"/>
              <a:pPr/>
              <a:t>‹#›</a:t>
            </a:fld>
            <a:endParaRPr lang="en-US"/>
          </a:p>
        </p:txBody>
      </p:sp>
    </p:spTree>
    <p:extLst>
      <p:ext uri="{BB962C8B-B14F-4D97-AF65-F5344CB8AC3E}">
        <p14:creationId xmlns:p14="http://schemas.microsoft.com/office/powerpoint/2010/main" val="3440007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896294E-F6F1-44C4-AABC-FFBAB9363EF2}" type="slidenum">
              <a:rPr lang="en-US"/>
              <a:pPr/>
              <a:t>‹#›</a:t>
            </a:fld>
            <a:endParaRPr lang="en-US"/>
          </a:p>
        </p:txBody>
      </p:sp>
    </p:spTree>
    <p:extLst>
      <p:ext uri="{BB962C8B-B14F-4D97-AF65-F5344CB8AC3E}">
        <p14:creationId xmlns:p14="http://schemas.microsoft.com/office/powerpoint/2010/main" val="3767634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914400" y="2362200"/>
            <a:ext cx="3924300" cy="373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991100" y="2362200"/>
            <a:ext cx="3924300" cy="373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6AED820-4DB8-412D-86D5-CBD492972E76}" type="slidenum">
              <a:rPr lang="en-US"/>
              <a:pPr/>
              <a:t>‹#›</a:t>
            </a:fld>
            <a:endParaRPr lang="en-US"/>
          </a:p>
        </p:txBody>
      </p:sp>
    </p:spTree>
    <p:extLst>
      <p:ext uri="{BB962C8B-B14F-4D97-AF65-F5344CB8AC3E}">
        <p14:creationId xmlns:p14="http://schemas.microsoft.com/office/powerpoint/2010/main" val="3888281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F16A1FC3-B251-4800-B633-8D635E603EA9}" type="slidenum">
              <a:rPr lang="en-US"/>
              <a:pPr/>
              <a:t>‹#›</a:t>
            </a:fld>
            <a:endParaRPr lang="en-US"/>
          </a:p>
        </p:txBody>
      </p:sp>
    </p:spTree>
    <p:extLst>
      <p:ext uri="{BB962C8B-B14F-4D97-AF65-F5344CB8AC3E}">
        <p14:creationId xmlns:p14="http://schemas.microsoft.com/office/powerpoint/2010/main" val="954117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69944508-0609-42A4-80B9-F0AD45947266}" type="slidenum">
              <a:rPr lang="en-US"/>
              <a:pPr/>
              <a:t>‹#›</a:t>
            </a:fld>
            <a:endParaRPr lang="en-US"/>
          </a:p>
        </p:txBody>
      </p:sp>
    </p:spTree>
    <p:extLst>
      <p:ext uri="{BB962C8B-B14F-4D97-AF65-F5344CB8AC3E}">
        <p14:creationId xmlns:p14="http://schemas.microsoft.com/office/powerpoint/2010/main" val="1682141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E0F9A196-9F27-42D1-BC84-F35A6F8B3E69}" type="slidenum">
              <a:rPr lang="en-US"/>
              <a:pPr/>
              <a:t>‹#›</a:t>
            </a:fld>
            <a:endParaRPr lang="en-US"/>
          </a:p>
        </p:txBody>
      </p:sp>
    </p:spTree>
    <p:extLst>
      <p:ext uri="{BB962C8B-B14F-4D97-AF65-F5344CB8AC3E}">
        <p14:creationId xmlns:p14="http://schemas.microsoft.com/office/powerpoint/2010/main" val="3083320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159F945-338B-4F64-B6B9-0B312B989BE1}" type="slidenum">
              <a:rPr lang="en-US"/>
              <a:pPr/>
              <a:t>‹#›</a:t>
            </a:fld>
            <a:endParaRPr lang="en-US"/>
          </a:p>
        </p:txBody>
      </p:sp>
    </p:spTree>
    <p:extLst>
      <p:ext uri="{BB962C8B-B14F-4D97-AF65-F5344CB8AC3E}">
        <p14:creationId xmlns:p14="http://schemas.microsoft.com/office/powerpoint/2010/main" val="3852183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44BAC5-EC22-4F98-9011-DCC764491D3A}" type="slidenum">
              <a:rPr lang="en-US"/>
              <a:pPr/>
              <a:t>‹#›</a:t>
            </a:fld>
            <a:endParaRPr lang="en-US"/>
          </a:p>
        </p:txBody>
      </p:sp>
    </p:spTree>
    <p:extLst>
      <p:ext uri="{BB962C8B-B14F-4D97-AF65-F5344CB8AC3E}">
        <p14:creationId xmlns:p14="http://schemas.microsoft.com/office/powerpoint/2010/main" val="3323095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74" name="Group 2"/>
          <p:cNvGrpSpPr>
            <a:grpSpLocks/>
          </p:cNvGrpSpPr>
          <p:nvPr/>
        </p:nvGrpSpPr>
        <p:grpSpPr bwMode="auto">
          <a:xfrm>
            <a:off x="0" y="0"/>
            <a:ext cx="3200400" cy="6858000"/>
            <a:chOff x="0" y="0"/>
            <a:chExt cx="2016" cy="4320"/>
          </a:xfrm>
        </p:grpSpPr>
        <p:sp>
          <p:nvSpPr>
            <p:cNvPr id="3075" name="Rectangle 3"/>
            <p:cNvSpPr>
              <a:spLocks noChangeArrowheads="1"/>
            </p:cNvSpPr>
            <p:nvPr/>
          </p:nvSpPr>
          <p:spPr bwMode="auto">
            <a:xfrm>
              <a:off x="0" y="0"/>
              <a:ext cx="480" cy="432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76" name="Rectangle 4"/>
            <p:cNvSpPr>
              <a:spLocks noChangeArrowheads="1"/>
            </p:cNvSpPr>
            <p:nvPr/>
          </p:nvSpPr>
          <p:spPr bwMode="auto">
            <a:xfrm>
              <a:off x="432" y="0"/>
              <a:ext cx="1584" cy="67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3077" name="AutoShape 5"/>
          <p:cNvSpPr>
            <a:spLocks noChangeArrowheads="1"/>
          </p:cNvSpPr>
          <p:nvPr/>
        </p:nvSpPr>
        <p:spPr bwMode="auto">
          <a:xfrm>
            <a:off x="762000" y="762000"/>
            <a:ext cx="5105400" cy="609600"/>
          </a:xfrm>
          <a:prstGeom prst="roundRect">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kumimoji="1" lang="en-US" sz="2400">
              <a:solidFill>
                <a:schemeClr val="tx1"/>
              </a:solidFill>
              <a:latin typeface="Times New Roman" panose="02020603050405020304" pitchFamily="18" charset="0"/>
            </a:endParaRPr>
          </a:p>
        </p:txBody>
      </p:sp>
      <p:sp>
        <p:nvSpPr>
          <p:cNvPr id="3078" name="Rectangle 6"/>
          <p:cNvSpPr>
            <a:spLocks noGrp="1" noChangeArrowheads="1"/>
          </p:cNvSpPr>
          <p:nvPr>
            <p:ph type="title"/>
          </p:nvPr>
        </p:nvSpPr>
        <p:spPr bwMode="auto">
          <a:xfrm>
            <a:off x="914400" y="762000"/>
            <a:ext cx="8001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3079" name="Rectangle 7"/>
          <p:cNvSpPr>
            <a:spLocks noGrp="1" noChangeArrowheads="1"/>
          </p:cNvSpPr>
          <p:nvPr>
            <p:ph type="body" idx="1"/>
          </p:nvPr>
        </p:nvSpPr>
        <p:spPr bwMode="auto">
          <a:xfrm>
            <a:off x="914400" y="2362200"/>
            <a:ext cx="80010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80" name="Rectangle 8"/>
          <p:cNvSpPr>
            <a:spLocks noGrp="1" noChangeArrowheads="1"/>
          </p:cNvSpPr>
          <p:nvPr>
            <p:ph type="dt" sz="half" idx="2"/>
          </p:nvPr>
        </p:nvSpPr>
        <p:spPr bwMode="auto">
          <a:xfrm>
            <a:off x="7010400" y="6553200"/>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lvl1pPr algn="r">
              <a:spcBef>
                <a:spcPct val="0"/>
              </a:spcBef>
              <a:buClrTx/>
              <a:buSzTx/>
              <a:buFontTx/>
              <a:buNone/>
              <a:defRPr sz="1400">
                <a:solidFill>
                  <a:schemeClr val="tx1"/>
                </a:solidFill>
              </a:defRPr>
            </a:lvl1pPr>
          </a:lstStyle>
          <a:p>
            <a:endParaRPr lang="en-US"/>
          </a:p>
        </p:txBody>
      </p:sp>
      <p:sp>
        <p:nvSpPr>
          <p:cNvPr id="3081" name="Rectangle 9"/>
          <p:cNvSpPr>
            <a:spLocks noGrp="1" noChangeArrowheads="1"/>
          </p:cNvSpPr>
          <p:nvPr>
            <p:ph type="ftr" sz="quarter" idx="3"/>
          </p:nvPr>
        </p:nvSpPr>
        <p:spPr bwMode="auto">
          <a:xfrm>
            <a:off x="2936875" y="6529388"/>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lvl1pPr algn="ctr">
              <a:spcBef>
                <a:spcPct val="0"/>
              </a:spcBef>
              <a:buClrTx/>
              <a:buSzTx/>
              <a:buFontTx/>
              <a:buNone/>
              <a:defRPr sz="1400">
                <a:solidFill>
                  <a:schemeClr val="tx1"/>
                </a:solidFill>
              </a:defRPr>
            </a:lvl1pPr>
          </a:lstStyle>
          <a:p>
            <a:endParaRPr lang="en-US"/>
          </a:p>
        </p:txBody>
      </p:sp>
      <p:sp>
        <p:nvSpPr>
          <p:cNvPr id="3082" name="Rectangle 10"/>
          <p:cNvSpPr>
            <a:spLocks noGrp="1" noChangeArrowheads="1"/>
          </p:cNvSpPr>
          <p:nvPr>
            <p:ph type="sldNum" sz="quarter" idx="4"/>
          </p:nvPr>
        </p:nvSpPr>
        <p:spPr bwMode="auto">
          <a:xfrm>
            <a:off x="84138" y="6343650"/>
            <a:ext cx="5873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1" compatLnSpc="1">
            <a:prstTxWarp prst="textNoShape">
              <a:avLst/>
            </a:prstTxWarp>
            <a:spAutoFit/>
          </a:bodyPr>
          <a:lstStyle>
            <a:lvl1pPr>
              <a:spcBef>
                <a:spcPct val="0"/>
              </a:spcBef>
              <a:buClrTx/>
              <a:buSzTx/>
              <a:buFontTx/>
              <a:buNone/>
              <a:defRPr sz="2600" b="1">
                <a:solidFill>
                  <a:schemeClr val="bg1"/>
                </a:solidFill>
              </a:defRPr>
            </a:lvl1pPr>
          </a:lstStyle>
          <a:p>
            <a:fld id="{CFE70BE9-5EFF-46D6-9CD3-C628D8DDB6A0}" type="slidenum">
              <a:rPr lang="en-US"/>
              <a:pPr/>
              <a:t>‹#›</a:t>
            </a:fld>
            <a:endParaRPr lang="en-US"/>
          </a:p>
        </p:txBody>
      </p:sp>
      <p:grpSp>
        <p:nvGrpSpPr>
          <p:cNvPr id="3083" name="Group 11"/>
          <p:cNvGrpSpPr>
            <a:grpSpLocks/>
          </p:cNvGrpSpPr>
          <p:nvPr/>
        </p:nvGrpSpPr>
        <p:grpSpPr bwMode="auto">
          <a:xfrm>
            <a:off x="228600" y="1981200"/>
            <a:ext cx="7391400" cy="319088"/>
            <a:chOff x="144" y="1248"/>
            <a:chExt cx="4656" cy="201"/>
          </a:xfrm>
        </p:grpSpPr>
        <p:sp>
          <p:nvSpPr>
            <p:cNvPr id="3084" name="AutoShape 12"/>
            <p:cNvSpPr>
              <a:spLocks noChangeArrowheads="1"/>
            </p:cNvSpPr>
            <p:nvPr/>
          </p:nvSpPr>
          <p:spPr bwMode="auto">
            <a:xfrm>
              <a:off x="384" y="1248"/>
              <a:ext cx="4416" cy="200"/>
            </a:xfrm>
            <a:prstGeom prst="roundRect">
              <a:avLst>
                <a:gd name="adj" fmla="val 0"/>
              </a:avLst>
            </a:pr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85" name="AutoShape 13"/>
            <p:cNvSpPr>
              <a:spLocks noChangeArrowheads="1"/>
            </p:cNvSpPr>
            <p:nvPr/>
          </p:nvSpPr>
          <p:spPr bwMode="auto">
            <a:xfrm flipH="1">
              <a:off x="144" y="1248"/>
              <a:ext cx="248" cy="201"/>
            </a:xfrm>
            <a:prstGeom prst="flowChartDelay">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l" rtl="0" fontAlgn="base">
        <a:lnSpc>
          <a:spcPct val="90000"/>
        </a:lnSpc>
        <a:spcBef>
          <a:spcPct val="0"/>
        </a:spcBef>
        <a:spcAft>
          <a:spcPct val="0"/>
        </a:spcAft>
        <a:defRPr sz="3600" b="1" kern="1200">
          <a:solidFill>
            <a:schemeClr val="tx2"/>
          </a:solidFill>
          <a:latin typeface="+mj-lt"/>
          <a:ea typeface="+mj-ea"/>
          <a:cs typeface="+mj-cs"/>
        </a:defRPr>
      </a:lvl1pPr>
      <a:lvl2pPr algn="l" rtl="0" fontAlgn="base">
        <a:lnSpc>
          <a:spcPct val="90000"/>
        </a:lnSpc>
        <a:spcBef>
          <a:spcPct val="0"/>
        </a:spcBef>
        <a:spcAft>
          <a:spcPct val="0"/>
        </a:spcAft>
        <a:defRPr sz="3600" b="1">
          <a:solidFill>
            <a:schemeClr val="tx2"/>
          </a:solidFill>
          <a:latin typeface="Arial" panose="020B0604020202020204" pitchFamily="34" charset="0"/>
        </a:defRPr>
      </a:lvl2pPr>
      <a:lvl3pPr algn="l" rtl="0" fontAlgn="base">
        <a:lnSpc>
          <a:spcPct val="90000"/>
        </a:lnSpc>
        <a:spcBef>
          <a:spcPct val="0"/>
        </a:spcBef>
        <a:spcAft>
          <a:spcPct val="0"/>
        </a:spcAft>
        <a:defRPr sz="3600" b="1">
          <a:solidFill>
            <a:schemeClr val="tx2"/>
          </a:solidFill>
          <a:latin typeface="Arial" panose="020B0604020202020204" pitchFamily="34" charset="0"/>
        </a:defRPr>
      </a:lvl3pPr>
      <a:lvl4pPr algn="l" rtl="0" fontAlgn="base">
        <a:lnSpc>
          <a:spcPct val="90000"/>
        </a:lnSpc>
        <a:spcBef>
          <a:spcPct val="0"/>
        </a:spcBef>
        <a:spcAft>
          <a:spcPct val="0"/>
        </a:spcAft>
        <a:defRPr sz="3600" b="1">
          <a:solidFill>
            <a:schemeClr val="tx2"/>
          </a:solidFill>
          <a:latin typeface="Arial" panose="020B0604020202020204" pitchFamily="34" charset="0"/>
        </a:defRPr>
      </a:lvl4pPr>
      <a:lvl5pPr algn="l" rtl="0" fontAlgn="base">
        <a:lnSpc>
          <a:spcPct val="90000"/>
        </a:lnSpc>
        <a:spcBef>
          <a:spcPct val="0"/>
        </a:spcBef>
        <a:spcAft>
          <a:spcPct val="0"/>
        </a:spcAft>
        <a:defRPr sz="3600" b="1">
          <a:solidFill>
            <a:schemeClr val="tx2"/>
          </a:solidFill>
          <a:latin typeface="Arial" panose="020B0604020202020204" pitchFamily="34" charset="0"/>
        </a:defRPr>
      </a:lvl5pPr>
      <a:lvl6pPr marL="457200" algn="l" rtl="0" fontAlgn="base">
        <a:lnSpc>
          <a:spcPct val="90000"/>
        </a:lnSpc>
        <a:spcBef>
          <a:spcPct val="0"/>
        </a:spcBef>
        <a:spcAft>
          <a:spcPct val="0"/>
        </a:spcAft>
        <a:defRPr sz="3600" b="1">
          <a:solidFill>
            <a:schemeClr val="tx2"/>
          </a:solidFill>
          <a:latin typeface="Arial" panose="020B0604020202020204" pitchFamily="34" charset="0"/>
        </a:defRPr>
      </a:lvl6pPr>
      <a:lvl7pPr marL="914400" algn="l" rtl="0" fontAlgn="base">
        <a:lnSpc>
          <a:spcPct val="90000"/>
        </a:lnSpc>
        <a:spcBef>
          <a:spcPct val="0"/>
        </a:spcBef>
        <a:spcAft>
          <a:spcPct val="0"/>
        </a:spcAft>
        <a:defRPr sz="3600" b="1">
          <a:solidFill>
            <a:schemeClr val="tx2"/>
          </a:solidFill>
          <a:latin typeface="Arial" panose="020B0604020202020204" pitchFamily="34" charset="0"/>
        </a:defRPr>
      </a:lvl7pPr>
      <a:lvl8pPr marL="1371600" algn="l" rtl="0" fontAlgn="base">
        <a:lnSpc>
          <a:spcPct val="90000"/>
        </a:lnSpc>
        <a:spcBef>
          <a:spcPct val="0"/>
        </a:spcBef>
        <a:spcAft>
          <a:spcPct val="0"/>
        </a:spcAft>
        <a:defRPr sz="3600" b="1">
          <a:solidFill>
            <a:schemeClr val="tx2"/>
          </a:solidFill>
          <a:latin typeface="Arial" panose="020B0604020202020204" pitchFamily="34" charset="0"/>
        </a:defRPr>
      </a:lvl8pPr>
      <a:lvl9pPr marL="1828800" algn="l" rtl="0" fontAlgn="base">
        <a:lnSpc>
          <a:spcPct val="90000"/>
        </a:lnSpc>
        <a:spcBef>
          <a:spcPct val="0"/>
        </a:spcBef>
        <a:spcAft>
          <a:spcPct val="0"/>
        </a:spcAft>
        <a:defRPr sz="3600" b="1">
          <a:solidFill>
            <a:schemeClr val="tx2"/>
          </a:solidFill>
          <a:latin typeface="Arial" panose="020B0604020202020204" pitchFamily="34" charset="0"/>
        </a:defRPr>
      </a:lvl9pPr>
    </p:titleStyle>
    <p:bodyStyle>
      <a:lvl1pPr marL="342900" indent="-342900" algn="l" rtl="0" fontAlgn="base">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fontAlgn="base">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fontAlgn="base">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fontAlgn="base">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fontAlgn="base">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typescripttutorial.net/typescript-tutorial/typescript-clas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dirty="0" err="1" smtClean="0"/>
              <a:t>TypeScript</a:t>
            </a:r>
            <a:r>
              <a:rPr lang="en-US" dirty="0" smtClean="0"/>
              <a:t> - 4</a:t>
            </a:r>
            <a:endParaRPr lang="en-US" dirty="0"/>
          </a:p>
        </p:txBody>
      </p:sp>
      <p:sp>
        <p:nvSpPr>
          <p:cNvPr id="2" name="Subtitle 1"/>
          <p:cNvSpPr>
            <a:spLocks noGrp="1"/>
          </p:cNvSpPr>
          <p:nvPr>
            <p:ph type="subTitle" idx="1"/>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Protected Modifier</a:t>
            </a:r>
            <a:endParaRPr lang="en-IN" dirty="0"/>
          </a:p>
        </p:txBody>
      </p:sp>
      <p:sp>
        <p:nvSpPr>
          <p:cNvPr id="3" name="Content Placeholder 2"/>
          <p:cNvSpPr>
            <a:spLocks noGrp="1"/>
          </p:cNvSpPr>
          <p:nvPr>
            <p:ph idx="1"/>
          </p:nvPr>
        </p:nvSpPr>
        <p:spPr>
          <a:xfrm>
            <a:off x="914400" y="2362200"/>
            <a:ext cx="8001000" cy="4091136"/>
          </a:xfrm>
        </p:spPr>
        <p:txBody>
          <a:bodyPr/>
          <a:lstStyle/>
          <a:p>
            <a:r>
              <a:rPr lang="en-US" dirty="0"/>
              <a:t>The protected modifier allows properties and methods of a class to be accessible within same class and within subclasses</a:t>
            </a:r>
            <a:r>
              <a:rPr lang="en-US" dirty="0" smtClean="0"/>
              <a:t>.</a:t>
            </a:r>
            <a:endParaRPr lang="en-US" dirty="0"/>
          </a:p>
          <a:p>
            <a:r>
              <a:rPr lang="en-US" dirty="0"/>
              <a:t>When a class (child class) inherits from another class (parent class), it is a subclass of the parent class</a:t>
            </a:r>
            <a:r>
              <a:rPr lang="en-US" dirty="0" smtClean="0"/>
              <a:t>.</a:t>
            </a:r>
            <a:endParaRPr lang="en-US" dirty="0"/>
          </a:p>
          <a:p>
            <a:r>
              <a:rPr lang="en-US" dirty="0"/>
              <a:t>The </a:t>
            </a:r>
            <a:r>
              <a:rPr lang="en-US" dirty="0" err="1"/>
              <a:t>TypeScript</a:t>
            </a:r>
            <a:r>
              <a:rPr lang="en-US" dirty="0"/>
              <a:t> compiler will issue an error if you attempt to access the protected properties or methods from anywhere else.</a:t>
            </a:r>
            <a:endParaRPr lang="en-IN" dirty="0"/>
          </a:p>
        </p:txBody>
      </p:sp>
    </p:spTree>
    <p:extLst>
      <p:ext uri="{BB962C8B-B14F-4D97-AF65-F5344CB8AC3E}">
        <p14:creationId xmlns:p14="http://schemas.microsoft.com/office/powerpoint/2010/main" val="4181503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Getters and Setters</a:t>
            </a:r>
            <a:endParaRPr lang="en-IN" dirty="0"/>
          </a:p>
        </p:txBody>
      </p:sp>
      <p:sp>
        <p:nvSpPr>
          <p:cNvPr id="3" name="Content Placeholder 2"/>
          <p:cNvSpPr>
            <a:spLocks noGrp="1"/>
          </p:cNvSpPr>
          <p:nvPr>
            <p:ph idx="1"/>
          </p:nvPr>
        </p:nvSpPr>
        <p:spPr/>
        <p:txBody>
          <a:bodyPr/>
          <a:lstStyle/>
          <a:p>
            <a:r>
              <a:rPr lang="en-US" dirty="0"/>
              <a:t>A getter method returns the value of the property’s value. A getter is also called an accessor.</a:t>
            </a:r>
          </a:p>
          <a:p>
            <a:r>
              <a:rPr lang="en-US" dirty="0"/>
              <a:t>A setter method updates the property’s value. A setter is also known as a </a:t>
            </a:r>
            <a:r>
              <a:rPr lang="en-US" dirty="0" err="1"/>
              <a:t>mutator</a:t>
            </a:r>
            <a:r>
              <a:rPr lang="en-US" dirty="0"/>
              <a:t>.</a:t>
            </a:r>
          </a:p>
          <a:p>
            <a:endParaRPr lang="en-IN" dirty="0"/>
          </a:p>
        </p:txBody>
      </p:sp>
    </p:spTree>
    <p:extLst>
      <p:ext uri="{BB962C8B-B14F-4D97-AF65-F5344CB8AC3E}">
        <p14:creationId xmlns:p14="http://schemas.microsoft.com/office/powerpoint/2010/main" val="1916851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 only</a:t>
            </a:r>
            <a:endParaRPr lang="en-IN" dirty="0"/>
          </a:p>
        </p:txBody>
      </p:sp>
      <p:sp>
        <p:nvSpPr>
          <p:cNvPr id="3" name="Content Placeholder 2"/>
          <p:cNvSpPr>
            <a:spLocks noGrp="1"/>
          </p:cNvSpPr>
          <p:nvPr>
            <p:ph idx="1"/>
          </p:nvPr>
        </p:nvSpPr>
        <p:spPr/>
        <p:txBody>
          <a:bodyPr/>
          <a:lstStyle/>
          <a:p>
            <a:r>
              <a:rPr lang="en-US" sz="2400" dirty="0" err="1"/>
              <a:t>TypeScript</a:t>
            </a:r>
            <a:r>
              <a:rPr lang="en-US" sz="2400" dirty="0"/>
              <a:t> includes the </a:t>
            </a:r>
            <a:r>
              <a:rPr lang="en-US" sz="2400" dirty="0" err="1"/>
              <a:t>readonly</a:t>
            </a:r>
            <a:r>
              <a:rPr lang="en-US" sz="2400" dirty="0"/>
              <a:t> keyword that makes a property as read-only in the class, type or interface.</a:t>
            </a:r>
          </a:p>
          <a:p>
            <a:endParaRPr lang="en-US" sz="2400" dirty="0"/>
          </a:p>
          <a:p>
            <a:r>
              <a:rPr lang="en-US" sz="2400" dirty="0"/>
              <a:t>Prefix </a:t>
            </a:r>
            <a:r>
              <a:rPr lang="en-US" sz="2400" dirty="0" err="1"/>
              <a:t>readonly</a:t>
            </a:r>
            <a:r>
              <a:rPr lang="en-US" sz="2400" dirty="0"/>
              <a:t> is used to make a property as read-only. Read-only members can be accessed outside the class, but their value cannot be changed. Since read-only members cannot be changed outside the class, they either need to be initialized at declaration or initialized inside the class constructor</a:t>
            </a:r>
            <a:r>
              <a:rPr lang="en-US" dirty="0"/>
              <a:t>.</a:t>
            </a:r>
            <a:endParaRPr lang="en-IN" dirty="0"/>
          </a:p>
        </p:txBody>
      </p:sp>
    </p:spTree>
    <p:extLst>
      <p:ext uri="{BB962C8B-B14F-4D97-AF65-F5344CB8AC3E}">
        <p14:creationId xmlns:p14="http://schemas.microsoft.com/office/powerpoint/2010/main" val="3268196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a:t>
            </a:r>
            <a:endParaRPr lang="en-IN" dirty="0"/>
          </a:p>
        </p:txBody>
      </p:sp>
      <p:sp>
        <p:nvSpPr>
          <p:cNvPr id="3" name="Content Placeholder 2"/>
          <p:cNvSpPr>
            <a:spLocks noGrp="1"/>
          </p:cNvSpPr>
          <p:nvPr>
            <p:ph idx="1"/>
          </p:nvPr>
        </p:nvSpPr>
        <p:spPr/>
        <p:txBody>
          <a:bodyPr/>
          <a:lstStyle/>
          <a:p>
            <a:r>
              <a:rPr lang="en-US" dirty="0"/>
              <a:t>ES6 includes static members and so does </a:t>
            </a:r>
            <a:r>
              <a:rPr lang="en-US" dirty="0" err="1"/>
              <a:t>TypeScript</a:t>
            </a:r>
            <a:r>
              <a:rPr lang="en-US" dirty="0"/>
              <a:t>. The static members of a class are accessed using the class name and dot notation, without creating an object e.g. &lt;</a:t>
            </a:r>
            <a:r>
              <a:rPr lang="en-US" dirty="0" err="1"/>
              <a:t>ClassName</a:t>
            </a:r>
            <a:r>
              <a:rPr lang="en-US" dirty="0"/>
              <a:t>&gt;.&lt;</a:t>
            </a:r>
            <a:r>
              <a:rPr lang="en-US" dirty="0" err="1"/>
              <a:t>StaticMember</a:t>
            </a:r>
            <a:r>
              <a:rPr lang="en-US" dirty="0"/>
              <a:t>&gt;.</a:t>
            </a:r>
            <a:endParaRPr lang="en-IN" dirty="0"/>
          </a:p>
        </p:txBody>
      </p:sp>
    </p:spTree>
    <p:extLst>
      <p:ext uri="{BB962C8B-B14F-4D97-AF65-F5344CB8AC3E}">
        <p14:creationId xmlns:p14="http://schemas.microsoft.com/office/powerpoint/2010/main" val="1989321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classes</a:t>
            </a:r>
            <a:endParaRPr lang="en-IN" dirty="0"/>
          </a:p>
        </p:txBody>
      </p:sp>
      <p:sp>
        <p:nvSpPr>
          <p:cNvPr id="3" name="Content Placeholder 2"/>
          <p:cNvSpPr>
            <a:spLocks noGrp="1"/>
          </p:cNvSpPr>
          <p:nvPr>
            <p:ph idx="1"/>
          </p:nvPr>
        </p:nvSpPr>
        <p:spPr/>
        <p:txBody>
          <a:bodyPr/>
          <a:lstStyle/>
          <a:p>
            <a:r>
              <a:rPr lang="en-US" dirty="0"/>
              <a:t>An abstract class is typically used to define common behaviors for derived classes to extend. Unlike a regular class, an abstract class cannot be instantiated directly.</a:t>
            </a:r>
          </a:p>
          <a:p>
            <a:endParaRPr lang="en-US" dirty="0"/>
          </a:p>
          <a:p>
            <a:r>
              <a:rPr lang="en-US" dirty="0"/>
              <a:t>To declare an abstract class, you use the abstract keyword:</a:t>
            </a:r>
          </a:p>
          <a:p>
            <a:endParaRPr lang="en-US" dirty="0"/>
          </a:p>
        </p:txBody>
      </p:sp>
    </p:spTree>
    <p:extLst>
      <p:ext uri="{BB962C8B-B14F-4D97-AF65-F5344CB8AC3E}">
        <p14:creationId xmlns:p14="http://schemas.microsoft.com/office/powerpoint/2010/main" val="122346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class</a:t>
            </a:r>
            <a:endParaRPr lang="en-IN" dirty="0"/>
          </a:p>
        </p:txBody>
      </p:sp>
      <p:sp>
        <p:nvSpPr>
          <p:cNvPr id="3" name="Content Placeholder 2"/>
          <p:cNvSpPr>
            <a:spLocks noGrp="1"/>
          </p:cNvSpPr>
          <p:nvPr>
            <p:ph idx="1"/>
          </p:nvPr>
        </p:nvSpPr>
        <p:spPr/>
        <p:txBody>
          <a:bodyPr/>
          <a:lstStyle/>
          <a:p>
            <a:r>
              <a:rPr lang="en-US" dirty="0"/>
              <a:t>abstract class Employee {</a:t>
            </a:r>
          </a:p>
          <a:p>
            <a:r>
              <a:rPr lang="en-US" dirty="0"/>
              <a:t>    //...</a:t>
            </a:r>
          </a:p>
          <a:p>
            <a:r>
              <a:rPr lang="en-US" dirty="0"/>
              <a:t>}</a:t>
            </a:r>
          </a:p>
          <a:p>
            <a:r>
              <a:rPr lang="en-US" dirty="0"/>
              <a:t>Code language: </a:t>
            </a:r>
            <a:r>
              <a:rPr lang="en-US" dirty="0" err="1"/>
              <a:t>TypeScript</a:t>
            </a:r>
            <a:r>
              <a:rPr lang="en-US" dirty="0"/>
              <a:t> (typescript)</a:t>
            </a:r>
          </a:p>
          <a:p>
            <a:r>
              <a:rPr lang="en-US" dirty="0"/>
              <a:t>Typically, an abstract class contains one or more abstract methods.</a:t>
            </a:r>
          </a:p>
          <a:p>
            <a:endParaRPr lang="en-US" dirty="0"/>
          </a:p>
          <a:p>
            <a:endParaRPr lang="en-IN" dirty="0"/>
          </a:p>
        </p:txBody>
      </p:sp>
    </p:spTree>
    <p:extLst>
      <p:ext uri="{BB962C8B-B14F-4D97-AF65-F5344CB8AC3E}">
        <p14:creationId xmlns:p14="http://schemas.microsoft.com/office/powerpoint/2010/main" val="2920063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class</a:t>
            </a:r>
            <a:endParaRPr lang="en-IN" dirty="0"/>
          </a:p>
        </p:txBody>
      </p:sp>
      <p:sp>
        <p:nvSpPr>
          <p:cNvPr id="3" name="Content Placeholder 2"/>
          <p:cNvSpPr>
            <a:spLocks noGrp="1"/>
          </p:cNvSpPr>
          <p:nvPr>
            <p:ph idx="1"/>
          </p:nvPr>
        </p:nvSpPr>
        <p:spPr/>
        <p:txBody>
          <a:bodyPr/>
          <a:lstStyle/>
          <a:p>
            <a:r>
              <a:rPr lang="en-US" dirty="0"/>
              <a:t>An abstract method does not contain implementation. It only defines the signature of the method without including the method body. An abstract method must be implemented in the derived </a:t>
            </a:r>
            <a:r>
              <a:rPr lang="en-US" dirty="0" smtClean="0"/>
              <a:t>class</a:t>
            </a:r>
            <a:endParaRPr lang="en-IN" dirty="0"/>
          </a:p>
          <a:p>
            <a:endParaRPr lang="en-IN" dirty="0"/>
          </a:p>
        </p:txBody>
      </p:sp>
    </p:spTree>
    <p:extLst>
      <p:ext uri="{BB962C8B-B14F-4D97-AF65-F5344CB8AC3E}">
        <p14:creationId xmlns:p14="http://schemas.microsoft.com/office/powerpoint/2010/main" val="3434480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dirty="0" smtClean="0"/>
              <a:t>Classes</a:t>
            </a:r>
            <a:r>
              <a:rPr lang="en-US" dirty="0"/>
              <a:t>	</a:t>
            </a:r>
          </a:p>
        </p:txBody>
      </p:sp>
      <p:sp>
        <p:nvSpPr>
          <p:cNvPr id="25603" name="Rectangle 3"/>
          <p:cNvSpPr>
            <a:spLocks noGrp="1" noChangeArrowheads="1"/>
          </p:cNvSpPr>
          <p:nvPr>
            <p:ph type="body" idx="1"/>
          </p:nvPr>
        </p:nvSpPr>
        <p:spPr/>
        <p:txBody>
          <a:bodyPr/>
          <a:lstStyle/>
          <a:p>
            <a:r>
              <a:rPr lang="en-US" dirty="0"/>
              <a:t>In object-oriented programming languages like Java, classes are the fundamental entities which are used to create </a:t>
            </a:r>
            <a:r>
              <a:rPr lang="en-US" b="1" dirty="0"/>
              <a:t>reusable</a:t>
            </a:r>
            <a:r>
              <a:rPr lang="en-US" dirty="0"/>
              <a:t> components. It is a group of objects which have common properties. In terms of OOPs, a class is a </a:t>
            </a:r>
            <a:r>
              <a:rPr lang="en-US" b="1" dirty="0"/>
              <a:t>template</a:t>
            </a:r>
            <a:r>
              <a:rPr lang="en-US" dirty="0"/>
              <a:t> or </a:t>
            </a:r>
            <a:r>
              <a:rPr lang="en-US" b="1" dirty="0"/>
              <a:t>blueprint</a:t>
            </a:r>
            <a:r>
              <a:rPr lang="en-US" dirty="0"/>
              <a:t> for creating objects. It is a logical entity.</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a:t>
            </a:r>
            <a:endParaRPr lang="en-IN" dirty="0"/>
          </a:p>
        </p:txBody>
      </p:sp>
      <p:sp>
        <p:nvSpPr>
          <p:cNvPr id="3" name="Content Placeholder 2"/>
          <p:cNvSpPr>
            <a:spLocks noGrp="1"/>
          </p:cNvSpPr>
          <p:nvPr>
            <p:ph idx="1"/>
          </p:nvPr>
        </p:nvSpPr>
        <p:spPr/>
        <p:txBody>
          <a:bodyPr/>
          <a:lstStyle/>
          <a:p>
            <a:r>
              <a:rPr lang="en-US" b="1" dirty="0"/>
              <a:t>Fields:</a:t>
            </a:r>
            <a:r>
              <a:rPr lang="en-US" dirty="0"/>
              <a:t> It is a variable declared in a class.</a:t>
            </a:r>
          </a:p>
          <a:p>
            <a:r>
              <a:rPr lang="en-US" b="1" dirty="0"/>
              <a:t>Methods:</a:t>
            </a:r>
            <a:r>
              <a:rPr lang="en-US" dirty="0"/>
              <a:t> It represents an action for the object.</a:t>
            </a:r>
          </a:p>
          <a:p>
            <a:r>
              <a:rPr lang="en-US" b="1" dirty="0"/>
              <a:t>Constructors:</a:t>
            </a:r>
            <a:r>
              <a:rPr lang="en-US" dirty="0"/>
              <a:t> It is responsible for initializing the object in memory.</a:t>
            </a:r>
          </a:p>
          <a:p>
            <a:r>
              <a:rPr lang="en-US" b="1" dirty="0"/>
              <a:t>Nested class and interface:</a:t>
            </a:r>
            <a:r>
              <a:rPr lang="en-US" dirty="0"/>
              <a:t> It means a class can contain another class.</a:t>
            </a:r>
          </a:p>
          <a:p>
            <a:endParaRPr lang="en-IN" dirty="0"/>
          </a:p>
        </p:txBody>
      </p:sp>
    </p:spTree>
    <p:extLst>
      <p:ext uri="{BB962C8B-B14F-4D97-AF65-F5344CB8AC3E}">
        <p14:creationId xmlns:p14="http://schemas.microsoft.com/office/powerpoint/2010/main" val="3207545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a:t>
            </a:r>
            <a:endParaRPr lang="en-IN" dirty="0"/>
          </a:p>
        </p:txBody>
      </p:sp>
      <p:sp>
        <p:nvSpPr>
          <p:cNvPr id="3" name="Content Placeholder 2"/>
          <p:cNvSpPr>
            <a:spLocks noGrp="1"/>
          </p:cNvSpPr>
          <p:nvPr>
            <p:ph idx="1"/>
          </p:nvPr>
        </p:nvSpPr>
        <p:spPr/>
        <p:txBody>
          <a:bodyPr/>
          <a:lstStyle/>
          <a:p>
            <a:pPr marL="0" indent="0">
              <a:buNone/>
            </a:pPr>
            <a:r>
              <a:rPr lang="en-IN" dirty="0"/>
              <a:t>class </a:t>
            </a:r>
            <a:r>
              <a:rPr lang="en-IN" b="1" dirty="0"/>
              <a:t>&lt;</a:t>
            </a:r>
            <a:r>
              <a:rPr lang="en-IN" b="1" dirty="0" err="1"/>
              <a:t>class_name</a:t>
            </a:r>
            <a:r>
              <a:rPr lang="en-IN" b="1" dirty="0"/>
              <a:t>&gt;</a:t>
            </a:r>
            <a:r>
              <a:rPr lang="en-IN" dirty="0"/>
              <a:t>{    </a:t>
            </a:r>
          </a:p>
          <a:p>
            <a:pPr marL="0" indent="0">
              <a:buNone/>
            </a:pPr>
            <a:r>
              <a:rPr lang="en-IN" dirty="0"/>
              <a:t>    field;    </a:t>
            </a:r>
          </a:p>
          <a:p>
            <a:pPr marL="0" indent="0">
              <a:buNone/>
            </a:pPr>
            <a:r>
              <a:rPr lang="en-IN" dirty="0"/>
              <a:t>    method;    </a:t>
            </a:r>
          </a:p>
          <a:p>
            <a:pPr marL="0" indent="0">
              <a:buNone/>
            </a:pPr>
            <a:r>
              <a:rPr lang="en-IN" dirty="0"/>
              <a:t>}  </a:t>
            </a:r>
          </a:p>
          <a:p>
            <a:endParaRPr lang="en-IN" dirty="0"/>
          </a:p>
        </p:txBody>
      </p:sp>
    </p:spTree>
    <p:extLst>
      <p:ext uri="{BB962C8B-B14F-4D97-AF65-F5344CB8AC3E}">
        <p14:creationId xmlns:p14="http://schemas.microsoft.com/office/powerpoint/2010/main" val="1107432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Content Placeholder 2"/>
          <p:cNvSpPr>
            <a:spLocks noGrp="1"/>
          </p:cNvSpPr>
          <p:nvPr>
            <p:ph idx="1"/>
          </p:nvPr>
        </p:nvSpPr>
        <p:spPr>
          <a:xfrm>
            <a:off x="914400" y="2362200"/>
            <a:ext cx="8001000" cy="4379168"/>
          </a:xfrm>
        </p:spPr>
        <p:txBody>
          <a:bodyPr/>
          <a:lstStyle/>
          <a:p>
            <a:pPr marL="0" indent="0" algn="just">
              <a:buNone/>
            </a:pPr>
            <a:r>
              <a:rPr lang="en-IN" sz="1800" dirty="0">
                <a:solidFill>
                  <a:srgbClr val="000000"/>
                </a:solidFill>
                <a:latin typeface="Inter-Regular"/>
              </a:rPr>
              <a:t>class Student {  </a:t>
            </a:r>
          </a:p>
          <a:p>
            <a:pPr marL="0" indent="0" algn="just">
              <a:buNone/>
            </a:pPr>
            <a:r>
              <a:rPr lang="en-IN" sz="1800" dirty="0">
                <a:solidFill>
                  <a:srgbClr val="000000"/>
                </a:solidFill>
                <a:latin typeface="Inter-Regular"/>
              </a:rPr>
              <a:t>    </a:t>
            </a:r>
            <a:r>
              <a:rPr lang="en-IN" sz="1800" dirty="0" err="1">
                <a:solidFill>
                  <a:srgbClr val="000000"/>
                </a:solidFill>
                <a:latin typeface="Inter-Regular"/>
              </a:rPr>
              <a:t>studCode</a:t>
            </a:r>
            <a:r>
              <a:rPr lang="en-IN" sz="1800" dirty="0">
                <a:solidFill>
                  <a:srgbClr val="000000"/>
                </a:solidFill>
                <a:latin typeface="Inter-Regular"/>
              </a:rPr>
              <a:t>: number;  </a:t>
            </a:r>
          </a:p>
          <a:p>
            <a:pPr marL="0" indent="0" algn="just">
              <a:buNone/>
            </a:pPr>
            <a:r>
              <a:rPr lang="en-IN" sz="1800" dirty="0">
                <a:solidFill>
                  <a:srgbClr val="000000"/>
                </a:solidFill>
                <a:latin typeface="Inter-Regular"/>
              </a:rPr>
              <a:t>    </a:t>
            </a:r>
            <a:r>
              <a:rPr lang="en-IN" sz="1800" dirty="0" err="1">
                <a:solidFill>
                  <a:srgbClr val="000000"/>
                </a:solidFill>
                <a:latin typeface="Inter-Regular"/>
              </a:rPr>
              <a:t>studName</a:t>
            </a:r>
            <a:r>
              <a:rPr lang="en-IN" sz="1800" dirty="0">
                <a:solidFill>
                  <a:srgbClr val="000000"/>
                </a:solidFill>
                <a:latin typeface="Inter-Regular"/>
              </a:rPr>
              <a:t>: string;  </a:t>
            </a:r>
          </a:p>
          <a:p>
            <a:pPr marL="0" indent="0" algn="just">
              <a:buNone/>
            </a:pPr>
            <a:r>
              <a:rPr lang="en-IN" sz="1800" dirty="0">
                <a:solidFill>
                  <a:srgbClr val="000000"/>
                </a:solidFill>
                <a:latin typeface="Inter-Regular"/>
              </a:rPr>
              <a:t>  </a:t>
            </a:r>
          </a:p>
          <a:p>
            <a:pPr marL="0" indent="0" algn="just">
              <a:buNone/>
            </a:pPr>
            <a:r>
              <a:rPr lang="en-IN" sz="1800" dirty="0">
                <a:solidFill>
                  <a:srgbClr val="000000"/>
                </a:solidFill>
                <a:latin typeface="Inter-Regular"/>
              </a:rPr>
              <a:t>    constructor(code: number, name: string) {  </a:t>
            </a:r>
          </a:p>
          <a:p>
            <a:pPr marL="0" indent="0" algn="just">
              <a:buNone/>
            </a:pPr>
            <a:r>
              <a:rPr lang="en-IN" sz="1800" dirty="0">
                <a:solidFill>
                  <a:srgbClr val="000000"/>
                </a:solidFill>
                <a:latin typeface="Inter-Regular"/>
              </a:rPr>
              <a:t>            </a:t>
            </a:r>
            <a:r>
              <a:rPr lang="en-IN" sz="1800" dirty="0" err="1">
                <a:solidFill>
                  <a:srgbClr val="FF0000"/>
                </a:solidFill>
                <a:latin typeface="Inter-Regular"/>
              </a:rPr>
              <a:t>this.studName</a:t>
            </a:r>
            <a:r>
              <a:rPr lang="en-IN" sz="1800" dirty="0">
                <a:solidFill>
                  <a:srgbClr val="000000"/>
                </a:solidFill>
                <a:latin typeface="Inter-Regular"/>
              </a:rPr>
              <a:t> = </a:t>
            </a:r>
            <a:r>
              <a:rPr lang="en-IN" sz="1800" dirty="0">
                <a:solidFill>
                  <a:srgbClr val="0000FF"/>
                </a:solidFill>
                <a:latin typeface="Inter-Regular"/>
              </a:rPr>
              <a:t>name</a:t>
            </a:r>
            <a:r>
              <a:rPr lang="en-IN" sz="1800" dirty="0">
                <a:solidFill>
                  <a:srgbClr val="000000"/>
                </a:solidFill>
                <a:latin typeface="Inter-Regular"/>
              </a:rPr>
              <a:t>;  </a:t>
            </a:r>
          </a:p>
          <a:p>
            <a:pPr marL="0" indent="0" algn="just">
              <a:buNone/>
            </a:pPr>
            <a:r>
              <a:rPr lang="en-IN" sz="1800" dirty="0">
                <a:solidFill>
                  <a:srgbClr val="000000"/>
                </a:solidFill>
                <a:latin typeface="Inter-Regular"/>
              </a:rPr>
              <a:t>            </a:t>
            </a:r>
            <a:r>
              <a:rPr lang="en-IN" sz="1800" dirty="0" err="1">
                <a:solidFill>
                  <a:srgbClr val="FF0000"/>
                </a:solidFill>
                <a:latin typeface="Inter-Regular"/>
              </a:rPr>
              <a:t>this.studCode</a:t>
            </a:r>
            <a:r>
              <a:rPr lang="en-IN" sz="1800" dirty="0">
                <a:solidFill>
                  <a:srgbClr val="000000"/>
                </a:solidFill>
                <a:latin typeface="Inter-Regular"/>
              </a:rPr>
              <a:t> = </a:t>
            </a:r>
            <a:r>
              <a:rPr lang="en-IN" sz="1800" dirty="0">
                <a:solidFill>
                  <a:srgbClr val="0000FF"/>
                </a:solidFill>
                <a:latin typeface="Inter-Regular"/>
              </a:rPr>
              <a:t>code</a:t>
            </a:r>
            <a:r>
              <a:rPr lang="en-IN" sz="1800" dirty="0">
                <a:solidFill>
                  <a:srgbClr val="000000"/>
                </a:solidFill>
                <a:latin typeface="Inter-Regular"/>
              </a:rPr>
              <a:t>;  </a:t>
            </a:r>
          </a:p>
          <a:p>
            <a:pPr marL="0" indent="0" algn="just">
              <a:buNone/>
            </a:pPr>
            <a:r>
              <a:rPr lang="en-IN" sz="1800" dirty="0">
                <a:solidFill>
                  <a:srgbClr val="000000"/>
                </a:solidFill>
                <a:latin typeface="Inter-Regular"/>
              </a:rPr>
              <a:t>    }  </a:t>
            </a:r>
          </a:p>
          <a:p>
            <a:pPr marL="0" indent="0" algn="just">
              <a:buNone/>
            </a:pPr>
            <a:r>
              <a:rPr lang="en-IN" sz="1800" dirty="0">
                <a:solidFill>
                  <a:srgbClr val="000000"/>
                </a:solidFill>
                <a:latin typeface="Inter-Regular"/>
              </a:rPr>
              <a:t>  </a:t>
            </a:r>
          </a:p>
          <a:p>
            <a:pPr marL="0" indent="0" algn="just">
              <a:buNone/>
            </a:pPr>
            <a:r>
              <a:rPr lang="en-IN" sz="1800" dirty="0">
                <a:solidFill>
                  <a:srgbClr val="000000"/>
                </a:solidFill>
                <a:latin typeface="Inter-Regular"/>
              </a:rPr>
              <a:t>    </a:t>
            </a:r>
            <a:r>
              <a:rPr lang="en-IN" sz="1800" dirty="0" err="1">
                <a:solidFill>
                  <a:srgbClr val="000000"/>
                </a:solidFill>
                <a:latin typeface="Inter-Regular"/>
              </a:rPr>
              <a:t>getGrade</a:t>
            </a:r>
            <a:r>
              <a:rPr lang="en-IN" sz="1800" dirty="0">
                <a:solidFill>
                  <a:srgbClr val="000000"/>
                </a:solidFill>
                <a:latin typeface="Inter-Regular"/>
              </a:rPr>
              <a:t>() : string {  </a:t>
            </a:r>
          </a:p>
          <a:p>
            <a:pPr marL="0" indent="0" algn="just">
              <a:buNone/>
            </a:pPr>
            <a:r>
              <a:rPr lang="en-IN" sz="1800" dirty="0">
                <a:solidFill>
                  <a:srgbClr val="000000"/>
                </a:solidFill>
                <a:latin typeface="Inter-Regular"/>
              </a:rPr>
              <a:t>        return "A+" ;  </a:t>
            </a:r>
          </a:p>
          <a:p>
            <a:pPr marL="0" indent="0" algn="just">
              <a:buNone/>
            </a:pPr>
            <a:r>
              <a:rPr lang="en-IN" sz="1800" dirty="0">
                <a:solidFill>
                  <a:srgbClr val="000000"/>
                </a:solidFill>
                <a:latin typeface="Inter-Regular"/>
              </a:rPr>
              <a:t>    }  </a:t>
            </a:r>
          </a:p>
          <a:p>
            <a:pPr marL="0" indent="0" algn="just">
              <a:buNone/>
            </a:pPr>
            <a:r>
              <a:rPr lang="en-IN" sz="1800" dirty="0">
                <a:solidFill>
                  <a:srgbClr val="000000"/>
                </a:solidFill>
                <a:latin typeface="Inter-Regular"/>
              </a:rPr>
              <a:t>}  </a:t>
            </a:r>
          </a:p>
          <a:p>
            <a:endParaRPr lang="en-IN" dirty="0"/>
          </a:p>
        </p:txBody>
      </p:sp>
    </p:spTree>
    <p:extLst>
      <p:ext uri="{BB962C8B-B14F-4D97-AF65-F5344CB8AC3E}">
        <p14:creationId xmlns:p14="http://schemas.microsoft.com/office/powerpoint/2010/main" val="2227821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IN" dirty="0"/>
          </a:p>
        </p:txBody>
      </p:sp>
      <p:sp>
        <p:nvSpPr>
          <p:cNvPr id="3" name="Content Placeholder 2"/>
          <p:cNvSpPr>
            <a:spLocks noGrp="1"/>
          </p:cNvSpPr>
          <p:nvPr>
            <p:ph idx="1"/>
          </p:nvPr>
        </p:nvSpPr>
        <p:spPr/>
        <p:txBody>
          <a:bodyPr/>
          <a:lstStyle/>
          <a:p>
            <a:r>
              <a:rPr lang="en-US" sz="2400" dirty="0"/>
              <a:t>Inheritance is an aspect of OOPs languages, which provides the ability of a program to create a new class from an existing class. It is a mechanism which acquires the </a:t>
            </a:r>
            <a:r>
              <a:rPr lang="en-US" sz="2400" b="1" dirty="0"/>
              <a:t>properties</a:t>
            </a:r>
            <a:r>
              <a:rPr lang="en-US" sz="2400" dirty="0"/>
              <a:t> and </a:t>
            </a:r>
            <a:r>
              <a:rPr lang="en-US" sz="2400" b="1" dirty="0"/>
              <a:t>behaviors</a:t>
            </a:r>
            <a:r>
              <a:rPr lang="en-US" sz="2400" dirty="0"/>
              <a:t> of a class from another class. The class whose members are inherited is called the </a:t>
            </a:r>
            <a:r>
              <a:rPr lang="en-US" sz="2400" b="1" dirty="0"/>
              <a:t>base class</a:t>
            </a:r>
            <a:r>
              <a:rPr lang="en-US" sz="2400" dirty="0"/>
              <a:t>, and the class that inherits those members is called the </a:t>
            </a:r>
            <a:r>
              <a:rPr lang="en-US" sz="2400" b="1" dirty="0"/>
              <a:t>derived/child/subclass</a:t>
            </a:r>
            <a:r>
              <a:rPr lang="en-US" sz="2400" dirty="0"/>
              <a:t>. In child class, we can override or modify the behaviors of its parent class.</a:t>
            </a:r>
            <a:endParaRPr lang="en-IN" sz="2400" dirty="0"/>
          </a:p>
        </p:txBody>
      </p:sp>
    </p:spTree>
    <p:extLst>
      <p:ext uri="{BB962C8B-B14F-4D97-AF65-F5344CB8AC3E}">
        <p14:creationId xmlns:p14="http://schemas.microsoft.com/office/powerpoint/2010/main" val="3976711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modifiers</a:t>
            </a:r>
            <a:endParaRPr lang="en-IN" dirty="0"/>
          </a:p>
        </p:txBody>
      </p:sp>
      <p:sp>
        <p:nvSpPr>
          <p:cNvPr id="3" name="Content Placeholder 2"/>
          <p:cNvSpPr>
            <a:spLocks noGrp="1"/>
          </p:cNvSpPr>
          <p:nvPr>
            <p:ph idx="1"/>
          </p:nvPr>
        </p:nvSpPr>
        <p:spPr/>
        <p:txBody>
          <a:bodyPr/>
          <a:lstStyle/>
          <a:p>
            <a:r>
              <a:rPr lang="en-US" dirty="0"/>
              <a:t>Access modifiers change the visibility of the properties and methods of a </a:t>
            </a:r>
            <a:r>
              <a:rPr lang="en-US" dirty="0">
                <a:hlinkClick r:id="rId2"/>
              </a:rPr>
              <a:t>class</a:t>
            </a:r>
            <a:r>
              <a:rPr lang="en-US" dirty="0"/>
              <a:t>. </a:t>
            </a:r>
            <a:r>
              <a:rPr lang="en-US" dirty="0" err="1"/>
              <a:t>TypeScript</a:t>
            </a:r>
            <a:r>
              <a:rPr lang="en-US" dirty="0"/>
              <a:t> provides three access modifiers:</a:t>
            </a:r>
          </a:p>
          <a:p>
            <a:pPr lvl="1"/>
            <a:r>
              <a:rPr lang="en-US" dirty="0"/>
              <a:t>private</a:t>
            </a:r>
          </a:p>
          <a:p>
            <a:pPr lvl="1"/>
            <a:r>
              <a:rPr lang="en-US" dirty="0"/>
              <a:t>protected</a:t>
            </a:r>
          </a:p>
          <a:p>
            <a:pPr lvl="1"/>
            <a:r>
              <a:rPr lang="en-US" dirty="0"/>
              <a:t>public</a:t>
            </a:r>
          </a:p>
          <a:p>
            <a:endParaRPr lang="en-IN" dirty="0"/>
          </a:p>
        </p:txBody>
      </p:sp>
    </p:spTree>
    <p:extLst>
      <p:ext uri="{BB962C8B-B14F-4D97-AF65-F5344CB8AC3E}">
        <p14:creationId xmlns:p14="http://schemas.microsoft.com/office/powerpoint/2010/main" val="3758274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Private modifier</a:t>
            </a:r>
            <a:endParaRPr lang="en-IN" dirty="0"/>
          </a:p>
        </p:txBody>
      </p:sp>
      <p:sp>
        <p:nvSpPr>
          <p:cNvPr id="3" name="Content Placeholder 2"/>
          <p:cNvSpPr>
            <a:spLocks noGrp="1"/>
          </p:cNvSpPr>
          <p:nvPr>
            <p:ph idx="1"/>
          </p:nvPr>
        </p:nvSpPr>
        <p:spPr/>
        <p:txBody>
          <a:bodyPr/>
          <a:lstStyle/>
          <a:p>
            <a:r>
              <a:rPr lang="en-US" dirty="0"/>
              <a:t>The private modifier limits the visibility to the same-class only. When you add the private modifier to a property or method, you can access that property or method within the same class. Any attempt to access private properties or methods outside the class will result in an error at compile time.</a:t>
            </a:r>
            <a:endParaRPr lang="en-IN" dirty="0"/>
          </a:p>
        </p:txBody>
      </p:sp>
    </p:spTree>
    <p:extLst>
      <p:ext uri="{BB962C8B-B14F-4D97-AF65-F5344CB8AC3E}">
        <p14:creationId xmlns:p14="http://schemas.microsoft.com/office/powerpoint/2010/main" val="1455558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 Modifier</a:t>
            </a:r>
            <a:endParaRPr lang="en-IN" dirty="0"/>
          </a:p>
        </p:txBody>
      </p:sp>
      <p:sp>
        <p:nvSpPr>
          <p:cNvPr id="3" name="Content Placeholder 2"/>
          <p:cNvSpPr>
            <a:spLocks noGrp="1"/>
          </p:cNvSpPr>
          <p:nvPr>
            <p:ph idx="1"/>
          </p:nvPr>
        </p:nvSpPr>
        <p:spPr/>
        <p:txBody>
          <a:bodyPr/>
          <a:lstStyle/>
          <a:p>
            <a:r>
              <a:rPr lang="en-US" dirty="0"/>
              <a:t>The public modifier allows class properties and methods to be accessible from all locations. If you don’t specify any access modifier for properties and methods, they will take the public modifier by default.</a:t>
            </a:r>
            <a:endParaRPr lang="en-IN" dirty="0"/>
          </a:p>
        </p:txBody>
      </p:sp>
    </p:spTree>
    <p:extLst>
      <p:ext uri="{BB962C8B-B14F-4D97-AF65-F5344CB8AC3E}">
        <p14:creationId xmlns:p14="http://schemas.microsoft.com/office/powerpoint/2010/main" val="1793663327"/>
      </p:ext>
    </p:extLst>
  </p:cSld>
  <p:clrMapOvr>
    <a:masterClrMapping/>
  </p:clrMapOvr>
</p:sld>
</file>

<file path=ppt/theme/theme1.xml><?xml version="1.0" encoding="utf-8"?>
<a:theme xmlns:a="http://schemas.openxmlformats.org/drawingml/2006/main" name="Capsules">
  <a:themeElements>
    <a:clrScheme name="">
      <a:dk1>
        <a:srgbClr val="003366"/>
      </a:dk1>
      <a:lt1>
        <a:srgbClr val="FFFFFF"/>
      </a:lt1>
      <a:dk2>
        <a:srgbClr val="009C98"/>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fontScheme name="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1">
                <a:gamma/>
                <a:shade val="50196"/>
                <a:invGamma/>
              </a:schemeClr>
            </a:gs>
          </a:gsLst>
          <a:path path="rect">
            <a:fillToRect l="50000" t="50000" r="50000" b="50000"/>
          </a:path>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tabLst/>
          <a:defRPr kumimoji="0" lang="en-US" sz="2800" b="0" i="0" u="none" strike="noStrike" cap="none" normalizeH="0" baseline="0" smtClean="0">
            <a:ln>
              <a:noFill/>
            </a:ln>
            <a:solidFill>
              <a:schemeClr val="accent1"/>
            </a:solidFill>
            <a:effectLst/>
            <a:latin typeface="Arial" panose="020B0604020202020204" pitchFamily="34" charset="0"/>
          </a:defRPr>
        </a:defPPr>
      </a:lstStyle>
    </a:spDef>
    <a:lnDef>
      <a:spPr bwMode="auto">
        <a:xfrm>
          <a:off x="0" y="0"/>
          <a:ext cx="1" cy="1"/>
        </a:xfrm>
        <a:custGeom>
          <a:avLst/>
          <a:gdLst/>
          <a:ahLst/>
          <a:cxnLst/>
          <a:rect l="0" t="0" r="0" b="0"/>
          <a:pathLst/>
        </a:custGeom>
        <a:gradFill rotWithShape="0">
          <a:gsLst>
            <a:gs pos="0">
              <a:schemeClr val="accent1"/>
            </a:gs>
            <a:gs pos="100000">
              <a:schemeClr val="accent1">
                <a:gamma/>
                <a:shade val="50196"/>
                <a:invGamma/>
              </a:schemeClr>
            </a:gs>
          </a:gsLst>
          <a:path path="rect">
            <a:fillToRect l="50000" t="50000" r="50000" b="50000"/>
          </a:path>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tabLst/>
          <a:defRPr kumimoji="0" lang="en-US" sz="2800" b="0" i="0" u="none" strike="noStrike" cap="none" normalizeH="0" baseline="0" smtClean="0">
            <a:ln>
              <a:noFill/>
            </a:ln>
            <a:solidFill>
              <a:schemeClr val="accent1"/>
            </a:solidFill>
            <a:effectLst/>
            <a:latin typeface="Arial" panose="020B0604020202020204" pitchFamily="34" charset="0"/>
          </a:defRPr>
        </a:defPPr>
      </a:lstStyle>
    </a:lnDef>
  </a:objectDefaults>
  <a:extraClrSchemeLst>
    <a:extraClrScheme>
      <a:clrScheme name="Capsules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Capsules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Designs\LaVerne.pot</Template>
  <TotalTime>1106</TotalTime>
  <Words>491</Words>
  <Application>Microsoft Office PowerPoint</Application>
  <PresentationFormat>On-screen Show (4:3)</PresentationFormat>
  <Paragraphs>63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Inter-Regular</vt:lpstr>
      <vt:lpstr>Times New Roman</vt:lpstr>
      <vt:lpstr>Wingdings</vt:lpstr>
      <vt:lpstr>Capsules</vt:lpstr>
      <vt:lpstr>TypeScript - 4</vt:lpstr>
      <vt:lpstr>Classes </vt:lpstr>
      <vt:lpstr>Classes</vt:lpstr>
      <vt:lpstr>Classes</vt:lpstr>
      <vt:lpstr>Example</vt:lpstr>
      <vt:lpstr>Inheritance</vt:lpstr>
      <vt:lpstr>Access modifiers</vt:lpstr>
      <vt:lpstr>Private modifier</vt:lpstr>
      <vt:lpstr>Public Modifier</vt:lpstr>
      <vt:lpstr>Protected Modifier</vt:lpstr>
      <vt:lpstr>Getters and Setters</vt:lpstr>
      <vt:lpstr>Read only</vt:lpstr>
      <vt:lpstr>Static</vt:lpstr>
      <vt:lpstr>Abstract classes</vt:lpstr>
      <vt:lpstr>Abstract class</vt:lpstr>
      <vt:lpstr>Abstract class</vt:lpstr>
    </vt:vector>
  </TitlesOfParts>
  <Company>IASTED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IASTED</dc:creator>
  <cp:lastModifiedBy>Sindhu</cp:lastModifiedBy>
  <cp:revision>53</cp:revision>
  <dcterms:created xsi:type="dcterms:W3CDTF">2001-12-11T23:34:17Z</dcterms:created>
  <dcterms:modified xsi:type="dcterms:W3CDTF">2021-06-23T17:16:52Z</dcterms:modified>
</cp:coreProperties>
</file>