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4" r:id="rId3"/>
    <p:sldId id="275" r:id="rId4"/>
    <p:sldId id="287" r:id="rId5"/>
    <p:sldId id="276" r:id="rId6"/>
    <p:sldId id="281" r:id="rId7"/>
    <p:sldId id="282" r:id="rId8"/>
    <p:sldId id="283" r:id="rId9"/>
    <p:sldId id="284" r:id="rId10"/>
    <p:sldId id="288" r:id="rId11"/>
    <p:sldId id="289" r:id="rId12"/>
    <p:sldId id="290" r:id="rId13"/>
    <p:sldId id="291" r:id="rId14"/>
    <p:sldId id="292" r:id="rId15"/>
    <p:sldId id="293" r:id="rId16"/>
    <p:sldId id="294" r:id="rId17"/>
    <p:sldId id="295" r:id="rId18"/>
    <p:sldId id="296" r:id="rId19"/>
    <p:sldId id="301" r:id="rId20"/>
    <p:sldId id="297" r:id="rId21"/>
    <p:sldId id="298" r:id="rId22"/>
    <p:sldId id="299" r:id="rId23"/>
    <p:sldId id="300" r:id="rId24"/>
    <p:sldId id="302" r:id="rId25"/>
    <p:sldId id="277" r:id="rId26"/>
    <p:sldId id="303" r:id="rId27"/>
    <p:sldId id="304" r:id="rId28"/>
    <p:sldId id="305" r:id="rId29"/>
    <p:sldId id="278" r:id="rId30"/>
    <p:sldId id="279" r:id="rId31"/>
    <p:sldId id="280" r:id="rId32"/>
    <p:sldId id="306" r:id="rId33"/>
    <p:sldId id="307" r:id="rId34"/>
    <p:sldId id="308" r:id="rId35"/>
    <p:sldId id="309" r:id="rId36"/>
    <p:sldId id="310" r:id="rId37"/>
    <p:sldId id="285" r:id="rId38"/>
    <p:sldId id="286" r:id="rId39"/>
    <p:sldId id="316" r:id="rId40"/>
    <p:sldId id="317" r:id="rId41"/>
    <p:sldId id="318" r:id="rId42"/>
    <p:sldId id="311" r:id="rId43"/>
    <p:sldId id="312" r:id="rId44"/>
    <p:sldId id="313" r:id="rId45"/>
    <p:sldId id="314" r:id="rId46"/>
    <p:sldId id="315" r:id="rId47"/>
    <p:sldId id="319" r:id="rId48"/>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C4EEEC42-8F5D-4CC0-BA7A-B815FE222ED5}"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6FFCE0-FF66-4BA2-AEB7-13183CDCE38C}" type="slidenum">
              <a:rPr lang="en-US"/>
              <a:pPr/>
              <a:t>‹#›</a:t>
            </a:fld>
            <a:endParaRPr lang="en-US"/>
          </a:p>
        </p:txBody>
      </p:sp>
    </p:spTree>
    <p:extLst>
      <p:ext uri="{BB962C8B-B14F-4D97-AF65-F5344CB8AC3E}">
        <p14:creationId xmlns:p14="http://schemas.microsoft.com/office/powerpoint/2010/main" val="104831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22A759-6C5B-4B7F-BFEB-1CEACD95259B}" type="slidenum">
              <a:rPr lang="en-US"/>
              <a:pPr/>
              <a:t>‹#›</a:t>
            </a:fld>
            <a:endParaRPr lang="en-US"/>
          </a:p>
        </p:txBody>
      </p:sp>
    </p:spTree>
    <p:extLst>
      <p:ext uri="{BB962C8B-B14F-4D97-AF65-F5344CB8AC3E}">
        <p14:creationId xmlns:p14="http://schemas.microsoft.com/office/powerpoint/2010/main" val="314152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IN"/>
          </a:p>
        </p:txBody>
      </p:sp>
      <p:sp>
        <p:nvSpPr>
          <p:cNvPr id="3" name="Chart Placeholder 2"/>
          <p:cNvSpPr>
            <a:spLocks noGrp="1"/>
          </p:cNvSpPr>
          <p:nvPr>
            <p:ph type="chart" sz="half" idx="1"/>
          </p:nvPr>
        </p:nvSpPr>
        <p:spPr>
          <a:xfrm>
            <a:off x="914400" y="2362200"/>
            <a:ext cx="3924300" cy="3733800"/>
          </a:xfrm>
        </p:spPr>
        <p:txBody>
          <a:bodyPr/>
          <a:lstStyle/>
          <a:p>
            <a:endParaRPr lang="en-IN"/>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DDDE26F-CEFF-420A-93A8-8B996D1B29C2}" type="slidenum">
              <a:rPr lang="en-US"/>
              <a:pPr/>
              <a:t>‹#›</a:t>
            </a:fld>
            <a:endParaRPr lang="en-US"/>
          </a:p>
        </p:txBody>
      </p:sp>
    </p:spTree>
    <p:extLst>
      <p:ext uri="{BB962C8B-B14F-4D97-AF65-F5344CB8AC3E}">
        <p14:creationId xmlns:p14="http://schemas.microsoft.com/office/powerpoint/2010/main" val="40984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873630-5597-41FC-90B1-53FC6169D5EC}" type="slidenum">
              <a:rPr lang="en-US"/>
              <a:pPr/>
              <a:t>‹#›</a:t>
            </a:fld>
            <a:endParaRPr lang="en-US"/>
          </a:p>
        </p:txBody>
      </p:sp>
    </p:spTree>
    <p:extLst>
      <p:ext uri="{BB962C8B-B14F-4D97-AF65-F5344CB8AC3E}">
        <p14:creationId xmlns:p14="http://schemas.microsoft.com/office/powerpoint/2010/main" val="344000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6294E-F6F1-44C4-AABC-FFBAB9363EF2}" type="slidenum">
              <a:rPr lang="en-US"/>
              <a:pPr/>
              <a:t>‹#›</a:t>
            </a:fld>
            <a:endParaRPr lang="en-US"/>
          </a:p>
        </p:txBody>
      </p:sp>
    </p:spTree>
    <p:extLst>
      <p:ext uri="{BB962C8B-B14F-4D97-AF65-F5344CB8AC3E}">
        <p14:creationId xmlns:p14="http://schemas.microsoft.com/office/powerpoint/2010/main" val="376763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6AED820-4DB8-412D-86D5-CBD492972E76}" type="slidenum">
              <a:rPr lang="en-US"/>
              <a:pPr/>
              <a:t>‹#›</a:t>
            </a:fld>
            <a:endParaRPr lang="en-US"/>
          </a:p>
        </p:txBody>
      </p:sp>
    </p:spTree>
    <p:extLst>
      <p:ext uri="{BB962C8B-B14F-4D97-AF65-F5344CB8AC3E}">
        <p14:creationId xmlns:p14="http://schemas.microsoft.com/office/powerpoint/2010/main" val="388828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6A1FC3-B251-4800-B633-8D635E603EA9}" type="slidenum">
              <a:rPr lang="en-US"/>
              <a:pPr/>
              <a:t>‹#›</a:t>
            </a:fld>
            <a:endParaRPr lang="en-US"/>
          </a:p>
        </p:txBody>
      </p:sp>
    </p:spTree>
    <p:extLst>
      <p:ext uri="{BB962C8B-B14F-4D97-AF65-F5344CB8AC3E}">
        <p14:creationId xmlns:p14="http://schemas.microsoft.com/office/powerpoint/2010/main" val="95411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9944508-0609-42A4-80B9-F0AD45947266}" type="slidenum">
              <a:rPr lang="en-US"/>
              <a:pPr/>
              <a:t>‹#›</a:t>
            </a:fld>
            <a:endParaRPr lang="en-US"/>
          </a:p>
        </p:txBody>
      </p:sp>
    </p:spTree>
    <p:extLst>
      <p:ext uri="{BB962C8B-B14F-4D97-AF65-F5344CB8AC3E}">
        <p14:creationId xmlns:p14="http://schemas.microsoft.com/office/powerpoint/2010/main" val="16821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0F9A196-9F27-42D1-BC84-F35A6F8B3E69}" type="slidenum">
              <a:rPr lang="en-US"/>
              <a:pPr/>
              <a:t>‹#›</a:t>
            </a:fld>
            <a:endParaRPr lang="en-US"/>
          </a:p>
        </p:txBody>
      </p:sp>
    </p:spTree>
    <p:extLst>
      <p:ext uri="{BB962C8B-B14F-4D97-AF65-F5344CB8AC3E}">
        <p14:creationId xmlns:p14="http://schemas.microsoft.com/office/powerpoint/2010/main" val="308332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159F945-338B-4F64-B6B9-0B312B989BE1}" type="slidenum">
              <a:rPr lang="en-US"/>
              <a:pPr/>
              <a:t>‹#›</a:t>
            </a:fld>
            <a:endParaRPr lang="en-US"/>
          </a:p>
        </p:txBody>
      </p:sp>
    </p:spTree>
    <p:extLst>
      <p:ext uri="{BB962C8B-B14F-4D97-AF65-F5344CB8AC3E}">
        <p14:creationId xmlns:p14="http://schemas.microsoft.com/office/powerpoint/2010/main" val="38521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44BAC5-EC22-4F98-9011-DCC764491D3A}" type="slidenum">
              <a:rPr lang="en-US"/>
              <a:pPr/>
              <a:t>‹#›</a:t>
            </a:fld>
            <a:endParaRPr lang="en-US"/>
          </a:p>
        </p:txBody>
      </p:sp>
    </p:spTree>
    <p:extLst>
      <p:ext uri="{BB962C8B-B14F-4D97-AF65-F5344CB8AC3E}">
        <p14:creationId xmlns:p14="http://schemas.microsoft.com/office/powerpoint/2010/main" val="332309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CFE70BE9-5EFF-46D6-9CD3-C628D8DDB6A0}"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Glossary/JavaScript" TargetMode="External"/><Relationship Id="rId2" Type="http://schemas.openxmlformats.org/officeDocument/2006/relationships/hyperlink" Target="https://developer.mozilla.org/en-US/docs/Glossary/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AP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s.google.com/maps/documentation/javascript/adding-a-google-map#maps_add_map-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HTML5</a:t>
            </a:r>
            <a:endParaRPr lang="en-US" dirty="0"/>
          </a:p>
        </p:txBody>
      </p:sp>
      <p:sp>
        <p:nvSpPr>
          <p:cNvPr id="2" name="Subtitle 1"/>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IN" dirty="0"/>
          </a:p>
        </p:txBody>
      </p:sp>
      <p:sp>
        <p:nvSpPr>
          <p:cNvPr id="3" name="Content Placeholder 2"/>
          <p:cNvSpPr>
            <a:spLocks noGrp="1"/>
          </p:cNvSpPr>
          <p:nvPr>
            <p:ph idx="1"/>
          </p:nvPr>
        </p:nvSpPr>
        <p:spPr/>
        <p:txBody>
          <a:bodyPr/>
          <a:lstStyle/>
          <a:p>
            <a:r>
              <a:rPr lang="en-US" dirty="0"/>
              <a:t>A block-level element always starts on a new line.</a:t>
            </a:r>
          </a:p>
          <a:p>
            <a:r>
              <a:rPr lang="en-US" dirty="0"/>
              <a:t>A block-level element always takes up the full width available (stretches out to the left and right as far as it can).</a:t>
            </a:r>
          </a:p>
          <a:p>
            <a:r>
              <a:rPr lang="en-US" dirty="0"/>
              <a:t>A block level element has a top and a bottom margin, whereas an inline element does not.</a:t>
            </a:r>
          </a:p>
          <a:p>
            <a:endParaRPr lang="en-IN" dirty="0"/>
          </a:p>
        </p:txBody>
      </p:sp>
    </p:spTree>
    <p:extLst>
      <p:ext uri="{BB962C8B-B14F-4D97-AF65-F5344CB8AC3E}">
        <p14:creationId xmlns:p14="http://schemas.microsoft.com/office/powerpoint/2010/main" val="193138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IN" dirty="0"/>
          </a:p>
        </p:txBody>
      </p:sp>
      <p:sp>
        <p:nvSpPr>
          <p:cNvPr id="3" name="Content Placeholder 2"/>
          <p:cNvSpPr>
            <a:spLocks noGrp="1"/>
          </p:cNvSpPr>
          <p:nvPr>
            <p:ph idx="1"/>
          </p:nvPr>
        </p:nvSpPr>
        <p:spPr/>
        <p:txBody>
          <a:bodyPr/>
          <a:lstStyle/>
          <a:p>
            <a:r>
              <a:rPr lang="en-US" dirty="0"/>
              <a:t>The &lt;div&gt; element is a block-level element.</a:t>
            </a:r>
            <a:endParaRPr lang="en-IN" dirty="0"/>
          </a:p>
        </p:txBody>
      </p:sp>
    </p:spTree>
    <p:extLst>
      <p:ext uri="{BB962C8B-B14F-4D97-AF65-F5344CB8AC3E}">
        <p14:creationId xmlns:p14="http://schemas.microsoft.com/office/powerpoint/2010/main" val="341445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Inline Elements</a:t>
            </a:r>
            <a:br>
              <a:rPr lang="en-IN" b="0" dirty="0"/>
            </a:br>
            <a:endParaRPr lang="en-IN" dirty="0"/>
          </a:p>
        </p:txBody>
      </p:sp>
      <p:sp>
        <p:nvSpPr>
          <p:cNvPr id="3" name="Content Placeholder 2"/>
          <p:cNvSpPr>
            <a:spLocks noGrp="1"/>
          </p:cNvSpPr>
          <p:nvPr>
            <p:ph idx="1"/>
          </p:nvPr>
        </p:nvSpPr>
        <p:spPr/>
        <p:txBody>
          <a:bodyPr/>
          <a:lstStyle/>
          <a:p>
            <a:r>
              <a:rPr lang="en-US" dirty="0"/>
              <a:t>An inline element does not start on a new line.</a:t>
            </a:r>
          </a:p>
          <a:p>
            <a:r>
              <a:rPr lang="en-US" dirty="0"/>
              <a:t>An inline element only takes up as much width as necessary.</a:t>
            </a:r>
          </a:p>
          <a:p>
            <a:r>
              <a:rPr lang="en-US" dirty="0"/>
              <a:t>This is a &lt;span&gt; element inside a paragraph.</a:t>
            </a:r>
          </a:p>
          <a:p>
            <a:endParaRPr lang="en-IN" dirty="0"/>
          </a:p>
        </p:txBody>
      </p:sp>
    </p:spTree>
    <p:extLst>
      <p:ext uri="{BB962C8B-B14F-4D97-AF65-F5344CB8AC3E}">
        <p14:creationId xmlns:p14="http://schemas.microsoft.com/office/powerpoint/2010/main" val="233293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&lt;div&gt;: The Content Division element</a:t>
            </a:r>
          </a:p>
        </p:txBody>
      </p:sp>
      <p:sp>
        <p:nvSpPr>
          <p:cNvPr id="3" name="Content Placeholder 2"/>
          <p:cNvSpPr>
            <a:spLocks noGrp="1"/>
          </p:cNvSpPr>
          <p:nvPr>
            <p:ph idx="1"/>
          </p:nvPr>
        </p:nvSpPr>
        <p:spPr/>
        <p:txBody>
          <a:bodyPr/>
          <a:lstStyle/>
          <a:p>
            <a:r>
              <a:rPr lang="en-US" dirty="0"/>
              <a:t>The &lt;div&gt; HTML element is the generic container for flow content. It has no effect on the content or layout until styled in some way using CSS (e.g. styling is directly applied to it, or some kind of layout model like Flexbox is applied to its parent element)</a:t>
            </a:r>
            <a:endParaRPr lang="en-IN" dirty="0"/>
          </a:p>
        </p:txBody>
      </p:sp>
    </p:spTree>
    <p:extLst>
      <p:ext uri="{BB962C8B-B14F-4D97-AF65-F5344CB8AC3E}">
        <p14:creationId xmlns:p14="http://schemas.microsoft.com/office/powerpoint/2010/main" val="15802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a:t>
            </a:r>
            <a:endParaRPr lang="en-IN" dirty="0"/>
          </a:p>
        </p:txBody>
      </p:sp>
      <p:sp>
        <p:nvSpPr>
          <p:cNvPr id="3" name="Content Placeholder 2"/>
          <p:cNvSpPr>
            <a:spLocks noGrp="1"/>
          </p:cNvSpPr>
          <p:nvPr>
            <p:ph idx="1"/>
          </p:nvPr>
        </p:nvSpPr>
        <p:spPr/>
        <p:txBody>
          <a:bodyPr/>
          <a:lstStyle/>
          <a:p>
            <a:r>
              <a:rPr lang="en-IN" dirty="0"/>
              <a:t>https://developer.mozilla.org/en-US/docs/Web/HTML/Element/div</a:t>
            </a:r>
          </a:p>
        </p:txBody>
      </p:sp>
    </p:spTree>
    <p:extLst>
      <p:ext uri="{BB962C8B-B14F-4D97-AF65-F5344CB8AC3E}">
        <p14:creationId xmlns:p14="http://schemas.microsoft.com/office/powerpoint/2010/main" val="328852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&lt;span&gt;</a:t>
            </a:r>
            <a:endParaRPr lang="en-IN" dirty="0"/>
          </a:p>
        </p:txBody>
      </p:sp>
      <p:sp>
        <p:nvSpPr>
          <p:cNvPr id="3" name="Content Placeholder 2"/>
          <p:cNvSpPr>
            <a:spLocks noGrp="1"/>
          </p:cNvSpPr>
          <p:nvPr>
            <p:ph idx="1"/>
          </p:nvPr>
        </p:nvSpPr>
        <p:spPr/>
        <p:txBody>
          <a:bodyPr/>
          <a:lstStyle/>
          <a:p>
            <a:r>
              <a:rPr lang="en-US" sz="2400" dirty="0"/>
              <a:t>The &lt;span&gt; HTML element is a generic inline container for phrasing content, which does not inherently represent anything. It can be used to group elements for styling purposes (using the class or id attributes), or because they share attribute values, such as lang. </a:t>
            </a:r>
            <a:endParaRPr lang="en-US" sz="2400" dirty="0" smtClean="0"/>
          </a:p>
          <a:p>
            <a:r>
              <a:rPr lang="en-US" sz="2400" dirty="0" smtClean="0"/>
              <a:t>It </a:t>
            </a:r>
            <a:r>
              <a:rPr lang="en-US" sz="2400" dirty="0"/>
              <a:t>should be used only when no other semantic element is appropriate. &lt;span&gt; is very much like a &lt;div&gt; element, but &lt;div&gt; is a block-level element whereas a &lt;span&gt; is an inline element.</a:t>
            </a:r>
            <a:endParaRPr lang="en-IN" sz="2400" dirty="0"/>
          </a:p>
        </p:txBody>
      </p:sp>
    </p:spTree>
    <p:extLst>
      <p:ext uri="{BB962C8B-B14F-4D97-AF65-F5344CB8AC3E}">
        <p14:creationId xmlns:p14="http://schemas.microsoft.com/office/powerpoint/2010/main" val="68440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hr</a:t>
            </a:r>
            <a:r>
              <a:rPr lang="en-US" dirty="0"/>
              <a:t>&gt;: The Thematic Break (Horizontal Rule) element</a:t>
            </a:r>
          </a:p>
        </p:txBody>
      </p:sp>
      <p:sp>
        <p:nvSpPr>
          <p:cNvPr id="3" name="Content Placeholder 2"/>
          <p:cNvSpPr>
            <a:spLocks noGrp="1"/>
          </p:cNvSpPr>
          <p:nvPr>
            <p:ph idx="1"/>
          </p:nvPr>
        </p:nvSpPr>
        <p:spPr/>
        <p:txBody>
          <a:bodyPr/>
          <a:lstStyle/>
          <a:p>
            <a:r>
              <a:rPr lang="en-US" dirty="0"/>
              <a:t>The &lt;</a:t>
            </a:r>
            <a:r>
              <a:rPr lang="en-US" dirty="0" err="1"/>
              <a:t>hr</a:t>
            </a:r>
            <a:r>
              <a:rPr lang="en-US" dirty="0"/>
              <a:t>&gt; HTML element represents a thematic break between paragraph-level elements: for example, a change of scene in a story, or a shift of topic within a section.</a:t>
            </a:r>
            <a:endParaRPr lang="en-IN" dirty="0"/>
          </a:p>
        </p:txBody>
      </p:sp>
    </p:spTree>
    <p:extLst>
      <p:ext uri="{BB962C8B-B14F-4D97-AF65-F5344CB8AC3E}">
        <p14:creationId xmlns:p14="http://schemas.microsoft.com/office/powerpoint/2010/main" val="47566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br</a:t>
            </a:r>
            <a:r>
              <a:rPr lang="en-US" dirty="0" smtClean="0"/>
              <a:t>&gt;</a:t>
            </a:r>
            <a:endParaRPr lang="en-IN" dirty="0"/>
          </a:p>
        </p:txBody>
      </p:sp>
      <p:sp>
        <p:nvSpPr>
          <p:cNvPr id="3" name="Content Placeholder 2"/>
          <p:cNvSpPr>
            <a:spLocks noGrp="1"/>
          </p:cNvSpPr>
          <p:nvPr>
            <p:ph idx="1"/>
          </p:nvPr>
        </p:nvSpPr>
        <p:spPr/>
        <p:txBody>
          <a:bodyPr/>
          <a:lstStyle/>
          <a:p>
            <a:r>
              <a:rPr lang="en-US" dirty="0"/>
              <a:t>The &lt;</a:t>
            </a:r>
            <a:r>
              <a:rPr lang="en-US" dirty="0" err="1"/>
              <a:t>br</a:t>
            </a:r>
            <a:r>
              <a:rPr lang="en-US" dirty="0"/>
              <a:t>&gt; HTML element produces a line break in text (carriage-return). It is useful for writing a poem or an address, where the division of lines is significant.</a:t>
            </a:r>
            <a:endParaRPr lang="en-IN" dirty="0"/>
          </a:p>
        </p:txBody>
      </p:sp>
    </p:spTree>
    <p:extLst>
      <p:ext uri="{BB962C8B-B14F-4D97-AF65-F5344CB8AC3E}">
        <p14:creationId xmlns:p14="http://schemas.microsoft.com/office/powerpoint/2010/main" val="5756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&lt;sup&gt; </a:t>
            </a:r>
            <a:r>
              <a:rPr lang="en-IN" dirty="0"/>
              <a:t>The Superscript element</a:t>
            </a:r>
            <a:br>
              <a:rPr lang="en-IN" dirty="0"/>
            </a:br>
            <a:endParaRPr lang="en-IN" dirty="0"/>
          </a:p>
        </p:txBody>
      </p:sp>
      <p:sp>
        <p:nvSpPr>
          <p:cNvPr id="3" name="Content Placeholder 2"/>
          <p:cNvSpPr>
            <a:spLocks noGrp="1"/>
          </p:cNvSpPr>
          <p:nvPr>
            <p:ph idx="1"/>
          </p:nvPr>
        </p:nvSpPr>
        <p:spPr/>
        <p:txBody>
          <a:bodyPr/>
          <a:lstStyle/>
          <a:p>
            <a:r>
              <a:rPr lang="en-US" dirty="0"/>
              <a:t>The &lt;sup&gt; HTML element specifies inline text which is to be displayed as superscript for solely typographical reasons. Superscripts are usually rendered with a raised baseline using smaller text.</a:t>
            </a:r>
            <a:endParaRPr lang="en-IN" dirty="0"/>
          </a:p>
        </p:txBody>
      </p:sp>
    </p:spTree>
    <p:extLst>
      <p:ext uri="{BB962C8B-B14F-4D97-AF65-F5344CB8AC3E}">
        <p14:creationId xmlns:p14="http://schemas.microsoft.com/office/powerpoint/2010/main" val="159733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r>
              <a:rPr lang="en-US" dirty="0" smtClean="0"/>
              <a:t>½ + ½ = 1</a:t>
            </a:r>
          </a:p>
          <a:p>
            <a:r>
              <a:rPr lang="en-US" dirty="0" smtClean="0"/>
              <a:t>H2O</a:t>
            </a:r>
          </a:p>
          <a:p>
            <a:r>
              <a:rPr lang="en-US" dirty="0" smtClean="0"/>
              <a:t>Citation in documents – refer Wikipedia links</a:t>
            </a:r>
            <a:endParaRPr lang="en-IN" dirty="0"/>
          </a:p>
        </p:txBody>
      </p:sp>
    </p:spTree>
    <p:extLst>
      <p:ext uri="{BB962C8B-B14F-4D97-AF65-F5344CB8AC3E}">
        <p14:creationId xmlns:p14="http://schemas.microsoft.com/office/powerpoint/2010/main" val="12317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HTML5</a:t>
            </a:r>
            <a:endParaRPr lang="en-US" dirty="0"/>
          </a:p>
        </p:txBody>
      </p:sp>
      <p:sp>
        <p:nvSpPr>
          <p:cNvPr id="25603" name="Rectangle 3"/>
          <p:cNvSpPr>
            <a:spLocks noGrp="1" noChangeArrowheads="1"/>
          </p:cNvSpPr>
          <p:nvPr>
            <p:ph type="body" idx="1"/>
          </p:nvPr>
        </p:nvSpPr>
        <p:spPr/>
        <p:txBody>
          <a:bodyPr/>
          <a:lstStyle/>
          <a:p>
            <a:r>
              <a:rPr lang="en-US" dirty="0"/>
              <a:t>The term HTML5 is essentially a buzzword that refers to a set of modern web technologies. This includes the </a:t>
            </a:r>
            <a:r>
              <a:rPr lang="en-US" u="sng" dirty="0">
                <a:hlinkClick r:id="rId2"/>
              </a:rPr>
              <a:t>HTML</a:t>
            </a:r>
            <a:r>
              <a:rPr lang="en-US" dirty="0"/>
              <a:t> Living Standard, along with </a:t>
            </a:r>
            <a:r>
              <a:rPr lang="en-US" u="sng" dirty="0">
                <a:hlinkClick r:id="rId3"/>
              </a:rPr>
              <a:t>JavaScript</a:t>
            </a:r>
            <a:r>
              <a:rPr lang="en-US" dirty="0"/>
              <a:t> </a:t>
            </a:r>
            <a:r>
              <a:rPr lang="en-US" u="sng" dirty="0">
                <a:hlinkClick r:id="rId4"/>
              </a:rPr>
              <a:t>APIs</a:t>
            </a:r>
            <a:r>
              <a:rPr lang="en-US" dirty="0"/>
              <a:t> to enhance storage, multimedia, and hardware access.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&lt;sub&gt;: The Subscript element</a:t>
            </a:r>
            <a:br>
              <a:rPr lang="en-IN" dirty="0"/>
            </a:br>
            <a:endParaRPr lang="en-IN" dirty="0"/>
          </a:p>
        </p:txBody>
      </p:sp>
      <p:sp>
        <p:nvSpPr>
          <p:cNvPr id="3" name="Content Placeholder 2"/>
          <p:cNvSpPr>
            <a:spLocks noGrp="1"/>
          </p:cNvSpPr>
          <p:nvPr>
            <p:ph idx="1"/>
          </p:nvPr>
        </p:nvSpPr>
        <p:spPr/>
        <p:txBody>
          <a:bodyPr/>
          <a:lstStyle/>
          <a:p>
            <a:r>
              <a:rPr lang="en-US" dirty="0"/>
              <a:t>The &lt;sub&gt; HTML element specifies inline text which should be displayed as subscript for solely typographical reasons. Subscripts are typically rendered with a lowered baseline using smaller text.</a:t>
            </a:r>
            <a:endParaRPr lang="en-IN" dirty="0"/>
          </a:p>
        </p:txBody>
      </p:sp>
    </p:spTree>
    <p:extLst>
      <p:ext uri="{BB962C8B-B14F-4D97-AF65-F5344CB8AC3E}">
        <p14:creationId xmlns:p14="http://schemas.microsoft.com/office/powerpoint/2010/main" val="188637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Entities</a:t>
            </a:r>
            <a:endParaRPr lang="en-IN" dirty="0"/>
          </a:p>
        </p:txBody>
      </p:sp>
      <p:sp>
        <p:nvSpPr>
          <p:cNvPr id="3" name="Content Placeholder 2"/>
          <p:cNvSpPr>
            <a:spLocks noGrp="1"/>
          </p:cNvSpPr>
          <p:nvPr>
            <p:ph idx="1"/>
          </p:nvPr>
        </p:nvSpPr>
        <p:spPr/>
        <p:txBody>
          <a:bodyPr/>
          <a:lstStyle/>
          <a:p>
            <a:r>
              <a:rPr lang="en-US" dirty="0"/>
              <a:t>Reserved characters in HTML must be replaced with character entities</a:t>
            </a:r>
            <a:r>
              <a:rPr lang="en-US" dirty="0" smtClean="0"/>
              <a:t>.</a:t>
            </a:r>
          </a:p>
          <a:p>
            <a:r>
              <a:rPr lang="en-US" dirty="0"/>
              <a:t>If you use the less than (&lt;) or greater than (&gt;) signs in your text, the browser might mix them with tags.</a:t>
            </a:r>
          </a:p>
          <a:p>
            <a:r>
              <a:rPr lang="en-US" dirty="0"/>
              <a:t>Character entities are used to display reserved characters in HTML.</a:t>
            </a:r>
          </a:p>
          <a:p>
            <a:endParaRPr lang="en-IN" dirty="0"/>
          </a:p>
        </p:txBody>
      </p:sp>
    </p:spTree>
    <p:extLst>
      <p:ext uri="{BB962C8B-B14F-4D97-AF65-F5344CB8AC3E}">
        <p14:creationId xmlns:p14="http://schemas.microsoft.com/office/powerpoint/2010/main" val="328205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Entities</a:t>
            </a:r>
            <a:endParaRPr lang="en-IN" dirty="0"/>
          </a:p>
        </p:txBody>
      </p:sp>
      <p:sp>
        <p:nvSpPr>
          <p:cNvPr id="3" name="Content Placeholder 2"/>
          <p:cNvSpPr>
            <a:spLocks noGrp="1"/>
          </p:cNvSpPr>
          <p:nvPr>
            <p:ph idx="1"/>
          </p:nvPr>
        </p:nvSpPr>
        <p:spPr/>
        <p:txBody>
          <a:bodyPr/>
          <a:lstStyle/>
          <a:p>
            <a:r>
              <a:rPr lang="en-US" dirty="0"/>
              <a:t>A character entity looks like this:</a:t>
            </a:r>
          </a:p>
          <a:p>
            <a:pPr lvl="1"/>
            <a:r>
              <a:rPr lang="en-IN" dirty="0"/>
              <a:t>&amp;</a:t>
            </a:r>
            <a:r>
              <a:rPr lang="en-IN" i="1" dirty="0" err="1"/>
              <a:t>entity_name</a:t>
            </a:r>
            <a:r>
              <a:rPr lang="en-IN" dirty="0" err="1"/>
              <a:t>;OR</a:t>
            </a:r>
            <a:endParaRPr lang="en-IN" dirty="0"/>
          </a:p>
          <a:p>
            <a:pPr lvl="1"/>
            <a:r>
              <a:rPr lang="en-IN" dirty="0"/>
              <a:t>&amp;#</a:t>
            </a:r>
            <a:r>
              <a:rPr lang="en-IN" i="1" dirty="0" err="1"/>
              <a:t>entity_number</a:t>
            </a:r>
            <a:r>
              <a:rPr lang="en-IN" dirty="0" smtClean="0"/>
              <a:t>;</a:t>
            </a:r>
          </a:p>
          <a:p>
            <a:pPr lvl="1"/>
            <a:r>
              <a:rPr lang="en-US" dirty="0"/>
              <a:t>To display a less than sign (&lt;) we must write: </a:t>
            </a:r>
            <a:r>
              <a:rPr lang="en-US" b="1" dirty="0"/>
              <a:t>&amp;</a:t>
            </a:r>
            <a:r>
              <a:rPr lang="en-US" b="1" dirty="0" err="1"/>
              <a:t>lt</a:t>
            </a:r>
            <a:r>
              <a:rPr lang="en-US" b="1" dirty="0"/>
              <a:t>;</a:t>
            </a:r>
            <a:r>
              <a:rPr lang="en-US" dirty="0"/>
              <a:t> or </a:t>
            </a:r>
            <a:r>
              <a:rPr lang="en-US" b="1" dirty="0"/>
              <a:t>&amp;#60;</a:t>
            </a:r>
            <a:endParaRPr lang="en-IN" dirty="0"/>
          </a:p>
        </p:txBody>
      </p:sp>
    </p:spTree>
    <p:extLst>
      <p:ext uri="{BB962C8B-B14F-4D97-AF65-F5344CB8AC3E}">
        <p14:creationId xmlns:p14="http://schemas.microsoft.com/office/powerpoint/2010/main" val="385859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Entities</a:t>
            </a:r>
            <a:endParaRPr lang="en-IN" dirty="0"/>
          </a:p>
        </p:txBody>
      </p:sp>
      <p:sp>
        <p:nvSpPr>
          <p:cNvPr id="3" name="Content Placeholder 2"/>
          <p:cNvSpPr>
            <a:spLocks noGrp="1"/>
          </p:cNvSpPr>
          <p:nvPr>
            <p:ph idx="1"/>
          </p:nvPr>
        </p:nvSpPr>
        <p:spPr/>
        <p:txBody>
          <a:bodyPr/>
          <a:lstStyle/>
          <a:p>
            <a:r>
              <a:rPr lang="en-IN" dirty="0"/>
              <a:t>https://dev.w3.org/html5/html-author/charref</a:t>
            </a:r>
          </a:p>
        </p:txBody>
      </p:sp>
    </p:spTree>
    <p:extLst>
      <p:ext uri="{BB962C8B-B14F-4D97-AF65-F5344CB8AC3E}">
        <p14:creationId xmlns:p14="http://schemas.microsoft.com/office/powerpoint/2010/main" val="491456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pic>
        <p:nvPicPr>
          <p:cNvPr id="4" name="Content Placeholder 3"/>
          <p:cNvPicPr>
            <a:picLocks noGrp="1" noChangeAspect="1"/>
          </p:cNvPicPr>
          <p:nvPr>
            <p:ph idx="1"/>
          </p:nvPr>
        </p:nvPicPr>
        <p:blipFill>
          <a:blip r:embed="rId2"/>
          <a:stretch>
            <a:fillRect/>
          </a:stretch>
        </p:blipFill>
        <p:spPr>
          <a:xfrm>
            <a:off x="3347864" y="2924944"/>
            <a:ext cx="2019300" cy="1104900"/>
          </a:xfrm>
          <a:prstGeom prst="rect">
            <a:avLst/>
          </a:prstGeom>
        </p:spPr>
      </p:pic>
    </p:spTree>
    <p:extLst>
      <p:ext uri="{BB962C8B-B14F-4D97-AF65-F5344CB8AC3E}">
        <p14:creationId xmlns:p14="http://schemas.microsoft.com/office/powerpoint/2010/main" val="200332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What are Semantic Elements?</a:t>
            </a:r>
            <a:br>
              <a:rPr lang="en-IN" b="0" dirty="0"/>
            </a:br>
            <a:endParaRPr lang="en-IN" dirty="0"/>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r>
              <a:rPr lang="en-US" dirty="0" smtClean="0"/>
              <a:t>.</a:t>
            </a:r>
            <a:endParaRPr lang="en-US" dirty="0"/>
          </a:p>
          <a:p>
            <a:r>
              <a:rPr lang="en-US" dirty="0"/>
              <a:t>Examples of non-semantic elements: &lt;div&gt; and &lt;span&gt; - Tells nothing about its content</a:t>
            </a:r>
            <a:r>
              <a:rPr lang="en-US" dirty="0" smtClean="0"/>
              <a:t>.</a:t>
            </a:r>
            <a:endParaRPr lang="en-US" dirty="0"/>
          </a:p>
          <a:p>
            <a:r>
              <a:rPr lang="en-US" dirty="0"/>
              <a:t>Examples of semantic elements: &lt;form&gt;, &lt;table&gt;, and &lt;article&gt; - Clearly defines its content.</a:t>
            </a:r>
            <a:endParaRPr lang="en-IN" dirty="0"/>
          </a:p>
        </p:txBody>
      </p:sp>
    </p:spTree>
    <p:extLst>
      <p:ext uri="{BB962C8B-B14F-4D97-AF65-F5344CB8AC3E}">
        <p14:creationId xmlns:p14="http://schemas.microsoft.com/office/powerpoint/2010/main" val="413043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IN" dirty="0"/>
          </a:p>
        </p:txBody>
      </p:sp>
      <p:sp>
        <p:nvSpPr>
          <p:cNvPr id="3" name="Content Placeholder 2"/>
          <p:cNvSpPr>
            <a:spLocks noGrp="1"/>
          </p:cNvSpPr>
          <p:nvPr>
            <p:ph idx="1"/>
          </p:nvPr>
        </p:nvSpPr>
        <p:spPr/>
        <p:txBody>
          <a:bodyPr/>
          <a:lstStyle/>
          <a:p>
            <a:r>
              <a:rPr lang="en-US" dirty="0" smtClean="0"/>
              <a:t>Look at </a:t>
            </a:r>
            <a:r>
              <a:rPr lang="en-US" dirty="0" err="1" smtClean="0"/>
              <a:t>wikipedia</a:t>
            </a:r>
            <a:endParaRPr lang="en-IN" dirty="0"/>
          </a:p>
        </p:txBody>
      </p:sp>
    </p:spTree>
    <p:extLst>
      <p:ext uri="{BB962C8B-B14F-4D97-AF65-F5344CB8AC3E}">
        <p14:creationId xmlns:p14="http://schemas.microsoft.com/office/powerpoint/2010/main" val="555102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&lt;main&gt;</a:t>
            </a:r>
            <a:endParaRPr lang="en-IN" dirty="0"/>
          </a:p>
        </p:txBody>
      </p:sp>
      <p:sp>
        <p:nvSpPr>
          <p:cNvPr id="3" name="Content Placeholder 2"/>
          <p:cNvSpPr>
            <a:spLocks noGrp="1"/>
          </p:cNvSpPr>
          <p:nvPr>
            <p:ph idx="1"/>
          </p:nvPr>
        </p:nvSpPr>
        <p:spPr/>
        <p:txBody>
          <a:bodyPr/>
          <a:lstStyle/>
          <a:p>
            <a:r>
              <a:rPr lang="en-US" dirty="0"/>
              <a:t>The &lt;main&gt; HTML element represents the dominant content of the &lt;body&gt; of a document. The main content area consists of content that is directly related to or expands upon the central topic of a document, or the central functionality of an application.</a:t>
            </a:r>
            <a:endParaRPr lang="en-IN" dirty="0"/>
          </a:p>
        </p:txBody>
      </p:sp>
    </p:spTree>
    <p:extLst>
      <p:ext uri="{BB962C8B-B14F-4D97-AF65-F5344CB8AC3E}">
        <p14:creationId xmlns:p14="http://schemas.microsoft.com/office/powerpoint/2010/main" val="284137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&lt;</a:t>
            </a:r>
            <a:r>
              <a:rPr lang="en-US" dirty="0" err="1" smtClean="0"/>
              <a:t>nav</a:t>
            </a:r>
            <a:r>
              <a:rPr lang="en-US" dirty="0" smtClean="0"/>
              <a:t>&gt;: The navigation element</a:t>
            </a:r>
            <a:endParaRPr lang="en-IN" dirty="0"/>
          </a:p>
        </p:txBody>
      </p:sp>
      <p:sp>
        <p:nvSpPr>
          <p:cNvPr id="3" name="Content Placeholder 2"/>
          <p:cNvSpPr>
            <a:spLocks noGrp="1"/>
          </p:cNvSpPr>
          <p:nvPr>
            <p:ph idx="1"/>
          </p:nvPr>
        </p:nvSpPr>
        <p:spPr/>
        <p:txBody>
          <a:bodyPr/>
          <a:lstStyle/>
          <a:p>
            <a:r>
              <a:rPr lang="en-US" dirty="0"/>
              <a:t>The &lt;</a:t>
            </a:r>
            <a:r>
              <a:rPr lang="en-US" dirty="0" err="1"/>
              <a:t>nav</a:t>
            </a:r>
            <a:r>
              <a:rPr lang="en-US" dirty="0"/>
              <a:t>&gt; HTML element represents a section of a page whose purpose is to provide navigation links, either within the current document or to other documents. Common examples of navigation sections are menus, tables of contents, and indexes.</a:t>
            </a:r>
            <a:endParaRPr lang="en-IN" dirty="0"/>
          </a:p>
        </p:txBody>
      </p:sp>
    </p:spTree>
    <p:extLst>
      <p:ext uri="{BB962C8B-B14F-4D97-AF65-F5344CB8AC3E}">
        <p14:creationId xmlns:p14="http://schemas.microsoft.com/office/powerpoint/2010/main" val="27467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&lt;section&gt; Element</a:t>
            </a:r>
            <a:endParaRPr lang="en-IN" dirty="0"/>
          </a:p>
        </p:txBody>
      </p:sp>
      <p:sp>
        <p:nvSpPr>
          <p:cNvPr id="3" name="Content Placeholder 2"/>
          <p:cNvSpPr>
            <a:spLocks noGrp="1"/>
          </p:cNvSpPr>
          <p:nvPr>
            <p:ph idx="1"/>
          </p:nvPr>
        </p:nvSpPr>
        <p:spPr/>
        <p:txBody>
          <a:bodyPr/>
          <a:lstStyle/>
          <a:p>
            <a:r>
              <a:rPr lang="en-US" dirty="0"/>
              <a:t>The &lt;section&gt; element defines a section in a document.</a:t>
            </a:r>
          </a:p>
          <a:p>
            <a:endParaRPr lang="en-US" dirty="0"/>
          </a:p>
          <a:p>
            <a:r>
              <a:rPr lang="en-US" dirty="0"/>
              <a:t>According to W3C's HTML documentation: "A section is a thematic grouping of content, typically with a heading."</a:t>
            </a:r>
            <a:endParaRPr lang="en-IN" dirty="0"/>
          </a:p>
        </p:txBody>
      </p:sp>
    </p:spTree>
    <p:extLst>
      <p:ext uri="{BB962C8B-B14F-4D97-AF65-F5344CB8AC3E}">
        <p14:creationId xmlns:p14="http://schemas.microsoft.com/office/powerpoint/2010/main" val="71055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IN" dirty="0"/>
          </a:p>
        </p:txBody>
      </p:sp>
      <p:sp>
        <p:nvSpPr>
          <p:cNvPr id="3" name="Content Placeholder 2"/>
          <p:cNvSpPr>
            <a:spLocks noGrp="1"/>
          </p:cNvSpPr>
          <p:nvPr>
            <p:ph idx="1"/>
          </p:nvPr>
        </p:nvSpPr>
        <p:spPr/>
        <p:txBody>
          <a:bodyPr/>
          <a:lstStyle/>
          <a:p>
            <a:r>
              <a:rPr lang="en-US" dirty="0" smtClean="0"/>
              <a:t>Living Standard</a:t>
            </a:r>
          </a:p>
          <a:p>
            <a:pPr lvl="1"/>
            <a:r>
              <a:rPr lang="en-US" dirty="0" smtClean="0"/>
              <a:t>The HTML standard is a document that describes how HTML should work </a:t>
            </a:r>
            <a:endParaRPr lang="en-IN" dirty="0"/>
          </a:p>
          <a:p>
            <a:pPr marL="514350" indent="-457200"/>
            <a:r>
              <a:rPr lang="en-US" dirty="0" smtClean="0"/>
              <a:t>Role of Browsers</a:t>
            </a:r>
          </a:p>
          <a:p>
            <a:pPr marL="57150" indent="0">
              <a:buNone/>
            </a:pPr>
            <a:r>
              <a:rPr lang="en-US" dirty="0" smtClean="0"/>
              <a:t>The standard only defines the rules but the browsers have to do the work and implement the standards. </a:t>
            </a:r>
          </a:p>
        </p:txBody>
      </p:sp>
    </p:spTree>
    <p:extLst>
      <p:ext uri="{BB962C8B-B14F-4D97-AF65-F5344CB8AC3E}">
        <p14:creationId xmlns:p14="http://schemas.microsoft.com/office/powerpoint/2010/main" val="1880202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HTML &lt;article&gt; Element</a:t>
            </a:r>
            <a:br>
              <a:rPr lang="en-IN" b="0" dirty="0"/>
            </a:br>
            <a:endParaRPr lang="en-IN" dirty="0"/>
          </a:p>
        </p:txBody>
      </p:sp>
      <p:sp>
        <p:nvSpPr>
          <p:cNvPr id="3" name="Content Placeholder 2"/>
          <p:cNvSpPr>
            <a:spLocks noGrp="1"/>
          </p:cNvSpPr>
          <p:nvPr>
            <p:ph idx="1"/>
          </p:nvPr>
        </p:nvSpPr>
        <p:spPr/>
        <p:txBody>
          <a:bodyPr/>
          <a:lstStyle/>
          <a:p>
            <a:r>
              <a:rPr lang="en-US" dirty="0"/>
              <a:t>The &lt;article&gt; element specifies independent, self-contained content.</a:t>
            </a:r>
          </a:p>
          <a:p>
            <a:endParaRPr lang="en-US" dirty="0"/>
          </a:p>
          <a:p>
            <a:r>
              <a:rPr lang="en-US" dirty="0"/>
              <a:t>An article should make sense on its own, and it should be possible to distribute it independently from the rest of the web site.</a:t>
            </a:r>
          </a:p>
          <a:p>
            <a:endParaRPr lang="en-US" dirty="0"/>
          </a:p>
        </p:txBody>
      </p:sp>
    </p:spTree>
    <p:extLst>
      <p:ext uri="{BB962C8B-B14F-4D97-AF65-F5344CB8AC3E}">
        <p14:creationId xmlns:p14="http://schemas.microsoft.com/office/powerpoint/2010/main" val="1264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&lt;article&gt; element</a:t>
            </a:r>
            <a:endParaRPr lang="en-IN" dirty="0"/>
          </a:p>
        </p:txBody>
      </p:sp>
      <p:sp>
        <p:nvSpPr>
          <p:cNvPr id="3" name="Content Placeholder 2"/>
          <p:cNvSpPr>
            <a:spLocks noGrp="1"/>
          </p:cNvSpPr>
          <p:nvPr>
            <p:ph idx="1"/>
          </p:nvPr>
        </p:nvSpPr>
        <p:spPr/>
        <p:txBody>
          <a:bodyPr/>
          <a:lstStyle/>
          <a:p>
            <a:r>
              <a:rPr lang="en-US" dirty="0"/>
              <a:t>Examples of where an &lt;article&gt; element can be used:</a:t>
            </a:r>
          </a:p>
          <a:p>
            <a:endParaRPr lang="en-US" dirty="0"/>
          </a:p>
          <a:p>
            <a:r>
              <a:rPr lang="en-US" dirty="0"/>
              <a:t>Forum post</a:t>
            </a:r>
          </a:p>
          <a:p>
            <a:r>
              <a:rPr lang="en-US" dirty="0"/>
              <a:t>Blog post</a:t>
            </a:r>
          </a:p>
          <a:p>
            <a:r>
              <a:rPr lang="en-US" dirty="0"/>
              <a:t>Newspaper article</a:t>
            </a:r>
            <a:endParaRPr lang="en-IN" dirty="0"/>
          </a:p>
          <a:p>
            <a:endParaRPr lang="en-IN" dirty="0"/>
          </a:p>
        </p:txBody>
      </p:sp>
    </p:spTree>
    <p:extLst>
      <p:ext uri="{BB962C8B-B14F-4D97-AF65-F5344CB8AC3E}">
        <p14:creationId xmlns:p14="http://schemas.microsoft.com/office/powerpoint/2010/main" val="1149420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&lt;article&gt;</a:t>
            </a:r>
            <a:endParaRPr lang="en-IN" dirty="0"/>
          </a:p>
        </p:txBody>
      </p:sp>
      <p:sp>
        <p:nvSpPr>
          <p:cNvPr id="3" name="Content Placeholder 2"/>
          <p:cNvSpPr>
            <a:spLocks noGrp="1"/>
          </p:cNvSpPr>
          <p:nvPr>
            <p:ph idx="1"/>
          </p:nvPr>
        </p:nvSpPr>
        <p:spPr/>
        <p:txBody>
          <a:bodyPr/>
          <a:lstStyle/>
          <a:p>
            <a:r>
              <a:rPr lang="en-IN" dirty="0"/>
              <a:t>https://developer.mozilla.org/en-US/docs/Web/HTML/Element/article</a:t>
            </a:r>
          </a:p>
        </p:txBody>
      </p:sp>
    </p:spTree>
    <p:extLst>
      <p:ext uri="{BB962C8B-B14F-4D97-AF65-F5344CB8AC3E}">
        <p14:creationId xmlns:p14="http://schemas.microsoft.com/office/powerpoint/2010/main" val="228893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&lt;aside&gt;: The Aside Element</a:t>
            </a:r>
            <a:endParaRPr lang="en-IN" dirty="0"/>
          </a:p>
        </p:txBody>
      </p:sp>
      <p:sp>
        <p:nvSpPr>
          <p:cNvPr id="3" name="Content Placeholder 2"/>
          <p:cNvSpPr>
            <a:spLocks noGrp="1"/>
          </p:cNvSpPr>
          <p:nvPr>
            <p:ph idx="1"/>
          </p:nvPr>
        </p:nvSpPr>
        <p:spPr/>
        <p:txBody>
          <a:bodyPr/>
          <a:lstStyle/>
          <a:p>
            <a:r>
              <a:rPr lang="en-US" dirty="0"/>
              <a:t>The &lt;aside&gt; HTML element represents a portion of a document whose content is only indirectly related to the document's main content. Asides are frequently presented as sidebars or call-out boxes.</a:t>
            </a:r>
            <a:endParaRPr lang="en-IN" dirty="0"/>
          </a:p>
        </p:txBody>
      </p:sp>
    </p:spTree>
    <p:extLst>
      <p:ext uri="{BB962C8B-B14F-4D97-AF65-F5344CB8AC3E}">
        <p14:creationId xmlns:p14="http://schemas.microsoft.com/office/powerpoint/2010/main" val="2754585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&lt;aside&gt;</a:t>
            </a:r>
            <a:endParaRPr lang="en-IN" dirty="0"/>
          </a:p>
        </p:txBody>
      </p:sp>
      <p:sp>
        <p:nvSpPr>
          <p:cNvPr id="3" name="Content Placeholder 2"/>
          <p:cNvSpPr>
            <a:spLocks noGrp="1"/>
          </p:cNvSpPr>
          <p:nvPr>
            <p:ph idx="1"/>
          </p:nvPr>
        </p:nvSpPr>
        <p:spPr/>
        <p:txBody>
          <a:bodyPr/>
          <a:lstStyle/>
          <a:p>
            <a:r>
              <a:rPr lang="en-IN" dirty="0"/>
              <a:t>https://developer.mozilla.org/en-US/docs/Web/HTML/Element/aside</a:t>
            </a:r>
          </a:p>
        </p:txBody>
      </p:sp>
    </p:spTree>
    <p:extLst>
      <p:ext uri="{BB962C8B-B14F-4D97-AF65-F5344CB8AC3E}">
        <p14:creationId xmlns:p14="http://schemas.microsoft.com/office/powerpoint/2010/main" val="33696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&lt;header&gt;</a:t>
            </a:r>
            <a:endParaRPr lang="en-IN" dirty="0"/>
          </a:p>
        </p:txBody>
      </p:sp>
      <p:sp>
        <p:nvSpPr>
          <p:cNvPr id="3" name="Content Placeholder 2"/>
          <p:cNvSpPr>
            <a:spLocks noGrp="1"/>
          </p:cNvSpPr>
          <p:nvPr>
            <p:ph idx="1"/>
          </p:nvPr>
        </p:nvSpPr>
        <p:spPr/>
        <p:txBody>
          <a:bodyPr/>
          <a:lstStyle/>
          <a:p>
            <a:r>
              <a:rPr lang="en-US" dirty="0"/>
              <a:t>The &lt;header&gt; HTML element represents introductory content, typically a group of introductory or navigational aids. It may contain some heading elements but also a logo, a search form, an author name, and other elements.</a:t>
            </a:r>
            <a:endParaRPr lang="en-IN" dirty="0"/>
          </a:p>
        </p:txBody>
      </p:sp>
    </p:spTree>
    <p:extLst>
      <p:ext uri="{BB962C8B-B14F-4D97-AF65-F5344CB8AC3E}">
        <p14:creationId xmlns:p14="http://schemas.microsoft.com/office/powerpoint/2010/main" val="40122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&lt;footer&gt;</a:t>
            </a:r>
            <a:endParaRPr lang="en-IN" dirty="0"/>
          </a:p>
        </p:txBody>
      </p:sp>
      <p:sp>
        <p:nvSpPr>
          <p:cNvPr id="3" name="Content Placeholder 2"/>
          <p:cNvSpPr>
            <a:spLocks noGrp="1"/>
          </p:cNvSpPr>
          <p:nvPr>
            <p:ph idx="1"/>
          </p:nvPr>
        </p:nvSpPr>
        <p:spPr/>
        <p:txBody>
          <a:bodyPr/>
          <a:lstStyle/>
          <a:p>
            <a:r>
              <a:rPr lang="en-US" dirty="0"/>
              <a:t>The &lt;footer&gt; HTML element represents a footer for its nearest sectioning content or sectioning root element. A &lt;footer&gt; typically contains information about the author of the section, copyright data or links to related documents.</a:t>
            </a:r>
            <a:endParaRPr lang="en-IN" dirty="0"/>
          </a:p>
        </p:txBody>
      </p:sp>
    </p:spTree>
    <p:extLst>
      <p:ext uri="{BB962C8B-B14F-4D97-AF65-F5344CB8AC3E}">
        <p14:creationId xmlns:p14="http://schemas.microsoft.com/office/powerpoint/2010/main" val="3965290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Canvas</a:t>
            </a:r>
            <a:endParaRPr lang="en-IN" dirty="0"/>
          </a:p>
        </p:txBody>
      </p:sp>
      <p:sp>
        <p:nvSpPr>
          <p:cNvPr id="3" name="Content Placeholder 2"/>
          <p:cNvSpPr>
            <a:spLocks noGrp="1"/>
          </p:cNvSpPr>
          <p:nvPr>
            <p:ph idx="1"/>
          </p:nvPr>
        </p:nvSpPr>
        <p:spPr/>
        <p:txBody>
          <a:bodyPr/>
          <a:lstStyle/>
          <a:p>
            <a:r>
              <a:rPr lang="en-US" dirty="0"/>
              <a:t>The HTML &lt;canvas&gt; element is used to draw graphics on a web page.</a:t>
            </a:r>
          </a:p>
          <a:p>
            <a:endParaRPr lang="en-US" dirty="0"/>
          </a:p>
          <a:p>
            <a:r>
              <a:rPr lang="en-US" dirty="0"/>
              <a:t>The graphic to the left is created with &lt;canvas&gt;. It shows four elements: a red rectangle, a gradient rectangle, a multicolor rectangle, and a multicolor text.</a:t>
            </a:r>
            <a:endParaRPr lang="en-IN" dirty="0"/>
          </a:p>
        </p:txBody>
      </p:sp>
    </p:spTree>
    <p:extLst>
      <p:ext uri="{BB962C8B-B14F-4D97-AF65-F5344CB8AC3E}">
        <p14:creationId xmlns:p14="http://schemas.microsoft.com/office/powerpoint/2010/main" val="1883006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Canvas</a:t>
            </a:r>
            <a:endParaRPr lang="en-IN" dirty="0"/>
          </a:p>
        </p:txBody>
      </p:sp>
      <p:sp>
        <p:nvSpPr>
          <p:cNvPr id="3" name="Content Placeholder 2"/>
          <p:cNvSpPr>
            <a:spLocks noGrp="1"/>
          </p:cNvSpPr>
          <p:nvPr>
            <p:ph idx="1"/>
          </p:nvPr>
        </p:nvSpPr>
        <p:spPr/>
        <p:txBody>
          <a:bodyPr/>
          <a:lstStyle/>
          <a:p>
            <a:r>
              <a:rPr lang="en-US" dirty="0"/>
              <a:t>&lt;canvas id="</a:t>
            </a:r>
            <a:r>
              <a:rPr lang="en-US" dirty="0" err="1"/>
              <a:t>myCanvas</a:t>
            </a:r>
            <a:r>
              <a:rPr lang="en-US" dirty="0"/>
              <a:t>" width="200" height="100"&gt;&lt;/canvas&gt;</a:t>
            </a:r>
            <a:endParaRPr lang="en-IN" dirty="0"/>
          </a:p>
        </p:txBody>
      </p:sp>
    </p:spTree>
    <p:extLst>
      <p:ext uri="{BB962C8B-B14F-4D97-AF65-F5344CB8AC3E}">
        <p14:creationId xmlns:p14="http://schemas.microsoft.com/office/powerpoint/2010/main" val="580956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SVG</a:t>
            </a:r>
            <a:endParaRPr lang="en-IN" dirty="0"/>
          </a:p>
        </p:txBody>
      </p:sp>
      <p:sp>
        <p:nvSpPr>
          <p:cNvPr id="3" name="Content Placeholder 2"/>
          <p:cNvSpPr>
            <a:spLocks noGrp="1"/>
          </p:cNvSpPr>
          <p:nvPr>
            <p:ph idx="1"/>
          </p:nvPr>
        </p:nvSpPr>
        <p:spPr/>
        <p:txBody>
          <a:bodyPr/>
          <a:lstStyle/>
          <a:p>
            <a:r>
              <a:rPr lang="en-US" dirty="0"/>
              <a:t>SVG stands for Scalable Vector Graphics</a:t>
            </a:r>
          </a:p>
          <a:p>
            <a:r>
              <a:rPr lang="en-US" dirty="0"/>
              <a:t>SVG is used to define graphics for the Web</a:t>
            </a:r>
          </a:p>
          <a:p>
            <a:r>
              <a:rPr lang="en-US" dirty="0"/>
              <a:t>SVG is a W3C recommendation</a:t>
            </a:r>
          </a:p>
          <a:p>
            <a:endParaRPr lang="en-IN" dirty="0"/>
          </a:p>
        </p:txBody>
      </p:sp>
    </p:spTree>
    <p:extLst>
      <p:ext uri="{BB962C8B-B14F-4D97-AF65-F5344CB8AC3E}">
        <p14:creationId xmlns:p14="http://schemas.microsoft.com/office/powerpoint/2010/main" val="131869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IN" dirty="0"/>
          </a:p>
        </p:txBody>
      </p:sp>
      <p:sp>
        <p:nvSpPr>
          <p:cNvPr id="3" name="Content Placeholder 2"/>
          <p:cNvSpPr>
            <a:spLocks noGrp="1"/>
          </p:cNvSpPr>
          <p:nvPr>
            <p:ph idx="1"/>
          </p:nvPr>
        </p:nvSpPr>
        <p:spPr/>
        <p:txBody>
          <a:bodyPr/>
          <a:lstStyle/>
          <a:p>
            <a:r>
              <a:rPr lang="en-US" dirty="0" smtClean="0"/>
              <a:t>HTML5 is the latest evolution of the standard the defines HTML. It includes new features for browsers to implement</a:t>
            </a:r>
            <a:endParaRPr lang="en-IN" dirty="0"/>
          </a:p>
        </p:txBody>
      </p:sp>
    </p:spTree>
    <p:extLst>
      <p:ext uri="{BB962C8B-B14F-4D97-AF65-F5344CB8AC3E}">
        <p14:creationId xmlns:p14="http://schemas.microsoft.com/office/powerpoint/2010/main" val="3741809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The HTML &lt;</a:t>
            </a:r>
            <a:r>
              <a:rPr lang="en-IN" b="0" dirty="0" err="1"/>
              <a:t>svg</a:t>
            </a:r>
            <a:r>
              <a:rPr lang="en-IN" b="0" dirty="0"/>
              <a:t>&gt; Element</a:t>
            </a:r>
            <a:br>
              <a:rPr lang="en-IN" b="0" dirty="0"/>
            </a:br>
            <a:endParaRPr lang="en-IN" dirty="0"/>
          </a:p>
        </p:txBody>
      </p:sp>
      <p:sp>
        <p:nvSpPr>
          <p:cNvPr id="3" name="Content Placeholder 2"/>
          <p:cNvSpPr>
            <a:spLocks noGrp="1"/>
          </p:cNvSpPr>
          <p:nvPr>
            <p:ph idx="1"/>
          </p:nvPr>
        </p:nvSpPr>
        <p:spPr/>
        <p:txBody>
          <a:bodyPr/>
          <a:lstStyle/>
          <a:p>
            <a:r>
              <a:rPr lang="en-US" dirty="0"/>
              <a:t>The HTML &lt;</a:t>
            </a:r>
            <a:r>
              <a:rPr lang="en-US" dirty="0" err="1"/>
              <a:t>svg</a:t>
            </a:r>
            <a:r>
              <a:rPr lang="en-US" dirty="0"/>
              <a:t>&gt; element is a container for SVG graphics.</a:t>
            </a:r>
          </a:p>
          <a:p>
            <a:endParaRPr lang="en-US" dirty="0"/>
          </a:p>
          <a:p>
            <a:r>
              <a:rPr lang="en-US" dirty="0"/>
              <a:t>SVG has several methods for drawing paths, boxes, circles, text, and graphic images.</a:t>
            </a:r>
            <a:endParaRPr lang="en-IN" dirty="0"/>
          </a:p>
        </p:txBody>
      </p:sp>
    </p:spTree>
    <p:extLst>
      <p:ext uri="{BB962C8B-B14F-4D97-AF65-F5344CB8AC3E}">
        <p14:creationId xmlns:p14="http://schemas.microsoft.com/office/powerpoint/2010/main" val="3210356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SVG</a:t>
            </a:r>
            <a:endParaRPr lang="en-IN" dirty="0"/>
          </a:p>
        </p:txBody>
      </p:sp>
      <p:sp>
        <p:nvSpPr>
          <p:cNvPr id="3" name="Content Placeholder 2"/>
          <p:cNvSpPr>
            <a:spLocks noGrp="1"/>
          </p:cNvSpPr>
          <p:nvPr>
            <p:ph idx="1"/>
          </p:nvPr>
        </p:nvSpPr>
        <p:spPr/>
        <p:txBody>
          <a:bodyPr/>
          <a:lstStyle/>
          <a:p>
            <a:r>
              <a:rPr lang="en-IN" dirty="0"/>
              <a:t>https://www.w3schools.com/html/html5_svg.asp</a:t>
            </a:r>
          </a:p>
        </p:txBody>
      </p:sp>
    </p:spTree>
    <p:extLst>
      <p:ext uri="{BB962C8B-B14F-4D97-AF65-F5344CB8AC3E}">
        <p14:creationId xmlns:p14="http://schemas.microsoft.com/office/powerpoint/2010/main" val="4274860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HTML Multimedia</a:t>
            </a:r>
            <a:br>
              <a:rPr lang="en-IN" b="0" dirty="0"/>
            </a:br>
            <a:endParaRPr lang="en-IN" dirty="0"/>
          </a:p>
        </p:txBody>
      </p:sp>
      <p:sp>
        <p:nvSpPr>
          <p:cNvPr id="3" name="Content Placeholder 2"/>
          <p:cNvSpPr>
            <a:spLocks noGrp="1"/>
          </p:cNvSpPr>
          <p:nvPr>
            <p:ph idx="1"/>
          </p:nvPr>
        </p:nvSpPr>
        <p:spPr/>
        <p:txBody>
          <a:bodyPr/>
          <a:lstStyle/>
          <a:p>
            <a:r>
              <a:rPr lang="en-US" dirty="0"/>
              <a:t>Multimedia comes in many different formats. It can be almost anything you can hear or see, like images, music, sound, videos, records, films, animations, and more.</a:t>
            </a:r>
          </a:p>
          <a:p>
            <a:r>
              <a:rPr lang="en-US" dirty="0"/>
              <a:t>Web pages often contain multimedia elements of different types and formats.</a:t>
            </a:r>
          </a:p>
          <a:p>
            <a:endParaRPr lang="en-IN" dirty="0"/>
          </a:p>
        </p:txBody>
      </p:sp>
    </p:spTree>
    <p:extLst>
      <p:ext uri="{BB962C8B-B14F-4D97-AF65-F5344CB8AC3E}">
        <p14:creationId xmlns:p14="http://schemas.microsoft.com/office/powerpoint/2010/main" val="1139881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Video</a:t>
            </a:r>
            <a:endParaRPr lang="en-IN" dirty="0"/>
          </a:p>
        </p:txBody>
      </p:sp>
      <p:sp>
        <p:nvSpPr>
          <p:cNvPr id="3" name="Content Placeholder 2"/>
          <p:cNvSpPr>
            <a:spLocks noGrp="1"/>
          </p:cNvSpPr>
          <p:nvPr>
            <p:ph idx="1"/>
          </p:nvPr>
        </p:nvSpPr>
        <p:spPr/>
        <p:txBody>
          <a:bodyPr/>
          <a:lstStyle/>
          <a:p>
            <a:r>
              <a:rPr lang="en-US" dirty="0"/>
              <a:t>The HTML &lt;video&gt; element is used to show a video on a web page</a:t>
            </a:r>
            <a:r>
              <a:rPr lang="en-US" dirty="0" smtClean="0"/>
              <a:t>.</a:t>
            </a:r>
          </a:p>
          <a:p>
            <a:r>
              <a:rPr lang="en-IN" dirty="0"/>
              <a:t>https://developer.mozilla.org/en-US/docs/Web/HTML/Element/video</a:t>
            </a:r>
          </a:p>
        </p:txBody>
      </p:sp>
    </p:spTree>
    <p:extLst>
      <p:ext uri="{BB962C8B-B14F-4D97-AF65-F5344CB8AC3E}">
        <p14:creationId xmlns:p14="http://schemas.microsoft.com/office/powerpoint/2010/main" val="1419700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Audio </a:t>
            </a:r>
            <a:endParaRPr lang="en-IN" dirty="0"/>
          </a:p>
        </p:txBody>
      </p:sp>
      <p:sp>
        <p:nvSpPr>
          <p:cNvPr id="3" name="Content Placeholder 2"/>
          <p:cNvSpPr>
            <a:spLocks noGrp="1"/>
          </p:cNvSpPr>
          <p:nvPr>
            <p:ph idx="1"/>
          </p:nvPr>
        </p:nvSpPr>
        <p:spPr/>
        <p:txBody>
          <a:bodyPr/>
          <a:lstStyle/>
          <a:p>
            <a:r>
              <a:rPr lang="en-IN" dirty="0"/>
              <a:t>https://developer.mozilla.org/en-US/docs/Web/HTML/Element/audio</a:t>
            </a:r>
          </a:p>
        </p:txBody>
      </p:sp>
    </p:spTree>
    <p:extLst>
      <p:ext uri="{BB962C8B-B14F-4D97-AF65-F5344CB8AC3E}">
        <p14:creationId xmlns:p14="http://schemas.microsoft.com/office/powerpoint/2010/main" val="964666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Plugins</a:t>
            </a:r>
            <a:endParaRPr lang="en-IN" dirty="0"/>
          </a:p>
        </p:txBody>
      </p:sp>
      <p:sp>
        <p:nvSpPr>
          <p:cNvPr id="3" name="Content Placeholder 2"/>
          <p:cNvSpPr>
            <a:spLocks noGrp="1"/>
          </p:cNvSpPr>
          <p:nvPr>
            <p:ph idx="1"/>
          </p:nvPr>
        </p:nvSpPr>
        <p:spPr/>
        <p:txBody>
          <a:bodyPr/>
          <a:lstStyle/>
          <a:p>
            <a:r>
              <a:rPr lang="en-US" dirty="0"/>
              <a:t>Plug-ins were designed to be used for many different purposes:</a:t>
            </a:r>
          </a:p>
          <a:p>
            <a:r>
              <a:rPr lang="en-US" dirty="0"/>
              <a:t>To run Java applets</a:t>
            </a:r>
          </a:p>
          <a:p>
            <a:r>
              <a:rPr lang="en-US" dirty="0"/>
              <a:t>To run Microsoft ActiveX controls</a:t>
            </a:r>
          </a:p>
          <a:p>
            <a:r>
              <a:rPr lang="en-US" dirty="0"/>
              <a:t>To display Flash movies</a:t>
            </a:r>
          </a:p>
          <a:p>
            <a:r>
              <a:rPr lang="en-US" dirty="0"/>
              <a:t>To display maps</a:t>
            </a:r>
          </a:p>
          <a:p>
            <a:r>
              <a:rPr lang="en-US" dirty="0"/>
              <a:t>To scan for viruses</a:t>
            </a:r>
          </a:p>
          <a:p>
            <a:r>
              <a:rPr lang="en-US" dirty="0"/>
              <a:t>To verify a bank id</a:t>
            </a:r>
          </a:p>
          <a:p>
            <a:endParaRPr lang="en-IN" dirty="0"/>
          </a:p>
        </p:txBody>
      </p:sp>
    </p:spTree>
    <p:extLst>
      <p:ext uri="{BB962C8B-B14F-4D97-AF65-F5344CB8AC3E}">
        <p14:creationId xmlns:p14="http://schemas.microsoft.com/office/powerpoint/2010/main" val="2172474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YouTube Videos</a:t>
            </a:r>
            <a:endParaRPr lang="en-IN" dirty="0"/>
          </a:p>
        </p:txBody>
      </p:sp>
      <p:sp>
        <p:nvSpPr>
          <p:cNvPr id="3" name="Content Placeholder 2"/>
          <p:cNvSpPr>
            <a:spLocks noGrp="1"/>
          </p:cNvSpPr>
          <p:nvPr>
            <p:ph idx="1"/>
          </p:nvPr>
        </p:nvSpPr>
        <p:spPr/>
        <p:txBody>
          <a:bodyPr/>
          <a:lstStyle/>
          <a:p>
            <a:r>
              <a:rPr lang="en-US" dirty="0"/>
              <a:t>The easiest way to play videos in HTML, is to use YouTube.</a:t>
            </a:r>
            <a:endParaRPr lang="en-IN" dirty="0"/>
          </a:p>
        </p:txBody>
      </p:sp>
    </p:spTree>
    <p:extLst>
      <p:ext uri="{BB962C8B-B14F-4D97-AF65-F5344CB8AC3E}">
        <p14:creationId xmlns:p14="http://schemas.microsoft.com/office/powerpoint/2010/main" val="3275046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developers.google.com/maps/documentation/javascript/adding-a-google-map#maps_add_map-html</a:t>
            </a:r>
            <a:endParaRPr lang="en-IN" dirty="0" smtClean="0"/>
          </a:p>
          <a:p>
            <a:r>
              <a:rPr lang="en-IN" dirty="0"/>
              <a:t>https://www.w3schools.com/graphics/google_maps_events.asp</a:t>
            </a:r>
          </a:p>
        </p:txBody>
      </p:sp>
    </p:spTree>
    <p:extLst>
      <p:ext uri="{BB962C8B-B14F-4D97-AF65-F5344CB8AC3E}">
        <p14:creationId xmlns:p14="http://schemas.microsoft.com/office/powerpoint/2010/main" val="276426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 Specs</a:t>
            </a:r>
            <a:endParaRPr lang="en-IN" dirty="0"/>
          </a:p>
        </p:txBody>
      </p:sp>
      <p:sp>
        <p:nvSpPr>
          <p:cNvPr id="3" name="Content Placeholder 2"/>
          <p:cNvSpPr>
            <a:spLocks noGrp="1"/>
          </p:cNvSpPr>
          <p:nvPr>
            <p:ph idx="1"/>
          </p:nvPr>
        </p:nvSpPr>
        <p:spPr/>
        <p:txBody>
          <a:bodyPr/>
          <a:lstStyle/>
          <a:p>
            <a:pPr marL="0" indent="0">
              <a:buNone/>
            </a:pPr>
            <a:r>
              <a:rPr lang="en-IN" dirty="0"/>
              <a:t>https://html.spec.whatwg.org/</a:t>
            </a:r>
          </a:p>
        </p:txBody>
      </p:sp>
    </p:spTree>
    <p:extLst>
      <p:ext uri="{BB962C8B-B14F-4D97-AF65-F5344CB8AC3E}">
        <p14:creationId xmlns:p14="http://schemas.microsoft.com/office/powerpoint/2010/main" val="98743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IN" dirty="0"/>
          </a:p>
        </p:txBody>
      </p:sp>
      <p:sp>
        <p:nvSpPr>
          <p:cNvPr id="3" name="Content Placeholder 2"/>
          <p:cNvSpPr>
            <a:spLocks noGrp="1"/>
          </p:cNvSpPr>
          <p:nvPr>
            <p:ph idx="1"/>
          </p:nvPr>
        </p:nvSpPr>
        <p:spPr/>
        <p:txBody>
          <a:bodyPr/>
          <a:lstStyle/>
          <a:p>
            <a:r>
              <a:rPr lang="en-US" b="1" dirty="0"/>
              <a:t>New Semantic Elements</a:t>
            </a:r>
            <a:r>
              <a:rPr lang="en-US" dirty="0"/>
              <a:t> − These are like &lt;header&gt;, &lt;footer&gt;, and &lt;section&gt;.</a:t>
            </a:r>
          </a:p>
          <a:p>
            <a:r>
              <a:rPr lang="en-US" b="1" dirty="0"/>
              <a:t>Forms 2.0</a:t>
            </a:r>
            <a:r>
              <a:rPr lang="en-US" dirty="0"/>
              <a:t> − Improvements to HTML web forms where new attributes have been introduced for &lt;input&gt; tag.</a:t>
            </a:r>
          </a:p>
          <a:p>
            <a:r>
              <a:rPr lang="en-US" b="1" dirty="0"/>
              <a:t>Persistent Local Storage</a:t>
            </a:r>
            <a:r>
              <a:rPr lang="en-US" dirty="0"/>
              <a:t> − To achieve without resorting to third-party plugins.</a:t>
            </a:r>
          </a:p>
          <a:p>
            <a:endParaRPr lang="en-IN" dirty="0"/>
          </a:p>
        </p:txBody>
      </p:sp>
    </p:spTree>
    <p:extLst>
      <p:ext uri="{BB962C8B-B14F-4D97-AF65-F5344CB8AC3E}">
        <p14:creationId xmlns:p14="http://schemas.microsoft.com/office/powerpoint/2010/main" val="16196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IN" dirty="0"/>
          </a:p>
        </p:txBody>
      </p:sp>
      <p:sp>
        <p:nvSpPr>
          <p:cNvPr id="3" name="Content Placeholder 2"/>
          <p:cNvSpPr>
            <a:spLocks noGrp="1"/>
          </p:cNvSpPr>
          <p:nvPr>
            <p:ph idx="1"/>
          </p:nvPr>
        </p:nvSpPr>
        <p:spPr/>
        <p:txBody>
          <a:bodyPr/>
          <a:lstStyle/>
          <a:p>
            <a:r>
              <a:rPr lang="en-US" b="1" dirty="0" err="1"/>
              <a:t>WebSocket</a:t>
            </a:r>
            <a:r>
              <a:rPr lang="en-US" dirty="0"/>
              <a:t> − A next-generation bidirectional communication technology for web applications.</a:t>
            </a:r>
          </a:p>
          <a:p>
            <a:r>
              <a:rPr lang="en-US" b="1" dirty="0"/>
              <a:t>Server-Sent Events</a:t>
            </a:r>
            <a:r>
              <a:rPr lang="en-US" dirty="0"/>
              <a:t> − HTML5 introduces events which flow from web server to the web browsers and they are called Server-Sent Events (SSE).</a:t>
            </a:r>
          </a:p>
          <a:p>
            <a:endParaRPr lang="en-IN" dirty="0"/>
          </a:p>
        </p:txBody>
      </p:sp>
    </p:spTree>
    <p:extLst>
      <p:ext uri="{BB962C8B-B14F-4D97-AF65-F5344CB8AC3E}">
        <p14:creationId xmlns:p14="http://schemas.microsoft.com/office/powerpoint/2010/main" val="206204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IN" dirty="0"/>
          </a:p>
        </p:txBody>
      </p:sp>
      <p:sp>
        <p:nvSpPr>
          <p:cNvPr id="3" name="Content Placeholder 2"/>
          <p:cNvSpPr>
            <a:spLocks noGrp="1"/>
          </p:cNvSpPr>
          <p:nvPr>
            <p:ph idx="1"/>
          </p:nvPr>
        </p:nvSpPr>
        <p:spPr/>
        <p:txBody>
          <a:bodyPr/>
          <a:lstStyle/>
          <a:p>
            <a:r>
              <a:rPr lang="en-US" b="1" dirty="0"/>
              <a:t>Canvas</a:t>
            </a:r>
            <a:r>
              <a:rPr lang="en-US" dirty="0"/>
              <a:t> − This supports a two-dimensional drawing surface that you can program with JavaScript.</a:t>
            </a:r>
          </a:p>
          <a:p>
            <a:r>
              <a:rPr lang="en-US" b="1" dirty="0"/>
              <a:t>Audio &amp; Video</a:t>
            </a:r>
            <a:r>
              <a:rPr lang="en-US" dirty="0"/>
              <a:t> − You can embed audio or video on your webpages without resorting to third-party plugins.</a:t>
            </a:r>
          </a:p>
          <a:p>
            <a:endParaRPr lang="en-IN" dirty="0"/>
          </a:p>
        </p:txBody>
      </p:sp>
    </p:spTree>
    <p:extLst>
      <p:ext uri="{BB962C8B-B14F-4D97-AF65-F5344CB8AC3E}">
        <p14:creationId xmlns:p14="http://schemas.microsoft.com/office/powerpoint/2010/main" val="303602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IN" dirty="0"/>
          </a:p>
        </p:txBody>
      </p:sp>
      <p:sp>
        <p:nvSpPr>
          <p:cNvPr id="3" name="Content Placeholder 2"/>
          <p:cNvSpPr>
            <a:spLocks noGrp="1"/>
          </p:cNvSpPr>
          <p:nvPr>
            <p:ph idx="1"/>
          </p:nvPr>
        </p:nvSpPr>
        <p:spPr>
          <a:xfrm>
            <a:off x="914400" y="2362200"/>
            <a:ext cx="8001000" cy="4091136"/>
          </a:xfrm>
        </p:spPr>
        <p:txBody>
          <a:bodyPr/>
          <a:lstStyle/>
          <a:p>
            <a:r>
              <a:rPr lang="en-US" b="1" dirty="0"/>
              <a:t>Geolocation</a:t>
            </a:r>
            <a:r>
              <a:rPr lang="en-US" dirty="0"/>
              <a:t> − Now visitors can choose to share their physical location with your web application.</a:t>
            </a:r>
          </a:p>
          <a:p>
            <a:r>
              <a:rPr lang="en-US" b="1" dirty="0"/>
              <a:t>Microdata</a:t>
            </a:r>
            <a:r>
              <a:rPr lang="en-US" dirty="0"/>
              <a:t> − This lets you create your own vocabularies beyond HTML5 and extend your web pages with custom semantics.</a:t>
            </a:r>
          </a:p>
          <a:p>
            <a:r>
              <a:rPr lang="en-US" b="1" dirty="0"/>
              <a:t>Drag and drop</a:t>
            </a:r>
            <a:r>
              <a:rPr lang="en-US" dirty="0"/>
              <a:t> − Drag and drop the items from one location to another location on the same webpage.</a:t>
            </a:r>
          </a:p>
          <a:p>
            <a:endParaRPr lang="en-IN" dirty="0"/>
          </a:p>
        </p:txBody>
      </p:sp>
    </p:spTree>
    <p:extLst>
      <p:ext uri="{BB962C8B-B14F-4D97-AF65-F5344CB8AC3E}">
        <p14:creationId xmlns:p14="http://schemas.microsoft.com/office/powerpoint/2010/main" val="2006124050"/>
      </p:ext>
    </p:extLst>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1251</TotalTime>
  <Words>1277</Words>
  <Application>Microsoft Office PowerPoint</Application>
  <PresentationFormat>On-screen Show (4:3)</PresentationFormat>
  <Paragraphs>138</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Times New Roman</vt:lpstr>
      <vt:lpstr>Wingdings</vt:lpstr>
      <vt:lpstr>Capsules</vt:lpstr>
      <vt:lpstr>HTML5</vt:lpstr>
      <vt:lpstr>HTML5</vt:lpstr>
      <vt:lpstr>HTML5</vt:lpstr>
      <vt:lpstr>HTML5</vt:lpstr>
      <vt:lpstr>HTML5 - Specs</vt:lpstr>
      <vt:lpstr>New Features</vt:lpstr>
      <vt:lpstr>New Features</vt:lpstr>
      <vt:lpstr>New Features</vt:lpstr>
      <vt:lpstr>New Features</vt:lpstr>
      <vt:lpstr>Block Elements</vt:lpstr>
      <vt:lpstr>Block Elements</vt:lpstr>
      <vt:lpstr>Inline Elements </vt:lpstr>
      <vt:lpstr>&lt;div&gt;: The Content Division element</vt:lpstr>
      <vt:lpstr>&lt;div&gt;</vt:lpstr>
      <vt:lpstr>&lt;span&gt;</vt:lpstr>
      <vt:lpstr>&lt;hr&gt;: The Thematic Break (Horizontal Rule) element</vt:lpstr>
      <vt:lpstr>&lt;br&gt;</vt:lpstr>
      <vt:lpstr>&lt;sup&gt; The Superscript element </vt:lpstr>
      <vt:lpstr>Exercise</vt:lpstr>
      <vt:lpstr>&lt;sub&gt;: The Subscript element </vt:lpstr>
      <vt:lpstr>HTML Entities</vt:lpstr>
      <vt:lpstr>HTML Entities</vt:lpstr>
      <vt:lpstr>HTML Entities</vt:lpstr>
      <vt:lpstr>Exercise</vt:lpstr>
      <vt:lpstr>What are Semantic Elements? </vt:lpstr>
      <vt:lpstr>Demo </vt:lpstr>
      <vt:lpstr>HTML &lt;main&gt;</vt:lpstr>
      <vt:lpstr> &lt;nav&gt;: The navigation element</vt:lpstr>
      <vt:lpstr>HTML &lt;section&gt; Element</vt:lpstr>
      <vt:lpstr>HTML &lt;article&gt; Element </vt:lpstr>
      <vt:lpstr>HTML &lt;article&gt; element</vt:lpstr>
      <vt:lpstr>&lt;article&gt;</vt:lpstr>
      <vt:lpstr>&lt;aside&gt;: The Aside Element</vt:lpstr>
      <vt:lpstr>&lt;aside&gt;</vt:lpstr>
      <vt:lpstr>&lt;header&gt;</vt:lpstr>
      <vt:lpstr>&lt;footer&gt;</vt:lpstr>
      <vt:lpstr>HTML Canvas</vt:lpstr>
      <vt:lpstr>HTML Canvas</vt:lpstr>
      <vt:lpstr>HTML SVG</vt:lpstr>
      <vt:lpstr>The HTML &lt;svg&gt; Element </vt:lpstr>
      <vt:lpstr>HTML SVG</vt:lpstr>
      <vt:lpstr>HTML Multimedia </vt:lpstr>
      <vt:lpstr>HTML Video</vt:lpstr>
      <vt:lpstr>HTML Audio </vt:lpstr>
      <vt:lpstr>HTML Plugins</vt:lpstr>
      <vt:lpstr>HTML YouTube Videos</vt:lpstr>
      <vt:lpstr>Google maps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Sindhu</cp:lastModifiedBy>
  <cp:revision>77</cp:revision>
  <dcterms:created xsi:type="dcterms:W3CDTF">2001-12-11T23:34:17Z</dcterms:created>
  <dcterms:modified xsi:type="dcterms:W3CDTF">2021-06-08T17:06:56Z</dcterms:modified>
</cp:coreProperties>
</file>