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8" d="100"/>
          <a:sy n="68" d="100"/>
        </p:scale>
        <p:origin x="8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C4EEEC42-8F5D-4CC0-BA7A-B815FE222ED5}" type="slidenum">
              <a:rPr lang="en-US"/>
              <a:pPr/>
              <a:t>‹#›</a:t>
            </a:fld>
            <a:endParaRPr 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6FFCE0-FF66-4BA2-AEB7-13183CDCE38C}" type="slidenum">
              <a:rPr lang="en-US"/>
              <a:pPr/>
              <a:t>‹#›</a:t>
            </a:fld>
            <a:endParaRPr lang="en-US"/>
          </a:p>
        </p:txBody>
      </p:sp>
    </p:spTree>
    <p:extLst>
      <p:ext uri="{BB962C8B-B14F-4D97-AF65-F5344CB8AC3E}">
        <p14:creationId xmlns:p14="http://schemas.microsoft.com/office/powerpoint/2010/main" val="104831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22A759-6C5B-4B7F-BFEB-1CEACD95259B}" type="slidenum">
              <a:rPr lang="en-US"/>
              <a:pPr/>
              <a:t>‹#›</a:t>
            </a:fld>
            <a:endParaRPr lang="en-US"/>
          </a:p>
        </p:txBody>
      </p:sp>
    </p:spTree>
    <p:extLst>
      <p:ext uri="{BB962C8B-B14F-4D97-AF65-F5344CB8AC3E}">
        <p14:creationId xmlns:p14="http://schemas.microsoft.com/office/powerpoint/2010/main" val="314152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IN"/>
          </a:p>
        </p:txBody>
      </p:sp>
      <p:sp>
        <p:nvSpPr>
          <p:cNvPr id="3" name="Chart Placeholder 2"/>
          <p:cNvSpPr>
            <a:spLocks noGrp="1"/>
          </p:cNvSpPr>
          <p:nvPr>
            <p:ph type="chart" sz="half" idx="1"/>
          </p:nvPr>
        </p:nvSpPr>
        <p:spPr>
          <a:xfrm>
            <a:off x="914400" y="2362200"/>
            <a:ext cx="3924300" cy="3733800"/>
          </a:xfrm>
        </p:spPr>
        <p:txBody>
          <a:bodyPr/>
          <a:lstStyle/>
          <a:p>
            <a:endParaRPr lang="en-IN"/>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DDDE26F-CEFF-420A-93A8-8B996D1B29C2}" type="slidenum">
              <a:rPr lang="en-US"/>
              <a:pPr/>
              <a:t>‹#›</a:t>
            </a:fld>
            <a:endParaRPr lang="en-US"/>
          </a:p>
        </p:txBody>
      </p:sp>
    </p:spTree>
    <p:extLst>
      <p:ext uri="{BB962C8B-B14F-4D97-AF65-F5344CB8AC3E}">
        <p14:creationId xmlns:p14="http://schemas.microsoft.com/office/powerpoint/2010/main" val="40984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873630-5597-41FC-90B1-53FC6169D5EC}" type="slidenum">
              <a:rPr lang="en-US"/>
              <a:pPr/>
              <a:t>‹#›</a:t>
            </a:fld>
            <a:endParaRPr lang="en-US"/>
          </a:p>
        </p:txBody>
      </p:sp>
    </p:spTree>
    <p:extLst>
      <p:ext uri="{BB962C8B-B14F-4D97-AF65-F5344CB8AC3E}">
        <p14:creationId xmlns:p14="http://schemas.microsoft.com/office/powerpoint/2010/main" val="344000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96294E-F6F1-44C4-AABC-FFBAB9363EF2}" type="slidenum">
              <a:rPr lang="en-US"/>
              <a:pPr/>
              <a:t>‹#›</a:t>
            </a:fld>
            <a:endParaRPr lang="en-US"/>
          </a:p>
        </p:txBody>
      </p:sp>
    </p:spTree>
    <p:extLst>
      <p:ext uri="{BB962C8B-B14F-4D97-AF65-F5344CB8AC3E}">
        <p14:creationId xmlns:p14="http://schemas.microsoft.com/office/powerpoint/2010/main" val="376763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6AED820-4DB8-412D-86D5-CBD492972E76}" type="slidenum">
              <a:rPr lang="en-US"/>
              <a:pPr/>
              <a:t>‹#›</a:t>
            </a:fld>
            <a:endParaRPr lang="en-US"/>
          </a:p>
        </p:txBody>
      </p:sp>
    </p:spTree>
    <p:extLst>
      <p:ext uri="{BB962C8B-B14F-4D97-AF65-F5344CB8AC3E}">
        <p14:creationId xmlns:p14="http://schemas.microsoft.com/office/powerpoint/2010/main" val="388828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6A1FC3-B251-4800-B633-8D635E603EA9}" type="slidenum">
              <a:rPr lang="en-US"/>
              <a:pPr/>
              <a:t>‹#›</a:t>
            </a:fld>
            <a:endParaRPr lang="en-US"/>
          </a:p>
        </p:txBody>
      </p:sp>
    </p:spTree>
    <p:extLst>
      <p:ext uri="{BB962C8B-B14F-4D97-AF65-F5344CB8AC3E}">
        <p14:creationId xmlns:p14="http://schemas.microsoft.com/office/powerpoint/2010/main" val="95411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9944508-0609-42A4-80B9-F0AD45947266}" type="slidenum">
              <a:rPr lang="en-US"/>
              <a:pPr/>
              <a:t>‹#›</a:t>
            </a:fld>
            <a:endParaRPr lang="en-US"/>
          </a:p>
        </p:txBody>
      </p:sp>
    </p:spTree>
    <p:extLst>
      <p:ext uri="{BB962C8B-B14F-4D97-AF65-F5344CB8AC3E}">
        <p14:creationId xmlns:p14="http://schemas.microsoft.com/office/powerpoint/2010/main" val="16821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0F9A196-9F27-42D1-BC84-F35A6F8B3E69}" type="slidenum">
              <a:rPr lang="en-US"/>
              <a:pPr/>
              <a:t>‹#›</a:t>
            </a:fld>
            <a:endParaRPr lang="en-US"/>
          </a:p>
        </p:txBody>
      </p:sp>
    </p:spTree>
    <p:extLst>
      <p:ext uri="{BB962C8B-B14F-4D97-AF65-F5344CB8AC3E}">
        <p14:creationId xmlns:p14="http://schemas.microsoft.com/office/powerpoint/2010/main" val="308332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159F945-338B-4F64-B6B9-0B312B989BE1}" type="slidenum">
              <a:rPr lang="en-US"/>
              <a:pPr/>
              <a:t>‹#›</a:t>
            </a:fld>
            <a:endParaRPr lang="en-US"/>
          </a:p>
        </p:txBody>
      </p:sp>
    </p:spTree>
    <p:extLst>
      <p:ext uri="{BB962C8B-B14F-4D97-AF65-F5344CB8AC3E}">
        <p14:creationId xmlns:p14="http://schemas.microsoft.com/office/powerpoint/2010/main" val="38521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44BAC5-EC22-4F98-9011-DCC764491D3A}" type="slidenum">
              <a:rPr lang="en-US"/>
              <a:pPr/>
              <a:t>‹#›</a:t>
            </a:fld>
            <a:endParaRPr lang="en-US"/>
          </a:p>
        </p:txBody>
      </p:sp>
    </p:spTree>
    <p:extLst>
      <p:ext uri="{BB962C8B-B14F-4D97-AF65-F5344CB8AC3E}">
        <p14:creationId xmlns:p14="http://schemas.microsoft.com/office/powerpoint/2010/main" val="3323095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CFE70BE9-5EFF-46D6-9CD3-C628D8DDB6A0}" type="slidenum">
              <a:rPr lang="en-US"/>
              <a:pPr/>
              <a:t>‹#›</a:t>
            </a:fld>
            <a:endParaRPr 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sfontstack.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pen.io/TurkAysenur/pen/JjGKK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tmlcolorcodes.com/color-names/" TargetMode="External"/><Relationship Id="rId2" Type="http://schemas.openxmlformats.org/officeDocument/2006/relationships/hyperlink" Target="https://developer.mozilla.org/en-US/docs/Web/CSS/col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CSS</a:t>
            </a:r>
            <a:endParaRPr lang="en-US" dirty="0"/>
          </a:p>
        </p:txBody>
      </p:sp>
      <p:sp>
        <p:nvSpPr>
          <p:cNvPr id="2" name="Subtitle 1"/>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text Properties</a:t>
            </a:r>
            <a:endParaRPr lang="en-IN" dirty="0"/>
          </a:p>
        </p:txBody>
      </p:sp>
      <p:sp>
        <p:nvSpPr>
          <p:cNvPr id="3" name="Content Placeholder 2"/>
          <p:cNvSpPr>
            <a:spLocks noGrp="1"/>
          </p:cNvSpPr>
          <p:nvPr>
            <p:ph idx="1"/>
          </p:nvPr>
        </p:nvSpPr>
        <p:spPr/>
        <p:txBody>
          <a:bodyPr/>
          <a:lstStyle/>
          <a:p>
            <a:r>
              <a:rPr lang="en-US" dirty="0"/>
              <a:t>t</a:t>
            </a:r>
            <a:r>
              <a:rPr lang="en-US" dirty="0" smtClean="0"/>
              <a:t>ext-align</a:t>
            </a:r>
          </a:p>
          <a:p>
            <a:r>
              <a:rPr lang="en-US" dirty="0"/>
              <a:t>f</a:t>
            </a:r>
            <a:r>
              <a:rPr lang="en-US" dirty="0" smtClean="0"/>
              <a:t>ont-weight</a:t>
            </a:r>
          </a:p>
          <a:p>
            <a:r>
              <a:rPr lang="en-US" dirty="0" smtClean="0"/>
              <a:t>text-decoration</a:t>
            </a:r>
          </a:p>
          <a:p>
            <a:r>
              <a:rPr lang="en-US" dirty="0" smtClean="0"/>
              <a:t>line-height</a:t>
            </a:r>
          </a:p>
          <a:p>
            <a:r>
              <a:rPr lang="en-US" dirty="0"/>
              <a:t>l</a:t>
            </a:r>
            <a:r>
              <a:rPr lang="en-US" dirty="0" smtClean="0"/>
              <a:t>etter-spacing</a:t>
            </a:r>
            <a:endParaRPr lang="en-IN" dirty="0"/>
          </a:p>
        </p:txBody>
      </p:sp>
    </p:spTree>
    <p:extLst>
      <p:ext uri="{BB962C8B-B14F-4D97-AF65-F5344CB8AC3E}">
        <p14:creationId xmlns:p14="http://schemas.microsoft.com/office/powerpoint/2010/main" val="329852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a:t>
            </a:r>
            <a:endParaRPr lang="en-IN" dirty="0"/>
          </a:p>
        </p:txBody>
      </p:sp>
      <p:sp>
        <p:nvSpPr>
          <p:cNvPr id="3" name="Content Placeholder 2"/>
          <p:cNvSpPr>
            <a:spLocks noGrp="1"/>
          </p:cNvSpPr>
          <p:nvPr>
            <p:ph idx="1"/>
          </p:nvPr>
        </p:nvSpPr>
        <p:spPr/>
        <p:txBody>
          <a:bodyPr/>
          <a:lstStyle/>
          <a:p>
            <a:r>
              <a:rPr lang="en-US" dirty="0"/>
              <a:t>Set Font Size With Pixels</a:t>
            </a:r>
          </a:p>
          <a:p>
            <a:r>
              <a:rPr lang="en-US" dirty="0" smtClean="0"/>
              <a:t>Set Font Size with </a:t>
            </a:r>
            <a:r>
              <a:rPr lang="en-US" dirty="0" err="1" smtClean="0"/>
              <a:t>em</a:t>
            </a:r>
            <a:endParaRPr lang="en-US" dirty="0" smtClean="0"/>
          </a:p>
          <a:p>
            <a:pPr marL="0" indent="0">
              <a:buNone/>
            </a:pPr>
            <a:r>
              <a:rPr lang="pt-BR" sz="1400" dirty="0"/>
              <a:t>h1 {</a:t>
            </a:r>
          </a:p>
          <a:p>
            <a:pPr marL="0" indent="0">
              <a:buNone/>
            </a:pPr>
            <a:r>
              <a:rPr lang="pt-BR" sz="1400" dirty="0"/>
              <a:t>  font-size: 2.5em; /* 40px/16=2.5em */</a:t>
            </a:r>
          </a:p>
          <a:p>
            <a:pPr marL="0" indent="0">
              <a:buNone/>
            </a:pPr>
            <a:r>
              <a:rPr lang="pt-BR" sz="1400" dirty="0"/>
              <a:t>}</a:t>
            </a:r>
          </a:p>
          <a:p>
            <a:pPr marL="0" indent="0">
              <a:buNone/>
            </a:pPr>
            <a:endParaRPr lang="pt-BR" sz="1400" dirty="0"/>
          </a:p>
          <a:p>
            <a:pPr marL="0" indent="0">
              <a:buNone/>
            </a:pPr>
            <a:r>
              <a:rPr lang="pt-BR" sz="1400" dirty="0"/>
              <a:t>h2 {</a:t>
            </a:r>
          </a:p>
          <a:p>
            <a:pPr marL="0" indent="0">
              <a:buNone/>
            </a:pPr>
            <a:r>
              <a:rPr lang="pt-BR" sz="1400" dirty="0"/>
              <a:t>  font-size: 1.875em; /* 30px/16=1.875em */</a:t>
            </a:r>
          </a:p>
          <a:p>
            <a:pPr marL="0" indent="0">
              <a:buNone/>
            </a:pPr>
            <a:r>
              <a:rPr lang="pt-BR" sz="1400" dirty="0"/>
              <a:t>}</a:t>
            </a:r>
          </a:p>
          <a:p>
            <a:pPr marL="0" indent="0">
              <a:buNone/>
            </a:pPr>
            <a:endParaRPr lang="pt-BR" sz="1400" dirty="0"/>
          </a:p>
          <a:p>
            <a:pPr marL="0" indent="0">
              <a:buNone/>
            </a:pPr>
            <a:r>
              <a:rPr lang="pt-BR" sz="1400" dirty="0"/>
              <a:t>p {</a:t>
            </a:r>
          </a:p>
          <a:p>
            <a:pPr marL="0" indent="0">
              <a:buNone/>
            </a:pPr>
            <a:r>
              <a:rPr lang="pt-BR" sz="1400" dirty="0"/>
              <a:t>  font-size: 0.875em; /* 14px/16=0.875em */</a:t>
            </a:r>
          </a:p>
          <a:p>
            <a:pPr marL="0" indent="0">
              <a:buNone/>
            </a:pPr>
            <a:r>
              <a:rPr lang="pt-BR" sz="1400" dirty="0"/>
              <a:t>}</a:t>
            </a:r>
            <a:endParaRPr lang="en-IN" sz="1400" dirty="0"/>
          </a:p>
        </p:txBody>
      </p:sp>
    </p:spTree>
    <p:extLst>
      <p:ext uri="{BB962C8B-B14F-4D97-AF65-F5344CB8AC3E}">
        <p14:creationId xmlns:p14="http://schemas.microsoft.com/office/powerpoint/2010/main" val="2015305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size</a:t>
            </a:r>
            <a:endParaRPr lang="en-IN" dirty="0"/>
          </a:p>
        </p:txBody>
      </p:sp>
      <p:sp>
        <p:nvSpPr>
          <p:cNvPr id="3" name="Content Placeholder 2"/>
          <p:cNvSpPr>
            <a:spLocks noGrp="1"/>
          </p:cNvSpPr>
          <p:nvPr>
            <p:ph idx="1"/>
          </p:nvPr>
        </p:nvSpPr>
        <p:spPr/>
        <p:txBody>
          <a:bodyPr/>
          <a:lstStyle/>
          <a:p>
            <a:r>
              <a:rPr lang="en-US" dirty="0"/>
              <a:t>1em is equal to the current font size. The default text size in browsers is 16px. So, the default size of 1em is 16px.</a:t>
            </a:r>
          </a:p>
          <a:p>
            <a:r>
              <a:rPr lang="en-US" dirty="0"/>
              <a:t>The size can be calculated from pixels to </a:t>
            </a:r>
            <a:r>
              <a:rPr lang="en-US" dirty="0" err="1"/>
              <a:t>em</a:t>
            </a:r>
            <a:r>
              <a:rPr lang="en-US" dirty="0"/>
              <a:t> using this formula: </a:t>
            </a:r>
            <a:r>
              <a:rPr lang="en-US" i="1" dirty="0"/>
              <a:t>pixels</a:t>
            </a:r>
            <a:r>
              <a:rPr lang="en-US" dirty="0"/>
              <a:t>/16=</a:t>
            </a:r>
            <a:r>
              <a:rPr lang="en-US" i="1" dirty="0" err="1"/>
              <a:t>em</a:t>
            </a:r>
            <a:endParaRPr lang="en-US" dirty="0"/>
          </a:p>
          <a:p>
            <a:r>
              <a:rPr lang="en-IN" dirty="0"/>
              <a:t>https://www.w3schools.com/css/css_font_size.asp</a:t>
            </a:r>
          </a:p>
        </p:txBody>
      </p:sp>
    </p:spTree>
    <p:extLst>
      <p:ext uri="{BB962C8B-B14F-4D97-AF65-F5344CB8AC3E}">
        <p14:creationId xmlns:p14="http://schemas.microsoft.com/office/powerpoint/2010/main" val="312360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family</a:t>
            </a:r>
            <a:endParaRPr lang="en-IN" dirty="0"/>
          </a:p>
        </p:txBody>
      </p:sp>
      <p:sp>
        <p:nvSpPr>
          <p:cNvPr id="3" name="Content Placeholder 2"/>
          <p:cNvSpPr>
            <a:spLocks noGrp="1"/>
          </p:cNvSpPr>
          <p:nvPr>
            <p:ph idx="1"/>
          </p:nvPr>
        </p:nvSpPr>
        <p:spPr/>
        <p:txBody>
          <a:bodyPr/>
          <a:lstStyle/>
          <a:p>
            <a:r>
              <a:rPr lang="en-IN" dirty="0">
                <a:hlinkClick r:id="rId2"/>
              </a:rPr>
              <a:t>https://www.cssfontstack.com</a:t>
            </a:r>
            <a:r>
              <a:rPr lang="en-IN" dirty="0" smtClean="0">
                <a:hlinkClick r:id="rId2"/>
              </a:rPr>
              <a:t>/</a:t>
            </a:r>
            <a:endParaRPr lang="en-IN" dirty="0" smtClean="0"/>
          </a:p>
          <a:p>
            <a:r>
              <a:rPr lang="en-US" dirty="0" smtClean="0"/>
              <a:t>Font-family with font backup</a:t>
            </a:r>
            <a:endParaRPr lang="en-IN" dirty="0"/>
          </a:p>
        </p:txBody>
      </p:sp>
    </p:spTree>
    <p:extLst>
      <p:ext uri="{BB962C8B-B14F-4D97-AF65-F5344CB8AC3E}">
        <p14:creationId xmlns:p14="http://schemas.microsoft.com/office/powerpoint/2010/main" val="188636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IN" dirty="0"/>
          </a:p>
        </p:txBody>
      </p:sp>
      <p:sp>
        <p:nvSpPr>
          <p:cNvPr id="3" name="Content Placeholder 2"/>
          <p:cNvSpPr>
            <a:spLocks noGrp="1"/>
          </p:cNvSpPr>
          <p:nvPr>
            <p:ph idx="1"/>
          </p:nvPr>
        </p:nvSpPr>
        <p:spPr/>
        <p:txBody>
          <a:bodyPr/>
          <a:lstStyle/>
          <a:p>
            <a:r>
              <a:rPr lang="en-US" dirty="0" smtClean="0"/>
              <a:t>Universal Selectors</a:t>
            </a:r>
          </a:p>
          <a:p>
            <a:r>
              <a:rPr lang="en-US" dirty="0" smtClean="0"/>
              <a:t>Element selectors</a:t>
            </a:r>
          </a:p>
          <a:p>
            <a:r>
              <a:rPr lang="en-US" dirty="0" smtClean="0"/>
              <a:t>ID Selectors</a:t>
            </a:r>
            <a:endParaRPr lang="en-IN" dirty="0"/>
          </a:p>
        </p:txBody>
      </p:sp>
    </p:spTree>
    <p:extLst>
      <p:ext uri="{BB962C8B-B14F-4D97-AF65-F5344CB8AC3E}">
        <p14:creationId xmlns:p14="http://schemas.microsoft.com/office/powerpoint/2010/main" val="49735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endParaRPr lang="en-IN" dirty="0"/>
          </a:p>
        </p:txBody>
      </p:sp>
      <p:sp>
        <p:nvSpPr>
          <p:cNvPr id="3" name="Content Placeholder 2"/>
          <p:cNvSpPr>
            <a:spLocks noGrp="1"/>
          </p:cNvSpPr>
          <p:nvPr>
            <p:ph idx="1"/>
          </p:nvPr>
        </p:nvSpPr>
        <p:spPr/>
        <p:txBody>
          <a:bodyPr/>
          <a:lstStyle/>
          <a:p>
            <a:r>
              <a:rPr lang="en-US" dirty="0"/>
              <a:t>The CSS margin properties are used to create space around elements, outside of any defined borders</a:t>
            </a:r>
            <a:r>
              <a:rPr lang="en-US" dirty="0" smtClean="0"/>
              <a:t>.</a:t>
            </a:r>
            <a:endParaRPr lang="en-US" dirty="0"/>
          </a:p>
          <a:p>
            <a:r>
              <a:rPr lang="en-US" dirty="0"/>
              <a:t>With CSS, you have full control over the margins. There are properties for setting the margin for each side of an element (top, right, bottom, and left).</a:t>
            </a:r>
            <a:endParaRPr lang="en-IN" dirty="0"/>
          </a:p>
        </p:txBody>
      </p:sp>
    </p:spTree>
    <p:extLst>
      <p:ext uri="{BB962C8B-B14F-4D97-AF65-F5344CB8AC3E}">
        <p14:creationId xmlns:p14="http://schemas.microsoft.com/office/powerpoint/2010/main" val="143480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Margins</a:t>
            </a:r>
            <a:endParaRPr lang="en-IN" dirty="0"/>
          </a:p>
        </p:txBody>
      </p:sp>
      <p:sp>
        <p:nvSpPr>
          <p:cNvPr id="3" name="Content Placeholder 2"/>
          <p:cNvSpPr>
            <a:spLocks noGrp="1"/>
          </p:cNvSpPr>
          <p:nvPr>
            <p:ph idx="1"/>
          </p:nvPr>
        </p:nvSpPr>
        <p:spPr/>
        <p:txBody>
          <a:bodyPr/>
          <a:lstStyle/>
          <a:p>
            <a:r>
              <a:rPr lang="en-US" dirty="0"/>
              <a:t>CSS has properties for specifying the margin for each side of an element</a:t>
            </a:r>
            <a:r>
              <a:rPr lang="en-US" dirty="0" smtClean="0"/>
              <a:t>:</a:t>
            </a:r>
            <a:endParaRPr lang="en-US" dirty="0"/>
          </a:p>
          <a:p>
            <a:pPr lvl="1"/>
            <a:r>
              <a:rPr lang="en-US" dirty="0"/>
              <a:t>margin-top</a:t>
            </a:r>
          </a:p>
          <a:p>
            <a:pPr lvl="1"/>
            <a:r>
              <a:rPr lang="en-US" dirty="0"/>
              <a:t>margin-right</a:t>
            </a:r>
          </a:p>
          <a:p>
            <a:pPr lvl="1"/>
            <a:r>
              <a:rPr lang="en-US" dirty="0"/>
              <a:t>margin-bottom</a:t>
            </a:r>
          </a:p>
          <a:p>
            <a:pPr lvl="1"/>
            <a:r>
              <a:rPr lang="en-US" dirty="0"/>
              <a:t>margin-left</a:t>
            </a:r>
            <a:endParaRPr lang="en-IN" dirty="0"/>
          </a:p>
        </p:txBody>
      </p:sp>
    </p:spTree>
    <p:extLst>
      <p:ext uri="{BB962C8B-B14F-4D97-AF65-F5344CB8AC3E}">
        <p14:creationId xmlns:p14="http://schemas.microsoft.com/office/powerpoint/2010/main" val="80940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 properties</a:t>
            </a:r>
            <a:endParaRPr lang="en-IN" dirty="0"/>
          </a:p>
        </p:txBody>
      </p:sp>
      <p:sp>
        <p:nvSpPr>
          <p:cNvPr id="3" name="Content Placeholder 2"/>
          <p:cNvSpPr>
            <a:spLocks noGrp="1"/>
          </p:cNvSpPr>
          <p:nvPr>
            <p:ph idx="1"/>
          </p:nvPr>
        </p:nvSpPr>
        <p:spPr/>
        <p:txBody>
          <a:bodyPr/>
          <a:lstStyle/>
          <a:p>
            <a:r>
              <a:rPr lang="en-US" dirty="0"/>
              <a:t>auto - the browser calculates the margin</a:t>
            </a:r>
          </a:p>
          <a:p>
            <a:r>
              <a:rPr lang="en-US" dirty="0"/>
              <a:t>length - specifies a margin in </a:t>
            </a:r>
            <a:r>
              <a:rPr lang="en-US" dirty="0" err="1"/>
              <a:t>px</a:t>
            </a:r>
            <a:r>
              <a:rPr lang="en-US" dirty="0"/>
              <a:t>, </a:t>
            </a:r>
            <a:r>
              <a:rPr lang="en-US" dirty="0" err="1"/>
              <a:t>pt</a:t>
            </a:r>
            <a:r>
              <a:rPr lang="en-US" dirty="0"/>
              <a:t>, cm, etc.</a:t>
            </a:r>
          </a:p>
          <a:p>
            <a:r>
              <a:rPr lang="en-US" dirty="0"/>
              <a:t>% - specifies a margin in % of the width of the containing element</a:t>
            </a:r>
          </a:p>
          <a:p>
            <a:r>
              <a:rPr lang="en-US" dirty="0"/>
              <a:t>inherit - specifies that the margin should be inherited from the parent </a:t>
            </a:r>
            <a:r>
              <a:rPr lang="en-US" dirty="0" smtClean="0"/>
              <a:t>element</a:t>
            </a:r>
          </a:p>
          <a:p>
            <a:r>
              <a:rPr lang="en-US" dirty="0" smtClean="0"/>
              <a:t>Tip: Negative values are allowed</a:t>
            </a:r>
            <a:endParaRPr lang="en-IN" dirty="0"/>
          </a:p>
        </p:txBody>
      </p:sp>
    </p:spTree>
    <p:extLst>
      <p:ext uri="{BB962C8B-B14F-4D97-AF65-F5344CB8AC3E}">
        <p14:creationId xmlns:p14="http://schemas.microsoft.com/office/powerpoint/2010/main" val="184218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Links</a:t>
            </a:r>
            <a:endParaRPr lang="en-IN" dirty="0"/>
          </a:p>
        </p:txBody>
      </p:sp>
      <p:sp>
        <p:nvSpPr>
          <p:cNvPr id="3" name="Content Placeholder 2"/>
          <p:cNvSpPr>
            <a:spLocks noGrp="1"/>
          </p:cNvSpPr>
          <p:nvPr>
            <p:ph idx="1"/>
          </p:nvPr>
        </p:nvSpPr>
        <p:spPr/>
        <p:txBody>
          <a:bodyPr/>
          <a:lstStyle/>
          <a:p>
            <a:r>
              <a:rPr lang="en-US" dirty="0"/>
              <a:t>With CSS, links can be styled in many different ways</a:t>
            </a:r>
            <a:r>
              <a:rPr lang="en-US" dirty="0" smtClean="0"/>
              <a:t>.</a:t>
            </a:r>
          </a:p>
          <a:p>
            <a:r>
              <a:rPr lang="en-US" dirty="0"/>
              <a:t>Links can be styled with any CSS property (e.g. color, font-family, background, etc.).</a:t>
            </a:r>
            <a:endParaRPr lang="en-IN" dirty="0"/>
          </a:p>
        </p:txBody>
      </p:sp>
    </p:spTree>
    <p:extLst>
      <p:ext uri="{BB962C8B-B14F-4D97-AF65-F5344CB8AC3E}">
        <p14:creationId xmlns:p14="http://schemas.microsoft.com/office/powerpoint/2010/main" val="90053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Links</a:t>
            </a:r>
            <a:endParaRPr lang="en-IN" dirty="0"/>
          </a:p>
        </p:txBody>
      </p:sp>
      <p:sp>
        <p:nvSpPr>
          <p:cNvPr id="3" name="Content Placeholder 2"/>
          <p:cNvSpPr>
            <a:spLocks noGrp="1"/>
          </p:cNvSpPr>
          <p:nvPr>
            <p:ph idx="1"/>
          </p:nvPr>
        </p:nvSpPr>
        <p:spPr/>
        <p:txBody>
          <a:bodyPr/>
          <a:lstStyle/>
          <a:p>
            <a:r>
              <a:rPr lang="en-US" dirty="0"/>
              <a:t>The four links states are:</a:t>
            </a:r>
          </a:p>
          <a:p>
            <a:endParaRPr lang="en-US" dirty="0"/>
          </a:p>
          <a:p>
            <a:r>
              <a:rPr lang="en-US" dirty="0"/>
              <a:t>a:link - a normal, unvisited link</a:t>
            </a:r>
          </a:p>
          <a:p>
            <a:r>
              <a:rPr lang="en-US" dirty="0"/>
              <a:t>a:visited - a link the user has visited</a:t>
            </a:r>
          </a:p>
          <a:p>
            <a:r>
              <a:rPr lang="en-US" dirty="0"/>
              <a:t>a:hover - a link when the user </a:t>
            </a:r>
            <a:r>
              <a:rPr lang="en-US" dirty="0" err="1"/>
              <a:t>mouses</a:t>
            </a:r>
            <a:r>
              <a:rPr lang="en-US" dirty="0"/>
              <a:t> over it</a:t>
            </a:r>
          </a:p>
          <a:p>
            <a:r>
              <a:rPr lang="en-US" dirty="0"/>
              <a:t>a:active - a link the moment it is clicked</a:t>
            </a:r>
            <a:endParaRPr lang="en-IN" dirty="0"/>
          </a:p>
        </p:txBody>
      </p:sp>
    </p:spTree>
    <p:extLst>
      <p:ext uri="{BB962C8B-B14F-4D97-AF65-F5344CB8AC3E}">
        <p14:creationId xmlns:p14="http://schemas.microsoft.com/office/powerpoint/2010/main" val="84671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CSS</a:t>
            </a:r>
            <a:r>
              <a:rPr lang="en-US" dirty="0"/>
              <a:t>	</a:t>
            </a:r>
          </a:p>
        </p:txBody>
      </p:sp>
      <p:sp>
        <p:nvSpPr>
          <p:cNvPr id="25603" name="Rectangle 3"/>
          <p:cNvSpPr>
            <a:spLocks noGrp="1" noChangeArrowheads="1"/>
          </p:cNvSpPr>
          <p:nvPr>
            <p:ph type="body" idx="1"/>
          </p:nvPr>
        </p:nvSpPr>
        <p:spPr/>
        <p:txBody>
          <a:bodyPr/>
          <a:lstStyle/>
          <a:p>
            <a:r>
              <a:rPr lang="en-US" dirty="0"/>
              <a:t>CSS stands for Cascading Style Sheets.</a:t>
            </a:r>
          </a:p>
          <a:p>
            <a:r>
              <a:rPr lang="en-US" dirty="0"/>
              <a:t>CSS saves a lot of work. It can control the layout of multiple web pages all at once.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Lists</a:t>
            </a:r>
            <a:endParaRPr lang="en-IN" dirty="0"/>
          </a:p>
        </p:txBody>
      </p:sp>
      <p:sp>
        <p:nvSpPr>
          <p:cNvPr id="3" name="Content Placeholder 2"/>
          <p:cNvSpPr>
            <a:spLocks noGrp="1"/>
          </p:cNvSpPr>
          <p:nvPr>
            <p:ph idx="1"/>
          </p:nvPr>
        </p:nvSpPr>
        <p:spPr/>
        <p:txBody>
          <a:bodyPr/>
          <a:lstStyle/>
          <a:p>
            <a:r>
              <a:rPr lang="en-US" dirty="0"/>
              <a:t>Set different list item markers for ordered lists</a:t>
            </a:r>
          </a:p>
          <a:p>
            <a:r>
              <a:rPr lang="en-US" dirty="0"/>
              <a:t>Set different list item markers for unordered lists</a:t>
            </a:r>
          </a:p>
          <a:p>
            <a:r>
              <a:rPr lang="en-US" dirty="0"/>
              <a:t>Set an image as the list item marker</a:t>
            </a:r>
          </a:p>
          <a:p>
            <a:r>
              <a:rPr lang="en-US" dirty="0"/>
              <a:t>Add background colors to lists and list items</a:t>
            </a:r>
          </a:p>
          <a:p>
            <a:endParaRPr lang="en-IN" dirty="0"/>
          </a:p>
        </p:txBody>
      </p:sp>
    </p:spTree>
    <p:extLst>
      <p:ext uri="{BB962C8B-B14F-4D97-AF65-F5344CB8AC3E}">
        <p14:creationId xmlns:p14="http://schemas.microsoft.com/office/powerpoint/2010/main" val="391801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Lists</a:t>
            </a:r>
            <a:endParaRPr lang="en-IN" dirty="0"/>
          </a:p>
        </p:txBody>
      </p:sp>
      <p:sp>
        <p:nvSpPr>
          <p:cNvPr id="3" name="Content Placeholder 2"/>
          <p:cNvSpPr>
            <a:spLocks noGrp="1"/>
          </p:cNvSpPr>
          <p:nvPr>
            <p:ph idx="1"/>
          </p:nvPr>
        </p:nvSpPr>
        <p:spPr/>
        <p:txBody>
          <a:bodyPr/>
          <a:lstStyle/>
          <a:p>
            <a:r>
              <a:rPr lang="en-IN" dirty="0"/>
              <a:t>https://www.w3schools.com/css/css_list.asp</a:t>
            </a:r>
          </a:p>
        </p:txBody>
      </p:sp>
    </p:spTree>
    <p:extLst>
      <p:ext uri="{BB962C8B-B14F-4D97-AF65-F5344CB8AC3E}">
        <p14:creationId xmlns:p14="http://schemas.microsoft.com/office/powerpoint/2010/main" val="119994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IN" dirty="0"/>
          </a:p>
        </p:txBody>
      </p:sp>
      <p:sp>
        <p:nvSpPr>
          <p:cNvPr id="3" name="Content Placeholder 2"/>
          <p:cNvSpPr>
            <a:spLocks noGrp="1"/>
          </p:cNvSpPr>
          <p:nvPr>
            <p:ph idx="1"/>
          </p:nvPr>
        </p:nvSpPr>
        <p:spPr/>
        <p:txBody>
          <a:bodyPr/>
          <a:lstStyle/>
          <a:p>
            <a:r>
              <a:rPr lang="en-US" dirty="0"/>
              <a:t>Cascading Style Sheets (CSS) is used to format the layout of a webpage.</a:t>
            </a:r>
          </a:p>
          <a:p>
            <a:r>
              <a:rPr lang="en-US" dirty="0"/>
              <a:t>With CSS, you can control the color, font, the size of text, the spacing between elements, how elements are positioned and laid out, what background images or background colors are to be used, different displays for different devices and screen sizes, and much more!</a:t>
            </a:r>
          </a:p>
          <a:p>
            <a:endParaRPr lang="en-IN" dirty="0"/>
          </a:p>
        </p:txBody>
      </p:sp>
    </p:spTree>
    <p:extLst>
      <p:ext uri="{BB962C8B-B14F-4D97-AF65-F5344CB8AC3E}">
        <p14:creationId xmlns:p14="http://schemas.microsoft.com/office/powerpoint/2010/main" val="2279490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IN" dirty="0"/>
          </a:p>
        </p:txBody>
      </p:sp>
      <p:sp>
        <p:nvSpPr>
          <p:cNvPr id="3" name="Content Placeholder 2"/>
          <p:cNvSpPr>
            <a:spLocks noGrp="1"/>
          </p:cNvSpPr>
          <p:nvPr>
            <p:ph idx="1"/>
          </p:nvPr>
        </p:nvSpPr>
        <p:spPr/>
        <p:txBody>
          <a:bodyPr/>
          <a:lstStyle/>
          <a:p>
            <a:r>
              <a:rPr lang="en-US" dirty="0"/>
              <a:t>Inline - by using the style attribute inside HTML elements</a:t>
            </a:r>
          </a:p>
          <a:p>
            <a:r>
              <a:rPr lang="en-US" dirty="0"/>
              <a:t>Internal - by using a &lt;style&gt; element in the &lt;head&gt; section</a:t>
            </a:r>
          </a:p>
          <a:p>
            <a:r>
              <a:rPr lang="en-US" dirty="0"/>
              <a:t>External - by using a &lt;link&gt; element to link to an external CSS file</a:t>
            </a:r>
            <a:endParaRPr lang="en-IN" dirty="0"/>
          </a:p>
        </p:txBody>
      </p:sp>
    </p:spTree>
    <p:extLst>
      <p:ext uri="{BB962C8B-B14F-4D97-AF65-F5344CB8AC3E}">
        <p14:creationId xmlns:p14="http://schemas.microsoft.com/office/powerpoint/2010/main" val="341649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codepen.io/TurkAysenur/pen/JjGKKrP</a:t>
            </a:r>
            <a:endParaRPr lang="en-IN" dirty="0" smtClean="0"/>
          </a:p>
          <a:p>
            <a:r>
              <a:rPr lang="en-US" dirty="0" smtClean="0"/>
              <a:t>Example with all different ways of including styles</a:t>
            </a:r>
            <a:endParaRPr lang="en-IN" dirty="0"/>
          </a:p>
        </p:txBody>
      </p:sp>
    </p:spTree>
    <p:extLst>
      <p:ext uri="{BB962C8B-B14F-4D97-AF65-F5344CB8AC3E}">
        <p14:creationId xmlns:p14="http://schemas.microsoft.com/office/powerpoint/2010/main" val="31757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Reference</a:t>
            </a:r>
            <a:endParaRPr lang="en-IN" dirty="0"/>
          </a:p>
        </p:txBody>
      </p:sp>
      <p:sp>
        <p:nvSpPr>
          <p:cNvPr id="3" name="Content Placeholder 2"/>
          <p:cNvSpPr>
            <a:spLocks noGrp="1"/>
          </p:cNvSpPr>
          <p:nvPr>
            <p:ph idx="1"/>
          </p:nvPr>
        </p:nvSpPr>
        <p:spPr/>
        <p:txBody>
          <a:bodyPr/>
          <a:lstStyle/>
          <a:p>
            <a:r>
              <a:rPr lang="en-IN" dirty="0"/>
              <a:t>https://developer.mozilla.org/en-US/docs/Web/css</a:t>
            </a:r>
          </a:p>
        </p:txBody>
      </p:sp>
    </p:spTree>
    <p:extLst>
      <p:ext uri="{BB962C8B-B14F-4D97-AF65-F5344CB8AC3E}">
        <p14:creationId xmlns:p14="http://schemas.microsoft.com/office/powerpoint/2010/main" val="2410793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developer.mozilla.org/en-US/docs/Web/CSS/color</a:t>
            </a:r>
            <a:endParaRPr lang="en-IN" dirty="0" smtClean="0"/>
          </a:p>
          <a:p>
            <a:r>
              <a:rPr lang="en-IN" dirty="0">
                <a:hlinkClick r:id="rId3"/>
              </a:rPr>
              <a:t>https://htmlcolorcodes.com/color-names</a:t>
            </a:r>
            <a:r>
              <a:rPr lang="en-IN" dirty="0" smtClean="0">
                <a:hlinkClick r:id="rId3"/>
              </a:rPr>
              <a:t>/</a:t>
            </a:r>
            <a:endParaRPr lang="en-IN" dirty="0" smtClean="0"/>
          </a:p>
          <a:p>
            <a:r>
              <a:rPr lang="en-IN" dirty="0"/>
              <a:t>https://en.wikipedia.org/wiki/RGB_color_model</a:t>
            </a:r>
          </a:p>
        </p:txBody>
      </p:sp>
    </p:spTree>
    <p:extLst>
      <p:ext uri="{BB962C8B-B14F-4D97-AF65-F5344CB8AC3E}">
        <p14:creationId xmlns:p14="http://schemas.microsoft.com/office/powerpoint/2010/main" val="323549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IN" dirty="0"/>
          </a:p>
        </p:txBody>
      </p:sp>
      <p:sp>
        <p:nvSpPr>
          <p:cNvPr id="3" name="Content Placeholder 2"/>
          <p:cNvSpPr>
            <a:spLocks noGrp="1"/>
          </p:cNvSpPr>
          <p:nvPr>
            <p:ph idx="1"/>
          </p:nvPr>
        </p:nvSpPr>
        <p:spPr/>
        <p:txBody>
          <a:bodyPr/>
          <a:lstStyle/>
          <a:p>
            <a:r>
              <a:rPr lang="en-US" dirty="0" smtClean="0"/>
              <a:t>There are 16 million colors possible</a:t>
            </a:r>
          </a:p>
          <a:p>
            <a:r>
              <a:rPr lang="en-US" dirty="0" smtClean="0"/>
              <a:t>Each of the </a:t>
            </a:r>
            <a:r>
              <a:rPr lang="en-US" dirty="0" err="1" smtClean="0"/>
              <a:t>rgb</a:t>
            </a:r>
            <a:r>
              <a:rPr lang="en-US" dirty="0" smtClean="0"/>
              <a:t> can range from 0 to 255</a:t>
            </a:r>
          </a:p>
          <a:p>
            <a:r>
              <a:rPr lang="en-US" dirty="0" smtClean="0"/>
              <a:t>Hexadecimal color system</a:t>
            </a:r>
          </a:p>
          <a:p>
            <a:r>
              <a:rPr lang="en-US" dirty="0" smtClean="0"/>
              <a:t>Three digit naming</a:t>
            </a:r>
            <a:endParaRPr lang="en-IN" dirty="0"/>
          </a:p>
        </p:txBody>
      </p:sp>
    </p:spTree>
    <p:extLst>
      <p:ext uri="{BB962C8B-B14F-4D97-AF65-F5344CB8AC3E}">
        <p14:creationId xmlns:p14="http://schemas.microsoft.com/office/powerpoint/2010/main" val="103300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IN" dirty="0"/>
          </a:p>
        </p:txBody>
      </p:sp>
      <p:sp>
        <p:nvSpPr>
          <p:cNvPr id="3" name="Content Placeholder 2"/>
          <p:cNvSpPr>
            <a:spLocks noGrp="1"/>
          </p:cNvSpPr>
          <p:nvPr>
            <p:ph idx="1"/>
          </p:nvPr>
        </p:nvSpPr>
        <p:spPr/>
        <p:txBody>
          <a:bodyPr/>
          <a:lstStyle/>
          <a:p>
            <a:r>
              <a:rPr lang="en-US" dirty="0" smtClean="0"/>
              <a:t>Reminder on Semicolons and CSS</a:t>
            </a:r>
            <a:endParaRPr lang="en-IN" dirty="0"/>
          </a:p>
        </p:txBody>
      </p:sp>
    </p:spTree>
    <p:extLst>
      <p:ext uri="{BB962C8B-B14F-4D97-AF65-F5344CB8AC3E}">
        <p14:creationId xmlns:p14="http://schemas.microsoft.com/office/powerpoint/2010/main" val="2672121658"/>
      </p:ext>
    </p:extLst>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1833</TotalTime>
  <Words>556</Words>
  <Application>Microsoft Office PowerPoint</Application>
  <PresentationFormat>On-screen Show (4:3)</PresentationFormat>
  <Paragraphs>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Wingdings</vt:lpstr>
      <vt:lpstr>Capsules</vt:lpstr>
      <vt:lpstr>CSS</vt:lpstr>
      <vt:lpstr>CSS </vt:lpstr>
      <vt:lpstr>CSS</vt:lpstr>
      <vt:lpstr>CSS</vt:lpstr>
      <vt:lpstr>Demo</vt:lpstr>
      <vt:lpstr>CSS Reference</vt:lpstr>
      <vt:lpstr>Colors</vt:lpstr>
      <vt:lpstr>Colors</vt:lpstr>
      <vt:lpstr>Tips</vt:lpstr>
      <vt:lpstr>CSS text Properties</vt:lpstr>
      <vt:lpstr>Font size</vt:lpstr>
      <vt:lpstr>Font size</vt:lpstr>
      <vt:lpstr>Font family</vt:lpstr>
      <vt:lpstr>CSS Selectors</vt:lpstr>
      <vt:lpstr>CSS Margins</vt:lpstr>
      <vt:lpstr>CSS Margins</vt:lpstr>
      <vt:lpstr>Margin properties</vt:lpstr>
      <vt:lpstr>CSS Links</vt:lpstr>
      <vt:lpstr>CSS Links</vt:lpstr>
      <vt:lpstr>CSS Lists</vt:lpstr>
      <vt:lpstr>CSS Lists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Sindhu</cp:lastModifiedBy>
  <cp:revision>78</cp:revision>
  <dcterms:created xsi:type="dcterms:W3CDTF">2001-12-11T23:34:17Z</dcterms:created>
  <dcterms:modified xsi:type="dcterms:W3CDTF">2021-06-10T03:27:40Z</dcterms:modified>
</cp:coreProperties>
</file>