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309" r:id="rId38"/>
    <p:sldId id="310" r:id="rId39"/>
    <p:sldId id="311" r:id="rId40"/>
    <p:sldId id="312" r:id="rId41"/>
    <p:sldId id="313" r:id="rId42"/>
    <p:sldId id="314" r:id="rId43"/>
    <p:sldId id="315" r:id="rId44"/>
    <p:sldId id="316" r:id="rId45"/>
    <p:sldId id="317" r:id="rId4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anose="05000000000000000000" pitchFamily="2" charset="2"/>
      <a:buChar char="l"/>
      <a:defRPr sz="2800" kern="1200">
        <a:solidFill>
          <a:schemeClr val="accent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anose="05000000000000000000" pitchFamily="2" charset="2"/>
      <a:buChar char="l"/>
      <a:defRPr sz="2800" kern="1200">
        <a:solidFill>
          <a:schemeClr val="accent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anose="05000000000000000000" pitchFamily="2" charset="2"/>
      <a:buChar char="l"/>
      <a:defRPr sz="2800" kern="1200">
        <a:solidFill>
          <a:schemeClr val="accent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anose="05000000000000000000" pitchFamily="2" charset="2"/>
      <a:buChar char="l"/>
      <a:defRPr sz="2800" kern="1200">
        <a:solidFill>
          <a:schemeClr val="accent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anose="05000000000000000000" pitchFamily="2" charset="2"/>
      <a:buChar char="l"/>
      <a:defRPr sz="2800" kern="1200">
        <a:solidFill>
          <a:schemeClr val="accent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accent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accent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accent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accent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0066FF"/>
    <a:srgbClr val="33CC33"/>
    <a:srgbClr val="FF6600"/>
    <a:srgbClr val="FF3399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0929"/>
  </p:normalViewPr>
  <p:slideViewPr>
    <p:cSldViewPr>
      <p:cViewPr varScale="1">
        <p:scale>
          <a:sx n="74" d="100"/>
          <a:sy n="74" d="100"/>
        </p:scale>
        <p:origin x="129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9" name="AutoShape 3"/>
          <p:cNvSpPr>
            <a:spLocks noChangeArrowheads="1"/>
          </p:cNvSpPr>
          <p:nvPr/>
        </p:nvSpPr>
        <p:spPr bwMode="auto">
          <a:xfrm>
            <a:off x="685800" y="990600"/>
            <a:ext cx="5181600" cy="190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3657600" cy="1822450"/>
          </a:xfrm>
        </p:spPr>
        <p:txBody>
          <a:bodyPr anchor="b"/>
          <a:lstStyle>
            <a:lvl1pPr marL="0" indent="0">
              <a:buFont typeface="Wingdings" panose="05000000000000000000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grpSp>
        <p:nvGrpSpPr>
          <p:cNvPr id="4101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4102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03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4104" name="Rectangle 8"/>
          <p:cNvSpPr>
            <a:spLocks noGrp="1" noChangeArrowheads="1"/>
          </p:cNvSpPr>
          <p:nvPr>
            <p:ph type="dt" sz="quarter" idx="2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fld id="{C4EEEC42-8F5D-4CC0-BA7A-B815FE222ED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1425575"/>
            <a:ext cx="7772400" cy="1143000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6FFCE0-FF66-4BA2-AEB7-13183CDCE38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16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762000"/>
            <a:ext cx="2000250" cy="533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762000"/>
            <a:ext cx="5848350" cy="533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22A759-6C5B-4B7F-BFEB-1CEACD95259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25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0"/>
            <a:ext cx="8001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914400" y="2362200"/>
            <a:ext cx="3924300" cy="3733800"/>
          </a:xfrm>
        </p:spPr>
        <p:txBody>
          <a:bodyPr/>
          <a:lstStyle/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91100" y="2362200"/>
            <a:ext cx="39243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36875" y="6529388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38" y="6343650"/>
            <a:ext cx="587375" cy="488950"/>
          </a:xfrm>
        </p:spPr>
        <p:txBody>
          <a:bodyPr/>
          <a:lstStyle>
            <a:lvl1pPr>
              <a:defRPr/>
            </a:lvl1pPr>
          </a:lstStyle>
          <a:p>
            <a:fld id="{FDDDE26F-CEFF-420A-93A8-8B996D1B29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3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873630-5597-41FC-90B1-53FC6169D5E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07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96294E-F6F1-44C4-AABC-FFBAB9363E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34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362200"/>
            <a:ext cx="39243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1100" y="2362200"/>
            <a:ext cx="39243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AED820-4DB8-412D-86D5-CBD492972E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81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6A1FC3-B251-4800-B633-8D635E603E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17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944508-0609-42A4-80B9-F0AD459472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141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F9A196-9F27-42D1-BC84-F35A6F8B3E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20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59F945-338B-4F64-B6B9-0B312B989B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83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44BAC5-EC22-4F98-9011-DCC764491D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95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0"/>
            <a:ext cx="3200400" cy="6858000"/>
            <a:chOff x="0" y="0"/>
            <a:chExt cx="2016" cy="4320"/>
          </a:xfrm>
        </p:grpSpPr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76" name="Rectangle 4"/>
            <p:cNvSpPr>
              <a:spLocks noChangeArrowheads="1"/>
            </p:cNvSpPr>
            <p:nvPr/>
          </p:nvSpPr>
          <p:spPr bwMode="auto">
            <a:xfrm>
              <a:off x="432" y="0"/>
              <a:ext cx="1584" cy="6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762000" y="762000"/>
            <a:ext cx="5105400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762000"/>
            <a:ext cx="8001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362200"/>
            <a:ext cx="80010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2600" b="1">
                <a:solidFill>
                  <a:schemeClr val="bg1"/>
                </a:solidFill>
              </a:defRPr>
            </a:lvl1pPr>
          </a:lstStyle>
          <a:p>
            <a:fld id="{CFE70BE9-5EFF-46D6-9CD3-C628D8DDB6A0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083" name="Group 11"/>
          <p:cNvGrpSpPr>
            <a:grpSpLocks/>
          </p:cNvGrpSpPr>
          <p:nvPr/>
        </p:nvGrpSpPr>
        <p:grpSpPr bwMode="auto">
          <a:xfrm>
            <a:off x="228600" y="1981200"/>
            <a:ext cx="7391400" cy="319088"/>
            <a:chOff x="144" y="1248"/>
            <a:chExt cx="4656" cy="201"/>
          </a:xfrm>
        </p:grpSpPr>
        <p:sp>
          <p:nvSpPr>
            <p:cNvPr id="3084" name="AutoShape 12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85" name="AutoShape 13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et  </a:t>
            </a:r>
            <a:r>
              <a:rPr lang="en-US" dirty="0" err="1" smtClean="0"/>
              <a:t>someName</a:t>
            </a:r>
            <a:r>
              <a:rPr lang="en-US" dirty="0" smtClean="0"/>
              <a:t> = value;</a:t>
            </a:r>
          </a:p>
          <a:p>
            <a:r>
              <a:rPr lang="en-US" dirty="0"/>
              <a:t>l</a:t>
            </a:r>
            <a:r>
              <a:rPr lang="en-US" dirty="0" smtClean="0"/>
              <a:t>et year = 1975;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5351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of let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see the demo in console</a:t>
            </a:r>
          </a:p>
          <a:p>
            <a:r>
              <a:rPr lang="en-US" dirty="0" err="1" smtClean="0"/>
              <a:t>numVirtualCourses</a:t>
            </a:r>
            <a:r>
              <a:rPr lang="en-US" dirty="0" smtClean="0"/>
              <a:t> = 2</a:t>
            </a:r>
          </a:p>
          <a:p>
            <a:r>
              <a:rPr lang="en-US" dirty="0" err="1" smtClean="0"/>
              <a:t>numLiveCourses</a:t>
            </a:r>
            <a:r>
              <a:rPr lang="en-US" dirty="0" smtClean="0"/>
              <a:t> = 4</a:t>
            </a:r>
          </a:p>
          <a:p>
            <a:r>
              <a:rPr lang="en-US" dirty="0" err="1" smtClean="0"/>
              <a:t>totalCourses</a:t>
            </a:r>
            <a:r>
              <a:rPr lang="en-US" dirty="0" smtClean="0"/>
              <a:t> = </a:t>
            </a:r>
            <a:r>
              <a:rPr lang="en-US" dirty="0" err="1" smtClean="0"/>
              <a:t>numVirtualCourses</a:t>
            </a:r>
            <a:r>
              <a:rPr lang="en-US" dirty="0" smtClean="0"/>
              <a:t> + </a:t>
            </a:r>
            <a:r>
              <a:rPr lang="en-US" dirty="0" err="1" smtClean="0"/>
              <a:t>numLiveCourses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totalCourses</a:t>
            </a:r>
            <a:r>
              <a:rPr lang="en-US" dirty="0" smtClean="0"/>
              <a:t> is a just in time </a:t>
            </a:r>
            <a:r>
              <a:rPr lang="en-US" dirty="0" err="1" smtClean="0"/>
              <a:t>snapShot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9582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onst</a:t>
            </a:r>
            <a:r>
              <a:rPr lang="en-US" dirty="0" smtClean="0"/>
              <a:t> and </a:t>
            </a:r>
            <a:r>
              <a:rPr lang="en-US" dirty="0" err="1" smtClean="0"/>
              <a:t>var</a:t>
            </a:r>
            <a:endParaRPr lang="en-US" dirty="0" smtClean="0"/>
          </a:p>
          <a:p>
            <a:r>
              <a:rPr lang="en-US" dirty="0" smtClean="0"/>
              <a:t>Before let and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was the only way of making variables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1145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can change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et </a:t>
            </a:r>
            <a:r>
              <a:rPr lang="en-US" dirty="0" err="1" smtClean="0"/>
              <a:t>num</a:t>
            </a:r>
            <a:r>
              <a:rPr lang="en-US" dirty="0" smtClean="0"/>
              <a:t> = 23;</a:t>
            </a:r>
          </a:p>
          <a:p>
            <a:r>
              <a:rPr lang="en-US" dirty="0" err="1" smtClean="0"/>
              <a:t>num</a:t>
            </a:r>
            <a:r>
              <a:rPr lang="en-US" dirty="0" smtClean="0"/>
              <a:t> = false;</a:t>
            </a:r>
          </a:p>
          <a:p>
            <a:r>
              <a:rPr lang="en-US" dirty="0" err="1"/>
              <a:t>n</a:t>
            </a:r>
            <a:r>
              <a:rPr lang="en-US" dirty="0" err="1" smtClean="0"/>
              <a:t>um</a:t>
            </a:r>
            <a:r>
              <a:rPr lang="en-US" dirty="0" smtClean="0"/>
              <a:t> = 100;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0259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naming conventions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Cannot start with a digit</a:t>
            </a:r>
          </a:p>
          <a:p>
            <a:r>
              <a:rPr lang="en-US" dirty="0" smtClean="0"/>
              <a:t>Variables are camel cased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4924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Strings are another primitive type in JavaScript </a:t>
            </a:r>
          </a:p>
          <a:p>
            <a:r>
              <a:rPr lang="en-US" dirty="0" smtClean="0"/>
              <a:t>They represent text and must be wrapped in quotes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5509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–Indices and Length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a= “Hello”</a:t>
            </a:r>
          </a:p>
          <a:p>
            <a:r>
              <a:rPr lang="en-US" dirty="0"/>
              <a:t>a</a:t>
            </a:r>
            <a:r>
              <a:rPr lang="en-US" dirty="0" smtClean="0"/>
              <a:t>[2]</a:t>
            </a:r>
          </a:p>
          <a:p>
            <a:r>
              <a:rPr lang="en-US" dirty="0" err="1"/>
              <a:t>a</a:t>
            </a:r>
            <a:r>
              <a:rPr lang="en-US" dirty="0" err="1" smtClean="0"/>
              <a:t>.length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2498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-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</a:t>
            </a:r>
            <a:r>
              <a:rPr lang="en-US" dirty="0" err="1" smtClean="0"/>
              <a:t>oUpperCase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toLowerCase</a:t>
            </a:r>
            <a:r>
              <a:rPr lang="en-US" dirty="0" smtClean="0"/>
              <a:t>()</a:t>
            </a:r>
          </a:p>
          <a:p>
            <a:r>
              <a:rPr lang="en-US" dirty="0"/>
              <a:t>t</a:t>
            </a:r>
            <a:r>
              <a:rPr lang="en-US" dirty="0" smtClean="0"/>
              <a:t>rim()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369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– Method chaining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let whisper</a:t>
            </a:r>
            <a:r>
              <a:rPr lang="en-US" dirty="0"/>
              <a:t>="taste the </a:t>
            </a:r>
            <a:r>
              <a:rPr lang="en-US" dirty="0" smtClean="0"/>
              <a:t>rainbow!";</a:t>
            </a:r>
          </a:p>
          <a:p>
            <a:pPr marL="0" indent="0">
              <a:buNone/>
            </a:pPr>
            <a:r>
              <a:rPr lang="en-US" dirty="0" err="1" smtClean="0"/>
              <a:t>whisper.trim</a:t>
            </a:r>
            <a:r>
              <a:rPr lang="en-US" dirty="0" smtClean="0"/>
              <a:t>().</a:t>
            </a:r>
          </a:p>
          <a:p>
            <a:pPr marL="0" indent="0">
              <a:buNone/>
            </a:pPr>
            <a:r>
              <a:rPr lang="en-US" dirty="0" err="1" smtClean="0"/>
              <a:t>tolowercase</a:t>
            </a:r>
            <a:r>
              <a:rPr lang="en-US" dirty="0"/>
              <a:t>();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3049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indexOf</a:t>
            </a:r>
            <a:endParaRPr lang="en-US" dirty="0" smtClean="0"/>
          </a:p>
          <a:p>
            <a:r>
              <a:rPr lang="en-US" dirty="0" smtClean="0"/>
              <a:t>Slice</a:t>
            </a:r>
          </a:p>
          <a:p>
            <a:r>
              <a:rPr lang="en-US" dirty="0" smtClean="0"/>
              <a:t>Template literals</a:t>
            </a:r>
          </a:p>
          <a:p>
            <a:pPr lvl="1"/>
            <a:r>
              <a:rPr lang="en-US" dirty="0" smtClean="0"/>
              <a:t>`I counted ${3 +4} sheep`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8763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r>
              <a:rPr lang="en-US" dirty="0"/>
              <a:t>	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JavaScript is the world's most popular programming language</a:t>
            </a:r>
            <a:r>
              <a:rPr lang="en-US" dirty="0" smtClean="0"/>
              <a:t>.</a:t>
            </a:r>
          </a:p>
          <a:p>
            <a:r>
              <a:rPr lang="en-US" dirty="0"/>
              <a:t>https://developer.mozilla.org/en-US/docs/Web/JavaScript/Reference</a:t>
            </a:r>
          </a:p>
          <a:p>
            <a:r>
              <a:rPr lang="en-US" dirty="0"/>
              <a:t>JavaScript is the programming language of the Web.</a:t>
            </a:r>
          </a:p>
          <a:p>
            <a:r>
              <a:rPr lang="en-US" dirty="0" smtClean="0"/>
              <a:t>REPL – Read , Evaluate, Print, Loop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Math is a built-in object that has properties and methods for mathematical constants and functions. It’s not a function object</a:t>
            </a:r>
            <a:r>
              <a:rPr lang="en-US" dirty="0" smtClean="0"/>
              <a:t>.</a:t>
            </a:r>
          </a:p>
          <a:p>
            <a:r>
              <a:rPr lang="en-IN" dirty="0"/>
              <a:t>https://developer.mozilla.org/en-US/docs/Web/JavaScript/Reference/Global_Objects/Math</a:t>
            </a:r>
          </a:p>
        </p:txBody>
      </p:sp>
    </p:spTree>
    <p:extLst>
      <p:ext uri="{BB962C8B-B14F-4D97-AF65-F5344CB8AC3E}">
        <p14:creationId xmlns:p14="http://schemas.microsoft.com/office/powerpoint/2010/main" val="10212113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generate random numbers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Math.floor</a:t>
            </a:r>
            <a:r>
              <a:rPr lang="en-IN" dirty="0"/>
              <a:t>(</a:t>
            </a:r>
            <a:r>
              <a:rPr lang="en-IN" dirty="0" err="1"/>
              <a:t>Math.random</a:t>
            </a:r>
            <a:r>
              <a:rPr lang="en-IN" dirty="0"/>
              <a:t>() * 10)</a:t>
            </a:r>
          </a:p>
        </p:txBody>
      </p:sp>
    </p:spTree>
    <p:extLst>
      <p:ext uri="{BB962C8B-B14F-4D97-AF65-F5344CB8AC3E}">
        <p14:creationId xmlns:p14="http://schemas.microsoft.com/office/powerpoint/2010/main" val="38625490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&gt;=</a:t>
            </a:r>
          </a:p>
          <a:p>
            <a:r>
              <a:rPr lang="en-US" dirty="0" smtClean="0"/>
              <a:t>&lt;=</a:t>
            </a:r>
          </a:p>
          <a:p>
            <a:r>
              <a:rPr lang="en-US" dirty="0" smtClean="0"/>
              <a:t>==</a:t>
            </a:r>
          </a:p>
          <a:p>
            <a:r>
              <a:rPr lang="en-US" dirty="0" smtClean="0"/>
              <a:t>===</a:t>
            </a:r>
          </a:p>
          <a:p>
            <a:r>
              <a:rPr lang="en-US" dirty="0" smtClean="0"/>
              <a:t>== Vs ===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17379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Console, Alert and Prompt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onsole.log()</a:t>
            </a:r>
          </a:p>
          <a:p>
            <a:r>
              <a:rPr lang="en-US" dirty="0"/>
              <a:t>a</a:t>
            </a:r>
            <a:r>
              <a:rPr lang="en-US" dirty="0" smtClean="0"/>
              <a:t>lert(“Hello World”)</a:t>
            </a:r>
          </a:p>
          <a:p>
            <a:r>
              <a:rPr lang="en-US" dirty="0"/>
              <a:t>p</a:t>
            </a:r>
            <a:r>
              <a:rPr lang="en-US" dirty="0" smtClean="0"/>
              <a:t>rompt(“Please enter a number”)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23713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Truthy</a:t>
            </a:r>
            <a:r>
              <a:rPr lang="en-US" dirty="0" smtClean="0"/>
              <a:t> and </a:t>
            </a:r>
            <a:r>
              <a:rPr lang="en-US" dirty="0" err="1" smtClean="0"/>
              <a:t>Falsy</a:t>
            </a:r>
            <a:r>
              <a:rPr lang="en-US" dirty="0" smtClean="0"/>
              <a:t> values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362200"/>
            <a:ext cx="8001000" cy="4235152"/>
          </a:xfrm>
        </p:spPr>
        <p:txBody>
          <a:bodyPr/>
          <a:lstStyle/>
          <a:p>
            <a:r>
              <a:rPr lang="en-US" dirty="0" smtClean="0"/>
              <a:t>All JS values have inherent </a:t>
            </a:r>
            <a:r>
              <a:rPr lang="en-US" dirty="0" err="1" smtClean="0"/>
              <a:t>truthyness</a:t>
            </a:r>
            <a:r>
              <a:rPr lang="en-US" dirty="0" smtClean="0"/>
              <a:t> or </a:t>
            </a:r>
            <a:r>
              <a:rPr lang="en-US" dirty="0" err="1" smtClean="0"/>
              <a:t>falsyness</a:t>
            </a:r>
            <a:r>
              <a:rPr lang="en-US" dirty="0" smtClean="0"/>
              <a:t> about them.</a:t>
            </a:r>
          </a:p>
          <a:p>
            <a:r>
              <a:rPr lang="en-US" dirty="0" err="1" smtClean="0"/>
              <a:t>Falsy</a:t>
            </a:r>
            <a:r>
              <a:rPr lang="en-US" dirty="0" smtClean="0"/>
              <a:t> values</a:t>
            </a:r>
          </a:p>
          <a:p>
            <a:pPr lvl="1"/>
            <a:r>
              <a:rPr lang="en-US" sz="1800" dirty="0"/>
              <a:t>f</a:t>
            </a:r>
            <a:r>
              <a:rPr lang="en-US" sz="1800" dirty="0" smtClean="0"/>
              <a:t>alse</a:t>
            </a:r>
          </a:p>
          <a:p>
            <a:pPr lvl="1"/>
            <a:r>
              <a:rPr lang="en-US" sz="1800" dirty="0" smtClean="0"/>
              <a:t>0</a:t>
            </a:r>
          </a:p>
          <a:p>
            <a:pPr lvl="1"/>
            <a:r>
              <a:rPr lang="en-US" sz="1800" dirty="0" smtClean="0"/>
              <a:t>“” (empty string)</a:t>
            </a:r>
          </a:p>
          <a:p>
            <a:pPr lvl="1"/>
            <a:r>
              <a:rPr lang="en-US" sz="1800" dirty="0"/>
              <a:t>n</a:t>
            </a:r>
            <a:r>
              <a:rPr lang="en-US" sz="1800" dirty="0" smtClean="0"/>
              <a:t>ull</a:t>
            </a:r>
          </a:p>
          <a:p>
            <a:pPr lvl="1"/>
            <a:r>
              <a:rPr lang="en-US" sz="1800" dirty="0" smtClean="0"/>
              <a:t>undefined</a:t>
            </a:r>
          </a:p>
          <a:p>
            <a:pPr lvl="1"/>
            <a:r>
              <a:rPr lang="en-US" sz="1800" dirty="0" err="1" smtClean="0"/>
              <a:t>NaN</a:t>
            </a:r>
            <a:endParaRPr lang="en-US" sz="1800" dirty="0" smtClean="0"/>
          </a:p>
          <a:p>
            <a:pPr lvl="1"/>
            <a:endParaRPr lang="en-US" sz="1800" dirty="0"/>
          </a:p>
          <a:p>
            <a:r>
              <a:rPr lang="en-US" dirty="0" smtClean="0"/>
              <a:t>Everything else is </a:t>
            </a:r>
            <a:r>
              <a:rPr lang="en-US" dirty="0" err="1" smtClean="0"/>
              <a:t>truthy</a:t>
            </a:r>
            <a:endParaRPr lang="en-US" dirty="0" smtClean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6205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&amp;&amp; - AND</a:t>
            </a:r>
          </a:p>
          <a:p>
            <a:r>
              <a:rPr lang="en-US" dirty="0" smtClean="0"/>
              <a:t>|| - OR</a:t>
            </a:r>
          </a:p>
          <a:p>
            <a:r>
              <a:rPr lang="en-US" dirty="0" smtClean="0"/>
              <a:t>!- NOT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9573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Switch statements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362200"/>
            <a:ext cx="8001000" cy="4163144"/>
          </a:xfrm>
        </p:spPr>
        <p:txBody>
          <a:bodyPr/>
          <a:lstStyle/>
          <a:p>
            <a:r>
              <a:rPr lang="en-US" dirty="0"/>
              <a:t>The switch statement is used to perform different </a:t>
            </a:r>
            <a:r>
              <a:rPr lang="en-US" dirty="0" smtClean="0"/>
              <a:t>actions </a:t>
            </a:r>
            <a:r>
              <a:rPr lang="en-US" dirty="0"/>
              <a:t>based on different conditions</a:t>
            </a:r>
            <a:r>
              <a:rPr lang="en-US" dirty="0" smtClean="0"/>
              <a:t>.</a:t>
            </a:r>
          </a:p>
          <a:p>
            <a:pPr marL="400050" lvl="1" indent="0">
              <a:buNone/>
            </a:pP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switch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expression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i="1" dirty="0">
                <a:solidFill>
                  <a:srgbClr val="008000"/>
                </a:solidFill>
                <a:latin typeface="Consolas" panose="020B0609020204030204" pitchFamily="49" charset="0"/>
              </a:rPr>
              <a:t>// code block</a:t>
            </a:r>
            <a:br>
              <a:rPr lang="en-US" sz="1600" i="1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break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i="1" dirty="0">
                <a:solidFill>
                  <a:srgbClr val="008000"/>
                </a:solidFill>
                <a:latin typeface="Consolas" panose="020B0609020204030204" pitchFamily="49" charset="0"/>
              </a:rPr>
              <a:t>// code block</a:t>
            </a:r>
            <a:br>
              <a:rPr lang="en-US" sz="1600" i="1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break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  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en-US" sz="1600" i="1" dirty="0">
                <a:solidFill>
                  <a:srgbClr val="008000"/>
                </a:solidFill>
                <a:latin typeface="Consolas" panose="020B0609020204030204" pitchFamily="49" charset="0"/>
              </a:rPr>
              <a:t>code block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0179353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switch statements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switch expression is evaluated once.</a:t>
            </a:r>
          </a:p>
          <a:p>
            <a:r>
              <a:rPr lang="en-US" dirty="0"/>
              <a:t>The value of the expression is compared with the values of each case.</a:t>
            </a:r>
          </a:p>
          <a:p>
            <a:r>
              <a:rPr lang="en-US" dirty="0"/>
              <a:t>If there is a match, the associated block of code is executed.</a:t>
            </a:r>
          </a:p>
          <a:p>
            <a:r>
              <a:rPr lang="en-US" dirty="0"/>
              <a:t>If there is no match, the default code block is executed.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92302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Arrays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arrays are used to store multiple values in a single variable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 cars = ["Saab", "Volvo", "BMW</a:t>
            </a:r>
            <a:r>
              <a:rPr lang="en-US" dirty="0" smtClean="0"/>
              <a:t>"];</a:t>
            </a:r>
          </a:p>
          <a:p>
            <a:pPr marL="0" indent="0">
              <a:buNone/>
            </a:pPr>
            <a:r>
              <a:rPr lang="en-US" dirty="0" err="1"/>
              <a:t>v</a:t>
            </a:r>
            <a:r>
              <a:rPr lang="en-US" dirty="0" err="1" smtClean="0"/>
              <a:t>ar</a:t>
            </a:r>
            <a:r>
              <a:rPr lang="en-US" dirty="0" smtClean="0"/>
              <a:t> fruits = [“Apple”, “Mango”, “Orange”]</a:t>
            </a:r>
          </a:p>
          <a:p>
            <a:pPr marL="0" indent="0">
              <a:buNone/>
            </a:pPr>
            <a:r>
              <a:rPr lang="en-US" dirty="0" err="1" smtClean="0"/>
              <a:t>v</a:t>
            </a:r>
            <a:r>
              <a:rPr lang="en-US" dirty="0" err="1" smtClean="0"/>
              <a:t>ar</a:t>
            </a:r>
            <a:r>
              <a:rPr lang="en-US" dirty="0" smtClean="0"/>
              <a:t> </a:t>
            </a:r>
            <a:r>
              <a:rPr lang="en-US" dirty="0" err="1" smtClean="0"/>
              <a:t>luckyNums</a:t>
            </a:r>
            <a:r>
              <a:rPr lang="en-US" dirty="0" smtClean="0"/>
              <a:t> = [41,23,32]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02901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Array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var</a:t>
            </a:r>
            <a:r>
              <a:rPr lang="en-US" dirty="0"/>
              <a:t> cars = [</a:t>
            </a:r>
            <a:br>
              <a:rPr lang="en-US" dirty="0"/>
            </a:br>
            <a:r>
              <a:rPr lang="en-US" dirty="0"/>
              <a:t>  "Saab",</a:t>
            </a:r>
            <a:br>
              <a:rPr lang="en-US" dirty="0"/>
            </a:br>
            <a:r>
              <a:rPr lang="en-US" dirty="0"/>
              <a:t>  "Volvo",</a:t>
            </a:r>
            <a:br>
              <a:rPr lang="en-US" dirty="0"/>
            </a:br>
            <a:r>
              <a:rPr lang="en-US" dirty="0"/>
              <a:t>  "BMW"</a:t>
            </a:r>
            <a:br>
              <a:rPr lang="en-US" dirty="0"/>
            </a:br>
            <a:r>
              <a:rPr lang="en-US" dirty="0" smtClean="0"/>
              <a:t>];</a:t>
            </a:r>
          </a:p>
          <a:p>
            <a:r>
              <a:rPr lang="en-US" dirty="0" smtClean="0"/>
              <a:t>Spaces and line breaks are not important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51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Primitive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</a:t>
            </a:r>
          </a:p>
          <a:p>
            <a:r>
              <a:rPr lang="en-US" dirty="0" smtClean="0"/>
              <a:t>String</a:t>
            </a:r>
          </a:p>
          <a:p>
            <a:r>
              <a:rPr lang="en-US" dirty="0" smtClean="0"/>
              <a:t>Boolean </a:t>
            </a:r>
          </a:p>
          <a:p>
            <a:r>
              <a:rPr lang="en-US" dirty="0" smtClean="0"/>
              <a:t>Null</a:t>
            </a:r>
          </a:p>
          <a:p>
            <a:r>
              <a:rPr lang="en-US" dirty="0" smtClean="0"/>
              <a:t>Undefined</a:t>
            </a:r>
          </a:p>
          <a:p>
            <a:r>
              <a:rPr lang="en-US" dirty="0" smtClean="0"/>
              <a:t>PEMDAS </a:t>
            </a:r>
          </a:p>
          <a:p>
            <a:pPr lvl="1"/>
            <a:r>
              <a:rPr lang="en-IN" sz="2000" dirty="0" smtClean="0"/>
              <a:t>Parentheses</a:t>
            </a:r>
            <a:endParaRPr lang="en-IN" sz="2000" dirty="0"/>
          </a:p>
          <a:p>
            <a:pPr lvl="1"/>
            <a:r>
              <a:rPr lang="en-IN" sz="2000" dirty="0"/>
              <a:t>Exponents</a:t>
            </a:r>
          </a:p>
          <a:p>
            <a:pPr lvl="1"/>
            <a:r>
              <a:rPr lang="en-IN" sz="2000" dirty="0"/>
              <a:t>Multiplication/Division</a:t>
            </a:r>
          </a:p>
          <a:p>
            <a:pPr lvl="1"/>
            <a:r>
              <a:rPr lang="en-IN" sz="2000" dirty="0"/>
              <a:t>Addition/Subtraction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76534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keyword new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var</a:t>
            </a:r>
            <a:r>
              <a:rPr lang="en-US" dirty="0"/>
              <a:t> cars = new Array("Saab", "Volvo", "BMW");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04640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toString</a:t>
            </a:r>
            <a:r>
              <a:rPr lang="en-US" dirty="0" smtClean="0"/>
              <a:t>()</a:t>
            </a:r>
          </a:p>
          <a:p>
            <a:r>
              <a:rPr lang="en-US" dirty="0"/>
              <a:t>j</a:t>
            </a:r>
            <a:r>
              <a:rPr lang="en-US" dirty="0" smtClean="0"/>
              <a:t>oin()</a:t>
            </a:r>
          </a:p>
          <a:p>
            <a:r>
              <a:rPr lang="en-US" dirty="0"/>
              <a:t>p</a:t>
            </a:r>
            <a:r>
              <a:rPr lang="en-US" dirty="0" smtClean="0"/>
              <a:t>op() and push()</a:t>
            </a:r>
          </a:p>
          <a:p>
            <a:r>
              <a:rPr lang="en-US" dirty="0"/>
              <a:t>s</a:t>
            </a:r>
            <a:r>
              <a:rPr lang="en-US" dirty="0" smtClean="0"/>
              <a:t>hift()</a:t>
            </a:r>
          </a:p>
          <a:p>
            <a:r>
              <a:rPr lang="en-US" dirty="0" err="1"/>
              <a:t>u</a:t>
            </a:r>
            <a:r>
              <a:rPr lang="en-US" dirty="0" err="1" smtClean="0"/>
              <a:t>nshift</a:t>
            </a:r>
            <a:r>
              <a:rPr lang="en-US" dirty="0" smtClean="0"/>
              <a:t>()</a:t>
            </a:r>
          </a:p>
          <a:p>
            <a:r>
              <a:rPr lang="en-US" dirty="0"/>
              <a:t>d</a:t>
            </a:r>
            <a:r>
              <a:rPr lang="en-US" dirty="0" smtClean="0"/>
              <a:t>elete()</a:t>
            </a:r>
          </a:p>
          <a:p>
            <a:r>
              <a:rPr lang="en-US" dirty="0"/>
              <a:t>s</a:t>
            </a:r>
            <a:r>
              <a:rPr lang="en-US" dirty="0" smtClean="0"/>
              <a:t>plice()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5928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oncat</a:t>
            </a:r>
            <a:r>
              <a:rPr lang="en-US" dirty="0" smtClean="0"/>
              <a:t>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52499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Types and Equality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 == 1</a:t>
            </a:r>
          </a:p>
          <a:p>
            <a:r>
              <a:rPr lang="en-US" dirty="0" smtClean="0"/>
              <a:t>[1] === [1]</a:t>
            </a:r>
          </a:p>
          <a:p>
            <a:r>
              <a:rPr lang="en-US" dirty="0" err="1"/>
              <a:t>v</a:t>
            </a:r>
            <a:r>
              <a:rPr lang="en-US" dirty="0" err="1" smtClean="0"/>
              <a:t>ar</a:t>
            </a:r>
            <a:r>
              <a:rPr lang="en-US" dirty="0" smtClean="0"/>
              <a:t> </a:t>
            </a:r>
            <a:r>
              <a:rPr lang="en-US" dirty="0" err="1" smtClean="0"/>
              <a:t>luckyNums</a:t>
            </a:r>
            <a:r>
              <a:rPr lang="en-US" dirty="0" smtClean="0"/>
              <a:t> = [41, 32, 23]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luckyNumsCopy</a:t>
            </a:r>
            <a:r>
              <a:rPr lang="en-US" dirty="0" smtClean="0"/>
              <a:t> = </a:t>
            </a:r>
            <a:r>
              <a:rPr lang="en-US" dirty="0" err="1" smtClean="0"/>
              <a:t>luckyNums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13913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+ </a:t>
            </a:r>
            <a:r>
              <a:rPr lang="en-US" dirty="0" err="1" smtClean="0"/>
              <a:t>Const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onst</a:t>
            </a:r>
            <a:r>
              <a:rPr lang="en-US" dirty="0" smtClean="0"/>
              <a:t> </a:t>
            </a:r>
            <a:r>
              <a:rPr lang="en-US" dirty="0" err="1" smtClean="0"/>
              <a:t>nums</a:t>
            </a:r>
            <a:r>
              <a:rPr lang="en-US" dirty="0" smtClean="0"/>
              <a:t> = [1,2,3]</a:t>
            </a:r>
          </a:p>
          <a:p>
            <a:r>
              <a:rPr lang="en-US" dirty="0" smtClean="0"/>
              <a:t>What operations are possible with this array?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99057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Multidimensional array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inside an array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65136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Gameboard</a:t>
            </a:r>
            <a:r>
              <a:rPr lang="en-US" dirty="0" smtClean="0"/>
              <a:t> exercise	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2687" y="3438525"/>
            <a:ext cx="49244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687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Airplane exercise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 err="1"/>
              <a:t>const</a:t>
            </a:r>
            <a:r>
              <a:rPr lang="en-IN" sz="2000" dirty="0"/>
              <a:t> </a:t>
            </a:r>
            <a:r>
              <a:rPr lang="en-IN" sz="2000" dirty="0" err="1"/>
              <a:t>airplaneSeats</a:t>
            </a:r>
            <a:r>
              <a:rPr lang="en-IN" sz="2000" dirty="0"/>
              <a:t> = [    ['Ruth', 'Anthony', 'Stevie'],  </a:t>
            </a:r>
            <a:endParaRPr lang="en-IN" sz="2000" dirty="0" smtClean="0"/>
          </a:p>
          <a:p>
            <a:pPr marL="0" indent="0">
              <a:buNone/>
            </a:pPr>
            <a:r>
              <a:rPr lang="en-IN" sz="2000" dirty="0" smtClean="0"/>
              <a:t>  </a:t>
            </a:r>
            <a:r>
              <a:rPr lang="en-IN" sz="2000" dirty="0"/>
              <a:t>['Amelia', 'Pedro', 'Maya'],   </a:t>
            </a:r>
            <a:endParaRPr lang="en-IN" sz="2000" dirty="0" smtClean="0"/>
          </a:p>
          <a:p>
            <a:pPr marL="0" indent="0">
              <a:buNone/>
            </a:pPr>
            <a:r>
              <a:rPr lang="en-IN" sz="2000" dirty="0" smtClean="0"/>
              <a:t> </a:t>
            </a:r>
            <a:r>
              <a:rPr lang="en-IN" sz="2000" dirty="0"/>
              <a:t>['Xavier', '</a:t>
            </a:r>
            <a:r>
              <a:rPr lang="en-IN" sz="2000" dirty="0" err="1"/>
              <a:t>Ananya</a:t>
            </a:r>
            <a:r>
              <a:rPr lang="en-IN" sz="2000" dirty="0"/>
              <a:t>', 'Luis'],    </a:t>
            </a:r>
            <a:endParaRPr lang="en-IN" sz="2000" dirty="0" smtClean="0"/>
          </a:p>
          <a:p>
            <a:pPr marL="0" indent="0">
              <a:buNone/>
            </a:pPr>
            <a:r>
              <a:rPr lang="en-IN" sz="2000" dirty="0" smtClean="0"/>
              <a:t>[</a:t>
            </a:r>
            <a:r>
              <a:rPr lang="en-IN" sz="2000" dirty="0"/>
              <a:t>'Luke', null, '</a:t>
            </a:r>
            <a:r>
              <a:rPr lang="en-IN" sz="2000" dirty="0" err="1"/>
              <a:t>Deniz</a:t>
            </a:r>
            <a:r>
              <a:rPr lang="en-IN" sz="2000" dirty="0"/>
              <a:t>'],   </a:t>
            </a:r>
            <a:endParaRPr lang="en-IN" sz="2000" dirty="0" smtClean="0"/>
          </a:p>
          <a:p>
            <a:pPr marL="0" indent="0">
              <a:buNone/>
            </a:pPr>
            <a:r>
              <a:rPr lang="en-IN" sz="2000" dirty="0" smtClean="0"/>
              <a:t> </a:t>
            </a:r>
            <a:r>
              <a:rPr lang="en-IN" sz="2000" dirty="0"/>
              <a:t>['</a:t>
            </a:r>
            <a:r>
              <a:rPr lang="en-IN" sz="2000" dirty="0" err="1"/>
              <a:t>Rin</a:t>
            </a:r>
            <a:r>
              <a:rPr lang="en-IN" sz="2000" dirty="0"/>
              <a:t>', 'Sakura', 'Francisco</a:t>
            </a:r>
            <a:r>
              <a:rPr lang="en-IN" sz="2000" dirty="0" smtClean="0"/>
              <a:t>']];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Please access the null element.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5365783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Objects are collection of properties</a:t>
            </a:r>
          </a:p>
          <a:p>
            <a:r>
              <a:rPr lang="en-US" dirty="0" smtClean="0"/>
              <a:t>Properties are key-value pair</a:t>
            </a:r>
          </a:p>
          <a:p>
            <a:r>
              <a:rPr lang="en-US" dirty="0" smtClean="0"/>
              <a:t>Rather than accessing data using an index, we use custom keys.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1943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609" y="2362200"/>
            <a:ext cx="6162582" cy="3733800"/>
          </a:xfrm>
        </p:spPr>
      </p:pic>
    </p:spTree>
    <p:extLst>
      <p:ext uri="{BB962C8B-B14F-4D97-AF65-F5344CB8AC3E}">
        <p14:creationId xmlns:p14="http://schemas.microsoft.com/office/powerpoint/2010/main" val="2653283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 has one number type</a:t>
            </a:r>
          </a:p>
          <a:p>
            <a:r>
              <a:rPr lang="en-US" dirty="0" smtClean="0"/>
              <a:t>Positive numbers</a:t>
            </a:r>
          </a:p>
          <a:p>
            <a:r>
              <a:rPr lang="en-US" dirty="0" smtClean="0"/>
              <a:t>Negative Numbers</a:t>
            </a:r>
          </a:p>
          <a:p>
            <a:r>
              <a:rPr lang="en-US" dirty="0" smtClean="0"/>
              <a:t>Whole Numbers</a:t>
            </a:r>
          </a:p>
          <a:p>
            <a:r>
              <a:rPr lang="en-US" dirty="0" smtClean="0"/>
              <a:t>Decimal Numbers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94211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fitnessData</a:t>
            </a:r>
            <a:r>
              <a:rPr lang="en-US" dirty="0" smtClean="0"/>
              <a:t> = {</a:t>
            </a:r>
          </a:p>
          <a:p>
            <a:pPr marL="0" indent="0">
              <a:buNone/>
            </a:pPr>
            <a:r>
              <a:rPr lang="en-US" dirty="0" err="1" smtClean="0"/>
              <a:t>noOfSteps</a:t>
            </a:r>
            <a:r>
              <a:rPr lang="en-US" dirty="0" smtClean="0"/>
              <a:t> : 5201,</a:t>
            </a:r>
          </a:p>
          <a:p>
            <a:pPr marL="0" indent="0">
              <a:buNone/>
            </a:pPr>
            <a:r>
              <a:rPr lang="en-US" dirty="0"/>
              <a:t>d</a:t>
            </a:r>
            <a:r>
              <a:rPr lang="en-US" dirty="0" smtClean="0"/>
              <a:t>istance : 3.12,</a:t>
            </a:r>
          </a:p>
          <a:p>
            <a:pPr marL="0" indent="0">
              <a:buNone/>
            </a:pPr>
            <a:r>
              <a:rPr lang="en-US" dirty="0"/>
              <a:t>f</a:t>
            </a:r>
            <a:r>
              <a:rPr lang="en-US" dirty="0" smtClean="0"/>
              <a:t>ood:  1500,</a:t>
            </a:r>
          </a:p>
          <a:p>
            <a:pPr marL="0" indent="0">
              <a:buNone/>
            </a:pPr>
            <a:r>
              <a:rPr lang="en-US" dirty="0" smtClean="0"/>
              <a:t>Weight: 65.5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22867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your own Objects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an object Teacher</a:t>
            </a:r>
          </a:p>
          <a:p>
            <a:r>
              <a:rPr lang="en-US" dirty="0" smtClean="0"/>
              <a:t>Create an object Student</a:t>
            </a:r>
          </a:p>
          <a:p>
            <a:r>
              <a:rPr lang="en-US" dirty="0" smtClean="0"/>
              <a:t>Create an object Course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45356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 err="1"/>
              <a:t>const</a:t>
            </a:r>
            <a:r>
              <a:rPr lang="en-IN" sz="2000" dirty="0"/>
              <a:t> restaurant = {    </a:t>
            </a:r>
            <a:endParaRPr lang="en-IN" sz="2000" dirty="0" smtClean="0"/>
          </a:p>
          <a:p>
            <a:pPr marL="0" indent="0">
              <a:buNone/>
            </a:pPr>
            <a:r>
              <a:rPr lang="en-IN" sz="2000" dirty="0" smtClean="0"/>
              <a:t>name</a:t>
            </a:r>
            <a:r>
              <a:rPr lang="en-IN" sz="2000" dirty="0"/>
              <a:t>: '</a:t>
            </a:r>
            <a:r>
              <a:rPr lang="en-IN" sz="2000" dirty="0" err="1"/>
              <a:t>Ichiran</a:t>
            </a:r>
            <a:r>
              <a:rPr lang="en-IN" sz="2000" dirty="0"/>
              <a:t> Ramen', </a:t>
            </a:r>
            <a:r>
              <a:rPr lang="en-IN" sz="2000" dirty="0" smtClean="0"/>
              <a:t>   </a:t>
            </a:r>
          </a:p>
          <a:p>
            <a:pPr marL="0" indent="0">
              <a:buNone/>
            </a:pPr>
            <a:r>
              <a:rPr lang="en-IN" sz="2000" dirty="0" smtClean="0"/>
              <a:t>address</a:t>
            </a:r>
            <a:r>
              <a:rPr lang="en-IN" sz="2000" dirty="0"/>
              <a:t>: `${</a:t>
            </a:r>
            <a:r>
              <a:rPr lang="en-IN" sz="2000" dirty="0" err="1"/>
              <a:t>Math.floor</a:t>
            </a:r>
            <a:r>
              <a:rPr lang="en-IN" sz="2000" dirty="0"/>
              <a:t>(</a:t>
            </a:r>
            <a:r>
              <a:rPr lang="en-IN" sz="2000" dirty="0" err="1"/>
              <a:t>Math.random</a:t>
            </a:r>
            <a:r>
              <a:rPr lang="en-IN" sz="2000" dirty="0"/>
              <a:t>() * 100) + </a:t>
            </a:r>
            <a:r>
              <a:rPr lang="en-IN" sz="2000" dirty="0" smtClean="0"/>
              <a:t>1} </a:t>
            </a:r>
            <a:r>
              <a:rPr lang="en-IN" sz="2000" dirty="0"/>
              <a:t>Johnson Ave`,    </a:t>
            </a:r>
            <a:endParaRPr lang="en-IN" sz="2000" dirty="0" smtClean="0"/>
          </a:p>
          <a:p>
            <a:pPr marL="0" indent="0">
              <a:buNone/>
            </a:pPr>
            <a:r>
              <a:rPr lang="en-IN" sz="2000" dirty="0" smtClean="0"/>
              <a:t>city</a:t>
            </a:r>
            <a:r>
              <a:rPr lang="en-IN" sz="2000" dirty="0"/>
              <a:t>: 'Brooklyn', </a:t>
            </a:r>
          </a:p>
          <a:p>
            <a:pPr marL="0" indent="0">
              <a:buNone/>
            </a:pPr>
            <a:r>
              <a:rPr lang="en-IN" sz="2000" dirty="0" smtClean="0"/>
              <a:t> </a:t>
            </a:r>
            <a:r>
              <a:rPr lang="en-IN" sz="2000" dirty="0"/>
              <a:t>state: 'NY',  </a:t>
            </a:r>
            <a:endParaRPr lang="en-IN" sz="2000" dirty="0" smtClean="0"/>
          </a:p>
          <a:p>
            <a:pPr marL="0" indent="0">
              <a:buNone/>
            </a:pPr>
            <a:r>
              <a:rPr lang="en-IN" sz="2000" dirty="0" smtClean="0"/>
              <a:t> </a:t>
            </a:r>
            <a:r>
              <a:rPr lang="en-IN" sz="2000" dirty="0" err="1"/>
              <a:t>zipcode</a:t>
            </a:r>
            <a:r>
              <a:rPr lang="en-IN" sz="2000" dirty="0"/>
              <a:t>: '11206</a:t>
            </a:r>
            <a:r>
              <a:rPr lang="en-IN" sz="2000" dirty="0" smtClean="0"/>
              <a:t>',};</a:t>
            </a:r>
          </a:p>
          <a:p>
            <a:pPr marL="0" indent="0">
              <a:buNone/>
            </a:pPr>
            <a:r>
              <a:rPr lang="en-US" dirty="0" smtClean="0"/>
              <a:t>Print the address, city and state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76729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you have object inside objects?</a:t>
            </a:r>
          </a:p>
          <a:p>
            <a:r>
              <a:rPr lang="en-US" dirty="0" smtClean="0"/>
              <a:t>Can you have an array of Objects?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43909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Loops can execute a block of code a number of times</a:t>
            </a:r>
            <a:r>
              <a:rPr lang="en-US" dirty="0" smtClean="0"/>
              <a:t>.</a:t>
            </a:r>
          </a:p>
          <a:p>
            <a:r>
              <a:rPr lang="en-US" sz="2000" dirty="0"/>
              <a:t>for - loops through a block of code a number of times</a:t>
            </a:r>
          </a:p>
          <a:p>
            <a:r>
              <a:rPr lang="en-US" sz="2000" dirty="0"/>
              <a:t>for/in - loops through the properties of an object</a:t>
            </a:r>
          </a:p>
          <a:p>
            <a:r>
              <a:rPr lang="en-US" sz="2000" dirty="0"/>
              <a:t>for/of - loops through the values of an </a:t>
            </a:r>
            <a:r>
              <a:rPr lang="en-US" sz="2000" dirty="0" err="1" smtClean="0"/>
              <a:t>iteratable</a:t>
            </a:r>
            <a:r>
              <a:rPr lang="en-US" sz="2000" dirty="0" smtClean="0"/>
              <a:t> </a:t>
            </a:r>
            <a:r>
              <a:rPr lang="en-US" sz="2000" dirty="0"/>
              <a:t>object</a:t>
            </a:r>
          </a:p>
          <a:p>
            <a:r>
              <a:rPr lang="en-US" sz="2000" dirty="0"/>
              <a:t>while - loops through a block of code while a specified condition is true</a:t>
            </a:r>
          </a:p>
          <a:p>
            <a:r>
              <a:rPr lang="en-US" sz="2000" dirty="0"/>
              <a:t>do/while - also loops through a block of code while a specified condition is true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416697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Display contents of the teacher object</a:t>
            </a:r>
          </a:p>
          <a:p>
            <a:r>
              <a:rPr lang="en-US" dirty="0" smtClean="0"/>
              <a:t>Display the array of objects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4377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 Operations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</a:t>
            </a:r>
          </a:p>
          <a:p>
            <a:r>
              <a:rPr lang="en-US" dirty="0" smtClean="0"/>
              <a:t>Subtraction</a:t>
            </a:r>
          </a:p>
          <a:p>
            <a:r>
              <a:rPr lang="en-US" dirty="0" smtClean="0"/>
              <a:t>Multiplication</a:t>
            </a:r>
          </a:p>
          <a:p>
            <a:r>
              <a:rPr lang="en-US" dirty="0" smtClean="0"/>
              <a:t>Division </a:t>
            </a:r>
          </a:p>
          <a:p>
            <a:r>
              <a:rPr lang="en-US" dirty="0" smtClean="0"/>
              <a:t>Remainder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5069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NaN</a:t>
            </a:r>
            <a:r>
              <a:rPr lang="en-US" dirty="0" smtClean="0"/>
              <a:t> – Not a number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0/0</a:t>
            </a:r>
          </a:p>
          <a:p>
            <a:r>
              <a:rPr lang="en-US" dirty="0" smtClean="0"/>
              <a:t>1 + </a:t>
            </a:r>
            <a:r>
              <a:rPr lang="en-US" dirty="0" err="1" smtClean="0"/>
              <a:t>NaN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1689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typeof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</a:t>
            </a:r>
            <a:r>
              <a:rPr lang="en-US" dirty="0" err="1" smtClean="0"/>
              <a:t>ypeof</a:t>
            </a:r>
            <a:r>
              <a:rPr lang="en-US" dirty="0" smtClean="0"/>
              <a:t> 4</a:t>
            </a:r>
          </a:p>
          <a:p>
            <a:r>
              <a:rPr lang="en-US" dirty="0" err="1"/>
              <a:t>t</a:t>
            </a:r>
            <a:r>
              <a:rPr lang="en-US" dirty="0" err="1" smtClean="0"/>
              <a:t>ypeof</a:t>
            </a:r>
            <a:r>
              <a:rPr lang="en-US" dirty="0" smtClean="0"/>
              <a:t>  4.23456</a:t>
            </a:r>
          </a:p>
          <a:p>
            <a:r>
              <a:rPr lang="en-US" dirty="0" smtClean="0"/>
              <a:t>0/0</a:t>
            </a:r>
          </a:p>
          <a:p>
            <a:r>
              <a:rPr lang="en-US" dirty="0" err="1" smtClean="0"/>
              <a:t>typeof</a:t>
            </a:r>
            <a:r>
              <a:rPr lang="en-US" dirty="0" smtClean="0"/>
              <a:t> </a:t>
            </a:r>
            <a:r>
              <a:rPr lang="en-US" dirty="0" err="1" smtClean="0"/>
              <a:t>NaN</a:t>
            </a:r>
            <a:r>
              <a:rPr lang="en-US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7523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 Quiz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 + 3 * 4 / 2</a:t>
            </a:r>
          </a:p>
          <a:p>
            <a:r>
              <a:rPr lang="en-US" dirty="0" smtClean="0"/>
              <a:t>(13 %  5) ** 2</a:t>
            </a:r>
          </a:p>
          <a:p>
            <a:r>
              <a:rPr lang="en-US" dirty="0" smtClean="0"/>
              <a:t>200 + 0/0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3984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are like Labels for Values</a:t>
            </a:r>
          </a:p>
          <a:p>
            <a:r>
              <a:rPr lang="en-US" dirty="0" smtClean="0"/>
              <a:t>We can store a value and give it a name so that we can </a:t>
            </a:r>
          </a:p>
          <a:p>
            <a:pPr lvl="1"/>
            <a:r>
              <a:rPr lang="en-US" dirty="0" smtClean="0"/>
              <a:t>Refer back to it later</a:t>
            </a:r>
          </a:p>
          <a:p>
            <a:pPr lvl="1"/>
            <a:r>
              <a:rPr lang="en-US" dirty="0" smtClean="0"/>
              <a:t>Use that value to do stuff</a:t>
            </a:r>
          </a:p>
          <a:p>
            <a:pPr lvl="1"/>
            <a:r>
              <a:rPr lang="en-US" dirty="0" smtClean="0"/>
              <a:t>Or change 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3828308"/>
      </p:ext>
    </p:extLst>
  </p:cSld>
  <p:clrMapOvr>
    <a:masterClrMapping/>
  </p:clrMapOvr>
</p:sld>
</file>

<file path=ppt/theme/theme1.xml><?xml version="1.0" encoding="utf-8"?>
<a:theme xmlns:a="http://schemas.openxmlformats.org/drawingml/2006/main" name="Capsules">
  <a:themeElements>
    <a:clrScheme name="">
      <a:dk1>
        <a:srgbClr val="003366"/>
      </a:dk1>
      <a:lt1>
        <a:srgbClr val="FFFFFF"/>
      </a:lt1>
      <a:dk2>
        <a:srgbClr val="009C98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1">
                <a:gamma/>
                <a:shade val="50196"/>
                <a:invGamma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Wingdings" panose="05000000000000000000" pitchFamily="2" charset="2"/>
          <a:buChar char="l"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1">
                <a:gamma/>
                <a:shade val="50196"/>
                <a:invGamma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Wingdings" panose="05000000000000000000" pitchFamily="2" charset="2"/>
          <a:buChar char="l"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Designs\LaVerne.pot</Template>
  <TotalTime>4579</TotalTime>
  <Words>823</Words>
  <Application>Microsoft Office PowerPoint</Application>
  <PresentationFormat>On-screen Show (4:3)</PresentationFormat>
  <Paragraphs>200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Consolas</vt:lpstr>
      <vt:lpstr>Times New Roman</vt:lpstr>
      <vt:lpstr>Wingdings</vt:lpstr>
      <vt:lpstr>Capsules</vt:lpstr>
      <vt:lpstr>Javascript</vt:lpstr>
      <vt:lpstr>JavaScript </vt:lpstr>
      <vt:lpstr>JavaScript Primitive Types</vt:lpstr>
      <vt:lpstr>Numbers </vt:lpstr>
      <vt:lpstr>Math Operations</vt:lpstr>
      <vt:lpstr>NaN – Not a number</vt:lpstr>
      <vt:lpstr>typeof</vt:lpstr>
      <vt:lpstr>Numbers Quiz</vt:lpstr>
      <vt:lpstr>Variables</vt:lpstr>
      <vt:lpstr>Variables</vt:lpstr>
      <vt:lpstr>Demo of let</vt:lpstr>
      <vt:lpstr>Variables</vt:lpstr>
      <vt:lpstr>Variables can change types</vt:lpstr>
      <vt:lpstr>Variable naming conventions</vt:lpstr>
      <vt:lpstr>Strings</vt:lpstr>
      <vt:lpstr>Strings –Indices and Length</vt:lpstr>
      <vt:lpstr>Strings - Methods</vt:lpstr>
      <vt:lpstr>Strings – Method chaining</vt:lpstr>
      <vt:lpstr>String methods</vt:lpstr>
      <vt:lpstr>Math</vt:lpstr>
      <vt:lpstr>How to generate random numbers </vt:lpstr>
      <vt:lpstr>Equality</vt:lpstr>
      <vt:lpstr>Console, Alert and Prompt</vt:lpstr>
      <vt:lpstr>Truthy and Falsy values</vt:lpstr>
      <vt:lpstr>Logical Operators</vt:lpstr>
      <vt:lpstr>JavaScript Switch statements</vt:lpstr>
      <vt:lpstr>JavaScript switch statements</vt:lpstr>
      <vt:lpstr>JavaScript Arrays</vt:lpstr>
      <vt:lpstr>JavaScript Array</vt:lpstr>
      <vt:lpstr>JavaScript keyword new</vt:lpstr>
      <vt:lpstr>Array methods</vt:lpstr>
      <vt:lpstr>Array methods</vt:lpstr>
      <vt:lpstr>Reference Types and Equality</vt:lpstr>
      <vt:lpstr>Arrays + Const</vt:lpstr>
      <vt:lpstr>Multidimensional array</vt:lpstr>
      <vt:lpstr>Gameboard exercise </vt:lpstr>
      <vt:lpstr>Airplane exercise</vt:lpstr>
      <vt:lpstr>Objects</vt:lpstr>
      <vt:lpstr>Example</vt:lpstr>
      <vt:lpstr>Object</vt:lpstr>
      <vt:lpstr>Create your own Objects</vt:lpstr>
      <vt:lpstr>Exercise</vt:lpstr>
      <vt:lpstr>Exercise</vt:lpstr>
      <vt:lpstr>Loops</vt:lpstr>
      <vt:lpstr>Exercises</vt:lpstr>
    </vt:vector>
  </TitlesOfParts>
  <Company>IASTED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IASTED</dc:creator>
  <cp:lastModifiedBy>Sindhu</cp:lastModifiedBy>
  <cp:revision>125</cp:revision>
  <dcterms:created xsi:type="dcterms:W3CDTF">2001-12-11T23:34:17Z</dcterms:created>
  <dcterms:modified xsi:type="dcterms:W3CDTF">2021-06-14T06:29:49Z</dcterms:modified>
</cp:coreProperties>
</file>