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38" r:id="rId16"/>
    <p:sldId id="270" r:id="rId17"/>
    <p:sldId id="343" r:id="rId18"/>
    <p:sldId id="344" r:id="rId19"/>
    <p:sldId id="345" r:id="rId20"/>
    <p:sldId id="271" r:id="rId21"/>
    <p:sldId id="346" r:id="rId22"/>
    <p:sldId id="272" r:id="rId23"/>
    <p:sldId id="347" r:id="rId24"/>
    <p:sldId id="348" r:id="rId25"/>
    <p:sldId id="349" r:id="rId26"/>
    <p:sldId id="273" r:id="rId27"/>
    <p:sldId id="339" r:id="rId28"/>
    <p:sldId id="340" r:id="rId29"/>
    <p:sldId id="341" r:id="rId30"/>
    <p:sldId id="342" r:id="rId31"/>
    <p:sldId id="350" r:id="rId32"/>
    <p:sldId id="351" r:id="rId33"/>
    <p:sldId id="352" r:id="rId34"/>
    <p:sldId id="353" r:id="rId35"/>
    <p:sldId id="354"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0" r:id="rId53"/>
    <p:sldId id="291" r:id="rId54"/>
    <p:sldId id="355" r:id="rId55"/>
    <p:sldId id="356" r:id="rId56"/>
    <p:sldId id="292" r:id="rId57"/>
    <p:sldId id="293" r:id="rId58"/>
    <p:sldId id="294"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08" r:id="rId73"/>
    <p:sldId id="309" r:id="rId74"/>
    <p:sldId id="310" r:id="rId75"/>
    <p:sldId id="311" r:id="rId76"/>
    <p:sldId id="312" r:id="rId77"/>
    <p:sldId id="313" r:id="rId78"/>
    <p:sldId id="314" r:id="rId79"/>
    <p:sldId id="315" r:id="rId80"/>
    <p:sldId id="316" r:id="rId81"/>
    <p:sldId id="317" r:id="rId82"/>
    <p:sldId id="318" r:id="rId83"/>
    <p:sldId id="321" r:id="rId84"/>
    <p:sldId id="322" r:id="rId85"/>
    <p:sldId id="319" r:id="rId86"/>
    <p:sldId id="320" r:id="rId87"/>
    <p:sldId id="323" r:id="rId88"/>
    <p:sldId id="324" r:id="rId89"/>
    <p:sldId id="327" r:id="rId90"/>
    <p:sldId id="325" r:id="rId91"/>
    <p:sldId id="326" r:id="rId92"/>
    <p:sldId id="328" r:id="rId93"/>
    <p:sldId id="329" r:id="rId94"/>
    <p:sldId id="357" r:id="rId95"/>
    <p:sldId id="358" r:id="rId96"/>
    <p:sldId id="359" r:id="rId97"/>
    <p:sldId id="360" r:id="rId98"/>
    <p:sldId id="361" r:id="rId99"/>
    <p:sldId id="362" r:id="rId100"/>
    <p:sldId id="363" r:id="rId101"/>
    <p:sldId id="364" r:id="rId102"/>
    <p:sldId id="365" r:id="rId103"/>
    <p:sldId id="366" r:id="rId104"/>
    <p:sldId id="367" r:id="rId105"/>
    <p:sldId id="368" r:id="rId106"/>
    <p:sldId id="369" r:id="rId107"/>
    <p:sldId id="370" r:id="rId108"/>
    <p:sldId id="371" r:id="rId109"/>
    <p:sldId id="372" r:id="rId110"/>
    <p:sldId id="373" r:id="rId111"/>
    <p:sldId id="374" r:id="rId112"/>
    <p:sldId id="375" r:id="rId113"/>
    <p:sldId id="330" r:id="rId114"/>
    <p:sldId id="331" r:id="rId115"/>
    <p:sldId id="332" r:id="rId116"/>
    <p:sldId id="333" r:id="rId117"/>
    <p:sldId id="334" r:id="rId118"/>
    <p:sldId id="335" r:id="rId119"/>
    <p:sldId id="336" r:id="rId120"/>
    <p:sldId id="337" r:id="rId121"/>
    <p:sldId id="376" r:id="rId122"/>
    <p:sldId id="377" r:id="rId123"/>
    <p:sldId id="378" r:id="rId124"/>
    <p:sldId id="379" r:id="rId125"/>
    <p:sldId id="380" r:id="rId126"/>
    <p:sldId id="381"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41AC9E-BEE2-45D6-B73C-4A7C71869A3C}"/>
              </a:ext>
            </a:extLst>
          </p:cNvPr>
          <p:cNvSpPr>
            <a:spLocks noGrp="1"/>
          </p:cNvSpPr>
          <p:nvPr>
            <p:ph type="ctrTitle"/>
          </p:nvPr>
        </p:nvSpPr>
        <p:spPr>
          <a:xfrm>
            <a:off x="1143000" y="1122363"/>
            <a:ext cx="6858000" cy="2387600"/>
          </a:xfrm>
        </p:spPr>
        <p:txBody>
          <a:bodyPr anchor="b"/>
          <a:lstStyle>
            <a:lvl1pPr algn="ctr">
              <a:defRPr sz="4500">
                <a:solidFill>
                  <a:schemeClr val="tx1"/>
                </a:solidFill>
              </a:defRPr>
            </a:lvl1pPr>
          </a:lstStyle>
          <a:p>
            <a:r>
              <a:rPr lang="en-US" smtClean="0"/>
              <a:t>Click to edit Master title style</a:t>
            </a:r>
            <a:endParaRPr lang="en-IN"/>
          </a:p>
        </p:txBody>
      </p:sp>
      <p:sp>
        <p:nvSpPr>
          <p:cNvPr id="3" name="Subtitle 2">
            <a:extLst>
              <a:ext uri="{FF2B5EF4-FFF2-40B4-BE49-F238E27FC236}">
                <a16:creationId xmlns:a16="http://schemas.microsoft.com/office/drawing/2014/main" xmlns="" id="{46CE6A47-C18A-40F9-B134-29E2D02A61FF}"/>
              </a:ext>
            </a:extLst>
          </p:cNvPr>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pic>
        <p:nvPicPr>
          <p:cNvPr id="9" name="Picture 8">
            <a:extLst>
              <a:ext uri="{FF2B5EF4-FFF2-40B4-BE49-F238E27FC236}">
                <a16:creationId xmlns:a16="http://schemas.microsoft.com/office/drawing/2014/main" xmlns="" id="{A99FC3B5-728F-48D8-BEE4-733E3F5FF3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66456" y="14396"/>
            <a:ext cx="1766729" cy="947334"/>
          </a:xfrm>
          <a:prstGeom prst="rect">
            <a:avLst/>
          </a:prstGeom>
          <a:noFill/>
        </p:spPr>
      </p:pic>
      <p:sp>
        <p:nvSpPr>
          <p:cNvPr id="4" name="Date Placeholder 3">
            <a:extLst>
              <a:ext uri="{FF2B5EF4-FFF2-40B4-BE49-F238E27FC236}">
                <a16:creationId xmlns:a16="http://schemas.microsoft.com/office/drawing/2014/main" xmlns="" id="{6EE561C5-845F-4232-948A-B328DD6B6C4C}"/>
              </a:ext>
            </a:extLst>
          </p:cNvPr>
          <p:cNvSpPr>
            <a:spLocks noGrp="1"/>
          </p:cNvSpPr>
          <p:nvPr>
            <p:ph type="dt" sz="half" idx="10"/>
          </p:nvPr>
        </p:nvSpPr>
        <p:spPr/>
        <p:txBody>
          <a:bodyPr/>
          <a:lstStyle/>
          <a:p>
            <a:fld id="{1D8BD707-D9CF-40AE-B4C6-C98DA3205C09}" type="datetimeFigureOut">
              <a:rPr lang="en-US" smtClean="0"/>
              <a:pPr/>
              <a:t>5/7/2021</a:t>
            </a:fld>
            <a:endParaRPr lang="en-US"/>
          </a:p>
        </p:txBody>
      </p:sp>
      <p:sp>
        <p:nvSpPr>
          <p:cNvPr id="5" name="Footer Placeholder 4">
            <a:extLst>
              <a:ext uri="{FF2B5EF4-FFF2-40B4-BE49-F238E27FC236}">
                <a16:creationId xmlns:a16="http://schemas.microsoft.com/office/drawing/2014/main" xmlns="" id="{21698D4D-FD2A-4AF5-8072-AE93A56E5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35E46B-8288-4279-9289-4755DF7C1DFA}"/>
              </a:ext>
            </a:extLst>
          </p:cNvPr>
          <p:cNvSpPr>
            <a:spLocks noGrp="1"/>
          </p:cNvSpPr>
          <p:nvPr>
            <p:ph type="sldNum" sz="quarter" idx="12"/>
          </p:nvPr>
        </p:nvSpPr>
        <p:spPr/>
        <p:txBody>
          <a:bodyPr/>
          <a:lstStyle/>
          <a:p>
            <a:fld id="{B6F15528-21DE-4FAA-801E-634DDDAF4B2B}" type="slidenum">
              <a:rPr lang="en-US" smtClean="0"/>
              <a:pPr/>
              <a:t>‹#›</a:t>
            </a:fld>
            <a:endParaRPr lang="en-US"/>
          </a:p>
        </p:txBody>
      </p:sp>
      <p:grpSp>
        <p:nvGrpSpPr>
          <p:cNvPr id="8" name="Group 7">
            <a:extLst>
              <a:ext uri="{FF2B5EF4-FFF2-40B4-BE49-F238E27FC236}">
                <a16:creationId xmlns:a16="http://schemas.microsoft.com/office/drawing/2014/main" xmlns="" id="{EC3AED61-6BE0-49E4-B8A7-60AC3C49B28E}"/>
              </a:ext>
            </a:extLst>
          </p:cNvPr>
          <p:cNvGrpSpPr/>
          <p:nvPr/>
        </p:nvGrpSpPr>
        <p:grpSpPr>
          <a:xfrm rot="5400000">
            <a:off x="-3101525" y="3127827"/>
            <a:ext cx="6843605" cy="616745"/>
            <a:chOff x="0" y="0"/>
            <a:chExt cx="12192000" cy="914400"/>
          </a:xfrm>
        </p:grpSpPr>
        <p:sp>
          <p:nvSpPr>
            <p:cNvPr id="10" name="Rectangle 9">
              <a:extLst>
                <a:ext uri="{FF2B5EF4-FFF2-40B4-BE49-F238E27FC236}">
                  <a16:creationId xmlns:a16="http://schemas.microsoft.com/office/drawing/2014/main" xmlns="" id="{C3F10C71-3D42-4A66-BAE8-BCE447784C88}"/>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1" name="Rectangle 10">
              <a:extLst>
                <a:ext uri="{FF2B5EF4-FFF2-40B4-BE49-F238E27FC236}">
                  <a16:creationId xmlns:a16="http://schemas.microsoft.com/office/drawing/2014/main" xmlns="" id="{FB923881-122E-468E-A819-FB93002F29E6}"/>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1594196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xmlns="" id="{B3B4D734-B360-4B62-9674-F916EBF47E64}"/>
              </a:ext>
            </a:extLst>
          </p:cNvPr>
          <p:cNvSpPr>
            <a:spLocks noGrp="1"/>
          </p:cNvSpPr>
          <p:nvPr>
            <p:ph type="body" orient="vert" idx="1"/>
          </p:nvPr>
        </p:nvSpPr>
        <p:spPr>
          <a:xfrm>
            <a:off x="628650" y="1484019"/>
            <a:ext cx="7886700" cy="4692944"/>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53F15E72-10E5-424B-B690-D301B9E2ECEA}"/>
              </a:ext>
            </a:extLst>
          </p:cNvPr>
          <p:cNvSpPr>
            <a:spLocks noGrp="1"/>
          </p:cNvSpPr>
          <p:nvPr>
            <p:ph type="dt" sz="half" idx="10"/>
          </p:nvPr>
        </p:nvSpPr>
        <p:spPr/>
        <p:txBody>
          <a:bodyPr/>
          <a:lstStyle/>
          <a:p>
            <a:fld id="{1D8BD707-D9CF-40AE-B4C6-C98DA3205C09}" type="datetimeFigureOut">
              <a:rPr lang="en-US" smtClean="0"/>
              <a:pPr/>
              <a:t>5/7/2021</a:t>
            </a:fld>
            <a:endParaRPr lang="en-US"/>
          </a:p>
        </p:txBody>
      </p:sp>
      <p:sp>
        <p:nvSpPr>
          <p:cNvPr id="5" name="Footer Placeholder 4">
            <a:extLst>
              <a:ext uri="{FF2B5EF4-FFF2-40B4-BE49-F238E27FC236}">
                <a16:creationId xmlns:a16="http://schemas.microsoft.com/office/drawing/2014/main" xmlns="" id="{026C7A34-2184-4AE4-A7F5-7B4696751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3650A2-C35D-418F-B5B4-5AFA3B82F608}"/>
              </a:ext>
            </a:extLst>
          </p:cNvPr>
          <p:cNvSpPr>
            <a:spLocks noGrp="1"/>
          </p:cNvSpPr>
          <p:nvPr>
            <p:ph type="sldNum" sz="quarter" idx="12"/>
          </p:nvPr>
        </p:nvSpPr>
        <p:spPr/>
        <p:txBody>
          <a:bodyPr/>
          <a:lstStyle/>
          <a:p>
            <a:fld id="{B6F15528-21DE-4FAA-801E-634DDDAF4B2B}" type="slidenum">
              <a:rPr lang="en-US" smtClean="0"/>
              <a:pPr/>
              <a:t>‹#›</a:t>
            </a:fld>
            <a:endParaRPr lang="en-US"/>
          </a:p>
        </p:txBody>
      </p:sp>
      <p:grpSp>
        <p:nvGrpSpPr>
          <p:cNvPr id="7" name="Group 6">
            <a:extLst>
              <a:ext uri="{FF2B5EF4-FFF2-40B4-BE49-F238E27FC236}">
                <a16:creationId xmlns:a16="http://schemas.microsoft.com/office/drawing/2014/main" xmlns="" id="{A7A963CA-9D67-453D-B9DE-2F67CC2851EC}"/>
              </a:ext>
            </a:extLst>
          </p:cNvPr>
          <p:cNvGrpSpPr/>
          <p:nvPr/>
        </p:nvGrpSpPr>
        <p:grpSpPr>
          <a:xfrm>
            <a:off x="0" y="0"/>
            <a:ext cx="9144000" cy="1279526"/>
            <a:chOff x="0" y="0"/>
            <a:chExt cx="12192000" cy="914400"/>
          </a:xfrm>
        </p:grpSpPr>
        <p:sp>
          <p:nvSpPr>
            <p:cNvPr id="8" name="Rectangle 7">
              <a:extLst>
                <a:ext uri="{FF2B5EF4-FFF2-40B4-BE49-F238E27FC236}">
                  <a16:creationId xmlns:a16="http://schemas.microsoft.com/office/drawing/2014/main" xmlns="" id="{EDBEBB95-A2DF-4B3C-98AF-D3E94ACD5352}"/>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Rectangle 8">
              <a:extLst>
                <a:ext uri="{FF2B5EF4-FFF2-40B4-BE49-F238E27FC236}">
                  <a16:creationId xmlns:a16="http://schemas.microsoft.com/office/drawing/2014/main" xmlns="" id="{1DC262BE-51AA-4B68-9FAF-F9C4A76AFB15}"/>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10" name="Title 1">
            <a:extLst>
              <a:ext uri="{FF2B5EF4-FFF2-40B4-BE49-F238E27FC236}">
                <a16:creationId xmlns:a16="http://schemas.microsoft.com/office/drawing/2014/main" xmlns="" id="{5D603770-F3B3-4B79-AC1A-A85847D93172}"/>
              </a:ext>
            </a:extLst>
          </p:cNvPr>
          <p:cNvSpPr txBox="1">
            <a:spLocks/>
          </p:cNvSpPr>
          <p:nvPr/>
        </p:nvSpPr>
        <p:spPr>
          <a:xfrm>
            <a:off x="628650" y="204494"/>
            <a:ext cx="7886700" cy="91440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700"/>
              <a:t>Click to edit Master title style</a:t>
            </a:r>
            <a:endParaRPr lang="en-IN" sz="2700" dirty="0"/>
          </a:p>
        </p:txBody>
      </p:sp>
      <p:grpSp>
        <p:nvGrpSpPr>
          <p:cNvPr id="11" name="Group 10">
            <a:extLst>
              <a:ext uri="{FF2B5EF4-FFF2-40B4-BE49-F238E27FC236}">
                <a16:creationId xmlns:a16="http://schemas.microsoft.com/office/drawing/2014/main" xmlns="" id="{B2765CB9-8774-436E-83B1-06789144FAC8}"/>
              </a:ext>
            </a:extLst>
          </p:cNvPr>
          <p:cNvGrpSpPr/>
          <p:nvPr/>
        </p:nvGrpSpPr>
        <p:grpSpPr>
          <a:xfrm>
            <a:off x="0" y="6348492"/>
            <a:ext cx="9144000" cy="45719"/>
            <a:chOff x="0" y="0"/>
            <a:chExt cx="12192000" cy="914400"/>
          </a:xfrm>
        </p:grpSpPr>
        <p:sp>
          <p:nvSpPr>
            <p:cNvPr id="12" name="Rectangle 11">
              <a:extLst>
                <a:ext uri="{FF2B5EF4-FFF2-40B4-BE49-F238E27FC236}">
                  <a16:creationId xmlns:a16="http://schemas.microsoft.com/office/drawing/2014/main" xmlns="" id="{9C3F290F-9C4C-4B37-829B-8F41CC1290AD}"/>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 name="Rectangle 12">
              <a:extLst>
                <a:ext uri="{FF2B5EF4-FFF2-40B4-BE49-F238E27FC236}">
                  <a16:creationId xmlns:a16="http://schemas.microsoft.com/office/drawing/2014/main" xmlns="" id="{00E5FBB2-67BF-4D71-BD77-55742211526F}"/>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947561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8DAD1D6-8D95-47D6-B36D-D6648FCC389C}"/>
              </a:ext>
            </a:extLst>
          </p:cNvPr>
          <p:cNvGrpSpPr/>
          <p:nvPr/>
        </p:nvGrpSpPr>
        <p:grpSpPr>
          <a:xfrm rot="5400000">
            <a:off x="4623594" y="2285209"/>
            <a:ext cx="5811839" cy="1971677"/>
            <a:chOff x="0" y="0"/>
            <a:chExt cx="12192000" cy="914400"/>
          </a:xfrm>
        </p:grpSpPr>
        <p:sp>
          <p:nvSpPr>
            <p:cNvPr id="8" name="Rectangle 7">
              <a:extLst>
                <a:ext uri="{FF2B5EF4-FFF2-40B4-BE49-F238E27FC236}">
                  <a16:creationId xmlns:a16="http://schemas.microsoft.com/office/drawing/2014/main" xmlns="" id="{609B0F58-C5E6-4C1C-A8F2-34DAE5687858}"/>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Rectangle 8">
              <a:extLst>
                <a:ext uri="{FF2B5EF4-FFF2-40B4-BE49-F238E27FC236}">
                  <a16:creationId xmlns:a16="http://schemas.microsoft.com/office/drawing/2014/main" xmlns="" id="{5B276FD2-129D-4D8D-81ED-B77772A64C9A}"/>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2" name="Vertical Title 1">
            <a:extLst>
              <a:ext uri="{FF2B5EF4-FFF2-40B4-BE49-F238E27FC236}">
                <a16:creationId xmlns:a16="http://schemas.microsoft.com/office/drawing/2014/main" xmlns="" id="{D1F417D5-A8C4-4C31-AE96-740CA6D36178}"/>
              </a:ext>
            </a:extLst>
          </p:cNvPr>
          <p:cNvSpPr>
            <a:spLocks noGrp="1"/>
          </p:cNvSpPr>
          <p:nvPr>
            <p:ph type="title" orient="vert"/>
          </p:nvPr>
        </p:nvSpPr>
        <p:spPr>
          <a:xfrm>
            <a:off x="6543675" y="365125"/>
            <a:ext cx="1971675" cy="5811838"/>
          </a:xfrm>
        </p:spPr>
        <p:txBody>
          <a:bodyPr vert="eaVert"/>
          <a:lstStyle>
            <a:lvl1pPr>
              <a:defRPr>
                <a:solidFill>
                  <a:schemeClr val="tx1"/>
                </a:solidFill>
              </a:defRPr>
            </a:lvl1pPr>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xmlns="" id="{4634B0FE-2A5E-4F10-9DF1-D21687B06270}"/>
              </a:ext>
            </a:extLst>
          </p:cNvPr>
          <p:cNvSpPr>
            <a:spLocks noGrp="1"/>
          </p:cNvSpPr>
          <p:nvPr>
            <p:ph type="body" orient="vert" idx="1"/>
          </p:nvPr>
        </p:nvSpPr>
        <p:spPr>
          <a:xfrm>
            <a:off x="628650" y="365125"/>
            <a:ext cx="5800725" cy="5811838"/>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1C84F37E-50DC-4E89-A8E7-62C06A9A3161}"/>
              </a:ext>
            </a:extLst>
          </p:cNvPr>
          <p:cNvSpPr>
            <a:spLocks noGrp="1"/>
          </p:cNvSpPr>
          <p:nvPr>
            <p:ph type="dt" sz="half" idx="10"/>
          </p:nvPr>
        </p:nvSpPr>
        <p:spPr/>
        <p:txBody>
          <a:bodyPr/>
          <a:lstStyle/>
          <a:p>
            <a:fld id="{1D8BD707-D9CF-40AE-B4C6-C98DA3205C09}" type="datetimeFigureOut">
              <a:rPr lang="en-US" smtClean="0"/>
              <a:pPr/>
              <a:t>5/7/2021</a:t>
            </a:fld>
            <a:endParaRPr lang="en-US"/>
          </a:p>
        </p:txBody>
      </p:sp>
      <p:sp>
        <p:nvSpPr>
          <p:cNvPr id="5" name="Footer Placeholder 4">
            <a:extLst>
              <a:ext uri="{FF2B5EF4-FFF2-40B4-BE49-F238E27FC236}">
                <a16:creationId xmlns:a16="http://schemas.microsoft.com/office/drawing/2014/main" xmlns="" id="{6585F9E9-0806-44A7-9562-25F8752D2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89F966-1195-4134-91C4-08A0193A542C}"/>
              </a:ext>
            </a:extLst>
          </p:cNvPr>
          <p:cNvSpPr>
            <a:spLocks noGrp="1"/>
          </p:cNvSpPr>
          <p:nvPr>
            <p:ph type="sldNum" sz="quarter" idx="12"/>
          </p:nvPr>
        </p:nvSpPr>
        <p:spPr/>
        <p:txBody>
          <a:bodyPr/>
          <a:lstStyle/>
          <a:p>
            <a:fld id="{B6F15528-21DE-4FAA-801E-634DDDAF4B2B}" type="slidenum">
              <a:rPr lang="en-US" smtClean="0"/>
              <a:pPr/>
              <a:t>‹#›</a:t>
            </a:fld>
            <a:endParaRPr lang="en-US"/>
          </a:p>
        </p:txBody>
      </p:sp>
      <p:grpSp>
        <p:nvGrpSpPr>
          <p:cNvPr id="10" name="Group 9">
            <a:extLst>
              <a:ext uri="{FF2B5EF4-FFF2-40B4-BE49-F238E27FC236}">
                <a16:creationId xmlns:a16="http://schemas.microsoft.com/office/drawing/2014/main" xmlns="" id="{BED7CF58-CAE4-4E0D-89F7-2224A53FED4F}"/>
              </a:ext>
            </a:extLst>
          </p:cNvPr>
          <p:cNvGrpSpPr/>
          <p:nvPr/>
        </p:nvGrpSpPr>
        <p:grpSpPr>
          <a:xfrm>
            <a:off x="0" y="6348492"/>
            <a:ext cx="9144000" cy="45719"/>
            <a:chOff x="0" y="0"/>
            <a:chExt cx="12192000" cy="914400"/>
          </a:xfrm>
        </p:grpSpPr>
        <p:sp>
          <p:nvSpPr>
            <p:cNvPr id="11" name="Rectangle 10">
              <a:extLst>
                <a:ext uri="{FF2B5EF4-FFF2-40B4-BE49-F238E27FC236}">
                  <a16:creationId xmlns:a16="http://schemas.microsoft.com/office/drawing/2014/main" xmlns="" id="{D5F4753E-65C6-47B6-ADB1-67D1A667EA5B}"/>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a:extLst>
                <a:ext uri="{FF2B5EF4-FFF2-40B4-BE49-F238E27FC236}">
                  <a16:creationId xmlns:a16="http://schemas.microsoft.com/office/drawing/2014/main" xmlns="" id="{E1C4C11D-98E5-4E3E-9558-4895FEDE2E67}"/>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3435009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C292DA59-9C10-4732-B539-5F8630D26FD0}"/>
              </a:ext>
            </a:extLst>
          </p:cNvPr>
          <p:cNvGrpSpPr/>
          <p:nvPr/>
        </p:nvGrpSpPr>
        <p:grpSpPr>
          <a:xfrm>
            <a:off x="0" y="0"/>
            <a:ext cx="9144000" cy="1279526"/>
            <a:chOff x="0" y="0"/>
            <a:chExt cx="12192000" cy="914400"/>
          </a:xfrm>
        </p:grpSpPr>
        <p:sp>
          <p:nvSpPr>
            <p:cNvPr id="7" name="Rectangle 6">
              <a:extLst>
                <a:ext uri="{FF2B5EF4-FFF2-40B4-BE49-F238E27FC236}">
                  <a16:creationId xmlns:a16="http://schemas.microsoft.com/office/drawing/2014/main" xmlns="" id="{60E3D80C-ECCA-445D-86A4-937801F05BF5}"/>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8" name="Rectangle 7">
              <a:extLst>
                <a:ext uri="{FF2B5EF4-FFF2-40B4-BE49-F238E27FC236}">
                  <a16:creationId xmlns:a16="http://schemas.microsoft.com/office/drawing/2014/main" xmlns="" id="{6D6A313F-58B1-4A57-971E-2A0A271F51E1}"/>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2" name="Title 1">
            <a:extLst>
              <a:ext uri="{FF2B5EF4-FFF2-40B4-BE49-F238E27FC236}">
                <a16:creationId xmlns:a16="http://schemas.microsoft.com/office/drawing/2014/main" xmlns="" id="{12E1874D-3F7E-40D8-8A42-E79F5566B8CB}"/>
              </a:ext>
            </a:extLst>
          </p:cNvPr>
          <p:cNvSpPr>
            <a:spLocks noGrp="1"/>
          </p:cNvSpPr>
          <p:nvPr>
            <p:ph type="title"/>
          </p:nvPr>
        </p:nvSpPr>
        <p:spPr>
          <a:xfrm>
            <a:off x="628650" y="204494"/>
            <a:ext cx="7886700" cy="914401"/>
          </a:xfrm>
        </p:spPr>
        <p:txBody>
          <a:bodyPr>
            <a:normAutofit/>
          </a:bodyPr>
          <a:lstStyle>
            <a:lvl1pPr>
              <a:defRPr sz="3600" baseline="0">
                <a:solidFill>
                  <a:schemeClr val="tx1"/>
                </a:solidFill>
              </a:defRPr>
            </a:lvl1pPr>
          </a:lstStyle>
          <a:p>
            <a:r>
              <a:rPr lang="en-US" dirty="0" smtClean="0"/>
              <a:t>Click to edit Master title style</a:t>
            </a:r>
            <a:endParaRPr lang="en-IN" dirty="0"/>
          </a:p>
        </p:txBody>
      </p:sp>
      <p:sp>
        <p:nvSpPr>
          <p:cNvPr id="3" name="Content Placeholder 2">
            <a:extLst>
              <a:ext uri="{FF2B5EF4-FFF2-40B4-BE49-F238E27FC236}">
                <a16:creationId xmlns:a16="http://schemas.microsoft.com/office/drawing/2014/main" xmlns="" id="{9CBBD77C-780B-4C27-BD73-3395D3C8325B}"/>
              </a:ext>
            </a:extLst>
          </p:cNvPr>
          <p:cNvSpPr>
            <a:spLocks noGrp="1"/>
          </p:cNvSpPr>
          <p:nvPr>
            <p:ph idx="1"/>
          </p:nvPr>
        </p:nvSpPr>
        <p:spPr>
          <a:xfrm>
            <a:off x="628650" y="1439563"/>
            <a:ext cx="7886700" cy="4737401"/>
          </a:xfrm>
        </p:spPr>
        <p:txBody>
          <a:bodyPr/>
          <a:lstStyle>
            <a:lvl1pPr>
              <a:defRPr sz="2800">
                <a:solidFill>
                  <a:schemeClr val="tx1"/>
                </a:solidFill>
              </a:defRPr>
            </a:lvl1pPr>
            <a:lvl2pPr>
              <a:defRPr sz="2400">
                <a:solidFill>
                  <a:schemeClr val="tx1"/>
                </a:solidFill>
              </a:defRPr>
            </a:lvl2pPr>
            <a:lvl3pPr>
              <a:defRPr sz="2000" baseline="0">
                <a:solidFill>
                  <a:schemeClr val="tx1"/>
                </a:solidFill>
              </a:defRPr>
            </a:lvl3pPr>
            <a:lvl4pPr>
              <a:defRPr sz="1800" baseline="0">
                <a:solidFill>
                  <a:schemeClr val="tx1"/>
                </a:solidFill>
              </a:defRPr>
            </a:lvl4pPr>
            <a:lvl5pPr>
              <a:defRPr sz="160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a:extLst>
              <a:ext uri="{FF2B5EF4-FFF2-40B4-BE49-F238E27FC236}">
                <a16:creationId xmlns:a16="http://schemas.microsoft.com/office/drawing/2014/main" xmlns="" id="{52586CC2-6232-4B23-9A18-43E084A61254}"/>
              </a:ext>
            </a:extLst>
          </p:cNvPr>
          <p:cNvSpPr>
            <a:spLocks noGrp="1"/>
          </p:cNvSpPr>
          <p:nvPr>
            <p:ph type="dt" sz="half" idx="10"/>
          </p:nvPr>
        </p:nvSpPr>
        <p:spPr/>
        <p:txBody>
          <a:bodyPr/>
          <a:lstStyle/>
          <a:p>
            <a:fld id="{1D8BD707-D9CF-40AE-B4C6-C98DA3205C09}" type="datetimeFigureOut">
              <a:rPr lang="en-US" smtClean="0"/>
              <a:pPr/>
              <a:t>5/7/2021</a:t>
            </a:fld>
            <a:endParaRPr lang="en-US"/>
          </a:p>
        </p:txBody>
      </p:sp>
      <p:sp>
        <p:nvSpPr>
          <p:cNvPr id="5" name="Footer Placeholder 4">
            <a:extLst>
              <a:ext uri="{FF2B5EF4-FFF2-40B4-BE49-F238E27FC236}">
                <a16:creationId xmlns:a16="http://schemas.microsoft.com/office/drawing/2014/main" xmlns="" id="{9E3C4982-2402-48EA-82D3-F5B5CA5D9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00B903-191F-41A5-B95D-67EF5112BCC2}"/>
              </a:ext>
            </a:extLst>
          </p:cNvPr>
          <p:cNvSpPr>
            <a:spLocks noGrp="1"/>
          </p:cNvSpPr>
          <p:nvPr>
            <p:ph type="sldNum" sz="quarter" idx="12"/>
          </p:nvPr>
        </p:nvSpPr>
        <p:spPr/>
        <p:txBody>
          <a:bodyPr/>
          <a:lstStyle/>
          <a:p>
            <a:fld id="{B6F15528-21DE-4FAA-801E-634DDDAF4B2B}" type="slidenum">
              <a:rPr lang="en-US" smtClean="0"/>
              <a:pPr/>
              <a:t>‹#›</a:t>
            </a:fld>
            <a:endParaRPr lang="en-US"/>
          </a:p>
        </p:txBody>
      </p:sp>
      <p:grpSp>
        <p:nvGrpSpPr>
          <p:cNvPr id="10" name="Group 9">
            <a:extLst>
              <a:ext uri="{FF2B5EF4-FFF2-40B4-BE49-F238E27FC236}">
                <a16:creationId xmlns:a16="http://schemas.microsoft.com/office/drawing/2014/main" xmlns="" id="{13179783-2717-4A12-8608-D491D761F8E1}"/>
              </a:ext>
            </a:extLst>
          </p:cNvPr>
          <p:cNvGrpSpPr/>
          <p:nvPr/>
        </p:nvGrpSpPr>
        <p:grpSpPr>
          <a:xfrm>
            <a:off x="0" y="6348492"/>
            <a:ext cx="9144000" cy="45719"/>
            <a:chOff x="0" y="0"/>
            <a:chExt cx="12192000" cy="914400"/>
          </a:xfrm>
        </p:grpSpPr>
        <p:sp>
          <p:nvSpPr>
            <p:cNvPr id="11" name="Rectangle 10">
              <a:extLst>
                <a:ext uri="{FF2B5EF4-FFF2-40B4-BE49-F238E27FC236}">
                  <a16:creationId xmlns:a16="http://schemas.microsoft.com/office/drawing/2014/main" xmlns="" id="{D6C89EF2-1CC3-4A9D-A3A2-D77FE95B2628}"/>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a:extLst>
                <a:ext uri="{FF2B5EF4-FFF2-40B4-BE49-F238E27FC236}">
                  <a16:creationId xmlns:a16="http://schemas.microsoft.com/office/drawing/2014/main" xmlns="" id="{4C5C4C13-8908-422E-BE41-C4B9C04F384A}"/>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341109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351DBC9C-43DF-49C3-87FC-8128A2F33679}"/>
              </a:ext>
            </a:extLst>
          </p:cNvPr>
          <p:cNvGrpSpPr/>
          <p:nvPr/>
        </p:nvGrpSpPr>
        <p:grpSpPr>
          <a:xfrm>
            <a:off x="0" y="3282150"/>
            <a:ext cx="9144000" cy="1279526"/>
            <a:chOff x="0" y="0"/>
            <a:chExt cx="12192000" cy="914400"/>
          </a:xfrm>
        </p:grpSpPr>
        <p:sp>
          <p:nvSpPr>
            <p:cNvPr id="8" name="Rectangle 7">
              <a:extLst>
                <a:ext uri="{FF2B5EF4-FFF2-40B4-BE49-F238E27FC236}">
                  <a16:creationId xmlns:a16="http://schemas.microsoft.com/office/drawing/2014/main" xmlns="" id="{E450CB9A-3BB4-4974-924F-B7B1E6265BBF}"/>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Rectangle 8">
              <a:extLst>
                <a:ext uri="{FF2B5EF4-FFF2-40B4-BE49-F238E27FC236}">
                  <a16:creationId xmlns:a16="http://schemas.microsoft.com/office/drawing/2014/main" xmlns="" id="{DAE874A4-496C-48FE-92B7-B0A60809E6D7}"/>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2" name="Title 1">
            <a:extLst>
              <a:ext uri="{FF2B5EF4-FFF2-40B4-BE49-F238E27FC236}">
                <a16:creationId xmlns:a16="http://schemas.microsoft.com/office/drawing/2014/main" xmlns="" id="{74E4C7B9-1AC4-490A-967B-20ED7EA1231E}"/>
              </a:ext>
            </a:extLst>
          </p:cNvPr>
          <p:cNvSpPr>
            <a:spLocks noGrp="1"/>
          </p:cNvSpPr>
          <p:nvPr>
            <p:ph type="title"/>
          </p:nvPr>
        </p:nvSpPr>
        <p:spPr>
          <a:xfrm>
            <a:off x="623888" y="1709739"/>
            <a:ext cx="7886700" cy="2852737"/>
          </a:xfrm>
        </p:spPr>
        <p:txBody>
          <a:bodyPr anchor="b"/>
          <a:lstStyle>
            <a:lvl1pPr>
              <a:defRPr sz="4500">
                <a:solidFill>
                  <a:schemeClr val="tx1"/>
                </a:solidFill>
              </a:defRPr>
            </a:lvl1pPr>
          </a:lstStyle>
          <a:p>
            <a:r>
              <a:rPr lang="en-US" smtClean="0"/>
              <a:t>Click to edit Master title style</a:t>
            </a:r>
            <a:endParaRPr lang="en-IN" dirty="0"/>
          </a:p>
        </p:txBody>
      </p:sp>
      <p:sp>
        <p:nvSpPr>
          <p:cNvPr id="3" name="Text Placeholder 2">
            <a:extLst>
              <a:ext uri="{FF2B5EF4-FFF2-40B4-BE49-F238E27FC236}">
                <a16:creationId xmlns:a16="http://schemas.microsoft.com/office/drawing/2014/main" xmlns="" id="{6B8E24ED-F24F-493F-A8D8-B650F73DE2B2}"/>
              </a:ext>
            </a:extLst>
          </p:cNvPr>
          <p:cNvSpPr>
            <a:spLocks noGrp="1"/>
          </p:cNvSpPr>
          <p:nvPr>
            <p:ph type="body" idx="1"/>
          </p:nvPr>
        </p:nvSpPr>
        <p:spPr>
          <a:xfrm>
            <a:off x="623888" y="4589464"/>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65A767B3-2656-45E9-ABA1-411F235E2394}"/>
              </a:ext>
            </a:extLst>
          </p:cNvPr>
          <p:cNvSpPr>
            <a:spLocks noGrp="1"/>
          </p:cNvSpPr>
          <p:nvPr>
            <p:ph type="dt" sz="half" idx="10"/>
          </p:nvPr>
        </p:nvSpPr>
        <p:spPr/>
        <p:txBody>
          <a:bodyPr/>
          <a:lstStyle/>
          <a:p>
            <a:fld id="{1D8BD707-D9CF-40AE-B4C6-C98DA3205C09}" type="datetimeFigureOut">
              <a:rPr lang="en-US" smtClean="0"/>
              <a:pPr/>
              <a:t>5/7/2021</a:t>
            </a:fld>
            <a:endParaRPr lang="en-US"/>
          </a:p>
        </p:txBody>
      </p:sp>
      <p:sp>
        <p:nvSpPr>
          <p:cNvPr id="5" name="Footer Placeholder 4">
            <a:extLst>
              <a:ext uri="{FF2B5EF4-FFF2-40B4-BE49-F238E27FC236}">
                <a16:creationId xmlns:a16="http://schemas.microsoft.com/office/drawing/2014/main" xmlns="" id="{129868E8-712B-4C53-B4BA-FA68533E6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F0D95B6-5E51-43E6-A6F6-7B53F07597D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331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99CB701-9E26-4C6D-990D-46838D24A206}"/>
              </a:ext>
            </a:extLst>
          </p:cNvPr>
          <p:cNvSpPr>
            <a:spLocks noGrp="1"/>
          </p:cNvSpPr>
          <p:nvPr>
            <p:ph sz="half" idx="1"/>
          </p:nvPr>
        </p:nvSpPr>
        <p:spPr>
          <a:xfrm>
            <a:off x="628650" y="1484019"/>
            <a:ext cx="3886200" cy="469294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a16="http://schemas.microsoft.com/office/drawing/2014/main" xmlns="" id="{6975D391-72CF-49F2-A171-C4C7675C672C}"/>
              </a:ext>
            </a:extLst>
          </p:cNvPr>
          <p:cNvSpPr>
            <a:spLocks noGrp="1"/>
          </p:cNvSpPr>
          <p:nvPr>
            <p:ph sz="half" idx="2"/>
          </p:nvPr>
        </p:nvSpPr>
        <p:spPr>
          <a:xfrm>
            <a:off x="4629150" y="1484019"/>
            <a:ext cx="3886200" cy="469294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a16="http://schemas.microsoft.com/office/drawing/2014/main" xmlns="" id="{EFB9ABCE-7CBB-4C04-B18D-8A0B1F052A7A}"/>
              </a:ext>
            </a:extLst>
          </p:cNvPr>
          <p:cNvSpPr>
            <a:spLocks noGrp="1"/>
          </p:cNvSpPr>
          <p:nvPr>
            <p:ph type="dt" sz="half" idx="10"/>
          </p:nvPr>
        </p:nvSpPr>
        <p:spPr/>
        <p:txBody>
          <a:bodyPr/>
          <a:lstStyle/>
          <a:p>
            <a:fld id="{1D8BD707-D9CF-40AE-B4C6-C98DA3205C09}" type="datetimeFigureOut">
              <a:rPr lang="en-US" smtClean="0"/>
              <a:pPr/>
              <a:t>5/7/2021</a:t>
            </a:fld>
            <a:endParaRPr lang="en-US"/>
          </a:p>
        </p:txBody>
      </p:sp>
      <p:sp>
        <p:nvSpPr>
          <p:cNvPr id="6" name="Footer Placeholder 5">
            <a:extLst>
              <a:ext uri="{FF2B5EF4-FFF2-40B4-BE49-F238E27FC236}">
                <a16:creationId xmlns:a16="http://schemas.microsoft.com/office/drawing/2014/main" xmlns="" id="{106F0FA9-F928-4F58-9E4C-E2BABF63E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EB33EB3-CD70-477A-9E5B-C7EBAE8AC1C2}"/>
              </a:ext>
            </a:extLst>
          </p:cNvPr>
          <p:cNvSpPr>
            <a:spLocks noGrp="1"/>
          </p:cNvSpPr>
          <p:nvPr>
            <p:ph type="sldNum" sz="quarter" idx="12"/>
          </p:nvPr>
        </p:nvSpPr>
        <p:spPr/>
        <p:txBody>
          <a:bodyPr/>
          <a:lstStyle/>
          <a:p>
            <a:fld id="{B6F15528-21DE-4FAA-801E-634DDDAF4B2B}" type="slidenum">
              <a:rPr lang="en-US" smtClean="0"/>
              <a:pPr/>
              <a:t>‹#›</a:t>
            </a:fld>
            <a:endParaRPr lang="en-US"/>
          </a:p>
        </p:txBody>
      </p:sp>
      <p:grpSp>
        <p:nvGrpSpPr>
          <p:cNvPr id="8" name="Group 7">
            <a:extLst>
              <a:ext uri="{FF2B5EF4-FFF2-40B4-BE49-F238E27FC236}">
                <a16:creationId xmlns:a16="http://schemas.microsoft.com/office/drawing/2014/main" xmlns="" id="{0B2B42B2-0852-44EB-AF7C-CCF4FF1EB0C7}"/>
              </a:ext>
            </a:extLst>
          </p:cNvPr>
          <p:cNvGrpSpPr/>
          <p:nvPr/>
        </p:nvGrpSpPr>
        <p:grpSpPr>
          <a:xfrm>
            <a:off x="0" y="0"/>
            <a:ext cx="9144000" cy="1279526"/>
            <a:chOff x="0" y="0"/>
            <a:chExt cx="12192000" cy="914400"/>
          </a:xfrm>
        </p:grpSpPr>
        <p:sp>
          <p:nvSpPr>
            <p:cNvPr id="9" name="Rectangle 8">
              <a:extLst>
                <a:ext uri="{FF2B5EF4-FFF2-40B4-BE49-F238E27FC236}">
                  <a16:creationId xmlns:a16="http://schemas.microsoft.com/office/drawing/2014/main" xmlns="" id="{B6EFB55F-426C-4DB2-B071-9B804595440D}"/>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Rectangle 9">
              <a:extLst>
                <a:ext uri="{FF2B5EF4-FFF2-40B4-BE49-F238E27FC236}">
                  <a16:creationId xmlns:a16="http://schemas.microsoft.com/office/drawing/2014/main" xmlns="" id="{135DD38A-5C3A-420C-8A64-1F6C4DAB05F0}"/>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11" name="Title 1">
            <a:extLst>
              <a:ext uri="{FF2B5EF4-FFF2-40B4-BE49-F238E27FC236}">
                <a16:creationId xmlns:a16="http://schemas.microsoft.com/office/drawing/2014/main" xmlns="" id="{75578851-D08C-43E2-9761-41E96D8F24A9}"/>
              </a:ext>
            </a:extLst>
          </p:cNvPr>
          <p:cNvSpPr>
            <a:spLocks noGrp="1"/>
          </p:cNvSpPr>
          <p:nvPr>
            <p:ph type="title"/>
          </p:nvPr>
        </p:nvSpPr>
        <p:spPr>
          <a:xfrm>
            <a:off x="628650" y="204494"/>
            <a:ext cx="7886700" cy="914401"/>
          </a:xfrm>
        </p:spPr>
        <p:txBody>
          <a:bodyPr>
            <a:normAutofit/>
          </a:bodyPr>
          <a:lstStyle>
            <a:lvl1pPr>
              <a:defRPr sz="2700">
                <a:solidFill>
                  <a:schemeClr val="tx1"/>
                </a:solidFill>
              </a:defRPr>
            </a:lvl1pPr>
          </a:lstStyle>
          <a:p>
            <a:r>
              <a:rPr lang="en-US" smtClean="0"/>
              <a:t>Click to edit Master title style</a:t>
            </a:r>
            <a:endParaRPr lang="en-IN" dirty="0"/>
          </a:p>
        </p:txBody>
      </p:sp>
      <p:grpSp>
        <p:nvGrpSpPr>
          <p:cNvPr id="12" name="Group 11">
            <a:extLst>
              <a:ext uri="{FF2B5EF4-FFF2-40B4-BE49-F238E27FC236}">
                <a16:creationId xmlns:a16="http://schemas.microsoft.com/office/drawing/2014/main" xmlns="" id="{ABAB3ACF-A693-40FC-BA51-7A67A060B6B4}"/>
              </a:ext>
            </a:extLst>
          </p:cNvPr>
          <p:cNvGrpSpPr/>
          <p:nvPr/>
        </p:nvGrpSpPr>
        <p:grpSpPr>
          <a:xfrm>
            <a:off x="0" y="6348492"/>
            <a:ext cx="9144000" cy="45719"/>
            <a:chOff x="0" y="0"/>
            <a:chExt cx="12192000" cy="914400"/>
          </a:xfrm>
        </p:grpSpPr>
        <p:sp>
          <p:nvSpPr>
            <p:cNvPr id="13" name="Rectangle 12">
              <a:extLst>
                <a:ext uri="{FF2B5EF4-FFF2-40B4-BE49-F238E27FC236}">
                  <a16:creationId xmlns:a16="http://schemas.microsoft.com/office/drawing/2014/main" xmlns="" id="{B921F1BC-BE6C-482A-AB89-6CD37F5571A4}"/>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4" name="Rectangle 13">
              <a:extLst>
                <a:ext uri="{FF2B5EF4-FFF2-40B4-BE49-F238E27FC236}">
                  <a16:creationId xmlns:a16="http://schemas.microsoft.com/office/drawing/2014/main" xmlns="" id="{86F63048-98B6-4EDB-A507-AE7F75CB60D6}"/>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382255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861D1BE-0AC6-4957-BFFC-3A6C56DA39D1}"/>
              </a:ext>
            </a:extLst>
          </p:cNvPr>
          <p:cNvSpPr>
            <a:spLocks noGrp="1"/>
          </p:cNvSpPr>
          <p:nvPr>
            <p:ph type="body" idx="1"/>
          </p:nvPr>
        </p:nvSpPr>
        <p:spPr>
          <a:xfrm>
            <a:off x="629842" y="1477285"/>
            <a:ext cx="3868340" cy="823912"/>
          </a:xfrm>
        </p:spPr>
        <p:txBody>
          <a:bodyPr anchor="b"/>
          <a:lstStyle>
            <a:lvl1pPr marL="0" indent="0">
              <a:buNone/>
              <a:defRPr sz="18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D721B4F6-520D-485B-9C15-0A30B237C5AE}"/>
              </a:ext>
            </a:extLst>
          </p:cNvPr>
          <p:cNvSpPr>
            <a:spLocks noGrp="1"/>
          </p:cNvSpPr>
          <p:nvPr>
            <p:ph sz="half" idx="2"/>
          </p:nvPr>
        </p:nvSpPr>
        <p:spPr>
          <a:xfrm>
            <a:off x="629842" y="2301197"/>
            <a:ext cx="3868340" cy="388846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a:extLst>
              <a:ext uri="{FF2B5EF4-FFF2-40B4-BE49-F238E27FC236}">
                <a16:creationId xmlns:a16="http://schemas.microsoft.com/office/drawing/2014/main" xmlns="" id="{AFAD4A58-09FD-4B1B-A96C-249030676878}"/>
              </a:ext>
            </a:extLst>
          </p:cNvPr>
          <p:cNvSpPr>
            <a:spLocks noGrp="1"/>
          </p:cNvSpPr>
          <p:nvPr>
            <p:ph type="body" sz="quarter" idx="3"/>
          </p:nvPr>
        </p:nvSpPr>
        <p:spPr>
          <a:xfrm>
            <a:off x="4629150" y="1477285"/>
            <a:ext cx="3887391" cy="823912"/>
          </a:xfrm>
        </p:spPr>
        <p:txBody>
          <a:bodyPr anchor="b"/>
          <a:lstStyle>
            <a:lvl1pPr marL="0" indent="0">
              <a:buNone/>
              <a:defRPr sz="18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46D9027C-CBBD-4F29-87C2-E178151047E4}"/>
              </a:ext>
            </a:extLst>
          </p:cNvPr>
          <p:cNvSpPr>
            <a:spLocks noGrp="1"/>
          </p:cNvSpPr>
          <p:nvPr>
            <p:ph sz="quarter" idx="4"/>
          </p:nvPr>
        </p:nvSpPr>
        <p:spPr>
          <a:xfrm>
            <a:off x="4629150" y="2301197"/>
            <a:ext cx="3887391" cy="388846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a16="http://schemas.microsoft.com/office/drawing/2014/main" xmlns="" id="{3E75AC1D-FC2B-4603-BE57-93E4213A2401}"/>
              </a:ext>
            </a:extLst>
          </p:cNvPr>
          <p:cNvSpPr>
            <a:spLocks noGrp="1"/>
          </p:cNvSpPr>
          <p:nvPr>
            <p:ph type="dt" sz="half" idx="10"/>
          </p:nvPr>
        </p:nvSpPr>
        <p:spPr/>
        <p:txBody>
          <a:bodyPr/>
          <a:lstStyle/>
          <a:p>
            <a:fld id="{1D8BD707-D9CF-40AE-B4C6-C98DA3205C09}" type="datetimeFigureOut">
              <a:rPr lang="en-US" smtClean="0"/>
              <a:pPr/>
              <a:t>5/7/2021</a:t>
            </a:fld>
            <a:endParaRPr lang="en-US"/>
          </a:p>
        </p:txBody>
      </p:sp>
      <p:sp>
        <p:nvSpPr>
          <p:cNvPr id="8" name="Footer Placeholder 7">
            <a:extLst>
              <a:ext uri="{FF2B5EF4-FFF2-40B4-BE49-F238E27FC236}">
                <a16:creationId xmlns:a16="http://schemas.microsoft.com/office/drawing/2014/main" xmlns="" id="{AF2E36D2-B71D-4D37-BD62-145F76692C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BECC1A8-FA45-49B8-901C-F5796ABDF68E}"/>
              </a:ext>
            </a:extLst>
          </p:cNvPr>
          <p:cNvSpPr>
            <a:spLocks noGrp="1"/>
          </p:cNvSpPr>
          <p:nvPr>
            <p:ph type="sldNum" sz="quarter" idx="12"/>
          </p:nvPr>
        </p:nvSpPr>
        <p:spPr/>
        <p:txBody>
          <a:bodyPr/>
          <a:lstStyle/>
          <a:p>
            <a:fld id="{B6F15528-21DE-4FAA-801E-634DDDAF4B2B}" type="slidenum">
              <a:rPr lang="en-US" smtClean="0"/>
              <a:pPr/>
              <a:t>‹#›</a:t>
            </a:fld>
            <a:endParaRPr lang="en-US"/>
          </a:p>
        </p:txBody>
      </p:sp>
      <p:grpSp>
        <p:nvGrpSpPr>
          <p:cNvPr id="10" name="Group 9">
            <a:extLst>
              <a:ext uri="{FF2B5EF4-FFF2-40B4-BE49-F238E27FC236}">
                <a16:creationId xmlns:a16="http://schemas.microsoft.com/office/drawing/2014/main" xmlns="" id="{3165B5B6-95B0-47FB-9D9D-754545D7CAA2}"/>
              </a:ext>
            </a:extLst>
          </p:cNvPr>
          <p:cNvGrpSpPr/>
          <p:nvPr/>
        </p:nvGrpSpPr>
        <p:grpSpPr>
          <a:xfrm>
            <a:off x="0" y="0"/>
            <a:ext cx="9144000" cy="1279526"/>
            <a:chOff x="0" y="0"/>
            <a:chExt cx="12192000" cy="914400"/>
          </a:xfrm>
        </p:grpSpPr>
        <p:sp>
          <p:nvSpPr>
            <p:cNvPr id="11" name="Rectangle 10">
              <a:extLst>
                <a:ext uri="{FF2B5EF4-FFF2-40B4-BE49-F238E27FC236}">
                  <a16:creationId xmlns:a16="http://schemas.microsoft.com/office/drawing/2014/main" xmlns="" id="{1C42FBB9-54F5-449A-995F-422F8C99C137}"/>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a:extLst>
                <a:ext uri="{FF2B5EF4-FFF2-40B4-BE49-F238E27FC236}">
                  <a16:creationId xmlns:a16="http://schemas.microsoft.com/office/drawing/2014/main" xmlns="" id="{6CB07483-99CA-4542-83F9-59942C0462A0}"/>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13" name="Title 1">
            <a:extLst>
              <a:ext uri="{FF2B5EF4-FFF2-40B4-BE49-F238E27FC236}">
                <a16:creationId xmlns:a16="http://schemas.microsoft.com/office/drawing/2014/main" xmlns="" id="{66FB471C-65E5-45CF-8C52-FB0FAF745902}"/>
              </a:ext>
            </a:extLst>
          </p:cNvPr>
          <p:cNvSpPr>
            <a:spLocks noGrp="1"/>
          </p:cNvSpPr>
          <p:nvPr>
            <p:ph type="title"/>
          </p:nvPr>
        </p:nvSpPr>
        <p:spPr>
          <a:xfrm>
            <a:off x="628650" y="204494"/>
            <a:ext cx="7886700" cy="914401"/>
          </a:xfrm>
        </p:spPr>
        <p:txBody>
          <a:bodyPr>
            <a:normAutofit/>
          </a:bodyPr>
          <a:lstStyle>
            <a:lvl1pPr>
              <a:defRPr sz="2700">
                <a:solidFill>
                  <a:schemeClr val="tx1"/>
                </a:solidFill>
              </a:defRPr>
            </a:lvl1pPr>
          </a:lstStyle>
          <a:p>
            <a:r>
              <a:rPr lang="en-US" smtClean="0"/>
              <a:t>Click to edit Master title style</a:t>
            </a:r>
            <a:endParaRPr lang="en-IN" dirty="0"/>
          </a:p>
        </p:txBody>
      </p:sp>
      <p:grpSp>
        <p:nvGrpSpPr>
          <p:cNvPr id="14" name="Group 13">
            <a:extLst>
              <a:ext uri="{FF2B5EF4-FFF2-40B4-BE49-F238E27FC236}">
                <a16:creationId xmlns:a16="http://schemas.microsoft.com/office/drawing/2014/main" xmlns="" id="{9ED42331-3A30-49AB-B341-AD0A21763504}"/>
              </a:ext>
            </a:extLst>
          </p:cNvPr>
          <p:cNvGrpSpPr/>
          <p:nvPr/>
        </p:nvGrpSpPr>
        <p:grpSpPr>
          <a:xfrm>
            <a:off x="0" y="6348492"/>
            <a:ext cx="9144000" cy="45719"/>
            <a:chOff x="0" y="0"/>
            <a:chExt cx="12192000" cy="914400"/>
          </a:xfrm>
        </p:grpSpPr>
        <p:sp>
          <p:nvSpPr>
            <p:cNvPr id="15" name="Rectangle 14">
              <a:extLst>
                <a:ext uri="{FF2B5EF4-FFF2-40B4-BE49-F238E27FC236}">
                  <a16:creationId xmlns:a16="http://schemas.microsoft.com/office/drawing/2014/main" xmlns="" id="{A3DA0070-A5B0-4B86-9D75-95C700CF196B}"/>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Rectangle 15">
              <a:extLst>
                <a:ext uri="{FF2B5EF4-FFF2-40B4-BE49-F238E27FC236}">
                  <a16:creationId xmlns:a16="http://schemas.microsoft.com/office/drawing/2014/main" xmlns="" id="{9344BC27-24CE-42CD-A51A-AAAB73980983}"/>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147710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FD33D4B-B8E5-41DC-88E4-05A6DD98AF4F}"/>
              </a:ext>
            </a:extLst>
          </p:cNvPr>
          <p:cNvSpPr>
            <a:spLocks noGrp="1"/>
          </p:cNvSpPr>
          <p:nvPr>
            <p:ph type="dt" sz="half" idx="10"/>
          </p:nvPr>
        </p:nvSpPr>
        <p:spPr/>
        <p:txBody>
          <a:bodyPr/>
          <a:lstStyle/>
          <a:p>
            <a:fld id="{1D8BD707-D9CF-40AE-B4C6-C98DA3205C09}" type="datetimeFigureOut">
              <a:rPr lang="en-US" smtClean="0"/>
              <a:pPr/>
              <a:t>5/7/2021</a:t>
            </a:fld>
            <a:endParaRPr lang="en-US"/>
          </a:p>
        </p:txBody>
      </p:sp>
      <p:sp>
        <p:nvSpPr>
          <p:cNvPr id="4" name="Footer Placeholder 3">
            <a:extLst>
              <a:ext uri="{FF2B5EF4-FFF2-40B4-BE49-F238E27FC236}">
                <a16:creationId xmlns:a16="http://schemas.microsoft.com/office/drawing/2014/main" xmlns="" id="{308A8BA1-1A77-43ED-AD17-9D692A6351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6DFF250-32BE-4E17-B5D3-12172251D47B}"/>
              </a:ext>
            </a:extLst>
          </p:cNvPr>
          <p:cNvSpPr>
            <a:spLocks noGrp="1"/>
          </p:cNvSpPr>
          <p:nvPr>
            <p:ph type="sldNum" sz="quarter" idx="12"/>
          </p:nvPr>
        </p:nvSpPr>
        <p:spPr/>
        <p:txBody>
          <a:bodyPr/>
          <a:lstStyle/>
          <a:p>
            <a:fld id="{B6F15528-21DE-4FAA-801E-634DDDAF4B2B}" type="slidenum">
              <a:rPr lang="en-US" smtClean="0"/>
              <a:pPr/>
              <a:t>‹#›</a:t>
            </a:fld>
            <a:endParaRPr lang="en-US"/>
          </a:p>
        </p:txBody>
      </p:sp>
      <p:grpSp>
        <p:nvGrpSpPr>
          <p:cNvPr id="6" name="Group 5">
            <a:extLst>
              <a:ext uri="{FF2B5EF4-FFF2-40B4-BE49-F238E27FC236}">
                <a16:creationId xmlns:a16="http://schemas.microsoft.com/office/drawing/2014/main" xmlns="" id="{78F655F0-68B5-4EFC-837F-A75C5FD4CAE0}"/>
              </a:ext>
            </a:extLst>
          </p:cNvPr>
          <p:cNvGrpSpPr/>
          <p:nvPr/>
        </p:nvGrpSpPr>
        <p:grpSpPr>
          <a:xfrm>
            <a:off x="0" y="0"/>
            <a:ext cx="9144000" cy="1279526"/>
            <a:chOff x="0" y="0"/>
            <a:chExt cx="12192000" cy="914400"/>
          </a:xfrm>
        </p:grpSpPr>
        <p:sp>
          <p:nvSpPr>
            <p:cNvPr id="7" name="Rectangle 6">
              <a:extLst>
                <a:ext uri="{FF2B5EF4-FFF2-40B4-BE49-F238E27FC236}">
                  <a16:creationId xmlns:a16="http://schemas.microsoft.com/office/drawing/2014/main" xmlns="" id="{847E3E13-35FA-4C5F-AE81-0047CFA2902C}"/>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8" name="Rectangle 7">
              <a:extLst>
                <a:ext uri="{FF2B5EF4-FFF2-40B4-BE49-F238E27FC236}">
                  <a16:creationId xmlns:a16="http://schemas.microsoft.com/office/drawing/2014/main" xmlns="" id="{1EC52219-23AE-4BBD-AC37-48280612FC91}"/>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9" name="Title 1">
            <a:extLst>
              <a:ext uri="{FF2B5EF4-FFF2-40B4-BE49-F238E27FC236}">
                <a16:creationId xmlns:a16="http://schemas.microsoft.com/office/drawing/2014/main" xmlns="" id="{A074534A-0FAA-40A7-A05E-75F6EA3C1F49}"/>
              </a:ext>
            </a:extLst>
          </p:cNvPr>
          <p:cNvSpPr>
            <a:spLocks noGrp="1"/>
          </p:cNvSpPr>
          <p:nvPr>
            <p:ph type="title"/>
          </p:nvPr>
        </p:nvSpPr>
        <p:spPr>
          <a:xfrm>
            <a:off x="628650" y="204494"/>
            <a:ext cx="7886700" cy="914401"/>
          </a:xfrm>
        </p:spPr>
        <p:txBody>
          <a:bodyPr>
            <a:normAutofit/>
          </a:bodyPr>
          <a:lstStyle>
            <a:lvl1pPr>
              <a:defRPr sz="2700">
                <a:solidFill>
                  <a:schemeClr val="tx1"/>
                </a:solidFill>
              </a:defRPr>
            </a:lvl1pPr>
          </a:lstStyle>
          <a:p>
            <a:r>
              <a:rPr lang="en-US" smtClean="0"/>
              <a:t>Click to edit Master title style</a:t>
            </a:r>
            <a:endParaRPr lang="en-IN" dirty="0"/>
          </a:p>
        </p:txBody>
      </p:sp>
      <p:grpSp>
        <p:nvGrpSpPr>
          <p:cNvPr id="10" name="Group 9">
            <a:extLst>
              <a:ext uri="{FF2B5EF4-FFF2-40B4-BE49-F238E27FC236}">
                <a16:creationId xmlns:a16="http://schemas.microsoft.com/office/drawing/2014/main" xmlns="" id="{FFA47C17-936E-4E89-8FF1-991F0583653C}"/>
              </a:ext>
            </a:extLst>
          </p:cNvPr>
          <p:cNvGrpSpPr/>
          <p:nvPr/>
        </p:nvGrpSpPr>
        <p:grpSpPr>
          <a:xfrm>
            <a:off x="0" y="6348492"/>
            <a:ext cx="9144000" cy="45719"/>
            <a:chOff x="0" y="0"/>
            <a:chExt cx="12192000" cy="914400"/>
          </a:xfrm>
        </p:grpSpPr>
        <p:sp>
          <p:nvSpPr>
            <p:cNvPr id="11" name="Rectangle 10">
              <a:extLst>
                <a:ext uri="{FF2B5EF4-FFF2-40B4-BE49-F238E27FC236}">
                  <a16:creationId xmlns:a16="http://schemas.microsoft.com/office/drawing/2014/main" xmlns="" id="{BA5C96AC-6349-461F-8925-596F926C341A}"/>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a:extLst>
                <a:ext uri="{FF2B5EF4-FFF2-40B4-BE49-F238E27FC236}">
                  <a16:creationId xmlns:a16="http://schemas.microsoft.com/office/drawing/2014/main" xmlns="" id="{690E175A-D6BB-4F0A-AB22-550FA7C03491}"/>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240950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648E121-B344-45A9-8778-D8BDB19A438A}"/>
              </a:ext>
            </a:extLst>
          </p:cNvPr>
          <p:cNvSpPr>
            <a:spLocks noGrp="1"/>
          </p:cNvSpPr>
          <p:nvPr>
            <p:ph type="dt" sz="half" idx="10"/>
          </p:nvPr>
        </p:nvSpPr>
        <p:spPr/>
        <p:txBody>
          <a:bodyPr/>
          <a:lstStyle/>
          <a:p>
            <a:fld id="{1D8BD707-D9CF-40AE-B4C6-C98DA3205C09}" type="datetimeFigureOut">
              <a:rPr lang="en-US" smtClean="0"/>
              <a:pPr/>
              <a:t>5/7/2021</a:t>
            </a:fld>
            <a:endParaRPr lang="en-US"/>
          </a:p>
        </p:txBody>
      </p:sp>
      <p:sp>
        <p:nvSpPr>
          <p:cNvPr id="3" name="Footer Placeholder 2">
            <a:extLst>
              <a:ext uri="{FF2B5EF4-FFF2-40B4-BE49-F238E27FC236}">
                <a16:creationId xmlns:a16="http://schemas.microsoft.com/office/drawing/2014/main" xmlns="" id="{B020E0C8-BEE9-4FE5-AAF3-F3C3AA81C4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B956C21-CCBD-463A-8109-1C0F31BA4B43}"/>
              </a:ext>
            </a:extLst>
          </p:cNvPr>
          <p:cNvSpPr>
            <a:spLocks noGrp="1"/>
          </p:cNvSpPr>
          <p:nvPr>
            <p:ph type="sldNum" sz="quarter" idx="12"/>
          </p:nvPr>
        </p:nvSpPr>
        <p:spPr/>
        <p:txBody>
          <a:bodyPr/>
          <a:lstStyle/>
          <a:p>
            <a:fld id="{B6F15528-21DE-4FAA-801E-634DDDAF4B2B}" type="slidenum">
              <a:rPr lang="en-US" smtClean="0"/>
              <a:pPr/>
              <a:t>‹#›</a:t>
            </a:fld>
            <a:endParaRPr lang="en-US"/>
          </a:p>
        </p:txBody>
      </p:sp>
      <p:grpSp>
        <p:nvGrpSpPr>
          <p:cNvPr id="5" name="Group 4">
            <a:extLst>
              <a:ext uri="{FF2B5EF4-FFF2-40B4-BE49-F238E27FC236}">
                <a16:creationId xmlns:a16="http://schemas.microsoft.com/office/drawing/2014/main" xmlns="" id="{B37FD98A-3255-434C-A049-CD122508727A}"/>
              </a:ext>
            </a:extLst>
          </p:cNvPr>
          <p:cNvGrpSpPr/>
          <p:nvPr/>
        </p:nvGrpSpPr>
        <p:grpSpPr>
          <a:xfrm>
            <a:off x="0" y="6348492"/>
            <a:ext cx="9144000" cy="45719"/>
            <a:chOff x="0" y="0"/>
            <a:chExt cx="12192000" cy="914400"/>
          </a:xfrm>
        </p:grpSpPr>
        <p:sp>
          <p:nvSpPr>
            <p:cNvPr id="6" name="Rectangle 5">
              <a:extLst>
                <a:ext uri="{FF2B5EF4-FFF2-40B4-BE49-F238E27FC236}">
                  <a16:creationId xmlns:a16="http://schemas.microsoft.com/office/drawing/2014/main" xmlns="" id="{014F1989-1FCA-46BE-9323-2BA6DDD2CFF8}"/>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 name="Rectangle 6">
              <a:extLst>
                <a:ext uri="{FF2B5EF4-FFF2-40B4-BE49-F238E27FC236}">
                  <a16:creationId xmlns:a16="http://schemas.microsoft.com/office/drawing/2014/main" xmlns="" id="{09D801F2-AE63-4CA6-9B1A-3077DD8BFD2D}"/>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251283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885248FE-A37D-4959-968B-BF47B714ACB8}"/>
              </a:ext>
            </a:extLst>
          </p:cNvPr>
          <p:cNvGrpSpPr/>
          <p:nvPr/>
        </p:nvGrpSpPr>
        <p:grpSpPr>
          <a:xfrm>
            <a:off x="627459" y="457200"/>
            <a:ext cx="2949178" cy="1600199"/>
            <a:chOff x="0" y="0"/>
            <a:chExt cx="12192000" cy="914400"/>
          </a:xfrm>
        </p:grpSpPr>
        <p:sp>
          <p:nvSpPr>
            <p:cNvPr id="9" name="Rectangle 8">
              <a:extLst>
                <a:ext uri="{FF2B5EF4-FFF2-40B4-BE49-F238E27FC236}">
                  <a16:creationId xmlns:a16="http://schemas.microsoft.com/office/drawing/2014/main" xmlns="" id="{DE99456F-F4C8-4ACF-9690-867C2F126CCF}"/>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Rectangle 9">
              <a:extLst>
                <a:ext uri="{FF2B5EF4-FFF2-40B4-BE49-F238E27FC236}">
                  <a16:creationId xmlns:a16="http://schemas.microsoft.com/office/drawing/2014/main" xmlns="" id="{2C1D1B90-2409-4697-8CE5-2BF4945C0815}"/>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2" name="Title 1">
            <a:extLst>
              <a:ext uri="{FF2B5EF4-FFF2-40B4-BE49-F238E27FC236}">
                <a16:creationId xmlns:a16="http://schemas.microsoft.com/office/drawing/2014/main" xmlns="" id="{5E32BDEB-C7AB-47C7-95C5-295467B080F3}"/>
              </a:ext>
            </a:extLst>
          </p:cNvPr>
          <p:cNvSpPr>
            <a:spLocks noGrp="1"/>
          </p:cNvSpPr>
          <p:nvPr>
            <p:ph type="title"/>
          </p:nvPr>
        </p:nvSpPr>
        <p:spPr>
          <a:xfrm>
            <a:off x="629841" y="457200"/>
            <a:ext cx="2949178" cy="1600200"/>
          </a:xfrm>
        </p:spPr>
        <p:txBody>
          <a:bodyPr anchor="b"/>
          <a:lstStyle>
            <a:lvl1pPr>
              <a:defRPr sz="2400">
                <a:solidFill>
                  <a:schemeClr val="tx1"/>
                </a:solidFill>
              </a:defRPr>
            </a:lvl1pPr>
          </a:lstStyle>
          <a:p>
            <a:r>
              <a:rPr lang="en-US" smtClean="0"/>
              <a:t>Click to edit Master title style</a:t>
            </a:r>
            <a:endParaRPr lang="en-IN" dirty="0"/>
          </a:p>
        </p:txBody>
      </p:sp>
      <p:sp>
        <p:nvSpPr>
          <p:cNvPr id="3" name="Content Placeholder 2">
            <a:extLst>
              <a:ext uri="{FF2B5EF4-FFF2-40B4-BE49-F238E27FC236}">
                <a16:creationId xmlns:a16="http://schemas.microsoft.com/office/drawing/2014/main" xmlns="" id="{07B56B22-BF61-49EF-B629-819D5A3E4D5A}"/>
              </a:ext>
            </a:extLst>
          </p:cNvPr>
          <p:cNvSpPr>
            <a:spLocks noGrp="1"/>
          </p:cNvSpPr>
          <p:nvPr>
            <p:ph idx="1"/>
          </p:nvPr>
        </p:nvSpPr>
        <p:spPr>
          <a:xfrm>
            <a:off x="3887391" y="987426"/>
            <a:ext cx="4629150" cy="4873625"/>
          </a:xfrm>
        </p:spPr>
        <p:txBody>
          <a:bodyPr/>
          <a:lstStyle>
            <a:lvl1pPr>
              <a:defRPr sz="2400">
                <a:solidFill>
                  <a:schemeClr val="tx1"/>
                </a:solidFill>
              </a:defRPr>
            </a:lvl1pPr>
            <a:lvl2pPr>
              <a:defRPr sz="2100">
                <a:solidFill>
                  <a:schemeClr val="tx1"/>
                </a:solidFill>
              </a:defRPr>
            </a:lvl2pPr>
            <a:lvl3pPr>
              <a:defRPr sz="1800">
                <a:solidFill>
                  <a:schemeClr val="tx1"/>
                </a:solidFill>
              </a:defRPr>
            </a:lvl3pPr>
            <a:lvl4pPr>
              <a:defRPr sz="1500">
                <a:solidFill>
                  <a:schemeClr val="tx1"/>
                </a:solidFill>
              </a:defRPr>
            </a:lvl4pPr>
            <a:lvl5pPr>
              <a:defRPr sz="1500">
                <a:solidFill>
                  <a:schemeClr val="tx1"/>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a16="http://schemas.microsoft.com/office/drawing/2014/main" xmlns="" id="{07070724-BDB1-4D98-8468-BE8E34213ED9}"/>
              </a:ext>
            </a:extLst>
          </p:cNvPr>
          <p:cNvSpPr>
            <a:spLocks noGrp="1"/>
          </p:cNvSpPr>
          <p:nvPr>
            <p:ph type="body" sz="half" idx="2"/>
          </p:nvPr>
        </p:nvSpPr>
        <p:spPr>
          <a:xfrm>
            <a:off x="629841" y="2057400"/>
            <a:ext cx="2949178" cy="3811588"/>
          </a:xfrm>
        </p:spPr>
        <p:txBody>
          <a:bodyPr/>
          <a:lstStyle>
            <a:lvl1pPr marL="0" indent="0">
              <a:buNone/>
              <a:defRPr sz="12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A1050410-725F-4971-BE8C-138D6C4C3A07}"/>
              </a:ext>
            </a:extLst>
          </p:cNvPr>
          <p:cNvSpPr>
            <a:spLocks noGrp="1"/>
          </p:cNvSpPr>
          <p:nvPr>
            <p:ph type="dt" sz="half" idx="10"/>
          </p:nvPr>
        </p:nvSpPr>
        <p:spPr/>
        <p:txBody>
          <a:bodyPr/>
          <a:lstStyle/>
          <a:p>
            <a:fld id="{1D8BD707-D9CF-40AE-B4C6-C98DA3205C09}" type="datetimeFigureOut">
              <a:rPr lang="en-US" smtClean="0"/>
              <a:pPr/>
              <a:t>5/7/2021</a:t>
            </a:fld>
            <a:endParaRPr lang="en-US"/>
          </a:p>
        </p:txBody>
      </p:sp>
      <p:sp>
        <p:nvSpPr>
          <p:cNvPr id="6" name="Footer Placeholder 5">
            <a:extLst>
              <a:ext uri="{FF2B5EF4-FFF2-40B4-BE49-F238E27FC236}">
                <a16:creationId xmlns:a16="http://schemas.microsoft.com/office/drawing/2014/main" xmlns="" id="{16796142-5B82-47DF-85BC-2FE1CD1411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F4F8DB3-9503-4590-B12C-2C59DBB9AB08}"/>
              </a:ext>
            </a:extLst>
          </p:cNvPr>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a:extLst>
              <a:ext uri="{FF2B5EF4-FFF2-40B4-BE49-F238E27FC236}">
                <a16:creationId xmlns:a16="http://schemas.microsoft.com/office/drawing/2014/main" xmlns="" id="{71C4D844-54AF-444D-9D8F-0805040F82B9}"/>
              </a:ext>
            </a:extLst>
          </p:cNvPr>
          <p:cNvGrpSpPr/>
          <p:nvPr/>
        </p:nvGrpSpPr>
        <p:grpSpPr>
          <a:xfrm>
            <a:off x="0" y="6348492"/>
            <a:ext cx="9144000" cy="45719"/>
            <a:chOff x="0" y="0"/>
            <a:chExt cx="12192000" cy="914400"/>
          </a:xfrm>
        </p:grpSpPr>
        <p:sp>
          <p:nvSpPr>
            <p:cNvPr id="12" name="Rectangle 11">
              <a:extLst>
                <a:ext uri="{FF2B5EF4-FFF2-40B4-BE49-F238E27FC236}">
                  <a16:creationId xmlns:a16="http://schemas.microsoft.com/office/drawing/2014/main" xmlns="" id="{2034D5BE-FC9A-477B-938A-C47BBF7492EC}"/>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 name="Rectangle 12">
              <a:extLst>
                <a:ext uri="{FF2B5EF4-FFF2-40B4-BE49-F238E27FC236}">
                  <a16:creationId xmlns:a16="http://schemas.microsoft.com/office/drawing/2014/main" xmlns="" id="{941D598D-8B61-4AC7-AB9B-0F7FB81C5733}"/>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2631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658EEBC6-1A4E-4E1A-A3C3-F5623C76C228}"/>
              </a:ext>
            </a:extLst>
          </p:cNvPr>
          <p:cNvGrpSpPr/>
          <p:nvPr/>
        </p:nvGrpSpPr>
        <p:grpSpPr>
          <a:xfrm>
            <a:off x="627459" y="457200"/>
            <a:ext cx="2949178" cy="1600199"/>
            <a:chOff x="0" y="0"/>
            <a:chExt cx="12192000" cy="914400"/>
          </a:xfrm>
        </p:grpSpPr>
        <p:sp>
          <p:nvSpPr>
            <p:cNvPr id="9" name="Rectangle 8">
              <a:extLst>
                <a:ext uri="{FF2B5EF4-FFF2-40B4-BE49-F238E27FC236}">
                  <a16:creationId xmlns:a16="http://schemas.microsoft.com/office/drawing/2014/main" xmlns="" id="{88D2D674-4FED-4373-B9CD-42380A3B2A83}"/>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Rectangle 9">
              <a:extLst>
                <a:ext uri="{FF2B5EF4-FFF2-40B4-BE49-F238E27FC236}">
                  <a16:creationId xmlns:a16="http://schemas.microsoft.com/office/drawing/2014/main" xmlns="" id="{44C5BCEE-6718-4F97-A3F7-1FB2F8546EFA}"/>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2" name="Title 1">
            <a:extLst>
              <a:ext uri="{FF2B5EF4-FFF2-40B4-BE49-F238E27FC236}">
                <a16:creationId xmlns:a16="http://schemas.microsoft.com/office/drawing/2014/main" xmlns="" id="{CD9C950C-728E-4D94-9316-2B48E2F61DC5}"/>
              </a:ext>
            </a:extLst>
          </p:cNvPr>
          <p:cNvSpPr>
            <a:spLocks noGrp="1"/>
          </p:cNvSpPr>
          <p:nvPr>
            <p:ph type="title"/>
          </p:nvPr>
        </p:nvSpPr>
        <p:spPr>
          <a:xfrm>
            <a:off x="629841" y="457200"/>
            <a:ext cx="2949178" cy="1600200"/>
          </a:xfrm>
        </p:spPr>
        <p:txBody>
          <a:bodyPr anchor="b"/>
          <a:lstStyle>
            <a:lvl1pPr>
              <a:defRPr sz="2400">
                <a:solidFill>
                  <a:schemeClr val="tx1"/>
                </a:solidFill>
              </a:defRPr>
            </a:lvl1pPr>
          </a:lstStyle>
          <a:p>
            <a:r>
              <a:rPr lang="en-US" smtClean="0"/>
              <a:t>Click to edit Master title style</a:t>
            </a:r>
            <a:endParaRPr lang="en-IN" dirty="0"/>
          </a:p>
        </p:txBody>
      </p:sp>
      <p:sp>
        <p:nvSpPr>
          <p:cNvPr id="3" name="Picture Placeholder 2">
            <a:extLst>
              <a:ext uri="{FF2B5EF4-FFF2-40B4-BE49-F238E27FC236}">
                <a16:creationId xmlns:a16="http://schemas.microsoft.com/office/drawing/2014/main" xmlns="" id="{E59F2168-627A-4E49-B40C-2F1F2C1FF341}"/>
              </a:ext>
            </a:extLst>
          </p:cNvPr>
          <p:cNvSpPr>
            <a:spLocks noGrp="1"/>
          </p:cNvSpPr>
          <p:nvPr>
            <p:ph type="pic" idx="1"/>
          </p:nvPr>
        </p:nvSpPr>
        <p:spPr>
          <a:xfrm>
            <a:off x="3887391" y="987426"/>
            <a:ext cx="4629150" cy="4873625"/>
          </a:xfrm>
        </p:spPr>
        <p:txBody>
          <a:bodyPr/>
          <a:lstStyle>
            <a:lvl1pPr marL="0" indent="0">
              <a:buNone/>
              <a:defRPr sz="2400">
                <a:solidFill>
                  <a:schemeClr val="tx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4" name="Text Placeholder 3">
            <a:extLst>
              <a:ext uri="{FF2B5EF4-FFF2-40B4-BE49-F238E27FC236}">
                <a16:creationId xmlns:a16="http://schemas.microsoft.com/office/drawing/2014/main" xmlns="" id="{A4207F18-2D51-447C-91C5-54DE47B5D29C}"/>
              </a:ext>
            </a:extLst>
          </p:cNvPr>
          <p:cNvSpPr>
            <a:spLocks noGrp="1"/>
          </p:cNvSpPr>
          <p:nvPr>
            <p:ph type="body" sz="half" idx="2"/>
          </p:nvPr>
        </p:nvSpPr>
        <p:spPr>
          <a:xfrm>
            <a:off x="629841" y="2057400"/>
            <a:ext cx="2949178" cy="3811588"/>
          </a:xfrm>
        </p:spPr>
        <p:txBody>
          <a:bodyPr/>
          <a:lstStyle>
            <a:lvl1pPr marL="0" indent="0">
              <a:buNone/>
              <a:defRPr sz="12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D1364FA4-45B5-476E-8192-ACCEAC93A412}"/>
              </a:ext>
            </a:extLst>
          </p:cNvPr>
          <p:cNvSpPr>
            <a:spLocks noGrp="1"/>
          </p:cNvSpPr>
          <p:nvPr>
            <p:ph type="dt" sz="half" idx="10"/>
          </p:nvPr>
        </p:nvSpPr>
        <p:spPr/>
        <p:txBody>
          <a:bodyPr/>
          <a:lstStyle/>
          <a:p>
            <a:fld id="{1D8BD707-D9CF-40AE-B4C6-C98DA3205C09}" type="datetimeFigureOut">
              <a:rPr lang="en-US" smtClean="0"/>
              <a:pPr/>
              <a:t>5/7/2021</a:t>
            </a:fld>
            <a:endParaRPr lang="en-US"/>
          </a:p>
        </p:txBody>
      </p:sp>
      <p:sp>
        <p:nvSpPr>
          <p:cNvPr id="6" name="Footer Placeholder 5">
            <a:extLst>
              <a:ext uri="{FF2B5EF4-FFF2-40B4-BE49-F238E27FC236}">
                <a16:creationId xmlns:a16="http://schemas.microsoft.com/office/drawing/2014/main" xmlns="" id="{01A8CE60-7838-478A-B1C1-CAB68D0CD5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AF80D05-9D2E-4052-B420-90729C0F7EDC}"/>
              </a:ext>
            </a:extLst>
          </p:cNvPr>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a:extLst>
              <a:ext uri="{FF2B5EF4-FFF2-40B4-BE49-F238E27FC236}">
                <a16:creationId xmlns:a16="http://schemas.microsoft.com/office/drawing/2014/main" xmlns="" id="{657BA906-7A92-433D-B6E2-997A6A28D886}"/>
              </a:ext>
            </a:extLst>
          </p:cNvPr>
          <p:cNvGrpSpPr/>
          <p:nvPr/>
        </p:nvGrpSpPr>
        <p:grpSpPr>
          <a:xfrm>
            <a:off x="0" y="6348492"/>
            <a:ext cx="9144000" cy="45719"/>
            <a:chOff x="0" y="0"/>
            <a:chExt cx="12192000" cy="914400"/>
          </a:xfrm>
        </p:grpSpPr>
        <p:sp>
          <p:nvSpPr>
            <p:cNvPr id="12" name="Rectangle 11">
              <a:extLst>
                <a:ext uri="{FF2B5EF4-FFF2-40B4-BE49-F238E27FC236}">
                  <a16:creationId xmlns:a16="http://schemas.microsoft.com/office/drawing/2014/main" xmlns="" id="{EADF661A-87AB-4BB1-B2FF-8B23546DFEC4}"/>
                </a:ext>
              </a:extLst>
            </p:cNvPr>
            <p:cNvSpPr/>
            <p:nvPr/>
          </p:nvSpPr>
          <p:spPr>
            <a:xfrm>
              <a:off x="0" y="0"/>
              <a:ext cx="6096000" cy="914400"/>
            </a:xfrm>
            <a:prstGeom prst="rect">
              <a:avLst/>
            </a:prstGeom>
            <a:solidFill>
              <a:srgbClr val="825A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 name="Rectangle 12">
              <a:extLst>
                <a:ext uri="{FF2B5EF4-FFF2-40B4-BE49-F238E27FC236}">
                  <a16:creationId xmlns:a16="http://schemas.microsoft.com/office/drawing/2014/main" xmlns="" id="{9DCD1D6C-6799-4274-A577-D7478DA16C59}"/>
                </a:ext>
              </a:extLst>
            </p:cNvPr>
            <p:cNvSpPr/>
            <p:nvPr/>
          </p:nvSpPr>
          <p:spPr>
            <a:xfrm>
              <a:off x="6096000" y="0"/>
              <a:ext cx="6096000" cy="914400"/>
            </a:xfrm>
            <a:prstGeom prst="rect">
              <a:avLst/>
            </a:prstGeom>
            <a:solidFill>
              <a:srgbClr val="64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58763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C8DB963-12F4-4437-8BAB-2A46175095F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xmlns="" id="{CBD67D1B-1D86-470B-8B7A-4C702ABD666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C558D4F-2C6A-43A2-8C62-FEFEB0680F8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5/7/2021</a:t>
            </a:fld>
            <a:endParaRPr lang="en-US"/>
          </a:p>
        </p:txBody>
      </p:sp>
      <p:sp>
        <p:nvSpPr>
          <p:cNvPr id="5" name="Footer Placeholder 4">
            <a:extLst>
              <a:ext uri="{FF2B5EF4-FFF2-40B4-BE49-F238E27FC236}">
                <a16:creationId xmlns:a16="http://schemas.microsoft.com/office/drawing/2014/main" xmlns="" id="{57510A74-547A-4BA9-9A1D-09CC0BDDE3A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7125D61-6718-45BA-8B8E-F6919C6A62C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69733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www.sqltutorial.org/sql-drop-table/"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hyperlink" Target="https://www.sqlservertutorial.net/sql-server-system-functions/sql-server-convert-function/" TargetMode="External"/><Relationship Id="rId2" Type="http://schemas.openxmlformats.org/officeDocument/2006/relationships/hyperlink" Target="https://www.sqlservertutorial.net/sql-server-system-functions/sql-server-cast-function/" TargetMode="External"/><Relationship Id="rId1" Type="http://schemas.openxmlformats.org/officeDocument/2006/relationships/slideLayout" Target="../slideLayouts/slideLayout2.xml"/><Relationship Id="rId6" Type="http://schemas.openxmlformats.org/officeDocument/2006/relationships/hyperlink" Target="https://www.sqlservertutorial.net/sql-server-system-functions/sql-server-isnumeric-function/" TargetMode="External"/><Relationship Id="rId5" Type="http://schemas.openxmlformats.org/officeDocument/2006/relationships/hyperlink" Target="https://www.sqlservertutorial.net/sql-server-system-functions/sql-server-isnull-function/" TargetMode="External"/><Relationship Id="rId4" Type="http://schemas.openxmlformats.org/officeDocument/2006/relationships/hyperlink" Target="https://www.sqlservertutorial.net/sql-server-system-functions/sql-server-choose-function/" TargetMode="External"/></Relationships>
</file>

<file path=ppt/slides/_rels/slide124.xml.rels><?xml version="1.0" encoding="UTF-8" standalone="yes"?>
<Relationships xmlns="http://schemas.openxmlformats.org/package/2006/relationships"><Relationship Id="rId8" Type="http://schemas.openxmlformats.org/officeDocument/2006/relationships/hyperlink" Target="https://www.sqlservertutorial.net/sql-server-system-functions/convert-datetime-to-date/" TargetMode="External"/><Relationship Id="rId3" Type="http://schemas.openxmlformats.org/officeDocument/2006/relationships/hyperlink" Target="https://www.sqlservertutorial.net/sql-server-system-functions/sql-server-try_cast-function/" TargetMode="External"/><Relationship Id="rId7" Type="http://schemas.openxmlformats.org/officeDocument/2006/relationships/hyperlink" Target="https://www.sqlservertutorial.net/sql-server-system-functions/convert-string-to-datetime/" TargetMode="External"/><Relationship Id="rId2" Type="http://schemas.openxmlformats.org/officeDocument/2006/relationships/hyperlink" Target="https://www.sqlservertutorial.net/sql-server-system-functions/sql-server-iif-function/" TargetMode="External"/><Relationship Id="rId1" Type="http://schemas.openxmlformats.org/officeDocument/2006/relationships/slideLayout" Target="../slideLayouts/slideLayout2.xml"/><Relationship Id="rId6" Type="http://schemas.openxmlformats.org/officeDocument/2006/relationships/hyperlink" Target="https://www.sqlservertutorial.net/sql-server-system-functions/convert-datetime-to-string/" TargetMode="External"/><Relationship Id="rId5" Type="http://schemas.openxmlformats.org/officeDocument/2006/relationships/hyperlink" Target="https://www.sqlservertutorial.net/sql-server-system-functions/sql-server-try_parse-function/" TargetMode="External"/><Relationship Id="rId4" Type="http://schemas.openxmlformats.org/officeDocument/2006/relationships/hyperlink" Target="https://www.sqlservertutorial.net/sql-server-system-functions/sql-server-try_convert-function/" TargetMode="External"/></Relationships>
</file>

<file path=ppt/slides/_rels/slide1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SQL Fundamentals</a:t>
            </a:r>
            <a:br>
              <a:rPr lang="en-IN" dirty="0" smtClean="0"/>
            </a:b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8884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Alter Table </a:t>
            </a:r>
            <a:r>
              <a:rPr lang="en-IN" b="1" dirty="0"/>
              <a:t>– Modify Column</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USE STUDENTDB</a:t>
            </a:r>
          </a:p>
          <a:p>
            <a:pPr marL="0" indent="0">
              <a:buNone/>
            </a:pPr>
            <a:r>
              <a:rPr lang="en-IN" dirty="0"/>
              <a:t>ALTER TABLE dbo.Standard</a:t>
            </a:r>
          </a:p>
          <a:p>
            <a:pPr marL="0" indent="0">
              <a:buNone/>
            </a:pPr>
            <a:r>
              <a:rPr lang="en-IN" dirty="0"/>
              <a:t>ALTER COLUMN [Description] VARCHAR(60)</a:t>
            </a:r>
          </a:p>
          <a:p>
            <a:endParaRPr lang="en-IN" dirty="0"/>
          </a:p>
        </p:txBody>
      </p:sp>
    </p:spTree>
    <p:extLst>
      <p:ext uri="{BB962C8B-B14F-4D97-AF65-F5344CB8AC3E}">
        <p14:creationId xmlns:p14="http://schemas.microsoft.com/office/powerpoint/2010/main" val="128989814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Views</a:t>
            </a:r>
            <a:endParaRPr lang="en-IN" dirty="0"/>
          </a:p>
        </p:txBody>
      </p:sp>
      <p:sp>
        <p:nvSpPr>
          <p:cNvPr id="3" name="Content Placeholder 2"/>
          <p:cNvSpPr>
            <a:spLocks noGrp="1"/>
          </p:cNvSpPr>
          <p:nvPr>
            <p:ph idx="1"/>
          </p:nvPr>
        </p:nvSpPr>
        <p:spPr/>
        <p:txBody>
          <a:bodyPr/>
          <a:lstStyle/>
          <a:p>
            <a:r>
              <a:rPr lang="en-IN" b="1" dirty="0"/>
              <a:t>DROP</a:t>
            </a:r>
            <a:r>
              <a:rPr lang="en-IN" dirty="0"/>
              <a:t> </a:t>
            </a:r>
            <a:r>
              <a:rPr lang="en-IN" b="1" dirty="0"/>
              <a:t>VIEW</a:t>
            </a:r>
            <a:r>
              <a:rPr lang="en-IN" dirty="0"/>
              <a:t> </a:t>
            </a:r>
            <a:r>
              <a:rPr lang="en-IN" dirty="0" err="1"/>
              <a:t>view_name</a:t>
            </a:r>
            <a:r>
              <a:rPr lang="en-IN" dirty="0" smtClean="0"/>
              <a:t>;</a:t>
            </a:r>
          </a:p>
          <a:p>
            <a:r>
              <a:rPr lang="en-IN" b="1" dirty="0"/>
              <a:t>DROP</a:t>
            </a:r>
            <a:r>
              <a:rPr lang="en-IN" dirty="0"/>
              <a:t> </a:t>
            </a:r>
            <a:r>
              <a:rPr lang="en-IN" b="1" dirty="0"/>
              <a:t>VIEW</a:t>
            </a:r>
            <a:r>
              <a:rPr lang="en-IN" dirty="0"/>
              <a:t> payroll;</a:t>
            </a:r>
          </a:p>
        </p:txBody>
      </p:sp>
    </p:spTree>
    <p:extLst>
      <p:ext uri="{BB962C8B-B14F-4D97-AF65-F5344CB8AC3E}">
        <p14:creationId xmlns:p14="http://schemas.microsoft.com/office/powerpoint/2010/main" val="27127160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Database</a:t>
            </a:r>
            <a:endParaRPr lang="en-IN" dirty="0"/>
          </a:p>
        </p:txBody>
      </p:sp>
      <p:sp>
        <p:nvSpPr>
          <p:cNvPr id="3" name="Content Placeholder 2"/>
          <p:cNvSpPr>
            <a:spLocks noGrp="1"/>
          </p:cNvSpPr>
          <p:nvPr>
            <p:ph idx="1"/>
          </p:nvPr>
        </p:nvSpPr>
        <p:spPr/>
        <p:txBody>
          <a:bodyPr/>
          <a:lstStyle/>
          <a:p>
            <a:r>
              <a:rPr lang="en-US" dirty="0"/>
              <a:t>Partitioning is the database process where very large tables are divided into multiple smaller parts. By splitting a large table into smaller, individual tables, queries that access only a fraction of the data can run faster because there is less data to scan.</a:t>
            </a:r>
            <a:endParaRPr lang="en-IN" dirty="0"/>
          </a:p>
        </p:txBody>
      </p:sp>
    </p:spTree>
    <p:extLst>
      <p:ext uri="{BB962C8B-B14F-4D97-AF65-F5344CB8AC3E}">
        <p14:creationId xmlns:p14="http://schemas.microsoft.com/office/powerpoint/2010/main" val="9469652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Partitioned Views</a:t>
            </a:r>
            <a:endParaRPr lang="en-IN" dirty="0"/>
          </a:p>
        </p:txBody>
      </p:sp>
      <p:sp>
        <p:nvSpPr>
          <p:cNvPr id="3" name="Content Placeholder 2"/>
          <p:cNvSpPr>
            <a:spLocks noGrp="1"/>
          </p:cNvSpPr>
          <p:nvPr>
            <p:ph idx="1"/>
          </p:nvPr>
        </p:nvSpPr>
        <p:spPr/>
        <p:txBody>
          <a:bodyPr/>
          <a:lstStyle/>
          <a:p>
            <a:r>
              <a:rPr lang="en-IN" dirty="0"/>
              <a:t>https://www.sqlshack.com/sql-server-partitioned-views/</a:t>
            </a:r>
          </a:p>
        </p:txBody>
      </p:sp>
    </p:spTree>
    <p:extLst>
      <p:ext uri="{BB962C8B-B14F-4D97-AF65-F5344CB8AC3E}">
        <p14:creationId xmlns:p14="http://schemas.microsoft.com/office/powerpoint/2010/main" val="25559214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 Views</a:t>
            </a:r>
            <a:endParaRPr lang="en-IN" dirty="0"/>
          </a:p>
        </p:txBody>
      </p:sp>
      <p:sp>
        <p:nvSpPr>
          <p:cNvPr id="3" name="Content Placeholder 2"/>
          <p:cNvSpPr>
            <a:spLocks noGrp="1"/>
          </p:cNvSpPr>
          <p:nvPr>
            <p:ph idx="1"/>
          </p:nvPr>
        </p:nvSpPr>
        <p:spPr/>
        <p:txBody>
          <a:bodyPr/>
          <a:lstStyle/>
          <a:p>
            <a:r>
              <a:rPr lang="en-US" dirty="0"/>
              <a:t>Catalog views are the most general interface to the metadata and provide the most efficient way to obtain customized forms of this </a:t>
            </a:r>
            <a:r>
              <a:rPr lang="en-US" dirty="0" smtClean="0"/>
              <a:t>information</a:t>
            </a:r>
          </a:p>
          <a:p>
            <a:r>
              <a:rPr lang="en-US" dirty="0"/>
              <a:t>T</a:t>
            </a:r>
            <a:r>
              <a:rPr lang="en-US" dirty="0" smtClean="0"/>
              <a:t>he </a:t>
            </a:r>
            <a:r>
              <a:rPr lang="en-US" dirty="0"/>
              <a:t>three most important catalog views:</a:t>
            </a:r>
          </a:p>
          <a:p>
            <a:pPr lvl="1"/>
            <a:r>
              <a:rPr lang="en-US" b="1" dirty="0" err="1"/>
              <a:t>sys.objects</a:t>
            </a:r>
            <a:endParaRPr lang="en-US" b="1" dirty="0"/>
          </a:p>
          <a:p>
            <a:pPr lvl="1"/>
            <a:r>
              <a:rPr lang="en-US" b="1" dirty="0" err="1"/>
              <a:t>sys.columns</a:t>
            </a:r>
            <a:endParaRPr lang="en-US" b="1" dirty="0"/>
          </a:p>
          <a:p>
            <a:pPr lvl="1"/>
            <a:r>
              <a:rPr lang="en-US" b="1" dirty="0" err="1"/>
              <a:t>sys.database_principals</a:t>
            </a:r>
            <a:endParaRPr lang="en-US" b="1" dirty="0"/>
          </a:p>
          <a:p>
            <a:endParaRPr lang="en-IN" dirty="0"/>
          </a:p>
        </p:txBody>
      </p:sp>
    </p:spTree>
    <p:extLst>
      <p:ext uri="{BB962C8B-B14F-4D97-AF65-F5344CB8AC3E}">
        <p14:creationId xmlns:p14="http://schemas.microsoft.com/office/powerpoint/2010/main" val="40588055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 Views</a:t>
            </a:r>
            <a:endParaRPr lang="en-IN" dirty="0"/>
          </a:p>
        </p:txBody>
      </p:sp>
      <p:sp>
        <p:nvSpPr>
          <p:cNvPr id="3" name="Content Placeholder 2"/>
          <p:cNvSpPr>
            <a:spLocks noGrp="1"/>
          </p:cNvSpPr>
          <p:nvPr>
            <p:ph idx="1"/>
          </p:nvPr>
        </p:nvSpPr>
        <p:spPr/>
        <p:txBody>
          <a:bodyPr/>
          <a:lstStyle/>
          <a:p>
            <a:r>
              <a:rPr lang="en-US" dirty="0" smtClean="0"/>
              <a:t>Important columns </a:t>
            </a:r>
            <a:r>
              <a:rPr lang="en-US" dirty="0" err="1" smtClean="0"/>
              <a:t>sysobjects</a:t>
            </a:r>
            <a:r>
              <a:rPr lang="en-US" dirty="0" smtClean="0"/>
              <a:t/>
            </a:r>
            <a:br>
              <a:rPr lang="en-US" dirty="0" smtClean="0"/>
            </a:b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1648692067"/>
              </p:ext>
            </p:extLst>
          </p:nvPr>
        </p:nvGraphicFramePr>
        <p:xfrm>
          <a:off x="1219200" y="2133600"/>
          <a:ext cx="5924550" cy="3169102"/>
        </p:xfrm>
        <a:graphic>
          <a:graphicData uri="http://schemas.openxmlformats.org/drawingml/2006/table">
            <a:tbl>
              <a:tblPr/>
              <a:tblGrid>
                <a:gridCol w="1483886"/>
                <a:gridCol w="4440664"/>
              </a:tblGrid>
              <a:tr h="452252">
                <a:tc>
                  <a:txBody>
                    <a:bodyPr/>
                    <a:lstStyle/>
                    <a:p>
                      <a:pPr algn="l" fontAlgn="t"/>
                      <a:r>
                        <a:rPr lang="en-IN" sz="2000" b="1">
                          <a:solidFill>
                            <a:srgbClr val="333333"/>
                          </a:solidFill>
                          <a:effectLst/>
                        </a:rPr>
                        <a:t>Column Name</a:t>
                      </a:r>
                    </a:p>
                  </a:txBody>
                  <a:tcPr marL="38100" marR="38100" marT="38100" marB="38100">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tc>
                  <a:txBody>
                    <a:bodyPr/>
                    <a:lstStyle/>
                    <a:p>
                      <a:pPr algn="l" fontAlgn="t"/>
                      <a:r>
                        <a:rPr lang="en-IN" sz="2000" b="1" dirty="0" err="1">
                          <a:solidFill>
                            <a:srgbClr val="333333"/>
                          </a:solidFill>
                          <a:effectLst/>
                        </a:rPr>
                        <a:t>escription</a:t>
                      </a:r>
                      <a:endParaRPr lang="en-IN" sz="2000" b="1" dirty="0">
                        <a:solidFill>
                          <a:srgbClr val="333333"/>
                        </a:solidFill>
                        <a:effectLst/>
                      </a:endParaRPr>
                    </a:p>
                  </a:txBody>
                  <a:tcPr marL="38100" marR="38100" marT="38100" marB="38100">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tr>
              <a:tr h="482810">
                <a:tc>
                  <a:txBody>
                    <a:bodyPr/>
                    <a:lstStyle/>
                    <a:p>
                      <a:pPr algn="l" fontAlgn="t"/>
                      <a:r>
                        <a:rPr lang="en-IN" sz="2000">
                          <a:effectLst/>
                        </a:rPr>
                        <a:t>name</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CFEFF"/>
                    </a:solidFill>
                  </a:tcPr>
                </a:tc>
                <a:tc>
                  <a:txBody>
                    <a:bodyPr/>
                    <a:lstStyle/>
                    <a:p>
                      <a:pPr algn="l" fontAlgn="t"/>
                      <a:r>
                        <a:rPr lang="en-IN" sz="2000">
                          <a:effectLst/>
                        </a:rPr>
                        <a:t>Object name</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CFEFF"/>
                    </a:solidFill>
                  </a:tcPr>
                </a:tc>
              </a:tr>
              <a:tr h="812832">
                <a:tc>
                  <a:txBody>
                    <a:bodyPr/>
                    <a:lstStyle/>
                    <a:p>
                      <a:pPr algn="l" fontAlgn="t"/>
                      <a:r>
                        <a:rPr lang="en-IN" sz="2000">
                          <a:effectLst/>
                        </a:rPr>
                        <a:t>object_id</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0FAFF"/>
                    </a:solidFill>
                  </a:tcPr>
                </a:tc>
                <a:tc>
                  <a:txBody>
                    <a:bodyPr/>
                    <a:lstStyle/>
                    <a:p>
                      <a:pPr algn="l" fontAlgn="t"/>
                      <a:r>
                        <a:rPr lang="en-US" sz="2000">
                          <a:effectLst/>
                        </a:rPr>
                        <a:t>Object identification number, unique within a database</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0FAFF"/>
                    </a:solidFill>
                  </a:tcPr>
                </a:tc>
              </a:tr>
              <a:tr h="482810">
                <a:tc>
                  <a:txBody>
                    <a:bodyPr/>
                    <a:lstStyle/>
                    <a:p>
                      <a:pPr algn="l" fontAlgn="t"/>
                      <a:r>
                        <a:rPr lang="en-IN" sz="2000">
                          <a:effectLst/>
                        </a:rPr>
                        <a:t>schema_id</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tc>
                  <a:txBody>
                    <a:bodyPr/>
                    <a:lstStyle/>
                    <a:p>
                      <a:pPr algn="l" fontAlgn="t"/>
                      <a:r>
                        <a:rPr lang="en-US" sz="2000">
                          <a:effectLst/>
                        </a:rPr>
                        <a:t>ID of the schema in which the object is contained</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tr>
              <a:tr h="482810">
                <a:tc>
                  <a:txBody>
                    <a:bodyPr/>
                    <a:lstStyle/>
                    <a:p>
                      <a:pPr algn="l" fontAlgn="t"/>
                      <a:r>
                        <a:rPr lang="en-IN" sz="2000">
                          <a:effectLst/>
                        </a:rPr>
                        <a:t>type</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0FAFF"/>
                    </a:solidFill>
                  </a:tcPr>
                </a:tc>
                <a:tc>
                  <a:txBody>
                    <a:bodyPr/>
                    <a:lstStyle/>
                    <a:p>
                      <a:pPr algn="l" fontAlgn="t"/>
                      <a:r>
                        <a:rPr lang="en-IN" sz="2000" dirty="0">
                          <a:effectLst/>
                        </a:rPr>
                        <a:t>Object type</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0FAFF"/>
                    </a:solidFill>
                  </a:tcPr>
                </a:tc>
              </a:tr>
            </a:tbl>
          </a:graphicData>
        </a:graphic>
      </p:graphicFrame>
    </p:spTree>
    <p:extLst>
      <p:ext uri="{BB962C8B-B14F-4D97-AF65-F5344CB8AC3E}">
        <p14:creationId xmlns:p14="http://schemas.microsoft.com/office/powerpoint/2010/main" val="39473703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 Views</a:t>
            </a:r>
            <a:endParaRPr lang="en-IN" dirty="0"/>
          </a:p>
        </p:txBody>
      </p:sp>
      <p:sp>
        <p:nvSpPr>
          <p:cNvPr id="3" name="Content Placeholder 2"/>
          <p:cNvSpPr>
            <a:spLocks noGrp="1"/>
          </p:cNvSpPr>
          <p:nvPr>
            <p:ph idx="1"/>
          </p:nvPr>
        </p:nvSpPr>
        <p:spPr/>
        <p:txBody>
          <a:bodyPr/>
          <a:lstStyle/>
          <a:p>
            <a:r>
              <a:rPr lang="en-US" dirty="0" smtClean="0"/>
              <a:t>Important columns in </a:t>
            </a:r>
            <a:r>
              <a:rPr lang="en-US" dirty="0" err="1" smtClean="0"/>
              <a:t>sys.columns</a:t>
            </a:r>
            <a:r>
              <a:rPr lang="en-US" dirty="0" smtClean="0"/>
              <a:t/>
            </a:r>
            <a:br>
              <a:rPr lang="en-US" dirty="0" smtClean="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407062105"/>
              </p:ext>
            </p:extLst>
          </p:nvPr>
        </p:nvGraphicFramePr>
        <p:xfrm>
          <a:off x="990600" y="2438401"/>
          <a:ext cx="6153150" cy="2485650"/>
        </p:xfrm>
        <a:graphic>
          <a:graphicData uri="http://schemas.openxmlformats.org/drawingml/2006/table">
            <a:tbl>
              <a:tblPr/>
              <a:tblGrid>
                <a:gridCol w="1541142"/>
                <a:gridCol w="4612008"/>
              </a:tblGrid>
              <a:tr h="512848">
                <a:tc>
                  <a:txBody>
                    <a:bodyPr/>
                    <a:lstStyle/>
                    <a:p>
                      <a:pPr algn="l" fontAlgn="t"/>
                      <a:r>
                        <a:rPr lang="en-IN" sz="2000" b="1" dirty="0">
                          <a:solidFill>
                            <a:srgbClr val="333333"/>
                          </a:solidFill>
                          <a:effectLst/>
                        </a:rPr>
                        <a:t>Column Name</a:t>
                      </a:r>
                    </a:p>
                  </a:txBody>
                  <a:tcPr marL="38100" marR="38100" marT="38100" marB="38100">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tc>
                  <a:txBody>
                    <a:bodyPr/>
                    <a:lstStyle/>
                    <a:p>
                      <a:pPr algn="l" fontAlgn="t"/>
                      <a:r>
                        <a:rPr lang="en-IN" sz="2000" b="1">
                          <a:solidFill>
                            <a:srgbClr val="333333"/>
                          </a:solidFill>
                          <a:effectLst/>
                        </a:rPr>
                        <a:t>Description</a:t>
                      </a:r>
                    </a:p>
                  </a:txBody>
                  <a:tcPr marL="38100" marR="38100" marT="38100" marB="38100">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tr>
              <a:tr h="547500">
                <a:tc>
                  <a:txBody>
                    <a:bodyPr/>
                    <a:lstStyle/>
                    <a:p>
                      <a:pPr algn="l" fontAlgn="t"/>
                      <a:r>
                        <a:rPr lang="en-IN" sz="2000" dirty="0" err="1">
                          <a:effectLst/>
                        </a:rPr>
                        <a:t>object_id</a:t>
                      </a:r>
                      <a:endParaRPr lang="en-IN" sz="2000" dirty="0">
                        <a:effectLst/>
                      </a:endParaRP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CFEFF"/>
                    </a:solidFill>
                  </a:tcPr>
                </a:tc>
                <a:tc>
                  <a:txBody>
                    <a:bodyPr/>
                    <a:lstStyle/>
                    <a:p>
                      <a:pPr algn="l" fontAlgn="t"/>
                      <a:r>
                        <a:rPr lang="en-US" sz="2000" dirty="0">
                          <a:effectLst/>
                        </a:rPr>
                        <a:t>ID of the object to which this column belongs</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CFEFF"/>
                    </a:solidFill>
                  </a:tcPr>
                </a:tc>
              </a:tr>
              <a:tr h="547500">
                <a:tc>
                  <a:txBody>
                    <a:bodyPr/>
                    <a:lstStyle/>
                    <a:p>
                      <a:pPr algn="l" fontAlgn="t"/>
                      <a:r>
                        <a:rPr lang="en-IN" sz="2000">
                          <a:effectLst/>
                        </a:rPr>
                        <a:t>name</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0FAFF"/>
                    </a:solidFill>
                  </a:tcPr>
                </a:tc>
                <a:tc>
                  <a:txBody>
                    <a:bodyPr/>
                    <a:lstStyle/>
                    <a:p>
                      <a:pPr algn="l" fontAlgn="t"/>
                      <a:r>
                        <a:rPr lang="en-IN" sz="2000" dirty="0">
                          <a:effectLst/>
                        </a:rPr>
                        <a:t>Column name</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0FAFF"/>
                    </a:solidFill>
                  </a:tcPr>
                </a:tc>
              </a:tr>
              <a:tr h="547500">
                <a:tc>
                  <a:txBody>
                    <a:bodyPr/>
                    <a:lstStyle/>
                    <a:p>
                      <a:pPr algn="l" fontAlgn="t"/>
                      <a:r>
                        <a:rPr lang="en-IN" sz="2000">
                          <a:effectLst/>
                        </a:rPr>
                        <a:t>column_id</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tc>
                  <a:txBody>
                    <a:bodyPr/>
                    <a:lstStyle/>
                    <a:p>
                      <a:pPr algn="l" fontAlgn="t"/>
                      <a:r>
                        <a:rPr lang="en-US" sz="2000" dirty="0">
                          <a:effectLst/>
                        </a:rPr>
                        <a:t>ID of the column (unique within the object)</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tr>
            </a:tbl>
          </a:graphicData>
        </a:graphic>
      </p:graphicFrame>
    </p:spTree>
    <p:extLst>
      <p:ext uri="{BB962C8B-B14F-4D97-AF65-F5344CB8AC3E}">
        <p14:creationId xmlns:p14="http://schemas.microsoft.com/office/powerpoint/2010/main" val="3891610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 Views</a:t>
            </a:r>
            <a:endParaRPr lang="en-IN" dirty="0"/>
          </a:p>
        </p:txBody>
      </p:sp>
      <p:sp>
        <p:nvSpPr>
          <p:cNvPr id="3" name="Content Placeholder 2"/>
          <p:cNvSpPr>
            <a:spLocks noGrp="1"/>
          </p:cNvSpPr>
          <p:nvPr>
            <p:ph idx="1"/>
          </p:nvPr>
        </p:nvSpPr>
        <p:spPr/>
        <p:txBody>
          <a:bodyPr/>
          <a:lstStyle/>
          <a:p>
            <a:r>
              <a:rPr lang="en-US" dirty="0" smtClean="0"/>
              <a:t>Important columns in </a:t>
            </a:r>
            <a:r>
              <a:rPr lang="en-US" dirty="0" err="1" smtClean="0"/>
              <a:t>sys.database_principals</a:t>
            </a:r>
            <a:r>
              <a:rPr lang="en-US" dirty="0" smtClean="0"/>
              <a:t> Catalog view</a:t>
            </a:r>
            <a:br>
              <a:rPr lang="en-US" dirty="0" smtClean="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73080039"/>
              </p:ext>
            </p:extLst>
          </p:nvPr>
        </p:nvGraphicFramePr>
        <p:xfrm>
          <a:off x="914400" y="2514600"/>
          <a:ext cx="6229350" cy="2270232"/>
        </p:xfrm>
        <a:graphic>
          <a:graphicData uri="http://schemas.openxmlformats.org/drawingml/2006/table">
            <a:tbl>
              <a:tblPr/>
              <a:tblGrid>
                <a:gridCol w="1560227"/>
                <a:gridCol w="4669123"/>
              </a:tblGrid>
              <a:tr h="494717">
                <a:tc>
                  <a:txBody>
                    <a:bodyPr/>
                    <a:lstStyle/>
                    <a:p>
                      <a:pPr algn="l" fontAlgn="t"/>
                      <a:r>
                        <a:rPr lang="en-IN" sz="2000" b="1">
                          <a:solidFill>
                            <a:srgbClr val="333333"/>
                          </a:solidFill>
                          <a:effectLst/>
                        </a:rPr>
                        <a:t>Column Name</a:t>
                      </a:r>
                    </a:p>
                  </a:txBody>
                  <a:tcPr marL="38100" marR="38100" marT="38100" marB="38100">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tc>
                  <a:txBody>
                    <a:bodyPr/>
                    <a:lstStyle/>
                    <a:p>
                      <a:pPr algn="l" fontAlgn="t"/>
                      <a:r>
                        <a:rPr lang="en-IN" sz="2000" b="1">
                          <a:solidFill>
                            <a:srgbClr val="333333"/>
                          </a:solidFill>
                          <a:effectLst/>
                        </a:rPr>
                        <a:t>Description</a:t>
                      </a:r>
                    </a:p>
                  </a:txBody>
                  <a:tcPr marL="38100" marR="38100" marT="38100" marB="38100">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tr>
              <a:tr h="528144">
                <a:tc>
                  <a:txBody>
                    <a:bodyPr/>
                    <a:lstStyle/>
                    <a:p>
                      <a:pPr algn="l" fontAlgn="t"/>
                      <a:r>
                        <a:rPr lang="en-IN" sz="2000">
                          <a:effectLst/>
                        </a:rPr>
                        <a:t>name</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CFEFF"/>
                    </a:solidFill>
                  </a:tcPr>
                </a:tc>
                <a:tc>
                  <a:txBody>
                    <a:bodyPr/>
                    <a:lstStyle/>
                    <a:p>
                      <a:pPr algn="l" fontAlgn="t"/>
                      <a:r>
                        <a:rPr lang="en-IN" sz="2000">
                          <a:effectLst/>
                        </a:rPr>
                        <a:t>Name of principal</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CFEFF"/>
                    </a:solidFill>
                  </a:tcPr>
                </a:tc>
              </a:tr>
              <a:tr h="528144">
                <a:tc>
                  <a:txBody>
                    <a:bodyPr/>
                    <a:lstStyle/>
                    <a:p>
                      <a:pPr algn="l" fontAlgn="t"/>
                      <a:r>
                        <a:rPr lang="en-IN" sz="2000">
                          <a:effectLst/>
                        </a:rPr>
                        <a:t>principal_id</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0FAFF"/>
                    </a:solidFill>
                  </a:tcPr>
                </a:tc>
                <a:tc>
                  <a:txBody>
                    <a:bodyPr/>
                    <a:lstStyle/>
                    <a:p>
                      <a:pPr algn="l" fontAlgn="t"/>
                      <a:r>
                        <a:rPr lang="en-US" sz="2000">
                          <a:effectLst/>
                        </a:rPr>
                        <a:t>ID of principal (unique within the database)</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0FAFF"/>
                    </a:solidFill>
                  </a:tcPr>
                </a:tc>
              </a:tr>
              <a:tr h="528144">
                <a:tc>
                  <a:txBody>
                    <a:bodyPr/>
                    <a:lstStyle/>
                    <a:p>
                      <a:pPr algn="l" fontAlgn="t"/>
                      <a:r>
                        <a:rPr lang="en-IN" sz="2000">
                          <a:effectLst/>
                        </a:rPr>
                        <a:t>type</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tc>
                  <a:txBody>
                    <a:bodyPr/>
                    <a:lstStyle/>
                    <a:p>
                      <a:pPr algn="l" fontAlgn="t"/>
                      <a:r>
                        <a:rPr lang="en-IN" sz="2000" dirty="0">
                          <a:effectLst/>
                        </a:rPr>
                        <a:t>Principal type</a:t>
                      </a:r>
                    </a:p>
                  </a:txBody>
                  <a:tcPr marL="47625" marR="47625" marT="47625" marB="47625">
                    <a:lnL w="9525" cap="flat" cmpd="sng" algn="ctr">
                      <a:solidFill>
                        <a:srgbClr val="94DBFF"/>
                      </a:solidFill>
                      <a:prstDash val="solid"/>
                      <a:round/>
                      <a:headEnd type="none" w="med" len="med"/>
                      <a:tailEnd type="none" w="med" len="med"/>
                    </a:lnL>
                    <a:lnR w="9525" cap="flat" cmpd="sng" algn="ctr">
                      <a:solidFill>
                        <a:srgbClr val="94DBFF"/>
                      </a:solidFill>
                      <a:prstDash val="solid"/>
                      <a:round/>
                      <a:headEnd type="none" w="med" len="med"/>
                      <a:tailEnd type="none" w="med" len="med"/>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tr>
            </a:tbl>
          </a:graphicData>
        </a:graphic>
      </p:graphicFrame>
    </p:spTree>
    <p:extLst>
      <p:ext uri="{BB962C8B-B14F-4D97-AF65-F5344CB8AC3E}">
        <p14:creationId xmlns:p14="http://schemas.microsoft.com/office/powerpoint/2010/main" val="17324763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HRDB – Catalog View</a:t>
            </a:r>
            <a:endParaRPr lang="en-IN" dirty="0"/>
          </a:p>
        </p:txBody>
      </p:sp>
      <p:sp>
        <p:nvSpPr>
          <p:cNvPr id="3" name="Content Placeholder 2"/>
          <p:cNvSpPr>
            <a:spLocks noGrp="1"/>
          </p:cNvSpPr>
          <p:nvPr>
            <p:ph idx="1"/>
          </p:nvPr>
        </p:nvSpPr>
        <p:spPr/>
        <p:txBody>
          <a:bodyPr/>
          <a:lstStyle/>
          <a:p>
            <a:r>
              <a:rPr lang="en-IN" dirty="0"/>
              <a:t>select * from </a:t>
            </a:r>
            <a:r>
              <a:rPr lang="en-IN" dirty="0" err="1" smtClean="0"/>
              <a:t>sys.objects</a:t>
            </a:r>
            <a:endParaRPr lang="en-IN" dirty="0" smtClean="0"/>
          </a:p>
          <a:p>
            <a:r>
              <a:rPr lang="en-IN" dirty="0"/>
              <a:t>USE HRDB;</a:t>
            </a:r>
          </a:p>
          <a:p>
            <a:pPr marL="0" indent="0">
              <a:buNone/>
            </a:pPr>
            <a:r>
              <a:rPr lang="en-IN" dirty="0"/>
              <a:t>SELECT </a:t>
            </a:r>
            <a:r>
              <a:rPr lang="en-IN" dirty="0" err="1"/>
              <a:t>object_id</a:t>
            </a:r>
            <a:r>
              <a:rPr lang="en-IN" dirty="0"/>
              <a:t>, </a:t>
            </a:r>
            <a:r>
              <a:rPr lang="en-IN" dirty="0" err="1"/>
              <a:t>principal_id</a:t>
            </a:r>
            <a:r>
              <a:rPr lang="en-IN" dirty="0"/>
              <a:t>, type</a:t>
            </a:r>
          </a:p>
          <a:p>
            <a:pPr marL="0" indent="0">
              <a:buNone/>
            </a:pPr>
            <a:r>
              <a:rPr lang="en-IN" dirty="0"/>
              <a:t>  FROM </a:t>
            </a:r>
            <a:r>
              <a:rPr lang="en-IN" dirty="0" err="1"/>
              <a:t>sys.objects</a:t>
            </a:r>
            <a:endParaRPr lang="en-IN" dirty="0"/>
          </a:p>
          <a:p>
            <a:pPr marL="0" indent="0">
              <a:buNone/>
            </a:pPr>
            <a:r>
              <a:rPr lang="en-IN" dirty="0"/>
              <a:t>  WHERE name = 'employees';</a:t>
            </a:r>
          </a:p>
        </p:txBody>
      </p:sp>
    </p:spTree>
    <p:extLst>
      <p:ext uri="{BB962C8B-B14F-4D97-AF65-F5344CB8AC3E}">
        <p14:creationId xmlns:p14="http://schemas.microsoft.com/office/powerpoint/2010/main" val="36896068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HRDB – Catalog View</a:t>
            </a:r>
            <a:endParaRPr lang="en-IN" dirty="0"/>
          </a:p>
        </p:txBody>
      </p:sp>
      <p:sp>
        <p:nvSpPr>
          <p:cNvPr id="3" name="Content Placeholder 2"/>
          <p:cNvSpPr>
            <a:spLocks noGrp="1"/>
          </p:cNvSpPr>
          <p:nvPr>
            <p:ph idx="1"/>
          </p:nvPr>
        </p:nvSpPr>
        <p:spPr/>
        <p:txBody>
          <a:bodyPr/>
          <a:lstStyle/>
          <a:p>
            <a:r>
              <a:rPr lang="en-IN" dirty="0"/>
              <a:t>USE HRDB;</a:t>
            </a:r>
          </a:p>
          <a:p>
            <a:pPr marL="0" indent="0">
              <a:buNone/>
            </a:pPr>
            <a:r>
              <a:rPr lang="en-IN" dirty="0"/>
              <a:t>SELECT sys.objects.name</a:t>
            </a:r>
          </a:p>
          <a:p>
            <a:pPr marL="0" indent="0">
              <a:buNone/>
            </a:pPr>
            <a:r>
              <a:rPr lang="en-US" dirty="0"/>
              <a:t>  FROM </a:t>
            </a:r>
            <a:r>
              <a:rPr lang="en-US" dirty="0" err="1"/>
              <a:t>sys.objects</a:t>
            </a:r>
            <a:r>
              <a:rPr lang="en-US" dirty="0"/>
              <a:t> INNER JOIN </a:t>
            </a:r>
            <a:r>
              <a:rPr lang="en-US" dirty="0" err="1"/>
              <a:t>sys.columns</a:t>
            </a:r>
            <a:endParaRPr lang="en-US" dirty="0"/>
          </a:p>
          <a:p>
            <a:pPr marL="0" indent="0">
              <a:buNone/>
            </a:pPr>
            <a:r>
              <a:rPr lang="en-IN" dirty="0"/>
              <a:t>  ON </a:t>
            </a:r>
            <a:r>
              <a:rPr lang="en-IN" dirty="0" err="1"/>
              <a:t>sys.objects.object_id</a:t>
            </a:r>
            <a:r>
              <a:rPr lang="en-IN" dirty="0"/>
              <a:t> = </a:t>
            </a:r>
            <a:r>
              <a:rPr lang="en-IN" dirty="0" err="1"/>
              <a:t>sys.columns.object_id</a:t>
            </a:r>
            <a:endParaRPr lang="en-IN" dirty="0"/>
          </a:p>
          <a:p>
            <a:pPr marL="0" indent="0">
              <a:buNone/>
            </a:pPr>
            <a:r>
              <a:rPr lang="en-IN" dirty="0"/>
              <a:t>    WHERE </a:t>
            </a:r>
            <a:r>
              <a:rPr lang="en-IN" dirty="0" err="1"/>
              <a:t>sys.objects.type</a:t>
            </a:r>
            <a:r>
              <a:rPr lang="en-IN" dirty="0"/>
              <a:t> = 'U'</a:t>
            </a:r>
          </a:p>
          <a:p>
            <a:pPr marL="0" indent="0">
              <a:buNone/>
            </a:pPr>
            <a:r>
              <a:rPr lang="en-IN" dirty="0"/>
              <a:t>    AND sys.columns.name = '</a:t>
            </a:r>
            <a:r>
              <a:rPr lang="en-IN" dirty="0" err="1"/>
              <a:t>department_id</a:t>
            </a:r>
            <a:r>
              <a:rPr lang="en-IN" dirty="0"/>
              <a:t>';</a:t>
            </a:r>
          </a:p>
        </p:txBody>
      </p:sp>
    </p:spTree>
    <p:extLst>
      <p:ext uri="{BB962C8B-B14F-4D97-AF65-F5344CB8AC3E}">
        <p14:creationId xmlns:p14="http://schemas.microsoft.com/office/powerpoint/2010/main" val="36427945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HRDB – Catalog View</a:t>
            </a:r>
            <a:endParaRPr lang="en-IN" dirty="0"/>
          </a:p>
        </p:txBody>
      </p:sp>
      <p:sp>
        <p:nvSpPr>
          <p:cNvPr id="3" name="Content Placeholder 2"/>
          <p:cNvSpPr>
            <a:spLocks noGrp="1"/>
          </p:cNvSpPr>
          <p:nvPr>
            <p:ph idx="1"/>
          </p:nvPr>
        </p:nvSpPr>
        <p:spPr>
          <a:xfrm>
            <a:off x="574912" y="1447800"/>
            <a:ext cx="7886700" cy="4737401"/>
          </a:xfrm>
        </p:spPr>
        <p:txBody>
          <a:bodyPr/>
          <a:lstStyle/>
          <a:p>
            <a:pPr marL="0" indent="0">
              <a:buNone/>
            </a:pPr>
            <a:r>
              <a:rPr lang="en-IN" dirty="0"/>
              <a:t>SELECT sys.database_principals.name</a:t>
            </a:r>
          </a:p>
          <a:p>
            <a:pPr marL="0" indent="0">
              <a:buNone/>
            </a:pPr>
            <a:r>
              <a:rPr lang="en-IN" dirty="0"/>
              <a:t>FROM </a:t>
            </a:r>
            <a:r>
              <a:rPr lang="en-IN" dirty="0" err="1"/>
              <a:t>sys.database_principals</a:t>
            </a:r>
            <a:r>
              <a:rPr lang="en-IN" dirty="0"/>
              <a:t> INNER JOIN </a:t>
            </a:r>
            <a:r>
              <a:rPr lang="en-IN" dirty="0" err="1"/>
              <a:t>sys.objects</a:t>
            </a:r>
            <a:endParaRPr lang="en-IN" dirty="0"/>
          </a:p>
          <a:p>
            <a:pPr marL="0" indent="0">
              <a:buNone/>
            </a:pPr>
            <a:r>
              <a:rPr lang="en-IN" dirty="0"/>
              <a:t>ON </a:t>
            </a:r>
            <a:r>
              <a:rPr lang="en-IN" dirty="0" err="1"/>
              <a:t>sys.database_principals.principal_id</a:t>
            </a:r>
            <a:r>
              <a:rPr lang="en-IN" dirty="0"/>
              <a:t> = </a:t>
            </a:r>
            <a:r>
              <a:rPr lang="en-IN" dirty="0" err="1"/>
              <a:t>sys.objects.schema_id</a:t>
            </a:r>
            <a:endParaRPr lang="en-IN" dirty="0"/>
          </a:p>
          <a:p>
            <a:pPr marL="0" indent="0">
              <a:buNone/>
            </a:pPr>
            <a:r>
              <a:rPr lang="en-IN" dirty="0"/>
              <a:t>WHERE sys.objects.name = 'employee'</a:t>
            </a:r>
          </a:p>
          <a:p>
            <a:pPr marL="0" indent="0">
              <a:buNone/>
            </a:pPr>
            <a:r>
              <a:rPr lang="en-IN" dirty="0"/>
              <a:t>AND </a:t>
            </a:r>
            <a:r>
              <a:rPr lang="en-IN" dirty="0" err="1"/>
              <a:t>sys.objects.type</a:t>
            </a:r>
            <a:r>
              <a:rPr lang="en-IN" dirty="0"/>
              <a:t> = 'U';</a:t>
            </a:r>
          </a:p>
        </p:txBody>
      </p:sp>
    </p:spTree>
    <p:extLst>
      <p:ext uri="{BB962C8B-B14F-4D97-AF65-F5344CB8AC3E}">
        <p14:creationId xmlns:p14="http://schemas.microsoft.com/office/powerpoint/2010/main" val="380095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a:t>Foreign Keys in </a:t>
            </a:r>
            <a:r>
              <a:rPr lang="en-IN" b="1" dirty="0" smtClean="0"/>
              <a:t>SQL </a:t>
            </a:r>
            <a:r>
              <a:rPr lang="en-IN" b="1" dirty="0"/>
              <a:t>Server</a:t>
            </a:r>
            <a:br>
              <a:rPr lang="en-IN" b="1" dirty="0"/>
            </a:br>
            <a:endParaRPr lang="en-IN" dirty="0"/>
          </a:p>
        </p:txBody>
      </p:sp>
      <p:sp>
        <p:nvSpPr>
          <p:cNvPr id="3" name="Content Placeholder 2"/>
          <p:cNvSpPr>
            <a:spLocks noGrp="1"/>
          </p:cNvSpPr>
          <p:nvPr>
            <p:ph idx="1"/>
          </p:nvPr>
        </p:nvSpPr>
        <p:spPr/>
        <p:txBody>
          <a:bodyPr/>
          <a:lstStyle/>
          <a:p>
            <a:pPr lvl="0" fontAlgn="base"/>
            <a:r>
              <a:rPr lang="en-IN" dirty="0"/>
              <a:t>A foreign key is a way to enforce referential integrity within your SQL Server database. A foreign key means that values in one table must also appear in another table.</a:t>
            </a:r>
          </a:p>
          <a:p>
            <a:pPr lvl="0" fontAlgn="base"/>
            <a:r>
              <a:rPr lang="en-IN" dirty="0"/>
              <a:t>The referenced table is called the </a:t>
            </a:r>
            <a:r>
              <a:rPr lang="en-IN" i="1" dirty="0"/>
              <a:t>parent table </a:t>
            </a:r>
            <a:r>
              <a:rPr lang="en-IN" dirty="0"/>
              <a:t>while the table with the foreign key is called the </a:t>
            </a:r>
            <a:r>
              <a:rPr lang="en-IN" i="1" dirty="0"/>
              <a:t>child table</a:t>
            </a:r>
            <a:r>
              <a:rPr lang="en-IN" dirty="0"/>
              <a:t>. The foreign key in the child table will generally reference a </a:t>
            </a:r>
            <a:r>
              <a:rPr lang="en-IN" u="sng" dirty="0"/>
              <a:t>primary key </a:t>
            </a:r>
            <a:r>
              <a:rPr lang="en-IN" dirty="0"/>
              <a:t>in the parent table.</a:t>
            </a:r>
          </a:p>
          <a:p>
            <a:pPr lvl="0" fontAlgn="base"/>
            <a:r>
              <a:rPr lang="en-IN" dirty="0"/>
              <a:t>A foreign key can be created using either a CREATE TABLE statement or an ALTER TABLE statement.</a:t>
            </a:r>
          </a:p>
          <a:p>
            <a:endParaRPr lang="en-IN" dirty="0"/>
          </a:p>
        </p:txBody>
      </p:sp>
    </p:spTree>
    <p:extLst>
      <p:ext uri="{BB962C8B-B14F-4D97-AF65-F5344CB8AC3E}">
        <p14:creationId xmlns:p14="http://schemas.microsoft.com/office/powerpoint/2010/main" val="2115105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IN" dirty="0"/>
          </a:p>
        </p:txBody>
      </p:sp>
      <p:sp>
        <p:nvSpPr>
          <p:cNvPr id="3" name="Content Placeholder 2"/>
          <p:cNvSpPr>
            <a:spLocks noGrp="1"/>
          </p:cNvSpPr>
          <p:nvPr>
            <p:ph idx="1"/>
          </p:nvPr>
        </p:nvSpPr>
        <p:spPr/>
        <p:txBody>
          <a:bodyPr/>
          <a:lstStyle/>
          <a:p>
            <a:r>
              <a:rPr lang="en-US" dirty="0"/>
              <a:t>A trigger is a piece of code executed automatically in response to a specific event occurred on a table in the database</a:t>
            </a:r>
            <a:r>
              <a:rPr lang="en-US" dirty="0" smtClean="0"/>
              <a:t>.</a:t>
            </a:r>
          </a:p>
          <a:p>
            <a:r>
              <a:rPr lang="en-US" dirty="0"/>
              <a:t>A trigger is always associated with a particular table. If the </a:t>
            </a:r>
            <a:r>
              <a:rPr lang="en-US" dirty="0">
                <a:hlinkClick r:id="rId2"/>
              </a:rPr>
              <a:t>table is deleted</a:t>
            </a:r>
            <a:r>
              <a:rPr lang="en-US" dirty="0"/>
              <a:t>, all the associated triggers are also deleted automatically.</a:t>
            </a:r>
            <a:endParaRPr lang="en-IN" dirty="0"/>
          </a:p>
        </p:txBody>
      </p:sp>
    </p:spTree>
    <p:extLst>
      <p:ext uri="{BB962C8B-B14F-4D97-AF65-F5344CB8AC3E}">
        <p14:creationId xmlns:p14="http://schemas.microsoft.com/office/powerpoint/2010/main" val="27006054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a:t>SET QUOTED_IDENTIFIER ON</a:t>
            </a:r>
          </a:p>
          <a:p>
            <a:pPr marL="0" indent="0">
              <a:buNone/>
            </a:pPr>
            <a:r>
              <a:rPr lang="en-IN" dirty="0"/>
              <a:t>GO</a:t>
            </a:r>
          </a:p>
          <a:p>
            <a:pPr marL="0" indent="0">
              <a:buNone/>
            </a:pPr>
            <a:endParaRPr lang="en-IN" dirty="0"/>
          </a:p>
          <a:p>
            <a:pPr marL="0" indent="0">
              <a:buNone/>
            </a:pPr>
            <a:r>
              <a:rPr lang="en-IN" dirty="0"/>
              <a:t>CREATE TABLE [</a:t>
            </a:r>
            <a:r>
              <a:rPr lang="en-IN" dirty="0" err="1"/>
              <a:t>dbo</a:t>
            </a:r>
            <a:r>
              <a:rPr lang="en-IN" dirty="0"/>
              <a:t>].[</a:t>
            </a:r>
            <a:r>
              <a:rPr lang="en-IN" dirty="0" err="1"/>
              <a:t>jobs_audit</a:t>
            </a:r>
            <a:r>
              <a:rPr lang="en-IN" dirty="0"/>
              <a:t>](</a:t>
            </a:r>
          </a:p>
          <a:p>
            <a:pPr marL="0" indent="0">
              <a:buNone/>
            </a:pPr>
            <a:r>
              <a:rPr lang="en-US" dirty="0"/>
              <a:t>[</a:t>
            </a:r>
            <a:r>
              <a:rPr lang="en-US" dirty="0" err="1"/>
              <a:t>job_id</a:t>
            </a:r>
            <a:r>
              <a:rPr lang="en-US" dirty="0"/>
              <a:t>] [</a:t>
            </a:r>
            <a:r>
              <a:rPr lang="en-US" dirty="0" err="1"/>
              <a:t>int</a:t>
            </a:r>
            <a:r>
              <a:rPr lang="en-US" dirty="0"/>
              <a:t>] IDENTITY(1,1) NOT NULL,</a:t>
            </a:r>
          </a:p>
          <a:p>
            <a:pPr marL="0" indent="0">
              <a:buNone/>
            </a:pPr>
            <a:r>
              <a:rPr lang="en-US" dirty="0"/>
              <a:t>[</a:t>
            </a:r>
            <a:r>
              <a:rPr lang="en-US" dirty="0" err="1"/>
              <a:t>job_title</a:t>
            </a:r>
            <a:r>
              <a:rPr lang="en-US" dirty="0"/>
              <a:t>] [varchar](35) NOT NULL,</a:t>
            </a:r>
          </a:p>
          <a:p>
            <a:pPr marL="0" indent="0">
              <a:buNone/>
            </a:pPr>
            <a:r>
              <a:rPr lang="en-IN" dirty="0"/>
              <a:t>[</a:t>
            </a:r>
            <a:r>
              <a:rPr lang="en-IN" dirty="0" err="1"/>
              <a:t>min_salary</a:t>
            </a:r>
            <a:r>
              <a:rPr lang="en-IN" dirty="0"/>
              <a:t>] [decimal](8, 2) NULL,</a:t>
            </a:r>
          </a:p>
          <a:p>
            <a:pPr marL="0" indent="0">
              <a:buNone/>
            </a:pPr>
            <a:r>
              <a:rPr lang="en-IN" dirty="0"/>
              <a:t>[</a:t>
            </a:r>
            <a:r>
              <a:rPr lang="en-IN" dirty="0" err="1"/>
              <a:t>max_salary</a:t>
            </a:r>
            <a:r>
              <a:rPr lang="en-IN" dirty="0"/>
              <a:t>] [decimal](8, 2) NULL,</a:t>
            </a:r>
          </a:p>
          <a:p>
            <a:pPr marL="0" indent="0">
              <a:buNone/>
            </a:pPr>
            <a:r>
              <a:rPr lang="en-IN" dirty="0"/>
              <a:t>PRIMARY KEY CLUSTERED </a:t>
            </a:r>
          </a:p>
          <a:p>
            <a:pPr marL="0" indent="0">
              <a:buNone/>
            </a:pPr>
            <a:r>
              <a:rPr lang="en-IN" dirty="0"/>
              <a:t>(</a:t>
            </a:r>
          </a:p>
          <a:p>
            <a:pPr marL="0" indent="0">
              <a:buNone/>
            </a:pPr>
            <a:r>
              <a:rPr lang="en-IN" dirty="0"/>
              <a:t>[</a:t>
            </a:r>
            <a:r>
              <a:rPr lang="en-IN" dirty="0" err="1"/>
              <a:t>job_id</a:t>
            </a:r>
            <a:r>
              <a:rPr lang="en-IN" dirty="0"/>
              <a:t>] ASC</a:t>
            </a:r>
          </a:p>
          <a:p>
            <a:pPr marL="0" indent="0">
              <a:buNone/>
            </a:pPr>
            <a:r>
              <a:rPr lang="en-US" dirty="0"/>
              <a:t>)WITH (PAD_INDEX = OFF, STATISTICS_NORECOMPUTE = OFF, IGNORE_DUP_KEY = OFF, ALLOW_ROW_LOCKS = ON, ALLOW_PAGE_LOCKS = ON) ON [PRIMARY]</a:t>
            </a:r>
          </a:p>
          <a:p>
            <a:pPr marL="0" indent="0">
              <a:buNone/>
            </a:pPr>
            <a:r>
              <a:rPr lang="en-IN" dirty="0"/>
              <a:t>) ON [PRIMARY]</a:t>
            </a:r>
          </a:p>
          <a:p>
            <a:pPr marL="0" indent="0">
              <a:buNone/>
            </a:pPr>
            <a:r>
              <a:rPr lang="en-IN" dirty="0"/>
              <a:t>GO</a:t>
            </a:r>
          </a:p>
          <a:p>
            <a:pPr marL="0" indent="0">
              <a:buNone/>
            </a:pPr>
            <a:endParaRPr lang="en-IN" dirty="0"/>
          </a:p>
          <a:p>
            <a:pPr marL="0" indent="0">
              <a:buNone/>
            </a:pPr>
            <a:r>
              <a:rPr lang="en-US" dirty="0"/>
              <a:t>ALTER TABLE [</a:t>
            </a:r>
            <a:r>
              <a:rPr lang="en-US" dirty="0" err="1"/>
              <a:t>dbo</a:t>
            </a:r>
            <a:r>
              <a:rPr lang="en-US" dirty="0"/>
              <a:t>].[</a:t>
            </a:r>
            <a:r>
              <a:rPr lang="en-US" dirty="0" err="1"/>
              <a:t>jobs_audit</a:t>
            </a:r>
            <a:r>
              <a:rPr lang="en-US" dirty="0"/>
              <a:t>] ADD  DEFAULT (NULL) FOR [</a:t>
            </a:r>
            <a:r>
              <a:rPr lang="en-US" dirty="0" err="1"/>
              <a:t>min_salary</a:t>
            </a:r>
            <a:r>
              <a:rPr lang="en-US" dirty="0"/>
              <a:t>]</a:t>
            </a:r>
          </a:p>
          <a:p>
            <a:pPr marL="0" indent="0">
              <a:buNone/>
            </a:pPr>
            <a:r>
              <a:rPr lang="en-IN" dirty="0"/>
              <a:t>GO</a:t>
            </a:r>
          </a:p>
          <a:p>
            <a:endParaRPr lang="en-IN" dirty="0"/>
          </a:p>
        </p:txBody>
      </p:sp>
    </p:spTree>
    <p:extLst>
      <p:ext uri="{BB962C8B-B14F-4D97-AF65-F5344CB8AC3E}">
        <p14:creationId xmlns:p14="http://schemas.microsoft.com/office/powerpoint/2010/main" val="15757903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See trigger example</a:t>
            </a:r>
            <a:endParaRPr lang="en-IN" dirty="0"/>
          </a:p>
        </p:txBody>
      </p:sp>
    </p:spTree>
    <p:extLst>
      <p:ext uri="{BB962C8B-B14F-4D97-AF65-F5344CB8AC3E}">
        <p14:creationId xmlns:p14="http://schemas.microsoft.com/office/powerpoint/2010/main" val="179120576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Subquery in FROM Clause</a:t>
            </a:r>
            <a:endParaRPr lang="en-IN" dirty="0"/>
          </a:p>
        </p:txBody>
      </p:sp>
      <p:sp>
        <p:nvSpPr>
          <p:cNvPr id="3" name="Content Placeholder 2"/>
          <p:cNvSpPr>
            <a:spLocks noGrp="1"/>
          </p:cNvSpPr>
          <p:nvPr>
            <p:ph idx="1"/>
          </p:nvPr>
        </p:nvSpPr>
        <p:spPr/>
        <p:txBody>
          <a:bodyPr/>
          <a:lstStyle/>
          <a:p>
            <a:pPr marL="0" indent="0">
              <a:buNone/>
            </a:pPr>
            <a:r>
              <a:rPr lang="en-IN" dirty="0"/>
              <a:t>SELECT </a:t>
            </a:r>
            <a:r>
              <a:rPr lang="en-IN" dirty="0" err="1"/>
              <a:t>TerritoryID</a:t>
            </a:r>
            <a:r>
              <a:rPr lang="en-IN" dirty="0"/>
              <a:t>,</a:t>
            </a:r>
          </a:p>
          <a:p>
            <a:pPr marL="0" indent="0">
              <a:buNone/>
            </a:pPr>
            <a:r>
              <a:rPr lang="en-IN" dirty="0" err="1"/>
              <a:t>AverageBonus</a:t>
            </a:r>
            <a:endParaRPr lang="en-IN" dirty="0"/>
          </a:p>
          <a:p>
            <a:pPr marL="0" indent="0">
              <a:buNone/>
            </a:pPr>
            <a:r>
              <a:rPr lang="en-IN" dirty="0"/>
              <a:t>FROM   (SELECT   </a:t>
            </a:r>
            <a:r>
              <a:rPr lang="en-IN" dirty="0" err="1"/>
              <a:t>TerritoryID</a:t>
            </a:r>
            <a:r>
              <a:rPr lang="en-IN" dirty="0"/>
              <a:t>,</a:t>
            </a:r>
          </a:p>
          <a:p>
            <a:pPr marL="0" indent="0">
              <a:buNone/>
            </a:pPr>
            <a:r>
              <a:rPr lang="en-IN" dirty="0" err="1"/>
              <a:t>Avg</a:t>
            </a:r>
            <a:r>
              <a:rPr lang="en-IN" dirty="0"/>
              <a:t>(Bonus) AS </a:t>
            </a:r>
            <a:r>
              <a:rPr lang="en-IN" dirty="0" err="1"/>
              <a:t>AverageBonus</a:t>
            </a:r>
            <a:endParaRPr lang="en-IN" dirty="0"/>
          </a:p>
          <a:p>
            <a:pPr marL="0" indent="0">
              <a:buNone/>
            </a:pPr>
            <a:r>
              <a:rPr lang="en-IN" dirty="0"/>
              <a:t>FROM     </a:t>
            </a:r>
            <a:r>
              <a:rPr lang="en-IN" dirty="0" err="1"/>
              <a:t>Sales.SalesPerson</a:t>
            </a:r>
            <a:endParaRPr lang="en-IN" dirty="0"/>
          </a:p>
          <a:p>
            <a:pPr marL="0" indent="0">
              <a:buNone/>
            </a:pPr>
            <a:r>
              <a:rPr lang="en-IN" dirty="0"/>
              <a:t>GROUP BY </a:t>
            </a:r>
            <a:r>
              <a:rPr lang="en-IN" dirty="0" err="1"/>
              <a:t>TerritoryID</a:t>
            </a:r>
            <a:r>
              <a:rPr lang="en-IN" dirty="0"/>
              <a:t>) AS </a:t>
            </a:r>
            <a:r>
              <a:rPr lang="en-IN" dirty="0" err="1"/>
              <a:t>TerritorySummary</a:t>
            </a:r>
            <a:r>
              <a:rPr lang="en-IN" dirty="0"/>
              <a:t> ORDER BY </a:t>
            </a:r>
            <a:r>
              <a:rPr lang="en-IN" dirty="0" err="1"/>
              <a:t>AverageBonus</a:t>
            </a:r>
            <a:endParaRPr lang="en-IN" dirty="0"/>
          </a:p>
          <a:p>
            <a:pPr marL="0" indent="0">
              <a:buNone/>
            </a:pPr>
            <a:endParaRPr lang="en-IN" dirty="0"/>
          </a:p>
        </p:txBody>
      </p:sp>
    </p:spTree>
    <p:extLst>
      <p:ext uri="{BB962C8B-B14F-4D97-AF65-F5344CB8AC3E}">
        <p14:creationId xmlns:p14="http://schemas.microsoft.com/office/powerpoint/2010/main" val="33454250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Subquery in SELECT Clause</a:t>
            </a:r>
            <a:endParaRPr lang="en-IN" dirty="0"/>
          </a:p>
        </p:txBody>
      </p:sp>
      <p:sp>
        <p:nvSpPr>
          <p:cNvPr id="3" name="Content Placeholder 2"/>
          <p:cNvSpPr>
            <a:spLocks noGrp="1"/>
          </p:cNvSpPr>
          <p:nvPr>
            <p:ph idx="1"/>
          </p:nvPr>
        </p:nvSpPr>
        <p:spPr/>
        <p:txBody>
          <a:bodyPr/>
          <a:lstStyle/>
          <a:p>
            <a:pPr marL="0" indent="0">
              <a:buNone/>
            </a:pPr>
            <a:r>
              <a:rPr lang="en-IN" dirty="0"/>
              <a:t>SELECT </a:t>
            </a:r>
            <a:r>
              <a:rPr lang="en-IN" dirty="0" err="1"/>
              <a:t>SalesOrderID</a:t>
            </a:r>
            <a:r>
              <a:rPr lang="en-IN" dirty="0"/>
              <a:t>,</a:t>
            </a:r>
          </a:p>
          <a:p>
            <a:pPr marL="0" indent="0">
              <a:buNone/>
            </a:pPr>
            <a:r>
              <a:rPr lang="en-IN" dirty="0" err="1"/>
              <a:t>LineTotal</a:t>
            </a:r>
            <a:r>
              <a:rPr lang="en-IN" dirty="0"/>
              <a:t>,</a:t>
            </a:r>
          </a:p>
          <a:p>
            <a:pPr marL="0" indent="0">
              <a:buNone/>
            </a:pPr>
            <a:r>
              <a:rPr lang="en-IN" dirty="0"/>
              <a:t>(SELECT AVG(</a:t>
            </a:r>
            <a:r>
              <a:rPr lang="en-IN" dirty="0" err="1"/>
              <a:t>LineTotal</a:t>
            </a:r>
            <a:r>
              <a:rPr lang="en-IN" dirty="0"/>
              <a:t>)</a:t>
            </a:r>
          </a:p>
          <a:p>
            <a:pPr marL="0" indent="0">
              <a:buNone/>
            </a:pPr>
            <a:r>
              <a:rPr lang="en-IN" dirty="0"/>
              <a:t>FROM </a:t>
            </a:r>
            <a:r>
              <a:rPr lang="en-IN" dirty="0" err="1"/>
              <a:t>Sales.SalesOrderDetail</a:t>
            </a:r>
            <a:r>
              <a:rPr lang="en-IN" dirty="0"/>
              <a:t>) AS </a:t>
            </a:r>
            <a:r>
              <a:rPr lang="en-IN" dirty="0" err="1"/>
              <a:t>AverageLineTotal</a:t>
            </a:r>
            <a:r>
              <a:rPr lang="en-IN" dirty="0"/>
              <a:t> FROM   </a:t>
            </a:r>
            <a:r>
              <a:rPr lang="en-IN" dirty="0" err="1"/>
              <a:t>Sales.SalesOrderDetail</a:t>
            </a:r>
            <a:r>
              <a:rPr lang="en-IN" dirty="0"/>
              <a:t>;</a:t>
            </a:r>
          </a:p>
          <a:p>
            <a:pPr marL="0" indent="0">
              <a:buNone/>
            </a:pPr>
            <a:endParaRPr lang="en-IN" dirty="0"/>
          </a:p>
        </p:txBody>
      </p:sp>
    </p:spTree>
    <p:extLst>
      <p:ext uri="{BB962C8B-B14F-4D97-AF65-F5344CB8AC3E}">
        <p14:creationId xmlns:p14="http://schemas.microsoft.com/office/powerpoint/2010/main" val="1894221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Transactions</a:t>
            </a:r>
            <a:endParaRPr lang="en-IN" dirty="0"/>
          </a:p>
        </p:txBody>
      </p:sp>
      <p:sp>
        <p:nvSpPr>
          <p:cNvPr id="3" name="Content Placeholder 2"/>
          <p:cNvSpPr>
            <a:spLocks noGrp="1"/>
          </p:cNvSpPr>
          <p:nvPr>
            <p:ph idx="1"/>
          </p:nvPr>
        </p:nvSpPr>
        <p:spPr/>
        <p:txBody>
          <a:bodyPr/>
          <a:lstStyle/>
          <a:p>
            <a:pPr lvl="0" fontAlgn="base"/>
            <a:r>
              <a:rPr lang="en-IN" dirty="0"/>
              <a:t>Transaction is a single unit of work </a:t>
            </a:r>
          </a:p>
          <a:p>
            <a:pPr lvl="0" fontAlgn="base"/>
            <a:r>
              <a:rPr lang="en-IN" dirty="0"/>
              <a:t>A transaction is the propagation of one or more changes to the database</a:t>
            </a:r>
          </a:p>
          <a:p>
            <a:endParaRPr lang="en-IN" dirty="0"/>
          </a:p>
        </p:txBody>
      </p:sp>
    </p:spTree>
    <p:extLst>
      <p:ext uri="{BB962C8B-B14F-4D97-AF65-F5344CB8AC3E}">
        <p14:creationId xmlns:p14="http://schemas.microsoft.com/office/powerpoint/2010/main" val="38272697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Transactions</a:t>
            </a:r>
            <a:endParaRPr lang="en-IN" dirty="0"/>
          </a:p>
        </p:txBody>
      </p:sp>
      <p:sp>
        <p:nvSpPr>
          <p:cNvPr id="3" name="Content Placeholder 2"/>
          <p:cNvSpPr>
            <a:spLocks noGrp="1"/>
          </p:cNvSpPr>
          <p:nvPr>
            <p:ph idx="1"/>
          </p:nvPr>
        </p:nvSpPr>
        <p:spPr/>
        <p:txBody>
          <a:bodyPr/>
          <a:lstStyle/>
          <a:p>
            <a:pPr marL="0" indent="0">
              <a:buNone/>
            </a:pPr>
            <a:r>
              <a:rPr lang="en-US" b="1" dirty="0"/>
              <a:t>Atomicity</a:t>
            </a:r>
            <a:r>
              <a:rPr lang="en-US" dirty="0"/>
              <a:t> − Ensures that all operations within the work unit are completed successfully; otherwise, the transaction is aborted at the point of failure, and previous operations are rolled back to their former state.</a:t>
            </a:r>
          </a:p>
          <a:p>
            <a:pPr marL="0" indent="0">
              <a:buNone/>
            </a:pPr>
            <a:r>
              <a:rPr lang="en-US" b="1" dirty="0"/>
              <a:t>Consistency</a:t>
            </a:r>
            <a:r>
              <a:rPr lang="en-US" dirty="0"/>
              <a:t> − Ensures that the database properly changes state upon a successfully committed transaction.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299603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Transactions</a:t>
            </a:r>
            <a:endParaRPr lang="en-IN" dirty="0"/>
          </a:p>
        </p:txBody>
      </p:sp>
      <p:sp>
        <p:nvSpPr>
          <p:cNvPr id="3" name="Content Placeholder 2"/>
          <p:cNvSpPr>
            <a:spLocks noGrp="1"/>
          </p:cNvSpPr>
          <p:nvPr>
            <p:ph idx="1"/>
          </p:nvPr>
        </p:nvSpPr>
        <p:spPr/>
        <p:txBody>
          <a:bodyPr/>
          <a:lstStyle/>
          <a:p>
            <a:r>
              <a:rPr lang="en-IN" b="1" dirty="0"/>
              <a:t>Isolation </a:t>
            </a:r>
            <a:r>
              <a:rPr lang="en-IN" dirty="0"/>
              <a:t>− Enables transactions to operate independently of and transparent to each other. </a:t>
            </a:r>
            <a:r>
              <a:rPr lang="en-IN" baseline="-25000" dirty="0"/>
              <a:t>l </a:t>
            </a:r>
            <a:r>
              <a:rPr lang="en-IN" b="1" dirty="0"/>
              <a:t>Durability </a:t>
            </a:r>
            <a:r>
              <a:rPr lang="en-IN" dirty="0"/>
              <a:t>− Ensures that the result or effect of a committed transaction persists in case of a system failure.</a:t>
            </a:r>
          </a:p>
        </p:txBody>
      </p:sp>
    </p:spTree>
    <p:extLst>
      <p:ext uri="{BB962C8B-B14F-4D97-AF65-F5344CB8AC3E}">
        <p14:creationId xmlns:p14="http://schemas.microsoft.com/office/powerpoint/2010/main" val="41172868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Transactions</a:t>
            </a:r>
            <a:endParaRPr lang="en-IN" dirty="0"/>
          </a:p>
        </p:txBody>
      </p:sp>
      <p:sp>
        <p:nvSpPr>
          <p:cNvPr id="3" name="Content Placeholder 2"/>
          <p:cNvSpPr>
            <a:spLocks noGrp="1"/>
          </p:cNvSpPr>
          <p:nvPr>
            <p:ph idx="1"/>
          </p:nvPr>
        </p:nvSpPr>
        <p:spPr/>
        <p:txBody>
          <a:bodyPr>
            <a:normAutofit/>
          </a:bodyPr>
          <a:lstStyle/>
          <a:p>
            <a:r>
              <a:rPr lang="en-US" b="1" dirty="0"/>
              <a:t>COMMIT</a:t>
            </a:r>
            <a:r>
              <a:rPr lang="en-US" dirty="0"/>
              <a:t> − To save the changes.</a:t>
            </a:r>
          </a:p>
          <a:p>
            <a:r>
              <a:rPr lang="en-US" b="1" dirty="0"/>
              <a:t>ROLLBACK</a:t>
            </a:r>
            <a:r>
              <a:rPr lang="en-US" dirty="0"/>
              <a:t> − To roll back the changes.</a:t>
            </a:r>
          </a:p>
          <a:p>
            <a:r>
              <a:rPr lang="en-US" b="1" dirty="0"/>
              <a:t>SAVEPOINT</a:t>
            </a:r>
            <a:r>
              <a:rPr lang="en-US" dirty="0"/>
              <a:t> − Creates points within groups of transactions in which to ROLLBACK.</a:t>
            </a:r>
          </a:p>
          <a:p>
            <a:r>
              <a:rPr lang="en-US" b="1" dirty="0"/>
              <a:t>SET TRANSACTION</a:t>
            </a:r>
            <a:r>
              <a:rPr lang="en-US" dirty="0"/>
              <a:t> − Places a name on a transaction.</a:t>
            </a:r>
          </a:p>
          <a:p>
            <a:pPr marL="0" indent="0">
              <a:buNone/>
            </a:pPr>
            <a:endParaRPr lang="en-IN" dirty="0"/>
          </a:p>
        </p:txBody>
      </p:sp>
    </p:spTree>
    <p:extLst>
      <p:ext uri="{BB962C8B-B14F-4D97-AF65-F5344CB8AC3E}">
        <p14:creationId xmlns:p14="http://schemas.microsoft.com/office/powerpoint/2010/main" val="27001669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Transactions</a:t>
            </a:r>
            <a:endParaRPr lang="en-IN" dirty="0"/>
          </a:p>
        </p:txBody>
      </p:sp>
      <p:sp>
        <p:nvSpPr>
          <p:cNvPr id="3" name="Content Placeholder 2"/>
          <p:cNvSpPr>
            <a:spLocks noGrp="1"/>
          </p:cNvSpPr>
          <p:nvPr>
            <p:ph idx="1"/>
          </p:nvPr>
        </p:nvSpPr>
        <p:spPr/>
        <p:txBody>
          <a:bodyPr/>
          <a:lstStyle/>
          <a:p>
            <a:r>
              <a:rPr lang="en-IN" dirty="0"/>
              <a:t>In order to use transactional control commands in MS SQL Server, we have to begin transaction with ‘begin </a:t>
            </a:r>
            <a:r>
              <a:rPr lang="en-IN" dirty="0" err="1"/>
              <a:t>tran</a:t>
            </a:r>
            <a:r>
              <a:rPr lang="en-IN" dirty="0"/>
              <a:t>’ or begin transaction command otherwise these commands will not work.</a:t>
            </a:r>
          </a:p>
          <a:p>
            <a:r>
              <a:rPr lang="en-IN" dirty="0"/>
              <a:t>Transactional control commands are only used with the DML commands INSERT, UPDATE and DELETE only. They cannot be used while creating tables or dropping them because these operations are automatically committed in the database.</a:t>
            </a:r>
          </a:p>
        </p:txBody>
      </p:sp>
    </p:spTree>
    <p:extLst>
      <p:ext uri="{BB962C8B-B14F-4D97-AF65-F5344CB8AC3E}">
        <p14:creationId xmlns:p14="http://schemas.microsoft.com/office/powerpoint/2010/main" val="422710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 – DDL Commands</a:t>
            </a:r>
            <a:endParaRPr lang="en-IN" dirty="0"/>
          </a:p>
        </p:txBody>
      </p:sp>
      <p:sp>
        <p:nvSpPr>
          <p:cNvPr id="3" name="Content Placeholder 2"/>
          <p:cNvSpPr>
            <a:spLocks noGrp="1"/>
          </p:cNvSpPr>
          <p:nvPr>
            <p:ph idx="1"/>
          </p:nvPr>
        </p:nvSpPr>
        <p:spPr/>
        <p:txBody>
          <a:bodyPr/>
          <a:lstStyle/>
          <a:p>
            <a:pPr lvl="0" fontAlgn="base"/>
            <a:r>
              <a:rPr lang="en-IN" b="1" dirty="0"/>
              <a:t>ALTER DATABASE </a:t>
            </a:r>
            <a:r>
              <a:rPr lang="en-IN" dirty="0"/>
              <a:t>- modifies a database</a:t>
            </a:r>
          </a:p>
          <a:p>
            <a:pPr lvl="0" fontAlgn="base"/>
            <a:r>
              <a:rPr lang="en-IN" b="1" dirty="0"/>
              <a:t>CREATE TABLE </a:t>
            </a:r>
            <a:r>
              <a:rPr lang="en-IN" dirty="0"/>
              <a:t>- creates a new table</a:t>
            </a:r>
          </a:p>
          <a:p>
            <a:pPr lvl="0" fontAlgn="base"/>
            <a:r>
              <a:rPr lang="en-IN" b="1" dirty="0"/>
              <a:t>ALTER TABLE </a:t>
            </a:r>
            <a:r>
              <a:rPr lang="en-IN" dirty="0"/>
              <a:t>- modifies a table</a:t>
            </a:r>
          </a:p>
          <a:p>
            <a:pPr lvl="0" fontAlgn="base"/>
            <a:r>
              <a:rPr lang="en-IN" b="1" dirty="0"/>
              <a:t>DROP TABLE </a:t>
            </a:r>
            <a:r>
              <a:rPr lang="en-IN" dirty="0"/>
              <a:t>- deletes a table</a:t>
            </a:r>
          </a:p>
          <a:p>
            <a:pPr lvl="0" fontAlgn="base"/>
            <a:r>
              <a:rPr lang="en-IN" b="1" dirty="0"/>
              <a:t>CREATE INDEX </a:t>
            </a:r>
            <a:r>
              <a:rPr lang="en-IN" dirty="0"/>
              <a:t>- creates an index (search key)</a:t>
            </a:r>
          </a:p>
          <a:p>
            <a:r>
              <a:rPr lang="en-IN" b="1" dirty="0"/>
              <a:t>DROP INDEX </a:t>
            </a:r>
            <a:r>
              <a:rPr lang="en-IN" dirty="0"/>
              <a:t>- deletes an index</a:t>
            </a:r>
          </a:p>
        </p:txBody>
      </p:sp>
    </p:spTree>
    <p:extLst>
      <p:ext uri="{BB962C8B-B14F-4D97-AF65-F5344CB8AC3E}">
        <p14:creationId xmlns:p14="http://schemas.microsoft.com/office/powerpoint/2010/main" val="64712622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Transactions</a:t>
            </a:r>
            <a:endParaRPr lang="en-IN" dirty="0"/>
          </a:p>
        </p:txBody>
      </p:sp>
      <p:sp>
        <p:nvSpPr>
          <p:cNvPr id="3" name="Content Placeholder 2"/>
          <p:cNvSpPr>
            <a:spLocks noGrp="1"/>
          </p:cNvSpPr>
          <p:nvPr>
            <p:ph idx="1"/>
          </p:nvPr>
        </p:nvSpPr>
        <p:spPr/>
        <p:txBody>
          <a:bodyPr/>
          <a:lstStyle/>
          <a:p>
            <a:pPr marL="0" indent="0">
              <a:buNone/>
            </a:pPr>
            <a:r>
              <a:rPr lang="en-IN" dirty="0"/>
              <a:t>Begin Tran </a:t>
            </a:r>
          </a:p>
          <a:p>
            <a:pPr marL="0" indent="0">
              <a:buNone/>
            </a:pPr>
            <a:r>
              <a:rPr lang="en-IN" dirty="0"/>
              <a:t>DELETE FROM CUSTOMERS WHERE AGE = 25 COMMIT </a:t>
            </a:r>
          </a:p>
          <a:p>
            <a:endParaRPr lang="en-IN" dirty="0"/>
          </a:p>
        </p:txBody>
      </p:sp>
    </p:spTree>
    <p:extLst>
      <p:ext uri="{BB962C8B-B14F-4D97-AF65-F5344CB8AC3E}">
        <p14:creationId xmlns:p14="http://schemas.microsoft.com/office/powerpoint/2010/main" val="310918717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a:t>
            </a:r>
            <a:endParaRPr lang="en-IN" dirty="0"/>
          </a:p>
        </p:txBody>
      </p:sp>
      <p:sp>
        <p:nvSpPr>
          <p:cNvPr id="3" name="Content Placeholder 2"/>
          <p:cNvSpPr>
            <a:spLocks noGrp="1"/>
          </p:cNvSpPr>
          <p:nvPr>
            <p:ph idx="1"/>
          </p:nvPr>
        </p:nvSpPr>
        <p:spPr/>
        <p:txBody>
          <a:bodyPr/>
          <a:lstStyle/>
          <a:p>
            <a:r>
              <a:rPr lang="en-US" dirty="0"/>
              <a:t>The SQL Server MERGE command is the combination of INSERT, UPDATE and DELETE commands consolidated into a single statement.</a:t>
            </a:r>
            <a:endParaRPr lang="en-IN" dirty="0"/>
          </a:p>
        </p:txBody>
      </p:sp>
    </p:spTree>
    <p:extLst>
      <p:ext uri="{BB962C8B-B14F-4D97-AF65-F5344CB8AC3E}">
        <p14:creationId xmlns:p14="http://schemas.microsoft.com/office/powerpoint/2010/main" val="35855780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a:t>
            </a:r>
            <a:endParaRPr lang="en-IN" dirty="0"/>
          </a:p>
        </p:txBody>
      </p:sp>
      <p:sp>
        <p:nvSpPr>
          <p:cNvPr id="3" name="Content Placeholder 2"/>
          <p:cNvSpPr>
            <a:spLocks noGrp="1"/>
          </p:cNvSpPr>
          <p:nvPr>
            <p:ph idx="1"/>
          </p:nvPr>
        </p:nvSpPr>
        <p:spPr/>
        <p:txBody>
          <a:bodyPr>
            <a:normAutofit fontScale="92500" lnSpcReduction="10000"/>
          </a:bodyPr>
          <a:lstStyle/>
          <a:p>
            <a:r>
              <a:rPr lang="en-US" dirty="0"/>
              <a:t>Start off by identifying the target table which will be used in the logic.</a:t>
            </a:r>
          </a:p>
          <a:p>
            <a:r>
              <a:rPr lang="en-US" dirty="0"/>
              <a:t>Next identify the source table which will be used in the logic.</a:t>
            </a:r>
          </a:p>
          <a:p>
            <a:r>
              <a:rPr lang="en-US" dirty="0"/>
              <a:t>Determine the appropriate search conditions in the ON clause in order to match rows.</a:t>
            </a:r>
          </a:p>
          <a:p>
            <a:r>
              <a:rPr lang="en-US" dirty="0"/>
              <a:t>Specify logic when records are matched or not matched between the target and source i.e. comparison conditions.</a:t>
            </a:r>
          </a:p>
          <a:p>
            <a:r>
              <a:rPr lang="en-US" dirty="0"/>
              <a:t>For each of these comparison conditions code the logic. When matched, generally an update condition is used. When not matched, generally an insert or delete condition is used.</a:t>
            </a:r>
          </a:p>
          <a:p>
            <a:endParaRPr lang="en-IN" dirty="0"/>
          </a:p>
        </p:txBody>
      </p:sp>
    </p:spTree>
    <p:extLst>
      <p:ext uri="{BB962C8B-B14F-4D97-AF65-F5344CB8AC3E}">
        <p14:creationId xmlns:p14="http://schemas.microsoft.com/office/powerpoint/2010/main" val="43524208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SYSTEM FUNCTIONS</a:t>
            </a:r>
            <a:endParaRPr lang="en-IN" dirty="0"/>
          </a:p>
        </p:txBody>
      </p:sp>
      <p:sp>
        <p:nvSpPr>
          <p:cNvPr id="3" name="Content Placeholder 2"/>
          <p:cNvSpPr>
            <a:spLocks noGrp="1"/>
          </p:cNvSpPr>
          <p:nvPr>
            <p:ph idx="1"/>
          </p:nvPr>
        </p:nvSpPr>
        <p:spPr/>
        <p:txBody>
          <a:bodyPr/>
          <a:lstStyle/>
          <a:p>
            <a:r>
              <a:rPr lang="en-US" dirty="0">
                <a:hlinkClick r:id="rId2"/>
              </a:rPr>
              <a:t>CAST</a:t>
            </a:r>
            <a:r>
              <a:rPr lang="en-US" dirty="0"/>
              <a:t> – cast a value of one type to another.</a:t>
            </a:r>
          </a:p>
          <a:p>
            <a:r>
              <a:rPr lang="en-US" dirty="0">
                <a:hlinkClick r:id="rId3"/>
              </a:rPr>
              <a:t>CONVERT</a:t>
            </a:r>
            <a:r>
              <a:rPr lang="en-US" dirty="0"/>
              <a:t> – convert a value of one type to another.</a:t>
            </a:r>
          </a:p>
          <a:p>
            <a:r>
              <a:rPr lang="en-US" dirty="0">
                <a:hlinkClick r:id="rId4"/>
              </a:rPr>
              <a:t>CHOOSE</a:t>
            </a:r>
            <a:r>
              <a:rPr lang="en-US" dirty="0"/>
              <a:t> – return one of the two values based on the result of the first argument.</a:t>
            </a:r>
          </a:p>
          <a:p>
            <a:r>
              <a:rPr lang="en-US" dirty="0">
                <a:hlinkClick r:id="rId5"/>
              </a:rPr>
              <a:t>ISNULL</a:t>
            </a:r>
            <a:r>
              <a:rPr lang="en-US" dirty="0"/>
              <a:t> – replace NULL with a specified value.</a:t>
            </a:r>
          </a:p>
          <a:p>
            <a:r>
              <a:rPr lang="en-US" dirty="0">
                <a:hlinkClick r:id="rId6"/>
              </a:rPr>
              <a:t>ISNUMERIC</a:t>
            </a:r>
            <a:r>
              <a:rPr lang="en-US" dirty="0"/>
              <a:t> – check if an expression is a valid numeric type.</a:t>
            </a:r>
          </a:p>
          <a:p>
            <a:endParaRPr lang="en-IN" dirty="0"/>
          </a:p>
        </p:txBody>
      </p:sp>
    </p:spTree>
    <p:extLst>
      <p:ext uri="{BB962C8B-B14F-4D97-AF65-F5344CB8AC3E}">
        <p14:creationId xmlns:p14="http://schemas.microsoft.com/office/powerpoint/2010/main" val="4135237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SYSTEM FUNCTIONS</a:t>
            </a:r>
            <a:endParaRPr lang="en-IN" dirty="0"/>
          </a:p>
        </p:txBody>
      </p:sp>
      <p:sp>
        <p:nvSpPr>
          <p:cNvPr id="3" name="Content Placeholder 2"/>
          <p:cNvSpPr>
            <a:spLocks noGrp="1"/>
          </p:cNvSpPr>
          <p:nvPr>
            <p:ph idx="1"/>
          </p:nvPr>
        </p:nvSpPr>
        <p:spPr/>
        <p:txBody>
          <a:bodyPr>
            <a:normAutofit fontScale="92500" lnSpcReduction="20000"/>
          </a:bodyPr>
          <a:lstStyle/>
          <a:p>
            <a:r>
              <a:rPr lang="en-US" dirty="0">
                <a:hlinkClick r:id="rId2"/>
              </a:rPr>
              <a:t>IIF</a:t>
            </a:r>
            <a:r>
              <a:rPr lang="en-US" dirty="0"/>
              <a:t> – add if-else logic to a query.</a:t>
            </a:r>
          </a:p>
          <a:p>
            <a:r>
              <a:rPr lang="en-US" dirty="0">
                <a:hlinkClick r:id="rId3"/>
              </a:rPr>
              <a:t>TRY_CAST</a:t>
            </a:r>
            <a:r>
              <a:rPr lang="en-US" dirty="0"/>
              <a:t> – cast a value of one type to another and return NULL if the cast fails.</a:t>
            </a:r>
          </a:p>
          <a:p>
            <a:r>
              <a:rPr lang="en-US" dirty="0">
                <a:hlinkClick r:id="rId4"/>
              </a:rPr>
              <a:t>TRY_CONVERT</a:t>
            </a:r>
            <a:r>
              <a:rPr lang="en-US" dirty="0"/>
              <a:t> – convert a value of one type to another and return the value to be translated into the specified type. It returns NULL if the cast fails.</a:t>
            </a:r>
          </a:p>
          <a:p>
            <a:r>
              <a:rPr lang="en-US" dirty="0">
                <a:hlinkClick r:id="rId5"/>
              </a:rPr>
              <a:t>TRY_PARSE</a:t>
            </a:r>
            <a:r>
              <a:rPr lang="en-US" dirty="0"/>
              <a:t> – convert a string to a date/time or a number and return NULL if the conversion fails.</a:t>
            </a:r>
          </a:p>
          <a:p>
            <a:r>
              <a:rPr lang="en-US" dirty="0">
                <a:hlinkClick r:id="rId6"/>
              </a:rPr>
              <a:t>Convert </a:t>
            </a:r>
            <a:r>
              <a:rPr lang="en-US" dirty="0" err="1">
                <a:hlinkClick r:id="rId6"/>
              </a:rPr>
              <a:t>datetime</a:t>
            </a:r>
            <a:r>
              <a:rPr lang="en-US" dirty="0">
                <a:hlinkClick r:id="rId6"/>
              </a:rPr>
              <a:t> to string</a:t>
            </a:r>
            <a:r>
              <a:rPr lang="en-US" dirty="0"/>
              <a:t> – show you how to convert a </a:t>
            </a:r>
            <a:r>
              <a:rPr lang="en-US" dirty="0" err="1"/>
              <a:t>datetime</a:t>
            </a:r>
            <a:r>
              <a:rPr lang="en-US" dirty="0"/>
              <a:t> value to a string in a specified format.</a:t>
            </a:r>
          </a:p>
          <a:p>
            <a:r>
              <a:rPr lang="en-US" dirty="0">
                <a:hlinkClick r:id="rId7"/>
              </a:rPr>
              <a:t>Convert string to </a:t>
            </a:r>
            <a:r>
              <a:rPr lang="en-US" dirty="0" err="1">
                <a:hlinkClick r:id="rId7"/>
              </a:rPr>
              <a:t>datetime</a:t>
            </a:r>
            <a:r>
              <a:rPr lang="en-US" dirty="0"/>
              <a:t> – describe how to convert a string to a </a:t>
            </a:r>
            <a:r>
              <a:rPr lang="en-US" dirty="0" err="1"/>
              <a:t>datetime</a:t>
            </a:r>
            <a:r>
              <a:rPr lang="en-US" dirty="0"/>
              <a:t> value.</a:t>
            </a:r>
          </a:p>
          <a:p>
            <a:r>
              <a:rPr lang="en-US" dirty="0">
                <a:hlinkClick r:id="rId8"/>
              </a:rPr>
              <a:t>Convert </a:t>
            </a:r>
            <a:r>
              <a:rPr lang="en-US" dirty="0" err="1">
                <a:hlinkClick r:id="rId8"/>
              </a:rPr>
              <a:t>datetime</a:t>
            </a:r>
            <a:r>
              <a:rPr lang="en-US" dirty="0">
                <a:hlinkClick r:id="rId8"/>
              </a:rPr>
              <a:t> to date</a:t>
            </a:r>
            <a:r>
              <a:rPr lang="en-US" dirty="0"/>
              <a:t> – convert a </a:t>
            </a:r>
            <a:r>
              <a:rPr lang="en-US" dirty="0" err="1"/>
              <a:t>datetime</a:t>
            </a:r>
            <a:r>
              <a:rPr lang="en-US" dirty="0"/>
              <a:t> to a date.</a:t>
            </a:r>
          </a:p>
          <a:p>
            <a:endParaRPr lang="en-IN" dirty="0"/>
          </a:p>
        </p:txBody>
      </p:sp>
    </p:spTree>
    <p:extLst>
      <p:ext uri="{BB962C8B-B14F-4D97-AF65-F5344CB8AC3E}">
        <p14:creationId xmlns:p14="http://schemas.microsoft.com/office/powerpoint/2010/main" val="246994622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DeadLocks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537" y="2370138"/>
            <a:ext cx="5114925" cy="2876550"/>
          </a:xfrm>
        </p:spPr>
      </p:pic>
    </p:spTree>
    <p:extLst>
      <p:ext uri="{BB962C8B-B14F-4D97-AF65-F5344CB8AC3E}">
        <p14:creationId xmlns:p14="http://schemas.microsoft.com/office/powerpoint/2010/main" val="9939489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Table</a:t>
            </a:r>
            <a:endParaRPr lang="en-IN" dirty="0"/>
          </a:p>
        </p:txBody>
      </p:sp>
      <p:sp>
        <p:nvSpPr>
          <p:cNvPr id="3" name="Content Placeholder 2"/>
          <p:cNvSpPr>
            <a:spLocks noGrp="1"/>
          </p:cNvSpPr>
          <p:nvPr>
            <p:ph idx="1"/>
          </p:nvPr>
        </p:nvSpPr>
        <p:spPr/>
        <p:txBody>
          <a:bodyPr/>
          <a:lstStyle/>
          <a:p>
            <a:r>
              <a:rPr lang="en-IN" dirty="0"/>
              <a:t>https://www.sqlshack.com/database-table-partitioning-sql-server/</a:t>
            </a:r>
          </a:p>
        </p:txBody>
      </p:sp>
    </p:spTree>
    <p:extLst>
      <p:ext uri="{BB962C8B-B14F-4D97-AF65-F5344CB8AC3E}">
        <p14:creationId xmlns:p14="http://schemas.microsoft.com/office/powerpoint/2010/main" val="206657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 – DML Commands</a:t>
            </a:r>
            <a:endParaRPr lang="en-IN" dirty="0"/>
          </a:p>
        </p:txBody>
      </p:sp>
      <p:sp>
        <p:nvSpPr>
          <p:cNvPr id="3" name="Content Placeholder 2"/>
          <p:cNvSpPr>
            <a:spLocks noGrp="1"/>
          </p:cNvSpPr>
          <p:nvPr>
            <p:ph idx="1"/>
          </p:nvPr>
        </p:nvSpPr>
        <p:spPr/>
        <p:txBody>
          <a:bodyPr/>
          <a:lstStyle/>
          <a:p>
            <a:pPr lvl="0" fontAlgn="base"/>
            <a:r>
              <a:rPr lang="en-IN" b="1" dirty="0"/>
              <a:t>SELECT </a:t>
            </a:r>
            <a:r>
              <a:rPr lang="en-IN" dirty="0"/>
              <a:t>- extracts data from a database</a:t>
            </a:r>
          </a:p>
          <a:p>
            <a:pPr lvl="0" fontAlgn="base"/>
            <a:r>
              <a:rPr lang="en-IN" b="1" dirty="0"/>
              <a:t>UPDATE </a:t>
            </a:r>
            <a:r>
              <a:rPr lang="en-IN" dirty="0"/>
              <a:t>- updates data in a database</a:t>
            </a:r>
          </a:p>
          <a:p>
            <a:pPr lvl="0" fontAlgn="base"/>
            <a:r>
              <a:rPr lang="en-IN" b="1" dirty="0"/>
              <a:t>DELETE </a:t>
            </a:r>
            <a:r>
              <a:rPr lang="en-IN" dirty="0"/>
              <a:t>- deletes data from a database</a:t>
            </a:r>
          </a:p>
          <a:p>
            <a:pPr lvl="0" fontAlgn="base"/>
            <a:r>
              <a:rPr lang="en-IN" b="1" dirty="0"/>
              <a:t>INSERT INTO </a:t>
            </a:r>
            <a:r>
              <a:rPr lang="en-IN" dirty="0"/>
              <a:t>- inserts new data into a database</a:t>
            </a:r>
          </a:p>
          <a:p>
            <a:pPr lvl="0" fontAlgn="base"/>
            <a:r>
              <a:rPr lang="en-IN" b="1" dirty="0"/>
              <a:t>CREATE DATABASE </a:t>
            </a:r>
            <a:r>
              <a:rPr lang="en-IN" dirty="0"/>
              <a:t>- creates a new database</a:t>
            </a:r>
          </a:p>
          <a:p>
            <a:endParaRPr lang="en-IN" dirty="0"/>
          </a:p>
        </p:txBody>
      </p:sp>
    </p:spTree>
    <p:extLst>
      <p:ext uri="{BB962C8B-B14F-4D97-AF65-F5344CB8AC3E}">
        <p14:creationId xmlns:p14="http://schemas.microsoft.com/office/powerpoint/2010/main" val="276075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SELECT</a:t>
            </a:r>
            <a:endParaRPr lang="en-IN" dirty="0"/>
          </a:p>
        </p:txBody>
      </p:sp>
      <p:sp>
        <p:nvSpPr>
          <p:cNvPr id="3" name="Content Placeholder 2"/>
          <p:cNvSpPr>
            <a:spLocks noGrp="1"/>
          </p:cNvSpPr>
          <p:nvPr>
            <p:ph idx="1"/>
          </p:nvPr>
        </p:nvSpPr>
        <p:spPr/>
        <p:txBody>
          <a:bodyPr/>
          <a:lstStyle/>
          <a:p>
            <a:r>
              <a:rPr lang="en-IN" b="1" dirty="0"/>
              <a:t>SELECT</a:t>
            </a:r>
            <a:r>
              <a:rPr lang="en-IN" dirty="0"/>
              <a:t> </a:t>
            </a:r>
            <a:r>
              <a:rPr lang="en-IN" dirty="0" err="1"/>
              <a:t>select_list</a:t>
            </a:r>
            <a:r>
              <a:rPr lang="en-IN" dirty="0"/>
              <a:t> </a:t>
            </a:r>
            <a:r>
              <a:rPr lang="en-IN" b="1" dirty="0"/>
              <a:t>FROM</a:t>
            </a:r>
            <a:r>
              <a:rPr lang="en-IN" dirty="0"/>
              <a:t> </a:t>
            </a:r>
            <a:r>
              <a:rPr lang="en-IN" dirty="0" err="1"/>
              <a:t>table_name</a:t>
            </a:r>
            <a:r>
              <a:rPr lang="en-IN" dirty="0" smtClean="0"/>
              <a:t>;</a:t>
            </a:r>
          </a:p>
          <a:p>
            <a:r>
              <a:rPr lang="en-IN" dirty="0"/>
              <a:t>SELECT * FROM </a:t>
            </a:r>
            <a:r>
              <a:rPr lang="en-IN" dirty="0" err="1" smtClean="0"/>
              <a:t>table_name</a:t>
            </a:r>
            <a:endParaRPr lang="en-IN" dirty="0" smtClean="0"/>
          </a:p>
          <a:p>
            <a:r>
              <a:rPr lang="en-IN" b="1" dirty="0"/>
              <a:t>SELECT</a:t>
            </a:r>
            <a:r>
              <a:rPr lang="en-IN" dirty="0"/>
              <a:t> * </a:t>
            </a:r>
            <a:r>
              <a:rPr lang="en-IN" b="1" dirty="0"/>
              <a:t>FROM</a:t>
            </a:r>
            <a:r>
              <a:rPr lang="en-IN" dirty="0"/>
              <a:t> employees</a:t>
            </a:r>
            <a:r>
              <a:rPr lang="en-IN" dirty="0" smtClean="0"/>
              <a:t>;</a:t>
            </a:r>
          </a:p>
          <a:p>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a:t>
            </a:r>
            <a:r>
              <a:rPr lang="en-US" dirty="0" err="1"/>
              <a:t>hire_date</a:t>
            </a:r>
            <a:r>
              <a:rPr lang="en-US" dirty="0"/>
              <a:t> </a:t>
            </a:r>
            <a:r>
              <a:rPr lang="en-US" b="1" dirty="0"/>
              <a:t>FROM</a:t>
            </a:r>
            <a:r>
              <a:rPr lang="en-US" dirty="0"/>
              <a:t> employees;</a:t>
            </a:r>
            <a:endParaRPr lang="en-IN" dirty="0"/>
          </a:p>
        </p:txBody>
      </p:sp>
    </p:spTree>
    <p:extLst>
      <p:ext uri="{BB962C8B-B14F-4D97-AF65-F5344CB8AC3E}">
        <p14:creationId xmlns:p14="http://schemas.microsoft.com/office/powerpoint/2010/main" val="3339674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endParaRPr lang="en-IN" dirty="0"/>
          </a:p>
        </p:txBody>
      </p:sp>
      <p:sp>
        <p:nvSpPr>
          <p:cNvPr id="3" name="Content Placeholder 2"/>
          <p:cNvSpPr>
            <a:spLocks noGrp="1"/>
          </p:cNvSpPr>
          <p:nvPr>
            <p:ph idx="1"/>
          </p:nvPr>
        </p:nvSpPr>
        <p:spPr/>
        <p:txBody>
          <a:bodyPr/>
          <a:lstStyle/>
          <a:p>
            <a:r>
              <a:rPr lang="en-IN" dirty="0"/>
              <a:t>SELECT </a:t>
            </a:r>
            <a:r>
              <a:rPr lang="en-IN" dirty="0" err="1"/>
              <a:t>employee_id</a:t>
            </a:r>
            <a:r>
              <a:rPr lang="en-IN" dirty="0"/>
              <a:t>, </a:t>
            </a:r>
            <a:r>
              <a:rPr lang="en-IN" dirty="0" err="1"/>
              <a:t>first_name</a:t>
            </a:r>
            <a:r>
              <a:rPr lang="en-IN" dirty="0"/>
              <a:t>, </a:t>
            </a:r>
            <a:r>
              <a:rPr lang="en-IN" dirty="0" err="1"/>
              <a:t>last_name</a:t>
            </a:r>
            <a:r>
              <a:rPr lang="en-IN" dirty="0"/>
              <a:t>, </a:t>
            </a:r>
          </a:p>
          <a:p>
            <a:pPr marL="0" indent="0">
              <a:buNone/>
            </a:pPr>
            <a:r>
              <a:rPr lang="en-US" dirty="0"/>
              <a:t>DATEDIFF(year, hire_date,'2021-01-01')  FROM employees;</a:t>
            </a:r>
            <a:endParaRPr lang="en-US" b="1" dirty="0"/>
          </a:p>
        </p:txBody>
      </p:sp>
    </p:spTree>
    <p:extLst>
      <p:ext uri="{BB962C8B-B14F-4D97-AF65-F5344CB8AC3E}">
        <p14:creationId xmlns:p14="http://schemas.microsoft.com/office/powerpoint/2010/main" val="513944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SELECT DISTINCT</a:t>
            </a:r>
            <a:br>
              <a:rPr lang="en-IN" b="1" dirty="0"/>
            </a:br>
            <a:endParaRPr lang="en-IN" dirty="0"/>
          </a:p>
        </p:txBody>
      </p:sp>
      <p:sp>
        <p:nvSpPr>
          <p:cNvPr id="3" name="Content Placeholder 2"/>
          <p:cNvSpPr>
            <a:spLocks noGrp="1"/>
          </p:cNvSpPr>
          <p:nvPr>
            <p:ph idx="1"/>
          </p:nvPr>
        </p:nvSpPr>
        <p:spPr/>
        <p:txBody>
          <a:bodyPr/>
          <a:lstStyle/>
          <a:p>
            <a:r>
              <a:rPr lang="en-IN" dirty="0" smtClean="0"/>
              <a:t>The </a:t>
            </a:r>
            <a:r>
              <a:rPr lang="en-IN" dirty="0"/>
              <a:t>SELECT DISTINCT statement is used to return only distinct (different) values</a:t>
            </a:r>
          </a:p>
          <a:p>
            <a:r>
              <a:rPr lang="en-IN" dirty="0"/>
              <a:t>SELECT DISTINCT City FROM Customers</a:t>
            </a:r>
          </a:p>
          <a:p>
            <a:endParaRPr lang="en-IN" dirty="0"/>
          </a:p>
        </p:txBody>
      </p:sp>
    </p:spTree>
    <p:extLst>
      <p:ext uri="{BB962C8B-B14F-4D97-AF65-F5344CB8AC3E}">
        <p14:creationId xmlns:p14="http://schemas.microsoft.com/office/powerpoint/2010/main" val="380507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DISTINCT</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b="1" dirty="0"/>
              <a:t>DISTINCT</a:t>
            </a:r>
            <a:r>
              <a:rPr lang="en-US" dirty="0"/>
              <a:t> salary </a:t>
            </a:r>
            <a:r>
              <a:rPr lang="en-US" b="1" dirty="0"/>
              <a:t>FROM</a:t>
            </a:r>
            <a:r>
              <a:rPr lang="en-US" dirty="0"/>
              <a:t> employees </a:t>
            </a:r>
            <a:r>
              <a:rPr lang="en-US" b="1" dirty="0"/>
              <a:t>ORDER</a:t>
            </a:r>
            <a:r>
              <a:rPr lang="en-US" dirty="0"/>
              <a:t> </a:t>
            </a:r>
            <a:r>
              <a:rPr lang="en-US" b="1" dirty="0"/>
              <a:t>BY</a:t>
            </a:r>
            <a:r>
              <a:rPr lang="en-US" dirty="0"/>
              <a:t> salary </a:t>
            </a:r>
            <a:r>
              <a:rPr lang="en-US" b="1" dirty="0"/>
              <a:t>DESC</a:t>
            </a:r>
            <a:r>
              <a:rPr lang="en-US" dirty="0"/>
              <a:t>;</a:t>
            </a:r>
            <a:endParaRPr lang="en-IN" dirty="0"/>
          </a:p>
        </p:txBody>
      </p:sp>
    </p:spTree>
    <p:extLst>
      <p:ext uri="{BB962C8B-B14F-4D97-AF65-F5344CB8AC3E}">
        <p14:creationId xmlns:p14="http://schemas.microsoft.com/office/powerpoint/2010/main" val="85802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DISTINCT</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b="1" dirty="0"/>
              <a:t>DISTINCT</a:t>
            </a:r>
            <a:r>
              <a:rPr lang="en-US" dirty="0"/>
              <a:t> </a:t>
            </a:r>
            <a:r>
              <a:rPr lang="en-US" dirty="0" err="1"/>
              <a:t>job_id</a:t>
            </a:r>
            <a:r>
              <a:rPr lang="en-US" dirty="0"/>
              <a:t>, salary </a:t>
            </a:r>
            <a:r>
              <a:rPr lang="en-US" b="1" dirty="0"/>
              <a:t>FROM</a:t>
            </a:r>
            <a:r>
              <a:rPr lang="en-US" dirty="0"/>
              <a:t> employees </a:t>
            </a:r>
            <a:r>
              <a:rPr lang="en-US" b="1" dirty="0"/>
              <a:t>ORDER</a:t>
            </a:r>
            <a:r>
              <a:rPr lang="en-US" dirty="0"/>
              <a:t> </a:t>
            </a:r>
            <a:r>
              <a:rPr lang="en-US" b="1" dirty="0"/>
              <a:t>BY</a:t>
            </a:r>
            <a:r>
              <a:rPr lang="en-US" dirty="0"/>
              <a:t> </a:t>
            </a:r>
            <a:r>
              <a:rPr lang="en-US" dirty="0" err="1"/>
              <a:t>job_id</a:t>
            </a:r>
            <a:r>
              <a:rPr lang="en-US" dirty="0"/>
              <a:t>, salary </a:t>
            </a:r>
            <a:r>
              <a:rPr lang="en-US" b="1" dirty="0"/>
              <a:t>DESC</a:t>
            </a:r>
            <a:r>
              <a:rPr lang="en-US" dirty="0"/>
              <a:t>;</a:t>
            </a:r>
            <a:endParaRPr lang="en-IN" dirty="0"/>
          </a:p>
        </p:txBody>
      </p:sp>
    </p:spTree>
    <p:extLst>
      <p:ext uri="{BB962C8B-B14F-4D97-AF65-F5344CB8AC3E}">
        <p14:creationId xmlns:p14="http://schemas.microsoft.com/office/powerpoint/2010/main" val="3688038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DISTINCT</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b="1" dirty="0"/>
              <a:t>DISTINCT</a:t>
            </a:r>
            <a:r>
              <a:rPr lang="en-US" dirty="0"/>
              <a:t> </a:t>
            </a:r>
            <a:r>
              <a:rPr lang="en-US" dirty="0" err="1"/>
              <a:t>phone_number</a:t>
            </a:r>
            <a:r>
              <a:rPr lang="en-US" dirty="0"/>
              <a:t> </a:t>
            </a:r>
            <a:r>
              <a:rPr lang="en-US" b="1" dirty="0"/>
              <a:t>FROM</a:t>
            </a:r>
            <a:r>
              <a:rPr lang="en-US" dirty="0"/>
              <a:t> employees;</a:t>
            </a:r>
            <a:endParaRPr lang="en-IN" dirty="0"/>
          </a:p>
        </p:txBody>
      </p:sp>
    </p:spTree>
    <p:extLst>
      <p:ext uri="{BB962C8B-B14F-4D97-AF65-F5344CB8AC3E}">
        <p14:creationId xmlns:p14="http://schemas.microsoft.com/office/powerpoint/2010/main" val="106152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t>What is SQL?</a:t>
            </a:r>
            <a:r>
              <a:rPr lang="en-IN" sz="3600" dirty="0"/>
              <a:t/>
            </a:r>
            <a:br>
              <a:rPr lang="en-IN" sz="3600" dirty="0"/>
            </a:br>
            <a:endParaRPr lang="en-IN" sz="3600" dirty="0"/>
          </a:p>
        </p:txBody>
      </p:sp>
      <p:sp>
        <p:nvSpPr>
          <p:cNvPr id="3" name="Content Placeholder 2"/>
          <p:cNvSpPr>
            <a:spLocks noGrp="1"/>
          </p:cNvSpPr>
          <p:nvPr>
            <p:ph idx="1"/>
          </p:nvPr>
        </p:nvSpPr>
        <p:spPr/>
        <p:txBody>
          <a:bodyPr/>
          <a:lstStyle/>
          <a:p>
            <a:pPr lvl="0" fontAlgn="base"/>
            <a:r>
              <a:rPr lang="en-IN" sz="2800" dirty="0"/>
              <a:t>SQL which stands for Structured Query Language is used to communicate with the database.</a:t>
            </a:r>
          </a:p>
          <a:p>
            <a:pPr lvl="0" fontAlgn="base"/>
            <a:r>
              <a:rPr lang="en-IN" sz="2800" dirty="0"/>
              <a:t>It is a standard language for relational database management systems</a:t>
            </a:r>
          </a:p>
          <a:p>
            <a:endParaRPr lang="en-IN" dirty="0"/>
          </a:p>
        </p:txBody>
      </p:sp>
    </p:spTree>
    <p:extLst>
      <p:ext uri="{BB962C8B-B14F-4D97-AF65-F5344CB8AC3E}">
        <p14:creationId xmlns:p14="http://schemas.microsoft.com/office/powerpoint/2010/main" val="4040782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SQL WHERE </a:t>
            </a:r>
            <a:br>
              <a:rPr lang="en-IN" b="1" dirty="0"/>
            </a:br>
            <a:endParaRPr lang="en-IN" dirty="0"/>
          </a:p>
        </p:txBody>
      </p:sp>
      <p:sp>
        <p:nvSpPr>
          <p:cNvPr id="3" name="Content Placeholder 2"/>
          <p:cNvSpPr>
            <a:spLocks noGrp="1"/>
          </p:cNvSpPr>
          <p:nvPr>
            <p:ph idx="1"/>
          </p:nvPr>
        </p:nvSpPr>
        <p:spPr/>
        <p:txBody>
          <a:bodyPr/>
          <a:lstStyle/>
          <a:p>
            <a:r>
              <a:rPr lang="en-US" dirty="0"/>
              <a:t>SELECT </a:t>
            </a:r>
            <a:r>
              <a:rPr lang="en-US" dirty="0" err="1"/>
              <a:t>employee_id</a:t>
            </a:r>
            <a:r>
              <a:rPr lang="en-US" dirty="0"/>
              <a:t>, </a:t>
            </a:r>
            <a:r>
              <a:rPr lang="en-US" dirty="0" err="1"/>
              <a:t>first_name</a:t>
            </a:r>
            <a:r>
              <a:rPr lang="en-US" dirty="0"/>
              <a:t>, </a:t>
            </a:r>
            <a:r>
              <a:rPr lang="en-US" dirty="0" err="1"/>
              <a:t>last_name</a:t>
            </a:r>
            <a:r>
              <a:rPr lang="en-US" dirty="0"/>
              <a:t>, salary FROM employees WHERE salary &gt; 14000 ORDER BY salary DESC</a:t>
            </a:r>
            <a:r>
              <a:rPr lang="en-US" dirty="0" smtClean="0"/>
              <a:t>;</a:t>
            </a:r>
          </a:p>
          <a:p>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a:t>
            </a:r>
            <a:r>
              <a:rPr lang="en-US" dirty="0" err="1"/>
              <a:t>department_id</a:t>
            </a:r>
            <a:r>
              <a:rPr lang="en-US" dirty="0"/>
              <a:t> </a:t>
            </a:r>
            <a:r>
              <a:rPr lang="en-US" b="1" dirty="0"/>
              <a:t>FROM</a:t>
            </a:r>
            <a:r>
              <a:rPr lang="en-US" dirty="0"/>
              <a:t> employees </a:t>
            </a:r>
            <a:r>
              <a:rPr lang="en-US" b="1" dirty="0"/>
              <a:t>WHERE</a:t>
            </a:r>
            <a:r>
              <a:rPr lang="en-US" dirty="0"/>
              <a:t> </a:t>
            </a:r>
            <a:r>
              <a:rPr lang="en-US" dirty="0" err="1"/>
              <a:t>department_id</a:t>
            </a:r>
            <a:r>
              <a:rPr lang="en-US" dirty="0"/>
              <a:t> = 5 </a:t>
            </a:r>
            <a:r>
              <a:rPr lang="en-US" b="1" dirty="0"/>
              <a:t>ORDER</a:t>
            </a:r>
            <a:r>
              <a:rPr lang="en-US" dirty="0"/>
              <a:t> </a:t>
            </a:r>
            <a:r>
              <a:rPr lang="en-US" b="1" dirty="0"/>
              <a:t>BY</a:t>
            </a:r>
            <a:r>
              <a:rPr lang="en-US" dirty="0"/>
              <a:t> </a:t>
            </a:r>
            <a:r>
              <a:rPr lang="en-US" dirty="0" err="1"/>
              <a:t>first_name</a:t>
            </a:r>
            <a:r>
              <a:rPr lang="en-US" dirty="0" smtClean="0"/>
              <a:t>;</a:t>
            </a:r>
          </a:p>
          <a:p>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a:t>
            </a:r>
            <a:r>
              <a:rPr lang="en-US" b="1" dirty="0"/>
              <a:t>FROM</a:t>
            </a:r>
            <a:r>
              <a:rPr lang="en-US" dirty="0"/>
              <a:t> employees </a:t>
            </a:r>
            <a:r>
              <a:rPr lang="en-US" b="1" dirty="0"/>
              <a:t>WHERE</a:t>
            </a:r>
            <a:r>
              <a:rPr lang="en-US" dirty="0"/>
              <a:t> </a:t>
            </a:r>
            <a:r>
              <a:rPr lang="en-US" dirty="0" err="1"/>
              <a:t>last_name</a:t>
            </a:r>
            <a:r>
              <a:rPr lang="en-US" dirty="0"/>
              <a:t> = 'Chen</a:t>
            </a:r>
            <a:r>
              <a:rPr lang="en-US" dirty="0" smtClean="0"/>
              <a:t>';</a:t>
            </a:r>
          </a:p>
          <a:p>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a:t>
            </a:r>
            <a:r>
              <a:rPr lang="en-US" dirty="0" err="1"/>
              <a:t>hire_date</a:t>
            </a:r>
            <a:r>
              <a:rPr lang="en-US" dirty="0"/>
              <a:t> </a:t>
            </a:r>
            <a:r>
              <a:rPr lang="en-US" b="1" dirty="0"/>
              <a:t>FROM</a:t>
            </a:r>
            <a:r>
              <a:rPr lang="en-US" dirty="0"/>
              <a:t> employees </a:t>
            </a:r>
            <a:r>
              <a:rPr lang="en-US" b="1" dirty="0"/>
              <a:t>WHERE</a:t>
            </a:r>
            <a:r>
              <a:rPr lang="en-US" dirty="0"/>
              <a:t> </a:t>
            </a:r>
            <a:r>
              <a:rPr lang="en-US" dirty="0" err="1"/>
              <a:t>hire_date</a:t>
            </a:r>
            <a:r>
              <a:rPr lang="en-US" dirty="0"/>
              <a:t> &gt;= '1999-01-01' </a:t>
            </a:r>
            <a:r>
              <a:rPr lang="en-US" b="1" dirty="0"/>
              <a:t>ORDER</a:t>
            </a:r>
            <a:r>
              <a:rPr lang="en-US" dirty="0"/>
              <a:t> </a:t>
            </a:r>
            <a:r>
              <a:rPr lang="en-US" b="1" dirty="0"/>
              <a:t>BY</a:t>
            </a:r>
            <a:r>
              <a:rPr lang="en-US" dirty="0"/>
              <a:t> </a:t>
            </a:r>
            <a:r>
              <a:rPr lang="en-US" dirty="0" err="1"/>
              <a:t>hire_date</a:t>
            </a:r>
            <a:r>
              <a:rPr lang="en-US" dirty="0"/>
              <a:t> </a:t>
            </a:r>
            <a:r>
              <a:rPr lang="en-US" b="1" dirty="0"/>
              <a:t>DESC</a:t>
            </a:r>
            <a:r>
              <a:rPr lang="en-US" dirty="0"/>
              <a:t>;</a:t>
            </a:r>
            <a:endParaRPr lang="en-IN" dirty="0"/>
          </a:p>
        </p:txBody>
      </p:sp>
    </p:spTree>
    <p:extLst>
      <p:ext uri="{BB962C8B-B14F-4D97-AF65-F5344CB8AC3E}">
        <p14:creationId xmlns:p14="http://schemas.microsoft.com/office/powerpoint/2010/main" val="2955343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WHERE</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a:t>
            </a:r>
            <a:r>
              <a:rPr lang="en-US" dirty="0" err="1"/>
              <a:t>hire_date</a:t>
            </a:r>
            <a:r>
              <a:rPr lang="en-US" dirty="0"/>
              <a:t> </a:t>
            </a:r>
            <a:r>
              <a:rPr lang="en-US" b="1" dirty="0"/>
              <a:t>FROM</a:t>
            </a:r>
            <a:r>
              <a:rPr lang="en-US" dirty="0"/>
              <a:t> employees </a:t>
            </a:r>
            <a:r>
              <a:rPr lang="en-US" b="1" dirty="0"/>
              <a:t>WHERE</a:t>
            </a:r>
            <a:r>
              <a:rPr lang="en-US" dirty="0"/>
              <a:t> </a:t>
            </a:r>
            <a:r>
              <a:rPr lang="en-US" b="1" dirty="0"/>
              <a:t>YEAR</a:t>
            </a:r>
            <a:r>
              <a:rPr lang="en-US" dirty="0"/>
              <a:t> (</a:t>
            </a:r>
            <a:r>
              <a:rPr lang="en-US" dirty="0" err="1"/>
              <a:t>hire_date</a:t>
            </a:r>
            <a:r>
              <a:rPr lang="en-US" dirty="0"/>
              <a:t>) = 1999 </a:t>
            </a:r>
            <a:r>
              <a:rPr lang="en-US" b="1" dirty="0"/>
              <a:t>ORDER</a:t>
            </a:r>
            <a:r>
              <a:rPr lang="en-US" dirty="0"/>
              <a:t> </a:t>
            </a:r>
            <a:r>
              <a:rPr lang="en-US" b="1" dirty="0"/>
              <a:t>BY</a:t>
            </a:r>
            <a:r>
              <a:rPr lang="en-US" dirty="0"/>
              <a:t> </a:t>
            </a:r>
            <a:r>
              <a:rPr lang="en-US" dirty="0" err="1"/>
              <a:t>hire_date</a:t>
            </a:r>
            <a:r>
              <a:rPr lang="en-US" dirty="0"/>
              <a:t> </a:t>
            </a:r>
            <a:r>
              <a:rPr lang="en-US" b="1" dirty="0"/>
              <a:t>DESC</a:t>
            </a:r>
            <a:r>
              <a:rPr lang="en-US" dirty="0"/>
              <a:t>;</a:t>
            </a:r>
            <a:endParaRPr lang="en-IN" dirty="0"/>
          </a:p>
        </p:txBody>
      </p:sp>
    </p:spTree>
    <p:extLst>
      <p:ext uri="{BB962C8B-B14F-4D97-AF65-F5344CB8AC3E}">
        <p14:creationId xmlns:p14="http://schemas.microsoft.com/office/powerpoint/2010/main" val="1486069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 AND OR</a:t>
            </a:r>
            <a:endParaRPr lang="en-IN" dirty="0"/>
          </a:p>
        </p:txBody>
      </p:sp>
      <p:sp>
        <p:nvSpPr>
          <p:cNvPr id="3" name="Content Placeholder 2"/>
          <p:cNvSpPr>
            <a:spLocks noGrp="1"/>
          </p:cNvSpPr>
          <p:nvPr>
            <p:ph idx="1"/>
          </p:nvPr>
        </p:nvSpPr>
        <p:spPr/>
        <p:txBody>
          <a:bodyPr/>
          <a:lstStyle/>
          <a:p>
            <a:r>
              <a:rPr lang="en-US" dirty="0"/>
              <a:t>SELECT </a:t>
            </a:r>
            <a:r>
              <a:rPr lang="en-US" dirty="0" err="1"/>
              <a:t>first_name</a:t>
            </a:r>
            <a:r>
              <a:rPr lang="en-US" dirty="0"/>
              <a:t>, </a:t>
            </a:r>
            <a:r>
              <a:rPr lang="en-US" dirty="0" err="1"/>
              <a:t>last_name</a:t>
            </a:r>
            <a:r>
              <a:rPr lang="en-US" dirty="0"/>
              <a:t>, </a:t>
            </a:r>
            <a:r>
              <a:rPr lang="en-US" dirty="0" err="1"/>
              <a:t>job_id</a:t>
            </a:r>
            <a:r>
              <a:rPr lang="en-US" dirty="0"/>
              <a:t>, salary FROM employees WHERE </a:t>
            </a:r>
            <a:r>
              <a:rPr lang="en-US" dirty="0" err="1"/>
              <a:t>job_id</a:t>
            </a:r>
            <a:r>
              <a:rPr lang="en-US" dirty="0"/>
              <a:t> = 9 AND salary &gt; 5000</a:t>
            </a:r>
            <a:r>
              <a:rPr lang="en-US" dirty="0" smtClean="0"/>
              <a:t>;</a:t>
            </a:r>
          </a:p>
          <a:p>
            <a:endParaRPr lang="en-US" dirty="0"/>
          </a:p>
          <a:p>
            <a:r>
              <a:rPr lang="en-US" b="1" dirty="0"/>
              <a:t>SELECT</a:t>
            </a:r>
            <a:r>
              <a:rPr lang="en-US" dirty="0"/>
              <a:t> </a:t>
            </a:r>
            <a:r>
              <a:rPr lang="en-US" dirty="0" err="1"/>
              <a:t>first_name</a:t>
            </a:r>
            <a:r>
              <a:rPr lang="en-US" dirty="0"/>
              <a:t>, </a:t>
            </a:r>
            <a:r>
              <a:rPr lang="en-US" dirty="0" err="1"/>
              <a:t>last_name</a:t>
            </a:r>
            <a:r>
              <a:rPr lang="en-US" dirty="0"/>
              <a:t>, </a:t>
            </a:r>
            <a:r>
              <a:rPr lang="en-US" dirty="0" err="1"/>
              <a:t>hire_date</a:t>
            </a:r>
            <a:r>
              <a:rPr lang="en-US" dirty="0"/>
              <a:t> </a:t>
            </a:r>
            <a:r>
              <a:rPr lang="en-US" b="1" dirty="0"/>
              <a:t>FROM</a:t>
            </a:r>
            <a:r>
              <a:rPr lang="en-US" dirty="0"/>
              <a:t> employees </a:t>
            </a:r>
            <a:r>
              <a:rPr lang="en-US" b="1" dirty="0"/>
              <a:t>WHERE</a:t>
            </a:r>
            <a:r>
              <a:rPr lang="en-US" dirty="0"/>
              <a:t> </a:t>
            </a:r>
            <a:r>
              <a:rPr lang="en-US" b="1" dirty="0"/>
              <a:t>YEAR</a:t>
            </a:r>
            <a:r>
              <a:rPr lang="en-US" dirty="0"/>
              <a:t> (</a:t>
            </a:r>
            <a:r>
              <a:rPr lang="en-US" dirty="0" err="1"/>
              <a:t>hire_date</a:t>
            </a:r>
            <a:r>
              <a:rPr lang="en-US" dirty="0"/>
              <a:t>) &gt;=1997 </a:t>
            </a:r>
            <a:r>
              <a:rPr lang="en-US" b="1" dirty="0"/>
              <a:t>AND</a:t>
            </a:r>
            <a:r>
              <a:rPr lang="en-US" dirty="0"/>
              <a:t> </a:t>
            </a:r>
            <a:r>
              <a:rPr lang="en-US" b="1" dirty="0"/>
              <a:t>YEAR</a:t>
            </a:r>
            <a:r>
              <a:rPr lang="en-US" dirty="0"/>
              <a:t> (</a:t>
            </a:r>
            <a:r>
              <a:rPr lang="en-US" dirty="0" err="1"/>
              <a:t>hire_date</a:t>
            </a:r>
            <a:r>
              <a:rPr lang="en-US" dirty="0"/>
              <a:t>) &lt;= 1998;</a:t>
            </a:r>
            <a:endParaRPr lang="en-IN" dirty="0"/>
          </a:p>
        </p:txBody>
      </p:sp>
    </p:spTree>
    <p:extLst>
      <p:ext uri="{BB962C8B-B14F-4D97-AF65-F5344CB8AC3E}">
        <p14:creationId xmlns:p14="http://schemas.microsoft.com/office/powerpoint/2010/main" val="750319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 AND OR</a:t>
            </a:r>
            <a:endParaRPr lang="en-IN" dirty="0"/>
          </a:p>
        </p:txBody>
      </p:sp>
      <p:sp>
        <p:nvSpPr>
          <p:cNvPr id="3" name="Content Placeholder 2"/>
          <p:cNvSpPr>
            <a:spLocks noGrp="1"/>
          </p:cNvSpPr>
          <p:nvPr>
            <p:ph idx="1"/>
          </p:nvPr>
        </p:nvSpPr>
        <p:spPr/>
        <p:txBody>
          <a:bodyPr/>
          <a:lstStyle/>
          <a:p>
            <a:r>
              <a:rPr lang="en-US" dirty="0"/>
              <a:t>SELECT </a:t>
            </a:r>
            <a:r>
              <a:rPr lang="en-US" dirty="0" err="1"/>
              <a:t>first_name</a:t>
            </a:r>
            <a:r>
              <a:rPr lang="en-US" dirty="0"/>
              <a:t>, </a:t>
            </a:r>
            <a:r>
              <a:rPr lang="en-US" dirty="0" err="1"/>
              <a:t>last_name</a:t>
            </a:r>
            <a:r>
              <a:rPr lang="en-US" dirty="0"/>
              <a:t>, </a:t>
            </a:r>
            <a:r>
              <a:rPr lang="en-US" dirty="0" err="1"/>
              <a:t>hire_date</a:t>
            </a:r>
            <a:r>
              <a:rPr lang="en-US" dirty="0"/>
              <a:t> FROM employees WHERE YEAR (</a:t>
            </a:r>
            <a:r>
              <a:rPr lang="en-US" dirty="0" err="1"/>
              <a:t>hire_date</a:t>
            </a:r>
            <a:r>
              <a:rPr lang="en-US" dirty="0"/>
              <a:t>) = 1997 OR YEAR (</a:t>
            </a:r>
            <a:r>
              <a:rPr lang="en-US" dirty="0" err="1"/>
              <a:t>hire_date</a:t>
            </a:r>
            <a:r>
              <a:rPr lang="en-US" dirty="0"/>
              <a:t>) = 1998 ORDER BY </a:t>
            </a:r>
            <a:r>
              <a:rPr lang="en-US" dirty="0" err="1"/>
              <a:t>first_name</a:t>
            </a:r>
            <a:r>
              <a:rPr lang="en-US" dirty="0"/>
              <a:t>, </a:t>
            </a:r>
            <a:r>
              <a:rPr lang="en-US" dirty="0" err="1"/>
              <a:t>last_name</a:t>
            </a:r>
            <a:r>
              <a:rPr lang="en-US" dirty="0" smtClean="0"/>
              <a:t>;</a:t>
            </a:r>
          </a:p>
          <a:p>
            <a:r>
              <a:rPr lang="en-US" dirty="0"/>
              <a:t>SELECT </a:t>
            </a:r>
            <a:r>
              <a:rPr lang="en-US" dirty="0" err="1"/>
              <a:t>first_name</a:t>
            </a:r>
            <a:r>
              <a:rPr lang="en-US" dirty="0"/>
              <a:t>, </a:t>
            </a:r>
            <a:r>
              <a:rPr lang="en-US" dirty="0" err="1"/>
              <a:t>last_name</a:t>
            </a:r>
            <a:r>
              <a:rPr lang="en-US" dirty="0"/>
              <a:t>, </a:t>
            </a:r>
            <a:r>
              <a:rPr lang="en-US" dirty="0" err="1"/>
              <a:t>hire_date</a:t>
            </a:r>
            <a:r>
              <a:rPr lang="en-US" dirty="0"/>
              <a:t>, </a:t>
            </a:r>
            <a:r>
              <a:rPr lang="en-US" dirty="0" err="1"/>
              <a:t>department_id</a:t>
            </a:r>
            <a:r>
              <a:rPr lang="en-US" dirty="0"/>
              <a:t> FROM employees WHERE </a:t>
            </a:r>
            <a:r>
              <a:rPr lang="en-US" dirty="0" err="1"/>
              <a:t>department_id</a:t>
            </a:r>
            <a:r>
              <a:rPr lang="en-US" dirty="0"/>
              <a:t> = 3 AND ( YEAR (</a:t>
            </a:r>
            <a:r>
              <a:rPr lang="en-US" dirty="0" err="1"/>
              <a:t>hire_date</a:t>
            </a:r>
            <a:r>
              <a:rPr lang="en-US" dirty="0"/>
              <a:t>) = 1997 OR YEAR (</a:t>
            </a:r>
            <a:r>
              <a:rPr lang="en-US" dirty="0" err="1"/>
              <a:t>hire_date</a:t>
            </a:r>
            <a:r>
              <a:rPr lang="en-US" dirty="0"/>
              <a:t>) = 1998 ) ORDER BY </a:t>
            </a:r>
            <a:r>
              <a:rPr lang="en-US" dirty="0" err="1"/>
              <a:t>first_name</a:t>
            </a:r>
            <a:r>
              <a:rPr lang="en-US" dirty="0"/>
              <a:t>, </a:t>
            </a:r>
            <a:r>
              <a:rPr lang="en-US" dirty="0" err="1"/>
              <a:t>last_name</a:t>
            </a:r>
            <a:r>
              <a:rPr lang="en-US" dirty="0"/>
              <a:t>;</a:t>
            </a:r>
            <a:endParaRPr lang="en-IN" dirty="0"/>
          </a:p>
        </p:txBody>
      </p:sp>
    </p:spTree>
    <p:extLst>
      <p:ext uri="{BB962C8B-B14F-4D97-AF65-F5344CB8AC3E}">
        <p14:creationId xmlns:p14="http://schemas.microsoft.com/office/powerpoint/2010/main" val="1138164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AND OR</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dirty="0" err="1"/>
              <a:t>first_name</a:t>
            </a:r>
            <a:r>
              <a:rPr lang="en-US" dirty="0"/>
              <a:t>, </a:t>
            </a:r>
            <a:r>
              <a:rPr lang="en-US" dirty="0" err="1"/>
              <a:t>last_name</a:t>
            </a:r>
            <a:r>
              <a:rPr lang="en-US" dirty="0"/>
              <a:t>, </a:t>
            </a:r>
            <a:r>
              <a:rPr lang="en-US" dirty="0" err="1"/>
              <a:t>hire_date</a:t>
            </a:r>
            <a:r>
              <a:rPr lang="en-US" dirty="0"/>
              <a:t>, </a:t>
            </a:r>
            <a:r>
              <a:rPr lang="en-US" dirty="0" err="1"/>
              <a:t>department_id</a:t>
            </a:r>
            <a:r>
              <a:rPr lang="en-US" dirty="0"/>
              <a:t> </a:t>
            </a:r>
            <a:r>
              <a:rPr lang="en-US" b="1" dirty="0"/>
              <a:t>FROM</a:t>
            </a:r>
            <a:r>
              <a:rPr lang="en-US" dirty="0"/>
              <a:t> employees </a:t>
            </a:r>
            <a:r>
              <a:rPr lang="en-US" b="1" dirty="0"/>
              <a:t>WHERE</a:t>
            </a:r>
            <a:r>
              <a:rPr lang="en-US" dirty="0"/>
              <a:t> </a:t>
            </a:r>
            <a:r>
              <a:rPr lang="en-US" dirty="0" err="1"/>
              <a:t>department_id</a:t>
            </a:r>
            <a:r>
              <a:rPr lang="en-US" dirty="0"/>
              <a:t> = 3 </a:t>
            </a:r>
            <a:r>
              <a:rPr lang="en-US" b="1" dirty="0"/>
              <a:t>AND</a:t>
            </a:r>
            <a:r>
              <a:rPr lang="en-US" dirty="0"/>
              <a:t> </a:t>
            </a:r>
            <a:r>
              <a:rPr lang="en-US" b="1" dirty="0"/>
              <a:t>YEAR</a:t>
            </a:r>
            <a:r>
              <a:rPr lang="en-US" dirty="0"/>
              <a:t> (</a:t>
            </a:r>
            <a:r>
              <a:rPr lang="en-US" dirty="0" err="1"/>
              <a:t>hire_date</a:t>
            </a:r>
            <a:r>
              <a:rPr lang="en-US" dirty="0"/>
              <a:t>) = 1997 </a:t>
            </a:r>
            <a:r>
              <a:rPr lang="en-US" b="1" dirty="0"/>
              <a:t>OR</a:t>
            </a:r>
            <a:r>
              <a:rPr lang="en-US" dirty="0"/>
              <a:t> </a:t>
            </a:r>
            <a:r>
              <a:rPr lang="en-US" b="1" dirty="0"/>
              <a:t>YEAR</a:t>
            </a:r>
            <a:r>
              <a:rPr lang="en-US" dirty="0"/>
              <a:t> (</a:t>
            </a:r>
            <a:r>
              <a:rPr lang="en-US" dirty="0" err="1"/>
              <a:t>hire_date</a:t>
            </a:r>
            <a:r>
              <a:rPr lang="en-US" dirty="0"/>
              <a:t>) = 1998 </a:t>
            </a:r>
            <a:r>
              <a:rPr lang="en-US" b="1" dirty="0"/>
              <a:t>ORDER</a:t>
            </a:r>
            <a:r>
              <a:rPr lang="en-US" dirty="0"/>
              <a:t> </a:t>
            </a:r>
            <a:r>
              <a:rPr lang="en-US" b="1" dirty="0"/>
              <a:t>BY</a:t>
            </a:r>
            <a:r>
              <a:rPr lang="en-US" dirty="0"/>
              <a:t> </a:t>
            </a:r>
            <a:r>
              <a:rPr lang="en-US" dirty="0" err="1"/>
              <a:t>first_name</a:t>
            </a:r>
            <a:r>
              <a:rPr lang="en-US" dirty="0"/>
              <a:t>, </a:t>
            </a:r>
            <a:r>
              <a:rPr lang="en-US" dirty="0" err="1"/>
              <a:t>last_name</a:t>
            </a:r>
            <a:r>
              <a:rPr lang="en-US" dirty="0" smtClean="0"/>
              <a:t>;</a:t>
            </a:r>
          </a:p>
          <a:p>
            <a:endParaRPr lang="en-US" dirty="0"/>
          </a:p>
          <a:p>
            <a:r>
              <a:rPr lang="en-US" dirty="0" smtClean="0"/>
              <a:t>The database evaluates OR operator after the AND operator</a:t>
            </a:r>
            <a:endParaRPr lang="en-IN" dirty="0"/>
          </a:p>
        </p:txBody>
      </p:sp>
    </p:spTree>
    <p:extLst>
      <p:ext uri="{BB962C8B-B14F-4D97-AF65-F5344CB8AC3E}">
        <p14:creationId xmlns:p14="http://schemas.microsoft.com/office/powerpoint/2010/main" val="1108537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OR</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dirty="0" err="1"/>
              <a:t>first_name</a:t>
            </a:r>
            <a:r>
              <a:rPr lang="en-US" dirty="0"/>
              <a:t>, </a:t>
            </a:r>
            <a:r>
              <a:rPr lang="en-US" dirty="0" err="1"/>
              <a:t>last_name</a:t>
            </a:r>
            <a:r>
              <a:rPr lang="en-US" dirty="0"/>
              <a:t>, </a:t>
            </a:r>
            <a:r>
              <a:rPr lang="en-US" dirty="0" err="1"/>
              <a:t>hire_date</a:t>
            </a:r>
            <a:r>
              <a:rPr lang="en-US" dirty="0"/>
              <a:t> </a:t>
            </a:r>
            <a:r>
              <a:rPr lang="en-US" b="1" dirty="0"/>
              <a:t>FROM</a:t>
            </a:r>
            <a:r>
              <a:rPr lang="en-US" dirty="0"/>
              <a:t> employees </a:t>
            </a:r>
            <a:r>
              <a:rPr lang="en-US" b="1" dirty="0"/>
              <a:t>WHERE</a:t>
            </a:r>
            <a:r>
              <a:rPr lang="en-US" dirty="0"/>
              <a:t> </a:t>
            </a:r>
            <a:r>
              <a:rPr lang="en-US" b="1" dirty="0"/>
              <a:t>YEAR</a:t>
            </a:r>
            <a:r>
              <a:rPr lang="en-US" dirty="0"/>
              <a:t> (</a:t>
            </a:r>
            <a:r>
              <a:rPr lang="en-US" dirty="0" err="1"/>
              <a:t>hire_date</a:t>
            </a:r>
            <a:r>
              <a:rPr lang="en-US" dirty="0"/>
              <a:t>) = 2000 </a:t>
            </a:r>
            <a:r>
              <a:rPr lang="en-US" b="1" dirty="0"/>
              <a:t>OR</a:t>
            </a:r>
            <a:r>
              <a:rPr lang="en-US" dirty="0"/>
              <a:t> </a:t>
            </a:r>
            <a:r>
              <a:rPr lang="en-US" b="1" dirty="0"/>
              <a:t>YEAR</a:t>
            </a:r>
            <a:r>
              <a:rPr lang="en-US" dirty="0"/>
              <a:t> (</a:t>
            </a:r>
            <a:r>
              <a:rPr lang="en-US" dirty="0" err="1"/>
              <a:t>hire_date</a:t>
            </a:r>
            <a:r>
              <a:rPr lang="en-US" dirty="0"/>
              <a:t>) = 1999 </a:t>
            </a:r>
            <a:r>
              <a:rPr lang="en-US" b="1" dirty="0"/>
              <a:t>OR</a:t>
            </a:r>
            <a:r>
              <a:rPr lang="en-US" dirty="0"/>
              <a:t> </a:t>
            </a:r>
            <a:r>
              <a:rPr lang="en-US" b="1" dirty="0"/>
              <a:t>YEAR</a:t>
            </a:r>
            <a:r>
              <a:rPr lang="en-US" dirty="0"/>
              <a:t> (</a:t>
            </a:r>
            <a:r>
              <a:rPr lang="en-US" dirty="0" err="1"/>
              <a:t>hire_date</a:t>
            </a:r>
            <a:r>
              <a:rPr lang="en-US" dirty="0"/>
              <a:t>) = 1990;</a:t>
            </a:r>
            <a:endParaRPr lang="en-IN" dirty="0"/>
          </a:p>
        </p:txBody>
      </p:sp>
    </p:spTree>
    <p:extLst>
      <p:ext uri="{BB962C8B-B14F-4D97-AF65-F5344CB8AC3E}">
        <p14:creationId xmlns:p14="http://schemas.microsoft.com/office/powerpoint/2010/main" val="821510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 Order By</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a:t>
            </a:r>
            <a:r>
              <a:rPr lang="en-US" dirty="0" err="1"/>
              <a:t>hire_date</a:t>
            </a:r>
            <a:r>
              <a:rPr lang="en-US" dirty="0"/>
              <a:t>, salary </a:t>
            </a:r>
            <a:r>
              <a:rPr lang="en-US" b="1" dirty="0"/>
              <a:t>FROM</a:t>
            </a:r>
            <a:r>
              <a:rPr lang="en-US" dirty="0"/>
              <a:t> employees </a:t>
            </a:r>
            <a:r>
              <a:rPr lang="en-US" b="1" dirty="0"/>
              <a:t>ORDER</a:t>
            </a:r>
            <a:r>
              <a:rPr lang="en-US" dirty="0"/>
              <a:t> </a:t>
            </a:r>
            <a:r>
              <a:rPr lang="en-US" b="1" dirty="0"/>
              <a:t>BY</a:t>
            </a:r>
            <a:r>
              <a:rPr lang="en-US" dirty="0"/>
              <a:t> </a:t>
            </a:r>
            <a:r>
              <a:rPr lang="en-US" dirty="0" err="1"/>
              <a:t>first_name</a:t>
            </a:r>
            <a:r>
              <a:rPr lang="en-US" dirty="0"/>
              <a:t>;</a:t>
            </a:r>
            <a:endParaRPr lang="en-IN" dirty="0"/>
          </a:p>
        </p:txBody>
      </p:sp>
    </p:spTree>
    <p:extLst>
      <p:ext uri="{BB962C8B-B14F-4D97-AF65-F5344CB8AC3E}">
        <p14:creationId xmlns:p14="http://schemas.microsoft.com/office/powerpoint/2010/main" val="3186743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Order By</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a:t>
            </a:r>
            <a:r>
              <a:rPr lang="en-US" dirty="0" err="1"/>
              <a:t>hire_date</a:t>
            </a:r>
            <a:r>
              <a:rPr lang="en-US" dirty="0"/>
              <a:t>, salary </a:t>
            </a:r>
            <a:r>
              <a:rPr lang="en-US" b="1" dirty="0"/>
              <a:t>FROM</a:t>
            </a:r>
            <a:r>
              <a:rPr lang="en-US" dirty="0"/>
              <a:t> employees </a:t>
            </a:r>
            <a:r>
              <a:rPr lang="en-US" b="1" dirty="0"/>
              <a:t>ORDER</a:t>
            </a:r>
            <a:r>
              <a:rPr lang="en-US" dirty="0"/>
              <a:t> </a:t>
            </a:r>
            <a:r>
              <a:rPr lang="en-US" b="1" dirty="0"/>
              <a:t>BY</a:t>
            </a:r>
            <a:r>
              <a:rPr lang="en-US" dirty="0"/>
              <a:t> </a:t>
            </a:r>
            <a:r>
              <a:rPr lang="en-US" dirty="0" err="1"/>
              <a:t>first_name</a:t>
            </a:r>
            <a:r>
              <a:rPr lang="en-US" dirty="0"/>
              <a:t>, </a:t>
            </a:r>
            <a:r>
              <a:rPr lang="en-US" dirty="0" err="1"/>
              <a:t>last_name</a:t>
            </a:r>
            <a:r>
              <a:rPr lang="en-US" dirty="0"/>
              <a:t> </a:t>
            </a:r>
            <a:r>
              <a:rPr lang="en-US" b="1" dirty="0"/>
              <a:t>DESC</a:t>
            </a:r>
            <a:r>
              <a:rPr lang="en-US" dirty="0"/>
              <a:t>;</a:t>
            </a:r>
            <a:endParaRPr lang="en-IN" dirty="0"/>
          </a:p>
        </p:txBody>
      </p:sp>
    </p:spTree>
    <p:extLst>
      <p:ext uri="{BB962C8B-B14F-4D97-AF65-F5344CB8AC3E}">
        <p14:creationId xmlns:p14="http://schemas.microsoft.com/office/powerpoint/2010/main" val="2628225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Order By</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a:t>
            </a:r>
            <a:r>
              <a:rPr lang="en-US" dirty="0" err="1"/>
              <a:t>hire_date</a:t>
            </a:r>
            <a:r>
              <a:rPr lang="en-US" dirty="0"/>
              <a:t>, salary </a:t>
            </a:r>
            <a:r>
              <a:rPr lang="en-US" b="1" dirty="0"/>
              <a:t>FROM</a:t>
            </a:r>
            <a:r>
              <a:rPr lang="en-US" dirty="0"/>
              <a:t> employees </a:t>
            </a:r>
            <a:r>
              <a:rPr lang="en-US" b="1" dirty="0"/>
              <a:t>ORDER</a:t>
            </a:r>
            <a:r>
              <a:rPr lang="en-US" dirty="0"/>
              <a:t> </a:t>
            </a:r>
            <a:r>
              <a:rPr lang="en-US" b="1" dirty="0"/>
              <a:t>BY</a:t>
            </a:r>
            <a:r>
              <a:rPr lang="en-US" dirty="0"/>
              <a:t> salary </a:t>
            </a:r>
            <a:r>
              <a:rPr lang="en-US" b="1" dirty="0"/>
              <a:t>DESC</a:t>
            </a:r>
            <a:r>
              <a:rPr lang="en-US" dirty="0"/>
              <a:t>;</a:t>
            </a:r>
            <a:endParaRPr lang="en-IN" dirty="0"/>
          </a:p>
        </p:txBody>
      </p:sp>
    </p:spTree>
    <p:extLst>
      <p:ext uri="{BB962C8B-B14F-4D97-AF65-F5344CB8AC3E}">
        <p14:creationId xmlns:p14="http://schemas.microsoft.com/office/powerpoint/2010/main" val="1388237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Order By</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a:t>
            </a:r>
            <a:r>
              <a:rPr lang="en-US" dirty="0" err="1"/>
              <a:t>hire_date</a:t>
            </a:r>
            <a:r>
              <a:rPr lang="en-US" dirty="0"/>
              <a:t>, salary </a:t>
            </a:r>
            <a:r>
              <a:rPr lang="en-US" b="1" dirty="0"/>
              <a:t>FROM</a:t>
            </a:r>
            <a:r>
              <a:rPr lang="en-US" dirty="0"/>
              <a:t> employees </a:t>
            </a:r>
            <a:r>
              <a:rPr lang="en-US" b="1" dirty="0"/>
              <a:t>ORDER</a:t>
            </a:r>
            <a:r>
              <a:rPr lang="en-US" dirty="0"/>
              <a:t> </a:t>
            </a:r>
            <a:r>
              <a:rPr lang="en-US" b="1" dirty="0"/>
              <a:t>BY</a:t>
            </a:r>
            <a:r>
              <a:rPr lang="en-US" dirty="0"/>
              <a:t> </a:t>
            </a:r>
            <a:r>
              <a:rPr lang="en-US" dirty="0" err="1"/>
              <a:t>hire_date</a:t>
            </a:r>
            <a:r>
              <a:rPr lang="en-US" dirty="0"/>
              <a:t>;</a:t>
            </a:r>
            <a:endParaRPr lang="en-IN" dirty="0"/>
          </a:p>
        </p:txBody>
      </p:sp>
    </p:spTree>
    <p:extLst>
      <p:ext uri="{BB962C8B-B14F-4D97-AF65-F5344CB8AC3E}">
        <p14:creationId xmlns:p14="http://schemas.microsoft.com/office/powerpoint/2010/main" val="3481323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t>What is RDBMS?</a:t>
            </a:r>
            <a:endParaRPr lang="en-IN" sz="3600" dirty="0"/>
          </a:p>
        </p:txBody>
      </p:sp>
      <p:sp>
        <p:nvSpPr>
          <p:cNvPr id="3" name="Content Placeholder 2"/>
          <p:cNvSpPr>
            <a:spLocks noGrp="1"/>
          </p:cNvSpPr>
          <p:nvPr>
            <p:ph idx="1"/>
          </p:nvPr>
        </p:nvSpPr>
        <p:spPr/>
        <p:txBody>
          <a:bodyPr/>
          <a:lstStyle/>
          <a:p>
            <a:pPr lvl="0" fontAlgn="base"/>
            <a:r>
              <a:rPr lang="en-IN" sz="2800" dirty="0"/>
              <a:t>RDBMS stands for Relational Database Management System.</a:t>
            </a:r>
          </a:p>
          <a:p>
            <a:r>
              <a:rPr lang="en-IN" sz="2800" dirty="0"/>
              <a:t>RDBMS is the basis for SQL, and for all modern database systems such as MS SQL Server, IBM DB2, Oracle, MySQL, and Microsoft Access</a:t>
            </a:r>
            <a:r>
              <a:rPr lang="en-IN" sz="2800" dirty="0" smtClean="0"/>
              <a:t>.</a:t>
            </a:r>
          </a:p>
          <a:p>
            <a:pPr lvl="0" fontAlgn="base"/>
            <a:r>
              <a:rPr lang="en-IN" sz="2800" dirty="0"/>
              <a:t>The data in RDBMS is stored in database objects called tables.</a:t>
            </a:r>
          </a:p>
          <a:p>
            <a:pPr lvl="0" fontAlgn="base"/>
            <a:r>
              <a:rPr lang="en-IN" sz="2800" dirty="0"/>
              <a:t>A table is a collection of related data entries and it consists of columns and rows.</a:t>
            </a:r>
          </a:p>
          <a:p>
            <a:endParaRPr lang="en-IN" dirty="0"/>
          </a:p>
        </p:txBody>
      </p:sp>
    </p:spTree>
    <p:extLst>
      <p:ext uri="{BB962C8B-B14F-4D97-AF65-F5344CB8AC3E}">
        <p14:creationId xmlns:p14="http://schemas.microsoft.com/office/powerpoint/2010/main" val="3792318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Order by</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a:t>
            </a:r>
            <a:r>
              <a:rPr lang="en-US" dirty="0" err="1"/>
              <a:t>hire_date</a:t>
            </a:r>
            <a:r>
              <a:rPr lang="en-US" dirty="0"/>
              <a:t>, salary </a:t>
            </a:r>
            <a:r>
              <a:rPr lang="en-US" b="1" dirty="0"/>
              <a:t>FROM</a:t>
            </a:r>
            <a:r>
              <a:rPr lang="en-US" dirty="0"/>
              <a:t> employees </a:t>
            </a:r>
            <a:r>
              <a:rPr lang="en-US" b="1" dirty="0"/>
              <a:t>ORDER</a:t>
            </a:r>
            <a:r>
              <a:rPr lang="en-US" dirty="0"/>
              <a:t> </a:t>
            </a:r>
            <a:r>
              <a:rPr lang="en-US" b="1" dirty="0"/>
              <a:t>BY</a:t>
            </a:r>
            <a:r>
              <a:rPr lang="en-US" dirty="0"/>
              <a:t> </a:t>
            </a:r>
            <a:r>
              <a:rPr lang="en-US" dirty="0" err="1"/>
              <a:t>hire_date</a:t>
            </a:r>
            <a:r>
              <a:rPr lang="en-US" dirty="0"/>
              <a:t> </a:t>
            </a:r>
            <a:r>
              <a:rPr lang="en-US" b="1" dirty="0"/>
              <a:t>DESC</a:t>
            </a:r>
            <a:r>
              <a:rPr lang="en-US" dirty="0"/>
              <a:t>;</a:t>
            </a:r>
            <a:endParaRPr lang="en-IN" dirty="0"/>
          </a:p>
        </p:txBody>
      </p:sp>
    </p:spTree>
    <p:extLst>
      <p:ext uri="{BB962C8B-B14F-4D97-AF65-F5344CB8AC3E}">
        <p14:creationId xmlns:p14="http://schemas.microsoft.com/office/powerpoint/2010/main" val="694478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dirty="0" err="1"/>
              <a:t>first_name</a:t>
            </a:r>
            <a:r>
              <a:rPr lang="en-US" dirty="0"/>
              <a:t>, </a:t>
            </a:r>
            <a:r>
              <a:rPr lang="en-US" dirty="0" err="1"/>
              <a:t>last_name</a:t>
            </a:r>
            <a:r>
              <a:rPr lang="en-US" dirty="0"/>
              <a:t>, </a:t>
            </a:r>
            <a:r>
              <a:rPr lang="en-US" dirty="0" err="1"/>
              <a:t>hire_date</a:t>
            </a:r>
            <a:r>
              <a:rPr lang="en-US" dirty="0"/>
              <a:t> </a:t>
            </a:r>
            <a:r>
              <a:rPr lang="en-US" b="1" dirty="0"/>
              <a:t>FROM</a:t>
            </a:r>
            <a:r>
              <a:rPr lang="en-US" dirty="0"/>
              <a:t> employees </a:t>
            </a:r>
            <a:r>
              <a:rPr lang="en-US" b="1" dirty="0"/>
              <a:t>WHERE</a:t>
            </a:r>
            <a:r>
              <a:rPr lang="en-US" dirty="0"/>
              <a:t> </a:t>
            </a:r>
            <a:r>
              <a:rPr lang="en-US" b="1" dirty="0"/>
              <a:t>YEAR</a:t>
            </a:r>
            <a:r>
              <a:rPr lang="en-US" dirty="0"/>
              <a:t> (</a:t>
            </a:r>
            <a:r>
              <a:rPr lang="en-US" dirty="0" err="1"/>
              <a:t>hire_date</a:t>
            </a:r>
            <a:r>
              <a:rPr lang="en-US" dirty="0"/>
              <a:t>) </a:t>
            </a:r>
            <a:r>
              <a:rPr lang="en-US" b="1" dirty="0"/>
              <a:t>IN</a:t>
            </a:r>
            <a:r>
              <a:rPr lang="en-US" dirty="0"/>
              <a:t> (1990, 1999, 2000) </a:t>
            </a:r>
            <a:r>
              <a:rPr lang="en-US" b="1" dirty="0"/>
              <a:t>ORDER</a:t>
            </a:r>
            <a:r>
              <a:rPr lang="en-US" dirty="0"/>
              <a:t> </a:t>
            </a:r>
            <a:r>
              <a:rPr lang="en-US" b="1" dirty="0"/>
              <a:t>BY</a:t>
            </a:r>
            <a:r>
              <a:rPr lang="en-US" dirty="0"/>
              <a:t> </a:t>
            </a:r>
            <a:r>
              <a:rPr lang="en-US" dirty="0" err="1"/>
              <a:t>hire_date</a:t>
            </a:r>
            <a:r>
              <a:rPr lang="en-US" dirty="0"/>
              <a:t>;</a:t>
            </a:r>
            <a:endParaRPr lang="en-IN" dirty="0"/>
          </a:p>
        </p:txBody>
      </p:sp>
    </p:spTree>
    <p:extLst>
      <p:ext uri="{BB962C8B-B14F-4D97-AF65-F5344CB8AC3E}">
        <p14:creationId xmlns:p14="http://schemas.microsoft.com/office/powerpoint/2010/main" val="3458654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BETWEEN</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salary </a:t>
            </a:r>
            <a:r>
              <a:rPr lang="en-US" b="1" dirty="0"/>
              <a:t>FROM</a:t>
            </a:r>
            <a:r>
              <a:rPr lang="en-US" dirty="0"/>
              <a:t> employees </a:t>
            </a:r>
            <a:r>
              <a:rPr lang="en-US" b="1" dirty="0"/>
              <a:t>WHERE</a:t>
            </a:r>
            <a:r>
              <a:rPr lang="en-US" dirty="0"/>
              <a:t> salary </a:t>
            </a:r>
            <a:r>
              <a:rPr lang="en-US" b="1" dirty="0"/>
              <a:t>BETWEEN</a:t>
            </a:r>
            <a:r>
              <a:rPr lang="en-US" dirty="0"/>
              <a:t> 2500 </a:t>
            </a:r>
            <a:r>
              <a:rPr lang="en-US" b="1" dirty="0"/>
              <a:t>AND</a:t>
            </a:r>
            <a:r>
              <a:rPr lang="en-US" dirty="0"/>
              <a:t> 2900</a:t>
            </a:r>
            <a:r>
              <a:rPr lang="en-US" dirty="0" smtClean="0"/>
              <a:t>;</a:t>
            </a:r>
          </a:p>
          <a:p>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salary </a:t>
            </a:r>
            <a:r>
              <a:rPr lang="en-US" b="1" dirty="0"/>
              <a:t>FROM</a:t>
            </a:r>
            <a:r>
              <a:rPr lang="en-US" dirty="0"/>
              <a:t> employees </a:t>
            </a:r>
            <a:r>
              <a:rPr lang="en-US" b="1" dirty="0"/>
              <a:t>WHERE</a:t>
            </a:r>
            <a:r>
              <a:rPr lang="en-US" dirty="0"/>
              <a:t> salary &gt;= 2500 </a:t>
            </a:r>
            <a:r>
              <a:rPr lang="en-US" b="1" dirty="0"/>
              <a:t>AND</a:t>
            </a:r>
            <a:r>
              <a:rPr lang="en-US" dirty="0"/>
              <a:t> salary &lt;= 2900</a:t>
            </a:r>
            <a:r>
              <a:rPr lang="en-US" dirty="0" smtClean="0"/>
              <a:t>;</a:t>
            </a:r>
          </a:p>
          <a:p>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salary </a:t>
            </a:r>
            <a:r>
              <a:rPr lang="en-US" b="1" dirty="0"/>
              <a:t>FROM</a:t>
            </a:r>
            <a:r>
              <a:rPr lang="en-US" dirty="0"/>
              <a:t> employees </a:t>
            </a:r>
            <a:r>
              <a:rPr lang="en-US" b="1" dirty="0"/>
              <a:t>WHERE</a:t>
            </a:r>
            <a:r>
              <a:rPr lang="en-US" dirty="0"/>
              <a:t> salary </a:t>
            </a:r>
            <a:r>
              <a:rPr lang="en-US" b="1" dirty="0"/>
              <a:t>NOT</a:t>
            </a:r>
            <a:r>
              <a:rPr lang="en-US" dirty="0"/>
              <a:t> </a:t>
            </a:r>
            <a:r>
              <a:rPr lang="en-US" b="1" dirty="0"/>
              <a:t>BETWEEN</a:t>
            </a:r>
            <a:r>
              <a:rPr lang="en-US" dirty="0"/>
              <a:t> 2500 </a:t>
            </a:r>
            <a:r>
              <a:rPr lang="en-US" b="1" dirty="0"/>
              <a:t>AND</a:t>
            </a:r>
            <a:r>
              <a:rPr lang="en-US" dirty="0"/>
              <a:t> 2900 </a:t>
            </a:r>
            <a:r>
              <a:rPr lang="en-US" b="1" dirty="0"/>
              <a:t>ORDER</a:t>
            </a:r>
            <a:r>
              <a:rPr lang="en-US" dirty="0"/>
              <a:t> </a:t>
            </a:r>
            <a:r>
              <a:rPr lang="en-US" b="1" dirty="0"/>
              <a:t>BY</a:t>
            </a:r>
            <a:r>
              <a:rPr lang="en-US" dirty="0"/>
              <a:t> salary;</a:t>
            </a:r>
            <a:endParaRPr lang="en-IN" dirty="0"/>
          </a:p>
        </p:txBody>
      </p:sp>
    </p:spTree>
    <p:extLst>
      <p:ext uri="{BB962C8B-B14F-4D97-AF65-F5344CB8AC3E}">
        <p14:creationId xmlns:p14="http://schemas.microsoft.com/office/powerpoint/2010/main" val="182513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BETWEEN</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a:t>
            </a:r>
            <a:r>
              <a:rPr lang="en-US" dirty="0" err="1"/>
              <a:t>hire_date</a:t>
            </a:r>
            <a:r>
              <a:rPr lang="en-US" dirty="0"/>
              <a:t> </a:t>
            </a:r>
            <a:r>
              <a:rPr lang="en-US" b="1" dirty="0"/>
              <a:t>FROM</a:t>
            </a:r>
            <a:r>
              <a:rPr lang="en-US" dirty="0"/>
              <a:t> employees </a:t>
            </a:r>
            <a:r>
              <a:rPr lang="en-US" b="1" dirty="0"/>
              <a:t>WHERE</a:t>
            </a:r>
            <a:r>
              <a:rPr lang="en-US" dirty="0"/>
              <a:t> </a:t>
            </a:r>
            <a:r>
              <a:rPr lang="en-US" dirty="0" err="1"/>
              <a:t>hire_date</a:t>
            </a:r>
            <a:r>
              <a:rPr lang="en-US" dirty="0"/>
              <a:t> </a:t>
            </a:r>
            <a:r>
              <a:rPr lang="en-US" b="1" dirty="0"/>
              <a:t>BETWEEN</a:t>
            </a:r>
            <a:r>
              <a:rPr lang="en-US" dirty="0"/>
              <a:t> '1999-01-01' </a:t>
            </a:r>
            <a:r>
              <a:rPr lang="en-US" b="1" dirty="0"/>
              <a:t>AND</a:t>
            </a:r>
            <a:r>
              <a:rPr lang="en-US" dirty="0"/>
              <a:t> '2000-12-31' </a:t>
            </a:r>
            <a:r>
              <a:rPr lang="en-US" b="1" dirty="0"/>
              <a:t>ORDER</a:t>
            </a:r>
            <a:r>
              <a:rPr lang="en-US" dirty="0"/>
              <a:t> </a:t>
            </a:r>
            <a:r>
              <a:rPr lang="en-US" b="1" dirty="0"/>
              <a:t>BY</a:t>
            </a:r>
            <a:r>
              <a:rPr lang="en-US" dirty="0"/>
              <a:t> </a:t>
            </a:r>
            <a:r>
              <a:rPr lang="en-US" dirty="0" err="1"/>
              <a:t>hire_date</a:t>
            </a:r>
            <a:r>
              <a:rPr lang="en-US" dirty="0"/>
              <a:t>;</a:t>
            </a:r>
            <a:endParaRPr lang="en-IN" dirty="0"/>
          </a:p>
        </p:txBody>
      </p:sp>
    </p:spTree>
    <p:extLst>
      <p:ext uri="{BB962C8B-B14F-4D97-AF65-F5344CB8AC3E}">
        <p14:creationId xmlns:p14="http://schemas.microsoft.com/office/powerpoint/2010/main" val="2793028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a:t>
            </a:r>
            <a:r>
              <a:rPr lang="en-US" dirty="0" err="1"/>
              <a:t>job_id</a:t>
            </a:r>
            <a:r>
              <a:rPr lang="en-US" dirty="0"/>
              <a:t> </a:t>
            </a:r>
            <a:r>
              <a:rPr lang="en-US" b="1" dirty="0"/>
              <a:t>FROM</a:t>
            </a:r>
            <a:r>
              <a:rPr lang="en-US" dirty="0"/>
              <a:t> employees </a:t>
            </a:r>
            <a:r>
              <a:rPr lang="en-US" b="1" dirty="0"/>
              <a:t>WHERE</a:t>
            </a:r>
            <a:r>
              <a:rPr lang="en-US" dirty="0"/>
              <a:t> </a:t>
            </a:r>
            <a:r>
              <a:rPr lang="en-US" dirty="0" err="1"/>
              <a:t>job_id</a:t>
            </a:r>
            <a:r>
              <a:rPr lang="en-US" dirty="0"/>
              <a:t> </a:t>
            </a:r>
            <a:r>
              <a:rPr lang="en-US" b="1" dirty="0"/>
              <a:t>IN</a:t>
            </a:r>
            <a:r>
              <a:rPr lang="en-US" dirty="0"/>
              <a:t> (8, 9, 10) </a:t>
            </a:r>
            <a:r>
              <a:rPr lang="en-US" b="1" dirty="0"/>
              <a:t>ORDER</a:t>
            </a:r>
            <a:r>
              <a:rPr lang="en-US" dirty="0"/>
              <a:t> </a:t>
            </a:r>
            <a:r>
              <a:rPr lang="en-US" b="1" dirty="0"/>
              <a:t>BY</a:t>
            </a:r>
            <a:r>
              <a:rPr lang="en-US" dirty="0"/>
              <a:t> </a:t>
            </a:r>
            <a:r>
              <a:rPr lang="en-US" dirty="0" err="1"/>
              <a:t>job_id</a:t>
            </a:r>
            <a:r>
              <a:rPr lang="en-US" dirty="0"/>
              <a:t>;</a:t>
            </a:r>
            <a:endParaRPr lang="en-IN" dirty="0"/>
          </a:p>
        </p:txBody>
      </p:sp>
    </p:spTree>
    <p:extLst>
      <p:ext uri="{BB962C8B-B14F-4D97-AF65-F5344CB8AC3E}">
        <p14:creationId xmlns:p14="http://schemas.microsoft.com/office/powerpoint/2010/main" val="3241291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 SUBQUERY</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salary </a:t>
            </a:r>
            <a:r>
              <a:rPr lang="en-US" b="1" dirty="0"/>
              <a:t>FROM</a:t>
            </a:r>
            <a:r>
              <a:rPr lang="en-US" dirty="0"/>
              <a:t> employees </a:t>
            </a:r>
            <a:r>
              <a:rPr lang="en-US" b="1" dirty="0"/>
              <a:t>WHERE</a:t>
            </a:r>
            <a:r>
              <a:rPr lang="en-US" dirty="0"/>
              <a:t> </a:t>
            </a:r>
            <a:r>
              <a:rPr lang="en-US" dirty="0" err="1"/>
              <a:t>department_id</a:t>
            </a:r>
            <a:r>
              <a:rPr lang="en-US" dirty="0"/>
              <a:t> </a:t>
            </a:r>
            <a:r>
              <a:rPr lang="en-US" b="1" dirty="0"/>
              <a:t>IN</a:t>
            </a:r>
            <a:r>
              <a:rPr lang="en-US" dirty="0"/>
              <a:t> (</a:t>
            </a:r>
            <a:r>
              <a:rPr lang="en-US" b="1" dirty="0"/>
              <a:t>SELECT</a:t>
            </a:r>
            <a:r>
              <a:rPr lang="en-US" dirty="0"/>
              <a:t> </a:t>
            </a:r>
            <a:r>
              <a:rPr lang="en-US" dirty="0" err="1"/>
              <a:t>department_id</a:t>
            </a:r>
            <a:r>
              <a:rPr lang="en-US" dirty="0"/>
              <a:t> </a:t>
            </a:r>
            <a:r>
              <a:rPr lang="en-US" b="1" dirty="0"/>
              <a:t>FROM</a:t>
            </a:r>
            <a:r>
              <a:rPr lang="en-US" dirty="0"/>
              <a:t> departments </a:t>
            </a:r>
            <a:r>
              <a:rPr lang="en-US" b="1" dirty="0"/>
              <a:t>WHERE</a:t>
            </a:r>
            <a:r>
              <a:rPr lang="en-US" dirty="0"/>
              <a:t> </a:t>
            </a:r>
            <a:r>
              <a:rPr lang="en-US" dirty="0" err="1"/>
              <a:t>department_name</a:t>
            </a:r>
            <a:r>
              <a:rPr lang="en-US" dirty="0"/>
              <a:t> = 'Marketing' </a:t>
            </a:r>
            <a:r>
              <a:rPr lang="en-US" b="1" dirty="0"/>
              <a:t>OR</a:t>
            </a:r>
            <a:r>
              <a:rPr lang="en-US" dirty="0"/>
              <a:t> </a:t>
            </a:r>
            <a:r>
              <a:rPr lang="en-US" dirty="0" err="1"/>
              <a:t>department_name</a:t>
            </a:r>
            <a:r>
              <a:rPr lang="en-US" dirty="0"/>
              <a:t> = 'Sales')</a:t>
            </a:r>
            <a:endParaRPr lang="en-IN" dirty="0"/>
          </a:p>
        </p:txBody>
      </p:sp>
    </p:spTree>
    <p:extLst>
      <p:ext uri="{BB962C8B-B14F-4D97-AF65-F5344CB8AC3E}">
        <p14:creationId xmlns:p14="http://schemas.microsoft.com/office/powerpoint/2010/main" val="2640599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 Insert Into </a:t>
            </a:r>
            <a:endParaRPr lang="en-IN" dirty="0"/>
          </a:p>
        </p:txBody>
      </p:sp>
      <p:sp>
        <p:nvSpPr>
          <p:cNvPr id="3" name="Content Placeholder 2"/>
          <p:cNvSpPr>
            <a:spLocks noGrp="1"/>
          </p:cNvSpPr>
          <p:nvPr>
            <p:ph idx="1"/>
          </p:nvPr>
        </p:nvSpPr>
        <p:spPr/>
        <p:txBody>
          <a:bodyPr/>
          <a:lstStyle/>
          <a:p>
            <a:r>
              <a:rPr lang="en-IN" dirty="0" smtClean="0"/>
              <a:t> </a:t>
            </a:r>
            <a:r>
              <a:rPr lang="en-IN" dirty="0"/>
              <a:t>The INSERT INTO statement is used to insert new records in a table</a:t>
            </a:r>
          </a:p>
          <a:p>
            <a:pPr marL="0" indent="0">
              <a:buNone/>
            </a:pPr>
            <a:r>
              <a:rPr lang="en-IN" dirty="0"/>
              <a:t>INSERT INTO Customers (CustomerId,CompanyName,  </a:t>
            </a:r>
          </a:p>
          <a:p>
            <a:pPr marL="0" indent="0">
              <a:buNone/>
            </a:pPr>
            <a:r>
              <a:rPr lang="en-IN" dirty="0"/>
              <a:t>ContactName, ContactTitle,Address, City, PostalCode, Country) </a:t>
            </a:r>
          </a:p>
          <a:p>
            <a:pPr marL="0" indent="0">
              <a:buNone/>
            </a:pPr>
            <a:r>
              <a:rPr lang="en-IN" dirty="0"/>
              <a:t>VALUES ('</a:t>
            </a:r>
            <a:r>
              <a:rPr lang="en-IN" dirty="0" err="1"/>
              <a:t>InApp','Cardinal','TomB</a:t>
            </a:r>
            <a:r>
              <a:rPr lang="en-IN" dirty="0"/>
              <a:t>. </a:t>
            </a:r>
            <a:r>
              <a:rPr lang="en-IN" dirty="0" err="1"/>
              <a:t>Erichsen','MRO','Skagen</a:t>
            </a:r>
            <a:r>
              <a:rPr lang="en-IN" dirty="0"/>
              <a:t> 21','Stavanger','4006','Norway')";</a:t>
            </a:r>
          </a:p>
          <a:p>
            <a:endParaRPr lang="en-IN" dirty="0"/>
          </a:p>
        </p:txBody>
      </p:sp>
    </p:spTree>
    <p:extLst>
      <p:ext uri="{BB962C8B-B14F-4D97-AF65-F5344CB8AC3E}">
        <p14:creationId xmlns:p14="http://schemas.microsoft.com/office/powerpoint/2010/main" val="3911649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 Select Into</a:t>
            </a:r>
            <a:endParaRPr lang="en-IN" dirty="0"/>
          </a:p>
        </p:txBody>
      </p:sp>
      <p:sp>
        <p:nvSpPr>
          <p:cNvPr id="3" name="Content Placeholder 2"/>
          <p:cNvSpPr>
            <a:spLocks noGrp="1"/>
          </p:cNvSpPr>
          <p:nvPr>
            <p:ph idx="1"/>
          </p:nvPr>
        </p:nvSpPr>
        <p:spPr/>
        <p:txBody>
          <a:bodyPr/>
          <a:lstStyle/>
          <a:p>
            <a:r>
              <a:rPr lang="en-US" dirty="0"/>
              <a:t>SELECT CustomerId, CompanyName INTO Customers1 FROM Customers</a:t>
            </a:r>
            <a:endParaRPr lang="en-IN" dirty="0"/>
          </a:p>
        </p:txBody>
      </p:sp>
    </p:spTree>
    <p:extLst>
      <p:ext uri="{BB962C8B-B14F-4D97-AF65-F5344CB8AC3E}">
        <p14:creationId xmlns:p14="http://schemas.microsoft.com/office/powerpoint/2010/main" val="2604482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ALIAS</a:t>
            </a:r>
            <a:endParaRPr lang="en-IN" dirty="0"/>
          </a:p>
        </p:txBody>
      </p:sp>
      <p:sp>
        <p:nvSpPr>
          <p:cNvPr id="3" name="Content Placeholder 2"/>
          <p:cNvSpPr>
            <a:spLocks noGrp="1"/>
          </p:cNvSpPr>
          <p:nvPr>
            <p:ph idx="1"/>
          </p:nvPr>
        </p:nvSpPr>
        <p:spPr/>
        <p:txBody>
          <a:bodyPr/>
          <a:lstStyle/>
          <a:p>
            <a:pPr marL="0" indent="0">
              <a:buNone/>
            </a:pPr>
            <a:r>
              <a:rPr lang="en-US" dirty="0"/>
              <a:t>SELECT ProductName AS [Product Name],</a:t>
            </a:r>
          </a:p>
          <a:p>
            <a:pPr marL="0" indent="0">
              <a:buNone/>
            </a:pPr>
            <a:r>
              <a:rPr lang="en-IN" dirty="0"/>
              <a:t>    UnitPrice=ROUND(Od.UnitPrice, 2),</a:t>
            </a:r>
          </a:p>
          <a:p>
            <a:pPr marL="0" indent="0">
              <a:buNone/>
            </a:pPr>
            <a:r>
              <a:rPr lang="en-IN" dirty="0"/>
              <a:t>    Quantity AS QTY,</a:t>
            </a:r>
          </a:p>
          <a:p>
            <a:pPr marL="0" indent="0">
              <a:buNone/>
            </a:pPr>
            <a:r>
              <a:rPr lang="en-IN" dirty="0"/>
              <a:t>    Discount=CONVERT(int, Discount * 100), </a:t>
            </a:r>
          </a:p>
          <a:p>
            <a:pPr marL="0" indent="0">
              <a:buNone/>
            </a:pPr>
            <a:r>
              <a:rPr lang="en-US" dirty="0"/>
              <a:t>    ExtendedPrice=ROUND(CONVERT(money, Quantity * (1 - Discount) * Od.UnitPrice), 2)</a:t>
            </a:r>
          </a:p>
          <a:p>
            <a:pPr marL="0" indent="0">
              <a:buNone/>
            </a:pPr>
            <a:r>
              <a:rPr lang="en-US" dirty="0"/>
              <a:t>FROM Products P, [Order Details] Od</a:t>
            </a:r>
          </a:p>
          <a:p>
            <a:pPr marL="0" indent="0">
              <a:buNone/>
            </a:pPr>
            <a:r>
              <a:rPr lang="en-US" dirty="0"/>
              <a:t>WHERE Od.ProductID = P.ProductID and Od.OrderID = 10248</a:t>
            </a:r>
            <a:endParaRPr lang="en-IN" dirty="0"/>
          </a:p>
        </p:txBody>
      </p:sp>
    </p:spTree>
    <p:extLst>
      <p:ext uri="{BB962C8B-B14F-4D97-AF65-F5344CB8AC3E}">
        <p14:creationId xmlns:p14="http://schemas.microsoft.com/office/powerpoint/2010/main" val="3604948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SQL Update</a:t>
            </a:r>
            <a:endParaRPr lang="en-IN" dirty="0"/>
          </a:p>
        </p:txBody>
      </p:sp>
      <p:sp>
        <p:nvSpPr>
          <p:cNvPr id="3" name="Content Placeholder 2"/>
          <p:cNvSpPr>
            <a:spLocks noGrp="1"/>
          </p:cNvSpPr>
          <p:nvPr>
            <p:ph idx="1"/>
          </p:nvPr>
        </p:nvSpPr>
        <p:spPr/>
        <p:txBody>
          <a:bodyPr/>
          <a:lstStyle/>
          <a:p>
            <a:r>
              <a:rPr lang="en-IN" dirty="0"/>
              <a:t> The UPDATE statement is used to update existing records in a table.</a:t>
            </a:r>
          </a:p>
          <a:p>
            <a:pPr marL="0" indent="0">
              <a:buNone/>
            </a:pPr>
            <a:r>
              <a:rPr lang="en-IN" dirty="0"/>
              <a:t>UPDATE Customers</a:t>
            </a:r>
          </a:p>
          <a:p>
            <a:pPr marL="0" indent="0">
              <a:buNone/>
            </a:pPr>
            <a:r>
              <a:rPr lang="en-IN" dirty="0"/>
              <a:t>SET ContactName='Alfred Schmidt', City='Hamburg'</a:t>
            </a:r>
          </a:p>
          <a:p>
            <a:pPr marL="0" indent="0">
              <a:buNone/>
            </a:pPr>
            <a:r>
              <a:rPr lang="en-IN" dirty="0"/>
              <a:t>WHERE CustomerName='AlfredsFutterkiste';</a:t>
            </a:r>
          </a:p>
        </p:txBody>
      </p:sp>
    </p:spTree>
    <p:extLst>
      <p:ext uri="{BB962C8B-B14F-4D97-AF65-F5344CB8AC3E}">
        <p14:creationId xmlns:p14="http://schemas.microsoft.com/office/powerpoint/2010/main" val="32565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a:t>Create Database</a:t>
            </a:r>
            <a:br>
              <a:rPr lang="en-IN" b="1" dirty="0"/>
            </a:br>
            <a:endParaRPr lang="en-IN" dirty="0"/>
          </a:p>
        </p:txBody>
      </p:sp>
      <p:sp>
        <p:nvSpPr>
          <p:cNvPr id="3" name="Content Placeholder 2"/>
          <p:cNvSpPr>
            <a:spLocks noGrp="1"/>
          </p:cNvSpPr>
          <p:nvPr>
            <p:ph idx="1"/>
          </p:nvPr>
        </p:nvSpPr>
        <p:spPr/>
        <p:txBody>
          <a:bodyPr/>
          <a:lstStyle/>
          <a:p>
            <a:pPr lvl="0" fontAlgn="base"/>
            <a:r>
              <a:rPr lang="en-IN" dirty="0" smtClean="0"/>
              <a:t> </a:t>
            </a:r>
            <a:r>
              <a:rPr lang="en-IN" dirty="0"/>
              <a:t>Create Database StudentDB</a:t>
            </a:r>
          </a:p>
          <a:p>
            <a:pPr lvl="0" fontAlgn="base"/>
            <a:r>
              <a:rPr lang="en-IN" dirty="0"/>
              <a:t>.MDF file - Data File (Contains actual data) .LDF file - Transaction Log file (Used to recover the database)</a:t>
            </a:r>
          </a:p>
          <a:p>
            <a:endParaRPr lang="en-IN" dirty="0"/>
          </a:p>
        </p:txBody>
      </p:sp>
    </p:spTree>
    <p:extLst>
      <p:ext uri="{BB962C8B-B14F-4D97-AF65-F5344CB8AC3E}">
        <p14:creationId xmlns:p14="http://schemas.microsoft.com/office/powerpoint/2010/main" val="3336779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DELETE</a:t>
            </a:r>
            <a:endParaRPr lang="en-IN" dirty="0"/>
          </a:p>
        </p:txBody>
      </p:sp>
      <p:sp>
        <p:nvSpPr>
          <p:cNvPr id="3" name="Content Placeholder 2"/>
          <p:cNvSpPr>
            <a:spLocks noGrp="1"/>
          </p:cNvSpPr>
          <p:nvPr>
            <p:ph idx="1"/>
          </p:nvPr>
        </p:nvSpPr>
        <p:spPr/>
        <p:txBody>
          <a:bodyPr/>
          <a:lstStyle/>
          <a:p>
            <a:r>
              <a:rPr lang="en-IN" dirty="0"/>
              <a:t>The DELETE statement is used to delete records in a table.</a:t>
            </a:r>
          </a:p>
          <a:p>
            <a:pPr marL="0" indent="0">
              <a:buNone/>
            </a:pPr>
            <a:r>
              <a:rPr lang="en-IN" dirty="0"/>
              <a:t>DELETE FROM Customers</a:t>
            </a:r>
          </a:p>
          <a:p>
            <a:pPr marL="0" indent="0">
              <a:buNone/>
            </a:pPr>
            <a:r>
              <a:rPr lang="en-IN" dirty="0"/>
              <a:t>WHERE CompanyName='ABC' AND </a:t>
            </a:r>
          </a:p>
          <a:p>
            <a:pPr marL="0" indent="0">
              <a:buNone/>
            </a:pPr>
            <a:r>
              <a:rPr lang="en-IN" dirty="0"/>
              <a:t>ContactName='Maria Anders'</a:t>
            </a:r>
          </a:p>
          <a:p>
            <a:pPr marL="0" indent="0">
              <a:buNone/>
            </a:pPr>
            <a:endParaRPr lang="en-IN" dirty="0"/>
          </a:p>
        </p:txBody>
      </p:sp>
    </p:spTree>
    <p:extLst>
      <p:ext uri="{BB962C8B-B14F-4D97-AF65-F5344CB8AC3E}">
        <p14:creationId xmlns:p14="http://schemas.microsoft.com/office/powerpoint/2010/main" val="744479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UNION</a:t>
            </a:r>
            <a:endParaRPr lang="en-IN" dirty="0"/>
          </a:p>
        </p:txBody>
      </p:sp>
      <p:sp>
        <p:nvSpPr>
          <p:cNvPr id="3" name="Content Placeholder 2"/>
          <p:cNvSpPr>
            <a:spLocks noGrp="1"/>
          </p:cNvSpPr>
          <p:nvPr>
            <p:ph idx="1"/>
          </p:nvPr>
        </p:nvSpPr>
        <p:spPr/>
        <p:txBody>
          <a:bodyPr/>
          <a:lstStyle/>
          <a:p>
            <a:pPr marL="0" indent="0">
              <a:buNone/>
            </a:pPr>
            <a:r>
              <a:rPr lang="en-US" dirty="0"/>
              <a:t>SELECT Country from Customers UNION </a:t>
            </a:r>
          </a:p>
          <a:p>
            <a:pPr marL="0" indent="0">
              <a:buNone/>
            </a:pPr>
            <a:r>
              <a:rPr lang="en-IN" dirty="0"/>
              <a:t>SELECT Country from Employees </a:t>
            </a:r>
          </a:p>
        </p:txBody>
      </p:sp>
    </p:spTree>
    <p:extLst>
      <p:ext uri="{BB962C8B-B14F-4D97-AF65-F5344CB8AC3E}">
        <p14:creationId xmlns:p14="http://schemas.microsoft.com/office/powerpoint/2010/main" val="3974781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UNION ALL</a:t>
            </a:r>
            <a:endParaRPr lang="en-IN" dirty="0"/>
          </a:p>
        </p:txBody>
      </p:sp>
      <p:sp>
        <p:nvSpPr>
          <p:cNvPr id="3" name="Content Placeholder 2"/>
          <p:cNvSpPr>
            <a:spLocks noGrp="1"/>
          </p:cNvSpPr>
          <p:nvPr>
            <p:ph idx="1"/>
          </p:nvPr>
        </p:nvSpPr>
        <p:spPr/>
        <p:txBody>
          <a:bodyPr/>
          <a:lstStyle/>
          <a:p>
            <a:pPr marL="0" indent="0">
              <a:buNone/>
            </a:pPr>
            <a:r>
              <a:rPr lang="en-US" dirty="0"/>
              <a:t>SELECT Country from Customers UNION ALL</a:t>
            </a:r>
          </a:p>
          <a:p>
            <a:pPr marL="0" indent="0">
              <a:buNone/>
            </a:pPr>
            <a:r>
              <a:rPr lang="en-IN" dirty="0"/>
              <a:t>SELECT Country from Employees </a:t>
            </a:r>
          </a:p>
          <a:p>
            <a:endParaRPr lang="en-IN" dirty="0"/>
          </a:p>
        </p:txBody>
      </p:sp>
    </p:spTree>
    <p:extLst>
      <p:ext uri="{BB962C8B-B14F-4D97-AF65-F5344CB8AC3E}">
        <p14:creationId xmlns:p14="http://schemas.microsoft.com/office/powerpoint/2010/main" val="11380042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INTERSECT</a:t>
            </a:r>
            <a:endParaRPr lang="en-IN" dirty="0"/>
          </a:p>
        </p:txBody>
      </p:sp>
      <p:sp>
        <p:nvSpPr>
          <p:cNvPr id="3" name="Content Placeholder 2"/>
          <p:cNvSpPr>
            <a:spLocks noGrp="1"/>
          </p:cNvSpPr>
          <p:nvPr>
            <p:ph idx="1"/>
          </p:nvPr>
        </p:nvSpPr>
        <p:spPr/>
        <p:txBody>
          <a:bodyPr/>
          <a:lstStyle/>
          <a:p>
            <a:pPr marL="0" indent="0">
              <a:buNone/>
            </a:pPr>
            <a:r>
              <a:rPr lang="en-IN" dirty="0"/>
              <a:t>SELECT Country from Customers INTERSECT</a:t>
            </a:r>
          </a:p>
          <a:p>
            <a:pPr marL="0" indent="0">
              <a:buNone/>
            </a:pPr>
            <a:r>
              <a:rPr lang="en-IN" dirty="0"/>
              <a:t>SELECT Country from </a:t>
            </a:r>
            <a:r>
              <a:rPr lang="en-IN" dirty="0" smtClean="0"/>
              <a:t>Employees</a:t>
            </a:r>
            <a:endParaRPr lang="en-IN" dirty="0"/>
          </a:p>
        </p:txBody>
      </p:sp>
    </p:spTree>
    <p:extLst>
      <p:ext uri="{BB962C8B-B14F-4D97-AF65-F5344CB8AC3E}">
        <p14:creationId xmlns:p14="http://schemas.microsoft.com/office/powerpoint/2010/main" val="31962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Except</a:t>
            </a:r>
            <a:endParaRPr lang="en-IN" dirty="0"/>
          </a:p>
        </p:txBody>
      </p:sp>
      <p:sp>
        <p:nvSpPr>
          <p:cNvPr id="3" name="Content Placeholder 2"/>
          <p:cNvSpPr>
            <a:spLocks noGrp="1"/>
          </p:cNvSpPr>
          <p:nvPr>
            <p:ph idx="1"/>
          </p:nvPr>
        </p:nvSpPr>
        <p:spPr/>
        <p:txBody>
          <a:bodyPr/>
          <a:lstStyle/>
          <a:p>
            <a:pPr marL="0" indent="0">
              <a:buNone/>
            </a:pPr>
            <a:r>
              <a:rPr lang="en-IN" dirty="0"/>
              <a:t>SELECT Country from Customers EXCEPT</a:t>
            </a:r>
          </a:p>
          <a:p>
            <a:pPr marL="0" indent="0">
              <a:buNone/>
            </a:pPr>
            <a:r>
              <a:rPr lang="en-IN" dirty="0"/>
              <a:t>SELECT Country </a:t>
            </a:r>
            <a:r>
              <a:rPr lang="en-IN" dirty="0" smtClean="0"/>
              <a:t>from Employees</a:t>
            </a:r>
            <a:endParaRPr lang="en-IN" dirty="0"/>
          </a:p>
        </p:txBody>
      </p:sp>
    </p:spTree>
    <p:extLst>
      <p:ext uri="{BB962C8B-B14F-4D97-AF65-F5344CB8AC3E}">
        <p14:creationId xmlns:p14="http://schemas.microsoft.com/office/powerpoint/2010/main" val="1059362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MAX and MIN</a:t>
            </a:r>
            <a:endParaRPr lang="en-IN" dirty="0"/>
          </a:p>
        </p:txBody>
      </p:sp>
      <p:sp>
        <p:nvSpPr>
          <p:cNvPr id="3" name="Content Placeholder 2"/>
          <p:cNvSpPr>
            <a:spLocks noGrp="1"/>
          </p:cNvSpPr>
          <p:nvPr>
            <p:ph idx="1"/>
          </p:nvPr>
        </p:nvSpPr>
        <p:spPr/>
        <p:txBody>
          <a:bodyPr/>
          <a:lstStyle/>
          <a:p>
            <a:pPr marL="0" indent="0">
              <a:buNone/>
            </a:pPr>
            <a:r>
              <a:rPr lang="en-IN" dirty="0"/>
              <a:t>SELECT MAX(UnitPrice) FROM Products </a:t>
            </a:r>
            <a:endParaRPr lang="en-IN" dirty="0" smtClean="0"/>
          </a:p>
          <a:p>
            <a:pPr marL="0" indent="0">
              <a:buNone/>
            </a:pPr>
            <a:r>
              <a:rPr lang="en-IN" dirty="0" smtClean="0"/>
              <a:t>SELECT </a:t>
            </a:r>
            <a:r>
              <a:rPr lang="en-IN" dirty="0"/>
              <a:t>MIN(UnitPrice) FROM Products</a:t>
            </a:r>
          </a:p>
          <a:p>
            <a:endParaRPr lang="en-IN" dirty="0"/>
          </a:p>
        </p:txBody>
      </p:sp>
    </p:spTree>
    <p:extLst>
      <p:ext uri="{BB962C8B-B14F-4D97-AF65-F5344CB8AC3E}">
        <p14:creationId xmlns:p14="http://schemas.microsoft.com/office/powerpoint/2010/main" val="2696262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SUM AND AVG</a:t>
            </a:r>
            <a:endParaRPr lang="en-IN" dirty="0"/>
          </a:p>
        </p:txBody>
      </p:sp>
      <p:sp>
        <p:nvSpPr>
          <p:cNvPr id="3" name="Content Placeholder 2"/>
          <p:cNvSpPr>
            <a:spLocks noGrp="1"/>
          </p:cNvSpPr>
          <p:nvPr>
            <p:ph idx="1"/>
          </p:nvPr>
        </p:nvSpPr>
        <p:spPr/>
        <p:txBody>
          <a:bodyPr/>
          <a:lstStyle/>
          <a:p>
            <a:pPr marL="0" indent="0">
              <a:buNone/>
            </a:pPr>
            <a:r>
              <a:rPr lang="en-IN" dirty="0"/>
              <a:t>SELECT COUNT(ProductId) FROM Products</a:t>
            </a:r>
          </a:p>
          <a:p>
            <a:pPr marL="0" indent="0">
              <a:buNone/>
            </a:pPr>
            <a:r>
              <a:rPr lang="en-IN" dirty="0"/>
              <a:t>SELECT AVG(UnitPrice) FROM Products</a:t>
            </a:r>
          </a:p>
          <a:p>
            <a:pPr marL="0" indent="0">
              <a:buNone/>
            </a:pPr>
            <a:r>
              <a:rPr lang="en-US" dirty="0"/>
              <a:t>SELECT SUM(Quantity) FROM [Order Details]</a:t>
            </a:r>
          </a:p>
          <a:p>
            <a:pPr marL="0" indent="0">
              <a:buNone/>
            </a:pPr>
            <a:endParaRPr lang="en-IN" dirty="0"/>
          </a:p>
        </p:txBody>
      </p:sp>
    </p:spTree>
    <p:extLst>
      <p:ext uri="{BB962C8B-B14F-4D97-AF65-F5344CB8AC3E}">
        <p14:creationId xmlns:p14="http://schemas.microsoft.com/office/powerpoint/2010/main" val="36186047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a:t>
            </a:r>
            <a:endParaRPr lang="en-IN" dirty="0"/>
          </a:p>
        </p:txBody>
      </p:sp>
      <p:sp>
        <p:nvSpPr>
          <p:cNvPr id="3" name="Content Placeholder 2"/>
          <p:cNvSpPr>
            <a:spLocks noGrp="1"/>
          </p:cNvSpPr>
          <p:nvPr>
            <p:ph idx="1"/>
          </p:nvPr>
        </p:nvSpPr>
        <p:spPr/>
        <p:txBody>
          <a:bodyPr/>
          <a:lstStyle/>
          <a:p>
            <a:pPr marL="0" indent="0">
              <a:buNone/>
            </a:pPr>
            <a:r>
              <a:rPr lang="en-IN" dirty="0"/>
              <a:t>SELECT COUNT(CustomerId),COUNTRY FROM </a:t>
            </a:r>
          </a:p>
          <a:p>
            <a:pPr marL="0" indent="0">
              <a:buNone/>
            </a:pPr>
            <a:r>
              <a:rPr lang="en-IN" dirty="0"/>
              <a:t>Customers GROUP BY Country</a:t>
            </a:r>
          </a:p>
          <a:p>
            <a:endParaRPr lang="en-IN" dirty="0"/>
          </a:p>
        </p:txBody>
      </p:sp>
    </p:spTree>
    <p:extLst>
      <p:ext uri="{BB962C8B-B14F-4D97-AF65-F5344CB8AC3E}">
        <p14:creationId xmlns:p14="http://schemas.microsoft.com/office/powerpoint/2010/main" val="33035731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HAVING</a:t>
            </a:r>
            <a:endParaRPr lang="en-IN" dirty="0"/>
          </a:p>
        </p:txBody>
      </p:sp>
      <p:sp>
        <p:nvSpPr>
          <p:cNvPr id="3" name="Content Placeholder 2"/>
          <p:cNvSpPr>
            <a:spLocks noGrp="1"/>
          </p:cNvSpPr>
          <p:nvPr>
            <p:ph idx="1"/>
          </p:nvPr>
        </p:nvSpPr>
        <p:spPr/>
        <p:txBody>
          <a:bodyPr/>
          <a:lstStyle/>
          <a:p>
            <a:pPr marL="0" indent="0">
              <a:buNone/>
            </a:pPr>
            <a:r>
              <a:rPr lang="en-US" dirty="0"/>
              <a:t>SELECT COUNT(CustomerId),COUNTRY FROM Customers GROUP BY Country</a:t>
            </a:r>
          </a:p>
          <a:p>
            <a:pPr marL="0" indent="0">
              <a:buNone/>
            </a:pPr>
            <a:r>
              <a:rPr lang="en-US" dirty="0"/>
              <a:t>HAVING (COUNT(CustomerId) &gt; 5 AND COUNT(CustomerId) &lt;11)</a:t>
            </a:r>
          </a:p>
        </p:txBody>
      </p:sp>
    </p:spTree>
    <p:extLst>
      <p:ext uri="{BB962C8B-B14F-4D97-AF65-F5344CB8AC3E}">
        <p14:creationId xmlns:p14="http://schemas.microsoft.com/office/powerpoint/2010/main" val="11226411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Using Column Expressions</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SELECT ContactName + ' -- '+ ContactTitle</a:t>
            </a:r>
          </a:p>
          <a:p>
            <a:pPr marL="0" indent="0">
              <a:buNone/>
            </a:pPr>
            <a:r>
              <a:rPr lang="en-IN" dirty="0"/>
              <a:t>FROM Customers</a:t>
            </a:r>
          </a:p>
        </p:txBody>
      </p:sp>
    </p:spTree>
    <p:extLst>
      <p:ext uri="{BB962C8B-B14F-4D97-AF65-F5344CB8AC3E}">
        <p14:creationId xmlns:p14="http://schemas.microsoft.com/office/powerpoint/2010/main" val="291842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a:t>Alter Database</a:t>
            </a:r>
            <a:br>
              <a:rPr lang="en-IN" b="1" dirty="0"/>
            </a:br>
            <a:endParaRPr lang="en-IN" dirty="0"/>
          </a:p>
        </p:txBody>
      </p:sp>
      <p:sp>
        <p:nvSpPr>
          <p:cNvPr id="3" name="Content Placeholder 2"/>
          <p:cNvSpPr>
            <a:spLocks noGrp="1"/>
          </p:cNvSpPr>
          <p:nvPr>
            <p:ph idx="1"/>
          </p:nvPr>
        </p:nvSpPr>
        <p:spPr/>
        <p:txBody>
          <a:bodyPr/>
          <a:lstStyle/>
          <a:p>
            <a:pPr lvl="0" fontAlgn="base"/>
            <a:r>
              <a:rPr lang="en-IN" dirty="0"/>
              <a:t>Alter database StudentDB Modify Name = </a:t>
            </a:r>
          </a:p>
          <a:p>
            <a:r>
              <a:rPr lang="en-IN" dirty="0"/>
              <a:t>NewStudentDB</a:t>
            </a:r>
          </a:p>
          <a:p>
            <a:pPr lvl="0" fontAlgn="base"/>
            <a:r>
              <a:rPr lang="en-IN" dirty="0"/>
              <a:t>Execute sp_renameDB</a:t>
            </a:r>
          </a:p>
          <a:p>
            <a:r>
              <a:rPr lang="en-IN" dirty="0"/>
              <a:t>‘NewStudentDB','StudentDB '</a:t>
            </a:r>
          </a:p>
        </p:txBody>
      </p:sp>
    </p:spTree>
    <p:extLst>
      <p:ext uri="{BB962C8B-B14F-4D97-AF65-F5344CB8AC3E}">
        <p14:creationId xmlns:p14="http://schemas.microsoft.com/office/powerpoint/2010/main" val="445033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Handling NULL Values</a:t>
            </a:r>
            <a:br>
              <a:rPr lang="en-IN" b="1" dirty="0"/>
            </a:br>
            <a:endParaRPr lang="en-IN" dirty="0"/>
          </a:p>
        </p:txBody>
      </p:sp>
      <p:sp>
        <p:nvSpPr>
          <p:cNvPr id="3" name="Content Placeholder 2"/>
          <p:cNvSpPr>
            <a:spLocks noGrp="1"/>
          </p:cNvSpPr>
          <p:nvPr>
            <p:ph idx="1"/>
          </p:nvPr>
        </p:nvSpPr>
        <p:spPr/>
        <p:txBody>
          <a:bodyPr/>
          <a:lstStyle/>
          <a:p>
            <a:pPr marL="0" indent="0">
              <a:buNone/>
            </a:pPr>
            <a:r>
              <a:rPr lang="en-US" dirty="0"/>
              <a:t>SELECT * FROM Customers WHERE Address IS NULL</a:t>
            </a:r>
          </a:p>
          <a:p>
            <a:pPr marL="0" indent="0">
              <a:buNone/>
            </a:pPr>
            <a:r>
              <a:rPr lang="en-US" dirty="0"/>
              <a:t>SELECT * FROM Customers WHERE Address IS </a:t>
            </a:r>
          </a:p>
          <a:p>
            <a:pPr marL="0" indent="0">
              <a:buNone/>
            </a:pPr>
            <a:r>
              <a:rPr lang="en-IN" dirty="0"/>
              <a:t>NOT NULL</a:t>
            </a:r>
          </a:p>
          <a:p>
            <a:pPr marL="0" indent="0">
              <a:buNone/>
            </a:pPr>
            <a:endParaRPr lang="en-IN" dirty="0"/>
          </a:p>
        </p:txBody>
      </p:sp>
    </p:spTree>
    <p:extLst>
      <p:ext uri="{BB962C8B-B14F-4D97-AF65-F5344CB8AC3E}">
        <p14:creationId xmlns:p14="http://schemas.microsoft.com/office/powerpoint/2010/main" val="37855225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NOT EQUAL TO</a:t>
            </a:r>
            <a:br>
              <a:rPr lang="en-IN" b="1" dirty="0"/>
            </a:br>
            <a:endParaRPr lang="en-IN" dirty="0"/>
          </a:p>
        </p:txBody>
      </p:sp>
      <p:sp>
        <p:nvSpPr>
          <p:cNvPr id="3" name="Content Placeholder 2"/>
          <p:cNvSpPr>
            <a:spLocks noGrp="1"/>
          </p:cNvSpPr>
          <p:nvPr>
            <p:ph idx="1"/>
          </p:nvPr>
        </p:nvSpPr>
        <p:spPr>
          <a:xfrm>
            <a:off x="838200" y="1447800"/>
            <a:ext cx="7886700" cy="4737401"/>
          </a:xfrm>
        </p:spPr>
        <p:txBody>
          <a:bodyPr/>
          <a:lstStyle/>
          <a:p>
            <a:pPr marL="0" indent="0">
              <a:buNone/>
            </a:pPr>
            <a:r>
              <a:rPr lang="en-IN" dirty="0"/>
              <a:t>SELECT * FROM Products WHERE UnitsInStock &lt;&gt; 0</a:t>
            </a:r>
          </a:p>
          <a:p>
            <a:pPr marL="0" indent="0">
              <a:buNone/>
            </a:pPr>
            <a:r>
              <a:rPr lang="en-IN" dirty="0"/>
              <a:t>SELECT * FROM Products WHERE UnitsInStock</a:t>
            </a:r>
          </a:p>
          <a:p>
            <a:pPr marL="0" indent="0">
              <a:buNone/>
            </a:pPr>
            <a:r>
              <a:rPr lang="en-IN" dirty="0"/>
              <a:t>!= 0</a:t>
            </a:r>
          </a:p>
          <a:p>
            <a:endParaRPr lang="en-IN" dirty="0"/>
          </a:p>
        </p:txBody>
      </p:sp>
    </p:spTree>
    <p:extLst>
      <p:ext uri="{BB962C8B-B14F-4D97-AF65-F5344CB8AC3E}">
        <p14:creationId xmlns:p14="http://schemas.microsoft.com/office/powerpoint/2010/main" val="19421644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WildCard</a:t>
            </a:r>
            <a:endParaRPr lang="en-IN" dirty="0"/>
          </a:p>
        </p:txBody>
      </p:sp>
      <p:sp>
        <p:nvSpPr>
          <p:cNvPr id="3" name="Content Placeholder 2"/>
          <p:cNvSpPr>
            <a:spLocks noGrp="1"/>
          </p:cNvSpPr>
          <p:nvPr>
            <p:ph idx="1"/>
          </p:nvPr>
        </p:nvSpPr>
        <p:spPr/>
        <p:txBody>
          <a:bodyPr/>
          <a:lstStyle/>
          <a:p>
            <a:pPr marL="0" indent="0">
              <a:buNone/>
            </a:pPr>
            <a:r>
              <a:rPr lang="en-IN" dirty="0"/>
              <a:t>SELECT * FROM Customers WHERE City LIKE '</a:t>
            </a:r>
            <a:r>
              <a:rPr lang="en-IN" dirty="0" err="1"/>
              <a:t>ber</a:t>
            </a:r>
            <a:r>
              <a:rPr lang="en-IN" dirty="0"/>
              <a:t>%'</a:t>
            </a:r>
          </a:p>
          <a:p>
            <a:pPr marL="0" indent="0">
              <a:buNone/>
            </a:pPr>
            <a:r>
              <a:rPr lang="en-IN" dirty="0"/>
              <a:t>SELECT * FROM Customers WHERE City LIKE '%</a:t>
            </a:r>
            <a:r>
              <a:rPr lang="en-IN" dirty="0" err="1"/>
              <a:t>es</a:t>
            </a:r>
            <a:r>
              <a:rPr lang="en-IN" dirty="0"/>
              <a:t>%'</a:t>
            </a:r>
          </a:p>
          <a:p>
            <a:pPr marL="0" indent="0">
              <a:buNone/>
            </a:pPr>
            <a:r>
              <a:rPr lang="en-IN" dirty="0"/>
              <a:t>SELECT * FROM Customers WHERE City LIKE '_</a:t>
            </a:r>
            <a:r>
              <a:rPr lang="en-IN" dirty="0" err="1"/>
              <a:t>erlin</a:t>
            </a:r>
            <a:r>
              <a:rPr lang="en-IN" dirty="0"/>
              <a:t>'</a:t>
            </a:r>
          </a:p>
          <a:p>
            <a:pPr marL="0" indent="0">
              <a:buNone/>
            </a:pPr>
            <a:r>
              <a:rPr lang="en-IN" dirty="0"/>
              <a:t>SELECT * FROM Customers WHERE City LIKE '</a:t>
            </a:r>
            <a:r>
              <a:rPr lang="en-IN" dirty="0" err="1"/>
              <a:t>L_n_on</a:t>
            </a:r>
            <a:r>
              <a:rPr lang="en-IN" dirty="0"/>
              <a:t>'</a:t>
            </a:r>
          </a:p>
          <a:p>
            <a:pPr marL="0" indent="0">
              <a:buNone/>
            </a:pPr>
            <a:r>
              <a:rPr lang="en-IN" dirty="0"/>
              <a:t>SELECT * FROM Customers WHERE City LIKE '[</a:t>
            </a:r>
            <a:r>
              <a:rPr lang="en-IN" dirty="0" err="1"/>
              <a:t>bsp</a:t>
            </a:r>
            <a:r>
              <a:rPr lang="en-IN" dirty="0"/>
              <a:t>]%'</a:t>
            </a:r>
          </a:p>
          <a:p>
            <a:pPr marL="0" indent="0">
              <a:buNone/>
            </a:pPr>
            <a:r>
              <a:rPr lang="en-IN" dirty="0"/>
              <a:t>SELECT * FROM Customers WHERE City LIKE '[a-c]%'</a:t>
            </a:r>
          </a:p>
          <a:p>
            <a:endParaRPr lang="en-IN" dirty="0"/>
          </a:p>
        </p:txBody>
      </p:sp>
    </p:spTree>
    <p:extLst>
      <p:ext uri="{BB962C8B-B14F-4D97-AF65-F5344CB8AC3E}">
        <p14:creationId xmlns:p14="http://schemas.microsoft.com/office/powerpoint/2010/main" val="584382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Statement</a:t>
            </a:r>
            <a:endParaRPr lang="en-IN" dirty="0"/>
          </a:p>
        </p:txBody>
      </p:sp>
      <p:sp>
        <p:nvSpPr>
          <p:cNvPr id="3" name="Content Placeholder 2"/>
          <p:cNvSpPr>
            <a:spLocks noGrp="1"/>
          </p:cNvSpPr>
          <p:nvPr>
            <p:ph idx="1"/>
          </p:nvPr>
        </p:nvSpPr>
        <p:spPr/>
        <p:txBody>
          <a:bodyPr>
            <a:normAutofit/>
          </a:bodyPr>
          <a:lstStyle/>
          <a:p>
            <a:pPr marL="0" indent="0">
              <a:buNone/>
            </a:pPr>
            <a:r>
              <a:rPr lang="en-US" b="1" dirty="0"/>
              <a:t>SELECT</a:t>
            </a:r>
            <a:r>
              <a:rPr lang="en-US" dirty="0"/>
              <a:t> </a:t>
            </a:r>
            <a:r>
              <a:rPr lang="en-US" dirty="0" err="1"/>
              <a:t>first_name</a:t>
            </a:r>
            <a:r>
              <a:rPr lang="en-US" dirty="0"/>
              <a:t>, </a:t>
            </a:r>
            <a:r>
              <a:rPr lang="en-US" dirty="0" err="1"/>
              <a:t>last_name</a:t>
            </a:r>
            <a:r>
              <a:rPr lang="en-US" dirty="0"/>
              <a:t>, </a:t>
            </a:r>
            <a:r>
              <a:rPr lang="en-US" dirty="0" err="1"/>
              <a:t>hire_date</a:t>
            </a:r>
            <a:r>
              <a:rPr lang="en-US" dirty="0"/>
              <a:t>, </a:t>
            </a:r>
            <a:r>
              <a:rPr lang="en-US" b="1" dirty="0"/>
              <a:t>CASE</a:t>
            </a:r>
            <a:r>
              <a:rPr lang="en-US" dirty="0"/>
              <a:t> (2000 - </a:t>
            </a:r>
            <a:r>
              <a:rPr lang="en-US" b="1" dirty="0"/>
              <a:t>YEAR</a:t>
            </a:r>
            <a:r>
              <a:rPr lang="en-US" dirty="0"/>
              <a:t>(</a:t>
            </a:r>
            <a:r>
              <a:rPr lang="en-US" dirty="0" err="1"/>
              <a:t>hire_date</a:t>
            </a:r>
            <a:r>
              <a:rPr lang="en-US" dirty="0"/>
              <a:t>)) </a:t>
            </a:r>
            <a:r>
              <a:rPr lang="en-US" b="1" dirty="0"/>
              <a:t>WHEN</a:t>
            </a:r>
            <a:r>
              <a:rPr lang="en-US" dirty="0"/>
              <a:t> 1 </a:t>
            </a:r>
            <a:r>
              <a:rPr lang="en-US" b="1" dirty="0"/>
              <a:t>THEN</a:t>
            </a:r>
            <a:r>
              <a:rPr lang="en-US" dirty="0"/>
              <a:t> '1 year' </a:t>
            </a:r>
            <a:r>
              <a:rPr lang="en-US" b="1" dirty="0"/>
              <a:t>WHEN</a:t>
            </a:r>
            <a:r>
              <a:rPr lang="en-US" dirty="0"/>
              <a:t> 3 </a:t>
            </a:r>
            <a:r>
              <a:rPr lang="en-US" b="1" dirty="0"/>
              <a:t>THEN</a:t>
            </a:r>
            <a:r>
              <a:rPr lang="en-US" dirty="0"/>
              <a:t> '3 years' </a:t>
            </a:r>
            <a:r>
              <a:rPr lang="en-US" b="1" dirty="0"/>
              <a:t>WHEN</a:t>
            </a:r>
            <a:r>
              <a:rPr lang="en-US" dirty="0"/>
              <a:t> 5 </a:t>
            </a:r>
            <a:r>
              <a:rPr lang="en-US" b="1" dirty="0"/>
              <a:t>THEN</a:t>
            </a:r>
            <a:r>
              <a:rPr lang="en-US" dirty="0"/>
              <a:t> '5 years' </a:t>
            </a:r>
            <a:r>
              <a:rPr lang="en-US" b="1" dirty="0"/>
              <a:t>WHEN</a:t>
            </a:r>
            <a:r>
              <a:rPr lang="en-US" dirty="0"/>
              <a:t> 10 </a:t>
            </a:r>
            <a:r>
              <a:rPr lang="en-US" b="1" dirty="0"/>
              <a:t>THEN</a:t>
            </a:r>
            <a:r>
              <a:rPr lang="en-US" dirty="0"/>
              <a:t> '10 years' </a:t>
            </a:r>
            <a:r>
              <a:rPr lang="en-US" b="1" dirty="0"/>
              <a:t>WHEN</a:t>
            </a:r>
            <a:r>
              <a:rPr lang="en-US" dirty="0"/>
              <a:t> 15 </a:t>
            </a:r>
            <a:r>
              <a:rPr lang="en-US" b="1" dirty="0"/>
              <a:t>THEN</a:t>
            </a:r>
            <a:r>
              <a:rPr lang="en-US" dirty="0"/>
              <a:t> '15 years' </a:t>
            </a:r>
            <a:r>
              <a:rPr lang="en-US" b="1" dirty="0"/>
              <a:t>WHEN</a:t>
            </a:r>
            <a:r>
              <a:rPr lang="en-US" dirty="0"/>
              <a:t> 20 </a:t>
            </a:r>
            <a:r>
              <a:rPr lang="en-US" b="1" dirty="0"/>
              <a:t>THEN</a:t>
            </a:r>
            <a:r>
              <a:rPr lang="en-US" dirty="0"/>
              <a:t> '20 years' </a:t>
            </a:r>
            <a:r>
              <a:rPr lang="en-US" b="1" dirty="0"/>
              <a:t>WHEN</a:t>
            </a:r>
            <a:r>
              <a:rPr lang="en-US" dirty="0"/>
              <a:t> 25 </a:t>
            </a:r>
            <a:r>
              <a:rPr lang="en-US" b="1" dirty="0"/>
              <a:t>THEN</a:t>
            </a:r>
            <a:r>
              <a:rPr lang="en-US" dirty="0"/>
              <a:t> '25 years' </a:t>
            </a:r>
            <a:r>
              <a:rPr lang="en-US" b="1" dirty="0"/>
              <a:t>WHEN</a:t>
            </a:r>
            <a:r>
              <a:rPr lang="en-US" dirty="0"/>
              <a:t> 30 </a:t>
            </a:r>
            <a:r>
              <a:rPr lang="en-US" b="1" dirty="0"/>
              <a:t>THEN</a:t>
            </a:r>
            <a:r>
              <a:rPr lang="en-US" dirty="0"/>
              <a:t> '30 years' </a:t>
            </a:r>
            <a:r>
              <a:rPr lang="en-US" b="1" dirty="0"/>
              <a:t>END</a:t>
            </a:r>
            <a:r>
              <a:rPr lang="en-US" dirty="0"/>
              <a:t> </a:t>
            </a:r>
            <a:r>
              <a:rPr lang="en-US" dirty="0" err="1"/>
              <a:t>aniversary</a:t>
            </a:r>
            <a:r>
              <a:rPr lang="en-US" dirty="0"/>
              <a:t> </a:t>
            </a:r>
            <a:r>
              <a:rPr lang="en-US" b="1" dirty="0"/>
              <a:t>FROM</a:t>
            </a:r>
            <a:r>
              <a:rPr lang="en-US" dirty="0"/>
              <a:t> employees </a:t>
            </a:r>
            <a:r>
              <a:rPr lang="en-US" b="1" dirty="0"/>
              <a:t>ORDER</a:t>
            </a:r>
            <a:r>
              <a:rPr lang="en-US" dirty="0"/>
              <a:t> </a:t>
            </a:r>
            <a:r>
              <a:rPr lang="en-US" b="1" dirty="0"/>
              <a:t>BY</a:t>
            </a:r>
            <a:r>
              <a:rPr lang="en-US" dirty="0"/>
              <a:t> </a:t>
            </a:r>
            <a:r>
              <a:rPr lang="en-US" dirty="0" err="1"/>
              <a:t>first_name</a:t>
            </a:r>
            <a:r>
              <a:rPr lang="en-US" dirty="0"/>
              <a:t>;</a:t>
            </a:r>
            <a:endParaRPr lang="en-IN" dirty="0"/>
          </a:p>
        </p:txBody>
      </p:sp>
    </p:spTree>
    <p:extLst>
      <p:ext uri="{BB962C8B-B14F-4D97-AF65-F5344CB8AC3E}">
        <p14:creationId xmlns:p14="http://schemas.microsoft.com/office/powerpoint/2010/main" val="39301721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SEARCHED CASE</a:t>
            </a:r>
            <a:endParaRPr lang="en-IN" dirty="0"/>
          </a:p>
        </p:txBody>
      </p:sp>
      <p:sp>
        <p:nvSpPr>
          <p:cNvPr id="3" name="Content Placeholder 2"/>
          <p:cNvSpPr>
            <a:spLocks noGrp="1"/>
          </p:cNvSpPr>
          <p:nvPr>
            <p:ph idx="1"/>
          </p:nvPr>
        </p:nvSpPr>
        <p:spPr/>
        <p:txBody>
          <a:bodyPr/>
          <a:lstStyle/>
          <a:p>
            <a:r>
              <a:rPr lang="en-US" b="1" dirty="0"/>
              <a:t>SELECT</a:t>
            </a:r>
            <a:r>
              <a:rPr lang="en-US" dirty="0"/>
              <a:t> </a:t>
            </a:r>
            <a:r>
              <a:rPr lang="en-US" dirty="0" err="1"/>
              <a:t>first_name</a:t>
            </a:r>
            <a:r>
              <a:rPr lang="en-US" dirty="0"/>
              <a:t>, </a:t>
            </a:r>
            <a:r>
              <a:rPr lang="en-US" dirty="0" err="1"/>
              <a:t>last_name</a:t>
            </a:r>
            <a:r>
              <a:rPr lang="en-US" dirty="0"/>
              <a:t>, </a:t>
            </a:r>
            <a:r>
              <a:rPr lang="en-US" b="1" dirty="0"/>
              <a:t>CASE</a:t>
            </a:r>
            <a:r>
              <a:rPr lang="en-US" dirty="0"/>
              <a:t> </a:t>
            </a:r>
            <a:r>
              <a:rPr lang="en-US" b="1" dirty="0"/>
              <a:t>WHEN</a:t>
            </a:r>
            <a:r>
              <a:rPr lang="en-US" dirty="0"/>
              <a:t> salary &lt; 3000 </a:t>
            </a:r>
            <a:r>
              <a:rPr lang="en-US" b="1" dirty="0"/>
              <a:t>THEN</a:t>
            </a:r>
            <a:r>
              <a:rPr lang="en-US" dirty="0"/>
              <a:t> 'Low' </a:t>
            </a:r>
            <a:r>
              <a:rPr lang="en-US" b="1" dirty="0"/>
              <a:t>WHEN</a:t>
            </a:r>
            <a:r>
              <a:rPr lang="en-US" dirty="0"/>
              <a:t> salary &gt;= 3000 </a:t>
            </a:r>
            <a:r>
              <a:rPr lang="en-US" b="1" dirty="0"/>
              <a:t>AND</a:t>
            </a:r>
            <a:r>
              <a:rPr lang="en-US" dirty="0"/>
              <a:t> salary &lt;= 5000 </a:t>
            </a:r>
            <a:r>
              <a:rPr lang="en-US" b="1" dirty="0"/>
              <a:t>THEN</a:t>
            </a:r>
            <a:r>
              <a:rPr lang="en-US" dirty="0"/>
              <a:t> 'Average' </a:t>
            </a:r>
            <a:r>
              <a:rPr lang="en-US" b="1" dirty="0"/>
              <a:t>WHEN</a:t>
            </a:r>
            <a:r>
              <a:rPr lang="en-US" dirty="0"/>
              <a:t> salary &gt; 5000 </a:t>
            </a:r>
            <a:r>
              <a:rPr lang="en-US" b="1" dirty="0"/>
              <a:t>THEN</a:t>
            </a:r>
            <a:r>
              <a:rPr lang="en-US" dirty="0"/>
              <a:t> 'High' </a:t>
            </a:r>
            <a:r>
              <a:rPr lang="en-US" b="1" dirty="0"/>
              <a:t>END</a:t>
            </a:r>
            <a:r>
              <a:rPr lang="en-US" dirty="0"/>
              <a:t> evaluation </a:t>
            </a:r>
            <a:r>
              <a:rPr lang="en-US" b="1" dirty="0"/>
              <a:t>FROM</a:t>
            </a:r>
            <a:r>
              <a:rPr lang="en-US" dirty="0"/>
              <a:t> employees;</a:t>
            </a:r>
            <a:endParaRPr lang="en-IN" dirty="0"/>
          </a:p>
        </p:txBody>
      </p:sp>
    </p:spTree>
    <p:extLst>
      <p:ext uri="{BB962C8B-B14F-4D97-AF65-F5344CB8AC3E}">
        <p14:creationId xmlns:p14="http://schemas.microsoft.com/office/powerpoint/2010/main" val="1580351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IDENTITY</a:t>
            </a:r>
            <a:endParaRPr lang="en-IN" dirty="0"/>
          </a:p>
        </p:txBody>
      </p:sp>
      <p:sp>
        <p:nvSpPr>
          <p:cNvPr id="3" name="Content Placeholder 2"/>
          <p:cNvSpPr>
            <a:spLocks noGrp="1"/>
          </p:cNvSpPr>
          <p:nvPr>
            <p:ph idx="1"/>
          </p:nvPr>
        </p:nvSpPr>
        <p:spPr/>
        <p:txBody>
          <a:bodyPr/>
          <a:lstStyle/>
          <a:p>
            <a:r>
              <a:rPr lang="en-US" b="1" dirty="0"/>
              <a:t>CREATE</a:t>
            </a:r>
            <a:r>
              <a:rPr lang="en-US" dirty="0"/>
              <a:t> </a:t>
            </a:r>
            <a:r>
              <a:rPr lang="en-US" b="1" dirty="0"/>
              <a:t>TABLE</a:t>
            </a:r>
            <a:r>
              <a:rPr lang="en-US" dirty="0"/>
              <a:t> </a:t>
            </a:r>
            <a:r>
              <a:rPr lang="en-US" dirty="0" err="1"/>
              <a:t>leave_requests</a:t>
            </a:r>
            <a:r>
              <a:rPr lang="en-US" dirty="0"/>
              <a:t> ( </a:t>
            </a:r>
            <a:r>
              <a:rPr lang="en-US" dirty="0" err="1"/>
              <a:t>request_id</a:t>
            </a:r>
            <a:r>
              <a:rPr lang="en-US" dirty="0"/>
              <a:t> INT </a:t>
            </a:r>
            <a:r>
              <a:rPr lang="en-US" b="1" dirty="0"/>
              <a:t>IDENTITY</a:t>
            </a:r>
            <a:r>
              <a:rPr lang="en-US" dirty="0"/>
              <a:t>(1,1), </a:t>
            </a:r>
            <a:r>
              <a:rPr lang="en-US" dirty="0" err="1"/>
              <a:t>employee_id</a:t>
            </a:r>
            <a:r>
              <a:rPr lang="en-US" dirty="0"/>
              <a:t> INT </a:t>
            </a:r>
            <a:r>
              <a:rPr lang="en-US" b="1" dirty="0"/>
              <a:t>NOT</a:t>
            </a:r>
            <a:r>
              <a:rPr lang="en-US" dirty="0"/>
              <a:t> NULL, </a:t>
            </a:r>
            <a:r>
              <a:rPr lang="en-US" dirty="0" err="1"/>
              <a:t>start_date</a:t>
            </a:r>
            <a:r>
              <a:rPr lang="en-US" dirty="0"/>
              <a:t> DATE </a:t>
            </a:r>
            <a:r>
              <a:rPr lang="en-US" b="1" dirty="0"/>
              <a:t>NOT</a:t>
            </a:r>
            <a:r>
              <a:rPr lang="en-US" dirty="0"/>
              <a:t> NULL, </a:t>
            </a:r>
            <a:r>
              <a:rPr lang="en-US" dirty="0" err="1"/>
              <a:t>end_date</a:t>
            </a:r>
            <a:r>
              <a:rPr lang="en-US" dirty="0"/>
              <a:t> DATE </a:t>
            </a:r>
            <a:r>
              <a:rPr lang="en-US" b="1" dirty="0"/>
              <a:t>NOT</a:t>
            </a:r>
            <a:r>
              <a:rPr lang="en-US" dirty="0"/>
              <a:t> NULL, </a:t>
            </a:r>
            <a:r>
              <a:rPr lang="en-US" dirty="0" err="1"/>
              <a:t>leave_type</a:t>
            </a:r>
            <a:r>
              <a:rPr lang="en-US" dirty="0"/>
              <a:t> INT </a:t>
            </a:r>
            <a:r>
              <a:rPr lang="en-US" b="1" dirty="0"/>
              <a:t>NOT</a:t>
            </a:r>
            <a:r>
              <a:rPr lang="en-US" dirty="0"/>
              <a:t> NULL, PRIMARY </a:t>
            </a:r>
            <a:r>
              <a:rPr lang="en-US" b="1" dirty="0"/>
              <a:t>KEY</a:t>
            </a:r>
            <a:r>
              <a:rPr lang="en-US" dirty="0"/>
              <a:t>(</a:t>
            </a:r>
            <a:r>
              <a:rPr lang="en-US" dirty="0" err="1"/>
              <a:t>request_id</a:t>
            </a:r>
            <a:r>
              <a:rPr lang="en-US" dirty="0"/>
              <a:t>) );</a:t>
            </a:r>
            <a:endParaRPr lang="en-IN" dirty="0"/>
          </a:p>
        </p:txBody>
      </p:sp>
    </p:spTree>
    <p:extLst>
      <p:ext uri="{BB962C8B-B14F-4D97-AF65-F5344CB8AC3E}">
        <p14:creationId xmlns:p14="http://schemas.microsoft.com/office/powerpoint/2010/main" val="3201750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Constraints</a:t>
            </a:r>
            <a:endParaRPr lang="en-IN" dirty="0"/>
          </a:p>
        </p:txBody>
      </p:sp>
      <p:sp>
        <p:nvSpPr>
          <p:cNvPr id="3" name="Content Placeholder 2"/>
          <p:cNvSpPr>
            <a:spLocks noGrp="1"/>
          </p:cNvSpPr>
          <p:nvPr>
            <p:ph idx="1"/>
          </p:nvPr>
        </p:nvSpPr>
        <p:spPr/>
        <p:txBody>
          <a:bodyPr/>
          <a:lstStyle/>
          <a:p>
            <a:pPr marL="0" indent="0">
              <a:buNone/>
            </a:pPr>
            <a:r>
              <a:rPr lang="en-IN" dirty="0"/>
              <a:t>CREATE TABLE Persons(</a:t>
            </a:r>
          </a:p>
          <a:p>
            <a:pPr marL="0" indent="0">
              <a:buNone/>
            </a:pPr>
            <a:r>
              <a:rPr lang="en-IN" dirty="0"/>
              <a:t>ID int NOT NULL,</a:t>
            </a:r>
          </a:p>
          <a:p>
            <a:pPr marL="0" indent="0">
              <a:buNone/>
            </a:pPr>
            <a:r>
              <a:rPr lang="en-IN" dirty="0" err="1"/>
              <a:t>LastName</a:t>
            </a:r>
            <a:r>
              <a:rPr lang="en-IN" dirty="0"/>
              <a:t> varchar(255) NOT NULL,</a:t>
            </a:r>
          </a:p>
          <a:p>
            <a:pPr marL="0" indent="0">
              <a:buNone/>
            </a:pPr>
            <a:r>
              <a:rPr lang="en-IN" dirty="0" err="1"/>
              <a:t>FirstName</a:t>
            </a:r>
            <a:r>
              <a:rPr lang="en-IN" dirty="0"/>
              <a:t> varchar(255),</a:t>
            </a:r>
          </a:p>
          <a:p>
            <a:pPr marL="0" indent="0">
              <a:buNone/>
            </a:pPr>
            <a:r>
              <a:rPr lang="en-IN" dirty="0"/>
              <a:t>Age int,</a:t>
            </a:r>
          </a:p>
          <a:p>
            <a:pPr marL="0" indent="0">
              <a:buNone/>
            </a:pPr>
            <a:r>
              <a:rPr lang="en-IN" dirty="0"/>
              <a:t>City varchar(255),</a:t>
            </a:r>
          </a:p>
          <a:p>
            <a:pPr marL="0" indent="0">
              <a:buNone/>
            </a:pPr>
            <a:r>
              <a:rPr lang="en-IN" dirty="0"/>
              <a:t>CONSTRAINT </a:t>
            </a:r>
            <a:r>
              <a:rPr lang="en-IN" dirty="0" err="1"/>
              <a:t>CHK_Person</a:t>
            </a:r>
            <a:r>
              <a:rPr lang="en-IN" dirty="0"/>
              <a:t> CHECK (Age &gt;= 18 AND </a:t>
            </a:r>
          </a:p>
          <a:p>
            <a:pPr marL="0" indent="0">
              <a:buNone/>
            </a:pPr>
            <a:r>
              <a:rPr lang="en-IN" dirty="0"/>
              <a:t>City = 'Chennai'));</a:t>
            </a:r>
          </a:p>
          <a:p>
            <a:pPr marL="0" indent="0">
              <a:buNone/>
            </a:pPr>
            <a:endParaRPr lang="en-IN" dirty="0"/>
          </a:p>
        </p:txBody>
      </p:sp>
    </p:spTree>
    <p:extLst>
      <p:ext uri="{BB962C8B-B14F-4D97-AF65-F5344CB8AC3E}">
        <p14:creationId xmlns:p14="http://schemas.microsoft.com/office/powerpoint/2010/main" val="37349895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Coalesce</a:t>
            </a:r>
            <a:endParaRPr lang="en-IN" dirty="0"/>
          </a:p>
        </p:txBody>
      </p:sp>
      <p:sp>
        <p:nvSpPr>
          <p:cNvPr id="3" name="Content Placeholder 2"/>
          <p:cNvSpPr>
            <a:spLocks noGrp="1"/>
          </p:cNvSpPr>
          <p:nvPr>
            <p:ph idx="1"/>
          </p:nvPr>
        </p:nvSpPr>
        <p:spPr/>
        <p:txBody>
          <a:bodyPr/>
          <a:lstStyle/>
          <a:p>
            <a:pPr marL="0" indent="0">
              <a:buNone/>
            </a:pPr>
            <a:r>
              <a:rPr lang="en-US" dirty="0"/>
              <a:t>SELECT </a:t>
            </a:r>
            <a:r>
              <a:rPr lang="en-US" dirty="0" err="1"/>
              <a:t>CustomerId,ContactName</a:t>
            </a:r>
            <a:r>
              <a:rPr lang="en-US" dirty="0"/>
              <a:t>, Coalesce(</a:t>
            </a:r>
            <a:r>
              <a:rPr lang="en-US" dirty="0" err="1"/>
              <a:t>Address,City,Region,Country</a:t>
            </a:r>
            <a:r>
              <a:rPr lang="en-US" dirty="0"/>
              <a:t>) as </a:t>
            </a:r>
            <a:r>
              <a:rPr lang="en-US" dirty="0" err="1"/>
              <a:t>AddressInfo</a:t>
            </a:r>
            <a:r>
              <a:rPr lang="en-US" dirty="0"/>
              <a:t> FROM </a:t>
            </a:r>
            <a:r>
              <a:rPr lang="en-US" dirty="0" smtClean="0"/>
              <a:t>Customers</a:t>
            </a:r>
          </a:p>
          <a:p>
            <a:pPr marL="0" indent="0">
              <a:buNone/>
            </a:pPr>
            <a:endParaRPr lang="en-US" dirty="0"/>
          </a:p>
          <a:p>
            <a:pPr marL="0" indent="0">
              <a:buNone/>
            </a:pPr>
            <a:r>
              <a:rPr lang="en-US" dirty="0"/>
              <a:t>The SQL COALESCE function is used to return the first, not Null value from the series of expressions.</a:t>
            </a:r>
            <a:endParaRPr lang="en-IN" dirty="0"/>
          </a:p>
        </p:txBody>
      </p:sp>
    </p:spTree>
    <p:extLst>
      <p:ext uri="{BB962C8B-B14F-4D97-AF65-F5344CB8AC3E}">
        <p14:creationId xmlns:p14="http://schemas.microsoft.com/office/powerpoint/2010/main" val="12168794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Useful queries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USE [NORTHWND]</a:t>
            </a:r>
          </a:p>
          <a:p>
            <a:pPr marL="0" indent="0">
              <a:buNone/>
            </a:pPr>
            <a:r>
              <a:rPr lang="en-IN" dirty="0"/>
              <a:t>GO</a:t>
            </a:r>
          </a:p>
          <a:p>
            <a:pPr marL="0" indent="0">
              <a:buNone/>
            </a:pPr>
            <a:r>
              <a:rPr lang="en-IN" dirty="0"/>
              <a:t>SELECT *</a:t>
            </a:r>
          </a:p>
          <a:p>
            <a:pPr marL="0" indent="0">
              <a:buNone/>
            </a:pPr>
            <a:r>
              <a:rPr lang="en-IN" dirty="0"/>
              <a:t>FROM INFORMATION_SCHEMA.TABLES</a:t>
            </a:r>
          </a:p>
          <a:p>
            <a:pPr marL="0" indent="0">
              <a:buNone/>
            </a:pPr>
            <a:r>
              <a:rPr lang="en-IN" dirty="0"/>
              <a:t>WHERE TABLE_TYPE = </a:t>
            </a:r>
            <a:r>
              <a:rPr lang="en-IN" dirty="0" smtClean="0"/>
              <a:t>'VIEW‘</a:t>
            </a:r>
          </a:p>
          <a:p>
            <a:pPr marL="0" indent="0">
              <a:buNone/>
            </a:pPr>
            <a:endParaRPr lang="en-US" dirty="0"/>
          </a:p>
          <a:p>
            <a:pPr marL="0" indent="0">
              <a:buNone/>
            </a:pPr>
            <a:r>
              <a:rPr lang="en-IN" dirty="0"/>
              <a:t>USE [NORTHWND]</a:t>
            </a:r>
          </a:p>
          <a:p>
            <a:pPr marL="0" indent="0">
              <a:buNone/>
            </a:pPr>
            <a:r>
              <a:rPr lang="en-IN" dirty="0"/>
              <a:t>GO</a:t>
            </a:r>
          </a:p>
          <a:p>
            <a:pPr marL="0" indent="0">
              <a:buNone/>
            </a:pPr>
            <a:r>
              <a:rPr lang="en-IN" dirty="0"/>
              <a:t>SELECT *</a:t>
            </a:r>
          </a:p>
          <a:p>
            <a:pPr marL="0" indent="0">
              <a:buNone/>
            </a:pPr>
            <a:r>
              <a:rPr lang="en-IN" dirty="0"/>
              <a:t>FROM INFORMATION_SCHEMA.TABLES</a:t>
            </a:r>
          </a:p>
          <a:p>
            <a:pPr marL="0" indent="0">
              <a:buNone/>
            </a:pPr>
            <a:r>
              <a:rPr lang="en-IN" dirty="0"/>
              <a:t>WHERE TABLE_TYPE = 'BASE TABLE'</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1962794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Useful Queries</a:t>
            </a:r>
            <a:endParaRPr lang="en-IN" dirty="0"/>
          </a:p>
        </p:txBody>
      </p:sp>
      <p:sp>
        <p:nvSpPr>
          <p:cNvPr id="3" name="Content Placeholder 2"/>
          <p:cNvSpPr>
            <a:spLocks noGrp="1"/>
          </p:cNvSpPr>
          <p:nvPr>
            <p:ph idx="1"/>
          </p:nvPr>
        </p:nvSpPr>
        <p:spPr/>
        <p:txBody>
          <a:bodyPr/>
          <a:lstStyle/>
          <a:p>
            <a:pPr marL="0" indent="0">
              <a:buNone/>
            </a:pPr>
            <a:r>
              <a:rPr lang="en-IN" dirty="0"/>
              <a:t>S</a:t>
            </a:r>
            <a:r>
              <a:rPr lang="en-IN" dirty="0" smtClean="0"/>
              <a:t>elect </a:t>
            </a:r>
            <a:r>
              <a:rPr lang="en-IN" dirty="0"/>
              <a:t>* </a:t>
            </a:r>
          </a:p>
          <a:p>
            <a:pPr marL="0" indent="0">
              <a:buNone/>
            </a:pPr>
            <a:r>
              <a:rPr lang="en-IN" dirty="0"/>
              <a:t>from </a:t>
            </a:r>
          </a:p>
          <a:p>
            <a:pPr marL="0" indent="0">
              <a:buNone/>
            </a:pPr>
            <a:r>
              <a:rPr lang="en-IN" dirty="0"/>
              <a:t>   </a:t>
            </a:r>
            <a:r>
              <a:rPr lang="en-IN" dirty="0" err="1"/>
              <a:t>sys.procedures</a:t>
            </a:r>
            <a:r>
              <a:rPr lang="en-IN" dirty="0"/>
              <a:t> </a:t>
            </a:r>
          </a:p>
          <a:p>
            <a:pPr marL="0" indent="0">
              <a:buNone/>
            </a:pPr>
            <a:r>
              <a:rPr lang="en-IN" dirty="0"/>
              <a:t>where </a:t>
            </a:r>
          </a:p>
          <a:p>
            <a:pPr marL="0" indent="0">
              <a:buNone/>
            </a:pPr>
            <a:r>
              <a:rPr lang="en-IN" dirty="0"/>
              <a:t>   name like '%</a:t>
            </a:r>
            <a:r>
              <a:rPr lang="en-IN" dirty="0" err="1"/>
              <a:t>CustOrder</a:t>
            </a:r>
            <a:r>
              <a:rPr lang="en-IN" dirty="0"/>
              <a:t>%'</a:t>
            </a:r>
          </a:p>
        </p:txBody>
      </p:sp>
    </p:spTree>
    <p:extLst>
      <p:ext uri="{BB962C8B-B14F-4D97-AF65-F5344CB8AC3E}">
        <p14:creationId xmlns:p14="http://schemas.microsoft.com/office/powerpoint/2010/main" val="140861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a:t>Drop database</a:t>
            </a:r>
            <a:br>
              <a:rPr lang="en-IN" b="1" dirty="0"/>
            </a:br>
            <a:endParaRPr lang="en-IN" dirty="0"/>
          </a:p>
        </p:txBody>
      </p:sp>
      <p:sp>
        <p:nvSpPr>
          <p:cNvPr id="3" name="Content Placeholder 2"/>
          <p:cNvSpPr>
            <a:spLocks noGrp="1"/>
          </p:cNvSpPr>
          <p:nvPr>
            <p:ph idx="1"/>
          </p:nvPr>
        </p:nvSpPr>
        <p:spPr/>
        <p:txBody>
          <a:bodyPr/>
          <a:lstStyle/>
          <a:p>
            <a:r>
              <a:rPr lang="en-IN" dirty="0"/>
              <a:t>Drop Database StudentDb</a:t>
            </a:r>
            <a:br>
              <a:rPr lang="en-IN" dirty="0"/>
            </a:br>
            <a:endParaRPr lang="en-IN" dirty="0"/>
          </a:p>
          <a:p>
            <a:endParaRPr lang="en-IN" dirty="0"/>
          </a:p>
        </p:txBody>
      </p:sp>
    </p:spTree>
    <p:extLst>
      <p:ext uri="{BB962C8B-B14F-4D97-AF65-F5344CB8AC3E}">
        <p14:creationId xmlns:p14="http://schemas.microsoft.com/office/powerpoint/2010/main" val="3405781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STUFF</a:t>
            </a:r>
            <a:endParaRPr lang="en-IN" dirty="0"/>
          </a:p>
        </p:txBody>
      </p:sp>
      <p:sp>
        <p:nvSpPr>
          <p:cNvPr id="3" name="Content Placeholder 2"/>
          <p:cNvSpPr>
            <a:spLocks noGrp="1"/>
          </p:cNvSpPr>
          <p:nvPr>
            <p:ph idx="1"/>
          </p:nvPr>
        </p:nvSpPr>
        <p:spPr/>
        <p:txBody>
          <a:bodyPr/>
          <a:lstStyle/>
          <a:p>
            <a:r>
              <a:rPr lang="en-US" dirty="0"/>
              <a:t>The STUFF() function deletes a part of a string and then inserts another part into the string, starting at a specified position</a:t>
            </a:r>
            <a:r>
              <a:rPr lang="en-US" dirty="0" smtClean="0"/>
              <a:t>.</a:t>
            </a:r>
          </a:p>
          <a:p>
            <a:endParaRPr lang="en-US" dirty="0"/>
          </a:p>
          <a:p>
            <a:pPr marL="0" indent="0">
              <a:buNone/>
            </a:pPr>
            <a:r>
              <a:rPr lang="en-IN" dirty="0"/>
              <a:t>SELECT STUFF('SQL Tutorial', 1, 3, 'HTML');</a:t>
            </a:r>
          </a:p>
        </p:txBody>
      </p:sp>
    </p:spTree>
    <p:extLst>
      <p:ext uri="{BB962C8B-B14F-4D97-AF65-F5344CB8AC3E}">
        <p14:creationId xmlns:p14="http://schemas.microsoft.com/office/powerpoint/2010/main" val="34887143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a:t>
            </a:r>
            <a:endParaRPr lang="en-IN" dirty="0"/>
          </a:p>
        </p:txBody>
      </p:sp>
      <p:sp>
        <p:nvSpPr>
          <p:cNvPr id="3" name="Content Placeholder 2"/>
          <p:cNvSpPr>
            <a:spLocks noGrp="1"/>
          </p:cNvSpPr>
          <p:nvPr>
            <p:ph idx="1"/>
          </p:nvPr>
        </p:nvSpPr>
        <p:spPr/>
        <p:txBody>
          <a:bodyPr/>
          <a:lstStyle/>
          <a:p>
            <a:pPr marL="0" indent="0">
              <a:buNone/>
            </a:pPr>
            <a:r>
              <a:rPr lang="en-IN" dirty="0" smtClean="0"/>
              <a:t>SELECT </a:t>
            </a:r>
            <a:r>
              <a:rPr lang="en-IN" dirty="0" err="1"/>
              <a:t>ProductName</a:t>
            </a:r>
            <a:endParaRPr lang="en-IN" dirty="0"/>
          </a:p>
          <a:p>
            <a:pPr marL="0" indent="0">
              <a:buNone/>
            </a:pPr>
            <a:r>
              <a:rPr lang="en-IN" dirty="0"/>
              <a:t>FROM Products</a:t>
            </a:r>
          </a:p>
          <a:p>
            <a:pPr marL="0" indent="0">
              <a:buNone/>
            </a:pPr>
            <a:r>
              <a:rPr lang="en-US" dirty="0"/>
              <a:t>WHERE </a:t>
            </a:r>
            <a:r>
              <a:rPr lang="en-US" dirty="0" err="1"/>
              <a:t>ProductID</a:t>
            </a:r>
            <a:r>
              <a:rPr lang="en-US" dirty="0"/>
              <a:t> = ANY (SELECT </a:t>
            </a:r>
            <a:r>
              <a:rPr lang="en-US" dirty="0" err="1"/>
              <a:t>ProductID</a:t>
            </a:r>
            <a:r>
              <a:rPr lang="en-US" dirty="0"/>
              <a:t> FROM [Order Details] WHERE Quantity = 10</a:t>
            </a:r>
            <a:r>
              <a:rPr lang="en-US" dirty="0" smtClean="0"/>
              <a:t>);</a:t>
            </a:r>
          </a:p>
          <a:p>
            <a:pPr marL="0" indent="0">
              <a:buNone/>
            </a:pPr>
            <a:endParaRPr lang="en-US" dirty="0"/>
          </a:p>
          <a:p>
            <a:r>
              <a:rPr lang="en-US" dirty="0"/>
              <a:t>The ANY command returns true if any of the subquery values meet the condition.</a:t>
            </a:r>
            <a:endParaRPr lang="en-IN" dirty="0"/>
          </a:p>
        </p:txBody>
      </p:sp>
    </p:spTree>
    <p:extLst>
      <p:ext uri="{BB962C8B-B14F-4D97-AF65-F5344CB8AC3E}">
        <p14:creationId xmlns:p14="http://schemas.microsoft.com/office/powerpoint/2010/main" val="20423189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a:t>
            </a:r>
            <a:endParaRPr lang="en-IN" dirty="0"/>
          </a:p>
        </p:txBody>
      </p:sp>
      <p:sp>
        <p:nvSpPr>
          <p:cNvPr id="3" name="Content Placeholder 2"/>
          <p:cNvSpPr>
            <a:spLocks noGrp="1"/>
          </p:cNvSpPr>
          <p:nvPr>
            <p:ph idx="1"/>
          </p:nvPr>
        </p:nvSpPr>
        <p:spPr/>
        <p:txBody>
          <a:bodyPr/>
          <a:lstStyle/>
          <a:p>
            <a:pPr marL="0" indent="0">
              <a:buNone/>
            </a:pPr>
            <a:r>
              <a:rPr lang="en-US" dirty="0"/>
              <a:t>CREATE TABLE Persons (</a:t>
            </a:r>
            <a:br>
              <a:rPr lang="en-US" dirty="0"/>
            </a:br>
            <a:r>
              <a:rPr lang="en-US" dirty="0"/>
              <a:t>    City varchar(255) DEFAULT '</a:t>
            </a:r>
            <a:r>
              <a:rPr lang="en-US" dirty="0" err="1"/>
              <a:t>Sandnes</a:t>
            </a:r>
            <a:r>
              <a:rPr lang="en-US" dirty="0"/>
              <a:t>'</a:t>
            </a:r>
            <a:br>
              <a:rPr lang="en-US" dirty="0"/>
            </a:br>
            <a:r>
              <a:rPr lang="en-US" dirty="0"/>
              <a:t>);</a:t>
            </a:r>
            <a:endParaRPr lang="en-IN" dirty="0"/>
          </a:p>
        </p:txBody>
      </p:sp>
    </p:spTree>
    <p:extLst>
      <p:ext uri="{BB962C8B-B14F-4D97-AF65-F5344CB8AC3E}">
        <p14:creationId xmlns:p14="http://schemas.microsoft.com/office/powerpoint/2010/main" val="9984576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EXISTS</a:t>
            </a:r>
            <a:endParaRPr lang="en-IN" dirty="0"/>
          </a:p>
        </p:txBody>
      </p:sp>
      <p:sp>
        <p:nvSpPr>
          <p:cNvPr id="3" name="Content Placeholder 2"/>
          <p:cNvSpPr>
            <a:spLocks noGrp="1"/>
          </p:cNvSpPr>
          <p:nvPr>
            <p:ph idx="1"/>
          </p:nvPr>
        </p:nvSpPr>
        <p:spPr/>
        <p:txBody>
          <a:bodyPr/>
          <a:lstStyle/>
          <a:p>
            <a:pPr marL="0" indent="0">
              <a:buNone/>
            </a:pPr>
            <a:r>
              <a:rPr lang="en-IN" dirty="0"/>
              <a:t>SELECT </a:t>
            </a:r>
            <a:r>
              <a:rPr lang="en-IN" dirty="0" err="1"/>
              <a:t>CompanyName</a:t>
            </a:r>
            <a:endParaRPr lang="en-IN" dirty="0"/>
          </a:p>
          <a:p>
            <a:pPr marL="0" indent="0">
              <a:buNone/>
            </a:pPr>
            <a:r>
              <a:rPr lang="en-IN" dirty="0"/>
              <a:t>FROM Suppliers</a:t>
            </a:r>
          </a:p>
          <a:p>
            <a:pPr marL="0" indent="0">
              <a:buNone/>
            </a:pPr>
            <a:r>
              <a:rPr lang="en-US" dirty="0"/>
              <a:t>WHERE EXISTS (SELECT ProductName FROM Products WHERE </a:t>
            </a:r>
            <a:r>
              <a:rPr lang="en-US" dirty="0" err="1"/>
              <a:t>SupplierId</a:t>
            </a:r>
            <a:r>
              <a:rPr lang="en-US" dirty="0"/>
              <a:t> = </a:t>
            </a:r>
            <a:r>
              <a:rPr lang="en-US" dirty="0" err="1"/>
              <a:t>Suppliers.supplierId</a:t>
            </a:r>
            <a:r>
              <a:rPr lang="en-US" dirty="0"/>
              <a:t> AND </a:t>
            </a:r>
            <a:r>
              <a:rPr lang="en-US" dirty="0" err="1"/>
              <a:t>UnitPrice</a:t>
            </a:r>
            <a:r>
              <a:rPr lang="en-US" dirty="0"/>
              <a:t> &lt; 20);</a:t>
            </a:r>
            <a:endParaRPr lang="en-IN" dirty="0"/>
          </a:p>
        </p:txBody>
      </p:sp>
    </p:spTree>
    <p:extLst>
      <p:ext uri="{BB962C8B-B14F-4D97-AF65-F5344CB8AC3E}">
        <p14:creationId xmlns:p14="http://schemas.microsoft.com/office/powerpoint/2010/main" val="40271622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Joins</a:t>
            </a:r>
            <a:endParaRPr lang="en-IN" dirty="0"/>
          </a:p>
        </p:txBody>
      </p:sp>
      <p:sp>
        <p:nvSpPr>
          <p:cNvPr id="3" name="Content Placeholder 2"/>
          <p:cNvSpPr>
            <a:spLocks noGrp="1"/>
          </p:cNvSpPr>
          <p:nvPr>
            <p:ph idx="1"/>
          </p:nvPr>
        </p:nvSpPr>
        <p:spPr/>
        <p:txBody>
          <a:bodyPr/>
          <a:lstStyle/>
          <a:p>
            <a:r>
              <a:rPr lang="en-IN" dirty="0"/>
              <a:t>SQL joins are used to combine rows from two or more tables</a:t>
            </a:r>
          </a:p>
          <a:p>
            <a:r>
              <a:rPr lang="en-IN" b="1" dirty="0"/>
              <a:t>INNER JOIN</a:t>
            </a:r>
            <a:r>
              <a:rPr lang="en-IN" dirty="0"/>
              <a:t>: Returns all rows when there is at least one match in BOTH tables</a:t>
            </a:r>
          </a:p>
          <a:p>
            <a:r>
              <a:rPr lang="en-IN" b="1" dirty="0"/>
              <a:t>LEFT JOIN</a:t>
            </a:r>
            <a:r>
              <a:rPr lang="en-IN" dirty="0"/>
              <a:t>: Return all rows from the left table, and the matched rows from the right table</a:t>
            </a:r>
          </a:p>
          <a:p>
            <a:r>
              <a:rPr lang="en-IN" b="1" dirty="0"/>
              <a:t>RIGHT JOIN</a:t>
            </a:r>
            <a:r>
              <a:rPr lang="en-IN" dirty="0"/>
              <a:t>: Return all rows from the right table, and the matched rows from the left table</a:t>
            </a:r>
          </a:p>
          <a:p>
            <a:r>
              <a:rPr lang="en-IN" b="1" dirty="0"/>
              <a:t>FULL JOIN</a:t>
            </a:r>
            <a:r>
              <a:rPr lang="en-IN" dirty="0"/>
              <a:t>: Return all rows when there is a match in ONE of the tables</a:t>
            </a:r>
          </a:p>
          <a:p>
            <a:endParaRPr lang="en-IN" dirty="0"/>
          </a:p>
        </p:txBody>
      </p:sp>
    </p:spTree>
    <p:extLst>
      <p:ext uri="{BB962C8B-B14F-4D97-AF65-F5344CB8AC3E}">
        <p14:creationId xmlns:p14="http://schemas.microsoft.com/office/powerpoint/2010/main" val="4108592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IN" dirty="0"/>
          </a:p>
        </p:txBody>
      </p:sp>
      <p:sp>
        <p:nvSpPr>
          <p:cNvPr id="3" name="Content Placeholder 2"/>
          <p:cNvSpPr>
            <a:spLocks noGrp="1"/>
          </p:cNvSpPr>
          <p:nvPr>
            <p:ph idx="1"/>
          </p:nvPr>
        </p:nvSpPr>
        <p:spPr/>
        <p:txBody>
          <a:bodyPr/>
          <a:lstStyle/>
          <a:p>
            <a:pPr marL="0" indent="0">
              <a:buNone/>
            </a:pPr>
            <a:r>
              <a:rPr lang="en-US" b="1" dirty="0"/>
              <a:t>SELECT</a:t>
            </a:r>
            <a:r>
              <a:rPr lang="en-US" dirty="0"/>
              <a:t> </a:t>
            </a:r>
            <a:r>
              <a:rPr lang="en-US" dirty="0" err="1"/>
              <a:t>first_name</a:t>
            </a:r>
            <a:r>
              <a:rPr lang="en-US" dirty="0"/>
              <a:t>, </a:t>
            </a:r>
            <a:r>
              <a:rPr lang="en-US" dirty="0" err="1"/>
              <a:t>last_name</a:t>
            </a:r>
            <a:r>
              <a:rPr lang="en-US" dirty="0"/>
              <a:t>, </a:t>
            </a:r>
            <a:r>
              <a:rPr lang="en-US" dirty="0" err="1"/>
              <a:t>employees.department_id</a:t>
            </a:r>
            <a:r>
              <a:rPr lang="en-US" dirty="0"/>
              <a:t>, </a:t>
            </a:r>
            <a:r>
              <a:rPr lang="en-US" dirty="0" err="1"/>
              <a:t>departments.department_id</a:t>
            </a:r>
            <a:r>
              <a:rPr lang="en-US" dirty="0"/>
              <a:t>, </a:t>
            </a:r>
            <a:r>
              <a:rPr lang="en-US" dirty="0" err="1"/>
              <a:t>department_name</a:t>
            </a:r>
            <a:r>
              <a:rPr lang="en-US" dirty="0"/>
              <a:t> </a:t>
            </a:r>
            <a:r>
              <a:rPr lang="en-US" b="1" dirty="0"/>
              <a:t>FROM</a:t>
            </a:r>
            <a:r>
              <a:rPr lang="en-US" dirty="0"/>
              <a:t> employees </a:t>
            </a:r>
            <a:r>
              <a:rPr lang="en-US" b="1" dirty="0"/>
              <a:t>INNER</a:t>
            </a:r>
            <a:r>
              <a:rPr lang="en-US" dirty="0"/>
              <a:t> </a:t>
            </a:r>
            <a:r>
              <a:rPr lang="en-US" b="1" dirty="0"/>
              <a:t>JOIN</a:t>
            </a:r>
            <a:r>
              <a:rPr lang="en-US" dirty="0"/>
              <a:t> departments </a:t>
            </a:r>
            <a:r>
              <a:rPr lang="en-US" b="1" dirty="0"/>
              <a:t>ON</a:t>
            </a:r>
            <a:r>
              <a:rPr lang="en-US" dirty="0"/>
              <a:t> </a:t>
            </a:r>
            <a:r>
              <a:rPr lang="en-US" dirty="0" err="1"/>
              <a:t>departments.department_id</a:t>
            </a:r>
            <a:r>
              <a:rPr lang="en-US" dirty="0"/>
              <a:t> = </a:t>
            </a:r>
            <a:r>
              <a:rPr lang="en-US" dirty="0" err="1"/>
              <a:t>employees.department_id</a:t>
            </a:r>
            <a:r>
              <a:rPr lang="en-US" dirty="0"/>
              <a:t> </a:t>
            </a:r>
            <a:r>
              <a:rPr lang="en-US" b="1" dirty="0"/>
              <a:t>WHERE</a:t>
            </a:r>
            <a:r>
              <a:rPr lang="en-US" dirty="0"/>
              <a:t> </a:t>
            </a:r>
            <a:r>
              <a:rPr lang="en-US" dirty="0" err="1"/>
              <a:t>employees.department_id</a:t>
            </a:r>
            <a:r>
              <a:rPr lang="en-US" dirty="0"/>
              <a:t> </a:t>
            </a:r>
            <a:r>
              <a:rPr lang="en-US" b="1" dirty="0"/>
              <a:t>IN</a:t>
            </a:r>
            <a:r>
              <a:rPr lang="en-US" dirty="0"/>
              <a:t> (1 , 2, 3);</a:t>
            </a:r>
          </a:p>
          <a:p>
            <a:pPr marL="0" indent="0">
              <a:buNone/>
            </a:pPr>
            <a:endParaRPr lang="en-IN" dirty="0"/>
          </a:p>
        </p:txBody>
      </p:sp>
    </p:spTree>
    <p:extLst>
      <p:ext uri="{BB962C8B-B14F-4D97-AF65-F5344CB8AC3E}">
        <p14:creationId xmlns:p14="http://schemas.microsoft.com/office/powerpoint/2010/main" val="11438635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IN" dirty="0"/>
          </a:p>
        </p:txBody>
      </p:sp>
      <p:pic>
        <p:nvPicPr>
          <p:cNvPr id="4" name="Content Placeholder 3"/>
          <p:cNvPicPr>
            <a:picLocks noGrp="1"/>
          </p:cNvPicPr>
          <p:nvPr>
            <p:ph idx="1"/>
          </p:nvPr>
        </p:nvPicPr>
        <p:blipFill>
          <a:blip r:embed="rId2"/>
          <a:stretch>
            <a:fillRect/>
          </a:stretch>
        </p:blipFill>
        <p:spPr>
          <a:xfrm>
            <a:off x="2628900" y="2133600"/>
            <a:ext cx="3619500" cy="2365375"/>
          </a:xfrm>
          <a:prstGeom prst="rect">
            <a:avLst/>
          </a:prstGeom>
        </p:spPr>
      </p:pic>
    </p:spTree>
    <p:extLst>
      <p:ext uri="{BB962C8B-B14F-4D97-AF65-F5344CB8AC3E}">
        <p14:creationId xmlns:p14="http://schemas.microsoft.com/office/powerpoint/2010/main" val="20303913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JOIN</a:t>
            </a:r>
            <a:endParaRPr lang="en-IN" dirty="0"/>
          </a:p>
        </p:txBody>
      </p:sp>
      <p:sp>
        <p:nvSpPr>
          <p:cNvPr id="3" name="Content Placeholder 2"/>
          <p:cNvSpPr>
            <a:spLocks noGrp="1"/>
          </p:cNvSpPr>
          <p:nvPr>
            <p:ph idx="1"/>
          </p:nvPr>
        </p:nvSpPr>
        <p:spPr/>
        <p:txBody>
          <a:bodyPr/>
          <a:lstStyle/>
          <a:p>
            <a:pPr marL="0" indent="0">
              <a:buNone/>
            </a:pPr>
            <a:r>
              <a:rPr lang="en-IN" dirty="0"/>
              <a:t>SELECT </a:t>
            </a:r>
            <a:r>
              <a:rPr lang="en-IN" dirty="0" err="1"/>
              <a:t>Customers.CustomerID</a:t>
            </a:r>
            <a:r>
              <a:rPr lang="en-IN" dirty="0"/>
              <a:t>, </a:t>
            </a:r>
            <a:r>
              <a:rPr lang="en-IN" dirty="0" err="1"/>
              <a:t>Orders.OrderID</a:t>
            </a:r>
            <a:endParaRPr lang="en-IN" dirty="0"/>
          </a:p>
          <a:p>
            <a:pPr marL="0" indent="0">
              <a:buNone/>
            </a:pPr>
            <a:r>
              <a:rPr lang="en-IN" dirty="0"/>
              <a:t>FROM Customers</a:t>
            </a:r>
          </a:p>
          <a:p>
            <a:pPr marL="0" indent="0">
              <a:buNone/>
            </a:pPr>
            <a:r>
              <a:rPr lang="en-IN" dirty="0"/>
              <a:t>LEFT JOIN Orders</a:t>
            </a:r>
          </a:p>
          <a:p>
            <a:pPr marL="0" indent="0">
              <a:buNone/>
            </a:pPr>
            <a:r>
              <a:rPr lang="en-IN" dirty="0"/>
              <a:t>ON </a:t>
            </a:r>
            <a:r>
              <a:rPr lang="en-IN" dirty="0" err="1"/>
              <a:t>Customers.CustomerID</a:t>
            </a:r>
            <a:r>
              <a:rPr lang="en-IN" dirty="0"/>
              <a:t>=</a:t>
            </a:r>
            <a:r>
              <a:rPr lang="en-IN" dirty="0" err="1"/>
              <a:t>Orders.CustomerID</a:t>
            </a:r>
            <a:endParaRPr lang="en-IN" dirty="0"/>
          </a:p>
          <a:p>
            <a:pPr marL="0" indent="0">
              <a:buNone/>
            </a:pPr>
            <a:r>
              <a:rPr lang="en-IN" dirty="0"/>
              <a:t>ORDER BY </a:t>
            </a:r>
            <a:r>
              <a:rPr lang="en-IN" dirty="0" err="1"/>
              <a:t>ORDERS.OrderID</a:t>
            </a:r>
            <a:endParaRPr lang="en-IN" dirty="0"/>
          </a:p>
          <a:p>
            <a:pPr marL="0" indent="0">
              <a:buNone/>
            </a:pPr>
            <a:endParaRPr lang="en-IN" dirty="0"/>
          </a:p>
        </p:txBody>
      </p:sp>
    </p:spTree>
    <p:extLst>
      <p:ext uri="{BB962C8B-B14F-4D97-AF65-F5344CB8AC3E}">
        <p14:creationId xmlns:p14="http://schemas.microsoft.com/office/powerpoint/2010/main" val="1385459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JOIN</a:t>
            </a:r>
            <a:endParaRPr lang="en-IN" dirty="0"/>
          </a:p>
        </p:txBody>
      </p:sp>
      <p:pic>
        <p:nvPicPr>
          <p:cNvPr id="4" name="Content Placeholder 3"/>
          <p:cNvPicPr>
            <a:picLocks noGrp="1"/>
          </p:cNvPicPr>
          <p:nvPr>
            <p:ph idx="1"/>
          </p:nvPr>
        </p:nvPicPr>
        <p:blipFill>
          <a:blip r:embed="rId2"/>
          <a:stretch>
            <a:fillRect/>
          </a:stretch>
        </p:blipFill>
        <p:spPr>
          <a:xfrm>
            <a:off x="2590800" y="2362200"/>
            <a:ext cx="2933700" cy="2136775"/>
          </a:xfrm>
          <a:prstGeom prst="rect">
            <a:avLst/>
          </a:prstGeom>
        </p:spPr>
      </p:pic>
    </p:spTree>
    <p:extLst>
      <p:ext uri="{BB962C8B-B14F-4D97-AF65-F5344CB8AC3E}">
        <p14:creationId xmlns:p14="http://schemas.microsoft.com/office/powerpoint/2010/main" val="22336631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JOIN</a:t>
            </a:r>
            <a:endParaRPr lang="en-IN" dirty="0"/>
          </a:p>
        </p:txBody>
      </p:sp>
      <p:sp>
        <p:nvSpPr>
          <p:cNvPr id="3" name="Content Placeholder 2"/>
          <p:cNvSpPr>
            <a:spLocks noGrp="1"/>
          </p:cNvSpPr>
          <p:nvPr>
            <p:ph idx="1"/>
          </p:nvPr>
        </p:nvSpPr>
        <p:spPr/>
        <p:txBody>
          <a:bodyPr/>
          <a:lstStyle/>
          <a:p>
            <a:pPr marL="0" indent="0">
              <a:buNone/>
            </a:pPr>
            <a:r>
              <a:rPr lang="en-IN" dirty="0"/>
              <a:t>SELECT </a:t>
            </a:r>
            <a:r>
              <a:rPr lang="en-IN" dirty="0" err="1"/>
              <a:t>Orders.OrderID</a:t>
            </a:r>
            <a:r>
              <a:rPr lang="en-IN" dirty="0"/>
              <a:t>, </a:t>
            </a:r>
            <a:r>
              <a:rPr lang="en-IN" dirty="0" err="1"/>
              <a:t>Employees.FirstName</a:t>
            </a:r>
            <a:endParaRPr lang="en-IN" dirty="0"/>
          </a:p>
          <a:p>
            <a:pPr marL="0" indent="0">
              <a:buNone/>
            </a:pPr>
            <a:r>
              <a:rPr lang="en-IN" dirty="0"/>
              <a:t>FROM Orders</a:t>
            </a:r>
          </a:p>
          <a:p>
            <a:pPr marL="0" indent="0">
              <a:buNone/>
            </a:pPr>
            <a:r>
              <a:rPr lang="en-IN" dirty="0"/>
              <a:t>RIGHT JOIN Employees</a:t>
            </a:r>
          </a:p>
          <a:p>
            <a:pPr marL="0" indent="0">
              <a:buNone/>
            </a:pPr>
            <a:r>
              <a:rPr lang="en-IN" dirty="0"/>
              <a:t>ON </a:t>
            </a:r>
            <a:r>
              <a:rPr lang="en-IN" dirty="0" err="1"/>
              <a:t>Orders.EmployeeID</a:t>
            </a:r>
            <a:r>
              <a:rPr lang="en-IN" dirty="0"/>
              <a:t>=</a:t>
            </a:r>
            <a:r>
              <a:rPr lang="en-IN" dirty="0" err="1"/>
              <a:t>Employees.EmployeeID</a:t>
            </a:r>
            <a:endParaRPr lang="en-IN" dirty="0"/>
          </a:p>
          <a:p>
            <a:pPr marL="0" indent="0">
              <a:buNone/>
            </a:pPr>
            <a:r>
              <a:rPr lang="en-IN" dirty="0"/>
              <a:t>ORDER BY </a:t>
            </a:r>
            <a:r>
              <a:rPr lang="en-IN" dirty="0" err="1"/>
              <a:t>Orders.OrderID</a:t>
            </a:r>
            <a:r>
              <a:rPr lang="en-IN" dirty="0"/>
              <a:t>;</a:t>
            </a:r>
          </a:p>
          <a:p>
            <a:pPr marL="0" indent="0">
              <a:buNone/>
            </a:pPr>
            <a:endParaRPr lang="en-IN" dirty="0"/>
          </a:p>
        </p:txBody>
      </p:sp>
    </p:spTree>
    <p:extLst>
      <p:ext uri="{BB962C8B-B14F-4D97-AF65-F5344CB8AC3E}">
        <p14:creationId xmlns:p14="http://schemas.microsoft.com/office/powerpoint/2010/main" val="29384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a:t>What is a table?</a:t>
            </a:r>
            <a:r>
              <a:rPr lang="en-IN" dirty="0"/>
              <a:t/>
            </a:r>
            <a:br>
              <a:rPr lang="en-IN" dirty="0"/>
            </a:br>
            <a:endParaRPr lang="en-IN" dirty="0"/>
          </a:p>
        </p:txBody>
      </p:sp>
      <p:sp>
        <p:nvSpPr>
          <p:cNvPr id="3" name="Content Placeholder 2"/>
          <p:cNvSpPr>
            <a:spLocks noGrp="1"/>
          </p:cNvSpPr>
          <p:nvPr>
            <p:ph idx="1"/>
          </p:nvPr>
        </p:nvSpPr>
        <p:spPr/>
        <p:txBody>
          <a:bodyPr/>
          <a:lstStyle/>
          <a:p>
            <a:pPr lvl="0" fontAlgn="base"/>
            <a:r>
              <a:rPr lang="en-IN" dirty="0"/>
              <a:t>A database most often contains one or more tables. Each table is identified by a name (e.g. "Customers" or "Orders"). Tables contain records (rows) with data.</a:t>
            </a:r>
          </a:p>
          <a:p>
            <a:pPr lvl="0" fontAlgn="base"/>
            <a:r>
              <a:rPr lang="en-IN" dirty="0"/>
              <a:t>Consider the customers table in Northwind database</a:t>
            </a:r>
          </a:p>
          <a:p>
            <a:endParaRPr lang="en-IN" dirty="0"/>
          </a:p>
        </p:txBody>
      </p:sp>
    </p:spTree>
    <p:extLst>
      <p:ext uri="{BB962C8B-B14F-4D97-AF65-F5344CB8AC3E}">
        <p14:creationId xmlns:p14="http://schemas.microsoft.com/office/powerpoint/2010/main" val="38182587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JOIN</a:t>
            </a:r>
            <a:endParaRPr lang="en-IN" dirty="0"/>
          </a:p>
        </p:txBody>
      </p:sp>
      <p:pic>
        <p:nvPicPr>
          <p:cNvPr id="4" name="Content Placeholder 3"/>
          <p:cNvPicPr>
            <a:picLocks noGrp="1"/>
          </p:cNvPicPr>
          <p:nvPr>
            <p:ph idx="1"/>
          </p:nvPr>
        </p:nvPicPr>
        <p:blipFill>
          <a:blip r:embed="rId2"/>
          <a:stretch>
            <a:fillRect/>
          </a:stretch>
        </p:blipFill>
        <p:spPr>
          <a:xfrm>
            <a:off x="2781300" y="2057400"/>
            <a:ext cx="3162300" cy="2441575"/>
          </a:xfrm>
          <a:prstGeom prst="rect">
            <a:avLst/>
          </a:prstGeom>
        </p:spPr>
      </p:pic>
    </p:spTree>
    <p:extLst>
      <p:ext uri="{BB962C8B-B14F-4D97-AF65-F5344CB8AC3E}">
        <p14:creationId xmlns:p14="http://schemas.microsoft.com/office/powerpoint/2010/main" val="39547386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OUTER JOIN</a:t>
            </a:r>
            <a:endParaRPr lang="en-IN" dirty="0"/>
          </a:p>
        </p:txBody>
      </p:sp>
      <p:sp>
        <p:nvSpPr>
          <p:cNvPr id="3" name="Content Placeholder 2"/>
          <p:cNvSpPr>
            <a:spLocks noGrp="1"/>
          </p:cNvSpPr>
          <p:nvPr>
            <p:ph idx="1"/>
          </p:nvPr>
        </p:nvSpPr>
        <p:spPr/>
        <p:txBody>
          <a:bodyPr/>
          <a:lstStyle/>
          <a:p>
            <a:pPr marL="0" indent="0">
              <a:buNone/>
            </a:pPr>
            <a:r>
              <a:rPr lang="en-IN" dirty="0"/>
              <a:t>SELECT </a:t>
            </a:r>
            <a:r>
              <a:rPr lang="en-IN" dirty="0" err="1"/>
              <a:t>Customers.CustomerID</a:t>
            </a:r>
            <a:r>
              <a:rPr lang="en-IN" dirty="0"/>
              <a:t>, </a:t>
            </a:r>
            <a:r>
              <a:rPr lang="en-IN" dirty="0" err="1"/>
              <a:t>Orders.OrderID</a:t>
            </a:r>
            <a:endParaRPr lang="en-IN" dirty="0"/>
          </a:p>
          <a:p>
            <a:pPr marL="0" indent="0">
              <a:buNone/>
            </a:pPr>
            <a:r>
              <a:rPr lang="en-IN" dirty="0"/>
              <a:t>FROM Customers</a:t>
            </a:r>
          </a:p>
          <a:p>
            <a:pPr marL="0" indent="0">
              <a:buNone/>
            </a:pPr>
            <a:r>
              <a:rPr lang="en-IN" dirty="0"/>
              <a:t>FULL OUTER JOIN Orders</a:t>
            </a:r>
          </a:p>
          <a:p>
            <a:pPr marL="0" indent="0">
              <a:buNone/>
            </a:pPr>
            <a:r>
              <a:rPr lang="en-IN" dirty="0"/>
              <a:t>ON </a:t>
            </a:r>
            <a:r>
              <a:rPr lang="en-IN" dirty="0" err="1"/>
              <a:t>Customers.CustomerID</a:t>
            </a:r>
            <a:r>
              <a:rPr lang="en-IN" dirty="0"/>
              <a:t>=</a:t>
            </a:r>
            <a:r>
              <a:rPr lang="en-IN" dirty="0" err="1"/>
              <a:t>Orders.CustomerID</a:t>
            </a:r>
            <a:endParaRPr lang="en-IN" dirty="0"/>
          </a:p>
          <a:p>
            <a:pPr marL="0" indent="0">
              <a:buNone/>
            </a:pPr>
            <a:r>
              <a:rPr lang="en-IN" dirty="0"/>
              <a:t>ORDER BY </a:t>
            </a:r>
            <a:r>
              <a:rPr lang="en-IN" dirty="0" err="1"/>
              <a:t>Customers.CustomerID</a:t>
            </a:r>
            <a:r>
              <a:rPr lang="en-IN" dirty="0"/>
              <a:t>;</a:t>
            </a:r>
          </a:p>
        </p:txBody>
      </p:sp>
    </p:spTree>
    <p:extLst>
      <p:ext uri="{BB962C8B-B14F-4D97-AF65-F5344CB8AC3E}">
        <p14:creationId xmlns:p14="http://schemas.microsoft.com/office/powerpoint/2010/main" val="21775914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OUTER JOIN</a:t>
            </a:r>
            <a:endParaRPr lang="en-IN" dirty="0"/>
          </a:p>
        </p:txBody>
      </p:sp>
      <p:pic>
        <p:nvPicPr>
          <p:cNvPr id="4" name="Content Placeholder 3"/>
          <p:cNvPicPr>
            <a:picLocks noGrp="1"/>
          </p:cNvPicPr>
          <p:nvPr>
            <p:ph idx="1"/>
          </p:nvPr>
        </p:nvPicPr>
        <p:blipFill>
          <a:blip r:embed="rId2"/>
          <a:stretch>
            <a:fillRect/>
          </a:stretch>
        </p:blipFill>
        <p:spPr>
          <a:xfrm>
            <a:off x="2133600" y="1905000"/>
            <a:ext cx="3657600" cy="2593975"/>
          </a:xfrm>
          <a:prstGeom prst="rect">
            <a:avLst/>
          </a:prstGeom>
        </p:spPr>
      </p:pic>
    </p:spTree>
    <p:extLst>
      <p:ext uri="{BB962C8B-B14F-4D97-AF65-F5344CB8AC3E}">
        <p14:creationId xmlns:p14="http://schemas.microsoft.com/office/powerpoint/2010/main" val="37480139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Constraints</a:t>
            </a:r>
            <a:endParaRPr lang="en-IN" dirty="0"/>
          </a:p>
        </p:txBody>
      </p:sp>
      <p:sp>
        <p:nvSpPr>
          <p:cNvPr id="3" name="Content Placeholder 2"/>
          <p:cNvSpPr>
            <a:spLocks noGrp="1"/>
          </p:cNvSpPr>
          <p:nvPr>
            <p:ph idx="1"/>
          </p:nvPr>
        </p:nvSpPr>
        <p:spPr/>
        <p:txBody>
          <a:bodyPr/>
          <a:lstStyle/>
          <a:p>
            <a:pPr lvl="0" fontAlgn="base"/>
            <a:r>
              <a:rPr lang="en-IN" b="1" dirty="0"/>
              <a:t>NOT NULL </a:t>
            </a:r>
            <a:r>
              <a:rPr lang="en-IN" dirty="0"/>
              <a:t>- Indicates that a column cannot store NULL value</a:t>
            </a:r>
          </a:p>
          <a:p>
            <a:pPr lvl="0" fontAlgn="base"/>
            <a:r>
              <a:rPr lang="en-IN" b="1" dirty="0"/>
              <a:t>UNIQUE</a:t>
            </a:r>
            <a:r>
              <a:rPr lang="en-IN" dirty="0"/>
              <a:t>- Ensures that each row for a column must have a unique value</a:t>
            </a:r>
          </a:p>
          <a:p>
            <a:pPr lvl="0" fontAlgn="base"/>
            <a:r>
              <a:rPr lang="en-IN" b="1" dirty="0"/>
              <a:t>PRIMARY KEY </a:t>
            </a:r>
            <a:r>
              <a:rPr lang="en-IN" dirty="0"/>
              <a:t>- A combination of a NOT NULL and UNIQUE. Ensures that a column (or combination of two or more columns) have an unique identity which helps to find a particular record in a table more easily and quickly</a:t>
            </a:r>
          </a:p>
          <a:p>
            <a:endParaRPr lang="en-IN" dirty="0"/>
          </a:p>
        </p:txBody>
      </p:sp>
    </p:spTree>
    <p:extLst>
      <p:ext uri="{BB962C8B-B14F-4D97-AF65-F5344CB8AC3E}">
        <p14:creationId xmlns:p14="http://schemas.microsoft.com/office/powerpoint/2010/main" val="35154232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Constraints</a:t>
            </a:r>
            <a:endParaRPr lang="en-IN" dirty="0"/>
          </a:p>
        </p:txBody>
      </p:sp>
      <p:sp>
        <p:nvSpPr>
          <p:cNvPr id="3" name="Content Placeholder 2"/>
          <p:cNvSpPr>
            <a:spLocks noGrp="1"/>
          </p:cNvSpPr>
          <p:nvPr>
            <p:ph idx="1"/>
          </p:nvPr>
        </p:nvSpPr>
        <p:spPr/>
        <p:txBody>
          <a:bodyPr/>
          <a:lstStyle/>
          <a:p>
            <a:pPr lvl="0" fontAlgn="base"/>
            <a:r>
              <a:rPr lang="en-IN" b="1" dirty="0"/>
              <a:t>FOREIGN KEY </a:t>
            </a:r>
            <a:r>
              <a:rPr lang="en-IN" dirty="0"/>
              <a:t>- Ensure the referential </a:t>
            </a:r>
          </a:p>
          <a:p>
            <a:r>
              <a:rPr lang="en-IN" dirty="0"/>
              <a:t>integrity of the data in one table to match values in another table</a:t>
            </a:r>
          </a:p>
          <a:p>
            <a:pPr lvl="0" fontAlgn="base"/>
            <a:r>
              <a:rPr lang="en-IN" b="1" dirty="0"/>
              <a:t>CHECK </a:t>
            </a:r>
            <a:r>
              <a:rPr lang="en-IN" dirty="0"/>
              <a:t>- Ensures that the value in a column meets a specific condition</a:t>
            </a:r>
          </a:p>
          <a:p>
            <a:pPr lvl="0" fontAlgn="base"/>
            <a:r>
              <a:rPr lang="en-IN" b="1" dirty="0"/>
              <a:t>DEFAULT </a:t>
            </a:r>
            <a:r>
              <a:rPr lang="en-IN" dirty="0"/>
              <a:t>- Specifies a default value when specified none for this column</a:t>
            </a:r>
          </a:p>
          <a:p>
            <a:endParaRPr lang="en-IN" dirty="0"/>
          </a:p>
        </p:txBody>
      </p:sp>
    </p:spTree>
    <p:extLst>
      <p:ext uri="{BB962C8B-B14F-4D97-AF65-F5344CB8AC3E}">
        <p14:creationId xmlns:p14="http://schemas.microsoft.com/office/powerpoint/2010/main" val="462278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Stored Procedure</a:t>
            </a:r>
            <a:endParaRPr lang="en-IN" dirty="0"/>
          </a:p>
        </p:txBody>
      </p:sp>
      <p:sp>
        <p:nvSpPr>
          <p:cNvPr id="3" name="Content Placeholder 2"/>
          <p:cNvSpPr>
            <a:spLocks noGrp="1"/>
          </p:cNvSpPr>
          <p:nvPr>
            <p:ph idx="1"/>
          </p:nvPr>
        </p:nvSpPr>
        <p:spPr/>
        <p:txBody>
          <a:bodyPr/>
          <a:lstStyle/>
          <a:p>
            <a:r>
              <a:rPr lang="en-US" dirty="0"/>
              <a:t>The Stored Procedures in SQL Server are saved collections of one, or group of SQL statements stored in the SQL Server</a:t>
            </a:r>
            <a:r>
              <a:rPr lang="en-US" dirty="0" smtClean="0"/>
              <a:t>.</a:t>
            </a:r>
          </a:p>
          <a:p>
            <a:r>
              <a:rPr lang="en-US" dirty="0"/>
              <a:t>All the Stored Procedures are pre-compiled, and their execution plan is cached. So, when you execute the same Stored Procedures again, then it will used the cache.</a:t>
            </a:r>
          </a:p>
          <a:p>
            <a:r>
              <a:rPr lang="en-US" dirty="0"/>
              <a:t>Instead of sending hundreds of lines of SQL code, it is better to use stored procedure</a:t>
            </a:r>
            <a:endParaRPr lang="en-IN" dirty="0"/>
          </a:p>
        </p:txBody>
      </p:sp>
    </p:spTree>
    <p:extLst>
      <p:ext uri="{BB962C8B-B14F-4D97-AF65-F5344CB8AC3E}">
        <p14:creationId xmlns:p14="http://schemas.microsoft.com/office/powerpoint/2010/main" val="23529569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a:t>
            </a: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IN" dirty="0"/>
              <a:t>USE [NORTHWND]</a:t>
            </a:r>
          </a:p>
          <a:p>
            <a:pPr marL="0" indent="0">
              <a:buNone/>
            </a:pPr>
            <a:r>
              <a:rPr lang="en-IN" dirty="0"/>
              <a:t>GO</a:t>
            </a:r>
          </a:p>
          <a:p>
            <a:pPr marL="0" indent="0">
              <a:buNone/>
            </a:pPr>
            <a:endParaRPr lang="en-IN" dirty="0"/>
          </a:p>
          <a:p>
            <a:pPr marL="0" indent="0">
              <a:buNone/>
            </a:pPr>
            <a:r>
              <a:rPr lang="en-US" dirty="0"/>
              <a:t>/****** Object:  </a:t>
            </a:r>
            <a:r>
              <a:rPr lang="en-US" dirty="0" err="1"/>
              <a:t>StoredProcedure</a:t>
            </a:r>
            <a:r>
              <a:rPr lang="en-US" dirty="0"/>
              <a:t> [</a:t>
            </a:r>
            <a:r>
              <a:rPr lang="en-US" dirty="0" err="1"/>
              <a:t>dbo</a:t>
            </a:r>
            <a:r>
              <a:rPr lang="en-US" dirty="0"/>
              <a:t>].[</a:t>
            </a:r>
            <a:r>
              <a:rPr lang="en-US" dirty="0" err="1"/>
              <a:t>CustOrderHist</a:t>
            </a:r>
            <a:r>
              <a:rPr lang="en-US" dirty="0"/>
              <a:t>]    Script Date: 30-03-2019 21:58:15 ******/</a:t>
            </a:r>
          </a:p>
          <a:p>
            <a:pPr marL="0" indent="0">
              <a:buNone/>
            </a:pPr>
            <a:r>
              <a:rPr lang="en-IN" dirty="0"/>
              <a:t>SET ANSI_NULLS ON</a:t>
            </a:r>
          </a:p>
          <a:p>
            <a:pPr marL="0" indent="0">
              <a:buNone/>
            </a:pPr>
            <a:r>
              <a:rPr lang="en-IN" dirty="0"/>
              <a:t>GO</a:t>
            </a:r>
          </a:p>
          <a:p>
            <a:pPr marL="0" indent="0">
              <a:buNone/>
            </a:pPr>
            <a:endParaRPr lang="en-IN" dirty="0"/>
          </a:p>
          <a:p>
            <a:pPr marL="0" indent="0">
              <a:buNone/>
            </a:pPr>
            <a:r>
              <a:rPr lang="en-IN" dirty="0"/>
              <a:t>SET QUOTED_IDENTIFIER ON</a:t>
            </a:r>
          </a:p>
          <a:p>
            <a:pPr marL="0" indent="0">
              <a:buNone/>
            </a:pPr>
            <a:r>
              <a:rPr lang="en-IN" dirty="0"/>
              <a:t>GO</a:t>
            </a:r>
          </a:p>
          <a:p>
            <a:pPr marL="0" indent="0">
              <a:buNone/>
            </a:pPr>
            <a:endParaRPr lang="en-IN" dirty="0"/>
          </a:p>
          <a:p>
            <a:pPr marL="0" indent="0">
              <a:buNone/>
            </a:pPr>
            <a:r>
              <a:rPr lang="en-US" dirty="0"/>
              <a:t>CREATE PROCEDURE [dbo].[</a:t>
            </a:r>
            <a:r>
              <a:rPr lang="en-US" dirty="0" err="1"/>
              <a:t>CustOrderHist</a:t>
            </a:r>
            <a:r>
              <a:rPr lang="en-US" dirty="0"/>
              <a:t>] @CustomerID </a:t>
            </a:r>
            <a:r>
              <a:rPr lang="en-US" dirty="0" err="1"/>
              <a:t>nchar</a:t>
            </a:r>
            <a:r>
              <a:rPr lang="en-US" dirty="0"/>
              <a:t>(5)</a:t>
            </a:r>
          </a:p>
          <a:p>
            <a:pPr marL="0" indent="0">
              <a:buNone/>
            </a:pPr>
            <a:r>
              <a:rPr lang="en-IN" dirty="0"/>
              <a:t>AS</a:t>
            </a:r>
          </a:p>
          <a:p>
            <a:pPr marL="0" indent="0">
              <a:buNone/>
            </a:pPr>
            <a:r>
              <a:rPr lang="en-IN" dirty="0"/>
              <a:t>SELECT </a:t>
            </a:r>
            <a:r>
              <a:rPr lang="en-IN" dirty="0" err="1"/>
              <a:t>ProductName</a:t>
            </a:r>
            <a:r>
              <a:rPr lang="en-IN" dirty="0"/>
              <a:t>, Total=SUM(Quantity)</a:t>
            </a:r>
          </a:p>
          <a:p>
            <a:pPr marL="0" indent="0">
              <a:buNone/>
            </a:pPr>
            <a:r>
              <a:rPr lang="en-US" dirty="0"/>
              <a:t>FROM Products P, [Order Details] OD, Orders O, Customers C</a:t>
            </a:r>
          </a:p>
          <a:p>
            <a:pPr marL="0" indent="0">
              <a:buNone/>
            </a:pPr>
            <a:r>
              <a:rPr lang="en-IN" dirty="0"/>
              <a:t>WHERE </a:t>
            </a:r>
            <a:r>
              <a:rPr lang="en-IN" dirty="0" err="1"/>
              <a:t>C.CustomerID</a:t>
            </a:r>
            <a:r>
              <a:rPr lang="en-IN" dirty="0"/>
              <a:t> = @CustomerID</a:t>
            </a:r>
          </a:p>
          <a:p>
            <a:pPr marL="0" indent="0">
              <a:buNone/>
            </a:pPr>
            <a:r>
              <a:rPr lang="en-IN" dirty="0"/>
              <a:t>AND </a:t>
            </a:r>
            <a:r>
              <a:rPr lang="en-IN" dirty="0" err="1"/>
              <a:t>C.CustomerID</a:t>
            </a:r>
            <a:r>
              <a:rPr lang="en-IN" dirty="0"/>
              <a:t> = </a:t>
            </a:r>
            <a:r>
              <a:rPr lang="en-IN" dirty="0" err="1"/>
              <a:t>O.CustomerID</a:t>
            </a:r>
            <a:r>
              <a:rPr lang="en-IN" dirty="0"/>
              <a:t> AND </a:t>
            </a:r>
            <a:r>
              <a:rPr lang="en-IN" dirty="0" err="1"/>
              <a:t>O.OrderID</a:t>
            </a:r>
            <a:r>
              <a:rPr lang="en-IN" dirty="0"/>
              <a:t> = </a:t>
            </a:r>
            <a:r>
              <a:rPr lang="en-IN" dirty="0" err="1"/>
              <a:t>OD.OrderID</a:t>
            </a:r>
            <a:r>
              <a:rPr lang="en-IN" dirty="0"/>
              <a:t> AND </a:t>
            </a:r>
            <a:r>
              <a:rPr lang="en-IN" dirty="0" err="1"/>
              <a:t>OD.ProductID</a:t>
            </a:r>
            <a:r>
              <a:rPr lang="en-IN" dirty="0"/>
              <a:t> = </a:t>
            </a:r>
            <a:r>
              <a:rPr lang="en-IN" dirty="0" err="1"/>
              <a:t>P.ProductID</a:t>
            </a:r>
            <a:endParaRPr lang="en-IN" dirty="0"/>
          </a:p>
          <a:p>
            <a:pPr marL="0" indent="0">
              <a:buNone/>
            </a:pPr>
            <a:r>
              <a:rPr lang="en-IN" dirty="0"/>
              <a:t>GROUP BY </a:t>
            </a:r>
            <a:r>
              <a:rPr lang="en-IN" dirty="0" err="1"/>
              <a:t>ProductName</a:t>
            </a:r>
            <a:endParaRPr lang="en-IN" dirty="0"/>
          </a:p>
          <a:p>
            <a:pPr marL="0" indent="0">
              <a:buNone/>
            </a:pPr>
            <a:r>
              <a:rPr lang="en-IN" dirty="0"/>
              <a:t>GO</a:t>
            </a:r>
          </a:p>
          <a:p>
            <a:endParaRPr lang="en-IN" dirty="0"/>
          </a:p>
          <a:p>
            <a:endParaRPr lang="en-IN" dirty="0"/>
          </a:p>
          <a:p>
            <a:endParaRPr lang="en-IN" dirty="0"/>
          </a:p>
        </p:txBody>
      </p:sp>
    </p:spTree>
    <p:extLst>
      <p:ext uri="{BB962C8B-B14F-4D97-AF65-F5344CB8AC3E}">
        <p14:creationId xmlns:p14="http://schemas.microsoft.com/office/powerpoint/2010/main" val="6369007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a:t>
            </a:r>
            <a:endParaRPr lang="en-IN" dirty="0"/>
          </a:p>
        </p:txBody>
      </p:sp>
      <p:sp>
        <p:nvSpPr>
          <p:cNvPr id="3" name="Content Placeholder 2"/>
          <p:cNvSpPr>
            <a:spLocks noGrp="1"/>
          </p:cNvSpPr>
          <p:nvPr>
            <p:ph idx="1"/>
          </p:nvPr>
        </p:nvSpPr>
        <p:spPr/>
        <p:txBody>
          <a:bodyPr/>
          <a:lstStyle/>
          <a:p>
            <a:r>
              <a:rPr lang="en-US" dirty="0"/>
              <a:t>The User Defined Functions in SQL Server are like functions in any other programming language that accepts the parameters, performing complex calculations, and returning the result value.</a:t>
            </a:r>
            <a:endParaRPr lang="en-IN" dirty="0"/>
          </a:p>
        </p:txBody>
      </p:sp>
    </p:spTree>
    <p:extLst>
      <p:ext uri="{BB962C8B-B14F-4D97-AF65-F5344CB8AC3E}">
        <p14:creationId xmlns:p14="http://schemas.microsoft.com/office/powerpoint/2010/main" val="13640316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a:t>USE [NORTHWND]</a:t>
            </a:r>
          </a:p>
          <a:p>
            <a:pPr marL="0" indent="0">
              <a:buNone/>
            </a:pPr>
            <a:r>
              <a:rPr lang="en-IN" dirty="0"/>
              <a:t>GO</a:t>
            </a:r>
          </a:p>
          <a:p>
            <a:pPr marL="0" indent="0">
              <a:buNone/>
            </a:pPr>
            <a:endParaRPr lang="en-IN" dirty="0"/>
          </a:p>
          <a:p>
            <a:pPr marL="0" indent="0">
              <a:buNone/>
            </a:pPr>
            <a:r>
              <a:rPr lang="en-US" dirty="0"/>
              <a:t>/****** Object:  </a:t>
            </a:r>
            <a:r>
              <a:rPr lang="en-US" dirty="0" err="1"/>
              <a:t>UserDefinedFunction</a:t>
            </a:r>
            <a:r>
              <a:rPr lang="en-US" dirty="0"/>
              <a:t> [</a:t>
            </a:r>
            <a:r>
              <a:rPr lang="en-US" dirty="0" err="1"/>
              <a:t>dbo</a:t>
            </a:r>
            <a:r>
              <a:rPr lang="en-US" dirty="0"/>
              <a:t>].[</a:t>
            </a:r>
            <a:r>
              <a:rPr lang="en-US" dirty="0" err="1"/>
              <a:t>GetTotalValueOfStock</a:t>
            </a:r>
            <a:r>
              <a:rPr lang="en-US" dirty="0"/>
              <a:t>]    Script Date: 30-03-2019 22:10:31 ******/</a:t>
            </a:r>
          </a:p>
          <a:p>
            <a:pPr marL="0" indent="0">
              <a:buNone/>
            </a:pPr>
            <a:r>
              <a:rPr lang="en-IN" dirty="0"/>
              <a:t>SET ANSI_NULLS ON</a:t>
            </a:r>
          </a:p>
          <a:p>
            <a:pPr marL="0" indent="0">
              <a:buNone/>
            </a:pPr>
            <a:r>
              <a:rPr lang="en-IN" dirty="0"/>
              <a:t>GO</a:t>
            </a:r>
          </a:p>
          <a:p>
            <a:pPr marL="0" indent="0">
              <a:buNone/>
            </a:pPr>
            <a:endParaRPr lang="en-IN" dirty="0"/>
          </a:p>
          <a:p>
            <a:pPr marL="0" indent="0">
              <a:buNone/>
            </a:pPr>
            <a:r>
              <a:rPr lang="en-IN" dirty="0"/>
              <a:t>SET QUOTED_IDENTIFIER ON</a:t>
            </a:r>
          </a:p>
          <a:p>
            <a:pPr marL="0" indent="0">
              <a:buNone/>
            </a:pPr>
            <a:r>
              <a:rPr lang="en-IN" dirty="0"/>
              <a:t>GO</a:t>
            </a:r>
          </a:p>
          <a:p>
            <a:pPr marL="0" indent="0">
              <a:buNone/>
            </a:pPr>
            <a:endParaRPr lang="en-IN" dirty="0"/>
          </a:p>
          <a:p>
            <a:pPr marL="0" indent="0">
              <a:buNone/>
            </a:pPr>
            <a:r>
              <a:rPr lang="en-IN" dirty="0"/>
              <a:t>CREATE FUNCTION [dbo].[</a:t>
            </a:r>
            <a:r>
              <a:rPr lang="en-IN" dirty="0" err="1"/>
              <a:t>GetTotalValueOfStock</a:t>
            </a:r>
            <a:r>
              <a:rPr lang="en-IN" dirty="0"/>
              <a:t>] ()</a:t>
            </a:r>
          </a:p>
          <a:p>
            <a:pPr marL="0" indent="0">
              <a:buNone/>
            </a:pPr>
            <a:r>
              <a:rPr lang="en-IN" dirty="0"/>
              <a:t>  RETURNS MONEY</a:t>
            </a:r>
          </a:p>
          <a:p>
            <a:pPr marL="0" indent="0">
              <a:buNone/>
            </a:pPr>
            <a:r>
              <a:rPr lang="en-IN" dirty="0"/>
              <a:t>  AS</a:t>
            </a:r>
          </a:p>
          <a:p>
            <a:pPr marL="0" indent="0">
              <a:buNone/>
            </a:pPr>
            <a:r>
              <a:rPr lang="en-IN" dirty="0"/>
              <a:t>    BEGIN </a:t>
            </a:r>
          </a:p>
          <a:p>
            <a:pPr marL="0" indent="0">
              <a:buNone/>
            </a:pPr>
            <a:r>
              <a:rPr lang="en-US" dirty="0"/>
              <a:t>       RETURN (SELECT SUM(</a:t>
            </a:r>
            <a:r>
              <a:rPr lang="en-US" dirty="0" err="1"/>
              <a:t>UnitPrice</a:t>
            </a:r>
            <a:r>
              <a:rPr lang="en-US" dirty="0"/>
              <a:t> * </a:t>
            </a:r>
            <a:r>
              <a:rPr lang="en-US" dirty="0" err="1"/>
              <a:t>UnitsInStock</a:t>
            </a:r>
            <a:r>
              <a:rPr lang="en-US" dirty="0"/>
              <a:t>) FROM Products)</a:t>
            </a:r>
          </a:p>
          <a:p>
            <a:pPr marL="0" indent="0">
              <a:buNone/>
            </a:pPr>
            <a:r>
              <a:rPr lang="en-IN" dirty="0"/>
              <a:t>    END</a:t>
            </a:r>
          </a:p>
          <a:p>
            <a:pPr marL="0" indent="0">
              <a:buNone/>
            </a:pPr>
            <a:r>
              <a:rPr lang="en-IN" dirty="0"/>
              <a:t>GO</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7175471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UDF</a:t>
            </a:r>
            <a:endParaRPr lang="en-IN" dirty="0"/>
          </a:p>
        </p:txBody>
      </p:sp>
      <p:sp>
        <p:nvSpPr>
          <p:cNvPr id="3" name="Content Placeholder 2"/>
          <p:cNvSpPr>
            <a:spLocks noGrp="1"/>
          </p:cNvSpPr>
          <p:nvPr>
            <p:ph idx="1"/>
          </p:nvPr>
        </p:nvSpPr>
        <p:spPr/>
        <p:txBody>
          <a:bodyPr/>
          <a:lstStyle/>
          <a:p>
            <a:pPr marL="0" indent="0">
              <a:buNone/>
            </a:pPr>
            <a:r>
              <a:rPr lang="en-IN" dirty="0"/>
              <a:t>SELECT </a:t>
            </a:r>
            <a:r>
              <a:rPr lang="en-IN" dirty="0" err="1"/>
              <a:t>dbo.GetTotalValueOfStock</a:t>
            </a:r>
            <a:r>
              <a:rPr lang="en-IN" dirty="0"/>
              <a:t>()</a:t>
            </a:r>
          </a:p>
        </p:txBody>
      </p:sp>
    </p:spTree>
    <p:extLst>
      <p:ext uri="{BB962C8B-B14F-4D97-AF65-F5344CB8AC3E}">
        <p14:creationId xmlns:p14="http://schemas.microsoft.com/office/powerpoint/2010/main" val="211397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Create Table</a:t>
            </a:r>
            <a:endParaRPr lang="en-IN" dirty="0"/>
          </a:p>
        </p:txBody>
      </p:sp>
      <p:sp>
        <p:nvSpPr>
          <p:cNvPr id="3" name="Content Placeholder 2"/>
          <p:cNvSpPr>
            <a:spLocks noGrp="1"/>
          </p:cNvSpPr>
          <p:nvPr>
            <p:ph idx="1"/>
          </p:nvPr>
        </p:nvSpPr>
        <p:spPr/>
        <p:txBody>
          <a:bodyPr/>
          <a:lstStyle/>
          <a:p>
            <a:pPr marL="0" indent="0">
              <a:buNone/>
            </a:pPr>
            <a:r>
              <a:rPr lang="en-IN" dirty="0"/>
              <a:t>USE STUDENTDB</a:t>
            </a:r>
          </a:p>
          <a:p>
            <a:pPr marL="0" indent="0">
              <a:buNone/>
            </a:pPr>
            <a:r>
              <a:rPr lang="en-IN" dirty="0"/>
              <a:t>CREATE TABLE [dbo].[Standard](</a:t>
            </a:r>
          </a:p>
          <a:p>
            <a:pPr marL="0" indent="0">
              <a:buNone/>
            </a:pPr>
            <a:r>
              <a:rPr lang="en-IN" dirty="0"/>
              <a:t>[StandardId] [int] IDENTITY(1,1) NOT NULL,</a:t>
            </a:r>
          </a:p>
          <a:p>
            <a:pPr marL="0" indent="0">
              <a:buNone/>
            </a:pPr>
            <a:r>
              <a:rPr lang="en-IN" dirty="0"/>
              <a:t>[StandardName] [varchar](50) NULL,</a:t>
            </a:r>
          </a:p>
          <a:p>
            <a:pPr marL="0" indent="0">
              <a:buNone/>
            </a:pPr>
            <a:r>
              <a:rPr lang="en-IN" dirty="0"/>
              <a:t>CONSTRAINT [PK_Standard] PRIMARY KEY CLUSTERED </a:t>
            </a:r>
          </a:p>
          <a:p>
            <a:pPr marL="0" indent="0">
              <a:buNone/>
            </a:pPr>
            <a:r>
              <a:rPr lang="en-IN" dirty="0"/>
              <a:t>(</a:t>
            </a:r>
          </a:p>
          <a:p>
            <a:pPr marL="0" indent="0">
              <a:buNone/>
            </a:pPr>
            <a:r>
              <a:rPr lang="en-IN" dirty="0"/>
              <a:t>[StandardId] ASC</a:t>
            </a:r>
          </a:p>
          <a:p>
            <a:pPr marL="0" indent="0">
              <a:buNone/>
            </a:pPr>
            <a:r>
              <a:rPr lang="en-IN" dirty="0"/>
              <a:t>))</a:t>
            </a:r>
          </a:p>
          <a:p>
            <a:endParaRPr lang="en-IN" dirty="0"/>
          </a:p>
        </p:txBody>
      </p:sp>
    </p:spTree>
    <p:extLst>
      <p:ext uri="{BB962C8B-B14F-4D97-AF65-F5344CB8AC3E}">
        <p14:creationId xmlns:p14="http://schemas.microsoft.com/office/powerpoint/2010/main" val="13696889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IN" dirty="0"/>
          </a:p>
        </p:txBody>
      </p:sp>
      <p:sp>
        <p:nvSpPr>
          <p:cNvPr id="3" name="Content Placeholder 2"/>
          <p:cNvSpPr>
            <a:spLocks noGrp="1"/>
          </p:cNvSpPr>
          <p:nvPr>
            <p:ph idx="1"/>
          </p:nvPr>
        </p:nvSpPr>
        <p:spPr/>
        <p:txBody>
          <a:bodyPr/>
          <a:lstStyle/>
          <a:p>
            <a:pPr lvl="0" fontAlgn="base"/>
            <a:r>
              <a:rPr lang="en-IN" dirty="0"/>
              <a:t>An index is a pointer to data in a table.</a:t>
            </a:r>
          </a:p>
          <a:p>
            <a:pPr lvl="0" fontAlgn="base"/>
            <a:r>
              <a:rPr lang="en-IN" dirty="0"/>
              <a:t>An index in a database is very similar to an index in the back of a book.</a:t>
            </a:r>
          </a:p>
          <a:p>
            <a:pPr marL="0" indent="0">
              <a:buNone/>
            </a:pPr>
            <a:r>
              <a:rPr lang="en-IN" dirty="0"/>
              <a:t>CREATE INDEX is used to create an index</a:t>
            </a:r>
          </a:p>
          <a:p>
            <a:pPr marL="0" indent="0">
              <a:buNone/>
            </a:pPr>
            <a:r>
              <a:rPr lang="en-IN" dirty="0"/>
              <a:t>CREATE INDEX </a:t>
            </a:r>
            <a:r>
              <a:rPr lang="en-IN" dirty="0" err="1"/>
              <a:t>index_name</a:t>
            </a:r>
            <a:r>
              <a:rPr lang="en-IN" dirty="0"/>
              <a:t> ON </a:t>
            </a:r>
            <a:r>
              <a:rPr lang="en-IN" dirty="0" err="1"/>
              <a:t>table_name</a:t>
            </a:r>
            <a:endParaRPr lang="en-IN" dirty="0"/>
          </a:p>
          <a:p>
            <a:pPr marL="0" indent="0">
              <a:buNone/>
            </a:pPr>
            <a:r>
              <a:rPr lang="en-IN" dirty="0"/>
              <a:t>(</a:t>
            </a:r>
            <a:r>
              <a:rPr lang="en-IN" dirty="0" err="1"/>
              <a:t>column_name</a:t>
            </a:r>
            <a:r>
              <a:rPr lang="en-IN" dirty="0"/>
              <a:t>);</a:t>
            </a:r>
          </a:p>
          <a:p>
            <a:endParaRPr lang="en-IN" dirty="0"/>
          </a:p>
        </p:txBody>
      </p:sp>
    </p:spTree>
    <p:extLst>
      <p:ext uri="{BB962C8B-B14F-4D97-AF65-F5344CB8AC3E}">
        <p14:creationId xmlns:p14="http://schemas.microsoft.com/office/powerpoint/2010/main" val="14861238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Do’s and Don’ts</a:t>
            </a:r>
            <a:endParaRPr lang="en-IN" dirty="0"/>
          </a:p>
        </p:txBody>
      </p:sp>
      <p:sp>
        <p:nvSpPr>
          <p:cNvPr id="3" name="Content Placeholder 2"/>
          <p:cNvSpPr>
            <a:spLocks noGrp="1"/>
          </p:cNvSpPr>
          <p:nvPr>
            <p:ph idx="1"/>
          </p:nvPr>
        </p:nvSpPr>
        <p:spPr/>
        <p:txBody>
          <a:bodyPr/>
          <a:lstStyle/>
          <a:p>
            <a:pPr lvl="0" fontAlgn="base"/>
            <a:r>
              <a:rPr lang="en-IN" dirty="0"/>
              <a:t>Indexes should not be used on small tables.</a:t>
            </a:r>
          </a:p>
          <a:p>
            <a:pPr lvl="0" fontAlgn="base"/>
            <a:r>
              <a:rPr lang="en-IN" dirty="0"/>
              <a:t>Tables that have frequent, large batch update or insert operations.</a:t>
            </a:r>
          </a:p>
          <a:p>
            <a:pPr lvl="0" fontAlgn="base"/>
            <a:r>
              <a:rPr lang="en-IN" dirty="0"/>
              <a:t>Indexes should not be used on columns that contain a high number of NULL values.</a:t>
            </a:r>
          </a:p>
          <a:p>
            <a:pPr lvl="0" fontAlgn="base"/>
            <a:r>
              <a:rPr lang="en-IN" dirty="0"/>
              <a:t>Columns that are frequently manipulated should not be indexed.</a:t>
            </a:r>
          </a:p>
          <a:p>
            <a:endParaRPr lang="en-IN" dirty="0"/>
          </a:p>
        </p:txBody>
      </p:sp>
    </p:spTree>
    <p:extLst>
      <p:ext uri="{BB962C8B-B14F-4D97-AF65-F5344CB8AC3E}">
        <p14:creationId xmlns:p14="http://schemas.microsoft.com/office/powerpoint/2010/main" val="8085475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Index</a:t>
            </a:r>
            <a:endParaRPr lang="en-IN" dirty="0"/>
          </a:p>
        </p:txBody>
      </p:sp>
      <p:sp>
        <p:nvSpPr>
          <p:cNvPr id="3" name="Content Placeholder 2"/>
          <p:cNvSpPr>
            <a:spLocks noGrp="1"/>
          </p:cNvSpPr>
          <p:nvPr>
            <p:ph idx="1"/>
          </p:nvPr>
        </p:nvSpPr>
        <p:spPr/>
        <p:txBody>
          <a:bodyPr/>
          <a:lstStyle/>
          <a:p>
            <a:r>
              <a:rPr lang="en-US" dirty="0"/>
              <a:t>A Clustered Index in SQL Server defines the order in which data is physically stored in a table. It means, SQL cluster index will sort the records first and then store them</a:t>
            </a:r>
            <a:r>
              <a:rPr lang="en-US" dirty="0" smtClean="0"/>
              <a:t>.</a:t>
            </a:r>
          </a:p>
          <a:p>
            <a:pPr lvl="0" fontAlgn="base"/>
            <a:r>
              <a:rPr lang="en-IN" dirty="0"/>
              <a:t>Clustered indexes sort and store the data rows in the table or view based on their key values. These are the columns included in the index definition. </a:t>
            </a:r>
          </a:p>
          <a:p>
            <a:r>
              <a:rPr lang="en-IN" dirty="0"/>
              <a:t>There can be only one clustered index per table, because the data rows themselves can </a:t>
            </a:r>
            <a:endParaRPr lang="en-US" dirty="0"/>
          </a:p>
        </p:txBody>
      </p:sp>
    </p:spTree>
    <p:extLst>
      <p:ext uri="{BB962C8B-B14F-4D97-AF65-F5344CB8AC3E}">
        <p14:creationId xmlns:p14="http://schemas.microsoft.com/office/powerpoint/2010/main" val="39770935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Index</a:t>
            </a:r>
            <a:endParaRPr lang="en-IN" dirty="0"/>
          </a:p>
        </p:txBody>
      </p:sp>
      <p:sp>
        <p:nvSpPr>
          <p:cNvPr id="3" name="Content Placeholder 2"/>
          <p:cNvSpPr>
            <a:spLocks noGrp="1"/>
          </p:cNvSpPr>
          <p:nvPr>
            <p:ph idx="1"/>
          </p:nvPr>
        </p:nvSpPr>
        <p:spPr/>
        <p:txBody>
          <a:bodyPr/>
          <a:lstStyle/>
          <a:p>
            <a:pPr marL="0" indent="0">
              <a:buNone/>
            </a:pPr>
            <a:r>
              <a:rPr lang="en-US" dirty="0"/>
              <a:t>CREATE CLUSTERED INDEX </a:t>
            </a:r>
            <a:r>
              <a:rPr lang="en-US" dirty="0" err="1"/>
              <a:t>Index_Name</a:t>
            </a:r>
            <a:endParaRPr lang="en-US" dirty="0"/>
          </a:p>
          <a:p>
            <a:pPr marL="0" indent="0">
              <a:buNone/>
            </a:pPr>
            <a:r>
              <a:rPr lang="en-US" dirty="0"/>
              <a:t>ON </a:t>
            </a:r>
            <a:r>
              <a:rPr lang="en-US" dirty="0" err="1"/>
              <a:t>Table_Name</a:t>
            </a:r>
            <a:r>
              <a:rPr lang="en-US" dirty="0"/>
              <a:t> (</a:t>
            </a:r>
            <a:r>
              <a:rPr lang="en-US" dirty="0" err="1"/>
              <a:t>Column_Name</a:t>
            </a:r>
            <a:r>
              <a:rPr lang="en-US" dirty="0"/>
              <a:t>(s) ASC/DESC)</a:t>
            </a:r>
            <a:endParaRPr lang="en-IN" dirty="0"/>
          </a:p>
          <a:p>
            <a:endParaRPr lang="en-IN" dirty="0"/>
          </a:p>
        </p:txBody>
      </p:sp>
    </p:spTree>
    <p:extLst>
      <p:ext uri="{BB962C8B-B14F-4D97-AF65-F5344CB8AC3E}">
        <p14:creationId xmlns:p14="http://schemas.microsoft.com/office/powerpoint/2010/main" val="20270395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Index</a:t>
            </a:r>
            <a:endParaRPr lang="en-IN" dirty="0"/>
          </a:p>
        </p:txBody>
      </p:sp>
      <p:sp>
        <p:nvSpPr>
          <p:cNvPr id="3" name="Content Placeholder 2"/>
          <p:cNvSpPr>
            <a:spLocks noGrp="1"/>
          </p:cNvSpPr>
          <p:nvPr>
            <p:ph idx="1"/>
          </p:nvPr>
        </p:nvSpPr>
        <p:spPr/>
        <p:txBody>
          <a:bodyPr/>
          <a:lstStyle/>
          <a:p>
            <a:pPr marL="0" indent="0">
              <a:buNone/>
            </a:pPr>
            <a:r>
              <a:rPr lang="en-IN" dirty="0"/>
              <a:t>CREATE TABLE </a:t>
            </a:r>
            <a:r>
              <a:rPr lang="en-IN" dirty="0" err="1"/>
              <a:t>dbo.TestTable</a:t>
            </a:r>
            <a:r>
              <a:rPr lang="en-IN" dirty="0"/>
              <a:t> (TestCol1 int NOT NULL,  </a:t>
            </a:r>
          </a:p>
          <a:p>
            <a:pPr marL="0" indent="0">
              <a:buNone/>
            </a:pPr>
            <a:r>
              <a:rPr lang="en-IN" dirty="0"/>
              <a:t>TestCol2 </a:t>
            </a:r>
            <a:r>
              <a:rPr lang="en-IN" dirty="0" err="1"/>
              <a:t>nchar</a:t>
            </a:r>
            <a:r>
              <a:rPr lang="en-IN" dirty="0"/>
              <a:t>(10) NULL,  </a:t>
            </a:r>
          </a:p>
          <a:p>
            <a:pPr marL="0" indent="0">
              <a:buNone/>
            </a:pPr>
            <a:r>
              <a:rPr lang="en-IN" dirty="0"/>
              <a:t>TestCol3 </a:t>
            </a:r>
            <a:r>
              <a:rPr lang="en-IN" dirty="0" err="1"/>
              <a:t>nvarchar</a:t>
            </a:r>
            <a:r>
              <a:rPr lang="en-IN" dirty="0"/>
              <a:t>(50) NULL);  </a:t>
            </a:r>
          </a:p>
          <a:p>
            <a:pPr marL="0" indent="0">
              <a:buNone/>
            </a:pPr>
            <a:r>
              <a:rPr lang="en-IN" dirty="0"/>
              <a:t>GO  </a:t>
            </a:r>
          </a:p>
          <a:p>
            <a:pPr marL="0" indent="0">
              <a:buNone/>
            </a:pPr>
            <a:r>
              <a:rPr lang="en-IN" dirty="0"/>
              <a:t>-- Create a clustered index called IX_TestTable_TestCol1  -- on the </a:t>
            </a:r>
            <a:r>
              <a:rPr lang="en-IN" dirty="0" err="1"/>
              <a:t>dbo.TestTabletable</a:t>
            </a:r>
            <a:r>
              <a:rPr lang="en-IN" dirty="0"/>
              <a:t> using the TestCol1 column.  </a:t>
            </a:r>
          </a:p>
          <a:p>
            <a:pPr marL="0" indent="0">
              <a:buNone/>
            </a:pPr>
            <a:r>
              <a:rPr lang="en-IN" dirty="0"/>
              <a:t>CREATE CLUSTERED INDEX IX_TestTable_TestCol1   </a:t>
            </a:r>
          </a:p>
          <a:p>
            <a:pPr marL="0" indent="0">
              <a:buNone/>
            </a:pPr>
            <a:r>
              <a:rPr lang="en-IN" dirty="0"/>
              <a:t>ON </a:t>
            </a:r>
            <a:r>
              <a:rPr lang="en-IN" dirty="0" err="1"/>
              <a:t>dbo.TestTable</a:t>
            </a:r>
            <a:r>
              <a:rPr lang="en-IN" dirty="0"/>
              <a:t>(TestCol1);   GO  </a:t>
            </a:r>
          </a:p>
          <a:p>
            <a:pPr marL="0" indent="0">
              <a:buNone/>
            </a:pPr>
            <a:endParaRPr lang="en-IN" dirty="0"/>
          </a:p>
        </p:txBody>
      </p:sp>
    </p:spTree>
    <p:extLst>
      <p:ext uri="{BB962C8B-B14F-4D97-AF65-F5344CB8AC3E}">
        <p14:creationId xmlns:p14="http://schemas.microsoft.com/office/powerpoint/2010/main" val="37883860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Clustered Index</a:t>
            </a:r>
            <a:endParaRPr lang="en-IN" dirty="0"/>
          </a:p>
        </p:txBody>
      </p:sp>
      <p:sp>
        <p:nvSpPr>
          <p:cNvPr id="3" name="Content Placeholder 2"/>
          <p:cNvSpPr>
            <a:spLocks noGrp="1"/>
          </p:cNvSpPr>
          <p:nvPr>
            <p:ph idx="1"/>
          </p:nvPr>
        </p:nvSpPr>
        <p:spPr/>
        <p:txBody>
          <a:bodyPr/>
          <a:lstStyle/>
          <a:p>
            <a:r>
              <a:rPr lang="en-US" dirty="0"/>
              <a:t>A Non Clustered Index in SQL Server stores the index structure separately from the data that is physically stored in a table. SQL Server allows you to create almost 999 non clustered indexes per </a:t>
            </a:r>
            <a:r>
              <a:rPr lang="en-US" dirty="0" smtClean="0"/>
              <a:t>table</a:t>
            </a:r>
          </a:p>
          <a:p>
            <a:endParaRPr lang="en-US" dirty="0"/>
          </a:p>
          <a:p>
            <a:pPr marL="0" indent="0">
              <a:buNone/>
            </a:pPr>
            <a:r>
              <a:rPr lang="en-IN" dirty="0"/>
              <a:t>CREATE NONCLUSTERED INDEX </a:t>
            </a:r>
          </a:p>
          <a:p>
            <a:pPr marL="0" indent="0">
              <a:buNone/>
            </a:pPr>
            <a:r>
              <a:rPr lang="en-IN" dirty="0"/>
              <a:t>[</a:t>
            </a:r>
            <a:r>
              <a:rPr lang="en-IN" dirty="0" err="1"/>
              <a:t>CompanyName</a:t>
            </a:r>
            <a:r>
              <a:rPr lang="en-IN" dirty="0"/>
              <a:t>] ON [dbo].[Customers]</a:t>
            </a:r>
          </a:p>
          <a:p>
            <a:pPr marL="0" indent="0">
              <a:buNone/>
            </a:pPr>
            <a:r>
              <a:rPr lang="en-IN" dirty="0"/>
              <a:t>(</a:t>
            </a:r>
          </a:p>
          <a:p>
            <a:pPr marL="0" indent="0">
              <a:buNone/>
            </a:pPr>
            <a:r>
              <a:rPr lang="en-IN" dirty="0"/>
              <a:t>[</a:t>
            </a:r>
            <a:r>
              <a:rPr lang="en-IN" dirty="0" err="1"/>
              <a:t>CompanyName</a:t>
            </a:r>
            <a:r>
              <a:rPr lang="en-IN" dirty="0"/>
              <a:t>] ASC</a:t>
            </a:r>
          </a:p>
          <a:p>
            <a:pPr marL="0" indent="0">
              <a:buNone/>
            </a:pPr>
            <a:r>
              <a:rPr lang="en-IN" dirty="0"/>
              <a:t>)</a:t>
            </a:r>
          </a:p>
        </p:txBody>
      </p:sp>
    </p:spTree>
    <p:extLst>
      <p:ext uri="{BB962C8B-B14F-4D97-AF65-F5344CB8AC3E}">
        <p14:creationId xmlns:p14="http://schemas.microsoft.com/office/powerpoint/2010/main" val="30295964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and Constraints</a:t>
            </a:r>
            <a:endParaRPr lang="en-IN" dirty="0"/>
          </a:p>
        </p:txBody>
      </p:sp>
      <p:sp>
        <p:nvSpPr>
          <p:cNvPr id="3" name="Content Placeholder 2"/>
          <p:cNvSpPr>
            <a:spLocks noGrp="1"/>
          </p:cNvSpPr>
          <p:nvPr>
            <p:ph idx="1"/>
          </p:nvPr>
        </p:nvSpPr>
        <p:spPr/>
        <p:txBody>
          <a:bodyPr/>
          <a:lstStyle/>
          <a:p>
            <a:pPr lvl="0" fontAlgn="base"/>
            <a:r>
              <a:rPr lang="en-IN" dirty="0"/>
              <a:t>An index is an on-disk structure associated with a table or view that speeds retrieval of rows from the table or view.</a:t>
            </a:r>
          </a:p>
          <a:p>
            <a:pPr lvl="0" fontAlgn="base"/>
            <a:r>
              <a:rPr lang="en-IN" dirty="0"/>
              <a:t>An index contains keys built from one or more columns in the table or view</a:t>
            </a:r>
          </a:p>
          <a:p>
            <a:pPr lvl="0" fontAlgn="base"/>
            <a:r>
              <a:rPr lang="en-IN" dirty="0"/>
              <a:t>These keys are stored in a structure (B-tree) that enables SQL Server to find the row or rows associated with the key values quickly and efficiently.</a:t>
            </a:r>
          </a:p>
          <a:p>
            <a:endParaRPr lang="en-IN" dirty="0"/>
          </a:p>
        </p:txBody>
      </p:sp>
    </p:spTree>
    <p:extLst>
      <p:ext uri="{BB962C8B-B14F-4D97-AF65-F5344CB8AC3E}">
        <p14:creationId xmlns:p14="http://schemas.microsoft.com/office/powerpoint/2010/main" val="552610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Subquery</a:t>
            </a:r>
            <a:endParaRPr lang="en-IN" dirty="0"/>
          </a:p>
        </p:txBody>
      </p:sp>
      <p:sp>
        <p:nvSpPr>
          <p:cNvPr id="3" name="Content Placeholder 2"/>
          <p:cNvSpPr>
            <a:spLocks noGrp="1"/>
          </p:cNvSpPr>
          <p:nvPr>
            <p:ph idx="1"/>
          </p:nvPr>
        </p:nvSpPr>
        <p:spPr/>
        <p:txBody>
          <a:bodyPr/>
          <a:lstStyle/>
          <a:p>
            <a:r>
              <a:rPr lang="en-IN" dirty="0"/>
              <a:t>A </a:t>
            </a:r>
            <a:r>
              <a:rPr lang="en-IN" b="1" i="1" dirty="0"/>
              <a:t>correlated subquery </a:t>
            </a:r>
            <a:r>
              <a:rPr lang="en-IN" dirty="0"/>
              <a:t>is an inner subquery which is referenced by the main outer query such that the inner query is considered as being executed repeatedly</a:t>
            </a:r>
          </a:p>
        </p:txBody>
      </p:sp>
    </p:spTree>
    <p:extLst>
      <p:ext uri="{BB962C8B-B14F-4D97-AF65-F5344CB8AC3E}">
        <p14:creationId xmlns:p14="http://schemas.microsoft.com/office/powerpoint/2010/main" val="15464882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Subquery</a:t>
            </a:r>
            <a:endParaRPr lang="en-IN" dirty="0"/>
          </a:p>
        </p:txBody>
      </p:sp>
      <p:sp>
        <p:nvSpPr>
          <p:cNvPr id="3" name="Content Placeholder 2"/>
          <p:cNvSpPr>
            <a:spLocks noGrp="1"/>
          </p:cNvSpPr>
          <p:nvPr>
            <p:ph idx="1"/>
          </p:nvPr>
        </p:nvSpPr>
        <p:spPr/>
        <p:txBody>
          <a:bodyPr/>
          <a:lstStyle/>
          <a:p>
            <a:pPr marL="0" indent="0">
              <a:buNone/>
            </a:pPr>
            <a:r>
              <a:rPr lang="en-IN" dirty="0"/>
              <a:t>SELECT </a:t>
            </a:r>
            <a:r>
              <a:rPr lang="en-IN" dirty="0" err="1"/>
              <a:t>ProductID</a:t>
            </a:r>
            <a:r>
              <a:rPr lang="en-IN" dirty="0"/>
              <a:t>, ProductName</a:t>
            </a:r>
          </a:p>
          <a:p>
            <a:pPr marL="0" indent="0">
              <a:buNone/>
            </a:pPr>
            <a:r>
              <a:rPr lang="en-IN" dirty="0"/>
              <a:t>FROM Products</a:t>
            </a:r>
          </a:p>
          <a:p>
            <a:pPr marL="0" indent="0">
              <a:buNone/>
            </a:pPr>
            <a:r>
              <a:rPr lang="en-IN" dirty="0"/>
              <a:t>WHERE </a:t>
            </a:r>
            <a:r>
              <a:rPr lang="en-IN" dirty="0" err="1"/>
              <a:t>SupplierID</a:t>
            </a:r>
            <a:r>
              <a:rPr lang="en-IN" dirty="0"/>
              <a:t> IN</a:t>
            </a:r>
          </a:p>
          <a:p>
            <a:pPr marL="0" indent="0">
              <a:buNone/>
            </a:pPr>
            <a:r>
              <a:rPr lang="en-IN" dirty="0"/>
              <a:t>(</a:t>
            </a:r>
          </a:p>
          <a:p>
            <a:pPr marL="0" indent="0">
              <a:buNone/>
            </a:pPr>
            <a:r>
              <a:rPr lang="en-IN" dirty="0"/>
              <a:t>SELECT </a:t>
            </a:r>
            <a:r>
              <a:rPr lang="en-IN" dirty="0" err="1"/>
              <a:t>SupplierID</a:t>
            </a:r>
            <a:r>
              <a:rPr lang="en-IN" dirty="0"/>
              <a:t> FROM Suppliers</a:t>
            </a:r>
          </a:p>
          <a:p>
            <a:pPr marL="0" indent="0">
              <a:buNone/>
            </a:pPr>
            <a:r>
              <a:rPr lang="en-US" dirty="0"/>
              <a:t>WHERE  REGION IS NOT NULL AND CITY IS NOT NULL</a:t>
            </a:r>
          </a:p>
          <a:p>
            <a:pPr marL="0" indent="0">
              <a:buNone/>
            </a:pPr>
            <a:r>
              <a:rPr lang="en-IN" dirty="0"/>
              <a:t>)</a:t>
            </a:r>
          </a:p>
          <a:p>
            <a:pPr marL="0" indent="0">
              <a:buNone/>
            </a:pPr>
            <a:r>
              <a:rPr lang="en-IN" dirty="0"/>
              <a:t>GO</a:t>
            </a:r>
          </a:p>
          <a:p>
            <a:pPr marL="0" indent="0">
              <a:buNone/>
            </a:pPr>
            <a:endParaRPr lang="en-IN" dirty="0"/>
          </a:p>
        </p:txBody>
      </p:sp>
    </p:spTree>
    <p:extLst>
      <p:ext uri="{BB962C8B-B14F-4D97-AF65-F5344CB8AC3E}">
        <p14:creationId xmlns:p14="http://schemas.microsoft.com/office/powerpoint/2010/main" val="2232729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Subquery</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USE [SQL Tutorial]</a:t>
            </a:r>
          </a:p>
          <a:p>
            <a:pPr marL="0" indent="0">
              <a:buNone/>
            </a:pPr>
            <a:r>
              <a:rPr lang="en-US" dirty="0"/>
              <a:t>GO</a:t>
            </a:r>
          </a:p>
          <a:p>
            <a:pPr marL="0" indent="0">
              <a:buNone/>
            </a:pPr>
            <a:r>
              <a:rPr lang="en-US" dirty="0"/>
              <a:t>SELECT [Id]</a:t>
            </a:r>
          </a:p>
          <a:p>
            <a:pPr marL="0" indent="0">
              <a:buNone/>
            </a:pPr>
            <a:r>
              <a:rPr lang="en-US" dirty="0"/>
              <a:t>      ,[</a:t>
            </a:r>
            <a:r>
              <a:rPr lang="en-US" dirty="0" err="1"/>
              <a:t>FirstName</a:t>
            </a:r>
            <a:r>
              <a:rPr lang="en-US" dirty="0"/>
              <a:t>] + SPACE(2) + [</a:t>
            </a:r>
            <a:r>
              <a:rPr lang="en-US" dirty="0" err="1"/>
              <a:t>LastName</a:t>
            </a:r>
            <a:r>
              <a:rPr lang="en-US" dirty="0"/>
              <a:t>] AS </a:t>
            </a:r>
            <a:r>
              <a:rPr lang="en-US" dirty="0" err="1"/>
              <a:t>FullName</a:t>
            </a:r>
            <a:endParaRPr lang="en-US" dirty="0"/>
          </a:p>
          <a:p>
            <a:pPr marL="0" indent="0">
              <a:buNone/>
            </a:pPr>
            <a:r>
              <a:rPr lang="en-US" dirty="0"/>
              <a:t>      ,[Education]</a:t>
            </a:r>
          </a:p>
          <a:p>
            <a:pPr marL="0" indent="0">
              <a:buNone/>
            </a:pPr>
            <a:r>
              <a:rPr lang="en-US" dirty="0"/>
              <a:t>      ,[Occupation]</a:t>
            </a:r>
          </a:p>
          <a:p>
            <a:pPr marL="0" indent="0">
              <a:buNone/>
            </a:pPr>
            <a:r>
              <a:rPr lang="en-US" dirty="0"/>
              <a:t>      ,[</a:t>
            </a:r>
            <a:r>
              <a:rPr lang="en-US" dirty="0" err="1"/>
              <a:t>YearlyIncome</a:t>
            </a:r>
            <a:r>
              <a:rPr lang="en-US" dirty="0"/>
              <a:t>]</a:t>
            </a:r>
          </a:p>
          <a:p>
            <a:pPr marL="0" indent="0">
              <a:buNone/>
            </a:pPr>
            <a:r>
              <a:rPr lang="en-US" dirty="0"/>
              <a:t>      ,[Sales]</a:t>
            </a:r>
          </a:p>
          <a:p>
            <a:pPr marL="0" indent="0">
              <a:buNone/>
            </a:pPr>
            <a:r>
              <a:rPr lang="en-US" dirty="0"/>
              <a:t>      ,CASE WHEN </a:t>
            </a:r>
          </a:p>
          <a:p>
            <a:pPr marL="0" indent="0">
              <a:buNone/>
            </a:pPr>
            <a:r>
              <a:rPr lang="en-US" dirty="0"/>
              <a:t>        (</a:t>
            </a:r>
          </a:p>
          <a:p>
            <a:pPr marL="0" indent="0">
              <a:buNone/>
            </a:pPr>
            <a:r>
              <a:rPr lang="en-US" dirty="0"/>
              <a:t>	    SELECT AVG([Sales]) FROM [Employee Table] AS sub</a:t>
            </a:r>
          </a:p>
          <a:p>
            <a:pPr marL="0" indent="0">
              <a:buNone/>
            </a:pPr>
            <a:r>
              <a:rPr lang="en-US" dirty="0"/>
              <a:t>	    WHERE </a:t>
            </a:r>
            <a:r>
              <a:rPr lang="en-US" dirty="0" err="1"/>
              <a:t>sub.Id</a:t>
            </a:r>
            <a:r>
              <a:rPr lang="en-US" dirty="0"/>
              <a:t> = </a:t>
            </a:r>
            <a:r>
              <a:rPr lang="en-US" dirty="0" err="1"/>
              <a:t>emp.Id</a:t>
            </a:r>
            <a:endParaRPr lang="en-US" dirty="0"/>
          </a:p>
          <a:p>
            <a:pPr marL="0" indent="0">
              <a:buNone/>
            </a:pPr>
            <a:r>
              <a:rPr lang="en-US" dirty="0"/>
              <a:t>	) &lt;= emp.[Sales] THEN 'He is Performing Good'</a:t>
            </a:r>
          </a:p>
          <a:p>
            <a:pPr marL="0" indent="0">
              <a:buNone/>
            </a:pPr>
            <a:r>
              <a:rPr lang="en-US" dirty="0"/>
              <a:t>	                 ELSE 'He is Under Performing'</a:t>
            </a:r>
          </a:p>
          <a:p>
            <a:pPr marL="0" indent="0">
              <a:buNone/>
            </a:pPr>
            <a:r>
              <a:rPr lang="en-US" dirty="0"/>
              <a:t>       END AS Remarks</a:t>
            </a:r>
          </a:p>
          <a:p>
            <a:pPr marL="0" indent="0">
              <a:buNone/>
            </a:pPr>
            <a:r>
              <a:rPr lang="en-US" dirty="0"/>
              <a:t>      ,[</a:t>
            </a:r>
            <a:r>
              <a:rPr lang="en-US" dirty="0" err="1"/>
              <a:t>HireDate</a:t>
            </a:r>
            <a:r>
              <a:rPr lang="en-US" dirty="0"/>
              <a:t>]</a:t>
            </a:r>
          </a:p>
          <a:p>
            <a:pPr marL="0" indent="0">
              <a:buNone/>
            </a:pPr>
            <a:r>
              <a:rPr lang="en-US" dirty="0"/>
              <a:t>  FROM [Employee Table] AS </a:t>
            </a:r>
            <a:r>
              <a:rPr lang="en-US" dirty="0" err="1"/>
              <a:t>emp</a:t>
            </a:r>
            <a:endParaRPr lang="en-IN" dirty="0"/>
          </a:p>
        </p:txBody>
      </p:sp>
    </p:spTree>
    <p:extLst>
      <p:ext uri="{BB962C8B-B14F-4D97-AF65-F5344CB8AC3E}">
        <p14:creationId xmlns:p14="http://schemas.microsoft.com/office/powerpoint/2010/main" val="387134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a:t>Alter Table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USE STUDENTDB</a:t>
            </a:r>
          </a:p>
          <a:p>
            <a:pPr marL="0" indent="0">
              <a:buNone/>
            </a:pPr>
            <a:r>
              <a:rPr lang="en-IN" dirty="0"/>
              <a:t>ALTER TABLE dbo.STANDARD</a:t>
            </a:r>
          </a:p>
          <a:p>
            <a:pPr marL="0" indent="0">
              <a:buNone/>
            </a:pPr>
            <a:r>
              <a:rPr lang="en-IN" dirty="0"/>
              <a:t>ADD  [Description] VARCHAR(100</a:t>
            </a:r>
            <a:r>
              <a:rPr lang="en-IN" dirty="0" smtClean="0"/>
              <a:t>)</a:t>
            </a:r>
          </a:p>
          <a:p>
            <a:r>
              <a:rPr lang="en-US" dirty="0"/>
              <a:t>SQL ALTER TABLE ADD </a:t>
            </a:r>
            <a:r>
              <a:rPr lang="en-US" dirty="0" smtClean="0"/>
              <a:t>column</a:t>
            </a:r>
          </a:p>
          <a:p>
            <a:r>
              <a:rPr lang="en-US" dirty="0"/>
              <a:t>SQL ALTER TABLE MODIFY column</a:t>
            </a:r>
          </a:p>
          <a:p>
            <a:r>
              <a:rPr lang="en-IN" dirty="0"/>
              <a:t>SQL ALTER TABLE DROP columns</a:t>
            </a:r>
          </a:p>
          <a:p>
            <a:endParaRPr lang="en-US" dirty="0"/>
          </a:p>
          <a:p>
            <a:pPr marL="0" indent="0">
              <a:buNone/>
            </a:pPr>
            <a:endParaRPr lang="en-IN" dirty="0"/>
          </a:p>
          <a:p>
            <a:endParaRPr lang="en-IN" dirty="0"/>
          </a:p>
        </p:txBody>
      </p:sp>
    </p:spTree>
    <p:extLst>
      <p:ext uri="{BB962C8B-B14F-4D97-AF65-F5344CB8AC3E}">
        <p14:creationId xmlns:p14="http://schemas.microsoft.com/office/powerpoint/2010/main" val="30892529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Correlated Subquery </a:t>
            </a:r>
            <a:endParaRPr lang="en-IN" dirty="0"/>
          </a:p>
        </p:txBody>
      </p:sp>
      <p:sp>
        <p:nvSpPr>
          <p:cNvPr id="3" name="Content Placeholder 2"/>
          <p:cNvSpPr>
            <a:spLocks noGrp="1"/>
          </p:cNvSpPr>
          <p:nvPr>
            <p:ph idx="1"/>
          </p:nvPr>
        </p:nvSpPr>
        <p:spPr/>
        <p:txBody>
          <a:bodyPr/>
          <a:lstStyle/>
          <a:p>
            <a:r>
              <a:rPr lang="en-IN" dirty="0"/>
              <a:t>A </a:t>
            </a:r>
            <a:r>
              <a:rPr lang="en-IN" b="1" i="1" dirty="0" err="1"/>
              <a:t>noncorrelated</a:t>
            </a:r>
            <a:r>
              <a:rPr lang="en-IN" b="1" i="1" dirty="0"/>
              <a:t> subquery </a:t>
            </a:r>
            <a:r>
              <a:rPr lang="en-IN" dirty="0"/>
              <a:t>is subquery that is independent of the outer query and it can executed on its own without relying on main outer query.</a:t>
            </a:r>
          </a:p>
        </p:txBody>
      </p:sp>
    </p:spTree>
    <p:extLst>
      <p:ext uri="{BB962C8B-B14F-4D97-AF65-F5344CB8AC3E}">
        <p14:creationId xmlns:p14="http://schemas.microsoft.com/office/powerpoint/2010/main" val="33840987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Correlated Subquery</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USE </a:t>
            </a:r>
            <a:r>
              <a:rPr lang="en-IN" dirty="0" err="1"/>
              <a:t>AdventureWorks</a:t>
            </a:r>
            <a:r>
              <a:rPr lang="en-IN" dirty="0"/>
              <a:t>;</a:t>
            </a:r>
          </a:p>
          <a:p>
            <a:pPr marL="0" indent="0">
              <a:buNone/>
            </a:pPr>
            <a:r>
              <a:rPr lang="en-IN" dirty="0"/>
              <a:t>GO</a:t>
            </a:r>
          </a:p>
          <a:p>
            <a:pPr marL="0" indent="0">
              <a:buNone/>
            </a:pPr>
            <a:r>
              <a:rPr lang="en-IN" dirty="0"/>
              <a:t>SELECT </a:t>
            </a:r>
            <a:r>
              <a:rPr lang="en-IN" dirty="0" err="1"/>
              <a:t>e.EmployeeID</a:t>
            </a:r>
            <a:endParaRPr lang="en-IN" dirty="0"/>
          </a:p>
          <a:p>
            <a:pPr marL="0" indent="0">
              <a:buNone/>
            </a:pPr>
            <a:r>
              <a:rPr lang="en-IN" dirty="0"/>
              <a:t>FROM </a:t>
            </a:r>
            <a:r>
              <a:rPr lang="en-IN" dirty="0" err="1"/>
              <a:t>HumanResources.Employee</a:t>
            </a:r>
            <a:r>
              <a:rPr lang="en-IN" dirty="0"/>
              <a:t> e</a:t>
            </a:r>
          </a:p>
          <a:p>
            <a:pPr marL="0" indent="0">
              <a:buNone/>
            </a:pPr>
            <a:r>
              <a:rPr lang="en-IN" dirty="0"/>
              <a:t>WHERE </a:t>
            </a:r>
            <a:r>
              <a:rPr lang="en-IN" dirty="0" err="1"/>
              <a:t>e.ContactID</a:t>
            </a:r>
            <a:r>
              <a:rPr lang="en-IN" dirty="0"/>
              <a:t> IN</a:t>
            </a:r>
          </a:p>
          <a:p>
            <a:pPr marL="0" indent="0">
              <a:buNone/>
            </a:pPr>
            <a:r>
              <a:rPr lang="en-IN" dirty="0"/>
              <a:t>(</a:t>
            </a:r>
          </a:p>
          <a:p>
            <a:pPr marL="0" indent="0">
              <a:buNone/>
            </a:pPr>
            <a:r>
              <a:rPr lang="en-IN" dirty="0"/>
              <a:t>SELECT </a:t>
            </a:r>
            <a:r>
              <a:rPr lang="en-IN" dirty="0" err="1"/>
              <a:t>c.ContactID</a:t>
            </a:r>
            <a:endParaRPr lang="en-IN" dirty="0"/>
          </a:p>
          <a:p>
            <a:pPr marL="0" indent="0">
              <a:buNone/>
            </a:pPr>
            <a:r>
              <a:rPr lang="en-IN" dirty="0"/>
              <a:t>FROM </a:t>
            </a:r>
            <a:r>
              <a:rPr lang="en-IN" dirty="0" err="1"/>
              <a:t>Person.Contact</a:t>
            </a:r>
            <a:r>
              <a:rPr lang="en-IN" dirty="0"/>
              <a:t> c</a:t>
            </a:r>
          </a:p>
          <a:p>
            <a:pPr marL="0" indent="0">
              <a:buNone/>
            </a:pPr>
            <a:r>
              <a:rPr lang="en-IN" dirty="0"/>
              <a:t>WHERE </a:t>
            </a:r>
            <a:r>
              <a:rPr lang="en-IN" dirty="0" err="1"/>
              <a:t>c.Title</a:t>
            </a:r>
            <a:r>
              <a:rPr lang="en-IN" dirty="0"/>
              <a:t> = 'Mr.'</a:t>
            </a:r>
          </a:p>
          <a:p>
            <a:pPr marL="0" indent="0">
              <a:buNone/>
            </a:pPr>
            <a:r>
              <a:rPr lang="en-IN" dirty="0"/>
              <a:t>)</a:t>
            </a:r>
          </a:p>
          <a:p>
            <a:pPr marL="0" indent="0">
              <a:buNone/>
            </a:pPr>
            <a:r>
              <a:rPr lang="en-IN" dirty="0"/>
              <a:t>GO</a:t>
            </a:r>
          </a:p>
        </p:txBody>
      </p:sp>
    </p:spTree>
    <p:extLst>
      <p:ext uri="{BB962C8B-B14F-4D97-AF65-F5344CB8AC3E}">
        <p14:creationId xmlns:p14="http://schemas.microsoft.com/office/powerpoint/2010/main" val="37991148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in database</a:t>
            </a:r>
            <a:endParaRPr lang="en-IN" dirty="0"/>
          </a:p>
        </p:txBody>
      </p:sp>
      <p:sp>
        <p:nvSpPr>
          <p:cNvPr id="3" name="Content Placeholder 2"/>
          <p:cNvSpPr>
            <a:spLocks noGrp="1"/>
          </p:cNvSpPr>
          <p:nvPr>
            <p:ph idx="1"/>
          </p:nvPr>
        </p:nvSpPr>
        <p:spPr/>
        <p:txBody>
          <a:bodyPr/>
          <a:lstStyle/>
          <a:p>
            <a:r>
              <a:rPr lang="en-IN" dirty="0"/>
              <a:t>A view contains rows and columns, just like a real table. The fields in a view are fields from one or more real tables in the database</a:t>
            </a:r>
            <a:r>
              <a:rPr lang="en-IN" dirty="0" smtClean="0"/>
              <a:t>.</a:t>
            </a:r>
          </a:p>
          <a:p>
            <a:r>
              <a:rPr lang="en-US" dirty="0"/>
              <a:t>A view is like a virtual table produced by executing a query. </a:t>
            </a:r>
            <a:endParaRPr lang="en-US" dirty="0" smtClean="0"/>
          </a:p>
          <a:p>
            <a:r>
              <a:rPr lang="en-US" dirty="0" smtClean="0"/>
              <a:t>The </a:t>
            </a:r>
            <a:r>
              <a:rPr lang="en-US" dirty="0"/>
              <a:t>relational database management system (RDBMS) stores a view as a named SELECT in the database catalog.</a:t>
            </a:r>
            <a:endParaRPr lang="en-IN" dirty="0"/>
          </a:p>
          <a:p>
            <a:endParaRPr lang="en-IN" dirty="0"/>
          </a:p>
        </p:txBody>
      </p:sp>
    </p:spTree>
    <p:extLst>
      <p:ext uri="{BB962C8B-B14F-4D97-AF65-F5344CB8AC3E}">
        <p14:creationId xmlns:p14="http://schemas.microsoft.com/office/powerpoint/2010/main" val="8939052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smtClean="0"/>
              <a:t>USE [NORTHWND]</a:t>
            </a:r>
          </a:p>
          <a:p>
            <a:pPr marL="0" indent="0">
              <a:buNone/>
            </a:pPr>
            <a:r>
              <a:rPr lang="en-IN" dirty="0" smtClean="0"/>
              <a:t>GO</a:t>
            </a:r>
          </a:p>
          <a:p>
            <a:pPr marL="0" indent="0">
              <a:buNone/>
            </a:pPr>
            <a:endParaRPr lang="en-IN" dirty="0" smtClean="0"/>
          </a:p>
          <a:p>
            <a:pPr marL="0" indent="0">
              <a:buNone/>
            </a:pPr>
            <a:r>
              <a:rPr lang="en-US" dirty="0" smtClean="0"/>
              <a:t>/****** Object:  View [</a:t>
            </a:r>
            <a:r>
              <a:rPr lang="en-US" dirty="0" err="1" smtClean="0"/>
              <a:t>dbo</a:t>
            </a:r>
            <a:r>
              <a:rPr lang="en-US" dirty="0" smtClean="0"/>
              <a:t>].[Order Subtotals]    Script Date: 30-03-2019 22:37:05 ******/</a:t>
            </a:r>
          </a:p>
          <a:p>
            <a:pPr marL="0" indent="0">
              <a:buNone/>
            </a:pPr>
            <a:r>
              <a:rPr lang="en-IN" dirty="0" smtClean="0"/>
              <a:t>SET ANSI_NULLS ON</a:t>
            </a:r>
          </a:p>
          <a:p>
            <a:pPr marL="0" indent="0">
              <a:buNone/>
            </a:pPr>
            <a:r>
              <a:rPr lang="en-IN" dirty="0" smtClean="0"/>
              <a:t>GO</a:t>
            </a:r>
          </a:p>
          <a:p>
            <a:pPr marL="0" indent="0">
              <a:buNone/>
            </a:pPr>
            <a:endParaRPr lang="en-IN" dirty="0" smtClean="0"/>
          </a:p>
          <a:p>
            <a:pPr marL="0" indent="0">
              <a:buNone/>
            </a:pPr>
            <a:r>
              <a:rPr lang="en-IN" dirty="0" smtClean="0"/>
              <a:t>SET QUOTED_IDENTIFIER ON</a:t>
            </a:r>
          </a:p>
          <a:p>
            <a:pPr marL="0" indent="0">
              <a:buNone/>
            </a:pPr>
            <a:r>
              <a:rPr lang="en-IN" dirty="0" smtClean="0"/>
              <a:t>GO</a:t>
            </a:r>
          </a:p>
          <a:p>
            <a:pPr marL="0" indent="0">
              <a:buNone/>
            </a:pPr>
            <a:endParaRPr lang="en-IN" dirty="0" smtClean="0"/>
          </a:p>
          <a:p>
            <a:pPr marL="0" indent="0">
              <a:buNone/>
            </a:pPr>
            <a:endParaRPr lang="en-IN" dirty="0" smtClean="0"/>
          </a:p>
          <a:p>
            <a:pPr marL="0" indent="0">
              <a:buNone/>
            </a:pPr>
            <a:r>
              <a:rPr lang="en-US" dirty="0" smtClean="0"/>
              <a:t>create view [</a:t>
            </a:r>
            <a:r>
              <a:rPr lang="en-US" dirty="0" err="1" smtClean="0"/>
              <a:t>dbo</a:t>
            </a:r>
            <a:r>
              <a:rPr lang="en-US" dirty="0" smtClean="0"/>
              <a:t>].[Order Subtotals] AS</a:t>
            </a:r>
          </a:p>
          <a:p>
            <a:pPr marL="0" indent="0">
              <a:buNone/>
            </a:pPr>
            <a:r>
              <a:rPr lang="en-US" dirty="0" smtClean="0"/>
              <a:t>SELECT "Order Details".</a:t>
            </a:r>
            <a:r>
              <a:rPr lang="en-US" dirty="0" err="1" smtClean="0"/>
              <a:t>OrderID</a:t>
            </a:r>
            <a:r>
              <a:rPr lang="en-US" dirty="0" smtClean="0"/>
              <a:t>, Sum(CONVERT(money,("Order Details".</a:t>
            </a:r>
            <a:r>
              <a:rPr lang="en-US" dirty="0" err="1" smtClean="0"/>
              <a:t>UnitPrice</a:t>
            </a:r>
            <a:r>
              <a:rPr lang="en-US" dirty="0" smtClean="0"/>
              <a:t>*Quantity*(1-Discount)/100))*100) AS Subtotal</a:t>
            </a:r>
          </a:p>
          <a:p>
            <a:pPr marL="0" indent="0">
              <a:buNone/>
            </a:pPr>
            <a:r>
              <a:rPr lang="en-IN" dirty="0" smtClean="0"/>
              <a:t>FROM "Order Details"</a:t>
            </a:r>
          </a:p>
          <a:p>
            <a:pPr marL="0" indent="0">
              <a:buNone/>
            </a:pPr>
            <a:r>
              <a:rPr lang="en-US" dirty="0" smtClean="0"/>
              <a:t>GROUP BY "Order Details".</a:t>
            </a:r>
            <a:r>
              <a:rPr lang="en-US" dirty="0" err="1" smtClean="0"/>
              <a:t>OrderID</a:t>
            </a:r>
            <a:endParaRPr lang="en-US" dirty="0" smtClean="0"/>
          </a:p>
          <a:p>
            <a:pPr marL="0" indent="0">
              <a:buNone/>
            </a:pPr>
            <a:r>
              <a:rPr lang="en-IN" dirty="0" smtClean="0"/>
              <a:t>GO</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6531758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IN" dirty="0"/>
          </a:p>
        </p:txBody>
      </p:sp>
      <p:sp>
        <p:nvSpPr>
          <p:cNvPr id="3" name="Content Placeholder 2"/>
          <p:cNvSpPr>
            <a:spLocks noGrp="1"/>
          </p:cNvSpPr>
          <p:nvPr>
            <p:ph idx="1"/>
          </p:nvPr>
        </p:nvSpPr>
        <p:spPr/>
        <p:txBody>
          <a:bodyPr/>
          <a:lstStyle/>
          <a:p>
            <a:r>
              <a:rPr lang="en-US" dirty="0" smtClean="0"/>
              <a:t>Views in </a:t>
            </a:r>
            <a:r>
              <a:rPr lang="en-US" dirty="0" err="1" smtClean="0"/>
              <a:t>AdventureWorks</a:t>
            </a:r>
            <a:r>
              <a:rPr lang="en-US" dirty="0" smtClean="0"/>
              <a:t> database</a:t>
            </a:r>
            <a:endParaRPr lang="en-IN" dirty="0"/>
          </a:p>
        </p:txBody>
      </p:sp>
    </p:spTree>
    <p:extLst>
      <p:ext uri="{BB962C8B-B14F-4D97-AF65-F5344CB8AC3E}">
        <p14:creationId xmlns:p14="http://schemas.microsoft.com/office/powerpoint/2010/main" val="34124940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View HRDB database</a:t>
            </a:r>
            <a:endParaRPr lang="en-IN" dirty="0"/>
          </a:p>
        </p:txBody>
      </p:sp>
      <p:sp>
        <p:nvSpPr>
          <p:cNvPr id="3" name="Content Placeholder 2"/>
          <p:cNvSpPr>
            <a:spLocks noGrp="1"/>
          </p:cNvSpPr>
          <p:nvPr>
            <p:ph idx="1"/>
          </p:nvPr>
        </p:nvSpPr>
        <p:spPr/>
        <p:txBody>
          <a:bodyPr/>
          <a:lstStyle/>
          <a:p>
            <a:r>
              <a:rPr lang="en-US" b="1" dirty="0">
                <a:solidFill>
                  <a:srgbClr val="333333"/>
                </a:solidFill>
                <a:latin typeface="Courier New" panose="02070309020205020404" pitchFamily="49" charset="0"/>
              </a:rPr>
              <a:t>CREATE</a:t>
            </a:r>
            <a:r>
              <a:rPr lang="en-US" dirty="0">
                <a:solidFill>
                  <a:srgbClr val="333333"/>
                </a:solidFill>
                <a:latin typeface="Courier New" panose="02070309020205020404" pitchFamily="49" charset="0"/>
              </a:rPr>
              <a:t> </a:t>
            </a:r>
            <a:r>
              <a:rPr lang="en-US" b="1" dirty="0">
                <a:solidFill>
                  <a:srgbClr val="333333"/>
                </a:solidFill>
                <a:latin typeface="Courier New" panose="02070309020205020404" pitchFamily="49" charset="0"/>
              </a:rPr>
              <a:t>VIEW</a:t>
            </a:r>
            <a:r>
              <a:rPr lang="en-US" dirty="0">
                <a:solidFill>
                  <a:srgbClr val="333333"/>
                </a:solidFill>
                <a:latin typeface="Courier New" panose="02070309020205020404" pitchFamily="49" charset="0"/>
              </a:rPr>
              <a:t> </a:t>
            </a:r>
            <a:r>
              <a:rPr lang="en-US" dirty="0" err="1">
                <a:solidFill>
                  <a:srgbClr val="333333"/>
                </a:solidFill>
                <a:latin typeface="Courier New" panose="02070309020205020404" pitchFamily="49" charset="0"/>
              </a:rPr>
              <a:t>employee_contacts</a:t>
            </a:r>
            <a:r>
              <a:rPr lang="en-US" dirty="0">
                <a:solidFill>
                  <a:srgbClr val="333333"/>
                </a:solidFill>
                <a:latin typeface="Courier New" panose="02070309020205020404" pitchFamily="49" charset="0"/>
              </a:rPr>
              <a:t> </a:t>
            </a:r>
            <a:r>
              <a:rPr lang="en-US" b="1" dirty="0">
                <a:solidFill>
                  <a:srgbClr val="333333"/>
                </a:solidFill>
                <a:latin typeface="Courier New" panose="02070309020205020404" pitchFamily="49" charset="0"/>
              </a:rPr>
              <a:t>AS</a:t>
            </a:r>
            <a:r>
              <a:rPr lang="en-US" dirty="0">
                <a:solidFill>
                  <a:srgbClr val="333333"/>
                </a:solidFill>
                <a:latin typeface="Courier New" panose="02070309020205020404" pitchFamily="49" charset="0"/>
              </a:rPr>
              <a:t> </a:t>
            </a:r>
            <a:r>
              <a:rPr lang="en-US" b="1" dirty="0">
                <a:solidFill>
                  <a:srgbClr val="333333"/>
                </a:solidFill>
                <a:latin typeface="Courier New" panose="02070309020205020404" pitchFamily="49" charset="0"/>
              </a:rPr>
              <a:t>SELECT</a:t>
            </a:r>
            <a:r>
              <a:rPr lang="en-US" dirty="0">
                <a:solidFill>
                  <a:srgbClr val="333333"/>
                </a:solidFill>
                <a:latin typeface="Courier New" panose="02070309020205020404" pitchFamily="49" charset="0"/>
              </a:rPr>
              <a:t> </a:t>
            </a:r>
            <a:r>
              <a:rPr lang="en-US" dirty="0" err="1">
                <a:solidFill>
                  <a:srgbClr val="333333"/>
                </a:solidFill>
                <a:latin typeface="Courier New" panose="02070309020205020404" pitchFamily="49" charset="0"/>
              </a:rPr>
              <a:t>first_name</a:t>
            </a:r>
            <a:r>
              <a:rPr lang="en-US" dirty="0">
                <a:solidFill>
                  <a:srgbClr val="333333"/>
                </a:solidFill>
                <a:latin typeface="Courier New" panose="02070309020205020404" pitchFamily="49" charset="0"/>
              </a:rPr>
              <a:t>, </a:t>
            </a:r>
            <a:r>
              <a:rPr lang="en-US" dirty="0" err="1">
                <a:solidFill>
                  <a:srgbClr val="333333"/>
                </a:solidFill>
                <a:latin typeface="Courier New" panose="02070309020205020404" pitchFamily="49" charset="0"/>
              </a:rPr>
              <a:t>last_name</a:t>
            </a:r>
            <a:r>
              <a:rPr lang="en-US" dirty="0">
                <a:solidFill>
                  <a:srgbClr val="333333"/>
                </a:solidFill>
                <a:latin typeface="Courier New" panose="02070309020205020404" pitchFamily="49" charset="0"/>
              </a:rPr>
              <a:t>, email, </a:t>
            </a:r>
            <a:r>
              <a:rPr lang="en-US" dirty="0" err="1">
                <a:solidFill>
                  <a:srgbClr val="333333"/>
                </a:solidFill>
                <a:latin typeface="Courier New" panose="02070309020205020404" pitchFamily="49" charset="0"/>
              </a:rPr>
              <a:t>phone_number</a:t>
            </a:r>
            <a:r>
              <a:rPr lang="en-US" dirty="0">
                <a:solidFill>
                  <a:srgbClr val="333333"/>
                </a:solidFill>
                <a:latin typeface="Courier New" panose="02070309020205020404" pitchFamily="49" charset="0"/>
              </a:rPr>
              <a:t>, </a:t>
            </a:r>
            <a:r>
              <a:rPr lang="en-US" dirty="0" err="1">
                <a:solidFill>
                  <a:srgbClr val="333333"/>
                </a:solidFill>
                <a:latin typeface="Courier New" panose="02070309020205020404" pitchFamily="49" charset="0"/>
              </a:rPr>
              <a:t>department_name</a:t>
            </a:r>
            <a:r>
              <a:rPr lang="en-US" dirty="0">
                <a:solidFill>
                  <a:srgbClr val="333333"/>
                </a:solidFill>
                <a:latin typeface="Courier New" panose="02070309020205020404" pitchFamily="49" charset="0"/>
              </a:rPr>
              <a:t> </a:t>
            </a:r>
            <a:r>
              <a:rPr lang="en-US" b="1" dirty="0">
                <a:solidFill>
                  <a:srgbClr val="333333"/>
                </a:solidFill>
                <a:latin typeface="Courier New" panose="02070309020205020404" pitchFamily="49" charset="0"/>
              </a:rPr>
              <a:t>FROM</a:t>
            </a:r>
            <a:r>
              <a:rPr lang="en-US" dirty="0">
                <a:solidFill>
                  <a:srgbClr val="333333"/>
                </a:solidFill>
                <a:latin typeface="Courier New" panose="02070309020205020404" pitchFamily="49" charset="0"/>
              </a:rPr>
              <a:t> employees e </a:t>
            </a:r>
            <a:r>
              <a:rPr lang="en-US" b="1" dirty="0">
                <a:solidFill>
                  <a:srgbClr val="333333"/>
                </a:solidFill>
                <a:latin typeface="Courier New" panose="02070309020205020404" pitchFamily="49" charset="0"/>
              </a:rPr>
              <a:t>INNER</a:t>
            </a:r>
            <a:r>
              <a:rPr lang="en-US" dirty="0">
                <a:solidFill>
                  <a:srgbClr val="333333"/>
                </a:solidFill>
                <a:latin typeface="Courier New" panose="02070309020205020404" pitchFamily="49" charset="0"/>
              </a:rPr>
              <a:t> </a:t>
            </a:r>
            <a:r>
              <a:rPr lang="en-US" b="1" dirty="0">
                <a:solidFill>
                  <a:srgbClr val="333333"/>
                </a:solidFill>
                <a:latin typeface="Courier New" panose="02070309020205020404" pitchFamily="49" charset="0"/>
              </a:rPr>
              <a:t>JOIN</a:t>
            </a:r>
            <a:r>
              <a:rPr lang="en-US" dirty="0">
                <a:solidFill>
                  <a:srgbClr val="333333"/>
                </a:solidFill>
                <a:latin typeface="Courier New" panose="02070309020205020404" pitchFamily="49" charset="0"/>
              </a:rPr>
              <a:t> departments d </a:t>
            </a:r>
            <a:r>
              <a:rPr lang="en-US" b="1" dirty="0">
                <a:solidFill>
                  <a:srgbClr val="333333"/>
                </a:solidFill>
                <a:latin typeface="Courier New" panose="02070309020205020404" pitchFamily="49" charset="0"/>
              </a:rPr>
              <a:t>ON</a:t>
            </a:r>
            <a:r>
              <a:rPr lang="en-US" dirty="0">
                <a:solidFill>
                  <a:srgbClr val="333333"/>
                </a:solidFill>
                <a:latin typeface="Courier New" panose="02070309020205020404" pitchFamily="49" charset="0"/>
              </a:rPr>
              <a:t> </a:t>
            </a:r>
            <a:r>
              <a:rPr lang="en-US" dirty="0" err="1">
                <a:solidFill>
                  <a:srgbClr val="333333"/>
                </a:solidFill>
                <a:latin typeface="Courier New" panose="02070309020205020404" pitchFamily="49" charset="0"/>
              </a:rPr>
              <a:t>d.department_id</a:t>
            </a:r>
            <a:r>
              <a:rPr lang="en-US" dirty="0">
                <a:solidFill>
                  <a:srgbClr val="333333"/>
                </a:solidFill>
                <a:latin typeface="Courier New" panose="02070309020205020404" pitchFamily="49" charset="0"/>
              </a:rPr>
              <a:t> = </a:t>
            </a:r>
            <a:r>
              <a:rPr lang="en-US" dirty="0" err="1" smtClean="0">
                <a:solidFill>
                  <a:srgbClr val="333333"/>
                </a:solidFill>
                <a:latin typeface="Courier New" panose="02070309020205020404" pitchFamily="49" charset="0"/>
              </a:rPr>
              <a:t>e.department_id</a:t>
            </a:r>
            <a:r>
              <a:rPr lang="en-US" dirty="0" smtClean="0">
                <a:solidFill>
                  <a:srgbClr val="333333"/>
                </a:solidFill>
                <a:latin typeface="Courier New" panose="02070309020205020404" pitchFamily="49" charset="0"/>
              </a:rPr>
              <a:t>;</a:t>
            </a:r>
            <a:endParaRPr lang="en-IN" dirty="0"/>
          </a:p>
        </p:txBody>
      </p:sp>
    </p:spTree>
    <p:extLst>
      <p:ext uri="{BB962C8B-B14F-4D97-AF65-F5344CB8AC3E}">
        <p14:creationId xmlns:p14="http://schemas.microsoft.com/office/powerpoint/2010/main" val="32765912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View</a:t>
            </a:r>
            <a:endParaRPr lang="en-IN" dirty="0"/>
          </a:p>
        </p:txBody>
      </p:sp>
      <p:sp>
        <p:nvSpPr>
          <p:cNvPr id="3" name="Content Placeholder 2"/>
          <p:cNvSpPr>
            <a:spLocks noGrp="1"/>
          </p:cNvSpPr>
          <p:nvPr>
            <p:ph idx="1"/>
          </p:nvPr>
        </p:nvSpPr>
        <p:spPr/>
        <p:txBody>
          <a:bodyPr/>
          <a:lstStyle/>
          <a:p>
            <a:r>
              <a:rPr lang="en-US" b="1" dirty="0"/>
              <a:t>CREATE</a:t>
            </a:r>
            <a:r>
              <a:rPr lang="en-US" dirty="0"/>
              <a:t> </a:t>
            </a:r>
            <a:r>
              <a:rPr lang="en-US" b="1" dirty="0"/>
              <a:t>VIEW</a:t>
            </a:r>
            <a:r>
              <a:rPr lang="en-US" dirty="0"/>
              <a:t> payroll (</a:t>
            </a:r>
            <a:r>
              <a:rPr lang="en-US" dirty="0" err="1"/>
              <a:t>first_name</a:t>
            </a:r>
            <a:r>
              <a:rPr lang="en-US" dirty="0"/>
              <a:t> , </a:t>
            </a:r>
            <a:r>
              <a:rPr lang="en-US" dirty="0" err="1"/>
              <a:t>last_name</a:t>
            </a:r>
            <a:r>
              <a:rPr lang="en-US" dirty="0"/>
              <a:t> , job, compensation) </a:t>
            </a:r>
            <a:r>
              <a:rPr lang="en-US" b="1" dirty="0"/>
              <a:t>AS</a:t>
            </a:r>
            <a:r>
              <a:rPr lang="en-US" dirty="0"/>
              <a:t> </a:t>
            </a:r>
            <a:r>
              <a:rPr lang="en-US" b="1" dirty="0"/>
              <a:t>SELECT</a:t>
            </a:r>
            <a:r>
              <a:rPr lang="en-US" dirty="0"/>
              <a:t> </a:t>
            </a:r>
            <a:r>
              <a:rPr lang="en-US" dirty="0" err="1"/>
              <a:t>first_name</a:t>
            </a:r>
            <a:r>
              <a:rPr lang="en-US" dirty="0"/>
              <a:t>, </a:t>
            </a:r>
            <a:r>
              <a:rPr lang="en-US" dirty="0" err="1"/>
              <a:t>last_name</a:t>
            </a:r>
            <a:r>
              <a:rPr lang="en-US" dirty="0"/>
              <a:t>, </a:t>
            </a:r>
            <a:r>
              <a:rPr lang="en-US" dirty="0" err="1"/>
              <a:t>job_title</a:t>
            </a:r>
            <a:r>
              <a:rPr lang="en-US" dirty="0"/>
              <a:t>, salary </a:t>
            </a:r>
            <a:r>
              <a:rPr lang="en-US" b="1" dirty="0"/>
              <a:t>FROM</a:t>
            </a:r>
            <a:r>
              <a:rPr lang="en-US" dirty="0"/>
              <a:t> employees e </a:t>
            </a:r>
            <a:r>
              <a:rPr lang="en-US" b="1" dirty="0"/>
              <a:t>INNER</a:t>
            </a:r>
            <a:r>
              <a:rPr lang="en-US" dirty="0"/>
              <a:t> </a:t>
            </a:r>
            <a:r>
              <a:rPr lang="en-US" b="1" dirty="0"/>
              <a:t>JOIN</a:t>
            </a:r>
            <a:r>
              <a:rPr lang="en-US" dirty="0"/>
              <a:t> jobs j </a:t>
            </a:r>
            <a:r>
              <a:rPr lang="en-US" b="1" dirty="0"/>
              <a:t>ON</a:t>
            </a:r>
            <a:r>
              <a:rPr lang="en-US" dirty="0"/>
              <a:t> </a:t>
            </a:r>
            <a:r>
              <a:rPr lang="en-US" dirty="0" err="1"/>
              <a:t>j.job_id</a:t>
            </a:r>
            <a:r>
              <a:rPr lang="en-US" dirty="0"/>
              <a:t>= </a:t>
            </a:r>
            <a:r>
              <a:rPr lang="en-US" dirty="0" err="1" smtClean="0"/>
              <a:t>e.job_id</a:t>
            </a:r>
            <a:r>
              <a:rPr lang="en-US" dirty="0" smtClean="0"/>
              <a:t>;</a:t>
            </a:r>
            <a:endParaRPr lang="en-IN" dirty="0"/>
          </a:p>
        </p:txBody>
      </p:sp>
    </p:spTree>
    <p:extLst>
      <p:ext uri="{BB962C8B-B14F-4D97-AF65-F5344CB8AC3E}">
        <p14:creationId xmlns:p14="http://schemas.microsoft.com/office/powerpoint/2010/main" val="2298761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from views</a:t>
            </a:r>
            <a:endParaRPr lang="en-IN" dirty="0"/>
          </a:p>
        </p:txBody>
      </p:sp>
      <p:sp>
        <p:nvSpPr>
          <p:cNvPr id="3" name="Content Placeholder 2"/>
          <p:cNvSpPr>
            <a:spLocks noGrp="1"/>
          </p:cNvSpPr>
          <p:nvPr>
            <p:ph idx="1"/>
          </p:nvPr>
        </p:nvSpPr>
        <p:spPr/>
        <p:txBody>
          <a:bodyPr/>
          <a:lstStyle/>
          <a:p>
            <a:r>
              <a:rPr lang="en-IN" b="1" dirty="0"/>
              <a:t>SELECT</a:t>
            </a:r>
            <a:r>
              <a:rPr lang="en-IN" dirty="0"/>
              <a:t> * </a:t>
            </a:r>
            <a:r>
              <a:rPr lang="en-IN" b="1" dirty="0"/>
              <a:t>FROM</a:t>
            </a:r>
            <a:r>
              <a:rPr lang="en-IN" dirty="0"/>
              <a:t> </a:t>
            </a:r>
            <a:r>
              <a:rPr lang="en-IN" dirty="0" err="1"/>
              <a:t>employee_contacts</a:t>
            </a:r>
            <a:r>
              <a:rPr lang="en-IN" dirty="0"/>
              <a:t>;</a:t>
            </a:r>
          </a:p>
        </p:txBody>
      </p:sp>
    </p:spTree>
    <p:extLst>
      <p:ext uri="{BB962C8B-B14F-4D97-AF65-F5344CB8AC3E}">
        <p14:creationId xmlns:p14="http://schemas.microsoft.com/office/powerpoint/2010/main" val="34826515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FROM Views</a:t>
            </a:r>
            <a:endParaRPr lang="en-IN" dirty="0"/>
          </a:p>
        </p:txBody>
      </p:sp>
      <p:sp>
        <p:nvSpPr>
          <p:cNvPr id="3" name="Content Placeholder 2"/>
          <p:cNvSpPr>
            <a:spLocks noGrp="1"/>
          </p:cNvSpPr>
          <p:nvPr>
            <p:ph idx="1"/>
          </p:nvPr>
        </p:nvSpPr>
        <p:spPr/>
        <p:txBody>
          <a:bodyPr/>
          <a:lstStyle/>
          <a:p>
            <a:r>
              <a:rPr lang="en-US" b="1" dirty="0"/>
              <a:t>SELECT</a:t>
            </a:r>
            <a:r>
              <a:rPr lang="en-US" dirty="0"/>
              <a:t> job, </a:t>
            </a:r>
            <a:r>
              <a:rPr lang="en-US" b="1" dirty="0"/>
              <a:t>MIN</a:t>
            </a:r>
            <a:r>
              <a:rPr lang="en-US" dirty="0"/>
              <a:t>(compensation), </a:t>
            </a:r>
            <a:r>
              <a:rPr lang="en-US" b="1" dirty="0"/>
              <a:t>MAX</a:t>
            </a:r>
            <a:r>
              <a:rPr lang="en-US" dirty="0"/>
              <a:t>(compensation), </a:t>
            </a:r>
            <a:r>
              <a:rPr lang="en-US" b="1" dirty="0"/>
              <a:t>AVG</a:t>
            </a:r>
            <a:r>
              <a:rPr lang="en-US" dirty="0"/>
              <a:t>(compensation) </a:t>
            </a:r>
            <a:r>
              <a:rPr lang="en-US" b="1" dirty="0"/>
              <a:t>FROM</a:t>
            </a:r>
            <a:r>
              <a:rPr lang="en-US" dirty="0"/>
              <a:t> payroll </a:t>
            </a:r>
            <a:r>
              <a:rPr lang="en-US" b="1" dirty="0"/>
              <a:t>WHERE</a:t>
            </a:r>
            <a:r>
              <a:rPr lang="en-US" dirty="0"/>
              <a:t> job </a:t>
            </a:r>
            <a:r>
              <a:rPr lang="en-US" b="1" dirty="0"/>
              <a:t>LIKE</a:t>
            </a:r>
            <a:r>
              <a:rPr lang="en-US" dirty="0"/>
              <a:t> 'A%' </a:t>
            </a:r>
            <a:r>
              <a:rPr lang="en-US" b="1" dirty="0"/>
              <a:t>GROUP</a:t>
            </a:r>
            <a:r>
              <a:rPr lang="en-US" dirty="0"/>
              <a:t> </a:t>
            </a:r>
            <a:r>
              <a:rPr lang="en-US" b="1" dirty="0"/>
              <a:t>BY</a:t>
            </a:r>
            <a:r>
              <a:rPr lang="en-US" dirty="0"/>
              <a:t> job;</a:t>
            </a:r>
            <a:endParaRPr lang="en-IN" dirty="0"/>
          </a:p>
        </p:txBody>
      </p:sp>
    </p:spTree>
    <p:extLst>
      <p:ext uri="{BB962C8B-B14F-4D97-AF65-F5344CB8AC3E}">
        <p14:creationId xmlns:p14="http://schemas.microsoft.com/office/powerpoint/2010/main" val="777224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Views </a:t>
            </a:r>
            <a:endParaRPr lang="en-IN" dirty="0"/>
          </a:p>
        </p:txBody>
      </p:sp>
      <p:sp>
        <p:nvSpPr>
          <p:cNvPr id="3" name="Content Placeholder 2"/>
          <p:cNvSpPr>
            <a:spLocks noGrp="1"/>
          </p:cNvSpPr>
          <p:nvPr>
            <p:ph idx="1"/>
          </p:nvPr>
        </p:nvSpPr>
        <p:spPr/>
        <p:txBody>
          <a:bodyPr/>
          <a:lstStyle/>
          <a:p>
            <a:r>
              <a:rPr lang="en-US" b="1" dirty="0"/>
              <a:t>SELECT</a:t>
            </a:r>
            <a:r>
              <a:rPr lang="en-US" dirty="0"/>
              <a:t> job, </a:t>
            </a:r>
            <a:r>
              <a:rPr lang="en-US" b="1" dirty="0"/>
              <a:t>MIN</a:t>
            </a:r>
            <a:r>
              <a:rPr lang="en-US" dirty="0"/>
              <a:t>(compensation), </a:t>
            </a:r>
            <a:r>
              <a:rPr lang="en-US" b="1" dirty="0"/>
              <a:t>MAX</a:t>
            </a:r>
            <a:r>
              <a:rPr lang="en-US" dirty="0"/>
              <a:t>(compensation), </a:t>
            </a:r>
            <a:r>
              <a:rPr lang="en-US" b="1" dirty="0"/>
              <a:t>AVG</a:t>
            </a:r>
            <a:r>
              <a:rPr lang="en-US" dirty="0"/>
              <a:t>(compensation) </a:t>
            </a:r>
            <a:r>
              <a:rPr lang="en-US" b="1" dirty="0"/>
              <a:t>FROM</a:t>
            </a:r>
            <a:r>
              <a:rPr lang="en-US" dirty="0"/>
              <a:t> payroll </a:t>
            </a:r>
            <a:r>
              <a:rPr lang="en-US" b="1" dirty="0"/>
              <a:t>WHERE</a:t>
            </a:r>
            <a:r>
              <a:rPr lang="en-US" dirty="0"/>
              <a:t> job </a:t>
            </a:r>
            <a:r>
              <a:rPr lang="en-US" b="1" dirty="0"/>
              <a:t>LIKE</a:t>
            </a:r>
            <a:r>
              <a:rPr lang="en-US" dirty="0"/>
              <a:t> 'A%' </a:t>
            </a:r>
            <a:r>
              <a:rPr lang="en-US" b="1" dirty="0"/>
              <a:t>GROUP</a:t>
            </a:r>
            <a:r>
              <a:rPr lang="en-US" dirty="0"/>
              <a:t> </a:t>
            </a:r>
            <a:r>
              <a:rPr lang="en-US" b="1" dirty="0"/>
              <a:t>BY</a:t>
            </a:r>
            <a:r>
              <a:rPr lang="en-US" dirty="0"/>
              <a:t> job;</a:t>
            </a:r>
            <a:endParaRPr lang="en-IN" dirty="0"/>
          </a:p>
        </p:txBody>
      </p:sp>
    </p:spTree>
    <p:extLst>
      <p:ext uri="{BB962C8B-B14F-4D97-AF65-F5344CB8AC3E}">
        <p14:creationId xmlns:p14="http://schemas.microsoft.com/office/powerpoint/2010/main" val="2981724690"/>
      </p:ext>
    </p:extLst>
  </p:cSld>
  <p:clrMapOvr>
    <a:masterClrMapping/>
  </p:clrMapOvr>
</p:sld>
</file>

<file path=ppt/theme/theme1.xml><?xml version="1.0" encoding="utf-8"?>
<a:theme xmlns:a="http://schemas.openxmlformats.org/drawingml/2006/main" name="VM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MO" id="{432860CC-23F7-40A8-9566-697639164FBF}" vid="{9536B828-EAD2-4CD1-BA27-44AA34D32675}"/>
    </a:ext>
  </a:extLst>
</a:theme>
</file>

<file path=docProps/app.xml><?xml version="1.0" encoding="utf-8"?>
<Properties xmlns="http://schemas.openxmlformats.org/officeDocument/2006/extended-properties" xmlns:vt="http://schemas.openxmlformats.org/officeDocument/2006/docPropsVTypes">
  <Template>Default Theme</Template>
  <TotalTime>16283</TotalTime>
  <Words>4042</Words>
  <Application>Microsoft Office PowerPoint</Application>
  <PresentationFormat>On-screen Show (4:3)</PresentationFormat>
  <Paragraphs>586</Paragraphs>
  <Slides>126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126</vt:i4>
      </vt:variant>
    </vt:vector>
  </HeadingPairs>
  <TitlesOfParts>
    <vt:vector size="131" baseType="lpstr">
      <vt:lpstr>Arial</vt:lpstr>
      <vt:lpstr>Calibri</vt:lpstr>
      <vt:lpstr>Calibri Light</vt:lpstr>
      <vt:lpstr>Courier New</vt:lpstr>
      <vt:lpstr>VMO</vt:lpstr>
      <vt:lpstr>SQL Fundamentals </vt:lpstr>
      <vt:lpstr>What is SQL? </vt:lpstr>
      <vt:lpstr>What is RDBMS?</vt:lpstr>
      <vt:lpstr>Create Database </vt:lpstr>
      <vt:lpstr>Alter Database </vt:lpstr>
      <vt:lpstr>Drop database </vt:lpstr>
      <vt:lpstr>What is a table? </vt:lpstr>
      <vt:lpstr>Create Table</vt:lpstr>
      <vt:lpstr>Alter Table </vt:lpstr>
      <vt:lpstr>Alter Table – Modify Column </vt:lpstr>
      <vt:lpstr>Foreign Keys in SQL Server </vt:lpstr>
      <vt:lpstr>SQL – DDL Commands</vt:lpstr>
      <vt:lpstr>SQL – DML Commands</vt:lpstr>
      <vt:lpstr>SELECT</vt:lpstr>
      <vt:lpstr>SELECT</vt:lpstr>
      <vt:lpstr>SELECT DISTINCT </vt:lpstr>
      <vt:lpstr>SELECT DISTINCT</vt:lpstr>
      <vt:lpstr>SELECT DISTINCT</vt:lpstr>
      <vt:lpstr>SELECT DISTINCT</vt:lpstr>
      <vt:lpstr>SQL WHERE  </vt:lpstr>
      <vt:lpstr>SQL WHERE</vt:lpstr>
      <vt:lpstr>SQL AND OR</vt:lpstr>
      <vt:lpstr>SQL AND OR</vt:lpstr>
      <vt:lpstr>SQL AND OR</vt:lpstr>
      <vt:lpstr>SQL OR</vt:lpstr>
      <vt:lpstr>SQL Order By</vt:lpstr>
      <vt:lpstr>SQL Order By</vt:lpstr>
      <vt:lpstr>SQL Order By</vt:lpstr>
      <vt:lpstr>SQL Order By</vt:lpstr>
      <vt:lpstr>SQL Order by</vt:lpstr>
      <vt:lpstr>SQL IN</vt:lpstr>
      <vt:lpstr>SQL BETWEEN</vt:lpstr>
      <vt:lpstr>SQL BETWEEN</vt:lpstr>
      <vt:lpstr>SQL IN</vt:lpstr>
      <vt:lpstr>SQL IN SUBQUERY</vt:lpstr>
      <vt:lpstr>SQL Insert Into </vt:lpstr>
      <vt:lpstr>SQL Select Into</vt:lpstr>
      <vt:lpstr>ALIAS</vt:lpstr>
      <vt:lpstr>SQL Update</vt:lpstr>
      <vt:lpstr>SQL DELETE</vt:lpstr>
      <vt:lpstr>SQL UNION</vt:lpstr>
      <vt:lpstr>SQL UNION ALL</vt:lpstr>
      <vt:lpstr>SQL INTERSECT</vt:lpstr>
      <vt:lpstr>SQL Except</vt:lpstr>
      <vt:lpstr>SQL MAX and MIN</vt:lpstr>
      <vt:lpstr>COUNT, SUM AND AVG</vt:lpstr>
      <vt:lpstr>GROUP BY</vt:lpstr>
      <vt:lpstr>HAVING</vt:lpstr>
      <vt:lpstr>Using Column Expressions </vt:lpstr>
      <vt:lpstr>Handling NULL Values </vt:lpstr>
      <vt:lpstr>NOT EQUAL TO </vt:lpstr>
      <vt:lpstr>WildCard</vt:lpstr>
      <vt:lpstr>CASE Statement</vt:lpstr>
      <vt:lpstr>SEARCHED CASE</vt:lpstr>
      <vt:lpstr>SQL IDENTITY</vt:lpstr>
      <vt:lpstr>CHECK Constraints</vt:lpstr>
      <vt:lpstr>Coalesce</vt:lpstr>
      <vt:lpstr>Some Useful queries</vt:lpstr>
      <vt:lpstr>Some Useful Queries</vt:lpstr>
      <vt:lpstr>STUFF</vt:lpstr>
      <vt:lpstr>ANY</vt:lpstr>
      <vt:lpstr>DEFAULT</vt:lpstr>
      <vt:lpstr>EXISTS</vt:lpstr>
      <vt:lpstr>SQL Joins</vt:lpstr>
      <vt:lpstr>INNER JOIN</vt:lpstr>
      <vt:lpstr>INNER JOIN</vt:lpstr>
      <vt:lpstr>LEFT JOIN</vt:lpstr>
      <vt:lpstr>LEFT JOIN</vt:lpstr>
      <vt:lpstr>RIGHT JOIN</vt:lpstr>
      <vt:lpstr>RIGHT JOIN</vt:lpstr>
      <vt:lpstr>FULL OUTER JOIN</vt:lpstr>
      <vt:lpstr>FULL OUTER JOIN</vt:lpstr>
      <vt:lpstr>SQL Constraints</vt:lpstr>
      <vt:lpstr>SQL Constraints</vt:lpstr>
      <vt:lpstr>SQL Stored Procedure</vt:lpstr>
      <vt:lpstr>Stored Procedure</vt:lpstr>
      <vt:lpstr>User Defined Functions</vt:lpstr>
      <vt:lpstr>User Defined Functions</vt:lpstr>
      <vt:lpstr>Call UDF</vt:lpstr>
      <vt:lpstr>Index</vt:lpstr>
      <vt:lpstr>Index Do’s and Don’ts</vt:lpstr>
      <vt:lpstr>Clustered Index</vt:lpstr>
      <vt:lpstr>Clustered Index</vt:lpstr>
      <vt:lpstr>Clustered Index</vt:lpstr>
      <vt:lpstr>Non Clustered Index</vt:lpstr>
      <vt:lpstr>Indexes and Constraints</vt:lpstr>
      <vt:lpstr>Correlated Subquery</vt:lpstr>
      <vt:lpstr>Correlated Subquery</vt:lpstr>
      <vt:lpstr>Correlated Subquery</vt:lpstr>
      <vt:lpstr>Non Correlated Subquery </vt:lpstr>
      <vt:lpstr>Non Correlated Subquery</vt:lpstr>
      <vt:lpstr>Views in database</vt:lpstr>
      <vt:lpstr>Views</vt:lpstr>
      <vt:lpstr>Views</vt:lpstr>
      <vt:lpstr>Create View HRDB database</vt:lpstr>
      <vt:lpstr>Create View</vt:lpstr>
      <vt:lpstr>SELECT from views</vt:lpstr>
      <vt:lpstr>SELECT FROM Views</vt:lpstr>
      <vt:lpstr>Modifying Views </vt:lpstr>
      <vt:lpstr>Removing Views</vt:lpstr>
      <vt:lpstr>Partition Database</vt:lpstr>
      <vt:lpstr>Partitioned Views</vt:lpstr>
      <vt:lpstr>Catalog Views</vt:lpstr>
      <vt:lpstr>Catalog Views</vt:lpstr>
      <vt:lpstr>Catalog Views</vt:lpstr>
      <vt:lpstr>Catalog Views</vt:lpstr>
      <vt:lpstr>HRDB – Catalog View</vt:lpstr>
      <vt:lpstr>HRDB – Catalog View</vt:lpstr>
      <vt:lpstr>HRDB – Catalog View</vt:lpstr>
      <vt:lpstr>Triggers</vt:lpstr>
      <vt:lpstr>Triggers</vt:lpstr>
      <vt:lpstr>TRIGGER</vt:lpstr>
      <vt:lpstr>Subquery in FROM Clause</vt:lpstr>
      <vt:lpstr>Subquery in SELECT Clause</vt:lpstr>
      <vt:lpstr>SQL Transactions</vt:lpstr>
      <vt:lpstr>Properties of Transactions</vt:lpstr>
      <vt:lpstr>Properties of Transactions</vt:lpstr>
      <vt:lpstr>SQL Transactions</vt:lpstr>
      <vt:lpstr>SQL Transactions</vt:lpstr>
      <vt:lpstr>SQL Transactions</vt:lpstr>
      <vt:lpstr>MERGE</vt:lpstr>
      <vt:lpstr>MERGE</vt:lpstr>
      <vt:lpstr>SQL SERVER SYSTEM FUNCTIONS</vt:lpstr>
      <vt:lpstr>SQL SERVER SYSTEM FUNCTIONS</vt:lpstr>
      <vt:lpstr>DeadLocks</vt:lpstr>
      <vt:lpstr>Partition Table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Fundamentals </dc:title>
  <dc:creator>Sindhu</dc:creator>
  <cp:lastModifiedBy>Sindhu</cp:lastModifiedBy>
  <cp:revision>128</cp:revision>
  <dcterms:created xsi:type="dcterms:W3CDTF">2006-08-16T00:00:00Z</dcterms:created>
  <dcterms:modified xsi:type="dcterms:W3CDTF">2021-05-11T03:38:29Z</dcterms:modified>
</cp:coreProperties>
</file>