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3" r:id="rId6"/>
    <p:sldId id="264" r:id="rId7"/>
    <p:sldId id="265" r:id="rId8"/>
    <p:sldId id="266" r:id="rId9"/>
    <p:sldId id="267" r:id="rId10"/>
    <p:sldId id="268" r:id="rId11"/>
    <p:sldId id="258"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7" d="100"/>
          <a:sy n="117" d="100"/>
        </p:scale>
        <p:origin x="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8748-0B79-4AE4-BAA3-64CFB100EA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EA4801-C1B5-4131-B133-444CB7F203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4CB126-06B0-4383-A7D0-B6B1CD65F08F}"/>
              </a:ext>
            </a:extLst>
          </p:cNvPr>
          <p:cNvSpPr>
            <a:spLocks noGrp="1"/>
          </p:cNvSpPr>
          <p:nvPr>
            <p:ph type="dt" sz="half" idx="10"/>
          </p:nvPr>
        </p:nvSpPr>
        <p:spPr/>
        <p:txBody>
          <a:bodyPr/>
          <a:lstStyle/>
          <a:p>
            <a:fld id="{9226C01C-6901-4134-BF98-3062DB8E6EA5}" type="datetimeFigureOut">
              <a:rPr lang="en-IN" smtClean="0"/>
              <a:t>22/08/19</a:t>
            </a:fld>
            <a:endParaRPr lang="en-IN"/>
          </a:p>
        </p:txBody>
      </p:sp>
      <p:sp>
        <p:nvSpPr>
          <p:cNvPr id="5" name="Footer Placeholder 4">
            <a:extLst>
              <a:ext uri="{FF2B5EF4-FFF2-40B4-BE49-F238E27FC236}">
                <a16:creationId xmlns:a16="http://schemas.microsoft.com/office/drawing/2014/main" id="{D19CAFD6-4E99-4078-A5BC-D481A42383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9A9728-18B3-4650-88B4-79A86183ACAB}"/>
              </a:ext>
            </a:extLst>
          </p:cNvPr>
          <p:cNvSpPr>
            <a:spLocks noGrp="1"/>
          </p:cNvSpPr>
          <p:nvPr>
            <p:ph type="sldNum" sz="quarter" idx="12"/>
          </p:nvPr>
        </p:nvSpPr>
        <p:spPr/>
        <p:txBody>
          <a:bodyPr/>
          <a:lstStyle/>
          <a:p>
            <a:fld id="{02E06918-BD8E-4CB5-B51F-AC9E9E3DB9E2}" type="slidenum">
              <a:rPr lang="en-IN" smtClean="0"/>
              <a:t>‹#›</a:t>
            </a:fld>
            <a:endParaRPr lang="en-IN"/>
          </a:p>
        </p:txBody>
      </p:sp>
    </p:spTree>
    <p:extLst>
      <p:ext uri="{BB962C8B-B14F-4D97-AF65-F5344CB8AC3E}">
        <p14:creationId xmlns:p14="http://schemas.microsoft.com/office/powerpoint/2010/main" val="3395956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A15D-9EB1-4B0B-AAB6-DC30A8D6D5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9333C6-FE9B-41FE-B0B0-CFCD7431CE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7AB75F-6C01-48D2-BD91-B6F4145A0A03}"/>
              </a:ext>
            </a:extLst>
          </p:cNvPr>
          <p:cNvSpPr>
            <a:spLocks noGrp="1"/>
          </p:cNvSpPr>
          <p:nvPr>
            <p:ph type="dt" sz="half" idx="10"/>
          </p:nvPr>
        </p:nvSpPr>
        <p:spPr/>
        <p:txBody>
          <a:bodyPr/>
          <a:lstStyle/>
          <a:p>
            <a:fld id="{9226C01C-6901-4134-BF98-3062DB8E6EA5}" type="datetimeFigureOut">
              <a:rPr lang="en-IN" smtClean="0"/>
              <a:t>22/08/19</a:t>
            </a:fld>
            <a:endParaRPr lang="en-IN"/>
          </a:p>
        </p:txBody>
      </p:sp>
      <p:sp>
        <p:nvSpPr>
          <p:cNvPr id="5" name="Footer Placeholder 4">
            <a:extLst>
              <a:ext uri="{FF2B5EF4-FFF2-40B4-BE49-F238E27FC236}">
                <a16:creationId xmlns:a16="http://schemas.microsoft.com/office/drawing/2014/main" id="{663FE516-BDC1-4C81-A79D-29ABE6481F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A07A62-D953-422A-8CC1-F85801A5D7FF}"/>
              </a:ext>
            </a:extLst>
          </p:cNvPr>
          <p:cNvSpPr>
            <a:spLocks noGrp="1"/>
          </p:cNvSpPr>
          <p:nvPr>
            <p:ph type="sldNum" sz="quarter" idx="12"/>
          </p:nvPr>
        </p:nvSpPr>
        <p:spPr/>
        <p:txBody>
          <a:bodyPr/>
          <a:lstStyle/>
          <a:p>
            <a:fld id="{02E06918-BD8E-4CB5-B51F-AC9E9E3DB9E2}" type="slidenum">
              <a:rPr lang="en-IN" smtClean="0"/>
              <a:t>‹#›</a:t>
            </a:fld>
            <a:endParaRPr lang="en-IN"/>
          </a:p>
        </p:txBody>
      </p:sp>
    </p:spTree>
    <p:extLst>
      <p:ext uri="{BB962C8B-B14F-4D97-AF65-F5344CB8AC3E}">
        <p14:creationId xmlns:p14="http://schemas.microsoft.com/office/powerpoint/2010/main" val="240310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C94096-4B50-4224-869A-107BA1617F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D18F37-A722-44A3-8AC5-03FA53FAFC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4CD04B-8380-4A48-8E4F-D9A7AAF539F1}"/>
              </a:ext>
            </a:extLst>
          </p:cNvPr>
          <p:cNvSpPr>
            <a:spLocks noGrp="1"/>
          </p:cNvSpPr>
          <p:nvPr>
            <p:ph type="dt" sz="half" idx="10"/>
          </p:nvPr>
        </p:nvSpPr>
        <p:spPr/>
        <p:txBody>
          <a:bodyPr/>
          <a:lstStyle/>
          <a:p>
            <a:fld id="{9226C01C-6901-4134-BF98-3062DB8E6EA5}" type="datetimeFigureOut">
              <a:rPr lang="en-IN" smtClean="0"/>
              <a:t>22/08/19</a:t>
            </a:fld>
            <a:endParaRPr lang="en-IN"/>
          </a:p>
        </p:txBody>
      </p:sp>
      <p:sp>
        <p:nvSpPr>
          <p:cNvPr id="5" name="Footer Placeholder 4">
            <a:extLst>
              <a:ext uri="{FF2B5EF4-FFF2-40B4-BE49-F238E27FC236}">
                <a16:creationId xmlns:a16="http://schemas.microsoft.com/office/drawing/2014/main" id="{4ADC33DF-CFB0-4C17-95A2-F7BC83EB26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AF3940-E38B-4764-AD2D-1A9EB931363C}"/>
              </a:ext>
            </a:extLst>
          </p:cNvPr>
          <p:cNvSpPr>
            <a:spLocks noGrp="1"/>
          </p:cNvSpPr>
          <p:nvPr>
            <p:ph type="sldNum" sz="quarter" idx="12"/>
          </p:nvPr>
        </p:nvSpPr>
        <p:spPr/>
        <p:txBody>
          <a:bodyPr/>
          <a:lstStyle/>
          <a:p>
            <a:fld id="{02E06918-BD8E-4CB5-B51F-AC9E9E3DB9E2}" type="slidenum">
              <a:rPr lang="en-IN" smtClean="0"/>
              <a:t>‹#›</a:t>
            </a:fld>
            <a:endParaRPr lang="en-IN"/>
          </a:p>
        </p:txBody>
      </p:sp>
    </p:spTree>
    <p:extLst>
      <p:ext uri="{BB962C8B-B14F-4D97-AF65-F5344CB8AC3E}">
        <p14:creationId xmlns:p14="http://schemas.microsoft.com/office/powerpoint/2010/main" val="401739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6076-7DD3-4C2F-B76A-E2AF73E242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9B46B9-9815-4B24-B6C7-7616CA2D9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8A3687-609C-4A82-BCBC-B360DEC4879A}"/>
              </a:ext>
            </a:extLst>
          </p:cNvPr>
          <p:cNvSpPr>
            <a:spLocks noGrp="1"/>
          </p:cNvSpPr>
          <p:nvPr>
            <p:ph type="dt" sz="half" idx="10"/>
          </p:nvPr>
        </p:nvSpPr>
        <p:spPr/>
        <p:txBody>
          <a:bodyPr/>
          <a:lstStyle/>
          <a:p>
            <a:fld id="{9226C01C-6901-4134-BF98-3062DB8E6EA5}" type="datetimeFigureOut">
              <a:rPr lang="en-IN" smtClean="0"/>
              <a:t>22/08/19</a:t>
            </a:fld>
            <a:endParaRPr lang="en-IN"/>
          </a:p>
        </p:txBody>
      </p:sp>
      <p:sp>
        <p:nvSpPr>
          <p:cNvPr id="5" name="Footer Placeholder 4">
            <a:extLst>
              <a:ext uri="{FF2B5EF4-FFF2-40B4-BE49-F238E27FC236}">
                <a16:creationId xmlns:a16="http://schemas.microsoft.com/office/drawing/2014/main" id="{891B6DEB-A8AD-4A84-91E3-475E975559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3B2DC8-4A5B-4E63-ABA2-012C6DB10A97}"/>
              </a:ext>
            </a:extLst>
          </p:cNvPr>
          <p:cNvSpPr>
            <a:spLocks noGrp="1"/>
          </p:cNvSpPr>
          <p:nvPr>
            <p:ph type="sldNum" sz="quarter" idx="12"/>
          </p:nvPr>
        </p:nvSpPr>
        <p:spPr/>
        <p:txBody>
          <a:bodyPr/>
          <a:lstStyle/>
          <a:p>
            <a:fld id="{02E06918-BD8E-4CB5-B51F-AC9E9E3DB9E2}" type="slidenum">
              <a:rPr lang="en-IN" smtClean="0"/>
              <a:t>‹#›</a:t>
            </a:fld>
            <a:endParaRPr lang="en-IN"/>
          </a:p>
        </p:txBody>
      </p:sp>
    </p:spTree>
    <p:extLst>
      <p:ext uri="{BB962C8B-B14F-4D97-AF65-F5344CB8AC3E}">
        <p14:creationId xmlns:p14="http://schemas.microsoft.com/office/powerpoint/2010/main" val="12960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B57DF-F44E-41A0-AB10-E6FF286F73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0232B0-28F7-45CC-9DF7-4FD07DBF14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41B5BD-AC62-4182-BAE5-8EF0150B4CAB}"/>
              </a:ext>
            </a:extLst>
          </p:cNvPr>
          <p:cNvSpPr>
            <a:spLocks noGrp="1"/>
          </p:cNvSpPr>
          <p:nvPr>
            <p:ph type="dt" sz="half" idx="10"/>
          </p:nvPr>
        </p:nvSpPr>
        <p:spPr/>
        <p:txBody>
          <a:bodyPr/>
          <a:lstStyle/>
          <a:p>
            <a:fld id="{9226C01C-6901-4134-BF98-3062DB8E6EA5}" type="datetimeFigureOut">
              <a:rPr lang="en-IN" smtClean="0"/>
              <a:t>22/08/19</a:t>
            </a:fld>
            <a:endParaRPr lang="en-IN"/>
          </a:p>
        </p:txBody>
      </p:sp>
      <p:sp>
        <p:nvSpPr>
          <p:cNvPr id="5" name="Footer Placeholder 4">
            <a:extLst>
              <a:ext uri="{FF2B5EF4-FFF2-40B4-BE49-F238E27FC236}">
                <a16:creationId xmlns:a16="http://schemas.microsoft.com/office/drawing/2014/main" id="{BD3327AB-1389-48D9-A0F4-2E966E401F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827CA9-E043-41DA-BCEF-18240CC085E7}"/>
              </a:ext>
            </a:extLst>
          </p:cNvPr>
          <p:cNvSpPr>
            <a:spLocks noGrp="1"/>
          </p:cNvSpPr>
          <p:nvPr>
            <p:ph type="sldNum" sz="quarter" idx="12"/>
          </p:nvPr>
        </p:nvSpPr>
        <p:spPr/>
        <p:txBody>
          <a:bodyPr/>
          <a:lstStyle/>
          <a:p>
            <a:fld id="{02E06918-BD8E-4CB5-B51F-AC9E9E3DB9E2}" type="slidenum">
              <a:rPr lang="en-IN" smtClean="0"/>
              <a:t>‹#›</a:t>
            </a:fld>
            <a:endParaRPr lang="en-IN"/>
          </a:p>
        </p:txBody>
      </p:sp>
    </p:spTree>
    <p:extLst>
      <p:ext uri="{BB962C8B-B14F-4D97-AF65-F5344CB8AC3E}">
        <p14:creationId xmlns:p14="http://schemas.microsoft.com/office/powerpoint/2010/main" val="3914967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79869-A0ED-4072-9C07-D28F957EB0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C059B0-2214-4752-8609-D5F552F6ED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A1E48F-FB24-4A7E-A455-A5BDED5C77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277F9B-77EB-4BF3-8FB3-35F05FB51D7B}"/>
              </a:ext>
            </a:extLst>
          </p:cNvPr>
          <p:cNvSpPr>
            <a:spLocks noGrp="1"/>
          </p:cNvSpPr>
          <p:nvPr>
            <p:ph type="dt" sz="half" idx="10"/>
          </p:nvPr>
        </p:nvSpPr>
        <p:spPr/>
        <p:txBody>
          <a:bodyPr/>
          <a:lstStyle/>
          <a:p>
            <a:fld id="{9226C01C-6901-4134-BF98-3062DB8E6EA5}" type="datetimeFigureOut">
              <a:rPr lang="en-IN" smtClean="0"/>
              <a:t>22/08/19</a:t>
            </a:fld>
            <a:endParaRPr lang="en-IN"/>
          </a:p>
        </p:txBody>
      </p:sp>
      <p:sp>
        <p:nvSpPr>
          <p:cNvPr id="6" name="Footer Placeholder 5">
            <a:extLst>
              <a:ext uri="{FF2B5EF4-FFF2-40B4-BE49-F238E27FC236}">
                <a16:creationId xmlns:a16="http://schemas.microsoft.com/office/drawing/2014/main" id="{E5678576-1797-46AF-B80F-6C850C5DAA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3E134E-2FA5-43D6-A4C2-4FE693FF689F}"/>
              </a:ext>
            </a:extLst>
          </p:cNvPr>
          <p:cNvSpPr>
            <a:spLocks noGrp="1"/>
          </p:cNvSpPr>
          <p:nvPr>
            <p:ph type="sldNum" sz="quarter" idx="12"/>
          </p:nvPr>
        </p:nvSpPr>
        <p:spPr/>
        <p:txBody>
          <a:bodyPr/>
          <a:lstStyle/>
          <a:p>
            <a:fld id="{02E06918-BD8E-4CB5-B51F-AC9E9E3DB9E2}" type="slidenum">
              <a:rPr lang="en-IN" smtClean="0"/>
              <a:t>‹#›</a:t>
            </a:fld>
            <a:endParaRPr lang="en-IN"/>
          </a:p>
        </p:txBody>
      </p:sp>
    </p:spTree>
    <p:extLst>
      <p:ext uri="{BB962C8B-B14F-4D97-AF65-F5344CB8AC3E}">
        <p14:creationId xmlns:p14="http://schemas.microsoft.com/office/powerpoint/2010/main" val="845006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7DC31-54E6-4B97-826A-19E2500B47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D1DB2F-37CE-4F33-947B-C01F9865C4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D276A2-7CAD-41C5-9203-74E9A83A1B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B48688-383B-4808-9988-01179F1E02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5A79C0-A03A-4A91-B7F0-71455672B1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75AEA4-0480-4475-935F-20758CF5BEA8}"/>
              </a:ext>
            </a:extLst>
          </p:cNvPr>
          <p:cNvSpPr>
            <a:spLocks noGrp="1"/>
          </p:cNvSpPr>
          <p:nvPr>
            <p:ph type="dt" sz="half" idx="10"/>
          </p:nvPr>
        </p:nvSpPr>
        <p:spPr/>
        <p:txBody>
          <a:bodyPr/>
          <a:lstStyle/>
          <a:p>
            <a:fld id="{9226C01C-6901-4134-BF98-3062DB8E6EA5}" type="datetimeFigureOut">
              <a:rPr lang="en-IN" smtClean="0"/>
              <a:t>22/08/19</a:t>
            </a:fld>
            <a:endParaRPr lang="en-IN"/>
          </a:p>
        </p:txBody>
      </p:sp>
      <p:sp>
        <p:nvSpPr>
          <p:cNvPr id="8" name="Footer Placeholder 7">
            <a:extLst>
              <a:ext uri="{FF2B5EF4-FFF2-40B4-BE49-F238E27FC236}">
                <a16:creationId xmlns:a16="http://schemas.microsoft.com/office/drawing/2014/main" id="{05DB9FCE-94C2-4E11-9AC4-47A1AA8E91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2493B7-5919-4F60-A976-9B5234F881D4}"/>
              </a:ext>
            </a:extLst>
          </p:cNvPr>
          <p:cNvSpPr>
            <a:spLocks noGrp="1"/>
          </p:cNvSpPr>
          <p:nvPr>
            <p:ph type="sldNum" sz="quarter" idx="12"/>
          </p:nvPr>
        </p:nvSpPr>
        <p:spPr/>
        <p:txBody>
          <a:bodyPr/>
          <a:lstStyle/>
          <a:p>
            <a:fld id="{02E06918-BD8E-4CB5-B51F-AC9E9E3DB9E2}" type="slidenum">
              <a:rPr lang="en-IN" smtClean="0"/>
              <a:t>‹#›</a:t>
            </a:fld>
            <a:endParaRPr lang="en-IN"/>
          </a:p>
        </p:txBody>
      </p:sp>
    </p:spTree>
    <p:extLst>
      <p:ext uri="{BB962C8B-B14F-4D97-AF65-F5344CB8AC3E}">
        <p14:creationId xmlns:p14="http://schemas.microsoft.com/office/powerpoint/2010/main" val="3124727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D0874-93F2-47FF-AD86-554941F464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1AD8D9-230A-499C-8546-5BA9D32061E4}"/>
              </a:ext>
            </a:extLst>
          </p:cNvPr>
          <p:cNvSpPr>
            <a:spLocks noGrp="1"/>
          </p:cNvSpPr>
          <p:nvPr>
            <p:ph type="dt" sz="half" idx="10"/>
          </p:nvPr>
        </p:nvSpPr>
        <p:spPr/>
        <p:txBody>
          <a:bodyPr/>
          <a:lstStyle/>
          <a:p>
            <a:fld id="{9226C01C-6901-4134-BF98-3062DB8E6EA5}" type="datetimeFigureOut">
              <a:rPr lang="en-IN" smtClean="0"/>
              <a:t>22/08/19</a:t>
            </a:fld>
            <a:endParaRPr lang="en-IN"/>
          </a:p>
        </p:txBody>
      </p:sp>
      <p:sp>
        <p:nvSpPr>
          <p:cNvPr id="4" name="Footer Placeholder 3">
            <a:extLst>
              <a:ext uri="{FF2B5EF4-FFF2-40B4-BE49-F238E27FC236}">
                <a16:creationId xmlns:a16="http://schemas.microsoft.com/office/drawing/2014/main" id="{6E59F454-491F-4616-9D59-29F3DD2EA8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0F28C5-9EF6-4A27-A10A-D80E85D86293}"/>
              </a:ext>
            </a:extLst>
          </p:cNvPr>
          <p:cNvSpPr>
            <a:spLocks noGrp="1"/>
          </p:cNvSpPr>
          <p:nvPr>
            <p:ph type="sldNum" sz="quarter" idx="12"/>
          </p:nvPr>
        </p:nvSpPr>
        <p:spPr/>
        <p:txBody>
          <a:bodyPr/>
          <a:lstStyle/>
          <a:p>
            <a:fld id="{02E06918-BD8E-4CB5-B51F-AC9E9E3DB9E2}" type="slidenum">
              <a:rPr lang="en-IN" smtClean="0"/>
              <a:t>‹#›</a:t>
            </a:fld>
            <a:endParaRPr lang="en-IN"/>
          </a:p>
        </p:txBody>
      </p:sp>
    </p:spTree>
    <p:extLst>
      <p:ext uri="{BB962C8B-B14F-4D97-AF65-F5344CB8AC3E}">
        <p14:creationId xmlns:p14="http://schemas.microsoft.com/office/powerpoint/2010/main" val="1327116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5C7278-2573-4259-8C3E-A9643A225581}"/>
              </a:ext>
            </a:extLst>
          </p:cNvPr>
          <p:cNvSpPr>
            <a:spLocks noGrp="1"/>
          </p:cNvSpPr>
          <p:nvPr>
            <p:ph type="dt" sz="half" idx="10"/>
          </p:nvPr>
        </p:nvSpPr>
        <p:spPr/>
        <p:txBody>
          <a:bodyPr/>
          <a:lstStyle/>
          <a:p>
            <a:fld id="{9226C01C-6901-4134-BF98-3062DB8E6EA5}" type="datetimeFigureOut">
              <a:rPr lang="en-IN" smtClean="0"/>
              <a:t>22/08/19</a:t>
            </a:fld>
            <a:endParaRPr lang="en-IN"/>
          </a:p>
        </p:txBody>
      </p:sp>
      <p:sp>
        <p:nvSpPr>
          <p:cNvPr id="3" name="Footer Placeholder 2">
            <a:extLst>
              <a:ext uri="{FF2B5EF4-FFF2-40B4-BE49-F238E27FC236}">
                <a16:creationId xmlns:a16="http://schemas.microsoft.com/office/drawing/2014/main" id="{11001803-D16E-4D32-87B1-006C9C89AF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478A81-34F5-4EC0-811C-D549FB793AC3}"/>
              </a:ext>
            </a:extLst>
          </p:cNvPr>
          <p:cNvSpPr>
            <a:spLocks noGrp="1"/>
          </p:cNvSpPr>
          <p:nvPr>
            <p:ph type="sldNum" sz="quarter" idx="12"/>
          </p:nvPr>
        </p:nvSpPr>
        <p:spPr/>
        <p:txBody>
          <a:bodyPr/>
          <a:lstStyle/>
          <a:p>
            <a:fld id="{02E06918-BD8E-4CB5-B51F-AC9E9E3DB9E2}" type="slidenum">
              <a:rPr lang="en-IN" smtClean="0"/>
              <a:t>‹#›</a:t>
            </a:fld>
            <a:endParaRPr lang="en-IN"/>
          </a:p>
        </p:txBody>
      </p:sp>
    </p:spTree>
    <p:extLst>
      <p:ext uri="{BB962C8B-B14F-4D97-AF65-F5344CB8AC3E}">
        <p14:creationId xmlns:p14="http://schemas.microsoft.com/office/powerpoint/2010/main" val="3548423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6B686-3420-42DD-9A8B-00C083458E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B6E6CF-BBE8-4661-ACDC-1D09A9B09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68E485-B068-4EE5-BB3B-4EC5A67CE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561330-1A6E-44E2-8B76-8FD168D5FF9D}"/>
              </a:ext>
            </a:extLst>
          </p:cNvPr>
          <p:cNvSpPr>
            <a:spLocks noGrp="1"/>
          </p:cNvSpPr>
          <p:nvPr>
            <p:ph type="dt" sz="half" idx="10"/>
          </p:nvPr>
        </p:nvSpPr>
        <p:spPr/>
        <p:txBody>
          <a:bodyPr/>
          <a:lstStyle/>
          <a:p>
            <a:fld id="{9226C01C-6901-4134-BF98-3062DB8E6EA5}" type="datetimeFigureOut">
              <a:rPr lang="en-IN" smtClean="0"/>
              <a:t>22/08/19</a:t>
            </a:fld>
            <a:endParaRPr lang="en-IN"/>
          </a:p>
        </p:txBody>
      </p:sp>
      <p:sp>
        <p:nvSpPr>
          <p:cNvPr id="6" name="Footer Placeholder 5">
            <a:extLst>
              <a:ext uri="{FF2B5EF4-FFF2-40B4-BE49-F238E27FC236}">
                <a16:creationId xmlns:a16="http://schemas.microsoft.com/office/drawing/2014/main" id="{D1010C17-CBFF-4990-B2F4-5AD2E76E58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0EFD85-DF02-430D-8F6C-6318CD272DDD}"/>
              </a:ext>
            </a:extLst>
          </p:cNvPr>
          <p:cNvSpPr>
            <a:spLocks noGrp="1"/>
          </p:cNvSpPr>
          <p:nvPr>
            <p:ph type="sldNum" sz="quarter" idx="12"/>
          </p:nvPr>
        </p:nvSpPr>
        <p:spPr/>
        <p:txBody>
          <a:bodyPr/>
          <a:lstStyle/>
          <a:p>
            <a:fld id="{02E06918-BD8E-4CB5-B51F-AC9E9E3DB9E2}" type="slidenum">
              <a:rPr lang="en-IN" smtClean="0"/>
              <a:t>‹#›</a:t>
            </a:fld>
            <a:endParaRPr lang="en-IN"/>
          </a:p>
        </p:txBody>
      </p:sp>
    </p:spTree>
    <p:extLst>
      <p:ext uri="{BB962C8B-B14F-4D97-AF65-F5344CB8AC3E}">
        <p14:creationId xmlns:p14="http://schemas.microsoft.com/office/powerpoint/2010/main" val="3217187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D8CF-30F2-44B3-8B02-43662FEE2B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9C81F0-6F14-4072-B204-0E551091E2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5EDF79-7153-4CAE-B0DE-71251549E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1B755-5938-4622-91F8-557731093B1A}"/>
              </a:ext>
            </a:extLst>
          </p:cNvPr>
          <p:cNvSpPr>
            <a:spLocks noGrp="1"/>
          </p:cNvSpPr>
          <p:nvPr>
            <p:ph type="dt" sz="half" idx="10"/>
          </p:nvPr>
        </p:nvSpPr>
        <p:spPr/>
        <p:txBody>
          <a:bodyPr/>
          <a:lstStyle/>
          <a:p>
            <a:fld id="{9226C01C-6901-4134-BF98-3062DB8E6EA5}" type="datetimeFigureOut">
              <a:rPr lang="en-IN" smtClean="0"/>
              <a:t>22/08/19</a:t>
            </a:fld>
            <a:endParaRPr lang="en-IN"/>
          </a:p>
        </p:txBody>
      </p:sp>
      <p:sp>
        <p:nvSpPr>
          <p:cNvPr id="6" name="Footer Placeholder 5">
            <a:extLst>
              <a:ext uri="{FF2B5EF4-FFF2-40B4-BE49-F238E27FC236}">
                <a16:creationId xmlns:a16="http://schemas.microsoft.com/office/drawing/2014/main" id="{6A60FA52-FD6C-4406-98B5-79391B8DAB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20D01C-8E9B-413A-B145-6E5C4C3F61E8}"/>
              </a:ext>
            </a:extLst>
          </p:cNvPr>
          <p:cNvSpPr>
            <a:spLocks noGrp="1"/>
          </p:cNvSpPr>
          <p:nvPr>
            <p:ph type="sldNum" sz="quarter" idx="12"/>
          </p:nvPr>
        </p:nvSpPr>
        <p:spPr/>
        <p:txBody>
          <a:bodyPr/>
          <a:lstStyle/>
          <a:p>
            <a:fld id="{02E06918-BD8E-4CB5-B51F-AC9E9E3DB9E2}" type="slidenum">
              <a:rPr lang="en-IN" smtClean="0"/>
              <a:t>‹#›</a:t>
            </a:fld>
            <a:endParaRPr lang="en-IN"/>
          </a:p>
        </p:txBody>
      </p:sp>
    </p:spTree>
    <p:extLst>
      <p:ext uri="{BB962C8B-B14F-4D97-AF65-F5344CB8AC3E}">
        <p14:creationId xmlns:p14="http://schemas.microsoft.com/office/powerpoint/2010/main" val="412409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88DE7B-21BE-45B5-B56E-DEBACBFDE4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E2F73A-97AF-41A6-BDE0-9C5FAB3CA5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EADBF7-51A2-4A91-81C7-02BFC7E645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6C01C-6901-4134-BF98-3062DB8E6EA5}" type="datetimeFigureOut">
              <a:rPr lang="en-IN" smtClean="0"/>
              <a:t>22/08/19</a:t>
            </a:fld>
            <a:endParaRPr lang="en-IN"/>
          </a:p>
        </p:txBody>
      </p:sp>
      <p:sp>
        <p:nvSpPr>
          <p:cNvPr id="5" name="Footer Placeholder 4">
            <a:extLst>
              <a:ext uri="{FF2B5EF4-FFF2-40B4-BE49-F238E27FC236}">
                <a16:creationId xmlns:a16="http://schemas.microsoft.com/office/drawing/2014/main" id="{2C4B43DC-893E-4527-B060-4664F2BD7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352821-E89C-408B-B844-4CD082E2B1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E06918-BD8E-4CB5-B51F-AC9E9E3DB9E2}" type="slidenum">
              <a:rPr lang="en-IN" smtClean="0"/>
              <a:t>‹#›</a:t>
            </a:fld>
            <a:endParaRPr lang="en-IN"/>
          </a:p>
        </p:txBody>
      </p:sp>
    </p:spTree>
    <p:extLst>
      <p:ext uri="{BB962C8B-B14F-4D97-AF65-F5344CB8AC3E}">
        <p14:creationId xmlns:p14="http://schemas.microsoft.com/office/powerpoint/2010/main" val="754745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4075CD0-E54A-4025-AD4C-9FEDF27C0353}"/>
              </a:ext>
            </a:extLst>
          </p:cNvPr>
          <p:cNvSpPr txBox="1"/>
          <p:nvPr/>
        </p:nvSpPr>
        <p:spPr>
          <a:xfrm>
            <a:off x="2198915" y="2791724"/>
            <a:ext cx="9485086" cy="1446550"/>
          </a:xfrm>
          <a:prstGeom prst="rect">
            <a:avLst/>
          </a:prstGeom>
          <a:noFill/>
        </p:spPr>
        <p:txBody>
          <a:bodyPr wrap="square" rtlCol="0" anchor="ctr">
            <a:spAutoFit/>
          </a:bodyPr>
          <a:lstStyle/>
          <a:p>
            <a:pPr algn="r"/>
            <a:r>
              <a:rPr lang="en-IN" sz="4400" b="1" dirty="0">
                <a:solidFill>
                  <a:schemeClr val="accent1">
                    <a:lumMod val="50000"/>
                  </a:schemeClr>
                </a:solidFill>
                <a:latin typeface="Cambria" panose="02040503050406030204" pitchFamily="18" charset="0"/>
                <a:ea typeface="Cambria" panose="02040503050406030204" pitchFamily="18" charset="0"/>
              </a:rPr>
              <a:t>Turning Design Mock-ups into Code using Deep Learning</a:t>
            </a:r>
          </a:p>
        </p:txBody>
      </p:sp>
      <p:sp>
        <p:nvSpPr>
          <p:cNvPr id="11" name="TextBox 10">
            <a:extLst>
              <a:ext uri="{FF2B5EF4-FFF2-40B4-BE49-F238E27FC236}">
                <a16:creationId xmlns:a16="http://schemas.microsoft.com/office/drawing/2014/main" id="{92C3C05E-1163-4831-852D-2AA5FADA0413}"/>
              </a:ext>
            </a:extLst>
          </p:cNvPr>
          <p:cNvSpPr txBox="1"/>
          <p:nvPr/>
        </p:nvSpPr>
        <p:spPr>
          <a:xfrm>
            <a:off x="5831840" y="4714128"/>
            <a:ext cx="5831840" cy="1200329"/>
          </a:xfrm>
          <a:prstGeom prst="rect">
            <a:avLst/>
          </a:prstGeom>
          <a:noFill/>
        </p:spPr>
        <p:txBody>
          <a:bodyPr wrap="square" rtlCol="0" anchor="ctr">
            <a:spAutoFit/>
          </a:bodyPr>
          <a:lstStyle/>
          <a:p>
            <a:pPr algn="r"/>
            <a:r>
              <a:rPr lang="en-IN" sz="2400" dirty="0">
                <a:solidFill>
                  <a:schemeClr val="tx1">
                    <a:lumMod val="95000"/>
                    <a:lumOff val="5000"/>
                  </a:schemeClr>
                </a:solidFill>
                <a:latin typeface="Cambria" panose="02040503050406030204" pitchFamily="18" charset="0"/>
                <a:ea typeface="Cambria" panose="02040503050406030204" pitchFamily="18" charset="0"/>
              </a:rPr>
              <a:t>Samdharsi Kumar (17)</a:t>
            </a:r>
          </a:p>
          <a:p>
            <a:pPr algn="r"/>
            <a:r>
              <a:rPr lang="en-IN" sz="2400" dirty="0">
                <a:solidFill>
                  <a:schemeClr val="tx1">
                    <a:lumMod val="95000"/>
                    <a:lumOff val="5000"/>
                  </a:schemeClr>
                </a:solidFill>
                <a:latin typeface="Cambria" panose="02040503050406030204" pitchFamily="18" charset="0"/>
                <a:ea typeface="Cambria" panose="02040503050406030204" pitchFamily="18" charset="0"/>
              </a:rPr>
              <a:t>Esha Vijayvargiya (56)</a:t>
            </a:r>
          </a:p>
          <a:p>
            <a:pPr algn="r"/>
            <a:r>
              <a:rPr lang="en-IN" sz="2400" dirty="0">
                <a:solidFill>
                  <a:schemeClr val="tx1">
                    <a:lumMod val="95000"/>
                    <a:lumOff val="5000"/>
                  </a:schemeClr>
                </a:solidFill>
                <a:latin typeface="Cambria" panose="02040503050406030204" pitchFamily="18" charset="0"/>
                <a:ea typeface="Cambria" panose="02040503050406030204" pitchFamily="18" charset="0"/>
              </a:rPr>
              <a:t>Harsh Vyas (59)</a:t>
            </a:r>
          </a:p>
        </p:txBody>
      </p:sp>
      <p:grpSp>
        <p:nvGrpSpPr>
          <p:cNvPr id="9" name="Group 8">
            <a:extLst>
              <a:ext uri="{FF2B5EF4-FFF2-40B4-BE49-F238E27FC236}">
                <a16:creationId xmlns:a16="http://schemas.microsoft.com/office/drawing/2014/main" id="{EEDE47B2-4F01-415F-9148-7BAF9FBA9BC8}"/>
              </a:ext>
            </a:extLst>
          </p:cNvPr>
          <p:cNvGrpSpPr/>
          <p:nvPr/>
        </p:nvGrpSpPr>
        <p:grpSpPr>
          <a:xfrm>
            <a:off x="203193" y="158489"/>
            <a:ext cx="624860" cy="6563712"/>
            <a:chOff x="172713" y="178809"/>
            <a:chExt cx="624860" cy="6563712"/>
          </a:xfrm>
        </p:grpSpPr>
        <p:pic>
          <p:nvPicPr>
            <p:cNvPr id="1026" name="Picture 2" descr="https://il6.picdn.net/shutterstock/videos/2409359/thumb/4.jpg?i10c=img.resize%28height:160%29">
              <a:extLst>
                <a:ext uri="{FF2B5EF4-FFF2-40B4-BE49-F238E27FC236}">
                  <a16:creationId xmlns:a16="http://schemas.microsoft.com/office/drawing/2014/main" id="{1A677776-6AFD-4D18-A6DB-82AA1EF99E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1" t="42236" r="42125" b="43155"/>
            <a:stretch/>
          </p:blipFill>
          <p:spPr bwMode="auto">
            <a:xfrm rot="16200000" flipV="1">
              <a:off x="-1616117" y="4328832"/>
              <a:ext cx="4202521" cy="62485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il6.picdn.net/shutterstock/videos/2409359/thumb/4.jpg?i10c=img.resize%28height:160%29">
              <a:extLst>
                <a:ext uri="{FF2B5EF4-FFF2-40B4-BE49-F238E27FC236}">
                  <a16:creationId xmlns:a16="http://schemas.microsoft.com/office/drawing/2014/main" id="{3053388E-8C43-4AE5-9EC8-C1CFCA5B5D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506" t="43280" r="1616" b="43155"/>
            <a:stretch/>
          </p:blipFill>
          <p:spPr bwMode="auto">
            <a:xfrm rot="16200000" flipV="1">
              <a:off x="-695453" y="1046975"/>
              <a:ext cx="2361192" cy="6248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2285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64A166D-E67C-4B13-A9DC-91858760C8D3}"/>
              </a:ext>
            </a:extLst>
          </p:cNvPr>
          <p:cNvGrpSpPr/>
          <p:nvPr/>
        </p:nvGrpSpPr>
        <p:grpSpPr>
          <a:xfrm>
            <a:off x="203193" y="148329"/>
            <a:ext cx="624860" cy="6563712"/>
            <a:chOff x="172713" y="178809"/>
            <a:chExt cx="624860" cy="6563712"/>
          </a:xfrm>
        </p:grpSpPr>
        <p:pic>
          <p:nvPicPr>
            <p:cNvPr id="5" name="Picture 2" descr="https://il6.picdn.net/shutterstock/videos/2409359/thumb/4.jpg?i10c=img.resize%28height:160%29">
              <a:extLst>
                <a:ext uri="{FF2B5EF4-FFF2-40B4-BE49-F238E27FC236}">
                  <a16:creationId xmlns:a16="http://schemas.microsoft.com/office/drawing/2014/main" id="{564ECB4E-7327-4E54-B35D-149E89DC21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1" t="42236" r="42125" b="43155"/>
            <a:stretch/>
          </p:blipFill>
          <p:spPr bwMode="auto">
            <a:xfrm rot="16200000" flipV="1">
              <a:off x="-1616117" y="4328832"/>
              <a:ext cx="4202521" cy="6248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il6.picdn.net/shutterstock/videos/2409359/thumb/4.jpg?i10c=img.resize%28height:160%29">
              <a:extLst>
                <a:ext uri="{FF2B5EF4-FFF2-40B4-BE49-F238E27FC236}">
                  <a16:creationId xmlns:a16="http://schemas.microsoft.com/office/drawing/2014/main" id="{B1B0E4FD-30A4-4F02-B9AB-AB623CC0E8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506" t="43280" r="1616" b="43155"/>
            <a:stretch/>
          </p:blipFill>
          <p:spPr bwMode="auto">
            <a:xfrm rot="16200000" flipV="1">
              <a:off x="-695453" y="1046975"/>
              <a:ext cx="2361192" cy="624859"/>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a:extLst>
              <a:ext uri="{FF2B5EF4-FFF2-40B4-BE49-F238E27FC236}">
                <a16:creationId xmlns:a16="http://schemas.microsoft.com/office/drawing/2014/main" id="{D0D14A47-DFB3-43B1-AE58-3DE9E536A597}"/>
              </a:ext>
            </a:extLst>
          </p:cNvPr>
          <p:cNvSpPr/>
          <p:nvPr/>
        </p:nvSpPr>
        <p:spPr>
          <a:xfrm>
            <a:off x="1361440" y="1554480"/>
            <a:ext cx="10302240" cy="3277820"/>
          </a:xfrm>
          <a:prstGeom prst="rect">
            <a:avLst/>
          </a:prstGeom>
        </p:spPr>
        <p:txBody>
          <a:bodyPr wrap="square">
            <a:spAutoFit/>
          </a:bodyPr>
          <a:lstStyle/>
          <a:p>
            <a:pPr marL="457200" indent="-457200">
              <a:buFont typeface="+mj-lt"/>
              <a:buAutoNum type="arabicPeriod"/>
            </a:pPr>
            <a:r>
              <a:rPr lang="en-IN" sz="2300" dirty="0">
                <a:latin typeface="Cambria" panose="02040503050406030204" pitchFamily="18" charset="0"/>
                <a:ea typeface="Cambria" panose="02040503050406030204" pitchFamily="18" charset="0"/>
              </a:rPr>
              <a:t>D. </a:t>
            </a:r>
            <a:r>
              <a:rPr lang="en-IN" sz="2300" dirty="0" err="1">
                <a:latin typeface="Cambria" panose="02040503050406030204" pitchFamily="18" charset="0"/>
                <a:ea typeface="Cambria" panose="02040503050406030204" pitchFamily="18" charset="0"/>
              </a:rPr>
              <a:t>Bahdanau</a:t>
            </a:r>
            <a:r>
              <a:rPr lang="en-IN" sz="2300" dirty="0">
                <a:latin typeface="Cambria" panose="02040503050406030204" pitchFamily="18" charset="0"/>
                <a:ea typeface="Cambria" panose="02040503050406030204" pitchFamily="18" charset="0"/>
              </a:rPr>
              <a:t>, K. Cho, and Y. </a:t>
            </a:r>
            <a:r>
              <a:rPr lang="en-IN" sz="2300" dirty="0" err="1">
                <a:latin typeface="Cambria" panose="02040503050406030204" pitchFamily="18" charset="0"/>
                <a:ea typeface="Cambria" panose="02040503050406030204" pitchFamily="18" charset="0"/>
              </a:rPr>
              <a:t>Bengio</a:t>
            </a:r>
            <a:r>
              <a:rPr lang="en-IN" sz="2300" dirty="0">
                <a:latin typeface="Cambria" panose="02040503050406030204" pitchFamily="18" charset="0"/>
                <a:ea typeface="Cambria" panose="02040503050406030204" pitchFamily="18" charset="0"/>
              </a:rPr>
              <a:t>. Neural machine translation by jointly learning to align and translate. </a:t>
            </a:r>
            <a:r>
              <a:rPr lang="en-IN" sz="2300" dirty="0" err="1">
                <a:latin typeface="Cambria" panose="02040503050406030204" pitchFamily="18" charset="0"/>
                <a:ea typeface="Cambria" panose="02040503050406030204" pitchFamily="18" charset="0"/>
              </a:rPr>
              <a:t>arXiv</a:t>
            </a:r>
            <a:r>
              <a:rPr lang="en-IN" sz="2300" dirty="0">
                <a:latin typeface="Cambria" panose="02040503050406030204" pitchFamily="18" charset="0"/>
                <a:ea typeface="Cambria" panose="02040503050406030204" pitchFamily="18" charset="0"/>
              </a:rPr>
              <a:t> preprint arXiv:1409.0473, 2014. </a:t>
            </a:r>
          </a:p>
          <a:p>
            <a:pPr marL="457200" indent="-457200">
              <a:buFont typeface="+mj-lt"/>
              <a:buAutoNum type="arabicPeriod"/>
            </a:pPr>
            <a:endParaRPr lang="en-IN" sz="2300" dirty="0">
              <a:latin typeface="Cambria" panose="02040503050406030204" pitchFamily="18" charset="0"/>
              <a:ea typeface="Cambria" panose="02040503050406030204" pitchFamily="18" charset="0"/>
            </a:endParaRPr>
          </a:p>
          <a:p>
            <a:pPr marL="457200" indent="-457200">
              <a:buFont typeface="+mj-lt"/>
              <a:buAutoNum type="arabicPeriod"/>
            </a:pPr>
            <a:r>
              <a:rPr lang="en-IN" sz="2300" dirty="0">
                <a:latin typeface="Cambria" panose="02040503050406030204" pitchFamily="18" charset="0"/>
                <a:ea typeface="Cambria" panose="02040503050406030204" pitchFamily="18" charset="0"/>
              </a:rPr>
              <a:t>M. Balog, A. L. Gaunt, M. </a:t>
            </a:r>
            <a:r>
              <a:rPr lang="en-IN" sz="2300" dirty="0" err="1">
                <a:latin typeface="Cambria" panose="02040503050406030204" pitchFamily="18" charset="0"/>
                <a:ea typeface="Cambria" panose="02040503050406030204" pitchFamily="18" charset="0"/>
              </a:rPr>
              <a:t>Brockschmidt</a:t>
            </a:r>
            <a:r>
              <a:rPr lang="en-IN" sz="2300" dirty="0">
                <a:latin typeface="Cambria" panose="02040503050406030204" pitchFamily="18" charset="0"/>
                <a:ea typeface="Cambria" panose="02040503050406030204" pitchFamily="18" charset="0"/>
              </a:rPr>
              <a:t>, S. </a:t>
            </a:r>
            <a:r>
              <a:rPr lang="en-IN" sz="2300" dirty="0" err="1">
                <a:latin typeface="Cambria" panose="02040503050406030204" pitchFamily="18" charset="0"/>
                <a:ea typeface="Cambria" panose="02040503050406030204" pitchFamily="18" charset="0"/>
              </a:rPr>
              <a:t>Nowozin</a:t>
            </a:r>
            <a:r>
              <a:rPr lang="en-IN" sz="2300" dirty="0">
                <a:latin typeface="Cambria" panose="02040503050406030204" pitchFamily="18" charset="0"/>
                <a:ea typeface="Cambria" panose="02040503050406030204" pitchFamily="18" charset="0"/>
              </a:rPr>
              <a:t>, and D. </a:t>
            </a:r>
            <a:r>
              <a:rPr lang="en-IN" sz="2300" dirty="0" err="1">
                <a:latin typeface="Cambria" panose="02040503050406030204" pitchFamily="18" charset="0"/>
                <a:ea typeface="Cambria" panose="02040503050406030204" pitchFamily="18" charset="0"/>
              </a:rPr>
              <a:t>Tarlow</a:t>
            </a:r>
            <a:r>
              <a:rPr lang="en-IN" sz="2300" dirty="0">
                <a:latin typeface="Cambria" panose="02040503050406030204" pitchFamily="18" charset="0"/>
                <a:ea typeface="Cambria" panose="02040503050406030204" pitchFamily="18" charset="0"/>
              </a:rPr>
              <a:t>. </a:t>
            </a:r>
            <a:r>
              <a:rPr lang="en-IN" sz="2300" dirty="0" err="1">
                <a:latin typeface="Cambria" panose="02040503050406030204" pitchFamily="18" charset="0"/>
                <a:ea typeface="Cambria" panose="02040503050406030204" pitchFamily="18" charset="0"/>
              </a:rPr>
              <a:t>Deepcoder</a:t>
            </a:r>
            <a:r>
              <a:rPr lang="en-IN" sz="2300" dirty="0">
                <a:latin typeface="Cambria" panose="02040503050406030204" pitchFamily="18" charset="0"/>
                <a:ea typeface="Cambria" panose="02040503050406030204" pitchFamily="18" charset="0"/>
              </a:rPr>
              <a:t>: Learning to write programs. </a:t>
            </a:r>
            <a:r>
              <a:rPr lang="en-IN" sz="2300" dirty="0" err="1">
                <a:latin typeface="Cambria" panose="02040503050406030204" pitchFamily="18" charset="0"/>
                <a:ea typeface="Cambria" panose="02040503050406030204" pitchFamily="18" charset="0"/>
              </a:rPr>
              <a:t>arXiv</a:t>
            </a:r>
            <a:r>
              <a:rPr lang="en-IN" sz="2300" dirty="0">
                <a:latin typeface="Cambria" panose="02040503050406030204" pitchFamily="18" charset="0"/>
                <a:ea typeface="Cambria" panose="02040503050406030204" pitchFamily="18" charset="0"/>
              </a:rPr>
              <a:t> preprint arXiv:1611.01989, 2016.</a:t>
            </a:r>
          </a:p>
          <a:p>
            <a:pPr marL="457200" indent="-457200">
              <a:buFont typeface="+mj-lt"/>
              <a:buAutoNum type="arabicPeriod"/>
            </a:pPr>
            <a:endParaRPr lang="en-IN" sz="2300" dirty="0">
              <a:latin typeface="Cambria" panose="02040503050406030204" pitchFamily="18" charset="0"/>
              <a:ea typeface="Cambria" panose="02040503050406030204" pitchFamily="18" charset="0"/>
            </a:endParaRPr>
          </a:p>
          <a:p>
            <a:pPr marL="457200" indent="-457200">
              <a:buFont typeface="+mj-lt"/>
              <a:buAutoNum type="arabicPeriod"/>
            </a:pPr>
            <a:r>
              <a:rPr lang="en-IN" sz="2300" dirty="0">
                <a:latin typeface="Cambria" panose="02040503050406030204" pitchFamily="18" charset="0"/>
                <a:ea typeface="Cambria" panose="02040503050406030204" pitchFamily="18" charset="0"/>
              </a:rPr>
              <a:t>B. Dai, D. Lin, R. </a:t>
            </a:r>
            <a:r>
              <a:rPr lang="en-IN" sz="2300" dirty="0" err="1">
                <a:latin typeface="Cambria" panose="02040503050406030204" pitchFamily="18" charset="0"/>
                <a:ea typeface="Cambria" panose="02040503050406030204" pitchFamily="18" charset="0"/>
              </a:rPr>
              <a:t>Urtasun</a:t>
            </a:r>
            <a:r>
              <a:rPr lang="en-IN" sz="2300" dirty="0">
                <a:latin typeface="Cambria" panose="02040503050406030204" pitchFamily="18" charset="0"/>
                <a:ea typeface="Cambria" panose="02040503050406030204" pitchFamily="18" charset="0"/>
              </a:rPr>
              <a:t>, and S. Fidler. Towards diverse and natural image descriptions via a conditional </a:t>
            </a:r>
            <a:r>
              <a:rPr lang="en-IN" sz="2300" dirty="0" err="1">
                <a:latin typeface="Cambria" panose="02040503050406030204" pitchFamily="18" charset="0"/>
                <a:ea typeface="Cambria" panose="02040503050406030204" pitchFamily="18" charset="0"/>
              </a:rPr>
              <a:t>gan</a:t>
            </a:r>
            <a:r>
              <a:rPr lang="en-IN" sz="2300" dirty="0">
                <a:latin typeface="Cambria" panose="02040503050406030204" pitchFamily="18" charset="0"/>
                <a:ea typeface="Cambria" panose="02040503050406030204" pitchFamily="18" charset="0"/>
              </a:rPr>
              <a:t>. </a:t>
            </a:r>
            <a:r>
              <a:rPr lang="en-IN" sz="2300" dirty="0" err="1">
                <a:latin typeface="Cambria" panose="02040503050406030204" pitchFamily="18" charset="0"/>
                <a:ea typeface="Cambria" panose="02040503050406030204" pitchFamily="18" charset="0"/>
              </a:rPr>
              <a:t>arXiv</a:t>
            </a:r>
            <a:r>
              <a:rPr lang="en-IN" sz="2300" dirty="0">
                <a:latin typeface="Cambria" panose="02040503050406030204" pitchFamily="18" charset="0"/>
                <a:ea typeface="Cambria" panose="02040503050406030204" pitchFamily="18" charset="0"/>
              </a:rPr>
              <a:t> preprint arXiv:1703.06029, 2017.</a:t>
            </a:r>
          </a:p>
          <a:p>
            <a:pPr marL="457200" indent="-457200">
              <a:buFont typeface="+mj-lt"/>
              <a:buAutoNum type="arabicPeriod"/>
            </a:pPr>
            <a:endParaRPr lang="en-IN" sz="2300"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F2388970-6C98-4316-A6C3-9C8B433CE9D4}"/>
              </a:ext>
            </a:extLst>
          </p:cNvPr>
          <p:cNvSpPr txBox="1"/>
          <p:nvPr/>
        </p:nvSpPr>
        <p:spPr>
          <a:xfrm>
            <a:off x="1361440" y="772674"/>
            <a:ext cx="3302000" cy="523220"/>
          </a:xfrm>
          <a:prstGeom prst="rect">
            <a:avLst/>
          </a:prstGeom>
          <a:noFill/>
        </p:spPr>
        <p:txBody>
          <a:bodyPr wrap="square" rtlCol="0">
            <a:spAutoFit/>
          </a:bodyPr>
          <a:lstStyle/>
          <a:p>
            <a:r>
              <a:rPr lang="en-IN" sz="2800" b="1" dirty="0">
                <a:solidFill>
                  <a:schemeClr val="tx2">
                    <a:lumMod val="50000"/>
                  </a:schemeClr>
                </a:solidFill>
                <a:latin typeface="Cambria" panose="02040503050406030204" pitchFamily="18" charset="0"/>
                <a:ea typeface="Cambria" panose="02040503050406030204" pitchFamily="18" charset="0"/>
              </a:rPr>
              <a:t>References</a:t>
            </a:r>
          </a:p>
        </p:txBody>
      </p:sp>
      <p:sp>
        <p:nvSpPr>
          <p:cNvPr id="7" name="TextBox 6">
            <a:extLst>
              <a:ext uri="{FF2B5EF4-FFF2-40B4-BE49-F238E27FC236}">
                <a16:creationId xmlns:a16="http://schemas.microsoft.com/office/drawing/2014/main" id="{7685A5A1-F2F8-4386-A251-410DE1A60CB1}"/>
              </a:ext>
            </a:extLst>
          </p:cNvPr>
          <p:cNvSpPr txBox="1"/>
          <p:nvPr/>
        </p:nvSpPr>
        <p:spPr>
          <a:xfrm>
            <a:off x="9184640" y="5710434"/>
            <a:ext cx="2550160" cy="630942"/>
          </a:xfrm>
          <a:prstGeom prst="rect">
            <a:avLst/>
          </a:prstGeom>
          <a:noFill/>
        </p:spPr>
        <p:txBody>
          <a:bodyPr wrap="square" rtlCol="0">
            <a:spAutoFit/>
          </a:bodyPr>
          <a:lstStyle/>
          <a:p>
            <a:r>
              <a:rPr lang="en-IN" sz="3500" b="1" dirty="0">
                <a:solidFill>
                  <a:schemeClr val="accent1">
                    <a:lumMod val="75000"/>
                  </a:schemeClr>
                </a:solidFill>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1910160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320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44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64A166D-E67C-4B13-A9DC-91858760C8D3}"/>
              </a:ext>
            </a:extLst>
          </p:cNvPr>
          <p:cNvGrpSpPr/>
          <p:nvPr/>
        </p:nvGrpSpPr>
        <p:grpSpPr>
          <a:xfrm>
            <a:off x="203193" y="148329"/>
            <a:ext cx="624860" cy="6563712"/>
            <a:chOff x="172713" y="178809"/>
            <a:chExt cx="624860" cy="6563712"/>
          </a:xfrm>
        </p:grpSpPr>
        <p:pic>
          <p:nvPicPr>
            <p:cNvPr id="5" name="Picture 2" descr="https://il6.picdn.net/shutterstock/videos/2409359/thumb/4.jpg?i10c=img.resize%28height:160%29">
              <a:extLst>
                <a:ext uri="{FF2B5EF4-FFF2-40B4-BE49-F238E27FC236}">
                  <a16:creationId xmlns:a16="http://schemas.microsoft.com/office/drawing/2014/main" id="{564ECB4E-7327-4E54-B35D-149E89DC21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1" t="42236" r="42125" b="43155"/>
            <a:stretch/>
          </p:blipFill>
          <p:spPr bwMode="auto">
            <a:xfrm rot="16200000" flipV="1">
              <a:off x="-1616117" y="4328832"/>
              <a:ext cx="4202521" cy="6248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il6.picdn.net/shutterstock/videos/2409359/thumb/4.jpg?i10c=img.resize%28height:160%29">
              <a:extLst>
                <a:ext uri="{FF2B5EF4-FFF2-40B4-BE49-F238E27FC236}">
                  <a16:creationId xmlns:a16="http://schemas.microsoft.com/office/drawing/2014/main" id="{B1B0E4FD-30A4-4F02-B9AB-AB623CC0E8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506" t="43280" r="1616" b="43155"/>
            <a:stretch/>
          </p:blipFill>
          <p:spPr bwMode="auto">
            <a:xfrm rot="16200000" flipV="1">
              <a:off x="-695453" y="1046975"/>
              <a:ext cx="2361192" cy="624859"/>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a:extLst>
              <a:ext uri="{FF2B5EF4-FFF2-40B4-BE49-F238E27FC236}">
                <a16:creationId xmlns:a16="http://schemas.microsoft.com/office/drawing/2014/main" id="{D0D14A47-DFB3-43B1-AE58-3DE9E536A597}"/>
              </a:ext>
            </a:extLst>
          </p:cNvPr>
          <p:cNvSpPr/>
          <p:nvPr/>
        </p:nvSpPr>
        <p:spPr>
          <a:xfrm>
            <a:off x="1361440" y="1503680"/>
            <a:ext cx="7416800" cy="4455772"/>
          </a:xfrm>
          <a:prstGeom prst="rect">
            <a:avLst/>
          </a:prstGeom>
        </p:spPr>
        <p:txBody>
          <a:bodyPr wrap="square">
            <a:spAutoFit/>
          </a:bodyPr>
          <a:lstStyle/>
          <a:p>
            <a:pPr marL="342900" indent="-342900">
              <a:lnSpc>
                <a:spcPct val="150000"/>
              </a:lnSpc>
              <a:buFont typeface="+mj-lt"/>
              <a:buAutoNum type="arabicPeriod"/>
            </a:pPr>
            <a:r>
              <a:rPr lang="en-IN" sz="2400" dirty="0">
                <a:latin typeface="Cambria" panose="02040503050406030204" pitchFamily="18" charset="0"/>
                <a:ea typeface="Cambria" panose="02040503050406030204" pitchFamily="18" charset="0"/>
              </a:rPr>
              <a:t>Introduction 	</a:t>
            </a:r>
          </a:p>
          <a:p>
            <a:pPr marL="342900" indent="-342900">
              <a:lnSpc>
                <a:spcPct val="150000"/>
              </a:lnSpc>
              <a:buFont typeface="+mj-lt"/>
              <a:buAutoNum type="arabicPeriod"/>
            </a:pPr>
            <a:r>
              <a:rPr lang="en-IN" sz="2400" dirty="0">
                <a:latin typeface="Cambria" panose="02040503050406030204" pitchFamily="18" charset="0"/>
                <a:ea typeface="Cambria" panose="02040503050406030204" pitchFamily="18" charset="0"/>
              </a:rPr>
              <a:t>Abstract 					</a:t>
            </a:r>
          </a:p>
          <a:p>
            <a:pPr marL="342900" indent="-342900">
              <a:lnSpc>
                <a:spcPct val="150000"/>
              </a:lnSpc>
              <a:buFont typeface="+mj-lt"/>
              <a:buAutoNum type="arabicPeriod"/>
            </a:pPr>
            <a:r>
              <a:rPr lang="en-IN" sz="2400" dirty="0">
                <a:latin typeface="Cambria" panose="02040503050406030204" pitchFamily="18" charset="0"/>
                <a:ea typeface="Cambria" panose="02040503050406030204" pitchFamily="18" charset="0"/>
              </a:rPr>
              <a:t>Problem Definition		             	         </a:t>
            </a:r>
          </a:p>
          <a:p>
            <a:pPr marL="342900" indent="-342900">
              <a:lnSpc>
                <a:spcPct val="150000"/>
              </a:lnSpc>
              <a:buFont typeface="+mj-lt"/>
              <a:buAutoNum type="arabicPeriod"/>
            </a:pPr>
            <a:r>
              <a:rPr lang="en-IN" sz="2400" dirty="0">
                <a:latin typeface="Cambria" panose="02040503050406030204" pitchFamily="18" charset="0"/>
                <a:ea typeface="Cambria" panose="02040503050406030204" pitchFamily="18" charset="0"/>
              </a:rPr>
              <a:t>Literature Survey</a:t>
            </a:r>
          </a:p>
          <a:p>
            <a:pPr marL="342900" indent="-342900">
              <a:lnSpc>
                <a:spcPct val="150000"/>
              </a:lnSpc>
              <a:buFont typeface="+mj-lt"/>
              <a:buAutoNum type="arabicPeriod"/>
            </a:pPr>
            <a:r>
              <a:rPr lang="en-IN" sz="2400" dirty="0">
                <a:latin typeface="Cambria" panose="02040503050406030204" pitchFamily="18" charset="0"/>
                <a:ea typeface="Cambria" panose="02040503050406030204" pitchFamily="18" charset="0"/>
              </a:rPr>
              <a:t>Proposed System</a:t>
            </a:r>
          </a:p>
          <a:p>
            <a:pPr marL="342900" indent="-342900">
              <a:lnSpc>
                <a:spcPct val="150000"/>
              </a:lnSpc>
              <a:buFont typeface="+mj-lt"/>
              <a:buAutoNum type="arabicPeriod"/>
            </a:pPr>
            <a:r>
              <a:rPr lang="en-IN" sz="2400" dirty="0">
                <a:latin typeface="Cambria" panose="02040503050406030204" pitchFamily="18" charset="0"/>
                <a:ea typeface="Cambria" panose="02040503050406030204" pitchFamily="18" charset="0"/>
              </a:rPr>
              <a:t>Expected outcome			         	</a:t>
            </a:r>
          </a:p>
          <a:p>
            <a:pPr marL="342900" indent="-342900">
              <a:lnSpc>
                <a:spcPct val="150000"/>
              </a:lnSpc>
              <a:buFont typeface="+mj-lt"/>
              <a:buAutoNum type="arabicPeriod"/>
            </a:pPr>
            <a:r>
              <a:rPr lang="en-IN" sz="2400" dirty="0">
                <a:latin typeface="Cambria" panose="02040503050406030204" pitchFamily="18" charset="0"/>
                <a:ea typeface="Cambria" panose="02040503050406030204" pitchFamily="18" charset="0"/>
              </a:rPr>
              <a:t>Future Scope</a:t>
            </a:r>
          </a:p>
          <a:p>
            <a:pPr marL="342900" indent="-342900">
              <a:lnSpc>
                <a:spcPct val="150000"/>
              </a:lnSpc>
              <a:buFont typeface="+mj-lt"/>
              <a:buAutoNum type="arabicPeriod"/>
            </a:pPr>
            <a:r>
              <a:rPr lang="en-IN" sz="2400" dirty="0">
                <a:latin typeface="Cambria" panose="02040503050406030204" pitchFamily="18" charset="0"/>
                <a:ea typeface="Cambria" panose="02040503050406030204" pitchFamily="18" charset="0"/>
              </a:rPr>
              <a:t>References</a:t>
            </a:r>
          </a:p>
        </p:txBody>
      </p:sp>
      <p:sp>
        <p:nvSpPr>
          <p:cNvPr id="9" name="TextBox 8">
            <a:extLst>
              <a:ext uri="{FF2B5EF4-FFF2-40B4-BE49-F238E27FC236}">
                <a16:creationId xmlns:a16="http://schemas.microsoft.com/office/drawing/2014/main" id="{F2388970-6C98-4316-A6C3-9C8B433CE9D4}"/>
              </a:ext>
            </a:extLst>
          </p:cNvPr>
          <p:cNvSpPr txBox="1"/>
          <p:nvPr/>
        </p:nvSpPr>
        <p:spPr>
          <a:xfrm>
            <a:off x="1361440" y="772674"/>
            <a:ext cx="3302000" cy="523220"/>
          </a:xfrm>
          <a:prstGeom prst="rect">
            <a:avLst/>
          </a:prstGeom>
          <a:noFill/>
        </p:spPr>
        <p:txBody>
          <a:bodyPr wrap="square" rtlCol="0">
            <a:spAutoFit/>
          </a:bodyPr>
          <a:lstStyle/>
          <a:p>
            <a:r>
              <a:rPr lang="en-IN" sz="2800" b="1" dirty="0">
                <a:solidFill>
                  <a:schemeClr val="tx2">
                    <a:lumMod val="50000"/>
                  </a:schemeClr>
                </a:solidFill>
                <a:latin typeface="Cambria" panose="02040503050406030204" pitchFamily="18" charset="0"/>
                <a:ea typeface="Cambria" panose="02040503050406030204" pitchFamily="18" charset="0"/>
              </a:rPr>
              <a:t>Table of Contents</a:t>
            </a:r>
          </a:p>
        </p:txBody>
      </p:sp>
    </p:spTree>
    <p:extLst>
      <p:ext uri="{BB962C8B-B14F-4D97-AF65-F5344CB8AC3E}">
        <p14:creationId xmlns:p14="http://schemas.microsoft.com/office/powerpoint/2010/main" val="3085155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64A166D-E67C-4B13-A9DC-91858760C8D3}"/>
              </a:ext>
            </a:extLst>
          </p:cNvPr>
          <p:cNvGrpSpPr/>
          <p:nvPr/>
        </p:nvGrpSpPr>
        <p:grpSpPr>
          <a:xfrm>
            <a:off x="203193" y="148329"/>
            <a:ext cx="624860" cy="6563712"/>
            <a:chOff x="172713" y="178809"/>
            <a:chExt cx="624860" cy="6563712"/>
          </a:xfrm>
        </p:grpSpPr>
        <p:pic>
          <p:nvPicPr>
            <p:cNvPr id="5" name="Picture 2" descr="https://il6.picdn.net/shutterstock/videos/2409359/thumb/4.jpg?i10c=img.resize%28height:160%29">
              <a:extLst>
                <a:ext uri="{FF2B5EF4-FFF2-40B4-BE49-F238E27FC236}">
                  <a16:creationId xmlns:a16="http://schemas.microsoft.com/office/drawing/2014/main" id="{564ECB4E-7327-4E54-B35D-149E89DC21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1" t="42236" r="42125" b="43155"/>
            <a:stretch/>
          </p:blipFill>
          <p:spPr bwMode="auto">
            <a:xfrm rot="16200000" flipV="1">
              <a:off x="-1616117" y="4328832"/>
              <a:ext cx="4202521" cy="6248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il6.picdn.net/shutterstock/videos/2409359/thumb/4.jpg?i10c=img.resize%28height:160%29">
              <a:extLst>
                <a:ext uri="{FF2B5EF4-FFF2-40B4-BE49-F238E27FC236}">
                  <a16:creationId xmlns:a16="http://schemas.microsoft.com/office/drawing/2014/main" id="{B1B0E4FD-30A4-4F02-B9AB-AB623CC0E8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506" t="43280" r="1616" b="43155"/>
            <a:stretch/>
          </p:blipFill>
          <p:spPr bwMode="auto">
            <a:xfrm rot="16200000" flipV="1">
              <a:off x="-695453" y="1046975"/>
              <a:ext cx="2361192" cy="624859"/>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a:extLst>
              <a:ext uri="{FF2B5EF4-FFF2-40B4-BE49-F238E27FC236}">
                <a16:creationId xmlns:a16="http://schemas.microsoft.com/office/drawing/2014/main" id="{D0D14A47-DFB3-43B1-AE58-3DE9E536A597}"/>
              </a:ext>
            </a:extLst>
          </p:cNvPr>
          <p:cNvSpPr/>
          <p:nvPr/>
        </p:nvSpPr>
        <p:spPr>
          <a:xfrm>
            <a:off x="1361440" y="1554480"/>
            <a:ext cx="9367520" cy="4154984"/>
          </a:xfrm>
          <a:prstGeom prst="rect">
            <a:avLst/>
          </a:prstGeom>
        </p:spPr>
        <p:txBody>
          <a:bodyPr wrap="square">
            <a:spAutoFit/>
          </a:bodyPr>
          <a:lstStyle/>
          <a:p>
            <a:r>
              <a:rPr lang="en-IN" sz="2400" i="1" dirty="0">
                <a:latin typeface="Cambria" panose="02040503050406030204" pitchFamily="18" charset="0"/>
                <a:ea typeface="Cambria" panose="02040503050406030204" pitchFamily="18" charset="0"/>
              </a:rPr>
              <a:t>The time required to test an idea should be zero. </a:t>
            </a:r>
            <a:r>
              <a:rPr lang="en-IN" sz="2400" dirty="0">
                <a:latin typeface="Cambria" panose="02040503050406030204" pitchFamily="18" charset="0"/>
                <a:ea typeface="Cambria" panose="02040503050406030204" pitchFamily="18" charset="0"/>
              </a:rPr>
              <a:t>As interface designers, sketching and visualizing is an intuitive method of expressing a concept. This projects aims to streamline the process by skipping a few steps in the product development lifecycle and instantly translates screenshots into a finished product.</a:t>
            </a:r>
          </a:p>
          <a:p>
            <a:endParaRPr lang="en-IN" sz="2400" dirty="0">
              <a:latin typeface="Cambria" panose="02040503050406030204" pitchFamily="18" charset="0"/>
              <a:ea typeface="Cambria" panose="02040503050406030204" pitchFamily="18" charset="0"/>
            </a:endParaRPr>
          </a:p>
          <a:p>
            <a:r>
              <a:rPr lang="en-IN" sz="2400" dirty="0">
                <a:latin typeface="Cambria" panose="02040503050406030204" pitchFamily="18" charset="0"/>
                <a:ea typeface="Cambria" panose="02040503050406030204" pitchFamily="18" charset="0"/>
              </a:rPr>
              <a:t>As the machine learning movement gains steam and interfaces become more standardized, we believe that artificial intelligence assisted design and development will be baked into the next generation of programming. </a:t>
            </a:r>
          </a:p>
          <a:p>
            <a:endParaRPr lang="en-IN" sz="2400"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F2388970-6C98-4316-A6C3-9C8B433CE9D4}"/>
              </a:ext>
            </a:extLst>
          </p:cNvPr>
          <p:cNvSpPr txBox="1"/>
          <p:nvPr/>
        </p:nvSpPr>
        <p:spPr>
          <a:xfrm>
            <a:off x="1361440" y="772674"/>
            <a:ext cx="3302000" cy="523220"/>
          </a:xfrm>
          <a:prstGeom prst="rect">
            <a:avLst/>
          </a:prstGeom>
          <a:noFill/>
        </p:spPr>
        <p:txBody>
          <a:bodyPr wrap="square" rtlCol="0">
            <a:spAutoFit/>
          </a:bodyPr>
          <a:lstStyle/>
          <a:p>
            <a:r>
              <a:rPr lang="en-IN" sz="2800" b="1" dirty="0">
                <a:solidFill>
                  <a:schemeClr val="tx2">
                    <a:lumMod val="50000"/>
                  </a:schemeClr>
                </a:solidFill>
                <a:latin typeface="Cambria" panose="02040503050406030204" pitchFamily="18" charset="0"/>
                <a:ea typeface="Cambria" panose="02040503050406030204" pitchFamily="18" charset="0"/>
              </a:rPr>
              <a:t>Introduction</a:t>
            </a:r>
          </a:p>
        </p:txBody>
      </p:sp>
    </p:spTree>
    <p:extLst>
      <p:ext uri="{BB962C8B-B14F-4D97-AF65-F5344CB8AC3E}">
        <p14:creationId xmlns:p14="http://schemas.microsoft.com/office/powerpoint/2010/main" val="216127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64A166D-E67C-4B13-A9DC-91858760C8D3}"/>
              </a:ext>
            </a:extLst>
          </p:cNvPr>
          <p:cNvGrpSpPr/>
          <p:nvPr/>
        </p:nvGrpSpPr>
        <p:grpSpPr>
          <a:xfrm>
            <a:off x="203193" y="148329"/>
            <a:ext cx="624860" cy="6563712"/>
            <a:chOff x="172713" y="178809"/>
            <a:chExt cx="624860" cy="6563712"/>
          </a:xfrm>
        </p:grpSpPr>
        <p:pic>
          <p:nvPicPr>
            <p:cNvPr id="5" name="Picture 2" descr="https://il6.picdn.net/shutterstock/videos/2409359/thumb/4.jpg?i10c=img.resize%28height:160%29">
              <a:extLst>
                <a:ext uri="{FF2B5EF4-FFF2-40B4-BE49-F238E27FC236}">
                  <a16:creationId xmlns:a16="http://schemas.microsoft.com/office/drawing/2014/main" id="{564ECB4E-7327-4E54-B35D-149E89DC21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1" t="42236" r="42125" b="43155"/>
            <a:stretch/>
          </p:blipFill>
          <p:spPr bwMode="auto">
            <a:xfrm rot="16200000" flipV="1">
              <a:off x="-1616117" y="4328832"/>
              <a:ext cx="4202521" cy="6248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il6.picdn.net/shutterstock/videos/2409359/thumb/4.jpg?i10c=img.resize%28height:160%29">
              <a:extLst>
                <a:ext uri="{FF2B5EF4-FFF2-40B4-BE49-F238E27FC236}">
                  <a16:creationId xmlns:a16="http://schemas.microsoft.com/office/drawing/2014/main" id="{B1B0E4FD-30A4-4F02-B9AB-AB623CC0E8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506" t="43280" r="1616" b="43155"/>
            <a:stretch/>
          </p:blipFill>
          <p:spPr bwMode="auto">
            <a:xfrm rot="16200000" flipV="1">
              <a:off x="-695453" y="1046975"/>
              <a:ext cx="2361192" cy="624859"/>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a:extLst>
              <a:ext uri="{FF2B5EF4-FFF2-40B4-BE49-F238E27FC236}">
                <a16:creationId xmlns:a16="http://schemas.microsoft.com/office/drawing/2014/main" id="{D0D14A47-DFB3-43B1-AE58-3DE9E536A597}"/>
              </a:ext>
            </a:extLst>
          </p:cNvPr>
          <p:cNvSpPr/>
          <p:nvPr/>
        </p:nvSpPr>
        <p:spPr>
          <a:xfrm>
            <a:off x="1361440" y="1554480"/>
            <a:ext cx="9144000" cy="3416320"/>
          </a:xfrm>
          <a:prstGeom prst="rect">
            <a:avLst/>
          </a:prstGeom>
        </p:spPr>
        <p:txBody>
          <a:bodyPr wrap="square">
            <a:spAutoFit/>
          </a:bodyPr>
          <a:lstStyle/>
          <a:p>
            <a:r>
              <a:rPr lang="en-IN" sz="2400" dirty="0">
                <a:latin typeface="Cambria" panose="02040503050406030204" pitchFamily="18" charset="0"/>
                <a:ea typeface="Cambria" panose="02040503050406030204" pitchFamily="18" charset="0"/>
              </a:rPr>
              <a:t>Transforming a graphical user interface screenshot created by a designer into computer code is a typical task conducted by a developer in order to build customized software, websites, and mobile applications. </a:t>
            </a:r>
          </a:p>
          <a:p>
            <a:endParaRPr lang="en-IN" sz="2400" dirty="0">
              <a:latin typeface="Cambria" panose="02040503050406030204" pitchFamily="18" charset="0"/>
              <a:ea typeface="Cambria" panose="02040503050406030204" pitchFamily="18" charset="0"/>
            </a:endParaRPr>
          </a:p>
          <a:p>
            <a:r>
              <a:rPr lang="en-IN" sz="2400" dirty="0">
                <a:latin typeface="Cambria" panose="02040503050406030204" pitchFamily="18" charset="0"/>
                <a:ea typeface="Cambria" panose="02040503050406030204" pitchFamily="18" charset="0"/>
              </a:rPr>
              <a:t>Through this project, we show that deep learning methods can be leveraged to train a model end-to-end to automatically generate code from a single input image with moderate to high accuracy for various different platforms</a:t>
            </a:r>
          </a:p>
        </p:txBody>
      </p:sp>
      <p:sp>
        <p:nvSpPr>
          <p:cNvPr id="9" name="TextBox 8">
            <a:extLst>
              <a:ext uri="{FF2B5EF4-FFF2-40B4-BE49-F238E27FC236}">
                <a16:creationId xmlns:a16="http://schemas.microsoft.com/office/drawing/2014/main" id="{F2388970-6C98-4316-A6C3-9C8B433CE9D4}"/>
              </a:ext>
            </a:extLst>
          </p:cNvPr>
          <p:cNvSpPr txBox="1"/>
          <p:nvPr/>
        </p:nvSpPr>
        <p:spPr>
          <a:xfrm>
            <a:off x="1361440" y="772674"/>
            <a:ext cx="3302000" cy="523220"/>
          </a:xfrm>
          <a:prstGeom prst="rect">
            <a:avLst/>
          </a:prstGeom>
          <a:noFill/>
        </p:spPr>
        <p:txBody>
          <a:bodyPr wrap="square" rtlCol="0">
            <a:spAutoFit/>
          </a:bodyPr>
          <a:lstStyle/>
          <a:p>
            <a:r>
              <a:rPr lang="en-IN" sz="2800" b="1" dirty="0">
                <a:solidFill>
                  <a:schemeClr val="tx2">
                    <a:lumMod val="50000"/>
                  </a:schemeClr>
                </a:solidFill>
                <a:latin typeface="Cambria" panose="02040503050406030204" pitchFamily="18" charset="0"/>
                <a:ea typeface="Cambria" panose="02040503050406030204" pitchFamily="18" charset="0"/>
              </a:rPr>
              <a:t>Abstract</a:t>
            </a:r>
          </a:p>
        </p:txBody>
      </p:sp>
    </p:spTree>
    <p:extLst>
      <p:ext uri="{BB962C8B-B14F-4D97-AF65-F5344CB8AC3E}">
        <p14:creationId xmlns:p14="http://schemas.microsoft.com/office/powerpoint/2010/main" val="294774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64A166D-E67C-4B13-A9DC-91858760C8D3}"/>
              </a:ext>
            </a:extLst>
          </p:cNvPr>
          <p:cNvGrpSpPr/>
          <p:nvPr/>
        </p:nvGrpSpPr>
        <p:grpSpPr>
          <a:xfrm>
            <a:off x="203193" y="148329"/>
            <a:ext cx="624860" cy="6563712"/>
            <a:chOff x="172713" y="178809"/>
            <a:chExt cx="624860" cy="6563712"/>
          </a:xfrm>
        </p:grpSpPr>
        <p:pic>
          <p:nvPicPr>
            <p:cNvPr id="5" name="Picture 2" descr="https://il6.picdn.net/shutterstock/videos/2409359/thumb/4.jpg?i10c=img.resize%28height:160%29">
              <a:extLst>
                <a:ext uri="{FF2B5EF4-FFF2-40B4-BE49-F238E27FC236}">
                  <a16:creationId xmlns:a16="http://schemas.microsoft.com/office/drawing/2014/main" id="{564ECB4E-7327-4E54-B35D-149E89DC21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1" t="42236" r="42125" b="43155"/>
            <a:stretch/>
          </p:blipFill>
          <p:spPr bwMode="auto">
            <a:xfrm rot="16200000" flipV="1">
              <a:off x="-1616117" y="4328832"/>
              <a:ext cx="4202521" cy="6248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il6.picdn.net/shutterstock/videos/2409359/thumb/4.jpg?i10c=img.resize%28height:160%29">
              <a:extLst>
                <a:ext uri="{FF2B5EF4-FFF2-40B4-BE49-F238E27FC236}">
                  <a16:creationId xmlns:a16="http://schemas.microsoft.com/office/drawing/2014/main" id="{B1B0E4FD-30A4-4F02-B9AB-AB623CC0E8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506" t="43280" r="1616" b="43155"/>
            <a:stretch/>
          </p:blipFill>
          <p:spPr bwMode="auto">
            <a:xfrm rot="16200000" flipV="1">
              <a:off x="-695453" y="1046975"/>
              <a:ext cx="2361192" cy="624859"/>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a:extLst>
              <a:ext uri="{FF2B5EF4-FFF2-40B4-BE49-F238E27FC236}">
                <a16:creationId xmlns:a16="http://schemas.microsoft.com/office/drawing/2014/main" id="{D0D14A47-DFB3-43B1-AE58-3DE9E536A597}"/>
              </a:ext>
            </a:extLst>
          </p:cNvPr>
          <p:cNvSpPr/>
          <p:nvPr/>
        </p:nvSpPr>
        <p:spPr>
          <a:xfrm>
            <a:off x="1361440" y="1402080"/>
            <a:ext cx="9834880" cy="4593565"/>
          </a:xfrm>
          <a:prstGeom prst="rect">
            <a:avLst/>
          </a:prstGeom>
        </p:spPr>
        <p:txBody>
          <a:bodyPr wrap="square">
            <a:spAutoFit/>
          </a:bodyPr>
          <a:lstStyle/>
          <a:p>
            <a:r>
              <a:rPr lang="en-IN" sz="2250" dirty="0">
                <a:latin typeface="Cambria" panose="02040503050406030204" pitchFamily="18" charset="0"/>
                <a:ea typeface="Cambria" panose="02040503050406030204" pitchFamily="18" charset="0"/>
              </a:rPr>
              <a:t>We can divide our problem into three sub-problems. </a:t>
            </a:r>
          </a:p>
          <a:p>
            <a:endParaRPr lang="en-IN" sz="2250" dirty="0">
              <a:latin typeface="Cambria" panose="02040503050406030204" pitchFamily="18" charset="0"/>
              <a:ea typeface="Cambria" panose="02040503050406030204" pitchFamily="18" charset="0"/>
            </a:endParaRPr>
          </a:p>
          <a:p>
            <a:r>
              <a:rPr lang="en-IN" sz="2250" dirty="0">
                <a:latin typeface="Cambria" panose="02040503050406030204" pitchFamily="18" charset="0"/>
                <a:ea typeface="Cambria" panose="02040503050406030204" pitchFamily="18" charset="0"/>
              </a:rPr>
              <a:t>First, a computer vision problem of understanding the given scene (i.e. in this case, the GUI image) and inferring the objects present, their identities and positions (i.e. buttons, labels, element containers).</a:t>
            </a:r>
          </a:p>
          <a:p>
            <a:endParaRPr lang="en-IN" sz="2250" dirty="0">
              <a:latin typeface="Cambria" panose="02040503050406030204" pitchFamily="18" charset="0"/>
              <a:ea typeface="Cambria" panose="02040503050406030204" pitchFamily="18" charset="0"/>
            </a:endParaRPr>
          </a:p>
          <a:p>
            <a:r>
              <a:rPr lang="en-IN" sz="2250" dirty="0">
                <a:latin typeface="Cambria" panose="02040503050406030204" pitchFamily="18" charset="0"/>
                <a:ea typeface="Cambria" panose="02040503050406030204" pitchFamily="18" charset="0"/>
              </a:rPr>
              <a:t>Second, a language-modelling problem of understanding text (i.e. in this case, computer code) and generating syntactically and semantically correct samples.</a:t>
            </a:r>
          </a:p>
          <a:p>
            <a:endParaRPr lang="en-IN" sz="2250" dirty="0">
              <a:latin typeface="Cambria" panose="02040503050406030204" pitchFamily="18" charset="0"/>
              <a:ea typeface="Cambria" panose="02040503050406030204" pitchFamily="18" charset="0"/>
            </a:endParaRPr>
          </a:p>
          <a:p>
            <a:r>
              <a:rPr lang="en-IN" sz="2250" dirty="0">
                <a:latin typeface="Cambria" panose="02040503050406030204" pitchFamily="18" charset="0"/>
                <a:ea typeface="Cambria" panose="02040503050406030204" pitchFamily="18" charset="0"/>
              </a:rPr>
              <a:t>Finally, the last challenge is to use the solutions to both previous sub-problems by exploiting the latent variables inferred from scene understanding to generate corresponding textual descriptions (i.e. computer code rather than English) of the objects represented by these variables.</a:t>
            </a:r>
          </a:p>
        </p:txBody>
      </p:sp>
      <p:sp>
        <p:nvSpPr>
          <p:cNvPr id="9" name="TextBox 8">
            <a:extLst>
              <a:ext uri="{FF2B5EF4-FFF2-40B4-BE49-F238E27FC236}">
                <a16:creationId xmlns:a16="http://schemas.microsoft.com/office/drawing/2014/main" id="{F2388970-6C98-4316-A6C3-9C8B433CE9D4}"/>
              </a:ext>
            </a:extLst>
          </p:cNvPr>
          <p:cNvSpPr txBox="1"/>
          <p:nvPr/>
        </p:nvSpPr>
        <p:spPr>
          <a:xfrm>
            <a:off x="1361440" y="579634"/>
            <a:ext cx="4135120" cy="523220"/>
          </a:xfrm>
          <a:prstGeom prst="rect">
            <a:avLst/>
          </a:prstGeom>
          <a:noFill/>
        </p:spPr>
        <p:txBody>
          <a:bodyPr wrap="square" rtlCol="0">
            <a:spAutoFit/>
          </a:bodyPr>
          <a:lstStyle/>
          <a:p>
            <a:r>
              <a:rPr lang="en-IN" sz="2800" b="1" dirty="0">
                <a:solidFill>
                  <a:schemeClr val="tx2">
                    <a:lumMod val="50000"/>
                  </a:schemeClr>
                </a:solidFill>
                <a:latin typeface="Cambria" panose="02040503050406030204" pitchFamily="18" charset="0"/>
                <a:ea typeface="Cambria" panose="02040503050406030204" pitchFamily="18" charset="0"/>
              </a:rPr>
              <a:t>Problem Definition</a:t>
            </a:r>
          </a:p>
        </p:txBody>
      </p:sp>
    </p:spTree>
    <p:extLst>
      <p:ext uri="{BB962C8B-B14F-4D97-AF65-F5344CB8AC3E}">
        <p14:creationId xmlns:p14="http://schemas.microsoft.com/office/powerpoint/2010/main" val="291974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64A166D-E67C-4B13-A9DC-91858760C8D3}"/>
              </a:ext>
            </a:extLst>
          </p:cNvPr>
          <p:cNvGrpSpPr/>
          <p:nvPr/>
        </p:nvGrpSpPr>
        <p:grpSpPr>
          <a:xfrm>
            <a:off x="203193" y="148329"/>
            <a:ext cx="624860" cy="6563712"/>
            <a:chOff x="172713" y="178809"/>
            <a:chExt cx="624860" cy="6563712"/>
          </a:xfrm>
        </p:grpSpPr>
        <p:pic>
          <p:nvPicPr>
            <p:cNvPr id="5" name="Picture 2" descr="https://il6.picdn.net/shutterstock/videos/2409359/thumb/4.jpg?i10c=img.resize%28height:160%29">
              <a:extLst>
                <a:ext uri="{FF2B5EF4-FFF2-40B4-BE49-F238E27FC236}">
                  <a16:creationId xmlns:a16="http://schemas.microsoft.com/office/drawing/2014/main" id="{564ECB4E-7327-4E54-B35D-149E89DC21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1" t="42236" r="42125" b="43155"/>
            <a:stretch/>
          </p:blipFill>
          <p:spPr bwMode="auto">
            <a:xfrm rot="16200000" flipV="1">
              <a:off x="-1616117" y="4328832"/>
              <a:ext cx="4202521" cy="6248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il6.picdn.net/shutterstock/videos/2409359/thumb/4.jpg?i10c=img.resize%28height:160%29">
              <a:extLst>
                <a:ext uri="{FF2B5EF4-FFF2-40B4-BE49-F238E27FC236}">
                  <a16:creationId xmlns:a16="http://schemas.microsoft.com/office/drawing/2014/main" id="{B1B0E4FD-30A4-4F02-B9AB-AB623CC0E8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506" t="43280" r="1616" b="43155"/>
            <a:stretch/>
          </p:blipFill>
          <p:spPr bwMode="auto">
            <a:xfrm rot="16200000" flipV="1">
              <a:off x="-695453" y="1046975"/>
              <a:ext cx="2361192" cy="62485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a:extLst>
              <a:ext uri="{FF2B5EF4-FFF2-40B4-BE49-F238E27FC236}">
                <a16:creationId xmlns:a16="http://schemas.microsoft.com/office/drawing/2014/main" id="{F2388970-6C98-4316-A6C3-9C8B433CE9D4}"/>
              </a:ext>
            </a:extLst>
          </p:cNvPr>
          <p:cNvSpPr txBox="1"/>
          <p:nvPr/>
        </p:nvSpPr>
        <p:spPr>
          <a:xfrm>
            <a:off x="1361440" y="538994"/>
            <a:ext cx="3302000" cy="523220"/>
          </a:xfrm>
          <a:prstGeom prst="rect">
            <a:avLst/>
          </a:prstGeom>
          <a:noFill/>
        </p:spPr>
        <p:txBody>
          <a:bodyPr wrap="square" rtlCol="0">
            <a:spAutoFit/>
          </a:bodyPr>
          <a:lstStyle/>
          <a:p>
            <a:r>
              <a:rPr lang="en-IN" sz="2800" b="1" dirty="0">
                <a:solidFill>
                  <a:schemeClr val="tx2">
                    <a:lumMod val="50000"/>
                  </a:schemeClr>
                </a:solidFill>
                <a:latin typeface="Cambria" panose="02040503050406030204" pitchFamily="18" charset="0"/>
                <a:ea typeface="Cambria" panose="02040503050406030204" pitchFamily="18" charset="0"/>
              </a:rPr>
              <a:t>Literature Survey</a:t>
            </a:r>
          </a:p>
        </p:txBody>
      </p:sp>
      <p:graphicFrame>
        <p:nvGraphicFramePr>
          <p:cNvPr id="2" name="Table 1">
            <a:extLst>
              <a:ext uri="{FF2B5EF4-FFF2-40B4-BE49-F238E27FC236}">
                <a16:creationId xmlns:a16="http://schemas.microsoft.com/office/drawing/2014/main" id="{BCFD876D-E198-4783-8123-3AC1A0E80C19}"/>
              </a:ext>
            </a:extLst>
          </p:cNvPr>
          <p:cNvGraphicFramePr>
            <a:graphicFrameLocks noGrp="1"/>
          </p:cNvGraphicFramePr>
          <p:nvPr>
            <p:extLst>
              <p:ext uri="{D42A27DB-BD31-4B8C-83A1-F6EECF244321}">
                <p14:modId xmlns:p14="http://schemas.microsoft.com/office/powerpoint/2010/main" val="63828428"/>
              </p:ext>
            </p:extLst>
          </p:nvPr>
        </p:nvGraphicFramePr>
        <p:xfrm>
          <a:off x="1320800" y="1346694"/>
          <a:ext cx="10231119" cy="4742134"/>
        </p:xfrm>
        <a:graphic>
          <a:graphicData uri="http://schemas.openxmlformats.org/drawingml/2006/table">
            <a:tbl>
              <a:tblPr firstRow="1" firstCol="1" bandRow="1">
                <a:tableStyleId>{5FD0F851-EC5A-4D38-B0AD-8093EC10F338}</a:tableStyleId>
              </a:tblPr>
              <a:tblGrid>
                <a:gridCol w="1046480">
                  <a:extLst>
                    <a:ext uri="{9D8B030D-6E8A-4147-A177-3AD203B41FA5}">
                      <a16:colId xmlns:a16="http://schemas.microsoft.com/office/drawing/2014/main" val="724125477"/>
                    </a:ext>
                  </a:extLst>
                </a:gridCol>
                <a:gridCol w="2275840">
                  <a:extLst>
                    <a:ext uri="{9D8B030D-6E8A-4147-A177-3AD203B41FA5}">
                      <a16:colId xmlns:a16="http://schemas.microsoft.com/office/drawing/2014/main" val="1422025241"/>
                    </a:ext>
                  </a:extLst>
                </a:gridCol>
                <a:gridCol w="1635760">
                  <a:extLst>
                    <a:ext uri="{9D8B030D-6E8A-4147-A177-3AD203B41FA5}">
                      <a16:colId xmlns:a16="http://schemas.microsoft.com/office/drawing/2014/main" val="90394964"/>
                    </a:ext>
                  </a:extLst>
                </a:gridCol>
                <a:gridCol w="698491">
                  <a:extLst>
                    <a:ext uri="{9D8B030D-6E8A-4147-A177-3AD203B41FA5}">
                      <a16:colId xmlns:a16="http://schemas.microsoft.com/office/drawing/2014/main" val="3502519856"/>
                    </a:ext>
                  </a:extLst>
                </a:gridCol>
                <a:gridCol w="2814209">
                  <a:extLst>
                    <a:ext uri="{9D8B030D-6E8A-4147-A177-3AD203B41FA5}">
                      <a16:colId xmlns:a16="http://schemas.microsoft.com/office/drawing/2014/main" val="544483176"/>
                    </a:ext>
                  </a:extLst>
                </a:gridCol>
                <a:gridCol w="1760339">
                  <a:extLst>
                    <a:ext uri="{9D8B030D-6E8A-4147-A177-3AD203B41FA5}">
                      <a16:colId xmlns:a16="http://schemas.microsoft.com/office/drawing/2014/main" val="3668325398"/>
                    </a:ext>
                  </a:extLst>
                </a:gridCol>
              </a:tblGrid>
              <a:tr h="244586">
                <a:tc>
                  <a:txBody>
                    <a:bodyPr/>
                    <a:lstStyle/>
                    <a:p>
                      <a:pPr algn="ctr">
                        <a:lnSpc>
                          <a:spcPct val="107000"/>
                        </a:lnSpc>
                        <a:spcAft>
                          <a:spcPts val="0"/>
                        </a:spcAft>
                      </a:pPr>
                      <a:r>
                        <a:rPr lang="en-IN" sz="1600" b="1" dirty="0">
                          <a:effectLst/>
                        </a:rPr>
                        <a:t>Reference No.</a:t>
                      </a: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600" b="1" dirty="0">
                          <a:effectLst/>
                        </a:rPr>
                        <a:t>Paper Title</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600" b="1" dirty="0">
                          <a:effectLst/>
                        </a:rPr>
                        <a:t>Author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600" b="1" dirty="0">
                          <a:effectLst/>
                        </a:rPr>
                        <a:t>Year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600" b="1" dirty="0">
                          <a:effectLst/>
                        </a:rPr>
                        <a:t>Key Findings</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600" b="1" dirty="0">
                          <a:effectLst/>
                        </a:rPr>
                        <a:t>Research Gaps</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7577765"/>
                  </a:ext>
                </a:extLst>
              </a:tr>
              <a:tr h="1546683">
                <a:tc>
                  <a:txBody>
                    <a:bodyPr/>
                    <a:lstStyle/>
                    <a:p>
                      <a:pPr algn="ctr">
                        <a:lnSpc>
                          <a:spcPct val="107000"/>
                        </a:lnSpc>
                        <a:spcAft>
                          <a:spcPts val="0"/>
                        </a:spcAft>
                      </a:pPr>
                      <a:r>
                        <a:rPr lang="en-IN" sz="1500" dirty="0">
                          <a:effectLst/>
                        </a:rPr>
                        <a:t>1</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500" dirty="0">
                          <a:effectLst/>
                        </a:rPr>
                        <a:t>Pix2code: Generating Code from a Graphical User Interface Screenshot</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500" dirty="0">
                          <a:effectLst/>
                        </a:rPr>
                        <a:t>Tony </a:t>
                      </a:r>
                      <a:r>
                        <a:rPr lang="en-IN" sz="1500" dirty="0" err="1">
                          <a:effectLst/>
                        </a:rPr>
                        <a:t>Beltramelli</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500" dirty="0">
                          <a:effectLst/>
                        </a:rPr>
                        <a:t>2016</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500" dirty="0">
                          <a:effectLst/>
                        </a:rPr>
                        <a:t>Transforming a graphical user interface screenshot created by a designer into computer to build customized software.</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500" dirty="0">
                          <a:effectLst/>
                        </a:rPr>
                        <a:t>The code, which is generated from the screenshot, is restricted to only few coding platforms.</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6912573"/>
                  </a:ext>
                </a:extLst>
              </a:tr>
              <a:tr h="1161119">
                <a:tc>
                  <a:txBody>
                    <a:bodyPr/>
                    <a:lstStyle/>
                    <a:p>
                      <a:pPr algn="ctr">
                        <a:lnSpc>
                          <a:spcPct val="107000"/>
                        </a:lnSpc>
                        <a:spcAft>
                          <a:spcPts val="0"/>
                        </a:spcAft>
                      </a:pPr>
                      <a:r>
                        <a:rPr lang="en-IN" sz="1500" dirty="0">
                          <a:effectLst/>
                        </a:rPr>
                        <a:t>2</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500" dirty="0">
                          <a:effectLst/>
                        </a:rPr>
                        <a:t>What You Get Is What You See: A Visual </a:t>
                      </a:r>
                      <a:r>
                        <a:rPr lang="en-IN" sz="1500" dirty="0" err="1">
                          <a:effectLst/>
                        </a:rPr>
                        <a:t>Markup</a:t>
                      </a:r>
                      <a:r>
                        <a:rPr lang="en-IN" sz="1500" dirty="0">
                          <a:effectLst/>
                        </a:rPr>
                        <a:t> </a:t>
                      </a:r>
                      <a:r>
                        <a:rPr lang="en-IN" sz="1500" dirty="0" err="1">
                          <a:effectLst/>
                        </a:rPr>
                        <a:t>Decompiler</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500">
                          <a:effectLst/>
                        </a:rPr>
                        <a:t>Yuntian Deng, Anssi Kanervisto, Alexander M. Rush</a:t>
                      </a:r>
                      <a:endParaRPr lang="en-IN" sz="1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500">
                          <a:effectLst/>
                        </a:rPr>
                        <a:t>2015</a:t>
                      </a:r>
                      <a:endParaRPr lang="en-IN" sz="1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500">
                          <a:effectLst/>
                        </a:rPr>
                        <a:t>Building on recent advances in image caption generation and optical character recognition (OCR).</a:t>
                      </a:r>
                      <a:endParaRPr lang="en-IN" sz="1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500" dirty="0">
                          <a:effectLst/>
                        </a:rPr>
                        <a:t>Standard mode of language is required for the generation of code.</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716284"/>
                  </a:ext>
                </a:extLst>
              </a:tr>
              <a:tr h="1524109">
                <a:tc>
                  <a:txBody>
                    <a:bodyPr/>
                    <a:lstStyle/>
                    <a:p>
                      <a:pPr algn="ctr">
                        <a:lnSpc>
                          <a:spcPct val="107000"/>
                        </a:lnSpc>
                        <a:spcAft>
                          <a:spcPts val="0"/>
                        </a:spcAft>
                      </a:pPr>
                      <a:r>
                        <a:rPr lang="en-IN" sz="1500">
                          <a:effectLst/>
                        </a:rPr>
                        <a:t>3</a:t>
                      </a:r>
                      <a:endParaRPr lang="en-IN" sz="1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IN" sz="1500" dirty="0">
                          <a:effectLst/>
                        </a:rPr>
                        <a:t>Neural machine translation by jointly learning to align and translate</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IN" sz="1500" dirty="0" err="1">
                          <a:effectLst/>
                        </a:rPr>
                        <a:t>Dzmitry</a:t>
                      </a:r>
                      <a:r>
                        <a:rPr lang="en-IN" sz="1500" dirty="0">
                          <a:effectLst/>
                        </a:rPr>
                        <a:t> </a:t>
                      </a:r>
                      <a:r>
                        <a:rPr lang="en-IN" sz="1500" dirty="0" err="1">
                          <a:effectLst/>
                        </a:rPr>
                        <a:t>Bahdanau</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IN" sz="1500">
                          <a:effectLst/>
                        </a:rPr>
                        <a:t>2017</a:t>
                      </a:r>
                      <a:endParaRPr lang="en-IN" sz="1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IN" sz="1500" dirty="0">
                          <a:effectLst/>
                        </a:rPr>
                        <a:t>Neural machine translation is a recently proposed approach to machine translation. Unlike the traditional statistical machine translation.</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IN" sz="1500" dirty="0">
                          <a:effectLst/>
                        </a:rPr>
                        <a:t>The time required to generate code from the screenshot depends upon the complexity of the webpage.</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475" marR="3647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42669628"/>
                  </a:ext>
                </a:extLst>
              </a:tr>
            </a:tbl>
          </a:graphicData>
        </a:graphic>
      </p:graphicFrame>
    </p:spTree>
    <p:extLst>
      <p:ext uri="{BB962C8B-B14F-4D97-AF65-F5344CB8AC3E}">
        <p14:creationId xmlns:p14="http://schemas.microsoft.com/office/powerpoint/2010/main" val="2888681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64A166D-E67C-4B13-A9DC-91858760C8D3}"/>
              </a:ext>
            </a:extLst>
          </p:cNvPr>
          <p:cNvGrpSpPr/>
          <p:nvPr/>
        </p:nvGrpSpPr>
        <p:grpSpPr>
          <a:xfrm>
            <a:off x="203193" y="148329"/>
            <a:ext cx="624860" cy="6563712"/>
            <a:chOff x="172713" y="178809"/>
            <a:chExt cx="624860" cy="6563712"/>
          </a:xfrm>
        </p:grpSpPr>
        <p:pic>
          <p:nvPicPr>
            <p:cNvPr id="5" name="Picture 2" descr="https://il6.picdn.net/shutterstock/videos/2409359/thumb/4.jpg?i10c=img.resize%28height:160%29">
              <a:extLst>
                <a:ext uri="{FF2B5EF4-FFF2-40B4-BE49-F238E27FC236}">
                  <a16:creationId xmlns:a16="http://schemas.microsoft.com/office/drawing/2014/main" id="{564ECB4E-7327-4E54-B35D-149E89DC21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1" t="42236" r="42125" b="43155"/>
            <a:stretch/>
          </p:blipFill>
          <p:spPr bwMode="auto">
            <a:xfrm rot="16200000" flipV="1">
              <a:off x="-1616117" y="4328832"/>
              <a:ext cx="4202521" cy="6248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il6.picdn.net/shutterstock/videos/2409359/thumb/4.jpg?i10c=img.resize%28height:160%29">
              <a:extLst>
                <a:ext uri="{FF2B5EF4-FFF2-40B4-BE49-F238E27FC236}">
                  <a16:creationId xmlns:a16="http://schemas.microsoft.com/office/drawing/2014/main" id="{B1B0E4FD-30A4-4F02-B9AB-AB623CC0E8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506" t="43280" r="1616" b="43155"/>
            <a:stretch/>
          </p:blipFill>
          <p:spPr bwMode="auto">
            <a:xfrm rot="16200000" flipV="1">
              <a:off x="-695453" y="1046975"/>
              <a:ext cx="2361192" cy="624859"/>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a:extLst>
              <a:ext uri="{FF2B5EF4-FFF2-40B4-BE49-F238E27FC236}">
                <a16:creationId xmlns:a16="http://schemas.microsoft.com/office/drawing/2014/main" id="{D0D14A47-DFB3-43B1-AE58-3DE9E536A597}"/>
              </a:ext>
            </a:extLst>
          </p:cNvPr>
          <p:cNvSpPr/>
          <p:nvPr/>
        </p:nvSpPr>
        <p:spPr>
          <a:xfrm>
            <a:off x="1361440" y="1554480"/>
            <a:ext cx="8737600" cy="3785652"/>
          </a:xfrm>
          <a:prstGeom prst="rect">
            <a:avLst/>
          </a:prstGeom>
        </p:spPr>
        <p:txBody>
          <a:bodyPr wrap="square">
            <a:spAutoFit/>
          </a:bodyPr>
          <a:lstStyle/>
          <a:p>
            <a:r>
              <a:rPr lang="en-IN" sz="2400" dirty="0">
                <a:latin typeface="Cambria" panose="02040503050406030204" pitchFamily="18" charset="0"/>
                <a:ea typeface="Cambria" panose="02040503050406030204" pitchFamily="18" charset="0"/>
              </a:rPr>
              <a:t>SS2code is a novel approach based on Convolutional and Recurrent Neural Networks allowing the generation of computer code from a single GUI screenshot as input. Our model will be able to generate computer code from the pixel values of the input image alone. </a:t>
            </a:r>
          </a:p>
          <a:p>
            <a:endParaRPr lang="en-IN" sz="2400" dirty="0">
              <a:latin typeface="Cambria" panose="02040503050406030204" pitchFamily="18" charset="0"/>
              <a:ea typeface="Cambria" panose="02040503050406030204" pitchFamily="18" charset="0"/>
            </a:endParaRPr>
          </a:p>
          <a:p>
            <a:r>
              <a:rPr lang="en-IN" sz="2400" dirty="0">
                <a:latin typeface="Cambria" panose="02040503050406030204" pitchFamily="18" charset="0"/>
                <a:ea typeface="Cambria" panose="02040503050406030204" pitchFamily="18" charset="0"/>
              </a:rPr>
              <a:t>That is, no engineered feature extraction pipeline is designed to pre-process the input data. Our research demonstrates the effectiveness of this method for generating computer code for various platforms </a:t>
            </a:r>
          </a:p>
        </p:txBody>
      </p:sp>
      <p:sp>
        <p:nvSpPr>
          <p:cNvPr id="9" name="TextBox 8">
            <a:extLst>
              <a:ext uri="{FF2B5EF4-FFF2-40B4-BE49-F238E27FC236}">
                <a16:creationId xmlns:a16="http://schemas.microsoft.com/office/drawing/2014/main" id="{F2388970-6C98-4316-A6C3-9C8B433CE9D4}"/>
              </a:ext>
            </a:extLst>
          </p:cNvPr>
          <p:cNvSpPr txBox="1"/>
          <p:nvPr/>
        </p:nvSpPr>
        <p:spPr>
          <a:xfrm>
            <a:off x="1361440" y="772674"/>
            <a:ext cx="3302000" cy="523220"/>
          </a:xfrm>
          <a:prstGeom prst="rect">
            <a:avLst/>
          </a:prstGeom>
          <a:noFill/>
        </p:spPr>
        <p:txBody>
          <a:bodyPr wrap="square" rtlCol="0">
            <a:spAutoFit/>
          </a:bodyPr>
          <a:lstStyle/>
          <a:p>
            <a:r>
              <a:rPr lang="en-IN" sz="2800" b="1" dirty="0">
                <a:solidFill>
                  <a:schemeClr val="tx2">
                    <a:lumMod val="50000"/>
                  </a:schemeClr>
                </a:solidFill>
                <a:latin typeface="Cambria" panose="02040503050406030204" pitchFamily="18" charset="0"/>
                <a:ea typeface="Cambria" panose="02040503050406030204" pitchFamily="18" charset="0"/>
              </a:rPr>
              <a:t>Proposed System</a:t>
            </a:r>
          </a:p>
        </p:txBody>
      </p:sp>
    </p:spTree>
    <p:extLst>
      <p:ext uri="{BB962C8B-B14F-4D97-AF65-F5344CB8AC3E}">
        <p14:creationId xmlns:p14="http://schemas.microsoft.com/office/powerpoint/2010/main" val="458164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64A166D-E67C-4B13-A9DC-91858760C8D3}"/>
              </a:ext>
            </a:extLst>
          </p:cNvPr>
          <p:cNvGrpSpPr/>
          <p:nvPr/>
        </p:nvGrpSpPr>
        <p:grpSpPr>
          <a:xfrm>
            <a:off x="203193" y="148329"/>
            <a:ext cx="624860" cy="6563712"/>
            <a:chOff x="172713" y="178809"/>
            <a:chExt cx="624860" cy="6563712"/>
          </a:xfrm>
        </p:grpSpPr>
        <p:pic>
          <p:nvPicPr>
            <p:cNvPr id="5" name="Picture 2" descr="https://il6.picdn.net/shutterstock/videos/2409359/thumb/4.jpg?i10c=img.resize%28height:160%29">
              <a:extLst>
                <a:ext uri="{FF2B5EF4-FFF2-40B4-BE49-F238E27FC236}">
                  <a16:creationId xmlns:a16="http://schemas.microsoft.com/office/drawing/2014/main" id="{564ECB4E-7327-4E54-B35D-149E89DC21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1" t="42236" r="42125" b="43155"/>
            <a:stretch/>
          </p:blipFill>
          <p:spPr bwMode="auto">
            <a:xfrm rot="16200000" flipV="1">
              <a:off x="-1616117" y="4328832"/>
              <a:ext cx="4202521" cy="6248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il6.picdn.net/shutterstock/videos/2409359/thumb/4.jpg?i10c=img.resize%28height:160%29">
              <a:extLst>
                <a:ext uri="{FF2B5EF4-FFF2-40B4-BE49-F238E27FC236}">
                  <a16:creationId xmlns:a16="http://schemas.microsoft.com/office/drawing/2014/main" id="{B1B0E4FD-30A4-4F02-B9AB-AB623CC0E8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506" t="43280" r="1616" b="43155"/>
            <a:stretch/>
          </p:blipFill>
          <p:spPr bwMode="auto">
            <a:xfrm rot="16200000" flipV="1">
              <a:off x="-695453" y="1046975"/>
              <a:ext cx="2361192" cy="624859"/>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a:extLst>
              <a:ext uri="{FF2B5EF4-FFF2-40B4-BE49-F238E27FC236}">
                <a16:creationId xmlns:a16="http://schemas.microsoft.com/office/drawing/2014/main" id="{D0D14A47-DFB3-43B1-AE58-3DE9E536A597}"/>
              </a:ext>
            </a:extLst>
          </p:cNvPr>
          <p:cNvSpPr/>
          <p:nvPr/>
        </p:nvSpPr>
        <p:spPr>
          <a:xfrm>
            <a:off x="1361440" y="1493520"/>
            <a:ext cx="9895840" cy="3785652"/>
          </a:xfrm>
          <a:prstGeom prst="rect">
            <a:avLst/>
          </a:prstGeom>
        </p:spPr>
        <p:txBody>
          <a:bodyPr wrap="square">
            <a:spAutoFit/>
          </a:bodyPr>
          <a:lstStyle/>
          <a:p>
            <a:r>
              <a:rPr lang="en-IN" sz="2400" dirty="0">
                <a:latin typeface="Cambria" panose="02040503050406030204" pitchFamily="18" charset="0"/>
                <a:ea typeface="Cambria" panose="02040503050406030204" pitchFamily="18" charset="0"/>
              </a:rPr>
              <a:t>Building on recent advances in image caption generation and</a:t>
            </a:r>
          </a:p>
          <a:p>
            <a:r>
              <a:rPr lang="en-IN" sz="2400" dirty="0">
                <a:latin typeface="Cambria" panose="02040503050406030204" pitchFamily="18" charset="0"/>
                <a:ea typeface="Cambria" panose="02040503050406030204" pitchFamily="18" charset="0"/>
              </a:rPr>
              <a:t>optical character recognition (OCR), we present a general purpose, deep learning-based system to decompile an image into presentational </a:t>
            </a:r>
            <a:r>
              <a:rPr lang="en-IN" sz="2400" dirty="0" err="1">
                <a:latin typeface="Cambria" panose="02040503050406030204" pitchFamily="18" charset="0"/>
                <a:ea typeface="Cambria" panose="02040503050406030204" pitchFamily="18" charset="0"/>
              </a:rPr>
              <a:t>markup</a:t>
            </a:r>
            <a:r>
              <a:rPr lang="en-IN" sz="2400" dirty="0">
                <a:latin typeface="Cambria" panose="02040503050406030204" pitchFamily="18" charset="0"/>
                <a:ea typeface="Cambria" panose="02040503050406030204" pitchFamily="18" charset="0"/>
              </a:rPr>
              <a:t>. </a:t>
            </a:r>
          </a:p>
          <a:p>
            <a:endParaRPr lang="en-IN" sz="2400" dirty="0">
              <a:latin typeface="Cambria" panose="02040503050406030204" pitchFamily="18" charset="0"/>
              <a:ea typeface="Cambria" panose="02040503050406030204" pitchFamily="18" charset="0"/>
            </a:endParaRPr>
          </a:p>
          <a:p>
            <a:r>
              <a:rPr lang="en-IN" sz="2400" dirty="0">
                <a:latin typeface="Cambria" panose="02040503050406030204" pitchFamily="18" charset="0"/>
                <a:ea typeface="Cambria" panose="02040503050406030204" pitchFamily="18" charset="0"/>
              </a:rPr>
              <a:t>The model employs a convolutional network for text and layout recognition in tandem with an attention-based neural machine translation system. To train and evaluate the model, we introduce a new dataset of real-world rendered mathematical expressions paired with LaTeX </a:t>
            </a:r>
            <a:r>
              <a:rPr lang="en-IN" sz="2400" dirty="0" err="1">
                <a:latin typeface="Cambria" panose="02040503050406030204" pitchFamily="18" charset="0"/>
                <a:ea typeface="Cambria" panose="02040503050406030204" pitchFamily="18" charset="0"/>
              </a:rPr>
              <a:t>markup</a:t>
            </a:r>
            <a:r>
              <a:rPr lang="en-IN" sz="2400" dirty="0">
                <a:latin typeface="Cambria" panose="02040503050406030204" pitchFamily="18" charset="0"/>
                <a:ea typeface="Cambria" panose="02040503050406030204" pitchFamily="18" charset="0"/>
              </a:rPr>
              <a:t>, as well as a synthetic dataset of web pages paired with HTML snippets.</a:t>
            </a:r>
          </a:p>
          <a:p>
            <a:endParaRPr lang="en-IN" sz="2400"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F2388970-6C98-4316-A6C3-9C8B433CE9D4}"/>
              </a:ext>
            </a:extLst>
          </p:cNvPr>
          <p:cNvSpPr txBox="1"/>
          <p:nvPr/>
        </p:nvSpPr>
        <p:spPr>
          <a:xfrm>
            <a:off x="1361440" y="579634"/>
            <a:ext cx="3302000" cy="523220"/>
          </a:xfrm>
          <a:prstGeom prst="rect">
            <a:avLst/>
          </a:prstGeom>
          <a:noFill/>
        </p:spPr>
        <p:txBody>
          <a:bodyPr wrap="square" rtlCol="0">
            <a:spAutoFit/>
          </a:bodyPr>
          <a:lstStyle/>
          <a:p>
            <a:r>
              <a:rPr lang="en-IN" sz="2800" b="1" dirty="0">
                <a:solidFill>
                  <a:schemeClr val="tx2">
                    <a:lumMod val="50000"/>
                  </a:schemeClr>
                </a:solidFill>
                <a:latin typeface="Cambria" panose="02040503050406030204" pitchFamily="18" charset="0"/>
                <a:ea typeface="Cambria" panose="02040503050406030204" pitchFamily="18" charset="0"/>
              </a:rPr>
              <a:t>Expected Outcome</a:t>
            </a:r>
          </a:p>
        </p:txBody>
      </p:sp>
    </p:spTree>
    <p:extLst>
      <p:ext uri="{BB962C8B-B14F-4D97-AF65-F5344CB8AC3E}">
        <p14:creationId xmlns:p14="http://schemas.microsoft.com/office/powerpoint/2010/main" val="2555634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64A166D-E67C-4B13-A9DC-91858760C8D3}"/>
              </a:ext>
            </a:extLst>
          </p:cNvPr>
          <p:cNvGrpSpPr/>
          <p:nvPr/>
        </p:nvGrpSpPr>
        <p:grpSpPr>
          <a:xfrm>
            <a:off x="203193" y="148329"/>
            <a:ext cx="624860" cy="6563712"/>
            <a:chOff x="172713" y="178809"/>
            <a:chExt cx="624860" cy="6563712"/>
          </a:xfrm>
        </p:grpSpPr>
        <p:pic>
          <p:nvPicPr>
            <p:cNvPr id="5" name="Picture 2" descr="https://il6.picdn.net/shutterstock/videos/2409359/thumb/4.jpg?i10c=img.resize%28height:160%29">
              <a:extLst>
                <a:ext uri="{FF2B5EF4-FFF2-40B4-BE49-F238E27FC236}">
                  <a16:creationId xmlns:a16="http://schemas.microsoft.com/office/drawing/2014/main" id="{564ECB4E-7327-4E54-B35D-149E89DC21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1" t="42236" r="42125" b="43155"/>
            <a:stretch/>
          </p:blipFill>
          <p:spPr bwMode="auto">
            <a:xfrm rot="16200000" flipV="1">
              <a:off x="-1616117" y="4328832"/>
              <a:ext cx="4202521" cy="6248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il6.picdn.net/shutterstock/videos/2409359/thumb/4.jpg?i10c=img.resize%28height:160%29">
              <a:extLst>
                <a:ext uri="{FF2B5EF4-FFF2-40B4-BE49-F238E27FC236}">
                  <a16:creationId xmlns:a16="http://schemas.microsoft.com/office/drawing/2014/main" id="{B1B0E4FD-30A4-4F02-B9AB-AB623CC0E8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506" t="43280" r="1616" b="43155"/>
            <a:stretch/>
          </p:blipFill>
          <p:spPr bwMode="auto">
            <a:xfrm rot="16200000" flipV="1">
              <a:off x="-695453" y="1046975"/>
              <a:ext cx="2361192" cy="624859"/>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a:extLst>
              <a:ext uri="{FF2B5EF4-FFF2-40B4-BE49-F238E27FC236}">
                <a16:creationId xmlns:a16="http://schemas.microsoft.com/office/drawing/2014/main" id="{D0D14A47-DFB3-43B1-AE58-3DE9E536A597}"/>
              </a:ext>
            </a:extLst>
          </p:cNvPr>
          <p:cNvSpPr/>
          <p:nvPr/>
        </p:nvSpPr>
        <p:spPr>
          <a:xfrm>
            <a:off x="1361440" y="1341120"/>
            <a:ext cx="10088880" cy="4247317"/>
          </a:xfrm>
          <a:prstGeom prst="rect">
            <a:avLst/>
          </a:prstGeom>
        </p:spPr>
        <p:txBody>
          <a:bodyPr wrap="square">
            <a:spAutoFit/>
          </a:bodyPr>
          <a:lstStyle/>
          <a:p>
            <a:r>
              <a:rPr lang="en-IN" sz="2250" dirty="0">
                <a:latin typeface="Cambria" panose="02040503050406030204" pitchFamily="18" charset="0"/>
                <a:ea typeface="Cambria" panose="02040503050406030204" pitchFamily="18" charset="0"/>
              </a:rPr>
              <a:t>While this research demonstrates the potential of such a system to automate the process of implementing GUIs, it only scratches the surface of what is possible.</a:t>
            </a:r>
          </a:p>
          <a:p>
            <a:endParaRPr lang="en-IN" sz="2250" dirty="0">
              <a:latin typeface="Cambria" panose="02040503050406030204" pitchFamily="18" charset="0"/>
              <a:ea typeface="Cambria" panose="02040503050406030204" pitchFamily="18" charset="0"/>
            </a:endParaRPr>
          </a:p>
          <a:p>
            <a:r>
              <a:rPr lang="en-IN" sz="2250" dirty="0">
                <a:latin typeface="Cambria" panose="02040503050406030204" pitchFamily="18" charset="0"/>
                <a:ea typeface="Cambria" panose="02040503050406030204" pitchFamily="18" charset="0"/>
              </a:rPr>
              <a:t>In order to exploit the graphical nature of our input, we can borrow methods from the computer vision literature. In fact, an important number of research have shown that deep neural networks are able to learn latent variables describing objects in an image and generate a variable-length textual</a:t>
            </a:r>
          </a:p>
          <a:p>
            <a:endParaRPr lang="en-IN" sz="2250" dirty="0">
              <a:latin typeface="Cambria" panose="02040503050406030204" pitchFamily="18" charset="0"/>
              <a:ea typeface="Cambria" panose="02040503050406030204" pitchFamily="18" charset="0"/>
            </a:endParaRPr>
          </a:p>
          <a:p>
            <a:r>
              <a:rPr lang="en-IN" sz="2250" dirty="0">
                <a:latin typeface="Cambria" panose="02040503050406030204" pitchFamily="18" charset="0"/>
                <a:ea typeface="Cambria" panose="02040503050406030204" pitchFamily="18" charset="0"/>
              </a:rPr>
              <a:t>Possible future directions for this work include: scaling the system to run on full websites or for document </a:t>
            </a:r>
            <a:r>
              <a:rPr lang="en-IN" sz="2250" dirty="0" err="1">
                <a:latin typeface="Cambria" panose="02040503050406030204" pitchFamily="18" charset="0"/>
                <a:ea typeface="Cambria" panose="02040503050406030204" pitchFamily="18" charset="0"/>
              </a:rPr>
              <a:t>decompilation</a:t>
            </a:r>
            <a:r>
              <a:rPr lang="en-IN" sz="2250" dirty="0">
                <a:latin typeface="Cambria" panose="02040503050406030204" pitchFamily="18" charset="0"/>
                <a:ea typeface="Cambria" panose="02040503050406030204" pitchFamily="18" charset="0"/>
              </a:rPr>
              <a:t>, using similar approach for handwritten mathematical expressions or HTML from informal sketches, or combining these methods with neural inference machines such as </a:t>
            </a:r>
            <a:r>
              <a:rPr lang="en-IN" sz="2250" dirty="0" err="1">
                <a:latin typeface="Cambria" panose="02040503050406030204" pitchFamily="18" charset="0"/>
                <a:ea typeface="Cambria" panose="02040503050406030204" pitchFamily="18" charset="0"/>
              </a:rPr>
              <a:t>MemNNs</a:t>
            </a:r>
            <a:r>
              <a:rPr lang="en-IN" sz="2250" dirty="0">
                <a:latin typeface="Cambria" panose="02040503050406030204" pitchFamily="18" charset="0"/>
                <a:ea typeface="Cambria" panose="02040503050406030204" pitchFamily="18" charset="0"/>
              </a:rPr>
              <a:t> </a:t>
            </a:r>
          </a:p>
        </p:txBody>
      </p:sp>
      <p:sp>
        <p:nvSpPr>
          <p:cNvPr id="9" name="TextBox 8">
            <a:extLst>
              <a:ext uri="{FF2B5EF4-FFF2-40B4-BE49-F238E27FC236}">
                <a16:creationId xmlns:a16="http://schemas.microsoft.com/office/drawing/2014/main" id="{F2388970-6C98-4316-A6C3-9C8B433CE9D4}"/>
              </a:ext>
            </a:extLst>
          </p:cNvPr>
          <p:cNvSpPr txBox="1"/>
          <p:nvPr/>
        </p:nvSpPr>
        <p:spPr>
          <a:xfrm>
            <a:off x="1361440" y="528834"/>
            <a:ext cx="3302000" cy="523220"/>
          </a:xfrm>
          <a:prstGeom prst="rect">
            <a:avLst/>
          </a:prstGeom>
          <a:noFill/>
        </p:spPr>
        <p:txBody>
          <a:bodyPr wrap="square" rtlCol="0">
            <a:spAutoFit/>
          </a:bodyPr>
          <a:lstStyle/>
          <a:p>
            <a:r>
              <a:rPr lang="en-IN" sz="2800" b="1" dirty="0">
                <a:solidFill>
                  <a:schemeClr val="tx2">
                    <a:lumMod val="50000"/>
                  </a:schemeClr>
                </a:solidFill>
                <a:latin typeface="Cambria" panose="02040503050406030204" pitchFamily="18" charset="0"/>
                <a:ea typeface="Cambria" panose="02040503050406030204" pitchFamily="18" charset="0"/>
              </a:rPr>
              <a:t>Future Scope</a:t>
            </a:r>
          </a:p>
        </p:txBody>
      </p:sp>
    </p:spTree>
    <p:extLst>
      <p:ext uri="{BB962C8B-B14F-4D97-AF65-F5344CB8AC3E}">
        <p14:creationId xmlns:p14="http://schemas.microsoft.com/office/powerpoint/2010/main" val="1292772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884</Words>
  <Application>Microsoft Macintosh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Esha Vijayvargiya</dc:creator>
  <cp:lastModifiedBy>Samdharsi Kumar</cp:lastModifiedBy>
  <cp:revision>16</cp:revision>
  <dcterms:created xsi:type="dcterms:W3CDTF">2019-04-21T17:03:38Z</dcterms:created>
  <dcterms:modified xsi:type="dcterms:W3CDTF">2019-08-22T15:20:30Z</dcterms:modified>
</cp:coreProperties>
</file>