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d8f18db5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d8f18db5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d8f18db5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d8f18db5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d8f18db5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d8f18db5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d8f18db5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d8f18db5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d8f18db5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d8f18db5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d8f18db5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d8f18db5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d8f18db5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d8f18db5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d8f18db5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d8f18db5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d8f18db5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d8f18db5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d8f18db5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d8f18db5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831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400"/>
              <a:t>D-E-ENG</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(An </a:t>
            </a:r>
            <a:r>
              <a:rPr lang="en" sz="1400"/>
              <a:t>Data Extraction Engine)</a:t>
            </a:r>
            <a:endParaRPr sz="14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Sakthi Kumaran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idx="1" type="body"/>
          </p:nvPr>
        </p:nvSpPr>
        <p:spPr>
          <a:xfrm>
            <a:off x="249500" y="6727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DEENG is a </a:t>
            </a:r>
            <a:r>
              <a:rPr lang="en"/>
              <a:t>store-and-execute, event-driven, multi-layered data-extraction </a:t>
            </a:r>
            <a:r>
              <a:rPr lang="en"/>
              <a:t>web application that powers with the ability to </a:t>
            </a:r>
            <a:r>
              <a:rPr lang="en"/>
              <a:t>extract</a:t>
            </a:r>
            <a:r>
              <a:rPr lang="en"/>
              <a:t> data from various flat data sources (web sites, files etc.) with the </a:t>
            </a:r>
            <a:r>
              <a:rPr lang="en"/>
              <a:t>provisioning</a:t>
            </a:r>
            <a:r>
              <a:rPr lang="en"/>
              <a:t> for user to </a:t>
            </a:r>
            <a:r>
              <a:rPr lang="en"/>
              <a:t>choose the</a:t>
            </a:r>
            <a:r>
              <a:rPr lang="en"/>
              <a:t> data </a:t>
            </a:r>
            <a:r>
              <a:rPr lang="en"/>
              <a:t>extraction</a:t>
            </a:r>
            <a:r>
              <a:rPr lang="en"/>
              <a:t> techniques suitable for each type of extraction and ability to provide exhaustive extraction </a:t>
            </a:r>
            <a:r>
              <a:rPr lang="en"/>
              <a:t>processing</a:t>
            </a:r>
            <a:r>
              <a:rPr lang="en"/>
              <a:t> report at field level.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generic user friendly process for data extraction .</a:t>
            </a:r>
            <a:endParaRPr/>
          </a:p>
          <a:p>
            <a:pPr indent="-342900" lvl="0" marL="457200" rtl="0" algn="l">
              <a:spcBef>
                <a:spcPts val="0"/>
              </a:spcBef>
              <a:spcAft>
                <a:spcPts val="0"/>
              </a:spcAft>
              <a:buSzPts val="1800"/>
              <a:buChar char="●"/>
            </a:pPr>
            <a:r>
              <a:rPr lang="en"/>
              <a:t>Complete </a:t>
            </a:r>
            <a:r>
              <a:rPr lang="en"/>
              <a:t>asynchronous and scalable extraction.</a:t>
            </a:r>
            <a:endParaRPr/>
          </a:p>
          <a:p>
            <a:pPr indent="-342900" lvl="0" marL="457200" rtl="0" algn="l">
              <a:spcBef>
                <a:spcPts val="0"/>
              </a:spcBef>
              <a:spcAft>
                <a:spcPts val="0"/>
              </a:spcAft>
              <a:buSzPts val="1800"/>
              <a:buChar char="●"/>
            </a:pPr>
            <a:r>
              <a:rPr lang="en"/>
              <a:t>Supports re-processing of extraction requests.</a:t>
            </a:r>
            <a:endParaRPr/>
          </a:p>
          <a:p>
            <a:pPr indent="-342900" lvl="0" marL="457200" rtl="0" algn="l">
              <a:spcBef>
                <a:spcPts val="0"/>
              </a:spcBef>
              <a:spcAft>
                <a:spcPts val="0"/>
              </a:spcAft>
              <a:buSzPts val="1800"/>
              <a:buChar char="●"/>
            </a:pPr>
            <a:r>
              <a:rPr lang="en"/>
              <a:t>Exhaustive extraction execution reporting at field level.</a:t>
            </a:r>
            <a:endParaRPr/>
          </a:p>
          <a:p>
            <a:pPr indent="-342900" lvl="0" marL="457200" rtl="0" algn="l">
              <a:spcBef>
                <a:spcPts val="0"/>
              </a:spcBef>
              <a:spcAft>
                <a:spcPts val="0"/>
              </a:spcAft>
              <a:buSzPts val="1800"/>
              <a:buChar char="●"/>
            </a:pPr>
            <a:r>
              <a:rPr lang="en"/>
              <a:t>Maintains history of extraction executions.</a:t>
            </a:r>
            <a:endParaRPr/>
          </a:p>
          <a:p>
            <a:pPr indent="-342900" lvl="0" marL="457200" rtl="0" algn="l">
              <a:spcBef>
                <a:spcPts val="0"/>
              </a:spcBef>
              <a:spcAft>
                <a:spcPts val="0"/>
              </a:spcAft>
              <a:buSzPts val="1800"/>
              <a:buChar char="●"/>
            </a:pPr>
            <a:r>
              <a:rPr lang="en"/>
              <a:t>Supports different sources to extract data from:</a:t>
            </a:r>
            <a:endParaRPr/>
          </a:p>
          <a:p>
            <a:pPr indent="-342900" lvl="0" marL="914400" rtl="0" algn="l">
              <a:spcBef>
                <a:spcPts val="0"/>
              </a:spcBef>
              <a:spcAft>
                <a:spcPts val="0"/>
              </a:spcAft>
              <a:buSzPts val="1800"/>
              <a:buChar char="-"/>
            </a:pPr>
            <a:r>
              <a:rPr lang="en"/>
              <a:t>Web Site - (Current focus)</a:t>
            </a:r>
            <a:endParaRPr/>
          </a:p>
          <a:p>
            <a:pPr indent="-342900" lvl="0" marL="914400" rtl="0" algn="l">
              <a:spcBef>
                <a:spcPts val="0"/>
              </a:spcBef>
              <a:spcAft>
                <a:spcPts val="0"/>
              </a:spcAft>
              <a:buSzPts val="1800"/>
              <a:buChar char="-"/>
            </a:pPr>
            <a:r>
              <a:rPr lang="en"/>
              <a:t>PDF </a:t>
            </a:r>
            <a:endParaRPr/>
          </a:p>
          <a:p>
            <a:pPr indent="-342900" lvl="0" marL="914400" rtl="0" algn="l">
              <a:spcBef>
                <a:spcPts val="0"/>
              </a:spcBef>
              <a:spcAft>
                <a:spcPts val="0"/>
              </a:spcAft>
              <a:buSzPts val="1800"/>
              <a:buChar char="-"/>
            </a:pPr>
            <a:r>
              <a:rPr lang="en"/>
              <a:t>Excel </a:t>
            </a:r>
            <a:endParaRPr/>
          </a:p>
          <a:p>
            <a:pPr indent="-342900" lvl="0" marL="914400" rtl="0" algn="l">
              <a:spcBef>
                <a:spcPts val="0"/>
              </a:spcBef>
              <a:spcAft>
                <a:spcPts val="0"/>
              </a:spcAft>
              <a:buSzPts val="1800"/>
              <a:buChar char="-"/>
            </a:pPr>
            <a:r>
              <a:rPr lang="en"/>
              <a:t>Word</a:t>
            </a:r>
            <a:endParaRPr/>
          </a:p>
          <a:p>
            <a:pPr indent="-342900" lvl="0" marL="457200" rtl="0" algn="l">
              <a:spcBef>
                <a:spcPts val="0"/>
              </a:spcBef>
              <a:spcAft>
                <a:spcPts val="0"/>
              </a:spcAft>
              <a:buSzPts val="1800"/>
              <a:buChar char="●"/>
            </a:pPr>
            <a:r>
              <a:rPr lang="en"/>
              <a:t>Ability to include new techniques for data </a:t>
            </a:r>
            <a:r>
              <a:rPr lang="en"/>
              <a:t>extraction</a:t>
            </a:r>
            <a:r>
              <a:rPr lang="en"/>
              <a:t> as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Extraction Layers</a:t>
            </a:r>
            <a:endParaRPr/>
          </a:p>
        </p:txBody>
      </p:sp>
      <p:sp>
        <p:nvSpPr>
          <p:cNvPr id="78" name="Google Shape;78;p16"/>
          <p:cNvSpPr txBox="1"/>
          <p:nvPr>
            <p:ph idx="1" type="body"/>
          </p:nvPr>
        </p:nvSpPr>
        <p:spPr>
          <a:xfrm>
            <a:off x="311700" y="1152475"/>
            <a:ext cx="8832300" cy="37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9" name="Google Shape;79;p16"/>
          <p:cNvSpPr/>
          <p:nvPr/>
        </p:nvSpPr>
        <p:spPr>
          <a:xfrm>
            <a:off x="414925" y="2603575"/>
            <a:ext cx="1165200" cy="57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D-E-ENG API </a:t>
            </a:r>
            <a:endParaRPr/>
          </a:p>
        </p:txBody>
      </p:sp>
      <p:sp>
        <p:nvSpPr>
          <p:cNvPr id="80" name="Google Shape;80;p16"/>
          <p:cNvSpPr/>
          <p:nvPr/>
        </p:nvSpPr>
        <p:spPr>
          <a:xfrm>
            <a:off x="2426450" y="2353212"/>
            <a:ext cx="13698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DEENG PDF Extraction plugin</a:t>
            </a:r>
            <a:endParaRPr sz="1100"/>
          </a:p>
        </p:txBody>
      </p:sp>
      <p:sp>
        <p:nvSpPr>
          <p:cNvPr id="81" name="Google Shape;81;p16"/>
          <p:cNvSpPr/>
          <p:nvPr/>
        </p:nvSpPr>
        <p:spPr>
          <a:xfrm>
            <a:off x="2364350" y="1779000"/>
            <a:ext cx="14940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DEENG Web Extraction plugin</a:t>
            </a:r>
            <a:endParaRPr sz="1200"/>
          </a:p>
        </p:txBody>
      </p:sp>
      <p:sp>
        <p:nvSpPr>
          <p:cNvPr id="82" name="Google Shape;82;p16"/>
          <p:cNvSpPr/>
          <p:nvPr/>
        </p:nvSpPr>
        <p:spPr>
          <a:xfrm>
            <a:off x="2364350" y="2842363"/>
            <a:ext cx="1494000" cy="4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DEENG Excel Extraction plugin</a:t>
            </a:r>
            <a:endParaRPr sz="1100"/>
          </a:p>
        </p:txBody>
      </p:sp>
      <p:sp>
        <p:nvSpPr>
          <p:cNvPr id="83" name="Google Shape;83;p16"/>
          <p:cNvSpPr/>
          <p:nvPr/>
        </p:nvSpPr>
        <p:spPr>
          <a:xfrm>
            <a:off x="5780325" y="1759563"/>
            <a:ext cx="22017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Selenium Based </a:t>
            </a:r>
            <a:r>
              <a:rPr lang="en" sz="1200"/>
              <a:t>Extraction </a:t>
            </a:r>
            <a:endParaRPr sz="1200"/>
          </a:p>
        </p:txBody>
      </p:sp>
      <p:sp>
        <p:nvSpPr>
          <p:cNvPr id="84" name="Google Shape;84;p16"/>
          <p:cNvSpPr/>
          <p:nvPr/>
        </p:nvSpPr>
        <p:spPr>
          <a:xfrm>
            <a:off x="5649425" y="2624325"/>
            <a:ext cx="23985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Soup Parser</a:t>
            </a:r>
            <a:r>
              <a:rPr lang="en" sz="1200"/>
              <a:t> Based Extraction </a:t>
            </a:r>
            <a:endParaRPr sz="1200"/>
          </a:p>
        </p:txBody>
      </p:sp>
      <p:sp>
        <p:nvSpPr>
          <p:cNvPr id="85" name="Google Shape;85;p16"/>
          <p:cNvSpPr/>
          <p:nvPr/>
        </p:nvSpPr>
        <p:spPr>
          <a:xfrm>
            <a:off x="5433663" y="2163913"/>
            <a:ext cx="27471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DOM Parser</a:t>
            </a:r>
            <a:r>
              <a:rPr lang="en" sz="1200"/>
              <a:t> Based Extraction </a:t>
            </a:r>
            <a:endParaRPr sz="1200"/>
          </a:p>
        </p:txBody>
      </p:sp>
      <p:sp>
        <p:nvSpPr>
          <p:cNvPr id="86" name="Google Shape;86;p16"/>
          <p:cNvSpPr/>
          <p:nvPr/>
        </p:nvSpPr>
        <p:spPr>
          <a:xfrm>
            <a:off x="2364350" y="3375938"/>
            <a:ext cx="1494000" cy="4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DEENG MSWORD Extraction plugin</a:t>
            </a:r>
            <a:endParaRPr sz="1100"/>
          </a:p>
        </p:txBody>
      </p:sp>
      <p:sp>
        <p:nvSpPr>
          <p:cNvPr id="87" name="Google Shape;87;p16"/>
          <p:cNvSpPr/>
          <p:nvPr/>
        </p:nvSpPr>
        <p:spPr>
          <a:xfrm>
            <a:off x="5608575" y="3074463"/>
            <a:ext cx="22764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Sax Parser</a:t>
            </a:r>
            <a:r>
              <a:rPr lang="en" sz="1200"/>
              <a:t> Based Extraction </a:t>
            </a:r>
            <a:endParaRPr sz="1200"/>
          </a:p>
        </p:txBody>
      </p:sp>
      <p:sp>
        <p:nvSpPr>
          <p:cNvPr id="88" name="Google Shape;88;p16"/>
          <p:cNvSpPr/>
          <p:nvPr/>
        </p:nvSpPr>
        <p:spPr>
          <a:xfrm>
            <a:off x="5211575" y="3985025"/>
            <a:ext cx="35790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OCR </a:t>
            </a:r>
            <a:r>
              <a:rPr lang="en" sz="1200"/>
              <a:t>Based Extraction (Tesseract, CNN, HMM) </a:t>
            </a:r>
            <a:endParaRPr sz="1200"/>
          </a:p>
        </p:txBody>
      </p:sp>
      <p:sp>
        <p:nvSpPr>
          <p:cNvPr id="89" name="Google Shape;89;p16"/>
          <p:cNvSpPr/>
          <p:nvPr/>
        </p:nvSpPr>
        <p:spPr>
          <a:xfrm>
            <a:off x="5475475" y="3529750"/>
            <a:ext cx="29361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iTEXT7(PDF parser)</a:t>
            </a:r>
            <a:r>
              <a:rPr lang="en" sz="1200"/>
              <a:t> Based Extraction </a:t>
            </a:r>
            <a:endParaRPr sz="1200"/>
          </a:p>
        </p:txBody>
      </p:sp>
      <p:sp>
        <p:nvSpPr>
          <p:cNvPr id="90" name="Google Shape;90;p16"/>
          <p:cNvSpPr/>
          <p:nvPr/>
        </p:nvSpPr>
        <p:spPr>
          <a:xfrm>
            <a:off x="2364350" y="3909525"/>
            <a:ext cx="1494000" cy="4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DEENG  Image Extraction plugin</a:t>
            </a:r>
            <a:endParaRPr sz="1100"/>
          </a:p>
        </p:txBody>
      </p:sp>
      <p:sp>
        <p:nvSpPr>
          <p:cNvPr id="91" name="Google Shape;91;p16"/>
          <p:cNvSpPr/>
          <p:nvPr/>
        </p:nvSpPr>
        <p:spPr>
          <a:xfrm>
            <a:off x="2494250" y="1232350"/>
            <a:ext cx="1075200" cy="4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Plugins</a:t>
            </a:r>
            <a:r>
              <a:rPr lang="en"/>
              <a:t> </a:t>
            </a:r>
            <a:endParaRPr/>
          </a:p>
        </p:txBody>
      </p:sp>
      <p:sp>
        <p:nvSpPr>
          <p:cNvPr id="92" name="Google Shape;92;p16"/>
          <p:cNvSpPr/>
          <p:nvPr/>
        </p:nvSpPr>
        <p:spPr>
          <a:xfrm>
            <a:off x="2231888" y="1343725"/>
            <a:ext cx="1758900" cy="327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5067375" y="1256275"/>
            <a:ext cx="3932400" cy="3572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6089325" y="1281400"/>
            <a:ext cx="1435800" cy="35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Lato"/>
                <a:ea typeface="Lato"/>
                <a:cs typeface="Lato"/>
                <a:sym typeface="Lato"/>
              </a:rPr>
              <a:t>I</a:t>
            </a:r>
            <a:r>
              <a:rPr b="1" lang="en" sz="1300">
                <a:solidFill>
                  <a:schemeClr val="dk2"/>
                </a:solidFill>
                <a:latin typeface="Lato"/>
                <a:ea typeface="Lato"/>
                <a:cs typeface="Lato"/>
                <a:sym typeface="Lato"/>
              </a:rPr>
              <a:t>mplementation</a:t>
            </a:r>
            <a:r>
              <a:rPr lang="en" sz="900"/>
              <a:t> </a:t>
            </a:r>
            <a:endParaRPr sz="900"/>
          </a:p>
        </p:txBody>
      </p:sp>
      <p:sp>
        <p:nvSpPr>
          <p:cNvPr id="95" name="Google Shape;95;p16"/>
          <p:cNvSpPr/>
          <p:nvPr/>
        </p:nvSpPr>
        <p:spPr>
          <a:xfrm>
            <a:off x="3990800" y="2728225"/>
            <a:ext cx="1075200" cy="4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Implements</a:t>
            </a:r>
            <a:endParaRPr sz="1000"/>
          </a:p>
        </p:txBody>
      </p:sp>
      <p:sp>
        <p:nvSpPr>
          <p:cNvPr id="96" name="Google Shape;96;p16"/>
          <p:cNvSpPr/>
          <p:nvPr/>
        </p:nvSpPr>
        <p:spPr>
          <a:xfrm>
            <a:off x="1580125" y="2712175"/>
            <a:ext cx="646200" cy="35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Uses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Extraction Layers</a:t>
            </a:r>
            <a:endParaRPr/>
          </a:p>
          <a:p>
            <a:pPr indent="0" lvl="0" marL="0" rtl="0" algn="l">
              <a:spcBef>
                <a:spcPts val="0"/>
              </a:spcBef>
              <a:spcAft>
                <a:spcPts val="0"/>
              </a:spcAft>
              <a:buNone/>
            </a:pPr>
            <a:r>
              <a:t/>
            </a:r>
            <a:endParaRPr/>
          </a:p>
        </p:txBody>
      </p:sp>
      <p:sp>
        <p:nvSpPr>
          <p:cNvPr id="102" name="Google Shape;10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DEENG API Layer: </a:t>
            </a:r>
            <a:r>
              <a:rPr lang="en"/>
              <a:t>Provides</a:t>
            </a:r>
            <a:r>
              <a:rPr lang="en"/>
              <a:t> </a:t>
            </a:r>
            <a:r>
              <a:rPr lang="en"/>
              <a:t>APIs to </a:t>
            </a:r>
            <a:r>
              <a:rPr lang="en"/>
              <a:t>create, view, initiate, and report data extraction.</a:t>
            </a:r>
            <a:endParaRPr/>
          </a:p>
          <a:p>
            <a:pPr indent="0" lvl="0" marL="0" rtl="0" algn="l">
              <a:spcBef>
                <a:spcPts val="1200"/>
              </a:spcBef>
              <a:spcAft>
                <a:spcPts val="0"/>
              </a:spcAft>
              <a:buNone/>
            </a:pPr>
            <a:r>
              <a:rPr b="1" lang="en"/>
              <a:t>Plugin Layer: </a:t>
            </a:r>
            <a:r>
              <a:rPr lang="en"/>
              <a:t>Provides extraction plugins for each type of data source.</a:t>
            </a:r>
            <a:endParaRPr/>
          </a:p>
          <a:p>
            <a:pPr indent="0" lvl="0" marL="0" rtl="0" algn="l">
              <a:spcBef>
                <a:spcPts val="1200"/>
              </a:spcBef>
              <a:spcAft>
                <a:spcPts val="0"/>
              </a:spcAft>
              <a:buNone/>
            </a:pPr>
            <a:r>
              <a:rPr b="1" lang="en"/>
              <a:t>Technique/Implementation Layer: </a:t>
            </a:r>
            <a:endParaRPr b="1"/>
          </a:p>
          <a:p>
            <a:pPr indent="-342900" lvl="0" marL="914400" rtl="0" algn="l">
              <a:spcBef>
                <a:spcPts val="1200"/>
              </a:spcBef>
              <a:spcAft>
                <a:spcPts val="0"/>
              </a:spcAft>
              <a:buSzPts val="1800"/>
              <a:buChar char="-"/>
            </a:pPr>
            <a:r>
              <a:rPr lang="en"/>
              <a:t>Pool of various implementation techniques that can be applied for the extraction process. </a:t>
            </a:r>
            <a:endParaRPr/>
          </a:p>
          <a:p>
            <a:pPr indent="-342900" lvl="0" marL="914400" rtl="0" algn="l">
              <a:spcBef>
                <a:spcPts val="0"/>
              </a:spcBef>
              <a:spcAft>
                <a:spcPts val="0"/>
              </a:spcAft>
              <a:buSzPts val="1800"/>
              <a:buChar char="-"/>
            </a:pPr>
            <a:r>
              <a:rPr lang="en"/>
              <a:t>A single extraction process can use combination of multiple techniques. For example, web extraction can use selenium for all the click and value set events in combination with soup parser for get-events.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Extraction steps: User Interactions</a:t>
            </a:r>
            <a:endParaRPr/>
          </a:p>
          <a:p>
            <a:pPr indent="0" lvl="0" marL="0" rtl="0" algn="l">
              <a:spcBef>
                <a:spcPts val="0"/>
              </a:spcBef>
              <a:spcAft>
                <a:spcPts val="0"/>
              </a:spcAft>
              <a:buNone/>
            </a:pPr>
            <a:r>
              <a:t/>
            </a:r>
            <a:endParaRPr/>
          </a:p>
        </p:txBody>
      </p:sp>
      <p:sp>
        <p:nvSpPr>
          <p:cNvPr id="108" name="Google Shape;10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User will add the </a:t>
            </a:r>
            <a:r>
              <a:rPr lang="en" sz="1600"/>
              <a:t>extraction</a:t>
            </a:r>
            <a:r>
              <a:rPr lang="en" sz="1600"/>
              <a:t> request that contains fields and its location on the data source.</a:t>
            </a:r>
            <a:endParaRPr sz="1600"/>
          </a:p>
          <a:p>
            <a:pPr indent="-330200" lvl="0" marL="457200" rtl="0" algn="l">
              <a:spcBef>
                <a:spcPts val="0"/>
              </a:spcBef>
              <a:spcAft>
                <a:spcPts val="0"/>
              </a:spcAft>
              <a:buSzPts val="1600"/>
              <a:buChar char="-"/>
            </a:pPr>
            <a:r>
              <a:rPr lang="en" sz="1600"/>
              <a:t>User initiates the </a:t>
            </a:r>
            <a:r>
              <a:rPr lang="en" sz="1600"/>
              <a:t>extraction</a:t>
            </a:r>
            <a:r>
              <a:rPr lang="en" sz="1600"/>
              <a:t> request for execution.</a:t>
            </a:r>
            <a:endParaRPr sz="1600"/>
          </a:p>
          <a:p>
            <a:pPr indent="-330200" lvl="0" marL="457200" rtl="0" algn="l">
              <a:spcBef>
                <a:spcPts val="0"/>
              </a:spcBef>
              <a:spcAft>
                <a:spcPts val="0"/>
              </a:spcAft>
              <a:buSzPts val="1600"/>
              <a:buChar char="-"/>
            </a:pPr>
            <a:r>
              <a:rPr lang="en" sz="1600"/>
              <a:t>Each </a:t>
            </a:r>
            <a:r>
              <a:rPr lang="en" sz="1600"/>
              <a:t>extraction</a:t>
            </a:r>
            <a:r>
              <a:rPr lang="en" sz="1600"/>
              <a:t> request will have set of </a:t>
            </a:r>
            <a:r>
              <a:rPr lang="en" sz="1600"/>
              <a:t>events</a:t>
            </a:r>
            <a:r>
              <a:rPr lang="en" sz="1600"/>
              <a:t> to be performed.</a:t>
            </a:r>
            <a:endParaRPr sz="1600"/>
          </a:p>
          <a:p>
            <a:pPr indent="-330200" lvl="0" marL="457200" rtl="0" algn="l">
              <a:spcBef>
                <a:spcPts val="0"/>
              </a:spcBef>
              <a:spcAft>
                <a:spcPts val="0"/>
              </a:spcAft>
              <a:buSzPts val="1600"/>
              <a:buChar char="-"/>
            </a:pPr>
            <a:r>
              <a:rPr lang="en" sz="1600"/>
              <a:t>Events are grouped as per user configuration and each group is executed as </a:t>
            </a:r>
            <a:r>
              <a:rPr lang="en" sz="1600"/>
              <a:t>separate</a:t>
            </a:r>
            <a:r>
              <a:rPr lang="en" sz="1600"/>
              <a:t> process. Go Routine of </a:t>
            </a:r>
            <a:r>
              <a:rPr lang="en" sz="1600"/>
              <a:t>Golang </a:t>
            </a:r>
            <a:r>
              <a:rPr lang="en" sz="1600"/>
              <a:t> is handy here.</a:t>
            </a:r>
            <a:endParaRPr sz="1600"/>
          </a:p>
          <a:p>
            <a:pPr indent="-355600" lvl="0" marL="457200" rtl="0" algn="l">
              <a:spcBef>
                <a:spcPts val="0"/>
              </a:spcBef>
              <a:spcAft>
                <a:spcPts val="0"/>
              </a:spcAft>
              <a:buSzPts val="2000"/>
              <a:buChar char="-"/>
            </a:pPr>
            <a:r>
              <a:rPr lang="en" sz="1600"/>
              <a:t>Extraction technique is chosen based on the approach-key or default approach key.</a:t>
            </a:r>
            <a:endParaRPr sz="1600"/>
          </a:p>
          <a:p>
            <a:pPr indent="-330200" lvl="0" marL="457200" rtl="0" algn="l">
              <a:spcBef>
                <a:spcPts val="0"/>
              </a:spcBef>
              <a:spcAft>
                <a:spcPts val="0"/>
              </a:spcAft>
              <a:buSzPts val="1600"/>
              <a:buChar char="-"/>
            </a:pPr>
            <a:r>
              <a:rPr lang="en" sz="1600"/>
              <a:t>Each extraction plugin will have its own extraction algorithm that uses the selected extraction technique to extract the fields.</a:t>
            </a:r>
            <a:endParaRPr sz="1600"/>
          </a:p>
          <a:p>
            <a:pPr indent="-330200" lvl="0" marL="457200" rtl="0" algn="l">
              <a:spcBef>
                <a:spcPts val="0"/>
              </a:spcBef>
              <a:spcAft>
                <a:spcPts val="0"/>
              </a:spcAft>
              <a:buSzPts val="1600"/>
              <a:buChar char="-"/>
            </a:pPr>
            <a:r>
              <a:rPr lang="en" sz="1600"/>
              <a:t>The status, value or failure errors on each extraction process is captured on the execution report.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Extraction Execution</a:t>
            </a:r>
            <a:r>
              <a:rPr lang="en"/>
              <a:t> Reports</a:t>
            </a:r>
            <a:endParaRPr/>
          </a:p>
        </p:txBody>
      </p:sp>
      <p:sp>
        <p:nvSpPr>
          <p:cNvPr id="114" name="Google Shape;114;p19"/>
          <p:cNvSpPr txBox="1"/>
          <p:nvPr>
            <p:ph idx="1" type="body"/>
          </p:nvPr>
        </p:nvSpPr>
        <p:spPr>
          <a:xfrm>
            <a:off x="311700" y="1152475"/>
            <a:ext cx="8520600" cy="367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24"/>
              <a:t>Below are the fields of the Execution Report and </a:t>
            </a:r>
            <a:r>
              <a:rPr lang="en" sz="1624"/>
              <a:t>their</a:t>
            </a:r>
            <a:r>
              <a:rPr lang="en" sz="1624"/>
              <a:t> descriptions:</a:t>
            </a:r>
            <a:endParaRPr sz="1624"/>
          </a:p>
          <a:p>
            <a:pPr indent="-304958" lvl="0" marL="457200" rtl="0" algn="l">
              <a:spcBef>
                <a:spcPts val="1200"/>
              </a:spcBef>
              <a:spcAft>
                <a:spcPts val="0"/>
              </a:spcAft>
              <a:buSzPct val="100000"/>
              <a:buChar char="●"/>
            </a:pPr>
            <a:r>
              <a:rPr b="1" lang="en" sz="1300">
                <a:latin typeface="Arial"/>
                <a:ea typeface="Arial"/>
                <a:cs typeface="Arial"/>
                <a:sym typeface="Arial"/>
              </a:rPr>
              <a:t>Execution-</a:t>
            </a:r>
            <a:r>
              <a:rPr b="1" lang="en" sz="1300">
                <a:latin typeface="Arial"/>
                <a:ea typeface="Arial"/>
                <a:cs typeface="Arial"/>
                <a:sym typeface="Arial"/>
              </a:rPr>
              <a:t>Id : </a:t>
            </a:r>
            <a:r>
              <a:rPr lang="en" sz="1300">
                <a:latin typeface="Arial"/>
                <a:ea typeface="Arial"/>
                <a:cs typeface="Arial"/>
                <a:sym typeface="Arial"/>
              </a:rPr>
              <a:t>Uniquely represents the execution of </a:t>
            </a:r>
            <a:r>
              <a:rPr lang="en" sz="1300">
                <a:latin typeface="Arial"/>
                <a:ea typeface="Arial"/>
                <a:cs typeface="Arial"/>
                <a:sym typeface="Arial"/>
              </a:rPr>
              <a:t>extraction process.</a:t>
            </a:r>
            <a:endParaRPr sz="1300">
              <a:latin typeface="Arial"/>
              <a:ea typeface="Arial"/>
              <a:cs typeface="Arial"/>
              <a:sym typeface="Arial"/>
            </a:endParaRPr>
          </a:p>
          <a:p>
            <a:pPr indent="-304958" lvl="0" marL="457200" rtl="0" algn="l">
              <a:spcBef>
                <a:spcPts val="0"/>
              </a:spcBef>
              <a:spcAft>
                <a:spcPts val="0"/>
              </a:spcAft>
              <a:buSzPct val="100000"/>
              <a:buFont typeface="Arial"/>
              <a:buChar char="●"/>
            </a:pPr>
            <a:r>
              <a:rPr b="1" lang="en" sz="1300">
                <a:latin typeface="Arial"/>
                <a:ea typeface="Arial"/>
                <a:cs typeface="Arial"/>
                <a:sym typeface="Arial"/>
              </a:rPr>
              <a:t>Name :</a:t>
            </a:r>
            <a:r>
              <a:rPr lang="en" sz="1300">
                <a:latin typeface="Arial"/>
                <a:ea typeface="Arial"/>
                <a:cs typeface="Arial"/>
                <a:sym typeface="Arial"/>
              </a:rPr>
              <a:t> Execution Name</a:t>
            </a:r>
            <a:endParaRPr sz="1300">
              <a:latin typeface="Arial"/>
              <a:ea typeface="Arial"/>
              <a:cs typeface="Arial"/>
              <a:sym typeface="Arial"/>
            </a:endParaRPr>
          </a:p>
          <a:p>
            <a:pPr indent="-304958" lvl="0" marL="457200" rtl="0" algn="l">
              <a:spcBef>
                <a:spcPts val="0"/>
              </a:spcBef>
              <a:spcAft>
                <a:spcPts val="0"/>
              </a:spcAft>
              <a:buSzPct val="100000"/>
              <a:buFont typeface="Arial"/>
              <a:buChar char="●"/>
            </a:pPr>
            <a:r>
              <a:rPr b="1" lang="en" sz="1300">
                <a:latin typeface="Arial"/>
                <a:ea typeface="Arial"/>
                <a:cs typeface="Arial"/>
                <a:sym typeface="Arial"/>
              </a:rPr>
              <a:t>URL/DOC :</a:t>
            </a:r>
            <a:r>
              <a:rPr lang="en" sz="1300">
                <a:latin typeface="Arial"/>
                <a:ea typeface="Arial"/>
                <a:cs typeface="Arial"/>
                <a:sym typeface="Arial"/>
              </a:rPr>
              <a:t> Initial URL that was used or the s3 document </a:t>
            </a:r>
            <a:endParaRPr sz="1300">
              <a:latin typeface="Arial"/>
              <a:ea typeface="Arial"/>
              <a:cs typeface="Arial"/>
              <a:sym typeface="Arial"/>
            </a:endParaRPr>
          </a:p>
          <a:p>
            <a:pPr indent="-304958" lvl="0" marL="457200" rtl="0" algn="l">
              <a:spcBef>
                <a:spcPts val="0"/>
              </a:spcBef>
              <a:spcAft>
                <a:spcPts val="0"/>
              </a:spcAft>
              <a:buSzPct val="100000"/>
              <a:buFont typeface="Arial"/>
              <a:buChar char="●"/>
            </a:pPr>
            <a:r>
              <a:rPr b="1" lang="en" sz="1300">
                <a:latin typeface="Arial"/>
                <a:ea typeface="Arial"/>
                <a:cs typeface="Arial"/>
                <a:sym typeface="Arial"/>
              </a:rPr>
              <a:t>Start-Time :</a:t>
            </a:r>
            <a:r>
              <a:rPr lang="en" sz="1300">
                <a:latin typeface="Arial"/>
                <a:ea typeface="Arial"/>
                <a:cs typeface="Arial"/>
                <a:sym typeface="Arial"/>
              </a:rPr>
              <a:t> Start time of the execution.</a:t>
            </a:r>
            <a:endParaRPr sz="1300">
              <a:latin typeface="Arial"/>
              <a:ea typeface="Arial"/>
              <a:cs typeface="Arial"/>
              <a:sym typeface="Arial"/>
            </a:endParaRPr>
          </a:p>
          <a:p>
            <a:pPr indent="-304958" lvl="0" marL="457200" rtl="0" algn="l">
              <a:spcBef>
                <a:spcPts val="0"/>
              </a:spcBef>
              <a:spcAft>
                <a:spcPts val="0"/>
              </a:spcAft>
              <a:buSzPct val="100000"/>
              <a:buFont typeface="Arial"/>
              <a:buChar char="●"/>
            </a:pPr>
            <a:r>
              <a:rPr b="1" lang="en" sz="1300">
                <a:latin typeface="Arial"/>
                <a:ea typeface="Arial"/>
                <a:cs typeface="Arial"/>
                <a:sym typeface="Arial"/>
              </a:rPr>
              <a:t>End-Time :</a:t>
            </a:r>
            <a:r>
              <a:rPr lang="en" sz="1300">
                <a:latin typeface="Arial"/>
                <a:ea typeface="Arial"/>
                <a:cs typeface="Arial"/>
                <a:sym typeface="Arial"/>
              </a:rPr>
              <a:t> End time of execution.</a:t>
            </a:r>
            <a:endParaRPr sz="1300">
              <a:latin typeface="Arial"/>
              <a:ea typeface="Arial"/>
              <a:cs typeface="Arial"/>
              <a:sym typeface="Arial"/>
            </a:endParaRPr>
          </a:p>
          <a:p>
            <a:pPr indent="-304958" lvl="0" marL="457200" rtl="0" algn="l">
              <a:spcBef>
                <a:spcPts val="0"/>
              </a:spcBef>
              <a:spcAft>
                <a:spcPts val="0"/>
              </a:spcAft>
              <a:buSzPct val="100000"/>
              <a:buFont typeface="Arial"/>
              <a:buChar char="●"/>
            </a:pPr>
            <a:r>
              <a:rPr b="1" lang="en" sz="1300">
                <a:latin typeface="Arial"/>
                <a:ea typeface="Arial"/>
                <a:cs typeface="Arial"/>
                <a:sym typeface="Arial"/>
              </a:rPr>
              <a:t>Status :</a:t>
            </a:r>
            <a:r>
              <a:rPr lang="en" sz="1300">
                <a:latin typeface="Arial"/>
                <a:ea typeface="Arial"/>
                <a:cs typeface="Arial"/>
                <a:sym typeface="Arial"/>
              </a:rPr>
              <a:t> Completed/Pending</a:t>
            </a:r>
            <a:endParaRPr sz="1300">
              <a:latin typeface="Arial"/>
              <a:ea typeface="Arial"/>
              <a:cs typeface="Arial"/>
              <a:sym typeface="Arial"/>
            </a:endParaRPr>
          </a:p>
          <a:p>
            <a:pPr indent="-304958" lvl="0" marL="457200" rtl="0" algn="l">
              <a:spcBef>
                <a:spcPts val="0"/>
              </a:spcBef>
              <a:spcAft>
                <a:spcPts val="0"/>
              </a:spcAft>
              <a:buSzPct val="100000"/>
              <a:buFont typeface="Arial"/>
              <a:buChar char="●"/>
            </a:pPr>
            <a:r>
              <a:rPr b="1" lang="en" sz="1300">
                <a:latin typeface="Arial"/>
                <a:ea typeface="Arial"/>
                <a:cs typeface="Arial"/>
                <a:sym typeface="Arial"/>
              </a:rPr>
              <a:t>Total Number of Fields : </a:t>
            </a:r>
            <a:r>
              <a:rPr lang="en" sz="1300">
                <a:latin typeface="Arial"/>
                <a:ea typeface="Arial"/>
                <a:cs typeface="Arial"/>
                <a:sym typeface="Arial"/>
              </a:rPr>
              <a:t>Number of fields for the given group</a:t>
            </a:r>
            <a:endParaRPr sz="1300">
              <a:latin typeface="Arial"/>
              <a:ea typeface="Arial"/>
              <a:cs typeface="Arial"/>
              <a:sym typeface="Arial"/>
            </a:endParaRPr>
          </a:p>
          <a:p>
            <a:pPr indent="-304958" lvl="0" marL="457200" rtl="0" algn="l">
              <a:spcBef>
                <a:spcPts val="0"/>
              </a:spcBef>
              <a:spcAft>
                <a:spcPts val="0"/>
              </a:spcAft>
              <a:buSzPct val="100000"/>
              <a:buFont typeface="Arial"/>
              <a:buChar char="●"/>
            </a:pPr>
            <a:r>
              <a:rPr b="1" lang="en" sz="1300">
                <a:latin typeface="Arial"/>
                <a:ea typeface="Arial"/>
                <a:cs typeface="Arial"/>
                <a:sym typeface="Arial"/>
              </a:rPr>
              <a:t>Accuracy : </a:t>
            </a:r>
            <a:r>
              <a:rPr lang="en" sz="1300">
                <a:latin typeface="Arial"/>
                <a:ea typeface="Arial"/>
                <a:cs typeface="Arial"/>
                <a:sym typeface="Arial"/>
              </a:rPr>
              <a:t>Confidence level of the extracted value. Mostly applicable for OCR </a:t>
            </a:r>
            <a:endParaRPr sz="1300">
              <a:latin typeface="Arial"/>
              <a:ea typeface="Arial"/>
              <a:cs typeface="Arial"/>
              <a:sym typeface="Arial"/>
            </a:endParaRPr>
          </a:p>
          <a:p>
            <a:pPr indent="-304958" lvl="0" marL="457200" rtl="0" algn="l">
              <a:spcBef>
                <a:spcPts val="0"/>
              </a:spcBef>
              <a:spcAft>
                <a:spcPts val="0"/>
              </a:spcAft>
              <a:buSzPct val="100000"/>
              <a:buFont typeface="Arial"/>
              <a:buChar char="●"/>
            </a:pPr>
            <a:r>
              <a:rPr b="1" lang="en" sz="1300">
                <a:latin typeface="Arial"/>
                <a:ea typeface="Arial"/>
                <a:cs typeface="Arial"/>
                <a:sym typeface="Arial"/>
              </a:rPr>
              <a:t>Fields :</a:t>
            </a:r>
            <a:endParaRPr b="1" sz="1300">
              <a:latin typeface="Arial"/>
              <a:ea typeface="Arial"/>
              <a:cs typeface="Arial"/>
              <a:sym typeface="Arial"/>
            </a:endParaRPr>
          </a:p>
          <a:p>
            <a:pPr indent="-304958" lvl="1" marL="1371600" rtl="0" algn="l">
              <a:spcBef>
                <a:spcPts val="0"/>
              </a:spcBef>
              <a:spcAft>
                <a:spcPts val="0"/>
              </a:spcAft>
              <a:buSzPct val="100000"/>
              <a:buFont typeface="Arial"/>
              <a:buChar char="○"/>
            </a:pPr>
            <a:r>
              <a:rPr b="1" lang="en" sz="1300">
                <a:latin typeface="Arial"/>
                <a:ea typeface="Arial"/>
                <a:cs typeface="Arial"/>
                <a:sym typeface="Arial"/>
              </a:rPr>
              <a:t>Name : </a:t>
            </a:r>
            <a:r>
              <a:rPr lang="en" sz="1300">
                <a:latin typeface="Arial"/>
                <a:ea typeface="Arial"/>
                <a:cs typeface="Arial"/>
                <a:sym typeface="Arial"/>
              </a:rPr>
              <a:t>name of the field used</a:t>
            </a:r>
            <a:endParaRPr sz="1300">
              <a:latin typeface="Arial"/>
              <a:ea typeface="Arial"/>
              <a:cs typeface="Arial"/>
              <a:sym typeface="Arial"/>
            </a:endParaRPr>
          </a:p>
          <a:p>
            <a:pPr indent="-304958" lvl="1" marL="1371600" rtl="0" algn="l">
              <a:spcBef>
                <a:spcPts val="0"/>
              </a:spcBef>
              <a:spcAft>
                <a:spcPts val="0"/>
              </a:spcAft>
              <a:buSzPct val="100000"/>
              <a:buFont typeface="Arial"/>
              <a:buChar char="○"/>
            </a:pPr>
            <a:r>
              <a:rPr b="1" lang="en" sz="1300">
                <a:latin typeface="Arial"/>
                <a:ea typeface="Arial"/>
                <a:cs typeface="Arial"/>
                <a:sym typeface="Arial"/>
              </a:rPr>
              <a:t>Location</a:t>
            </a:r>
            <a:r>
              <a:rPr lang="en" sz="1300">
                <a:latin typeface="Arial"/>
                <a:ea typeface="Arial"/>
                <a:cs typeface="Arial"/>
                <a:sym typeface="Arial"/>
              </a:rPr>
              <a:t> : XPath or type of value identifier or </a:t>
            </a:r>
            <a:endParaRPr sz="1300">
              <a:latin typeface="Arial"/>
              <a:ea typeface="Arial"/>
              <a:cs typeface="Arial"/>
              <a:sym typeface="Arial"/>
            </a:endParaRPr>
          </a:p>
          <a:p>
            <a:pPr indent="-304958" lvl="1" marL="1371600" rtl="0" algn="l">
              <a:spcBef>
                <a:spcPts val="0"/>
              </a:spcBef>
              <a:spcAft>
                <a:spcPts val="0"/>
              </a:spcAft>
              <a:buSzPct val="100000"/>
              <a:buFont typeface="Arial"/>
              <a:buChar char="○"/>
            </a:pPr>
            <a:r>
              <a:rPr b="1" lang="en" sz="1300">
                <a:latin typeface="Arial"/>
                <a:ea typeface="Arial"/>
                <a:cs typeface="Arial"/>
                <a:sym typeface="Arial"/>
              </a:rPr>
              <a:t>EventType </a:t>
            </a:r>
            <a:r>
              <a:rPr lang="en" sz="1300">
                <a:latin typeface="Arial"/>
                <a:ea typeface="Arial"/>
                <a:cs typeface="Arial"/>
                <a:sym typeface="Arial"/>
              </a:rPr>
              <a:t>: type of the event corresponding to the field</a:t>
            </a:r>
            <a:endParaRPr sz="1300">
              <a:latin typeface="Arial"/>
              <a:ea typeface="Arial"/>
              <a:cs typeface="Arial"/>
              <a:sym typeface="Arial"/>
            </a:endParaRPr>
          </a:p>
          <a:p>
            <a:pPr indent="-304958" lvl="1" marL="1371600" rtl="0" algn="l">
              <a:spcBef>
                <a:spcPts val="0"/>
              </a:spcBef>
              <a:spcAft>
                <a:spcPts val="0"/>
              </a:spcAft>
              <a:buSzPct val="100000"/>
              <a:buFont typeface="Arial"/>
              <a:buChar char="○"/>
            </a:pPr>
            <a:r>
              <a:rPr b="1" lang="en" sz="1300">
                <a:latin typeface="Arial"/>
                <a:ea typeface="Arial"/>
                <a:cs typeface="Arial"/>
                <a:sym typeface="Arial"/>
              </a:rPr>
              <a:t>GroupId </a:t>
            </a:r>
            <a:r>
              <a:rPr lang="en" sz="1300">
                <a:latin typeface="Arial"/>
                <a:ea typeface="Arial"/>
                <a:cs typeface="Arial"/>
                <a:sym typeface="Arial"/>
              </a:rPr>
              <a:t>: Identifier of the field group- represents set of events </a:t>
            </a:r>
            <a:endParaRPr sz="1300">
              <a:latin typeface="Arial"/>
              <a:ea typeface="Arial"/>
              <a:cs typeface="Arial"/>
              <a:sym typeface="Arial"/>
            </a:endParaRPr>
          </a:p>
          <a:p>
            <a:pPr indent="-304958" lvl="1" marL="1371600" rtl="0" algn="l">
              <a:spcBef>
                <a:spcPts val="0"/>
              </a:spcBef>
              <a:spcAft>
                <a:spcPts val="0"/>
              </a:spcAft>
              <a:buSzPct val="100000"/>
              <a:buFont typeface="Arial"/>
              <a:buChar char="○"/>
            </a:pPr>
            <a:r>
              <a:rPr b="1" lang="en" sz="1300">
                <a:latin typeface="Arial"/>
                <a:ea typeface="Arial"/>
                <a:cs typeface="Arial"/>
                <a:sym typeface="Arial"/>
              </a:rPr>
              <a:t>Sequence Number </a:t>
            </a:r>
            <a:r>
              <a:rPr lang="en" sz="1300">
                <a:latin typeface="Arial"/>
                <a:ea typeface="Arial"/>
                <a:cs typeface="Arial"/>
                <a:sym typeface="Arial"/>
              </a:rPr>
              <a:t>: Execution priority of event execution</a:t>
            </a:r>
            <a:endParaRPr sz="1300">
              <a:latin typeface="Arial"/>
              <a:ea typeface="Arial"/>
              <a:cs typeface="Arial"/>
              <a:sym typeface="Arial"/>
            </a:endParaRPr>
          </a:p>
          <a:p>
            <a:pPr indent="-304958" lvl="1" marL="1371600" rtl="0" algn="l">
              <a:spcBef>
                <a:spcPts val="0"/>
              </a:spcBef>
              <a:spcAft>
                <a:spcPts val="0"/>
              </a:spcAft>
              <a:buSzPct val="100000"/>
              <a:buFont typeface="Arial"/>
              <a:buChar char="○"/>
            </a:pPr>
            <a:r>
              <a:rPr b="1" lang="en" sz="1300">
                <a:latin typeface="Arial"/>
                <a:ea typeface="Arial"/>
                <a:cs typeface="Arial"/>
                <a:sym typeface="Arial"/>
              </a:rPr>
              <a:t>Status:</a:t>
            </a:r>
            <a:r>
              <a:rPr lang="en" sz="1300">
                <a:latin typeface="Arial"/>
                <a:ea typeface="Arial"/>
                <a:cs typeface="Arial"/>
                <a:sym typeface="Arial"/>
              </a:rPr>
              <a:t> Failed/Success</a:t>
            </a:r>
            <a:endParaRPr sz="1300">
              <a:latin typeface="Arial"/>
              <a:ea typeface="Arial"/>
              <a:cs typeface="Arial"/>
              <a:sym typeface="Arial"/>
            </a:endParaRPr>
          </a:p>
          <a:p>
            <a:pPr indent="-304958" lvl="1" marL="1371600" rtl="0" algn="l">
              <a:spcBef>
                <a:spcPts val="0"/>
              </a:spcBef>
              <a:spcAft>
                <a:spcPts val="0"/>
              </a:spcAft>
              <a:buSzPct val="100000"/>
              <a:buFont typeface="Arial"/>
              <a:buChar char="○"/>
            </a:pPr>
            <a:r>
              <a:rPr b="1" lang="en" sz="1300">
                <a:latin typeface="Arial"/>
                <a:ea typeface="Arial"/>
                <a:cs typeface="Arial"/>
                <a:sym typeface="Arial"/>
              </a:rPr>
              <a:t>Time Taken </a:t>
            </a:r>
            <a:r>
              <a:rPr lang="en" sz="1300">
                <a:latin typeface="Arial"/>
                <a:ea typeface="Arial"/>
                <a:cs typeface="Arial"/>
                <a:sym typeface="Arial"/>
              </a:rPr>
              <a:t>: for the extraction</a:t>
            </a:r>
            <a:endParaRPr sz="1300">
              <a:latin typeface="Arial"/>
              <a:ea typeface="Arial"/>
              <a:cs typeface="Arial"/>
              <a:sym typeface="Arial"/>
            </a:endParaRPr>
          </a:p>
          <a:p>
            <a:pPr indent="-304958" lvl="1" marL="1371600" rtl="0" algn="l">
              <a:spcBef>
                <a:spcPts val="0"/>
              </a:spcBef>
              <a:spcAft>
                <a:spcPts val="0"/>
              </a:spcAft>
              <a:buSzPct val="100000"/>
              <a:buFont typeface="Arial"/>
              <a:buChar char="○"/>
            </a:pPr>
            <a:r>
              <a:rPr b="1" lang="en" sz="1300">
                <a:latin typeface="Arial"/>
                <a:ea typeface="Arial"/>
                <a:cs typeface="Arial"/>
                <a:sym typeface="Arial"/>
              </a:rPr>
              <a:t>Error</a:t>
            </a:r>
            <a:r>
              <a:rPr lang="en" sz="1300">
                <a:latin typeface="Arial"/>
                <a:ea typeface="Arial"/>
                <a:cs typeface="Arial"/>
                <a:sym typeface="Arial"/>
              </a:rPr>
              <a:t> : error message on failure</a:t>
            </a:r>
            <a:endParaRPr sz="13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used</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Golang</a:t>
            </a:r>
            <a:endParaRPr/>
          </a:p>
          <a:p>
            <a:pPr indent="-342900" lvl="0" marL="457200" rtl="0" algn="l">
              <a:spcBef>
                <a:spcPts val="0"/>
              </a:spcBef>
              <a:spcAft>
                <a:spcPts val="0"/>
              </a:spcAft>
              <a:buSzPts val="1800"/>
              <a:buChar char="●"/>
            </a:pPr>
            <a:r>
              <a:rPr lang="en"/>
              <a:t>Docker/K8</a:t>
            </a:r>
            <a:endParaRPr/>
          </a:p>
          <a:p>
            <a:pPr indent="-342900" lvl="0" marL="457200" rtl="0" algn="l">
              <a:spcBef>
                <a:spcPts val="0"/>
              </a:spcBef>
              <a:spcAft>
                <a:spcPts val="0"/>
              </a:spcAft>
              <a:buSzPts val="1800"/>
              <a:buChar char="●"/>
            </a:pPr>
            <a:r>
              <a:rPr lang="en"/>
              <a:t>AWS API gateway</a:t>
            </a:r>
            <a:endParaRPr/>
          </a:p>
          <a:p>
            <a:pPr indent="-342900" lvl="0" marL="457200" rtl="0" algn="l">
              <a:spcBef>
                <a:spcPts val="0"/>
              </a:spcBef>
              <a:spcAft>
                <a:spcPts val="0"/>
              </a:spcAft>
              <a:buSzPts val="1800"/>
              <a:buChar char="●"/>
            </a:pPr>
            <a:r>
              <a:rPr lang="en"/>
              <a:t>Postgres</a:t>
            </a:r>
            <a:r>
              <a:rPr lang="en"/>
              <a:t> DB</a:t>
            </a:r>
            <a:endParaRPr/>
          </a:p>
          <a:p>
            <a:pPr indent="-342900" lvl="0" marL="457200" rtl="0" algn="l">
              <a:spcBef>
                <a:spcPts val="0"/>
              </a:spcBef>
              <a:spcAft>
                <a:spcPts val="0"/>
              </a:spcAft>
              <a:buSzPts val="1800"/>
              <a:buChar char="●"/>
            </a:pPr>
            <a:r>
              <a:rPr lang="en"/>
              <a:t>Elastic Search</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79150"/>
            <a:ext cx="8520600" cy="49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Architecture</a:t>
            </a:r>
            <a:endParaRPr/>
          </a:p>
          <a:p>
            <a:pPr indent="0" lvl="0" marL="0" rtl="0" algn="l">
              <a:spcBef>
                <a:spcPts val="0"/>
              </a:spcBef>
              <a:spcAft>
                <a:spcPts val="0"/>
              </a:spcAft>
              <a:buNone/>
            </a:pPr>
            <a:r>
              <a:t/>
            </a:r>
            <a:endParaRPr/>
          </a:p>
        </p:txBody>
      </p:sp>
      <p:sp>
        <p:nvSpPr>
          <p:cNvPr id="126" name="Google Shape;126;p21"/>
          <p:cNvSpPr txBox="1"/>
          <p:nvPr>
            <p:ph idx="1" type="body"/>
          </p:nvPr>
        </p:nvSpPr>
        <p:spPr>
          <a:xfrm>
            <a:off x="311700" y="890050"/>
            <a:ext cx="8520600" cy="41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7" name="Google Shape;127;p21"/>
          <p:cNvSpPr/>
          <p:nvPr/>
        </p:nvSpPr>
        <p:spPr>
          <a:xfrm>
            <a:off x="3750500" y="1320525"/>
            <a:ext cx="3899700" cy="1717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POD-1:</a:t>
            </a:r>
            <a:endParaRPr/>
          </a:p>
          <a:p>
            <a:pPr indent="0" lvl="0" marL="0" rtl="0" algn="l">
              <a:spcBef>
                <a:spcPts val="0"/>
              </a:spcBef>
              <a:spcAft>
                <a:spcPts val="0"/>
              </a:spcAft>
              <a:buNone/>
            </a:pPr>
            <a:r>
              <a:t/>
            </a:r>
            <a:endParaRPr/>
          </a:p>
        </p:txBody>
      </p:sp>
      <p:sp>
        <p:nvSpPr>
          <p:cNvPr id="128" name="Google Shape;128;p21"/>
          <p:cNvSpPr/>
          <p:nvPr/>
        </p:nvSpPr>
        <p:spPr>
          <a:xfrm>
            <a:off x="4759413" y="1967250"/>
            <a:ext cx="1320000" cy="49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G</a:t>
            </a:r>
            <a:r>
              <a:rPr lang="en" sz="1100"/>
              <a:t>o routine-Web-extraction-1</a:t>
            </a:r>
            <a:endParaRPr sz="1100"/>
          </a:p>
        </p:txBody>
      </p:sp>
      <p:sp>
        <p:nvSpPr>
          <p:cNvPr id="129" name="Google Shape;129;p21"/>
          <p:cNvSpPr txBox="1"/>
          <p:nvPr/>
        </p:nvSpPr>
        <p:spPr>
          <a:xfrm>
            <a:off x="4979450" y="894600"/>
            <a:ext cx="12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Kubernetes</a:t>
            </a:r>
            <a:endParaRPr>
              <a:latin typeface="Lato"/>
              <a:ea typeface="Lato"/>
              <a:cs typeface="Lato"/>
              <a:sym typeface="Lato"/>
            </a:endParaRPr>
          </a:p>
        </p:txBody>
      </p:sp>
      <p:sp>
        <p:nvSpPr>
          <p:cNvPr id="130" name="Google Shape;130;p21"/>
          <p:cNvSpPr/>
          <p:nvPr/>
        </p:nvSpPr>
        <p:spPr>
          <a:xfrm>
            <a:off x="6324200" y="1603125"/>
            <a:ext cx="957000" cy="2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Selenium-1</a:t>
            </a:r>
            <a:endParaRPr sz="1100"/>
          </a:p>
        </p:txBody>
      </p:sp>
      <p:sp>
        <p:nvSpPr>
          <p:cNvPr id="131" name="Google Shape;131;p21"/>
          <p:cNvSpPr/>
          <p:nvPr/>
        </p:nvSpPr>
        <p:spPr>
          <a:xfrm>
            <a:off x="3890425" y="1948400"/>
            <a:ext cx="486900" cy="3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API</a:t>
            </a:r>
            <a:endParaRPr sz="1000">
              <a:latin typeface="Lato"/>
              <a:ea typeface="Lato"/>
              <a:cs typeface="Lato"/>
              <a:sym typeface="Lato"/>
            </a:endParaRPr>
          </a:p>
        </p:txBody>
      </p:sp>
      <p:sp>
        <p:nvSpPr>
          <p:cNvPr id="132" name="Google Shape;132;p21"/>
          <p:cNvSpPr/>
          <p:nvPr/>
        </p:nvSpPr>
        <p:spPr>
          <a:xfrm>
            <a:off x="6374400" y="2615650"/>
            <a:ext cx="1003200" cy="2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OCR-</a:t>
            </a:r>
            <a:r>
              <a:rPr lang="en" sz="1200"/>
              <a:t>1</a:t>
            </a:r>
            <a:endParaRPr sz="1200"/>
          </a:p>
        </p:txBody>
      </p:sp>
      <p:sp>
        <p:nvSpPr>
          <p:cNvPr id="133" name="Google Shape;133;p21"/>
          <p:cNvSpPr/>
          <p:nvPr/>
        </p:nvSpPr>
        <p:spPr>
          <a:xfrm>
            <a:off x="4756650" y="1521825"/>
            <a:ext cx="12462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Go-routine-Web extraction</a:t>
            </a:r>
            <a:r>
              <a:rPr lang="en" sz="1300"/>
              <a:t>-1</a:t>
            </a:r>
            <a:endParaRPr sz="1300"/>
          </a:p>
        </p:txBody>
      </p:sp>
      <p:sp>
        <p:nvSpPr>
          <p:cNvPr id="134" name="Google Shape;134;p21"/>
          <p:cNvSpPr/>
          <p:nvPr/>
        </p:nvSpPr>
        <p:spPr>
          <a:xfrm>
            <a:off x="4756650" y="2563138"/>
            <a:ext cx="1172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Go-routine-PDF extraction-1</a:t>
            </a:r>
            <a:endParaRPr sz="1000"/>
          </a:p>
        </p:txBody>
      </p:sp>
      <p:sp>
        <p:nvSpPr>
          <p:cNvPr id="135" name="Google Shape;135;p21"/>
          <p:cNvSpPr/>
          <p:nvPr/>
        </p:nvSpPr>
        <p:spPr>
          <a:xfrm>
            <a:off x="3652700" y="3402575"/>
            <a:ext cx="3899700" cy="1450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POD-n:</a:t>
            </a:r>
            <a:endParaRPr/>
          </a:p>
          <a:p>
            <a:pPr indent="0" lvl="0" marL="0" rtl="0" algn="l">
              <a:spcBef>
                <a:spcPts val="0"/>
              </a:spcBef>
              <a:spcAft>
                <a:spcPts val="0"/>
              </a:spcAft>
              <a:buNone/>
            </a:pPr>
            <a:r>
              <a:t/>
            </a:r>
            <a:endParaRPr/>
          </a:p>
        </p:txBody>
      </p:sp>
      <p:sp>
        <p:nvSpPr>
          <p:cNvPr id="136" name="Google Shape;136;p21"/>
          <p:cNvSpPr/>
          <p:nvPr/>
        </p:nvSpPr>
        <p:spPr>
          <a:xfrm>
            <a:off x="4904000" y="4427500"/>
            <a:ext cx="1397100" cy="3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Go-routine-2-Excel-extraction</a:t>
            </a:r>
            <a:endParaRPr sz="1100"/>
          </a:p>
        </p:txBody>
      </p:sp>
      <p:sp>
        <p:nvSpPr>
          <p:cNvPr id="137" name="Google Shape;137;p21"/>
          <p:cNvSpPr/>
          <p:nvPr/>
        </p:nvSpPr>
        <p:spPr>
          <a:xfrm>
            <a:off x="6484825" y="3995450"/>
            <a:ext cx="1003200" cy="2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Selenium-1</a:t>
            </a:r>
            <a:endParaRPr sz="1100"/>
          </a:p>
        </p:txBody>
      </p:sp>
      <p:sp>
        <p:nvSpPr>
          <p:cNvPr id="138" name="Google Shape;138;p21"/>
          <p:cNvSpPr/>
          <p:nvPr/>
        </p:nvSpPr>
        <p:spPr>
          <a:xfrm>
            <a:off x="3890425" y="3834950"/>
            <a:ext cx="4869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API</a:t>
            </a:r>
            <a:endParaRPr sz="1200">
              <a:latin typeface="Lato"/>
              <a:ea typeface="Lato"/>
              <a:cs typeface="Lato"/>
              <a:sym typeface="Lato"/>
            </a:endParaRPr>
          </a:p>
        </p:txBody>
      </p:sp>
      <p:sp>
        <p:nvSpPr>
          <p:cNvPr id="139" name="Google Shape;139;p21"/>
          <p:cNvSpPr/>
          <p:nvPr/>
        </p:nvSpPr>
        <p:spPr>
          <a:xfrm>
            <a:off x="4855850" y="3503700"/>
            <a:ext cx="1172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Go-routine-1 Excel-extraction</a:t>
            </a:r>
            <a:endParaRPr sz="1000"/>
          </a:p>
        </p:txBody>
      </p:sp>
      <p:sp>
        <p:nvSpPr>
          <p:cNvPr id="140" name="Google Shape;140;p21"/>
          <p:cNvSpPr/>
          <p:nvPr/>
        </p:nvSpPr>
        <p:spPr>
          <a:xfrm>
            <a:off x="4819550" y="3990050"/>
            <a:ext cx="1397100" cy="3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Go-routine-1-</a:t>
            </a:r>
            <a:endParaRPr sz="1100"/>
          </a:p>
          <a:p>
            <a:pPr indent="0" lvl="0" marL="0" rtl="0" algn="l">
              <a:spcBef>
                <a:spcPts val="0"/>
              </a:spcBef>
              <a:spcAft>
                <a:spcPts val="0"/>
              </a:spcAft>
              <a:buNone/>
            </a:pPr>
            <a:r>
              <a:rPr lang="en" sz="1100"/>
              <a:t>Web-extraction</a:t>
            </a:r>
            <a:endParaRPr sz="1100"/>
          </a:p>
        </p:txBody>
      </p:sp>
      <p:sp>
        <p:nvSpPr>
          <p:cNvPr id="141" name="Google Shape;141;p21"/>
          <p:cNvSpPr/>
          <p:nvPr/>
        </p:nvSpPr>
        <p:spPr>
          <a:xfrm>
            <a:off x="3096700" y="941350"/>
            <a:ext cx="5113200" cy="4017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1452450" y="1606751"/>
            <a:ext cx="1246200" cy="87765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Postgress</a:t>
            </a:r>
            <a:endParaRPr sz="1200">
              <a:latin typeface="Lato"/>
              <a:ea typeface="Lato"/>
              <a:cs typeface="Lato"/>
              <a:sym typeface="Lato"/>
            </a:endParaRPr>
          </a:p>
        </p:txBody>
      </p:sp>
      <p:sp>
        <p:nvSpPr>
          <p:cNvPr id="143" name="Google Shape;143;p21"/>
          <p:cNvSpPr/>
          <p:nvPr/>
        </p:nvSpPr>
        <p:spPr>
          <a:xfrm>
            <a:off x="1452450" y="2763250"/>
            <a:ext cx="1397100" cy="11002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(Reports and logs)</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Elastic Search</a:t>
            </a:r>
            <a:endParaRPr sz="1100">
              <a:latin typeface="Lato"/>
              <a:ea typeface="Lato"/>
              <a:cs typeface="Lato"/>
              <a:sym typeface="Lato"/>
            </a:endParaRPr>
          </a:p>
        </p:txBody>
      </p:sp>
      <p:cxnSp>
        <p:nvCxnSpPr>
          <p:cNvPr id="144" name="Google Shape;144;p21"/>
          <p:cNvCxnSpPr/>
          <p:nvPr/>
        </p:nvCxnSpPr>
        <p:spPr>
          <a:xfrm>
            <a:off x="2734200" y="2050863"/>
            <a:ext cx="1183500" cy="90000"/>
          </a:xfrm>
          <a:prstGeom prst="straightConnector1">
            <a:avLst/>
          </a:prstGeom>
          <a:noFill/>
          <a:ln cap="flat" cmpd="sng" w="9525">
            <a:solidFill>
              <a:schemeClr val="dk2"/>
            </a:solidFill>
            <a:prstDash val="solid"/>
            <a:round/>
            <a:headEnd len="med" w="med" type="stealth"/>
            <a:tailEnd len="med" w="med" type="triangle"/>
          </a:ln>
        </p:spPr>
      </p:cxnSp>
      <p:cxnSp>
        <p:nvCxnSpPr>
          <p:cNvPr id="145" name="Google Shape;145;p21"/>
          <p:cNvCxnSpPr>
            <a:stCxn id="143" idx="4"/>
            <a:endCxn id="138" idx="1"/>
          </p:cNvCxnSpPr>
          <p:nvPr/>
        </p:nvCxnSpPr>
        <p:spPr>
          <a:xfrm>
            <a:off x="2849550" y="3313388"/>
            <a:ext cx="1041000" cy="721800"/>
          </a:xfrm>
          <a:prstGeom prst="straightConnector1">
            <a:avLst/>
          </a:prstGeom>
          <a:noFill/>
          <a:ln cap="flat" cmpd="sng" w="9525">
            <a:solidFill>
              <a:schemeClr val="dk2"/>
            </a:solidFill>
            <a:prstDash val="solid"/>
            <a:round/>
            <a:headEnd len="med" w="med" type="stealth"/>
            <a:tailEnd len="med" w="med" type="triangle"/>
          </a:ln>
        </p:spPr>
      </p:cxnSp>
      <p:cxnSp>
        <p:nvCxnSpPr>
          <p:cNvPr id="146" name="Google Shape;146;p21"/>
          <p:cNvCxnSpPr>
            <a:stCxn id="133" idx="1"/>
            <a:endCxn id="131" idx="3"/>
          </p:cNvCxnSpPr>
          <p:nvPr/>
        </p:nvCxnSpPr>
        <p:spPr>
          <a:xfrm flipH="1">
            <a:off x="4377450" y="1721925"/>
            <a:ext cx="379200" cy="402000"/>
          </a:xfrm>
          <a:prstGeom prst="straightConnector1">
            <a:avLst/>
          </a:prstGeom>
          <a:noFill/>
          <a:ln cap="flat" cmpd="sng" w="9525">
            <a:solidFill>
              <a:schemeClr val="dk2"/>
            </a:solidFill>
            <a:prstDash val="solid"/>
            <a:round/>
            <a:headEnd len="med" w="med" type="stealth"/>
            <a:tailEnd len="med" w="med" type="triangle"/>
          </a:ln>
        </p:spPr>
      </p:cxnSp>
      <p:sp>
        <p:nvSpPr>
          <p:cNvPr id="147" name="Google Shape;147;p21"/>
          <p:cNvSpPr/>
          <p:nvPr/>
        </p:nvSpPr>
        <p:spPr>
          <a:xfrm>
            <a:off x="6324200" y="2089613"/>
            <a:ext cx="957000" cy="2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Selenium-2</a:t>
            </a:r>
            <a:endParaRPr sz="1100"/>
          </a:p>
        </p:txBody>
      </p:sp>
      <p:cxnSp>
        <p:nvCxnSpPr>
          <p:cNvPr id="148" name="Google Shape;148;p21"/>
          <p:cNvCxnSpPr>
            <a:stCxn id="139" idx="1"/>
            <a:endCxn id="138" idx="3"/>
          </p:cNvCxnSpPr>
          <p:nvPr/>
        </p:nvCxnSpPr>
        <p:spPr>
          <a:xfrm flipH="1">
            <a:off x="4377350" y="3703800"/>
            <a:ext cx="478500" cy="331200"/>
          </a:xfrm>
          <a:prstGeom prst="straightConnector1">
            <a:avLst/>
          </a:prstGeom>
          <a:noFill/>
          <a:ln cap="flat" cmpd="sng" w="9525">
            <a:solidFill>
              <a:schemeClr val="dk2"/>
            </a:solidFill>
            <a:prstDash val="solid"/>
            <a:round/>
            <a:headEnd len="med" w="med" type="stealth"/>
            <a:tailEnd len="med" w="med" type="triangle"/>
          </a:ln>
        </p:spPr>
      </p:cxnSp>
      <p:cxnSp>
        <p:nvCxnSpPr>
          <p:cNvPr id="149" name="Google Shape;149;p21"/>
          <p:cNvCxnSpPr>
            <a:stCxn id="140" idx="1"/>
            <a:endCxn id="138" idx="3"/>
          </p:cNvCxnSpPr>
          <p:nvPr/>
        </p:nvCxnSpPr>
        <p:spPr>
          <a:xfrm rot="10800000">
            <a:off x="4377350" y="4034900"/>
            <a:ext cx="442200" cy="130800"/>
          </a:xfrm>
          <a:prstGeom prst="straightConnector1">
            <a:avLst/>
          </a:prstGeom>
          <a:noFill/>
          <a:ln cap="flat" cmpd="sng" w="9525">
            <a:solidFill>
              <a:schemeClr val="dk2"/>
            </a:solidFill>
            <a:prstDash val="solid"/>
            <a:round/>
            <a:headEnd len="med" w="med" type="stealth"/>
            <a:tailEnd len="med" w="med" type="triangle"/>
          </a:ln>
        </p:spPr>
      </p:cxnSp>
      <p:cxnSp>
        <p:nvCxnSpPr>
          <p:cNvPr id="150" name="Google Shape;150;p21"/>
          <p:cNvCxnSpPr>
            <a:stCxn id="137" idx="1"/>
            <a:endCxn id="140" idx="3"/>
          </p:cNvCxnSpPr>
          <p:nvPr/>
        </p:nvCxnSpPr>
        <p:spPr>
          <a:xfrm flipH="1">
            <a:off x="6216625" y="4143050"/>
            <a:ext cx="268200" cy="22800"/>
          </a:xfrm>
          <a:prstGeom prst="straightConnector1">
            <a:avLst/>
          </a:prstGeom>
          <a:noFill/>
          <a:ln cap="flat" cmpd="sng" w="9525">
            <a:solidFill>
              <a:schemeClr val="dk2"/>
            </a:solidFill>
            <a:prstDash val="solid"/>
            <a:round/>
            <a:headEnd len="med" w="med" type="stealth"/>
            <a:tailEnd len="med" w="med" type="triangle"/>
          </a:ln>
        </p:spPr>
      </p:cxnSp>
      <p:cxnSp>
        <p:nvCxnSpPr>
          <p:cNvPr id="151" name="Google Shape;151;p21"/>
          <p:cNvCxnSpPr>
            <a:stCxn id="128" idx="1"/>
            <a:endCxn id="131" idx="3"/>
          </p:cNvCxnSpPr>
          <p:nvPr/>
        </p:nvCxnSpPr>
        <p:spPr>
          <a:xfrm rot="10800000">
            <a:off x="4377213" y="2124000"/>
            <a:ext cx="382200" cy="91500"/>
          </a:xfrm>
          <a:prstGeom prst="straightConnector1">
            <a:avLst/>
          </a:prstGeom>
          <a:noFill/>
          <a:ln cap="flat" cmpd="sng" w="9525">
            <a:solidFill>
              <a:schemeClr val="dk2"/>
            </a:solidFill>
            <a:prstDash val="solid"/>
            <a:round/>
            <a:headEnd len="med" w="med" type="stealth"/>
            <a:tailEnd len="med" w="med" type="triangle"/>
          </a:ln>
        </p:spPr>
      </p:cxnSp>
      <p:cxnSp>
        <p:nvCxnSpPr>
          <p:cNvPr id="152" name="Google Shape;152;p21"/>
          <p:cNvCxnSpPr>
            <a:stCxn id="134" idx="1"/>
            <a:endCxn id="131" idx="3"/>
          </p:cNvCxnSpPr>
          <p:nvPr/>
        </p:nvCxnSpPr>
        <p:spPr>
          <a:xfrm rot="10800000">
            <a:off x="4377450" y="2123938"/>
            <a:ext cx="379200" cy="639300"/>
          </a:xfrm>
          <a:prstGeom prst="straightConnector1">
            <a:avLst/>
          </a:prstGeom>
          <a:noFill/>
          <a:ln cap="flat" cmpd="sng" w="9525">
            <a:solidFill>
              <a:schemeClr val="dk2"/>
            </a:solidFill>
            <a:prstDash val="solid"/>
            <a:round/>
            <a:headEnd len="med" w="med" type="stealth"/>
            <a:tailEnd len="med" w="med" type="triangle"/>
          </a:ln>
        </p:spPr>
      </p:cxnSp>
      <p:cxnSp>
        <p:nvCxnSpPr>
          <p:cNvPr id="153" name="Google Shape;153;p21"/>
          <p:cNvCxnSpPr>
            <a:stCxn id="136" idx="1"/>
            <a:endCxn id="138" idx="3"/>
          </p:cNvCxnSpPr>
          <p:nvPr/>
        </p:nvCxnSpPr>
        <p:spPr>
          <a:xfrm rot="10800000">
            <a:off x="4377200" y="4034950"/>
            <a:ext cx="526800" cy="568200"/>
          </a:xfrm>
          <a:prstGeom prst="straightConnector1">
            <a:avLst/>
          </a:prstGeom>
          <a:noFill/>
          <a:ln cap="flat" cmpd="sng" w="9525">
            <a:solidFill>
              <a:schemeClr val="dk2"/>
            </a:solidFill>
            <a:prstDash val="solid"/>
            <a:round/>
            <a:headEnd len="med" w="med" type="stealth"/>
            <a:tailEnd len="med" w="med" type="triangle"/>
          </a:ln>
        </p:spPr>
      </p:cxnSp>
      <p:cxnSp>
        <p:nvCxnSpPr>
          <p:cNvPr id="154" name="Google Shape;154;p21"/>
          <p:cNvCxnSpPr>
            <a:stCxn id="130" idx="1"/>
            <a:endCxn id="133" idx="3"/>
          </p:cNvCxnSpPr>
          <p:nvPr/>
        </p:nvCxnSpPr>
        <p:spPr>
          <a:xfrm rot="10800000">
            <a:off x="6002900" y="1721925"/>
            <a:ext cx="321300" cy="28800"/>
          </a:xfrm>
          <a:prstGeom prst="straightConnector1">
            <a:avLst/>
          </a:prstGeom>
          <a:noFill/>
          <a:ln cap="flat" cmpd="sng" w="9525">
            <a:solidFill>
              <a:schemeClr val="dk2"/>
            </a:solidFill>
            <a:prstDash val="solid"/>
            <a:round/>
            <a:headEnd len="med" w="med" type="stealth"/>
            <a:tailEnd len="med" w="med" type="triangle"/>
          </a:ln>
        </p:spPr>
      </p:cxnSp>
      <p:cxnSp>
        <p:nvCxnSpPr>
          <p:cNvPr id="155" name="Google Shape;155;p21"/>
          <p:cNvCxnSpPr>
            <a:stCxn id="147" idx="1"/>
            <a:endCxn id="128" idx="3"/>
          </p:cNvCxnSpPr>
          <p:nvPr/>
        </p:nvCxnSpPr>
        <p:spPr>
          <a:xfrm rot="10800000">
            <a:off x="6079400" y="2215613"/>
            <a:ext cx="244800" cy="21600"/>
          </a:xfrm>
          <a:prstGeom prst="straightConnector1">
            <a:avLst/>
          </a:prstGeom>
          <a:noFill/>
          <a:ln cap="flat" cmpd="sng" w="9525">
            <a:solidFill>
              <a:schemeClr val="dk2"/>
            </a:solidFill>
            <a:prstDash val="solid"/>
            <a:round/>
            <a:headEnd len="med" w="med" type="stealth"/>
            <a:tailEnd len="med" w="med" type="triangle"/>
          </a:ln>
        </p:spPr>
      </p:cxnSp>
      <p:cxnSp>
        <p:nvCxnSpPr>
          <p:cNvPr id="156" name="Google Shape;156;p21"/>
          <p:cNvCxnSpPr>
            <a:stCxn id="132" idx="1"/>
            <a:endCxn id="134" idx="3"/>
          </p:cNvCxnSpPr>
          <p:nvPr/>
        </p:nvCxnSpPr>
        <p:spPr>
          <a:xfrm rot="10800000">
            <a:off x="5928600" y="2763250"/>
            <a:ext cx="445800" cy="0"/>
          </a:xfrm>
          <a:prstGeom prst="straightConnector1">
            <a:avLst/>
          </a:prstGeom>
          <a:noFill/>
          <a:ln cap="flat" cmpd="sng" w="9525">
            <a:solidFill>
              <a:schemeClr val="dk2"/>
            </a:solidFill>
            <a:prstDash val="solid"/>
            <a:round/>
            <a:headEnd len="med" w="med" type="stealth"/>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