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6_545E7E1C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61" r:id="rId8"/>
    <p:sldId id="267" r:id="rId9"/>
    <p:sldId id="266" r:id="rId10"/>
    <p:sldId id="262" r:id="rId11"/>
    <p:sldId id="263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382768-434B-C563-9358-EF81D196CF8A}" name="Ashish Vaibhav Kulkarni" initials="AVK" userId="S::akulka12@syr.edu::005ecd67-93db-4c68-9d75-4816879aa8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63D"/>
    <a:srgbClr val="513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75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in Raj Shrestha" userId="d5f7dbdb-f997-4da4-a741-5a36d4e58c02" providerId="ADAL" clId="{6F5E18DD-8338-2848-8546-C92E89F4810C}"/>
    <pc:docChg chg="addSld">
      <pc:chgData name="Prabin Raj Shrestha" userId="d5f7dbdb-f997-4da4-a741-5a36d4e58c02" providerId="ADAL" clId="{6F5E18DD-8338-2848-8546-C92E89F4810C}" dt="2023-04-29T22:18:25.037" v="0" actId="680"/>
      <pc:docMkLst>
        <pc:docMk/>
      </pc:docMkLst>
      <pc:sldChg chg="new">
        <pc:chgData name="Prabin Raj Shrestha" userId="d5f7dbdb-f997-4da4-a741-5a36d4e58c02" providerId="ADAL" clId="{6F5E18DD-8338-2848-8546-C92E89F4810C}" dt="2023-04-29T22:18:25.037" v="0" actId="680"/>
        <pc:sldMkLst>
          <pc:docMk/>
          <pc:sldMk cId="806027564" sldId="259"/>
        </pc:sldMkLst>
      </pc:sldChg>
    </pc:docChg>
  </pc:docChgLst>
</pc:chgInfo>
</file>

<file path=ppt/comments/modernComment_106_545E7E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A4042B-B399-4859-959A-9BA6E3077DAE}" authorId="{06382768-434B-C563-9358-EF81D196CF8A}" created="2023-04-30T01:33:10.56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15478812" sldId="262"/>
      <ac:spMk id="3" creationId="{F1252616-630B-D239-404B-8A87BE9E047A}"/>
    </ac:deMkLst>
    <p188:txBody>
      <a:bodyPr/>
      <a:lstStyle/>
      <a:p>
        <a:r>
          <a:rPr lang="en-US"/>
          <a:t>We found that 20% of the top costing patients contribute to 60% of the over all cost
Exploring the 20% of the top costing patients
Most of them are obese and adults
An actionable insight:
HMO can target Healthcare network that offer cost effective service to overweight adults. 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E61D3-330A-45C8-816D-6E4071A35E9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1281B-B450-4441-BABC-A9780DB2F4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00B050"/>
              </a:solidFill>
            </a:rPr>
            <a:t>Objective</a:t>
          </a:r>
        </a:p>
      </dgm:t>
    </dgm:pt>
    <dgm:pt modelId="{87CDD727-2382-4ECC-A68B-062EF73464FD}" type="parTrans" cxnId="{2DCFCF37-6FAB-41DA-88D5-100C9343002F}">
      <dgm:prSet/>
      <dgm:spPr/>
      <dgm:t>
        <a:bodyPr/>
        <a:lstStyle/>
        <a:p>
          <a:endParaRPr lang="en-US"/>
        </a:p>
      </dgm:t>
    </dgm:pt>
    <dgm:pt modelId="{F6C19E71-A008-478C-B7F4-E9F713937CF0}" type="sibTrans" cxnId="{2DCFCF37-6FAB-41DA-88D5-100C9343002F}">
      <dgm:prSet/>
      <dgm:spPr/>
      <dgm:t>
        <a:bodyPr/>
        <a:lstStyle/>
        <a:p>
          <a:endParaRPr lang="en-US"/>
        </a:p>
      </dgm:t>
    </dgm:pt>
    <dgm:pt modelId="{2CBDBE5E-A77D-45BA-B3F9-2F869E80C9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00B050"/>
              </a:solidFill>
            </a:rPr>
            <a:t>Business Overview</a:t>
          </a:r>
        </a:p>
      </dgm:t>
    </dgm:pt>
    <dgm:pt modelId="{0E2EF396-85FF-4577-8DA8-55EA081C6566}" type="parTrans" cxnId="{EFFD5C3B-AF7B-4914-9573-56470F32AE03}">
      <dgm:prSet/>
      <dgm:spPr/>
      <dgm:t>
        <a:bodyPr/>
        <a:lstStyle/>
        <a:p>
          <a:endParaRPr lang="en-US"/>
        </a:p>
      </dgm:t>
    </dgm:pt>
    <dgm:pt modelId="{A4BB8AEF-84F3-4F6B-BEF5-E11D87F7E402}" type="sibTrans" cxnId="{EFFD5C3B-AF7B-4914-9573-56470F32AE03}">
      <dgm:prSet/>
      <dgm:spPr/>
      <dgm:t>
        <a:bodyPr/>
        <a:lstStyle/>
        <a:p>
          <a:endParaRPr lang="en-US"/>
        </a:p>
      </dgm:t>
    </dgm:pt>
    <dgm:pt modelId="{33C44D2D-AE60-4A8D-9D49-68D076B387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00B050"/>
              </a:solidFill>
            </a:rPr>
            <a:t>Factors affecting cost</a:t>
          </a:r>
        </a:p>
      </dgm:t>
    </dgm:pt>
    <dgm:pt modelId="{D2DF3269-B521-4B20-9DEC-5F46EAAB5EAB}" type="parTrans" cxnId="{7EBB1BEC-76EC-4CA6-A2A2-8C58E2CE4137}">
      <dgm:prSet/>
      <dgm:spPr/>
      <dgm:t>
        <a:bodyPr/>
        <a:lstStyle/>
        <a:p>
          <a:endParaRPr lang="en-US"/>
        </a:p>
      </dgm:t>
    </dgm:pt>
    <dgm:pt modelId="{DB5213C8-F136-49CB-BFAE-9D721A381B41}" type="sibTrans" cxnId="{7EBB1BEC-76EC-4CA6-A2A2-8C58E2CE4137}">
      <dgm:prSet/>
      <dgm:spPr/>
      <dgm:t>
        <a:bodyPr/>
        <a:lstStyle/>
        <a:p>
          <a:endParaRPr lang="en-US"/>
        </a:p>
      </dgm:t>
    </dgm:pt>
    <dgm:pt modelId="{6EFE6D7C-D123-4ED4-BE71-25B4439160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00B050"/>
              </a:solidFill>
            </a:rPr>
            <a:t>Actionable Insights</a:t>
          </a:r>
        </a:p>
      </dgm:t>
    </dgm:pt>
    <dgm:pt modelId="{CCE7E2BC-3F22-4AD8-AB21-AA78BF5CE99E}" type="parTrans" cxnId="{0E814DF4-4627-497A-8766-BA9A296D13A6}">
      <dgm:prSet/>
      <dgm:spPr/>
      <dgm:t>
        <a:bodyPr/>
        <a:lstStyle/>
        <a:p>
          <a:endParaRPr lang="en-US"/>
        </a:p>
      </dgm:t>
    </dgm:pt>
    <dgm:pt modelId="{951F655F-9E4D-445C-97D6-1A3E3AF245D2}" type="sibTrans" cxnId="{0E814DF4-4627-497A-8766-BA9A296D13A6}">
      <dgm:prSet/>
      <dgm:spPr/>
      <dgm:t>
        <a:bodyPr/>
        <a:lstStyle/>
        <a:p>
          <a:endParaRPr lang="en-US"/>
        </a:p>
      </dgm:t>
    </dgm:pt>
    <dgm:pt modelId="{7D8E5453-BC3B-46E3-8BFE-6A12526D6A9A}" type="pres">
      <dgm:prSet presAssocID="{015E61D3-330A-45C8-816D-6E4071A35E96}" presName="root" presStyleCnt="0">
        <dgm:presLayoutVars>
          <dgm:dir/>
          <dgm:resizeHandles val="exact"/>
        </dgm:presLayoutVars>
      </dgm:prSet>
      <dgm:spPr/>
    </dgm:pt>
    <dgm:pt modelId="{B5CCD245-84C1-4818-A6A0-53BC5AAF0DE9}" type="pres">
      <dgm:prSet presAssocID="{2CBDBE5E-A77D-45BA-B3F9-2F869E80C93E}" presName="compNode" presStyleCnt="0"/>
      <dgm:spPr/>
    </dgm:pt>
    <dgm:pt modelId="{20099D11-8481-4A62-8486-59F9CC88F4DA}" type="pres">
      <dgm:prSet presAssocID="{2CBDBE5E-A77D-45BA-B3F9-2F869E80C93E}" presName="iconBgRect" presStyleLbl="bgShp" presStyleIdx="0" presStyleCnt="4"/>
      <dgm:spPr/>
    </dgm:pt>
    <dgm:pt modelId="{D2BAEA3E-3C47-45C7-A064-34694CCB543C}" type="pres">
      <dgm:prSet presAssocID="{2CBDBE5E-A77D-45BA-B3F9-2F869E80C9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EF702E2-E4BD-4522-92A0-6C9538D5743D}" type="pres">
      <dgm:prSet presAssocID="{2CBDBE5E-A77D-45BA-B3F9-2F869E80C93E}" presName="spaceRect" presStyleCnt="0"/>
      <dgm:spPr/>
    </dgm:pt>
    <dgm:pt modelId="{3CDDBB17-0F15-42BB-9BE6-BE3F307A7D14}" type="pres">
      <dgm:prSet presAssocID="{2CBDBE5E-A77D-45BA-B3F9-2F869E80C93E}" presName="textRect" presStyleLbl="revTx" presStyleIdx="0" presStyleCnt="4">
        <dgm:presLayoutVars>
          <dgm:chMax val="1"/>
          <dgm:chPref val="1"/>
        </dgm:presLayoutVars>
      </dgm:prSet>
      <dgm:spPr/>
    </dgm:pt>
    <dgm:pt modelId="{195B8FE0-D1C6-4EB0-B789-07A222208640}" type="pres">
      <dgm:prSet presAssocID="{A4BB8AEF-84F3-4F6B-BEF5-E11D87F7E402}" presName="sibTrans" presStyleCnt="0"/>
      <dgm:spPr/>
    </dgm:pt>
    <dgm:pt modelId="{C86E1FB8-AAF1-40F0-B422-EF4D6F7DC8DE}" type="pres">
      <dgm:prSet presAssocID="{2711281B-B450-4441-BABC-A9780DB2F4AA}" presName="compNode" presStyleCnt="0"/>
      <dgm:spPr/>
    </dgm:pt>
    <dgm:pt modelId="{D68F9BBF-F071-4B98-B86F-2455447E6E59}" type="pres">
      <dgm:prSet presAssocID="{2711281B-B450-4441-BABC-A9780DB2F4AA}" presName="iconBgRect" presStyleLbl="bgShp" presStyleIdx="1" presStyleCnt="4"/>
      <dgm:spPr/>
    </dgm:pt>
    <dgm:pt modelId="{785ADB23-0C60-4058-ACDB-6D6F7522FE95}" type="pres">
      <dgm:prSet presAssocID="{2711281B-B450-4441-BABC-A9780DB2F4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26FC907-9137-413F-901C-4C5DFA902A35}" type="pres">
      <dgm:prSet presAssocID="{2711281B-B450-4441-BABC-A9780DB2F4AA}" presName="spaceRect" presStyleCnt="0"/>
      <dgm:spPr/>
    </dgm:pt>
    <dgm:pt modelId="{F5799944-BAE1-4B99-86CD-ECA9621ABCE2}" type="pres">
      <dgm:prSet presAssocID="{2711281B-B450-4441-BABC-A9780DB2F4AA}" presName="textRect" presStyleLbl="revTx" presStyleIdx="1" presStyleCnt="4">
        <dgm:presLayoutVars>
          <dgm:chMax val="1"/>
          <dgm:chPref val="1"/>
        </dgm:presLayoutVars>
      </dgm:prSet>
      <dgm:spPr/>
    </dgm:pt>
    <dgm:pt modelId="{86A7DA01-23BE-4062-82DF-987840DD4AC5}" type="pres">
      <dgm:prSet presAssocID="{F6C19E71-A008-478C-B7F4-E9F713937CF0}" presName="sibTrans" presStyleCnt="0"/>
      <dgm:spPr/>
    </dgm:pt>
    <dgm:pt modelId="{B706A742-669E-4C17-8A61-F664A62A4BAF}" type="pres">
      <dgm:prSet presAssocID="{33C44D2D-AE60-4A8D-9D49-68D076B387AA}" presName="compNode" presStyleCnt="0"/>
      <dgm:spPr/>
    </dgm:pt>
    <dgm:pt modelId="{C961D01E-D517-4297-AA4A-71A25A0380A6}" type="pres">
      <dgm:prSet presAssocID="{33C44D2D-AE60-4A8D-9D49-68D076B387AA}" presName="iconBgRect" presStyleLbl="bgShp" presStyleIdx="2" presStyleCnt="4"/>
      <dgm:spPr/>
    </dgm:pt>
    <dgm:pt modelId="{C1C6445A-D497-4530-8123-177F4F1F9A4A}" type="pres">
      <dgm:prSet presAssocID="{33C44D2D-AE60-4A8D-9D49-68D076B387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7E5ECEB-02EE-4108-810E-F36ED6C70E4A}" type="pres">
      <dgm:prSet presAssocID="{33C44D2D-AE60-4A8D-9D49-68D076B387AA}" presName="spaceRect" presStyleCnt="0"/>
      <dgm:spPr/>
    </dgm:pt>
    <dgm:pt modelId="{61D8057F-52A7-40CE-9972-0C32E48178B0}" type="pres">
      <dgm:prSet presAssocID="{33C44D2D-AE60-4A8D-9D49-68D076B387AA}" presName="textRect" presStyleLbl="revTx" presStyleIdx="2" presStyleCnt="4">
        <dgm:presLayoutVars>
          <dgm:chMax val="1"/>
          <dgm:chPref val="1"/>
        </dgm:presLayoutVars>
      </dgm:prSet>
      <dgm:spPr/>
    </dgm:pt>
    <dgm:pt modelId="{5E6CB1A8-4C90-4DA8-9BB4-26638CD53A48}" type="pres">
      <dgm:prSet presAssocID="{DB5213C8-F136-49CB-BFAE-9D721A381B41}" presName="sibTrans" presStyleCnt="0"/>
      <dgm:spPr/>
    </dgm:pt>
    <dgm:pt modelId="{33953871-32CD-4BAB-A795-7DD9178CB864}" type="pres">
      <dgm:prSet presAssocID="{6EFE6D7C-D123-4ED4-BE71-25B443916007}" presName="compNode" presStyleCnt="0"/>
      <dgm:spPr/>
    </dgm:pt>
    <dgm:pt modelId="{ADF3D42C-D231-4512-936A-F9D130576493}" type="pres">
      <dgm:prSet presAssocID="{6EFE6D7C-D123-4ED4-BE71-25B443916007}" presName="iconBgRect" presStyleLbl="bgShp" presStyleIdx="3" presStyleCnt="4"/>
      <dgm:spPr/>
    </dgm:pt>
    <dgm:pt modelId="{31FB0752-4853-42CA-B206-4DFD4D2F416F}" type="pres">
      <dgm:prSet presAssocID="{6EFE6D7C-D123-4ED4-BE71-25B4439160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9DABABA-ABA7-4C91-807F-644173D04B48}" type="pres">
      <dgm:prSet presAssocID="{6EFE6D7C-D123-4ED4-BE71-25B443916007}" presName="spaceRect" presStyleCnt="0"/>
      <dgm:spPr/>
    </dgm:pt>
    <dgm:pt modelId="{DE9BB420-9AD0-4D1F-B861-ACECDF60B164}" type="pres">
      <dgm:prSet presAssocID="{6EFE6D7C-D123-4ED4-BE71-25B4439160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CFCF37-6FAB-41DA-88D5-100C9343002F}" srcId="{015E61D3-330A-45C8-816D-6E4071A35E96}" destId="{2711281B-B450-4441-BABC-A9780DB2F4AA}" srcOrd="1" destOrd="0" parTransId="{87CDD727-2382-4ECC-A68B-062EF73464FD}" sibTransId="{F6C19E71-A008-478C-B7F4-E9F713937CF0}"/>
    <dgm:cxn modelId="{EFFD5C3B-AF7B-4914-9573-56470F32AE03}" srcId="{015E61D3-330A-45C8-816D-6E4071A35E96}" destId="{2CBDBE5E-A77D-45BA-B3F9-2F869E80C93E}" srcOrd="0" destOrd="0" parTransId="{0E2EF396-85FF-4577-8DA8-55EA081C6566}" sibTransId="{A4BB8AEF-84F3-4F6B-BEF5-E11D87F7E402}"/>
    <dgm:cxn modelId="{38816A5F-CC14-4D58-A003-141080566F47}" type="presOf" srcId="{2711281B-B450-4441-BABC-A9780DB2F4AA}" destId="{F5799944-BAE1-4B99-86CD-ECA9621ABCE2}" srcOrd="0" destOrd="0" presId="urn:microsoft.com/office/officeart/2018/5/layout/IconCircleLabelList"/>
    <dgm:cxn modelId="{7B921B46-B941-4D73-B5B9-4E6AFB6636C2}" type="presOf" srcId="{6EFE6D7C-D123-4ED4-BE71-25B443916007}" destId="{DE9BB420-9AD0-4D1F-B861-ACECDF60B164}" srcOrd="0" destOrd="0" presId="urn:microsoft.com/office/officeart/2018/5/layout/IconCircleLabelList"/>
    <dgm:cxn modelId="{2A57638F-5D28-4B9B-97F2-B1ED09ED2B1E}" type="presOf" srcId="{33C44D2D-AE60-4A8D-9D49-68D076B387AA}" destId="{61D8057F-52A7-40CE-9972-0C32E48178B0}" srcOrd="0" destOrd="0" presId="urn:microsoft.com/office/officeart/2018/5/layout/IconCircleLabelList"/>
    <dgm:cxn modelId="{E05B67CC-4B55-4441-9610-70E7A4A8BC76}" type="presOf" srcId="{2CBDBE5E-A77D-45BA-B3F9-2F869E80C93E}" destId="{3CDDBB17-0F15-42BB-9BE6-BE3F307A7D14}" srcOrd="0" destOrd="0" presId="urn:microsoft.com/office/officeart/2018/5/layout/IconCircleLabelList"/>
    <dgm:cxn modelId="{7EBB1BEC-76EC-4CA6-A2A2-8C58E2CE4137}" srcId="{015E61D3-330A-45C8-816D-6E4071A35E96}" destId="{33C44D2D-AE60-4A8D-9D49-68D076B387AA}" srcOrd="2" destOrd="0" parTransId="{D2DF3269-B521-4B20-9DEC-5F46EAAB5EAB}" sibTransId="{DB5213C8-F136-49CB-BFAE-9D721A381B41}"/>
    <dgm:cxn modelId="{0E814DF4-4627-497A-8766-BA9A296D13A6}" srcId="{015E61D3-330A-45C8-816D-6E4071A35E96}" destId="{6EFE6D7C-D123-4ED4-BE71-25B443916007}" srcOrd="3" destOrd="0" parTransId="{CCE7E2BC-3F22-4AD8-AB21-AA78BF5CE99E}" sibTransId="{951F655F-9E4D-445C-97D6-1A3E3AF245D2}"/>
    <dgm:cxn modelId="{988FCCFD-254C-4BBA-A63D-8F21B7A4D37D}" type="presOf" srcId="{015E61D3-330A-45C8-816D-6E4071A35E96}" destId="{7D8E5453-BC3B-46E3-8BFE-6A12526D6A9A}" srcOrd="0" destOrd="0" presId="urn:microsoft.com/office/officeart/2018/5/layout/IconCircleLabelList"/>
    <dgm:cxn modelId="{CFAEA157-62A5-43B1-935B-337CE9DB9776}" type="presParOf" srcId="{7D8E5453-BC3B-46E3-8BFE-6A12526D6A9A}" destId="{B5CCD245-84C1-4818-A6A0-53BC5AAF0DE9}" srcOrd="0" destOrd="0" presId="urn:microsoft.com/office/officeart/2018/5/layout/IconCircleLabelList"/>
    <dgm:cxn modelId="{5E28F5E2-51A4-4450-B218-96D47899B2EB}" type="presParOf" srcId="{B5CCD245-84C1-4818-A6A0-53BC5AAF0DE9}" destId="{20099D11-8481-4A62-8486-59F9CC88F4DA}" srcOrd="0" destOrd="0" presId="urn:microsoft.com/office/officeart/2018/5/layout/IconCircleLabelList"/>
    <dgm:cxn modelId="{892A486C-36B0-4811-8180-AB8AA0588378}" type="presParOf" srcId="{B5CCD245-84C1-4818-A6A0-53BC5AAF0DE9}" destId="{D2BAEA3E-3C47-45C7-A064-34694CCB543C}" srcOrd="1" destOrd="0" presId="urn:microsoft.com/office/officeart/2018/5/layout/IconCircleLabelList"/>
    <dgm:cxn modelId="{2A4ABF88-D3E2-4C41-BE2A-FAA2DDC0F755}" type="presParOf" srcId="{B5CCD245-84C1-4818-A6A0-53BC5AAF0DE9}" destId="{EEF702E2-E4BD-4522-92A0-6C9538D5743D}" srcOrd="2" destOrd="0" presId="urn:microsoft.com/office/officeart/2018/5/layout/IconCircleLabelList"/>
    <dgm:cxn modelId="{765C2C9D-A644-4563-A8B8-087A7D953B6E}" type="presParOf" srcId="{B5CCD245-84C1-4818-A6A0-53BC5AAF0DE9}" destId="{3CDDBB17-0F15-42BB-9BE6-BE3F307A7D14}" srcOrd="3" destOrd="0" presId="urn:microsoft.com/office/officeart/2018/5/layout/IconCircleLabelList"/>
    <dgm:cxn modelId="{4E601D50-B58F-4A8D-96A8-65EC9C3650AA}" type="presParOf" srcId="{7D8E5453-BC3B-46E3-8BFE-6A12526D6A9A}" destId="{195B8FE0-D1C6-4EB0-B789-07A222208640}" srcOrd="1" destOrd="0" presId="urn:microsoft.com/office/officeart/2018/5/layout/IconCircleLabelList"/>
    <dgm:cxn modelId="{FEEB69E8-20FD-415D-BB1A-37F10B58C618}" type="presParOf" srcId="{7D8E5453-BC3B-46E3-8BFE-6A12526D6A9A}" destId="{C86E1FB8-AAF1-40F0-B422-EF4D6F7DC8DE}" srcOrd="2" destOrd="0" presId="urn:microsoft.com/office/officeart/2018/5/layout/IconCircleLabelList"/>
    <dgm:cxn modelId="{54C4FF50-8271-4539-AA48-A6EA1248EFA6}" type="presParOf" srcId="{C86E1FB8-AAF1-40F0-B422-EF4D6F7DC8DE}" destId="{D68F9BBF-F071-4B98-B86F-2455447E6E59}" srcOrd="0" destOrd="0" presId="urn:microsoft.com/office/officeart/2018/5/layout/IconCircleLabelList"/>
    <dgm:cxn modelId="{7850662D-F507-4995-99DA-3C2968704FFE}" type="presParOf" srcId="{C86E1FB8-AAF1-40F0-B422-EF4D6F7DC8DE}" destId="{785ADB23-0C60-4058-ACDB-6D6F7522FE95}" srcOrd="1" destOrd="0" presId="urn:microsoft.com/office/officeart/2018/5/layout/IconCircleLabelList"/>
    <dgm:cxn modelId="{05281990-98CA-456D-97FB-1DB38D250A76}" type="presParOf" srcId="{C86E1FB8-AAF1-40F0-B422-EF4D6F7DC8DE}" destId="{726FC907-9137-413F-901C-4C5DFA902A35}" srcOrd="2" destOrd="0" presId="urn:microsoft.com/office/officeart/2018/5/layout/IconCircleLabelList"/>
    <dgm:cxn modelId="{6EBFCE3B-5CD6-4360-9463-294E59ACEB37}" type="presParOf" srcId="{C86E1FB8-AAF1-40F0-B422-EF4D6F7DC8DE}" destId="{F5799944-BAE1-4B99-86CD-ECA9621ABCE2}" srcOrd="3" destOrd="0" presId="urn:microsoft.com/office/officeart/2018/5/layout/IconCircleLabelList"/>
    <dgm:cxn modelId="{79EFD618-C4EA-403C-83AA-849770CA45B1}" type="presParOf" srcId="{7D8E5453-BC3B-46E3-8BFE-6A12526D6A9A}" destId="{86A7DA01-23BE-4062-82DF-987840DD4AC5}" srcOrd="3" destOrd="0" presId="urn:microsoft.com/office/officeart/2018/5/layout/IconCircleLabelList"/>
    <dgm:cxn modelId="{F09E6026-E252-4EE1-ACBE-F29F294D3699}" type="presParOf" srcId="{7D8E5453-BC3B-46E3-8BFE-6A12526D6A9A}" destId="{B706A742-669E-4C17-8A61-F664A62A4BAF}" srcOrd="4" destOrd="0" presId="urn:microsoft.com/office/officeart/2018/5/layout/IconCircleLabelList"/>
    <dgm:cxn modelId="{775FB716-A3E7-4128-B9D5-442909D37FE1}" type="presParOf" srcId="{B706A742-669E-4C17-8A61-F664A62A4BAF}" destId="{C961D01E-D517-4297-AA4A-71A25A0380A6}" srcOrd="0" destOrd="0" presId="urn:microsoft.com/office/officeart/2018/5/layout/IconCircleLabelList"/>
    <dgm:cxn modelId="{D81E4F12-9556-4460-B3B7-614A9718FCE9}" type="presParOf" srcId="{B706A742-669E-4C17-8A61-F664A62A4BAF}" destId="{C1C6445A-D497-4530-8123-177F4F1F9A4A}" srcOrd="1" destOrd="0" presId="urn:microsoft.com/office/officeart/2018/5/layout/IconCircleLabelList"/>
    <dgm:cxn modelId="{78D7EECC-E2F9-4D4B-AECF-D8C4E3BDA8F4}" type="presParOf" srcId="{B706A742-669E-4C17-8A61-F664A62A4BAF}" destId="{E7E5ECEB-02EE-4108-810E-F36ED6C70E4A}" srcOrd="2" destOrd="0" presId="urn:microsoft.com/office/officeart/2018/5/layout/IconCircleLabelList"/>
    <dgm:cxn modelId="{869AE9EC-2220-48BE-BF8E-4FA7F429D5FF}" type="presParOf" srcId="{B706A742-669E-4C17-8A61-F664A62A4BAF}" destId="{61D8057F-52A7-40CE-9972-0C32E48178B0}" srcOrd="3" destOrd="0" presId="urn:microsoft.com/office/officeart/2018/5/layout/IconCircleLabelList"/>
    <dgm:cxn modelId="{3C5EA3D7-D3ED-4825-B05D-D1A8D57D4B4A}" type="presParOf" srcId="{7D8E5453-BC3B-46E3-8BFE-6A12526D6A9A}" destId="{5E6CB1A8-4C90-4DA8-9BB4-26638CD53A48}" srcOrd="5" destOrd="0" presId="urn:microsoft.com/office/officeart/2018/5/layout/IconCircleLabelList"/>
    <dgm:cxn modelId="{8CEF4C5B-DE8C-4930-BA7D-985AE22DEEC2}" type="presParOf" srcId="{7D8E5453-BC3B-46E3-8BFE-6A12526D6A9A}" destId="{33953871-32CD-4BAB-A795-7DD9178CB864}" srcOrd="6" destOrd="0" presId="urn:microsoft.com/office/officeart/2018/5/layout/IconCircleLabelList"/>
    <dgm:cxn modelId="{2C436571-4B28-4E8E-B337-8F8651ADE9CD}" type="presParOf" srcId="{33953871-32CD-4BAB-A795-7DD9178CB864}" destId="{ADF3D42C-D231-4512-936A-F9D130576493}" srcOrd="0" destOrd="0" presId="urn:microsoft.com/office/officeart/2018/5/layout/IconCircleLabelList"/>
    <dgm:cxn modelId="{34FD34E9-DBEC-4E53-8862-96D1450F3AA3}" type="presParOf" srcId="{33953871-32CD-4BAB-A795-7DD9178CB864}" destId="{31FB0752-4853-42CA-B206-4DFD4D2F416F}" srcOrd="1" destOrd="0" presId="urn:microsoft.com/office/officeart/2018/5/layout/IconCircleLabelList"/>
    <dgm:cxn modelId="{591C52B5-3E25-4D07-8475-11278112C418}" type="presParOf" srcId="{33953871-32CD-4BAB-A795-7DD9178CB864}" destId="{F9DABABA-ABA7-4C91-807F-644173D04B48}" srcOrd="2" destOrd="0" presId="urn:microsoft.com/office/officeart/2018/5/layout/IconCircleLabelList"/>
    <dgm:cxn modelId="{857E9BDC-A4AE-41C5-908E-B522C61B0651}" type="presParOf" srcId="{33953871-32CD-4BAB-A795-7DD9178CB864}" destId="{DE9BB420-9AD0-4D1F-B861-ACECDF60B1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99D11-8481-4A62-8486-59F9CC88F4DA}">
      <dsp:nvSpPr>
        <dsp:cNvPr id="0" name=""/>
        <dsp:cNvSpPr/>
      </dsp:nvSpPr>
      <dsp:spPr>
        <a:xfrm>
          <a:off x="717317" y="1104353"/>
          <a:ext cx="1252938" cy="12529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AEA3E-3C47-45C7-A064-34694CCB543C}">
      <dsp:nvSpPr>
        <dsp:cNvPr id="0" name=""/>
        <dsp:cNvSpPr/>
      </dsp:nvSpPr>
      <dsp:spPr>
        <a:xfrm>
          <a:off x="984336" y="1371373"/>
          <a:ext cx="718899" cy="718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DBB17-0F15-42BB-9BE6-BE3F307A7D14}">
      <dsp:nvSpPr>
        <dsp:cNvPr id="0" name=""/>
        <dsp:cNvSpPr/>
      </dsp:nvSpPr>
      <dsp:spPr>
        <a:xfrm>
          <a:off x="316787" y="2747551"/>
          <a:ext cx="20539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solidFill>
                <a:srgbClr val="00B050"/>
              </a:solidFill>
            </a:rPr>
            <a:t>Business Overview</a:t>
          </a:r>
        </a:p>
      </dsp:txBody>
      <dsp:txXfrm>
        <a:off x="316787" y="2747551"/>
        <a:ext cx="2053997" cy="720000"/>
      </dsp:txXfrm>
    </dsp:sp>
    <dsp:sp modelId="{D68F9BBF-F071-4B98-B86F-2455447E6E59}">
      <dsp:nvSpPr>
        <dsp:cNvPr id="0" name=""/>
        <dsp:cNvSpPr/>
      </dsp:nvSpPr>
      <dsp:spPr>
        <a:xfrm>
          <a:off x="3130763" y="1104353"/>
          <a:ext cx="1252938" cy="12529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ADB23-0C60-4058-ACDB-6D6F7522FE95}">
      <dsp:nvSpPr>
        <dsp:cNvPr id="0" name=""/>
        <dsp:cNvSpPr/>
      </dsp:nvSpPr>
      <dsp:spPr>
        <a:xfrm>
          <a:off x="3397783" y="1371373"/>
          <a:ext cx="718899" cy="718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99944-BAE1-4B99-86CD-ECA9621ABCE2}">
      <dsp:nvSpPr>
        <dsp:cNvPr id="0" name=""/>
        <dsp:cNvSpPr/>
      </dsp:nvSpPr>
      <dsp:spPr>
        <a:xfrm>
          <a:off x="2730234" y="2747551"/>
          <a:ext cx="20539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solidFill>
                <a:srgbClr val="00B050"/>
              </a:solidFill>
            </a:rPr>
            <a:t>Objective</a:t>
          </a:r>
        </a:p>
      </dsp:txBody>
      <dsp:txXfrm>
        <a:off x="2730234" y="2747551"/>
        <a:ext cx="2053997" cy="720000"/>
      </dsp:txXfrm>
    </dsp:sp>
    <dsp:sp modelId="{C961D01E-D517-4297-AA4A-71A25A0380A6}">
      <dsp:nvSpPr>
        <dsp:cNvPr id="0" name=""/>
        <dsp:cNvSpPr/>
      </dsp:nvSpPr>
      <dsp:spPr>
        <a:xfrm>
          <a:off x="5544210" y="1104353"/>
          <a:ext cx="1252938" cy="12529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6445A-D497-4530-8123-177F4F1F9A4A}">
      <dsp:nvSpPr>
        <dsp:cNvPr id="0" name=""/>
        <dsp:cNvSpPr/>
      </dsp:nvSpPr>
      <dsp:spPr>
        <a:xfrm>
          <a:off x="5811230" y="1371373"/>
          <a:ext cx="718899" cy="718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057F-52A7-40CE-9972-0C32E48178B0}">
      <dsp:nvSpPr>
        <dsp:cNvPr id="0" name=""/>
        <dsp:cNvSpPr/>
      </dsp:nvSpPr>
      <dsp:spPr>
        <a:xfrm>
          <a:off x="5143681" y="2747551"/>
          <a:ext cx="20539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solidFill>
                <a:srgbClr val="00B050"/>
              </a:solidFill>
            </a:rPr>
            <a:t>Factors affecting cost</a:t>
          </a:r>
        </a:p>
      </dsp:txBody>
      <dsp:txXfrm>
        <a:off x="5143681" y="2747551"/>
        <a:ext cx="2053997" cy="720000"/>
      </dsp:txXfrm>
    </dsp:sp>
    <dsp:sp modelId="{ADF3D42C-D231-4512-936A-F9D130576493}">
      <dsp:nvSpPr>
        <dsp:cNvPr id="0" name=""/>
        <dsp:cNvSpPr/>
      </dsp:nvSpPr>
      <dsp:spPr>
        <a:xfrm>
          <a:off x="7957657" y="1104353"/>
          <a:ext cx="1252938" cy="12529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B0752-4853-42CA-B206-4DFD4D2F416F}">
      <dsp:nvSpPr>
        <dsp:cNvPr id="0" name=""/>
        <dsp:cNvSpPr/>
      </dsp:nvSpPr>
      <dsp:spPr>
        <a:xfrm>
          <a:off x="8224677" y="1371373"/>
          <a:ext cx="718899" cy="7188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BB420-9AD0-4D1F-B861-ACECDF60B164}">
      <dsp:nvSpPr>
        <dsp:cNvPr id="0" name=""/>
        <dsp:cNvSpPr/>
      </dsp:nvSpPr>
      <dsp:spPr>
        <a:xfrm>
          <a:off x="7557128" y="2747551"/>
          <a:ext cx="20539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solidFill>
                <a:srgbClr val="00B050"/>
              </a:solidFill>
            </a:rPr>
            <a:t>Actionable Insights</a:t>
          </a:r>
        </a:p>
      </dsp:txBody>
      <dsp:txXfrm>
        <a:off x="7557128" y="2747551"/>
        <a:ext cx="205399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4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95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155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0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9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29EB-7ABE-334C-A4A0-E797D1FC365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18A308-9F5B-1243-A4D9-A390D95F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545E7E1C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6861CEB2-B8AD-549F-C605-5225DC2E5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402" b="10009"/>
          <a:stretch/>
        </p:blipFill>
        <p:spPr>
          <a:xfrm>
            <a:off x="31377" y="8477"/>
            <a:ext cx="12191999" cy="6857990"/>
          </a:xfrm>
          <a:prstGeom prst="rect">
            <a:avLst/>
          </a:prstGeom>
        </p:spPr>
      </p:pic>
      <p:sp>
        <p:nvSpPr>
          <p:cNvPr id="44" name="Isosceles Triangle 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41571-B7EB-0F6A-BD2D-DFDBAEF3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05" y="36367"/>
            <a:ext cx="5611928" cy="40794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Health Management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D7202-7A66-A4B7-4413-77B2CBDD3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006" y="4679519"/>
            <a:ext cx="5274872" cy="18461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513855"/>
                </a:solidFill>
              </a:rPr>
              <a:t>Group 4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513855"/>
                </a:solidFill>
              </a:rPr>
              <a:t>Sandra Chiwike | Shachi Desai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513855"/>
                </a:solidFill>
              </a:rPr>
              <a:t>Joran Jones | </a:t>
            </a:r>
            <a:r>
              <a:rPr lang="en-US" sz="2000" dirty="0" err="1">
                <a:solidFill>
                  <a:srgbClr val="513855"/>
                </a:solidFill>
              </a:rPr>
              <a:t>Shoumik</a:t>
            </a:r>
            <a:r>
              <a:rPr lang="en-US" sz="2000" dirty="0">
                <a:solidFill>
                  <a:srgbClr val="513855"/>
                </a:solidFill>
              </a:rPr>
              <a:t> Reddy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513855"/>
                </a:solidFill>
              </a:rPr>
              <a:t>Prabin</a:t>
            </a:r>
            <a:r>
              <a:rPr lang="en-US" sz="2000" dirty="0">
                <a:solidFill>
                  <a:srgbClr val="513855"/>
                </a:solidFill>
              </a:rPr>
              <a:t> Shrestha | Ashish Kulkarni</a:t>
            </a:r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989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82C151-FD83-919D-D9DB-B6A25952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76676D0A-8159-073F-8817-9820DD2F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5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625D-7AE9-A499-A750-A04B03D3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13855"/>
                </a:solidFill>
              </a:rPr>
              <a:t>Index</a:t>
            </a:r>
            <a:endParaRPr lang="en-US" dirty="0">
              <a:solidFill>
                <a:srgbClr val="51385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73A09-8190-D2E5-4199-261F35647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78948"/>
              </p:ext>
            </p:extLst>
          </p:nvPr>
        </p:nvGraphicFramePr>
        <p:xfrm>
          <a:off x="0" y="1389624"/>
          <a:ext cx="9927913" cy="4571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96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151-FD83-919D-D9DB-B6A25952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513855"/>
                </a:solidFill>
              </a:rPr>
              <a:t>Business Overview</a:t>
            </a:r>
          </a:p>
        </p:txBody>
      </p:sp>
      <p:pic>
        <p:nvPicPr>
          <p:cNvPr id="11" name="Picture 10" descr="Calculator, pen, compass, money and a paper with graphs printed on it">
            <a:extLst>
              <a:ext uri="{FF2B5EF4-FFF2-40B4-BE49-F238E27FC236}">
                <a16:creationId xmlns:a16="http://schemas.microsoft.com/office/drawing/2014/main" id="{5E496AF2-7164-704C-8371-7ECD675E8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61" t="142" r="32887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F1252616-630B-D239-404B-8A87BE9E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US" sz="2400" dirty="0"/>
              <a:t>Healthcare Cost Data</a:t>
            </a:r>
          </a:p>
          <a:p>
            <a:r>
              <a:rPr lang="en-US" sz="2400" dirty="0">
                <a:solidFill>
                  <a:srgbClr val="99C63D"/>
                </a:solidFill>
              </a:rPr>
              <a:t>7 Primary locations </a:t>
            </a:r>
            <a:r>
              <a:rPr lang="en-US" sz="2400" dirty="0"/>
              <a:t>in the Northeastern region of the USA</a:t>
            </a:r>
          </a:p>
          <a:p>
            <a:r>
              <a:rPr lang="en-US" sz="2400" dirty="0"/>
              <a:t>14 variables, 7582 rows across:</a:t>
            </a:r>
          </a:p>
          <a:p>
            <a:pPr lvl="4"/>
            <a:r>
              <a:rPr lang="en-US" sz="2400" dirty="0"/>
              <a:t>Demographics</a:t>
            </a:r>
          </a:p>
          <a:p>
            <a:pPr lvl="4"/>
            <a:r>
              <a:rPr lang="en-US" sz="2400" dirty="0"/>
              <a:t>Health Descriptors</a:t>
            </a:r>
          </a:p>
          <a:p>
            <a:r>
              <a:rPr lang="en-US" sz="2400" dirty="0">
                <a:solidFill>
                  <a:srgbClr val="99C63D"/>
                </a:solidFill>
              </a:rPr>
              <a:t>Cost</a:t>
            </a:r>
            <a:r>
              <a:rPr lang="en-US" sz="2400" dirty="0"/>
              <a:t> as the Primary dependent variable</a:t>
            </a:r>
          </a:p>
          <a:p>
            <a:r>
              <a:rPr lang="en-US" sz="2400" dirty="0"/>
              <a:t>No time-series data available.</a:t>
            </a:r>
          </a:p>
        </p:txBody>
      </p:sp>
    </p:spTree>
    <p:extLst>
      <p:ext uri="{BB962C8B-B14F-4D97-AF65-F5344CB8AC3E}">
        <p14:creationId xmlns:p14="http://schemas.microsoft.com/office/powerpoint/2010/main" val="174776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151-FD83-919D-D9DB-B6A25952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513855"/>
                </a:solidFill>
              </a:rPr>
              <a:t>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67C7A-61BF-6EF5-A3F1-CC461F9E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3284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2616-630B-D239-404B-8A87BE9E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2000" dirty="0"/>
              <a:t>Predict people spending more money on healthcare next year.</a:t>
            </a:r>
          </a:p>
          <a:p>
            <a:r>
              <a:rPr lang="en-US" sz="2000" dirty="0"/>
              <a:t>Provide actionable insights to the HMO on how to lower their total healthcare costs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121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151-FD83-919D-D9DB-B6A25952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578290" cy="1320800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513855"/>
                </a:solidFill>
              </a:rPr>
              <a:t>Factors affecting cost</a:t>
            </a:r>
            <a:br>
              <a:rPr lang="en-US" sz="6000" dirty="0">
                <a:solidFill>
                  <a:srgbClr val="513855"/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 people spending more money on healthcare next year.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6000" dirty="0">
              <a:solidFill>
                <a:srgbClr val="51385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2616-630B-D239-404B-8A87BE9E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6801"/>
            <a:ext cx="8072219" cy="3370633"/>
          </a:xfrm>
        </p:spPr>
        <p:txBody>
          <a:bodyPr>
            <a:normAutofit/>
          </a:bodyPr>
          <a:lstStyle/>
          <a:p>
            <a:r>
              <a:rPr lang="en-US" sz="2800" dirty="0"/>
              <a:t>Age</a:t>
            </a:r>
          </a:p>
          <a:p>
            <a:r>
              <a:rPr lang="en-US" sz="2800" dirty="0"/>
              <a:t>BMI</a:t>
            </a:r>
          </a:p>
          <a:p>
            <a:r>
              <a:rPr lang="en-US" sz="2800" dirty="0"/>
              <a:t>Children</a:t>
            </a:r>
          </a:p>
          <a:p>
            <a:r>
              <a:rPr lang="en-US" sz="2800" dirty="0"/>
              <a:t>Smoker</a:t>
            </a:r>
          </a:p>
          <a:p>
            <a:r>
              <a:rPr lang="en-US" sz="2800" dirty="0"/>
              <a:t>Exercise</a:t>
            </a:r>
          </a:p>
          <a:p>
            <a:r>
              <a:rPr lang="en-US" sz="2800" dirty="0" err="1"/>
              <a:t>HyperTension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866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2616-630B-D239-404B-8A87BE9E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90" y="3298268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Based on </a:t>
            </a:r>
            <a:r>
              <a:rPr lang="en-US" sz="2400" dirty="0">
                <a:solidFill>
                  <a:srgbClr val="99C63D"/>
                </a:solidFill>
              </a:rPr>
              <a:t>SVM Model with 85% accuracy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EB751E-890A-84A9-AC19-4387E103B828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42BD83-2FE4-B9B3-5787-D5F3EBCE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578290" cy="1320800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513855"/>
                </a:solidFill>
              </a:rPr>
              <a:t>Factors affecting cost</a:t>
            </a:r>
            <a:br>
              <a:rPr lang="en-US" sz="6000" dirty="0">
                <a:solidFill>
                  <a:srgbClr val="513855"/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 people spending more money on healthcare next year.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6000" dirty="0">
              <a:solidFill>
                <a:srgbClr val="5138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C35FC-F8AE-FF5E-E2D4-AF0F23B2A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99" y="1930400"/>
            <a:ext cx="5908389" cy="36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8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151-FD83-919D-D9DB-B6A25952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513855"/>
                </a:solidFill>
              </a:rPr>
              <a:t>Actionable Insights</a:t>
            </a:r>
            <a:br>
              <a:rPr lang="en-US" sz="6000" dirty="0">
                <a:solidFill>
                  <a:srgbClr val="513855"/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Inferences</a:t>
            </a:r>
            <a:br>
              <a:rPr lang="en-US" sz="6000" dirty="0">
                <a:solidFill>
                  <a:srgbClr val="513855"/>
                </a:solidFill>
              </a:rPr>
            </a:br>
            <a:endParaRPr lang="en-US" sz="6000" dirty="0">
              <a:solidFill>
                <a:srgbClr val="51385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2616-630B-D239-404B-8A87BE9E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2273300"/>
            <a:ext cx="4370916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99C63D"/>
                </a:solidFill>
              </a:rPr>
              <a:t>10%</a:t>
            </a:r>
            <a:r>
              <a:rPr lang="en-US" sz="2400" dirty="0"/>
              <a:t> of the top-paying patients contribute approximately </a:t>
            </a:r>
            <a:r>
              <a:rPr lang="en-US" sz="2400" dirty="0">
                <a:solidFill>
                  <a:srgbClr val="99C63D"/>
                </a:solidFill>
              </a:rPr>
              <a:t>40% </a:t>
            </a:r>
            <a:r>
              <a:rPr lang="en-US" sz="2400" dirty="0"/>
              <a:t>of the overall cost.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99C63D"/>
                </a:solidFill>
              </a:rPr>
              <a:t>40%</a:t>
            </a:r>
            <a:r>
              <a:rPr lang="en-US" sz="2400" dirty="0"/>
              <a:t> of the top-paying patients contribute to approximately 80% of the overall cost.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4788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151-FD83-919D-D9DB-B6A25952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4838"/>
            <a:ext cx="8596668" cy="1320800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513855"/>
                </a:solidFill>
              </a:rPr>
              <a:t>Actionable Insights</a:t>
            </a:r>
            <a:br>
              <a:rPr lang="en-US" sz="6000" dirty="0">
                <a:solidFill>
                  <a:srgbClr val="513855"/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Short-term</a:t>
            </a:r>
            <a:endParaRPr lang="en-US" sz="6000" dirty="0">
              <a:solidFill>
                <a:srgbClr val="51385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F3E04-4954-572F-E909-08CD487C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5" y="1930400"/>
            <a:ext cx="4386849" cy="388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2616-630B-D239-404B-8A87BE9E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667" y="1775751"/>
            <a:ext cx="5118591" cy="4697411"/>
          </a:xfrm>
        </p:spPr>
        <p:txBody>
          <a:bodyPr>
            <a:normAutofit/>
          </a:bodyPr>
          <a:lstStyle/>
          <a:p>
            <a:r>
              <a:rPr lang="en-US" dirty="0"/>
              <a:t>Target audience: </a:t>
            </a:r>
          </a:p>
          <a:p>
            <a:pPr marL="1028700" lvl="2">
              <a:buFont typeface="+mj-lt"/>
              <a:buAutoNum type="arabicPeriod"/>
            </a:pPr>
            <a:r>
              <a:rPr lang="en-US" sz="1800" dirty="0"/>
              <a:t>Obese and Old Adults</a:t>
            </a:r>
          </a:p>
          <a:p>
            <a:pPr marL="1028700" lvl="2">
              <a:buFont typeface="+mj-lt"/>
              <a:buAutoNum type="arabicPeriod"/>
            </a:pPr>
            <a:r>
              <a:rPr lang="en-US" sz="1800" dirty="0"/>
              <a:t>Obese Adults</a:t>
            </a:r>
          </a:p>
          <a:p>
            <a:r>
              <a:rPr lang="en-US" dirty="0"/>
              <a:t>Provide add-on external organization services to reduce cost deductibles.</a:t>
            </a:r>
          </a:p>
          <a:p>
            <a:r>
              <a:rPr lang="en-US" dirty="0"/>
              <a:t>Focus on areas with High Average costs to offer these collaborative health services.</a:t>
            </a:r>
          </a:p>
          <a:p>
            <a:r>
              <a:rPr lang="en-US" dirty="0"/>
              <a:t>Includes: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Dietician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Wellness Groups/Support Groups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Exercise Mentors/ Trainers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3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151-FD83-919D-D9DB-B6A25952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4838"/>
            <a:ext cx="8596668" cy="1320800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513855"/>
                </a:solidFill>
              </a:rPr>
              <a:t>Actionable Insights</a:t>
            </a:r>
            <a:br>
              <a:rPr lang="en-US" sz="6000" dirty="0">
                <a:solidFill>
                  <a:srgbClr val="513855"/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Long-term</a:t>
            </a:r>
            <a:endParaRPr lang="en-US" sz="6000" dirty="0">
              <a:solidFill>
                <a:srgbClr val="51385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F3E04-4954-572F-E909-08CD487C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5" y="1930400"/>
            <a:ext cx="4386849" cy="388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2616-630B-D239-404B-8A87BE9E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667" y="1775751"/>
            <a:ext cx="5118591" cy="4697411"/>
          </a:xfrm>
        </p:spPr>
        <p:txBody>
          <a:bodyPr>
            <a:normAutofit/>
          </a:bodyPr>
          <a:lstStyle/>
          <a:p>
            <a:r>
              <a:rPr lang="en-US" dirty="0"/>
              <a:t>Target audience: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Smoker Young Adult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No Exercise Young Adult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Low Yearly Physical and Adult</a:t>
            </a:r>
          </a:p>
          <a:p>
            <a:pPr marL="400050" indent="-285750"/>
            <a:r>
              <a:rPr lang="en-US" dirty="0"/>
              <a:t>Offer cost deductible on “Healthy Program” enrollment</a:t>
            </a:r>
          </a:p>
          <a:p>
            <a:pPr marL="457200"/>
            <a:r>
              <a:rPr lang="en-US" dirty="0"/>
              <a:t>Target locations remain high cost areas</a:t>
            </a:r>
          </a:p>
          <a:p>
            <a:r>
              <a:rPr lang="en-US" dirty="0"/>
              <a:t>Includes: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Partner Gyms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Partner Counselors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Partner Rehab Centers</a:t>
            </a:r>
          </a:p>
          <a:p>
            <a:pPr marL="914400" lvl="2" indent="0">
              <a:buNone/>
            </a:pPr>
            <a:endParaRPr lang="en-US" sz="1800" dirty="0"/>
          </a:p>
          <a:p>
            <a:pPr marL="457200"/>
            <a:endParaRPr lang="en-US" dirty="0"/>
          </a:p>
          <a:p>
            <a:pPr marL="457200"/>
            <a:endParaRPr lang="en-US" sz="2400" dirty="0"/>
          </a:p>
          <a:p>
            <a:pPr marL="4572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3349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d4e5ec-47d0-4012-a8d4-a3fd02447e32" xsi:nil="true"/>
    <lcf76f155ced4ddcb4097134ff3c332f xmlns="a753eebc-d830-4a6c-bab5-83ca8cc0ff5a">
      <Terms xmlns="http://schemas.microsoft.com/office/infopath/2007/PartnerControls"/>
    </lcf76f155ced4ddcb4097134ff3c332f>
    <SharedWithUsers xmlns="1cd4e5ec-47d0-4012-a8d4-a3fd02447e32">
      <UserInfo>
        <DisplayName>IST 687 : Group Project Members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D5C595A8B0944AC3D811BD37EE9DA" ma:contentTypeVersion="11" ma:contentTypeDescription="Create a new document." ma:contentTypeScope="" ma:versionID="2eef0739bba2476e109148b82d7ee233">
  <xsd:schema xmlns:xsd="http://www.w3.org/2001/XMLSchema" xmlns:xs="http://www.w3.org/2001/XMLSchema" xmlns:p="http://schemas.microsoft.com/office/2006/metadata/properties" xmlns:ns2="a753eebc-d830-4a6c-bab5-83ca8cc0ff5a" xmlns:ns3="1cd4e5ec-47d0-4012-a8d4-a3fd02447e32" targetNamespace="http://schemas.microsoft.com/office/2006/metadata/properties" ma:root="true" ma:fieldsID="08d38521e4d027bf83604e0c71431f6f" ns2:_="" ns3:_="">
    <xsd:import namespace="a753eebc-d830-4a6c-bab5-83ca8cc0ff5a"/>
    <xsd:import namespace="1cd4e5ec-47d0-4012-a8d4-a3fd02447e3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3eebc-d830-4a6c-bab5-83ca8cc0ff5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434dd798-54fc-4a98-a97f-5b734a12fa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4e5ec-47d0-4012-a8d4-a3fd02447e3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90d2ab3-eb8c-4c89-9fa7-19e44f28b217}" ma:internalName="TaxCatchAll" ma:showField="CatchAllData" ma:web="1cd4e5ec-47d0-4012-a8d4-a3fd02447e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0BC48A-4139-491B-840E-B2A2005FB8D9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cd4e5ec-47d0-4012-a8d4-a3fd02447e32"/>
    <ds:schemaRef ds:uri="http://purl.org/dc/elements/1.1/"/>
    <ds:schemaRef ds:uri="http://purl.org/dc/terms/"/>
    <ds:schemaRef ds:uri="http://schemas.openxmlformats.org/package/2006/metadata/core-properties"/>
    <ds:schemaRef ds:uri="a753eebc-d830-4a6c-bab5-83ca8cc0ff5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A2075E-7A8B-47F5-9BC8-B28D7106F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622610-E812-4A8E-A218-3A20EADEC9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53eebc-d830-4a6c-bab5-83ca8cc0ff5a"/>
    <ds:schemaRef ds:uri="1cd4e5ec-47d0-4012-a8d4-a3fd02447e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1779</TotalTime>
  <Words>264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Health Management Organization</vt:lpstr>
      <vt:lpstr>Index</vt:lpstr>
      <vt:lpstr>Business Overview</vt:lpstr>
      <vt:lpstr>Objective</vt:lpstr>
      <vt:lpstr>Factors affecting cost Predict people spending more money on healthcare next year. </vt:lpstr>
      <vt:lpstr>Factors affecting cost Predict people spending more money on healthcare next year. </vt:lpstr>
      <vt:lpstr>Actionable Insights Key Inferences </vt:lpstr>
      <vt:lpstr>Actionable Insights Short-term</vt:lpstr>
      <vt:lpstr>Actionable Insights Long-term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687 IDS PPT</dc:title>
  <dc:creator>Prabin Raj Shrestha</dc:creator>
  <cp:lastModifiedBy>Ashish Vaibhav Kulkarni</cp:lastModifiedBy>
  <cp:revision>14</cp:revision>
  <dcterms:created xsi:type="dcterms:W3CDTF">2023-04-29T20:24:54Z</dcterms:created>
  <dcterms:modified xsi:type="dcterms:W3CDTF">2023-05-01T04:30:05Z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0x010100FB3D5C595A8B0944AC3D811BD37EE9DA</vt:lpwstr>
  </property>
  <property fmtid="{D5CDD505-2E9C-101B-9397-08002B2CF9AE}" pid="3" name="MediaServiceImageTags">
    <vt:lpwstr/>
  </property>
</Properties>
</file>