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4" r:id="rId3"/>
    <p:sldId id="288" r:id="rId4"/>
    <p:sldId id="306" r:id="rId5"/>
    <p:sldId id="292" r:id="rId6"/>
    <p:sldId id="302" r:id="rId7"/>
    <p:sldId id="303" r:id="rId8"/>
    <p:sldId id="304" r:id="rId9"/>
    <p:sldId id="305" r:id="rId10"/>
    <p:sldId id="301" r:id="rId11"/>
    <p:sldId id="291" r:id="rId12"/>
    <p:sldId id="307" r:id="rId13"/>
    <p:sldId id="308" r:id="rId14"/>
    <p:sldId id="309" r:id="rId15"/>
    <p:sldId id="31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4" autoAdjust="0"/>
    <p:restoredTop sz="94660"/>
  </p:normalViewPr>
  <p:slideViewPr>
    <p:cSldViewPr snapToGrid="0">
      <p:cViewPr>
        <p:scale>
          <a:sx n="75" d="100"/>
          <a:sy n="75" d="100"/>
        </p:scale>
        <p:origin x="34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B8DF1-D36C-FE19-8BA4-C791ADCFB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B32D79-6DF4-D8DE-16B7-81BD045FC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F4946A-15BC-87C0-2052-264EEAB8C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F9AF-C82D-473D-A1EF-07EEDEDA3B79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AA4A6C-4983-9EFE-B2B8-A73E09706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F0F5EE-1838-D384-E8F0-6B16F9C60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1694-2AA0-462C-9DAF-BF71C3EB5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180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C2574-9D28-48D7-FC0B-C513E8B3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869D33-916D-F97C-863D-EC6D5D1C8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DCC880-8080-481F-6831-22580E6DB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F9AF-C82D-473D-A1EF-07EEDEDA3B79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449E4C-1E11-6B1C-B8EF-E72241CDC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C8C663-4719-5FF1-F747-4E6DD7B3F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1694-2AA0-462C-9DAF-BF71C3EB5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098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77AA3A-19E6-62B0-C4AE-67F837E268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A95CAB-8FFD-C331-0BD5-5747D7B91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EE4CC1-3727-3E0E-D8E7-F21CE5441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F9AF-C82D-473D-A1EF-07EEDEDA3B79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853EF5-D6C3-451A-155D-13D4D8C51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8CE005-BEDA-C031-F3C6-F8BE6CC6C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1694-2AA0-462C-9DAF-BF71C3EB5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887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EFBB6-E6FD-62A5-0491-A8F5753A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CB1589-189A-344F-168A-08A6FCEB1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6806A2-C1B7-ED3F-5C62-339D5540E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F9AF-C82D-473D-A1EF-07EEDEDA3B79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0D97BF-D0EB-8F40-8E95-7E49F360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8C5204-FD2D-F881-25C2-7C9C41859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1694-2AA0-462C-9DAF-BF71C3EB5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30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852C5D-CBD6-D27B-3A84-95462BB9F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30CE00-3A3C-D6E1-5EBD-195777FBF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C3049E-4639-2487-0D31-B41E6F605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F9AF-C82D-473D-A1EF-07EEDEDA3B79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16FAF4-D0F2-6E87-EAC3-7D31F3A0A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A78552-61ED-63FC-23BB-D23AB0378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1694-2AA0-462C-9DAF-BF71C3EB5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449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A855F-EB64-41BB-5EA7-1527A885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65FF97-4B8B-A81C-F437-0505C04608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F47442-A6C4-D053-BD8C-2510D7302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6D9260-942A-3E01-C627-9AFA1F691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F9AF-C82D-473D-A1EF-07EEDEDA3B79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CB46A4-DDA2-A9B0-C186-0F00DBA9E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390624-0B06-29DD-574D-41E96A67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1694-2AA0-462C-9DAF-BF71C3EB5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17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E424B-8B8D-5D43-0618-817B8792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8E4D96-93B5-1A3C-1222-5DEA755E0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EAF9F9-0CAC-6389-F351-367493ECE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CF79D9-6B0B-1584-894B-5843164F9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12C3DA-9886-AAEB-9032-34955221DA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90A814-E7DE-2B33-88F2-5B7212EB6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F9AF-C82D-473D-A1EF-07EEDEDA3B79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0D3823-C62A-5BAD-A6CF-6C97E8356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93EBAF-FDB7-361A-8DD1-F2EF65A3A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1694-2AA0-462C-9DAF-BF71C3EB5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22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40CC2-9A9A-C36A-9D4C-7C06009A2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5BB01C-6E43-A7BD-BFA9-6E9E446B3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F9AF-C82D-473D-A1EF-07EEDEDA3B79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E8C4D1-418E-045F-0EA3-65063D84E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DDAD80-7BBF-5E2F-D60A-F9B4EC1D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1694-2AA0-462C-9DAF-BF71C3EB5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401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DD8222-B6F5-7802-B6AF-9BC1D3486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F9AF-C82D-473D-A1EF-07EEDEDA3B79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68EE5D-34A3-1EA0-B7BB-363B9A991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53522E-49C4-8D0D-A4D8-0297E95CF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1694-2AA0-462C-9DAF-BF71C3EB5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123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1C96D1-A6D1-E6E7-9175-D577DEA3D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718937-8920-C500-CB33-E9ADE6366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B28366-A184-95A0-BF5F-DE6C18594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918D65-E355-DF02-3C0E-FA80F4B46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F9AF-C82D-473D-A1EF-07EEDEDA3B79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E502AC-0A42-6235-8845-E2CB29E26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8FF063-A788-5175-56B7-C63495617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1694-2AA0-462C-9DAF-BF71C3EB5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376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E43520-C4F4-F144-52D1-013A2A162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684F7B-EE71-139B-FB18-ED180BAD9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E78832-6BB6-996A-4231-C2C38C91D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0B80F4-1714-39E4-5A1E-A1CD7E7D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F9AF-C82D-473D-A1EF-07EEDEDA3B79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E52394-A119-CC26-2F9C-DF85CEB5C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67AD6B-F121-2B23-7894-B19ACCC74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1694-2AA0-462C-9DAF-BF71C3EB5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061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6642A3-7136-C76D-55E8-92870B7D3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147471-68D6-32C2-1B95-7250C5D9E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447302-CDF0-52B1-A0AE-EDFD87FB47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4F9AF-C82D-473D-A1EF-07EEDEDA3B79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A88C26-5E7F-B74E-EB8A-AED7250543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E97C51-C72B-4C12-0CF0-7AC0964F4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71694-2AA0-462C-9DAF-BF71C3EB5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308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3E8E6B-167C-42CA-A999-FEA8F2E30DA6}"/>
              </a:ext>
            </a:extLst>
          </p:cNvPr>
          <p:cNvSpPr txBox="1"/>
          <p:nvPr/>
        </p:nvSpPr>
        <p:spPr>
          <a:xfrm>
            <a:off x="1394742" y="2577492"/>
            <a:ext cx="72689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초등</a:t>
            </a:r>
            <a:r>
              <a:rPr kumimoji="0" lang="en-US" altLang="ko-KR" sz="2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 </a:t>
            </a:r>
            <a:r>
              <a:rPr kumimoji="0" lang="ko-KR" altLang="en-US" sz="2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코딩영재교실</a:t>
            </a:r>
            <a:endParaRPr kumimoji="0" lang="en-US" altLang="ko-KR" sz="28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spc="-150" dirty="0">
                <a:solidFill>
                  <a:srgbClr val="93A20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  HTML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-150" normalizeH="0" baseline="0" noProof="0" dirty="0" err="1">
                <a:ln>
                  <a:noFill/>
                </a:ln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웹페이지만들기</a:t>
            </a:r>
            <a:r>
              <a:rPr kumimoji="0" lang="ko-KR" altLang="en-US" sz="2800" b="0" i="0" u="none" strike="noStrike" kern="1200" cap="none" spc="-150" normalizeH="0" baseline="0" noProof="0" dirty="0">
                <a:ln>
                  <a:noFill/>
                </a:ln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 수업</a:t>
            </a:r>
            <a:endParaRPr kumimoji="0" lang="en-US" altLang="ko-KR" sz="2800" b="0" i="0" u="none" strike="noStrike" kern="1200" cap="none" spc="-150" normalizeH="0" baseline="0" noProof="0" dirty="0">
              <a:ln>
                <a:noFill/>
              </a:ln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1F0919-AA85-4900-A00D-C69B442AD62F}"/>
              </a:ext>
            </a:extLst>
          </p:cNvPr>
          <p:cNvSpPr txBox="1"/>
          <p:nvPr/>
        </p:nvSpPr>
        <p:spPr>
          <a:xfrm>
            <a:off x="1406854" y="2408192"/>
            <a:ext cx="2948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2022</a:t>
            </a:r>
            <a:r>
              <a:rPr kumimoji="0" lang="ko-KR" altLang="en-US" sz="12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2AB716-4B23-446A-B27C-F24286BF861D}"/>
              </a:ext>
            </a:extLst>
          </p:cNvPr>
          <p:cNvSpPr txBox="1"/>
          <p:nvPr/>
        </p:nvSpPr>
        <p:spPr>
          <a:xfrm>
            <a:off x="5127024" y="6381750"/>
            <a:ext cx="2215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서경대학교 소프트웨어학과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C1FD5D9-0E24-4680-812C-3E57EB16C56F}"/>
              </a:ext>
            </a:extLst>
          </p:cNvPr>
          <p:cNvCxnSpPr>
            <a:cxnSpLocks/>
          </p:cNvCxnSpPr>
          <p:nvPr/>
        </p:nvCxnSpPr>
        <p:spPr>
          <a:xfrm>
            <a:off x="5702568" y="6381750"/>
            <a:ext cx="10646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E23544E-6BA9-42ED-8146-B4699CFA84AD}"/>
              </a:ext>
            </a:extLst>
          </p:cNvPr>
          <p:cNvCxnSpPr>
            <a:cxnSpLocks/>
          </p:cNvCxnSpPr>
          <p:nvPr/>
        </p:nvCxnSpPr>
        <p:spPr>
          <a:xfrm>
            <a:off x="2876424" y="3269989"/>
            <a:ext cx="9315576" cy="0"/>
          </a:xfrm>
          <a:prstGeom prst="line">
            <a:avLst/>
          </a:prstGeom>
          <a:ln w="9525">
            <a:solidFill>
              <a:srgbClr val="93A2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39082B28-6966-405E-98C2-B86531ACAFD2}"/>
              </a:ext>
            </a:extLst>
          </p:cNvPr>
          <p:cNvCxnSpPr>
            <a:cxnSpLocks/>
          </p:cNvCxnSpPr>
          <p:nvPr/>
        </p:nvCxnSpPr>
        <p:spPr>
          <a:xfrm>
            <a:off x="165100" y="3269728"/>
            <a:ext cx="1274092" cy="1"/>
          </a:xfrm>
          <a:prstGeom prst="line">
            <a:avLst/>
          </a:prstGeom>
          <a:ln w="9525">
            <a:solidFill>
              <a:srgbClr val="93A2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292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B06684-0809-4A61-A5E6-997C2A46516E}"/>
              </a:ext>
            </a:extLst>
          </p:cNvPr>
          <p:cNvGrpSpPr/>
          <p:nvPr/>
        </p:nvGrpSpPr>
        <p:grpSpPr>
          <a:xfrm>
            <a:off x="1025957" y="1179072"/>
            <a:ext cx="7772505" cy="2574621"/>
            <a:chOff x="2862787" y="1918320"/>
            <a:chExt cx="7772505" cy="257462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2B5368-3646-4BEC-9E97-1EE6540CB1F8}"/>
                </a:ext>
              </a:extLst>
            </p:cNvPr>
            <p:cNvSpPr txBox="1"/>
            <p:nvPr/>
          </p:nvSpPr>
          <p:spPr>
            <a:xfrm>
              <a:off x="2878688" y="1918320"/>
              <a:ext cx="50541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800" spc="-150" dirty="0">
                  <a:solidFill>
                    <a:prstClr val="black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블로그</a:t>
              </a:r>
              <a:r>
                <a:rPr kumimoji="0" lang="ko-KR" altLang="en-US" sz="28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 만들기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99D636-1064-4F88-B743-DCB9A96937CA}"/>
                </a:ext>
              </a:extLst>
            </p:cNvPr>
            <p:cNvSpPr txBox="1"/>
            <p:nvPr/>
          </p:nvSpPr>
          <p:spPr>
            <a:xfrm>
              <a:off x="2862787" y="2544907"/>
              <a:ext cx="7772505" cy="19480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sz="2800" dirty="0">
                  <a:latin typeface="맑은 고딕" panose="020F0502020204030204"/>
                  <a:ea typeface="맑은 고딕" panose="020B0503020000020004" pitchFamily="50" charset="-127"/>
                </a:rPr>
                <a:t>head</a:t>
              </a:r>
              <a:r>
                <a:rPr lang="ko-KR" altLang="en-US" sz="2800" dirty="0">
                  <a:latin typeface="맑은 고딕" panose="020F0502020204030204"/>
                  <a:ea typeface="맑은 고딕" panose="020B0503020000020004" pitchFamily="50" charset="-127"/>
                </a:rPr>
                <a:t>에는 지금까지 배웠던 </a:t>
              </a:r>
              <a:r>
                <a:rPr lang="en-US" altLang="ko-KR" sz="2800" dirty="0">
                  <a:latin typeface="맑은 고딕" panose="020F0502020204030204"/>
                  <a:ea typeface="맑은 고딕" panose="020B0503020000020004" pitchFamily="50" charset="-127"/>
                </a:rPr>
                <a:t>CSS</a:t>
              </a:r>
              <a:r>
                <a:rPr lang="ko-KR" altLang="en-US" sz="2800" dirty="0">
                  <a:latin typeface="맑은 고딕" panose="020F0502020204030204"/>
                  <a:ea typeface="맑은 고딕" panose="020B0503020000020004" pitchFamily="50" charset="-127"/>
                </a:rPr>
                <a:t>를</a:t>
              </a:r>
              <a:endParaRPr lang="en-US" altLang="ko-KR" sz="2800" dirty="0"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marR="0" lvl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body</a:t>
              </a:r>
              <a:r>
                <a:rPr kumimoji="0" lang="ko-KR" alt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에는 </a:t>
              </a:r>
              <a:r>
                <a:rPr kumimoji="0" lang="ko-KR" altLang="en-US" sz="28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시멘틱</a:t>
              </a:r>
              <a:r>
                <a:rPr kumimoji="0" lang="ko-KR" alt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구조를 사용해서</a:t>
              </a:r>
              <a:endParaRPr kumimoji="0" lang="en-US" altLang="ko-KR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R="0" lvl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ko-KR" altLang="en-US" sz="2800" dirty="0">
                  <a:latin typeface="맑은 고딕" panose="020F0502020204030204"/>
                  <a:ea typeface="맑은 고딕" panose="020B0503020000020004" pitchFamily="50" charset="-127"/>
                </a:rPr>
                <a:t>블로그를 만들어보세요</a:t>
              </a: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0838D38-E135-4D55-B063-6C5BCE3AD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1345" y="2384179"/>
              <a:ext cx="4460404" cy="0"/>
            </a:xfrm>
            <a:prstGeom prst="line">
              <a:avLst/>
            </a:prstGeom>
            <a:ln w="9525">
              <a:solidFill>
                <a:srgbClr val="93A2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91BA77E-1F81-8B35-1771-E96CAD2AE15A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D1EE9-EA4B-43FE-764F-8C4647178C1B}"/>
              </a:ext>
            </a:extLst>
          </p:cNvPr>
          <p:cNvSpPr txBox="1"/>
          <p:nvPr/>
        </p:nvSpPr>
        <p:spPr>
          <a:xfrm>
            <a:off x="0" y="335568"/>
            <a:ext cx="1770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pc="-150" dirty="0">
                <a:solidFill>
                  <a:prstClr val="black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실습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0812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B06684-0809-4A61-A5E6-997C2A46516E}"/>
              </a:ext>
            </a:extLst>
          </p:cNvPr>
          <p:cNvGrpSpPr/>
          <p:nvPr/>
        </p:nvGrpSpPr>
        <p:grpSpPr>
          <a:xfrm>
            <a:off x="1025957" y="1179072"/>
            <a:ext cx="7772505" cy="5243235"/>
            <a:chOff x="2862787" y="1918320"/>
            <a:chExt cx="7772505" cy="524323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2B5368-3646-4BEC-9E97-1EE6540CB1F8}"/>
                </a:ext>
              </a:extLst>
            </p:cNvPr>
            <p:cNvSpPr txBox="1"/>
            <p:nvPr/>
          </p:nvSpPr>
          <p:spPr>
            <a:xfrm>
              <a:off x="2878689" y="1918320"/>
              <a:ext cx="36124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800" spc="-150" dirty="0" err="1">
                  <a:solidFill>
                    <a:prstClr val="black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시멘틱</a:t>
              </a:r>
              <a:r>
                <a:rPr lang="ko-KR" altLang="en-US" sz="2800" spc="-150" dirty="0">
                  <a:solidFill>
                    <a:prstClr val="black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 구조</a:t>
              </a:r>
              <a:endParaRPr kumimoji="0" lang="ko-KR" altLang="en-US" sz="2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99D636-1064-4F88-B743-DCB9A96937CA}"/>
                </a:ext>
              </a:extLst>
            </p:cNvPr>
            <p:cNvSpPr txBox="1"/>
            <p:nvPr/>
          </p:nvSpPr>
          <p:spPr>
            <a:xfrm>
              <a:off x="2862787" y="2544907"/>
              <a:ext cx="7772505" cy="46166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&lt;body&gt;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&lt;header&gt;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    &lt;h1&gt;HTML5 Header&lt;/h1&gt;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&lt;/header&gt;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dirty="0">
                  <a:latin typeface="맑은 고딕" panose="020F0502020204030204"/>
                  <a:ea typeface="맑은 고딕" panose="020B0503020000020004" pitchFamily="50" charset="-127"/>
                </a:rPr>
                <a:t>    &lt;nav&gt;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dirty="0">
                  <a:latin typeface="맑은 고딕" panose="020F0502020204030204"/>
                  <a:ea typeface="맑은 고딕" panose="020B0503020000020004" pitchFamily="50" charset="-127"/>
                </a:rPr>
                <a:t>        &lt;</a:t>
              </a:r>
              <a:r>
                <a:rPr lang="en-US" altLang="ko-KR" sz="1400" dirty="0" err="1">
                  <a:latin typeface="맑은 고딕" panose="020F0502020204030204"/>
                  <a:ea typeface="맑은 고딕" panose="020B0503020000020004" pitchFamily="50" charset="-127"/>
                </a:rPr>
                <a:t>ul</a:t>
              </a:r>
              <a:r>
                <a:rPr lang="en-US" altLang="ko-KR" sz="1400" dirty="0">
                  <a:latin typeface="맑은 고딕" panose="020F0502020204030204"/>
                  <a:ea typeface="맑은 고딕" panose="020B0503020000020004" pitchFamily="50" charset="-127"/>
                </a:rPr>
                <a:t>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dirty="0">
                  <a:latin typeface="맑은 고딕" panose="020F0502020204030204"/>
                  <a:ea typeface="맑은 고딕" panose="020B0503020000020004" pitchFamily="50" charset="-127"/>
                </a:rPr>
                <a:t>            &lt;li&gt;&lt;a </a:t>
              </a:r>
              <a:r>
                <a:rPr lang="en-US" altLang="ko-KR" sz="1400" dirty="0" err="1">
                  <a:latin typeface="맑은 고딕" panose="020F0502020204030204"/>
                  <a:ea typeface="맑은 고딕" panose="020B0503020000020004" pitchFamily="50" charset="-127"/>
                </a:rPr>
                <a:t>href</a:t>
              </a:r>
              <a:r>
                <a:rPr lang="en-US" altLang="ko-KR" sz="1400" dirty="0">
                  <a:latin typeface="맑은 고딕" panose="020F0502020204030204"/>
                  <a:ea typeface="맑은 고딕" panose="020B0503020000020004" pitchFamily="50" charset="-127"/>
                </a:rPr>
                <a:t>=“#”&gt;Menu – 1&lt;/a&gt;&lt;/li&gt;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dirty="0">
                  <a:latin typeface="맑은 고딕" panose="020F0502020204030204"/>
                  <a:ea typeface="맑은 고딕" panose="020B0503020000020004" pitchFamily="50" charset="-127"/>
                </a:rPr>
                <a:t>            &lt;li&gt;&lt;a </a:t>
              </a:r>
              <a:r>
                <a:rPr lang="en-US" altLang="ko-KR" sz="1400" dirty="0" err="1">
                  <a:latin typeface="맑은 고딕" panose="020F0502020204030204"/>
                  <a:ea typeface="맑은 고딕" panose="020B0503020000020004" pitchFamily="50" charset="-127"/>
                </a:rPr>
                <a:t>href</a:t>
              </a:r>
              <a:r>
                <a:rPr lang="en-US" altLang="ko-KR" sz="1400" dirty="0">
                  <a:latin typeface="맑은 고딕" panose="020F0502020204030204"/>
                  <a:ea typeface="맑은 고딕" panose="020B0503020000020004" pitchFamily="50" charset="-127"/>
                </a:rPr>
                <a:t>=“#”&gt;Menu – 2&lt;/a&gt;&lt;/li&gt;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t-IT" altLang="ko-KR" sz="1400" dirty="0">
                  <a:latin typeface="맑은 고딕" panose="020F0502020204030204"/>
                  <a:ea typeface="맑은 고딕" panose="020B0503020000020004" pitchFamily="50" charset="-127"/>
                </a:rPr>
                <a:t>            &lt;li&gt;&lt;a href=“#”&gt;Menu – 3&lt;/a&gt;&lt;/li&gt;</a:t>
              </a:r>
              <a:endParaRPr lang="en-US" altLang="ko-KR" sz="1400" dirty="0"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dirty="0">
                  <a:latin typeface="맑은 고딕" panose="020F0502020204030204"/>
                  <a:ea typeface="맑은 고딕" panose="020B0503020000020004" pitchFamily="50" charset="-127"/>
                </a:rPr>
                <a:t>        &lt;/</a:t>
              </a:r>
              <a:r>
                <a:rPr lang="en-US" altLang="ko-KR" sz="1400" dirty="0" err="1">
                  <a:latin typeface="맑은 고딕" panose="020F0502020204030204"/>
                  <a:ea typeface="맑은 고딕" panose="020B0503020000020004" pitchFamily="50" charset="-127"/>
                </a:rPr>
                <a:t>ul</a:t>
              </a:r>
              <a:r>
                <a:rPr lang="en-US" altLang="ko-KR" sz="1400" dirty="0">
                  <a:latin typeface="맑은 고딕" panose="020F0502020204030204"/>
                  <a:ea typeface="맑은 고딕" panose="020B0503020000020004" pitchFamily="50" charset="-127"/>
                </a:rPr>
                <a:t>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&lt;/nav&gt;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dirty="0">
                  <a:latin typeface="맑은 고딕" panose="020F0502020204030204"/>
                  <a:ea typeface="맑은 고딕" panose="020B0503020000020004" pitchFamily="50" charset="-127"/>
                </a:rPr>
                <a:t>    &lt;section&gt;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dirty="0">
                  <a:latin typeface="맑은 고딕" panose="020F0502020204030204"/>
                  <a:ea typeface="맑은 고딕" panose="020B0503020000020004" pitchFamily="50" charset="-127"/>
                </a:rPr>
                <a:t>        &lt;article&gt;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dirty="0">
                  <a:latin typeface="맑은 고딕" panose="020F0502020204030204"/>
                  <a:ea typeface="맑은 고딕" panose="020B0503020000020004" pitchFamily="50" charset="-127"/>
                </a:rPr>
                <a:t>            &lt;h1&gt;</a:t>
              </a:r>
              <a:r>
                <a:rPr lang="ko-KR" altLang="en-US" sz="1400" dirty="0">
                  <a:latin typeface="맑은 고딕" panose="020F0502020204030204"/>
                  <a:ea typeface="맑은 고딕" panose="020B0503020000020004" pitchFamily="50" charset="-127"/>
                </a:rPr>
                <a:t>안녕하세요</a:t>
              </a:r>
              <a:r>
                <a:rPr lang="en-US" altLang="ko-KR" sz="1400" dirty="0">
                  <a:latin typeface="맑은 고딕" panose="020F0502020204030204"/>
                  <a:ea typeface="맑은 고딕" panose="020B0503020000020004" pitchFamily="50" charset="-127"/>
                </a:rPr>
                <a:t>&lt;/h1&gt;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dirty="0">
                  <a:latin typeface="맑은 고딕" panose="020F0502020204030204"/>
                  <a:ea typeface="맑은 고딕" panose="020B0503020000020004" pitchFamily="50" charset="-127"/>
                </a:rPr>
                <a:t>            &lt;p&gt;</a:t>
              </a:r>
              <a:r>
                <a:rPr lang="ko-KR" altLang="en-US" sz="1400" dirty="0">
                  <a:latin typeface="맑은 고딕" panose="020F0502020204030204"/>
                  <a:ea typeface="맑은 고딕" panose="020B0503020000020004" pitchFamily="50" charset="-127"/>
                </a:rPr>
                <a:t>반갑습니다</a:t>
              </a:r>
              <a:r>
                <a:rPr lang="en-US" altLang="ko-KR" sz="1400" dirty="0">
                  <a:latin typeface="맑은 고딕" panose="020F0502020204030204"/>
                  <a:ea typeface="맑은 고딕" panose="020B0503020000020004" pitchFamily="50" charset="-127"/>
                </a:rPr>
                <a:t>&lt;/p&gt;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dirty="0">
                  <a:latin typeface="맑은 고딕" panose="020F0502020204030204"/>
                  <a:ea typeface="맑은 고딕" panose="020B0503020000020004" pitchFamily="50" charset="-127"/>
                </a:rPr>
                <a:t>        &lt;/article&gt;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&lt;/section&gt;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dirty="0">
                  <a:latin typeface="맑은 고딕" panose="020F0502020204030204"/>
                  <a:ea typeface="맑은 고딕" panose="020B0503020000020004" pitchFamily="50" charset="-127"/>
                </a:rPr>
                <a:t>    &lt;footer&gt;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dirty="0">
                  <a:latin typeface="맑은 고딕" panose="020F0502020204030204"/>
                  <a:ea typeface="맑은 고딕" panose="020B0503020000020004" pitchFamily="50" charset="-127"/>
                </a:rPr>
                <a:t>        &lt;p&gt;</a:t>
              </a:r>
              <a:r>
                <a:rPr lang="ko-KR" altLang="en-US" sz="1400" dirty="0" err="1">
                  <a:latin typeface="맑은 고딕" panose="020F0502020204030204"/>
                  <a:ea typeface="맑은 고딕" panose="020B0503020000020004" pitchFamily="50" charset="-127"/>
                </a:rPr>
                <a:t>푸터입니다</a:t>
              </a:r>
              <a:r>
                <a:rPr lang="en-US" altLang="ko-KR" sz="1400" dirty="0">
                  <a:latin typeface="맑은 고딕" panose="020F0502020204030204"/>
                  <a:ea typeface="맑은 고딕" panose="020B0503020000020004" pitchFamily="50" charset="-127"/>
                </a:rPr>
                <a:t>&lt;/p&gt;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&lt;/footer&gt;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&lt;/body&gt;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0838D38-E135-4D55-B063-6C5BCE3AD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1345" y="2384179"/>
              <a:ext cx="4460404" cy="0"/>
            </a:xfrm>
            <a:prstGeom prst="line">
              <a:avLst/>
            </a:prstGeom>
            <a:ln w="9525">
              <a:solidFill>
                <a:srgbClr val="93A2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91BA77E-1F81-8B35-1771-E96CAD2AE15A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D1EE9-EA4B-43FE-764F-8C4647178C1B}"/>
              </a:ext>
            </a:extLst>
          </p:cNvPr>
          <p:cNvSpPr txBox="1"/>
          <p:nvPr/>
        </p:nvSpPr>
        <p:spPr>
          <a:xfrm>
            <a:off x="0" y="335568"/>
            <a:ext cx="1770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pc="-150" dirty="0">
                <a:solidFill>
                  <a:prstClr val="black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참고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1135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B06684-0809-4A61-A5E6-997C2A46516E}"/>
              </a:ext>
            </a:extLst>
          </p:cNvPr>
          <p:cNvGrpSpPr/>
          <p:nvPr/>
        </p:nvGrpSpPr>
        <p:grpSpPr>
          <a:xfrm>
            <a:off x="1025957" y="1179072"/>
            <a:ext cx="7772505" cy="4812348"/>
            <a:chOff x="2862787" y="1918320"/>
            <a:chExt cx="7772505" cy="481234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2B5368-3646-4BEC-9E97-1EE6540CB1F8}"/>
                </a:ext>
              </a:extLst>
            </p:cNvPr>
            <p:cNvSpPr txBox="1"/>
            <p:nvPr/>
          </p:nvSpPr>
          <p:spPr>
            <a:xfrm>
              <a:off x="2878689" y="1918320"/>
              <a:ext cx="36124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800" spc="-150" dirty="0">
                  <a:solidFill>
                    <a:prstClr val="black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nav</a:t>
              </a:r>
              <a:r>
                <a:rPr lang="ko-KR" altLang="en-US" sz="2800" spc="-150" dirty="0">
                  <a:solidFill>
                    <a:prstClr val="black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바 스타일구성</a:t>
              </a:r>
              <a:endParaRPr kumimoji="0" lang="ko-KR" altLang="en-US" sz="2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99D636-1064-4F88-B743-DCB9A96937CA}"/>
                </a:ext>
              </a:extLst>
            </p:cNvPr>
            <p:cNvSpPr txBox="1"/>
            <p:nvPr/>
          </p:nvSpPr>
          <p:spPr>
            <a:xfrm>
              <a:off x="2862787" y="2544907"/>
              <a:ext cx="7772505" cy="41857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&lt;</a:t>
              </a:r>
              <a:r>
                <a:rPr lang="en-US" altLang="ko-KR" sz="1400" dirty="0">
                  <a:latin typeface="맑은 고딕" panose="020F0502020204030204"/>
                  <a:ea typeface="맑은 고딕" panose="020B0503020000020004" pitchFamily="50" charset="-127"/>
                </a:rPr>
                <a:t>style&gt;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    #menu {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        position: absolute;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        top: 10px;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        right: 10px;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    }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    #menu </a:t>
              </a:r>
              <a:r>
                <a:rPr kumimoji="0" lang="en-US" altLang="ko-KR" sz="14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ul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{ overflow: hidden; }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    #menu </a:t>
              </a:r>
              <a:r>
                <a:rPr kumimoji="0" lang="en-US" altLang="ko-KR" sz="14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ul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li { float: left; }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dirty="0">
                  <a:latin typeface="맑은 고딕" panose="020F0502020204030204"/>
                  <a:ea typeface="맑은 고딕" panose="020B0503020000020004" pitchFamily="50" charset="-127"/>
                </a:rPr>
                <a:t>&lt;/style&gt;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dirty="0">
                  <a:latin typeface="맑은 고딕" panose="020F0502020204030204"/>
                  <a:ea typeface="맑은 고딕" panose="020B0503020000020004" pitchFamily="50" charset="-127"/>
                </a:rPr>
                <a:t>…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dirty="0">
                  <a:latin typeface="맑은 고딕" panose="020F0502020204030204"/>
                  <a:ea typeface="맑은 고딕" panose="020B0503020000020004" pitchFamily="50" charset="-127"/>
                </a:rPr>
                <a:t>&lt;body&gt;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t-IT" altLang="ko-KR" sz="1400" dirty="0">
                  <a:latin typeface="맑은 고딕" panose="020F0502020204030204"/>
                  <a:ea typeface="맑은 고딕" panose="020B0503020000020004" pitchFamily="50" charset="-127"/>
                </a:rPr>
                <a:t>     &lt;nav id="menu"&gt;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t-IT" altLang="ko-KR" sz="1400" dirty="0">
                  <a:latin typeface="맑은 고딕" panose="020F0502020204030204"/>
                  <a:ea typeface="맑은 고딕" panose="020B0503020000020004" pitchFamily="50" charset="-127"/>
                </a:rPr>
                <a:t>        &lt;ul&gt;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t-IT" altLang="ko-KR" sz="1400" dirty="0">
                  <a:latin typeface="맑은 고딕" panose="020F0502020204030204"/>
                  <a:ea typeface="맑은 고딕" panose="020B0503020000020004" pitchFamily="50" charset="-127"/>
                </a:rPr>
                <a:t>            &lt;li&gt;&lt;a href="#"&gt;Menu – 1&lt;/a&gt;&lt;/li&gt;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t-IT" altLang="ko-KR" sz="1400" dirty="0">
                  <a:latin typeface="맑은 고딕" panose="020F0502020204030204"/>
                  <a:ea typeface="맑은 고딕" panose="020B0503020000020004" pitchFamily="50" charset="-127"/>
                </a:rPr>
                <a:t>            &lt;li&gt;&lt;a href="#"&gt;Menu – 2&lt;/a&gt;&lt;/li&gt;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t-IT" altLang="ko-KR" sz="1400" dirty="0">
                  <a:latin typeface="맑은 고딕" panose="020F0502020204030204"/>
                  <a:ea typeface="맑은 고딕" panose="020B0503020000020004" pitchFamily="50" charset="-127"/>
                </a:rPr>
                <a:t>            &lt;li&gt;&lt;a href="#"&gt;Menu – 3&lt;/a&gt;&lt;/li&gt;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t-IT" altLang="ko-KR" sz="1400" dirty="0">
                  <a:latin typeface="맑은 고딕" panose="020F0502020204030204"/>
                  <a:ea typeface="맑은 고딕" panose="020B0503020000020004" pitchFamily="50" charset="-127"/>
                </a:rPr>
                <a:t>        &lt;/ul&gt;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t-IT" altLang="ko-KR" sz="1400" dirty="0">
                  <a:latin typeface="맑은 고딕" panose="020F0502020204030204"/>
                  <a:ea typeface="맑은 고딕" panose="020B0503020000020004" pitchFamily="50" charset="-127"/>
                </a:rPr>
                <a:t>    &lt;/nav&gt;</a:t>
              </a:r>
              <a:endParaRPr lang="en-US" altLang="ko-KR" sz="1400" dirty="0"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dirty="0">
                  <a:latin typeface="맑은 고딕" panose="020F0502020204030204"/>
                  <a:ea typeface="맑은 고딕" panose="020B0503020000020004" pitchFamily="50" charset="-127"/>
                </a:rPr>
                <a:t>&lt;/body&gt;</a:t>
              </a: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0838D38-E135-4D55-B063-6C5BCE3AD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1345" y="2384179"/>
              <a:ext cx="4460404" cy="0"/>
            </a:xfrm>
            <a:prstGeom prst="line">
              <a:avLst/>
            </a:prstGeom>
            <a:ln w="9525">
              <a:solidFill>
                <a:srgbClr val="93A2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91BA77E-1F81-8B35-1771-E96CAD2AE15A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D1EE9-EA4B-43FE-764F-8C4647178C1B}"/>
              </a:ext>
            </a:extLst>
          </p:cNvPr>
          <p:cNvSpPr txBox="1"/>
          <p:nvPr/>
        </p:nvSpPr>
        <p:spPr>
          <a:xfrm>
            <a:off x="0" y="335568"/>
            <a:ext cx="1770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-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참고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192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B06684-0809-4A61-A5E6-997C2A46516E}"/>
              </a:ext>
            </a:extLst>
          </p:cNvPr>
          <p:cNvGrpSpPr/>
          <p:nvPr/>
        </p:nvGrpSpPr>
        <p:grpSpPr>
          <a:xfrm>
            <a:off x="1025957" y="1179072"/>
            <a:ext cx="8528351" cy="1549917"/>
            <a:chOff x="2862787" y="1918320"/>
            <a:chExt cx="7772505" cy="154991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2B5368-3646-4BEC-9E97-1EE6540CB1F8}"/>
                </a:ext>
              </a:extLst>
            </p:cNvPr>
            <p:cNvSpPr txBox="1"/>
            <p:nvPr/>
          </p:nvSpPr>
          <p:spPr>
            <a:xfrm>
              <a:off x="2878689" y="1918320"/>
              <a:ext cx="36124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8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웹페이지 배포하기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99D636-1064-4F88-B743-DCB9A96937CA}"/>
                </a:ext>
              </a:extLst>
            </p:cNvPr>
            <p:cNvSpPr txBox="1"/>
            <p:nvPr/>
          </p:nvSpPr>
          <p:spPr>
            <a:xfrm>
              <a:off x="2862787" y="2544907"/>
              <a:ext cx="777250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dirty="0">
                  <a:latin typeface="맑은 고딕" panose="020F0502020204030204"/>
                  <a:ea typeface="맑은 고딕" panose="020B0503020000020004" pitchFamily="50" charset="-127"/>
                </a:rPr>
                <a:t>1) </a:t>
              </a:r>
              <a:r>
                <a:rPr lang="ko-KR" altLang="en-US" dirty="0">
                  <a:latin typeface="맑은 고딕" panose="020F0502020204030204"/>
                  <a:ea typeface="맑은 고딕" panose="020B0503020000020004" pitchFamily="50" charset="-127"/>
                </a:rPr>
                <a:t>이메일 계정을 사용해서 회원가입하기</a:t>
              </a:r>
              <a:endParaRPr lang="en-US" altLang="ko-KR" dirty="0"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dirty="0">
                  <a:latin typeface="맑은 고딕" panose="020F0502020204030204"/>
                  <a:ea typeface="맑은 고딕" panose="020B0503020000020004" pitchFamily="50" charset="-127"/>
                </a:rPr>
                <a:t>2) </a:t>
              </a:r>
              <a:r>
                <a:rPr lang="ko-KR" altLang="en-US" dirty="0">
                  <a:latin typeface="맑은 고딕" panose="020F0502020204030204"/>
                  <a:ea typeface="맑은 고딕" panose="020B0503020000020004" pitchFamily="50" charset="-127"/>
                </a:rPr>
                <a:t>로그인 후에</a:t>
              </a:r>
              <a:r>
                <a:rPr lang="en-US" altLang="ko-KR" dirty="0">
                  <a:latin typeface="맑은 고딕" panose="020F0502020204030204"/>
                  <a:ea typeface="맑은 고딕" panose="020B0503020000020004" pitchFamily="50" charset="-127"/>
                </a:rPr>
                <a:t>, </a:t>
              </a:r>
              <a:r>
                <a:rPr lang="ko-KR" altLang="en-US" dirty="0">
                  <a:latin typeface="맑은 고딕" panose="020F0502020204030204"/>
                  <a:ea typeface="맑은 고딕" panose="020B0503020000020004" pitchFamily="50" charset="-127"/>
                </a:rPr>
                <a:t>개발한 웹페이지 폴더를 통째로 </a:t>
              </a:r>
              <a:r>
                <a:rPr lang="en-US" altLang="ko-KR" dirty="0" err="1">
                  <a:latin typeface="맑은 고딕" panose="020F0502020204030204"/>
                  <a:ea typeface="맑은 고딕" panose="020B0503020000020004" pitchFamily="50" charset="-127"/>
                </a:rPr>
                <a:t>drag&amp;drop</a:t>
              </a:r>
              <a:r>
                <a:rPr lang="ko-KR" altLang="en-US" dirty="0">
                  <a:latin typeface="맑은 고딕" panose="020F0502020204030204"/>
                  <a:ea typeface="맑은 고딕" panose="020B0503020000020004" pitchFamily="50" charset="-127"/>
                </a:rPr>
                <a:t>하여 업로드하기</a:t>
              </a:r>
              <a:endParaRPr lang="en-US" altLang="ko-KR" dirty="0"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0838D38-E135-4D55-B063-6C5BCE3AD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1345" y="2384179"/>
              <a:ext cx="4460404" cy="0"/>
            </a:xfrm>
            <a:prstGeom prst="line">
              <a:avLst/>
            </a:prstGeom>
            <a:ln w="9525">
              <a:solidFill>
                <a:srgbClr val="93A2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91BA77E-1F81-8B35-1771-E96CAD2AE15A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D1EE9-EA4B-43FE-764F-8C4647178C1B}"/>
              </a:ext>
            </a:extLst>
          </p:cNvPr>
          <p:cNvSpPr txBox="1"/>
          <p:nvPr/>
        </p:nvSpPr>
        <p:spPr>
          <a:xfrm>
            <a:off x="0" y="335568"/>
            <a:ext cx="1770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태그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253EBDD-405B-E666-9587-6CAD94D25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692" y="2578344"/>
            <a:ext cx="63627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199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B06684-0809-4A61-A5E6-997C2A46516E}"/>
              </a:ext>
            </a:extLst>
          </p:cNvPr>
          <p:cNvGrpSpPr/>
          <p:nvPr/>
        </p:nvGrpSpPr>
        <p:grpSpPr>
          <a:xfrm>
            <a:off x="1025957" y="1179072"/>
            <a:ext cx="8528351" cy="995919"/>
            <a:chOff x="2862787" y="1918320"/>
            <a:chExt cx="7772505" cy="9959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2B5368-3646-4BEC-9E97-1EE6540CB1F8}"/>
                </a:ext>
              </a:extLst>
            </p:cNvPr>
            <p:cNvSpPr txBox="1"/>
            <p:nvPr/>
          </p:nvSpPr>
          <p:spPr>
            <a:xfrm>
              <a:off x="2878689" y="1918320"/>
              <a:ext cx="36124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8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웹페이지 배포하기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99D636-1064-4F88-B743-DCB9A96937CA}"/>
                </a:ext>
              </a:extLst>
            </p:cNvPr>
            <p:cNvSpPr txBox="1"/>
            <p:nvPr/>
          </p:nvSpPr>
          <p:spPr>
            <a:xfrm>
              <a:off x="2862787" y="2544907"/>
              <a:ext cx="77725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dirty="0">
                  <a:latin typeface="맑은 고딕" panose="020F0502020204030204"/>
                  <a:ea typeface="맑은 고딕" panose="020B0503020000020004" pitchFamily="50" charset="-127"/>
                </a:rPr>
                <a:t>3) deploy </a:t>
              </a:r>
              <a:r>
                <a:rPr lang="ko-KR" altLang="en-US" dirty="0">
                  <a:latin typeface="맑은 고딕" panose="020F0502020204030204"/>
                  <a:ea typeface="맑은 고딕" panose="020B0503020000020004" pitchFamily="50" charset="-127"/>
                </a:rPr>
                <a:t>후</a:t>
              </a:r>
              <a:r>
                <a:rPr lang="en-US" altLang="ko-KR" dirty="0">
                  <a:latin typeface="맑은 고딕" panose="020F0502020204030204"/>
                  <a:ea typeface="맑은 고딕" panose="020B0503020000020004" pitchFamily="50" charset="-127"/>
                </a:rPr>
                <a:t>, </a:t>
              </a:r>
              <a:r>
                <a:rPr lang="ko-KR" altLang="en-US" dirty="0">
                  <a:latin typeface="맑은 고딕" panose="020F0502020204030204"/>
                  <a:ea typeface="맑은 고딕" panose="020B0503020000020004" pitchFamily="50" charset="-127"/>
                </a:rPr>
                <a:t>생성된 웹페이지 주소를 클릭하여 확인</a:t>
              </a:r>
              <a:endParaRPr lang="en-US" altLang="ko-KR" dirty="0"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0838D38-E135-4D55-B063-6C5BCE3AD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1345" y="2384179"/>
              <a:ext cx="4460404" cy="0"/>
            </a:xfrm>
            <a:prstGeom prst="line">
              <a:avLst/>
            </a:prstGeom>
            <a:ln w="9525">
              <a:solidFill>
                <a:srgbClr val="93A2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91BA77E-1F81-8B35-1771-E96CAD2AE15A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D1EE9-EA4B-43FE-764F-8C4647178C1B}"/>
              </a:ext>
            </a:extLst>
          </p:cNvPr>
          <p:cNvSpPr txBox="1"/>
          <p:nvPr/>
        </p:nvSpPr>
        <p:spPr>
          <a:xfrm>
            <a:off x="0" y="335568"/>
            <a:ext cx="1770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태그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9062BF0-02D2-D17D-6396-68A54A76C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044" y="2174991"/>
            <a:ext cx="5210175" cy="4157981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E79264E-1EB6-68E1-0111-915C7E95CFC7}"/>
              </a:ext>
            </a:extLst>
          </p:cNvPr>
          <p:cNvCxnSpPr>
            <a:cxnSpLocks/>
          </p:cNvCxnSpPr>
          <p:nvPr/>
        </p:nvCxnSpPr>
        <p:spPr>
          <a:xfrm>
            <a:off x="3302000" y="2174991"/>
            <a:ext cx="1600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026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B06684-0809-4A61-A5E6-997C2A46516E}"/>
              </a:ext>
            </a:extLst>
          </p:cNvPr>
          <p:cNvGrpSpPr/>
          <p:nvPr/>
        </p:nvGrpSpPr>
        <p:grpSpPr>
          <a:xfrm>
            <a:off x="1025957" y="1179072"/>
            <a:ext cx="8528351" cy="995919"/>
            <a:chOff x="2862787" y="1918320"/>
            <a:chExt cx="7772505" cy="9959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2B5368-3646-4BEC-9E97-1EE6540CB1F8}"/>
                </a:ext>
              </a:extLst>
            </p:cNvPr>
            <p:cNvSpPr txBox="1"/>
            <p:nvPr/>
          </p:nvSpPr>
          <p:spPr>
            <a:xfrm>
              <a:off x="2878689" y="1918320"/>
              <a:ext cx="36124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8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웹페이지 배포하기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99D636-1064-4F88-B743-DCB9A96937CA}"/>
                </a:ext>
              </a:extLst>
            </p:cNvPr>
            <p:cNvSpPr txBox="1"/>
            <p:nvPr/>
          </p:nvSpPr>
          <p:spPr>
            <a:xfrm>
              <a:off x="2862787" y="2544907"/>
              <a:ext cx="77725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dirty="0">
                  <a:latin typeface="맑은 고딕" panose="020F0502020204030204"/>
                  <a:ea typeface="맑은 고딕" panose="020B0503020000020004" pitchFamily="50" charset="-127"/>
                </a:rPr>
                <a:t>4) </a:t>
              </a:r>
              <a:r>
                <a:rPr lang="ko-KR" altLang="en-US" dirty="0">
                  <a:latin typeface="맑은 고딕" panose="020F0502020204030204"/>
                  <a:ea typeface="맑은 고딕" panose="020B0503020000020004" pitchFamily="50" charset="-127"/>
                </a:rPr>
                <a:t>웹페이지 주소 설정하기</a:t>
              </a:r>
              <a:endParaRPr lang="en-US" altLang="ko-KR" dirty="0"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0838D38-E135-4D55-B063-6C5BCE3AD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1345" y="2384179"/>
              <a:ext cx="4460404" cy="0"/>
            </a:xfrm>
            <a:prstGeom prst="line">
              <a:avLst/>
            </a:prstGeom>
            <a:ln w="9525">
              <a:solidFill>
                <a:srgbClr val="93A2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91BA77E-1F81-8B35-1771-E96CAD2AE15A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D1EE9-EA4B-43FE-764F-8C4647178C1B}"/>
              </a:ext>
            </a:extLst>
          </p:cNvPr>
          <p:cNvSpPr txBox="1"/>
          <p:nvPr/>
        </p:nvSpPr>
        <p:spPr>
          <a:xfrm>
            <a:off x="0" y="335568"/>
            <a:ext cx="1770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태그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858693-80EC-40B0-9EC8-01EC83927904}"/>
              </a:ext>
            </a:extLst>
          </p:cNvPr>
          <p:cNvGrpSpPr/>
          <p:nvPr/>
        </p:nvGrpSpPr>
        <p:grpSpPr>
          <a:xfrm>
            <a:off x="1549400" y="2335717"/>
            <a:ext cx="5590543" cy="4195645"/>
            <a:chOff x="1631534" y="2316962"/>
            <a:chExt cx="5880931" cy="454103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8BAAFE2-02C0-ADFA-4A9E-4BB061F99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31534" y="2316962"/>
              <a:ext cx="5880931" cy="4541038"/>
            </a:xfrm>
            <a:prstGeom prst="rect">
              <a:avLst/>
            </a:prstGeom>
          </p:spPr>
        </p:pic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B977F181-369F-EDB7-FEE8-F59049A6BE0E}"/>
                </a:ext>
              </a:extLst>
            </p:cNvPr>
            <p:cNvSpPr/>
            <p:nvPr/>
          </p:nvSpPr>
          <p:spPr>
            <a:xfrm>
              <a:off x="1936684" y="4282444"/>
              <a:ext cx="835116" cy="226676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9B69C68A-4FB5-FDDA-2C51-81D537724462}"/>
              </a:ext>
            </a:extLst>
          </p:cNvPr>
          <p:cNvGrpSpPr/>
          <p:nvPr/>
        </p:nvGrpSpPr>
        <p:grpSpPr>
          <a:xfrm>
            <a:off x="4902200" y="2349393"/>
            <a:ext cx="6134100" cy="4302437"/>
            <a:chOff x="2757102" y="2276872"/>
            <a:chExt cx="6386898" cy="4541039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DE50B16-C067-29F1-5D27-F74069EDC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7102" y="2276872"/>
              <a:ext cx="6386898" cy="4541039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15B4D45-28EB-8571-B294-EC9DB39E208B}"/>
                </a:ext>
              </a:extLst>
            </p:cNvPr>
            <p:cNvSpPr/>
            <p:nvPr/>
          </p:nvSpPr>
          <p:spPr>
            <a:xfrm>
              <a:off x="3563928" y="3429000"/>
              <a:ext cx="360000" cy="108000"/>
            </a:xfrm>
            <a:prstGeom prst="rect">
              <a:avLst/>
            </a:prstGeom>
            <a:solidFill>
              <a:srgbClr val="F1F3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C4869EC-2C92-8162-6C04-0BE61471A79D}"/>
              </a:ext>
            </a:extLst>
          </p:cNvPr>
          <p:cNvCxnSpPr/>
          <p:nvPr/>
        </p:nvCxnSpPr>
        <p:spPr>
          <a:xfrm flipV="1">
            <a:off x="2796142" y="4151704"/>
            <a:ext cx="1966358" cy="20943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813EB8FF-B0BF-C9C3-D83F-56F5B73AC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0437" y="3275750"/>
            <a:ext cx="2824162" cy="1585912"/>
          </a:xfrm>
          <a:prstGeom prst="rect">
            <a:avLst/>
          </a:prstGeom>
          <a:ln>
            <a:solidFill>
              <a:srgbClr val="0000C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3E3CB2F-3D6A-974E-8935-36DB89AD56DF}"/>
              </a:ext>
            </a:extLst>
          </p:cNvPr>
          <p:cNvCxnSpPr/>
          <p:nvPr/>
        </p:nvCxnSpPr>
        <p:spPr>
          <a:xfrm flipV="1">
            <a:off x="7556500" y="4361139"/>
            <a:ext cx="1155700" cy="1976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604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B06684-0809-4A61-A5E6-997C2A46516E}"/>
              </a:ext>
            </a:extLst>
          </p:cNvPr>
          <p:cNvGrpSpPr/>
          <p:nvPr/>
        </p:nvGrpSpPr>
        <p:grpSpPr>
          <a:xfrm>
            <a:off x="1025957" y="1179072"/>
            <a:ext cx="7772505" cy="4156208"/>
            <a:chOff x="2862787" y="1918320"/>
            <a:chExt cx="7772505" cy="415620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2B5368-3646-4BEC-9E97-1EE6540CB1F8}"/>
                </a:ext>
              </a:extLst>
            </p:cNvPr>
            <p:cNvSpPr txBox="1"/>
            <p:nvPr/>
          </p:nvSpPr>
          <p:spPr>
            <a:xfrm>
              <a:off x="2878689" y="1918320"/>
              <a:ext cx="36124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800" spc="-150" dirty="0">
                  <a:solidFill>
                    <a:prstClr val="black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HTML </a:t>
              </a:r>
              <a:r>
                <a:rPr lang="ko-KR" altLang="en-US" sz="2800" spc="-150" dirty="0">
                  <a:solidFill>
                    <a:prstClr val="black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기본 구조</a:t>
              </a:r>
              <a:endParaRPr kumimoji="0" lang="ko-KR" altLang="en-US" sz="2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99D636-1064-4F88-B743-DCB9A96937CA}"/>
                </a:ext>
              </a:extLst>
            </p:cNvPr>
            <p:cNvSpPr txBox="1"/>
            <p:nvPr/>
          </p:nvSpPr>
          <p:spPr>
            <a:xfrm>
              <a:off x="2862787" y="2544907"/>
              <a:ext cx="7772505" cy="35296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ko-KR" sz="2400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html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    &lt;</a:t>
              </a:r>
              <a:r>
                <a:rPr lang="en-US" altLang="ko-KR" sz="2400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head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        &lt;</a:t>
              </a:r>
              <a:r>
                <a:rPr lang="en-US" altLang="ko-KR" sz="2400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title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&gt;</a:t>
              </a:r>
              <a:r>
                <a:rPr lang="ko-KR" altLang="en-US" sz="2400" b="0" dirty="0">
                  <a:effectLst/>
                  <a:latin typeface="Consolas" panose="020B0609020204030204" pitchFamily="49" charset="0"/>
                </a:rPr>
                <a:t>타이틀입니다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&lt;/</a:t>
              </a:r>
              <a:r>
                <a:rPr lang="en-US" altLang="ko-KR" sz="2400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title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    &lt;/</a:t>
              </a:r>
              <a:r>
                <a:rPr lang="en-US" altLang="ko-KR" sz="2400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head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    &lt;</a:t>
              </a:r>
              <a:r>
                <a:rPr lang="en-US" altLang="ko-KR" sz="2400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body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        </a:t>
              </a:r>
              <a:r>
                <a:rPr lang="ko-KR" altLang="en-US" sz="2400" b="0" dirty="0">
                  <a:effectLst/>
                  <a:latin typeface="Consolas" panose="020B0609020204030204" pitchFamily="49" charset="0"/>
                </a:rPr>
                <a:t>안녕하세요</a:t>
              </a:r>
            </a:p>
            <a:p>
              <a:r>
                <a:rPr lang="ko-KR" altLang="en-US" sz="2400" b="0" dirty="0"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&lt;/</a:t>
              </a:r>
              <a:r>
                <a:rPr lang="en-US" altLang="ko-KR" sz="2400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body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&lt;/</a:t>
              </a:r>
              <a:r>
                <a:rPr lang="en-US" altLang="ko-KR" sz="2400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html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&gt;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0838D38-E135-4D55-B063-6C5BCE3AD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1345" y="2384179"/>
              <a:ext cx="4460404" cy="0"/>
            </a:xfrm>
            <a:prstGeom prst="line">
              <a:avLst/>
            </a:prstGeom>
            <a:ln w="9525">
              <a:solidFill>
                <a:srgbClr val="93A2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91BA77E-1F81-8B35-1771-E96CAD2AE15A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D1EE9-EA4B-43FE-764F-8C4647178C1B}"/>
              </a:ext>
            </a:extLst>
          </p:cNvPr>
          <p:cNvSpPr txBox="1"/>
          <p:nvPr/>
        </p:nvSpPr>
        <p:spPr>
          <a:xfrm>
            <a:off x="0" y="335568"/>
            <a:ext cx="1770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HTML</a:t>
            </a:r>
            <a:r>
              <a:rPr kumimoji="0" lang="ko-KR" altLang="en-US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이란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87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B06684-0809-4A61-A5E6-997C2A46516E}"/>
              </a:ext>
            </a:extLst>
          </p:cNvPr>
          <p:cNvGrpSpPr/>
          <p:nvPr/>
        </p:nvGrpSpPr>
        <p:grpSpPr>
          <a:xfrm>
            <a:off x="1025957" y="1179072"/>
            <a:ext cx="7772505" cy="3673575"/>
            <a:chOff x="2862787" y="1918320"/>
            <a:chExt cx="7772505" cy="367357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2B5368-3646-4BEC-9E97-1EE6540CB1F8}"/>
                </a:ext>
              </a:extLst>
            </p:cNvPr>
            <p:cNvSpPr txBox="1"/>
            <p:nvPr/>
          </p:nvSpPr>
          <p:spPr>
            <a:xfrm>
              <a:off x="2878689" y="1918320"/>
              <a:ext cx="36124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800" spc="-150" dirty="0">
                  <a:solidFill>
                    <a:prstClr val="black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CSS </a:t>
              </a:r>
              <a:r>
                <a:rPr lang="ko-KR" altLang="en-US" sz="2800" spc="-150" dirty="0">
                  <a:solidFill>
                    <a:prstClr val="black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기본 구조</a:t>
              </a:r>
              <a:endParaRPr kumimoji="0" lang="ko-KR" altLang="en-US" sz="2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99D636-1064-4F88-B743-DCB9A96937CA}"/>
                </a:ext>
              </a:extLst>
            </p:cNvPr>
            <p:cNvSpPr txBox="1"/>
            <p:nvPr/>
          </p:nvSpPr>
          <p:spPr>
            <a:xfrm>
              <a:off x="2862787" y="2544907"/>
              <a:ext cx="7772505" cy="30469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&lt;head&gt;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    &lt;title&gt;CSS </a:t>
              </a: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기본 구조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&lt;/title&gt;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&lt;style&gt;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        </a:t>
              </a:r>
              <a:r>
                <a:rPr lang="en-US" altLang="ko-KR" sz="2400" dirty="0">
                  <a:solidFill>
                    <a:srgbClr val="FF0000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h1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 { 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            color: red; 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        }</a:t>
              </a:r>
              <a:endParaRPr kumimoji="0" lang="en-US" altLang="ko-KR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    &lt;/style&gt;</a:t>
              </a:r>
              <a:endParaRPr kumimoji="0" lang="en-US" altLang="ko-KR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&lt;/head&gt;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0838D38-E135-4D55-B063-6C5BCE3AD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1345" y="2384179"/>
              <a:ext cx="4460404" cy="0"/>
            </a:xfrm>
            <a:prstGeom prst="line">
              <a:avLst/>
            </a:prstGeom>
            <a:ln w="9525">
              <a:solidFill>
                <a:srgbClr val="93A2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91BA77E-1F81-8B35-1771-E96CAD2AE15A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D1EE9-EA4B-43FE-764F-8C4647178C1B}"/>
              </a:ext>
            </a:extLst>
          </p:cNvPr>
          <p:cNvSpPr txBox="1"/>
          <p:nvPr/>
        </p:nvSpPr>
        <p:spPr>
          <a:xfrm>
            <a:off x="0" y="335568"/>
            <a:ext cx="1770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pc="-150" dirty="0">
                <a:solidFill>
                  <a:prstClr val="black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925447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B06684-0809-4A61-A5E6-997C2A46516E}"/>
              </a:ext>
            </a:extLst>
          </p:cNvPr>
          <p:cNvGrpSpPr/>
          <p:nvPr/>
        </p:nvGrpSpPr>
        <p:grpSpPr>
          <a:xfrm>
            <a:off x="1025957" y="1179072"/>
            <a:ext cx="7772505" cy="5027792"/>
            <a:chOff x="2862787" y="1918320"/>
            <a:chExt cx="7772505" cy="502779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2B5368-3646-4BEC-9E97-1EE6540CB1F8}"/>
                </a:ext>
              </a:extLst>
            </p:cNvPr>
            <p:cNvSpPr txBox="1"/>
            <p:nvPr/>
          </p:nvSpPr>
          <p:spPr>
            <a:xfrm>
              <a:off x="2878689" y="1918320"/>
              <a:ext cx="36124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800" spc="-150" dirty="0">
                  <a:solidFill>
                    <a:prstClr val="black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반응 </a:t>
              </a:r>
              <a:r>
                <a:rPr lang="ko-KR" altLang="en-US" sz="2800" spc="-150" dirty="0" err="1">
                  <a:solidFill>
                    <a:prstClr val="black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선택자</a:t>
              </a:r>
              <a:endParaRPr kumimoji="0" lang="ko-KR" altLang="en-US" sz="2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99D636-1064-4F88-B743-DCB9A96937CA}"/>
                </a:ext>
              </a:extLst>
            </p:cNvPr>
            <p:cNvSpPr txBox="1"/>
            <p:nvPr/>
          </p:nvSpPr>
          <p:spPr>
            <a:xfrm>
              <a:off x="2862787" y="2544907"/>
              <a:ext cx="7772505" cy="44012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&lt;head&gt;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    &lt;title&gt;CSS </a:t>
              </a:r>
              <a:r>
                <a:rPr lang="ko-KR" altLang="en-US" sz="2000" dirty="0">
                  <a:latin typeface="맑은 고딕" panose="020F0502020204030204"/>
                  <a:ea typeface="맑은 고딕" panose="020B0503020000020004" pitchFamily="50" charset="-127"/>
                </a:rPr>
                <a:t>기본 구조</a:t>
              </a: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&lt;/title&gt;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&lt;style&gt;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        h1:hover {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            color: red;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        }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        h1:active {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            color: blue;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        }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    &lt;/style&gt;</a:t>
              </a:r>
              <a:endParaRPr kumimoji="0" lang="en-US" altLang="ko-KR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&lt;/head&gt;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&lt;body&gt;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    &lt;h1&gt;</a:t>
              </a:r>
              <a:r>
                <a:rPr lang="ko-KR" altLang="en-US" sz="2000" dirty="0">
                  <a:latin typeface="맑은 고딕" panose="020F0502020204030204"/>
                  <a:ea typeface="맑은 고딕" panose="020B0503020000020004" pitchFamily="50" charset="-127"/>
                </a:rPr>
                <a:t>안녕하세요</a:t>
              </a: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&lt;/h1&gt;</a:t>
              </a:r>
              <a:endParaRPr kumimoji="0" lang="en-US" altLang="ko-KR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&lt;/body&gt;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0838D38-E135-4D55-B063-6C5BCE3AD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1345" y="2384179"/>
              <a:ext cx="4460404" cy="0"/>
            </a:xfrm>
            <a:prstGeom prst="line">
              <a:avLst/>
            </a:prstGeom>
            <a:ln w="9525">
              <a:solidFill>
                <a:srgbClr val="93A2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91BA77E-1F81-8B35-1771-E96CAD2AE15A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D1EE9-EA4B-43FE-764F-8C4647178C1B}"/>
              </a:ext>
            </a:extLst>
          </p:cNvPr>
          <p:cNvSpPr txBox="1"/>
          <p:nvPr/>
        </p:nvSpPr>
        <p:spPr>
          <a:xfrm>
            <a:off x="0" y="335568"/>
            <a:ext cx="1770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pc="-150" dirty="0">
                <a:solidFill>
                  <a:prstClr val="black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3697479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B06684-0809-4A61-A5E6-997C2A46516E}"/>
              </a:ext>
            </a:extLst>
          </p:cNvPr>
          <p:cNvGrpSpPr/>
          <p:nvPr/>
        </p:nvGrpSpPr>
        <p:grpSpPr>
          <a:xfrm>
            <a:off x="1025957" y="1179072"/>
            <a:ext cx="7772505" cy="1026697"/>
            <a:chOff x="2862787" y="1918320"/>
            <a:chExt cx="7772505" cy="102669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2B5368-3646-4BEC-9E97-1EE6540CB1F8}"/>
                </a:ext>
              </a:extLst>
            </p:cNvPr>
            <p:cNvSpPr txBox="1"/>
            <p:nvPr/>
          </p:nvSpPr>
          <p:spPr>
            <a:xfrm>
              <a:off x="2878689" y="1918320"/>
              <a:ext cx="36124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8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박스 속성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99D636-1064-4F88-B743-DCB9A96937CA}"/>
                </a:ext>
              </a:extLst>
            </p:cNvPr>
            <p:cNvSpPr txBox="1"/>
            <p:nvPr/>
          </p:nvSpPr>
          <p:spPr>
            <a:xfrm>
              <a:off x="2862787" y="2544907"/>
              <a:ext cx="777250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0838D38-E135-4D55-B063-6C5BCE3AD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1345" y="2384179"/>
              <a:ext cx="4460404" cy="0"/>
            </a:xfrm>
            <a:prstGeom prst="line">
              <a:avLst/>
            </a:prstGeom>
            <a:ln w="9525">
              <a:solidFill>
                <a:srgbClr val="93A2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91BA77E-1F81-8B35-1771-E96CAD2AE15A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D1EE9-EA4B-43FE-764F-8C4647178C1B}"/>
              </a:ext>
            </a:extLst>
          </p:cNvPr>
          <p:cNvSpPr txBox="1"/>
          <p:nvPr/>
        </p:nvSpPr>
        <p:spPr>
          <a:xfrm>
            <a:off x="0" y="335568"/>
            <a:ext cx="1770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pc="-150" dirty="0">
                <a:solidFill>
                  <a:prstClr val="black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CSS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  <p:pic>
        <p:nvPicPr>
          <p:cNvPr id="1026" name="Picture 2" descr="코딩의 시작, TCP School">
            <a:extLst>
              <a:ext uri="{FF2B5EF4-FFF2-40B4-BE49-F238E27FC236}">
                <a16:creationId xmlns:a16="http://schemas.microsoft.com/office/drawing/2014/main" id="{761D7329-B3D1-9A59-88A6-AFDFC72F4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309136"/>
            <a:ext cx="3810000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450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B06684-0809-4A61-A5E6-997C2A46516E}"/>
              </a:ext>
            </a:extLst>
          </p:cNvPr>
          <p:cNvGrpSpPr/>
          <p:nvPr/>
        </p:nvGrpSpPr>
        <p:grpSpPr>
          <a:xfrm>
            <a:off x="1025957" y="1179072"/>
            <a:ext cx="7772505" cy="5150902"/>
            <a:chOff x="2862787" y="1918320"/>
            <a:chExt cx="7772505" cy="515090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2B5368-3646-4BEC-9E97-1EE6540CB1F8}"/>
                </a:ext>
              </a:extLst>
            </p:cNvPr>
            <p:cNvSpPr txBox="1"/>
            <p:nvPr/>
          </p:nvSpPr>
          <p:spPr>
            <a:xfrm>
              <a:off x="2878689" y="1918320"/>
              <a:ext cx="36124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800" spc="-150" dirty="0">
                  <a:solidFill>
                    <a:prstClr val="black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크기 속성</a:t>
              </a:r>
              <a:endParaRPr kumimoji="0" lang="ko-KR" altLang="en-US" sz="2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99D636-1064-4F88-B743-DCB9A96937CA}"/>
                </a:ext>
              </a:extLst>
            </p:cNvPr>
            <p:cNvSpPr txBox="1"/>
            <p:nvPr/>
          </p:nvSpPr>
          <p:spPr>
            <a:xfrm>
              <a:off x="2862787" y="2544907"/>
              <a:ext cx="7772505" cy="45243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&lt;head&gt;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    &lt;title&gt;CSS </a:t>
              </a: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기본 구조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&lt;/title&gt;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&lt;style&gt;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        div {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            width: 100px; height: 100px;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            background-color: red;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        }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    &lt;/style&gt;</a:t>
              </a:r>
              <a:endParaRPr kumimoji="0" lang="en-US" altLang="ko-KR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&lt;/head&gt;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&lt;body&gt;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    &lt;div&gt;&lt;/div&gt;</a:t>
              </a:r>
              <a:endParaRPr kumimoji="0" lang="en-US" altLang="ko-KR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&lt;/body&gt;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0838D38-E135-4D55-B063-6C5BCE3AD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1345" y="2384179"/>
              <a:ext cx="4460404" cy="0"/>
            </a:xfrm>
            <a:prstGeom prst="line">
              <a:avLst/>
            </a:prstGeom>
            <a:ln w="9525">
              <a:solidFill>
                <a:srgbClr val="93A2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91BA77E-1F81-8B35-1771-E96CAD2AE15A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D1EE9-EA4B-43FE-764F-8C4647178C1B}"/>
              </a:ext>
            </a:extLst>
          </p:cNvPr>
          <p:cNvSpPr txBox="1"/>
          <p:nvPr/>
        </p:nvSpPr>
        <p:spPr>
          <a:xfrm>
            <a:off x="0" y="335568"/>
            <a:ext cx="1770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pc="-150" dirty="0">
                <a:solidFill>
                  <a:prstClr val="black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2981934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B06684-0809-4A61-A5E6-997C2A46516E}"/>
              </a:ext>
            </a:extLst>
          </p:cNvPr>
          <p:cNvGrpSpPr/>
          <p:nvPr/>
        </p:nvGrpSpPr>
        <p:grpSpPr>
          <a:xfrm>
            <a:off x="1025957" y="1179072"/>
            <a:ext cx="7772505" cy="5335568"/>
            <a:chOff x="2862787" y="1918320"/>
            <a:chExt cx="7772505" cy="533556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2B5368-3646-4BEC-9E97-1EE6540CB1F8}"/>
                </a:ext>
              </a:extLst>
            </p:cNvPr>
            <p:cNvSpPr txBox="1"/>
            <p:nvPr/>
          </p:nvSpPr>
          <p:spPr>
            <a:xfrm>
              <a:off x="2878689" y="1918320"/>
              <a:ext cx="36124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800" spc="-150" dirty="0">
                  <a:solidFill>
                    <a:prstClr val="black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크기 속성</a:t>
              </a:r>
              <a:endParaRPr kumimoji="0" lang="ko-KR" altLang="en-US" sz="2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99D636-1064-4F88-B743-DCB9A96937CA}"/>
                </a:ext>
              </a:extLst>
            </p:cNvPr>
            <p:cNvSpPr txBox="1"/>
            <p:nvPr/>
          </p:nvSpPr>
          <p:spPr>
            <a:xfrm>
              <a:off x="2862787" y="2544907"/>
              <a:ext cx="7772505" cy="47089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&lt;head&gt;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    &lt;title&gt;CSS </a:t>
              </a:r>
              <a:r>
                <a:rPr lang="ko-KR" altLang="en-US" sz="2000" dirty="0">
                  <a:latin typeface="맑은 고딕" panose="020F0502020204030204"/>
                  <a:ea typeface="맑은 고딕" panose="020B0503020000020004" pitchFamily="50" charset="-127"/>
                </a:rPr>
                <a:t>기본 구조</a:t>
              </a: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&lt;/title&gt;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&lt;style&gt;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        div {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            width: 100px; height: 100px;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            background-color: red;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2000" dirty="0"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            border: 20px solid black;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            margin: 10px; padding: 30px;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       }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    &lt;/style&gt;</a:t>
              </a:r>
              <a:endParaRPr kumimoji="0" lang="en-US" altLang="ko-KR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&lt;/head&gt;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&lt;body&gt;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    &lt;div&gt;&lt;/div&gt;</a:t>
              </a:r>
              <a:endParaRPr kumimoji="0" lang="en-US" altLang="ko-KR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&lt;/body&gt;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0838D38-E135-4D55-B063-6C5BCE3AD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1345" y="2384179"/>
              <a:ext cx="4460404" cy="0"/>
            </a:xfrm>
            <a:prstGeom prst="line">
              <a:avLst/>
            </a:prstGeom>
            <a:ln w="9525">
              <a:solidFill>
                <a:srgbClr val="93A2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91BA77E-1F81-8B35-1771-E96CAD2AE15A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D1EE9-EA4B-43FE-764F-8C4647178C1B}"/>
              </a:ext>
            </a:extLst>
          </p:cNvPr>
          <p:cNvSpPr txBox="1"/>
          <p:nvPr/>
        </p:nvSpPr>
        <p:spPr>
          <a:xfrm>
            <a:off x="0" y="335568"/>
            <a:ext cx="1770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pc="-150" dirty="0">
                <a:solidFill>
                  <a:prstClr val="black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2766237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B06684-0809-4A61-A5E6-997C2A46516E}"/>
              </a:ext>
            </a:extLst>
          </p:cNvPr>
          <p:cNvGrpSpPr/>
          <p:nvPr/>
        </p:nvGrpSpPr>
        <p:grpSpPr>
          <a:xfrm>
            <a:off x="1025957" y="1179072"/>
            <a:ext cx="7772505" cy="5243235"/>
            <a:chOff x="2862787" y="1918320"/>
            <a:chExt cx="7772505" cy="524323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2B5368-3646-4BEC-9E97-1EE6540CB1F8}"/>
                </a:ext>
              </a:extLst>
            </p:cNvPr>
            <p:cNvSpPr txBox="1"/>
            <p:nvPr/>
          </p:nvSpPr>
          <p:spPr>
            <a:xfrm>
              <a:off x="2878689" y="1918320"/>
              <a:ext cx="36124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800" spc="-150" dirty="0">
                  <a:solidFill>
                    <a:prstClr val="black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위치 속성</a:t>
              </a:r>
              <a:endParaRPr kumimoji="0" lang="ko-KR" altLang="en-US" sz="2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99D636-1064-4F88-B743-DCB9A96937CA}"/>
                </a:ext>
              </a:extLst>
            </p:cNvPr>
            <p:cNvSpPr txBox="1"/>
            <p:nvPr/>
          </p:nvSpPr>
          <p:spPr>
            <a:xfrm>
              <a:off x="2862787" y="2544907"/>
              <a:ext cx="7772505" cy="46166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&lt;head&gt;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dirty="0">
                  <a:latin typeface="맑은 고딕" panose="020F0502020204030204"/>
                  <a:ea typeface="맑은 고딕" panose="020B0503020000020004" pitchFamily="50" charset="-127"/>
                </a:rPr>
                <a:t>    &lt;title&gt;CSS </a:t>
              </a:r>
              <a:r>
                <a:rPr lang="ko-KR" altLang="en-US" sz="1400" dirty="0">
                  <a:latin typeface="맑은 고딕" panose="020F0502020204030204"/>
                  <a:ea typeface="맑은 고딕" panose="020B0503020000020004" pitchFamily="50" charset="-127"/>
                </a:rPr>
                <a:t>기본 구조</a:t>
              </a:r>
              <a:r>
                <a:rPr lang="en-US" altLang="ko-KR" sz="1400" dirty="0">
                  <a:latin typeface="맑은 고딕" panose="020F0502020204030204"/>
                  <a:ea typeface="맑은 고딕" panose="020B0503020000020004" pitchFamily="50" charset="-127"/>
                </a:rPr>
                <a:t>&lt;/title&gt;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&lt;style&gt;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dirty="0">
                  <a:latin typeface="맑은 고딕" panose="020F0502020204030204"/>
                  <a:ea typeface="맑은 고딕" panose="020B0503020000020004" pitchFamily="50" charset="-127"/>
                </a:rPr>
                <a:t>        .box {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        width: </a:t>
              </a:r>
              <a:r>
                <a:rPr lang="en-US" altLang="ko-KR" sz="1400" dirty="0">
                  <a:latin typeface="맑은 고딕" panose="020F0502020204030204"/>
                  <a:ea typeface="맑은 고딕" panose="020B0503020000020004" pitchFamily="50" charset="-127"/>
                </a:rPr>
                <a:t>100px; height: 100px;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        position: absolute;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dirty="0">
                  <a:latin typeface="맑은 고딕" panose="020F0502020204030204"/>
                  <a:ea typeface="맑은 고딕" panose="020B0503020000020004" pitchFamily="50" charset="-127"/>
                </a:rPr>
                <a:t>        }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dirty="0">
                  <a:latin typeface="맑은 고딕" panose="020F0502020204030204"/>
                  <a:ea typeface="맑은 고딕" panose="020B0503020000020004" pitchFamily="50" charset="-127"/>
                </a:rPr>
                <a:t>        .red</a:t>
              </a:r>
              <a:r>
                <a:rPr lang="ko-KR" altLang="en-US" sz="1400" dirty="0">
                  <a:latin typeface="맑은 고딕" panose="020F0502020204030204"/>
                  <a:ea typeface="맑은 고딕" panose="020B0503020000020004" pitchFamily="50" charset="-127"/>
                </a:rPr>
                <a:t> </a:t>
              </a:r>
              <a:r>
                <a:rPr lang="en-US" altLang="ko-KR" sz="1400" dirty="0">
                  <a:latin typeface="맑은 고딕" panose="020F0502020204030204"/>
                  <a:ea typeface="맑은 고딕" panose="020B0503020000020004" pitchFamily="50" charset="-127"/>
                </a:rPr>
                <a:t>{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dirty="0">
                  <a:latin typeface="맑은 고딕" panose="020F0502020204030204"/>
                  <a:ea typeface="맑은 고딕" panose="020B0503020000020004" pitchFamily="50" charset="-127"/>
                </a:rPr>
                <a:t>            background-color: red;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dirty="0">
                  <a:latin typeface="맑은 고딕" panose="020F0502020204030204"/>
                  <a:ea typeface="맑은 고딕" panose="020B0503020000020004" pitchFamily="50" charset="-127"/>
                </a:rPr>
                <a:t>            left: 10px; top: 10px;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dirty="0">
                  <a:latin typeface="맑은 고딕" panose="020F0502020204030204"/>
                  <a:ea typeface="맑은 고딕" panose="020B0503020000020004" pitchFamily="50" charset="-127"/>
                </a:rPr>
                <a:t>        }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dirty="0">
                  <a:latin typeface="맑은 고딕" panose="020F0502020204030204"/>
                  <a:ea typeface="맑은 고딕" panose="020B0503020000020004" pitchFamily="50" charset="-127"/>
                </a:rPr>
                <a:t>        .green {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dirty="0">
                  <a:latin typeface="맑은 고딕" panose="020F0502020204030204"/>
                  <a:ea typeface="맑은 고딕" panose="020B0503020000020004" pitchFamily="50" charset="-127"/>
                </a:rPr>
                <a:t>            background-color: green;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dirty="0">
                  <a:latin typeface="맑은 고딕" panose="020F0502020204030204"/>
                  <a:ea typeface="맑은 고딕" panose="020B0503020000020004" pitchFamily="50" charset="-127"/>
                </a:rPr>
                <a:t>            left: 50px; top: 50px;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dirty="0">
                  <a:latin typeface="맑은 고딕" panose="020F0502020204030204"/>
                  <a:ea typeface="맑은 고딕" panose="020B0503020000020004" pitchFamily="50" charset="-127"/>
                </a:rPr>
                <a:t>        }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dirty="0">
                  <a:latin typeface="맑은 고딕" panose="020F0502020204030204"/>
                  <a:ea typeface="맑은 고딕" panose="020B0503020000020004" pitchFamily="50" charset="-127"/>
                </a:rPr>
                <a:t>        .blue {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dirty="0">
                  <a:latin typeface="맑은 고딕" panose="020F0502020204030204"/>
                  <a:ea typeface="맑은 고딕" panose="020B0503020000020004" pitchFamily="50" charset="-127"/>
                </a:rPr>
                <a:t>            background-color: blue;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dirty="0">
                  <a:latin typeface="맑은 고딕" panose="020F0502020204030204"/>
                  <a:ea typeface="맑은 고딕" panose="020B0503020000020004" pitchFamily="50" charset="-127"/>
                </a:rPr>
                <a:t>            left: 90px; top: 90px;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dirty="0">
                  <a:latin typeface="맑은 고딕" panose="020F0502020204030204"/>
                  <a:ea typeface="맑은 고딕" panose="020B0503020000020004" pitchFamily="50" charset="-127"/>
                </a:rPr>
                <a:t>        }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dirty="0">
                  <a:latin typeface="맑은 고딕" panose="020F0502020204030204"/>
                  <a:ea typeface="맑은 고딕" panose="020B0503020000020004" pitchFamily="50" charset="-127"/>
                </a:rPr>
                <a:t>    &lt;/style&gt;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dirty="0">
                  <a:latin typeface="맑은 고딕" panose="020F0502020204030204"/>
                  <a:ea typeface="맑은 고딕" panose="020B0503020000020004" pitchFamily="50" charset="-127"/>
                </a:rPr>
                <a:t>&lt;/head&gt;</a:t>
              </a: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0838D38-E135-4D55-B063-6C5BCE3AD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1345" y="2384179"/>
              <a:ext cx="4460404" cy="0"/>
            </a:xfrm>
            <a:prstGeom prst="line">
              <a:avLst/>
            </a:prstGeom>
            <a:ln w="9525">
              <a:solidFill>
                <a:srgbClr val="93A2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91BA77E-1F81-8B35-1771-E96CAD2AE15A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D1EE9-EA4B-43FE-764F-8C4647178C1B}"/>
              </a:ext>
            </a:extLst>
          </p:cNvPr>
          <p:cNvSpPr txBox="1"/>
          <p:nvPr/>
        </p:nvSpPr>
        <p:spPr>
          <a:xfrm>
            <a:off x="0" y="335568"/>
            <a:ext cx="1770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pc="-150" dirty="0">
                <a:solidFill>
                  <a:prstClr val="black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CSS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82AE00-F503-00A1-4EF9-9262AD070ECA}"/>
              </a:ext>
            </a:extLst>
          </p:cNvPr>
          <p:cNvSpPr txBox="1"/>
          <p:nvPr/>
        </p:nvSpPr>
        <p:spPr>
          <a:xfrm>
            <a:off x="4912209" y="1805659"/>
            <a:ext cx="35286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&lt;body&gt;</a:t>
            </a:r>
          </a:p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latin typeface="맑은 고딕" panose="020F0502020204030204"/>
                <a:ea typeface="맑은 고딕" panose="020B0503020000020004" pitchFamily="50" charset="-127"/>
              </a:rPr>
              <a:t>    &lt;div class=“box red”&gt;&lt;/div&gt;</a:t>
            </a:r>
          </a:p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latin typeface="맑은 고딕" panose="020F0502020204030204"/>
                <a:ea typeface="맑은 고딕" panose="020B0503020000020004" pitchFamily="50" charset="-127"/>
              </a:rPr>
              <a:t>    &lt;div class=“box green”&gt;&lt;/div&gt;</a:t>
            </a:r>
          </a:p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latin typeface="맑은 고딕" panose="020F0502020204030204"/>
                <a:ea typeface="맑은 고딕" panose="020B0503020000020004" pitchFamily="50" charset="-127"/>
              </a:rPr>
              <a:t>    &lt;div class=“box blue”&gt;&lt;/div&gt;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latin typeface="맑은 고딕" panose="020F0502020204030204"/>
                <a:ea typeface="맑은 고딕" panose="020B0503020000020004" pitchFamily="50" charset="-127"/>
              </a:rPr>
              <a:t>&lt;/body&gt;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40117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B06684-0809-4A61-A5E6-997C2A46516E}"/>
              </a:ext>
            </a:extLst>
          </p:cNvPr>
          <p:cNvGrpSpPr/>
          <p:nvPr/>
        </p:nvGrpSpPr>
        <p:grpSpPr>
          <a:xfrm>
            <a:off x="1025957" y="1179072"/>
            <a:ext cx="7772505" cy="4720015"/>
            <a:chOff x="2862787" y="1918320"/>
            <a:chExt cx="7772505" cy="472001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2B5368-3646-4BEC-9E97-1EE6540CB1F8}"/>
                </a:ext>
              </a:extLst>
            </p:cNvPr>
            <p:cNvSpPr txBox="1"/>
            <p:nvPr/>
          </p:nvSpPr>
          <p:spPr>
            <a:xfrm>
              <a:off x="2878689" y="1918320"/>
              <a:ext cx="36124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800" spc="-150" dirty="0">
                  <a:solidFill>
                    <a:prstClr val="black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float </a:t>
              </a:r>
              <a:r>
                <a:rPr lang="ko-KR" altLang="en-US" sz="2800" spc="-150" dirty="0">
                  <a:solidFill>
                    <a:prstClr val="black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속성</a:t>
              </a:r>
              <a:endParaRPr kumimoji="0" lang="ko-KR" altLang="en-US" sz="2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99D636-1064-4F88-B743-DCB9A96937CA}"/>
                </a:ext>
              </a:extLst>
            </p:cNvPr>
            <p:cNvSpPr txBox="1"/>
            <p:nvPr/>
          </p:nvSpPr>
          <p:spPr>
            <a:xfrm>
              <a:off x="2862787" y="2544907"/>
              <a:ext cx="7772505" cy="40934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&lt;head&gt;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    &lt;title&gt;CSS </a:t>
              </a:r>
              <a:r>
                <a:rPr lang="ko-KR" altLang="en-US" sz="2000" dirty="0">
                  <a:latin typeface="맑은 고딕" panose="020F0502020204030204"/>
                  <a:ea typeface="맑은 고딕" panose="020B0503020000020004" pitchFamily="50" charset="-127"/>
                </a:rPr>
                <a:t>기본 구조</a:t>
              </a: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&lt;/title&gt;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&lt;style&gt;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        </a:t>
              </a:r>
              <a:r>
                <a:rPr lang="en-US" altLang="ko-KR" sz="2000" dirty="0" err="1">
                  <a:latin typeface="맑은 고딕" panose="020F0502020204030204"/>
                  <a:ea typeface="맑은 고딕" panose="020B0503020000020004" pitchFamily="50" charset="-127"/>
                </a:rPr>
                <a:t>img</a:t>
              </a: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 {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            float: left;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        }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    &lt;/style&gt;</a:t>
              </a:r>
              <a:endParaRPr kumimoji="0" lang="en-US" altLang="ko-KR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&lt;/head&gt;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&lt;body&gt;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    &lt;</a:t>
              </a:r>
              <a:r>
                <a:rPr lang="en-US" altLang="ko-KR" sz="2000" dirty="0" err="1">
                  <a:latin typeface="맑은 고딕" panose="020F0502020204030204"/>
                  <a:ea typeface="맑은 고딕" panose="020B0503020000020004" pitchFamily="50" charset="-127"/>
                </a:rPr>
                <a:t>img</a:t>
              </a: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 </a:t>
              </a:r>
              <a:r>
                <a:rPr lang="en-US" altLang="ko-KR" sz="2000" dirty="0" err="1">
                  <a:latin typeface="맑은 고딕" panose="020F0502020204030204"/>
                  <a:ea typeface="맑은 고딕" panose="020B0503020000020004" pitchFamily="50" charset="-127"/>
                </a:rPr>
                <a:t>src</a:t>
              </a: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=“dog.jpg” /&gt;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&lt;h1&gt;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안녕하세요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&lt;/h1&gt;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    &lt;p&gt;</a:t>
              </a:r>
              <a:r>
                <a:rPr lang="ko-KR" altLang="en-US" sz="2000" dirty="0">
                  <a:latin typeface="맑은 고딕" panose="020F0502020204030204"/>
                  <a:ea typeface="맑은 고딕" panose="020B0503020000020004" pitchFamily="50" charset="-127"/>
                </a:rPr>
                <a:t>반갑습니다</a:t>
              </a: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&lt;/p&gt;</a:t>
              </a:r>
              <a:endParaRPr kumimoji="0" lang="en-US" altLang="ko-KR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&lt;/body&gt;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0838D38-E135-4D55-B063-6C5BCE3AD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1345" y="2384179"/>
              <a:ext cx="4460404" cy="0"/>
            </a:xfrm>
            <a:prstGeom prst="line">
              <a:avLst/>
            </a:prstGeom>
            <a:ln w="9525">
              <a:solidFill>
                <a:srgbClr val="93A2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91BA77E-1F81-8B35-1771-E96CAD2AE15A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D1EE9-EA4B-43FE-764F-8C4647178C1B}"/>
              </a:ext>
            </a:extLst>
          </p:cNvPr>
          <p:cNvSpPr txBox="1"/>
          <p:nvPr/>
        </p:nvSpPr>
        <p:spPr>
          <a:xfrm>
            <a:off x="0" y="335568"/>
            <a:ext cx="1770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pc="-150" dirty="0">
                <a:solidFill>
                  <a:prstClr val="black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1422946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1963</TotalTime>
  <Words>815</Words>
  <Application>Microsoft Office PowerPoint</Application>
  <PresentationFormat>와이드스크린</PresentationFormat>
  <Paragraphs>176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에스코어 드림 4 Regular</vt:lpstr>
      <vt:lpstr>에스코어 드림 8 Heavy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김성태</dc:creator>
  <cp:lastModifiedBy>김성태</cp:lastModifiedBy>
  <cp:revision>114</cp:revision>
  <dcterms:created xsi:type="dcterms:W3CDTF">2023-01-01T17:04:02Z</dcterms:created>
  <dcterms:modified xsi:type="dcterms:W3CDTF">2023-01-12T11:33:43Z</dcterms:modified>
</cp:coreProperties>
</file>