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388" autoAdjust="0"/>
  </p:normalViewPr>
  <p:slideViewPr>
    <p:cSldViewPr snapToGrid="0">
      <p:cViewPr>
        <p:scale>
          <a:sx n="69" d="100"/>
          <a:sy n="69" d="100"/>
        </p:scale>
        <p:origin x="141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733BE-E58C-407D-8D46-F0A6A6C1D36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330B5B4-E10D-47B3-88C6-E66563CC1750}">
      <dgm:prSet/>
      <dgm:spPr>
        <a:solidFill>
          <a:schemeClr val="tx1">
            <a:lumMod val="50000"/>
          </a:schemeClr>
        </a:solidFill>
      </dgm:spPr>
      <dgm:t>
        <a:bodyPr/>
        <a:lstStyle/>
        <a:p>
          <a:r>
            <a:rPr lang="en-US" b="1" i="0"/>
            <a:t>Written Guide</a:t>
          </a:r>
          <a:endParaRPr lang="en-US"/>
        </a:p>
      </dgm:t>
    </dgm:pt>
    <dgm:pt modelId="{8F243EBD-EBD6-43C4-95B4-ACCE54A6FFB2}" type="parTrans" cxnId="{73D3AFCB-7D8E-47ED-9551-6C6209027D84}">
      <dgm:prSet/>
      <dgm:spPr/>
      <dgm:t>
        <a:bodyPr/>
        <a:lstStyle/>
        <a:p>
          <a:endParaRPr lang="en-US"/>
        </a:p>
      </dgm:t>
    </dgm:pt>
    <dgm:pt modelId="{75F462BE-2675-4910-B677-E25E13D5BB5C}" type="sibTrans" cxnId="{73D3AFCB-7D8E-47ED-9551-6C6209027D84}">
      <dgm:prSet/>
      <dgm:spPr/>
      <dgm:t>
        <a:bodyPr/>
        <a:lstStyle/>
        <a:p>
          <a:endParaRPr lang="en-US"/>
        </a:p>
      </dgm:t>
    </dgm:pt>
    <dgm:pt modelId="{CCF53FD4-A916-428E-BD35-246A44135EB3}">
      <dgm:prSet/>
      <dgm:spPr/>
      <dgm:t>
        <a:bodyPr/>
        <a:lstStyle/>
        <a:p>
          <a:r>
            <a:rPr lang="en-US" b="0" i="0"/>
            <a:t>Comprehensive text-based content covering all scope areas.</a:t>
          </a:r>
          <a:endParaRPr lang="en-US"/>
        </a:p>
      </dgm:t>
    </dgm:pt>
    <dgm:pt modelId="{8A7EE93A-CB28-4BE9-BEAA-8E5774FCD005}" type="parTrans" cxnId="{7DBE610D-258B-45B8-84A0-A8A949A5E254}">
      <dgm:prSet/>
      <dgm:spPr/>
      <dgm:t>
        <a:bodyPr/>
        <a:lstStyle/>
        <a:p>
          <a:endParaRPr lang="en-US"/>
        </a:p>
      </dgm:t>
    </dgm:pt>
    <dgm:pt modelId="{063ADB11-E242-449C-8D5E-B2B711DD66C9}" type="sibTrans" cxnId="{7DBE610D-258B-45B8-84A0-A8A949A5E254}">
      <dgm:prSet/>
      <dgm:spPr/>
      <dgm:t>
        <a:bodyPr/>
        <a:lstStyle/>
        <a:p>
          <a:endParaRPr lang="en-US"/>
        </a:p>
      </dgm:t>
    </dgm:pt>
    <dgm:pt modelId="{CE77119D-1DCF-4814-8AFA-19F797D0D85E}">
      <dgm:prSet/>
      <dgm:spPr/>
      <dgm:t>
        <a:bodyPr/>
        <a:lstStyle/>
        <a:p>
          <a:r>
            <a:rPr lang="en-US" b="0" i="0"/>
            <a:t>Inclusion of step-by-step instructions for each process.</a:t>
          </a:r>
          <a:endParaRPr lang="en-US"/>
        </a:p>
      </dgm:t>
    </dgm:pt>
    <dgm:pt modelId="{86DCC638-CA05-4BC8-A606-F1CD99B0C453}" type="parTrans" cxnId="{17891A96-59A9-491A-806E-8124F333D24D}">
      <dgm:prSet/>
      <dgm:spPr/>
      <dgm:t>
        <a:bodyPr/>
        <a:lstStyle/>
        <a:p>
          <a:endParaRPr lang="en-US"/>
        </a:p>
      </dgm:t>
    </dgm:pt>
    <dgm:pt modelId="{4476A475-41A5-4FB6-84A4-2ADEB4FFB135}" type="sibTrans" cxnId="{17891A96-59A9-491A-806E-8124F333D24D}">
      <dgm:prSet/>
      <dgm:spPr/>
      <dgm:t>
        <a:bodyPr/>
        <a:lstStyle/>
        <a:p>
          <a:endParaRPr lang="en-US"/>
        </a:p>
      </dgm:t>
    </dgm:pt>
    <dgm:pt modelId="{58514CE7-3CC7-40A8-942A-4BC61E1D753C}">
      <dgm:prSet/>
      <dgm:spPr>
        <a:solidFill>
          <a:schemeClr val="tx1">
            <a:lumMod val="65000"/>
          </a:schemeClr>
        </a:solidFill>
      </dgm:spPr>
      <dgm:t>
        <a:bodyPr/>
        <a:lstStyle/>
        <a:p>
          <a:r>
            <a:rPr lang="en-US" b="1" i="0"/>
            <a:t>Visual Aids</a:t>
          </a:r>
          <a:endParaRPr lang="en-US"/>
        </a:p>
      </dgm:t>
    </dgm:pt>
    <dgm:pt modelId="{089220F7-5768-48BF-BC32-6172E5366621}" type="parTrans" cxnId="{0A3F29B6-5944-443C-A97B-ED51DD8BD937}">
      <dgm:prSet/>
      <dgm:spPr/>
      <dgm:t>
        <a:bodyPr/>
        <a:lstStyle/>
        <a:p>
          <a:endParaRPr lang="en-US"/>
        </a:p>
      </dgm:t>
    </dgm:pt>
    <dgm:pt modelId="{3250BB28-D3A2-4094-89F0-6B9A74065475}" type="sibTrans" cxnId="{0A3F29B6-5944-443C-A97B-ED51DD8BD937}">
      <dgm:prSet/>
      <dgm:spPr/>
      <dgm:t>
        <a:bodyPr/>
        <a:lstStyle/>
        <a:p>
          <a:endParaRPr lang="en-US"/>
        </a:p>
      </dgm:t>
    </dgm:pt>
    <dgm:pt modelId="{F15EAD2F-105D-4E79-AE57-C1101C5224DF}">
      <dgm:prSet/>
      <dgm:spPr/>
      <dgm:t>
        <a:bodyPr/>
        <a:lstStyle/>
        <a:p>
          <a:r>
            <a:rPr lang="en-US" b="0" i="0"/>
            <a:t>Relevant screenshots demonstrating key steps and features.</a:t>
          </a:r>
          <a:endParaRPr lang="en-US"/>
        </a:p>
      </dgm:t>
    </dgm:pt>
    <dgm:pt modelId="{8C49BB47-0DF9-4A0B-A7E4-21617C682A0F}" type="parTrans" cxnId="{0E6DC531-2401-4067-80BE-EACB944AF676}">
      <dgm:prSet/>
      <dgm:spPr/>
      <dgm:t>
        <a:bodyPr/>
        <a:lstStyle/>
        <a:p>
          <a:endParaRPr lang="en-US"/>
        </a:p>
      </dgm:t>
    </dgm:pt>
    <dgm:pt modelId="{9D7316C2-F712-45CA-A4B2-E194B81EEF63}" type="sibTrans" cxnId="{0E6DC531-2401-4067-80BE-EACB944AF676}">
      <dgm:prSet/>
      <dgm:spPr/>
      <dgm:t>
        <a:bodyPr/>
        <a:lstStyle/>
        <a:p>
          <a:endParaRPr lang="en-US"/>
        </a:p>
      </dgm:t>
    </dgm:pt>
    <dgm:pt modelId="{4918574A-6184-44CE-925C-DC06EF045E61}">
      <dgm:prSet/>
      <dgm:spPr/>
      <dgm:t>
        <a:bodyPr/>
        <a:lstStyle/>
        <a:p>
          <a:r>
            <a:rPr lang="en-US" b="0" i="0"/>
            <a:t>Diagrams, flowcharts, and other visual tools to enhance understanding.</a:t>
          </a:r>
          <a:endParaRPr lang="en-US"/>
        </a:p>
      </dgm:t>
    </dgm:pt>
    <dgm:pt modelId="{8DC1EE8B-C7E9-41E7-A070-86D096E1308A}" type="parTrans" cxnId="{CF670393-DB79-456C-8CB9-E3719989B64C}">
      <dgm:prSet/>
      <dgm:spPr/>
      <dgm:t>
        <a:bodyPr/>
        <a:lstStyle/>
        <a:p>
          <a:endParaRPr lang="en-US"/>
        </a:p>
      </dgm:t>
    </dgm:pt>
    <dgm:pt modelId="{CBCB93BA-0F14-4B3F-A2FD-C67D80919087}" type="sibTrans" cxnId="{CF670393-DB79-456C-8CB9-E3719989B64C}">
      <dgm:prSet/>
      <dgm:spPr/>
      <dgm:t>
        <a:bodyPr/>
        <a:lstStyle/>
        <a:p>
          <a:endParaRPr lang="en-US"/>
        </a:p>
      </dgm:t>
    </dgm:pt>
    <dgm:pt modelId="{AD311BD2-B1D6-4EED-88E0-07DD212082E1}">
      <dgm:prSet/>
      <dgm:spPr>
        <a:solidFill>
          <a:schemeClr val="bg1">
            <a:lumMod val="75000"/>
            <a:lumOff val="25000"/>
          </a:schemeClr>
        </a:solidFill>
      </dgm:spPr>
      <dgm:t>
        <a:bodyPr/>
        <a:lstStyle/>
        <a:p>
          <a:r>
            <a:rPr lang="en-US" b="1" i="0"/>
            <a:t>Supplementary Materials</a:t>
          </a:r>
          <a:endParaRPr lang="en-US"/>
        </a:p>
      </dgm:t>
    </dgm:pt>
    <dgm:pt modelId="{41408D54-1B9B-47FA-9FD4-BD6317944AB7}" type="parTrans" cxnId="{206E6A46-D84E-4F0E-9B7D-5B4A716F70FD}">
      <dgm:prSet/>
      <dgm:spPr/>
      <dgm:t>
        <a:bodyPr/>
        <a:lstStyle/>
        <a:p>
          <a:endParaRPr lang="en-US"/>
        </a:p>
      </dgm:t>
    </dgm:pt>
    <dgm:pt modelId="{B174571A-7C34-41F8-B96A-2120DC5C1672}" type="sibTrans" cxnId="{206E6A46-D84E-4F0E-9B7D-5B4A716F70FD}">
      <dgm:prSet/>
      <dgm:spPr/>
      <dgm:t>
        <a:bodyPr/>
        <a:lstStyle/>
        <a:p>
          <a:endParaRPr lang="en-US"/>
        </a:p>
      </dgm:t>
    </dgm:pt>
    <dgm:pt modelId="{468F192E-BCF2-4320-9781-95D0E9E8FEEB}">
      <dgm:prSet/>
      <dgm:spPr/>
      <dgm:t>
        <a:bodyPr/>
        <a:lstStyle/>
        <a:p>
          <a:r>
            <a:rPr lang="en-US" b="0" i="0" dirty="0"/>
            <a:t>A glossary of terms.</a:t>
          </a:r>
          <a:endParaRPr lang="en-US" dirty="0"/>
        </a:p>
      </dgm:t>
    </dgm:pt>
    <dgm:pt modelId="{4B3A6E8D-82B9-4754-BB6A-A31494A54A6D}" type="parTrans" cxnId="{272DDC20-E62E-456C-9BF0-EA1BAB948C00}">
      <dgm:prSet/>
      <dgm:spPr/>
      <dgm:t>
        <a:bodyPr/>
        <a:lstStyle/>
        <a:p>
          <a:endParaRPr lang="en-US"/>
        </a:p>
      </dgm:t>
    </dgm:pt>
    <dgm:pt modelId="{77C3F360-36B3-4869-83E6-5EE5F07D61E2}" type="sibTrans" cxnId="{272DDC20-E62E-456C-9BF0-EA1BAB948C00}">
      <dgm:prSet/>
      <dgm:spPr/>
      <dgm:t>
        <a:bodyPr/>
        <a:lstStyle/>
        <a:p>
          <a:endParaRPr lang="en-US"/>
        </a:p>
      </dgm:t>
    </dgm:pt>
    <dgm:pt modelId="{709B6DE5-8FD9-4695-8B20-5043963642F8}">
      <dgm:prSet/>
      <dgm:spPr/>
      <dgm:t>
        <a:bodyPr/>
        <a:lstStyle/>
        <a:p>
          <a:r>
            <a:rPr lang="en-US" b="0" i="0" dirty="0"/>
            <a:t>A section of Frequently Asked Questions (FAQs).</a:t>
          </a:r>
          <a:endParaRPr lang="en-US" dirty="0"/>
        </a:p>
      </dgm:t>
    </dgm:pt>
    <dgm:pt modelId="{10E70E73-05B7-419B-AEFF-1358210889EE}" type="parTrans" cxnId="{B8695899-464B-4CE1-B903-7F9E8705892C}">
      <dgm:prSet/>
      <dgm:spPr/>
      <dgm:t>
        <a:bodyPr/>
        <a:lstStyle/>
        <a:p>
          <a:endParaRPr lang="en-US"/>
        </a:p>
      </dgm:t>
    </dgm:pt>
    <dgm:pt modelId="{817D877B-72FC-40B8-9399-861A988BCB1D}" type="sibTrans" cxnId="{B8695899-464B-4CE1-B903-7F9E8705892C}">
      <dgm:prSet/>
      <dgm:spPr/>
      <dgm:t>
        <a:bodyPr/>
        <a:lstStyle/>
        <a:p>
          <a:endParaRPr lang="en-US"/>
        </a:p>
      </dgm:t>
    </dgm:pt>
    <dgm:pt modelId="{60FB5903-B134-49EB-A55B-CA1C0C2903FD}" type="pres">
      <dgm:prSet presAssocID="{C88733BE-E58C-407D-8D46-F0A6A6C1D361}" presName="linear" presStyleCnt="0">
        <dgm:presLayoutVars>
          <dgm:animLvl val="lvl"/>
          <dgm:resizeHandles val="exact"/>
        </dgm:presLayoutVars>
      </dgm:prSet>
      <dgm:spPr/>
    </dgm:pt>
    <dgm:pt modelId="{613D6BBC-E589-4067-B883-BC6D651864D0}" type="pres">
      <dgm:prSet presAssocID="{8330B5B4-E10D-47B3-88C6-E66563CC1750}" presName="parentText" presStyleLbl="node1" presStyleIdx="0" presStyleCnt="3">
        <dgm:presLayoutVars>
          <dgm:chMax val="0"/>
          <dgm:bulletEnabled val="1"/>
        </dgm:presLayoutVars>
      </dgm:prSet>
      <dgm:spPr/>
    </dgm:pt>
    <dgm:pt modelId="{3587A8BB-1045-4EAF-B19E-DC21F834D48A}" type="pres">
      <dgm:prSet presAssocID="{8330B5B4-E10D-47B3-88C6-E66563CC1750}" presName="childText" presStyleLbl="revTx" presStyleIdx="0" presStyleCnt="3">
        <dgm:presLayoutVars>
          <dgm:bulletEnabled val="1"/>
        </dgm:presLayoutVars>
      </dgm:prSet>
      <dgm:spPr/>
    </dgm:pt>
    <dgm:pt modelId="{6404D767-BFE8-44E3-B1C1-B635C84BD5E9}" type="pres">
      <dgm:prSet presAssocID="{58514CE7-3CC7-40A8-942A-4BC61E1D753C}" presName="parentText" presStyleLbl="node1" presStyleIdx="1" presStyleCnt="3">
        <dgm:presLayoutVars>
          <dgm:chMax val="0"/>
          <dgm:bulletEnabled val="1"/>
        </dgm:presLayoutVars>
      </dgm:prSet>
      <dgm:spPr/>
    </dgm:pt>
    <dgm:pt modelId="{82480948-6154-43D3-8876-29828415C03F}" type="pres">
      <dgm:prSet presAssocID="{58514CE7-3CC7-40A8-942A-4BC61E1D753C}" presName="childText" presStyleLbl="revTx" presStyleIdx="1" presStyleCnt="3">
        <dgm:presLayoutVars>
          <dgm:bulletEnabled val="1"/>
        </dgm:presLayoutVars>
      </dgm:prSet>
      <dgm:spPr/>
    </dgm:pt>
    <dgm:pt modelId="{11F80552-1DD9-4B86-BFD6-0D7782F1F985}" type="pres">
      <dgm:prSet presAssocID="{AD311BD2-B1D6-4EED-88E0-07DD212082E1}" presName="parentText" presStyleLbl="node1" presStyleIdx="2" presStyleCnt="3">
        <dgm:presLayoutVars>
          <dgm:chMax val="0"/>
          <dgm:bulletEnabled val="1"/>
        </dgm:presLayoutVars>
      </dgm:prSet>
      <dgm:spPr/>
    </dgm:pt>
    <dgm:pt modelId="{006D1CB2-0930-41C3-B368-3434E8B0B1B9}" type="pres">
      <dgm:prSet presAssocID="{AD311BD2-B1D6-4EED-88E0-07DD212082E1}" presName="childText" presStyleLbl="revTx" presStyleIdx="2" presStyleCnt="3">
        <dgm:presLayoutVars>
          <dgm:bulletEnabled val="1"/>
        </dgm:presLayoutVars>
      </dgm:prSet>
      <dgm:spPr/>
    </dgm:pt>
  </dgm:ptLst>
  <dgm:cxnLst>
    <dgm:cxn modelId="{C862AE08-A4DC-476D-BCC0-FBC8A2DDC23D}" type="presOf" srcId="{4918574A-6184-44CE-925C-DC06EF045E61}" destId="{82480948-6154-43D3-8876-29828415C03F}" srcOrd="0" destOrd="1" presId="urn:microsoft.com/office/officeart/2005/8/layout/vList2"/>
    <dgm:cxn modelId="{76CCE80C-0EE4-4104-9F67-912ACA8197DC}" type="presOf" srcId="{CE77119D-1DCF-4814-8AFA-19F797D0D85E}" destId="{3587A8BB-1045-4EAF-B19E-DC21F834D48A}" srcOrd="0" destOrd="1" presId="urn:microsoft.com/office/officeart/2005/8/layout/vList2"/>
    <dgm:cxn modelId="{7DBE610D-258B-45B8-84A0-A8A949A5E254}" srcId="{8330B5B4-E10D-47B3-88C6-E66563CC1750}" destId="{CCF53FD4-A916-428E-BD35-246A44135EB3}" srcOrd="0" destOrd="0" parTransId="{8A7EE93A-CB28-4BE9-BEAA-8E5774FCD005}" sibTransId="{063ADB11-E242-449C-8D5E-B2B711DD66C9}"/>
    <dgm:cxn modelId="{71180416-51B3-474E-9EEC-DD2AEED2A9AA}" type="presOf" srcId="{468F192E-BCF2-4320-9781-95D0E9E8FEEB}" destId="{006D1CB2-0930-41C3-B368-3434E8B0B1B9}" srcOrd="0" destOrd="0" presId="urn:microsoft.com/office/officeart/2005/8/layout/vList2"/>
    <dgm:cxn modelId="{272DDC20-E62E-456C-9BF0-EA1BAB948C00}" srcId="{AD311BD2-B1D6-4EED-88E0-07DD212082E1}" destId="{468F192E-BCF2-4320-9781-95D0E9E8FEEB}" srcOrd="0" destOrd="0" parTransId="{4B3A6E8D-82B9-4754-BB6A-A31494A54A6D}" sibTransId="{77C3F360-36B3-4869-83E6-5EE5F07D61E2}"/>
    <dgm:cxn modelId="{42423523-3762-402B-97A9-404C65305D73}" type="presOf" srcId="{C88733BE-E58C-407D-8D46-F0A6A6C1D361}" destId="{60FB5903-B134-49EB-A55B-CA1C0C2903FD}" srcOrd="0" destOrd="0" presId="urn:microsoft.com/office/officeart/2005/8/layout/vList2"/>
    <dgm:cxn modelId="{A104212E-E5D7-45FE-86E0-6637BF19F863}" type="presOf" srcId="{F15EAD2F-105D-4E79-AE57-C1101C5224DF}" destId="{82480948-6154-43D3-8876-29828415C03F}" srcOrd="0" destOrd="0" presId="urn:microsoft.com/office/officeart/2005/8/layout/vList2"/>
    <dgm:cxn modelId="{0E6DC531-2401-4067-80BE-EACB944AF676}" srcId="{58514CE7-3CC7-40A8-942A-4BC61E1D753C}" destId="{F15EAD2F-105D-4E79-AE57-C1101C5224DF}" srcOrd="0" destOrd="0" parTransId="{8C49BB47-0DF9-4A0B-A7E4-21617C682A0F}" sibTransId="{9D7316C2-F712-45CA-A4B2-E194B81EEF63}"/>
    <dgm:cxn modelId="{36E74463-6CDB-4372-8DF9-71667CE3DF40}" type="presOf" srcId="{CCF53FD4-A916-428E-BD35-246A44135EB3}" destId="{3587A8BB-1045-4EAF-B19E-DC21F834D48A}" srcOrd="0" destOrd="0" presId="urn:microsoft.com/office/officeart/2005/8/layout/vList2"/>
    <dgm:cxn modelId="{206E6A46-D84E-4F0E-9B7D-5B4A716F70FD}" srcId="{C88733BE-E58C-407D-8D46-F0A6A6C1D361}" destId="{AD311BD2-B1D6-4EED-88E0-07DD212082E1}" srcOrd="2" destOrd="0" parTransId="{41408D54-1B9B-47FA-9FD4-BD6317944AB7}" sibTransId="{B174571A-7C34-41F8-B96A-2120DC5C1672}"/>
    <dgm:cxn modelId="{BA92474F-B306-4617-85B3-6CD4EC9BBC7E}" type="presOf" srcId="{AD311BD2-B1D6-4EED-88E0-07DD212082E1}" destId="{11F80552-1DD9-4B86-BFD6-0D7782F1F985}" srcOrd="0" destOrd="0" presId="urn:microsoft.com/office/officeart/2005/8/layout/vList2"/>
    <dgm:cxn modelId="{6CB2FD79-1DBB-4FDA-8A64-D0345777B328}" type="presOf" srcId="{8330B5B4-E10D-47B3-88C6-E66563CC1750}" destId="{613D6BBC-E589-4067-B883-BC6D651864D0}" srcOrd="0" destOrd="0" presId="urn:microsoft.com/office/officeart/2005/8/layout/vList2"/>
    <dgm:cxn modelId="{CF670393-DB79-456C-8CB9-E3719989B64C}" srcId="{58514CE7-3CC7-40A8-942A-4BC61E1D753C}" destId="{4918574A-6184-44CE-925C-DC06EF045E61}" srcOrd="1" destOrd="0" parTransId="{8DC1EE8B-C7E9-41E7-A070-86D096E1308A}" sibTransId="{CBCB93BA-0F14-4B3F-A2FD-C67D80919087}"/>
    <dgm:cxn modelId="{17891A96-59A9-491A-806E-8124F333D24D}" srcId="{8330B5B4-E10D-47B3-88C6-E66563CC1750}" destId="{CE77119D-1DCF-4814-8AFA-19F797D0D85E}" srcOrd="1" destOrd="0" parTransId="{86DCC638-CA05-4BC8-A606-F1CD99B0C453}" sibTransId="{4476A475-41A5-4FB6-84A4-2ADEB4FFB135}"/>
    <dgm:cxn modelId="{B8695899-464B-4CE1-B903-7F9E8705892C}" srcId="{AD311BD2-B1D6-4EED-88E0-07DD212082E1}" destId="{709B6DE5-8FD9-4695-8B20-5043963642F8}" srcOrd="1" destOrd="0" parTransId="{10E70E73-05B7-419B-AEFF-1358210889EE}" sibTransId="{817D877B-72FC-40B8-9399-861A988BCB1D}"/>
    <dgm:cxn modelId="{227CE79D-D5DC-43E5-9442-A062923C7AAC}" type="presOf" srcId="{58514CE7-3CC7-40A8-942A-4BC61E1D753C}" destId="{6404D767-BFE8-44E3-B1C1-B635C84BD5E9}" srcOrd="0" destOrd="0" presId="urn:microsoft.com/office/officeart/2005/8/layout/vList2"/>
    <dgm:cxn modelId="{0A3F29B6-5944-443C-A97B-ED51DD8BD937}" srcId="{C88733BE-E58C-407D-8D46-F0A6A6C1D361}" destId="{58514CE7-3CC7-40A8-942A-4BC61E1D753C}" srcOrd="1" destOrd="0" parTransId="{089220F7-5768-48BF-BC32-6172E5366621}" sibTransId="{3250BB28-D3A2-4094-89F0-6B9A74065475}"/>
    <dgm:cxn modelId="{73D3AFCB-7D8E-47ED-9551-6C6209027D84}" srcId="{C88733BE-E58C-407D-8D46-F0A6A6C1D361}" destId="{8330B5B4-E10D-47B3-88C6-E66563CC1750}" srcOrd="0" destOrd="0" parTransId="{8F243EBD-EBD6-43C4-95B4-ACCE54A6FFB2}" sibTransId="{75F462BE-2675-4910-B677-E25E13D5BB5C}"/>
    <dgm:cxn modelId="{8FBF42F0-22CF-411A-8708-81E04CA01FBE}" type="presOf" srcId="{709B6DE5-8FD9-4695-8B20-5043963642F8}" destId="{006D1CB2-0930-41C3-B368-3434E8B0B1B9}" srcOrd="0" destOrd="1" presId="urn:microsoft.com/office/officeart/2005/8/layout/vList2"/>
    <dgm:cxn modelId="{7B7C0154-8227-4F00-80E6-F3B195AA111F}" type="presParOf" srcId="{60FB5903-B134-49EB-A55B-CA1C0C2903FD}" destId="{613D6BBC-E589-4067-B883-BC6D651864D0}" srcOrd="0" destOrd="0" presId="urn:microsoft.com/office/officeart/2005/8/layout/vList2"/>
    <dgm:cxn modelId="{4D9E6087-F861-4355-8B6D-C3B7D90B1A7F}" type="presParOf" srcId="{60FB5903-B134-49EB-A55B-CA1C0C2903FD}" destId="{3587A8BB-1045-4EAF-B19E-DC21F834D48A}" srcOrd="1" destOrd="0" presId="urn:microsoft.com/office/officeart/2005/8/layout/vList2"/>
    <dgm:cxn modelId="{F9758FE0-C99A-4B24-B62C-592FA653567E}" type="presParOf" srcId="{60FB5903-B134-49EB-A55B-CA1C0C2903FD}" destId="{6404D767-BFE8-44E3-B1C1-B635C84BD5E9}" srcOrd="2" destOrd="0" presId="urn:microsoft.com/office/officeart/2005/8/layout/vList2"/>
    <dgm:cxn modelId="{D42AEBB9-F552-425F-9799-B98A90B6E6F1}" type="presParOf" srcId="{60FB5903-B134-49EB-A55B-CA1C0C2903FD}" destId="{82480948-6154-43D3-8876-29828415C03F}" srcOrd="3" destOrd="0" presId="urn:microsoft.com/office/officeart/2005/8/layout/vList2"/>
    <dgm:cxn modelId="{B42D44B8-6A5E-474B-BB8B-F13854540AAE}" type="presParOf" srcId="{60FB5903-B134-49EB-A55B-CA1C0C2903FD}" destId="{11F80552-1DD9-4B86-BFD6-0D7782F1F985}" srcOrd="4" destOrd="0" presId="urn:microsoft.com/office/officeart/2005/8/layout/vList2"/>
    <dgm:cxn modelId="{CEA6A8C3-6001-499A-A40D-929668DA9C48}" type="presParOf" srcId="{60FB5903-B134-49EB-A55B-CA1C0C2903FD}" destId="{006D1CB2-0930-41C3-B368-3434E8B0B1B9}"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BBED12-2C6B-4506-8B0D-EB4F4AB4F54C}"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AB28DF7B-FB8B-426B-B65E-ADBBCEE5937D}">
      <dgm:prSet/>
      <dgm:spPr>
        <a:solidFill>
          <a:schemeClr val="tx1">
            <a:lumMod val="65000"/>
          </a:schemeClr>
        </a:solidFill>
      </dgm:spPr>
      <dgm:t>
        <a:bodyPr/>
        <a:lstStyle/>
        <a:p>
          <a:r>
            <a:rPr lang="en-US" b="0" i="0" dirty="0"/>
            <a:t>1. Draft Completion: 12-Dec-23</a:t>
          </a:r>
          <a:endParaRPr lang="en-US" dirty="0"/>
        </a:p>
      </dgm:t>
    </dgm:pt>
    <dgm:pt modelId="{30E9E504-9AEA-4653-9292-5CA9AC3C171C}" type="parTrans" cxnId="{EC57DC75-9198-44FF-9528-1F0F82CF4862}">
      <dgm:prSet/>
      <dgm:spPr/>
      <dgm:t>
        <a:bodyPr/>
        <a:lstStyle/>
        <a:p>
          <a:endParaRPr lang="en-US"/>
        </a:p>
      </dgm:t>
    </dgm:pt>
    <dgm:pt modelId="{90221B42-27C9-4D92-A461-881411FA3E42}" type="sibTrans" cxnId="{EC57DC75-9198-44FF-9528-1F0F82CF4862}">
      <dgm:prSet/>
      <dgm:spPr/>
      <dgm:t>
        <a:bodyPr/>
        <a:lstStyle/>
        <a:p>
          <a:endParaRPr lang="en-US"/>
        </a:p>
      </dgm:t>
    </dgm:pt>
    <dgm:pt modelId="{1770A4D3-1407-4162-A499-C7D28470128F}">
      <dgm:prSet/>
      <dgm:spPr>
        <a:solidFill>
          <a:schemeClr val="tx1">
            <a:lumMod val="50000"/>
          </a:schemeClr>
        </a:solidFill>
      </dgm:spPr>
      <dgm:t>
        <a:bodyPr/>
        <a:lstStyle/>
        <a:p>
          <a:r>
            <a:rPr lang="en-US" b="0" i="0" dirty="0"/>
            <a:t>2. Review and Revisions: 12-Dec-23</a:t>
          </a:r>
          <a:endParaRPr lang="en-US" dirty="0"/>
        </a:p>
      </dgm:t>
    </dgm:pt>
    <dgm:pt modelId="{82D39CBE-EB02-42AF-8EDC-98C1627B448D}" type="parTrans" cxnId="{432C0225-4BC0-4C1F-A1AB-B16157C7A8A8}">
      <dgm:prSet/>
      <dgm:spPr/>
      <dgm:t>
        <a:bodyPr/>
        <a:lstStyle/>
        <a:p>
          <a:endParaRPr lang="en-US"/>
        </a:p>
      </dgm:t>
    </dgm:pt>
    <dgm:pt modelId="{605D65A6-3FDA-42E3-94D1-DC6E7B8D25D6}" type="sibTrans" cxnId="{432C0225-4BC0-4C1F-A1AB-B16157C7A8A8}">
      <dgm:prSet/>
      <dgm:spPr/>
      <dgm:t>
        <a:bodyPr/>
        <a:lstStyle/>
        <a:p>
          <a:endParaRPr lang="en-US"/>
        </a:p>
      </dgm:t>
    </dgm:pt>
    <dgm:pt modelId="{038E0797-1C4E-4217-84E0-D81F87D12A2F}">
      <dgm:prSet/>
      <dgm:spPr>
        <a:solidFill>
          <a:schemeClr val="bg1">
            <a:lumMod val="65000"/>
            <a:lumOff val="35000"/>
          </a:schemeClr>
        </a:solidFill>
      </dgm:spPr>
      <dgm:t>
        <a:bodyPr/>
        <a:lstStyle/>
        <a:p>
          <a:r>
            <a:rPr lang="en-US" b="0" i="0" dirty="0"/>
            <a:t>3. Final Guide Delivery: 12-Dec-23</a:t>
          </a:r>
          <a:br>
            <a:rPr lang="en-US" b="0" i="0" dirty="0"/>
          </a:br>
          <a:endParaRPr lang="en-US" dirty="0"/>
        </a:p>
      </dgm:t>
    </dgm:pt>
    <dgm:pt modelId="{4D8CFA34-4575-406F-B924-3F7C6784D777}" type="parTrans" cxnId="{7904CE97-A54C-4815-B63C-25C1A98AF1C7}">
      <dgm:prSet/>
      <dgm:spPr/>
      <dgm:t>
        <a:bodyPr/>
        <a:lstStyle/>
        <a:p>
          <a:endParaRPr lang="en-US"/>
        </a:p>
      </dgm:t>
    </dgm:pt>
    <dgm:pt modelId="{AA725FE5-F721-4831-8D70-8A60F2D0D29E}" type="sibTrans" cxnId="{7904CE97-A54C-4815-B63C-25C1A98AF1C7}">
      <dgm:prSet/>
      <dgm:spPr/>
      <dgm:t>
        <a:bodyPr/>
        <a:lstStyle/>
        <a:p>
          <a:endParaRPr lang="en-US"/>
        </a:p>
      </dgm:t>
    </dgm:pt>
    <dgm:pt modelId="{08D480AD-0B87-4D9A-A110-9E21F5878FBE}" type="pres">
      <dgm:prSet presAssocID="{5CBBED12-2C6B-4506-8B0D-EB4F4AB4F54C}" presName="outerComposite" presStyleCnt="0">
        <dgm:presLayoutVars>
          <dgm:chMax val="5"/>
          <dgm:dir/>
          <dgm:resizeHandles val="exact"/>
        </dgm:presLayoutVars>
      </dgm:prSet>
      <dgm:spPr/>
    </dgm:pt>
    <dgm:pt modelId="{C80332C7-6DA4-4112-9E60-985671AB2856}" type="pres">
      <dgm:prSet presAssocID="{5CBBED12-2C6B-4506-8B0D-EB4F4AB4F54C}" presName="dummyMaxCanvas" presStyleCnt="0">
        <dgm:presLayoutVars/>
      </dgm:prSet>
      <dgm:spPr/>
    </dgm:pt>
    <dgm:pt modelId="{AAAA3BA5-69F8-49D3-A9FA-C731B90B2B5D}" type="pres">
      <dgm:prSet presAssocID="{5CBBED12-2C6B-4506-8B0D-EB4F4AB4F54C}" presName="ThreeNodes_1" presStyleLbl="node1" presStyleIdx="0" presStyleCnt="3">
        <dgm:presLayoutVars>
          <dgm:bulletEnabled val="1"/>
        </dgm:presLayoutVars>
      </dgm:prSet>
      <dgm:spPr/>
    </dgm:pt>
    <dgm:pt modelId="{3B4AE4FD-FCF3-4E50-837D-118D7F9B4721}" type="pres">
      <dgm:prSet presAssocID="{5CBBED12-2C6B-4506-8B0D-EB4F4AB4F54C}" presName="ThreeNodes_2" presStyleLbl="node1" presStyleIdx="1" presStyleCnt="3">
        <dgm:presLayoutVars>
          <dgm:bulletEnabled val="1"/>
        </dgm:presLayoutVars>
      </dgm:prSet>
      <dgm:spPr/>
    </dgm:pt>
    <dgm:pt modelId="{5EA62EB1-399C-4E42-A456-40562A726817}" type="pres">
      <dgm:prSet presAssocID="{5CBBED12-2C6B-4506-8B0D-EB4F4AB4F54C}" presName="ThreeNodes_3" presStyleLbl="node1" presStyleIdx="2" presStyleCnt="3">
        <dgm:presLayoutVars>
          <dgm:bulletEnabled val="1"/>
        </dgm:presLayoutVars>
      </dgm:prSet>
      <dgm:spPr/>
    </dgm:pt>
    <dgm:pt modelId="{5AAF3E7E-CD0D-4919-8382-C21BC0698CDD}" type="pres">
      <dgm:prSet presAssocID="{5CBBED12-2C6B-4506-8B0D-EB4F4AB4F54C}" presName="ThreeConn_1-2" presStyleLbl="fgAccFollowNode1" presStyleIdx="0" presStyleCnt="2">
        <dgm:presLayoutVars>
          <dgm:bulletEnabled val="1"/>
        </dgm:presLayoutVars>
      </dgm:prSet>
      <dgm:spPr/>
    </dgm:pt>
    <dgm:pt modelId="{3E180E1A-4DCE-4C23-B9AB-13C462C41DB3}" type="pres">
      <dgm:prSet presAssocID="{5CBBED12-2C6B-4506-8B0D-EB4F4AB4F54C}" presName="ThreeConn_2-3" presStyleLbl="fgAccFollowNode1" presStyleIdx="1" presStyleCnt="2">
        <dgm:presLayoutVars>
          <dgm:bulletEnabled val="1"/>
        </dgm:presLayoutVars>
      </dgm:prSet>
      <dgm:spPr/>
    </dgm:pt>
    <dgm:pt modelId="{E1566A24-7C0E-4E61-81FB-32AF40389FBA}" type="pres">
      <dgm:prSet presAssocID="{5CBBED12-2C6B-4506-8B0D-EB4F4AB4F54C}" presName="ThreeNodes_1_text" presStyleLbl="node1" presStyleIdx="2" presStyleCnt="3">
        <dgm:presLayoutVars>
          <dgm:bulletEnabled val="1"/>
        </dgm:presLayoutVars>
      </dgm:prSet>
      <dgm:spPr/>
    </dgm:pt>
    <dgm:pt modelId="{72AF256F-32E3-4ADE-9625-E8144F489EFA}" type="pres">
      <dgm:prSet presAssocID="{5CBBED12-2C6B-4506-8B0D-EB4F4AB4F54C}" presName="ThreeNodes_2_text" presStyleLbl="node1" presStyleIdx="2" presStyleCnt="3">
        <dgm:presLayoutVars>
          <dgm:bulletEnabled val="1"/>
        </dgm:presLayoutVars>
      </dgm:prSet>
      <dgm:spPr/>
    </dgm:pt>
    <dgm:pt modelId="{3C026936-CCFD-4A34-9399-344714D0C78D}" type="pres">
      <dgm:prSet presAssocID="{5CBBED12-2C6B-4506-8B0D-EB4F4AB4F54C}" presName="ThreeNodes_3_text" presStyleLbl="node1" presStyleIdx="2" presStyleCnt="3">
        <dgm:presLayoutVars>
          <dgm:bulletEnabled val="1"/>
        </dgm:presLayoutVars>
      </dgm:prSet>
      <dgm:spPr/>
    </dgm:pt>
  </dgm:ptLst>
  <dgm:cxnLst>
    <dgm:cxn modelId="{1C126504-5688-43BA-B34F-874B952F67F6}" type="presOf" srcId="{AB28DF7B-FB8B-426B-B65E-ADBBCEE5937D}" destId="{AAAA3BA5-69F8-49D3-A9FA-C731B90B2B5D}" srcOrd="0" destOrd="0" presId="urn:microsoft.com/office/officeart/2005/8/layout/vProcess5"/>
    <dgm:cxn modelId="{432C0225-4BC0-4C1F-A1AB-B16157C7A8A8}" srcId="{5CBBED12-2C6B-4506-8B0D-EB4F4AB4F54C}" destId="{1770A4D3-1407-4162-A499-C7D28470128F}" srcOrd="1" destOrd="0" parTransId="{82D39CBE-EB02-42AF-8EDC-98C1627B448D}" sibTransId="{605D65A6-3FDA-42E3-94D1-DC6E7B8D25D6}"/>
    <dgm:cxn modelId="{CDC24C49-63D2-4001-B0F3-D29B81ABB322}" type="presOf" srcId="{5CBBED12-2C6B-4506-8B0D-EB4F4AB4F54C}" destId="{08D480AD-0B87-4D9A-A110-9E21F5878FBE}" srcOrd="0" destOrd="0" presId="urn:microsoft.com/office/officeart/2005/8/layout/vProcess5"/>
    <dgm:cxn modelId="{2939FC6A-8E0A-4660-9973-69036130C0C1}" type="presOf" srcId="{605D65A6-3FDA-42E3-94D1-DC6E7B8D25D6}" destId="{3E180E1A-4DCE-4C23-B9AB-13C462C41DB3}" srcOrd="0" destOrd="0" presId="urn:microsoft.com/office/officeart/2005/8/layout/vProcess5"/>
    <dgm:cxn modelId="{16AEBD72-5E10-45C4-A6A9-152AEC7238AA}" type="presOf" srcId="{1770A4D3-1407-4162-A499-C7D28470128F}" destId="{72AF256F-32E3-4ADE-9625-E8144F489EFA}" srcOrd="1" destOrd="0" presId="urn:microsoft.com/office/officeart/2005/8/layout/vProcess5"/>
    <dgm:cxn modelId="{EC57DC75-9198-44FF-9528-1F0F82CF4862}" srcId="{5CBBED12-2C6B-4506-8B0D-EB4F4AB4F54C}" destId="{AB28DF7B-FB8B-426B-B65E-ADBBCEE5937D}" srcOrd="0" destOrd="0" parTransId="{30E9E504-9AEA-4653-9292-5CA9AC3C171C}" sibTransId="{90221B42-27C9-4D92-A461-881411FA3E42}"/>
    <dgm:cxn modelId="{9E9FC77A-BBAC-45F7-9428-673EE7A29ED8}" type="presOf" srcId="{038E0797-1C4E-4217-84E0-D81F87D12A2F}" destId="{3C026936-CCFD-4A34-9399-344714D0C78D}" srcOrd="1" destOrd="0" presId="urn:microsoft.com/office/officeart/2005/8/layout/vProcess5"/>
    <dgm:cxn modelId="{3FFAF38F-B2F4-4EC4-A906-700C03B2B300}" type="presOf" srcId="{038E0797-1C4E-4217-84E0-D81F87D12A2F}" destId="{5EA62EB1-399C-4E42-A456-40562A726817}" srcOrd="0" destOrd="0" presId="urn:microsoft.com/office/officeart/2005/8/layout/vProcess5"/>
    <dgm:cxn modelId="{19B2A493-3FC9-4DDF-80B0-67439A0B39E0}" type="presOf" srcId="{90221B42-27C9-4D92-A461-881411FA3E42}" destId="{5AAF3E7E-CD0D-4919-8382-C21BC0698CDD}" srcOrd="0" destOrd="0" presId="urn:microsoft.com/office/officeart/2005/8/layout/vProcess5"/>
    <dgm:cxn modelId="{7904CE97-A54C-4815-B63C-25C1A98AF1C7}" srcId="{5CBBED12-2C6B-4506-8B0D-EB4F4AB4F54C}" destId="{038E0797-1C4E-4217-84E0-D81F87D12A2F}" srcOrd="2" destOrd="0" parTransId="{4D8CFA34-4575-406F-B924-3F7C6784D777}" sibTransId="{AA725FE5-F721-4831-8D70-8A60F2D0D29E}"/>
    <dgm:cxn modelId="{FF69139F-045F-4689-B252-3D6031BC5881}" type="presOf" srcId="{1770A4D3-1407-4162-A499-C7D28470128F}" destId="{3B4AE4FD-FCF3-4E50-837D-118D7F9B4721}" srcOrd="0" destOrd="0" presId="urn:microsoft.com/office/officeart/2005/8/layout/vProcess5"/>
    <dgm:cxn modelId="{5E3E50D5-9CE2-4206-829C-DE894F48339F}" type="presOf" srcId="{AB28DF7B-FB8B-426B-B65E-ADBBCEE5937D}" destId="{E1566A24-7C0E-4E61-81FB-32AF40389FBA}" srcOrd="1" destOrd="0" presId="urn:microsoft.com/office/officeart/2005/8/layout/vProcess5"/>
    <dgm:cxn modelId="{B99BC71D-9693-4514-99F0-EEEE91911FFA}" type="presParOf" srcId="{08D480AD-0B87-4D9A-A110-9E21F5878FBE}" destId="{C80332C7-6DA4-4112-9E60-985671AB2856}" srcOrd="0" destOrd="0" presId="urn:microsoft.com/office/officeart/2005/8/layout/vProcess5"/>
    <dgm:cxn modelId="{72D02753-CDB4-4CDA-9808-F2457B19EF89}" type="presParOf" srcId="{08D480AD-0B87-4D9A-A110-9E21F5878FBE}" destId="{AAAA3BA5-69F8-49D3-A9FA-C731B90B2B5D}" srcOrd="1" destOrd="0" presId="urn:microsoft.com/office/officeart/2005/8/layout/vProcess5"/>
    <dgm:cxn modelId="{B6DB0DA9-54DF-4E91-BC84-C83144244965}" type="presParOf" srcId="{08D480AD-0B87-4D9A-A110-9E21F5878FBE}" destId="{3B4AE4FD-FCF3-4E50-837D-118D7F9B4721}" srcOrd="2" destOrd="0" presId="urn:microsoft.com/office/officeart/2005/8/layout/vProcess5"/>
    <dgm:cxn modelId="{0CDB0947-30B9-4D2D-936F-C63FE71EB9FE}" type="presParOf" srcId="{08D480AD-0B87-4D9A-A110-9E21F5878FBE}" destId="{5EA62EB1-399C-4E42-A456-40562A726817}" srcOrd="3" destOrd="0" presId="urn:microsoft.com/office/officeart/2005/8/layout/vProcess5"/>
    <dgm:cxn modelId="{7D73380A-4142-48AF-B446-F74E90BAD1F7}" type="presParOf" srcId="{08D480AD-0B87-4D9A-A110-9E21F5878FBE}" destId="{5AAF3E7E-CD0D-4919-8382-C21BC0698CDD}" srcOrd="4" destOrd="0" presId="urn:microsoft.com/office/officeart/2005/8/layout/vProcess5"/>
    <dgm:cxn modelId="{D3424087-A2C5-498A-87BB-8B31F786CCCE}" type="presParOf" srcId="{08D480AD-0B87-4D9A-A110-9E21F5878FBE}" destId="{3E180E1A-4DCE-4C23-B9AB-13C462C41DB3}" srcOrd="5" destOrd="0" presId="urn:microsoft.com/office/officeart/2005/8/layout/vProcess5"/>
    <dgm:cxn modelId="{C5336858-B3A3-4AFB-8EA6-99B18F8F4FE6}" type="presParOf" srcId="{08D480AD-0B87-4D9A-A110-9E21F5878FBE}" destId="{E1566A24-7C0E-4E61-81FB-32AF40389FBA}" srcOrd="6" destOrd="0" presId="urn:microsoft.com/office/officeart/2005/8/layout/vProcess5"/>
    <dgm:cxn modelId="{FD9C6C4A-C260-441B-BA79-874B722CF89B}" type="presParOf" srcId="{08D480AD-0B87-4D9A-A110-9E21F5878FBE}" destId="{72AF256F-32E3-4ADE-9625-E8144F489EFA}" srcOrd="7" destOrd="0" presId="urn:microsoft.com/office/officeart/2005/8/layout/vProcess5"/>
    <dgm:cxn modelId="{D8115A35-0611-4175-98BA-6D465AB43847}" type="presParOf" srcId="{08D480AD-0B87-4D9A-A110-9E21F5878FBE}" destId="{3C026936-CCFD-4A34-9399-344714D0C78D}"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D6BBC-E589-4067-B883-BC6D651864D0}">
      <dsp:nvSpPr>
        <dsp:cNvPr id="0" name=""/>
        <dsp:cNvSpPr/>
      </dsp:nvSpPr>
      <dsp:spPr>
        <a:xfrm>
          <a:off x="0" y="126074"/>
          <a:ext cx="6253721" cy="623610"/>
        </a:xfrm>
        <a:prstGeom prst="roundRect">
          <a:avLst/>
        </a:prstGeom>
        <a:solidFill>
          <a:schemeClr val="tx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a:t>Written Guide</a:t>
          </a:r>
          <a:endParaRPr lang="en-US" sz="2600" kern="1200"/>
        </a:p>
      </dsp:txBody>
      <dsp:txXfrm>
        <a:off x="30442" y="156516"/>
        <a:ext cx="6192837" cy="562726"/>
      </dsp:txXfrm>
    </dsp:sp>
    <dsp:sp modelId="{3587A8BB-1045-4EAF-B19E-DC21F834D48A}">
      <dsp:nvSpPr>
        <dsp:cNvPr id="0" name=""/>
        <dsp:cNvSpPr/>
      </dsp:nvSpPr>
      <dsp:spPr>
        <a:xfrm>
          <a:off x="0" y="749684"/>
          <a:ext cx="6253721"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556"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0" i="0" kern="1200"/>
            <a:t>Comprehensive text-based content covering all scope areas.</a:t>
          </a:r>
          <a:endParaRPr lang="en-US" sz="2000" kern="1200"/>
        </a:p>
        <a:p>
          <a:pPr marL="228600" lvl="1" indent="-228600" algn="l" defTabSz="889000">
            <a:lnSpc>
              <a:spcPct val="90000"/>
            </a:lnSpc>
            <a:spcBef>
              <a:spcPct val="0"/>
            </a:spcBef>
            <a:spcAft>
              <a:spcPct val="20000"/>
            </a:spcAft>
            <a:buChar char="•"/>
          </a:pPr>
          <a:r>
            <a:rPr lang="en-US" sz="2000" b="0" i="0" kern="1200"/>
            <a:t>Inclusion of step-by-step instructions for each process.</a:t>
          </a:r>
          <a:endParaRPr lang="en-US" sz="2000" kern="1200"/>
        </a:p>
      </dsp:txBody>
      <dsp:txXfrm>
        <a:off x="0" y="749684"/>
        <a:ext cx="6253721" cy="968760"/>
      </dsp:txXfrm>
    </dsp:sp>
    <dsp:sp modelId="{6404D767-BFE8-44E3-B1C1-B635C84BD5E9}">
      <dsp:nvSpPr>
        <dsp:cNvPr id="0" name=""/>
        <dsp:cNvSpPr/>
      </dsp:nvSpPr>
      <dsp:spPr>
        <a:xfrm>
          <a:off x="0" y="1718444"/>
          <a:ext cx="6253721" cy="623610"/>
        </a:xfrm>
        <a:prstGeom prst="roundRect">
          <a:avLst/>
        </a:prstGeom>
        <a:solidFill>
          <a:schemeClr val="tx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a:t>Visual Aids</a:t>
          </a:r>
          <a:endParaRPr lang="en-US" sz="2600" kern="1200"/>
        </a:p>
      </dsp:txBody>
      <dsp:txXfrm>
        <a:off x="30442" y="1748886"/>
        <a:ext cx="6192837" cy="562726"/>
      </dsp:txXfrm>
    </dsp:sp>
    <dsp:sp modelId="{82480948-6154-43D3-8876-29828415C03F}">
      <dsp:nvSpPr>
        <dsp:cNvPr id="0" name=""/>
        <dsp:cNvSpPr/>
      </dsp:nvSpPr>
      <dsp:spPr>
        <a:xfrm>
          <a:off x="0" y="2342055"/>
          <a:ext cx="6253721" cy="1264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556"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0" i="0" kern="1200"/>
            <a:t>Relevant screenshots demonstrating key steps and features.</a:t>
          </a:r>
          <a:endParaRPr lang="en-US" sz="2000" kern="1200"/>
        </a:p>
        <a:p>
          <a:pPr marL="228600" lvl="1" indent="-228600" algn="l" defTabSz="889000">
            <a:lnSpc>
              <a:spcPct val="90000"/>
            </a:lnSpc>
            <a:spcBef>
              <a:spcPct val="0"/>
            </a:spcBef>
            <a:spcAft>
              <a:spcPct val="20000"/>
            </a:spcAft>
            <a:buChar char="•"/>
          </a:pPr>
          <a:r>
            <a:rPr lang="en-US" sz="2000" b="0" i="0" kern="1200"/>
            <a:t>Diagrams, flowcharts, and other visual tools to enhance understanding.</a:t>
          </a:r>
          <a:endParaRPr lang="en-US" sz="2000" kern="1200"/>
        </a:p>
      </dsp:txBody>
      <dsp:txXfrm>
        <a:off x="0" y="2342055"/>
        <a:ext cx="6253721" cy="1264770"/>
      </dsp:txXfrm>
    </dsp:sp>
    <dsp:sp modelId="{11F80552-1DD9-4B86-BFD6-0D7782F1F985}">
      <dsp:nvSpPr>
        <dsp:cNvPr id="0" name=""/>
        <dsp:cNvSpPr/>
      </dsp:nvSpPr>
      <dsp:spPr>
        <a:xfrm>
          <a:off x="0" y="3606825"/>
          <a:ext cx="6253721" cy="623610"/>
        </a:xfrm>
        <a:prstGeom prst="roundRect">
          <a:avLst/>
        </a:prstGeom>
        <a:solidFill>
          <a:schemeClr val="bg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a:t>Supplementary Materials</a:t>
          </a:r>
          <a:endParaRPr lang="en-US" sz="2600" kern="1200"/>
        </a:p>
      </dsp:txBody>
      <dsp:txXfrm>
        <a:off x="30442" y="3637267"/>
        <a:ext cx="6192837" cy="562726"/>
      </dsp:txXfrm>
    </dsp:sp>
    <dsp:sp modelId="{006D1CB2-0930-41C3-B368-3434E8B0B1B9}">
      <dsp:nvSpPr>
        <dsp:cNvPr id="0" name=""/>
        <dsp:cNvSpPr/>
      </dsp:nvSpPr>
      <dsp:spPr>
        <a:xfrm>
          <a:off x="0" y="4230435"/>
          <a:ext cx="6253721"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556"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0" i="0" kern="1200" dirty="0"/>
            <a:t>A glossary of terms.</a:t>
          </a:r>
          <a:endParaRPr lang="en-US" sz="2000" kern="1200" dirty="0"/>
        </a:p>
        <a:p>
          <a:pPr marL="228600" lvl="1" indent="-228600" algn="l" defTabSz="889000">
            <a:lnSpc>
              <a:spcPct val="90000"/>
            </a:lnSpc>
            <a:spcBef>
              <a:spcPct val="0"/>
            </a:spcBef>
            <a:spcAft>
              <a:spcPct val="20000"/>
            </a:spcAft>
            <a:buChar char="•"/>
          </a:pPr>
          <a:r>
            <a:rPr lang="en-US" sz="2000" b="0" i="0" kern="1200" dirty="0"/>
            <a:t>A section of Frequently Asked Questions (FAQs).</a:t>
          </a:r>
          <a:endParaRPr lang="en-US" sz="2000" kern="1200" dirty="0"/>
        </a:p>
      </dsp:txBody>
      <dsp:txXfrm>
        <a:off x="0" y="4230435"/>
        <a:ext cx="6253721" cy="699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A3BA5-69F8-49D3-A9FA-C731B90B2B5D}">
      <dsp:nvSpPr>
        <dsp:cNvPr id="0" name=""/>
        <dsp:cNvSpPr/>
      </dsp:nvSpPr>
      <dsp:spPr>
        <a:xfrm>
          <a:off x="0" y="0"/>
          <a:ext cx="8938260" cy="1305401"/>
        </a:xfrm>
        <a:prstGeom prst="roundRect">
          <a:avLst>
            <a:gd name="adj" fmla="val 10000"/>
          </a:avLst>
        </a:prstGeom>
        <a:solidFill>
          <a:schemeClr val="tx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i="0" kern="1200" dirty="0"/>
            <a:t>1. Draft Completion: 12-Dec-23</a:t>
          </a:r>
          <a:endParaRPr lang="en-US" sz="3400" kern="1200" dirty="0"/>
        </a:p>
      </dsp:txBody>
      <dsp:txXfrm>
        <a:off x="38234" y="38234"/>
        <a:ext cx="7529629" cy="1228933"/>
      </dsp:txXfrm>
    </dsp:sp>
    <dsp:sp modelId="{3B4AE4FD-FCF3-4E50-837D-118D7F9B4721}">
      <dsp:nvSpPr>
        <dsp:cNvPr id="0" name=""/>
        <dsp:cNvSpPr/>
      </dsp:nvSpPr>
      <dsp:spPr>
        <a:xfrm>
          <a:off x="788669" y="1522968"/>
          <a:ext cx="8938260" cy="1305401"/>
        </a:xfrm>
        <a:prstGeom prst="roundRect">
          <a:avLst>
            <a:gd name="adj" fmla="val 10000"/>
          </a:avLst>
        </a:prstGeom>
        <a:solidFill>
          <a:schemeClr val="tx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i="0" kern="1200" dirty="0"/>
            <a:t>2. Review and Revisions: 12-Dec-23</a:t>
          </a:r>
          <a:endParaRPr lang="en-US" sz="3400" kern="1200" dirty="0"/>
        </a:p>
      </dsp:txBody>
      <dsp:txXfrm>
        <a:off x="826903" y="1561202"/>
        <a:ext cx="7224611" cy="1228933"/>
      </dsp:txXfrm>
    </dsp:sp>
    <dsp:sp modelId="{5EA62EB1-399C-4E42-A456-40562A726817}">
      <dsp:nvSpPr>
        <dsp:cNvPr id="0" name=""/>
        <dsp:cNvSpPr/>
      </dsp:nvSpPr>
      <dsp:spPr>
        <a:xfrm>
          <a:off x="1577339" y="3045936"/>
          <a:ext cx="8938260" cy="1305401"/>
        </a:xfrm>
        <a:prstGeom prst="roundRect">
          <a:avLst>
            <a:gd name="adj" fmla="val 10000"/>
          </a:avLst>
        </a:prstGeom>
        <a:solidFill>
          <a:schemeClr val="bg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i="0" kern="1200" dirty="0"/>
            <a:t>3. Final Guide Delivery: 12-Dec-23</a:t>
          </a:r>
          <a:br>
            <a:rPr lang="en-US" sz="3400" b="0" i="0" kern="1200" dirty="0"/>
          </a:br>
          <a:endParaRPr lang="en-US" sz="3400" kern="1200" dirty="0"/>
        </a:p>
      </dsp:txBody>
      <dsp:txXfrm>
        <a:off x="1615573" y="3084170"/>
        <a:ext cx="7224611" cy="1228933"/>
      </dsp:txXfrm>
    </dsp:sp>
    <dsp:sp modelId="{5AAF3E7E-CD0D-4919-8382-C21BC0698CDD}">
      <dsp:nvSpPr>
        <dsp:cNvPr id="0" name=""/>
        <dsp:cNvSpPr/>
      </dsp:nvSpPr>
      <dsp:spPr>
        <a:xfrm>
          <a:off x="8089749" y="989929"/>
          <a:ext cx="848510" cy="8485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3E180E1A-4DCE-4C23-B9AB-13C462C41DB3}">
      <dsp:nvSpPr>
        <dsp:cNvPr id="0" name=""/>
        <dsp:cNvSpPr/>
      </dsp:nvSpPr>
      <dsp:spPr>
        <a:xfrm>
          <a:off x="8878419" y="2504195"/>
          <a:ext cx="848510" cy="848510"/>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662FE7-A536-67D0-F82D-BF5712DF42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SOW - SharePoint SoP Site Enhancement</a:t>
            </a:r>
          </a:p>
        </p:txBody>
      </p:sp>
      <p:sp>
        <p:nvSpPr>
          <p:cNvPr id="3" name="Date Placeholder 2">
            <a:extLst>
              <a:ext uri="{FF2B5EF4-FFF2-40B4-BE49-F238E27FC236}">
                <a16:creationId xmlns:a16="http://schemas.microsoft.com/office/drawing/2014/main" id="{0F0E6814-7EFF-EA00-3EC4-AF2F13EC8C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7BFDB6-3160-418A-91B7-3D47B7D760A6}" type="datetimeFigureOut">
              <a:rPr lang="en-US" smtClean="0"/>
              <a:t>12/12/2023</a:t>
            </a:fld>
            <a:endParaRPr lang="en-US"/>
          </a:p>
        </p:txBody>
      </p:sp>
      <p:sp>
        <p:nvSpPr>
          <p:cNvPr id="4" name="Footer Placeholder 3">
            <a:extLst>
              <a:ext uri="{FF2B5EF4-FFF2-40B4-BE49-F238E27FC236}">
                <a16:creationId xmlns:a16="http://schemas.microsoft.com/office/drawing/2014/main" id="{DF423542-2FD9-D557-EC71-D5FF039BBA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B70B783-D92B-0810-C645-FA9B1B2F8E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FAC7F-2F90-47BD-B423-6F207EDF0977}" type="slidenum">
              <a:rPr lang="en-US" smtClean="0"/>
              <a:t>‹#›</a:t>
            </a:fld>
            <a:endParaRPr lang="en-US"/>
          </a:p>
        </p:txBody>
      </p:sp>
    </p:spTree>
    <p:extLst>
      <p:ext uri="{BB962C8B-B14F-4D97-AF65-F5344CB8AC3E}">
        <p14:creationId xmlns:p14="http://schemas.microsoft.com/office/powerpoint/2010/main" val="108266712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SOW - SharePoint SoP Site Enhancement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D6122-1228-473C-B601-E794181B6873}" type="datetimeFigureOut">
              <a:rPr lang="en-US" smtClean="0"/>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29A0A-D898-4FC5-AD61-D8A8F31FF3A1}" type="slidenum">
              <a:rPr lang="en-US" smtClean="0"/>
              <a:t>‹#›</a:t>
            </a:fld>
            <a:endParaRPr lang="en-US"/>
          </a:p>
        </p:txBody>
      </p:sp>
    </p:spTree>
    <p:extLst>
      <p:ext uri="{BB962C8B-B14F-4D97-AF65-F5344CB8AC3E}">
        <p14:creationId xmlns:p14="http://schemas.microsoft.com/office/powerpoint/2010/main" val="2168123698"/>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upport.microsoft.com/"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zdnet.com/" TargetMode="External"/><Relationship Id="rId5" Type="http://schemas.openxmlformats.org/officeDocument/2006/relationships/hyperlink" Target="https://www.cnet.com/" TargetMode="External"/><Relationship Id="rId4" Type="http://schemas.openxmlformats.org/officeDocument/2006/relationships/hyperlink" Target="https://www.techrepublic.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techcommunity.microsoft.com/" TargetMode="External"/><Relationship Id="rId5" Type="http://schemas.openxmlformats.org/officeDocument/2006/relationships/hyperlink" Target="https://www.reddit.com/r/MicrosoftTeams/" TargetMode="External"/><Relationship Id="rId4" Type="http://schemas.openxmlformats.org/officeDocument/2006/relationships/hyperlink" Target="https://www.reddit.com/r/sharepoint/"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earn.microsoft.com/en-us/power-automate/sharepoint-overview"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powerusers.microsoft.com/t5/Webinars-and-Video-Gallery/How-to-build-Power-Automate-Approval-Workflows-for-SharePoint/td-p/1886978" TargetMode="External"/><Relationship Id="rId5" Type="http://schemas.openxmlformats.org/officeDocument/2006/relationships/hyperlink" Target="https://learn.microsoft.com/en-us/sharepoint/dev/business-apps/power-automate/guidance/migrate-from-classic-workflows-to-power-automate-flows" TargetMode="External"/><Relationship Id="rId4" Type="http://schemas.openxmlformats.org/officeDocument/2006/relationships/hyperlink" Target="https://learn.microsoft.com/en-us/training/paths/integrate-power-automat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SharePoint/teams-connected-sites"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support.microsoft.com/en-us/office/collaborating-with-teams-sharepoint-and-onedrive-9ea6aa07-6e5e-4917-9267-d4d361da3dea" TargetMode="External"/><Relationship Id="rId5" Type="http://schemas.openxmlformats.org/officeDocument/2006/relationships/hyperlink" Target="https://intranetblog.definityfirst.com/best-practices-for-microsoft-teams-and-sharepoint-integration" TargetMode="External"/><Relationship Id="rId4" Type="http://schemas.openxmlformats.org/officeDocument/2006/relationships/hyperlink" Target="http://sharepointsharks.blog/user-best-practices-and-guidelines-for-microsoft-teams-site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earn.microsoft.com/en-us/power-apps/maker/canvas-apps/sharepoint-scenario-setup"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learn.microsoft.com/en-us/power-apps/teams/compare-data-sources" TargetMode="External"/><Relationship Id="rId5" Type="http://schemas.openxmlformats.org/officeDocument/2006/relationships/hyperlink" Target="https://support.microsoft.com/en-gb/office/find-your-sharepoint-and-teams-files-in-onedrive-for-work-or-school-9275de7b-0b0b-40ee-8fa2-b17d1b0727d0" TargetMode="External"/><Relationship Id="rId4" Type="http://schemas.openxmlformats.org/officeDocument/2006/relationships/hyperlink" Target="https://supersimple365.com/create-and-manage-power-apps-from-microsoft-lists-within-microsoft-team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a:t>
            </a:r>
            <a:r>
              <a:rPr lang="en-US" b="0" i="0" dirty="0">
                <a:solidFill>
                  <a:srgbClr val="374151"/>
                </a:solidFill>
                <a:effectLst/>
                <a:latin typeface="Söhne"/>
              </a:rPr>
              <a:t>To assist Andrew and he’s teams in integrating Microsoft Teams and SharePoint through a DIY approach, it's important to gather and organize self-help materials. Here's a detailed guide on how to find and structure these resources:</a:t>
            </a:r>
            <a:endParaRPr lang="en-US" dirty="0"/>
          </a:p>
        </p:txBody>
      </p:sp>
      <p:sp>
        <p:nvSpPr>
          <p:cNvPr id="4" name="Slide Number Placeholder 3"/>
          <p:cNvSpPr>
            <a:spLocks noGrp="1"/>
          </p:cNvSpPr>
          <p:nvPr>
            <p:ph type="sldNum" sz="quarter" idx="5"/>
          </p:nvPr>
        </p:nvSpPr>
        <p:spPr/>
        <p:txBody>
          <a:bodyPr/>
          <a:lstStyle/>
          <a:p>
            <a:fld id="{F2D29A0A-D898-4FC5-AD61-D8A8F31FF3A1}" type="slidenum">
              <a:rPr lang="en-US" smtClean="0"/>
              <a:t>1</a:t>
            </a:fld>
            <a:endParaRPr lang="en-US"/>
          </a:p>
        </p:txBody>
      </p:sp>
      <p:sp>
        <p:nvSpPr>
          <p:cNvPr id="5" name="Header Placeholder 4">
            <a:extLst>
              <a:ext uri="{FF2B5EF4-FFF2-40B4-BE49-F238E27FC236}">
                <a16:creationId xmlns:a16="http://schemas.microsoft.com/office/drawing/2014/main" id="{C3A78CF5-3E72-5F31-F905-E19AD0BD6D26}"/>
              </a:ext>
            </a:extLst>
          </p:cNvPr>
          <p:cNvSpPr>
            <a:spLocks noGrp="1"/>
          </p:cNvSpPr>
          <p:nvPr>
            <p:ph type="hdr" sz="quarter"/>
          </p:nvPr>
        </p:nvSpPr>
        <p:spPr/>
        <p:txBody>
          <a:bodyPr/>
          <a:lstStyle/>
          <a:p>
            <a:r>
              <a:rPr lang="en-US"/>
              <a:t>SOW - SharePoint SoP Site Enhancement</a:t>
            </a:r>
          </a:p>
        </p:txBody>
      </p:sp>
    </p:spTree>
    <p:extLst>
      <p:ext uri="{BB962C8B-B14F-4D97-AF65-F5344CB8AC3E}">
        <p14:creationId xmlns:p14="http://schemas.microsoft.com/office/powerpoint/2010/main" val="639066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D29A0A-D898-4FC5-AD61-D8A8F31FF3A1}" type="slidenum">
              <a:rPr lang="en-US" smtClean="0"/>
              <a:t>10</a:t>
            </a:fld>
            <a:endParaRPr lang="en-US"/>
          </a:p>
        </p:txBody>
      </p:sp>
      <p:sp>
        <p:nvSpPr>
          <p:cNvPr id="5" name="Header Placeholder 4">
            <a:extLst>
              <a:ext uri="{FF2B5EF4-FFF2-40B4-BE49-F238E27FC236}">
                <a16:creationId xmlns:a16="http://schemas.microsoft.com/office/drawing/2014/main" id="{A857D01F-FE67-4242-2A1B-2ECD0A3C153B}"/>
              </a:ext>
            </a:extLst>
          </p:cNvPr>
          <p:cNvSpPr>
            <a:spLocks noGrp="1"/>
          </p:cNvSpPr>
          <p:nvPr>
            <p:ph type="hdr" sz="quarter"/>
          </p:nvPr>
        </p:nvSpPr>
        <p:spPr/>
        <p:txBody>
          <a:bodyPr/>
          <a:lstStyle/>
          <a:p>
            <a:r>
              <a:rPr lang="en-US"/>
              <a:t>SOW - SharePoint SoP Site Enhancement</a:t>
            </a:r>
          </a:p>
        </p:txBody>
      </p:sp>
    </p:spTree>
    <p:extLst>
      <p:ext uri="{BB962C8B-B14F-4D97-AF65-F5344CB8AC3E}">
        <p14:creationId xmlns:p14="http://schemas.microsoft.com/office/powerpoint/2010/main" val="704412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mj-lt"/>
              <a:buNone/>
            </a:pPr>
            <a:r>
              <a:rPr lang="en-US" b="1" i="0" dirty="0">
                <a:effectLst/>
                <a:latin typeface="Söhne"/>
              </a:rPr>
              <a:t>Self-Implementation Resources:</a:t>
            </a:r>
          </a:p>
          <a:p>
            <a:pPr algn="l"/>
            <a:r>
              <a:rPr lang="en-US" b="0" i="0" dirty="0">
                <a:solidFill>
                  <a:srgbClr val="374151"/>
                </a:solidFill>
                <a:effectLst/>
                <a:latin typeface="Söhne"/>
              </a:rPr>
              <a:t>These are detailed guides and tutorials for setting up and using Microsoft Teams and SharePoint.</a:t>
            </a:r>
          </a:p>
          <a:p>
            <a:pPr algn="l"/>
            <a:endParaRPr lang="en-US" b="0" i="0" dirty="0">
              <a:effectLst/>
              <a:latin typeface="Söhne"/>
            </a:endParaRPr>
          </a:p>
          <a:p>
            <a:pPr algn="l"/>
            <a:r>
              <a:rPr lang="en-US" b="0" i="0" dirty="0">
                <a:effectLst/>
                <a:latin typeface="Söhne"/>
              </a:rPr>
              <a:t>Where to Find:</a:t>
            </a:r>
          </a:p>
          <a:p>
            <a:pPr marL="171450" indent="-171450" algn="l">
              <a:buFont typeface="Arial" panose="020B0604020202020204" pitchFamily="34" charset="0"/>
              <a:buChar char="•"/>
            </a:pPr>
            <a:r>
              <a:rPr lang="en-US" b="1" i="0" dirty="0">
                <a:solidFill>
                  <a:srgbClr val="374151"/>
                </a:solidFill>
                <a:effectLst/>
                <a:latin typeface="Söhne"/>
              </a:rPr>
              <a:t>Microsoft Support Pages</a:t>
            </a:r>
            <a:r>
              <a:rPr lang="en-US" b="0" i="0" dirty="0">
                <a:solidFill>
                  <a:srgbClr val="374151"/>
                </a:solidFill>
                <a:effectLst/>
                <a:latin typeface="Söhne"/>
              </a:rPr>
              <a:t>: The official </a:t>
            </a:r>
            <a:r>
              <a:rPr lang="en-US" b="0" i="0" u="none" strike="noStrike" dirty="0">
                <a:solidFill>
                  <a:srgbClr val="374151"/>
                </a:solidFill>
                <a:effectLst/>
                <a:latin typeface="Söhne"/>
                <a:hlinkClick r:id="rId3"/>
              </a:rPr>
              <a:t>Microsoft website</a:t>
            </a:r>
            <a:r>
              <a:rPr lang="en-US" b="0" i="0" dirty="0">
                <a:solidFill>
                  <a:srgbClr val="374151"/>
                </a:solidFill>
                <a:effectLst/>
                <a:latin typeface="Söhne"/>
              </a:rPr>
              <a:t> offers comprehensive documentation for both Teams and SharePoint. Look for guides under their respective sections.</a:t>
            </a:r>
          </a:p>
          <a:p>
            <a:pPr marL="171450" indent="-171450" algn="l">
              <a:buFont typeface="Arial" panose="020B0604020202020204" pitchFamily="34" charset="0"/>
              <a:buChar char="•"/>
            </a:pPr>
            <a:r>
              <a:rPr lang="en-US" b="1" i="0" dirty="0">
                <a:solidFill>
                  <a:srgbClr val="374151"/>
                </a:solidFill>
                <a:effectLst/>
                <a:latin typeface="Söhne"/>
              </a:rPr>
              <a:t>YouTube Tutorials</a:t>
            </a:r>
            <a:r>
              <a:rPr lang="en-US" b="0" i="0" dirty="0">
                <a:solidFill>
                  <a:srgbClr val="374151"/>
                </a:solidFill>
                <a:effectLst/>
                <a:latin typeface="Söhne"/>
              </a:rPr>
              <a:t>: Search on YouTube for tutorials. Channels like Microsoft Mechanics or independent tech experts often post in-depth walkthroughs.</a:t>
            </a:r>
          </a:p>
          <a:p>
            <a:pPr marL="171450" indent="-171450" algn="l">
              <a:buFont typeface="Arial" panose="020B0604020202020204" pitchFamily="34" charset="0"/>
              <a:buChar char="•"/>
            </a:pPr>
            <a:r>
              <a:rPr lang="en-US" b="1" i="0" dirty="0">
                <a:solidFill>
                  <a:srgbClr val="374151"/>
                </a:solidFill>
                <a:effectLst/>
                <a:latin typeface="Söhne"/>
              </a:rPr>
              <a:t>Tech Blogs</a:t>
            </a:r>
            <a:r>
              <a:rPr lang="en-US" b="0" i="0" dirty="0">
                <a:solidFill>
                  <a:srgbClr val="374151"/>
                </a:solidFill>
                <a:effectLst/>
                <a:latin typeface="Söhne"/>
              </a:rPr>
              <a:t>: Explore </a:t>
            </a:r>
            <a:r>
              <a:rPr lang="en-US" b="0" i="0" u="none" strike="noStrike" dirty="0">
                <a:solidFill>
                  <a:srgbClr val="374151"/>
                </a:solidFill>
                <a:effectLst/>
                <a:latin typeface="Söhne"/>
                <a:hlinkClick r:id="rId4"/>
              </a:rPr>
              <a:t>TechRepublic</a:t>
            </a:r>
            <a:r>
              <a:rPr lang="en-US" b="0" i="0" dirty="0">
                <a:solidFill>
                  <a:srgbClr val="374151"/>
                </a:solidFill>
                <a:effectLst/>
                <a:latin typeface="Söhne"/>
              </a:rPr>
              <a:t>, </a:t>
            </a:r>
            <a:r>
              <a:rPr lang="en-US" b="0" i="0" u="none" strike="noStrike" dirty="0">
                <a:solidFill>
                  <a:srgbClr val="374151"/>
                </a:solidFill>
                <a:effectLst/>
                <a:latin typeface="Söhne"/>
                <a:hlinkClick r:id="rId5"/>
              </a:rPr>
              <a:t>CNET</a:t>
            </a:r>
            <a:r>
              <a:rPr lang="en-US" b="0" i="0" dirty="0">
                <a:solidFill>
                  <a:srgbClr val="374151"/>
                </a:solidFill>
                <a:effectLst/>
                <a:latin typeface="Söhne"/>
              </a:rPr>
              <a:t>, and </a:t>
            </a:r>
            <a:r>
              <a:rPr lang="en-US" b="0" i="0" u="none" strike="noStrike" dirty="0">
                <a:solidFill>
                  <a:srgbClr val="374151"/>
                </a:solidFill>
                <a:effectLst/>
                <a:latin typeface="Söhne"/>
                <a:hlinkClick r:id="rId6"/>
              </a:rPr>
              <a:t>ZDNet</a:t>
            </a:r>
            <a:r>
              <a:rPr lang="en-US" b="0" i="0" dirty="0">
                <a:solidFill>
                  <a:srgbClr val="374151"/>
                </a:solidFill>
                <a:effectLst/>
                <a:latin typeface="Söhne"/>
              </a:rPr>
              <a:t> for articles and guides.</a:t>
            </a:r>
          </a:p>
          <a:p>
            <a:endParaRPr lang="en-US" dirty="0"/>
          </a:p>
        </p:txBody>
      </p:sp>
      <p:sp>
        <p:nvSpPr>
          <p:cNvPr id="4" name="Slide Number Placeholder 3"/>
          <p:cNvSpPr>
            <a:spLocks noGrp="1"/>
          </p:cNvSpPr>
          <p:nvPr>
            <p:ph type="sldNum" sz="quarter" idx="5"/>
          </p:nvPr>
        </p:nvSpPr>
        <p:spPr/>
        <p:txBody>
          <a:bodyPr/>
          <a:lstStyle/>
          <a:p>
            <a:fld id="{F2D29A0A-D898-4FC5-AD61-D8A8F31FF3A1}" type="slidenum">
              <a:rPr lang="en-US" smtClean="0"/>
              <a:t>2</a:t>
            </a:fld>
            <a:endParaRPr lang="en-US"/>
          </a:p>
        </p:txBody>
      </p:sp>
      <p:sp>
        <p:nvSpPr>
          <p:cNvPr id="5" name="Header Placeholder 4">
            <a:extLst>
              <a:ext uri="{FF2B5EF4-FFF2-40B4-BE49-F238E27FC236}">
                <a16:creationId xmlns:a16="http://schemas.microsoft.com/office/drawing/2014/main" id="{414B3071-5B66-D6A8-A524-FB3075EC93E3}"/>
              </a:ext>
            </a:extLst>
          </p:cNvPr>
          <p:cNvSpPr>
            <a:spLocks noGrp="1"/>
          </p:cNvSpPr>
          <p:nvPr>
            <p:ph type="hdr" sz="quarter"/>
          </p:nvPr>
        </p:nvSpPr>
        <p:spPr/>
        <p:txBody>
          <a:bodyPr/>
          <a:lstStyle/>
          <a:p>
            <a:r>
              <a:rPr lang="en-US"/>
              <a:t>SOW - SharePoint SoP Site Enhancement</a:t>
            </a:r>
          </a:p>
        </p:txBody>
      </p:sp>
    </p:spTree>
    <p:extLst>
      <p:ext uri="{BB962C8B-B14F-4D97-AF65-F5344CB8AC3E}">
        <p14:creationId xmlns:p14="http://schemas.microsoft.com/office/powerpoint/2010/main" val="666136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Suggested Indexing:</a:t>
            </a:r>
          </a:p>
          <a:p>
            <a:pPr algn="l">
              <a:buFont typeface="Arial" panose="020B0604020202020204" pitchFamily="34" charset="0"/>
              <a:buNone/>
            </a:pPr>
            <a:r>
              <a:rPr lang="en-US" b="1" i="0" dirty="0">
                <a:solidFill>
                  <a:srgbClr val="374151"/>
                </a:solidFill>
                <a:effectLst/>
                <a:latin typeface="Söhne"/>
              </a:rPr>
              <a:t>A. Setting Up SharePoint</a:t>
            </a:r>
            <a:r>
              <a:rPr lang="en-US" b="0" i="0" dirty="0">
                <a:solidFill>
                  <a:srgbClr val="374151"/>
                </a:solidFill>
                <a:effectLst/>
                <a:latin typeface="Söhne"/>
              </a:rPr>
              <a:t>:</a:t>
            </a:r>
          </a:p>
          <a:p>
            <a:pPr marL="171450" lvl="0" indent="-171450" algn="l">
              <a:buFont typeface="Arial" panose="020B0604020202020204" pitchFamily="34" charset="0"/>
              <a:buChar char="•"/>
            </a:pPr>
            <a:r>
              <a:rPr lang="en-US" b="0" i="0" dirty="0">
                <a:solidFill>
                  <a:srgbClr val="374151"/>
                </a:solidFill>
                <a:effectLst/>
                <a:latin typeface="Söhne"/>
              </a:rPr>
              <a:t>A.1. Creating SharePoint Sites</a:t>
            </a:r>
          </a:p>
          <a:p>
            <a:pPr marL="171450" lvl="0" indent="-171450" algn="l">
              <a:buFont typeface="Arial" panose="020B0604020202020204" pitchFamily="34" charset="0"/>
              <a:buChar char="•"/>
            </a:pPr>
            <a:r>
              <a:rPr lang="en-US" b="0" i="0" dirty="0">
                <a:solidFill>
                  <a:srgbClr val="374151"/>
                </a:solidFill>
                <a:effectLst/>
                <a:latin typeface="Söhne"/>
              </a:rPr>
              <a:t>A.2. Managing Permissions and Security</a:t>
            </a:r>
          </a:p>
          <a:p>
            <a:pPr marL="171450" lvl="0" indent="-171450" algn="l">
              <a:buFont typeface="Arial" panose="020B0604020202020204" pitchFamily="34" charset="0"/>
              <a:buChar char="•"/>
            </a:pPr>
            <a:r>
              <a:rPr lang="en-US" b="0" i="0" dirty="0">
                <a:solidFill>
                  <a:srgbClr val="374151"/>
                </a:solidFill>
                <a:effectLst/>
                <a:latin typeface="Söhne"/>
              </a:rPr>
              <a:t>A.3. Organizing Files and Folders</a:t>
            </a:r>
          </a:p>
          <a:p>
            <a:pPr algn="l">
              <a:buFont typeface="Arial" panose="020B0604020202020204" pitchFamily="34" charset="0"/>
              <a:buNone/>
            </a:pPr>
            <a:r>
              <a:rPr lang="en-US" b="1" i="0" dirty="0">
                <a:solidFill>
                  <a:srgbClr val="374151"/>
                </a:solidFill>
                <a:effectLst/>
                <a:latin typeface="Söhne"/>
              </a:rPr>
              <a:t>B. Setting Up Microsoft Teams</a:t>
            </a:r>
            <a:r>
              <a:rPr lang="en-US" b="0" i="0" dirty="0">
                <a:solidFill>
                  <a:srgbClr val="374151"/>
                </a:solidFill>
                <a:effectLst/>
                <a:latin typeface="Söhne"/>
              </a:rPr>
              <a:t>:</a:t>
            </a:r>
          </a:p>
          <a:p>
            <a:pPr marL="171450" lvl="0" indent="-171450" algn="l">
              <a:buFont typeface="Arial" panose="020B0604020202020204" pitchFamily="34" charset="0"/>
              <a:buChar char="•"/>
            </a:pPr>
            <a:r>
              <a:rPr lang="en-US" b="0" i="0" dirty="0">
                <a:solidFill>
                  <a:srgbClr val="374151"/>
                </a:solidFill>
                <a:effectLst/>
                <a:latin typeface="Söhne"/>
              </a:rPr>
              <a:t>B.1. Creating Teams and Channels</a:t>
            </a:r>
          </a:p>
          <a:p>
            <a:pPr marL="171450" lvl="0" indent="-171450" algn="l">
              <a:buFont typeface="Arial" panose="020B0604020202020204" pitchFamily="34" charset="0"/>
              <a:buChar char="•"/>
            </a:pPr>
            <a:r>
              <a:rPr lang="en-US" b="0" i="0" dirty="0">
                <a:solidFill>
                  <a:srgbClr val="374151"/>
                </a:solidFill>
                <a:effectLst/>
                <a:latin typeface="Söhne"/>
              </a:rPr>
              <a:t>B.2. Integrating Teams with SharePoint</a:t>
            </a:r>
          </a:p>
          <a:p>
            <a:pPr marL="171450" lvl="0" indent="-171450" algn="l">
              <a:buFont typeface="Arial" panose="020B0604020202020204" pitchFamily="34" charset="0"/>
              <a:buChar char="•"/>
            </a:pPr>
            <a:r>
              <a:rPr lang="en-US" b="0" i="0" dirty="0">
                <a:solidFill>
                  <a:srgbClr val="374151"/>
                </a:solidFill>
                <a:effectLst/>
                <a:latin typeface="Söhne"/>
              </a:rPr>
              <a:t>B.3. Customizing Teams Settings</a:t>
            </a:r>
          </a:p>
          <a:p>
            <a:endParaRPr lang="en-US" dirty="0"/>
          </a:p>
        </p:txBody>
      </p:sp>
      <p:sp>
        <p:nvSpPr>
          <p:cNvPr id="4" name="Slide Number Placeholder 3"/>
          <p:cNvSpPr>
            <a:spLocks noGrp="1"/>
          </p:cNvSpPr>
          <p:nvPr>
            <p:ph type="sldNum" sz="quarter" idx="5"/>
          </p:nvPr>
        </p:nvSpPr>
        <p:spPr/>
        <p:txBody>
          <a:bodyPr/>
          <a:lstStyle/>
          <a:p>
            <a:fld id="{F2D29A0A-D898-4FC5-AD61-D8A8F31FF3A1}" type="slidenum">
              <a:rPr lang="en-US" smtClean="0"/>
              <a:t>3</a:t>
            </a:fld>
            <a:endParaRPr lang="en-US"/>
          </a:p>
        </p:txBody>
      </p:sp>
      <p:sp>
        <p:nvSpPr>
          <p:cNvPr id="5" name="Header Placeholder 4">
            <a:extLst>
              <a:ext uri="{FF2B5EF4-FFF2-40B4-BE49-F238E27FC236}">
                <a16:creationId xmlns:a16="http://schemas.microsoft.com/office/drawing/2014/main" id="{60A47BFA-D4DD-DF04-C4FC-2F37240C8855}"/>
              </a:ext>
            </a:extLst>
          </p:cNvPr>
          <p:cNvSpPr>
            <a:spLocks noGrp="1"/>
          </p:cNvSpPr>
          <p:nvPr>
            <p:ph type="hdr" sz="quarter"/>
          </p:nvPr>
        </p:nvSpPr>
        <p:spPr/>
        <p:txBody>
          <a:bodyPr/>
          <a:lstStyle/>
          <a:p>
            <a:r>
              <a:rPr lang="en-US"/>
              <a:t>SOW - SharePoint SoP Site Enhancement</a:t>
            </a:r>
          </a:p>
        </p:txBody>
      </p:sp>
    </p:spTree>
    <p:extLst>
      <p:ext uri="{BB962C8B-B14F-4D97-AF65-F5344CB8AC3E}">
        <p14:creationId xmlns:p14="http://schemas.microsoft.com/office/powerpoint/2010/main" val="1844462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Söhne"/>
              </a:rPr>
              <a:t>Suggested Indexing: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i="0" dirty="0">
              <a:solidFill>
                <a:srgbClr val="374151"/>
              </a:solidFill>
              <a:effectLst/>
              <a:latin typeface="Söhne"/>
            </a:endParaRPr>
          </a:p>
          <a:p>
            <a:pPr algn="l">
              <a:buFont typeface="Arial" panose="020B0604020202020204" pitchFamily="34" charset="0"/>
              <a:buNone/>
            </a:pPr>
            <a:r>
              <a:rPr lang="en-US" b="1" i="0" dirty="0">
                <a:solidFill>
                  <a:srgbClr val="374151"/>
                </a:solidFill>
                <a:effectLst/>
                <a:latin typeface="Söhne"/>
              </a:rPr>
              <a:t>SharePoint Training</a:t>
            </a:r>
            <a:r>
              <a:rPr lang="en-US" b="0" i="0" dirty="0">
                <a:solidFill>
                  <a:srgbClr val="374151"/>
                </a:solidFill>
                <a:effectLst/>
                <a:latin typeface="Söhne"/>
              </a:rPr>
              <a:t>:</a:t>
            </a:r>
          </a:p>
          <a:p>
            <a:pPr marL="171450" lvl="0" indent="-171450" algn="l">
              <a:buFont typeface="Arial" panose="020B0604020202020204" pitchFamily="34" charset="0"/>
              <a:buChar char="•"/>
            </a:pPr>
            <a:r>
              <a:rPr lang="en-US" b="0" i="0" dirty="0">
                <a:solidFill>
                  <a:srgbClr val="374151"/>
                </a:solidFill>
                <a:effectLst/>
                <a:latin typeface="Söhne"/>
              </a:rPr>
              <a:t>C.1. Basic SharePoint Navigation and Use</a:t>
            </a:r>
          </a:p>
          <a:p>
            <a:pPr marL="171450" lvl="0" indent="-171450" algn="l">
              <a:buFont typeface="Arial" panose="020B0604020202020204" pitchFamily="34" charset="0"/>
              <a:buChar char="•"/>
            </a:pPr>
            <a:r>
              <a:rPr lang="en-US" b="0" i="0" dirty="0">
                <a:solidFill>
                  <a:srgbClr val="374151"/>
                </a:solidFill>
                <a:effectLst/>
                <a:latin typeface="Söhne"/>
              </a:rPr>
              <a:t>C.2. Advanced Document Management</a:t>
            </a:r>
          </a:p>
          <a:p>
            <a:pPr marL="171450" lvl="0" indent="-171450" algn="l">
              <a:buFont typeface="Arial" panose="020B0604020202020204" pitchFamily="34" charset="0"/>
              <a:buChar char="•"/>
            </a:pPr>
            <a:r>
              <a:rPr lang="en-US" b="0" i="0" dirty="0">
                <a:solidFill>
                  <a:srgbClr val="374151"/>
                </a:solidFill>
                <a:effectLst/>
                <a:latin typeface="Söhne"/>
              </a:rPr>
              <a:t>C.3. SharePoint Administration</a:t>
            </a:r>
          </a:p>
          <a:p>
            <a:pPr algn="l">
              <a:buFont typeface="Arial" panose="020B0604020202020204" pitchFamily="34" charset="0"/>
              <a:buNone/>
            </a:pPr>
            <a:r>
              <a:rPr lang="en-US" b="1" i="0" dirty="0">
                <a:solidFill>
                  <a:srgbClr val="374151"/>
                </a:solidFill>
                <a:effectLst/>
                <a:latin typeface="Söhne"/>
              </a:rPr>
              <a:t>Teams Training</a:t>
            </a:r>
            <a:r>
              <a:rPr lang="en-US" b="0" i="0" dirty="0">
                <a:solidFill>
                  <a:srgbClr val="374151"/>
                </a:solidFill>
                <a:effectLst/>
                <a:latin typeface="Söhne"/>
              </a:rPr>
              <a:t>:</a:t>
            </a:r>
          </a:p>
          <a:p>
            <a:pPr marL="171450" lvl="0" indent="-171450" algn="l">
              <a:buFont typeface="Arial" panose="020B0604020202020204" pitchFamily="34" charset="0"/>
              <a:buChar char="•"/>
            </a:pPr>
            <a:r>
              <a:rPr lang="en-US" b="0" i="0" dirty="0">
                <a:solidFill>
                  <a:srgbClr val="374151"/>
                </a:solidFill>
                <a:effectLst/>
                <a:latin typeface="Söhne"/>
              </a:rPr>
              <a:t>D.1. Basic Use of Teams</a:t>
            </a:r>
          </a:p>
          <a:p>
            <a:pPr marL="171450" lvl="0" indent="-171450" algn="l">
              <a:buFont typeface="Arial" panose="020B0604020202020204" pitchFamily="34" charset="0"/>
              <a:buChar char="•"/>
            </a:pPr>
            <a:r>
              <a:rPr lang="en-US" b="0" i="0" dirty="0">
                <a:solidFill>
                  <a:srgbClr val="374151"/>
                </a:solidFill>
                <a:effectLst/>
                <a:latin typeface="Söhne"/>
              </a:rPr>
              <a:t>D.2. Advanced Collaboration in Teams</a:t>
            </a:r>
          </a:p>
          <a:p>
            <a:pPr marL="171450" lvl="0" indent="-171450" algn="l">
              <a:buFont typeface="Arial" panose="020B0604020202020204" pitchFamily="34" charset="0"/>
              <a:buChar char="•"/>
            </a:pPr>
            <a:r>
              <a:rPr lang="en-US" b="0" i="0" dirty="0">
                <a:solidFill>
                  <a:srgbClr val="374151"/>
                </a:solidFill>
                <a:effectLst/>
                <a:latin typeface="Söhne"/>
              </a:rPr>
              <a:t>D.3. Teams for Project Management</a:t>
            </a:r>
          </a:p>
          <a:p>
            <a:endParaRPr lang="en-US" dirty="0"/>
          </a:p>
          <a:p>
            <a:pPr algn="l"/>
            <a:r>
              <a:rPr lang="en-US" b="1" i="0" dirty="0">
                <a:effectLst/>
                <a:latin typeface="Söhne"/>
              </a:rPr>
              <a:t>Additional Tips:</a:t>
            </a:r>
          </a:p>
          <a:p>
            <a:pPr marL="171450" indent="-171450" algn="l">
              <a:buFont typeface="Arial" panose="020B0604020202020204" pitchFamily="34" charset="0"/>
              <a:buChar char="•"/>
            </a:pPr>
            <a:r>
              <a:rPr lang="en-US" b="1" i="0" dirty="0">
                <a:solidFill>
                  <a:srgbClr val="374151"/>
                </a:solidFill>
                <a:effectLst/>
                <a:latin typeface="Söhne"/>
              </a:rPr>
              <a:t>Regular Updates</a:t>
            </a:r>
            <a:r>
              <a:rPr lang="en-US" b="0" i="0" dirty="0">
                <a:solidFill>
                  <a:srgbClr val="374151"/>
                </a:solidFill>
                <a:effectLst/>
                <a:latin typeface="Söhne"/>
              </a:rPr>
              <a:t>: Microsoft's frequent updates mean staying current with the latest guides and features.</a:t>
            </a:r>
          </a:p>
          <a:p>
            <a:pPr marL="171450" indent="-171450" algn="l">
              <a:buFont typeface="Arial" panose="020B0604020202020204" pitchFamily="34" charset="0"/>
              <a:buChar char="•"/>
            </a:pPr>
            <a:r>
              <a:rPr lang="en-US" b="1" i="0" dirty="0">
                <a:solidFill>
                  <a:srgbClr val="374151"/>
                </a:solidFill>
                <a:effectLst/>
                <a:latin typeface="Söhne"/>
              </a:rPr>
              <a:t>Online Communities</a:t>
            </a:r>
            <a:r>
              <a:rPr lang="en-US" b="0" i="0" dirty="0">
                <a:solidFill>
                  <a:srgbClr val="374151"/>
                </a:solidFill>
                <a:effectLst/>
                <a:latin typeface="Söhne"/>
              </a:rPr>
              <a:t>: Utilize platforms like </a:t>
            </a:r>
            <a:r>
              <a:rPr lang="en-US" b="0" i="0" u="none" strike="noStrike" dirty="0">
                <a:solidFill>
                  <a:srgbClr val="374151"/>
                </a:solidFill>
                <a:effectLst/>
                <a:latin typeface="Söhne"/>
                <a:hlinkClick r:id="rId3"/>
              </a:rPr>
              <a:t>Stack Overflow</a:t>
            </a:r>
            <a:r>
              <a:rPr lang="en-US" b="0" i="0" dirty="0">
                <a:solidFill>
                  <a:srgbClr val="374151"/>
                </a:solidFill>
                <a:effectLst/>
                <a:latin typeface="Söhne"/>
              </a:rPr>
              <a:t>, Reddit (</a:t>
            </a:r>
            <a:r>
              <a:rPr lang="en-US" b="0" i="0" u="none" strike="noStrike" dirty="0">
                <a:solidFill>
                  <a:srgbClr val="374151"/>
                </a:solidFill>
                <a:effectLst/>
                <a:latin typeface="Söhne"/>
                <a:hlinkClick r:id="rId4"/>
              </a:rPr>
              <a:t>SharePoint</a:t>
            </a:r>
            <a:r>
              <a:rPr lang="en-US" b="0" i="0" dirty="0">
                <a:solidFill>
                  <a:srgbClr val="374151"/>
                </a:solidFill>
                <a:effectLst/>
                <a:latin typeface="Söhne"/>
              </a:rPr>
              <a:t> and </a:t>
            </a:r>
            <a:r>
              <a:rPr lang="en-US" b="0" i="0" u="none" strike="noStrike" dirty="0" err="1">
                <a:solidFill>
                  <a:srgbClr val="374151"/>
                </a:solidFill>
                <a:effectLst/>
                <a:latin typeface="Söhne"/>
                <a:hlinkClick r:id="rId5"/>
              </a:rPr>
              <a:t>MicrosoftTeams</a:t>
            </a:r>
            <a:r>
              <a:rPr lang="en-US" b="0" i="0" dirty="0">
                <a:solidFill>
                  <a:srgbClr val="374151"/>
                </a:solidFill>
                <a:effectLst/>
                <a:latin typeface="Söhne"/>
              </a:rPr>
              <a:t> subreddits), and the </a:t>
            </a:r>
            <a:r>
              <a:rPr lang="en-US" b="0" i="0" u="none" strike="noStrike" dirty="0">
                <a:solidFill>
                  <a:srgbClr val="374151"/>
                </a:solidFill>
                <a:effectLst/>
                <a:latin typeface="Söhne"/>
                <a:hlinkClick r:id="rId6"/>
              </a:rPr>
              <a:t>Microsoft Tech Community</a:t>
            </a:r>
            <a:r>
              <a:rPr lang="en-US" b="0" i="0" dirty="0">
                <a:solidFill>
                  <a:srgbClr val="374151"/>
                </a:solidFill>
                <a:effectLst/>
                <a:latin typeface="Söhne"/>
              </a:rPr>
              <a:t> for community support.</a:t>
            </a:r>
          </a:p>
          <a:p>
            <a:endParaRPr lang="en-US" dirty="0"/>
          </a:p>
        </p:txBody>
      </p:sp>
      <p:sp>
        <p:nvSpPr>
          <p:cNvPr id="4" name="Slide Number Placeholder 3"/>
          <p:cNvSpPr>
            <a:spLocks noGrp="1"/>
          </p:cNvSpPr>
          <p:nvPr>
            <p:ph type="sldNum" sz="quarter" idx="5"/>
          </p:nvPr>
        </p:nvSpPr>
        <p:spPr/>
        <p:txBody>
          <a:bodyPr/>
          <a:lstStyle/>
          <a:p>
            <a:fld id="{F2D29A0A-D898-4FC5-AD61-D8A8F31FF3A1}" type="slidenum">
              <a:rPr lang="en-US" smtClean="0"/>
              <a:t>4</a:t>
            </a:fld>
            <a:endParaRPr lang="en-US"/>
          </a:p>
        </p:txBody>
      </p:sp>
      <p:sp>
        <p:nvSpPr>
          <p:cNvPr id="5" name="Header Placeholder 4">
            <a:extLst>
              <a:ext uri="{FF2B5EF4-FFF2-40B4-BE49-F238E27FC236}">
                <a16:creationId xmlns:a16="http://schemas.microsoft.com/office/drawing/2014/main" id="{E9F83CF3-D44D-5701-E306-5F095E350814}"/>
              </a:ext>
            </a:extLst>
          </p:cNvPr>
          <p:cNvSpPr>
            <a:spLocks noGrp="1"/>
          </p:cNvSpPr>
          <p:nvPr>
            <p:ph type="hdr" sz="quarter"/>
          </p:nvPr>
        </p:nvSpPr>
        <p:spPr/>
        <p:txBody>
          <a:bodyPr/>
          <a:lstStyle/>
          <a:p>
            <a:r>
              <a:rPr lang="en-US"/>
              <a:t>SOW - SharePoint SoP Site Enhancement</a:t>
            </a:r>
          </a:p>
        </p:txBody>
      </p:sp>
    </p:spTree>
    <p:extLst>
      <p:ext uri="{BB962C8B-B14F-4D97-AF65-F5344CB8AC3E}">
        <p14:creationId xmlns:p14="http://schemas.microsoft.com/office/powerpoint/2010/main" val="1129938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11111"/>
                </a:solidFill>
                <a:effectLst/>
                <a:latin typeface="-apple-system"/>
              </a:rPr>
              <a:t>Here are some resources that might help you with implementing SharePoint workflows and Power Automate:</a:t>
            </a:r>
          </a:p>
          <a:p>
            <a:pPr algn="l"/>
            <a:endParaRPr lang="en-US" b="0" i="0" dirty="0">
              <a:solidFill>
                <a:srgbClr val="111111"/>
              </a:solidFill>
              <a:effectLst/>
              <a:latin typeface="-apple-system"/>
            </a:endParaRPr>
          </a:p>
          <a:p>
            <a:pPr marL="171450" indent="-171450" algn="l">
              <a:buFont typeface="Arial" panose="020B0604020202020204" pitchFamily="34" charset="0"/>
              <a:buChar char="•"/>
            </a:pPr>
            <a:r>
              <a:rPr lang="en-US" b="1" i="0" dirty="0">
                <a:solidFill>
                  <a:srgbClr val="111111"/>
                </a:solidFill>
                <a:effectLst/>
                <a:latin typeface="-apple-system"/>
              </a:rPr>
              <a:t>Microsoft Learn</a:t>
            </a:r>
            <a:r>
              <a:rPr lang="en-US" b="0" i="0" dirty="0">
                <a:solidFill>
                  <a:srgbClr val="111111"/>
                </a:solidFill>
                <a:effectLst/>
                <a:latin typeface="-apple-system"/>
              </a:rPr>
              <a:t>: This article provides an overview of how Teams and SharePoint work together, including the basic parts of Teams and SharePoint and how they relate to each other. </a:t>
            </a:r>
            <a:r>
              <a:rPr lang="en-US" b="0" i="0" dirty="0">
                <a:solidFill>
                  <a:srgbClr val="111111"/>
                </a:solidFill>
                <a:effectLst/>
                <a:latin typeface="-apple-system"/>
                <a:hlinkClick r:id="rId3"/>
              </a:rPr>
              <a:t>It also explains when Teams and SharePoint get connected and provides examples of teams with multiple channel types</a:t>
            </a:r>
            <a:r>
              <a:rPr lang="en-US" b="0" i="0" baseline="30000" dirty="0">
                <a:solidFill>
                  <a:srgbClr val="111111"/>
                </a:solidFill>
                <a:effectLst/>
                <a:latin typeface="-apple-system"/>
                <a:hlinkClick r:id="rId3"/>
              </a:rPr>
              <a:t>1</a:t>
            </a:r>
            <a:endParaRPr lang="en-US" b="0" i="0" baseline="30000" dirty="0">
              <a:solidFill>
                <a:srgbClr val="111111"/>
              </a:solidFill>
              <a:effectLst/>
              <a:latin typeface="-apple-system"/>
            </a:endParaRPr>
          </a:p>
          <a:p>
            <a:pPr marL="171450" indent="-171450" algn="l">
              <a:buFont typeface="Arial" panose="020B0604020202020204" pitchFamily="34" charset="0"/>
              <a:buChar char="•"/>
            </a:pPr>
            <a:endParaRPr lang="en-US" b="0" i="0" dirty="0">
              <a:solidFill>
                <a:srgbClr val="111111"/>
              </a:solidFill>
              <a:effectLst/>
              <a:latin typeface="-apple-system"/>
            </a:endParaRPr>
          </a:p>
          <a:p>
            <a:pPr marL="171450" indent="-171450" algn="l">
              <a:buFont typeface="Arial" panose="020B0604020202020204" pitchFamily="34" charset="0"/>
              <a:buChar char="•"/>
            </a:pPr>
            <a:r>
              <a:rPr lang="en-US" b="1" i="0" dirty="0">
                <a:solidFill>
                  <a:srgbClr val="0563C1"/>
                </a:solidFill>
                <a:effectLst/>
                <a:latin typeface="-apple-system"/>
                <a:hlinkClick r:id="rId4">
                  <a:extLst>
                    <a:ext uri="{A12FA001-AC4F-418D-AE19-62706E023703}">
                      <ahyp:hlinkClr xmlns:ahyp="http://schemas.microsoft.com/office/drawing/2018/hyperlinkcolor" val="tx"/>
                    </a:ext>
                  </a:extLst>
                </a:hlinkClick>
              </a:rPr>
              <a:t>SharePoint Sharks</a:t>
            </a:r>
            <a:r>
              <a:rPr lang="en-US" b="0" i="0" dirty="0">
                <a:solidFill>
                  <a:schemeClr val="tx1"/>
                </a:solidFill>
                <a:effectLst/>
                <a:latin typeface="-apple-system"/>
                <a:hlinkClick r:id="rId4">
                  <a:extLst>
                    <a:ext uri="{A12FA001-AC4F-418D-AE19-62706E023703}">
                      <ahyp:hlinkClr xmlns:ahyp="http://schemas.microsoft.com/office/drawing/2018/hyperlinkcolor" val="tx"/>
                    </a:ext>
                  </a:extLst>
                </a:hlinkClick>
              </a:rPr>
              <a:t>: </a:t>
            </a:r>
            <a:r>
              <a:rPr lang="en-US" b="0" i="0" dirty="0">
                <a:solidFill>
                  <a:srgbClr val="0563C1"/>
                </a:solidFill>
                <a:effectLst/>
                <a:latin typeface="-apple-system"/>
                <a:hlinkClick r:id="rId4">
                  <a:extLst>
                    <a:ext uri="{A12FA001-AC4F-418D-AE19-62706E023703}">
                      <ahyp:hlinkClr xmlns:ahyp="http://schemas.microsoft.com/office/drawing/2018/hyperlinkcolor" val="tx"/>
                    </a:ext>
                  </a:extLst>
                </a:hlinkClick>
              </a:rPr>
              <a:t>This blog post provides user best practices and guidelines for Microsoft Teams sites, including tips on adding navigation tabs for resources within your SharePoint Teams site, using private chat for one-to-one conversations, and using the channel conversation to share knowledge and information with the team</a:t>
            </a:r>
            <a:r>
              <a:rPr lang="en-US" b="0" i="0" baseline="30000" dirty="0">
                <a:solidFill>
                  <a:srgbClr val="0563C1"/>
                </a:solidFill>
                <a:effectLst/>
                <a:latin typeface="-apple-system"/>
                <a:hlinkClick r:id="rId4">
                  <a:extLst>
                    <a:ext uri="{A12FA001-AC4F-418D-AE19-62706E023703}">
                      <ahyp:hlinkClr xmlns:ahyp="http://schemas.microsoft.com/office/drawing/2018/hyperlinkcolor" val="tx"/>
                    </a:ext>
                  </a:extLst>
                </a:hlinkClick>
              </a:rPr>
              <a:t>2</a:t>
            </a:r>
            <a:endParaRPr lang="en-US" b="0" i="0" baseline="30000" dirty="0">
              <a:solidFill>
                <a:srgbClr val="111111"/>
              </a:solidFill>
              <a:effectLst/>
              <a:latin typeface="-apple-system"/>
            </a:endParaRPr>
          </a:p>
          <a:p>
            <a:pPr marL="171450" indent="-171450" algn="l">
              <a:buFont typeface="Arial" panose="020B0604020202020204" pitchFamily="34" charset="0"/>
              <a:buChar char="•"/>
            </a:pPr>
            <a:endParaRPr lang="en-US" b="0" i="0" dirty="0">
              <a:solidFill>
                <a:srgbClr val="111111"/>
              </a:solidFill>
              <a:effectLst/>
              <a:latin typeface="-apple-system"/>
            </a:endParaRPr>
          </a:p>
          <a:p>
            <a:pPr marL="171450" indent="-171450" algn="l">
              <a:buFont typeface="Arial" panose="020B0604020202020204" pitchFamily="34" charset="0"/>
              <a:buChar char="•"/>
            </a:pPr>
            <a:r>
              <a:rPr lang="en-US" b="1" i="0" dirty="0">
                <a:solidFill>
                  <a:srgbClr val="0563C1"/>
                </a:solidFill>
                <a:effectLst/>
                <a:latin typeface="-apple-system"/>
                <a:hlinkClick r:id="rId5">
                  <a:extLst>
                    <a:ext uri="{A12FA001-AC4F-418D-AE19-62706E023703}">
                      <ahyp:hlinkClr xmlns:ahyp="http://schemas.microsoft.com/office/drawing/2018/hyperlinkcolor" val="tx"/>
                    </a:ext>
                  </a:extLst>
                </a:hlinkClick>
              </a:rPr>
              <a:t>Intranet Blog</a:t>
            </a:r>
            <a:r>
              <a:rPr lang="en-US" b="0" i="0" dirty="0">
                <a:solidFill>
                  <a:schemeClr val="tx1"/>
                </a:solidFill>
                <a:effectLst/>
                <a:latin typeface="-apple-system"/>
                <a:hlinkClick r:id="rId5">
                  <a:extLst>
                    <a:ext uri="{A12FA001-AC4F-418D-AE19-62706E023703}">
                      <ahyp:hlinkClr xmlns:ahyp="http://schemas.microsoft.com/office/drawing/2018/hyperlinkcolor" val="tx"/>
                    </a:ext>
                  </a:extLst>
                </a:hlinkClick>
              </a:rPr>
              <a:t>: </a:t>
            </a:r>
            <a:r>
              <a:rPr lang="en-US" b="0" i="0" dirty="0">
                <a:solidFill>
                  <a:srgbClr val="0563C1"/>
                </a:solidFill>
                <a:effectLst/>
                <a:latin typeface="-apple-system"/>
                <a:hlinkClick r:id="rId5">
                  <a:extLst>
                    <a:ext uri="{A12FA001-AC4F-418D-AE19-62706E023703}">
                      <ahyp:hlinkClr xmlns:ahyp="http://schemas.microsoft.com/office/drawing/2018/hyperlinkcolor" val="tx"/>
                    </a:ext>
                  </a:extLst>
                </a:hlinkClick>
              </a:rPr>
              <a:t>This blog post provides best practices for Microsoft Teams and SharePoint integration, including tips on looking up files instantly through a single search system, linking documents straight into a conversation to keep the topic clear, and generating automatic previews in Microsoft Team’s channel tab through SharePoint</a:t>
            </a:r>
            <a:r>
              <a:rPr lang="en-US" b="0" i="0" baseline="30000" dirty="0">
                <a:solidFill>
                  <a:srgbClr val="0563C1"/>
                </a:solidFill>
                <a:effectLst/>
                <a:latin typeface="-apple-system"/>
                <a:hlinkClick r:id="rId5">
                  <a:extLst>
                    <a:ext uri="{A12FA001-AC4F-418D-AE19-62706E023703}">
                      <ahyp:hlinkClr xmlns:ahyp="http://schemas.microsoft.com/office/drawing/2018/hyperlinkcolor" val="tx"/>
                    </a:ext>
                  </a:extLst>
                </a:hlinkClick>
              </a:rPr>
              <a:t>3</a:t>
            </a:r>
            <a:endParaRPr lang="en-US" b="0" i="0" baseline="30000" dirty="0">
              <a:solidFill>
                <a:srgbClr val="111111"/>
              </a:solidFill>
              <a:effectLst/>
              <a:latin typeface="-apple-system"/>
            </a:endParaRPr>
          </a:p>
          <a:p>
            <a:pPr marL="171450" indent="-171450" algn="l">
              <a:buFont typeface="Arial" panose="020B0604020202020204" pitchFamily="34" charset="0"/>
              <a:buChar char="•"/>
            </a:pPr>
            <a:endParaRPr lang="en-US" b="0" i="0" dirty="0">
              <a:solidFill>
                <a:srgbClr val="111111"/>
              </a:solidFill>
              <a:effectLst/>
              <a:latin typeface="-apple-system"/>
            </a:endParaRPr>
          </a:p>
          <a:p>
            <a:pPr marL="171450" indent="-171450" algn="l">
              <a:buFont typeface="Arial" panose="020B0604020202020204" pitchFamily="34" charset="0"/>
              <a:buChar char="•"/>
            </a:pPr>
            <a:r>
              <a:rPr lang="en-US" b="1" i="0" dirty="0">
                <a:solidFill>
                  <a:srgbClr val="111111"/>
                </a:solidFill>
                <a:effectLst/>
                <a:latin typeface="-apple-system"/>
              </a:rPr>
              <a:t>Microsoft Support</a:t>
            </a:r>
            <a:r>
              <a:rPr lang="en-US" b="0" i="0" dirty="0">
                <a:solidFill>
                  <a:srgbClr val="111111"/>
                </a:solidFill>
                <a:effectLst/>
                <a:latin typeface="-apple-system"/>
              </a:rPr>
              <a:t>: This guide focuses on the powerful capabilities of Teams, SharePoint, and OneDrive, including document storage, collaboration, sharing, and conversations. </a:t>
            </a:r>
            <a:r>
              <a:rPr lang="en-US" b="0" i="0" dirty="0">
                <a:solidFill>
                  <a:srgbClr val="111111"/>
                </a:solidFill>
                <a:effectLst/>
                <a:latin typeface="-apple-system"/>
                <a:hlinkClick r:id="rId3"/>
              </a:rPr>
              <a:t>It also explains how each tool works together to provide optimal productivity</a:t>
            </a:r>
            <a:r>
              <a:rPr lang="en-US" b="0" i="0" baseline="30000" dirty="0">
                <a:solidFill>
                  <a:srgbClr val="111111"/>
                </a:solidFill>
                <a:effectLst/>
                <a:latin typeface="-apple-system"/>
                <a:hlinkClick r:id="rId6"/>
              </a:rPr>
              <a:t>4</a:t>
            </a:r>
            <a:endParaRPr lang="en-US" b="0" i="0" baseline="30000" dirty="0">
              <a:solidFill>
                <a:srgbClr val="111111"/>
              </a:solidFill>
              <a:effectLst/>
              <a:latin typeface="-apple-system"/>
            </a:endParaRPr>
          </a:p>
          <a:p>
            <a:pPr marL="171450" indent="-171450" algn="l">
              <a:buFont typeface="Arial" panose="020B0604020202020204" pitchFamily="34" charset="0"/>
              <a:buChar char="•"/>
            </a:pPr>
            <a:endParaRPr lang="en-US" b="0" i="0" dirty="0">
              <a:solidFill>
                <a:srgbClr val="111111"/>
              </a:solidFill>
              <a:effectLst/>
              <a:latin typeface="-apple-system"/>
            </a:endParaRPr>
          </a:p>
          <a:p>
            <a:pPr marL="171450" indent="-171450" algn="l">
              <a:buFont typeface="Arial" panose="020B0604020202020204" pitchFamily="34" charset="0"/>
              <a:buChar char="•"/>
            </a:pPr>
            <a:r>
              <a:rPr lang="en-US" b="1" i="0" dirty="0">
                <a:solidFill>
                  <a:srgbClr val="111111"/>
                </a:solidFill>
                <a:effectLst/>
                <a:latin typeface="-apple-system"/>
              </a:rPr>
              <a:t>Microsoft Learn</a:t>
            </a:r>
            <a:r>
              <a:rPr lang="en-US" b="0" i="0" dirty="0">
                <a:solidFill>
                  <a:srgbClr val="111111"/>
                </a:solidFill>
                <a:effectLst/>
                <a:latin typeface="-apple-system"/>
              </a:rPr>
              <a:t>: This article provides a tutorial on how to set up lists for SharePoint Online integration with Power Apps, Power Automate, and Power BI. </a:t>
            </a:r>
            <a:r>
              <a:rPr lang="en-US" b="0" i="0" dirty="0">
                <a:solidFill>
                  <a:srgbClr val="111111"/>
                </a:solidFill>
                <a:effectLst/>
                <a:latin typeface="-apple-system"/>
                <a:hlinkClick r:id="rId3"/>
              </a:rPr>
              <a:t>It explains how to create and review the lists, and how to use them as a data source for apps, flows, reports, and dashboards</a:t>
            </a:r>
            <a:r>
              <a:rPr lang="en-US" b="0" i="0" baseline="30000" dirty="0">
                <a:solidFill>
                  <a:srgbClr val="111111"/>
                </a:solidFill>
                <a:effectLst/>
                <a:latin typeface="-apple-system"/>
                <a:hlinkClick r:id="rId3"/>
              </a:rPr>
              <a:t>1</a:t>
            </a:r>
            <a:endParaRPr lang="en-US" b="0" i="0" baseline="30000" dirty="0">
              <a:solidFill>
                <a:srgbClr val="111111"/>
              </a:solidFill>
              <a:effectLst/>
              <a:latin typeface="-apple-system"/>
            </a:endParaRPr>
          </a:p>
          <a:p>
            <a:pPr marL="171450" indent="-171450" algn="l">
              <a:buFont typeface="Arial" panose="020B0604020202020204" pitchFamily="34" charset="0"/>
              <a:buChar char="•"/>
            </a:pPr>
            <a:endParaRPr lang="en-US" b="0" i="0" dirty="0">
              <a:solidFill>
                <a:srgbClr val="111111"/>
              </a:solidFill>
              <a:effectLst/>
              <a:latin typeface="-apple-system"/>
            </a:endParaRPr>
          </a:p>
          <a:p>
            <a:pPr marL="171450" indent="-171450" algn="l">
              <a:buFont typeface="Arial" panose="020B0604020202020204" pitchFamily="34" charset="0"/>
              <a:buChar char="•"/>
            </a:pPr>
            <a:r>
              <a:rPr lang="en-US" b="1" i="0" dirty="0">
                <a:solidFill>
                  <a:srgbClr val="111111"/>
                </a:solidFill>
                <a:effectLst/>
                <a:latin typeface="-apple-system"/>
              </a:rPr>
              <a:t>SuperSimple365</a:t>
            </a:r>
            <a:r>
              <a:rPr lang="en-US" b="0" i="0" dirty="0">
                <a:solidFill>
                  <a:srgbClr val="111111"/>
                </a:solidFill>
                <a:effectLst/>
                <a:latin typeface="-apple-system"/>
              </a:rPr>
              <a:t>: This blog post explains how to create and manage Power Apps from Microsoft Lists within Microsoft Teams. </a:t>
            </a:r>
            <a:r>
              <a:rPr lang="en-US" b="0" i="0" dirty="0">
                <a:solidFill>
                  <a:srgbClr val="111111"/>
                </a:solidFill>
                <a:effectLst/>
                <a:latin typeface="-apple-system"/>
                <a:hlinkClick r:id="rId3"/>
              </a:rPr>
              <a:t>It also provides a step-by-step guide on how to create an app from a list and populate it with sample data</a:t>
            </a:r>
            <a:r>
              <a:rPr lang="en-US" b="0" i="0" baseline="30000" dirty="0">
                <a:solidFill>
                  <a:srgbClr val="111111"/>
                </a:solidFill>
                <a:effectLst/>
                <a:latin typeface="-apple-system"/>
                <a:hlinkClick r:id="rId4"/>
              </a:rPr>
              <a:t>2</a:t>
            </a:r>
            <a:endParaRPr lang="en-US" b="0" i="0" baseline="30000" dirty="0">
              <a:solidFill>
                <a:srgbClr val="111111"/>
              </a:solidFill>
              <a:effectLst/>
              <a:latin typeface="-apple-system"/>
            </a:endParaRPr>
          </a:p>
          <a:p>
            <a:pPr marL="171450" indent="-171450" algn="l">
              <a:buFont typeface="Arial" panose="020B0604020202020204" pitchFamily="34" charset="0"/>
              <a:buChar char="•"/>
            </a:pPr>
            <a:endParaRPr lang="en-US" b="0" i="0" dirty="0">
              <a:solidFill>
                <a:srgbClr val="111111"/>
              </a:solidFill>
              <a:effectLst/>
              <a:latin typeface="-apple-system"/>
            </a:endParaRPr>
          </a:p>
          <a:p>
            <a:pPr marL="171450" indent="-171450" algn="l">
              <a:buFont typeface="Arial" panose="020B0604020202020204" pitchFamily="34" charset="0"/>
              <a:buChar char="•"/>
            </a:pPr>
            <a:r>
              <a:rPr lang="en-US" b="1" i="0" dirty="0">
                <a:solidFill>
                  <a:srgbClr val="111111"/>
                </a:solidFill>
                <a:effectLst/>
                <a:latin typeface="-apple-system"/>
              </a:rPr>
              <a:t>Microsoft Support</a:t>
            </a:r>
            <a:r>
              <a:rPr lang="en-US" b="0" i="0" dirty="0">
                <a:solidFill>
                  <a:srgbClr val="111111"/>
                </a:solidFill>
                <a:effectLst/>
                <a:latin typeface="-apple-system"/>
              </a:rPr>
              <a:t>: This article explains how to find your SharePoint and Teams files in OneDrive for work or school. </a:t>
            </a:r>
            <a:r>
              <a:rPr lang="en-US" b="0" i="0" dirty="0">
                <a:solidFill>
                  <a:srgbClr val="111111"/>
                </a:solidFill>
                <a:effectLst/>
                <a:latin typeface="-apple-system"/>
                <a:hlinkClick r:id="rId5"/>
              </a:rPr>
              <a:t>It also provides instructions on how to access your SharePoint or Microsoft Teams files in the OneDrive mobile app</a:t>
            </a:r>
            <a:r>
              <a:rPr lang="en-US" b="0" i="0" baseline="30000" dirty="0">
                <a:solidFill>
                  <a:srgbClr val="111111"/>
                </a:solidFill>
                <a:effectLst/>
                <a:latin typeface="-apple-system"/>
                <a:hlinkClick r:id="rId5"/>
              </a:rPr>
              <a:t>3</a:t>
            </a:r>
            <a:endParaRPr lang="en-US" b="0" i="0" baseline="30000" dirty="0">
              <a:solidFill>
                <a:srgbClr val="111111"/>
              </a:solidFill>
              <a:effectLst/>
              <a:latin typeface="-apple-system"/>
            </a:endParaRPr>
          </a:p>
          <a:p>
            <a:pPr marL="171450" indent="-171450" algn="l">
              <a:buFont typeface="Arial" panose="020B0604020202020204" pitchFamily="34" charset="0"/>
              <a:buChar char="•"/>
            </a:pPr>
            <a:endParaRPr lang="en-US" b="0" i="0" dirty="0">
              <a:solidFill>
                <a:srgbClr val="111111"/>
              </a:solidFill>
              <a:effectLst/>
              <a:latin typeface="-apple-system"/>
            </a:endParaRPr>
          </a:p>
          <a:p>
            <a:pPr marL="171450" indent="-171450" algn="l">
              <a:buFont typeface="Arial" panose="020B0604020202020204" pitchFamily="34" charset="0"/>
              <a:buChar char="•"/>
            </a:pPr>
            <a:r>
              <a:rPr lang="en-US" b="1" i="0" dirty="0">
                <a:solidFill>
                  <a:srgbClr val="0563C1"/>
                </a:solidFill>
                <a:effectLst/>
                <a:latin typeface="-apple-system"/>
                <a:hlinkClick r:id="rId6">
                  <a:extLst>
                    <a:ext uri="{A12FA001-AC4F-418D-AE19-62706E023703}">
                      <ahyp:hlinkClr xmlns:ahyp="http://schemas.microsoft.com/office/drawing/2018/hyperlinkcolor" val="tx"/>
                    </a:ext>
                  </a:extLst>
                </a:hlinkClick>
              </a:rPr>
              <a:t>Microsoft Learn</a:t>
            </a:r>
            <a:r>
              <a:rPr lang="en-US" b="0" i="0" dirty="0">
                <a:solidFill>
                  <a:schemeClr val="tx1"/>
                </a:solidFill>
                <a:effectLst/>
                <a:latin typeface="-apple-system"/>
                <a:hlinkClick r:id="rId6">
                  <a:extLst>
                    <a:ext uri="{A12FA001-AC4F-418D-AE19-62706E023703}">
                      <ahyp:hlinkClr xmlns:ahyp="http://schemas.microsoft.com/office/drawing/2018/hyperlinkcolor" val="tx"/>
                    </a:ext>
                  </a:extLst>
                </a:hlinkClick>
              </a:rPr>
              <a:t>: </a:t>
            </a:r>
            <a:r>
              <a:rPr lang="en-US" b="0" i="0" dirty="0">
                <a:solidFill>
                  <a:srgbClr val="0563C1"/>
                </a:solidFill>
                <a:effectLst/>
                <a:latin typeface="-apple-system"/>
                <a:hlinkClick r:id="rId6">
                  <a:extLst>
                    <a:ext uri="{A12FA001-AC4F-418D-AE19-62706E023703}">
                      <ahyp:hlinkClr xmlns:ahyp="http://schemas.microsoft.com/office/drawing/2018/hyperlinkcolor" val="tx"/>
                    </a:ext>
                  </a:extLst>
                </a:hlinkClick>
              </a:rPr>
              <a:t>This article compares Microsoft Lists, Dataverse for Teams, and Dataverse, and provides key considerations that will help you pick the correct data source for your app</a:t>
            </a:r>
            <a:r>
              <a:rPr lang="en-US" b="0" i="0" baseline="30000" dirty="0">
                <a:solidFill>
                  <a:srgbClr val="0563C1"/>
                </a:solidFill>
                <a:effectLst/>
                <a:latin typeface="-apple-system"/>
                <a:hlinkClick r:id="rId6">
                  <a:extLst>
                    <a:ext uri="{A12FA001-AC4F-418D-AE19-62706E023703}">
                      <ahyp:hlinkClr xmlns:ahyp="http://schemas.microsoft.com/office/drawing/2018/hyperlinkcolor" val="tx"/>
                    </a:ext>
                  </a:extLst>
                </a:hlinkClick>
              </a:rPr>
              <a:t>4</a:t>
            </a:r>
            <a:endParaRPr lang="en-US" b="0" i="0" dirty="0">
              <a:solidFill>
                <a:srgbClr val="111111"/>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F2D29A0A-D898-4FC5-AD61-D8A8F31FF3A1}" type="slidenum">
              <a:rPr lang="en-US" smtClean="0"/>
              <a:t>5</a:t>
            </a:fld>
            <a:endParaRPr lang="en-US"/>
          </a:p>
        </p:txBody>
      </p:sp>
      <p:sp>
        <p:nvSpPr>
          <p:cNvPr id="5" name="Header Placeholder 4">
            <a:extLst>
              <a:ext uri="{FF2B5EF4-FFF2-40B4-BE49-F238E27FC236}">
                <a16:creationId xmlns:a16="http://schemas.microsoft.com/office/drawing/2014/main" id="{4ECF2B1C-DC5B-223F-2631-D5879A5C3661}"/>
              </a:ext>
            </a:extLst>
          </p:cNvPr>
          <p:cNvSpPr>
            <a:spLocks noGrp="1"/>
          </p:cNvSpPr>
          <p:nvPr>
            <p:ph type="hdr" sz="quarter"/>
          </p:nvPr>
        </p:nvSpPr>
        <p:spPr/>
        <p:txBody>
          <a:bodyPr/>
          <a:lstStyle/>
          <a:p>
            <a:r>
              <a:rPr lang="en-US"/>
              <a:t>SOW - SharePoint SoP Site Enhancement</a:t>
            </a:r>
          </a:p>
        </p:txBody>
      </p:sp>
    </p:spTree>
    <p:extLst>
      <p:ext uri="{BB962C8B-B14F-4D97-AF65-F5344CB8AC3E}">
        <p14:creationId xmlns:p14="http://schemas.microsoft.com/office/powerpoint/2010/main" val="3275710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sz="1600" b="1" i="0" dirty="0">
                <a:solidFill>
                  <a:srgbClr val="111111"/>
                </a:solidFill>
                <a:effectLst/>
                <a:latin typeface="-apple-system"/>
              </a:rPr>
              <a:t>Information on how to use SharePoint in Teams. Here are some resources that might help you:</a:t>
            </a:r>
          </a:p>
          <a:p>
            <a:pPr algn="l">
              <a:buFont typeface="+mj-lt"/>
              <a:buNone/>
            </a:pPr>
            <a:endParaRPr lang="en-US" sz="1600" b="1" i="0" dirty="0">
              <a:solidFill>
                <a:srgbClr val="111111"/>
              </a:solidFill>
              <a:effectLst/>
              <a:latin typeface="-apple-system"/>
            </a:endParaRPr>
          </a:p>
          <a:p>
            <a:pPr marL="171450" indent="-171450" algn="l">
              <a:buFont typeface="Arial" panose="020B0604020202020204" pitchFamily="34" charset="0"/>
              <a:buChar char="•"/>
            </a:pPr>
            <a:r>
              <a:rPr lang="en-US" b="1" i="0" dirty="0">
                <a:solidFill>
                  <a:srgbClr val="111111"/>
                </a:solidFill>
                <a:effectLst/>
                <a:latin typeface="-apple-system"/>
              </a:rPr>
              <a:t>Microsoft Learn</a:t>
            </a:r>
            <a:r>
              <a:rPr lang="en-US" b="0" i="0" dirty="0">
                <a:solidFill>
                  <a:srgbClr val="111111"/>
                </a:solidFill>
                <a:effectLst/>
                <a:latin typeface="-apple-system"/>
              </a:rPr>
              <a:t>: This article provides an overview of how Teams and SharePoint work together, including the basic parts of Teams and SharePoint and how they relate to each other. </a:t>
            </a:r>
            <a:r>
              <a:rPr lang="en-US" b="0" i="0" dirty="0">
                <a:solidFill>
                  <a:srgbClr val="111111"/>
                </a:solidFill>
                <a:effectLst/>
                <a:latin typeface="-apple-system"/>
                <a:hlinkClick r:id="rId3"/>
              </a:rPr>
              <a:t>It also explains when Teams and SharePoint get connected and provides examples of teams with multiple channel types</a:t>
            </a:r>
            <a:r>
              <a:rPr lang="en-US" b="0" i="0" baseline="30000" dirty="0">
                <a:solidFill>
                  <a:srgbClr val="111111"/>
                </a:solidFill>
                <a:effectLst/>
                <a:latin typeface="-apple-system"/>
                <a:hlinkClick r:id="rId3"/>
              </a:rPr>
              <a:t>1</a:t>
            </a:r>
            <a:endParaRPr lang="en-US" b="0" i="0" baseline="30000" dirty="0">
              <a:solidFill>
                <a:srgbClr val="111111"/>
              </a:solidFill>
              <a:effectLst/>
              <a:latin typeface="-apple-system"/>
            </a:endParaRPr>
          </a:p>
          <a:p>
            <a:pPr marL="171450" indent="-171450" algn="l">
              <a:buFont typeface="Arial" panose="020B0604020202020204" pitchFamily="34" charset="0"/>
              <a:buChar char="•"/>
            </a:pPr>
            <a:endParaRPr lang="en-US" b="1" i="0" dirty="0">
              <a:solidFill>
                <a:srgbClr val="0563C1"/>
              </a:solidFill>
              <a:effectLst/>
              <a:latin typeface="-apple-system"/>
              <a:hlinkClick r:id="rId3">
                <a:extLst>
                  <a:ext uri="{A12FA001-AC4F-418D-AE19-62706E023703}">
                    <ahyp:hlinkClr xmlns:ahyp="http://schemas.microsoft.com/office/drawing/2018/hyperlinkcolor" val="tx"/>
                  </a:ext>
                </a:extLst>
              </a:hlinkClick>
            </a:endParaRPr>
          </a:p>
          <a:p>
            <a:pPr marL="171450" indent="-171450" algn="l">
              <a:buFont typeface="Arial" panose="020B0604020202020204" pitchFamily="34" charset="0"/>
              <a:buChar char="•"/>
            </a:pPr>
            <a:r>
              <a:rPr lang="en-US" b="1" i="0" dirty="0">
                <a:solidFill>
                  <a:srgbClr val="0563C1"/>
                </a:solidFill>
                <a:effectLst/>
                <a:latin typeface="-apple-system"/>
                <a:hlinkClick r:id="rId3">
                  <a:extLst>
                    <a:ext uri="{A12FA001-AC4F-418D-AE19-62706E023703}">
                      <ahyp:hlinkClr xmlns:ahyp="http://schemas.microsoft.com/office/drawing/2018/hyperlinkcolor" val="tx"/>
                    </a:ext>
                  </a:extLst>
                </a:hlinkClick>
              </a:rPr>
              <a:t>SharePoint Sharks</a:t>
            </a:r>
            <a:r>
              <a:rPr lang="en-US" b="0" i="0" dirty="0">
                <a:solidFill>
                  <a:schemeClr val="tx1"/>
                </a:solidFill>
                <a:effectLst/>
                <a:latin typeface="-apple-system"/>
                <a:hlinkClick r:id="rId3">
                  <a:extLst>
                    <a:ext uri="{A12FA001-AC4F-418D-AE19-62706E023703}">
                      <ahyp:hlinkClr xmlns:ahyp="http://schemas.microsoft.com/office/drawing/2018/hyperlinkcolor" val="tx"/>
                    </a:ext>
                  </a:extLst>
                </a:hlinkClick>
              </a:rPr>
              <a:t>: </a:t>
            </a:r>
            <a:r>
              <a:rPr lang="en-US" b="0" i="0" dirty="0">
                <a:solidFill>
                  <a:srgbClr val="0563C1"/>
                </a:solidFill>
                <a:effectLst/>
                <a:latin typeface="-apple-system"/>
                <a:hlinkClick r:id="rId3">
                  <a:extLst>
                    <a:ext uri="{A12FA001-AC4F-418D-AE19-62706E023703}">
                      <ahyp:hlinkClr xmlns:ahyp="http://schemas.microsoft.com/office/drawing/2018/hyperlinkcolor" val="tx"/>
                    </a:ext>
                  </a:extLst>
                </a:hlinkClick>
              </a:rPr>
              <a:t>This blog post provides user best practices and guidelines for Microsoft Teams sites, including tips on adding navigation tabs for resources within your SharePoint Teams site, using private chat for one-to-one conversations, and using the channel conversation to share knowledge and information with the team</a:t>
            </a:r>
            <a:r>
              <a:rPr lang="en-US" b="0" i="0" baseline="30000" dirty="0">
                <a:solidFill>
                  <a:srgbClr val="111111"/>
                </a:solidFill>
                <a:effectLst/>
                <a:latin typeface="-apple-system"/>
                <a:hlinkClick r:id="rId4"/>
              </a:rPr>
              <a:t>2</a:t>
            </a:r>
            <a:endParaRPr lang="en-US" b="0" i="0" baseline="30000" dirty="0">
              <a:solidFill>
                <a:srgbClr val="111111"/>
              </a:solidFill>
              <a:effectLst/>
              <a:latin typeface="-apple-system"/>
            </a:endParaRPr>
          </a:p>
          <a:p>
            <a:pPr marL="171450" indent="-171450" algn="l">
              <a:buFont typeface="Arial" panose="020B0604020202020204" pitchFamily="34" charset="0"/>
              <a:buChar char="•"/>
            </a:pPr>
            <a:endParaRPr lang="en-US" b="1" i="0" dirty="0">
              <a:solidFill>
                <a:srgbClr val="0563C1"/>
              </a:solidFill>
              <a:effectLst/>
              <a:latin typeface="-apple-system"/>
              <a:hlinkClick r:id="rId5">
                <a:extLst>
                  <a:ext uri="{A12FA001-AC4F-418D-AE19-62706E023703}">
                    <ahyp:hlinkClr xmlns:ahyp="http://schemas.microsoft.com/office/drawing/2018/hyperlinkcolor" val="tx"/>
                  </a:ext>
                </a:extLst>
              </a:hlinkClick>
            </a:endParaRPr>
          </a:p>
          <a:p>
            <a:pPr marL="171450" indent="-171450" algn="l">
              <a:buFont typeface="Arial" panose="020B0604020202020204" pitchFamily="34" charset="0"/>
              <a:buChar char="•"/>
            </a:pPr>
            <a:r>
              <a:rPr lang="en-US" b="1" i="0" dirty="0">
                <a:solidFill>
                  <a:srgbClr val="0563C1"/>
                </a:solidFill>
                <a:effectLst/>
                <a:latin typeface="-apple-system"/>
                <a:hlinkClick r:id="rId5">
                  <a:extLst>
                    <a:ext uri="{A12FA001-AC4F-418D-AE19-62706E023703}">
                      <ahyp:hlinkClr xmlns:ahyp="http://schemas.microsoft.com/office/drawing/2018/hyperlinkcolor" val="tx"/>
                    </a:ext>
                  </a:extLst>
                </a:hlinkClick>
              </a:rPr>
              <a:t>Intranet Blog</a:t>
            </a:r>
            <a:r>
              <a:rPr lang="en-US" b="0" i="0" dirty="0">
                <a:solidFill>
                  <a:schemeClr val="tx1"/>
                </a:solidFill>
                <a:effectLst/>
                <a:latin typeface="-apple-system"/>
                <a:hlinkClick r:id="rId5">
                  <a:extLst>
                    <a:ext uri="{A12FA001-AC4F-418D-AE19-62706E023703}">
                      <ahyp:hlinkClr xmlns:ahyp="http://schemas.microsoft.com/office/drawing/2018/hyperlinkcolor" val="tx"/>
                    </a:ext>
                  </a:extLst>
                </a:hlinkClick>
              </a:rPr>
              <a:t>: </a:t>
            </a:r>
            <a:r>
              <a:rPr lang="en-US" b="0" i="0" dirty="0">
                <a:solidFill>
                  <a:srgbClr val="0563C1"/>
                </a:solidFill>
                <a:effectLst/>
                <a:latin typeface="-apple-system"/>
                <a:hlinkClick r:id="rId5">
                  <a:extLst>
                    <a:ext uri="{A12FA001-AC4F-418D-AE19-62706E023703}">
                      <ahyp:hlinkClr xmlns:ahyp="http://schemas.microsoft.com/office/drawing/2018/hyperlinkcolor" val="tx"/>
                    </a:ext>
                  </a:extLst>
                </a:hlinkClick>
              </a:rPr>
              <a:t>This blog post provides best practices for Microsoft Teams and SharePoint integration, including tips on looking up files instantly through a single search system, linking documents straight into a conversation to keep the topic clear, and generating automatic previews in Microsoft Team’s channel tab through SharePoint</a:t>
            </a:r>
            <a:r>
              <a:rPr lang="en-US" b="0" i="0" baseline="30000" dirty="0">
                <a:solidFill>
                  <a:srgbClr val="0563C1"/>
                </a:solidFill>
                <a:effectLst/>
                <a:latin typeface="-apple-system"/>
                <a:hlinkClick r:id="rId5">
                  <a:extLst>
                    <a:ext uri="{A12FA001-AC4F-418D-AE19-62706E023703}">
                      <ahyp:hlinkClr xmlns:ahyp="http://schemas.microsoft.com/office/drawing/2018/hyperlinkcolor" val="tx"/>
                    </a:ext>
                  </a:extLst>
                </a:hlinkClick>
              </a:rPr>
              <a:t>3</a:t>
            </a:r>
            <a:endParaRPr lang="en-US" b="0" i="0" baseline="30000" dirty="0">
              <a:solidFill>
                <a:srgbClr val="0563C1"/>
              </a:solidFill>
              <a:effectLst/>
              <a:latin typeface="-apple-system"/>
            </a:endParaRPr>
          </a:p>
          <a:p>
            <a:pPr marL="171450" indent="-171450" algn="l">
              <a:buFont typeface="Arial" panose="020B0604020202020204" pitchFamily="34" charset="0"/>
              <a:buChar char="•"/>
            </a:pPr>
            <a:endParaRPr lang="en-US" b="1" i="0" dirty="0">
              <a:solidFill>
                <a:srgbClr val="111111"/>
              </a:solidFill>
              <a:effectLst/>
              <a:latin typeface="-apple-system"/>
            </a:endParaRPr>
          </a:p>
          <a:p>
            <a:pPr marL="171450" indent="-171450" algn="l">
              <a:buFont typeface="Arial" panose="020B0604020202020204" pitchFamily="34" charset="0"/>
              <a:buChar char="•"/>
            </a:pPr>
            <a:r>
              <a:rPr lang="en-US" b="1" i="0" dirty="0">
                <a:solidFill>
                  <a:srgbClr val="111111"/>
                </a:solidFill>
                <a:effectLst/>
                <a:latin typeface="-apple-system"/>
              </a:rPr>
              <a:t>Microsoft Support</a:t>
            </a:r>
            <a:r>
              <a:rPr lang="en-US" b="0" i="0" dirty="0">
                <a:solidFill>
                  <a:srgbClr val="111111"/>
                </a:solidFill>
                <a:effectLst/>
                <a:latin typeface="-apple-system"/>
              </a:rPr>
              <a:t>: This guide focuses on the powerful capabilities of Teams, SharePoint, and OneDrive, including document storage, collaboration, sharing, and conversations. </a:t>
            </a:r>
            <a:r>
              <a:rPr lang="en-US" b="0" i="0" dirty="0">
                <a:solidFill>
                  <a:srgbClr val="111111"/>
                </a:solidFill>
                <a:effectLst/>
                <a:latin typeface="-apple-system"/>
                <a:hlinkClick r:id="rId6"/>
              </a:rPr>
              <a:t>It also explains how each tool works together to provide optimal productivity</a:t>
            </a:r>
            <a:r>
              <a:rPr lang="en-US" b="0" i="0" baseline="30000" dirty="0">
                <a:solidFill>
                  <a:srgbClr val="111111"/>
                </a:solidFill>
                <a:effectLst/>
                <a:latin typeface="-apple-system"/>
                <a:hlinkClick r:id="rId6"/>
              </a:rPr>
              <a:t>4</a:t>
            </a:r>
            <a:endParaRPr lang="en-US" b="0" i="0" dirty="0">
              <a:solidFill>
                <a:srgbClr val="111111"/>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F2D29A0A-D898-4FC5-AD61-D8A8F31FF3A1}" type="slidenum">
              <a:rPr lang="en-US" smtClean="0"/>
              <a:t>6</a:t>
            </a:fld>
            <a:endParaRPr lang="en-US"/>
          </a:p>
        </p:txBody>
      </p:sp>
      <p:sp>
        <p:nvSpPr>
          <p:cNvPr id="5" name="Header Placeholder 4">
            <a:extLst>
              <a:ext uri="{FF2B5EF4-FFF2-40B4-BE49-F238E27FC236}">
                <a16:creationId xmlns:a16="http://schemas.microsoft.com/office/drawing/2014/main" id="{40EFDD53-71C7-3036-FE29-2592BC97682D}"/>
              </a:ext>
            </a:extLst>
          </p:cNvPr>
          <p:cNvSpPr>
            <a:spLocks noGrp="1"/>
          </p:cNvSpPr>
          <p:nvPr>
            <p:ph type="hdr" sz="quarter"/>
          </p:nvPr>
        </p:nvSpPr>
        <p:spPr/>
        <p:txBody>
          <a:bodyPr/>
          <a:lstStyle/>
          <a:p>
            <a:r>
              <a:rPr lang="en-US"/>
              <a:t>SOW - SharePoint SoP Site Enhancement</a:t>
            </a:r>
          </a:p>
        </p:txBody>
      </p:sp>
    </p:spTree>
    <p:extLst>
      <p:ext uri="{BB962C8B-B14F-4D97-AF65-F5344CB8AC3E}">
        <p14:creationId xmlns:p14="http://schemas.microsoft.com/office/powerpoint/2010/main" val="2250620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11111"/>
                </a:solidFill>
                <a:effectLst/>
                <a:latin typeface="-apple-system"/>
              </a:rPr>
              <a:t>Here are some resources that might help you with SharePoint, Teams, Power Apps, OneDrive, and Lists:</a:t>
            </a:r>
          </a:p>
          <a:p>
            <a:pPr algn="l"/>
            <a:endParaRPr lang="en-US" b="0" i="0" dirty="0">
              <a:solidFill>
                <a:srgbClr val="111111"/>
              </a:solidFill>
              <a:effectLst/>
              <a:latin typeface="-apple-system"/>
            </a:endParaRPr>
          </a:p>
          <a:p>
            <a:pPr marL="171450" indent="-171450" algn="l">
              <a:buFont typeface="Arial" panose="020B0604020202020204" pitchFamily="34" charset="0"/>
              <a:buChar char="•"/>
            </a:pPr>
            <a:r>
              <a:rPr lang="en-US" b="1" i="0" dirty="0">
                <a:solidFill>
                  <a:srgbClr val="111111"/>
                </a:solidFill>
                <a:effectLst/>
                <a:latin typeface="-apple-system"/>
              </a:rPr>
              <a:t>Microsoft Learn</a:t>
            </a:r>
            <a:r>
              <a:rPr lang="en-US" b="0" i="0" dirty="0">
                <a:solidFill>
                  <a:srgbClr val="111111"/>
                </a:solidFill>
                <a:effectLst/>
                <a:latin typeface="-apple-system"/>
              </a:rPr>
              <a:t>: This article provides an overview of how Teams and SharePoint work together, including the basic parts of Teams and SharePoint and how they relate to each other. </a:t>
            </a:r>
            <a:r>
              <a:rPr lang="en-US" b="0" i="0" dirty="0">
                <a:solidFill>
                  <a:srgbClr val="111111"/>
                </a:solidFill>
                <a:effectLst/>
                <a:latin typeface="-apple-system"/>
                <a:hlinkClick r:id="rId3"/>
              </a:rPr>
              <a:t>It also explains when Teams and SharePoint get connected and provides examples of teams with multiple channel types</a:t>
            </a:r>
            <a:r>
              <a:rPr lang="en-US" b="0" i="0" baseline="30000" dirty="0">
                <a:solidFill>
                  <a:srgbClr val="111111"/>
                </a:solidFill>
                <a:effectLst/>
                <a:latin typeface="-apple-system"/>
                <a:hlinkClick r:id="rId3"/>
              </a:rPr>
              <a:t>1</a:t>
            </a:r>
            <a:endParaRPr lang="en-US" b="0" i="0" baseline="30000" dirty="0">
              <a:solidFill>
                <a:srgbClr val="111111"/>
              </a:solidFill>
              <a:effectLst/>
              <a:latin typeface="-apple-system"/>
            </a:endParaRPr>
          </a:p>
          <a:p>
            <a:pPr marL="171450" indent="-171450" algn="l">
              <a:buFont typeface="Arial" panose="020B0604020202020204" pitchFamily="34" charset="0"/>
              <a:buChar char="•"/>
            </a:pPr>
            <a:endParaRPr lang="en-US" b="0" i="0" dirty="0">
              <a:solidFill>
                <a:srgbClr val="111111"/>
              </a:solidFill>
              <a:effectLst/>
              <a:latin typeface="-apple-system"/>
            </a:endParaRPr>
          </a:p>
          <a:p>
            <a:pPr marL="171450" indent="-171450" algn="l">
              <a:buFont typeface="Arial" panose="020B0604020202020204" pitchFamily="34" charset="0"/>
              <a:buChar char="•"/>
            </a:pPr>
            <a:r>
              <a:rPr lang="en-US" b="1" i="0" dirty="0">
                <a:solidFill>
                  <a:schemeClr val="tx1"/>
                </a:solidFill>
                <a:effectLst/>
                <a:latin typeface="-apple-system"/>
                <a:hlinkClick r:id="rId4">
                  <a:extLst>
                    <a:ext uri="{A12FA001-AC4F-418D-AE19-62706E023703}">
                      <ahyp:hlinkClr xmlns:ahyp="http://schemas.microsoft.com/office/drawing/2018/hyperlinkcolor" val="tx"/>
                    </a:ext>
                  </a:extLst>
                </a:hlinkClick>
              </a:rPr>
              <a:t>SharePoint Sharks</a:t>
            </a:r>
            <a:r>
              <a:rPr lang="en-US" b="0" i="0" dirty="0">
                <a:solidFill>
                  <a:srgbClr val="0563C1"/>
                </a:solidFill>
                <a:effectLst/>
                <a:latin typeface="-apple-system"/>
                <a:hlinkClick r:id="rId4">
                  <a:extLst>
                    <a:ext uri="{A12FA001-AC4F-418D-AE19-62706E023703}">
                      <ahyp:hlinkClr xmlns:ahyp="http://schemas.microsoft.com/office/drawing/2018/hyperlinkcolor" val="tx"/>
                    </a:ext>
                  </a:extLst>
                </a:hlinkClick>
              </a:rPr>
              <a:t>: This blog post provides user best practices and guidelines for Microsoft Teams sites, including tips on adding navigation tabs for resources within your SharePoint Teams site, using private chat for one-to-one conversations, and using the channel conversation to share knowledge and information with the team</a:t>
            </a:r>
            <a:r>
              <a:rPr lang="en-US" b="0" i="0" baseline="30000" dirty="0">
                <a:solidFill>
                  <a:srgbClr val="0563C1"/>
                </a:solidFill>
                <a:effectLst/>
                <a:latin typeface="-apple-system"/>
                <a:hlinkClick r:id="rId4">
                  <a:extLst>
                    <a:ext uri="{A12FA001-AC4F-418D-AE19-62706E023703}">
                      <ahyp:hlinkClr xmlns:ahyp="http://schemas.microsoft.com/office/drawing/2018/hyperlinkcolor" val="tx"/>
                    </a:ext>
                  </a:extLst>
                </a:hlinkClick>
              </a:rPr>
              <a:t>2</a:t>
            </a:r>
            <a:endParaRPr lang="en-US" b="0" i="0" baseline="30000" dirty="0">
              <a:solidFill>
                <a:srgbClr val="111111"/>
              </a:solidFill>
              <a:effectLst/>
              <a:latin typeface="-apple-system"/>
            </a:endParaRPr>
          </a:p>
          <a:p>
            <a:pPr marL="171450" indent="-171450" algn="l">
              <a:buFont typeface="Arial" panose="020B0604020202020204" pitchFamily="34" charset="0"/>
              <a:buChar char="•"/>
            </a:pPr>
            <a:endParaRPr lang="en-US" b="0" i="0" dirty="0">
              <a:solidFill>
                <a:srgbClr val="111111"/>
              </a:solidFill>
              <a:effectLst/>
              <a:latin typeface="-apple-system"/>
            </a:endParaRPr>
          </a:p>
          <a:p>
            <a:pPr marL="171450" indent="-171450" algn="l">
              <a:buFont typeface="Arial" panose="020B0604020202020204" pitchFamily="34" charset="0"/>
              <a:buChar char="•"/>
            </a:pPr>
            <a:r>
              <a:rPr lang="en-US" b="1" i="0" dirty="0">
                <a:solidFill>
                  <a:schemeClr val="tx1"/>
                </a:solidFill>
                <a:effectLst/>
                <a:latin typeface="-apple-system"/>
                <a:hlinkClick r:id="rId5">
                  <a:extLst>
                    <a:ext uri="{A12FA001-AC4F-418D-AE19-62706E023703}">
                      <ahyp:hlinkClr xmlns:ahyp="http://schemas.microsoft.com/office/drawing/2018/hyperlinkcolor" val="tx"/>
                    </a:ext>
                  </a:extLst>
                </a:hlinkClick>
              </a:rPr>
              <a:t>Intranet Blog</a:t>
            </a:r>
            <a:r>
              <a:rPr lang="en-US" b="0" i="0" dirty="0">
                <a:solidFill>
                  <a:srgbClr val="0563C1"/>
                </a:solidFill>
                <a:effectLst/>
                <a:latin typeface="-apple-system"/>
                <a:hlinkClick r:id="rId5">
                  <a:extLst>
                    <a:ext uri="{A12FA001-AC4F-418D-AE19-62706E023703}">
                      <ahyp:hlinkClr xmlns:ahyp="http://schemas.microsoft.com/office/drawing/2018/hyperlinkcolor" val="tx"/>
                    </a:ext>
                  </a:extLst>
                </a:hlinkClick>
              </a:rPr>
              <a:t>: This blog post provides best practices for Microsoft Teams and SharePoint integration, including tips on looking up files instantly through a single search system, linking documents straight into a conversation to keep the topic clear, and generating automatic previews in Microsoft Team’s channel tab through SharePoint</a:t>
            </a:r>
            <a:r>
              <a:rPr lang="en-US" b="0" i="0" baseline="30000" dirty="0">
                <a:solidFill>
                  <a:srgbClr val="0563C1"/>
                </a:solidFill>
                <a:effectLst/>
                <a:latin typeface="-apple-system"/>
                <a:hlinkClick r:id="rId5">
                  <a:extLst>
                    <a:ext uri="{A12FA001-AC4F-418D-AE19-62706E023703}">
                      <ahyp:hlinkClr xmlns:ahyp="http://schemas.microsoft.com/office/drawing/2018/hyperlinkcolor" val="tx"/>
                    </a:ext>
                  </a:extLst>
                </a:hlinkClick>
              </a:rPr>
              <a:t>3</a:t>
            </a:r>
            <a:endParaRPr lang="en-US" b="0" i="0" baseline="30000" dirty="0">
              <a:solidFill>
                <a:srgbClr val="111111"/>
              </a:solidFill>
              <a:effectLst/>
              <a:latin typeface="-apple-system"/>
            </a:endParaRPr>
          </a:p>
          <a:p>
            <a:pPr marL="171450" indent="-171450" algn="l">
              <a:buFont typeface="Arial" panose="020B0604020202020204" pitchFamily="34" charset="0"/>
              <a:buChar char="•"/>
            </a:pPr>
            <a:endParaRPr lang="en-US" b="0" i="0" dirty="0">
              <a:solidFill>
                <a:srgbClr val="111111"/>
              </a:solidFill>
              <a:effectLst/>
              <a:latin typeface="-apple-system"/>
            </a:endParaRPr>
          </a:p>
          <a:p>
            <a:pPr marL="171450" indent="-171450" algn="l">
              <a:buFont typeface="Arial" panose="020B0604020202020204" pitchFamily="34" charset="0"/>
              <a:buChar char="•"/>
            </a:pPr>
            <a:r>
              <a:rPr lang="en-US" b="1" i="0" dirty="0">
                <a:solidFill>
                  <a:srgbClr val="111111"/>
                </a:solidFill>
                <a:effectLst/>
                <a:latin typeface="-apple-system"/>
              </a:rPr>
              <a:t>Microsoft Support</a:t>
            </a:r>
            <a:r>
              <a:rPr lang="en-US" b="0" i="0" dirty="0">
                <a:solidFill>
                  <a:srgbClr val="111111"/>
                </a:solidFill>
                <a:effectLst/>
                <a:latin typeface="-apple-system"/>
              </a:rPr>
              <a:t>: This guide focuses on the powerful capabilities of Teams, SharePoint, and OneDrive, including document storage, collaboration, sharing, and conversations. </a:t>
            </a:r>
            <a:r>
              <a:rPr lang="en-US" b="0" i="0" dirty="0">
                <a:solidFill>
                  <a:srgbClr val="111111"/>
                </a:solidFill>
                <a:effectLst/>
                <a:latin typeface="-apple-system"/>
                <a:hlinkClick r:id="rId3"/>
              </a:rPr>
              <a:t>It also explains how each tool works together to provide optimal productivity</a:t>
            </a:r>
            <a:r>
              <a:rPr lang="en-US" b="0" i="0" baseline="30000" dirty="0">
                <a:solidFill>
                  <a:srgbClr val="111111"/>
                </a:solidFill>
                <a:effectLst/>
                <a:latin typeface="-apple-system"/>
                <a:hlinkClick r:id="rId6"/>
              </a:rPr>
              <a:t>4</a:t>
            </a:r>
            <a:endParaRPr lang="en-US" b="0" i="0" baseline="30000" dirty="0">
              <a:solidFill>
                <a:srgbClr val="111111"/>
              </a:solidFill>
              <a:effectLst/>
              <a:latin typeface="-apple-system"/>
            </a:endParaRPr>
          </a:p>
          <a:p>
            <a:pPr marL="171450" indent="-171450" algn="l">
              <a:buFont typeface="Arial" panose="020B0604020202020204" pitchFamily="34" charset="0"/>
              <a:buChar char="•"/>
            </a:pPr>
            <a:endParaRPr lang="en-US" b="0" i="0" dirty="0">
              <a:solidFill>
                <a:srgbClr val="111111"/>
              </a:solidFill>
              <a:effectLst/>
              <a:latin typeface="-apple-system"/>
            </a:endParaRPr>
          </a:p>
          <a:p>
            <a:pPr marL="171450" indent="-171450" algn="l">
              <a:buFont typeface="Arial" panose="020B0604020202020204" pitchFamily="34" charset="0"/>
              <a:buChar char="•"/>
            </a:pPr>
            <a:r>
              <a:rPr lang="en-US" b="1" i="0" dirty="0">
                <a:solidFill>
                  <a:srgbClr val="111111"/>
                </a:solidFill>
                <a:effectLst/>
                <a:latin typeface="-apple-system"/>
              </a:rPr>
              <a:t>Microsoft Learn</a:t>
            </a:r>
            <a:r>
              <a:rPr lang="en-US" b="0" i="0" dirty="0">
                <a:solidFill>
                  <a:srgbClr val="111111"/>
                </a:solidFill>
                <a:effectLst/>
                <a:latin typeface="-apple-system"/>
              </a:rPr>
              <a:t>: This article provides a tutorial on how to set up lists for SharePoint Online integration with Power Apps, Power Automate, and Power BI. </a:t>
            </a:r>
            <a:r>
              <a:rPr lang="en-US" b="0" i="0" dirty="0">
                <a:solidFill>
                  <a:srgbClr val="111111"/>
                </a:solidFill>
                <a:effectLst/>
                <a:latin typeface="-apple-system"/>
                <a:hlinkClick r:id="rId3"/>
              </a:rPr>
              <a:t>It explains how to create and review the lists, and how to use them as a data source for apps, flows, reports, and dashboards</a:t>
            </a:r>
            <a:r>
              <a:rPr lang="en-US" b="0" i="0" baseline="30000" dirty="0">
                <a:solidFill>
                  <a:srgbClr val="111111"/>
                </a:solidFill>
                <a:effectLst/>
                <a:latin typeface="-apple-system"/>
                <a:hlinkClick r:id="rId3"/>
              </a:rPr>
              <a:t>1</a:t>
            </a:r>
            <a:endParaRPr lang="en-US" b="0" i="0" baseline="30000" dirty="0">
              <a:solidFill>
                <a:srgbClr val="111111"/>
              </a:solidFill>
              <a:effectLst/>
              <a:latin typeface="-apple-system"/>
            </a:endParaRPr>
          </a:p>
          <a:p>
            <a:pPr marL="171450" indent="-171450" algn="l">
              <a:buFont typeface="Arial" panose="020B0604020202020204" pitchFamily="34" charset="0"/>
              <a:buChar char="•"/>
            </a:pPr>
            <a:endParaRPr lang="en-US" b="0" i="0" dirty="0">
              <a:solidFill>
                <a:srgbClr val="111111"/>
              </a:solidFill>
              <a:effectLst/>
              <a:latin typeface="-apple-system"/>
            </a:endParaRPr>
          </a:p>
          <a:p>
            <a:pPr marL="171450" indent="-171450" algn="l">
              <a:buFont typeface="Arial" panose="020B0604020202020204" pitchFamily="34" charset="0"/>
              <a:buChar char="•"/>
            </a:pPr>
            <a:r>
              <a:rPr lang="en-US" b="1" i="0" dirty="0">
                <a:solidFill>
                  <a:srgbClr val="111111"/>
                </a:solidFill>
                <a:effectLst/>
                <a:latin typeface="-apple-system"/>
              </a:rPr>
              <a:t>SuperSimple365</a:t>
            </a:r>
            <a:r>
              <a:rPr lang="en-US" b="0" i="0" dirty="0">
                <a:solidFill>
                  <a:srgbClr val="111111"/>
                </a:solidFill>
                <a:effectLst/>
                <a:latin typeface="-apple-system"/>
              </a:rPr>
              <a:t>: This blog post explains how to create and manage Power Apps from Microsoft Lists within Microsoft Teams. </a:t>
            </a:r>
            <a:r>
              <a:rPr lang="en-US" b="0" i="0" dirty="0">
                <a:solidFill>
                  <a:srgbClr val="111111"/>
                </a:solidFill>
                <a:effectLst/>
                <a:latin typeface="-apple-system"/>
                <a:hlinkClick r:id="rId4"/>
              </a:rPr>
              <a:t>It also provides a step-by-step guide on how to create an app from a list and populate it with sample data</a:t>
            </a:r>
            <a:r>
              <a:rPr lang="en-US" b="0" i="0" baseline="30000" dirty="0">
                <a:solidFill>
                  <a:srgbClr val="111111"/>
                </a:solidFill>
                <a:effectLst/>
                <a:latin typeface="-apple-system"/>
                <a:hlinkClick r:id="rId4"/>
              </a:rPr>
              <a:t>2</a:t>
            </a:r>
            <a:endParaRPr lang="en-US" b="0" i="0" baseline="30000" dirty="0">
              <a:solidFill>
                <a:srgbClr val="111111"/>
              </a:solidFill>
              <a:effectLst/>
              <a:latin typeface="-apple-system"/>
            </a:endParaRPr>
          </a:p>
          <a:p>
            <a:pPr marL="171450" indent="-171450" algn="l">
              <a:buFont typeface="Arial" panose="020B0604020202020204" pitchFamily="34" charset="0"/>
              <a:buChar char="•"/>
            </a:pPr>
            <a:endParaRPr lang="en-US" b="0" i="0" dirty="0">
              <a:solidFill>
                <a:srgbClr val="111111"/>
              </a:solidFill>
              <a:effectLst/>
              <a:latin typeface="-apple-system"/>
            </a:endParaRPr>
          </a:p>
          <a:p>
            <a:pPr marL="171450" indent="-171450" algn="l">
              <a:buFont typeface="Arial" panose="020B0604020202020204" pitchFamily="34" charset="0"/>
              <a:buChar char="•"/>
            </a:pPr>
            <a:r>
              <a:rPr lang="en-US" b="1" i="0" dirty="0">
                <a:solidFill>
                  <a:srgbClr val="111111"/>
                </a:solidFill>
                <a:effectLst/>
                <a:latin typeface="-apple-system"/>
              </a:rPr>
              <a:t>Microsoft Support</a:t>
            </a:r>
            <a:r>
              <a:rPr lang="en-US" b="0" i="0" dirty="0">
                <a:solidFill>
                  <a:srgbClr val="111111"/>
                </a:solidFill>
                <a:effectLst/>
                <a:latin typeface="-apple-system"/>
              </a:rPr>
              <a:t>: This article explains how to find your SharePoint and Teams files in OneDrive for work or school. </a:t>
            </a:r>
            <a:r>
              <a:rPr lang="en-US" b="0" i="0" dirty="0">
                <a:solidFill>
                  <a:srgbClr val="111111"/>
                </a:solidFill>
                <a:effectLst/>
                <a:latin typeface="-apple-system"/>
                <a:hlinkClick r:id="rId5"/>
              </a:rPr>
              <a:t>It also provides instructions on how to access your SharePoint or Microsoft Teams files in the OneDrive mobile app</a:t>
            </a:r>
            <a:r>
              <a:rPr lang="en-US" b="0" i="0" baseline="30000" dirty="0">
                <a:solidFill>
                  <a:srgbClr val="111111"/>
                </a:solidFill>
                <a:effectLst/>
                <a:latin typeface="-apple-system"/>
                <a:hlinkClick r:id="rId5"/>
              </a:rPr>
              <a:t>3</a:t>
            </a:r>
            <a:endParaRPr lang="en-US" b="0" i="0" baseline="30000" dirty="0">
              <a:solidFill>
                <a:srgbClr val="111111"/>
              </a:solidFill>
              <a:effectLst/>
              <a:latin typeface="-apple-system"/>
            </a:endParaRPr>
          </a:p>
          <a:p>
            <a:pPr marL="171450" indent="-171450" algn="l">
              <a:buFont typeface="Arial" panose="020B0604020202020204" pitchFamily="34" charset="0"/>
              <a:buChar char="•"/>
            </a:pPr>
            <a:endParaRPr lang="en-US" b="0" i="0" dirty="0">
              <a:solidFill>
                <a:srgbClr val="111111"/>
              </a:solidFill>
              <a:effectLst/>
              <a:latin typeface="-apple-system"/>
            </a:endParaRPr>
          </a:p>
          <a:p>
            <a:pPr marL="171450" indent="-171450" algn="l">
              <a:buFont typeface="Arial" panose="020B0604020202020204" pitchFamily="34" charset="0"/>
              <a:buChar char="•"/>
            </a:pPr>
            <a:r>
              <a:rPr lang="en-US" b="1" i="0" dirty="0">
                <a:solidFill>
                  <a:srgbClr val="0563C1"/>
                </a:solidFill>
                <a:effectLst/>
                <a:latin typeface="-apple-system"/>
                <a:hlinkClick r:id="rId6">
                  <a:extLst>
                    <a:ext uri="{A12FA001-AC4F-418D-AE19-62706E023703}">
                      <ahyp:hlinkClr xmlns:ahyp="http://schemas.microsoft.com/office/drawing/2018/hyperlinkcolor" val="tx"/>
                    </a:ext>
                  </a:extLst>
                </a:hlinkClick>
              </a:rPr>
              <a:t>Microsoft Learn</a:t>
            </a:r>
            <a:r>
              <a:rPr lang="en-US" b="0" i="0" dirty="0">
                <a:solidFill>
                  <a:schemeClr val="tx1"/>
                </a:solidFill>
                <a:effectLst/>
                <a:latin typeface="-apple-system"/>
                <a:hlinkClick r:id="rId6">
                  <a:extLst>
                    <a:ext uri="{A12FA001-AC4F-418D-AE19-62706E023703}">
                      <ahyp:hlinkClr xmlns:ahyp="http://schemas.microsoft.com/office/drawing/2018/hyperlinkcolor" val="tx"/>
                    </a:ext>
                  </a:extLst>
                </a:hlinkClick>
              </a:rPr>
              <a:t>: </a:t>
            </a:r>
            <a:r>
              <a:rPr lang="en-US" b="0" i="0" dirty="0">
                <a:solidFill>
                  <a:srgbClr val="0563C1"/>
                </a:solidFill>
                <a:effectLst/>
                <a:latin typeface="-apple-system"/>
                <a:hlinkClick r:id="rId6">
                  <a:extLst>
                    <a:ext uri="{A12FA001-AC4F-418D-AE19-62706E023703}">
                      <ahyp:hlinkClr xmlns:ahyp="http://schemas.microsoft.com/office/drawing/2018/hyperlinkcolor" val="tx"/>
                    </a:ext>
                  </a:extLst>
                </a:hlinkClick>
              </a:rPr>
              <a:t>This article compares Microsoft Lists, Dataverse for Teams, and Dataverse, and provides key considerations that will help you pick the correct data source for your app</a:t>
            </a:r>
            <a:r>
              <a:rPr lang="en-US" b="0" i="0" baseline="30000" dirty="0">
                <a:solidFill>
                  <a:srgbClr val="0563C1"/>
                </a:solidFill>
                <a:effectLst/>
                <a:latin typeface="-apple-system"/>
                <a:hlinkClick r:id="rId6">
                  <a:extLst>
                    <a:ext uri="{A12FA001-AC4F-418D-AE19-62706E023703}">
                      <ahyp:hlinkClr xmlns:ahyp="http://schemas.microsoft.com/office/drawing/2018/hyperlinkcolor" val="tx"/>
                    </a:ext>
                  </a:extLst>
                </a:hlinkClick>
              </a:rPr>
              <a:t>4</a:t>
            </a:r>
            <a:endParaRPr lang="en-US" b="0" i="0" dirty="0">
              <a:solidFill>
                <a:srgbClr val="111111"/>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F2D29A0A-D898-4FC5-AD61-D8A8F31FF3A1}" type="slidenum">
              <a:rPr lang="en-US" smtClean="0"/>
              <a:t>7</a:t>
            </a:fld>
            <a:endParaRPr lang="en-US"/>
          </a:p>
        </p:txBody>
      </p:sp>
      <p:sp>
        <p:nvSpPr>
          <p:cNvPr id="5" name="Header Placeholder 4">
            <a:extLst>
              <a:ext uri="{FF2B5EF4-FFF2-40B4-BE49-F238E27FC236}">
                <a16:creationId xmlns:a16="http://schemas.microsoft.com/office/drawing/2014/main" id="{EF11D010-A249-3F09-4F2F-03006A61B917}"/>
              </a:ext>
            </a:extLst>
          </p:cNvPr>
          <p:cNvSpPr>
            <a:spLocks noGrp="1"/>
          </p:cNvSpPr>
          <p:nvPr>
            <p:ph type="hdr" sz="quarter"/>
          </p:nvPr>
        </p:nvSpPr>
        <p:spPr/>
        <p:txBody>
          <a:bodyPr/>
          <a:lstStyle/>
          <a:p>
            <a:r>
              <a:rPr lang="en-US"/>
              <a:t>SOW - SharePoint SoP Site Enhancement</a:t>
            </a:r>
          </a:p>
        </p:txBody>
      </p:sp>
    </p:spTree>
    <p:extLst>
      <p:ext uri="{BB962C8B-B14F-4D97-AF65-F5344CB8AC3E}">
        <p14:creationId xmlns:p14="http://schemas.microsoft.com/office/powerpoint/2010/main" val="2843849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D29A0A-D898-4FC5-AD61-D8A8F31FF3A1}" type="slidenum">
              <a:rPr lang="en-US" smtClean="0"/>
              <a:t>8</a:t>
            </a:fld>
            <a:endParaRPr lang="en-US"/>
          </a:p>
        </p:txBody>
      </p:sp>
      <p:sp>
        <p:nvSpPr>
          <p:cNvPr id="5" name="Header Placeholder 4">
            <a:extLst>
              <a:ext uri="{FF2B5EF4-FFF2-40B4-BE49-F238E27FC236}">
                <a16:creationId xmlns:a16="http://schemas.microsoft.com/office/drawing/2014/main" id="{88324248-2627-5EDD-72C9-F58AFDCF980D}"/>
              </a:ext>
            </a:extLst>
          </p:cNvPr>
          <p:cNvSpPr>
            <a:spLocks noGrp="1"/>
          </p:cNvSpPr>
          <p:nvPr>
            <p:ph type="hdr" sz="quarter"/>
          </p:nvPr>
        </p:nvSpPr>
        <p:spPr/>
        <p:txBody>
          <a:bodyPr/>
          <a:lstStyle/>
          <a:p>
            <a:r>
              <a:rPr lang="en-US"/>
              <a:t>SOW - SharePoint SoP Site Enhancement</a:t>
            </a:r>
          </a:p>
        </p:txBody>
      </p:sp>
    </p:spTree>
    <p:extLst>
      <p:ext uri="{BB962C8B-B14F-4D97-AF65-F5344CB8AC3E}">
        <p14:creationId xmlns:p14="http://schemas.microsoft.com/office/powerpoint/2010/main" val="3166725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D29A0A-D898-4FC5-AD61-D8A8F31FF3A1}" type="slidenum">
              <a:rPr lang="en-US" smtClean="0"/>
              <a:t>9</a:t>
            </a:fld>
            <a:endParaRPr lang="en-US"/>
          </a:p>
        </p:txBody>
      </p:sp>
      <p:sp>
        <p:nvSpPr>
          <p:cNvPr id="5" name="Header Placeholder 4">
            <a:extLst>
              <a:ext uri="{FF2B5EF4-FFF2-40B4-BE49-F238E27FC236}">
                <a16:creationId xmlns:a16="http://schemas.microsoft.com/office/drawing/2014/main" id="{CC1E77A1-F781-909E-4D7C-660403992A6A}"/>
              </a:ext>
            </a:extLst>
          </p:cNvPr>
          <p:cNvSpPr>
            <a:spLocks noGrp="1"/>
          </p:cNvSpPr>
          <p:nvPr>
            <p:ph type="hdr" sz="quarter"/>
          </p:nvPr>
        </p:nvSpPr>
        <p:spPr/>
        <p:txBody>
          <a:bodyPr/>
          <a:lstStyle/>
          <a:p>
            <a:r>
              <a:rPr lang="en-US"/>
              <a:t>SOW - SharePoint SoP Site Enhancement</a:t>
            </a:r>
          </a:p>
        </p:txBody>
      </p:sp>
    </p:spTree>
    <p:extLst>
      <p:ext uri="{BB962C8B-B14F-4D97-AF65-F5344CB8AC3E}">
        <p14:creationId xmlns:p14="http://schemas.microsoft.com/office/powerpoint/2010/main" val="3446275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24F67-FF96-09B2-139F-B70EDF66E4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B433BC-9665-82EF-2643-79E73A271E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BD72D5-D827-C1F9-990D-4BD9362C2CE7}"/>
              </a:ext>
            </a:extLst>
          </p:cNvPr>
          <p:cNvSpPr>
            <a:spLocks noGrp="1"/>
          </p:cNvSpPr>
          <p:nvPr>
            <p:ph type="dt" sz="half" idx="10"/>
          </p:nvPr>
        </p:nvSpPr>
        <p:spPr/>
        <p:txBody>
          <a:bodyPr/>
          <a:lstStyle/>
          <a:p>
            <a:fld id="{DFE6B450-92C2-4B8A-B0FE-EF209996820A}" type="datetime1">
              <a:rPr lang="en-US" smtClean="0"/>
              <a:t>12/12/2023</a:t>
            </a:fld>
            <a:endParaRPr lang="en-US"/>
          </a:p>
        </p:txBody>
      </p:sp>
      <p:sp>
        <p:nvSpPr>
          <p:cNvPr id="5" name="Footer Placeholder 4">
            <a:extLst>
              <a:ext uri="{FF2B5EF4-FFF2-40B4-BE49-F238E27FC236}">
                <a16:creationId xmlns:a16="http://schemas.microsoft.com/office/drawing/2014/main" id="{B81A535F-01DB-15BE-10ED-A40ECC3D01C4}"/>
              </a:ext>
            </a:extLst>
          </p:cNvPr>
          <p:cNvSpPr>
            <a:spLocks noGrp="1"/>
          </p:cNvSpPr>
          <p:nvPr>
            <p:ph type="ftr" sz="quarter" idx="11"/>
          </p:nvPr>
        </p:nvSpPr>
        <p:spPr/>
        <p:txBody>
          <a:bodyPr/>
          <a:lstStyle/>
          <a:p>
            <a:r>
              <a:rPr lang="en-US"/>
              <a:t>training@skunkworks.africa</a:t>
            </a:r>
          </a:p>
        </p:txBody>
      </p:sp>
      <p:sp>
        <p:nvSpPr>
          <p:cNvPr id="6" name="Slide Number Placeholder 5">
            <a:extLst>
              <a:ext uri="{FF2B5EF4-FFF2-40B4-BE49-F238E27FC236}">
                <a16:creationId xmlns:a16="http://schemas.microsoft.com/office/drawing/2014/main" id="{F8E9D752-4079-6765-6A1E-60F76D2FBDB4}"/>
              </a:ext>
            </a:extLst>
          </p:cNvPr>
          <p:cNvSpPr>
            <a:spLocks noGrp="1"/>
          </p:cNvSpPr>
          <p:nvPr>
            <p:ph type="sldNum" sz="quarter" idx="12"/>
          </p:nvPr>
        </p:nvSpPr>
        <p:spPr/>
        <p:txBody>
          <a:bodyPr/>
          <a:lstStyle/>
          <a:p>
            <a:fld id="{D802FE5F-E2D8-4782-B1C1-BBEF822EC4F1}" type="slidenum">
              <a:rPr lang="en-US" smtClean="0"/>
              <a:t>‹#›</a:t>
            </a:fld>
            <a:endParaRPr lang="en-US"/>
          </a:p>
        </p:txBody>
      </p:sp>
    </p:spTree>
    <p:extLst>
      <p:ext uri="{BB962C8B-B14F-4D97-AF65-F5344CB8AC3E}">
        <p14:creationId xmlns:p14="http://schemas.microsoft.com/office/powerpoint/2010/main" val="414543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726C-6A58-87A9-0CF6-840564AFE3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EF067A-F13F-E2F4-F924-CC56853A12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C6787-5DC4-A627-2043-FBD8669027BB}"/>
              </a:ext>
            </a:extLst>
          </p:cNvPr>
          <p:cNvSpPr>
            <a:spLocks noGrp="1"/>
          </p:cNvSpPr>
          <p:nvPr>
            <p:ph type="dt" sz="half" idx="10"/>
          </p:nvPr>
        </p:nvSpPr>
        <p:spPr/>
        <p:txBody>
          <a:bodyPr/>
          <a:lstStyle/>
          <a:p>
            <a:fld id="{C8FA0F0E-452E-4AB5-92DF-0D73783239F1}" type="datetime1">
              <a:rPr lang="en-US" smtClean="0"/>
              <a:t>12/12/2023</a:t>
            </a:fld>
            <a:endParaRPr lang="en-US"/>
          </a:p>
        </p:txBody>
      </p:sp>
      <p:sp>
        <p:nvSpPr>
          <p:cNvPr id="5" name="Footer Placeholder 4">
            <a:extLst>
              <a:ext uri="{FF2B5EF4-FFF2-40B4-BE49-F238E27FC236}">
                <a16:creationId xmlns:a16="http://schemas.microsoft.com/office/drawing/2014/main" id="{771DDC31-E7C7-9DA0-87EE-F8349623F4F9}"/>
              </a:ext>
            </a:extLst>
          </p:cNvPr>
          <p:cNvSpPr>
            <a:spLocks noGrp="1"/>
          </p:cNvSpPr>
          <p:nvPr>
            <p:ph type="ftr" sz="quarter" idx="11"/>
          </p:nvPr>
        </p:nvSpPr>
        <p:spPr/>
        <p:txBody>
          <a:bodyPr/>
          <a:lstStyle/>
          <a:p>
            <a:r>
              <a:rPr lang="en-US"/>
              <a:t>training@skunkworks.africa</a:t>
            </a:r>
          </a:p>
        </p:txBody>
      </p:sp>
      <p:sp>
        <p:nvSpPr>
          <p:cNvPr id="6" name="Slide Number Placeholder 5">
            <a:extLst>
              <a:ext uri="{FF2B5EF4-FFF2-40B4-BE49-F238E27FC236}">
                <a16:creationId xmlns:a16="http://schemas.microsoft.com/office/drawing/2014/main" id="{C64C1177-D063-7CE1-CF7A-3CA0597261D3}"/>
              </a:ext>
            </a:extLst>
          </p:cNvPr>
          <p:cNvSpPr>
            <a:spLocks noGrp="1"/>
          </p:cNvSpPr>
          <p:nvPr>
            <p:ph type="sldNum" sz="quarter" idx="12"/>
          </p:nvPr>
        </p:nvSpPr>
        <p:spPr/>
        <p:txBody>
          <a:bodyPr/>
          <a:lstStyle/>
          <a:p>
            <a:fld id="{D802FE5F-E2D8-4782-B1C1-BBEF822EC4F1}" type="slidenum">
              <a:rPr lang="en-US" smtClean="0"/>
              <a:t>‹#›</a:t>
            </a:fld>
            <a:endParaRPr lang="en-US"/>
          </a:p>
        </p:txBody>
      </p:sp>
    </p:spTree>
    <p:extLst>
      <p:ext uri="{BB962C8B-B14F-4D97-AF65-F5344CB8AC3E}">
        <p14:creationId xmlns:p14="http://schemas.microsoft.com/office/powerpoint/2010/main" val="2294117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44A46-EA0C-5466-D7F2-449F0EF859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BFE22F-664C-045E-0388-A6621FD0F3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869F5-E711-2349-6F8C-2257696CBDF3}"/>
              </a:ext>
            </a:extLst>
          </p:cNvPr>
          <p:cNvSpPr>
            <a:spLocks noGrp="1"/>
          </p:cNvSpPr>
          <p:nvPr>
            <p:ph type="dt" sz="half" idx="10"/>
          </p:nvPr>
        </p:nvSpPr>
        <p:spPr/>
        <p:txBody>
          <a:bodyPr/>
          <a:lstStyle/>
          <a:p>
            <a:fld id="{18CD9BE5-FE1B-49B1-BBB5-A8D8437DF8C6}" type="datetime1">
              <a:rPr lang="en-US" smtClean="0"/>
              <a:t>12/12/2023</a:t>
            </a:fld>
            <a:endParaRPr lang="en-US"/>
          </a:p>
        </p:txBody>
      </p:sp>
      <p:sp>
        <p:nvSpPr>
          <p:cNvPr id="5" name="Footer Placeholder 4">
            <a:extLst>
              <a:ext uri="{FF2B5EF4-FFF2-40B4-BE49-F238E27FC236}">
                <a16:creationId xmlns:a16="http://schemas.microsoft.com/office/drawing/2014/main" id="{53C211E6-841F-79AF-9363-062636857901}"/>
              </a:ext>
            </a:extLst>
          </p:cNvPr>
          <p:cNvSpPr>
            <a:spLocks noGrp="1"/>
          </p:cNvSpPr>
          <p:nvPr>
            <p:ph type="ftr" sz="quarter" idx="11"/>
          </p:nvPr>
        </p:nvSpPr>
        <p:spPr/>
        <p:txBody>
          <a:bodyPr/>
          <a:lstStyle/>
          <a:p>
            <a:r>
              <a:rPr lang="en-US"/>
              <a:t>training@skunkworks.africa</a:t>
            </a:r>
          </a:p>
        </p:txBody>
      </p:sp>
      <p:sp>
        <p:nvSpPr>
          <p:cNvPr id="6" name="Slide Number Placeholder 5">
            <a:extLst>
              <a:ext uri="{FF2B5EF4-FFF2-40B4-BE49-F238E27FC236}">
                <a16:creationId xmlns:a16="http://schemas.microsoft.com/office/drawing/2014/main" id="{06E64F4C-D90A-1B7E-5583-E6EEFB63B6DF}"/>
              </a:ext>
            </a:extLst>
          </p:cNvPr>
          <p:cNvSpPr>
            <a:spLocks noGrp="1"/>
          </p:cNvSpPr>
          <p:nvPr>
            <p:ph type="sldNum" sz="quarter" idx="12"/>
          </p:nvPr>
        </p:nvSpPr>
        <p:spPr/>
        <p:txBody>
          <a:bodyPr/>
          <a:lstStyle/>
          <a:p>
            <a:fld id="{D802FE5F-E2D8-4782-B1C1-BBEF822EC4F1}" type="slidenum">
              <a:rPr lang="en-US" smtClean="0"/>
              <a:t>‹#›</a:t>
            </a:fld>
            <a:endParaRPr lang="en-US"/>
          </a:p>
        </p:txBody>
      </p:sp>
    </p:spTree>
    <p:extLst>
      <p:ext uri="{BB962C8B-B14F-4D97-AF65-F5344CB8AC3E}">
        <p14:creationId xmlns:p14="http://schemas.microsoft.com/office/powerpoint/2010/main" val="234244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CF59E-3A14-BD7C-96B8-89BB155FAC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23BC9A-9F95-D36A-A76E-E4DAD6E0E0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5F755-CF14-D784-9765-6828A5173B5D}"/>
              </a:ext>
            </a:extLst>
          </p:cNvPr>
          <p:cNvSpPr>
            <a:spLocks noGrp="1"/>
          </p:cNvSpPr>
          <p:nvPr>
            <p:ph type="dt" sz="half" idx="10"/>
          </p:nvPr>
        </p:nvSpPr>
        <p:spPr/>
        <p:txBody>
          <a:bodyPr/>
          <a:lstStyle/>
          <a:p>
            <a:fld id="{EA153AD0-2312-4D76-A3EC-5AA31DFE70DF}" type="datetime1">
              <a:rPr lang="en-US" smtClean="0"/>
              <a:t>12/12/2023</a:t>
            </a:fld>
            <a:endParaRPr lang="en-US"/>
          </a:p>
        </p:txBody>
      </p:sp>
      <p:sp>
        <p:nvSpPr>
          <p:cNvPr id="5" name="Footer Placeholder 4">
            <a:extLst>
              <a:ext uri="{FF2B5EF4-FFF2-40B4-BE49-F238E27FC236}">
                <a16:creationId xmlns:a16="http://schemas.microsoft.com/office/drawing/2014/main" id="{61D98133-62D7-044D-8D18-2817504A7DC5}"/>
              </a:ext>
            </a:extLst>
          </p:cNvPr>
          <p:cNvSpPr>
            <a:spLocks noGrp="1"/>
          </p:cNvSpPr>
          <p:nvPr>
            <p:ph type="ftr" sz="quarter" idx="11"/>
          </p:nvPr>
        </p:nvSpPr>
        <p:spPr/>
        <p:txBody>
          <a:bodyPr/>
          <a:lstStyle/>
          <a:p>
            <a:r>
              <a:rPr lang="en-US"/>
              <a:t>training@skunkworks.africa</a:t>
            </a:r>
          </a:p>
        </p:txBody>
      </p:sp>
      <p:sp>
        <p:nvSpPr>
          <p:cNvPr id="6" name="Slide Number Placeholder 5">
            <a:extLst>
              <a:ext uri="{FF2B5EF4-FFF2-40B4-BE49-F238E27FC236}">
                <a16:creationId xmlns:a16="http://schemas.microsoft.com/office/drawing/2014/main" id="{26C293B7-6EA4-86CE-AD2A-8CE67385E8B7}"/>
              </a:ext>
            </a:extLst>
          </p:cNvPr>
          <p:cNvSpPr>
            <a:spLocks noGrp="1"/>
          </p:cNvSpPr>
          <p:nvPr>
            <p:ph type="sldNum" sz="quarter" idx="12"/>
          </p:nvPr>
        </p:nvSpPr>
        <p:spPr/>
        <p:txBody>
          <a:bodyPr/>
          <a:lstStyle/>
          <a:p>
            <a:fld id="{D802FE5F-E2D8-4782-B1C1-BBEF822EC4F1}" type="slidenum">
              <a:rPr lang="en-US" smtClean="0"/>
              <a:t>‹#›</a:t>
            </a:fld>
            <a:endParaRPr lang="en-US"/>
          </a:p>
        </p:txBody>
      </p:sp>
    </p:spTree>
    <p:extLst>
      <p:ext uri="{BB962C8B-B14F-4D97-AF65-F5344CB8AC3E}">
        <p14:creationId xmlns:p14="http://schemas.microsoft.com/office/powerpoint/2010/main" val="130556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0EFD-EA07-B0A7-2A3D-E3A8A0F8D0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A0E312-4336-4089-F02B-15F3B363D9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E81F4E-92FD-062E-9910-159D2D39765F}"/>
              </a:ext>
            </a:extLst>
          </p:cNvPr>
          <p:cNvSpPr>
            <a:spLocks noGrp="1"/>
          </p:cNvSpPr>
          <p:nvPr>
            <p:ph type="dt" sz="half" idx="10"/>
          </p:nvPr>
        </p:nvSpPr>
        <p:spPr/>
        <p:txBody>
          <a:bodyPr/>
          <a:lstStyle/>
          <a:p>
            <a:fld id="{F23C9836-5E43-4F69-A2EA-E43DF15631C5}" type="datetime1">
              <a:rPr lang="en-US" smtClean="0"/>
              <a:t>12/12/2023</a:t>
            </a:fld>
            <a:endParaRPr lang="en-US"/>
          </a:p>
        </p:txBody>
      </p:sp>
      <p:sp>
        <p:nvSpPr>
          <p:cNvPr id="5" name="Footer Placeholder 4">
            <a:extLst>
              <a:ext uri="{FF2B5EF4-FFF2-40B4-BE49-F238E27FC236}">
                <a16:creationId xmlns:a16="http://schemas.microsoft.com/office/drawing/2014/main" id="{2DB0C8EF-1B4D-3FE7-FF35-365138665306}"/>
              </a:ext>
            </a:extLst>
          </p:cNvPr>
          <p:cNvSpPr>
            <a:spLocks noGrp="1"/>
          </p:cNvSpPr>
          <p:nvPr>
            <p:ph type="ftr" sz="quarter" idx="11"/>
          </p:nvPr>
        </p:nvSpPr>
        <p:spPr/>
        <p:txBody>
          <a:bodyPr/>
          <a:lstStyle/>
          <a:p>
            <a:r>
              <a:rPr lang="en-US"/>
              <a:t>training@skunkworks.africa</a:t>
            </a:r>
          </a:p>
        </p:txBody>
      </p:sp>
      <p:sp>
        <p:nvSpPr>
          <p:cNvPr id="6" name="Slide Number Placeholder 5">
            <a:extLst>
              <a:ext uri="{FF2B5EF4-FFF2-40B4-BE49-F238E27FC236}">
                <a16:creationId xmlns:a16="http://schemas.microsoft.com/office/drawing/2014/main" id="{0EFC9BC9-5DC8-4E59-D1D8-B58E4A5B89B3}"/>
              </a:ext>
            </a:extLst>
          </p:cNvPr>
          <p:cNvSpPr>
            <a:spLocks noGrp="1"/>
          </p:cNvSpPr>
          <p:nvPr>
            <p:ph type="sldNum" sz="quarter" idx="12"/>
          </p:nvPr>
        </p:nvSpPr>
        <p:spPr/>
        <p:txBody>
          <a:bodyPr/>
          <a:lstStyle/>
          <a:p>
            <a:fld id="{D802FE5F-E2D8-4782-B1C1-BBEF822EC4F1}" type="slidenum">
              <a:rPr lang="en-US" smtClean="0"/>
              <a:t>‹#›</a:t>
            </a:fld>
            <a:endParaRPr lang="en-US"/>
          </a:p>
        </p:txBody>
      </p:sp>
    </p:spTree>
    <p:extLst>
      <p:ext uri="{BB962C8B-B14F-4D97-AF65-F5344CB8AC3E}">
        <p14:creationId xmlns:p14="http://schemas.microsoft.com/office/powerpoint/2010/main" val="251866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BD35-E2C8-2C99-446B-0BC0346DF8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012939-6DC7-44EB-3BA9-81BA6ACFBE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D03750-F3B2-EF12-7096-FCEAD61E93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441F2A-6D93-AF0B-5F4A-575017A6A78B}"/>
              </a:ext>
            </a:extLst>
          </p:cNvPr>
          <p:cNvSpPr>
            <a:spLocks noGrp="1"/>
          </p:cNvSpPr>
          <p:nvPr>
            <p:ph type="dt" sz="half" idx="10"/>
          </p:nvPr>
        </p:nvSpPr>
        <p:spPr/>
        <p:txBody>
          <a:bodyPr/>
          <a:lstStyle/>
          <a:p>
            <a:fld id="{83E9902A-7B11-4872-B4DD-96C78716BCF7}" type="datetime1">
              <a:rPr lang="en-US" smtClean="0"/>
              <a:t>12/12/2023</a:t>
            </a:fld>
            <a:endParaRPr lang="en-US"/>
          </a:p>
        </p:txBody>
      </p:sp>
      <p:sp>
        <p:nvSpPr>
          <p:cNvPr id="6" name="Footer Placeholder 5">
            <a:extLst>
              <a:ext uri="{FF2B5EF4-FFF2-40B4-BE49-F238E27FC236}">
                <a16:creationId xmlns:a16="http://schemas.microsoft.com/office/drawing/2014/main" id="{C5055BCD-37FF-AFA1-6171-61B9795A19A6}"/>
              </a:ext>
            </a:extLst>
          </p:cNvPr>
          <p:cNvSpPr>
            <a:spLocks noGrp="1"/>
          </p:cNvSpPr>
          <p:nvPr>
            <p:ph type="ftr" sz="quarter" idx="11"/>
          </p:nvPr>
        </p:nvSpPr>
        <p:spPr/>
        <p:txBody>
          <a:bodyPr/>
          <a:lstStyle/>
          <a:p>
            <a:r>
              <a:rPr lang="en-US"/>
              <a:t>training@skunkworks.africa</a:t>
            </a:r>
          </a:p>
        </p:txBody>
      </p:sp>
      <p:sp>
        <p:nvSpPr>
          <p:cNvPr id="7" name="Slide Number Placeholder 6">
            <a:extLst>
              <a:ext uri="{FF2B5EF4-FFF2-40B4-BE49-F238E27FC236}">
                <a16:creationId xmlns:a16="http://schemas.microsoft.com/office/drawing/2014/main" id="{76EB9F30-9FD9-0E0A-83C1-70BC871ADD3C}"/>
              </a:ext>
            </a:extLst>
          </p:cNvPr>
          <p:cNvSpPr>
            <a:spLocks noGrp="1"/>
          </p:cNvSpPr>
          <p:nvPr>
            <p:ph type="sldNum" sz="quarter" idx="12"/>
          </p:nvPr>
        </p:nvSpPr>
        <p:spPr/>
        <p:txBody>
          <a:bodyPr/>
          <a:lstStyle/>
          <a:p>
            <a:fld id="{D802FE5F-E2D8-4782-B1C1-BBEF822EC4F1}" type="slidenum">
              <a:rPr lang="en-US" smtClean="0"/>
              <a:t>‹#›</a:t>
            </a:fld>
            <a:endParaRPr lang="en-US"/>
          </a:p>
        </p:txBody>
      </p:sp>
    </p:spTree>
    <p:extLst>
      <p:ext uri="{BB962C8B-B14F-4D97-AF65-F5344CB8AC3E}">
        <p14:creationId xmlns:p14="http://schemas.microsoft.com/office/powerpoint/2010/main" val="3668063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997B-95B8-46E8-B7B3-AF8CB66639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3F84A5-1FCB-D502-D2C5-64027D9B1D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A90AD2-1871-C671-C409-F9E881BC1E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ADCB89-64B9-769C-C5C4-88A1CFA47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79BE16-2001-ACF3-4F65-21208DA6EC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D792DD-431F-6C68-C9A9-282035EB3E5D}"/>
              </a:ext>
            </a:extLst>
          </p:cNvPr>
          <p:cNvSpPr>
            <a:spLocks noGrp="1"/>
          </p:cNvSpPr>
          <p:nvPr>
            <p:ph type="dt" sz="half" idx="10"/>
          </p:nvPr>
        </p:nvSpPr>
        <p:spPr/>
        <p:txBody>
          <a:bodyPr/>
          <a:lstStyle/>
          <a:p>
            <a:fld id="{54D0ECEE-264D-404F-A037-307E950E0FE5}" type="datetime1">
              <a:rPr lang="en-US" smtClean="0"/>
              <a:t>12/12/2023</a:t>
            </a:fld>
            <a:endParaRPr lang="en-US"/>
          </a:p>
        </p:txBody>
      </p:sp>
      <p:sp>
        <p:nvSpPr>
          <p:cNvPr id="8" name="Footer Placeholder 7">
            <a:extLst>
              <a:ext uri="{FF2B5EF4-FFF2-40B4-BE49-F238E27FC236}">
                <a16:creationId xmlns:a16="http://schemas.microsoft.com/office/drawing/2014/main" id="{045FF044-215B-974B-E60F-6ECFA1B9DCAA}"/>
              </a:ext>
            </a:extLst>
          </p:cNvPr>
          <p:cNvSpPr>
            <a:spLocks noGrp="1"/>
          </p:cNvSpPr>
          <p:nvPr>
            <p:ph type="ftr" sz="quarter" idx="11"/>
          </p:nvPr>
        </p:nvSpPr>
        <p:spPr/>
        <p:txBody>
          <a:bodyPr/>
          <a:lstStyle/>
          <a:p>
            <a:r>
              <a:rPr lang="en-US"/>
              <a:t>training@skunkworks.africa</a:t>
            </a:r>
          </a:p>
        </p:txBody>
      </p:sp>
      <p:sp>
        <p:nvSpPr>
          <p:cNvPr id="9" name="Slide Number Placeholder 8">
            <a:extLst>
              <a:ext uri="{FF2B5EF4-FFF2-40B4-BE49-F238E27FC236}">
                <a16:creationId xmlns:a16="http://schemas.microsoft.com/office/drawing/2014/main" id="{5EEE2CA5-645A-261D-892E-8F327831B861}"/>
              </a:ext>
            </a:extLst>
          </p:cNvPr>
          <p:cNvSpPr>
            <a:spLocks noGrp="1"/>
          </p:cNvSpPr>
          <p:nvPr>
            <p:ph type="sldNum" sz="quarter" idx="12"/>
          </p:nvPr>
        </p:nvSpPr>
        <p:spPr/>
        <p:txBody>
          <a:bodyPr/>
          <a:lstStyle/>
          <a:p>
            <a:fld id="{D802FE5F-E2D8-4782-B1C1-BBEF822EC4F1}" type="slidenum">
              <a:rPr lang="en-US" smtClean="0"/>
              <a:t>‹#›</a:t>
            </a:fld>
            <a:endParaRPr lang="en-US"/>
          </a:p>
        </p:txBody>
      </p:sp>
    </p:spTree>
    <p:extLst>
      <p:ext uri="{BB962C8B-B14F-4D97-AF65-F5344CB8AC3E}">
        <p14:creationId xmlns:p14="http://schemas.microsoft.com/office/powerpoint/2010/main" val="364957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18A2-3295-BFE8-0E17-65452F215A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126737-E14D-BCDF-F2FD-7A305D9018BC}"/>
              </a:ext>
            </a:extLst>
          </p:cNvPr>
          <p:cNvSpPr>
            <a:spLocks noGrp="1"/>
          </p:cNvSpPr>
          <p:nvPr>
            <p:ph type="dt" sz="half" idx="10"/>
          </p:nvPr>
        </p:nvSpPr>
        <p:spPr/>
        <p:txBody>
          <a:bodyPr/>
          <a:lstStyle/>
          <a:p>
            <a:fld id="{A481D683-C4EC-4423-963E-857960606E41}" type="datetime1">
              <a:rPr lang="en-US" smtClean="0"/>
              <a:t>12/12/2023</a:t>
            </a:fld>
            <a:endParaRPr lang="en-US"/>
          </a:p>
        </p:txBody>
      </p:sp>
      <p:sp>
        <p:nvSpPr>
          <p:cNvPr id="4" name="Footer Placeholder 3">
            <a:extLst>
              <a:ext uri="{FF2B5EF4-FFF2-40B4-BE49-F238E27FC236}">
                <a16:creationId xmlns:a16="http://schemas.microsoft.com/office/drawing/2014/main" id="{7A739B59-08F8-CAD1-EDEF-3A73493C8766}"/>
              </a:ext>
            </a:extLst>
          </p:cNvPr>
          <p:cNvSpPr>
            <a:spLocks noGrp="1"/>
          </p:cNvSpPr>
          <p:nvPr>
            <p:ph type="ftr" sz="quarter" idx="11"/>
          </p:nvPr>
        </p:nvSpPr>
        <p:spPr/>
        <p:txBody>
          <a:bodyPr/>
          <a:lstStyle/>
          <a:p>
            <a:r>
              <a:rPr lang="en-US"/>
              <a:t>training@skunkworks.africa</a:t>
            </a:r>
          </a:p>
        </p:txBody>
      </p:sp>
      <p:sp>
        <p:nvSpPr>
          <p:cNvPr id="5" name="Slide Number Placeholder 4">
            <a:extLst>
              <a:ext uri="{FF2B5EF4-FFF2-40B4-BE49-F238E27FC236}">
                <a16:creationId xmlns:a16="http://schemas.microsoft.com/office/drawing/2014/main" id="{B54263BD-ED25-CC6B-DDB7-BC8A36E6410D}"/>
              </a:ext>
            </a:extLst>
          </p:cNvPr>
          <p:cNvSpPr>
            <a:spLocks noGrp="1"/>
          </p:cNvSpPr>
          <p:nvPr>
            <p:ph type="sldNum" sz="quarter" idx="12"/>
          </p:nvPr>
        </p:nvSpPr>
        <p:spPr/>
        <p:txBody>
          <a:bodyPr/>
          <a:lstStyle/>
          <a:p>
            <a:fld id="{D802FE5F-E2D8-4782-B1C1-BBEF822EC4F1}" type="slidenum">
              <a:rPr lang="en-US" smtClean="0"/>
              <a:t>‹#›</a:t>
            </a:fld>
            <a:endParaRPr lang="en-US"/>
          </a:p>
        </p:txBody>
      </p:sp>
    </p:spTree>
    <p:extLst>
      <p:ext uri="{BB962C8B-B14F-4D97-AF65-F5344CB8AC3E}">
        <p14:creationId xmlns:p14="http://schemas.microsoft.com/office/powerpoint/2010/main" val="411480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BF44CA-0181-453F-B608-F4BA6CF585F4}"/>
              </a:ext>
            </a:extLst>
          </p:cNvPr>
          <p:cNvSpPr>
            <a:spLocks noGrp="1"/>
          </p:cNvSpPr>
          <p:nvPr>
            <p:ph type="dt" sz="half" idx="10"/>
          </p:nvPr>
        </p:nvSpPr>
        <p:spPr/>
        <p:txBody>
          <a:bodyPr/>
          <a:lstStyle/>
          <a:p>
            <a:fld id="{27ECA431-D9EA-48BF-8316-549B3505D9BC}" type="datetime1">
              <a:rPr lang="en-US" smtClean="0"/>
              <a:t>12/12/2023</a:t>
            </a:fld>
            <a:endParaRPr lang="en-US"/>
          </a:p>
        </p:txBody>
      </p:sp>
      <p:sp>
        <p:nvSpPr>
          <p:cNvPr id="3" name="Footer Placeholder 2">
            <a:extLst>
              <a:ext uri="{FF2B5EF4-FFF2-40B4-BE49-F238E27FC236}">
                <a16:creationId xmlns:a16="http://schemas.microsoft.com/office/drawing/2014/main" id="{0D5CB470-959A-5EA7-47B6-BA2819657E0D}"/>
              </a:ext>
            </a:extLst>
          </p:cNvPr>
          <p:cNvSpPr>
            <a:spLocks noGrp="1"/>
          </p:cNvSpPr>
          <p:nvPr>
            <p:ph type="ftr" sz="quarter" idx="11"/>
          </p:nvPr>
        </p:nvSpPr>
        <p:spPr/>
        <p:txBody>
          <a:bodyPr/>
          <a:lstStyle/>
          <a:p>
            <a:r>
              <a:rPr lang="en-US"/>
              <a:t>training@skunkworks.africa</a:t>
            </a:r>
          </a:p>
        </p:txBody>
      </p:sp>
      <p:sp>
        <p:nvSpPr>
          <p:cNvPr id="4" name="Slide Number Placeholder 3">
            <a:extLst>
              <a:ext uri="{FF2B5EF4-FFF2-40B4-BE49-F238E27FC236}">
                <a16:creationId xmlns:a16="http://schemas.microsoft.com/office/drawing/2014/main" id="{EA36BE2F-71CB-8F1B-D783-4633285B7A81}"/>
              </a:ext>
            </a:extLst>
          </p:cNvPr>
          <p:cNvSpPr>
            <a:spLocks noGrp="1"/>
          </p:cNvSpPr>
          <p:nvPr>
            <p:ph type="sldNum" sz="quarter" idx="12"/>
          </p:nvPr>
        </p:nvSpPr>
        <p:spPr/>
        <p:txBody>
          <a:bodyPr/>
          <a:lstStyle/>
          <a:p>
            <a:fld id="{D802FE5F-E2D8-4782-B1C1-BBEF822EC4F1}" type="slidenum">
              <a:rPr lang="en-US" smtClean="0"/>
              <a:t>‹#›</a:t>
            </a:fld>
            <a:endParaRPr lang="en-US"/>
          </a:p>
        </p:txBody>
      </p:sp>
    </p:spTree>
    <p:extLst>
      <p:ext uri="{BB962C8B-B14F-4D97-AF65-F5344CB8AC3E}">
        <p14:creationId xmlns:p14="http://schemas.microsoft.com/office/powerpoint/2010/main" val="2758497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D780-8B11-7246-E4D3-3E9F72F8F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4895EC-99F3-F9D6-3907-82123E7C80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8AE70A-26FB-F9AD-11CE-5F38CD530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9A5192-40BA-7A0E-B621-29E41286047C}"/>
              </a:ext>
            </a:extLst>
          </p:cNvPr>
          <p:cNvSpPr>
            <a:spLocks noGrp="1"/>
          </p:cNvSpPr>
          <p:nvPr>
            <p:ph type="dt" sz="half" idx="10"/>
          </p:nvPr>
        </p:nvSpPr>
        <p:spPr/>
        <p:txBody>
          <a:bodyPr/>
          <a:lstStyle/>
          <a:p>
            <a:fld id="{63AB2953-E997-42C0-AA9B-E441253351B9}" type="datetime1">
              <a:rPr lang="en-US" smtClean="0"/>
              <a:t>12/12/2023</a:t>
            </a:fld>
            <a:endParaRPr lang="en-US"/>
          </a:p>
        </p:txBody>
      </p:sp>
      <p:sp>
        <p:nvSpPr>
          <p:cNvPr id="6" name="Footer Placeholder 5">
            <a:extLst>
              <a:ext uri="{FF2B5EF4-FFF2-40B4-BE49-F238E27FC236}">
                <a16:creationId xmlns:a16="http://schemas.microsoft.com/office/drawing/2014/main" id="{5F259721-AABB-1778-AF3A-9ABCD28FCB40}"/>
              </a:ext>
            </a:extLst>
          </p:cNvPr>
          <p:cNvSpPr>
            <a:spLocks noGrp="1"/>
          </p:cNvSpPr>
          <p:nvPr>
            <p:ph type="ftr" sz="quarter" idx="11"/>
          </p:nvPr>
        </p:nvSpPr>
        <p:spPr/>
        <p:txBody>
          <a:bodyPr/>
          <a:lstStyle/>
          <a:p>
            <a:r>
              <a:rPr lang="en-US"/>
              <a:t>training@skunkworks.africa</a:t>
            </a:r>
          </a:p>
        </p:txBody>
      </p:sp>
      <p:sp>
        <p:nvSpPr>
          <p:cNvPr id="7" name="Slide Number Placeholder 6">
            <a:extLst>
              <a:ext uri="{FF2B5EF4-FFF2-40B4-BE49-F238E27FC236}">
                <a16:creationId xmlns:a16="http://schemas.microsoft.com/office/drawing/2014/main" id="{30E24BC2-40A9-C352-06AD-E1E2AF718AB3}"/>
              </a:ext>
            </a:extLst>
          </p:cNvPr>
          <p:cNvSpPr>
            <a:spLocks noGrp="1"/>
          </p:cNvSpPr>
          <p:nvPr>
            <p:ph type="sldNum" sz="quarter" idx="12"/>
          </p:nvPr>
        </p:nvSpPr>
        <p:spPr/>
        <p:txBody>
          <a:bodyPr/>
          <a:lstStyle/>
          <a:p>
            <a:fld id="{D802FE5F-E2D8-4782-B1C1-BBEF822EC4F1}" type="slidenum">
              <a:rPr lang="en-US" smtClean="0"/>
              <a:t>‹#›</a:t>
            </a:fld>
            <a:endParaRPr lang="en-US"/>
          </a:p>
        </p:txBody>
      </p:sp>
    </p:spTree>
    <p:extLst>
      <p:ext uri="{BB962C8B-B14F-4D97-AF65-F5344CB8AC3E}">
        <p14:creationId xmlns:p14="http://schemas.microsoft.com/office/powerpoint/2010/main" val="360029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CDD19-B396-FA9D-4EA2-32DB85284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5052A9-A818-5A20-280B-AD99FE82F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BA05AE-E78C-CE05-AC34-18814AA92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51138-4064-4174-3A19-B5CFC20B4654}"/>
              </a:ext>
            </a:extLst>
          </p:cNvPr>
          <p:cNvSpPr>
            <a:spLocks noGrp="1"/>
          </p:cNvSpPr>
          <p:nvPr>
            <p:ph type="dt" sz="half" idx="10"/>
          </p:nvPr>
        </p:nvSpPr>
        <p:spPr/>
        <p:txBody>
          <a:bodyPr/>
          <a:lstStyle/>
          <a:p>
            <a:fld id="{52729743-6CAB-49E5-A3D5-46FAFF7BB260}" type="datetime1">
              <a:rPr lang="en-US" smtClean="0"/>
              <a:t>12/12/2023</a:t>
            </a:fld>
            <a:endParaRPr lang="en-US"/>
          </a:p>
        </p:txBody>
      </p:sp>
      <p:sp>
        <p:nvSpPr>
          <p:cNvPr id="6" name="Footer Placeholder 5">
            <a:extLst>
              <a:ext uri="{FF2B5EF4-FFF2-40B4-BE49-F238E27FC236}">
                <a16:creationId xmlns:a16="http://schemas.microsoft.com/office/drawing/2014/main" id="{3BC14BC2-41C7-9A74-2DDD-809D9180EDED}"/>
              </a:ext>
            </a:extLst>
          </p:cNvPr>
          <p:cNvSpPr>
            <a:spLocks noGrp="1"/>
          </p:cNvSpPr>
          <p:nvPr>
            <p:ph type="ftr" sz="quarter" idx="11"/>
          </p:nvPr>
        </p:nvSpPr>
        <p:spPr/>
        <p:txBody>
          <a:bodyPr/>
          <a:lstStyle/>
          <a:p>
            <a:r>
              <a:rPr lang="en-US"/>
              <a:t>training@skunkworks.africa</a:t>
            </a:r>
          </a:p>
        </p:txBody>
      </p:sp>
      <p:sp>
        <p:nvSpPr>
          <p:cNvPr id="7" name="Slide Number Placeholder 6">
            <a:extLst>
              <a:ext uri="{FF2B5EF4-FFF2-40B4-BE49-F238E27FC236}">
                <a16:creationId xmlns:a16="http://schemas.microsoft.com/office/drawing/2014/main" id="{E9A0F51C-47EC-4B56-EF24-C56545769F86}"/>
              </a:ext>
            </a:extLst>
          </p:cNvPr>
          <p:cNvSpPr>
            <a:spLocks noGrp="1"/>
          </p:cNvSpPr>
          <p:nvPr>
            <p:ph type="sldNum" sz="quarter" idx="12"/>
          </p:nvPr>
        </p:nvSpPr>
        <p:spPr/>
        <p:txBody>
          <a:bodyPr/>
          <a:lstStyle/>
          <a:p>
            <a:fld id="{D802FE5F-E2D8-4782-B1C1-BBEF822EC4F1}" type="slidenum">
              <a:rPr lang="en-US" smtClean="0"/>
              <a:t>‹#›</a:t>
            </a:fld>
            <a:endParaRPr lang="en-US"/>
          </a:p>
        </p:txBody>
      </p:sp>
    </p:spTree>
    <p:extLst>
      <p:ext uri="{BB962C8B-B14F-4D97-AF65-F5344CB8AC3E}">
        <p14:creationId xmlns:p14="http://schemas.microsoft.com/office/powerpoint/2010/main" val="3104717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3F4FE5-9D4E-E219-6D5B-0CE6E3AEDA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D7D1CC-8625-23C4-1365-14C004A8B6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EEF3A-6DC3-748C-9F8E-191943CB7B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4762E-A9C3-4019-8A0B-A866ABB74196}" type="datetime1">
              <a:rPr lang="en-US" smtClean="0"/>
              <a:t>12/12/2023</a:t>
            </a:fld>
            <a:endParaRPr lang="en-US"/>
          </a:p>
        </p:txBody>
      </p:sp>
      <p:sp>
        <p:nvSpPr>
          <p:cNvPr id="5" name="Footer Placeholder 4">
            <a:extLst>
              <a:ext uri="{FF2B5EF4-FFF2-40B4-BE49-F238E27FC236}">
                <a16:creationId xmlns:a16="http://schemas.microsoft.com/office/drawing/2014/main" id="{D7A9AC8D-B71B-CFCB-C6E3-8CE4E76C1E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training@skunkworks.africa</a:t>
            </a:r>
          </a:p>
        </p:txBody>
      </p:sp>
      <p:sp>
        <p:nvSpPr>
          <p:cNvPr id="6" name="Slide Number Placeholder 5">
            <a:extLst>
              <a:ext uri="{FF2B5EF4-FFF2-40B4-BE49-F238E27FC236}">
                <a16:creationId xmlns:a16="http://schemas.microsoft.com/office/drawing/2014/main" id="{EFA32D81-5CC4-88DE-8289-92D31643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2FE5F-E2D8-4782-B1C1-BBEF822EC4F1}" type="slidenum">
              <a:rPr lang="en-US" smtClean="0"/>
              <a:t>‹#›</a:t>
            </a:fld>
            <a:endParaRPr lang="en-US"/>
          </a:p>
        </p:txBody>
      </p:sp>
    </p:spTree>
    <p:extLst>
      <p:ext uri="{BB962C8B-B14F-4D97-AF65-F5344CB8AC3E}">
        <p14:creationId xmlns:p14="http://schemas.microsoft.com/office/powerpoint/2010/main" val="1820929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raydo@skunkworks.afic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e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1A5CA46-E2B5-9B1B-31E3-80C3C8FF058F}"/>
              </a:ext>
            </a:extLst>
          </p:cNvPr>
          <p:cNvPicPr>
            <a:picLocks noChangeAspect="1"/>
          </p:cNvPicPr>
          <p:nvPr/>
        </p:nvPicPr>
        <p:blipFill rotWithShape="1">
          <a:blip r:embed="rId3">
            <a:extLst>
              <a:ext uri="{28A0092B-C50C-407E-A947-70E740481C1C}">
                <a14:useLocalDpi xmlns:a14="http://schemas.microsoft.com/office/drawing/2010/main" val="0"/>
              </a:ext>
            </a:extLst>
          </a:blip>
          <a:srcRect t="7740" b="21337"/>
          <a:stretch/>
        </p:blipFill>
        <p:spPr>
          <a:xfrm>
            <a:off x="3589991" y="136525"/>
            <a:ext cx="9669642" cy="6857990"/>
          </a:xfrm>
          <a:prstGeom prst="rect">
            <a:avLst/>
          </a:prstGeom>
        </p:spPr>
      </p:pic>
      <p:sp>
        <p:nvSpPr>
          <p:cNvPr id="27" name="Rectangle 2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827A77-C356-504E-2B85-913007ABA9F0}"/>
              </a:ext>
            </a:extLst>
          </p:cNvPr>
          <p:cNvSpPr>
            <a:spLocks noGrp="1"/>
          </p:cNvSpPr>
          <p:nvPr>
            <p:ph type="ctrTitle"/>
          </p:nvPr>
        </p:nvSpPr>
        <p:spPr>
          <a:xfrm>
            <a:off x="952228" y="743447"/>
            <a:ext cx="3973385" cy="3692028"/>
          </a:xfrm>
          <a:noFill/>
        </p:spPr>
        <p:txBody>
          <a:bodyPr>
            <a:normAutofit/>
          </a:bodyPr>
          <a:lstStyle/>
          <a:p>
            <a:pPr algn="l"/>
            <a:r>
              <a:rPr lang="en-US" sz="5200" b="1" i="0">
                <a:effectLst/>
                <a:latin typeface="Söhne"/>
              </a:rPr>
              <a:t>Statement of Work:</a:t>
            </a:r>
            <a:endParaRPr lang="en-US" sz="5200"/>
          </a:p>
        </p:txBody>
      </p:sp>
      <p:sp>
        <p:nvSpPr>
          <p:cNvPr id="3" name="Subtitle 2">
            <a:extLst>
              <a:ext uri="{FF2B5EF4-FFF2-40B4-BE49-F238E27FC236}">
                <a16:creationId xmlns:a16="http://schemas.microsoft.com/office/drawing/2014/main" id="{AEA2AAB6-CCC9-9E1C-90C8-73C2AF040A59}"/>
              </a:ext>
            </a:extLst>
          </p:cNvPr>
          <p:cNvSpPr>
            <a:spLocks noGrp="1"/>
          </p:cNvSpPr>
          <p:nvPr>
            <p:ph type="subTitle" idx="1"/>
          </p:nvPr>
        </p:nvSpPr>
        <p:spPr>
          <a:xfrm>
            <a:off x="952229" y="4629234"/>
            <a:ext cx="3973386" cy="1485319"/>
          </a:xfrm>
          <a:noFill/>
        </p:spPr>
        <p:txBody>
          <a:bodyPr>
            <a:normAutofit/>
          </a:bodyPr>
          <a:lstStyle/>
          <a:p>
            <a:pPr algn="l"/>
            <a:r>
              <a:rPr lang="en-US" b="1" i="0">
                <a:effectLst/>
                <a:latin typeface="Söhne"/>
              </a:rPr>
              <a:t>Comprehensive Guide on Integrating SharePoint with Microsoft Teams</a:t>
            </a:r>
          </a:p>
          <a:p>
            <a:pPr algn="l"/>
            <a:endParaRPr lang="en-US"/>
          </a:p>
        </p:txBody>
      </p:sp>
      <p:sp>
        <p:nvSpPr>
          <p:cNvPr id="6" name="Slide Number Placeholder 5">
            <a:extLst>
              <a:ext uri="{FF2B5EF4-FFF2-40B4-BE49-F238E27FC236}">
                <a16:creationId xmlns:a16="http://schemas.microsoft.com/office/drawing/2014/main" id="{D5D26564-A39A-7FBA-5E53-2D321CD6717E}"/>
              </a:ext>
            </a:extLst>
          </p:cNvPr>
          <p:cNvSpPr>
            <a:spLocks noGrp="1"/>
          </p:cNvSpPr>
          <p:nvPr>
            <p:ph type="sldNum" sz="quarter" idx="12"/>
          </p:nvPr>
        </p:nvSpPr>
        <p:spPr>
          <a:xfrm>
            <a:off x="8610600" y="6356350"/>
            <a:ext cx="2743200" cy="365125"/>
          </a:xfrm>
        </p:spPr>
        <p:txBody>
          <a:bodyPr>
            <a:normAutofit/>
          </a:bodyPr>
          <a:lstStyle/>
          <a:p>
            <a:pPr>
              <a:spcAft>
                <a:spcPts val="600"/>
              </a:spcAft>
            </a:pPr>
            <a:fld id="{D802FE5F-E2D8-4782-B1C1-BBEF822EC4F1}" type="slidenum">
              <a:rPr lang="en-US">
                <a:solidFill>
                  <a:srgbClr val="FFFFFF"/>
                </a:solidFill>
              </a:rPr>
              <a:pPr>
                <a:spcAft>
                  <a:spcPts val="600"/>
                </a:spcAft>
              </a:pPr>
              <a:t>1</a:t>
            </a:fld>
            <a:endParaRPr lang="en-US">
              <a:solidFill>
                <a:srgbClr val="FFFFFF"/>
              </a:solidFill>
            </a:endParaRPr>
          </a:p>
        </p:txBody>
      </p:sp>
      <p:sp>
        <p:nvSpPr>
          <p:cNvPr id="7" name="Date Placeholder 6">
            <a:extLst>
              <a:ext uri="{FF2B5EF4-FFF2-40B4-BE49-F238E27FC236}">
                <a16:creationId xmlns:a16="http://schemas.microsoft.com/office/drawing/2014/main" id="{41EAE338-ECC0-51DB-D205-259D5875C4D2}"/>
              </a:ext>
            </a:extLst>
          </p:cNvPr>
          <p:cNvSpPr>
            <a:spLocks noGrp="1"/>
          </p:cNvSpPr>
          <p:nvPr>
            <p:ph type="dt" sz="half" idx="10"/>
          </p:nvPr>
        </p:nvSpPr>
        <p:spPr/>
        <p:txBody>
          <a:bodyPr/>
          <a:lstStyle/>
          <a:p>
            <a:fld id="{DD8444C3-56BF-4E44-8C43-CCA9F494EDFF}" type="datetime1">
              <a:rPr lang="en-US" smtClean="0"/>
              <a:t>12/12/2023</a:t>
            </a:fld>
            <a:endParaRPr lang="en-US"/>
          </a:p>
        </p:txBody>
      </p:sp>
      <p:sp>
        <p:nvSpPr>
          <p:cNvPr id="8" name="Footer Placeholder 7">
            <a:extLst>
              <a:ext uri="{FF2B5EF4-FFF2-40B4-BE49-F238E27FC236}">
                <a16:creationId xmlns:a16="http://schemas.microsoft.com/office/drawing/2014/main" id="{F40FE813-957F-3A1A-DBA4-418E9CF94A20}"/>
              </a:ext>
            </a:extLst>
          </p:cNvPr>
          <p:cNvSpPr>
            <a:spLocks noGrp="1"/>
          </p:cNvSpPr>
          <p:nvPr>
            <p:ph type="ftr" sz="quarter" idx="11"/>
          </p:nvPr>
        </p:nvSpPr>
        <p:spPr/>
        <p:txBody>
          <a:bodyPr/>
          <a:lstStyle/>
          <a:p>
            <a:r>
              <a:rPr lang="en-US"/>
              <a:t>training@skunkworks.africa</a:t>
            </a:r>
          </a:p>
        </p:txBody>
      </p:sp>
    </p:spTree>
    <p:extLst>
      <p:ext uri="{BB962C8B-B14F-4D97-AF65-F5344CB8AC3E}">
        <p14:creationId xmlns:p14="http://schemas.microsoft.com/office/powerpoint/2010/main" val="250004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81" name="Rectangle 4180">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889C81-7660-11B2-205F-046AF5A0FA4C}"/>
              </a:ext>
            </a:extLst>
          </p:cNvPr>
          <p:cNvSpPr>
            <a:spLocks noGrp="1"/>
          </p:cNvSpPr>
          <p:nvPr>
            <p:ph type="title"/>
          </p:nvPr>
        </p:nvSpPr>
        <p:spPr>
          <a:xfrm>
            <a:off x="836679" y="723898"/>
            <a:ext cx="6002110" cy="1495425"/>
          </a:xfrm>
        </p:spPr>
        <p:txBody>
          <a:bodyPr>
            <a:normAutofit/>
          </a:bodyPr>
          <a:lstStyle/>
          <a:p>
            <a:r>
              <a:rPr lang="en-US" sz="4000" b="0" i="0">
                <a:effectLst/>
                <a:latin typeface="Söhne"/>
              </a:rPr>
              <a:t>Resources and Collaboration</a:t>
            </a:r>
            <a:endParaRPr lang="en-US" sz="4000"/>
          </a:p>
        </p:txBody>
      </p:sp>
      <p:sp>
        <p:nvSpPr>
          <p:cNvPr id="3" name="Content Placeholder 2">
            <a:extLst>
              <a:ext uri="{FF2B5EF4-FFF2-40B4-BE49-F238E27FC236}">
                <a16:creationId xmlns:a16="http://schemas.microsoft.com/office/drawing/2014/main" id="{32D27441-5FEC-AF7E-39BF-599FFA671C43}"/>
              </a:ext>
            </a:extLst>
          </p:cNvPr>
          <p:cNvSpPr>
            <a:spLocks noGrp="1"/>
          </p:cNvSpPr>
          <p:nvPr>
            <p:ph idx="1"/>
          </p:nvPr>
        </p:nvSpPr>
        <p:spPr>
          <a:xfrm>
            <a:off x="836680" y="2405067"/>
            <a:ext cx="6002110" cy="3729034"/>
          </a:xfrm>
        </p:spPr>
        <p:txBody>
          <a:bodyPr>
            <a:normAutofit/>
          </a:bodyPr>
          <a:lstStyle/>
          <a:p>
            <a:pPr>
              <a:buFont typeface="Arial" panose="020B0604020202020204" pitchFamily="34" charset="0"/>
              <a:buChar char="•"/>
            </a:pPr>
            <a:r>
              <a:rPr lang="en-US" sz="2000" b="0" i="0">
                <a:effectLst/>
                <a:latin typeface="Söhne"/>
              </a:rPr>
              <a:t>Access to SharePoint and Teams for capturing screenshots and examples.</a:t>
            </a:r>
          </a:p>
          <a:p>
            <a:r>
              <a:rPr lang="en-US" sz="2000" b="0" i="0">
                <a:effectLst/>
                <a:latin typeface="Söhne"/>
              </a:rPr>
              <a:t>Collaboration with the IT team for technical accuracy.</a:t>
            </a:r>
          </a:p>
          <a:p>
            <a:endParaRPr lang="en-US" sz="2000" b="0" i="0">
              <a:effectLst/>
              <a:latin typeface="Söhne"/>
            </a:endParaRPr>
          </a:p>
          <a:p>
            <a:pPr marL="0" indent="0">
              <a:buNone/>
            </a:pPr>
            <a:r>
              <a:rPr lang="en-US" sz="2000"/>
              <a:t> </a:t>
            </a:r>
            <a:r>
              <a:rPr lang="en-US" sz="2000">
                <a:hlinkClick r:id="rId3"/>
              </a:rPr>
              <a:t>raydo@skunkworks.afica</a:t>
            </a:r>
            <a:endParaRPr lang="en-US" sz="2000"/>
          </a:p>
          <a:p>
            <a:pPr marL="0" indent="0">
              <a:buNone/>
            </a:pPr>
            <a:r>
              <a:rPr lang="en-US" sz="2000"/>
              <a:t>+27 83 380 7950</a:t>
            </a:r>
          </a:p>
          <a:p>
            <a:pPr marL="0" indent="0">
              <a:buNone/>
            </a:pPr>
            <a:endParaRPr lang="en-US" sz="2000" b="0" i="0">
              <a:effectLst/>
              <a:latin typeface="Söhne"/>
            </a:endParaRPr>
          </a:p>
          <a:p>
            <a:endParaRPr lang="en-US" sz="2000"/>
          </a:p>
        </p:txBody>
      </p:sp>
      <p:pic>
        <p:nvPicPr>
          <p:cNvPr id="4098" name="Picture 2" descr="You can copy the address of your new page and then share the address with others.">
            <a:extLst>
              <a:ext uri="{FF2B5EF4-FFF2-40B4-BE49-F238E27FC236}">
                <a16:creationId xmlns:a16="http://schemas.microsoft.com/office/drawing/2014/main" id="{970F75BC-F846-EF4F-61C1-4DDC515854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509"/>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ACD57E5-0CA0-7EA7-F8EB-0052F1561188}"/>
              </a:ext>
            </a:extLst>
          </p:cNvPr>
          <p:cNvSpPr>
            <a:spLocks noGrp="1"/>
          </p:cNvSpPr>
          <p:nvPr>
            <p:ph type="sldNum" sz="quarter" idx="12"/>
          </p:nvPr>
        </p:nvSpPr>
        <p:spPr>
          <a:xfrm>
            <a:off x="8610600" y="6356350"/>
            <a:ext cx="2743200" cy="365125"/>
          </a:xfrm>
        </p:spPr>
        <p:txBody>
          <a:bodyPr>
            <a:normAutofit/>
          </a:bodyPr>
          <a:lstStyle/>
          <a:p>
            <a:pPr>
              <a:spcAft>
                <a:spcPts val="600"/>
              </a:spcAft>
            </a:pPr>
            <a:fld id="{D802FE5F-E2D8-4782-B1C1-BBEF822EC4F1}" type="slidenum">
              <a:rPr lang="en-US">
                <a:solidFill>
                  <a:srgbClr val="FFFFFF"/>
                </a:solidFill>
              </a:rPr>
              <a:pPr>
                <a:spcAft>
                  <a:spcPts val="600"/>
                </a:spcAft>
              </a:pPr>
              <a:t>10</a:t>
            </a:fld>
            <a:endParaRPr lang="en-US">
              <a:solidFill>
                <a:srgbClr val="FFFFFF"/>
              </a:solidFill>
            </a:endParaRPr>
          </a:p>
        </p:txBody>
      </p:sp>
      <p:sp>
        <p:nvSpPr>
          <p:cNvPr id="5" name="Date Placeholder 4">
            <a:extLst>
              <a:ext uri="{FF2B5EF4-FFF2-40B4-BE49-F238E27FC236}">
                <a16:creationId xmlns:a16="http://schemas.microsoft.com/office/drawing/2014/main" id="{E9A57C42-3120-431C-CEC3-9619C32A681D}"/>
              </a:ext>
            </a:extLst>
          </p:cNvPr>
          <p:cNvSpPr>
            <a:spLocks noGrp="1"/>
          </p:cNvSpPr>
          <p:nvPr>
            <p:ph type="dt" sz="half" idx="10"/>
          </p:nvPr>
        </p:nvSpPr>
        <p:spPr/>
        <p:txBody>
          <a:bodyPr/>
          <a:lstStyle/>
          <a:p>
            <a:fld id="{9FE4EF5B-6424-471E-B6EC-C0CE1E30B045}" type="datetime1">
              <a:rPr lang="en-US" smtClean="0"/>
              <a:t>12/12/2023</a:t>
            </a:fld>
            <a:endParaRPr lang="en-US"/>
          </a:p>
        </p:txBody>
      </p:sp>
      <p:sp>
        <p:nvSpPr>
          <p:cNvPr id="7" name="Footer Placeholder 6">
            <a:extLst>
              <a:ext uri="{FF2B5EF4-FFF2-40B4-BE49-F238E27FC236}">
                <a16:creationId xmlns:a16="http://schemas.microsoft.com/office/drawing/2014/main" id="{C4ACCD24-5124-0193-D808-675DD0A40D74}"/>
              </a:ext>
            </a:extLst>
          </p:cNvPr>
          <p:cNvSpPr>
            <a:spLocks noGrp="1"/>
          </p:cNvSpPr>
          <p:nvPr>
            <p:ph type="ftr" sz="quarter" idx="11"/>
          </p:nvPr>
        </p:nvSpPr>
        <p:spPr/>
        <p:txBody>
          <a:bodyPr/>
          <a:lstStyle/>
          <a:p>
            <a:r>
              <a:rPr lang="en-US"/>
              <a:t>training@skunkworks.africa</a:t>
            </a:r>
          </a:p>
        </p:txBody>
      </p:sp>
    </p:spTree>
    <p:extLst>
      <p:ext uri="{BB962C8B-B14F-4D97-AF65-F5344CB8AC3E}">
        <p14:creationId xmlns:p14="http://schemas.microsoft.com/office/powerpoint/2010/main" val="2902208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6AFEAD-C491-81E6-AB1C-03B042FE76F9}"/>
              </a:ext>
            </a:extLst>
          </p:cNvPr>
          <p:cNvSpPr>
            <a:spLocks noGrp="1"/>
          </p:cNvSpPr>
          <p:nvPr>
            <p:ph type="title"/>
          </p:nvPr>
        </p:nvSpPr>
        <p:spPr>
          <a:xfrm>
            <a:off x="710388" y="891540"/>
            <a:ext cx="5224523" cy="1578308"/>
          </a:xfrm>
        </p:spPr>
        <p:txBody>
          <a:bodyPr>
            <a:normAutofit/>
          </a:bodyPr>
          <a:lstStyle/>
          <a:p>
            <a:r>
              <a:rPr lang="en-US" sz="4000" b="0" i="0">
                <a:effectLst/>
                <a:latin typeface="Söhne"/>
              </a:rPr>
              <a:t>Objective</a:t>
            </a:r>
            <a:endParaRPr lang="en-US" sz="4000"/>
          </a:p>
        </p:txBody>
      </p:sp>
      <p:sp>
        <p:nvSpPr>
          <p:cNvPr id="3" name="Content Placeholder 2">
            <a:extLst>
              <a:ext uri="{FF2B5EF4-FFF2-40B4-BE49-F238E27FC236}">
                <a16:creationId xmlns:a16="http://schemas.microsoft.com/office/drawing/2014/main" id="{55AED35B-A8E1-E591-0E3D-9BE7133F56D7}"/>
              </a:ext>
            </a:extLst>
          </p:cNvPr>
          <p:cNvSpPr>
            <a:spLocks noGrp="1"/>
          </p:cNvSpPr>
          <p:nvPr>
            <p:ph idx="1"/>
          </p:nvPr>
        </p:nvSpPr>
        <p:spPr>
          <a:xfrm>
            <a:off x="710388" y="2469848"/>
            <a:ext cx="5224521" cy="3332489"/>
          </a:xfrm>
        </p:spPr>
        <p:txBody>
          <a:bodyPr>
            <a:normAutofit/>
          </a:bodyPr>
          <a:lstStyle/>
          <a:p>
            <a:r>
              <a:rPr lang="en-US" sz="2400" b="0" i="0" dirty="0">
                <a:effectLst/>
                <a:latin typeface="Söhne"/>
              </a:rPr>
              <a:t>Develop an informative, easy-to-follow guide that enables users to effectively integrate and utilize SharePoint within Microsoft Teams. </a:t>
            </a:r>
          </a:p>
          <a:p>
            <a:r>
              <a:rPr lang="en-US" sz="2400" b="0" i="0" dirty="0">
                <a:effectLst/>
                <a:latin typeface="Söhne"/>
              </a:rPr>
              <a:t>The guide aims to enhance collaboration, streamline document management, and leverage SharePoint’s features within the Teams environment.</a:t>
            </a:r>
            <a:endParaRPr lang="en-US" sz="2400" dirty="0"/>
          </a:p>
        </p:txBody>
      </p:sp>
      <p:pic>
        <p:nvPicPr>
          <p:cNvPr id="2050" name="Picture 2">
            <a:extLst>
              <a:ext uri="{FF2B5EF4-FFF2-40B4-BE49-F238E27FC236}">
                <a16:creationId xmlns:a16="http://schemas.microsoft.com/office/drawing/2014/main" id="{1436D0CB-A7B2-2F15-2D30-D436590327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98" b="6549"/>
          <a:stretch/>
        </p:blipFill>
        <p:spPr bwMode="auto">
          <a:xfrm>
            <a:off x="6415922" y="891540"/>
            <a:ext cx="5776079" cy="5071110"/>
          </a:xfrm>
          <a:prstGeom prst="rect">
            <a:avLst/>
          </a:prstGeom>
          <a:noFill/>
          <a:effectLst>
            <a:outerShdw blurRad="406400" dist="317500" dir="5400000" sx="89000" sy="8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A540297-EC2B-1CC5-2503-928131CCDD30}"/>
              </a:ext>
            </a:extLst>
          </p:cNvPr>
          <p:cNvSpPr>
            <a:spLocks noGrp="1"/>
          </p:cNvSpPr>
          <p:nvPr>
            <p:ph type="sldNum" sz="quarter" idx="12"/>
          </p:nvPr>
        </p:nvSpPr>
        <p:spPr>
          <a:xfrm>
            <a:off x="8610600" y="6356350"/>
            <a:ext cx="2743200" cy="365125"/>
          </a:xfrm>
        </p:spPr>
        <p:txBody>
          <a:bodyPr>
            <a:normAutofit/>
          </a:bodyPr>
          <a:lstStyle/>
          <a:p>
            <a:pPr>
              <a:spcAft>
                <a:spcPts val="600"/>
              </a:spcAft>
            </a:pPr>
            <a:fld id="{D802FE5F-E2D8-4782-B1C1-BBEF822EC4F1}" type="slidenum">
              <a:rPr lang="en-US" smtClean="0"/>
              <a:pPr>
                <a:spcAft>
                  <a:spcPts val="600"/>
                </a:spcAft>
              </a:pPr>
              <a:t>2</a:t>
            </a:fld>
            <a:endParaRPr lang="en-US"/>
          </a:p>
        </p:txBody>
      </p:sp>
      <p:sp>
        <p:nvSpPr>
          <p:cNvPr id="7" name="Date Placeholder 6">
            <a:extLst>
              <a:ext uri="{FF2B5EF4-FFF2-40B4-BE49-F238E27FC236}">
                <a16:creationId xmlns:a16="http://schemas.microsoft.com/office/drawing/2014/main" id="{0D8F713B-76EB-6596-A62A-625C95FD2F91}"/>
              </a:ext>
            </a:extLst>
          </p:cNvPr>
          <p:cNvSpPr>
            <a:spLocks noGrp="1"/>
          </p:cNvSpPr>
          <p:nvPr>
            <p:ph type="dt" sz="half" idx="10"/>
          </p:nvPr>
        </p:nvSpPr>
        <p:spPr/>
        <p:txBody>
          <a:bodyPr/>
          <a:lstStyle/>
          <a:p>
            <a:fld id="{6F8A1097-9AB2-4E8F-A578-D886B5D7B910}" type="datetime1">
              <a:rPr lang="en-US" smtClean="0"/>
              <a:t>12/12/2023</a:t>
            </a:fld>
            <a:endParaRPr lang="en-US"/>
          </a:p>
        </p:txBody>
      </p:sp>
      <p:sp>
        <p:nvSpPr>
          <p:cNvPr id="9" name="Footer Placeholder 8">
            <a:extLst>
              <a:ext uri="{FF2B5EF4-FFF2-40B4-BE49-F238E27FC236}">
                <a16:creationId xmlns:a16="http://schemas.microsoft.com/office/drawing/2014/main" id="{4D787CEA-4D1A-21F3-E6EB-19FBF5C76405}"/>
              </a:ext>
            </a:extLst>
          </p:cNvPr>
          <p:cNvSpPr>
            <a:spLocks noGrp="1"/>
          </p:cNvSpPr>
          <p:nvPr>
            <p:ph type="ftr" sz="quarter" idx="11"/>
          </p:nvPr>
        </p:nvSpPr>
        <p:spPr/>
        <p:txBody>
          <a:bodyPr/>
          <a:lstStyle/>
          <a:p>
            <a:r>
              <a:rPr lang="en-US"/>
              <a:t>training@skunkworks.africa</a:t>
            </a:r>
          </a:p>
        </p:txBody>
      </p:sp>
    </p:spTree>
    <p:extLst>
      <p:ext uri="{BB962C8B-B14F-4D97-AF65-F5344CB8AC3E}">
        <p14:creationId xmlns:p14="http://schemas.microsoft.com/office/powerpoint/2010/main" val="5162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5">
            <a:extLst>
              <a:ext uri="{FF2B5EF4-FFF2-40B4-BE49-F238E27FC236}">
                <a16:creationId xmlns:a16="http://schemas.microsoft.com/office/drawing/2014/main" id="{AE2DECE1-2999-E5A1-5E05-24AA8F35C9F9}"/>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US" sz="4000" b="1" i="0" kern="1200">
                <a:solidFill>
                  <a:schemeClr val="bg1"/>
                </a:solidFill>
                <a:effectLst/>
                <a:latin typeface="+mj-lt"/>
                <a:ea typeface="+mj-ea"/>
                <a:cs typeface="+mj-cs"/>
              </a:rPr>
              <a:t>Scope</a:t>
            </a:r>
            <a:endParaRPr lang="en-US" sz="4000" b="1" kern="1200" dirty="0">
              <a:solidFill>
                <a:schemeClr val="bg1"/>
              </a:solidFill>
              <a:latin typeface="+mj-lt"/>
              <a:ea typeface="+mj-ea"/>
              <a:cs typeface="+mj-cs"/>
            </a:endParaRPr>
          </a:p>
        </p:txBody>
      </p:sp>
      <p:sp>
        <p:nvSpPr>
          <p:cNvPr id="57" name="Rectangle 5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7CEF5503-3B98-DB02-EBAB-6385BA363790}"/>
              </a:ext>
            </a:extLst>
          </p:cNvPr>
          <p:cNvSpPr txBox="1"/>
          <p:nvPr/>
        </p:nvSpPr>
        <p:spPr>
          <a:xfrm>
            <a:off x="567522" y="2332107"/>
            <a:ext cx="9880893" cy="3959619"/>
          </a:xfrm>
          <a:prstGeom prst="rect">
            <a:avLst/>
          </a:prstGeom>
        </p:spPr>
        <p:txBody>
          <a:bodyPr vert="horz" lIns="91440" tIns="45720" rIns="91440" bIns="45720" rtlCol="0">
            <a:normAutofit/>
          </a:bodyPr>
          <a:lstStyle/>
          <a:p>
            <a:pPr>
              <a:lnSpc>
                <a:spcPct val="90000"/>
              </a:lnSpc>
              <a:spcAft>
                <a:spcPts val="600"/>
              </a:spcAft>
            </a:pPr>
            <a:r>
              <a:rPr lang="en-US" sz="2400" b="1" i="0" dirty="0">
                <a:effectLst/>
              </a:rPr>
              <a:t>Introduction to SharePoint in Teams</a:t>
            </a:r>
            <a:endParaRPr lang="en-US" sz="2400" b="0" i="0" dirty="0">
              <a:effectLst/>
            </a:endParaRPr>
          </a:p>
          <a:p>
            <a:pPr marL="285750" indent="-228600">
              <a:lnSpc>
                <a:spcPct val="90000"/>
              </a:lnSpc>
              <a:spcAft>
                <a:spcPts val="600"/>
              </a:spcAft>
              <a:buFont typeface="Arial" panose="020B0604020202020204" pitchFamily="34" charset="0"/>
              <a:buChar char="•"/>
            </a:pPr>
            <a:r>
              <a:rPr lang="en-US" sz="2400" b="0" i="0" dirty="0">
                <a:effectLst/>
              </a:rPr>
              <a:t>Overview of Integration</a:t>
            </a:r>
          </a:p>
          <a:p>
            <a:pPr marL="285750" indent="-228600">
              <a:lnSpc>
                <a:spcPct val="90000"/>
              </a:lnSpc>
              <a:spcAft>
                <a:spcPts val="600"/>
              </a:spcAft>
              <a:buFont typeface="Arial" panose="020B0604020202020204" pitchFamily="34" charset="0"/>
              <a:buChar char="•"/>
            </a:pPr>
            <a:r>
              <a:rPr lang="en-US" sz="2400" b="0" i="0" dirty="0">
                <a:effectLst/>
              </a:rPr>
              <a:t>Benefits of Integration</a:t>
            </a:r>
          </a:p>
          <a:p>
            <a:pPr>
              <a:lnSpc>
                <a:spcPct val="90000"/>
              </a:lnSpc>
              <a:spcAft>
                <a:spcPts val="600"/>
              </a:spcAft>
            </a:pPr>
            <a:r>
              <a:rPr lang="en-US" sz="2400" b="1" i="0" dirty="0">
                <a:effectLst/>
              </a:rPr>
              <a:t>Creating a New Team Site in SharePoint</a:t>
            </a:r>
            <a:endParaRPr lang="en-US" sz="2400" b="0" i="0" dirty="0">
              <a:effectLst/>
            </a:endParaRPr>
          </a:p>
          <a:p>
            <a:pPr marL="400050" indent="-342900">
              <a:lnSpc>
                <a:spcPct val="90000"/>
              </a:lnSpc>
              <a:spcAft>
                <a:spcPts val="600"/>
              </a:spcAft>
              <a:buFont typeface="Arial" panose="020B0604020202020204" pitchFamily="34" charset="0"/>
              <a:buChar char="•"/>
            </a:pPr>
            <a:r>
              <a:rPr lang="en-US" sz="2400" b="0" i="0" dirty="0">
                <a:effectLst/>
              </a:rPr>
              <a:t>Accessing SharePoint from Teams</a:t>
            </a:r>
          </a:p>
          <a:p>
            <a:pPr marL="400050" indent="-342900">
              <a:lnSpc>
                <a:spcPct val="90000"/>
              </a:lnSpc>
              <a:spcAft>
                <a:spcPts val="600"/>
              </a:spcAft>
              <a:buFont typeface="Arial" panose="020B0604020202020204" pitchFamily="34" charset="0"/>
              <a:buChar char="•"/>
            </a:pPr>
            <a:r>
              <a:rPr lang="en-US" sz="2400" b="0" i="0" dirty="0">
                <a:effectLst/>
              </a:rPr>
              <a:t>Steps to Create a New Team Site</a:t>
            </a:r>
          </a:p>
          <a:p>
            <a:pPr marL="400050" indent="-342900">
              <a:lnSpc>
                <a:spcPct val="90000"/>
              </a:lnSpc>
              <a:spcAft>
                <a:spcPts val="600"/>
              </a:spcAft>
              <a:buFont typeface="Arial" panose="020B0604020202020204" pitchFamily="34" charset="0"/>
              <a:buChar char="•"/>
            </a:pPr>
            <a:r>
              <a:rPr lang="en-US" sz="2400" b="0" i="0" dirty="0">
                <a:effectLst/>
              </a:rPr>
              <a:t>Best Practices for Team Site Setup</a:t>
            </a:r>
          </a:p>
        </p:txBody>
      </p:sp>
      <p:sp>
        <p:nvSpPr>
          <p:cNvPr id="38" name="Slide Number Placeholder 37">
            <a:extLst>
              <a:ext uri="{FF2B5EF4-FFF2-40B4-BE49-F238E27FC236}">
                <a16:creationId xmlns:a16="http://schemas.microsoft.com/office/drawing/2014/main" id="{9DDB5618-EFA5-2A69-82B1-3786CA9BDFB9}"/>
              </a:ext>
            </a:extLst>
          </p:cNvPr>
          <p:cNvSpPr>
            <a:spLocks noGrp="1"/>
          </p:cNvSpPr>
          <p:nvPr>
            <p:ph type="sldNum" sz="quarter" idx="12"/>
          </p:nvPr>
        </p:nvSpPr>
        <p:spPr/>
        <p:txBody>
          <a:bodyPr/>
          <a:lstStyle/>
          <a:p>
            <a:fld id="{D802FE5F-E2D8-4782-B1C1-BBEF822EC4F1}" type="slidenum">
              <a:rPr lang="en-US" smtClean="0"/>
              <a:t>3</a:t>
            </a:fld>
            <a:endParaRPr lang="en-US"/>
          </a:p>
        </p:txBody>
      </p:sp>
      <p:pic>
        <p:nvPicPr>
          <p:cNvPr id="1028" name="Picture 4" descr="Image of the option to create a team site or a communication site in SharePoint. ">
            <a:extLst>
              <a:ext uri="{FF2B5EF4-FFF2-40B4-BE49-F238E27FC236}">
                <a16:creationId xmlns:a16="http://schemas.microsoft.com/office/drawing/2014/main" id="{AFE1E545-31E1-2D5E-E924-99DBA4397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1212" y="2332107"/>
            <a:ext cx="5820778" cy="3026401"/>
          </a:xfrm>
          <a:prstGeom prst="rect">
            <a:avLst/>
          </a:prstGeom>
          <a:noFill/>
          <a:extLst>
            <a:ext uri="{909E8E84-426E-40DD-AFC4-6F175D3DCCD1}">
              <a14:hiddenFill xmlns:a14="http://schemas.microsoft.com/office/drawing/2010/main">
                <a:solidFill>
                  <a:srgbClr val="FFFFFF"/>
                </a:solidFill>
              </a14:hiddenFill>
            </a:ext>
          </a:extLst>
        </p:spPr>
      </p:pic>
      <p:sp>
        <p:nvSpPr>
          <p:cNvPr id="40" name="Date Placeholder 39">
            <a:extLst>
              <a:ext uri="{FF2B5EF4-FFF2-40B4-BE49-F238E27FC236}">
                <a16:creationId xmlns:a16="http://schemas.microsoft.com/office/drawing/2014/main" id="{0BCEBE57-9DFA-7D27-A12E-312CF40C9491}"/>
              </a:ext>
            </a:extLst>
          </p:cNvPr>
          <p:cNvSpPr>
            <a:spLocks noGrp="1"/>
          </p:cNvSpPr>
          <p:nvPr>
            <p:ph type="dt" sz="half" idx="10"/>
          </p:nvPr>
        </p:nvSpPr>
        <p:spPr/>
        <p:txBody>
          <a:bodyPr/>
          <a:lstStyle/>
          <a:p>
            <a:fld id="{0D755B9F-FD2A-4E6F-B540-941F7B4430FF}" type="datetime1">
              <a:rPr lang="en-US" smtClean="0"/>
              <a:t>12/12/2023</a:t>
            </a:fld>
            <a:endParaRPr lang="en-US"/>
          </a:p>
        </p:txBody>
      </p:sp>
      <p:sp>
        <p:nvSpPr>
          <p:cNvPr id="42" name="Footer Placeholder 41">
            <a:extLst>
              <a:ext uri="{FF2B5EF4-FFF2-40B4-BE49-F238E27FC236}">
                <a16:creationId xmlns:a16="http://schemas.microsoft.com/office/drawing/2014/main" id="{0A93BC91-AC46-224F-F9FC-DE9462762811}"/>
              </a:ext>
            </a:extLst>
          </p:cNvPr>
          <p:cNvSpPr>
            <a:spLocks noGrp="1"/>
          </p:cNvSpPr>
          <p:nvPr>
            <p:ph type="ftr" sz="quarter" idx="11"/>
          </p:nvPr>
        </p:nvSpPr>
        <p:spPr/>
        <p:txBody>
          <a:bodyPr/>
          <a:lstStyle/>
          <a:p>
            <a:r>
              <a:rPr lang="en-US"/>
              <a:t>training@skunkworks.africa</a:t>
            </a:r>
          </a:p>
        </p:txBody>
      </p:sp>
    </p:spTree>
    <p:extLst>
      <p:ext uri="{BB962C8B-B14F-4D97-AF65-F5344CB8AC3E}">
        <p14:creationId xmlns:p14="http://schemas.microsoft.com/office/powerpoint/2010/main" val="1839668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BEAA91-3078-72ED-0A80-3958FAE2496D}"/>
              </a:ext>
            </a:extLst>
          </p:cNvPr>
          <p:cNvSpPr>
            <a:spLocks noGrp="1"/>
          </p:cNvSpPr>
          <p:nvPr>
            <p:ph type="title"/>
          </p:nvPr>
        </p:nvSpPr>
        <p:spPr>
          <a:xfrm>
            <a:off x="1156851" y="637762"/>
            <a:ext cx="9888496" cy="900131"/>
          </a:xfrm>
        </p:spPr>
        <p:txBody>
          <a:bodyPr anchor="t">
            <a:normAutofit/>
          </a:bodyPr>
          <a:lstStyle/>
          <a:p>
            <a:r>
              <a:rPr lang="en-US" sz="4000" b="0" i="0">
                <a:solidFill>
                  <a:schemeClr val="bg1"/>
                </a:solidFill>
                <a:effectLst/>
                <a:latin typeface="Söhne"/>
              </a:rPr>
              <a:t>Scope Cont.</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550893-3C95-C551-C541-F7CF63A37B4A}"/>
              </a:ext>
            </a:extLst>
          </p:cNvPr>
          <p:cNvSpPr>
            <a:spLocks noGrp="1"/>
          </p:cNvSpPr>
          <p:nvPr>
            <p:ph idx="1"/>
          </p:nvPr>
        </p:nvSpPr>
        <p:spPr>
          <a:xfrm>
            <a:off x="640931" y="2293510"/>
            <a:ext cx="5880185" cy="3959619"/>
          </a:xfrm>
        </p:spPr>
        <p:txBody>
          <a:bodyPr>
            <a:normAutofit fontScale="92500" lnSpcReduction="10000"/>
          </a:bodyPr>
          <a:lstStyle/>
          <a:p>
            <a:pPr marL="0" indent="0">
              <a:buNone/>
            </a:pPr>
            <a:r>
              <a:rPr lang="en-US" sz="2400" b="1" i="0" dirty="0">
                <a:effectLst/>
                <a:latin typeface="Söhne"/>
              </a:rPr>
              <a:t>Adding SharePoint Elements to Teams</a:t>
            </a:r>
            <a:endParaRPr lang="en-US" sz="2400" b="0" i="0" dirty="0">
              <a:effectLst/>
              <a:latin typeface="Söhne"/>
            </a:endParaRPr>
          </a:p>
          <a:p>
            <a:r>
              <a:rPr lang="en-US" b="0" i="0" dirty="0">
                <a:effectLst/>
                <a:latin typeface="Söhne"/>
              </a:rPr>
              <a:t>Adding SharePoint Pages as Tabs</a:t>
            </a:r>
          </a:p>
          <a:p>
            <a:r>
              <a:rPr lang="en-US" b="0" i="0" dirty="0">
                <a:effectLst/>
                <a:latin typeface="Söhne"/>
              </a:rPr>
              <a:t>Integrating SharePoint Document Libraries</a:t>
            </a:r>
          </a:p>
          <a:p>
            <a:r>
              <a:rPr lang="en-US" b="0" i="0" dirty="0">
                <a:effectLst/>
                <a:latin typeface="Söhne"/>
              </a:rPr>
              <a:t>Incorporating SharePoint Lists</a:t>
            </a:r>
          </a:p>
          <a:p>
            <a:pPr marL="0" indent="0">
              <a:buNone/>
            </a:pPr>
            <a:r>
              <a:rPr lang="en-US" sz="2400" b="1" i="0" dirty="0">
                <a:effectLst/>
                <a:latin typeface="Söhne"/>
              </a:rPr>
              <a:t>Managing Permissions and Security in SharePoint and Teams</a:t>
            </a:r>
            <a:endParaRPr lang="en-US" sz="2400" b="0" i="0" dirty="0">
              <a:effectLst/>
              <a:latin typeface="Söhne"/>
            </a:endParaRPr>
          </a:p>
          <a:p>
            <a:r>
              <a:rPr lang="en-US" b="0" i="0" dirty="0">
                <a:effectLst/>
                <a:latin typeface="Söhne"/>
              </a:rPr>
              <a:t>Understanding and Managing Permissions</a:t>
            </a:r>
          </a:p>
          <a:p>
            <a:r>
              <a:rPr lang="en-US" b="0" i="0" dirty="0">
                <a:effectLst/>
                <a:latin typeface="Söhne"/>
              </a:rPr>
              <a:t>Security Best Practices</a:t>
            </a:r>
          </a:p>
          <a:p>
            <a:endParaRPr lang="en-US" sz="2400" dirty="0"/>
          </a:p>
        </p:txBody>
      </p:sp>
      <p:sp>
        <p:nvSpPr>
          <p:cNvPr id="4" name="Slide Number Placeholder 3">
            <a:extLst>
              <a:ext uri="{FF2B5EF4-FFF2-40B4-BE49-F238E27FC236}">
                <a16:creationId xmlns:a16="http://schemas.microsoft.com/office/drawing/2014/main" id="{D23B7182-9FC8-6CB6-D3E0-093B2C548D5A}"/>
              </a:ext>
            </a:extLst>
          </p:cNvPr>
          <p:cNvSpPr>
            <a:spLocks noGrp="1"/>
          </p:cNvSpPr>
          <p:nvPr>
            <p:ph type="sldNum" sz="quarter" idx="12"/>
          </p:nvPr>
        </p:nvSpPr>
        <p:spPr/>
        <p:txBody>
          <a:bodyPr/>
          <a:lstStyle/>
          <a:p>
            <a:fld id="{D802FE5F-E2D8-4782-B1C1-BBEF822EC4F1}" type="slidenum">
              <a:rPr lang="en-US" smtClean="0"/>
              <a:t>4</a:t>
            </a:fld>
            <a:endParaRPr lang="en-US"/>
          </a:p>
        </p:txBody>
      </p:sp>
      <p:pic>
        <p:nvPicPr>
          <p:cNvPr id="3074" name="Picture 2" descr="Image of the screen after you select team site where you will enter a site name and description.">
            <a:extLst>
              <a:ext uri="{FF2B5EF4-FFF2-40B4-BE49-F238E27FC236}">
                <a16:creationId xmlns:a16="http://schemas.microsoft.com/office/drawing/2014/main" id="{06C90681-E9AC-86E9-DF73-4E49B5FAF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1116" y="2293509"/>
            <a:ext cx="5655198" cy="395961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1518B5FD-DAAA-DDC9-81FD-0106C11EDA10}"/>
              </a:ext>
            </a:extLst>
          </p:cNvPr>
          <p:cNvSpPr>
            <a:spLocks noGrp="1"/>
          </p:cNvSpPr>
          <p:nvPr>
            <p:ph type="dt" sz="half" idx="10"/>
          </p:nvPr>
        </p:nvSpPr>
        <p:spPr/>
        <p:txBody>
          <a:bodyPr/>
          <a:lstStyle/>
          <a:p>
            <a:fld id="{BA2EBD9D-5229-48F7-BC36-8B5540CF332E}" type="datetime1">
              <a:rPr lang="en-US" smtClean="0"/>
              <a:t>12/12/2023</a:t>
            </a:fld>
            <a:endParaRPr lang="en-US"/>
          </a:p>
        </p:txBody>
      </p:sp>
      <p:sp>
        <p:nvSpPr>
          <p:cNvPr id="6" name="Footer Placeholder 5">
            <a:extLst>
              <a:ext uri="{FF2B5EF4-FFF2-40B4-BE49-F238E27FC236}">
                <a16:creationId xmlns:a16="http://schemas.microsoft.com/office/drawing/2014/main" id="{48F64A20-4189-C17E-ADA2-F676D9CCBEE6}"/>
              </a:ext>
            </a:extLst>
          </p:cNvPr>
          <p:cNvSpPr>
            <a:spLocks noGrp="1"/>
          </p:cNvSpPr>
          <p:nvPr>
            <p:ph type="ftr" sz="quarter" idx="11"/>
          </p:nvPr>
        </p:nvSpPr>
        <p:spPr/>
        <p:txBody>
          <a:bodyPr/>
          <a:lstStyle/>
          <a:p>
            <a:r>
              <a:rPr lang="en-US"/>
              <a:t>training@skunkworks.africa</a:t>
            </a:r>
          </a:p>
        </p:txBody>
      </p:sp>
    </p:spTree>
    <p:extLst>
      <p:ext uri="{BB962C8B-B14F-4D97-AF65-F5344CB8AC3E}">
        <p14:creationId xmlns:p14="http://schemas.microsoft.com/office/powerpoint/2010/main" val="219809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E029C-554F-6B7A-0505-0336F5B43D62}"/>
              </a:ext>
            </a:extLst>
          </p:cNvPr>
          <p:cNvSpPr>
            <a:spLocks noGrp="1"/>
          </p:cNvSpPr>
          <p:nvPr>
            <p:ph type="title"/>
          </p:nvPr>
        </p:nvSpPr>
        <p:spPr>
          <a:xfrm>
            <a:off x="1156851" y="637762"/>
            <a:ext cx="9888496" cy="900131"/>
          </a:xfrm>
        </p:spPr>
        <p:txBody>
          <a:bodyPr anchor="t">
            <a:normAutofit/>
          </a:bodyPr>
          <a:lstStyle/>
          <a:p>
            <a:r>
              <a:rPr lang="en-US" sz="4000" b="0" i="0">
                <a:solidFill>
                  <a:schemeClr val="bg1"/>
                </a:solidFill>
                <a:effectLst/>
                <a:latin typeface="Söhne"/>
              </a:rPr>
              <a:t>Scope Cont.</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09EC0E-8AEC-FAF1-6428-4FFC6BB1AFCF}"/>
              </a:ext>
            </a:extLst>
          </p:cNvPr>
          <p:cNvSpPr>
            <a:spLocks noGrp="1"/>
          </p:cNvSpPr>
          <p:nvPr>
            <p:ph idx="1"/>
          </p:nvPr>
        </p:nvSpPr>
        <p:spPr>
          <a:xfrm>
            <a:off x="1155548" y="2217343"/>
            <a:ext cx="9880893" cy="3959619"/>
          </a:xfrm>
        </p:spPr>
        <p:txBody>
          <a:bodyPr>
            <a:normAutofit/>
          </a:bodyPr>
          <a:lstStyle/>
          <a:p>
            <a:pPr marL="0" indent="0">
              <a:buNone/>
            </a:pPr>
            <a:r>
              <a:rPr lang="en-US" b="1" i="0" dirty="0">
                <a:effectLst/>
                <a:latin typeface="Söhne"/>
              </a:rPr>
              <a:t>Collaborating on Documents and Files</a:t>
            </a:r>
            <a:endParaRPr lang="en-US" b="0" i="0" dirty="0">
              <a:effectLst/>
              <a:latin typeface="Söhne"/>
            </a:endParaRPr>
          </a:p>
          <a:p>
            <a:r>
              <a:rPr lang="en-US" sz="3200" b="0" i="0" dirty="0">
                <a:effectLst/>
                <a:latin typeface="Söhne"/>
              </a:rPr>
              <a:t>Co-Authoring Documents in Teams</a:t>
            </a:r>
          </a:p>
          <a:p>
            <a:r>
              <a:rPr lang="en-US" sz="3200" b="0" i="0" dirty="0">
                <a:effectLst/>
                <a:latin typeface="Söhne"/>
              </a:rPr>
              <a:t>Managing Version Control</a:t>
            </a:r>
          </a:p>
          <a:p>
            <a:pPr marL="0" indent="0">
              <a:buNone/>
            </a:pPr>
            <a:r>
              <a:rPr lang="en-US" b="1" i="0" dirty="0">
                <a:effectLst/>
                <a:latin typeface="Söhne"/>
              </a:rPr>
              <a:t>Advanced SharePoint Features in Teams</a:t>
            </a:r>
            <a:endParaRPr lang="en-US" b="0" i="0" dirty="0">
              <a:effectLst/>
              <a:latin typeface="Söhne"/>
            </a:endParaRPr>
          </a:p>
          <a:p>
            <a:r>
              <a:rPr lang="en-US" sz="3200" b="0" i="0" dirty="0">
                <a:effectLst/>
                <a:latin typeface="Söhne"/>
              </a:rPr>
              <a:t>Implementing SharePoint Workflows and Power Automate</a:t>
            </a:r>
          </a:p>
          <a:p>
            <a:r>
              <a:rPr lang="en-US" sz="3200" b="0" i="0" dirty="0">
                <a:effectLst/>
                <a:latin typeface="Söhne"/>
              </a:rPr>
              <a:t>Integrating Custom SharePoint Solutions or Apps</a:t>
            </a:r>
          </a:p>
          <a:p>
            <a:endParaRPr lang="en-US" sz="2400" dirty="0"/>
          </a:p>
        </p:txBody>
      </p:sp>
      <p:sp>
        <p:nvSpPr>
          <p:cNvPr id="4" name="Slide Number Placeholder 3">
            <a:extLst>
              <a:ext uri="{FF2B5EF4-FFF2-40B4-BE49-F238E27FC236}">
                <a16:creationId xmlns:a16="http://schemas.microsoft.com/office/drawing/2014/main" id="{4258A301-BEA3-95EF-5042-2121B35522DF}"/>
              </a:ext>
            </a:extLst>
          </p:cNvPr>
          <p:cNvSpPr>
            <a:spLocks noGrp="1"/>
          </p:cNvSpPr>
          <p:nvPr>
            <p:ph type="sldNum" sz="quarter" idx="12"/>
          </p:nvPr>
        </p:nvSpPr>
        <p:spPr/>
        <p:txBody>
          <a:bodyPr/>
          <a:lstStyle/>
          <a:p>
            <a:fld id="{D802FE5F-E2D8-4782-B1C1-BBEF822EC4F1}" type="slidenum">
              <a:rPr lang="en-US" smtClean="0"/>
              <a:t>5</a:t>
            </a:fld>
            <a:endParaRPr lang="en-US"/>
          </a:p>
        </p:txBody>
      </p:sp>
      <p:sp>
        <p:nvSpPr>
          <p:cNvPr id="5" name="Date Placeholder 4">
            <a:extLst>
              <a:ext uri="{FF2B5EF4-FFF2-40B4-BE49-F238E27FC236}">
                <a16:creationId xmlns:a16="http://schemas.microsoft.com/office/drawing/2014/main" id="{36E407A1-AD29-89EE-77CA-B99DC04C4E6A}"/>
              </a:ext>
            </a:extLst>
          </p:cNvPr>
          <p:cNvSpPr>
            <a:spLocks noGrp="1"/>
          </p:cNvSpPr>
          <p:nvPr>
            <p:ph type="dt" sz="half" idx="10"/>
          </p:nvPr>
        </p:nvSpPr>
        <p:spPr/>
        <p:txBody>
          <a:bodyPr/>
          <a:lstStyle/>
          <a:p>
            <a:fld id="{C23CD093-AE50-4ADE-A83C-741510EB453B}" type="datetime1">
              <a:rPr lang="en-US" smtClean="0"/>
              <a:t>12/12/2023</a:t>
            </a:fld>
            <a:endParaRPr lang="en-US"/>
          </a:p>
        </p:txBody>
      </p:sp>
      <p:sp>
        <p:nvSpPr>
          <p:cNvPr id="6" name="Footer Placeholder 5">
            <a:extLst>
              <a:ext uri="{FF2B5EF4-FFF2-40B4-BE49-F238E27FC236}">
                <a16:creationId xmlns:a16="http://schemas.microsoft.com/office/drawing/2014/main" id="{C57C796A-12F5-57FE-531E-90A693780CB2}"/>
              </a:ext>
            </a:extLst>
          </p:cNvPr>
          <p:cNvSpPr>
            <a:spLocks noGrp="1"/>
          </p:cNvSpPr>
          <p:nvPr>
            <p:ph type="ftr" sz="quarter" idx="11"/>
          </p:nvPr>
        </p:nvSpPr>
        <p:spPr/>
        <p:txBody>
          <a:bodyPr/>
          <a:lstStyle/>
          <a:p>
            <a:r>
              <a:rPr lang="en-US"/>
              <a:t>training@skunkworks.africa</a:t>
            </a:r>
          </a:p>
        </p:txBody>
      </p:sp>
    </p:spTree>
    <p:extLst>
      <p:ext uri="{BB962C8B-B14F-4D97-AF65-F5344CB8AC3E}">
        <p14:creationId xmlns:p14="http://schemas.microsoft.com/office/powerpoint/2010/main" val="3977141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3E34C7-9059-211C-FF0E-AFD8E42AD188}"/>
              </a:ext>
            </a:extLst>
          </p:cNvPr>
          <p:cNvSpPr>
            <a:spLocks noGrp="1"/>
          </p:cNvSpPr>
          <p:nvPr>
            <p:ph type="title"/>
          </p:nvPr>
        </p:nvSpPr>
        <p:spPr>
          <a:xfrm>
            <a:off x="1156851" y="637762"/>
            <a:ext cx="9888496" cy="900131"/>
          </a:xfrm>
        </p:spPr>
        <p:txBody>
          <a:bodyPr anchor="t">
            <a:normAutofit/>
          </a:bodyPr>
          <a:lstStyle/>
          <a:p>
            <a:r>
              <a:rPr lang="en-US" sz="4000" b="0" i="0">
                <a:solidFill>
                  <a:schemeClr val="bg1"/>
                </a:solidFill>
                <a:effectLst/>
                <a:latin typeface="Söhne"/>
              </a:rPr>
              <a:t>Scope Cont.</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ED9F5E-22E8-AE75-5D52-458760228952}"/>
              </a:ext>
            </a:extLst>
          </p:cNvPr>
          <p:cNvSpPr>
            <a:spLocks noGrp="1"/>
          </p:cNvSpPr>
          <p:nvPr>
            <p:ph idx="1"/>
          </p:nvPr>
        </p:nvSpPr>
        <p:spPr>
          <a:xfrm>
            <a:off x="1155548" y="2217343"/>
            <a:ext cx="9880893" cy="3959619"/>
          </a:xfrm>
        </p:spPr>
        <p:txBody>
          <a:bodyPr>
            <a:normAutofit/>
          </a:bodyPr>
          <a:lstStyle/>
          <a:p>
            <a:pPr marL="0" indent="0">
              <a:buNone/>
            </a:pPr>
            <a:r>
              <a:rPr lang="en-US" b="1" i="0" dirty="0">
                <a:effectLst/>
                <a:latin typeface="Söhne"/>
              </a:rPr>
              <a:t>Best Practices for Using SharePoint in Teams</a:t>
            </a:r>
            <a:endParaRPr lang="en-US" b="0" i="0" dirty="0">
              <a:effectLst/>
              <a:latin typeface="Söhne"/>
            </a:endParaRPr>
          </a:p>
          <a:p>
            <a:r>
              <a:rPr lang="en-US" sz="3200" b="0" i="0" dirty="0">
                <a:effectLst/>
                <a:latin typeface="Söhne"/>
              </a:rPr>
              <a:t>Tips for Encouraging Adoption and Effective Use</a:t>
            </a:r>
          </a:p>
          <a:p>
            <a:r>
              <a:rPr lang="en-US" sz="3200" b="0" i="0" dirty="0">
                <a:effectLst/>
                <a:latin typeface="Söhne"/>
              </a:rPr>
              <a:t>Troubleshooting Common Issues</a:t>
            </a:r>
          </a:p>
          <a:p>
            <a:pPr marL="0" indent="0">
              <a:buNone/>
            </a:pPr>
            <a:r>
              <a:rPr lang="en-US" b="1" i="0" dirty="0">
                <a:effectLst/>
                <a:latin typeface="Söhne"/>
              </a:rPr>
              <a:t>Conclusion and Additional Resources</a:t>
            </a:r>
            <a:endParaRPr lang="en-US" b="0" i="0" dirty="0">
              <a:effectLst/>
              <a:latin typeface="Söhne"/>
            </a:endParaRPr>
          </a:p>
          <a:p>
            <a:r>
              <a:rPr lang="en-US" sz="3200" b="0" i="0" dirty="0">
                <a:effectLst/>
                <a:latin typeface="Söhne"/>
              </a:rPr>
              <a:t>Summary of Key Points</a:t>
            </a:r>
          </a:p>
          <a:p>
            <a:r>
              <a:rPr lang="en-US" sz="3200" b="0" i="0" dirty="0">
                <a:effectLst/>
                <a:latin typeface="Söhne"/>
              </a:rPr>
              <a:t>Links to Further Learning and Resources</a:t>
            </a:r>
          </a:p>
          <a:p>
            <a:endParaRPr lang="en-US" sz="2400" dirty="0"/>
          </a:p>
        </p:txBody>
      </p:sp>
      <p:sp>
        <p:nvSpPr>
          <p:cNvPr id="4" name="Slide Number Placeholder 3">
            <a:extLst>
              <a:ext uri="{FF2B5EF4-FFF2-40B4-BE49-F238E27FC236}">
                <a16:creationId xmlns:a16="http://schemas.microsoft.com/office/drawing/2014/main" id="{4AB45786-B2EA-95E2-BDF6-F5E9FA984689}"/>
              </a:ext>
            </a:extLst>
          </p:cNvPr>
          <p:cNvSpPr>
            <a:spLocks noGrp="1"/>
          </p:cNvSpPr>
          <p:nvPr>
            <p:ph type="sldNum" sz="quarter" idx="12"/>
          </p:nvPr>
        </p:nvSpPr>
        <p:spPr/>
        <p:txBody>
          <a:bodyPr/>
          <a:lstStyle/>
          <a:p>
            <a:fld id="{D802FE5F-E2D8-4782-B1C1-BBEF822EC4F1}" type="slidenum">
              <a:rPr lang="en-US" smtClean="0"/>
              <a:t>6</a:t>
            </a:fld>
            <a:endParaRPr lang="en-US"/>
          </a:p>
        </p:txBody>
      </p:sp>
      <p:sp>
        <p:nvSpPr>
          <p:cNvPr id="5" name="Date Placeholder 4">
            <a:extLst>
              <a:ext uri="{FF2B5EF4-FFF2-40B4-BE49-F238E27FC236}">
                <a16:creationId xmlns:a16="http://schemas.microsoft.com/office/drawing/2014/main" id="{66222168-FC01-0C22-59A5-983AC834F5B5}"/>
              </a:ext>
            </a:extLst>
          </p:cNvPr>
          <p:cNvSpPr>
            <a:spLocks noGrp="1"/>
          </p:cNvSpPr>
          <p:nvPr>
            <p:ph type="dt" sz="half" idx="10"/>
          </p:nvPr>
        </p:nvSpPr>
        <p:spPr/>
        <p:txBody>
          <a:bodyPr/>
          <a:lstStyle/>
          <a:p>
            <a:fld id="{1A55B3AF-12DB-47B5-B477-06403491DF6A}" type="datetime1">
              <a:rPr lang="en-US" smtClean="0"/>
              <a:t>12/12/2023</a:t>
            </a:fld>
            <a:endParaRPr lang="en-US"/>
          </a:p>
        </p:txBody>
      </p:sp>
      <p:sp>
        <p:nvSpPr>
          <p:cNvPr id="6" name="Footer Placeholder 5">
            <a:extLst>
              <a:ext uri="{FF2B5EF4-FFF2-40B4-BE49-F238E27FC236}">
                <a16:creationId xmlns:a16="http://schemas.microsoft.com/office/drawing/2014/main" id="{1CA6A164-31D6-5F3B-D4D0-064D536EC83B}"/>
              </a:ext>
            </a:extLst>
          </p:cNvPr>
          <p:cNvSpPr>
            <a:spLocks noGrp="1"/>
          </p:cNvSpPr>
          <p:nvPr>
            <p:ph type="ftr" sz="quarter" idx="11"/>
          </p:nvPr>
        </p:nvSpPr>
        <p:spPr/>
        <p:txBody>
          <a:bodyPr/>
          <a:lstStyle/>
          <a:p>
            <a:r>
              <a:rPr lang="en-US"/>
              <a:t>training@skunkworks.africa</a:t>
            </a:r>
          </a:p>
        </p:txBody>
      </p:sp>
    </p:spTree>
    <p:extLst>
      <p:ext uri="{BB962C8B-B14F-4D97-AF65-F5344CB8AC3E}">
        <p14:creationId xmlns:p14="http://schemas.microsoft.com/office/powerpoint/2010/main" val="425664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 r="-4000"/>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36" name="Straight Connector 35">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2" name="Oval 41">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2" name="Straight Connector 51">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7" name="Rectangle 56">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0" name="Straight Connector 59">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9BF2DF-BAA4-3490-5457-D9AA19C88B00}"/>
              </a:ext>
            </a:extLst>
          </p:cNvPr>
          <p:cNvSpPr>
            <a:spLocks noGrp="1"/>
          </p:cNvSpPr>
          <p:nvPr>
            <p:ph type="title"/>
          </p:nvPr>
        </p:nvSpPr>
        <p:spPr>
          <a:xfrm>
            <a:off x="630936" y="495992"/>
            <a:ext cx="4195140" cy="5638831"/>
          </a:xfrm>
          <a:noFill/>
        </p:spPr>
        <p:txBody>
          <a:bodyPr anchor="ctr">
            <a:normAutofit/>
          </a:bodyPr>
          <a:lstStyle/>
          <a:p>
            <a:r>
              <a:rPr lang="en-US" sz="5400" b="0" i="0" dirty="0">
                <a:effectLst/>
                <a:latin typeface="Söhne"/>
              </a:rPr>
              <a:t>Deliverables</a:t>
            </a:r>
            <a:endParaRPr lang="en-US" sz="5400" dirty="0"/>
          </a:p>
        </p:txBody>
      </p:sp>
      <p:sp>
        <p:nvSpPr>
          <p:cNvPr id="4" name="Slide Number Placeholder 3">
            <a:extLst>
              <a:ext uri="{FF2B5EF4-FFF2-40B4-BE49-F238E27FC236}">
                <a16:creationId xmlns:a16="http://schemas.microsoft.com/office/drawing/2014/main" id="{339B6D27-6617-6C5E-EE57-5DBE46620EB4}"/>
              </a:ext>
            </a:extLst>
          </p:cNvPr>
          <p:cNvSpPr>
            <a:spLocks noGrp="1"/>
          </p:cNvSpPr>
          <p:nvPr>
            <p:ph type="sldNum" sz="quarter" idx="12"/>
          </p:nvPr>
        </p:nvSpPr>
        <p:spPr>
          <a:xfrm>
            <a:off x="0" y="6309360"/>
            <a:ext cx="640080" cy="548640"/>
          </a:xfrm>
        </p:spPr>
        <p:txBody>
          <a:bodyPr>
            <a:normAutofit/>
          </a:bodyPr>
          <a:lstStyle/>
          <a:p>
            <a:pPr algn="ctr">
              <a:spcAft>
                <a:spcPts val="600"/>
              </a:spcAft>
            </a:pPr>
            <a:fld id="{D802FE5F-E2D8-4782-B1C1-BBEF822EC4F1}" type="slidenum">
              <a:rPr lang="en-US">
                <a:solidFill>
                  <a:schemeClr val="tx1"/>
                </a:solidFill>
              </a:rPr>
              <a:pPr algn="ctr">
                <a:spcAft>
                  <a:spcPts val="600"/>
                </a:spcAft>
              </a:pPr>
              <a:t>7</a:t>
            </a:fld>
            <a:endParaRPr lang="en-US">
              <a:solidFill>
                <a:schemeClr val="tx1"/>
              </a:solidFill>
            </a:endParaRPr>
          </a:p>
        </p:txBody>
      </p:sp>
      <p:graphicFrame>
        <p:nvGraphicFramePr>
          <p:cNvPr id="27" name="Content Placeholder 2">
            <a:extLst>
              <a:ext uri="{FF2B5EF4-FFF2-40B4-BE49-F238E27FC236}">
                <a16:creationId xmlns:a16="http://schemas.microsoft.com/office/drawing/2014/main" id="{CAF672F5-E63B-B572-6DE1-2B50210EFB59}"/>
              </a:ext>
            </a:extLst>
          </p:cNvPr>
          <p:cNvGraphicFramePr>
            <a:graphicFrameLocks noGrp="1"/>
          </p:cNvGraphicFramePr>
          <p:nvPr>
            <p:ph idx="1"/>
            <p:extLst>
              <p:ext uri="{D42A27DB-BD31-4B8C-83A1-F6EECF244321}">
                <p14:modId xmlns:p14="http://schemas.microsoft.com/office/powerpoint/2010/main" val="3479647121"/>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Date Placeholder 4">
            <a:extLst>
              <a:ext uri="{FF2B5EF4-FFF2-40B4-BE49-F238E27FC236}">
                <a16:creationId xmlns:a16="http://schemas.microsoft.com/office/drawing/2014/main" id="{CBFD92B1-767E-0452-1FB8-A3457785B91E}"/>
              </a:ext>
            </a:extLst>
          </p:cNvPr>
          <p:cNvSpPr>
            <a:spLocks noGrp="1"/>
          </p:cNvSpPr>
          <p:nvPr>
            <p:ph type="dt" sz="half" idx="10"/>
          </p:nvPr>
        </p:nvSpPr>
        <p:spPr/>
        <p:txBody>
          <a:bodyPr/>
          <a:lstStyle/>
          <a:p>
            <a:fld id="{4DEA6338-EB1C-453D-AA79-23C2E1214156}" type="datetime1">
              <a:rPr lang="en-US" smtClean="0"/>
              <a:t>12/12/2023</a:t>
            </a:fld>
            <a:endParaRPr lang="en-US"/>
          </a:p>
        </p:txBody>
      </p:sp>
      <p:sp>
        <p:nvSpPr>
          <p:cNvPr id="6" name="Footer Placeholder 5">
            <a:extLst>
              <a:ext uri="{FF2B5EF4-FFF2-40B4-BE49-F238E27FC236}">
                <a16:creationId xmlns:a16="http://schemas.microsoft.com/office/drawing/2014/main" id="{2E4F2051-8886-2007-B7E4-7AA7E077756A}"/>
              </a:ext>
            </a:extLst>
          </p:cNvPr>
          <p:cNvSpPr>
            <a:spLocks noGrp="1"/>
          </p:cNvSpPr>
          <p:nvPr>
            <p:ph type="ftr" sz="quarter" idx="11"/>
          </p:nvPr>
        </p:nvSpPr>
        <p:spPr/>
        <p:txBody>
          <a:bodyPr/>
          <a:lstStyle/>
          <a:p>
            <a:r>
              <a:rPr lang="en-US"/>
              <a:t>training@skunkworks.africa</a:t>
            </a:r>
          </a:p>
        </p:txBody>
      </p:sp>
    </p:spTree>
    <p:extLst>
      <p:ext uri="{BB962C8B-B14F-4D97-AF65-F5344CB8AC3E}">
        <p14:creationId xmlns:p14="http://schemas.microsoft.com/office/powerpoint/2010/main" val="249401820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close up of a blue and black book&#10;&#10;Description automatically generated">
            <a:extLst>
              <a:ext uri="{FF2B5EF4-FFF2-40B4-BE49-F238E27FC236}">
                <a16:creationId xmlns:a16="http://schemas.microsoft.com/office/drawing/2014/main" id="{28A50C5F-D086-CD58-978B-9FC76DAC7CFD}"/>
              </a:ext>
            </a:extLst>
          </p:cNvPr>
          <p:cNvPicPr>
            <a:picLocks noChangeAspect="1"/>
          </p:cNvPicPr>
          <p:nvPr/>
        </p:nvPicPr>
        <p:blipFill rotWithShape="1">
          <a:blip r:embed="rId3">
            <a:alphaModFix amt="35000"/>
          </a:blip>
          <a:srcRect b="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4CD73487-A2A5-19BB-83AA-42C3030B9B78}"/>
              </a:ext>
            </a:extLst>
          </p:cNvPr>
          <p:cNvSpPr>
            <a:spLocks noGrp="1"/>
          </p:cNvSpPr>
          <p:nvPr>
            <p:ph type="title"/>
          </p:nvPr>
        </p:nvSpPr>
        <p:spPr>
          <a:xfrm>
            <a:off x="838200" y="365125"/>
            <a:ext cx="10515600" cy="1325563"/>
          </a:xfrm>
        </p:spPr>
        <p:txBody>
          <a:bodyPr>
            <a:normAutofit/>
          </a:bodyPr>
          <a:lstStyle/>
          <a:p>
            <a:r>
              <a:rPr lang="en-US" b="0" i="0" dirty="0">
                <a:solidFill>
                  <a:srgbClr val="FFFFFF"/>
                </a:solidFill>
                <a:effectLst/>
                <a:latin typeface="Söhne"/>
              </a:rPr>
              <a:t>Timeline</a:t>
            </a:r>
            <a:endParaRPr lang="en-US" dirty="0">
              <a:solidFill>
                <a:srgbClr val="FFFFFF"/>
              </a:solidFill>
            </a:endParaRPr>
          </a:p>
        </p:txBody>
      </p:sp>
      <p:sp>
        <p:nvSpPr>
          <p:cNvPr id="7" name="Date Placeholder 6">
            <a:extLst>
              <a:ext uri="{FF2B5EF4-FFF2-40B4-BE49-F238E27FC236}">
                <a16:creationId xmlns:a16="http://schemas.microsoft.com/office/drawing/2014/main" id="{93F82251-A96C-BE0B-2249-C804F0FC45D5}"/>
              </a:ext>
            </a:extLst>
          </p:cNvPr>
          <p:cNvSpPr>
            <a:spLocks noGrp="1"/>
          </p:cNvSpPr>
          <p:nvPr>
            <p:ph type="dt" sz="half" idx="10"/>
          </p:nvPr>
        </p:nvSpPr>
        <p:spPr>
          <a:xfrm>
            <a:off x="838200" y="6356350"/>
            <a:ext cx="2743200" cy="365125"/>
          </a:xfrm>
        </p:spPr>
        <p:txBody>
          <a:bodyPr>
            <a:normAutofit/>
          </a:bodyPr>
          <a:lstStyle/>
          <a:p>
            <a:pPr>
              <a:spcAft>
                <a:spcPts val="600"/>
              </a:spcAft>
            </a:pPr>
            <a:fld id="{0E7F3829-0FF6-459B-91FE-E0CFBF33196F}" type="datetime1">
              <a:rPr lang="en-US">
                <a:solidFill>
                  <a:srgbClr val="FFFFFF"/>
                </a:solidFill>
              </a:rPr>
              <a:pPr>
                <a:spcAft>
                  <a:spcPts val="600"/>
                </a:spcAft>
              </a:pPr>
              <a:t>12/12/2023</a:t>
            </a:fld>
            <a:endParaRPr lang="en-US">
              <a:solidFill>
                <a:srgbClr val="FFFFFF"/>
              </a:solidFill>
            </a:endParaRPr>
          </a:p>
        </p:txBody>
      </p:sp>
      <p:sp>
        <p:nvSpPr>
          <p:cNvPr id="8" name="Footer Placeholder 7">
            <a:extLst>
              <a:ext uri="{FF2B5EF4-FFF2-40B4-BE49-F238E27FC236}">
                <a16:creationId xmlns:a16="http://schemas.microsoft.com/office/drawing/2014/main" id="{0AFAB589-57E1-646A-F6F1-09C03889295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training@skunkworks.africa</a:t>
            </a:r>
          </a:p>
        </p:txBody>
      </p:sp>
      <p:sp>
        <p:nvSpPr>
          <p:cNvPr id="4" name="Slide Number Placeholder 3">
            <a:extLst>
              <a:ext uri="{FF2B5EF4-FFF2-40B4-BE49-F238E27FC236}">
                <a16:creationId xmlns:a16="http://schemas.microsoft.com/office/drawing/2014/main" id="{2571C5E6-F312-FC61-59C9-33C7CF5E9A8A}"/>
              </a:ext>
            </a:extLst>
          </p:cNvPr>
          <p:cNvSpPr>
            <a:spLocks noGrp="1"/>
          </p:cNvSpPr>
          <p:nvPr>
            <p:ph type="sldNum" sz="quarter" idx="12"/>
          </p:nvPr>
        </p:nvSpPr>
        <p:spPr>
          <a:xfrm>
            <a:off x="8610600" y="6356350"/>
            <a:ext cx="2743200" cy="365125"/>
          </a:xfrm>
        </p:spPr>
        <p:txBody>
          <a:bodyPr>
            <a:normAutofit/>
          </a:bodyPr>
          <a:lstStyle/>
          <a:p>
            <a:pPr>
              <a:spcAft>
                <a:spcPts val="600"/>
              </a:spcAft>
            </a:pPr>
            <a:fld id="{D802FE5F-E2D8-4782-B1C1-BBEF822EC4F1}" type="slidenum">
              <a:rPr lang="en-US">
                <a:solidFill>
                  <a:srgbClr val="FFFFFF"/>
                </a:solidFill>
              </a:rPr>
              <a:pPr>
                <a:spcAft>
                  <a:spcPts val="600"/>
                </a:spcAft>
              </a:pPr>
              <a:t>8</a:t>
            </a:fld>
            <a:endParaRPr lang="en-US">
              <a:solidFill>
                <a:srgbClr val="FFFFFF"/>
              </a:solidFill>
            </a:endParaRPr>
          </a:p>
        </p:txBody>
      </p:sp>
      <p:graphicFrame>
        <p:nvGraphicFramePr>
          <p:cNvPr id="12" name="Content Placeholder 2">
            <a:extLst>
              <a:ext uri="{FF2B5EF4-FFF2-40B4-BE49-F238E27FC236}">
                <a16:creationId xmlns:a16="http://schemas.microsoft.com/office/drawing/2014/main" id="{09A3B0CE-6BB4-D8A7-15A5-DFA2A6C983E7}"/>
              </a:ext>
            </a:extLst>
          </p:cNvPr>
          <p:cNvGraphicFramePr>
            <a:graphicFrameLocks noGrp="1"/>
          </p:cNvGraphicFramePr>
          <p:nvPr>
            <p:ph idx="1"/>
            <p:extLst>
              <p:ext uri="{D42A27DB-BD31-4B8C-83A1-F6EECF244321}">
                <p14:modId xmlns:p14="http://schemas.microsoft.com/office/powerpoint/2010/main" val="39403754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673685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419ADC7-DE7C-464E-9F88-6CAB6F61B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88159-02AF-2F27-474A-FFB283B2C082}"/>
              </a:ext>
            </a:extLst>
          </p:cNvPr>
          <p:cNvSpPr>
            <a:spLocks noGrp="1"/>
          </p:cNvSpPr>
          <p:nvPr>
            <p:ph type="title"/>
          </p:nvPr>
        </p:nvSpPr>
        <p:spPr>
          <a:xfrm>
            <a:off x="7202657" y="525195"/>
            <a:ext cx="4148093" cy="2806506"/>
          </a:xfrm>
        </p:spPr>
        <p:txBody>
          <a:bodyPr anchor="b">
            <a:normAutofit/>
          </a:bodyPr>
          <a:lstStyle/>
          <a:p>
            <a:r>
              <a:rPr lang="en-US" sz="4000" b="0" i="0">
                <a:effectLst/>
                <a:latin typeface="Söhne"/>
              </a:rPr>
              <a:t>Review and Approval Process</a:t>
            </a:r>
            <a:br>
              <a:rPr lang="en-US" sz="4000" b="0" i="0">
                <a:effectLst/>
                <a:latin typeface="Söhne"/>
              </a:rPr>
            </a:br>
            <a:endParaRPr lang="en-US" sz="4000"/>
          </a:p>
        </p:txBody>
      </p:sp>
      <p:pic>
        <p:nvPicPr>
          <p:cNvPr id="8" name="Graphic 7" descr="Teamwork">
            <a:extLst>
              <a:ext uri="{FF2B5EF4-FFF2-40B4-BE49-F238E27FC236}">
                <a16:creationId xmlns:a16="http://schemas.microsoft.com/office/drawing/2014/main" id="{FB8A25BF-ADCC-9D40-34B0-7CAEAE2DCF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4754" y="171715"/>
            <a:ext cx="6132829" cy="6132829"/>
          </a:xfrm>
          <a:prstGeom prst="rect">
            <a:avLst/>
          </a:prstGeom>
        </p:spPr>
      </p:pic>
      <p:sp>
        <p:nvSpPr>
          <p:cNvPr id="3" name="Content Placeholder 2">
            <a:extLst>
              <a:ext uri="{FF2B5EF4-FFF2-40B4-BE49-F238E27FC236}">
                <a16:creationId xmlns:a16="http://schemas.microsoft.com/office/drawing/2014/main" id="{41539074-D0AC-39BE-9F05-4BDD366D2067}"/>
              </a:ext>
            </a:extLst>
          </p:cNvPr>
          <p:cNvSpPr>
            <a:spLocks noGrp="1"/>
          </p:cNvSpPr>
          <p:nvPr>
            <p:ph idx="1"/>
          </p:nvPr>
        </p:nvSpPr>
        <p:spPr>
          <a:xfrm>
            <a:off x="7202657" y="3526300"/>
            <a:ext cx="4148093" cy="2588458"/>
          </a:xfrm>
        </p:spPr>
        <p:txBody>
          <a:bodyPr>
            <a:normAutofit/>
          </a:bodyPr>
          <a:lstStyle/>
          <a:p>
            <a:pPr>
              <a:buFont typeface="Arial" panose="020B0604020202020204" pitchFamily="34" charset="0"/>
              <a:buChar char="•"/>
            </a:pPr>
            <a:r>
              <a:rPr lang="en-US" sz="2000" b="0" i="0" dirty="0">
                <a:effectLst/>
                <a:latin typeface="Söhne"/>
              </a:rPr>
              <a:t>Draft review by [Insert Reviewer/Team Name]</a:t>
            </a:r>
          </a:p>
          <a:p>
            <a:pPr>
              <a:buFont typeface="Arial" panose="020B0604020202020204" pitchFamily="34" charset="0"/>
              <a:buChar char="•"/>
            </a:pPr>
            <a:r>
              <a:rPr lang="en-US" sz="2000" b="0" i="0" dirty="0">
                <a:effectLst/>
                <a:latin typeface="Söhne"/>
              </a:rPr>
              <a:t>Incorporation of feedback and revisions</a:t>
            </a:r>
          </a:p>
          <a:p>
            <a:pPr>
              <a:buFont typeface="Arial" panose="020B0604020202020204" pitchFamily="34" charset="0"/>
              <a:buChar char="•"/>
            </a:pPr>
            <a:r>
              <a:rPr lang="en-US" sz="2000" b="0" i="0" dirty="0">
                <a:effectLst/>
                <a:latin typeface="Söhne"/>
              </a:rPr>
              <a:t>Final approval by [Insert Approver’s Name/Title]</a:t>
            </a:r>
          </a:p>
          <a:p>
            <a:endParaRPr lang="en-US" sz="2000" dirty="0"/>
          </a:p>
        </p:txBody>
      </p:sp>
      <p:sp>
        <p:nvSpPr>
          <p:cNvPr id="5" name="Date Placeholder 4">
            <a:extLst>
              <a:ext uri="{FF2B5EF4-FFF2-40B4-BE49-F238E27FC236}">
                <a16:creationId xmlns:a16="http://schemas.microsoft.com/office/drawing/2014/main" id="{9169832E-1001-B152-843C-099C0F33F64F}"/>
              </a:ext>
            </a:extLst>
          </p:cNvPr>
          <p:cNvSpPr>
            <a:spLocks noGrp="1"/>
          </p:cNvSpPr>
          <p:nvPr>
            <p:ph type="dt" sz="half" idx="10"/>
          </p:nvPr>
        </p:nvSpPr>
        <p:spPr>
          <a:xfrm>
            <a:off x="838200" y="6356350"/>
            <a:ext cx="2743200" cy="365125"/>
          </a:xfrm>
        </p:spPr>
        <p:txBody>
          <a:bodyPr>
            <a:normAutofit/>
          </a:bodyPr>
          <a:lstStyle/>
          <a:p>
            <a:pPr>
              <a:spcAft>
                <a:spcPts val="600"/>
              </a:spcAft>
            </a:pPr>
            <a:fld id="{FFD90410-5B0E-4850-8DC9-47EEE3880A37}" type="datetime1">
              <a:rPr lang="en-US" smtClean="0"/>
              <a:pPr>
                <a:spcAft>
                  <a:spcPts val="600"/>
                </a:spcAft>
              </a:pPr>
              <a:t>12/12/2023</a:t>
            </a:fld>
            <a:endParaRPr lang="en-US"/>
          </a:p>
        </p:txBody>
      </p:sp>
      <p:sp>
        <p:nvSpPr>
          <p:cNvPr id="6" name="Footer Placeholder 5">
            <a:extLst>
              <a:ext uri="{FF2B5EF4-FFF2-40B4-BE49-F238E27FC236}">
                <a16:creationId xmlns:a16="http://schemas.microsoft.com/office/drawing/2014/main" id="{1FD80937-C69A-9CD2-E767-07268899271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training@skunkworks.africa</a:t>
            </a:r>
          </a:p>
        </p:txBody>
      </p:sp>
      <p:sp>
        <p:nvSpPr>
          <p:cNvPr id="4" name="Slide Number Placeholder 3">
            <a:extLst>
              <a:ext uri="{FF2B5EF4-FFF2-40B4-BE49-F238E27FC236}">
                <a16:creationId xmlns:a16="http://schemas.microsoft.com/office/drawing/2014/main" id="{F294F081-AA89-025F-A327-B9677127CE71}"/>
              </a:ext>
            </a:extLst>
          </p:cNvPr>
          <p:cNvSpPr>
            <a:spLocks noGrp="1"/>
          </p:cNvSpPr>
          <p:nvPr>
            <p:ph type="sldNum" sz="quarter" idx="12"/>
          </p:nvPr>
        </p:nvSpPr>
        <p:spPr>
          <a:xfrm>
            <a:off x="8610600" y="6356350"/>
            <a:ext cx="2743200" cy="365125"/>
          </a:xfrm>
        </p:spPr>
        <p:txBody>
          <a:bodyPr>
            <a:normAutofit/>
          </a:bodyPr>
          <a:lstStyle/>
          <a:p>
            <a:pPr>
              <a:spcAft>
                <a:spcPts val="600"/>
              </a:spcAft>
            </a:pPr>
            <a:fld id="{D802FE5F-E2D8-4782-B1C1-BBEF822EC4F1}" type="slidenum">
              <a:rPr lang="en-US"/>
              <a:pPr>
                <a:spcAft>
                  <a:spcPts val="600"/>
                </a:spcAft>
              </a:pPr>
              <a:t>9</a:t>
            </a:fld>
            <a:endParaRPr lang="en-US"/>
          </a:p>
        </p:txBody>
      </p:sp>
    </p:spTree>
    <p:extLst>
      <p:ext uri="{BB962C8B-B14F-4D97-AF65-F5344CB8AC3E}">
        <p14:creationId xmlns:p14="http://schemas.microsoft.com/office/powerpoint/2010/main" val="2901444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1736</Words>
  <Application>Microsoft Office PowerPoint</Application>
  <PresentationFormat>Widescreen</PresentationFormat>
  <Paragraphs>183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Calibri Light</vt:lpstr>
      <vt:lpstr>Söhne</vt:lpstr>
      <vt:lpstr>Office Theme</vt:lpstr>
      <vt:lpstr>Statement of Work:</vt:lpstr>
      <vt:lpstr>Objective</vt:lpstr>
      <vt:lpstr>Scope</vt:lpstr>
      <vt:lpstr>Scope Cont.</vt:lpstr>
      <vt:lpstr>Scope Cont.</vt:lpstr>
      <vt:lpstr>Scope Cont.</vt:lpstr>
      <vt:lpstr>Deliverables</vt:lpstr>
      <vt:lpstr>Timeline</vt:lpstr>
      <vt:lpstr>Review and Approval Process </vt:lpstr>
      <vt:lpstr>Resources and Collaboration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Statement of Work:</dc:title>
  <dc:creator>Raydo Matthee</dc:creator>
  <cp:lastModifiedBy>Raydo Matthee</cp:lastModifiedBy>
  <cp:revision>3</cp:revision>
  <cp:lastPrinted>2023-12-12T02:54:33Z</cp:lastPrinted>
  <dcterms:created xsi:type="dcterms:W3CDTF">2023-12-12T01:23:33Z</dcterms:created>
  <dcterms:modified xsi:type="dcterms:W3CDTF">2023-12-12T03:15:59Z</dcterms:modified>
</cp:coreProperties>
</file>