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1DA0E4-87BD-40AC-9F2C-03AABDC1E54A}">
          <p14:sldIdLst>
            <p14:sldId id="256"/>
            <p14:sldId id="257"/>
            <p14:sldId id="258"/>
            <p14:sldId id="259"/>
            <p14:sldId id="261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2C78-BCC7-9958-7A5E-BB0B5B9AA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1E901-F60A-FFFB-9928-2729C3689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79090-29B0-4F8C-4653-AB6BF3FD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F72F-54D7-4A9F-83C0-6A6186AA8DE0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1B2CB-1405-2171-FEEB-601BE949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F44BF-A7F2-96BB-1B8F-06C85FF4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C09A-8166-424D-A1C3-E12FC23D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4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27F4C-AEE8-233E-5A02-2A6E60F7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C9BD9-817A-F9EF-E83E-BB35DF1C4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1B2F9-17EC-B0D5-0ECB-5160492DF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F72F-54D7-4A9F-83C0-6A6186AA8DE0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B0FD9-3B13-4876-BC48-17C1549B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ED09F-C1E3-4D0E-A47E-C5BAADE0B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C09A-8166-424D-A1C3-E12FC23D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8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08B8F-1149-BF5F-C519-2B95D27F1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2DA36-3022-D50A-DBF5-980C5B63B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38B60-9E5A-F4A1-219A-F37016185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F72F-54D7-4A9F-83C0-6A6186AA8DE0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C3644-210D-A323-1C1A-46FFD5FB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2E41D-11C5-2251-B597-8DFB0A95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C09A-8166-424D-A1C3-E12FC23D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9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0D6F3-F8AE-8ED9-ADEB-26ABC11E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6D629-D5F4-EEA4-CE27-6CF3696ED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67C75-4C3E-334C-5E7A-C950679BD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F72F-54D7-4A9F-83C0-6A6186AA8DE0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9B7BA-2B88-E440-F6C0-2ABA5761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0E462-0BCD-5C22-C7AE-DF1453A1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C09A-8166-424D-A1C3-E12FC23D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5EA22-EC76-855E-2841-F1B390783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754A8-98DB-1E03-A17A-8D77F8CC3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D7F62-3016-2CD9-C74F-CF22A6A0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F72F-54D7-4A9F-83C0-6A6186AA8DE0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82F53-C5B1-467B-9723-8C96BFF9D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CB3F0-1EDB-FB5C-A4C3-4903FDA1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C09A-8166-424D-A1C3-E12FC23D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35B7-3341-C335-706F-4A909BF9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A03A0-9C14-E89C-AA7A-E1C248888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6F9E8-D7A8-CBC3-8B76-C15BFAD8B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8BF8E-8FAF-B5D2-62D0-9E7802F7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F72F-54D7-4A9F-83C0-6A6186AA8DE0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BD637-7CC1-0280-966D-80BFFA044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4A50C-DF4F-E03C-EBD5-FACF0944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C09A-8166-424D-A1C3-E12FC23D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2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0A72-F714-9277-E1C2-8F1DAA9BA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1D351-174D-EB9D-CA3A-5C57BE24A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E0E30-7FC0-6C9B-ED7F-6BBF289F1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8E2EF-D1BC-A487-D6FE-1801FAB1B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D2E331-BD55-7CBE-4E8C-0F48AFB5A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4377E2-0E8A-DDC4-4AB1-84A1553F2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F72F-54D7-4A9F-83C0-6A6186AA8DE0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C0AF9-28E0-8C65-9AF1-09848D7A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0DF18D-3C83-D852-EFB2-324771D7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C09A-8166-424D-A1C3-E12FC23D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3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7019-B1C8-7A87-C81A-B23B8C99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9B904-9157-F2A4-B828-333141D95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F72F-54D7-4A9F-83C0-6A6186AA8DE0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4471B-5EBF-FC0F-CDE7-DD6783AC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8012E-CF0C-BB9E-DB7C-E20E679A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C09A-8166-424D-A1C3-E12FC23D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1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F9B1A9-FC10-4A5B-BE70-D77E192E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F72F-54D7-4A9F-83C0-6A6186AA8DE0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3EBB0-8564-56D0-8E04-670A1A7A4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9F1A7-9051-E321-A04C-9CAFC5FF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C09A-8166-424D-A1C3-E12FC23D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2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1D82-EF46-96BA-8A80-C4CA485D1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3A38-4117-A9DB-B2F7-6AF1CC784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814CC-8DA1-C969-28DA-AED289009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8347A-72F5-F956-23F2-D9017C12B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F72F-54D7-4A9F-83C0-6A6186AA8DE0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FD40A-6959-4516-A0ED-6B798D84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B028D-9463-7F16-7E56-59F76238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C09A-8166-424D-A1C3-E12FC23D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0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F3FC-47D0-8B95-B630-FC89927EE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582CE-CC94-E64D-6623-E8EB670B8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39B85-ACF6-C7C7-34C9-00C6B7DE2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F79D6-40CC-4E86-FFBB-081134162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F72F-54D7-4A9F-83C0-6A6186AA8DE0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9F8E3-B4E1-E665-0987-A4A7418C7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8AC5A-4E62-09BE-7AC9-D77396DD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C09A-8166-424D-A1C3-E12FC23D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3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6AB99-36B6-B75A-0A1C-020FE1713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B3FB8-9334-CF4F-9995-4C3D0D0A6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8DC4F-99C4-6877-BFEE-84E600752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5F72F-54D7-4A9F-83C0-6A6186AA8DE0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EC9EE-A0C9-8318-E631-136B651FF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4E7D7-3C89-B976-FB97-DCA6D8ED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DC09A-8166-424D-A1C3-E12FC23D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5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6B1D6A-673F-E212-0447-C6E453AE9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297295"/>
              </p:ext>
            </p:extLst>
          </p:nvPr>
        </p:nvGraphicFramePr>
        <p:xfrm>
          <a:off x="2032000" y="719666"/>
          <a:ext cx="8128002" cy="583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7202412"/>
                    </a:ext>
                  </a:extLst>
                </a:gridCol>
                <a:gridCol w="1171046">
                  <a:extLst>
                    <a:ext uri="{9D8B030D-6E8A-4147-A177-3AD203B41FA5}">
                      <a16:colId xmlns:a16="http://schemas.microsoft.com/office/drawing/2014/main" val="1928589449"/>
                    </a:ext>
                  </a:extLst>
                </a:gridCol>
                <a:gridCol w="1538288">
                  <a:extLst>
                    <a:ext uri="{9D8B030D-6E8A-4147-A177-3AD203B41FA5}">
                      <a16:colId xmlns:a16="http://schemas.microsoft.com/office/drawing/2014/main" val="242171654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40648339"/>
                    </a:ext>
                  </a:extLst>
                </a:gridCol>
                <a:gridCol w="1350432">
                  <a:extLst>
                    <a:ext uri="{9D8B030D-6E8A-4147-A177-3AD203B41FA5}">
                      <a16:colId xmlns:a16="http://schemas.microsoft.com/office/drawing/2014/main" val="2966261565"/>
                    </a:ext>
                  </a:extLst>
                </a:gridCol>
                <a:gridCol w="1358902">
                  <a:extLst>
                    <a:ext uri="{9D8B030D-6E8A-4147-A177-3AD203B41FA5}">
                      <a16:colId xmlns:a16="http://schemas.microsoft.com/office/drawing/2014/main" val="2201139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 Football?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43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41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375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66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79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544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25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485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320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49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54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7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836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144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61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A213A3-A1A3-A387-54E2-6EA82522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Calculate Information gain of Wind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A32A98D-3369-BFFE-246D-8E15CFF7AC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7060"/>
                <a:ext cx="11006138" cy="547211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b="1" dirty="0"/>
                  <a:t>Step 1: Entropy of Sunny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2200" i="1" dirty="0"/>
                  <a:t>S</a:t>
                </a:r>
                <a:r>
                  <a:rPr lang="en-US" sz="2200" dirty="0"/>
                  <a:t>{+2,−3} = </a:t>
                </a:r>
                <a14:m>
                  <m:oMath xmlns:m="http://schemas.openxmlformats.org/officeDocument/2006/math"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= 0.97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b="1" dirty="0"/>
                  <a:t>Step 2: Entropy of all attributes: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200" dirty="0"/>
                  <a:t>Entropy of Strong {+1, -1} =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= 1.0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200" dirty="0"/>
                  <a:t>Entropy of Normal {+1, -2} =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= 0.918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b="1" dirty="0"/>
                  <a:t>Information Gain =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𝐸𝑛𝑡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𝑆𝑢𝑛𝑛𝑦</m:t>
                        </m:r>
                      </m:e>
                    </m:d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𝐸𝑛𝑡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𝐸𝑛𝑡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=0.019</m:t>
                    </m:r>
                  </m:oMath>
                </a14:m>
                <a:endParaRPr lang="en-US" sz="2200" b="1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A32A98D-3369-BFFE-246D-8E15CFF7AC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7060"/>
                <a:ext cx="11006138" cy="5472113"/>
              </a:xfrm>
              <a:blipFill>
                <a:blip r:embed="rId2"/>
                <a:stretch>
                  <a:fillRect l="-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957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B5A1F56-EB4D-3F61-EE28-5BF9D8E94A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14363"/>
                <a:ext cx="10515600" cy="5562600"/>
              </a:xfrm>
            </p:spPr>
            <p:txBody>
              <a:bodyPr/>
              <a:lstStyle/>
              <a:p>
                <a:r>
                  <a:rPr lang="en-US" dirty="0"/>
                  <a:t>Gain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su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𝑛𝑛𝑦</m:t>
                        </m:r>
                      </m:sub>
                    </m:sSub>
                  </m:oMath>
                </a14:m>
                <a:r>
                  <a:rPr lang="en-US" dirty="0"/>
                  <a:t>, Temp) = 0.57</a:t>
                </a:r>
              </a:p>
              <a:p>
                <a:r>
                  <a:rPr lang="en-US" dirty="0"/>
                  <a:t>Gain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su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𝑛𝑛𝑦</m:t>
                        </m:r>
                      </m:sub>
                    </m:sSub>
                  </m:oMath>
                </a14:m>
                <a:r>
                  <a:rPr lang="en-US" dirty="0"/>
                  <a:t>, Humidity) = 0.97</a:t>
                </a:r>
              </a:p>
              <a:p>
                <a:r>
                  <a:rPr lang="en-US" dirty="0"/>
                  <a:t>Gain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su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𝑛𝑛𝑦</m:t>
                        </m:r>
                      </m:sub>
                    </m:sSub>
                  </m:oMath>
                </a14:m>
                <a:r>
                  <a:rPr lang="en-US" dirty="0"/>
                  <a:t>, Wind) = 0.019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B5A1F56-EB4D-3F61-EE28-5BF9D8E94A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14363"/>
                <a:ext cx="10515600" cy="5562600"/>
              </a:xfrm>
              <a:blipFill>
                <a:blip r:embed="rId2"/>
                <a:stretch>
                  <a:fillRect l="-1043" t="-1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4E370A90-5D63-0518-09AF-BAB794064C0D}"/>
              </a:ext>
            </a:extLst>
          </p:cNvPr>
          <p:cNvGrpSpPr/>
          <p:nvPr/>
        </p:nvGrpSpPr>
        <p:grpSpPr>
          <a:xfrm>
            <a:off x="3986213" y="2488349"/>
            <a:ext cx="7367587" cy="2743008"/>
            <a:chOff x="3983831" y="2385162"/>
            <a:chExt cx="7367587" cy="274300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BE4D508-0C89-7CD6-8F99-641260CB3B7F}"/>
                </a:ext>
              </a:extLst>
            </p:cNvPr>
            <p:cNvSpPr/>
            <p:nvPr/>
          </p:nvSpPr>
          <p:spPr>
            <a:xfrm>
              <a:off x="7242571" y="3142701"/>
              <a:ext cx="2597546" cy="23802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19959"/>
                  </a:lnTo>
                  <a:lnTo>
                    <a:pt x="2597546" y="119959"/>
                  </a:lnTo>
                  <a:lnTo>
                    <a:pt x="2597546" y="238029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C635EAF-8E9B-E989-06F7-A51F5160F458}"/>
                </a:ext>
              </a:extLst>
            </p:cNvPr>
            <p:cNvSpPr/>
            <p:nvPr/>
          </p:nvSpPr>
          <p:spPr>
            <a:xfrm>
              <a:off x="4645024" y="3142701"/>
              <a:ext cx="2597546" cy="23802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597546" y="0"/>
                  </a:moveTo>
                  <a:lnTo>
                    <a:pt x="2597546" y="119959"/>
                  </a:lnTo>
                  <a:lnTo>
                    <a:pt x="0" y="119959"/>
                  </a:lnTo>
                  <a:lnTo>
                    <a:pt x="0" y="238029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5B6D6C3-2088-66E7-5246-23E81458076F}"/>
                </a:ext>
              </a:extLst>
            </p:cNvPr>
            <p:cNvSpPr/>
            <p:nvPr/>
          </p:nvSpPr>
          <p:spPr>
            <a:xfrm>
              <a:off x="6721553" y="2387051"/>
              <a:ext cx="1418353" cy="75564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/>
                <a:t>Weather</a:t>
              </a:r>
            </a:p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04211CD-BE5B-8A49-9175-40A774054DA5}"/>
                </a:ext>
              </a:extLst>
            </p:cNvPr>
            <p:cNvSpPr/>
            <p:nvPr/>
          </p:nvSpPr>
          <p:spPr>
            <a:xfrm>
              <a:off x="7620396" y="2385162"/>
              <a:ext cx="1133475" cy="755649"/>
            </a:xfrm>
            <a:custGeom>
              <a:avLst/>
              <a:gdLst>
                <a:gd name="connsiteX0" fmla="*/ 0 w 1133475"/>
                <a:gd name="connsiteY0" fmla="*/ 0 h 755649"/>
                <a:gd name="connsiteX1" fmla="*/ 1133475 w 1133475"/>
                <a:gd name="connsiteY1" fmla="*/ 0 h 755649"/>
                <a:gd name="connsiteX2" fmla="*/ 1133475 w 1133475"/>
                <a:gd name="connsiteY2" fmla="*/ 755649 h 755649"/>
                <a:gd name="connsiteX3" fmla="*/ 0 w 1133475"/>
                <a:gd name="connsiteY3" fmla="*/ 755649 h 755649"/>
                <a:gd name="connsiteX4" fmla="*/ 0 w 1133475"/>
                <a:gd name="connsiteY4" fmla="*/ 0 h 75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475" h="755649">
                  <a:moveTo>
                    <a:pt x="0" y="0"/>
                  </a:moveTo>
                  <a:lnTo>
                    <a:pt x="1133475" y="0"/>
                  </a:lnTo>
                  <a:lnTo>
                    <a:pt x="1133475" y="755649"/>
                  </a:lnTo>
                  <a:lnTo>
                    <a:pt x="0" y="7556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B1B2AA-3064-EC9D-8923-EDB5D0F56CAB}"/>
                </a:ext>
              </a:extLst>
            </p:cNvPr>
            <p:cNvSpPr/>
            <p:nvPr/>
          </p:nvSpPr>
          <p:spPr>
            <a:xfrm>
              <a:off x="4031058" y="3380731"/>
              <a:ext cx="1275161" cy="75564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/>
                <a:t>Sunny</a:t>
              </a:r>
            </a:p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CB3D5B2-8A4D-F68B-6234-E2F671FFDBFA}"/>
                </a:ext>
              </a:extLst>
            </p:cNvPr>
            <p:cNvSpPr/>
            <p:nvPr/>
          </p:nvSpPr>
          <p:spPr>
            <a:xfrm>
              <a:off x="5022849" y="3378841"/>
              <a:ext cx="1133475" cy="755649"/>
            </a:xfrm>
            <a:custGeom>
              <a:avLst/>
              <a:gdLst>
                <a:gd name="connsiteX0" fmla="*/ 0 w 1133475"/>
                <a:gd name="connsiteY0" fmla="*/ 0 h 755649"/>
                <a:gd name="connsiteX1" fmla="*/ 1133475 w 1133475"/>
                <a:gd name="connsiteY1" fmla="*/ 0 h 755649"/>
                <a:gd name="connsiteX2" fmla="*/ 1133475 w 1133475"/>
                <a:gd name="connsiteY2" fmla="*/ 755649 h 755649"/>
                <a:gd name="connsiteX3" fmla="*/ 0 w 1133475"/>
                <a:gd name="connsiteY3" fmla="*/ 755649 h 755649"/>
                <a:gd name="connsiteX4" fmla="*/ 0 w 1133475"/>
                <a:gd name="connsiteY4" fmla="*/ 0 h 75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475" h="755649">
                  <a:moveTo>
                    <a:pt x="0" y="0"/>
                  </a:moveTo>
                  <a:lnTo>
                    <a:pt x="1133475" y="0"/>
                  </a:lnTo>
                  <a:lnTo>
                    <a:pt x="1133475" y="755649"/>
                  </a:lnTo>
                  <a:lnTo>
                    <a:pt x="0" y="7556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4C4AC86-6BBA-1A85-9C73-A42B4BBEC8F4}"/>
                </a:ext>
              </a:extLst>
            </p:cNvPr>
            <p:cNvSpPr/>
            <p:nvPr/>
          </p:nvSpPr>
          <p:spPr>
            <a:xfrm>
              <a:off x="3983831" y="4372521"/>
              <a:ext cx="1133475" cy="755649"/>
            </a:xfrm>
            <a:custGeom>
              <a:avLst/>
              <a:gdLst>
                <a:gd name="connsiteX0" fmla="*/ 0 w 1133475"/>
                <a:gd name="connsiteY0" fmla="*/ 0 h 755649"/>
                <a:gd name="connsiteX1" fmla="*/ 1133475 w 1133475"/>
                <a:gd name="connsiteY1" fmla="*/ 0 h 755649"/>
                <a:gd name="connsiteX2" fmla="*/ 1133475 w 1133475"/>
                <a:gd name="connsiteY2" fmla="*/ 755649 h 755649"/>
                <a:gd name="connsiteX3" fmla="*/ 0 w 1133475"/>
                <a:gd name="connsiteY3" fmla="*/ 755649 h 755649"/>
                <a:gd name="connsiteX4" fmla="*/ 0 w 1133475"/>
                <a:gd name="connsiteY4" fmla="*/ 0 h 75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475" h="755649">
                  <a:moveTo>
                    <a:pt x="0" y="0"/>
                  </a:moveTo>
                  <a:lnTo>
                    <a:pt x="1133475" y="0"/>
                  </a:lnTo>
                  <a:lnTo>
                    <a:pt x="1133475" y="755649"/>
                  </a:lnTo>
                  <a:lnTo>
                    <a:pt x="0" y="7556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D0DA801-EEBE-C64A-F52B-B1996BF7BB04}"/>
                </a:ext>
              </a:extLst>
            </p:cNvPr>
            <p:cNvSpPr/>
            <p:nvPr/>
          </p:nvSpPr>
          <p:spPr>
            <a:xfrm>
              <a:off x="6061868" y="4372521"/>
              <a:ext cx="1133475" cy="755649"/>
            </a:xfrm>
            <a:custGeom>
              <a:avLst/>
              <a:gdLst>
                <a:gd name="connsiteX0" fmla="*/ 0 w 1133475"/>
                <a:gd name="connsiteY0" fmla="*/ 0 h 755649"/>
                <a:gd name="connsiteX1" fmla="*/ 1133475 w 1133475"/>
                <a:gd name="connsiteY1" fmla="*/ 0 h 755649"/>
                <a:gd name="connsiteX2" fmla="*/ 1133475 w 1133475"/>
                <a:gd name="connsiteY2" fmla="*/ 755649 h 755649"/>
                <a:gd name="connsiteX3" fmla="*/ 0 w 1133475"/>
                <a:gd name="connsiteY3" fmla="*/ 755649 h 755649"/>
                <a:gd name="connsiteX4" fmla="*/ 0 w 1133475"/>
                <a:gd name="connsiteY4" fmla="*/ 0 h 75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475" h="755649">
                  <a:moveTo>
                    <a:pt x="0" y="0"/>
                  </a:moveTo>
                  <a:lnTo>
                    <a:pt x="1133475" y="0"/>
                  </a:lnTo>
                  <a:lnTo>
                    <a:pt x="1133475" y="755649"/>
                  </a:lnTo>
                  <a:lnTo>
                    <a:pt x="0" y="7556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7201A70-1C43-62E5-FA4A-FDF4B66AE40C}"/>
                </a:ext>
              </a:extLst>
            </p:cNvPr>
            <p:cNvSpPr/>
            <p:nvPr/>
          </p:nvSpPr>
          <p:spPr>
            <a:xfrm>
              <a:off x="6793010" y="3400198"/>
              <a:ext cx="1275161" cy="75564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/>
                <a:t>Cloudy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6FCDD20-7345-5BCB-A086-E9FECE055FB5}"/>
                </a:ext>
              </a:extLst>
            </p:cNvPr>
            <p:cNvSpPr/>
            <p:nvPr/>
          </p:nvSpPr>
          <p:spPr>
            <a:xfrm>
              <a:off x="7057232" y="4372520"/>
              <a:ext cx="755649" cy="75564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/>
                <a:t>YES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A475EFF-6FE1-4383-9A06-B7B1999E0D34}"/>
                </a:ext>
              </a:extLst>
            </p:cNvPr>
            <p:cNvSpPr/>
            <p:nvPr/>
          </p:nvSpPr>
          <p:spPr>
            <a:xfrm>
              <a:off x="8139906" y="4372521"/>
              <a:ext cx="1133475" cy="755649"/>
            </a:xfrm>
            <a:custGeom>
              <a:avLst/>
              <a:gdLst>
                <a:gd name="connsiteX0" fmla="*/ 0 w 1133475"/>
                <a:gd name="connsiteY0" fmla="*/ 0 h 755649"/>
                <a:gd name="connsiteX1" fmla="*/ 1133475 w 1133475"/>
                <a:gd name="connsiteY1" fmla="*/ 0 h 755649"/>
                <a:gd name="connsiteX2" fmla="*/ 1133475 w 1133475"/>
                <a:gd name="connsiteY2" fmla="*/ 755649 h 755649"/>
                <a:gd name="connsiteX3" fmla="*/ 0 w 1133475"/>
                <a:gd name="connsiteY3" fmla="*/ 755649 h 755649"/>
                <a:gd name="connsiteX4" fmla="*/ 0 w 1133475"/>
                <a:gd name="connsiteY4" fmla="*/ 0 h 75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475" h="755649">
                  <a:moveTo>
                    <a:pt x="0" y="0"/>
                  </a:moveTo>
                  <a:lnTo>
                    <a:pt x="1133475" y="0"/>
                  </a:lnTo>
                  <a:lnTo>
                    <a:pt x="1133475" y="755649"/>
                  </a:lnTo>
                  <a:lnTo>
                    <a:pt x="0" y="7556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14A22E7-798B-F837-9230-46B08205FEF9}"/>
                </a:ext>
              </a:extLst>
            </p:cNvPr>
            <p:cNvSpPr/>
            <p:nvPr/>
          </p:nvSpPr>
          <p:spPr>
            <a:xfrm>
              <a:off x="9273381" y="3380731"/>
              <a:ext cx="1087754" cy="75564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/>
                <a:t>Rainy</a:t>
              </a:r>
            </a:p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897219C-02F2-0F55-31F3-762AAF08EF4E}"/>
                </a:ext>
              </a:extLst>
            </p:cNvPr>
            <p:cNvSpPr/>
            <p:nvPr/>
          </p:nvSpPr>
          <p:spPr>
            <a:xfrm>
              <a:off x="10217943" y="3378841"/>
              <a:ext cx="1133475" cy="755649"/>
            </a:xfrm>
            <a:custGeom>
              <a:avLst/>
              <a:gdLst>
                <a:gd name="connsiteX0" fmla="*/ 0 w 1133475"/>
                <a:gd name="connsiteY0" fmla="*/ 0 h 755649"/>
                <a:gd name="connsiteX1" fmla="*/ 1133475 w 1133475"/>
                <a:gd name="connsiteY1" fmla="*/ 0 h 755649"/>
                <a:gd name="connsiteX2" fmla="*/ 1133475 w 1133475"/>
                <a:gd name="connsiteY2" fmla="*/ 755649 h 755649"/>
                <a:gd name="connsiteX3" fmla="*/ 0 w 1133475"/>
                <a:gd name="connsiteY3" fmla="*/ 755649 h 755649"/>
                <a:gd name="connsiteX4" fmla="*/ 0 w 1133475"/>
                <a:gd name="connsiteY4" fmla="*/ 0 h 75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475" h="755649">
                  <a:moveTo>
                    <a:pt x="0" y="0"/>
                  </a:moveTo>
                  <a:lnTo>
                    <a:pt x="1133475" y="0"/>
                  </a:lnTo>
                  <a:lnTo>
                    <a:pt x="1133475" y="755649"/>
                  </a:lnTo>
                  <a:lnTo>
                    <a:pt x="0" y="7556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87E32901-D91E-A563-B21D-8A895244ACD7}"/>
              </a:ext>
            </a:extLst>
          </p:cNvPr>
          <p:cNvSpPr/>
          <p:nvPr/>
        </p:nvSpPr>
        <p:spPr>
          <a:xfrm>
            <a:off x="3884641" y="4570686"/>
            <a:ext cx="1572758" cy="755649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Humidity</a:t>
            </a:r>
          </a:p>
          <a:p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F2F24BF-432E-528E-A5DB-3192216A77A8}"/>
              </a:ext>
            </a:extLst>
          </p:cNvPr>
          <p:cNvSpPr/>
          <p:nvPr/>
        </p:nvSpPr>
        <p:spPr>
          <a:xfrm>
            <a:off x="3655615" y="5752433"/>
            <a:ext cx="755649" cy="755649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1C6DA4C-7013-C7FF-1B54-B3F570AAA297}"/>
              </a:ext>
            </a:extLst>
          </p:cNvPr>
          <p:cNvSpPr/>
          <p:nvPr/>
        </p:nvSpPr>
        <p:spPr>
          <a:xfrm>
            <a:off x="4930776" y="5715103"/>
            <a:ext cx="755649" cy="755649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931452-DE32-734D-BD27-F4EBAF7A2B25}"/>
              </a:ext>
            </a:extLst>
          </p:cNvPr>
          <p:cNvCxnSpPr>
            <a:stCxn id="21" idx="3"/>
            <a:endCxn id="22" idx="0"/>
          </p:cNvCxnSpPr>
          <p:nvPr/>
        </p:nvCxnSpPr>
        <p:spPr>
          <a:xfrm flipH="1">
            <a:off x="4033440" y="5215673"/>
            <a:ext cx="81526" cy="53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D5FEF4-E372-9DB8-3A2A-24B7E01ADAFE}"/>
              </a:ext>
            </a:extLst>
          </p:cNvPr>
          <p:cNvCxnSpPr>
            <a:stCxn id="21" idx="5"/>
            <a:endCxn id="23" idx="0"/>
          </p:cNvCxnSpPr>
          <p:nvPr/>
        </p:nvCxnSpPr>
        <p:spPr>
          <a:xfrm>
            <a:off x="5227074" y="5215673"/>
            <a:ext cx="81527" cy="49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0CE8EB7-9405-40D9-732D-75F024D39253}"/>
              </a:ext>
            </a:extLst>
          </p:cNvPr>
          <p:cNvCxnSpPr>
            <a:stCxn id="12" idx="4"/>
            <a:endCxn id="21" idx="0"/>
          </p:cNvCxnSpPr>
          <p:nvPr/>
        </p:nvCxnSpPr>
        <p:spPr>
          <a:xfrm flipH="1">
            <a:off x="4671020" y="4239567"/>
            <a:ext cx="1" cy="33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AAD365-694A-A8F8-2B3F-AF6A73993887}"/>
              </a:ext>
            </a:extLst>
          </p:cNvPr>
          <p:cNvCxnSpPr>
            <a:stCxn id="10" idx="4"/>
            <a:endCxn id="16" idx="0"/>
          </p:cNvCxnSpPr>
          <p:nvPr/>
        </p:nvCxnSpPr>
        <p:spPr>
          <a:xfrm flipH="1">
            <a:off x="7432973" y="3245887"/>
            <a:ext cx="139" cy="25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432FB3-C849-CC24-48C6-9D3F2B18C3BE}"/>
              </a:ext>
            </a:extLst>
          </p:cNvPr>
          <p:cNvCxnSpPr>
            <a:stCxn id="16" idx="4"/>
            <a:endCxn id="17" idx="0"/>
          </p:cNvCxnSpPr>
          <p:nvPr/>
        </p:nvCxnSpPr>
        <p:spPr>
          <a:xfrm>
            <a:off x="7432973" y="4259034"/>
            <a:ext cx="4466" cy="216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4080BD6-B51C-3D1F-BE11-0C09D54AE184}"/>
              </a:ext>
            </a:extLst>
          </p:cNvPr>
          <p:cNvSpPr txBox="1"/>
          <p:nvPr/>
        </p:nvSpPr>
        <p:spPr>
          <a:xfrm>
            <a:off x="3346119" y="5304755"/>
            <a:ext cx="72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Normal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329B00-FD00-1C51-0C11-DBB3911B5CD5}"/>
              </a:ext>
            </a:extLst>
          </p:cNvPr>
          <p:cNvSpPr txBox="1"/>
          <p:nvPr/>
        </p:nvSpPr>
        <p:spPr>
          <a:xfrm>
            <a:off x="5227321" y="5271413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3842615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15AD81E-F3C6-E814-3739-1835BE1F1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797158"/>
              </p:ext>
            </p:extLst>
          </p:nvPr>
        </p:nvGraphicFramePr>
        <p:xfrm>
          <a:off x="2709332" y="2184400"/>
          <a:ext cx="6773335" cy="248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4686">
                  <a:extLst>
                    <a:ext uri="{9D8B030D-6E8A-4147-A177-3AD203B41FA5}">
                      <a16:colId xmlns:a16="http://schemas.microsoft.com/office/drawing/2014/main" val="368719784"/>
                    </a:ext>
                  </a:extLst>
                </a:gridCol>
                <a:gridCol w="1504648">
                  <a:extLst>
                    <a:ext uri="{9D8B030D-6E8A-4147-A177-3AD203B41FA5}">
                      <a16:colId xmlns:a16="http://schemas.microsoft.com/office/drawing/2014/main" val="35847032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673782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327834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39957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 Football?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370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4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57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10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238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767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738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FACEA1-43D7-3A5B-52D0-7D22BA43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Calculate Information gain of Temperature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85CD6ED-5646-6BC5-4039-C575093232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71574"/>
                <a:ext cx="11006138" cy="547211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b="1" dirty="0"/>
                  <a:t>Step 1: Entropy of Rainy: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2200" i="1" dirty="0"/>
                  <a:t>S</a:t>
                </a:r>
                <a:r>
                  <a:rPr lang="en-US" sz="2200" dirty="0"/>
                  <a:t>{+3,−2} = </a:t>
                </a:r>
                <a14:m>
                  <m:oMath xmlns:m="http://schemas.openxmlformats.org/officeDocument/2006/math"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= 0.97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b="1" dirty="0"/>
                  <a:t>Step 2: Entropy of all attributes: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200" dirty="0"/>
                  <a:t>Entropy of Hot {+0, -0} =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= 0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200" dirty="0"/>
                  <a:t>Entropy of Mild {+2, -1} =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= 0.918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200" dirty="0"/>
                  <a:t>Entropy of Cold {+1, -1} =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= 1.0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b="1" dirty="0"/>
                  <a:t>Information Gain =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𝐸𝑛𝑡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𝑅𝑎𝑖𝑛𝑦</m:t>
                        </m:r>
                      </m:e>
                    </m:d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𝐸𝑛𝑡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𝐸𝑛𝑡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𝐸𝑛𝑡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=0.019</m:t>
                    </m:r>
                  </m:oMath>
                </a14:m>
                <a:endParaRPr lang="en-US" sz="2200" b="1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85CD6ED-5646-6BC5-4039-C575093232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1574"/>
                <a:ext cx="11006138" cy="5472113"/>
              </a:xfrm>
              <a:blipFill>
                <a:blip r:embed="rId2"/>
                <a:stretch>
                  <a:fillRect l="-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9679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31D0E03-E3DC-73C9-33AE-89C9CA3B2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Calculate Information gain of Humidity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8F7002E-E40A-C147-0528-8390C33954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71574"/>
                <a:ext cx="11006138" cy="547211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b="1" dirty="0"/>
                  <a:t>Step 1: Entropy of Rainy: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2200" i="1" dirty="0"/>
                  <a:t>S</a:t>
                </a:r>
                <a:r>
                  <a:rPr lang="en-US" sz="2200" dirty="0"/>
                  <a:t>{+3,−2} = </a:t>
                </a:r>
                <a14:m>
                  <m:oMath xmlns:m="http://schemas.openxmlformats.org/officeDocument/2006/math"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= 0.97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b="1" dirty="0"/>
                  <a:t>Step 2: Entropy of all attributes: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200" dirty="0"/>
                  <a:t>Entropy of High {+1, -1} =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= 1.0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200" dirty="0"/>
                  <a:t>Entropy of Normal {+2, -1} =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= 0.918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b="1" dirty="0"/>
                  <a:t>Information Gain =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𝐸𝑛𝑡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</m:e>
                    </m:d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𝐸𝑛𝑡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𝐸𝑛𝑡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=0.019</m:t>
                    </m:r>
                  </m:oMath>
                </a14:m>
                <a:endParaRPr lang="en-US" sz="2200" b="1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8F7002E-E40A-C147-0528-8390C33954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1574"/>
                <a:ext cx="11006138" cy="5472113"/>
              </a:xfrm>
              <a:blipFill>
                <a:blip r:embed="rId2"/>
                <a:stretch>
                  <a:fillRect l="-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544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9CEEB2-9F0B-CFB1-5B8C-C2723CBE2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Calculate Information gain of Wind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2418071A-69E3-F051-4285-0B086F57B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7060"/>
                <a:ext cx="11006138" cy="547211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b="1" dirty="0"/>
                  <a:t>Step 1: Entropy of Rainy: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2200" i="1" dirty="0"/>
                  <a:t>S</a:t>
                </a:r>
                <a:r>
                  <a:rPr lang="en-US" sz="2200" dirty="0"/>
                  <a:t>{+3,−2} = </a:t>
                </a:r>
                <a14:m>
                  <m:oMath xmlns:m="http://schemas.openxmlformats.org/officeDocument/2006/math"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= 0.97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b="1" dirty="0"/>
                  <a:t>Step 2: Entropy of all attributes: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200" dirty="0"/>
                  <a:t>Entropy of Strong {+0, -2} =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= 0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200" dirty="0"/>
                  <a:t>Entropy of Normal {+3, -0} =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= 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b="1" dirty="0"/>
                  <a:t>Information Gain =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𝐸𝑛𝑡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</m:e>
                    </m:d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𝐸𝑛𝑡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𝐸𝑛𝑡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=0.97</m:t>
                    </m:r>
                  </m:oMath>
                </a14:m>
                <a:endParaRPr lang="en-US" sz="2200" b="1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2418071A-69E3-F051-4285-0B086F57B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7060"/>
                <a:ext cx="11006138" cy="5472113"/>
              </a:xfrm>
              <a:blipFill>
                <a:blip r:embed="rId2"/>
                <a:stretch>
                  <a:fillRect l="-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785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5DF4DC1-0D96-D52E-3DB3-99DAF091D5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14363"/>
                <a:ext cx="10515600" cy="5562600"/>
              </a:xfrm>
            </p:spPr>
            <p:txBody>
              <a:bodyPr/>
              <a:lstStyle/>
              <a:p>
                <a:r>
                  <a:rPr lang="en-US" dirty="0"/>
                  <a:t>Gain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rain</m:t>
                        </m:r>
                      </m:sub>
                    </m:sSub>
                  </m:oMath>
                </a14:m>
                <a:r>
                  <a:rPr lang="en-US" dirty="0"/>
                  <a:t>, Temp) = 0.019 </a:t>
                </a:r>
              </a:p>
              <a:p>
                <a:r>
                  <a:rPr lang="en-US" dirty="0"/>
                  <a:t>Gain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rain</m:t>
                        </m:r>
                      </m:sub>
                    </m:sSub>
                  </m:oMath>
                </a14:m>
                <a:r>
                  <a:rPr lang="en-US" dirty="0"/>
                  <a:t>, Humidity) = 0.019</a:t>
                </a:r>
              </a:p>
              <a:p>
                <a:r>
                  <a:rPr lang="en-US" dirty="0"/>
                  <a:t>Gain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rain</m:t>
                        </m:r>
                      </m:sub>
                    </m:sSub>
                  </m:oMath>
                </a14:m>
                <a:r>
                  <a:rPr lang="en-US" dirty="0"/>
                  <a:t>, Wind) = 0.97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5DF4DC1-0D96-D52E-3DB3-99DAF091D5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14363"/>
                <a:ext cx="10515600" cy="5562600"/>
              </a:xfrm>
              <a:blipFill>
                <a:blip r:embed="rId2"/>
                <a:stretch>
                  <a:fillRect l="-1043" t="-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2E624C1F-2223-479C-AD2D-E3E17F692141}"/>
              </a:ext>
            </a:extLst>
          </p:cNvPr>
          <p:cNvGrpSpPr/>
          <p:nvPr/>
        </p:nvGrpSpPr>
        <p:grpSpPr>
          <a:xfrm>
            <a:off x="3986213" y="2488349"/>
            <a:ext cx="7367587" cy="2743008"/>
            <a:chOff x="3983831" y="2385162"/>
            <a:chExt cx="7367587" cy="274300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0A3C3A5-BD1F-022D-4A43-39BACAA96ED1}"/>
                </a:ext>
              </a:extLst>
            </p:cNvPr>
            <p:cNvSpPr/>
            <p:nvPr/>
          </p:nvSpPr>
          <p:spPr>
            <a:xfrm>
              <a:off x="7242571" y="3142701"/>
              <a:ext cx="2597546" cy="23802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19959"/>
                  </a:lnTo>
                  <a:lnTo>
                    <a:pt x="2597546" y="119959"/>
                  </a:lnTo>
                  <a:lnTo>
                    <a:pt x="2597546" y="238029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1119131-2BDC-F63F-6AB5-74B47527A162}"/>
                </a:ext>
              </a:extLst>
            </p:cNvPr>
            <p:cNvSpPr/>
            <p:nvPr/>
          </p:nvSpPr>
          <p:spPr>
            <a:xfrm>
              <a:off x="4645024" y="3142701"/>
              <a:ext cx="2597546" cy="23802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597546" y="0"/>
                  </a:moveTo>
                  <a:lnTo>
                    <a:pt x="2597546" y="119959"/>
                  </a:lnTo>
                  <a:lnTo>
                    <a:pt x="0" y="119959"/>
                  </a:lnTo>
                  <a:lnTo>
                    <a:pt x="0" y="238029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73CD592-70F3-4F37-B0A0-3D1F92F3A059}"/>
                </a:ext>
              </a:extLst>
            </p:cNvPr>
            <p:cNvSpPr/>
            <p:nvPr/>
          </p:nvSpPr>
          <p:spPr>
            <a:xfrm>
              <a:off x="6721553" y="2387051"/>
              <a:ext cx="1418353" cy="75564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/>
                <a:t>Weather</a:t>
              </a:r>
            </a:p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59DF5AD-C0AB-56A4-334E-FBB722B47ABE}"/>
                </a:ext>
              </a:extLst>
            </p:cNvPr>
            <p:cNvSpPr/>
            <p:nvPr/>
          </p:nvSpPr>
          <p:spPr>
            <a:xfrm>
              <a:off x="7620396" y="2385162"/>
              <a:ext cx="1133475" cy="755649"/>
            </a:xfrm>
            <a:custGeom>
              <a:avLst/>
              <a:gdLst>
                <a:gd name="connsiteX0" fmla="*/ 0 w 1133475"/>
                <a:gd name="connsiteY0" fmla="*/ 0 h 755649"/>
                <a:gd name="connsiteX1" fmla="*/ 1133475 w 1133475"/>
                <a:gd name="connsiteY1" fmla="*/ 0 h 755649"/>
                <a:gd name="connsiteX2" fmla="*/ 1133475 w 1133475"/>
                <a:gd name="connsiteY2" fmla="*/ 755649 h 755649"/>
                <a:gd name="connsiteX3" fmla="*/ 0 w 1133475"/>
                <a:gd name="connsiteY3" fmla="*/ 755649 h 755649"/>
                <a:gd name="connsiteX4" fmla="*/ 0 w 1133475"/>
                <a:gd name="connsiteY4" fmla="*/ 0 h 75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475" h="755649">
                  <a:moveTo>
                    <a:pt x="0" y="0"/>
                  </a:moveTo>
                  <a:lnTo>
                    <a:pt x="1133475" y="0"/>
                  </a:lnTo>
                  <a:lnTo>
                    <a:pt x="1133475" y="755649"/>
                  </a:lnTo>
                  <a:lnTo>
                    <a:pt x="0" y="7556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964BF38-020D-BB32-970F-C17EEEB004F3}"/>
                </a:ext>
              </a:extLst>
            </p:cNvPr>
            <p:cNvSpPr/>
            <p:nvPr/>
          </p:nvSpPr>
          <p:spPr>
            <a:xfrm>
              <a:off x="4031058" y="3380731"/>
              <a:ext cx="1275161" cy="75564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/>
                <a:t>Sunny</a:t>
              </a:r>
            </a:p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9147F22-DF94-E9E7-6D1A-C4E8D4845B0E}"/>
                </a:ext>
              </a:extLst>
            </p:cNvPr>
            <p:cNvSpPr/>
            <p:nvPr/>
          </p:nvSpPr>
          <p:spPr>
            <a:xfrm>
              <a:off x="5022849" y="3378841"/>
              <a:ext cx="1133475" cy="755649"/>
            </a:xfrm>
            <a:custGeom>
              <a:avLst/>
              <a:gdLst>
                <a:gd name="connsiteX0" fmla="*/ 0 w 1133475"/>
                <a:gd name="connsiteY0" fmla="*/ 0 h 755649"/>
                <a:gd name="connsiteX1" fmla="*/ 1133475 w 1133475"/>
                <a:gd name="connsiteY1" fmla="*/ 0 h 755649"/>
                <a:gd name="connsiteX2" fmla="*/ 1133475 w 1133475"/>
                <a:gd name="connsiteY2" fmla="*/ 755649 h 755649"/>
                <a:gd name="connsiteX3" fmla="*/ 0 w 1133475"/>
                <a:gd name="connsiteY3" fmla="*/ 755649 h 755649"/>
                <a:gd name="connsiteX4" fmla="*/ 0 w 1133475"/>
                <a:gd name="connsiteY4" fmla="*/ 0 h 75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475" h="755649">
                  <a:moveTo>
                    <a:pt x="0" y="0"/>
                  </a:moveTo>
                  <a:lnTo>
                    <a:pt x="1133475" y="0"/>
                  </a:lnTo>
                  <a:lnTo>
                    <a:pt x="1133475" y="755649"/>
                  </a:lnTo>
                  <a:lnTo>
                    <a:pt x="0" y="7556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56D734-217A-56B1-331C-0D4C7972EA1A}"/>
                </a:ext>
              </a:extLst>
            </p:cNvPr>
            <p:cNvSpPr/>
            <p:nvPr/>
          </p:nvSpPr>
          <p:spPr>
            <a:xfrm>
              <a:off x="3983831" y="4372521"/>
              <a:ext cx="1133475" cy="755649"/>
            </a:xfrm>
            <a:custGeom>
              <a:avLst/>
              <a:gdLst>
                <a:gd name="connsiteX0" fmla="*/ 0 w 1133475"/>
                <a:gd name="connsiteY0" fmla="*/ 0 h 755649"/>
                <a:gd name="connsiteX1" fmla="*/ 1133475 w 1133475"/>
                <a:gd name="connsiteY1" fmla="*/ 0 h 755649"/>
                <a:gd name="connsiteX2" fmla="*/ 1133475 w 1133475"/>
                <a:gd name="connsiteY2" fmla="*/ 755649 h 755649"/>
                <a:gd name="connsiteX3" fmla="*/ 0 w 1133475"/>
                <a:gd name="connsiteY3" fmla="*/ 755649 h 755649"/>
                <a:gd name="connsiteX4" fmla="*/ 0 w 1133475"/>
                <a:gd name="connsiteY4" fmla="*/ 0 h 75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475" h="755649">
                  <a:moveTo>
                    <a:pt x="0" y="0"/>
                  </a:moveTo>
                  <a:lnTo>
                    <a:pt x="1133475" y="0"/>
                  </a:lnTo>
                  <a:lnTo>
                    <a:pt x="1133475" y="755649"/>
                  </a:lnTo>
                  <a:lnTo>
                    <a:pt x="0" y="7556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172F4E0-7674-6155-E834-556277002015}"/>
                </a:ext>
              </a:extLst>
            </p:cNvPr>
            <p:cNvSpPr/>
            <p:nvPr/>
          </p:nvSpPr>
          <p:spPr>
            <a:xfrm>
              <a:off x="6061868" y="4372521"/>
              <a:ext cx="1133475" cy="755649"/>
            </a:xfrm>
            <a:custGeom>
              <a:avLst/>
              <a:gdLst>
                <a:gd name="connsiteX0" fmla="*/ 0 w 1133475"/>
                <a:gd name="connsiteY0" fmla="*/ 0 h 755649"/>
                <a:gd name="connsiteX1" fmla="*/ 1133475 w 1133475"/>
                <a:gd name="connsiteY1" fmla="*/ 0 h 755649"/>
                <a:gd name="connsiteX2" fmla="*/ 1133475 w 1133475"/>
                <a:gd name="connsiteY2" fmla="*/ 755649 h 755649"/>
                <a:gd name="connsiteX3" fmla="*/ 0 w 1133475"/>
                <a:gd name="connsiteY3" fmla="*/ 755649 h 755649"/>
                <a:gd name="connsiteX4" fmla="*/ 0 w 1133475"/>
                <a:gd name="connsiteY4" fmla="*/ 0 h 75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475" h="755649">
                  <a:moveTo>
                    <a:pt x="0" y="0"/>
                  </a:moveTo>
                  <a:lnTo>
                    <a:pt x="1133475" y="0"/>
                  </a:lnTo>
                  <a:lnTo>
                    <a:pt x="1133475" y="755649"/>
                  </a:lnTo>
                  <a:lnTo>
                    <a:pt x="0" y="7556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46AF56-750D-6762-0503-5DA81D8E0770}"/>
                </a:ext>
              </a:extLst>
            </p:cNvPr>
            <p:cNvSpPr/>
            <p:nvPr/>
          </p:nvSpPr>
          <p:spPr>
            <a:xfrm>
              <a:off x="6793010" y="3400198"/>
              <a:ext cx="1275161" cy="75564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/>
                <a:t>Cloudy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84B1880-A0CE-BA5E-32FA-BE90B62BDCBA}"/>
                </a:ext>
              </a:extLst>
            </p:cNvPr>
            <p:cNvSpPr/>
            <p:nvPr/>
          </p:nvSpPr>
          <p:spPr>
            <a:xfrm>
              <a:off x="7057232" y="4372520"/>
              <a:ext cx="755649" cy="75564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/>
                <a:t>YES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96301B-CE2C-A36E-8229-908C95EE68E3}"/>
                </a:ext>
              </a:extLst>
            </p:cNvPr>
            <p:cNvSpPr/>
            <p:nvPr/>
          </p:nvSpPr>
          <p:spPr>
            <a:xfrm>
              <a:off x="8139906" y="4372521"/>
              <a:ext cx="1133475" cy="755649"/>
            </a:xfrm>
            <a:custGeom>
              <a:avLst/>
              <a:gdLst>
                <a:gd name="connsiteX0" fmla="*/ 0 w 1133475"/>
                <a:gd name="connsiteY0" fmla="*/ 0 h 755649"/>
                <a:gd name="connsiteX1" fmla="*/ 1133475 w 1133475"/>
                <a:gd name="connsiteY1" fmla="*/ 0 h 755649"/>
                <a:gd name="connsiteX2" fmla="*/ 1133475 w 1133475"/>
                <a:gd name="connsiteY2" fmla="*/ 755649 h 755649"/>
                <a:gd name="connsiteX3" fmla="*/ 0 w 1133475"/>
                <a:gd name="connsiteY3" fmla="*/ 755649 h 755649"/>
                <a:gd name="connsiteX4" fmla="*/ 0 w 1133475"/>
                <a:gd name="connsiteY4" fmla="*/ 0 h 75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475" h="755649">
                  <a:moveTo>
                    <a:pt x="0" y="0"/>
                  </a:moveTo>
                  <a:lnTo>
                    <a:pt x="1133475" y="0"/>
                  </a:lnTo>
                  <a:lnTo>
                    <a:pt x="1133475" y="755649"/>
                  </a:lnTo>
                  <a:lnTo>
                    <a:pt x="0" y="7556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14F7319-DC87-24FD-54FF-40AA93601E3A}"/>
                </a:ext>
              </a:extLst>
            </p:cNvPr>
            <p:cNvSpPr/>
            <p:nvPr/>
          </p:nvSpPr>
          <p:spPr>
            <a:xfrm>
              <a:off x="9273381" y="3380731"/>
              <a:ext cx="1087754" cy="75564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/>
                <a:t>Rainy</a:t>
              </a:r>
            </a:p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B329142-D318-670D-8DCF-686891749867}"/>
                </a:ext>
              </a:extLst>
            </p:cNvPr>
            <p:cNvSpPr/>
            <p:nvPr/>
          </p:nvSpPr>
          <p:spPr>
            <a:xfrm>
              <a:off x="10217943" y="3378841"/>
              <a:ext cx="1133475" cy="755649"/>
            </a:xfrm>
            <a:custGeom>
              <a:avLst/>
              <a:gdLst>
                <a:gd name="connsiteX0" fmla="*/ 0 w 1133475"/>
                <a:gd name="connsiteY0" fmla="*/ 0 h 755649"/>
                <a:gd name="connsiteX1" fmla="*/ 1133475 w 1133475"/>
                <a:gd name="connsiteY1" fmla="*/ 0 h 755649"/>
                <a:gd name="connsiteX2" fmla="*/ 1133475 w 1133475"/>
                <a:gd name="connsiteY2" fmla="*/ 755649 h 755649"/>
                <a:gd name="connsiteX3" fmla="*/ 0 w 1133475"/>
                <a:gd name="connsiteY3" fmla="*/ 755649 h 755649"/>
                <a:gd name="connsiteX4" fmla="*/ 0 w 1133475"/>
                <a:gd name="connsiteY4" fmla="*/ 0 h 75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475" h="755649">
                  <a:moveTo>
                    <a:pt x="0" y="0"/>
                  </a:moveTo>
                  <a:lnTo>
                    <a:pt x="1133475" y="0"/>
                  </a:lnTo>
                  <a:lnTo>
                    <a:pt x="1133475" y="755649"/>
                  </a:lnTo>
                  <a:lnTo>
                    <a:pt x="0" y="7556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F0C4DA63-9895-C8FF-19BF-9927BB6383C3}"/>
              </a:ext>
            </a:extLst>
          </p:cNvPr>
          <p:cNvSpPr/>
          <p:nvPr/>
        </p:nvSpPr>
        <p:spPr>
          <a:xfrm>
            <a:off x="3884641" y="4570686"/>
            <a:ext cx="1572758" cy="755649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Humidity</a:t>
            </a:r>
          </a:p>
          <a:p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FC9B15C-15F1-FE0E-8DA4-36487626C34D}"/>
              </a:ext>
            </a:extLst>
          </p:cNvPr>
          <p:cNvSpPr/>
          <p:nvPr/>
        </p:nvSpPr>
        <p:spPr>
          <a:xfrm>
            <a:off x="3655615" y="5752433"/>
            <a:ext cx="755649" cy="755649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F12E64-B788-535E-CB11-AFB33E7CD8C2}"/>
              </a:ext>
            </a:extLst>
          </p:cNvPr>
          <p:cNvSpPr/>
          <p:nvPr/>
        </p:nvSpPr>
        <p:spPr>
          <a:xfrm>
            <a:off x="4930776" y="5715103"/>
            <a:ext cx="755649" cy="755649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EB2842-4F02-7E40-38B5-E4B0E14AC4E8}"/>
              </a:ext>
            </a:extLst>
          </p:cNvPr>
          <p:cNvCxnSpPr>
            <a:stCxn id="19" idx="3"/>
            <a:endCxn id="20" idx="0"/>
          </p:cNvCxnSpPr>
          <p:nvPr/>
        </p:nvCxnSpPr>
        <p:spPr>
          <a:xfrm flipH="1">
            <a:off x="4033440" y="5215673"/>
            <a:ext cx="81526" cy="53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3C7947-D795-6B9C-BC72-3D6714CD970F}"/>
              </a:ext>
            </a:extLst>
          </p:cNvPr>
          <p:cNvCxnSpPr>
            <a:stCxn id="19" idx="5"/>
            <a:endCxn id="21" idx="0"/>
          </p:cNvCxnSpPr>
          <p:nvPr/>
        </p:nvCxnSpPr>
        <p:spPr>
          <a:xfrm>
            <a:off x="5227074" y="5215673"/>
            <a:ext cx="81527" cy="49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52D6F9-1A9F-8952-17CC-903BACC54886}"/>
              </a:ext>
            </a:extLst>
          </p:cNvPr>
          <p:cNvCxnSpPr>
            <a:stCxn id="10" idx="4"/>
            <a:endCxn id="19" idx="0"/>
          </p:cNvCxnSpPr>
          <p:nvPr/>
        </p:nvCxnSpPr>
        <p:spPr>
          <a:xfrm flipH="1">
            <a:off x="4671020" y="4239567"/>
            <a:ext cx="1" cy="33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E2B37F-748D-8714-0059-08C5066B886C}"/>
              </a:ext>
            </a:extLst>
          </p:cNvPr>
          <p:cNvCxnSpPr>
            <a:stCxn id="8" idx="4"/>
            <a:endCxn id="14" idx="0"/>
          </p:cNvCxnSpPr>
          <p:nvPr/>
        </p:nvCxnSpPr>
        <p:spPr>
          <a:xfrm flipH="1">
            <a:off x="7432973" y="3245887"/>
            <a:ext cx="139" cy="25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58D581-7D68-F2DA-AF27-6B73FFEC687E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>
            <a:off x="7432973" y="4259034"/>
            <a:ext cx="4466" cy="216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FD67C43-748B-37B6-1E82-55E125298A00}"/>
              </a:ext>
            </a:extLst>
          </p:cNvPr>
          <p:cNvSpPr/>
          <p:nvPr/>
        </p:nvSpPr>
        <p:spPr>
          <a:xfrm>
            <a:off x="9042587" y="4471282"/>
            <a:ext cx="1572758" cy="755649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Wind</a:t>
            </a:r>
          </a:p>
          <a:p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624AD3-2EC4-42BA-107F-D9724E25EF59}"/>
              </a:ext>
            </a:extLst>
          </p:cNvPr>
          <p:cNvSpPr/>
          <p:nvPr/>
        </p:nvSpPr>
        <p:spPr>
          <a:xfrm>
            <a:off x="10074434" y="5615699"/>
            <a:ext cx="755649" cy="755649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A99A9A-D7FE-4DEA-BA43-31A69E430326}"/>
              </a:ext>
            </a:extLst>
          </p:cNvPr>
          <p:cNvCxnSpPr>
            <a:stCxn id="27" idx="3"/>
          </p:cNvCxnSpPr>
          <p:nvPr/>
        </p:nvCxnSpPr>
        <p:spPr>
          <a:xfrm flipH="1">
            <a:off x="9191386" y="5116269"/>
            <a:ext cx="81526" cy="53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F5997C-B889-3D56-C4B0-3C983655759F}"/>
              </a:ext>
            </a:extLst>
          </p:cNvPr>
          <p:cNvCxnSpPr>
            <a:stCxn id="27" idx="5"/>
            <a:endCxn id="28" idx="0"/>
          </p:cNvCxnSpPr>
          <p:nvPr/>
        </p:nvCxnSpPr>
        <p:spPr>
          <a:xfrm>
            <a:off x="10385020" y="5116269"/>
            <a:ext cx="67239" cy="49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A36ACAC-8CC4-2731-E8BD-E519F277AFFA}"/>
              </a:ext>
            </a:extLst>
          </p:cNvPr>
          <p:cNvCxnSpPr>
            <a:stCxn id="17" idx="4"/>
            <a:endCxn id="27" idx="0"/>
          </p:cNvCxnSpPr>
          <p:nvPr/>
        </p:nvCxnSpPr>
        <p:spPr>
          <a:xfrm>
            <a:off x="9819640" y="4239567"/>
            <a:ext cx="9326" cy="23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C51B682-EC27-AFE0-B4A7-FA084A6BA6A2}"/>
              </a:ext>
            </a:extLst>
          </p:cNvPr>
          <p:cNvSpPr txBox="1"/>
          <p:nvPr/>
        </p:nvSpPr>
        <p:spPr>
          <a:xfrm>
            <a:off x="3346119" y="5304755"/>
            <a:ext cx="72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Normal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F4EFA2-5EA1-E782-A859-3CD2147E2966}"/>
              </a:ext>
            </a:extLst>
          </p:cNvPr>
          <p:cNvSpPr txBox="1"/>
          <p:nvPr/>
        </p:nvSpPr>
        <p:spPr>
          <a:xfrm>
            <a:off x="5227321" y="5271413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62CA82-D4B6-A5D6-4D4D-2C537E8855F3}"/>
              </a:ext>
            </a:extLst>
          </p:cNvPr>
          <p:cNvSpPr txBox="1"/>
          <p:nvPr/>
        </p:nvSpPr>
        <p:spPr>
          <a:xfrm>
            <a:off x="10437843" y="5199785"/>
            <a:ext cx="661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Strong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B87A5C7-1898-569F-9D30-506416C9944E}"/>
              </a:ext>
            </a:extLst>
          </p:cNvPr>
          <p:cNvSpPr/>
          <p:nvPr/>
        </p:nvSpPr>
        <p:spPr>
          <a:xfrm>
            <a:off x="8854324" y="5632150"/>
            <a:ext cx="755649" cy="755649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C7132F-3DCF-CFC1-A4A6-B93F8B06299D}"/>
              </a:ext>
            </a:extLst>
          </p:cNvPr>
          <p:cNvSpPr txBox="1"/>
          <p:nvPr/>
        </p:nvSpPr>
        <p:spPr>
          <a:xfrm>
            <a:off x="8605412" y="5181120"/>
            <a:ext cx="596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Weak</a:t>
            </a:r>
          </a:p>
        </p:txBody>
      </p:sp>
    </p:spTree>
    <p:extLst>
      <p:ext uri="{BB962C8B-B14F-4D97-AF65-F5344CB8AC3E}">
        <p14:creationId xmlns:p14="http://schemas.microsoft.com/office/powerpoint/2010/main" val="311721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095C-D566-2892-0F30-7C1D8055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Calculate Information gain of Weather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24AB6-8E42-7562-DCF4-DEC4365307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71574"/>
                <a:ext cx="11006138" cy="547211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b="1" dirty="0"/>
                  <a:t>Step 1: Entropy of entire dataset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2200" i="1" dirty="0"/>
                  <a:t>S</a:t>
                </a:r>
                <a:r>
                  <a:rPr lang="en-US" sz="2200" dirty="0"/>
                  <a:t>{+9,−5} = </a:t>
                </a:r>
                <a14:m>
                  <m:oMath xmlns:m="http://schemas.openxmlformats.org/officeDocument/2006/math"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0" dirty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2200" i="0" dirty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0" dirty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sz="2200" i="0" dirty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200" i="0" dirty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200" i="0" dirty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= 0.94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b="1" dirty="0"/>
                  <a:t>Step 2: Entropy of all attributes: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200" dirty="0"/>
                  <a:t>Entropy of Sunny {+2, -3} =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= 0.97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200" dirty="0"/>
                  <a:t>Entropy of Cloudy {+4, -0} =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= 0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200" dirty="0"/>
                  <a:t>Entropy of Rain {+3, -2} =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= 0.97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b="1" dirty="0"/>
                  <a:t>Information Gain =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𝐸𝑛𝑡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𝐸𝑛𝑡𝑖𝑟𝑒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𝑑𝑎𝑡𝑎𝑠𝑒𝑡</m:t>
                        </m:r>
                      </m:e>
                    </m:d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200" i="0" dirty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𝐸𝑛𝑡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200" i="0" dirty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𝐸𝑛𝑡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200" i="0" dirty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𝐸𝑛𝑡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=0.246</m:t>
                    </m:r>
                  </m:oMath>
                </a14:m>
                <a:endParaRPr lang="en-US" sz="22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24AB6-8E42-7562-DCF4-DEC4365307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1574"/>
                <a:ext cx="11006138" cy="5472113"/>
              </a:xfrm>
              <a:blipFill>
                <a:blip r:embed="rId2"/>
                <a:stretch>
                  <a:fillRect l="-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88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D03F66-5059-DF8A-FFB9-74D4AA67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Calculate Information gain of Temperature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3029C8A-1CE2-490B-EF7D-922988FC7E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71574"/>
                <a:ext cx="11006138" cy="547211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b="1" dirty="0"/>
                  <a:t>Step 1: Entropy of entire dataset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2200" i="1" dirty="0"/>
                  <a:t>S</a:t>
                </a:r>
                <a:r>
                  <a:rPr lang="en-US" sz="2200" dirty="0"/>
                  <a:t>{+9,−5} = </a:t>
                </a:r>
                <a14:m>
                  <m:oMath xmlns:m="http://schemas.openxmlformats.org/officeDocument/2006/math"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0" dirty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2200" i="0" dirty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0" dirty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sz="2200" i="0" dirty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200" i="0" dirty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200" i="0" dirty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= 0.94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b="1" dirty="0"/>
                  <a:t>Step 2: Entropy of all attributes: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200" dirty="0"/>
                  <a:t>Entropy of Hot {+2, -2} =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= 1.0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200" dirty="0"/>
                  <a:t>Entropy of Mild {+4, -2} =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= 0.91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200" dirty="0"/>
                  <a:t>Entropy of Cold {+3, -1} =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= 0.81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b="1" dirty="0"/>
                  <a:t>Information Gain =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𝐸𝑛𝑡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𝐸𝑛𝑡𝑖𝑟𝑒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𝑑𝑎𝑡𝑎𝑠𝑒𝑡</m:t>
                        </m:r>
                      </m:e>
                    </m:d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200" i="0" dirty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𝐸𝑛𝑡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200" i="0" dirty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𝐸𝑛𝑡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200" i="0" dirty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𝐸𝑛𝑡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=0.029</m:t>
                    </m:r>
                  </m:oMath>
                </a14:m>
                <a:endParaRPr lang="en-US" sz="2200" b="1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3029C8A-1CE2-490B-EF7D-922988FC7E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1574"/>
                <a:ext cx="11006138" cy="5472113"/>
              </a:xfrm>
              <a:blipFill>
                <a:blip r:embed="rId2"/>
                <a:stretch>
                  <a:fillRect l="-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147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C20633-AE1A-0AD1-59E4-5FF12CC90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Calculate Information gain of Humidity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2DC40B1F-D965-6DEB-9649-02BB03C46C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71574"/>
                <a:ext cx="11006138" cy="547211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b="1" dirty="0"/>
                  <a:t>Step 1: Entropy of entire dataset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2200" i="1" dirty="0"/>
                  <a:t>S</a:t>
                </a:r>
                <a:r>
                  <a:rPr lang="en-US" sz="2200" dirty="0"/>
                  <a:t>{+9,−5} = </a:t>
                </a:r>
                <a14:m>
                  <m:oMath xmlns:m="http://schemas.openxmlformats.org/officeDocument/2006/math"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0" dirty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2200" i="0" dirty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0" dirty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sz="2200" i="0" dirty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200" i="0" dirty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200" i="0" dirty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= 0.94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b="1" dirty="0"/>
                  <a:t>Step 2: Entropy of all attributes: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200" dirty="0"/>
                  <a:t>Entropy of High {+3, -4} =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= 0.98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200" dirty="0"/>
                  <a:t>Entropy of Normal {+6, -1} =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= 0.59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b="1" dirty="0"/>
                  <a:t>Information Gain =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𝐸𝑛𝑡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𝐸𝑛𝑡𝑖𝑟𝑒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𝑑𝑎𝑡𝑎𝑠𝑒𝑡</m:t>
                        </m:r>
                      </m:e>
                    </m:d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200" i="0" dirty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𝐸𝑛𝑡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200" i="0" dirty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𝐸𝑛𝑡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=0.15</m:t>
                    </m:r>
                  </m:oMath>
                </a14:m>
                <a:endParaRPr lang="en-US" sz="2200" b="1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2DC40B1F-D965-6DEB-9649-02BB03C46C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1574"/>
                <a:ext cx="11006138" cy="5472113"/>
              </a:xfrm>
              <a:blipFill>
                <a:blip r:embed="rId2"/>
                <a:stretch>
                  <a:fillRect l="-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35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6543DE-275A-DB39-446A-303D022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Calculate Information gain of Wind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183D3C0-B590-1044-1FAD-390E8750DA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71574"/>
                <a:ext cx="11006138" cy="547211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b="1" dirty="0"/>
                  <a:t>Step 1: Entropy of entire dataset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2200" i="1" dirty="0"/>
                  <a:t>S</a:t>
                </a:r>
                <a:r>
                  <a:rPr lang="en-US" sz="2200" dirty="0"/>
                  <a:t>{+9,−5} = </a:t>
                </a:r>
                <a14:m>
                  <m:oMath xmlns:m="http://schemas.openxmlformats.org/officeDocument/2006/math"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0" dirty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2200" i="0" dirty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0" dirty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sz="2200" i="0" dirty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200" i="0" dirty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200" i="0" dirty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= 0.94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b="1" dirty="0"/>
                  <a:t>Step 2: Entropy of all attributes: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200" dirty="0"/>
                  <a:t>Entropy of Strong {+3, -3} =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= 1.0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200" dirty="0"/>
                  <a:t>Entropy of Normal {+6, -2} =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= 0.81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b="1" dirty="0"/>
                  <a:t>Information Gain =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𝐸𝑛𝑡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𝐸𝑛𝑡𝑖𝑟𝑒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𝑑𝑎𝑡𝑎𝑠𝑒𝑡</m:t>
                        </m:r>
                      </m:e>
                    </m:d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200" i="0" dirty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𝐸𝑛𝑡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200" i="0" dirty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𝐸𝑛𝑡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=0.0478</m:t>
                    </m:r>
                  </m:oMath>
                </a14:m>
                <a:endParaRPr lang="en-US" sz="2200" b="1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183D3C0-B590-1044-1FAD-390E8750DA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1574"/>
                <a:ext cx="11006138" cy="5472113"/>
              </a:xfrm>
              <a:blipFill>
                <a:blip r:embed="rId2"/>
                <a:stretch>
                  <a:fillRect l="-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11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1660E-B979-9235-7F22-8F667BF55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4363"/>
            <a:ext cx="10515600" cy="5562600"/>
          </a:xfrm>
        </p:spPr>
        <p:txBody>
          <a:bodyPr/>
          <a:lstStyle/>
          <a:p>
            <a:r>
              <a:rPr lang="en-US" dirty="0"/>
              <a:t>Gain (S, Weather) = 0.246</a:t>
            </a:r>
          </a:p>
          <a:p>
            <a:r>
              <a:rPr lang="en-US" dirty="0"/>
              <a:t>Gain (S, Temp) = 0.029</a:t>
            </a:r>
          </a:p>
          <a:p>
            <a:r>
              <a:rPr lang="en-US" dirty="0"/>
              <a:t>Gain (S, Humidity) = 0.15</a:t>
            </a:r>
          </a:p>
          <a:p>
            <a:r>
              <a:rPr lang="en-US" dirty="0"/>
              <a:t>Gain (S, Wind) = 0.0478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425B119-C8C0-3614-311C-20994DC57085}"/>
              </a:ext>
            </a:extLst>
          </p:cNvPr>
          <p:cNvGrpSpPr/>
          <p:nvPr/>
        </p:nvGrpSpPr>
        <p:grpSpPr>
          <a:xfrm>
            <a:off x="3986213" y="2488349"/>
            <a:ext cx="7367587" cy="2743008"/>
            <a:chOff x="3983831" y="2385162"/>
            <a:chExt cx="7367587" cy="274300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8F997CB-F544-F4A8-663C-7B5795D434BE}"/>
                </a:ext>
              </a:extLst>
            </p:cNvPr>
            <p:cNvSpPr/>
            <p:nvPr/>
          </p:nvSpPr>
          <p:spPr>
            <a:xfrm>
              <a:off x="7242571" y="3142701"/>
              <a:ext cx="2597546" cy="23802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19959"/>
                  </a:lnTo>
                  <a:lnTo>
                    <a:pt x="2597546" y="119959"/>
                  </a:lnTo>
                  <a:lnTo>
                    <a:pt x="2597546" y="238029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2ABE5C4-8194-5EDF-8A30-FC6F0A301993}"/>
                </a:ext>
              </a:extLst>
            </p:cNvPr>
            <p:cNvSpPr/>
            <p:nvPr/>
          </p:nvSpPr>
          <p:spPr>
            <a:xfrm>
              <a:off x="7415647" y="4155848"/>
              <a:ext cx="91440" cy="23802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38029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1B49614-0C52-915A-A6E5-58ECE9384D9C}"/>
                </a:ext>
              </a:extLst>
            </p:cNvPr>
            <p:cNvSpPr/>
            <p:nvPr/>
          </p:nvSpPr>
          <p:spPr>
            <a:xfrm>
              <a:off x="7242571" y="3142701"/>
              <a:ext cx="519509" cy="23802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19959"/>
                  </a:lnTo>
                  <a:lnTo>
                    <a:pt x="519509" y="119959"/>
                  </a:lnTo>
                  <a:lnTo>
                    <a:pt x="519509" y="238029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5AB544-DA4D-B3AA-71BA-3DE392BEC836}"/>
                </a:ext>
              </a:extLst>
            </p:cNvPr>
            <p:cNvSpPr/>
            <p:nvPr/>
          </p:nvSpPr>
          <p:spPr>
            <a:xfrm>
              <a:off x="4645024" y="3142701"/>
              <a:ext cx="2597546" cy="23802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597546" y="0"/>
                  </a:moveTo>
                  <a:lnTo>
                    <a:pt x="2597546" y="119959"/>
                  </a:lnTo>
                  <a:lnTo>
                    <a:pt x="0" y="119959"/>
                  </a:lnTo>
                  <a:lnTo>
                    <a:pt x="0" y="238029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4C633B8-56CE-6C72-FCF2-E7F1192CEE14}"/>
                </a:ext>
              </a:extLst>
            </p:cNvPr>
            <p:cNvSpPr/>
            <p:nvPr/>
          </p:nvSpPr>
          <p:spPr>
            <a:xfrm>
              <a:off x="6721553" y="2387051"/>
              <a:ext cx="1418353" cy="75564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/>
                <a:t>Weather</a:t>
              </a:r>
            </a:p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F67CD4-FA55-3D8C-6123-723B56BDDEAB}"/>
                </a:ext>
              </a:extLst>
            </p:cNvPr>
            <p:cNvSpPr/>
            <p:nvPr/>
          </p:nvSpPr>
          <p:spPr>
            <a:xfrm>
              <a:off x="7620396" y="2385162"/>
              <a:ext cx="1133475" cy="755649"/>
            </a:xfrm>
            <a:custGeom>
              <a:avLst/>
              <a:gdLst>
                <a:gd name="connsiteX0" fmla="*/ 0 w 1133475"/>
                <a:gd name="connsiteY0" fmla="*/ 0 h 755649"/>
                <a:gd name="connsiteX1" fmla="*/ 1133475 w 1133475"/>
                <a:gd name="connsiteY1" fmla="*/ 0 h 755649"/>
                <a:gd name="connsiteX2" fmla="*/ 1133475 w 1133475"/>
                <a:gd name="connsiteY2" fmla="*/ 755649 h 755649"/>
                <a:gd name="connsiteX3" fmla="*/ 0 w 1133475"/>
                <a:gd name="connsiteY3" fmla="*/ 755649 h 755649"/>
                <a:gd name="connsiteX4" fmla="*/ 0 w 1133475"/>
                <a:gd name="connsiteY4" fmla="*/ 0 h 75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475" h="755649">
                  <a:moveTo>
                    <a:pt x="0" y="0"/>
                  </a:moveTo>
                  <a:lnTo>
                    <a:pt x="1133475" y="0"/>
                  </a:lnTo>
                  <a:lnTo>
                    <a:pt x="1133475" y="755649"/>
                  </a:lnTo>
                  <a:lnTo>
                    <a:pt x="0" y="7556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2E04A71-51E3-AC59-A7BF-0997EA8CE89F}"/>
                </a:ext>
              </a:extLst>
            </p:cNvPr>
            <p:cNvSpPr/>
            <p:nvPr/>
          </p:nvSpPr>
          <p:spPr>
            <a:xfrm>
              <a:off x="4031058" y="3380731"/>
              <a:ext cx="1275161" cy="75564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/>
                <a:t>Sunny</a:t>
              </a:r>
            </a:p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250719D-B61E-34B0-7DFF-AE686165CA94}"/>
                </a:ext>
              </a:extLst>
            </p:cNvPr>
            <p:cNvSpPr/>
            <p:nvPr/>
          </p:nvSpPr>
          <p:spPr>
            <a:xfrm>
              <a:off x="5022849" y="3378841"/>
              <a:ext cx="1133475" cy="755649"/>
            </a:xfrm>
            <a:custGeom>
              <a:avLst/>
              <a:gdLst>
                <a:gd name="connsiteX0" fmla="*/ 0 w 1133475"/>
                <a:gd name="connsiteY0" fmla="*/ 0 h 755649"/>
                <a:gd name="connsiteX1" fmla="*/ 1133475 w 1133475"/>
                <a:gd name="connsiteY1" fmla="*/ 0 h 755649"/>
                <a:gd name="connsiteX2" fmla="*/ 1133475 w 1133475"/>
                <a:gd name="connsiteY2" fmla="*/ 755649 h 755649"/>
                <a:gd name="connsiteX3" fmla="*/ 0 w 1133475"/>
                <a:gd name="connsiteY3" fmla="*/ 755649 h 755649"/>
                <a:gd name="connsiteX4" fmla="*/ 0 w 1133475"/>
                <a:gd name="connsiteY4" fmla="*/ 0 h 75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475" h="755649">
                  <a:moveTo>
                    <a:pt x="0" y="0"/>
                  </a:moveTo>
                  <a:lnTo>
                    <a:pt x="1133475" y="0"/>
                  </a:lnTo>
                  <a:lnTo>
                    <a:pt x="1133475" y="755649"/>
                  </a:lnTo>
                  <a:lnTo>
                    <a:pt x="0" y="7556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1420C89-C56D-14C3-54C5-BC8006153ED4}"/>
                </a:ext>
              </a:extLst>
            </p:cNvPr>
            <p:cNvSpPr/>
            <p:nvPr/>
          </p:nvSpPr>
          <p:spPr>
            <a:xfrm>
              <a:off x="3983831" y="4372521"/>
              <a:ext cx="1133475" cy="755649"/>
            </a:xfrm>
            <a:custGeom>
              <a:avLst/>
              <a:gdLst>
                <a:gd name="connsiteX0" fmla="*/ 0 w 1133475"/>
                <a:gd name="connsiteY0" fmla="*/ 0 h 755649"/>
                <a:gd name="connsiteX1" fmla="*/ 1133475 w 1133475"/>
                <a:gd name="connsiteY1" fmla="*/ 0 h 755649"/>
                <a:gd name="connsiteX2" fmla="*/ 1133475 w 1133475"/>
                <a:gd name="connsiteY2" fmla="*/ 755649 h 755649"/>
                <a:gd name="connsiteX3" fmla="*/ 0 w 1133475"/>
                <a:gd name="connsiteY3" fmla="*/ 755649 h 755649"/>
                <a:gd name="connsiteX4" fmla="*/ 0 w 1133475"/>
                <a:gd name="connsiteY4" fmla="*/ 0 h 75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475" h="755649">
                  <a:moveTo>
                    <a:pt x="0" y="0"/>
                  </a:moveTo>
                  <a:lnTo>
                    <a:pt x="1133475" y="0"/>
                  </a:lnTo>
                  <a:lnTo>
                    <a:pt x="1133475" y="755649"/>
                  </a:lnTo>
                  <a:lnTo>
                    <a:pt x="0" y="7556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455BF1F-4E70-CFB2-698A-ECAA1C9A621A}"/>
                </a:ext>
              </a:extLst>
            </p:cNvPr>
            <p:cNvSpPr/>
            <p:nvPr/>
          </p:nvSpPr>
          <p:spPr>
            <a:xfrm>
              <a:off x="6061868" y="4372521"/>
              <a:ext cx="1133475" cy="755649"/>
            </a:xfrm>
            <a:custGeom>
              <a:avLst/>
              <a:gdLst>
                <a:gd name="connsiteX0" fmla="*/ 0 w 1133475"/>
                <a:gd name="connsiteY0" fmla="*/ 0 h 755649"/>
                <a:gd name="connsiteX1" fmla="*/ 1133475 w 1133475"/>
                <a:gd name="connsiteY1" fmla="*/ 0 h 755649"/>
                <a:gd name="connsiteX2" fmla="*/ 1133475 w 1133475"/>
                <a:gd name="connsiteY2" fmla="*/ 755649 h 755649"/>
                <a:gd name="connsiteX3" fmla="*/ 0 w 1133475"/>
                <a:gd name="connsiteY3" fmla="*/ 755649 h 755649"/>
                <a:gd name="connsiteX4" fmla="*/ 0 w 1133475"/>
                <a:gd name="connsiteY4" fmla="*/ 0 h 75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475" h="755649">
                  <a:moveTo>
                    <a:pt x="0" y="0"/>
                  </a:moveTo>
                  <a:lnTo>
                    <a:pt x="1133475" y="0"/>
                  </a:lnTo>
                  <a:lnTo>
                    <a:pt x="1133475" y="755649"/>
                  </a:lnTo>
                  <a:lnTo>
                    <a:pt x="0" y="7556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8ACEEE5-4CE3-9E9E-0205-41FDA02DCDAF}"/>
                </a:ext>
              </a:extLst>
            </p:cNvPr>
            <p:cNvSpPr/>
            <p:nvPr/>
          </p:nvSpPr>
          <p:spPr>
            <a:xfrm>
              <a:off x="6864745" y="3380731"/>
              <a:ext cx="1275161" cy="75564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/>
                <a:t>Cloudy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BDE0BBD-AA32-0916-90C5-ED486EDA9256}"/>
                </a:ext>
              </a:extLst>
            </p:cNvPr>
            <p:cNvSpPr/>
            <p:nvPr/>
          </p:nvSpPr>
          <p:spPr>
            <a:xfrm>
              <a:off x="7083542" y="4372520"/>
              <a:ext cx="755649" cy="75564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/>
                <a:t>YES</a:t>
              </a: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BE452F-D159-3E78-1955-8462CD1D382A}"/>
                </a:ext>
              </a:extLst>
            </p:cNvPr>
            <p:cNvSpPr/>
            <p:nvPr/>
          </p:nvSpPr>
          <p:spPr>
            <a:xfrm>
              <a:off x="8139906" y="4372521"/>
              <a:ext cx="1133475" cy="755649"/>
            </a:xfrm>
            <a:custGeom>
              <a:avLst/>
              <a:gdLst>
                <a:gd name="connsiteX0" fmla="*/ 0 w 1133475"/>
                <a:gd name="connsiteY0" fmla="*/ 0 h 755649"/>
                <a:gd name="connsiteX1" fmla="*/ 1133475 w 1133475"/>
                <a:gd name="connsiteY1" fmla="*/ 0 h 755649"/>
                <a:gd name="connsiteX2" fmla="*/ 1133475 w 1133475"/>
                <a:gd name="connsiteY2" fmla="*/ 755649 h 755649"/>
                <a:gd name="connsiteX3" fmla="*/ 0 w 1133475"/>
                <a:gd name="connsiteY3" fmla="*/ 755649 h 755649"/>
                <a:gd name="connsiteX4" fmla="*/ 0 w 1133475"/>
                <a:gd name="connsiteY4" fmla="*/ 0 h 75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475" h="755649">
                  <a:moveTo>
                    <a:pt x="0" y="0"/>
                  </a:moveTo>
                  <a:lnTo>
                    <a:pt x="1133475" y="0"/>
                  </a:lnTo>
                  <a:lnTo>
                    <a:pt x="1133475" y="755649"/>
                  </a:lnTo>
                  <a:lnTo>
                    <a:pt x="0" y="7556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28666F7-DE23-0C7F-C665-33015D90D1AD}"/>
                </a:ext>
              </a:extLst>
            </p:cNvPr>
            <p:cNvSpPr/>
            <p:nvPr/>
          </p:nvSpPr>
          <p:spPr>
            <a:xfrm>
              <a:off x="9273381" y="3380731"/>
              <a:ext cx="1087754" cy="75564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/>
                <a:t>Rainy</a:t>
              </a:r>
            </a:p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A12BB8-0AB3-D653-7560-AFDB15A5C8CC}"/>
                </a:ext>
              </a:extLst>
            </p:cNvPr>
            <p:cNvSpPr/>
            <p:nvPr/>
          </p:nvSpPr>
          <p:spPr>
            <a:xfrm>
              <a:off x="10217943" y="3378841"/>
              <a:ext cx="1133475" cy="755649"/>
            </a:xfrm>
            <a:custGeom>
              <a:avLst/>
              <a:gdLst>
                <a:gd name="connsiteX0" fmla="*/ 0 w 1133475"/>
                <a:gd name="connsiteY0" fmla="*/ 0 h 755649"/>
                <a:gd name="connsiteX1" fmla="*/ 1133475 w 1133475"/>
                <a:gd name="connsiteY1" fmla="*/ 0 h 755649"/>
                <a:gd name="connsiteX2" fmla="*/ 1133475 w 1133475"/>
                <a:gd name="connsiteY2" fmla="*/ 755649 h 755649"/>
                <a:gd name="connsiteX3" fmla="*/ 0 w 1133475"/>
                <a:gd name="connsiteY3" fmla="*/ 755649 h 755649"/>
                <a:gd name="connsiteX4" fmla="*/ 0 w 1133475"/>
                <a:gd name="connsiteY4" fmla="*/ 0 h 75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475" h="755649">
                  <a:moveTo>
                    <a:pt x="0" y="0"/>
                  </a:moveTo>
                  <a:lnTo>
                    <a:pt x="1133475" y="0"/>
                  </a:lnTo>
                  <a:lnTo>
                    <a:pt x="1133475" y="755649"/>
                  </a:lnTo>
                  <a:lnTo>
                    <a:pt x="0" y="7556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4098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7A7F9C-6304-2FE8-4FE7-60C1CA6B4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98697"/>
              </p:ext>
            </p:extLst>
          </p:nvPr>
        </p:nvGraphicFramePr>
        <p:xfrm>
          <a:off x="2709332" y="2184400"/>
          <a:ext cx="6773335" cy="248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4686">
                  <a:extLst>
                    <a:ext uri="{9D8B030D-6E8A-4147-A177-3AD203B41FA5}">
                      <a16:colId xmlns:a16="http://schemas.microsoft.com/office/drawing/2014/main" val="368719784"/>
                    </a:ext>
                  </a:extLst>
                </a:gridCol>
                <a:gridCol w="1504648">
                  <a:extLst>
                    <a:ext uri="{9D8B030D-6E8A-4147-A177-3AD203B41FA5}">
                      <a16:colId xmlns:a16="http://schemas.microsoft.com/office/drawing/2014/main" val="35847032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673782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327834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39957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 Football?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370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4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57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10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238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767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023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F32AF4-D609-F34B-F2C3-669461039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Calculate Information gain of Temperature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E8BDEBB-D17F-8E22-ED4C-837A0FB258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71574"/>
                <a:ext cx="11006138" cy="547211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b="1" dirty="0"/>
                  <a:t>Step 1: Entropy of Sunny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2200" i="1" dirty="0"/>
                  <a:t>S</a:t>
                </a:r>
                <a:r>
                  <a:rPr lang="en-US" sz="2200" dirty="0"/>
                  <a:t>{+2,−3} = </a:t>
                </a:r>
                <a14:m>
                  <m:oMath xmlns:m="http://schemas.openxmlformats.org/officeDocument/2006/math"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= 0.97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b="1" dirty="0"/>
                  <a:t>Step 2: Entropy of all attributes: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200" dirty="0"/>
                  <a:t>Entropy of Hot {+0, -2} =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= 0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200" dirty="0"/>
                  <a:t>Entropy of Mild {+1, -1} =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= 1.0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200" dirty="0"/>
                  <a:t>Entropy of Cold {+1, -0} =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= 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b="1" dirty="0"/>
                  <a:t>Information Gain =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𝐸𝑛𝑡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𝑆𝑢𝑛𝑛𝑦</m:t>
                        </m:r>
                      </m:e>
                    </m:d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𝐸𝑛𝑡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𝐸𝑛𝑡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𝐸𝑛𝑡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=0.57</m:t>
                    </m:r>
                  </m:oMath>
                </a14:m>
                <a:endParaRPr lang="en-US" sz="2200" b="1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E8BDEBB-D17F-8E22-ED4C-837A0FB258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1574"/>
                <a:ext cx="11006138" cy="5472113"/>
              </a:xfrm>
              <a:blipFill>
                <a:blip r:embed="rId2"/>
                <a:stretch>
                  <a:fillRect l="-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7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72E5A1-35E4-B2E7-F094-60D0AC7F0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Calculate Information gain of Humidity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6387E44-B2A3-56A1-73B0-9AFF8B9A08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71574"/>
                <a:ext cx="11006138" cy="547211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b="1" dirty="0"/>
                  <a:t>Step 1: Entropy of Sunny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2200" i="1" dirty="0"/>
                  <a:t>S</a:t>
                </a:r>
                <a:r>
                  <a:rPr lang="en-US" sz="2200" dirty="0"/>
                  <a:t>{+2,−3} = </a:t>
                </a:r>
                <a14:m>
                  <m:oMath xmlns:m="http://schemas.openxmlformats.org/officeDocument/2006/math"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= 0.97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b="1" dirty="0"/>
                  <a:t>Step 2: Entropy of all attributes: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200" dirty="0"/>
                  <a:t>Entropy of High {+0, -3} =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= 0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200" dirty="0"/>
                  <a:t>Entropy of Normal {+2, -0} =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/>
                  <a:t> = 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b="1" dirty="0"/>
                  <a:t>Information Gain =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𝐸𝑛𝑡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𝑆𝑢𝑛𝑛𝑦</m:t>
                        </m:r>
                      </m:e>
                    </m:d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𝐸𝑛𝑡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𝐸𝑛𝑡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=0.97</m:t>
                    </m:r>
                  </m:oMath>
                </a14:m>
                <a:endParaRPr lang="en-US" sz="2200" b="1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6387E44-B2A3-56A1-73B0-9AFF8B9A0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1574"/>
                <a:ext cx="11006138" cy="5472113"/>
              </a:xfrm>
              <a:blipFill>
                <a:blip r:embed="rId2"/>
                <a:stretch>
                  <a:fillRect l="-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336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1221</Words>
  <Application>Microsoft Office PowerPoint</Application>
  <PresentationFormat>Widescreen</PresentationFormat>
  <Paragraphs>264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Calculate Information gain of Weather</vt:lpstr>
      <vt:lpstr>Calculate Information gain of Temperature</vt:lpstr>
      <vt:lpstr>Calculate Information gain of Humidity</vt:lpstr>
      <vt:lpstr>Calculate Information gain of Wind</vt:lpstr>
      <vt:lpstr>PowerPoint Presentation</vt:lpstr>
      <vt:lpstr>PowerPoint Presentation</vt:lpstr>
      <vt:lpstr>Calculate Information gain of Temperature</vt:lpstr>
      <vt:lpstr>Calculate Information gain of Humidity</vt:lpstr>
      <vt:lpstr>Calculate Information gain of Wind</vt:lpstr>
      <vt:lpstr>PowerPoint Presentation</vt:lpstr>
      <vt:lpstr>PowerPoint Presentation</vt:lpstr>
      <vt:lpstr>Calculate Information gain of Temperature</vt:lpstr>
      <vt:lpstr>Calculate Information gain of Humidity</vt:lpstr>
      <vt:lpstr>Calculate Information gain of Wind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Ahmed, Asif (Stud. I - CAI)</dc:creator>
  <cp:lastModifiedBy>Ahmed, Asif (Stud. I - CAI)</cp:lastModifiedBy>
  <cp:revision>1</cp:revision>
  <dcterms:created xsi:type="dcterms:W3CDTF">2025-08-04T17:45:05Z</dcterms:created>
  <dcterms:modified xsi:type="dcterms:W3CDTF">2025-08-04T20:36:37Z</dcterms:modified>
</cp:coreProperties>
</file>