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11"/>
  </p:notesMasterIdLst>
  <p:sldIdLst>
    <p:sldId id="258" r:id="rId2"/>
    <p:sldId id="259" r:id="rId3"/>
    <p:sldId id="260" r:id="rId4"/>
    <p:sldId id="261" r:id="rId5"/>
    <p:sldId id="262" r:id="rId6"/>
    <p:sldId id="263" r:id="rId7"/>
    <p:sldId id="264" r:id="rId8"/>
    <p:sldId id="265" r:id="rId9"/>
    <p:sldId id="266" r:id="rId1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58DB8DA-46EA-4917-BF61-22C425E0C80D}" type="datetimeFigureOut">
              <a:rPr lang="en-US" smtClean="0"/>
              <a:t>6/9/2017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717F6F2-8088-4250-B6A7-B590870B1128}" type="slidenum">
              <a:rPr lang="en-US" smtClean="0"/>
              <a:t>‹#›</a:t>
            </a:fld>
            <a:endParaRPr lang="en-US"/>
          </a:p>
        </p:txBody>
      </p:sp>
    </p:spTree>
    <p:extLst>
      <p:ext uri="{BB962C8B-B14F-4D97-AF65-F5344CB8AC3E}">
        <p14:creationId xmlns:p14="http://schemas.microsoft.com/office/powerpoint/2010/main" val="374422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17F6F2-8088-4250-B6A7-B590870B1128}" type="slidenum">
              <a:rPr lang="en-US" smtClean="0"/>
              <a:t>6</a:t>
            </a:fld>
            <a:endParaRPr lang="en-US"/>
          </a:p>
        </p:txBody>
      </p:sp>
    </p:spTree>
    <p:extLst>
      <p:ext uri="{BB962C8B-B14F-4D97-AF65-F5344CB8AC3E}">
        <p14:creationId xmlns:p14="http://schemas.microsoft.com/office/powerpoint/2010/main" val="339563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17F6F2-8088-4250-B6A7-B590870B1128}" type="slidenum">
              <a:rPr lang="en-US" smtClean="0"/>
              <a:t>7</a:t>
            </a:fld>
            <a:endParaRPr lang="en-US"/>
          </a:p>
        </p:txBody>
      </p:sp>
    </p:spTree>
    <p:extLst>
      <p:ext uri="{BB962C8B-B14F-4D97-AF65-F5344CB8AC3E}">
        <p14:creationId xmlns:p14="http://schemas.microsoft.com/office/powerpoint/2010/main" val="180839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17F6F2-8088-4250-B6A7-B590870B1128}" type="slidenum">
              <a:rPr lang="en-US" smtClean="0"/>
              <a:t>8</a:t>
            </a:fld>
            <a:endParaRPr lang="en-US"/>
          </a:p>
        </p:txBody>
      </p:sp>
    </p:spTree>
    <p:extLst>
      <p:ext uri="{BB962C8B-B14F-4D97-AF65-F5344CB8AC3E}">
        <p14:creationId xmlns:p14="http://schemas.microsoft.com/office/powerpoint/2010/main" val="577983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EE6152-D735-45E0-8CDF-08B9C38CF8A9}"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106657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E6152-D735-45E0-8CDF-08B9C38CF8A9}"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313755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E6152-D735-45E0-8CDF-08B9C38CF8A9}"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221042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E6152-D735-45E0-8CDF-08B9C38CF8A9}"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17366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EE6152-D735-45E0-8CDF-08B9C38CF8A9}"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194683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EE6152-D735-45E0-8CDF-08B9C38CF8A9}"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28273403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EE6152-D735-45E0-8CDF-08B9C38CF8A9}" type="datetimeFigureOut">
              <a:rPr lang="en-US" smtClean="0"/>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40175119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EE6152-D735-45E0-8CDF-08B9C38CF8A9}" type="datetimeFigureOut">
              <a:rPr lang="en-US" smtClean="0"/>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359912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E6152-D735-45E0-8CDF-08B9C38CF8A9}" type="datetimeFigureOut">
              <a:rPr lang="en-US" smtClean="0"/>
              <a:t>6/9/2017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355864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EE6152-D735-45E0-8CDF-08B9C38CF8A9}"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16091367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EE6152-D735-45E0-8CDF-08B9C38CF8A9}"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F153B3-B44A-43B2-85F5-50030036B776}" type="slidenum">
              <a:rPr lang="en-US" smtClean="0"/>
              <a:t>‹#›</a:t>
            </a:fld>
            <a:endParaRPr lang="en-US"/>
          </a:p>
        </p:txBody>
      </p:sp>
    </p:spTree>
    <p:extLst>
      <p:ext uri="{BB962C8B-B14F-4D97-AF65-F5344CB8AC3E}">
        <p14:creationId xmlns:p14="http://schemas.microsoft.com/office/powerpoint/2010/main" val="190198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E6152-D735-45E0-8CDF-08B9C38CF8A9}" type="datetimeFigureOut">
              <a:rPr lang="en-US" smtClean="0"/>
              <a:t>6/9/2017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153B3-B44A-43B2-85F5-50030036B776}" type="slidenum">
              <a:rPr lang="en-US" smtClean="0"/>
              <a:t>‹#›</a:t>
            </a:fld>
            <a:endParaRPr lang="en-US"/>
          </a:p>
        </p:txBody>
      </p:sp>
    </p:spTree>
    <p:extLst>
      <p:ext uri="{BB962C8B-B14F-4D97-AF65-F5344CB8AC3E}">
        <p14:creationId xmlns:p14="http://schemas.microsoft.com/office/powerpoint/2010/main" val="3117352713"/>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google.com/url?q=http://34.210.131.245&amp;sa=D&amp;sntz=1&amp;usg=AFQjCNFSSEEzY171kJf-gc3BQbLdhDKOt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4CB946-391B-4DDA-A473-D2A0B9D6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6" y="3062543"/>
            <a:ext cx="6610921" cy="3615348"/>
          </a:xfrm>
          <a:prstGeom prst="rect">
            <a:avLst/>
          </a:prstGeom>
          <a:ln w="25400">
            <a:solidFill>
              <a:schemeClr val="tx1">
                <a:lumMod val="85000"/>
                <a:lumOff val="15000"/>
              </a:schemeClr>
            </a:solidFill>
          </a:ln>
        </p:spPr>
      </p:pic>
      <p:sp>
        <p:nvSpPr>
          <p:cNvPr id="8" name="TextBox 7">
            <a:extLst>
              <a:ext uri="{FF2B5EF4-FFF2-40B4-BE49-F238E27FC236}">
                <a16:creationId xmlns:a16="http://schemas.microsoft.com/office/drawing/2014/main" id="{F565A9EF-B221-4360-BAA6-8C41B8465CC1}"/>
              </a:ext>
            </a:extLst>
          </p:cNvPr>
          <p:cNvSpPr txBox="1"/>
          <p:nvPr/>
        </p:nvSpPr>
        <p:spPr>
          <a:xfrm>
            <a:off x="184727" y="1006766"/>
            <a:ext cx="6610922" cy="1948870"/>
          </a:xfrm>
          <a:prstGeom prst="rect">
            <a:avLst/>
          </a:prstGeom>
          <a:noFill/>
          <a:ln>
            <a:noFill/>
          </a:ln>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Description</a:t>
            </a:r>
          </a:p>
          <a:p>
            <a:r>
              <a:rPr lang="en-US" sz="1000" dirty="0">
                <a:solidFill>
                  <a:schemeClr val="tx1">
                    <a:lumMod val="85000"/>
                    <a:lumOff val="15000"/>
                  </a:schemeClr>
                </a:solidFill>
                <a:latin typeface="Arial" panose="020B0604020202020204" pitchFamily="34" charset="0"/>
                <a:cs typeface="Arial" panose="020B0604020202020204" pitchFamily="34" charset="0"/>
              </a:rPr>
              <a:t>This is the home screen for the entire application.  From here the user can view a summary of the entire business plan including the estimated statement of work (by project), the total funding allocation, total available (active) employees, and total assigned employees.</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The navigation bar across the top provides the user access to a number of maintenance and summary pages such as employee list and utilization, funding by project or type, and disciplines.</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The Projects navigation bar allows the user to select or drill down into a particular project.  The “Add Project” button on the right hand side of the Projects navigation bar allows the user to do just that.</a:t>
            </a:r>
          </a:p>
        </p:txBody>
      </p:sp>
      <p:sp>
        <p:nvSpPr>
          <p:cNvPr id="9" name="TextBox 8">
            <a:extLst>
              <a:ext uri="{FF2B5EF4-FFF2-40B4-BE49-F238E27FC236}">
                <a16:creationId xmlns:a16="http://schemas.microsoft.com/office/drawing/2014/main" id="{ECDD356A-608D-4137-B428-7F0A50F26F2A}"/>
              </a:ext>
            </a:extLst>
          </p:cNvPr>
          <p:cNvSpPr txBox="1"/>
          <p:nvPr/>
        </p:nvSpPr>
        <p:spPr>
          <a:xfrm>
            <a:off x="6881090" y="1006765"/>
            <a:ext cx="5135417" cy="5671125"/>
          </a:xfrm>
          <a:prstGeom prst="rect">
            <a:avLst/>
          </a:prstGeom>
          <a:noFill/>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Important Notes</a:t>
            </a:r>
          </a:p>
          <a:p>
            <a:pPr marL="171450" indent="-171450">
              <a:buFont typeface="Arial" panose="020B0604020202020204" pitchFamily="34" charset="0"/>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application can be accessed at</a:t>
            </a:r>
            <a:r>
              <a:rPr lang="en-US" sz="1400" dirty="0">
                <a:solidFill>
                  <a:schemeClr val="tx1">
                    <a:lumMod val="85000"/>
                    <a:lumOff val="15000"/>
                  </a:schemeClr>
                </a:solidFill>
                <a:latin typeface="Arial" panose="020B0604020202020204" pitchFamily="34" charset="0"/>
                <a:cs typeface="Arial" panose="020B0604020202020204" pitchFamily="34" charset="0"/>
              </a:rPr>
              <a:t> </a:t>
            </a:r>
            <a:r>
              <a:rPr lang="en-US" sz="1400" dirty="0">
                <a:hlinkClick r:id="rId3"/>
              </a:rPr>
              <a:t>http://34.210.131.245</a:t>
            </a:r>
            <a:endParaRPr lang="en-US" sz="1400" dirty="0">
              <a:solidFill>
                <a:srgbClr val="FF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Supported browsers include Chrome and Firefox at a minimum.</a:t>
            </a:r>
          </a:p>
          <a:p>
            <a:pPr marL="628650" lvl="1"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Internet Explorer is not supported.</a:t>
            </a:r>
          </a:p>
          <a:p>
            <a:pPr marL="628650" lvl="1"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Support for Safari, Opera, and Edge has not been verified.</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Time constraints necessitated the construction of this demo document prior to project completion.  Therefore you may see some minor differences between this document and the final deliverable.</a:t>
            </a:r>
            <a:endParaRPr lang="en-US" sz="1200" u="sng" dirty="0">
              <a:latin typeface="Arial" panose="020B0604020202020204" pitchFamily="34" charset="0"/>
              <a:cs typeface="Arial" panose="020B0604020202020204" pitchFamily="34" charset="0"/>
            </a:endParaRPr>
          </a:p>
          <a:p>
            <a:endParaRPr lang="en-US" sz="1200" u="sng" dirty="0">
              <a:solidFill>
                <a:schemeClr val="tx1">
                  <a:lumMod val="85000"/>
                  <a:lumOff val="15000"/>
                </a:schemeClr>
              </a:solidFill>
              <a:latin typeface="Arial" panose="020B0604020202020204" pitchFamily="34" charset="0"/>
              <a:cs typeface="Arial" panose="020B0604020202020204" pitchFamily="34" charset="0"/>
            </a:endParaRPr>
          </a:p>
          <a:p>
            <a:endParaRPr lang="en-US" sz="1200" u="sng" dirty="0">
              <a:solidFill>
                <a:schemeClr val="tx1">
                  <a:lumMod val="85000"/>
                  <a:lumOff val="15000"/>
                </a:schemeClr>
              </a:solidFill>
              <a:latin typeface="Arial" panose="020B0604020202020204" pitchFamily="34" charset="0"/>
              <a:cs typeface="Arial" panose="020B0604020202020204" pitchFamily="34" charset="0"/>
            </a:endParaRPr>
          </a:p>
          <a:p>
            <a:r>
              <a:rPr lang="en-US" sz="1200" u="sng" dirty="0">
                <a:solidFill>
                  <a:schemeClr val="tx1">
                    <a:lumMod val="85000"/>
                    <a:lumOff val="15000"/>
                  </a:schemeClr>
                </a:solidFill>
                <a:latin typeface="Arial" panose="020B0604020202020204" pitchFamily="34" charset="0"/>
                <a:cs typeface="Arial" panose="020B0604020202020204" pitchFamily="34" charset="0"/>
              </a:rPr>
              <a:t>Demonstration Steps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With your mouse hover over any data point on any curve.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the numerical value and the associate date for that data point.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chart legend, click on “SOW: Death Star”.</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the statement of work associated with the project disappear from the chart.  Click it again to bring it back.</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This is a good tool for scenario planning such as taking on new projects or cancellations of existing projects.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projects are displayed in a stacked area format.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 under all of the shaded curves represents the total statement of work for all projects.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area under any one shaded curve represents the total statement of work for an individual project.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the employee and funding curves are simple line format.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areas under each of these curves represent business level totals.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on the “Add Project” button.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pop-up window, enter a title and a short description for the project.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“Add New Project” and you should see your new project page.</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on the link titled “Death Star” in the Projects navigation bar.</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Proceed to page 2 of this demonstration.</a:t>
            </a:r>
          </a:p>
        </p:txBody>
      </p:sp>
      <p:sp>
        <p:nvSpPr>
          <p:cNvPr id="11" name="Oval 10">
            <a:extLst>
              <a:ext uri="{FF2B5EF4-FFF2-40B4-BE49-F238E27FC236}">
                <a16:creationId xmlns:a16="http://schemas.microsoft.com/office/drawing/2014/main" id="{ECBD2345-607F-4204-B167-A3490986DBB1}"/>
              </a:ext>
            </a:extLst>
          </p:cNvPr>
          <p:cNvSpPr>
            <a:spLocks noChangeAspect="1"/>
          </p:cNvSpPr>
          <p:nvPr/>
        </p:nvSpPr>
        <p:spPr>
          <a:xfrm>
            <a:off x="6924135" y="3053508"/>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12" name="Oval 11">
            <a:extLst>
              <a:ext uri="{FF2B5EF4-FFF2-40B4-BE49-F238E27FC236}">
                <a16:creationId xmlns:a16="http://schemas.microsoft.com/office/drawing/2014/main" id="{4FC50F96-0A31-4250-82D0-FD7A9E200BE9}"/>
              </a:ext>
            </a:extLst>
          </p:cNvPr>
          <p:cNvSpPr>
            <a:spLocks noChangeAspect="1"/>
          </p:cNvSpPr>
          <p:nvPr/>
        </p:nvSpPr>
        <p:spPr>
          <a:xfrm>
            <a:off x="6924135" y="3519101"/>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13" name="Oval 12">
            <a:extLst>
              <a:ext uri="{FF2B5EF4-FFF2-40B4-BE49-F238E27FC236}">
                <a16:creationId xmlns:a16="http://schemas.microsoft.com/office/drawing/2014/main" id="{96E4FF37-51EB-4D51-A2D9-F1C192D7D749}"/>
              </a:ext>
            </a:extLst>
          </p:cNvPr>
          <p:cNvSpPr>
            <a:spLocks noChangeAspect="1"/>
          </p:cNvSpPr>
          <p:nvPr/>
        </p:nvSpPr>
        <p:spPr>
          <a:xfrm>
            <a:off x="6924135" y="4285840"/>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14" name="Oval 13">
            <a:extLst>
              <a:ext uri="{FF2B5EF4-FFF2-40B4-BE49-F238E27FC236}">
                <a16:creationId xmlns:a16="http://schemas.microsoft.com/office/drawing/2014/main" id="{B2AB214D-E249-43C8-AE88-23191C475582}"/>
              </a:ext>
            </a:extLst>
          </p:cNvPr>
          <p:cNvSpPr>
            <a:spLocks noChangeAspect="1"/>
          </p:cNvSpPr>
          <p:nvPr/>
        </p:nvSpPr>
        <p:spPr>
          <a:xfrm>
            <a:off x="6924135" y="5346071"/>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sp>
        <p:nvSpPr>
          <p:cNvPr id="15" name="Oval 14">
            <a:extLst>
              <a:ext uri="{FF2B5EF4-FFF2-40B4-BE49-F238E27FC236}">
                <a16:creationId xmlns:a16="http://schemas.microsoft.com/office/drawing/2014/main" id="{CD2DDB63-87E8-4EF6-8C06-1F88028EA557}"/>
              </a:ext>
            </a:extLst>
          </p:cNvPr>
          <p:cNvSpPr>
            <a:spLocks noChangeAspect="1"/>
          </p:cNvSpPr>
          <p:nvPr/>
        </p:nvSpPr>
        <p:spPr>
          <a:xfrm>
            <a:off x="2707735" y="5248829"/>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16" name="Oval 15">
            <a:extLst>
              <a:ext uri="{FF2B5EF4-FFF2-40B4-BE49-F238E27FC236}">
                <a16:creationId xmlns:a16="http://schemas.microsoft.com/office/drawing/2014/main" id="{77F2FE8E-63F9-4910-B02E-8E84D628259C}"/>
              </a:ext>
            </a:extLst>
          </p:cNvPr>
          <p:cNvSpPr>
            <a:spLocks noChangeAspect="1"/>
          </p:cNvSpPr>
          <p:nvPr/>
        </p:nvSpPr>
        <p:spPr>
          <a:xfrm>
            <a:off x="5164608" y="4513693"/>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17" name="Oval 16">
            <a:extLst>
              <a:ext uri="{FF2B5EF4-FFF2-40B4-BE49-F238E27FC236}">
                <a16:creationId xmlns:a16="http://schemas.microsoft.com/office/drawing/2014/main" id="{382860DE-2803-4213-81A0-04A85B000F15}"/>
              </a:ext>
            </a:extLst>
          </p:cNvPr>
          <p:cNvSpPr>
            <a:spLocks noChangeAspect="1"/>
          </p:cNvSpPr>
          <p:nvPr/>
        </p:nvSpPr>
        <p:spPr>
          <a:xfrm>
            <a:off x="4980717" y="5463113"/>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cxnSp>
        <p:nvCxnSpPr>
          <p:cNvPr id="19" name="Straight Arrow Connector 18">
            <a:extLst>
              <a:ext uri="{FF2B5EF4-FFF2-40B4-BE49-F238E27FC236}">
                <a16:creationId xmlns:a16="http://schemas.microsoft.com/office/drawing/2014/main" id="{365D525F-1AB7-4099-9CFC-D2F492C77B4D}"/>
              </a:ext>
            </a:extLst>
          </p:cNvPr>
          <p:cNvCxnSpPr>
            <a:cxnSpLocks/>
          </p:cNvCxnSpPr>
          <p:nvPr/>
        </p:nvCxnSpPr>
        <p:spPr>
          <a:xfrm flipH="1" flipV="1">
            <a:off x="3490186" y="5248829"/>
            <a:ext cx="1493155" cy="305724"/>
          </a:xfrm>
          <a:prstGeom prst="straightConnector1">
            <a:avLst/>
          </a:prstGeom>
          <a:ln w="25400">
            <a:solidFill>
              <a:schemeClr val="accent2">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B2F696-DBF6-4F43-BF77-D3C1D7406988}"/>
              </a:ext>
            </a:extLst>
          </p:cNvPr>
          <p:cNvCxnSpPr>
            <a:cxnSpLocks/>
            <a:stCxn id="17" idx="2"/>
          </p:cNvCxnSpPr>
          <p:nvPr/>
        </p:nvCxnSpPr>
        <p:spPr>
          <a:xfrm flipH="1">
            <a:off x="3404743" y="5554553"/>
            <a:ext cx="1575974" cy="486028"/>
          </a:xfrm>
          <a:prstGeom prst="straightConnector1">
            <a:avLst/>
          </a:prstGeom>
          <a:ln w="25400">
            <a:solidFill>
              <a:schemeClr val="accent2">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76AF312-7C8F-4263-9F40-A5FE38EC1B03}"/>
              </a:ext>
            </a:extLst>
          </p:cNvPr>
          <p:cNvSpPr>
            <a:spLocks noChangeAspect="1"/>
          </p:cNvSpPr>
          <p:nvPr/>
        </p:nvSpPr>
        <p:spPr>
          <a:xfrm>
            <a:off x="4797837" y="3881366"/>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cxnSp>
        <p:nvCxnSpPr>
          <p:cNvPr id="27" name="Straight Arrow Connector 26">
            <a:extLst>
              <a:ext uri="{FF2B5EF4-FFF2-40B4-BE49-F238E27FC236}">
                <a16:creationId xmlns:a16="http://schemas.microsoft.com/office/drawing/2014/main" id="{CAB0D9BC-89BA-423B-8CB8-44AEB3AC7063}"/>
              </a:ext>
            </a:extLst>
          </p:cNvPr>
          <p:cNvCxnSpPr>
            <a:cxnSpLocks/>
            <a:stCxn id="26" idx="6"/>
          </p:cNvCxnSpPr>
          <p:nvPr/>
        </p:nvCxnSpPr>
        <p:spPr>
          <a:xfrm flipV="1">
            <a:off x="4980717" y="3842327"/>
            <a:ext cx="1209786" cy="130479"/>
          </a:xfrm>
          <a:prstGeom prst="straightConnector1">
            <a:avLst/>
          </a:prstGeom>
          <a:ln w="25400">
            <a:solidFill>
              <a:schemeClr val="bg2">
                <a:lumMod val="1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833F5B-6FAC-49F5-893B-C486568BC3D2}"/>
              </a:ext>
            </a:extLst>
          </p:cNvPr>
          <p:cNvCxnSpPr>
            <a:cxnSpLocks/>
            <a:stCxn id="26" idx="2"/>
          </p:cNvCxnSpPr>
          <p:nvPr/>
        </p:nvCxnSpPr>
        <p:spPr>
          <a:xfrm flipH="1" flipV="1">
            <a:off x="2983345" y="3876383"/>
            <a:ext cx="1814492" cy="96423"/>
          </a:xfrm>
          <a:prstGeom prst="straightConnector1">
            <a:avLst/>
          </a:prstGeom>
          <a:ln w="25400">
            <a:solidFill>
              <a:schemeClr val="bg2">
                <a:lumMod val="1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A49E50A4-DDBB-43CE-BE60-07633E4D976F}"/>
              </a:ext>
            </a:extLst>
          </p:cNvPr>
          <p:cNvSpPr>
            <a:spLocks noChangeAspect="1"/>
          </p:cNvSpPr>
          <p:nvPr/>
        </p:nvSpPr>
        <p:spPr>
          <a:xfrm>
            <a:off x="6924135" y="5801936"/>
            <a:ext cx="182880" cy="182880"/>
          </a:xfrm>
          <a:prstGeom prst="ellipse">
            <a:avLst/>
          </a:prstGeom>
          <a:solidFill>
            <a:schemeClr val="accent4">
              <a:lumMod val="40000"/>
              <a:lumOff val="6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4">
                    <a:lumMod val="50000"/>
                  </a:schemeClr>
                </a:solidFill>
                <a:latin typeface="Arial" panose="020B0604020202020204" pitchFamily="34" charset="0"/>
                <a:cs typeface="Arial" panose="020B0604020202020204" pitchFamily="34" charset="0"/>
              </a:rPr>
              <a:t>5</a:t>
            </a:r>
          </a:p>
        </p:txBody>
      </p:sp>
      <p:sp>
        <p:nvSpPr>
          <p:cNvPr id="34" name="Oval 33">
            <a:extLst>
              <a:ext uri="{FF2B5EF4-FFF2-40B4-BE49-F238E27FC236}">
                <a16:creationId xmlns:a16="http://schemas.microsoft.com/office/drawing/2014/main" id="{2DAC25E7-DB7A-4F47-A5FE-7791202022D8}"/>
              </a:ext>
            </a:extLst>
          </p:cNvPr>
          <p:cNvSpPr>
            <a:spLocks noChangeAspect="1"/>
          </p:cNvSpPr>
          <p:nvPr/>
        </p:nvSpPr>
        <p:spPr>
          <a:xfrm>
            <a:off x="703444" y="4716697"/>
            <a:ext cx="182880" cy="182880"/>
          </a:xfrm>
          <a:prstGeom prst="ellipse">
            <a:avLst/>
          </a:prstGeom>
          <a:solidFill>
            <a:schemeClr val="accent4">
              <a:lumMod val="40000"/>
              <a:lumOff val="6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4">
                    <a:lumMod val="50000"/>
                  </a:schemeClr>
                </a:solidFill>
                <a:latin typeface="Arial" panose="020B0604020202020204" pitchFamily="34" charset="0"/>
                <a:cs typeface="Arial" panose="020B0604020202020204" pitchFamily="34" charset="0"/>
              </a:rPr>
              <a:t>5</a:t>
            </a:r>
          </a:p>
        </p:txBody>
      </p:sp>
      <p:cxnSp>
        <p:nvCxnSpPr>
          <p:cNvPr id="35" name="Straight Arrow Connector 34">
            <a:extLst>
              <a:ext uri="{FF2B5EF4-FFF2-40B4-BE49-F238E27FC236}">
                <a16:creationId xmlns:a16="http://schemas.microsoft.com/office/drawing/2014/main" id="{A96C2CF3-B28D-4089-BF10-848EFD73FC52}"/>
              </a:ext>
            </a:extLst>
          </p:cNvPr>
          <p:cNvCxnSpPr>
            <a:cxnSpLocks/>
            <a:stCxn id="34" idx="0"/>
          </p:cNvCxnSpPr>
          <p:nvPr/>
        </p:nvCxnSpPr>
        <p:spPr>
          <a:xfrm flipV="1">
            <a:off x="794884" y="3954335"/>
            <a:ext cx="51497" cy="762362"/>
          </a:xfrm>
          <a:prstGeom prst="straightConnector1">
            <a:avLst/>
          </a:prstGeom>
          <a:ln w="25400">
            <a:solidFill>
              <a:schemeClr val="accent4">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1B62F16-0CDC-4FDD-AF8B-6045067D6968}"/>
              </a:ext>
            </a:extLst>
          </p:cNvPr>
          <p:cNvCxnSpPr>
            <a:cxnSpLocks/>
            <a:stCxn id="34" idx="6"/>
          </p:cNvCxnSpPr>
          <p:nvPr/>
        </p:nvCxnSpPr>
        <p:spPr>
          <a:xfrm>
            <a:off x="886324" y="4808137"/>
            <a:ext cx="1196753" cy="1232444"/>
          </a:xfrm>
          <a:prstGeom prst="straightConnector1">
            <a:avLst/>
          </a:prstGeom>
          <a:ln w="25400">
            <a:solidFill>
              <a:schemeClr val="accent4">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24" name="Content Placeholder 3">
            <a:extLst>
              <a:ext uri="{FF2B5EF4-FFF2-40B4-BE49-F238E27FC236}">
                <a16:creationId xmlns:a16="http://schemas.microsoft.com/office/drawing/2014/main" id="{7840E9CD-9036-4B9C-B513-20A53E1075E7}"/>
              </a:ext>
            </a:extLst>
          </p:cNvPr>
          <p:cNvGraphicFramePr>
            <a:graphicFrameLocks/>
          </p:cNvGraphicFramePr>
          <p:nvPr>
            <p:extLst>
              <p:ext uri="{D42A27DB-BD31-4B8C-83A1-F6EECF244321}">
                <p14:modId xmlns:p14="http://schemas.microsoft.com/office/powerpoint/2010/main" val="2237242129"/>
              </p:ext>
            </p:extLst>
          </p:nvPr>
        </p:nvGraphicFramePr>
        <p:xfrm>
          <a:off x="184726" y="-9236"/>
          <a:ext cx="11831781" cy="975360"/>
        </p:xfrm>
        <a:graphic>
          <a:graphicData uri="http://schemas.openxmlformats.org/drawingml/2006/table">
            <a:tbl>
              <a:tblPr firstRow="1" bandRow="1">
                <a:tableStyleId>{5C22544A-7EE6-4342-B048-85BDC9FD1C3A}</a:tableStyleId>
              </a:tblPr>
              <a:tblGrid>
                <a:gridCol w="11831781">
                  <a:extLst>
                    <a:ext uri="{9D8B030D-6E8A-4147-A177-3AD203B41FA5}">
                      <a16:colId xmlns:a16="http://schemas.microsoft.com/office/drawing/2014/main" val="328829169"/>
                    </a:ext>
                  </a:extLst>
                </a:gridCol>
              </a:tblGrid>
              <a:tr h="274318">
                <a:tc>
                  <a:txBody>
                    <a:bodyPr/>
                    <a:lstStyle/>
                    <a:p>
                      <a:r>
                        <a:rPr lang="en-US" sz="3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Index / Landing Page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570898"/>
                  </a:ext>
                </a:extLst>
              </a:tr>
              <a:tr h="311375">
                <a:tc>
                  <a:txBody>
                    <a:bodyPr/>
                    <a:lstStyle/>
                    <a:p>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OSU / Spring 2017 / CS467 / Team Cassiopeia (Guthrie, </a:t>
                      </a:r>
                      <a:r>
                        <a:rPr lang="en-US" sz="1600" dirty="0" err="1">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Kuretski</a:t>
                      </a:r>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 Stramel)                                                                       Page  1</a:t>
                      </a:r>
                      <a:endParaRPr lang="en-US" sz="1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9901384"/>
                  </a:ext>
                </a:extLst>
              </a:tr>
            </a:tbl>
          </a:graphicData>
        </a:graphic>
      </p:graphicFrame>
    </p:spTree>
    <p:extLst>
      <p:ext uri="{BB962C8B-B14F-4D97-AF65-F5344CB8AC3E}">
        <p14:creationId xmlns:p14="http://schemas.microsoft.com/office/powerpoint/2010/main" val="348213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4CB946-391B-4DDA-A473-D2A0B9D6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6" y="3062543"/>
            <a:ext cx="6610921" cy="3615347"/>
          </a:xfrm>
          <a:prstGeom prst="rect">
            <a:avLst/>
          </a:prstGeom>
          <a:ln w="25400">
            <a:solidFill>
              <a:schemeClr val="tx1">
                <a:lumMod val="85000"/>
                <a:lumOff val="15000"/>
              </a:schemeClr>
            </a:solidFill>
          </a:ln>
        </p:spPr>
      </p:pic>
      <p:sp>
        <p:nvSpPr>
          <p:cNvPr id="8" name="TextBox 7">
            <a:extLst>
              <a:ext uri="{FF2B5EF4-FFF2-40B4-BE49-F238E27FC236}">
                <a16:creationId xmlns:a16="http://schemas.microsoft.com/office/drawing/2014/main" id="{F565A9EF-B221-4360-BAA6-8C41B8465CC1}"/>
              </a:ext>
            </a:extLst>
          </p:cNvPr>
          <p:cNvSpPr txBox="1"/>
          <p:nvPr/>
        </p:nvSpPr>
        <p:spPr>
          <a:xfrm>
            <a:off x="184727" y="1006766"/>
            <a:ext cx="6610922" cy="1948870"/>
          </a:xfrm>
          <a:prstGeom prst="rect">
            <a:avLst/>
          </a:prstGeom>
          <a:noFill/>
          <a:ln>
            <a:noFill/>
          </a:ln>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Description</a:t>
            </a:r>
          </a:p>
          <a:p>
            <a:r>
              <a:rPr lang="en-US" sz="1000" dirty="0">
                <a:solidFill>
                  <a:schemeClr val="tx1">
                    <a:lumMod val="85000"/>
                    <a:lumOff val="15000"/>
                  </a:schemeClr>
                </a:solidFill>
                <a:latin typeface="Arial" panose="020B0604020202020204" pitchFamily="34" charset="0"/>
                <a:cs typeface="Arial" panose="020B0604020202020204" pitchFamily="34" charset="0"/>
              </a:rPr>
              <a:t>This is the project summary screen.  From here the user can view an overview of the entire project plan including the estimated statement of work (by deliverable), the total funding allocation, and total of employees currently assigned.</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The view is visually and functionally similar to the index / landing page but provides more specific data for an individual project.</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The Deliverables navigation bar allows the user to select or drill down into a particular project deliverable.  The “Add Deliverable” button on the bottom of the Deliverables navigation bar allows the user to do just that.</a:t>
            </a:r>
          </a:p>
        </p:txBody>
      </p:sp>
      <p:sp>
        <p:nvSpPr>
          <p:cNvPr id="9" name="TextBox 8">
            <a:extLst>
              <a:ext uri="{FF2B5EF4-FFF2-40B4-BE49-F238E27FC236}">
                <a16:creationId xmlns:a16="http://schemas.microsoft.com/office/drawing/2014/main" id="{ECDD356A-608D-4137-B428-7F0A50F26F2A}"/>
              </a:ext>
            </a:extLst>
          </p:cNvPr>
          <p:cNvSpPr txBox="1"/>
          <p:nvPr/>
        </p:nvSpPr>
        <p:spPr>
          <a:xfrm>
            <a:off x="6881090" y="1006765"/>
            <a:ext cx="5135417" cy="5671125"/>
          </a:xfrm>
          <a:prstGeom prst="rect">
            <a:avLst/>
          </a:prstGeom>
          <a:noFill/>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Demonstration Steps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“Death Star” is highlighted on the Projects Navigation bar and the title above the chart has also changed.</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the appearance of the new Deliverables navigation bar.  The Deliverables are specific to this project.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With your mouse hover over any data point on any curve.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the numerical value and the associate date for that data point.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This is a good tool for understanding the alignment of employees, funding, and statement of work over time.</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chart legend, click on “SOW: Superstructure”.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the statement of work associated with the project disappear from the chart.  Click it again to bring it back.</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deliverables are displayed in a stacked area format.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 under all of the shaded curves represents the total statement of work for all deliverables (for the project as a whole) and matches that shown on the Index / Landing page.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area under any one shaded curve represents the total statement of work for an individual deliverable.</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the employee and funding curves are simple line format.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areas under each of these curves represent project level totals.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on the pencil next to the Project Title.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pop-up window, update the title from “Death Star” to “Death Star #2” and update the description from “DS-1” to “DS-2” (for unfortunate reasons).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“Update Project” and you should see the updated project name in various locations.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on the “Add Deliverable” button.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pop-up window, enter a title such as “Thermal Exhaust Protection” and a short description for the deliverable.  </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“Add New Deliverable to Death Star #2” and you should see your new project on the Deliverables navigation bar.</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on the link titled “Superstructure” in the Deliverables navigation bar.</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Proceed to page 3 of this demonstration.</a:t>
            </a:r>
          </a:p>
        </p:txBody>
      </p:sp>
      <p:sp>
        <p:nvSpPr>
          <p:cNvPr id="18" name="Oval 17">
            <a:extLst>
              <a:ext uri="{FF2B5EF4-FFF2-40B4-BE49-F238E27FC236}">
                <a16:creationId xmlns:a16="http://schemas.microsoft.com/office/drawing/2014/main" id="{038C5104-AB53-407F-B720-2F03633BDFC6}"/>
              </a:ext>
            </a:extLst>
          </p:cNvPr>
          <p:cNvSpPr>
            <a:spLocks noChangeAspect="1"/>
          </p:cNvSpPr>
          <p:nvPr/>
        </p:nvSpPr>
        <p:spPr>
          <a:xfrm>
            <a:off x="6924135" y="1374176"/>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20" name="Oval 19">
            <a:extLst>
              <a:ext uri="{FF2B5EF4-FFF2-40B4-BE49-F238E27FC236}">
                <a16:creationId xmlns:a16="http://schemas.microsoft.com/office/drawing/2014/main" id="{DB445B02-6DD0-44D9-8F1C-0663FB7ACF80}"/>
              </a:ext>
            </a:extLst>
          </p:cNvPr>
          <p:cNvSpPr>
            <a:spLocks noChangeAspect="1"/>
          </p:cNvSpPr>
          <p:nvPr/>
        </p:nvSpPr>
        <p:spPr>
          <a:xfrm>
            <a:off x="1682498" y="4112756"/>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cxnSp>
        <p:nvCxnSpPr>
          <p:cNvPr id="22" name="Straight Arrow Connector 21">
            <a:extLst>
              <a:ext uri="{FF2B5EF4-FFF2-40B4-BE49-F238E27FC236}">
                <a16:creationId xmlns:a16="http://schemas.microsoft.com/office/drawing/2014/main" id="{D373C020-445C-485F-BEF5-3C379C8E0A44}"/>
              </a:ext>
            </a:extLst>
          </p:cNvPr>
          <p:cNvCxnSpPr>
            <a:cxnSpLocks/>
          </p:cNvCxnSpPr>
          <p:nvPr/>
        </p:nvCxnSpPr>
        <p:spPr>
          <a:xfrm flipH="1" flipV="1">
            <a:off x="1108363" y="3957638"/>
            <a:ext cx="574135" cy="246558"/>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AE4F7CA-5835-45BA-A8FB-9E229ED218EC}"/>
              </a:ext>
            </a:extLst>
          </p:cNvPr>
          <p:cNvCxnSpPr>
            <a:cxnSpLocks/>
            <a:stCxn id="20" idx="6"/>
          </p:cNvCxnSpPr>
          <p:nvPr/>
        </p:nvCxnSpPr>
        <p:spPr>
          <a:xfrm flipV="1">
            <a:off x="1865378" y="4080917"/>
            <a:ext cx="1228804" cy="123279"/>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148935A-D461-4872-959F-353B190FB5B7}"/>
              </a:ext>
            </a:extLst>
          </p:cNvPr>
          <p:cNvSpPr>
            <a:spLocks noChangeAspect="1"/>
          </p:cNvSpPr>
          <p:nvPr/>
        </p:nvSpPr>
        <p:spPr>
          <a:xfrm>
            <a:off x="6924135" y="1664280"/>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27" name="Oval 26">
            <a:extLst>
              <a:ext uri="{FF2B5EF4-FFF2-40B4-BE49-F238E27FC236}">
                <a16:creationId xmlns:a16="http://schemas.microsoft.com/office/drawing/2014/main" id="{91D1DED3-E3C8-4BFE-8D68-AD83DB83107D}"/>
              </a:ext>
            </a:extLst>
          </p:cNvPr>
          <p:cNvSpPr>
            <a:spLocks noChangeAspect="1"/>
          </p:cNvSpPr>
          <p:nvPr/>
        </p:nvSpPr>
        <p:spPr>
          <a:xfrm>
            <a:off x="842172" y="4241140"/>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797039E-1EE4-4EF8-8B96-3AD4314EFC1B}"/>
              </a:ext>
            </a:extLst>
          </p:cNvPr>
          <p:cNvSpPr>
            <a:spLocks noChangeAspect="1"/>
          </p:cNvSpPr>
          <p:nvPr/>
        </p:nvSpPr>
        <p:spPr>
          <a:xfrm>
            <a:off x="6924135" y="4426068"/>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29" name="Oval 28">
            <a:extLst>
              <a:ext uri="{FF2B5EF4-FFF2-40B4-BE49-F238E27FC236}">
                <a16:creationId xmlns:a16="http://schemas.microsoft.com/office/drawing/2014/main" id="{E541FC54-7F6C-403D-B747-2FFD463E279D}"/>
              </a:ext>
            </a:extLst>
          </p:cNvPr>
          <p:cNvSpPr>
            <a:spLocks noChangeAspect="1"/>
          </p:cNvSpPr>
          <p:nvPr/>
        </p:nvSpPr>
        <p:spPr>
          <a:xfrm>
            <a:off x="3873312" y="3989477"/>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AC67FF52-1877-4A21-8CD0-58A614D5C64A}"/>
              </a:ext>
            </a:extLst>
          </p:cNvPr>
          <p:cNvSpPr>
            <a:spLocks noChangeAspect="1"/>
          </p:cNvSpPr>
          <p:nvPr/>
        </p:nvSpPr>
        <p:spPr>
          <a:xfrm>
            <a:off x="6924135" y="5199979"/>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sp>
        <p:nvSpPr>
          <p:cNvPr id="31" name="Oval 30">
            <a:extLst>
              <a:ext uri="{FF2B5EF4-FFF2-40B4-BE49-F238E27FC236}">
                <a16:creationId xmlns:a16="http://schemas.microsoft.com/office/drawing/2014/main" id="{E0F3F794-5D68-4866-A622-6E664FD50084}"/>
              </a:ext>
            </a:extLst>
          </p:cNvPr>
          <p:cNvSpPr>
            <a:spLocks noChangeAspect="1"/>
          </p:cNvSpPr>
          <p:nvPr/>
        </p:nvSpPr>
        <p:spPr>
          <a:xfrm>
            <a:off x="879303" y="5459515"/>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sp>
        <p:nvSpPr>
          <p:cNvPr id="32" name="Oval 31">
            <a:extLst>
              <a:ext uri="{FF2B5EF4-FFF2-40B4-BE49-F238E27FC236}">
                <a16:creationId xmlns:a16="http://schemas.microsoft.com/office/drawing/2014/main" id="{DFB9F5EF-3D0B-4F63-9B7B-4095F30183F1}"/>
              </a:ext>
            </a:extLst>
          </p:cNvPr>
          <p:cNvSpPr>
            <a:spLocks noChangeAspect="1"/>
          </p:cNvSpPr>
          <p:nvPr/>
        </p:nvSpPr>
        <p:spPr>
          <a:xfrm>
            <a:off x="6924135" y="5961884"/>
            <a:ext cx="182880" cy="182880"/>
          </a:xfrm>
          <a:prstGeom prst="ellipse">
            <a:avLst/>
          </a:prstGeom>
          <a:solidFill>
            <a:schemeClr val="accent4">
              <a:lumMod val="40000"/>
              <a:lumOff val="6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4">
                    <a:lumMod val="50000"/>
                  </a:schemeClr>
                </a:solidFill>
                <a:latin typeface="Arial" panose="020B0604020202020204" pitchFamily="34" charset="0"/>
                <a:cs typeface="Arial" panose="020B0604020202020204" pitchFamily="34" charset="0"/>
              </a:rPr>
              <a:t>5</a:t>
            </a:r>
          </a:p>
        </p:txBody>
      </p:sp>
      <p:sp>
        <p:nvSpPr>
          <p:cNvPr id="33" name="Oval 32">
            <a:extLst>
              <a:ext uri="{FF2B5EF4-FFF2-40B4-BE49-F238E27FC236}">
                <a16:creationId xmlns:a16="http://schemas.microsoft.com/office/drawing/2014/main" id="{3F3766CD-712F-4835-AF62-8C774A46B4C9}"/>
              </a:ext>
            </a:extLst>
          </p:cNvPr>
          <p:cNvSpPr>
            <a:spLocks noChangeAspect="1"/>
          </p:cNvSpPr>
          <p:nvPr/>
        </p:nvSpPr>
        <p:spPr>
          <a:xfrm>
            <a:off x="1395430" y="5642395"/>
            <a:ext cx="182880" cy="182880"/>
          </a:xfrm>
          <a:prstGeom prst="ellipse">
            <a:avLst/>
          </a:prstGeom>
          <a:solidFill>
            <a:schemeClr val="accent4">
              <a:lumMod val="40000"/>
              <a:lumOff val="6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4">
                    <a:lumMod val="50000"/>
                  </a:schemeClr>
                </a:solidFill>
                <a:latin typeface="Arial" panose="020B0604020202020204" pitchFamily="34" charset="0"/>
                <a:cs typeface="Arial" panose="020B0604020202020204" pitchFamily="34" charset="0"/>
              </a:rPr>
              <a:t>5</a:t>
            </a:r>
          </a:p>
        </p:txBody>
      </p:sp>
      <p:cxnSp>
        <p:nvCxnSpPr>
          <p:cNvPr id="34" name="Straight Arrow Connector 33">
            <a:extLst>
              <a:ext uri="{FF2B5EF4-FFF2-40B4-BE49-F238E27FC236}">
                <a16:creationId xmlns:a16="http://schemas.microsoft.com/office/drawing/2014/main" id="{E8A0CC35-4EB9-4D44-A698-576F255EB111}"/>
              </a:ext>
            </a:extLst>
          </p:cNvPr>
          <p:cNvCxnSpPr>
            <a:cxnSpLocks/>
          </p:cNvCxnSpPr>
          <p:nvPr/>
        </p:nvCxnSpPr>
        <p:spPr>
          <a:xfrm>
            <a:off x="1505527" y="5825275"/>
            <a:ext cx="258618" cy="593998"/>
          </a:xfrm>
          <a:prstGeom prst="straightConnector1">
            <a:avLst/>
          </a:prstGeom>
          <a:ln w="25400">
            <a:solidFill>
              <a:schemeClr val="accent4">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7EA4B46-4B87-45EC-AAFE-0409618ABD4E}"/>
              </a:ext>
            </a:extLst>
          </p:cNvPr>
          <p:cNvCxnSpPr>
            <a:cxnSpLocks/>
            <a:stCxn id="33" idx="0"/>
          </p:cNvCxnSpPr>
          <p:nvPr/>
        </p:nvCxnSpPr>
        <p:spPr>
          <a:xfrm flipH="1" flipV="1">
            <a:off x="720436" y="4424020"/>
            <a:ext cx="766434" cy="1218375"/>
          </a:xfrm>
          <a:prstGeom prst="straightConnector1">
            <a:avLst/>
          </a:prstGeom>
          <a:ln w="25400">
            <a:solidFill>
              <a:schemeClr val="accent4">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3">
            <a:extLst>
              <a:ext uri="{FF2B5EF4-FFF2-40B4-BE49-F238E27FC236}">
                <a16:creationId xmlns:a16="http://schemas.microsoft.com/office/drawing/2014/main" id="{67389640-BDFB-4608-8530-BDF353593C40}"/>
              </a:ext>
            </a:extLst>
          </p:cNvPr>
          <p:cNvGraphicFramePr>
            <a:graphicFrameLocks noGrp="1"/>
          </p:cNvGraphicFramePr>
          <p:nvPr>
            <p:ph idx="1"/>
            <p:extLst>
              <p:ext uri="{D42A27DB-BD31-4B8C-83A1-F6EECF244321}">
                <p14:modId xmlns:p14="http://schemas.microsoft.com/office/powerpoint/2010/main" val="2209769949"/>
              </p:ext>
            </p:extLst>
          </p:nvPr>
        </p:nvGraphicFramePr>
        <p:xfrm>
          <a:off x="184726" y="-9236"/>
          <a:ext cx="11831781" cy="975360"/>
        </p:xfrm>
        <a:graphic>
          <a:graphicData uri="http://schemas.openxmlformats.org/drawingml/2006/table">
            <a:tbl>
              <a:tblPr firstRow="1" bandRow="1">
                <a:tableStyleId>{5C22544A-7EE6-4342-B048-85BDC9FD1C3A}</a:tableStyleId>
              </a:tblPr>
              <a:tblGrid>
                <a:gridCol w="11831781">
                  <a:extLst>
                    <a:ext uri="{9D8B030D-6E8A-4147-A177-3AD203B41FA5}">
                      <a16:colId xmlns:a16="http://schemas.microsoft.com/office/drawing/2014/main" val="328829169"/>
                    </a:ext>
                  </a:extLst>
                </a:gridCol>
              </a:tblGrid>
              <a:tr h="274318">
                <a:tc>
                  <a:txBody>
                    <a:bodyPr/>
                    <a:lstStyle/>
                    <a:p>
                      <a:r>
                        <a:rPr lang="en-US" sz="3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Project Page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570898"/>
                  </a:ext>
                </a:extLst>
              </a:tr>
              <a:tr h="311375">
                <a:tc>
                  <a:txBody>
                    <a:bodyPr/>
                    <a:lstStyle/>
                    <a:p>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OSU / Spring 2017 / CS467 / Team Cassiopeia (Guthrie, </a:t>
                      </a:r>
                      <a:r>
                        <a:rPr lang="en-US" sz="1600" dirty="0" err="1">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Kuretski</a:t>
                      </a:r>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 Stramel)                                                                       Page  2</a:t>
                      </a:r>
                      <a:endParaRPr lang="en-US" sz="1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9901384"/>
                  </a:ext>
                </a:extLst>
              </a:tr>
            </a:tbl>
          </a:graphicData>
        </a:graphic>
      </p:graphicFrame>
    </p:spTree>
    <p:extLst>
      <p:ext uri="{BB962C8B-B14F-4D97-AF65-F5344CB8AC3E}">
        <p14:creationId xmlns:p14="http://schemas.microsoft.com/office/powerpoint/2010/main" val="25745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4CB946-391B-4DDA-A473-D2A0B9D6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6" y="3062543"/>
            <a:ext cx="6610920" cy="3615347"/>
          </a:xfrm>
          <a:prstGeom prst="rect">
            <a:avLst/>
          </a:prstGeom>
          <a:ln w="25400">
            <a:solidFill>
              <a:schemeClr val="tx1">
                <a:lumMod val="85000"/>
                <a:lumOff val="15000"/>
              </a:schemeClr>
            </a:solidFill>
          </a:ln>
        </p:spPr>
      </p:pic>
      <p:sp>
        <p:nvSpPr>
          <p:cNvPr id="8" name="TextBox 7">
            <a:extLst>
              <a:ext uri="{FF2B5EF4-FFF2-40B4-BE49-F238E27FC236}">
                <a16:creationId xmlns:a16="http://schemas.microsoft.com/office/drawing/2014/main" id="{F565A9EF-B221-4360-BAA6-8C41B8465CC1}"/>
              </a:ext>
            </a:extLst>
          </p:cNvPr>
          <p:cNvSpPr txBox="1"/>
          <p:nvPr/>
        </p:nvSpPr>
        <p:spPr>
          <a:xfrm>
            <a:off x="184727" y="1006766"/>
            <a:ext cx="6610922" cy="1948870"/>
          </a:xfrm>
          <a:prstGeom prst="rect">
            <a:avLst/>
          </a:prstGeom>
          <a:noFill/>
          <a:ln>
            <a:noFill/>
          </a:ln>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Description</a:t>
            </a:r>
          </a:p>
          <a:p>
            <a:r>
              <a:rPr lang="en-US" sz="1000" dirty="0">
                <a:solidFill>
                  <a:schemeClr val="tx1">
                    <a:lumMod val="85000"/>
                    <a:lumOff val="15000"/>
                  </a:schemeClr>
                </a:solidFill>
                <a:latin typeface="Arial" panose="020B0604020202020204" pitchFamily="34" charset="0"/>
                <a:cs typeface="Arial" panose="020B0604020202020204" pitchFamily="34" charset="0"/>
              </a:rPr>
              <a:t>This is the deliverable summary screen.  From here the user can view an overview of the entire deliverable plan including the estimated statement of work (by task) and total of employees currently assigned.</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The view is visually and functionally similar to the project page but provides more specific data for an individual project deliverable.</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The Tasks navigation bar allows the user to select or drill down into a particular task that supports this project deliverable.  The “Add Task” button on the bottom of the Tasks navigation bar allows the user to do just that.</a:t>
            </a:r>
          </a:p>
        </p:txBody>
      </p:sp>
      <p:sp>
        <p:nvSpPr>
          <p:cNvPr id="9" name="TextBox 8">
            <a:extLst>
              <a:ext uri="{FF2B5EF4-FFF2-40B4-BE49-F238E27FC236}">
                <a16:creationId xmlns:a16="http://schemas.microsoft.com/office/drawing/2014/main" id="{ECDD356A-608D-4137-B428-7F0A50F26F2A}"/>
              </a:ext>
            </a:extLst>
          </p:cNvPr>
          <p:cNvSpPr txBox="1"/>
          <p:nvPr/>
        </p:nvSpPr>
        <p:spPr>
          <a:xfrm>
            <a:off x="6881090" y="1006765"/>
            <a:ext cx="5135417" cy="5671125"/>
          </a:xfrm>
          <a:prstGeom prst="rect">
            <a:avLst/>
          </a:prstGeom>
          <a:noFill/>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Demonstration Steps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“Death Star #2” is highlighted on the Projects Navigation bar, “Superstructure” is highlighted on the Deliverables Navigation bar, and the title above the chart has also changed.</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the appearance of the new Tasks navigation bar.  The Tasks are specific to this project deliverable.</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may optionally note similar functionality to other pages already presented in prior pages.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Mouse hover over any data point on any curve.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chart legend, click on “SOW: Detailed Design” several times.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Tasks are displayed in a stacked area format.</a:t>
            </a:r>
          </a:p>
          <a:p>
            <a:pPr marL="1143000" lvl="2"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 under all of the shaded curves represents the total statement of work for all tasks (for the project deliverable as a whole).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assigned employee curve is simple line format.</a:t>
            </a:r>
          </a:p>
          <a:p>
            <a:pPr marL="1143000" lvl="2"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 under this curve represents a deliverable level total.</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on the pencil next to the Deliverable Title.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pop-up window, update the title from “Superstructure” to “Super Structure”.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“Update Deliverable” and you should see the updated deliverable name in various locations.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on the “Add Task” button.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pop-up window, enter a title and a short description for the task.  </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“Add New Task” and you should see your new project on the Deliverables navigation bar.</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You’ll also need to select a Discipline from the drop down list for this task.  This represents the skill set required to complete this task.</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on one of the two links titled “Preliminary Design”.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first link is in the Tasks navigation bar.</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second link is in the summary table below the chart.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Both links will take you to the task summary page.</a:t>
            </a:r>
          </a:p>
          <a:p>
            <a:pPr marL="1143000" lvl="2"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Proceed to page 4 of this demonstration.</a:t>
            </a:r>
          </a:p>
        </p:txBody>
      </p:sp>
      <p:sp>
        <p:nvSpPr>
          <p:cNvPr id="18" name="Oval 17">
            <a:extLst>
              <a:ext uri="{FF2B5EF4-FFF2-40B4-BE49-F238E27FC236}">
                <a16:creationId xmlns:a16="http://schemas.microsoft.com/office/drawing/2014/main" id="{038C5104-AB53-407F-B720-2F03633BDFC6}"/>
              </a:ext>
            </a:extLst>
          </p:cNvPr>
          <p:cNvSpPr>
            <a:spLocks noChangeAspect="1"/>
          </p:cNvSpPr>
          <p:nvPr/>
        </p:nvSpPr>
        <p:spPr>
          <a:xfrm>
            <a:off x="6924135" y="1374176"/>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20" name="Oval 19">
            <a:extLst>
              <a:ext uri="{FF2B5EF4-FFF2-40B4-BE49-F238E27FC236}">
                <a16:creationId xmlns:a16="http://schemas.microsoft.com/office/drawing/2014/main" id="{DB445B02-6DD0-44D9-8F1C-0663FB7ACF80}"/>
              </a:ext>
            </a:extLst>
          </p:cNvPr>
          <p:cNvSpPr>
            <a:spLocks noChangeAspect="1"/>
          </p:cNvSpPr>
          <p:nvPr/>
        </p:nvSpPr>
        <p:spPr>
          <a:xfrm>
            <a:off x="1268103" y="4172357"/>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cxnSp>
        <p:nvCxnSpPr>
          <p:cNvPr id="22" name="Straight Arrow Connector 21">
            <a:extLst>
              <a:ext uri="{FF2B5EF4-FFF2-40B4-BE49-F238E27FC236}">
                <a16:creationId xmlns:a16="http://schemas.microsoft.com/office/drawing/2014/main" id="{D373C020-445C-485F-BEF5-3C379C8E0A44}"/>
              </a:ext>
            </a:extLst>
          </p:cNvPr>
          <p:cNvCxnSpPr>
            <a:cxnSpLocks/>
            <a:stCxn id="20" idx="0"/>
          </p:cNvCxnSpPr>
          <p:nvPr/>
        </p:nvCxnSpPr>
        <p:spPr>
          <a:xfrm flipH="1" flipV="1">
            <a:off x="1172537" y="3798279"/>
            <a:ext cx="187006" cy="374078"/>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AE4F7CA-5835-45BA-A8FB-9E229ED218EC}"/>
              </a:ext>
            </a:extLst>
          </p:cNvPr>
          <p:cNvCxnSpPr>
            <a:cxnSpLocks/>
            <a:stCxn id="20" idx="2"/>
          </p:cNvCxnSpPr>
          <p:nvPr/>
        </p:nvCxnSpPr>
        <p:spPr>
          <a:xfrm flipH="1" flipV="1">
            <a:off x="879303" y="4204197"/>
            <a:ext cx="388800" cy="59600"/>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148935A-D461-4872-959F-353B190FB5B7}"/>
              </a:ext>
            </a:extLst>
          </p:cNvPr>
          <p:cNvSpPr>
            <a:spLocks noChangeAspect="1"/>
          </p:cNvSpPr>
          <p:nvPr/>
        </p:nvSpPr>
        <p:spPr>
          <a:xfrm>
            <a:off x="6924135" y="1831328"/>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27" name="Oval 26">
            <a:extLst>
              <a:ext uri="{FF2B5EF4-FFF2-40B4-BE49-F238E27FC236}">
                <a16:creationId xmlns:a16="http://schemas.microsoft.com/office/drawing/2014/main" id="{91D1DED3-E3C8-4BFE-8D68-AD83DB83107D}"/>
              </a:ext>
            </a:extLst>
          </p:cNvPr>
          <p:cNvSpPr>
            <a:spLocks noChangeAspect="1"/>
          </p:cNvSpPr>
          <p:nvPr/>
        </p:nvSpPr>
        <p:spPr>
          <a:xfrm>
            <a:off x="6056656" y="3958942"/>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797039E-1EE4-4EF8-8B96-3AD4314EFC1B}"/>
              </a:ext>
            </a:extLst>
          </p:cNvPr>
          <p:cNvSpPr>
            <a:spLocks noChangeAspect="1"/>
          </p:cNvSpPr>
          <p:nvPr/>
        </p:nvSpPr>
        <p:spPr>
          <a:xfrm>
            <a:off x="6924135" y="4426069"/>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29" name="Oval 28">
            <a:extLst>
              <a:ext uri="{FF2B5EF4-FFF2-40B4-BE49-F238E27FC236}">
                <a16:creationId xmlns:a16="http://schemas.microsoft.com/office/drawing/2014/main" id="{E541FC54-7F6C-403D-B747-2FFD463E279D}"/>
              </a:ext>
            </a:extLst>
          </p:cNvPr>
          <p:cNvSpPr>
            <a:spLocks noChangeAspect="1"/>
          </p:cNvSpPr>
          <p:nvPr/>
        </p:nvSpPr>
        <p:spPr>
          <a:xfrm>
            <a:off x="5247843" y="5642395"/>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AC67FF52-1877-4A21-8CD0-58A614D5C64A}"/>
              </a:ext>
            </a:extLst>
          </p:cNvPr>
          <p:cNvSpPr>
            <a:spLocks noChangeAspect="1"/>
          </p:cNvSpPr>
          <p:nvPr/>
        </p:nvSpPr>
        <p:spPr>
          <a:xfrm>
            <a:off x="6924135" y="5349445"/>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sp>
        <p:nvSpPr>
          <p:cNvPr id="31" name="Oval 30">
            <a:extLst>
              <a:ext uri="{FF2B5EF4-FFF2-40B4-BE49-F238E27FC236}">
                <a16:creationId xmlns:a16="http://schemas.microsoft.com/office/drawing/2014/main" id="{E0F3F794-5D68-4866-A622-6E664FD50084}"/>
              </a:ext>
            </a:extLst>
          </p:cNvPr>
          <p:cNvSpPr>
            <a:spLocks noChangeAspect="1"/>
          </p:cNvSpPr>
          <p:nvPr/>
        </p:nvSpPr>
        <p:spPr>
          <a:xfrm>
            <a:off x="6009176" y="6146801"/>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cxnSp>
        <p:nvCxnSpPr>
          <p:cNvPr id="26" name="Straight Arrow Connector 25">
            <a:extLst>
              <a:ext uri="{FF2B5EF4-FFF2-40B4-BE49-F238E27FC236}">
                <a16:creationId xmlns:a16="http://schemas.microsoft.com/office/drawing/2014/main" id="{89E5845D-2629-44AE-9359-7EE70B71C7E3}"/>
              </a:ext>
            </a:extLst>
          </p:cNvPr>
          <p:cNvCxnSpPr>
            <a:cxnSpLocks/>
            <a:stCxn id="29" idx="0"/>
          </p:cNvCxnSpPr>
          <p:nvPr/>
        </p:nvCxnSpPr>
        <p:spPr>
          <a:xfrm flipH="1" flipV="1">
            <a:off x="3001818" y="4426069"/>
            <a:ext cx="2337465" cy="1216326"/>
          </a:xfrm>
          <a:prstGeom prst="straightConnector1">
            <a:avLst/>
          </a:prstGeom>
          <a:ln w="25400">
            <a:solidFill>
              <a:schemeClr val="accent2">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F8AFB10-5827-4B75-B47F-5498E58E5D70}"/>
              </a:ext>
            </a:extLst>
          </p:cNvPr>
          <p:cNvCxnSpPr>
            <a:cxnSpLocks/>
            <a:stCxn id="29" idx="0"/>
          </p:cNvCxnSpPr>
          <p:nvPr/>
        </p:nvCxnSpPr>
        <p:spPr>
          <a:xfrm flipV="1">
            <a:off x="5339283" y="5349445"/>
            <a:ext cx="394597" cy="292950"/>
          </a:xfrm>
          <a:prstGeom prst="straightConnector1">
            <a:avLst/>
          </a:prstGeom>
          <a:ln w="25400">
            <a:solidFill>
              <a:schemeClr val="accent2">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C87FB31-5165-4625-90DC-0D39F8536789}"/>
              </a:ext>
            </a:extLst>
          </p:cNvPr>
          <p:cNvCxnSpPr>
            <a:cxnSpLocks/>
          </p:cNvCxnSpPr>
          <p:nvPr/>
        </p:nvCxnSpPr>
        <p:spPr>
          <a:xfrm flipH="1">
            <a:off x="2447635" y="6238241"/>
            <a:ext cx="3561541" cy="279742"/>
          </a:xfrm>
          <a:prstGeom prst="straightConnector1">
            <a:avLst/>
          </a:prstGeom>
          <a:ln w="25400">
            <a:solidFill>
              <a:schemeClr val="bg2">
                <a:lumMod val="1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77DA7EF-7254-49B9-9A45-0DBBFF05C816}"/>
              </a:ext>
            </a:extLst>
          </p:cNvPr>
          <p:cNvCxnSpPr>
            <a:cxnSpLocks/>
            <a:stCxn id="31" idx="0"/>
          </p:cNvCxnSpPr>
          <p:nvPr/>
        </p:nvCxnSpPr>
        <p:spPr>
          <a:xfrm flipV="1">
            <a:off x="6100616" y="4426069"/>
            <a:ext cx="91440" cy="1720732"/>
          </a:xfrm>
          <a:prstGeom prst="straightConnector1">
            <a:avLst/>
          </a:prstGeom>
          <a:ln w="25400">
            <a:solidFill>
              <a:schemeClr val="bg2">
                <a:lumMod val="10000"/>
              </a:schemeClr>
            </a:solidFill>
            <a:tailEnd type="triangle" w="med" len="lg"/>
          </a:ln>
        </p:spPr>
        <p:style>
          <a:lnRef idx="1">
            <a:schemeClr val="accent1"/>
          </a:lnRef>
          <a:fillRef idx="0">
            <a:schemeClr val="accent1"/>
          </a:fillRef>
          <a:effectRef idx="0">
            <a:schemeClr val="accent1"/>
          </a:effectRef>
          <a:fontRef idx="minor">
            <a:schemeClr val="tx1"/>
          </a:fontRef>
        </p:style>
      </p:cxnSp>
      <p:graphicFrame>
        <p:nvGraphicFramePr>
          <p:cNvPr id="41" name="Content Placeholder 3">
            <a:extLst>
              <a:ext uri="{FF2B5EF4-FFF2-40B4-BE49-F238E27FC236}">
                <a16:creationId xmlns:a16="http://schemas.microsoft.com/office/drawing/2014/main" id="{3500AC92-CB4F-4745-A98B-C24F522A63E1}"/>
              </a:ext>
            </a:extLst>
          </p:cNvPr>
          <p:cNvGraphicFramePr>
            <a:graphicFrameLocks noGrp="1"/>
          </p:cNvGraphicFramePr>
          <p:nvPr>
            <p:ph idx="1"/>
            <p:extLst>
              <p:ext uri="{D42A27DB-BD31-4B8C-83A1-F6EECF244321}">
                <p14:modId xmlns:p14="http://schemas.microsoft.com/office/powerpoint/2010/main" val="327998578"/>
              </p:ext>
            </p:extLst>
          </p:nvPr>
        </p:nvGraphicFramePr>
        <p:xfrm>
          <a:off x="184726" y="-9236"/>
          <a:ext cx="11831781" cy="975360"/>
        </p:xfrm>
        <a:graphic>
          <a:graphicData uri="http://schemas.openxmlformats.org/drawingml/2006/table">
            <a:tbl>
              <a:tblPr firstRow="1" bandRow="1">
                <a:tableStyleId>{5C22544A-7EE6-4342-B048-85BDC9FD1C3A}</a:tableStyleId>
              </a:tblPr>
              <a:tblGrid>
                <a:gridCol w="11831781">
                  <a:extLst>
                    <a:ext uri="{9D8B030D-6E8A-4147-A177-3AD203B41FA5}">
                      <a16:colId xmlns:a16="http://schemas.microsoft.com/office/drawing/2014/main" val="328829169"/>
                    </a:ext>
                  </a:extLst>
                </a:gridCol>
              </a:tblGrid>
              <a:tr h="274318">
                <a:tc>
                  <a:txBody>
                    <a:bodyPr/>
                    <a:lstStyle/>
                    <a:p>
                      <a:r>
                        <a:rPr lang="en-US" sz="3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Deliverable Page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570898"/>
                  </a:ext>
                </a:extLst>
              </a:tr>
              <a:tr h="311375">
                <a:tc>
                  <a:txBody>
                    <a:bodyPr/>
                    <a:lstStyle/>
                    <a:p>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OSU / Spring 2017 / CS467 / Team Cassiopeia (Guthrie, </a:t>
                      </a:r>
                      <a:r>
                        <a:rPr lang="en-US" sz="1600" dirty="0" err="1">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Kuretski</a:t>
                      </a:r>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 Stramel)                                                                       Page  3</a:t>
                      </a:r>
                      <a:endParaRPr lang="en-US" sz="1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9901384"/>
                  </a:ext>
                </a:extLst>
              </a:tr>
            </a:tbl>
          </a:graphicData>
        </a:graphic>
      </p:graphicFrame>
    </p:spTree>
    <p:extLst>
      <p:ext uri="{BB962C8B-B14F-4D97-AF65-F5344CB8AC3E}">
        <p14:creationId xmlns:p14="http://schemas.microsoft.com/office/powerpoint/2010/main" val="336850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34701E-B385-476E-A02F-4FF77484BAF1}"/>
              </a:ext>
            </a:extLst>
          </p:cNvPr>
          <p:cNvGraphicFramePr>
            <a:graphicFrameLocks noGrp="1"/>
          </p:cNvGraphicFramePr>
          <p:nvPr>
            <p:ph idx="1"/>
            <p:extLst>
              <p:ext uri="{D42A27DB-BD31-4B8C-83A1-F6EECF244321}">
                <p14:modId xmlns:p14="http://schemas.microsoft.com/office/powerpoint/2010/main" val="1610497412"/>
              </p:ext>
            </p:extLst>
          </p:nvPr>
        </p:nvGraphicFramePr>
        <p:xfrm>
          <a:off x="184726" y="-9236"/>
          <a:ext cx="11831781" cy="975360"/>
        </p:xfrm>
        <a:graphic>
          <a:graphicData uri="http://schemas.openxmlformats.org/drawingml/2006/table">
            <a:tbl>
              <a:tblPr firstRow="1" bandRow="1">
                <a:tableStyleId>{5C22544A-7EE6-4342-B048-85BDC9FD1C3A}</a:tableStyleId>
              </a:tblPr>
              <a:tblGrid>
                <a:gridCol w="11831781">
                  <a:extLst>
                    <a:ext uri="{9D8B030D-6E8A-4147-A177-3AD203B41FA5}">
                      <a16:colId xmlns:a16="http://schemas.microsoft.com/office/drawing/2014/main" val="328829169"/>
                    </a:ext>
                  </a:extLst>
                </a:gridCol>
              </a:tblGrid>
              <a:tr h="274318">
                <a:tc>
                  <a:txBody>
                    <a:bodyPr/>
                    <a:lstStyle/>
                    <a:p>
                      <a:r>
                        <a:rPr lang="en-US" sz="3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Task Page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570898"/>
                  </a:ext>
                </a:extLst>
              </a:tr>
              <a:tr h="311375">
                <a:tc>
                  <a:txBody>
                    <a:bodyPr/>
                    <a:lstStyle/>
                    <a:p>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OSU / Spring 2017 / CS467 / Team Cassiopeia (Guthrie, </a:t>
                      </a:r>
                      <a:r>
                        <a:rPr lang="en-US" sz="1600" dirty="0" err="1">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Kuretski</a:t>
                      </a:r>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 Stramel)                                                                       Page  4</a:t>
                      </a:r>
                      <a:endParaRPr lang="en-US" sz="1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9901384"/>
                  </a:ext>
                </a:extLst>
              </a:tr>
            </a:tbl>
          </a:graphicData>
        </a:graphic>
      </p:graphicFrame>
      <p:sp>
        <p:nvSpPr>
          <p:cNvPr id="8" name="TextBox 7">
            <a:extLst>
              <a:ext uri="{FF2B5EF4-FFF2-40B4-BE49-F238E27FC236}">
                <a16:creationId xmlns:a16="http://schemas.microsoft.com/office/drawing/2014/main" id="{F565A9EF-B221-4360-BAA6-8C41B8465CC1}"/>
              </a:ext>
            </a:extLst>
          </p:cNvPr>
          <p:cNvSpPr txBox="1"/>
          <p:nvPr/>
        </p:nvSpPr>
        <p:spPr>
          <a:xfrm>
            <a:off x="184727" y="1006766"/>
            <a:ext cx="6610922" cy="1948870"/>
          </a:xfrm>
          <a:prstGeom prst="rect">
            <a:avLst/>
          </a:prstGeom>
          <a:noFill/>
          <a:ln>
            <a:noFill/>
          </a:ln>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Description</a:t>
            </a:r>
          </a:p>
          <a:p>
            <a:r>
              <a:rPr lang="en-US" sz="1000" dirty="0">
                <a:solidFill>
                  <a:schemeClr val="tx1">
                    <a:lumMod val="85000"/>
                    <a:lumOff val="15000"/>
                  </a:schemeClr>
                </a:solidFill>
                <a:latin typeface="Arial" panose="020B0604020202020204" pitchFamily="34" charset="0"/>
                <a:cs typeface="Arial" panose="020B0604020202020204" pitchFamily="34" charset="0"/>
              </a:rPr>
              <a:t>This is the task summary screen.  From here the user can input the estimated statement of work and assigned individual employees to a particular task.  The user can also see visual representations of the same data which are updated in real time as the user makes updates.</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The chart portion of the view is visually and functionally similar to the deliverable page but provides more specific data for an individual task that supports a project deliverable.</a:t>
            </a:r>
          </a:p>
        </p:txBody>
      </p:sp>
      <p:sp>
        <p:nvSpPr>
          <p:cNvPr id="9" name="TextBox 8">
            <a:extLst>
              <a:ext uri="{FF2B5EF4-FFF2-40B4-BE49-F238E27FC236}">
                <a16:creationId xmlns:a16="http://schemas.microsoft.com/office/drawing/2014/main" id="{ECDD356A-608D-4137-B428-7F0A50F26F2A}"/>
              </a:ext>
            </a:extLst>
          </p:cNvPr>
          <p:cNvSpPr txBox="1"/>
          <p:nvPr/>
        </p:nvSpPr>
        <p:spPr>
          <a:xfrm>
            <a:off x="6881090" y="1006765"/>
            <a:ext cx="5135417" cy="5671125"/>
          </a:xfrm>
          <a:prstGeom prst="rect">
            <a:avLst/>
          </a:prstGeom>
          <a:noFill/>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Demonstration Steps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“Death Star #2” is highlighted on the Projects Navigation bar, “Super Structure” is highlighted on the Deliverables Navigation bar, “Preliminary design” is highlighted on the Tasks Navigation and the title above the chart has also changed.</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the appearance of the new summary table (relative to the other views).  Whereas the other views show totals, the Task view shows by month statement of work and employee assignments.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may optionally note similar functionality to other pages already presented in prior pages.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Mouse hover over any data point on any curve.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chart legend, click on “Cantwell, Violet” several times.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Employee assignments are displayed in a stacked area format.</a:t>
            </a:r>
          </a:p>
          <a:p>
            <a:pPr marL="1143000" lvl="2"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 under all of the shaded curves represents the total of assigned employees for this particular task.</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statement of work curve is simple line format.</a:t>
            </a:r>
          </a:p>
          <a:p>
            <a:pPr marL="1143000" lvl="2"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 under this curve represents a task level total.</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on the pencil next to the Task Title.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pop-up window, add a description.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“Update Task”.</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Under “ADD/UPDATE ASSIGNMENTS”, fill in each field and click submit.  This will assign a portion of an employees time to this task for a period of time.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Employee: “Amin, Shane”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Effort: 0.8</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Start: April/2018</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End: March/2019</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that both the chart and the table are updated.</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Under “ADD/UPDATE STATEMENT OF WORK”, fill in each field and click submit.  This will update the estimate statement of work for this task for a period of time.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Start: Aug/2018</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End: Oct/2018</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Man-months: 18</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that both the chart and the table are updated.</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On the upper left of the screen, click on the “Employees” drop-down and then click “Employee List”.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Proceed to page 5 of this demonstration.</a:t>
            </a:r>
          </a:p>
          <a:p>
            <a:pPr marL="685800" lvl="1" indent="-228600">
              <a:buFont typeface="Wingdings" panose="05000000000000000000" pitchFamily="2" charset="2"/>
              <a:buChar char="§"/>
            </a:pPr>
            <a:endParaRPr lang="en-US" sz="10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8" name="Oval 17">
            <a:extLst>
              <a:ext uri="{FF2B5EF4-FFF2-40B4-BE49-F238E27FC236}">
                <a16:creationId xmlns:a16="http://schemas.microsoft.com/office/drawing/2014/main" id="{038C5104-AB53-407F-B720-2F03633BDFC6}"/>
              </a:ext>
            </a:extLst>
          </p:cNvPr>
          <p:cNvSpPr>
            <a:spLocks noChangeAspect="1"/>
          </p:cNvSpPr>
          <p:nvPr/>
        </p:nvSpPr>
        <p:spPr>
          <a:xfrm>
            <a:off x="6924135" y="1374176"/>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24" name="Oval 23">
            <a:extLst>
              <a:ext uri="{FF2B5EF4-FFF2-40B4-BE49-F238E27FC236}">
                <a16:creationId xmlns:a16="http://schemas.microsoft.com/office/drawing/2014/main" id="{5148935A-D461-4872-959F-353B190FB5B7}"/>
              </a:ext>
            </a:extLst>
          </p:cNvPr>
          <p:cNvSpPr>
            <a:spLocks noChangeAspect="1"/>
          </p:cNvSpPr>
          <p:nvPr/>
        </p:nvSpPr>
        <p:spPr>
          <a:xfrm>
            <a:off x="6924135" y="1988340"/>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797039E-1EE4-4EF8-8B96-3AD4314EFC1B}"/>
              </a:ext>
            </a:extLst>
          </p:cNvPr>
          <p:cNvSpPr>
            <a:spLocks noChangeAspect="1"/>
          </p:cNvSpPr>
          <p:nvPr/>
        </p:nvSpPr>
        <p:spPr>
          <a:xfrm>
            <a:off x="6924135" y="3816476"/>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AC67FF52-1877-4A21-8CD0-58A614D5C64A}"/>
              </a:ext>
            </a:extLst>
          </p:cNvPr>
          <p:cNvSpPr>
            <a:spLocks noChangeAspect="1"/>
          </p:cNvSpPr>
          <p:nvPr/>
        </p:nvSpPr>
        <p:spPr>
          <a:xfrm>
            <a:off x="6924135" y="4278030"/>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pic>
        <p:nvPicPr>
          <p:cNvPr id="21" name="Picture 20">
            <a:extLst>
              <a:ext uri="{FF2B5EF4-FFF2-40B4-BE49-F238E27FC236}">
                <a16:creationId xmlns:a16="http://schemas.microsoft.com/office/drawing/2014/main" id="{970AF5B7-B18A-4AF2-8F08-F16C7E3C8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104" y="3866108"/>
            <a:ext cx="5141544" cy="2811782"/>
          </a:xfrm>
          <a:prstGeom prst="rect">
            <a:avLst/>
          </a:prstGeom>
          <a:ln w="25400">
            <a:solidFill>
              <a:schemeClr val="tx1">
                <a:lumMod val="85000"/>
                <a:lumOff val="15000"/>
              </a:schemeClr>
            </a:solidFill>
          </a:ln>
        </p:spPr>
      </p:pic>
      <p:pic>
        <p:nvPicPr>
          <p:cNvPr id="7" name="Picture 6">
            <a:extLst>
              <a:ext uri="{FF2B5EF4-FFF2-40B4-BE49-F238E27FC236}">
                <a16:creationId xmlns:a16="http://schemas.microsoft.com/office/drawing/2014/main" id="{FC4CB946-391B-4DDA-A473-D2A0B9D61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 y="2281131"/>
            <a:ext cx="5120000" cy="2800000"/>
          </a:xfrm>
          <a:prstGeom prst="rect">
            <a:avLst/>
          </a:prstGeom>
          <a:ln w="25400">
            <a:solidFill>
              <a:schemeClr val="tx1">
                <a:lumMod val="85000"/>
                <a:lumOff val="15000"/>
              </a:schemeClr>
            </a:solidFill>
          </a:ln>
        </p:spPr>
      </p:pic>
      <p:sp>
        <p:nvSpPr>
          <p:cNvPr id="25" name="Oval 24">
            <a:extLst>
              <a:ext uri="{FF2B5EF4-FFF2-40B4-BE49-F238E27FC236}">
                <a16:creationId xmlns:a16="http://schemas.microsoft.com/office/drawing/2014/main" id="{C7B24CC7-3098-413B-A5B8-49722D4602F5}"/>
              </a:ext>
            </a:extLst>
          </p:cNvPr>
          <p:cNvSpPr>
            <a:spLocks noChangeAspect="1"/>
          </p:cNvSpPr>
          <p:nvPr/>
        </p:nvSpPr>
        <p:spPr>
          <a:xfrm>
            <a:off x="1471224" y="3553518"/>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cxnSp>
        <p:nvCxnSpPr>
          <p:cNvPr id="32" name="Straight Arrow Connector 31">
            <a:extLst>
              <a:ext uri="{FF2B5EF4-FFF2-40B4-BE49-F238E27FC236}">
                <a16:creationId xmlns:a16="http://schemas.microsoft.com/office/drawing/2014/main" id="{F472EE92-E132-4DB4-A42A-05667DFDC793}"/>
              </a:ext>
            </a:extLst>
          </p:cNvPr>
          <p:cNvCxnSpPr>
            <a:cxnSpLocks/>
            <a:stCxn id="25" idx="2"/>
          </p:cNvCxnSpPr>
          <p:nvPr/>
        </p:nvCxnSpPr>
        <p:spPr>
          <a:xfrm flipH="1" flipV="1">
            <a:off x="886692" y="3060760"/>
            <a:ext cx="584532" cy="584198"/>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28D0E2-F8FA-4F2E-91E4-DA085047F825}"/>
              </a:ext>
            </a:extLst>
          </p:cNvPr>
          <p:cNvCxnSpPr>
            <a:cxnSpLocks/>
            <a:stCxn id="25" idx="2"/>
          </p:cNvCxnSpPr>
          <p:nvPr/>
        </p:nvCxnSpPr>
        <p:spPr>
          <a:xfrm flipH="1" flipV="1">
            <a:off x="766618" y="3344387"/>
            <a:ext cx="704606" cy="300571"/>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666EDF-D7EE-4A19-9BF5-AC588C19B1D8}"/>
              </a:ext>
            </a:extLst>
          </p:cNvPr>
          <p:cNvCxnSpPr>
            <a:cxnSpLocks/>
            <a:stCxn id="25" idx="6"/>
          </p:cNvCxnSpPr>
          <p:nvPr/>
        </p:nvCxnSpPr>
        <p:spPr>
          <a:xfrm flipV="1">
            <a:off x="1654104" y="3417454"/>
            <a:ext cx="2816296" cy="227504"/>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9CFEC04-ED56-4EA8-8896-8C6FF5CA2D86}"/>
              </a:ext>
            </a:extLst>
          </p:cNvPr>
          <p:cNvCxnSpPr>
            <a:cxnSpLocks/>
            <a:stCxn id="25" idx="6"/>
          </p:cNvCxnSpPr>
          <p:nvPr/>
        </p:nvCxnSpPr>
        <p:spPr>
          <a:xfrm flipV="1">
            <a:off x="1654104" y="3144059"/>
            <a:ext cx="610524" cy="500899"/>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CB219AE0-B593-4487-BDCC-3BFDF3B74EF7}"/>
              </a:ext>
            </a:extLst>
          </p:cNvPr>
          <p:cNvSpPr>
            <a:spLocks noChangeAspect="1"/>
          </p:cNvSpPr>
          <p:nvPr/>
        </p:nvSpPr>
        <p:spPr>
          <a:xfrm>
            <a:off x="2365989" y="5349445"/>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40" name="Oval 39">
            <a:extLst>
              <a:ext uri="{FF2B5EF4-FFF2-40B4-BE49-F238E27FC236}">
                <a16:creationId xmlns:a16="http://schemas.microsoft.com/office/drawing/2014/main" id="{C7AE48CC-B26A-4E4A-9FA7-C8F7FBB52259}"/>
              </a:ext>
            </a:extLst>
          </p:cNvPr>
          <p:cNvSpPr>
            <a:spLocks noChangeAspect="1"/>
          </p:cNvSpPr>
          <p:nvPr/>
        </p:nvSpPr>
        <p:spPr>
          <a:xfrm>
            <a:off x="3112530" y="3097877"/>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41" name="Oval 40">
            <a:extLst>
              <a:ext uri="{FF2B5EF4-FFF2-40B4-BE49-F238E27FC236}">
                <a16:creationId xmlns:a16="http://schemas.microsoft.com/office/drawing/2014/main" id="{25E886CD-92F0-4F91-BD57-5313958B448B}"/>
              </a:ext>
            </a:extLst>
          </p:cNvPr>
          <p:cNvSpPr>
            <a:spLocks noChangeAspect="1"/>
          </p:cNvSpPr>
          <p:nvPr/>
        </p:nvSpPr>
        <p:spPr>
          <a:xfrm>
            <a:off x="2570805" y="5792818"/>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sp>
        <p:nvSpPr>
          <p:cNvPr id="42" name="Oval 41">
            <a:extLst>
              <a:ext uri="{FF2B5EF4-FFF2-40B4-BE49-F238E27FC236}">
                <a16:creationId xmlns:a16="http://schemas.microsoft.com/office/drawing/2014/main" id="{3FF5A36A-4E08-4AFC-92E3-86F52B4DE7F4}"/>
              </a:ext>
            </a:extLst>
          </p:cNvPr>
          <p:cNvSpPr>
            <a:spLocks noChangeAspect="1"/>
          </p:cNvSpPr>
          <p:nvPr/>
        </p:nvSpPr>
        <p:spPr>
          <a:xfrm>
            <a:off x="6924135" y="5333802"/>
            <a:ext cx="182880" cy="182880"/>
          </a:xfrm>
          <a:prstGeom prst="ellipse">
            <a:avLst/>
          </a:prstGeom>
          <a:solidFill>
            <a:schemeClr val="accent4">
              <a:lumMod val="40000"/>
              <a:lumOff val="6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4">
                    <a:lumMod val="50000"/>
                  </a:schemeClr>
                </a:solidFill>
                <a:latin typeface="Arial" panose="020B0604020202020204" pitchFamily="34" charset="0"/>
                <a:cs typeface="Arial" panose="020B0604020202020204" pitchFamily="34" charset="0"/>
              </a:rPr>
              <a:t>5</a:t>
            </a:r>
          </a:p>
        </p:txBody>
      </p:sp>
      <p:sp>
        <p:nvSpPr>
          <p:cNvPr id="43" name="Oval 42">
            <a:extLst>
              <a:ext uri="{FF2B5EF4-FFF2-40B4-BE49-F238E27FC236}">
                <a16:creationId xmlns:a16="http://schemas.microsoft.com/office/drawing/2014/main" id="{F090A302-6448-48D4-A484-F2E5D9AA4ED9}"/>
              </a:ext>
            </a:extLst>
          </p:cNvPr>
          <p:cNvSpPr>
            <a:spLocks noChangeAspect="1"/>
          </p:cNvSpPr>
          <p:nvPr/>
        </p:nvSpPr>
        <p:spPr>
          <a:xfrm>
            <a:off x="4397432" y="5783323"/>
            <a:ext cx="182880" cy="182880"/>
          </a:xfrm>
          <a:prstGeom prst="ellipse">
            <a:avLst/>
          </a:prstGeom>
          <a:solidFill>
            <a:schemeClr val="accent4">
              <a:lumMod val="40000"/>
              <a:lumOff val="6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4">
                    <a:lumMod val="50000"/>
                  </a:schemeClr>
                </a:solidFill>
                <a:latin typeface="Arial" panose="020B0604020202020204" pitchFamily="34" charset="0"/>
                <a:cs typeface="Arial" panose="020B0604020202020204" pitchFamily="34" charset="0"/>
              </a:rPr>
              <a:t>5</a:t>
            </a:r>
          </a:p>
        </p:txBody>
      </p:sp>
      <p:sp>
        <p:nvSpPr>
          <p:cNvPr id="44" name="Oval 43">
            <a:extLst>
              <a:ext uri="{FF2B5EF4-FFF2-40B4-BE49-F238E27FC236}">
                <a16:creationId xmlns:a16="http://schemas.microsoft.com/office/drawing/2014/main" id="{A3E90B0B-2F14-415C-9999-F3576B4F2BA5}"/>
              </a:ext>
            </a:extLst>
          </p:cNvPr>
          <p:cNvSpPr>
            <a:spLocks noChangeAspect="1"/>
          </p:cNvSpPr>
          <p:nvPr/>
        </p:nvSpPr>
        <p:spPr>
          <a:xfrm>
            <a:off x="6924135" y="6256993"/>
            <a:ext cx="182880" cy="182880"/>
          </a:xfrm>
          <a:prstGeom prst="ellipse">
            <a:avLst/>
          </a:prstGeom>
          <a:solidFill>
            <a:srgbClr val="E5B3B3"/>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0000"/>
                </a:solidFill>
                <a:latin typeface="Arial" panose="020B0604020202020204" pitchFamily="34" charset="0"/>
                <a:cs typeface="Arial" panose="020B0604020202020204" pitchFamily="34" charset="0"/>
              </a:rPr>
              <a:t>6</a:t>
            </a:r>
          </a:p>
        </p:txBody>
      </p:sp>
      <p:sp>
        <p:nvSpPr>
          <p:cNvPr id="45" name="Oval 44">
            <a:extLst>
              <a:ext uri="{FF2B5EF4-FFF2-40B4-BE49-F238E27FC236}">
                <a16:creationId xmlns:a16="http://schemas.microsoft.com/office/drawing/2014/main" id="{2A675586-4448-48A3-B1DE-B530FD6188D2}"/>
              </a:ext>
            </a:extLst>
          </p:cNvPr>
          <p:cNvSpPr>
            <a:spLocks noChangeAspect="1"/>
          </p:cNvSpPr>
          <p:nvPr/>
        </p:nvSpPr>
        <p:spPr>
          <a:xfrm>
            <a:off x="936041" y="2683505"/>
            <a:ext cx="182880" cy="182880"/>
          </a:xfrm>
          <a:prstGeom prst="ellipse">
            <a:avLst/>
          </a:prstGeom>
          <a:solidFill>
            <a:srgbClr val="E5B3B3"/>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0000"/>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273185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34701E-B385-476E-A02F-4FF77484BAF1}"/>
              </a:ext>
            </a:extLst>
          </p:cNvPr>
          <p:cNvGraphicFramePr>
            <a:graphicFrameLocks noGrp="1"/>
          </p:cNvGraphicFramePr>
          <p:nvPr>
            <p:ph idx="1"/>
            <p:extLst>
              <p:ext uri="{D42A27DB-BD31-4B8C-83A1-F6EECF244321}">
                <p14:modId xmlns:p14="http://schemas.microsoft.com/office/powerpoint/2010/main" val="1147743889"/>
              </p:ext>
            </p:extLst>
          </p:nvPr>
        </p:nvGraphicFramePr>
        <p:xfrm>
          <a:off x="184726" y="-9236"/>
          <a:ext cx="11831781" cy="975360"/>
        </p:xfrm>
        <a:graphic>
          <a:graphicData uri="http://schemas.openxmlformats.org/drawingml/2006/table">
            <a:tbl>
              <a:tblPr firstRow="1" bandRow="1">
                <a:tableStyleId>{5C22544A-7EE6-4342-B048-85BDC9FD1C3A}</a:tableStyleId>
              </a:tblPr>
              <a:tblGrid>
                <a:gridCol w="11831781">
                  <a:extLst>
                    <a:ext uri="{9D8B030D-6E8A-4147-A177-3AD203B41FA5}">
                      <a16:colId xmlns:a16="http://schemas.microsoft.com/office/drawing/2014/main" val="328829169"/>
                    </a:ext>
                  </a:extLst>
                </a:gridCol>
              </a:tblGrid>
              <a:tr h="274318">
                <a:tc>
                  <a:txBody>
                    <a:bodyPr/>
                    <a:lstStyle/>
                    <a:p>
                      <a:r>
                        <a:rPr lang="en-US" sz="3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Employee List Page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570898"/>
                  </a:ext>
                </a:extLst>
              </a:tr>
              <a:tr h="311375">
                <a:tc>
                  <a:txBody>
                    <a:bodyPr/>
                    <a:lstStyle/>
                    <a:p>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OSU / Spring 2017 / CS467 / Team Cassiopeia (Guthrie, </a:t>
                      </a:r>
                      <a:r>
                        <a:rPr lang="en-US" sz="1600" dirty="0" err="1">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Kuretski</a:t>
                      </a:r>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 Stramel)                                                                       Page  5</a:t>
                      </a:r>
                      <a:endParaRPr lang="en-US" sz="1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9901384"/>
                  </a:ext>
                </a:extLst>
              </a:tr>
            </a:tbl>
          </a:graphicData>
        </a:graphic>
      </p:graphicFrame>
      <p:sp>
        <p:nvSpPr>
          <p:cNvPr id="8" name="TextBox 7">
            <a:extLst>
              <a:ext uri="{FF2B5EF4-FFF2-40B4-BE49-F238E27FC236}">
                <a16:creationId xmlns:a16="http://schemas.microsoft.com/office/drawing/2014/main" id="{F565A9EF-B221-4360-BAA6-8C41B8465CC1}"/>
              </a:ext>
            </a:extLst>
          </p:cNvPr>
          <p:cNvSpPr txBox="1"/>
          <p:nvPr/>
        </p:nvSpPr>
        <p:spPr>
          <a:xfrm>
            <a:off x="184727" y="1006766"/>
            <a:ext cx="6610922" cy="1948870"/>
          </a:xfrm>
          <a:prstGeom prst="rect">
            <a:avLst/>
          </a:prstGeom>
          <a:noFill/>
          <a:ln>
            <a:noFill/>
          </a:ln>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Description</a:t>
            </a:r>
          </a:p>
          <a:p>
            <a:r>
              <a:rPr lang="en-US" sz="1000" dirty="0">
                <a:solidFill>
                  <a:schemeClr val="tx1">
                    <a:lumMod val="85000"/>
                    <a:lumOff val="15000"/>
                  </a:schemeClr>
                </a:solidFill>
                <a:latin typeface="Arial" panose="020B0604020202020204" pitchFamily="34" charset="0"/>
                <a:cs typeface="Arial" panose="020B0604020202020204" pitchFamily="34" charset="0"/>
              </a:rPr>
              <a:t>This is a maintenance page where users can see the employees that do or have worked for the company over time.  Employees can also be added, updated, or deleted from this page.</a:t>
            </a:r>
          </a:p>
        </p:txBody>
      </p:sp>
      <p:sp>
        <p:nvSpPr>
          <p:cNvPr id="9" name="TextBox 8">
            <a:extLst>
              <a:ext uri="{FF2B5EF4-FFF2-40B4-BE49-F238E27FC236}">
                <a16:creationId xmlns:a16="http://schemas.microsoft.com/office/drawing/2014/main" id="{ECDD356A-608D-4137-B428-7F0A50F26F2A}"/>
              </a:ext>
            </a:extLst>
          </p:cNvPr>
          <p:cNvSpPr txBox="1"/>
          <p:nvPr/>
        </p:nvSpPr>
        <p:spPr>
          <a:xfrm>
            <a:off x="6881090" y="1006765"/>
            <a:ext cx="5135417" cy="5671125"/>
          </a:xfrm>
          <a:prstGeom prst="rect">
            <a:avLst/>
          </a:prstGeom>
          <a:noFill/>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Demonstration Steps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the “Employee ID” button to sort the employee list based on employee ID.  You can also sort by Last Name, First Name, Discipline, Active, and Start/End dates.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the “Add New Employee” button, fill in each field and click submit.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First Name: “Captain”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Last Name: “</a:t>
            </a:r>
            <a:r>
              <a:rPr lang="en-US" sz="1000" dirty="0" err="1">
                <a:solidFill>
                  <a:schemeClr val="tx1">
                    <a:lumMod val="85000"/>
                    <a:lumOff val="15000"/>
                  </a:schemeClr>
                </a:solidFill>
                <a:latin typeface="Arial" panose="020B0604020202020204" pitchFamily="34" charset="0"/>
                <a:cs typeface="Arial" panose="020B0604020202020204" pitchFamily="34" charset="0"/>
              </a:rPr>
              <a:t>Phasma</a:t>
            </a:r>
            <a:r>
              <a:rPr lang="en-US" sz="1000" dirty="0">
                <a:solidFill>
                  <a:schemeClr val="tx1">
                    <a:lumMod val="85000"/>
                    <a:lumOff val="15000"/>
                  </a:schemeClr>
                </a:solidFill>
                <a:latin typeface="Arial" panose="020B0604020202020204" pitchFamily="34" charset="0"/>
                <a:cs typeface="Arial" panose="020B0604020202020204" pitchFamily="34" charset="0"/>
              </a:rPr>
              <a: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Discipline: “Security”</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Active Start: June/2017</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Active End: Dec/2057 (meaning unknown at the moment)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After clicking “Add Employee” you should be able to find the new employee in the list.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the “Update” button next to “Captain </a:t>
            </a:r>
            <a:r>
              <a:rPr lang="en-US" sz="1000" dirty="0" err="1">
                <a:solidFill>
                  <a:schemeClr val="tx1">
                    <a:lumMod val="85000"/>
                    <a:lumOff val="15000"/>
                  </a:schemeClr>
                </a:solidFill>
                <a:latin typeface="Arial" panose="020B0604020202020204" pitchFamily="34" charset="0"/>
                <a:cs typeface="Arial" panose="020B0604020202020204" pitchFamily="34" charset="0"/>
              </a:rPr>
              <a:t>Phasma</a:t>
            </a:r>
            <a:r>
              <a:rPr lang="en-US" sz="1000" dirty="0">
                <a:solidFill>
                  <a:schemeClr val="tx1">
                    <a:lumMod val="85000"/>
                    <a:lumOff val="15000"/>
                  </a:schemeClr>
                </a:solidFill>
                <a:latin typeface="Arial" panose="020B0604020202020204" pitchFamily="34" charset="0"/>
                <a:cs typeface="Arial" panose="020B0604020202020204" pitchFamily="34" charset="0"/>
              </a:rPr>
              <a: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Change “Active End Year” to 2017 (we can’t be sure she’ll be available after The Last Jedi).</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After clicking “Update Employee” you should be able to see the updates in the list.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Take note of the Employee ID for “Captain </a:t>
            </a:r>
            <a:r>
              <a:rPr lang="en-US" sz="1000" dirty="0" err="1">
                <a:solidFill>
                  <a:schemeClr val="tx1">
                    <a:lumMod val="85000"/>
                    <a:lumOff val="15000"/>
                  </a:schemeClr>
                </a:solidFill>
                <a:latin typeface="Arial" panose="020B0604020202020204" pitchFamily="34" charset="0"/>
                <a:cs typeface="Arial" panose="020B0604020202020204" pitchFamily="34" charset="0"/>
              </a:rPr>
              <a:t>Phasma</a:t>
            </a:r>
            <a:r>
              <a:rPr lang="en-US" sz="1000" dirty="0">
                <a:solidFill>
                  <a:schemeClr val="tx1">
                    <a:lumMod val="85000"/>
                    <a:lumOff val="15000"/>
                  </a:schemeClr>
                </a:solidFill>
                <a:latin typeface="Arial" panose="020B0604020202020204" pitchFamily="34" charset="0"/>
                <a:cs typeface="Arial" panose="020B0604020202020204" pitchFamily="34" charset="0"/>
              </a:rPr>
              <a:t>” in the list.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the “Delete” button next to “Captain </a:t>
            </a:r>
            <a:r>
              <a:rPr lang="en-US" sz="1000" dirty="0" err="1">
                <a:solidFill>
                  <a:schemeClr val="tx1">
                    <a:lumMod val="85000"/>
                    <a:lumOff val="15000"/>
                  </a:schemeClr>
                </a:solidFill>
                <a:latin typeface="Arial" panose="020B0604020202020204" pitchFamily="34" charset="0"/>
                <a:cs typeface="Arial" panose="020B0604020202020204" pitchFamily="34" charset="0"/>
              </a:rPr>
              <a:t>Phasma</a:t>
            </a:r>
            <a:r>
              <a:rPr lang="en-US" sz="1000" dirty="0">
                <a:solidFill>
                  <a:schemeClr val="tx1">
                    <a:lumMod val="85000"/>
                    <a:lumOff val="15000"/>
                  </a:schemeClr>
                </a:solidFill>
                <a:latin typeface="Arial" panose="020B0604020202020204" pitchFamily="34" charset="0"/>
                <a:cs typeface="Arial" panose="020B0604020202020204" pitchFamily="34" charset="0"/>
              </a:rPr>
              <a: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will get a warning.</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Go ahead and click “Delete”.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Search for her Employee ID to verify deletion.  She should not appear in the list.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On the upper left of the screen, click on the “Employees” drop-down and then click “Employee Utilization”.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Proceed to page 6 of this demonstration.</a:t>
            </a:r>
          </a:p>
          <a:p>
            <a:pPr marL="685800" lvl="1" indent="-228600">
              <a:buFont typeface="Wingdings" panose="05000000000000000000" pitchFamily="2" charset="2"/>
              <a:buChar char="§"/>
            </a:pPr>
            <a:endParaRPr lang="en-US" sz="10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8" name="Oval 17">
            <a:extLst>
              <a:ext uri="{FF2B5EF4-FFF2-40B4-BE49-F238E27FC236}">
                <a16:creationId xmlns:a16="http://schemas.microsoft.com/office/drawing/2014/main" id="{038C5104-AB53-407F-B720-2F03633BDFC6}"/>
              </a:ext>
            </a:extLst>
          </p:cNvPr>
          <p:cNvSpPr>
            <a:spLocks noChangeAspect="1"/>
          </p:cNvSpPr>
          <p:nvPr/>
        </p:nvSpPr>
        <p:spPr>
          <a:xfrm>
            <a:off x="6924135" y="1374176"/>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24" name="Oval 23">
            <a:extLst>
              <a:ext uri="{FF2B5EF4-FFF2-40B4-BE49-F238E27FC236}">
                <a16:creationId xmlns:a16="http://schemas.microsoft.com/office/drawing/2014/main" id="{5148935A-D461-4872-959F-353B190FB5B7}"/>
              </a:ext>
            </a:extLst>
          </p:cNvPr>
          <p:cNvSpPr>
            <a:spLocks noChangeAspect="1"/>
          </p:cNvSpPr>
          <p:nvPr/>
        </p:nvSpPr>
        <p:spPr>
          <a:xfrm>
            <a:off x="6924135" y="1683545"/>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797039E-1EE4-4EF8-8B96-3AD4314EFC1B}"/>
              </a:ext>
            </a:extLst>
          </p:cNvPr>
          <p:cNvSpPr>
            <a:spLocks noChangeAspect="1"/>
          </p:cNvSpPr>
          <p:nvPr/>
        </p:nvSpPr>
        <p:spPr>
          <a:xfrm>
            <a:off x="6924135" y="3816476"/>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AC67FF52-1877-4A21-8CD0-58A614D5C64A}"/>
              </a:ext>
            </a:extLst>
          </p:cNvPr>
          <p:cNvSpPr>
            <a:spLocks noChangeAspect="1"/>
          </p:cNvSpPr>
          <p:nvPr/>
        </p:nvSpPr>
        <p:spPr>
          <a:xfrm>
            <a:off x="6924135" y="4585765"/>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pic>
        <p:nvPicPr>
          <p:cNvPr id="23" name="Picture 22">
            <a:extLst>
              <a:ext uri="{FF2B5EF4-FFF2-40B4-BE49-F238E27FC236}">
                <a16:creationId xmlns:a16="http://schemas.microsoft.com/office/drawing/2014/main" id="{DFD6144B-90F4-4C30-8108-9AA9A9B6A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1655064"/>
            <a:ext cx="5116460" cy="2798064"/>
          </a:xfrm>
          <a:prstGeom prst="rect">
            <a:avLst/>
          </a:prstGeom>
          <a:ln w="25400">
            <a:solidFill>
              <a:schemeClr val="tx1">
                <a:lumMod val="85000"/>
                <a:lumOff val="15000"/>
              </a:schemeClr>
            </a:solidFill>
          </a:ln>
        </p:spPr>
      </p:pic>
      <p:pic>
        <p:nvPicPr>
          <p:cNvPr id="29" name="Picture 28">
            <a:extLst>
              <a:ext uri="{FF2B5EF4-FFF2-40B4-BE49-F238E27FC236}">
                <a16:creationId xmlns:a16="http://schemas.microsoft.com/office/drawing/2014/main" id="{6690EE8B-FF3C-4D34-B418-ACE1BB509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61488"/>
            <a:ext cx="5141544" cy="2811781"/>
          </a:xfrm>
          <a:prstGeom prst="rect">
            <a:avLst/>
          </a:prstGeom>
          <a:ln w="25400">
            <a:solidFill>
              <a:schemeClr val="tx1">
                <a:lumMod val="85000"/>
                <a:lumOff val="15000"/>
              </a:schemeClr>
            </a:solidFill>
          </a:ln>
        </p:spPr>
      </p:pic>
      <p:pic>
        <p:nvPicPr>
          <p:cNvPr id="26" name="Picture 25">
            <a:extLst>
              <a:ext uri="{FF2B5EF4-FFF2-40B4-BE49-F238E27FC236}">
                <a16:creationId xmlns:a16="http://schemas.microsoft.com/office/drawing/2014/main" id="{11C1BC4F-1B4C-457E-BB93-1C499045D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5064" y="3867912"/>
            <a:ext cx="5116459" cy="2798064"/>
          </a:xfrm>
          <a:prstGeom prst="rect">
            <a:avLst/>
          </a:prstGeom>
          <a:ln w="25400">
            <a:solidFill>
              <a:schemeClr val="tx1">
                <a:lumMod val="85000"/>
                <a:lumOff val="15000"/>
              </a:schemeClr>
            </a:solidFill>
          </a:ln>
        </p:spPr>
      </p:pic>
      <p:sp>
        <p:nvSpPr>
          <p:cNvPr id="31" name="Oval 30">
            <a:extLst>
              <a:ext uri="{FF2B5EF4-FFF2-40B4-BE49-F238E27FC236}">
                <a16:creationId xmlns:a16="http://schemas.microsoft.com/office/drawing/2014/main" id="{F454719F-D4BF-4354-9BAE-5401628CF5BC}"/>
              </a:ext>
            </a:extLst>
          </p:cNvPr>
          <p:cNvSpPr>
            <a:spLocks noChangeAspect="1"/>
          </p:cNvSpPr>
          <p:nvPr/>
        </p:nvSpPr>
        <p:spPr>
          <a:xfrm>
            <a:off x="1655064" y="1774985"/>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36" name="Oval 35">
            <a:extLst>
              <a:ext uri="{FF2B5EF4-FFF2-40B4-BE49-F238E27FC236}">
                <a16:creationId xmlns:a16="http://schemas.microsoft.com/office/drawing/2014/main" id="{179AEA80-9EED-4D35-A23B-B0920CEE5E22}"/>
              </a:ext>
            </a:extLst>
          </p:cNvPr>
          <p:cNvSpPr>
            <a:spLocks noChangeAspect="1"/>
          </p:cNvSpPr>
          <p:nvPr/>
        </p:nvSpPr>
        <p:spPr>
          <a:xfrm>
            <a:off x="4758208" y="2254104"/>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cxnSp>
        <p:nvCxnSpPr>
          <p:cNvPr id="37" name="Straight Arrow Connector 36">
            <a:extLst>
              <a:ext uri="{FF2B5EF4-FFF2-40B4-BE49-F238E27FC236}">
                <a16:creationId xmlns:a16="http://schemas.microsoft.com/office/drawing/2014/main" id="{C3996938-D4C2-47AE-B368-EB62B98B22DE}"/>
              </a:ext>
            </a:extLst>
          </p:cNvPr>
          <p:cNvCxnSpPr>
            <a:cxnSpLocks/>
            <a:stCxn id="36" idx="2"/>
          </p:cNvCxnSpPr>
          <p:nvPr/>
        </p:nvCxnSpPr>
        <p:spPr>
          <a:xfrm flipH="1">
            <a:off x="4082473" y="2345544"/>
            <a:ext cx="675735" cy="2115366"/>
          </a:xfrm>
          <a:prstGeom prst="straightConnector1">
            <a:avLst/>
          </a:prstGeom>
          <a:ln w="25400">
            <a:solidFill>
              <a:schemeClr val="accent5">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178D28D-1925-4725-814E-825D9287884C}"/>
              </a:ext>
            </a:extLst>
          </p:cNvPr>
          <p:cNvCxnSpPr>
            <a:cxnSpLocks/>
            <a:stCxn id="36" idx="2"/>
          </p:cNvCxnSpPr>
          <p:nvPr/>
        </p:nvCxnSpPr>
        <p:spPr>
          <a:xfrm flipH="1">
            <a:off x="4244850" y="2345544"/>
            <a:ext cx="513358" cy="71119"/>
          </a:xfrm>
          <a:prstGeom prst="straightConnector1">
            <a:avLst/>
          </a:prstGeom>
          <a:ln w="25400">
            <a:solidFill>
              <a:schemeClr val="accent5">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F628374A-97AA-4335-A28C-D5E84E140709}"/>
              </a:ext>
            </a:extLst>
          </p:cNvPr>
          <p:cNvSpPr>
            <a:spLocks noChangeAspect="1"/>
          </p:cNvSpPr>
          <p:nvPr/>
        </p:nvSpPr>
        <p:spPr>
          <a:xfrm>
            <a:off x="5675734" y="2881174"/>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cxnSp>
        <p:nvCxnSpPr>
          <p:cNvPr id="49" name="Straight Arrow Connector 48">
            <a:extLst>
              <a:ext uri="{FF2B5EF4-FFF2-40B4-BE49-F238E27FC236}">
                <a16:creationId xmlns:a16="http://schemas.microsoft.com/office/drawing/2014/main" id="{D7292817-4091-4688-9058-855960B6B60C}"/>
              </a:ext>
            </a:extLst>
          </p:cNvPr>
          <p:cNvCxnSpPr>
            <a:cxnSpLocks/>
            <a:stCxn id="48" idx="3"/>
          </p:cNvCxnSpPr>
          <p:nvPr/>
        </p:nvCxnSpPr>
        <p:spPr>
          <a:xfrm flipH="1">
            <a:off x="5015345" y="3037272"/>
            <a:ext cx="687171" cy="779204"/>
          </a:xfrm>
          <a:prstGeom prst="straightConnector1">
            <a:avLst/>
          </a:prstGeom>
          <a:ln w="25400">
            <a:solidFill>
              <a:schemeClr val="accent2">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B43A6C0-2BE8-44E8-9581-BA7130377068}"/>
              </a:ext>
            </a:extLst>
          </p:cNvPr>
          <p:cNvCxnSpPr>
            <a:cxnSpLocks/>
            <a:stCxn id="48" idx="3"/>
          </p:cNvCxnSpPr>
          <p:nvPr/>
        </p:nvCxnSpPr>
        <p:spPr>
          <a:xfrm flipH="1">
            <a:off x="3417455" y="3037272"/>
            <a:ext cx="2285061" cy="555673"/>
          </a:xfrm>
          <a:prstGeom prst="straightConnector1">
            <a:avLst/>
          </a:prstGeom>
          <a:ln w="25400">
            <a:solidFill>
              <a:schemeClr val="accent2">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B6B473-E2DF-45D9-803C-5CD6B42F632E}"/>
              </a:ext>
            </a:extLst>
          </p:cNvPr>
          <p:cNvCxnSpPr>
            <a:cxnSpLocks/>
            <a:stCxn id="31" idx="4"/>
          </p:cNvCxnSpPr>
          <p:nvPr/>
        </p:nvCxnSpPr>
        <p:spPr>
          <a:xfrm flipH="1">
            <a:off x="1376218" y="1957865"/>
            <a:ext cx="370286" cy="387679"/>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9E08541-1692-452F-95B2-8BA3581ABDC2}"/>
              </a:ext>
            </a:extLst>
          </p:cNvPr>
          <p:cNvCxnSpPr>
            <a:cxnSpLocks/>
          </p:cNvCxnSpPr>
          <p:nvPr/>
        </p:nvCxnSpPr>
        <p:spPr>
          <a:xfrm flipH="1">
            <a:off x="1655064" y="1957865"/>
            <a:ext cx="91440" cy="387679"/>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85084FD-71FE-4483-97FA-7BB0316CCFA0}"/>
              </a:ext>
            </a:extLst>
          </p:cNvPr>
          <p:cNvCxnSpPr>
            <a:cxnSpLocks/>
          </p:cNvCxnSpPr>
          <p:nvPr/>
        </p:nvCxnSpPr>
        <p:spPr>
          <a:xfrm>
            <a:off x="1746504" y="1957865"/>
            <a:ext cx="220841" cy="387679"/>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716A93A-1144-4DA9-BA06-853A35832A17}"/>
              </a:ext>
            </a:extLst>
          </p:cNvPr>
          <p:cNvCxnSpPr>
            <a:cxnSpLocks/>
          </p:cNvCxnSpPr>
          <p:nvPr/>
        </p:nvCxnSpPr>
        <p:spPr>
          <a:xfrm>
            <a:off x="1746504" y="1957865"/>
            <a:ext cx="654951" cy="387679"/>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4F44A3A-104B-41D1-BC47-246AD9BC1A31}"/>
              </a:ext>
            </a:extLst>
          </p:cNvPr>
          <p:cNvCxnSpPr>
            <a:cxnSpLocks/>
            <a:stCxn id="31" idx="4"/>
          </p:cNvCxnSpPr>
          <p:nvPr/>
        </p:nvCxnSpPr>
        <p:spPr>
          <a:xfrm>
            <a:off x="1746504" y="1957865"/>
            <a:ext cx="1144478" cy="387679"/>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8BDD7AC-E5DE-46E3-AB6A-ECA3659C14BD}"/>
              </a:ext>
            </a:extLst>
          </p:cNvPr>
          <p:cNvCxnSpPr>
            <a:cxnSpLocks/>
            <a:stCxn id="31" idx="4"/>
          </p:cNvCxnSpPr>
          <p:nvPr/>
        </p:nvCxnSpPr>
        <p:spPr>
          <a:xfrm>
            <a:off x="1746504" y="1957865"/>
            <a:ext cx="1449278" cy="387679"/>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DF48279-4B3A-4B51-A18D-257E692729D2}"/>
              </a:ext>
            </a:extLst>
          </p:cNvPr>
          <p:cNvCxnSpPr>
            <a:cxnSpLocks/>
            <a:stCxn id="31" idx="4"/>
          </p:cNvCxnSpPr>
          <p:nvPr/>
        </p:nvCxnSpPr>
        <p:spPr>
          <a:xfrm>
            <a:off x="1746504" y="1957865"/>
            <a:ext cx="1827969" cy="387679"/>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7FB75ECF-1F69-4B35-B579-F7E74109D78F}"/>
              </a:ext>
            </a:extLst>
          </p:cNvPr>
          <p:cNvSpPr>
            <a:spLocks noChangeAspect="1"/>
          </p:cNvSpPr>
          <p:nvPr/>
        </p:nvSpPr>
        <p:spPr>
          <a:xfrm>
            <a:off x="288449" y="2151704"/>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134014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34701E-B385-476E-A02F-4FF77484BAF1}"/>
              </a:ext>
            </a:extLst>
          </p:cNvPr>
          <p:cNvGraphicFramePr>
            <a:graphicFrameLocks noGrp="1"/>
          </p:cNvGraphicFramePr>
          <p:nvPr>
            <p:ph idx="1"/>
            <p:extLst>
              <p:ext uri="{D42A27DB-BD31-4B8C-83A1-F6EECF244321}">
                <p14:modId xmlns:p14="http://schemas.microsoft.com/office/powerpoint/2010/main" val="1331750223"/>
              </p:ext>
            </p:extLst>
          </p:nvPr>
        </p:nvGraphicFramePr>
        <p:xfrm>
          <a:off x="184726" y="-9236"/>
          <a:ext cx="11831781" cy="975360"/>
        </p:xfrm>
        <a:graphic>
          <a:graphicData uri="http://schemas.openxmlformats.org/drawingml/2006/table">
            <a:tbl>
              <a:tblPr firstRow="1" bandRow="1">
                <a:tableStyleId>{5C22544A-7EE6-4342-B048-85BDC9FD1C3A}</a:tableStyleId>
              </a:tblPr>
              <a:tblGrid>
                <a:gridCol w="11831781">
                  <a:extLst>
                    <a:ext uri="{9D8B030D-6E8A-4147-A177-3AD203B41FA5}">
                      <a16:colId xmlns:a16="http://schemas.microsoft.com/office/drawing/2014/main" val="328829169"/>
                    </a:ext>
                  </a:extLst>
                </a:gridCol>
              </a:tblGrid>
              <a:tr h="274318">
                <a:tc>
                  <a:txBody>
                    <a:bodyPr/>
                    <a:lstStyle/>
                    <a:p>
                      <a:r>
                        <a:rPr lang="en-US" sz="3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Employee Utilization Page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570898"/>
                  </a:ext>
                </a:extLst>
              </a:tr>
              <a:tr h="311375">
                <a:tc>
                  <a:txBody>
                    <a:bodyPr/>
                    <a:lstStyle/>
                    <a:p>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OSU / Spring 2017 / CS467 / Team Cassiopeia (Guthrie, </a:t>
                      </a:r>
                      <a:r>
                        <a:rPr lang="en-US" sz="1600" dirty="0" err="1">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Kuretski</a:t>
                      </a:r>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 Stramel)                                                                       Page  6</a:t>
                      </a:r>
                      <a:endParaRPr lang="en-US" sz="1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9901384"/>
                  </a:ext>
                </a:extLst>
              </a:tr>
            </a:tbl>
          </a:graphicData>
        </a:graphic>
      </p:graphicFrame>
      <p:sp>
        <p:nvSpPr>
          <p:cNvPr id="8" name="TextBox 7">
            <a:extLst>
              <a:ext uri="{FF2B5EF4-FFF2-40B4-BE49-F238E27FC236}">
                <a16:creationId xmlns:a16="http://schemas.microsoft.com/office/drawing/2014/main" id="{F565A9EF-B221-4360-BAA6-8C41B8465CC1}"/>
              </a:ext>
            </a:extLst>
          </p:cNvPr>
          <p:cNvSpPr txBox="1"/>
          <p:nvPr/>
        </p:nvSpPr>
        <p:spPr>
          <a:xfrm>
            <a:off x="184727" y="1006766"/>
            <a:ext cx="6610922" cy="1948870"/>
          </a:xfrm>
          <a:prstGeom prst="rect">
            <a:avLst/>
          </a:prstGeom>
          <a:noFill/>
          <a:ln>
            <a:noFill/>
          </a:ln>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Description</a:t>
            </a:r>
          </a:p>
          <a:p>
            <a:r>
              <a:rPr lang="en-US" sz="1000" dirty="0">
                <a:solidFill>
                  <a:schemeClr val="tx1">
                    <a:lumMod val="85000"/>
                    <a:lumOff val="15000"/>
                  </a:schemeClr>
                </a:solidFill>
                <a:latin typeface="Arial" panose="020B0604020202020204" pitchFamily="34" charset="0"/>
                <a:cs typeface="Arial" panose="020B0604020202020204" pitchFamily="34" charset="0"/>
              </a:rPr>
              <a:t>This is a maintenance page where users can see the employees that have been assigned work over time.  This is a view only page designed to help managers understand if their employees are over or under allocated.</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Months where employees have assignments totaling less than 100% of their time (</a:t>
            </a:r>
            <a:r>
              <a:rPr lang="en-US" sz="1000" dirty="0" err="1">
                <a:solidFill>
                  <a:schemeClr val="tx1">
                    <a:lumMod val="85000"/>
                    <a:lumOff val="15000"/>
                  </a:schemeClr>
                </a:solidFill>
                <a:latin typeface="Arial" panose="020B0604020202020204" pitchFamily="34" charset="0"/>
                <a:cs typeface="Arial" panose="020B0604020202020204" pitchFamily="34" charset="0"/>
              </a:rPr>
              <a:t>underallocated</a:t>
            </a:r>
            <a:r>
              <a:rPr lang="en-US" sz="1000" dirty="0">
                <a:solidFill>
                  <a:schemeClr val="tx1">
                    <a:lumMod val="85000"/>
                    <a:lumOff val="15000"/>
                  </a:schemeClr>
                </a:solidFill>
                <a:latin typeface="Arial" panose="020B0604020202020204" pitchFamily="34" charset="0"/>
                <a:cs typeface="Arial" panose="020B0604020202020204" pitchFamily="34" charset="0"/>
              </a:rPr>
              <a:t>) are highlighted in yellow.  Similarly, months where employees have assignments totaling more than 100% of their time (overallocated) are highlight in red.  Green is used to highlight months with balanced allocation.  In an ideal world the entire table would be green.</a:t>
            </a:r>
          </a:p>
        </p:txBody>
      </p:sp>
      <p:sp>
        <p:nvSpPr>
          <p:cNvPr id="9" name="TextBox 8">
            <a:extLst>
              <a:ext uri="{FF2B5EF4-FFF2-40B4-BE49-F238E27FC236}">
                <a16:creationId xmlns:a16="http://schemas.microsoft.com/office/drawing/2014/main" id="{ECDD356A-608D-4137-B428-7F0A50F26F2A}"/>
              </a:ext>
            </a:extLst>
          </p:cNvPr>
          <p:cNvSpPr txBox="1"/>
          <p:nvPr/>
        </p:nvSpPr>
        <p:spPr>
          <a:xfrm>
            <a:off x="6881090" y="1006765"/>
            <a:ext cx="5135417" cy="5671125"/>
          </a:xfrm>
          <a:prstGeom prst="rect">
            <a:avLst/>
          </a:prstGeom>
          <a:noFill/>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Demonstration Steps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in June of 2018, employee Titus Pride appears to be overallocated.  He’s been assigned 1.1 man-months worth of work.</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the “[+]” button next to Title Pride’s name to view which projects he’s assigned to work on.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he’s been assigned 0.3, 0.5, and 0.3 man-months worth of work to projects “Death Star #2”, “Imperial Star Destroyer”, and “Tie Fighter” in June of 2018.</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the “[+]” button next to “</a:t>
            </a:r>
            <a:r>
              <a:rPr lang="en-US" sz="1000" dirty="0" err="1">
                <a:solidFill>
                  <a:schemeClr val="tx1">
                    <a:lumMod val="85000"/>
                    <a:lumOff val="15000"/>
                  </a:schemeClr>
                </a:solidFill>
                <a:latin typeface="Arial" panose="020B0604020202020204" pitchFamily="34" charset="0"/>
                <a:cs typeface="Arial" panose="020B0604020202020204" pitchFamily="34" charset="0"/>
              </a:rPr>
              <a:t>Proj</a:t>
            </a:r>
            <a:r>
              <a:rPr lang="en-US" sz="1000" dirty="0">
                <a:solidFill>
                  <a:schemeClr val="tx1">
                    <a:lumMod val="85000"/>
                    <a:lumOff val="15000"/>
                  </a:schemeClr>
                </a:solidFill>
                <a:latin typeface="Arial" panose="020B0604020202020204" pitchFamily="34" charset="0"/>
                <a:cs typeface="Arial" panose="020B0604020202020204" pitchFamily="34" charset="0"/>
              </a:rPr>
              <a:t>: Death Star #2” to view which deliverables he’s assigned to in support of that project.  Further click the “[+]” button next to “Del: Super Structure” under that project to view which tasks he’s assigned to in support of that deliverable.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the 0.3 man-months of June 2018 Death Star work is solely in support of Detailed Design of the Super Structure.</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the various “[-]” buttons to collapse the table as desired.</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On the upper left of the screen, click on the “Funding” drop-down and then click “Funding By Project”.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Proceed to page 7 of this demonstration.</a:t>
            </a:r>
          </a:p>
          <a:p>
            <a:pPr marL="685800" lvl="1" indent="-228600">
              <a:buFont typeface="Wingdings" panose="05000000000000000000" pitchFamily="2" charset="2"/>
              <a:buChar char="§"/>
            </a:pPr>
            <a:endParaRPr lang="en-US" sz="10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8" name="Oval 17">
            <a:extLst>
              <a:ext uri="{FF2B5EF4-FFF2-40B4-BE49-F238E27FC236}">
                <a16:creationId xmlns:a16="http://schemas.microsoft.com/office/drawing/2014/main" id="{038C5104-AB53-407F-B720-2F03633BDFC6}"/>
              </a:ext>
            </a:extLst>
          </p:cNvPr>
          <p:cNvSpPr>
            <a:spLocks noChangeAspect="1"/>
          </p:cNvSpPr>
          <p:nvPr/>
        </p:nvSpPr>
        <p:spPr>
          <a:xfrm>
            <a:off x="6924135" y="1374176"/>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24" name="Oval 23">
            <a:extLst>
              <a:ext uri="{FF2B5EF4-FFF2-40B4-BE49-F238E27FC236}">
                <a16:creationId xmlns:a16="http://schemas.microsoft.com/office/drawing/2014/main" id="{5148935A-D461-4872-959F-353B190FB5B7}"/>
              </a:ext>
            </a:extLst>
          </p:cNvPr>
          <p:cNvSpPr>
            <a:spLocks noChangeAspect="1"/>
          </p:cNvSpPr>
          <p:nvPr/>
        </p:nvSpPr>
        <p:spPr>
          <a:xfrm>
            <a:off x="6924135" y="1683545"/>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797039E-1EE4-4EF8-8B96-3AD4314EFC1B}"/>
              </a:ext>
            </a:extLst>
          </p:cNvPr>
          <p:cNvSpPr>
            <a:spLocks noChangeAspect="1"/>
          </p:cNvSpPr>
          <p:nvPr/>
        </p:nvSpPr>
        <p:spPr>
          <a:xfrm>
            <a:off x="6924135" y="2440264"/>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AC67FF52-1877-4A21-8CD0-58A614D5C64A}"/>
              </a:ext>
            </a:extLst>
          </p:cNvPr>
          <p:cNvSpPr>
            <a:spLocks noChangeAspect="1"/>
          </p:cNvSpPr>
          <p:nvPr/>
        </p:nvSpPr>
        <p:spPr>
          <a:xfrm>
            <a:off x="6924135" y="3505105"/>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pic>
        <p:nvPicPr>
          <p:cNvPr id="27" name="Picture 26">
            <a:extLst>
              <a:ext uri="{FF2B5EF4-FFF2-40B4-BE49-F238E27FC236}">
                <a16:creationId xmlns:a16="http://schemas.microsoft.com/office/drawing/2014/main" id="{32B9804A-50AD-4093-AD02-993FFEFB8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104" y="3866108"/>
            <a:ext cx="5141544" cy="2811781"/>
          </a:xfrm>
          <a:prstGeom prst="rect">
            <a:avLst/>
          </a:prstGeom>
          <a:ln w="25400">
            <a:solidFill>
              <a:schemeClr val="tx1">
                <a:lumMod val="85000"/>
                <a:lumOff val="15000"/>
              </a:schemeClr>
            </a:solidFill>
          </a:ln>
        </p:spPr>
      </p:pic>
      <p:pic>
        <p:nvPicPr>
          <p:cNvPr id="32" name="Picture 31">
            <a:extLst>
              <a:ext uri="{FF2B5EF4-FFF2-40B4-BE49-F238E27FC236}">
                <a16:creationId xmlns:a16="http://schemas.microsoft.com/office/drawing/2014/main" id="{ABCA151E-A617-463F-98F2-41E257A1B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 y="2404223"/>
            <a:ext cx="5119999" cy="2800000"/>
          </a:xfrm>
          <a:prstGeom prst="rect">
            <a:avLst/>
          </a:prstGeom>
          <a:ln w="25400">
            <a:solidFill>
              <a:schemeClr val="tx1">
                <a:lumMod val="85000"/>
                <a:lumOff val="15000"/>
              </a:schemeClr>
            </a:solidFill>
          </a:ln>
        </p:spPr>
      </p:pic>
      <p:sp>
        <p:nvSpPr>
          <p:cNvPr id="33" name="Oval 32">
            <a:extLst>
              <a:ext uri="{FF2B5EF4-FFF2-40B4-BE49-F238E27FC236}">
                <a16:creationId xmlns:a16="http://schemas.microsoft.com/office/drawing/2014/main" id="{4F1979D3-F52D-4935-8A4E-733F262D5AFD}"/>
              </a:ext>
            </a:extLst>
          </p:cNvPr>
          <p:cNvSpPr>
            <a:spLocks noChangeAspect="1"/>
          </p:cNvSpPr>
          <p:nvPr/>
        </p:nvSpPr>
        <p:spPr>
          <a:xfrm>
            <a:off x="4434935" y="3601029"/>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cxnSp>
        <p:nvCxnSpPr>
          <p:cNvPr id="34" name="Straight Arrow Connector 33">
            <a:extLst>
              <a:ext uri="{FF2B5EF4-FFF2-40B4-BE49-F238E27FC236}">
                <a16:creationId xmlns:a16="http://schemas.microsoft.com/office/drawing/2014/main" id="{3E1D627B-A06B-4F9E-A5A7-2E8124678EDA}"/>
              </a:ext>
            </a:extLst>
          </p:cNvPr>
          <p:cNvCxnSpPr>
            <a:cxnSpLocks/>
          </p:cNvCxnSpPr>
          <p:nvPr/>
        </p:nvCxnSpPr>
        <p:spPr>
          <a:xfrm flipH="1">
            <a:off x="3842327" y="3685310"/>
            <a:ext cx="592608" cy="314046"/>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09D2D327-EA62-4A6F-B09F-005F3BCFCC4F}"/>
              </a:ext>
            </a:extLst>
          </p:cNvPr>
          <p:cNvSpPr>
            <a:spLocks noChangeAspect="1"/>
          </p:cNvSpPr>
          <p:nvPr/>
        </p:nvSpPr>
        <p:spPr>
          <a:xfrm>
            <a:off x="611271" y="4105569"/>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cxnSp>
        <p:nvCxnSpPr>
          <p:cNvPr id="39" name="Straight Arrow Connector 38">
            <a:extLst>
              <a:ext uri="{FF2B5EF4-FFF2-40B4-BE49-F238E27FC236}">
                <a16:creationId xmlns:a16="http://schemas.microsoft.com/office/drawing/2014/main" id="{D0AAA0F6-3C06-4FFE-9900-232EF6204860}"/>
              </a:ext>
            </a:extLst>
          </p:cNvPr>
          <p:cNvCxnSpPr>
            <a:cxnSpLocks/>
            <a:stCxn id="35" idx="6"/>
          </p:cNvCxnSpPr>
          <p:nvPr/>
        </p:nvCxnSpPr>
        <p:spPr>
          <a:xfrm flipV="1">
            <a:off x="794151" y="3999357"/>
            <a:ext cx="434285" cy="197652"/>
          </a:xfrm>
          <a:prstGeom prst="straightConnector1">
            <a:avLst/>
          </a:prstGeom>
          <a:ln w="25400">
            <a:solidFill>
              <a:schemeClr val="accent5">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EE8B609F-BE19-4214-B483-E69D9998263E}"/>
              </a:ext>
            </a:extLst>
          </p:cNvPr>
          <p:cNvSpPr>
            <a:spLocks noChangeAspect="1"/>
          </p:cNvSpPr>
          <p:nvPr/>
        </p:nvSpPr>
        <p:spPr>
          <a:xfrm>
            <a:off x="3659446" y="4020593"/>
            <a:ext cx="266009" cy="373141"/>
          </a:xfrm>
          <a:prstGeom prst="ellipse">
            <a:avLst/>
          </a:prstGeom>
          <a:solidFill>
            <a:schemeClr val="accent5">
              <a:lumMod val="40000"/>
              <a:lumOff val="60000"/>
              <a:alpha val="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accent5">
                  <a:lumMod val="50000"/>
                </a:schemeClr>
              </a:solidFill>
              <a:latin typeface="Arial" panose="020B0604020202020204" pitchFamily="34" charset="0"/>
              <a:cs typeface="Arial" panose="020B0604020202020204" pitchFamily="34" charset="0"/>
            </a:endParaRPr>
          </a:p>
        </p:txBody>
      </p:sp>
      <p:cxnSp>
        <p:nvCxnSpPr>
          <p:cNvPr id="41" name="Straight Arrow Connector 40">
            <a:extLst>
              <a:ext uri="{FF2B5EF4-FFF2-40B4-BE49-F238E27FC236}">
                <a16:creationId xmlns:a16="http://schemas.microsoft.com/office/drawing/2014/main" id="{4D509ADA-1EAB-45EB-8315-349C9B0C5FB3}"/>
              </a:ext>
            </a:extLst>
          </p:cNvPr>
          <p:cNvCxnSpPr>
            <a:cxnSpLocks/>
          </p:cNvCxnSpPr>
          <p:nvPr/>
        </p:nvCxnSpPr>
        <p:spPr>
          <a:xfrm>
            <a:off x="794151" y="4197009"/>
            <a:ext cx="2865295" cy="0"/>
          </a:xfrm>
          <a:prstGeom prst="straightConnector1">
            <a:avLst/>
          </a:prstGeom>
          <a:ln w="25400">
            <a:solidFill>
              <a:schemeClr val="accent5">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C7B7C9C-8C29-4CF2-84B1-80E59DE7F578}"/>
              </a:ext>
            </a:extLst>
          </p:cNvPr>
          <p:cNvSpPr>
            <a:spLocks noChangeAspect="1"/>
          </p:cNvSpPr>
          <p:nvPr/>
        </p:nvSpPr>
        <p:spPr>
          <a:xfrm>
            <a:off x="2135081" y="5946075"/>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cxnSp>
        <p:nvCxnSpPr>
          <p:cNvPr id="45" name="Straight Arrow Connector 44">
            <a:extLst>
              <a:ext uri="{FF2B5EF4-FFF2-40B4-BE49-F238E27FC236}">
                <a16:creationId xmlns:a16="http://schemas.microsoft.com/office/drawing/2014/main" id="{CCAD32E4-95F9-4C4E-9310-84876C70DEFE}"/>
              </a:ext>
            </a:extLst>
          </p:cNvPr>
          <p:cNvCxnSpPr>
            <a:cxnSpLocks/>
            <a:stCxn id="44" idx="6"/>
          </p:cNvCxnSpPr>
          <p:nvPr/>
        </p:nvCxnSpPr>
        <p:spPr>
          <a:xfrm flipV="1">
            <a:off x="2317961" y="5615709"/>
            <a:ext cx="462184" cy="421806"/>
          </a:xfrm>
          <a:prstGeom prst="straightConnector1">
            <a:avLst/>
          </a:prstGeom>
          <a:ln w="25400">
            <a:solidFill>
              <a:schemeClr val="accent2">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EFB22C-276A-4121-AAE7-F624C1ADBCA2}"/>
              </a:ext>
            </a:extLst>
          </p:cNvPr>
          <p:cNvCxnSpPr>
            <a:cxnSpLocks/>
            <a:stCxn id="44" idx="6"/>
          </p:cNvCxnSpPr>
          <p:nvPr/>
        </p:nvCxnSpPr>
        <p:spPr>
          <a:xfrm flipV="1">
            <a:off x="2317961" y="5689600"/>
            <a:ext cx="536075" cy="347915"/>
          </a:xfrm>
          <a:prstGeom prst="straightConnector1">
            <a:avLst/>
          </a:prstGeom>
          <a:ln w="25400">
            <a:solidFill>
              <a:schemeClr val="accent2">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E097BC1E-99C6-43CF-8549-80F3ABAFF2D9}"/>
              </a:ext>
            </a:extLst>
          </p:cNvPr>
          <p:cNvSpPr>
            <a:spLocks noChangeAspect="1"/>
          </p:cNvSpPr>
          <p:nvPr/>
        </p:nvSpPr>
        <p:spPr>
          <a:xfrm>
            <a:off x="5135418" y="5385021"/>
            <a:ext cx="300465" cy="812579"/>
          </a:xfrm>
          <a:prstGeom prst="ellipse">
            <a:avLst/>
          </a:prstGeom>
          <a:solidFill>
            <a:schemeClr val="accent5">
              <a:lumMod val="40000"/>
              <a:lumOff val="60000"/>
              <a:alpha val="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accent5">
                  <a:lumMod val="50000"/>
                </a:schemeClr>
              </a:solidFill>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C3BADEB9-85CA-43AC-B1DC-364695E5995F}"/>
              </a:ext>
            </a:extLst>
          </p:cNvPr>
          <p:cNvCxnSpPr>
            <a:cxnSpLocks/>
            <a:stCxn id="44" idx="6"/>
          </p:cNvCxnSpPr>
          <p:nvPr/>
        </p:nvCxnSpPr>
        <p:spPr>
          <a:xfrm flipV="1">
            <a:off x="2317961" y="5800436"/>
            <a:ext cx="2817457" cy="237079"/>
          </a:xfrm>
          <a:prstGeom prst="straightConnector1">
            <a:avLst/>
          </a:prstGeom>
          <a:ln w="25400">
            <a:solidFill>
              <a:schemeClr val="accent2">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BD9CAFD6-55C8-48CC-B3E3-CC89EBBADA41}"/>
              </a:ext>
            </a:extLst>
          </p:cNvPr>
          <p:cNvSpPr>
            <a:spLocks noChangeAspect="1"/>
          </p:cNvSpPr>
          <p:nvPr/>
        </p:nvSpPr>
        <p:spPr>
          <a:xfrm>
            <a:off x="1136996" y="2872877"/>
            <a:ext cx="182880" cy="182880"/>
          </a:xfrm>
          <a:prstGeom prst="ellipse">
            <a:avLst/>
          </a:prstGeom>
          <a:solidFill>
            <a:schemeClr val="bg2">
              <a:lumMod val="75000"/>
            </a:schemeClr>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10000"/>
                  </a:schemeClr>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322278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34701E-B385-476E-A02F-4FF77484BAF1}"/>
              </a:ext>
            </a:extLst>
          </p:cNvPr>
          <p:cNvGraphicFramePr>
            <a:graphicFrameLocks noGrp="1"/>
          </p:cNvGraphicFramePr>
          <p:nvPr>
            <p:ph idx="1"/>
            <p:extLst>
              <p:ext uri="{D42A27DB-BD31-4B8C-83A1-F6EECF244321}">
                <p14:modId xmlns:p14="http://schemas.microsoft.com/office/powerpoint/2010/main" val="2046223454"/>
              </p:ext>
            </p:extLst>
          </p:nvPr>
        </p:nvGraphicFramePr>
        <p:xfrm>
          <a:off x="184726" y="-9236"/>
          <a:ext cx="11831781" cy="975360"/>
        </p:xfrm>
        <a:graphic>
          <a:graphicData uri="http://schemas.openxmlformats.org/drawingml/2006/table">
            <a:tbl>
              <a:tblPr firstRow="1" bandRow="1">
                <a:tableStyleId>{5C22544A-7EE6-4342-B048-85BDC9FD1C3A}</a:tableStyleId>
              </a:tblPr>
              <a:tblGrid>
                <a:gridCol w="11831781">
                  <a:extLst>
                    <a:ext uri="{9D8B030D-6E8A-4147-A177-3AD203B41FA5}">
                      <a16:colId xmlns:a16="http://schemas.microsoft.com/office/drawing/2014/main" val="328829169"/>
                    </a:ext>
                  </a:extLst>
                </a:gridCol>
              </a:tblGrid>
              <a:tr h="274318">
                <a:tc>
                  <a:txBody>
                    <a:bodyPr/>
                    <a:lstStyle/>
                    <a:p>
                      <a:r>
                        <a:rPr lang="en-US" sz="3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Funding By Project Page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570898"/>
                  </a:ext>
                </a:extLst>
              </a:tr>
              <a:tr h="311375">
                <a:tc>
                  <a:txBody>
                    <a:bodyPr/>
                    <a:lstStyle/>
                    <a:p>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OSU / Spring 2017 / CS467 / Team Cassiopeia (Guthrie, </a:t>
                      </a:r>
                      <a:r>
                        <a:rPr lang="en-US" sz="1600" dirty="0" err="1">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Kuretski</a:t>
                      </a:r>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 Stramel)                                                                       Page  7</a:t>
                      </a:r>
                      <a:endParaRPr lang="en-US" sz="1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9901384"/>
                  </a:ext>
                </a:extLst>
              </a:tr>
            </a:tbl>
          </a:graphicData>
        </a:graphic>
      </p:graphicFrame>
      <p:sp>
        <p:nvSpPr>
          <p:cNvPr id="8" name="TextBox 7">
            <a:extLst>
              <a:ext uri="{FF2B5EF4-FFF2-40B4-BE49-F238E27FC236}">
                <a16:creationId xmlns:a16="http://schemas.microsoft.com/office/drawing/2014/main" id="{F565A9EF-B221-4360-BAA6-8C41B8465CC1}"/>
              </a:ext>
            </a:extLst>
          </p:cNvPr>
          <p:cNvSpPr txBox="1"/>
          <p:nvPr/>
        </p:nvSpPr>
        <p:spPr>
          <a:xfrm>
            <a:off x="184727" y="1006766"/>
            <a:ext cx="6610922" cy="1262301"/>
          </a:xfrm>
          <a:prstGeom prst="rect">
            <a:avLst/>
          </a:prstGeom>
          <a:noFill/>
          <a:ln>
            <a:noFill/>
          </a:ln>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Description</a:t>
            </a:r>
          </a:p>
          <a:p>
            <a:r>
              <a:rPr lang="en-US" sz="1000" dirty="0">
                <a:solidFill>
                  <a:schemeClr val="tx1">
                    <a:lumMod val="85000"/>
                    <a:lumOff val="15000"/>
                  </a:schemeClr>
                </a:solidFill>
                <a:latin typeface="Arial" panose="020B0604020202020204" pitchFamily="34" charset="0"/>
                <a:cs typeface="Arial" panose="020B0604020202020204" pitchFamily="34" charset="0"/>
              </a:rPr>
              <a:t>This is one of two pages where users can view summaries of available funding for the organization and can make updates to the available funding. The user may also use this form to add, update, or delete funding.</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This page allows users to see summaries of funding broken out my project.  The chart provides a visual summary and the table provides project specific funding on both total and percentage bases.  This view is provided at an overall basis or (using the drop down on the upper left) on a funding type basis.</a:t>
            </a:r>
          </a:p>
        </p:txBody>
      </p:sp>
      <p:sp>
        <p:nvSpPr>
          <p:cNvPr id="9" name="TextBox 8">
            <a:extLst>
              <a:ext uri="{FF2B5EF4-FFF2-40B4-BE49-F238E27FC236}">
                <a16:creationId xmlns:a16="http://schemas.microsoft.com/office/drawing/2014/main" id="{ECDD356A-608D-4137-B428-7F0A50F26F2A}"/>
              </a:ext>
            </a:extLst>
          </p:cNvPr>
          <p:cNvSpPr txBox="1"/>
          <p:nvPr/>
        </p:nvSpPr>
        <p:spPr>
          <a:xfrm>
            <a:off x="6881090" y="1006765"/>
            <a:ext cx="5135417" cy="5671125"/>
          </a:xfrm>
          <a:prstGeom prst="rect">
            <a:avLst/>
          </a:prstGeom>
          <a:noFill/>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Demonstration Steps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may optionally note similar functionality to other pages already presented in prior pages.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Mouse hover over any data point on any curve.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chart legend, click on “Project: Death Star” several times.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 under all of the shaded curves represents the total funding for all projects.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area under any one shaded curve represents the funding available for an individual project.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Perhaps we are only interested in the distribution of R&amp;D funding by project.  Click on the dropdown and change the selection from “All Funding Types” to “Research and Development”.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the chart and the table are update with a new funding breakdown by project that specifically only includes R&amp;D spending.</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Under “ADD/UPDATE FUNDING”, fill in each field and click submit.  This will assign funding of a particular type to a particular project for a period of time.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Project: “AT-ST”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Funding Type: “Sales &amp; Marketing”</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Start: April/2018</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End: March/2019</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Funding Amount: 10</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that both the chart and the table are updated when you select “All Funding Types” or “Sales and Marketing” in the dropdown.</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Under “ADD/UPDATE FUNDING”, fill in each field and click submit.  This will assign funding of a particular type to a particular project for a period of time.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Project: “AT-ST”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Funding Type: “Sales &amp; Marketing”</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Start: April/2018</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End: March/2019</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Funding Amount: 0 (Using a value of zero indicates deletion of funding).</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that both the chart and the table are updated when you select “All Funding Types” or “Sales and Marketing” in the dropdown.</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On the upper left of the screen, click on the “Funding” drop-down and then click “Funding By Type”.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Proceed to page 8 of this demonstration.</a:t>
            </a:r>
          </a:p>
          <a:p>
            <a:pPr marL="685800" lvl="1" indent="-228600">
              <a:buFont typeface="Wingdings" panose="05000000000000000000" pitchFamily="2" charset="2"/>
              <a:buChar char="§"/>
            </a:pPr>
            <a:endParaRPr lang="en-US" sz="10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9303CCF2-304B-46F4-B3F5-CB17A6822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105" y="3866108"/>
            <a:ext cx="5141542" cy="2811781"/>
          </a:xfrm>
          <a:prstGeom prst="rect">
            <a:avLst/>
          </a:prstGeom>
          <a:ln w="25400">
            <a:solidFill>
              <a:schemeClr val="tx1">
                <a:lumMod val="85000"/>
                <a:lumOff val="15000"/>
              </a:schemeClr>
            </a:solidFill>
          </a:ln>
        </p:spPr>
      </p:pic>
      <p:pic>
        <p:nvPicPr>
          <p:cNvPr id="25" name="Picture 24">
            <a:extLst>
              <a:ext uri="{FF2B5EF4-FFF2-40B4-BE49-F238E27FC236}">
                <a16:creationId xmlns:a16="http://schemas.microsoft.com/office/drawing/2014/main" id="{81D803C1-65F3-4301-9CD6-012ED9138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 y="2404223"/>
            <a:ext cx="5119999" cy="2799999"/>
          </a:xfrm>
          <a:prstGeom prst="rect">
            <a:avLst/>
          </a:prstGeom>
          <a:ln w="25400">
            <a:solidFill>
              <a:schemeClr val="tx1">
                <a:lumMod val="85000"/>
                <a:lumOff val="15000"/>
              </a:schemeClr>
            </a:solidFill>
          </a:ln>
        </p:spPr>
      </p:pic>
      <p:sp>
        <p:nvSpPr>
          <p:cNvPr id="26" name="Oval 25">
            <a:extLst>
              <a:ext uri="{FF2B5EF4-FFF2-40B4-BE49-F238E27FC236}">
                <a16:creationId xmlns:a16="http://schemas.microsoft.com/office/drawing/2014/main" id="{B09B539E-2FE0-43EF-96BD-58838AF17F23}"/>
              </a:ext>
            </a:extLst>
          </p:cNvPr>
          <p:cNvSpPr>
            <a:spLocks noChangeAspect="1"/>
          </p:cNvSpPr>
          <p:nvPr/>
        </p:nvSpPr>
        <p:spPr>
          <a:xfrm>
            <a:off x="6924135" y="2584137"/>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29" name="Oval 28">
            <a:extLst>
              <a:ext uri="{FF2B5EF4-FFF2-40B4-BE49-F238E27FC236}">
                <a16:creationId xmlns:a16="http://schemas.microsoft.com/office/drawing/2014/main" id="{CC100E1D-EABB-4784-A703-DCCBD76F57CF}"/>
              </a:ext>
            </a:extLst>
          </p:cNvPr>
          <p:cNvSpPr>
            <a:spLocks noChangeAspect="1"/>
          </p:cNvSpPr>
          <p:nvPr/>
        </p:nvSpPr>
        <p:spPr>
          <a:xfrm>
            <a:off x="962062" y="3041337"/>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31" name="Oval 30">
            <a:extLst>
              <a:ext uri="{FF2B5EF4-FFF2-40B4-BE49-F238E27FC236}">
                <a16:creationId xmlns:a16="http://schemas.microsoft.com/office/drawing/2014/main" id="{8ADA1C92-7342-43A2-AE76-EB70E127009D}"/>
              </a:ext>
            </a:extLst>
          </p:cNvPr>
          <p:cNvSpPr>
            <a:spLocks noChangeAspect="1"/>
          </p:cNvSpPr>
          <p:nvPr/>
        </p:nvSpPr>
        <p:spPr>
          <a:xfrm>
            <a:off x="6924135" y="3355325"/>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37" name="Oval 36">
            <a:extLst>
              <a:ext uri="{FF2B5EF4-FFF2-40B4-BE49-F238E27FC236}">
                <a16:creationId xmlns:a16="http://schemas.microsoft.com/office/drawing/2014/main" id="{96449682-6D38-4CEF-84E0-53F119C4D379}"/>
              </a:ext>
            </a:extLst>
          </p:cNvPr>
          <p:cNvSpPr>
            <a:spLocks noChangeAspect="1"/>
          </p:cNvSpPr>
          <p:nvPr/>
        </p:nvSpPr>
        <p:spPr>
          <a:xfrm>
            <a:off x="6924135" y="4750822"/>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38" name="Oval 37">
            <a:extLst>
              <a:ext uri="{FF2B5EF4-FFF2-40B4-BE49-F238E27FC236}">
                <a16:creationId xmlns:a16="http://schemas.microsoft.com/office/drawing/2014/main" id="{CE6B9C78-9FCC-4969-A4D1-C4E27799A475}"/>
              </a:ext>
            </a:extLst>
          </p:cNvPr>
          <p:cNvSpPr>
            <a:spLocks noChangeAspect="1"/>
          </p:cNvSpPr>
          <p:nvPr/>
        </p:nvSpPr>
        <p:spPr>
          <a:xfrm>
            <a:off x="6924135" y="6083659"/>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42" name="Oval 41">
            <a:extLst>
              <a:ext uri="{FF2B5EF4-FFF2-40B4-BE49-F238E27FC236}">
                <a16:creationId xmlns:a16="http://schemas.microsoft.com/office/drawing/2014/main" id="{2ED4FD48-CBBD-4CF6-AE18-F467268A8221}"/>
              </a:ext>
            </a:extLst>
          </p:cNvPr>
          <p:cNvSpPr>
            <a:spLocks noChangeAspect="1"/>
          </p:cNvSpPr>
          <p:nvPr/>
        </p:nvSpPr>
        <p:spPr>
          <a:xfrm>
            <a:off x="555663" y="2666950"/>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43" name="Oval 42">
            <a:extLst>
              <a:ext uri="{FF2B5EF4-FFF2-40B4-BE49-F238E27FC236}">
                <a16:creationId xmlns:a16="http://schemas.microsoft.com/office/drawing/2014/main" id="{B44898C7-53E6-48DE-8FE8-2C7159845365}"/>
              </a:ext>
            </a:extLst>
          </p:cNvPr>
          <p:cNvSpPr>
            <a:spLocks noChangeAspect="1"/>
          </p:cNvSpPr>
          <p:nvPr/>
        </p:nvSpPr>
        <p:spPr>
          <a:xfrm>
            <a:off x="2430644" y="5802308"/>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63150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34701E-B385-476E-A02F-4FF77484BAF1}"/>
              </a:ext>
            </a:extLst>
          </p:cNvPr>
          <p:cNvGraphicFramePr>
            <a:graphicFrameLocks noGrp="1"/>
          </p:cNvGraphicFramePr>
          <p:nvPr>
            <p:ph idx="1"/>
            <p:extLst>
              <p:ext uri="{D42A27DB-BD31-4B8C-83A1-F6EECF244321}">
                <p14:modId xmlns:p14="http://schemas.microsoft.com/office/powerpoint/2010/main" val="63111958"/>
              </p:ext>
            </p:extLst>
          </p:nvPr>
        </p:nvGraphicFramePr>
        <p:xfrm>
          <a:off x="184726" y="-9236"/>
          <a:ext cx="11831781" cy="975360"/>
        </p:xfrm>
        <a:graphic>
          <a:graphicData uri="http://schemas.openxmlformats.org/drawingml/2006/table">
            <a:tbl>
              <a:tblPr firstRow="1" bandRow="1">
                <a:tableStyleId>{5C22544A-7EE6-4342-B048-85BDC9FD1C3A}</a:tableStyleId>
              </a:tblPr>
              <a:tblGrid>
                <a:gridCol w="11831781">
                  <a:extLst>
                    <a:ext uri="{9D8B030D-6E8A-4147-A177-3AD203B41FA5}">
                      <a16:colId xmlns:a16="http://schemas.microsoft.com/office/drawing/2014/main" val="328829169"/>
                    </a:ext>
                  </a:extLst>
                </a:gridCol>
              </a:tblGrid>
              <a:tr h="274318">
                <a:tc>
                  <a:txBody>
                    <a:bodyPr/>
                    <a:lstStyle/>
                    <a:p>
                      <a:r>
                        <a:rPr lang="en-US" sz="3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Funding By Type Page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570898"/>
                  </a:ext>
                </a:extLst>
              </a:tr>
              <a:tr h="311375">
                <a:tc>
                  <a:txBody>
                    <a:bodyPr/>
                    <a:lstStyle/>
                    <a:p>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OSU / Spring 2017 / CS467 / Team Cassiopeia (Guthrie, </a:t>
                      </a:r>
                      <a:r>
                        <a:rPr lang="en-US" sz="1600" dirty="0" err="1">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Kuretski</a:t>
                      </a:r>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 Stramel)                                                                       Page  8</a:t>
                      </a:r>
                      <a:endParaRPr lang="en-US" sz="1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9901384"/>
                  </a:ext>
                </a:extLst>
              </a:tr>
            </a:tbl>
          </a:graphicData>
        </a:graphic>
      </p:graphicFrame>
      <p:sp>
        <p:nvSpPr>
          <p:cNvPr id="8" name="TextBox 7">
            <a:extLst>
              <a:ext uri="{FF2B5EF4-FFF2-40B4-BE49-F238E27FC236}">
                <a16:creationId xmlns:a16="http://schemas.microsoft.com/office/drawing/2014/main" id="{F565A9EF-B221-4360-BAA6-8C41B8465CC1}"/>
              </a:ext>
            </a:extLst>
          </p:cNvPr>
          <p:cNvSpPr txBox="1"/>
          <p:nvPr/>
        </p:nvSpPr>
        <p:spPr>
          <a:xfrm>
            <a:off x="184727" y="1006766"/>
            <a:ext cx="6610922" cy="1262301"/>
          </a:xfrm>
          <a:prstGeom prst="rect">
            <a:avLst/>
          </a:prstGeom>
          <a:noFill/>
          <a:ln>
            <a:noFill/>
          </a:ln>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Description</a:t>
            </a:r>
          </a:p>
          <a:p>
            <a:r>
              <a:rPr lang="en-US" sz="1000" dirty="0">
                <a:solidFill>
                  <a:schemeClr val="tx1">
                    <a:lumMod val="85000"/>
                    <a:lumOff val="15000"/>
                  </a:schemeClr>
                </a:solidFill>
                <a:latin typeface="Arial" panose="020B0604020202020204" pitchFamily="34" charset="0"/>
                <a:cs typeface="Arial" panose="020B0604020202020204" pitchFamily="34" charset="0"/>
              </a:rPr>
              <a:t>This page displays the same information as the funding by project page but in a different organizational pattern.  It transposes funding by type and by project to give the user an additional way to look at the same data.</a:t>
            </a:r>
          </a:p>
          <a:p>
            <a:endParaRPr lang="en-US" sz="1000" dirty="0">
              <a:solidFill>
                <a:schemeClr val="tx1">
                  <a:lumMod val="85000"/>
                  <a:lumOff val="15000"/>
                </a:schemeClr>
              </a:solidFill>
              <a:latin typeface="Arial" panose="020B0604020202020204" pitchFamily="34" charset="0"/>
              <a:cs typeface="Arial" panose="020B0604020202020204" pitchFamily="34" charset="0"/>
            </a:endParaRPr>
          </a:p>
          <a:p>
            <a:r>
              <a:rPr lang="en-US" sz="1000" dirty="0">
                <a:solidFill>
                  <a:schemeClr val="tx1">
                    <a:lumMod val="85000"/>
                    <a:lumOff val="15000"/>
                  </a:schemeClr>
                </a:solidFill>
                <a:latin typeface="Arial" panose="020B0604020202020204" pitchFamily="34" charset="0"/>
                <a:cs typeface="Arial" panose="020B0604020202020204" pitchFamily="34" charset="0"/>
              </a:rPr>
              <a:t>This page allows users to see summaries of funding broken out my funding type.  The chart provides a visual summary and the table provides type specific funding on both total and percentage bases.  This view is provided at an overall basis or (using the drop down on the upper left) on a project basis.</a:t>
            </a:r>
          </a:p>
        </p:txBody>
      </p:sp>
      <p:sp>
        <p:nvSpPr>
          <p:cNvPr id="9" name="TextBox 8">
            <a:extLst>
              <a:ext uri="{FF2B5EF4-FFF2-40B4-BE49-F238E27FC236}">
                <a16:creationId xmlns:a16="http://schemas.microsoft.com/office/drawing/2014/main" id="{ECDD356A-608D-4137-B428-7F0A50F26F2A}"/>
              </a:ext>
            </a:extLst>
          </p:cNvPr>
          <p:cNvSpPr txBox="1"/>
          <p:nvPr/>
        </p:nvSpPr>
        <p:spPr>
          <a:xfrm>
            <a:off x="6881090" y="1006765"/>
            <a:ext cx="5135417" cy="5671125"/>
          </a:xfrm>
          <a:prstGeom prst="rect">
            <a:avLst/>
          </a:prstGeom>
          <a:noFill/>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Demonstration Steps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may optionally note similar functionality to other pages already presented in prior pages.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Mouse hover over any data point on any curve.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In the chart legend, click on “Project: Death Star” several times.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total area under all of the shaded curves represents the total funding for all projects.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area under any one shaded curve represents the funding available for an individual project.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Perhaps we are only interested in the distribution of funding for the Imperial Star Destroyer project by funding by funding type.  Click on the dropdown and change the selection from “All Projects” to “Imperial Star Destroyer”.</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Note that the chart and the table are update with a new funding breakdown by type that specifically only includes the ISD project.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Under “ADD/UPDATE FUNDING”, fill in each field and click submit.  This will assign funding of a particular type to a particular project for a period of time.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Project: “AT-ST”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Funding Type: “Sales &amp; Marketing”</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Start: April/2018</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End: March/2019</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Funding Amount: 10</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that both the chart and the table are updated when you select “All Project” or “AT-ST” in the dropdown.</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Under “ADD/UPDATE FUNDING”, fill in each field and click submit.  This will assign funding of a particular type to a particular project for a period of time.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Project: “AT-ST”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Funding Type: “Sales &amp; Marketing”</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Start: April/2018</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End: March/2019</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Funding Amount: 0 (Using a value of zero indicates deletion of funding).</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should see that both the chart and the table are updated when you select “All Project” or “AT-ST” in the dropdown.</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On the upper left of the screen, click on the “Discipline” button.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Proceed to page 9 of this demonstration.</a:t>
            </a:r>
          </a:p>
          <a:p>
            <a:pPr marL="685800" lvl="1" indent="-228600">
              <a:buFont typeface="Wingdings" panose="05000000000000000000" pitchFamily="2" charset="2"/>
              <a:buChar char="§"/>
            </a:pPr>
            <a:endParaRPr lang="en-US" sz="10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9303CCF2-304B-46F4-B3F5-CB17A6822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105" y="3866108"/>
            <a:ext cx="5141542" cy="2811780"/>
          </a:xfrm>
          <a:prstGeom prst="rect">
            <a:avLst/>
          </a:prstGeom>
          <a:ln w="25400">
            <a:solidFill>
              <a:schemeClr val="tx1">
                <a:lumMod val="85000"/>
                <a:lumOff val="15000"/>
              </a:schemeClr>
            </a:solidFill>
          </a:ln>
        </p:spPr>
      </p:pic>
      <p:pic>
        <p:nvPicPr>
          <p:cNvPr id="25" name="Picture 24">
            <a:extLst>
              <a:ext uri="{FF2B5EF4-FFF2-40B4-BE49-F238E27FC236}">
                <a16:creationId xmlns:a16="http://schemas.microsoft.com/office/drawing/2014/main" id="{81D803C1-65F3-4301-9CD6-012ED9138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 y="2404223"/>
            <a:ext cx="5119998" cy="2799999"/>
          </a:xfrm>
          <a:prstGeom prst="rect">
            <a:avLst/>
          </a:prstGeom>
          <a:ln w="25400">
            <a:solidFill>
              <a:schemeClr val="tx1">
                <a:lumMod val="85000"/>
                <a:lumOff val="15000"/>
              </a:schemeClr>
            </a:solidFill>
          </a:ln>
        </p:spPr>
      </p:pic>
      <p:sp>
        <p:nvSpPr>
          <p:cNvPr id="26" name="Oval 25">
            <a:extLst>
              <a:ext uri="{FF2B5EF4-FFF2-40B4-BE49-F238E27FC236}">
                <a16:creationId xmlns:a16="http://schemas.microsoft.com/office/drawing/2014/main" id="{B09B539E-2FE0-43EF-96BD-58838AF17F23}"/>
              </a:ext>
            </a:extLst>
          </p:cNvPr>
          <p:cNvSpPr>
            <a:spLocks noChangeAspect="1"/>
          </p:cNvSpPr>
          <p:nvPr/>
        </p:nvSpPr>
        <p:spPr>
          <a:xfrm>
            <a:off x="6924135" y="2584137"/>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29" name="Oval 28">
            <a:extLst>
              <a:ext uri="{FF2B5EF4-FFF2-40B4-BE49-F238E27FC236}">
                <a16:creationId xmlns:a16="http://schemas.microsoft.com/office/drawing/2014/main" id="{CC100E1D-EABB-4784-A703-DCCBD76F57CF}"/>
              </a:ext>
            </a:extLst>
          </p:cNvPr>
          <p:cNvSpPr>
            <a:spLocks noChangeAspect="1"/>
          </p:cNvSpPr>
          <p:nvPr/>
        </p:nvSpPr>
        <p:spPr>
          <a:xfrm>
            <a:off x="962062" y="3041337"/>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31" name="Oval 30">
            <a:extLst>
              <a:ext uri="{FF2B5EF4-FFF2-40B4-BE49-F238E27FC236}">
                <a16:creationId xmlns:a16="http://schemas.microsoft.com/office/drawing/2014/main" id="{8ADA1C92-7342-43A2-AE76-EB70E127009D}"/>
              </a:ext>
            </a:extLst>
          </p:cNvPr>
          <p:cNvSpPr>
            <a:spLocks noChangeAspect="1"/>
          </p:cNvSpPr>
          <p:nvPr/>
        </p:nvSpPr>
        <p:spPr>
          <a:xfrm>
            <a:off x="6924135" y="3355325"/>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37" name="Oval 36">
            <a:extLst>
              <a:ext uri="{FF2B5EF4-FFF2-40B4-BE49-F238E27FC236}">
                <a16:creationId xmlns:a16="http://schemas.microsoft.com/office/drawing/2014/main" id="{96449682-6D38-4CEF-84E0-53F119C4D379}"/>
              </a:ext>
            </a:extLst>
          </p:cNvPr>
          <p:cNvSpPr>
            <a:spLocks noChangeAspect="1"/>
          </p:cNvSpPr>
          <p:nvPr/>
        </p:nvSpPr>
        <p:spPr>
          <a:xfrm>
            <a:off x="6924135" y="4750823"/>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38" name="Oval 37">
            <a:extLst>
              <a:ext uri="{FF2B5EF4-FFF2-40B4-BE49-F238E27FC236}">
                <a16:creationId xmlns:a16="http://schemas.microsoft.com/office/drawing/2014/main" id="{CE6B9C78-9FCC-4969-A4D1-C4E27799A475}"/>
              </a:ext>
            </a:extLst>
          </p:cNvPr>
          <p:cNvSpPr>
            <a:spLocks noChangeAspect="1"/>
          </p:cNvSpPr>
          <p:nvPr/>
        </p:nvSpPr>
        <p:spPr>
          <a:xfrm>
            <a:off x="6924135" y="6092451"/>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42" name="Oval 41">
            <a:extLst>
              <a:ext uri="{FF2B5EF4-FFF2-40B4-BE49-F238E27FC236}">
                <a16:creationId xmlns:a16="http://schemas.microsoft.com/office/drawing/2014/main" id="{2ED4FD48-CBBD-4CF6-AE18-F467268A8221}"/>
              </a:ext>
            </a:extLst>
          </p:cNvPr>
          <p:cNvSpPr>
            <a:spLocks noChangeAspect="1"/>
          </p:cNvSpPr>
          <p:nvPr/>
        </p:nvSpPr>
        <p:spPr>
          <a:xfrm>
            <a:off x="555663" y="2666950"/>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43" name="Oval 42">
            <a:extLst>
              <a:ext uri="{FF2B5EF4-FFF2-40B4-BE49-F238E27FC236}">
                <a16:creationId xmlns:a16="http://schemas.microsoft.com/office/drawing/2014/main" id="{B44898C7-53E6-48DE-8FE8-2C7159845365}"/>
              </a:ext>
            </a:extLst>
          </p:cNvPr>
          <p:cNvSpPr>
            <a:spLocks noChangeAspect="1"/>
          </p:cNvSpPr>
          <p:nvPr/>
        </p:nvSpPr>
        <p:spPr>
          <a:xfrm>
            <a:off x="2430644" y="5802308"/>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133135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34701E-B385-476E-A02F-4FF77484BAF1}"/>
              </a:ext>
            </a:extLst>
          </p:cNvPr>
          <p:cNvGraphicFramePr>
            <a:graphicFrameLocks noGrp="1"/>
          </p:cNvGraphicFramePr>
          <p:nvPr>
            <p:ph idx="1"/>
            <p:extLst>
              <p:ext uri="{D42A27DB-BD31-4B8C-83A1-F6EECF244321}">
                <p14:modId xmlns:p14="http://schemas.microsoft.com/office/powerpoint/2010/main" val="4190966321"/>
              </p:ext>
            </p:extLst>
          </p:nvPr>
        </p:nvGraphicFramePr>
        <p:xfrm>
          <a:off x="184726" y="-9236"/>
          <a:ext cx="11831781" cy="975360"/>
        </p:xfrm>
        <a:graphic>
          <a:graphicData uri="http://schemas.openxmlformats.org/drawingml/2006/table">
            <a:tbl>
              <a:tblPr firstRow="1" bandRow="1">
                <a:tableStyleId>{5C22544A-7EE6-4342-B048-85BDC9FD1C3A}</a:tableStyleId>
              </a:tblPr>
              <a:tblGrid>
                <a:gridCol w="11831781">
                  <a:extLst>
                    <a:ext uri="{9D8B030D-6E8A-4147-A177-3AD203B41FA5}">
                      <a16:colId xmlns:a16="http://schemas.microsoft.com/office/drawing/2014/main" val="328829169"/>
                    </a:ext>
                  </a:extLst>
                </a:gridCol>
              </a:tblGrid>
              <a:tr h="274318">
                <a:tc>
                  <a:txBody>
                    <a:bodyPr/>
                    <a:lstStyle/>
                    <a:p>
                      <a:r>
                        <a:rPr lang="en-US" sz="3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Discipline List Page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570898"/>
                  </a:ext>
                </a:extLst>
              </a:tr>
              <a:tr h="311375">
                <a:tc>
                  <a:txBody>
                    <a:bodyPr/>
                    <a:lstStyle/>
                    <a:p>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OSU / Spring 2017 / CS467 / Team Cassiopeia (Guthrie, </a:t>
                      </a:r>
                      <a:r>
                        <a:rPr lang="en-US" sz="1600" dirty="0" err="1">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Kuretski</a:t>
                      </a:r>
                      <a:r>
                        <a:rPr lang="en-US" sz="160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rPr>
                        <a:t>, Stramel)                                                                       Page  9</a:t>
                      </a:r>
                      <a:endParaRPr lang="en-US" sz="1600" b="0" dirty="0">
                        <a:solidFill>
                          <a:schemeClr val="tx1">
                            <a:lumMod val="85000"/>
                            <a:lumOff val="15000"/>
                          </a:schemeClr>
                        </a:solidFill>
                        <a:effectLst>
                          <a:outerShdw blurRad="50800" dist="25400" algn="l" rotWithShape="0">
                            <a:prstClr val="black">
                              <a:alpha val="40000"/>
                            </a:prstClr>
                          </a:outerShdw>
                        </a:effectLst>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9901384"/>
                  </a:ext>
                </a:extLst>
              </a:tr>
            </a:tbl>
          </a:graphicData>
        </a:graphic>
      </p:graphicFrame>
      <p:sp>
        <p:nvSpPr>
          <p:cNvPr id="8" name="TextBox 7">
            <a:extLst>
              <a:ext uri="{FF2B5EF4-FFF2-40B4-BE49-F238E27FC236}">
                <a16:creationId xmlns:a16="http://schemas.microsoft.com/office/drawing/2014/main" id="{F565A9EF-B221-4360-BAA6-8C41B8465CC1}"/>
              </a:ext>
            </a:extLst>
          </p:cNvPr>
          <p:cNvSpPr txBox="1"/>
          <p:nvPr/>
        </p:nvSpPr>
        <p:spPr>
          <a:xfrm>
            <a:off x="184727" y="1006766"/>
            <a:ext cx="6610922" cy="1948870"/>
          </a:xfrm>
          <a:prstGeom prst="rect">
            <a:avLst/>
          </a:prstGeom>
          <a:noFill/>
          <a:ln>
            <a:noFill/>
          </a:ln>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Description</a:t>
            </a:r>
          </a:p>
          <a:p>
            <a:r>
              <a:rPr lang="en-US" sz="1000" dirty="0">
                <a:solidFill>
                  <a:schemeClr val="tx1">
                    <a:lumMod val="85000"/>
                    <a:lumOff val="15000"/>
                  </a:schemeClr>
                </a:solidFill>
                <a:latin typeface="Arial" panose="020B0604020202020204" pitchFamily="34" charset="0"/>
                <a:cs typeface="Arial" panose="020B0604020202020204" pitchFamily="34" charset="0"/>
              </a:rPr>
              <a:t>This is a maintenance page where users can see the disciplines (skill or work groups) as defined by the organization.  Disciplines can also be added, updated, or deleted from this page.</a:t>
            </a:r>
          </a:p>
        </p:txBody>
      </p:sp>
      <p:sp>
        <p:nvSpPr>
          <p:cNvPr id="9" name="TextBox 8">
            <a:extLst>
              <a:ext uri="{FF2B5EF4-FFF2-40B4-BE49-F238E27FC236}">
                <a16:creationId xmlns:a16="http://schemas.microsoft.com/office/drawing/2014/main" id="{ECDD356A-608D-4137-B428-7F0A50F26F2A}"/>
              </a:ext>
            </a:extLst>
          </p:cNvPr>
          <p:cNvSpPr txBox="1"/>
          <p:nvPr/>
        </p:nvSpPr>
        <p:spPr>
          <a:xfrm>
            <a:off x="6881090" y="1006765"/>
            <a:ext cx="5135417" cy="5671125"/>
          </a:xfrm>
          <a:prstGeom prst="rect">
            <a:avLst/>
          </a:prstGeom>
          <a:noFill/>
        </p:spPr>
        <p:txBody>
          <a:bodyPr wrap="square" rtlCol="0">
            <a:noAutofit/>
          </a:bodyPr>
          <a:lstStyle/>
          <a:p>
            <a:r>
              <a:rPr lang="en-US" sz="1200" u="sng" dirty="0">
                <a:solidFill>
                  <a:schemeClr val="tx1">
                    <a:lumMod val="85000"/>
                    <a:lumOff val="15000"/>
                  </a:schemeClr>
                </a:solidFill>
                <a:latin typeface="Arial" panose="020B0604020202020204" pitchFamily="34" charset="0"/>
                <a:cs typeface="Arial" panose="020B0604020202020204" pitchFamily="34" charset="0"/>
              </a:rPr>
              <a:t>Demonstration Steps</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the “Add New Discipline” button, fill in each field and click submit.</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Title: “Contracts”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Description: (enter any text of your choosing)</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After clicking “Add Discipline” you should be able to find the new discipline in the list.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Click the “Delete” button next to “Contracts”.</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You will get a warning.</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Go ahead and click “Delete”.</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The discipline “Contracts” will be removed from the list.</a:t>
            </a:r>
          </a:p>
          <a:p>
            <a:pPr marL="228600"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On the upper left of the screen, click on the “Home” button.</a:t>
            </a:r>
          </a:p>
          <a:p>
            <a:pPr marL="685800" lvl="1" indent="-228600">
              <a:buFont typeface="Wingdings" panose="05000000000000000000" pitchFamily="2" charset="2"/>
              <a:buChar char="§"/>
            </a:pPr>
            <a:r>
              <a:rPr lang="en-US" sz="1000" dirty="0">
                <a:solidFill>
                  <a:schemeClr val="tx1">
                    <a:lumMod val="85000"/>
                    <a:lumOff val="15000"/>
                  </a:schemeClr>
                </a:solidFill>
                <a:latin typeface="Arial" panose="020B0604020202020204" pitchFamily="34" charset="0"/>
                <a:cs typeface="Arial" panose="020B0604020202020204" pitchFamily="34" charset="0"/>
              </a:rPr>
              <a:t>Proceed to page 1 of this demonstration.</a:t>
            </a:r>
          </a:p>
          <a:p>
            <a:pPr marL="685800" lvl="1" indent="-228600">
              <a:buFont typeface="Wingdings" panose="05000000000000000000" pitchFamily="2" charset="2"/>
              <a:buChar char="§"/>
            </a:pPr>
            <a:endParaRPr lang="en-US" sz="10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D628F64B-091F-4A55-8797-B20190599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1655064"/>
            <a:ext cx="5116459" cy="2798064"/>
          </a:xfrm>
          <a:prstGeom prst="rect">
            <a:avLst/>
          </a:prstGeom>
          <a:ln w="25400">
            <a:solidFill>
              <a:schemeClr val="tx1">
                <a:lumMod val="85000"/>
                <a:lumOff val="15000"/>
              </a:schemeClr>
            </a:solidFill>
          </a:ln>
        </p:spPr>
      </p:pic>
      <p:pic>
        <p:nvPicPr>
          <p:cNvPr id="33" name="Picture 32">
            <a:extLst>
              <a:ext uri="{FF2B5EF4-FFF2-40B4-BE49-F238E27FC236}">
                <a16:creationId xmlns:a16="http://schemas.microsoft.com/office/drawing/2014/main" id="{EA310457-28C7-4CFE-9441-85C863EE5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2761488"/>
            <a:ext cx="5141542" cy="2811781"/>
          </a:xfrm>
          <a:prstGeom prst="rect">
            <a:avLst/>
          </a:prstGeom>
          <a:ln w="25400">
            <a:solidFill>
              <a:schemeClr val="tx1">
                <a:lumMod val="85000"/>
                <a:lumOff val="15000"/>
              </a:schemeClr>
            </a:solidFill>
          </a:ln>
        </p:spPr>
      </p:pic>
      <p:pic>
        <p:nvPicPr>
          <p:cNvPr id="34" name="Picture 33">
            <a:extLst>
              <a:ext uri="{FF2B5EF4-FFF2-40B4-BE49-F238E27FC236}">
                <a16:creationId xmlns:a16="http://schemas.microsoft.com/office/drawing/2014/main" id="{728A5EB3-A70E-43FF-A2A1-07A87E286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5064" y="3867912"/>
            <a:ext cx="5116459" cy="2798063"/>
          </a:xfrm>
          <a:prstGeom prst="rect">
            <a:avLst/>
          </a:prstGeom>
          <a:ln w="25400">
            <a:solidFill>
              <a:schemeClr val="tx1">
                <a:lumMod val="85000"/>
                <a:lumOff val="15000"/>
              </a:schemeClr>
            </a:solidFill>
          </a:ln>
        </p:spPr>
      </p:pic>
      <p:sp>
        <p:nvSpPr>
          <p:cNvPr id="35" name="Oval 34">
            <a:extLst>
              <a:ext uri="{FF2B5EF4-FFF2-40B4-BE49-F238E27FC236}">
                <a16:creationId xmlns:a16="http://schemas.microsoft.com/office/drawing/2014/main" id="{6964354C-75B0-4C3A-A1AC-E4C9F1EBF786}"/>
              </a:ext>
            </a:extLst>
          </p:cNvPr>
          <p:cNvSpPr>
            <a:spLocks noChangeAspect="1"/>
          </p:cNvSpPr>
          <p:nvPr/>
        </p:nvSpPr>
        <p:spPr>
          <a:xfrm>
            <a:off x="6924135" y="1374176"/>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sp>
        <p:nvSpPr>
          <p:cNvPr id="39" name="Oval 38">
            <a:extLst>
              <a:ext uri="{FF2B5EF4-FFF2-40B4-BE49-F238E27FC236}">
                <a16:creationId xmlns:a16="http://schemas.microsoft.com/office/drawing/2014/main" id="{B716884F-0826-49FA-B9AC-9611E3D31F7A}"/>
              </a:ext>
            </a:extLst>
          </p:cNvPr>
          <p:cNvSpPr>
            <a:spLocks noChangeAspect="1"/>
          </p:cNvSpPr>
          <p:nvPr/>
        </p:nvSpPr>
        <p:spPr>
          <a:xfrm>
            <a:off x="5494761" y="2336201"/>
            <a:ext cx="182880" cy="182880"/>
          </a:xfrm>
          <a:prstGeom prst="ellipse">
            <a:avLst/>
          </a:prstGeom>
          <a:solidFill>
            <a:schemeClr val="accent6">
              <a:lumMod val="40000"/>
              <a:lumOff val="60000"/>
            </a:schemeClr>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6">
                    <a:lumMod val="50000"/>
                  </a:schemeClr>
                </a:solidFill>
                <a:latin typeface="Arial" panose="020B0604020202020204" pitchFamily="34" charset="0"/>
                <a:cs typeface="Arial" panose="020B0604020202020204" pitchFamily="34" charset="0"/>
              </a:rPr>
              <a:t>1</a:t>
            </a:r>
          </a:p>
        </p:txBody>
      </p:sp>
      <p:cxnSp>
        <p:nvCxnSpPr>
          <p:cNvPr id="40" name="Straight Arrow Connector 39">
            <a:extLst>
              <a:ext uri="{FF2B5EF4-FFF2-40B4-BE49-F238E27FC236}">
                <a16:creationId xmlns:a16="http://schemas.microsoft.com/office/drawing/2014/main" id="{23E97749-87C8-4184-B05D-1EC9203628B5}"/>
              </a:ext>
            </a:extLst>
          </p:cNvPr>
          <p:cNvCxnSpPr>
            <a:cxnSpLocks/>
            <a:stCxn id="39" idx="2"/>
          </p:cNvCxnSpPr>
          <p:nvPr/>
        </p:nvCxnSpPr>
        <p:spPr>
          <a:xfrm flipH="1">
            <a:off x="3857625" y="2427641"/>
            <a:ext cx="1637136" cy="0"/>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73ED1F7-F004-4959-AB89-11D1D57F13A6}"/>
              </a:ext>
            </a:extLst>
          </p:cNvPr>
          <p:cNvCxnSpPr>
            <a:cxnSpLocks/>
            <a:stCxn id="39" idx="2"/>
          </p:cNvCxnSpPr>
          <p:nvPr/>
        </p:nvCxnSpPr>
        <p:spPr>
          <a:xfrm flipH="1">
            <a:off x="3771900" y="2427641"/>
            <a:ext cx="1722861" cy="2025487"/>
          </a:xfrm>
          <a:prstGeom prst="straightConnector1">
            <a:avLst/>
          </a:prstGeom>
          <a:ln w="25400">
            <a:solidFill>
              <a:schemeClr val="accent6">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0588C94F-341A-47D6-A484-3454492EE57E}"/>
              </a:ext>
            </a:extLst>
          </p:cNvPr>
          <p:cNvSpPr>
            <a:spLocks noChangeAspect="1"/>
          </p:cNvSpPr>
          <p:nvPr/>
        </p:nvSpPr>
        <p:spPr>
          <a:xfrm>
            <a:off x="1414049" y="2427641"/>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
        <p:nvSpPr>
          <p:cNvPr id="43" name="Oval 42">
            <a:extLst>
              <a:ext uri="{FF2B5EF4-FFF2-40B4-BE49-F238E27FC236}">
                <a16:creationId xmlns:a16="http://schemas.microsoft.com/office/drawing/2014/main" id="{6C68A1C0-A9D9-4083-81A6-1A6DEB1C489E}"/>
              </a:ext>
            </a:extLst>
          </p:cNvPr>
          <p:cNvSpPr>
            <a:spLocks noChangeAspect="1"/>
          </p:cNvSpPr>
          <p:nvPr/>
        </p:nvSpPr>
        <p:spPr>
          <a:xfrm>
            <a:off x="6924135" y="2744783"/>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sp>
        <p:nvSpPr>
          <p:cNvPr id="44" name="Oval 43">
            <a:extLst>
              <a:ext uri="{FF2B5EF4-FFF2-40B4-BE49-F238E27FC236}">
                <a16:creationId xmlns:a16="http://schemas.microsoft.com/office/drawing/2014/main" id="{D1C906B3-13FB-4E70-8D42-2B3E8A0AB048}"/>
              </a:ext>
            </a:extLst>
          </p:cNvPr>
          <p:cNvSpPr>
            <a:spLocks noChangeAspect="1"/>
          </p:cNvSpPr>
          <p:nvPr/>
        </p:nvSpPr>
        <p:spPr>
          <a:xfrm>
            <a:off x="230505" y="2074070"/>
            <a:ext cx="182880" cy="182880"/>
          </a:xfrm>
          <a:prstGeom prst="ellipse">
            <a:avLst/>
          </a:prstGeom>
          <a:solidFill>
            <a:schemeClr val="accent2">
              <a:lumMod val="40000"/>
              <a:lumOff val="6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3</a:t>
            </a:r>
          </a:p>
        </p:txBody>
      </p:sp>
      <p:cxnSp>
        <p:nvCxnSpPr>
          <p:cNvPr id="45" name="Straight Arrow Connector 44">
            <a:extLst>
              <a:ext uri="{FF2B5EF4-FFF2-40B4-BE49-F238E27FC236}">
                <a16:creationId xmlns:a16="http://schemas.microsoft.com/office/drawing/2014/main" id="{1B7D9225-B75D-42D0-8F2D-330C1AA5A7D5}"/>
              </a:ext>
            </a:extLst>
          </p:cNvPr>
          <p:cNvCxnSpPr>
            <a:cxnSpLocks/>
            <a:stCxn id="42" idx="6"/>
          </p:cNvCxnSpPr>
          <p:nvPr/>
        </p:nvCxnSpPr>
        <p:spPr>
          <a:xfrm>
            <a:off x="1596929" y="2519081"/>
            <a:ext cx="2203546" cy="43144"/>
          </a:xfrm>
          <a:prstGeom prst="straightConnector1">
            <a:avLst/>
          </a:prstGeom>
          <a:ln w="25400">
            <a:solidFill>
              <a:schemeClr val="accent5">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95E7DB0-11C4-4514-8686-88B19DF1DD86}"/>
              </a:ext>
            </a:extLst>
          </p:cNvPr>
          <p:cNvCxnSpPr>
            <a:cxnSpLocks/>
            <a:stCxn id="42" idx="6"/>
          </p:cNvCxnSpPr>
          <p:nvPr/>
        </p:nvCxnSpPr>
        <p:spPr>
          <a:xfrm>
            <a:off x="1596929" y="2519081"/>
            <a:ext cx="1613789" cy="1019808"/>
          </a:xfrm>
          <a:prstGeom prst="straightConnector1">
            <a:avLst/>
          </a:prstGeom>
          <a:ln w="25400">
            <a:solidFill>
              <a:schemeClr val="accent5">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B3D50C8E-1C3E-471B-B49F-46047DD71415}"/>
              </a:ext>
            </a:extLst>
          </p:cNvPr>
          <p:cNvSpPr>
            <a:spLocks noChangeAspect="1"/>
          </p:cNvSpPr>
          <p:nvPr/>
        </p:nvSpPr>
        <p:spPr>
          <a:xfrm>
            <a:off x="6924135" y="2136125"/>
            <a:ext cx="182880" cy="182880"/>
          </a:xfrm>
          <a:prstGeom prst="ellipse">
            <a:avLst/>
          </a:prstGeom>
          <a:solidFill>
            <a:schemeClr val="accent5">
              <a:lumMod val="40000"/>
              <a:lumOff val="6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lumMod val="50000"/>
                  </a:schemeClr>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242171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4939</TotalTime>
  <Words>3677</Words>
  <Application>Microsoft Office PowerPoint</Application>
  <PresentationFormat>Widescreen</PresentationFormat>
  <Paragraphs>315</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 / Landing Page CS467 / Team Cassiopeia (Guthrie, Kuretski, Stramel)</dc:title>
  <dc:creator>Cash</dc:creator>
  <cp:lastModifiedBy>Cash</cp:lastModifiedBy>
  <cp:revision>101</cp:revision>
  <dcterms:created xsi:type="dcterms:W3CDTF">2017-06-04T15:54:13Z</dcterms:created>
  <dcterms:modified xsi:type="dcterms:W3CDTF">2017-06-10T01:58:40Z</dcterms:modified>
</cp:coreProperties>
</file>