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-2155" y="-45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3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3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2E71-7A76-422D-8282-9D38C67480CF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5CA8-2AFD-4D59-BA98-74579576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ectangle 423">
            <a:extLst>
              <a:ext uri="{FF2B5EF4-FFF2-40B4-BE49-F238E27FC236}">
                <a16:creationId xmlns:a16="http://schemas.microsoft.com/office/drawing/2014/main" id="{77B59178-CC3F-460A-9AC0-79CD3978BBF3}"/>
              </a:ext>
            </a:extLst>
          </p:cNvPr>
          <p:cNvSpPr/>
          <p:nvPr/>
        </p:nvSpPr>
        <p:spPr>
          <a:xfrm>
            <a:off x="0" y="0"/>
            <a:ext cx="36785798" cy="1925875"/>
          </a:xfrm>
          <a:prstGeom prst="rect">
            <a:avLst/>
          </a:prstGeom>
          <a:solidFill>
            <a:srgbClr val="BF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17BC2F5F-7D68-4256-B032-3BDF60A157FF}"/>
              </a:ext>
            </a:extLst>
          </p:cNvPr>
          <p:cNvSpPr txBox="1"/>
          <p:nvPr/>
        </p:nvSpPr>
        <p:spPr>
          <a:xfrm>
            <a:off x="7806170" y="136661"/>
            <a:ext cx="28278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Design and Prototype of an Autonomous Shopping Cart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B257DCE0-A726-4312-A8B9-0F38773FEE03}"/>
              </a:ext>
            </a:extLst>
          </p:cNvPr>
          <p:cNvSpPr txBox="1"/>
          <p:nvPr/>
        </p:nvSpPr>
        <p:spPr>
          <a:xfrm>
            <a:off x="7806170" y="1876857"/>
            <a:ext cx="282788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Siddharth Kurwa</a:t>
            </a:r>
          </a:p>
          <a:p>
            <a:pPr algn="ctr"/>
            <a:r>
              <a:rPr lang="en-US" sz="6600" dirty="0"/>
              <a:t>Faculty Advisor: Dr. Carolyn </a:t>
            </a:r>
            <a:r>
              <a:rPr lang="en-US" sz="6600" dirty="0" err="1"/>
              <a:t>Seepersad</a:t>
            </a:r>
            <a:endParaRPr lang="en-US" sz="6600" dirty="0"/>
          </a:p>
        </p:txBody>
      </p:sp>
      <p:pic>
        <p:nvPicPr>
          <p:cNvPr id="423" name="Picture 422">
            <a:extLst>
              <a:ext uri="{FF2B5EF4-FFF2-40B4-BE49-F238E27FC236}">
                <a16:creationId xmlns:a16="http://schemas.microsoft.com/office/drawing/2014/main" id="{F656E209-61F2-4A9E-BCC0-F47C05FC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798" y="0"/>
            <a:ext cx="7105402" cy="1925875"/>
          </a:xfrm>
          <a:prstGeom prst="rect">
            <a:avLst/>
          </a:prstGeom>
        </p:spPr>
      </p:pic>
      <p:pic>
        <p:nvPicPr>
          <p:cNvPr id="426" name="Picture 425">
            <a:extLst>
              <a:ext uri="{FF2B5EF4-FFF2-40B4-BE49-F238E27FC236}">
                <a16:creationId xmlns:a16="http://schemas.microsoft.com/office/drawing/2014/main" id="{14D02A62-BC32-4258-99F3-4B4A563C8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9" y="17982169"/>
            <a:ext cx="9364692" cy="10939741"/>
          </a:xfrm>
          <a:prstGeom prst="rect">
            <a:avLst/>
          </a:prstGeom>
        </p:spPr>
      </p:pic>
      <p:sp>
        <p:nvSpPr>
          <p:cNvPr id="428" name="Rectangle 427">
            <a:extLst>
              <a:ext uri="{FF2B5EF4-FFF2-40B4-BE49-F238E27FC236}">
                <a16:creationId xmlns:a16="http://schemas.microsoft.com/office/drawing/2014/main" id="{07612142-C992-4859-8988-B551DF51A65B}"/>
              </a:ext>
            </a:extLst>
          </p:cNvPr>
          <p:cNvSpPr/>
          <p:nvPr/>
        </p:nvSpPr>
        <p:spPr>
          <a:xfrm>
            <a:off x="19985666" y="22281772"/>
            <a:ext cx="3919863" cy="152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PID Loop</a:t>
            </a:r>
          </a:p>
          <a:p>
            <a:pPr algn="ctr"/>
            <a:r>
              <a:rPr lang="en-US" sz="2800" dirty="0"/>
              <a:t>Arduino Mega (master)</a:t>
            </a:r>
          </a:p>
          <a:p>
            <a:pPr algn="ctr"/>
            <a:r>
              <a:rPr lang="en-US" sz="2800" dirty="0"/>
              <a:t>40 Hz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A47ED761-D65F-4A0D-9403-017418AA4BC1}"/>
              </a:ext>
            </a:extLst>
          </p:cNvPr>
          <p:cNvSpPr/>
          <p:nvPr/>
        </p:nvSpPr>
        <p:spPr>
          <a:xfrm>
            <a:off x="24728579" y="25105968"/>
            <a:ext cx="3925101" cy="188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Right Encoder Processing and Motor Drive</a:t>
            </a:r>
          </a:p>
          <a:p>
            <a:pPr algn="ctr"/>
            <a:r>
              <a:rPr lang="en-US" sz="2800" dirty="0"/>
              <a:t>Arduino Nano (slave)</a:t>
            </a:r>
          </a:p>
          <a:p>
            <a:pPr algn="ctr"/>
            <a:r>
              <a:rPr lang="en-US" sz="2800" dirty="0"/>
              <a:t>10000 Hz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4DFFA56-D065-464A-9155-CB44D28855FB}"/>
              </a:ext>
            </a:extLst>
          </p:cNvPr>
          <p:cNvSpPr/>
          <p:nvPr/>
        </p:nvSpPr>
        <p:spPr>
          <a:xfrm>
            <a:off x="15155700" y="25105968"/>
            <a:ext cx="3933915" cy="188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 Encoder Processing and Motor Drive</a:t>
            </a:r>
          </a:p>
          <a:p>
            <a:pPr algn="ctr"/>
            <a:r>
              <a:rPr lang="en-US" sz="2800" dirty="0"/>
              <a:t>Arduino Nano (slave)</a:t>
            </a:r>
          </a:p>
          <a:p>
            <a:pPr algn="ctr"/>
            <a:r>
              <a:rPr lang="en-US" sz="2800" dirty="0"/>
              <a:t>10000 Hz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D5AB4DE-3DF5-482E-9F4E-E1A3286B46D0}"/>
              </a:ext>
            </a:extLst>
          </p:cNvPr>
          <p:cNvSpPr/>
          <p:nvPr/>
        </p:nvSpPr>
        <p:spPr>
          <a:xfrm>
            <a:off x="19399419" y="19329317"/>
            <a:ext cx="5092362" cy="133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Proximity Sensor Measurement</a:t>
            </a:r>
          </a:p>
          <a:p>
            <a:pPr algn="ctr"/>
            <a:r>
              <a:rPr lang="en-US" sz="2800" dirty="0"/>
              <a:t>Arduino Nano (slave)</a:t>
            </a:r>
          </a:p>
          <a:p>
            <a:pPr algn="ctr"/>
            <a:r>
              <a:rPr lang="en-US" sz="2800" dirty="0"/>
              <a:t>4 Hz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8E78C3C-2AE2-48E0-A11A-8B56F6E735A5}"/>
              </a:ext>
            </a:extLst>
          </p:cNvPr>
          <p:cNvSpPr/>
          <p:nvPr/>
        </p:nvSpPr>
        <p:spPr>
          <a:xfrm>
            <a:off x="14297753" y="17532219"/>
            <a:ext cx="15295693" cy="84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Distributed Computing Architecture over I</a:t>
            </a:r>
            <a:r>
              <a:rPr lang="en-US" sz="4400" baseline="30000" dirty="0">
                <a:solidFill>
                  <a:schemeClr val="bg1"/>
                </a:solidFill>
              </a:rPr>
              <a:t>2</a:t>
            </a:r>
            <a:r>
              <a:rPr lang="en-US" sz="4400" dirty="0">
                <a:solidFill>
                  <a:schemeClr val="bg1"/>
                </a:solidFill>
              </a:rPr>
              <a:t>C Network</a:t>
            </a:r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B219E525-8517-453C-B884-34C775CB020E}"/>
              </a:ext>
            </a:extLst>
          </p:cNvPr>
          <p:cNvGrpSpPr/>
          <p:nvPr/>
        </p:nvGrpSpPr>
        <p:grpSpPr>
          <a:xfrm>
            <a:off x="16887809" y="8483419"/>
            <a:ext cx="10153330" cy="6307587"/>
            <a:chOff x="1915777" y="5792268"/>
            <a:chExt cx="10153330" cy="630758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33828FC-CA6F-45EC-B84E-7D726E8AB154}"/>
                </a:ext>
              </a:extLst>
            </p:cNvPr>
            <p:cNvCxnSpPr>
              <a:cxnSpLocks/>
              <a:stCxn id="217" idx="3"/>
              <a:endCxn id="49" idx="1"/>
            </p:cNvCxnSpPr>
            <p:nvPr/>
          </p:nvCxnSpPr>
          <p:spPr>
            <a:xfrm>
              <a:off x="8366065" y="7130336"/>
              <a:ext cx="496044" cy="61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C01E4B-A078-48D9-92A4-242CE50E8EB3}"/>
                </a:ext>
              </a:extLst>
            </p:cNvPr>
            <p:cNvSpPr/>
            <p:nvPr/>
          </p:nvSpPr>
          <p:spPr>
            <a:xfrm>
              <a:off x="8862109" y="6680449"/>
              <a:ext cx="1345858" cy="91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Left Motor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9FE377-1A31-4144-B580-D3ED9BFC203A}"/>
                </a:ext>
              </a:extLst>
            </p:cNvPr>
            <p:cNvCxnSpPr>
              <a:cxnSpLocks/>
              <a:stCxn id="49" idx="3"/>
              <a:endCxn id="60" idx="2"/>
            </p:cNvCxnSpPr>
            <p:nvPr/>
          </p:nvCxnSpPr>
          <p:spPr>
            <a:xfrm flipV="1">
              <a:off x="10207967" y="7132363"/>
              <a:ext cx="462913" cy="4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1C42F640-D5E5-4B8D-843F-CC78A5D9BA72}"/>
                </a:ext>
              </a:extLst>
            </p:cNvPr>
            <p:cNvCxnSpPr>
              <a:cxnSpLocks/>
              <a:stCxn id="49" idx="3"/>
              <a:endCxn id="52" idx="3"/>
            </p:cNvCxnSpPr>
            <p:nvPr/>
          </p:nvCxnSpPr>
          <p:spPr>
            <a:xfrm flipH="1">
              <a:off x="9305127" y="7136489"/>
              <a:ext cx="902840" cy="1170415"/>
            </a:xfrm>
            <a:prstGeom prst="bentConnector3">
              <a:avLst>
                <a:gd name="adj1" fmla="val -2532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1B81E8-6318-41F1-B431-6652B4E73DC1}"/>
                </a:ext>
              </a:extLst>
            </p:cNvPr>
            <p:cNvSpPr/>
            <p:nvPr/>
          </p:nvSpPr>
          <p:spPr>
            <a:xfrm>
              <a:off x="7723398" y="7850864"/>
              <a:ext cx="1581729" cy="91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Encoder Feedback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218CB5-19EE-467D-9401-085F1FFFF9D9}"/>
                </a:ext>
              </a:extLst>
            </p:cNvPr>
            <p:cNvCxnSpPr>
              <a:cxnSpLocks/>
              <a:stCxn id="52" idx="1"/>
              <a:endCxn id="75" idx="4"/>
            </p:cNvCxnSpPr>
            <p:nvPr/>
          </p:nvCxnSpPr>
          <p:spPr>
            <a:xfrm rot="10800000">
              <a:off x="6153400" y="7496862"/>
              <a:ext cx="1569998" cy="81004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65733DB-83F7-4191-9C90-F54DDE7E7C85}"/>
                </a:ext>
              </a:extLst>
            </p:cNvPr>
            <p:cNvSpPr/>
            <p:nvPr/>
          </p:nvSpPr>
          <p:spPr>
            <a:xfrm>
              <a:off x="6951144" y="8970629"/>
              <a:ext cx="1345858" cy="91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PID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6D84F0-D7F6-4D1A-BB40-D28187EFFE68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 flipV="1">
              <a:off x="8297002" y="9421837"/>
              <a:ext cx="503565" cy="48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9FAB73C-9B45-4546-9DC5-7ED7470A2DA2}"/>
                </a:ext>
              </a:extLst>
            </p:cNvPr>
            <p:cNvSpPr/>
            <p:nvPr/>
          </p:nvSpPr>
          <p:spPr>
            <a:xfrm>
              <a:off x="8800567" y="8965797"/>
              <a:ext cx="1345858" cy="91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Right Motor</a:t>
              </a:r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10F05E20-4080-49EF-A129-721A6CA705A2}"/>
                </a:ext>
              </a:extLst>
            </p:cNvPr>
            <p:cNvCxnSpPr>
              <a:cxnSpLocks/>
              <a:stCxn id="56" idx="3"/>
              <a:endCxn id="58" idx="3"/>
            </p:cNvCxnSpPr>
            <p:nvPr/>
          </p:nvCxnSpPr>
          <p:spPr>
            <a:xfrm flipH="1">
              <a:off x="9305127" y="9421837"/>
              <a:ext cx="841298" cy="1108647"/>
            </a:xfrm>
            <a:prstGeom prst="bentConnector3">
              <a:avLst>
                <a:gd name="adj1" fmla="val -10425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E52AB97-90E0-45CA-BFD2-92E5BF0030FB}"/>
                </a:ext>
              </a:extLst>
            </p:cNvPr>
            <p:cNvSpPr/>
            <p:nvPr/>
          </p:nvSpPr>
          <p:spPr>
            <a:xfrm>
              <a:off x="7723398" y="10074444"/>
              <a:ext cx="1581729" cy="91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Encoder Feedback</a:t>
              </a: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832BDDEB-C10B-45D5-8FF1-11F686EDB6B1}"/>
                </a:ext>
              </a:extLst>
            </p:cNvPr>
            <p:cNvCxnSpPr>
              <a:cxnSpLocks/>
              <a:stCxn id="58" idx="1"/>
              <a:endCxn id="76" idx="4"/>
            </p:cNvCxnSpPr>
            <p:nvPr/>
          </p:nvCxnSpPr>
          <p:spPr>
            <a:xfrm rot="10800000">
              <a:off x="6153400" y="9786036"/>
              <a:ext cx="1569998" cy="74444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6DDF1BA-8679-4E96-A576-5F4BEF7AE094}"/>
                </a:ext>
              </a:extLst>
            </p:cNvPr>
            <p:cNvCxnSpPr>
              <a:cxnSpLocks/>
              <a:stCxn id="56" idx="3"/>
              <a:endCxn id="60" idx="4"/>
            </p:cNvCxnSpPr>
            <p:nvPr/>
          </p:nvCxnSpPr>
          <p:spPr>
            <a:xfrm flipV="1">
              <a:off x="10146425" y="7490823"/>
              <a:ext cx="880003" cy="193101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FB63DA0D-0E06-41B3-A50E-910ACDD59760}"/>
                </a:ext>
              </a:extLst>
            </p:cNvPr>
            <p:cNvGrpSpPr/>
            <p:nvPr/>
          </p:nvGrpSpPr>
          <p:grpSpPr>
            <a:xfrm>
              <a:off x="10134347" y="6490655"/>
              <a:ext cx="1568186" cy="1435263"/>
              <a:chOff x="10133529" y="6659619"/>
              <a:chExt cx="1568186" cy="1435263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A69C02D-0453-47B8-857E-81E9B1696D32}"/>
                  </a:ext>
                </a:extLst>
              </p:cNvPr>
              <p:cNvGrpSpPr/>
              <p:nvPr/>
            </p:nvGrpSpPr>
            <p:grpSpPr>
              <a:xfrm>
                <a:off x="10355857" y="6854733"/>
                <a:ext cx="1345858" cy="1240149"/>
                <a:chOff x="9569990" y="6823971"/>
                <a:chExt cx="1345858" cy="1240149"/>
              </a:xfrm>
            </p:grpSpPr>
            <p:sp>
              <p:nvSpPr>
                <p:cNvPr id="60" name="Flowchart: Summing Junction 59">
                  <a:extLst>
                    <a:ext uri="{FF2B5EF4-FFF2-40B4-BE49-F238E27FC236}">
                      <a16:creationId xmlns:a16="http://schemas.microsoft.com/office/drawing/2014/main" id="{14F76641-C25E-4679-8599-FE17EC65508E}"/>
                    </a:ext>
                  </a:extLst>
                </p:cNvPr>
                <p:cNvSpPr/>
                <p:nvPr/>
              </p:nvSpPr>
              <p:spPr>
                <a:xfrm>
                  <a:off x="9884195" y="6912104"/>
                  <a:ext cx="711096" cy="716921"/>
                </a:xfrm>
                <a:prstGeom prst="flowChartSummingJunc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F0E49E8-3912-46CE-93EF-3FCA6ADEBC6D}"/>
                    </a:ext>
                  </a:extLst>
                </p:cNvPr>
                <p:cNvSpPr/>
                <p:nvPr/>
              </p:nvSpPr>
              <p:spPr>
                <a:xfrm>
                  <a:off x="9569990" y="6823971"/>
                  <a:ext cx="1345858" cy="12401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-</a:t>
                  </a:r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E3C30F0-BBE6-4F11-A234-0A0C076311CC}"/>
                  </a:ext>
                </a:extLst>
              </p:cNvPr>
              <p:cNvSpPr/>
              <p:nvPr/>
            </p:nvSpPr>
            <p:spPr>
              <a:xfrm>
                <a:off x="10133529" y="6659619"/>
                <a:ext cx="1345858" cy="124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5C6707-9219-4163-A086-6AAF2A90462D}"/>
                </a:ext>
              </a:extLst>
            </p:cNvPr>
            <p:cNvSpPr/>
            <p:nvPr/>
          </p:nvSpPr>
          <p:spPr>
            <a:xfrm>
              <a:off x="10353499" y="6286158"/>
              <a:ext cx="1345858" cy="124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+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5D44CF2-1224-40FC-949F-ED37FBFB2D82}"/>
                </a:ext>
              </a:extLst>
            </p:cNvPr>
            <p:cNvSpPr/>
            <p:nvPr/>
          </p:nvSpPr>
          <p:spPr>
            <a:xfrm>
              <a:off x="4261772" y="7801069"/>
              <a:ext cx="1581730" cy="906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Setpoint Selector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224D01D-ED35-4943-9F8C-F3A3460371B3}"/>
                </a:ext>
              </a:extLst>
            </p:cNvPr>
            <p:cNvCxnSpPr>
              <a:cxnSpLocks/>
              <a:stCxn id="60" idx="6"/>
              <a:endCxn id="67" idx="3"/>
            </p:cNvCxnSpPr>
            <p:nvPr/>
          </p:nvCxnSpPr>
          <p:spPr>
            <a:xfrm flipH="1">
              <a:off x="9274865" y="7132363"/>
              <a:ext cx="2107111" cy="4511452"/>
            </a:xfrm>
            <a:prstGeom prst="bentConnector3">
              <a:avLst>
                <a:gd name="adj1" fmla="val -1084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2C2B399-CEC6-4FC2-8C1C-F681AD57904F}"/>
                </a:ext>
              </a:extLst>
            </p:cNvPr>
            <p:cNvSpPr/>
            <p:nvPr/>
          </p:nvSpPr>
          <p:spPr>
            <a:xfrm>
              <a:off x="7693136" y="11187775"/>
              <a:ext cx="1581729" cy="91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Gyro Feedback</a:t>
              </a: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4611482-DE38-4BCC-9C80-53140CAF07AD}"/>
                </a:ext>
              </a:extLst>
            </p:cNvPr>
            <p:cNvCxnSpPr>
              <a:cxnSpLocks/>
              <a:stCxn id="67" idx="1"/>
              <a:endCxn id="65" idx="2"/>
            </p:cNvCxnSpPr>
            <p:nvPr/>
          </p:nvCxnSpPr>
          <p:spPr>
            <a:xfrm rot="10800000">
              <a:off x="5052638" y="8707463"/>
              <a:ext cx="2640499" cy="293635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01C6CFD4-BD23-4DF4-B9A6-9FB2CD4F25A3}"/>
                </a:ext>
              </a:extLst>
            </p:cNvPr>
            <p:cNvCxnSpPr>
              <a:cxnSpLocks/>
              <a:stCxn id="65" idx="3"/>
              <a:endCxn id="75" idx="2"/>
            </p:cNvCxnSpPr>
            <p:nvPr/>
          </p:nvCxnSpPr>
          <p:spPr>
            <a:xfrm flipH="1" flipV="1">
              <a:off x="5797852" y="7132961"/>
              <a:ext cx="45650" cy="1121305"/>
            </a:xfrm>
            <a:prstGeom prst="bentConnector5">
              <a:avLst>
                <a:gd name="adj1" fmla="val 695476"/>
                <a:gd name="adj2" fmla="val 56678"/>
                <a:gd name="adj3" fmla="val 70009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920FA760-7631-4718-9CA2-41B846A8784B}"/>
                </a:ext>
              </a:extLst>
            </p:cNvPr>
            <p:cNvCxnSpPr>
              <a:cxnSpLocks/>
              <a:stCxn id="65" idx="3"/>
              <a:endCxn id="76" idx="2"/>
            </p:cNvCxnSpPr>
            <p:nvPr/>
          </p:nvCxnSpPr>
          <p:spPr>
            <a:xfrm flipH="1">
              <a:off x="5797852" y="8254266"/>
              <a:ext cx="45650" cy="1167571"/>
            </a:xfrm>
            <a:prstGeom prst="bentConnector5">
              <a:avLst>
                <a:gd name="adj1" fmla="val 682331"/>
                <a:gd name="adj2" fmla="val 53811"/>
                <a:gd name="adj3" fmla="val 68276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6A4921-6AD4-4335-BD42-8DEF3B00FCA9}"/>
                </a:ext>
              </a:extLst>
            </p:cNvPr>
            <p:cNvSpPr/>
            <p:nvPr/>
          </p:nvSpPr>
          <p:spPr>
            <a:xfrm>
              <a:off x="1915777" y="7590223"/>
              <a:ext cx="1923828" cy="1328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Proximity Sensor Array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15743D2-BAE7-4127-982C-E6BF37741503}"/>
                </a:ext>
              </a:extLst>
            </p:cNvPr>
            <p:cNvCxnSpPr>
              <a:cxnSpLocks/>
              <a:stCxn id="71" idx="3"/>
              <a:endCxn id="65" idx="1"/>
            </p:cNvCxnSpPr>
            <p:nvPr/>
          </p:nvCxnSpPr>
          <p:spPr>
            <a:xfrm>
              <a:off x="3839605" y="8254265"/>
              <a:ext cx="422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9FEBF38-FA2A-4DAB-8A35-BF97916BEF70}"/>
                </a:ext>
              </a:extLst>
            </p:cNvPr>
            <p:cNvSpPr/>
            <p:nvPr/>
          </p:nvSpPr>
          <p:spPr>
            <a:xfrm>
              <a:off x="9983749" y="5792268"/>
              <a:ext cx="2085358" cy="56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Disturbance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5021A1D-FBE4-4B50-9656-C12F08D6A12B}"/>
                </a:ext>
              </a:extLst>
            </p:cNvPr>
            <p:cNvCxnSpPr>
              <a:cxnSpLocks/>
              <a:stCxn id="73" idx="2"/>
              <a:endCxn id="60" idx="0"/>
            </p:cNvCxnSpPr>
            <p:nvPr/>
          </p:nvCxnSpPr>
          <p:spPr>
            <a:xfrm>
              <a:off x="11026428" y="6358312"/>
              <a:ext cx="0" cy="4155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Summing Junction 74">
              <a:extLst>
                <a:ext uri="{FF2B5EF4-FFF2-40B4-BE49-F238E27FC236}">
                  <a16:creationId xmlns:a16="http://schemas.microsoft.com/office/drawing/2014/main" id="{B394CB77-C7B8-49B9-BD90-3228B0D38D9B}"/>
                </a:ext>
              </a:extLst>
            </p:cNvPr>
            <p:cNvSpPr/>
            <p:nvPr/>
          </p:nvSpPr>
          <p:spPr>
            <a:xfrm>
              <a:off x="5797852" y="6769060"/>
              <a:ext cx="711096" cy="727802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ED001A5-349A-4A4B-8D89-6A1E2C027EFC}"/>
                </a:ext>
              </a:extLst>
            </p:cNvPr>
            <p:cNvSpPr/>
            <p:nvPr/>
          </p:nvSpPr>
          <p:spPr>
            <a:xfrm>
              <a:off x="5271921" y="6500611"/>
              <a:ext cx="1345858" cy="1219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+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DAD161A-1CCC-4FB1-A086-DD64FAEB3E84}"/>
                </a:ext>
              </a:extLst>
            </p:cNvPr>
            <p:cNvSpPr/>
            <p:nvPr/>
          </p:nvSpPr>
          <p:spPr>
            <a:xfrm>
              <a:off x="5489027" y="6698752"/>
              <a:ext cx="1345858" cy="124014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</a:t>
              </a: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20769CA0-357A-4B03-BF82-0377F62F4DC7}"/>
                </a:ext>
              </a:extLst>
            </p:cNvPr>
            <p:cNvGrpSpPr/>
            <p:nvPr/>
          </p:nvGrpSpPr>
          <p:grpSpPr>
            <a:xfrm>
              <a:off x="5266829" y="8959743"/>
              <a:ext cx="1560887" cy="1245835"/>
              <a:chOff x="5266829" y="8742027"/>
              <a:chExt cx="1560887" cy="1245835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6A89630D-F244-41DC-A269-1B1F70E3DE22}"/>
                  </a:ext>
                </a:extLst>
              </p:cNvPr>
              <p:cNvGrpSpPr/>
              <p:nvPr/>
            </p:nvGrpSpPr>
            <p:grpSpPr>
              <a:xfrm>
                <a:off x="5266829" y="8742027"/>
                <a:ext cx="1345858" cy="897747"/>
                <a:chOff x="5266829" y="8742027"/>
                <a:chExt cx="1345858" cy="897747"/>
              </a:xfrm>
            </p:grpSpPr>
            <p:sp>
              <p:nvSpPr>
                <p:cNvPr id="76" name="Flowchart: Summing Junction 75">
                  <a:extLst>
                    <a:ext uri="{FF2B5EF4-FFF2-40B4-BE49-F238E27FC236}">
                      <a16:creationId xmlns:a16="http://schemas.microsoft.com/office/drawing/2014/main" id="{C298EC49-BF20-4637-9A72-80428F963B88}"/>
                    </a:ext>
                  </a:extLst>
                </p:cNvPr>
                <p:cNvSpPr/>
                <p:nvPr/>
              </p:nvSpPr>
              <p:spPr>
                <a:xfrm>
                  <a:off x="5797852" y="8839922"/>
                  <a:ext cx="711096" cy="728398"/>
                </a:xfrm>
                <a:prstGeom prst="flowChartSummingJunc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C9335B5-141F-4D9E-8A82-1B3445FBF987}"/>
                    </a:ext>
                  </a:extLst>
                </p:cNvPr>
                <p:cNvSpPr/>
                <p:nvPr/>
              </p:nvSpPr>
              <p:spPr>
                <a:xfrm>
                  <a:off x="5266829" y="8742027"/>
                  <a:ext cx="1345858" cy="897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+</a:t>
                  </a:r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1267147-B1C2-482D-B575-C53E12EEFD81}"/>
                  </a:ext>
                </a:extLst>
              </p:cNvPr>
              <p:cNvSpPr/>
              <p:nvPr/>
            </p:nvSpPr>
            <p:spPr>
              <a:xfrm>
                <a:off x="5481858" y="8747713"/>
                <a:ext cx="1345858" cy="124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-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7608CB8-8551-4980-AD67-1CE286022AD2}"/>
                </a:ext>
              </a:extLst>
            </p:cNvPr>
            <p:cNvCxnSpPr>
              <a:cxnSpLocks/>
              <a:stCxn id="76" idx="6"/>
              <a:endCxn id="54" idx="1"/>
            </p:cNvCxnSpPr>
            <p:nvPr/>
          </p:nvCxnSpPr>
          <p:spPr>
            <a:xfrm>
              <a:off x="6508948" y="9421837"/>
              <a:ext cx="442196" cy="48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BE35431-C647-4266-A6C0-BAD3B8BE4D6C}"/>
                </a:ext>
              </a:extLst>
            </p:cNvPr>
            <p:cNvCxnSpPr>
              <a:cxnSpLocks/>
              <a:stCxn id="75" idx="6"/>
              <a:endCxn id="217" idx="1"/>
            </p:cNvCxnSpPr>
            <p:nvPr/>
          </p:nvCxnSpPr>
          <p:spPr>
            <a:xfrm flipV="1">
              <a:off x="6508948" y="7130336"/>
              <a:ext cx="511259" cy="26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409298E8-8CB0-4FF7-8BD7-10DDFBDB31E5}"/>
                </a:ext>
              </a:extLst>
            </p:cNvPr>
            <p:cNvSpPr/>
            <p:nvPr/>
          </p:nvSpPr>
          <p:spPr>
            <a:xfrm>
              <a:off x="7020207" y="6674296"/>
              <a:ext cx="1345858" cy="91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PID</a:t>
              </a:r>
            </a:p>
          </p:txBody>
        </p:sp>
      </p:grpSp>
      <p:sp>
        <p:nvSpPr>
          <p:cNvPr id="502" name="TextBox 501">
            <a:extLst>
              <a:ext uri="{FF2B5EF4-FFF2-40B4-BE49-F238E27FC236}">
                <a16:creationId xmlns:a16="http://schemas.microsoft.com/office/drawing/2014/main" id="{9398F80A-FC6B-42B4-9A53-5E717C57E178}"/>
              </a:ext>
            </a:extLst>
          </p:cNvPr>
          <p:cNvSpPr txBox="1"/>
          <p:nvPr/>
        </p:nvSpPr>
        <p:spPr>
          <a:xfrm>
            <a:off x="1349829" y="5704114"/>
            <a:ext cx="129479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Background</a:t>
            </a:r>
          </a:p>
          <a:p>
            <a:endParaRPr lang="en-US" sz="4400" dirty="0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CD545608-31C1-432A-A0AE-686C8D01EA3A}"/>
              </a:ext>
            </a:extLst>
          </p:cNvPr>
          <p:cNvSpPr/>
          <p:nvPr/>
        </p:nvSpPr>
        <p:spPr>
          <a:xfrm>
            <a:off x="14262584" y="7364506"/>
            <a:ext cx="15295693" cy="84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Control System Design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1CDEE492-15DA-4091-8E76-70F7E432847E}"/>
              </a:ext>
            </a:extLst>
          </p:cNvPr>
          <p:cNvSpPr txBox="1"/>
          <p:nvPr/>
        </p:nvSpPr>
        <p:spPr>
          <a:xfrm>
            <a:off x="22161433" y="21163807"/>
            <a:ext cx="36881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Wheel Setpoints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DEF194D8-C014-4DFE-B4F5-81E2ADA5D1D3}"/>
              </a:ext>
            </a:extLst>
          </p:cNvPr>
          <p:cNvSpPr txBox="1"/>
          <p:nvPr/>
        </p:nvSpPr>
        <p:spPr>
          <a:xfrm>
            <a:off x="23837169" y="23332053"/>
            <a:ext cx="288964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Measured</a:t>
            </a:r>
          </a:p>
          <a:p>
            <a:pPr algn="ctr"/>
            <a:r>
              <a:rPr lang="en-US" sz="2800" dirty="0"/>
              <a:t>Velocity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5DD4A37-A7A5-46DA-B2B5-36AB5B6B23FB}"/>
              </a:ext>
            </a:extLst>
          </p:cNvPr>
          <p:cNvSpPr txBox="1"/>
          <p:nvPr/>
        </p:nvSpPr>
        <p:spPr>
          <a:xfrm>
            <a:off x="22161433" y="24550505"/>
            <a:ext cx="19472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Right Wheel Drive Signal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89D56068-AB30-4E37-8980-D3E3836FAA58}"/>
              </a:ext>
            </a:extLst>
          </p:cNvPr>
          <p:cNvGrpSpPr/>
          <p:nvPr/>
        </p:nvGrpSpPr>
        <p:grpSpPr>
          <a:xfrm>
            <a:off x="19148424" y="23644588"/>
            <a:ext cx="739484" cy="1561884"/>
            <a:chOff x="19148424" y="23644588"/>
            <a:chExt cx="739484" cy="1561884"/>
          </a:xfrm>
        </p:grpSpPr>
        <p:sp>
          <p:nvSpPr>
            <p:cNvPr id="518" name="Arrow: Right 517">
              <a:extLst>
                <a:ext uri="{FF2B5EF4-FFF2-40B4-BE49-F238E27FC236}">
                  <a16:creationId xmlns:a16="http://schemas.microsoft.com/office/drawing/2014/main" id="{67288FC5-9DAA-4617-953D-3855BFD501F7}"/>
                </a:ext>
              </a:extLst>
            </p:cNvPr>
            <p:cNvSpPr/>
            <p:nvPr/>
          </p:nvSpPr>
          <p:spPr>
            <a:xfrm rot="7769893" flipH="1">
              <a:off x="18808930" y="23984082"/>
              <a:ext cx="1162732" cy="4837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19" name="Arrow: Right 518">
              <a:extLst>
                <a:ext uri="{FF2B5EF4-FFF2-40B4-BE49-F238E27FC236}">
                  <a16:creationId xmlns:a16="http://schemas.microsoft.com/office/drawing/2014/main" id="{31EF1F05-EDC6-4B80-819F-C2B31D9F071B}"/>
                </a:ext>
              </a:extLst>
            </p:cNvPr>
            <p:cNvSpPr/>
            <p:nvPr/>
          </p:nvSpPr>
          <p:spPr>
            <a:xfrm rot="18569893" flipH="1">
              <a:off x="19064669" y="24383234"/>
              <a:ext cx="1162733" cy="4837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67C4EF70-153B-434F-B5FF-9DB3442A1E0D}"/>
              </a:ext>
            </a:extLst>
          </p:cNvPr>
          <p:cNvSpPr txBox="1"/>
          <p:nvPr/>
        </p:nvSpPr>
        <p:spPr>
          <a:xfrm>
            <a:off x="17562694" y="23332177"/>
            <a:ext cx="192555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Measured</a:t>
            </a:r>
          </a:p>
          <a:p>
            <a:pPr algn="ctr"/>
            <a:r>
              <a:rPr lang="en-US" sz="2800" dirty="0"/>
              <a:t>Velocity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5D203FB-598C-4485-8C59-8F24521DFC66}"/>
              </a:ext>
            </a:extLst>
          </p:cNvPr>
          <p:cNvSpPr txBox="1"/>
          <p:nvPr/>
        </p:nvSpPr>
        <p:spPr>
          <a:xfrm>
            <a:off x="19724045" y="24548048"/>
            <a:ext cx="19472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Left Wheel Drive Signal</a:t>
            </a:r>
          </a:p>
        </p:txBody>
      </p:sp>
      <p:sp>
        <p:nvSpPr>
          <p:cNvPr id="524" name="Arrow: Right 523">
            <a:extLst>
              <a:ext uri="{FF2B5EF4-FFF2-40B4-BE49-F238E27FC236}">
                <a16:creationId xmlns:a16="http://schemas.microsoft.com/office/drawing/2014/main" id="{6A049931-0A31-4622-AD91-073ABA4FFC31}"/>
              </a:ext>
            </a:extLst>
          </p:cNvPr>
          <p:cNvSpPr/>
          <p:nvPr/>
        </p:nvSpPr>
        <p:spPr>
          <a:xfrm rot="16200000" flipH="1">
            <a:off x="21329064" y="21261264"/>
            <a:ext cx="1162732" cy="483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F9432B70-E8C7-4924-AC91-ED7632D71389}"/>
              </a:ext>
            </a:extLst>
          </p:cNvPr>
          <p:cNvGrpSpPr/>
          <p:nvPr/>
        </p:nvGrpSpPr>
        <p:grpSpPr>
          <a:xfrm flipH="1">
            <a:off x="23967874" y="23643957"/>
            <a:ext cx="740481" cy="1561884"/>
            <a:chOff x="19148424" y="23644588"/>
            <a:chExt cx="739484" cy="1561884"/>
          </a:xfrm>
        </p:grpSpPr>
        <p:sp>
          <p:nvSpPr>
            <p:cNvPr id="527" name="Arrow: Right 526">
              <a:extLst>
                <a:ext uri="{FF2B5EF4-FFF2-40B4-BE49-F238E27FC236}">
                  <a16:creationId xmlns:a16="http://schemas.microsoft.com/office/drawing/2014/main" id="{9ECAFE79-4D7B-419A-A2D7-8187C377CA45}"/>
                </a:ext>
              </a:extLst>
            </p:cNvPr>
            <p:cNvSpPr/>
            <p:nvPr/>
          </p:nvSpPr>
          <p:spPr>
            <a:xfrm rot="7769893" flipH="1">
              <a:off x="18808930" y="23984082"/>
              <a:ext cx="1162732" cy="4837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28" name="Arrow: Right 527">
              <a:extLst>
                <a:ext uri="{FF2B5EF4-FFF2-40B4-BE49-F238E27FC236}">
                  <a16:creationId xmlns:a16="http://schemas.microsoft.com/office/drawing/2014/main" id="{930D2DE5-C209-4D40-8007-E88E4EE8009D}"/>
                </a:ext>
              </a:extLst>
            </p:cNvPr>
            <p:cNvSpPr/>
            <p:nvPr/>
          </p:nvSpPr>
          <p:spPr>
            <a:xfrm rot="18569893" flipH="1">
              <a:off x="19064669" y="24383234"/>
              <a:ext cx="1162733" cy="4837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2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E0ED-9511-4A15-AB12-76E9801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6FE9-65F8-4842-B264-65CD0497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7CE5-D96F-4EFF-8E8C-56925681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86F1-8204-42A2-A2DF-89C617DB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3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46B1-62DB-47CD-A12F-FBC04690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DC04-57CD-488E-8154-7A320321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7D98-167E-436B-948F-8F8D8773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E981-1FBD-4E71-BE3C-76B9AACD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E026-BD7D-4914-957F-515FF38C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4C0E-7088-4D70-A019-D92D55A4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8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</TotalTime>
  <Words>118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Background</vt:lpstr>
      <vt:lpstr>Project Goals</vt:lpstr>
      <vt:lpstr>Mechanical Prototype</vt:lpstr>
      <vt:lpstr>Electrical Prototype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Kurwa</dc:creator>
  <cp:lastModifiedBy>Siddharth Kurwa</cp:lastModifiedBy>
  <cp:revision>21</cp:revision>
  <dcterms:created xsi:type="dcterms:W3CDTF">2018-11-11T02:04:43Z</dcterms:created>
  <dcterms:modified xsi:type="dcterms:W3CDTF">2018-11-11T21:35:39Z</dcterms:modified>
</cp:coreProperties>
</file>