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y="10287000" cx="18288000"/>
  <p:notesSz cx="6858000" cy="9144000"/>
  <p:embeddedFontLst>
    <p:embeddedFont>
      <p:font typeface="Canva Sans" panose="020B0604020202020204" charset="0"/>
      <p:regular r:id="rId18"/>
    </p:embeddedFont>
    <p:embeddedFont>
      <p:font typeface="Oswald Bold" panose="020B0604020202020204" charset="0"/>
      <p:regular r:id="rId19"/>
    </p:embeddedFont>
    <p:embeddedFont>
      <p:font typeface="Public Sans Bold" panose="020B0604020202020204" charset="0"/>
      <p:regular r:id="rId20"/>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font" Target="fonts/font1.fntdata"/><Relationship Id="rId19" Type="http://schemas.openxmlformats.org/officeDocument/2006/relationships/font" Target="fonts/font2.fntdata"/><Relationship Id="rId20" Type="http://schemas.openxmlformats.org/officeDocument/2006/relationships/font" Target="fonts/font3.fntdata"/><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5" name=""/>
        <p:cNvGrpSpPr/>
        <p:nvPr/>
      </p:nvGrpSpPr>
      <p:grpSpPr>
        <a:xfrm>
          <a:off x="0" y="0"/>
          <a:ext cx="0" cy="0"/>
          <a:chOff x="0" y="0"/>
          <a:chExt cx="0" cy="0"/>
        </a:xfrm>
      </p:grpSpPr>
      <p:sp>
        <p:nvSpPr>
          <p:cNvPr id="104877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7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8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8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8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8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4" name=""/>
        <p:cNvGrpSpPr/>
        <p:nvPr/>
      </p:nvGrpSpPr>
      <p:grpSpPr>
        <a:xfrm>
          <a:off x="0" y="0"/>
          <a:ext cx="0" cy="0"/>
          <a:chOff x="0" y="0"/>
          <a:chExt cx="0" cy="0"/>
        </a:xfrm>
      </p:grpSpPr>
      <p:sp>
        <p:nvSpPr>
          <p:cNvPr id="1048723" name="Title 1"/>
          <p:cNvSpPr>
            <a:spLocks noGrp="1"/>
          </p:cNvSpPr>
          <p:nvPr>
            <p:ph type="ctrTitle"/>
          </p:nvPr>
        </p:nvSpPr>
        <p:spPr>
          <a:xfrm>
            <a:off x="685800" y="2130425"/>
            <a:ext cx="7772400" cy="1470025"/>
          </a:xfrm>
        </p:spPr>
        <p:txBody>
          <a:bodyPr/>
          <a:p>
            <a:r>
              <a:rPr lang="en-US"/>
              <a:t>Click to edit Master title style</a:t>
            </a:r>
          </a:p>
        </p:txBody>
      </p:sp>
      <p:sp>
        <p:nvSpPr>
          <p:cNvPr id="1048724"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725" name="Date Placeholder 3"/>
          <p:cNvSpPr>
            <a:spLocks noGrp="1"/>
          </p:cNvSpPr>
          <p:nvPr>
            <p:ph type="dt" sz="half" idx="10"/>
          </p:nvPr>
        </p:nvSpPr>
        <p:spPr/>
        <p:txBody>
          <a:bodyPr/>
          <a:p>
            <a:fld id="{1D8BD707-D9CF-40AE-B4C6-C98DA3205C09}" type="datetimeFigureOut">
              <a:rPr lang="en-US" smtClean="0"/>
              <a:t>4/18/2025</a:t>
            </a:fld>
            <a:endParaRPr lang="en-US"/>
          </a:p>
        </p:txBody>
      </p:sp>
      <p:sp>
        <p:nvSpPr>
          <p:cNvPr id="1048726" name="Footer Placeholder 4"/>
          <p:cNvSpPr>
            <a:spLocks noGrp="1"/>
          </p:cNvSpPr>
          <p:nvPr>
            <p:ph type="ftr" sz="quarter" idx="11"/>
          </p:nvPr>
        </p:nvSpPr>
        <p:spPr/>
        <p:txBody>
          <a:bodyPr/>
          <a:p>
            <a:endParaRPr lang="en-US"/>
          </a:p>
        </p:txBody>
      </p:sp>
      <p:sp>
        <p:nvSpPr>
          <p:cNvPr id="1048727"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9" name=""/>
        <p:cNvGrpSpPr/>
        <p:nvPr/>
      </p:nvGrpSpPr>
      <p:grpSpPr>
        <a:xfrm>
          <a:off x="0" y="0"/>
          <a:ext cx="0" cy="0"/>
          <a:chOff x="0" y="0"/>
          <a:chExt cx="0" cy="0"/>
        </a:xfrm>
      </p:grpSpPr>
      <p:sp>
        <p:nvSpPr>
          <p:cNvPr id="1048748" name="Title 1"/>
          <p:cNvSpPr>
            <a:spLocks noGrp="1"/>
          </p:cNvSpPr>
          <p:nvPr>
            <p:ph type="title"/>
          </p:nvPr>
        </p:nvSpPr>
        <p:spPr/>
        <p:txBody>
          <a:bodyPr/>
          <a:p>
            <a:r>
              <a:rPr lang="en-US"/>
              <a:t>Click to edit Master title style</a:t>
            </a:r>
          </a:p>
        </p:txBody>
      </p:sp>
      <p:sp>
        <p:nvSpPr>
          <p:cNvPr id="1048749"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0" name="Date Placeholder 3"/>
          <p:cNvSpPr>
            <a:spLocks noGrp="1"/>
          </p:cNvSpPr>
          <p:nvPr>
            <p:ph type="dt" sz="half" idx="10"/>
          </p:nvPr>
        </p:nvSpPr>
        <p:spPr/>
        <p:txBody>
          <a:bodyPr/>
          <a:p>
            <a:fld id="{1D8BD707-D9CF-40AE-B4C6-C98DA3205C09}" type="datetimeFigureOut">
              <a:rPr lang="en-US" smtClean="0"/>
              <a:t>4/18/2025</a:t>
            </a:fld>
            <a:endParaRPr lang="en-US"/>
          </a:p>
        </p:txBody>
      </p:sp>
      <p:sp>
        <p:nvSpPr>
          <p:cNvPr id="1048751" name="Footer Placeholder 4"/>
          <p:cNvSpPr>
            <a:spLocks noGrp="1"/>
          </p:cNvSpPr>
          <p:nvPr>
            <p:ph type="ftr" sz="quarter" idx="11"/>
          </p:nvPr>
        </p:nvSpPr>
        <p:spPr/>
        <p:txBody>
          <a:bodyPr/>
          <a:p>
            <a:endParaRPr lang="en-US"/>
          </a:p>
        </p:txBody>
      </p:sp>
      <p:sp>
        <p:nvSpPr>
          <p:cNvPr id="1048752"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6" name=""/>
        <p:cNvGrpSpPr/>
        <p:nvPr/>
      </p:nvGrpSpPr>
      <p:grpSpPr>
        <a:xfrm>
          <a:off x="0" y="0"/>
          <a:ext cx="0" cy="0"/>
          <a:chOff x="0" y="0"/>
          <a:chExt cx="0" cy="0"/>
        </a:xfrm>
      </p:grpSpPr>
      <p:sp>
        <p:nvSpPr>
          <p:cNvPr id="1048732" name="Vertical Title 1"/>
          <p:cNvSpPr>
            <a:spLocks noGrp="1"/>
          </p:cNvSpPr>
          <p:nvPr>
            <p:ph type="title" orient="vert"/>
          </p:nvPr>
        </p:nvSpPr>
        <p:spPr>
          <a:xfrm>
            <a:off x="6629400" y="274638"/>
            <a:ext cx="2057400" cy="5851525"/>
          </a:xfrm>
        </p:spPr>
        <p:txBody>
          <a:bodyPr vert="eaVert"/>
          <a:p>
            <a:r>
              <a:rPr lang="en-US"/>
              <a:t>Click to edit Master title style</a:t>
            </a:r>
          </a:p>
        </p:txBody>
      </p:sp>
      <p:sp>
        <p:nvSpPr>
          <p:cNvPr id="1048733" name="Vertical Text Placeholder 2"/>
          <p:cNvSpPr>
            <a:spLocks noGrp="1"/>
          </p:cNvSpPr>
          <p:nvPr>
            <p:ph type="body" orient="vert" idx="1"/>
          </p:nvPr>
        </p:nvSpPr>
        <p:spPr>
          <a:xfrm>
            <a:off x="457200" y="274638"/>
            <a:ext cx="6019800" cy="5851525"/>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4" name="Date Placeholder 3"/>
          <p:cNvSpPr>
            <a:spLocks noGrp="1"/>
          </p:cNvSpPr>
          <p:nvPr>
            <p:ph type="dt" sz="half" idx="10"/>
          </p:nvPr>
        </p:nvSpPr>
        <p:spPr/>
        <p:txBody>
          <a:bodyPr/>
          <a:p>
            <a:fld id="{1D8BD707-D9CF-40AE-B4C6-C98DA3205C09}" type="datetimeFigureOut">
              <a:rPr lang="en-US" smtClean="0"/>
              <a:t>4/18/2025</a:t>
            </a:fld>
            <a:endParaRPr lang="en-US"/>
          </a:p>
        </p:txBody>
      </p:sp>
      <p:sp>
        <p:nvSpPr>
          <p:cNvPr id="1048735" name="Footer Placeholder 4"/>
          <p:cNvSpPr>
            <a:spLocks noGrp="1"/>
          </p:cNvSpPr>
          <p:nvPr>
            <p:ph type="ftr" sz="quarter" idx="11"/>
          </p:nvPr>
        </p:nvSpPr>
        <p:spPr/>
        <p:txBody>
          <a:bodyPr/>
          <a:p>
            <a:endParaRPr lang="en-US"/>
          </a:p>
        </p:txBody>
      </p:sp>
      <p:sp>
        <p:nvSpPr>
          <p:cNvPr id="1048736"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737" name="Title 1"/>
          <p:cNvSpPr>
            <a:spLocks noGrp="1"/>
          </p:cNvSpPr>
          <p:nvPr>
            <p:ph type="title"/>
          </p:nvPr>
        </p:nvSpPr>
        <p:spPr/>
        <p:txBody>
          <a:bodyPr/>
          <a:p>
            <a:r>
              <a:rPr lang="en-US"/>
              <a:t>Click to edit Master title style</a:t>
            </a:r>
          </a:p>
        </p:txBody>
      </p:sp>
      <p:sp>
        <p:nvSpPr>
          <p:cNvPr id="1048738"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9" name="Date Placeholder 3"/>
          <p:cNvSpPr>
            <a:spLocks noGrp="1"/>
          </p:cNvSpPr>
          <p:nvPr>
            <p:ph type="dt" sz="half" idx="10"/>
          </p:nvPr>
        </p:nvSpPr>
        <p:spPr/>
        <p:txBody>
          <a:bodyPr/>
          <a:p>
            <a:fld id="{1D8BD707-D9CF-40AE-B4C6-C98DA3205C09}" type="datetimeFigureOut">
              <a:rPr lang="en-US" smtClean="0"/>
              <a:t>4/18/2025</a:t>
            </a:fld>
            <a:endParaRPr lang="en-US"/>
          </a:p>
        </p:txBody>
      </p:sp>
      <p:sp>
        <p:nvSpPr>
          <p:cNvPr id="1048740" name="Footer Placeholder 4"/>
          <p:cNvSpPr>
            <a:spLocks noGrp="1"/>
          </p:cNvSpPr>
          <p:nvPr>
            <p:ph type="ftr" sz="quarter" idx="11"/>
          </p:nvPr>
        </p:nvSpPr>
        <p:spPr/>
        <p:txBody>
          <a:bodyPr/>
          <a:p>
            <a:endParaRPr lang="en-US"/>
          </a:p>
        </p:txBody>
      </p:sp>
      <p:sp>
        <p:nvSpPr>
          <p:cNvPr id="1048741"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0" name=""/>
        <p:cNvGrpSpPr/>
        <p:nvPr/>
      </p:nvGrpSpPr>
      <p:grpSpPr>
        <a:xfrm>
          <a:off x="0" y="0"/>
          <a:ext cx="0" cy="0"/>
          <a:chOff x="0" y="0"/>
          <a:chExt cx="0" cy="0"/>
        </a:xfrm>
      </p:grpSpPr>
      <p:sp>
        <p:nvSpPr>
          <p:cNvPr id="1048753" name="Title 1"/>
          <p:cNvSpPr>
            <a:spLocks noGrp="1"/>
          </p:cNvSpPr>
          <p:nvPr>
            <p:ph type="title"/>
          </p:nvPr>
        </p:nvSpPr>
        <p:spPr>
          <a:xfrm>
            <a:off x="722313" y="4406900"/>
            <a:ext cx="7772400" cy="1362075"/>
          </a:xfrm>
        </p:spPr>
        <p:txBody>
          <a:bodyPr anchor="t"/>
          <a:lstStyle>
            <a:lvl1pPr algn="l">
              <a:defRPr b="1" cap="all" sz="4000"/>
            </a:lvl1pPr>
          </a:lstStyle>
          <a:p>
            <a:r>
              <a:rPr lang="en-US"/>
              <a:t>Click to edit Master title style</a:t>
            </a:r>
          </a:p>
        </p:txBody>
      </p:sp>
      <p:sp>
        <p:nvSpPr>
          <p:cNvPr id="1048754"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55" name="Date Placeholder 3"/>
          <p:cNvSpPr>
            <a:spLocks noGrp="1"/>
          </p:cNvSpPr>
          <p:nvPr>
            <p:ph type="dt" sz="half" idx="10"/>
          </p:nvPr>
        </p:nvSpPr>
        <p:spPr/>
        <p:txBody>
          <a:bodyPr/>
          <a:p>
            <a:fld id="{1D8BD707-D9CF-40AE-B4C6-C98DA3205C09}" type="datetimeFigureOut">
              <a:rPr lang="en-US" smtClean="0"/>
              <a:t>4/18/2025</a:t>
            </a:fld>
            <a:endParaRPr lang="en-US"/>
          </a:p>
        </p:txBody>
      </p:sp>
      <p:sp>
        <p:nvSpPr>
          <p:cNvPr id="1048756" name="Footer Placeholder 4"/>
          <p:cNvSpPr>
            <a:spLocks noGrp="1"/>
          </p:cNvSpPr>
          <p:nvPr>
            <p:ph type="ftr" sz="quarter" idx="11"/>
          </p:nvPr>
        </p:nvSpPr>
        <p:spPr/>
        <p:txBody>
          <a:bodyPr/>
          <a:p>
            <a:endParaRPr lang="en-US"/>
          </a:p>
        </p:txBody>
      </p:sp>
      <p:sp>
        <p:nvSpPr>
          <p:cNvPr id="1048757"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1" name=""/>
        <p:cNvGrpSpPr/>
        <p:nvPr/>
      </p:nvGrpSpPr>
      <p:grpSpPr>
        <a:xfrm>
          <a:off x="0" y="0"/>
          <a:ext cx="0" cy="0"/>
          <a:chOff x="0" y="0"/>
          <a:chExt cx="0" cy="0"/>
        </a:xfrm>
      </p:grpSpPr>
      <p:sp>
        <p:nvSpPr>
          <p:cNvPr id="1048758" name="Title 1"/>
          <p:cNvSpPr>
            <a:spLocks noGrp="1"/>
          </p:cNvSpPr>
          <p:nvPr>
            <p:ph type="title"/>
          </p:nvPr>
        </p:nvSpPr>
        <p:spPr/>
        <p:txBody>
          <a:bodyPr/>
          <a:p>
            <a:r>
              <a:rPr lang="en-US"/>
              <a:t>Click to edit Master title style</a:t>
            </a:r>
          </a:p>
        </p:txBody>
      </p:sp>
      <p:sp>
        <p:nvSpPr>
          <p:cNvPr id="1048759"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0"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1" name="Date Placeholder 4"/>
          <p:cNvSpPr>
            <a:spLocks noGrp="1"/>
          </p:cNvSpPr>
          <p:nvPr>
            <p:ph type="dt" sz="half" idx="10"/>
          </p:nvPr>
        </p:nvSpPr>
        <p:spPr/>
        <p:txBody>
          <a:bodyPr/>
          <a:p>
            <a:fld id="{1D8BD707-D9CF-40AE-B4C6-C98DA3205C09}" type="datetimeFigureOut">
              <a:rPr lang="en-US" smtClean="0"/>
              <a:t>4/18/2025</a:t>
            </a:fld>
            <a:endParaRPr lang="en-US"/>
          </a:p>
        </p:txBody>
      </p:sp>
      <p:sp>
        <p:nvSpPr>
          <p:cNvPr id="1048762" name="Footer Placeholder 5"/>
          <p:cNvSpPr>
            <a:spLocks noGrp="1"/>
          </p:cNvSpPr>
          <p:nvPr>
            <p:ph type="ftr" sz="quarter" idx="11"/>
          </p:nvPr>
        </p:nvSpPr>
        <p:spPr/>
        <p:txBody>
          <a:bodyPr/>
          <a:p>
            <a:endParaRPr lang="en-US"/>
          </a:p>
        </p:txBody>
      </p:sp>
      <p:sp>
        <p:nvSpPr>
          <p:cNvPr id="1048763"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2" name=""/>
        <p:cNvGrpSpPr/>
        <p:nvPr/>
      </p:nvGrpSpPr>
      <p:grpSpPr>
        <a:xfrm>
          <a:off x="0" y="0"/>
          <a:ext cx="0" cy="0"/>
          <a:chOff x="0" y="0"/>
          <a:chExt cx="0" cy="0"/>
        </a:xfrm>
      </p:grpSpPr>
      <p:sp>
        <p:nvSpPr>
          <p:cNvPr id="1048764" name="Title 1"/>
          <p:cNvSpPr>
            <a:spLocks noGrp="1"/>
          </p:cNvSpPr>
          <p:nvPr>
            <p:ph type="title"/>
          </p:nvPr>
        </p:nvSpPr>
        <p:spPr/>
        <p:txBody>
          <a:bodyPr/>
          <a:p>
            <a:r>
              <a:rPr lang="en-US"/>
              <a:t>Click to edit Master title style</a:t>
            </a:r>
          </a:p>
        </p:txBody>
      </p:sp>
      <p:sp>
        <p:nvSpPr>
          <p:cNvPr id="1048765"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66"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7"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68"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9" name="Date Placeholder 6"/>
          <p:cNvSpPr>
            <a:spLocks noGrp="1"/>
          </p:cNvSpPr>
          <p:nvPr>
            <p:ph type="dt" sz="half" idx="10"/>
          </p:nvPr>
        </p:nvSpPr>
        <p:spPr/>
        <p:txBody>
          <a:bodyPr/>
          <a:p>
            <a:fld id="{1D8BD707-D9CF-40AE-B4C6-C98DA3205C09}" type="datetimeFigureOut">
              <a:rPr lang="en-US" smtClean="0"/>
              <a:t>4/18/2025</a:t>
            </a:fld>
            <a:endParaRPr lang="en-US"/>
          </a:p>
        </p:txBody>
      </p:sp>
      <p:sp>
        <p:nvSpPr>
          <p:cNvPr id="1048770" name="Footer Placeholder 7"/>
          <p:cNvSpPr>
            <a:spLocks noGrp="1"/>
          </p:cNvSpPr>
          <p:nvPr>
            <p:ph type="ftr" sz="quarter" idx="11"/>
          </p:nvPr>
        </p:nvSpPr>
        <p:spPr/>
        <p:txBody>
          <a:bodyPr/>
          <a:p>
            <a:endParaRPr lang="en-US"/>
          </a:p>
        </p:txBody>
      </p:sp>
      <p:sp>
        <p:nvSpPr>
          <p:cNvPr id="1048771"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5" name=""/>
        <p:cNvGrpSpPr/>
        <p:nvPr/>
      </p:nvGrpSpPr>
      <p:grpSpPr>
        <a:xfrm>
          <a:off x="0" y="0"/>
          <a:ext cx="0" cy="0"/>
          <a:chOff x="0" y="0"/>
          <a:chExt cx="0" cy="0"/>
        </a:xfrm>
      </p:grpSpPr>
      <p:sp>
        <p:nvSpPr>
          <p:cNvPr id="1048728" name="Title 1"/>
          <p:cNvSpPr>
            <a:spLocks noGrp="1"/>
          </p:cNvSpPr>
          <p:nvPr>
            <p:ph type="title"/>
          </p:nvPr>
        </p:nvSpPr>
        <p:spPr/>
        <p:txBody>
          <a:bodyPr/>
          <a:p>
            <a:r>
              <a:rPr lang="en-US"/>
              <a:t>Click to edit Master title style</a:t>
            </a:r>
          </a:p>
        </p:txBody>
      </p:sp>
      <p:sp>
        <p:nvSpPr>
          <p:cNvPr id="1048729" name="Date Placeholder 2"/>
          <p:cNvSpPr>
            <a:spLocks noGrp="1"/>
          </p:cNvSpPr>
          <p:nvPr>
            <p:ph type="dt" sz="half" idx="10"/>
          </p:nvPr>
        </p:nvSpPr>
        <p:spPr/>
        <p:txBody>
          <a:bodyPr/>
          <a:p>
            <a:fld id="{1D8BD707-D9CF-40AE-B4C6-C98DA3205C09}" type="datetimeFigureOut">
              <a:rPr lang="en-US" smtClean="0"/>
              <a:t>4/18/2025</a:t>
            </a:fld>
            <a:endParaRPr lang="en-US"/>
          </a:p>
        </p:txBody>
      </p:sp>
      <p:sp>
        <p:nvSpPr>
          <p:cNvPr id="1048730" name="Footer Placeholder 3"/>
          <p:cNvSpPr>
            <a:spLocks noGrp="1"/>
          </p:cNvSpPr>
          <p:nvPr>
            <p:ph type="ftr" sz="quarter" idx="11"/>
          </p:nvPr>
        </p:nvSpPr>
        <p:spPr/>
        <p:txBody>
          <a:bodyPr/>
          <a:p>
            <a:endParaRPr lang="en-US"/>
          </a:p>
        </p:txBody>
      </p:sp>
      <p:sp>
        <p:nvSpPr>
          <p:cNvPr id="1048731"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3"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t>4/18/2025</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3" name=""/>
        <p:cNvGrpSpPr/>
        <p:nvPr/>
      </p:nvGrpSpPr>
      <p:grpSpPr>
        <a:xfrm>
          <a:off x="0" y="0"/>
          <a:ext cx="0" cy="0"/>
          <a:chOff x="0" y="0"/>
          <a:chExt cx="0" cy="0"/>
        </a:xfrm>
      </p:grpSpPr>
      <p:sp>
        <p:nvSpPr>
          <p:cNvPr id="1048772" name="Title 1"/>
          <p:cNvSpPr>
            <a:spLocks noGrp="1"/>
          </p:cNvSpPr>
          <p:nvPr>
            <p:ph type="title"/>
          </p:nvPr>
        </p:nvSpPr>
        <p:spPr>
          <a:xfrm>
            <a:off x="457200" y="273050"/>
            <a:ext cx="3008313" cy="1162050"/>
          </a:xfrm>
        </p:spPr>
        <p:txBody>
          <a:bodyPr anchor="b"/>
          <a:lstStyle>
            <a:lvl1pPr algn="l">
              <a:defRPr b="1" sz="2000"/>
            </a:lvl1pPr>
          </a:lstStyle>
          <a:p>
            <a:r>
              <a:rPr lang="en-US"/>
              <a:t>Click to edit Master title style</a:t>
            </a:r>
          </a:p>
        </p:txBody>
      </p:sp>
      <p:sp>
        <p:nvSpPr>
          <p:cNvPr id="104877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4"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75" name="Date Placeholder 4"/>
          <p:cNvSpPr>
            <a:spLocks noGrp="1"/>
          </p:cNvSpPr>
          <p:nvPr>
            <p:ph type="dt" sz="half" idx="10"/>
          </p:nvPr>
        </p:nvSpPr>
        <p:spPr/>
        <p:txBody>
          <a:bodyPr/>
          <a:p>
            <a:fld id="{1D8BD707-D9CF-40AE-B4C6-C98DA3205C09}" type="datetimeFigureOut">
              <a:rPr lang="en-US" smtClean="0"/>
              <a:t>4/18/2025</a:t>
            </a:fld>
            <a:endParaRPr lang="en-US"/>
          </a:p>
        </p:txBody>
      </p:sp>
      <p:sp>
        <p:nvSpPr>
          <p:cNvPr id="1048776" name="Footer Placeholder 5"/>
          <p:cNvSpPr>
            <a:spLocks noGrp="1"/>
          </p:cNvSpPr>
          <p:nvPr>
            <p:ph type="ftr" sz="quarter" idx="11"/>
          </p:nvPr>
        </p:nvSpPr>
        <p:spPr/>
        <p:txBody>
          <a:bodyPr/>
          <a:p>
            <a:endParaRPr lang="en-US"/>
          </a:p>
        </p:txBody>
      </p:sp>
      <p:sp>
        <p:nvSpPr>
          <p:cNvPr id="1048777"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8" name=""/>
        <p:cNvGrpSpPr/>
        <p:nvPr/>
      </p:nvGrpSpPr>
      <p:grpSpPr>
        <a:xfrm>
          <a:off x="0" y="0"/>
          <a:ext cx="0" cy="0"/>
          <a:chOff x="0" y="0"/>
          <a:chExt cx="0" cy="0"/>
        </a:xfrm>
      </p:grpSpPr>
      <p:sp>
        <p:nvSpPr>
          <p:cNvPr id="1048742" name="Title 1"/>
          <p:cNvSpPr>
            <a:spLocks noGrp="1"/>
          </p:cNvSpPr>
          <p:nvPr>
            <p:ph type="title"/>
          </p:nvPr>
        </p:nvSpPr>
        <p:spPr>
          <a:xfrm>
            <a:off x="1792288" y="4800600"/>
            <a:ext cx="5486400" cy="566738"/>
          </a:xfrm>
        </p:spPr>
        <p:txBody>
          <a:bodyPr anchor="b"/>
          <a:lstStyle>
            <a:lvl1pPr algn="l">
              <a:defRPr b="1" sz="2000"/>
            </a:lvl1pPr>
          </a:lstStyle>
          <a:p>
            <a:r>
              <a:rPr lang="en-US"/>
              <a:t>Click to edit Master title style</a:t>
            </a:r>
          </a:p>
        </p:txBody>
      </p:sp>
      <p:sp>
        <p:nvSpPr>
          <p:cNvPr id="1048743"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744"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45" name="Date Placeholder 4"/>
          <p:cNvSpPr>
            <a:spLocks noGrp="1"/>
          </p:cNvSpPr>
          <p:nvPr>
            <p:ph type="dt" sz="half" idx="10"/>
          </p:nvPr>
        </p:nvSpPr>
        <p:spPr/>
        <p:txBody>
          <a:bodyPr/>
          <a:p>
            <a:fld id="{1D8BD707-D9CF-40AE-B4C6-C98DA3205C09}" type="datetimeFigureOut">
              <a:rPr lang="en-US" smtClean="0"/>
              <a:t>4/18/2025</a:t>
            </a:fld>
            <a:endParaRPr lang="en-US"/>
          </a:p>
        </p:txBody>
      </p:sp>
      <p:sp>
        <p:nvSpPr>
          <p:cNvPr id="1048746" name="Footer Placeholder 5"/>
          <p:cNvSpPr>
            <a:spLocks noGrp="1"/>
          </p:cNvSpPr>
          <p:nvPr>
            <p:ph type="ftr" sz="quarter" idx="11"/>
          </p:nvPr>
        </p:nvSpPr>
        <p:spPr/>
        <p:txBody>
          <a:bodyPr/>
          <a:p>
            <a:endParaRPr lang="en-US"/>
          </a:p>
        </p:txBody>
      </p:sp>
      <p:sp>
        <p:nvSpPr>
          <p:cNvPr id="1048747"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4/18/2025</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6.png"/><Relationship Id="rId3" Type="http://schemas.openxmlformats.org/officeDocument/2006/relationships/image" Target="../media/image3.png"/><Relationship Id="rId4" Type="http://schemas.openxmlformats.org/officeDocument/2006/relationships/image" Target="../media/image22.jpeg"/><Relationship Id="rId5"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24.jpeg"/><Relationship Id="rId6" Type="http://schemas.openxmlformats.org/officeDocument/2006/relationships/image" Target="../media/image25.jpeg"/><Relationship Id="rId7"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6.png"/><Relationship Id="rId3" Type="http://schemas.openxmlformats.org/officeDocument/2006/relationships/image" Target="../media/image16.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26.png"/><Relationship Id="rId7"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6.png"/><Relationship Id="rId3" Type="http://schemas.openxmlformats.org/officeDocument/2006/relationships/image" Target="../media/image16.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17.jpeg"/><Relationship Id="rId7" Type="http://schemas.openxmlformats.org/officeDocument/2006/relationships/image" Target="../media/image19.png"/><Relationship Id="rId8"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6.png"/><Relationship Id="rId3" Type="http://schemas.openxmlformats.org/officeDocument/2006/relationships/image" Target="../media/image16.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17.jpeg"/><Relationship Id="rId7" Type="http://schemas.openxmlformats.org/officeDocument/2006/relationships/image" Target="../media/image19.png"/><Relationship Id="rId8" Type="http://schemas.openxmlformats.org/officeDocument/2006/relationships/image" Target="../media/image12.jpeg"/><Relationship Id="rId9" Type="http://schemas.openxmlformats.org/officeDocument/2006/relationships/image" Target="../media/image14.jpeg"/><Relationship Id="rId10"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image" Target="../media/image16.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3.png"/><Relationship Id="rId7"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image" Target="../media/image6.png"/><Relationship Id="rId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6.png"/><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12.jpeg"/><Relationship Id="rId6"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3.png"/><Relationship Id="rId3" Type="http://schemas.openxmlformats.org/officeDocument/2006/relationships/image" Target="../media/image3.png"/><Relationship Id="rId4" Type="http://schemas.openxmlformats.org/officeDocument/2006/relationships/image" Target="../media/image14.jpeg"/><Relationship Id="rId5"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6.png"/><Relationship Id="rId3" Type="http://schemas.openxmlformats.org/officeDocument/2006/relationships/image" Target="../media/image16.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17.jpeg"/><Relationship Id="rId7"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3.png"/><Relationship Id="rId3" Type="http://schemas.openxmlformats.org/officeDocument/2006/relationships/image" Target="../media/image19.png"/><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6.png"/><Relationship Id="rId3" Type="http://schemas.openxmlformats.org/officeDocument/2006/relationships/image" Target="../media/image3.png"/><Relationship Id="rId4" Type="http://schemas.openxmlformats.org/officeDocument/2006/relationships/image" Target="../media/image20.png"/><Relationship Id="rId5"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6.png"/><Relationship Id="rId3" Type="http://schemas.openxmlformats.org/officeDocument/2006/relationships/image" Target="../media/image3.png"/><Relationship Id="rId4" Type="http://schemas.openxmlformats.org/officeDocument/2006/relationships/image" Target="../media/image21.jpeg"/><Relationship Id="rId5"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6094"/>
        </a:solidFill>
        <a:effectLst/>
      </p:bgPr>
    </p:bg>
    <p:spTree>
      <p:nvGrpSpPr>
        <p:cNvPr id="24" name=""/>
        <p:cNvGrpSpPr/>
        <p:nvPr/>
      </p:nvGrpSpPr>
      <p:grpSpPr>
        <a:xfrm>
          <a:off x="0" y="0"/>
          <a:ext cx="0" cy="0"/>
          <a:chOff x="0" y="0"/>
          <a:chExt cx="0" cy="0"/>
        </a:xfrm>
      </p:grpSpPr>
      <p:sp>
        <p:nvSpPr>
          <p:cNvPr id="1048584" name="Freeform 2"/>
          <p:cNvSpPr/>
          <p:nvPr/>
        </p:nvSpPr>
        <p:spPr>
          <a:xfrm>
            <a:off x="0" y="-658436"/>
            <a:ext cx="5254656" cy="5015808"/>
          </a:xfrm>
          <a:custGeom>
            <a:avLst/>
            <a:ahLst/>
            <a:rect l="l" t="t" r="r" b="b"/>
            <a:pathLst>
              <a:path w="5254656" h="5015808">
                <a:moveTo>
                  <a:pt x="0" y="0"/>
                </a:moveTo>
                <a:lnTo>
                  <a:pt x="5254656" y="0"/>
                </a:lnTo>
                <a:lnTo>
                  <a:pt x="5254656" y="5015807"/>
                </a:lnTo>
                <a:lnTo>
                  <a:pt x="0" y="5015807"/>
                </a:lnTo>
                <a:lnTo>
                  <a:pt x="0" y="0"/>
                </a:lnTo>
                <a:close/>
              </a:path>
            </a:pathLst>
          </a:custGeom>
          <a:blipFill>
            <a:blip xmlns:r="http://schemas.openxmlformats.org/officeDocument/2006/relationships" r:embed="rId1"/>
            <a:stretch>
              <a:fillRect/>
            </a:stretch>
          </a:blipFill>
        </p:spPr>
      </p:sp>
      <p:sp>
        <p:nvSpPr>
          <p:cNvPr id="1048585" name="Freeform 3"/>
          <p:cNvSpPr/>
          <p:nvPr/>
        </p:nvSpPr>
        <p:spPr>
          <a:xfrm>
            <a:off x="12814687" y="5798938"/>
            <a:ext cx="6389491" cy="4612051"/>
          </a:xfrm>
          <a:custGeom>
            <a:avLst/>
            <a:ahLst/>
            <a:rect l="l" t="t" r="r" b="b"/>
            <a:pathLst>
              <a:path w="6389491" h="4612051">
                <a:moveTo>
                  <a:pt x="0" y="0"/>
                </a:moveTo>
                <a:lnTo>
                  <a:pt x="6389491" y="0"/>
                </a:lnTo>
                <a:lnTo>
                  <a:pt x="6389491" y="4612051"/>
                </a:lnTo>
                <a:lnTo>
                  <a:pt x="0" y="4612051"/>
                </a:lnTo>
                <a:lnTo>
                  <a:pt x="0" y="0"/>
                </a:lnTo>
                <a:close/>
              </a:path>
            </a:pathLst>
          </a:custGeom>
          <a:blipFill>
            <a:blip xmlns:r="http://schemas.openxmlformats.org/officeDocument/2006/relationships" r:embed="rId2"/>
            <a:stretch>
              <a:fillRect/>
            </a:stretch>
          </a:blipFill>
          <a:ln cap="sq">
            <a:noFill/>
            <a:prstDash val="solid"/>
            <a:miter/>
          </a:ln>
        </p:spPr>
      </p:sp>
      <p:sp>
        <p:nvSpPr>
          <p:cNvPr id="1048586" name="Freeform 4"/>
          <p:cNvSpPr/>
          <p:nvPr/>
        </p:nvSpPr>
        <p:spPr>
          <a:xfrm>
            <a:off x="13483872" y="2552371"/>
            <a:ext cx="1081011" cy="131687"/>
          </a:xfrm>
          <a:custGeom>
            <a:avLst/>
            <a:ahLst/>
            <a:rect l="l" t="t" r="r" b="b"/>
            <a:pathLst>
              <a:path w="1081011" h="131687">
                <a:moveTo>
                  <a:pt x="0" y="0"/>
                </a:moveTo>
                <a:lnTo>
                  <a:pt x="1081011" y="0"/>
                </a:lnTo>
                <a:lnTo>
                  <a:pt x="1081011" y="131687"/>
                </a:lnTo>
                <a:lnTo>
                  <a:pt x="0" y="131687"/>
                </a:lnTo>
                <a:lnTo>
                  <a:pt x="0" y="0"/>
                </a:lnTo>
                <a:close/>
              </a:path>
            </a:pathLst>
          </a:custGeom>
          <a:blipFill>
            <a:blip xmlns:r="http://schemas.openxmlformats.org/officeDocument/2006/relationships" r:embed="rId3"/>
            <a:stretch>
              <a:fillRect/>
            </a:stretch>
          </a:blipFill>
        </p:spPr>
      </p:sp>
      <p:sp>
        <p:nvSpPr>
          <p:cNvPr id="1048587" name="Freeform 5"/>
          <p:cNvSpPr/>
          <p:nvPr/>
        </p:nvSpPr>
        <p:spPr>
          <a:xfrm>
            <a:off x="3723117" y="7602942"/>
            <a:ext cx="1081011" cy="131687"/>
          </a:xfrm>
          <a:custGeom>
            <a:avLst/>
            <a:ahLst/>
            <a:rect l="l" t="t" r="r" b="b"/>
            <a:pathLst>
              <a:path w="1081011" h="131687">
                <a:moveTo>
                  <a:pt x="0" y="0"/>
                </a:moveTo>
                <a:lnTo>
                  <a:pt x="1081011" y="0"/>
                </a:lnTo>
                <a:lnTo>
                  <a:pt x="1081011" y="131687"/>
                </a:lnTo>
                <a:lnTo>
                  <a:pt x="0" y="131687"/>
                </a:lnTo>
                <a:lnTo>
                  <a:pt x="0" y="0"/>
                </a:lnTo>
                <a:close/>
              </a:path>
            </a:pathLst>
          </a:custGeom>
          <a:blipFill>
            <a:blip xmlns:r="http://schemas.openxmlformats.org/officeDocument/2006/relationships" r:embed="rId3"/>
            <a:stretch>
              <a:fillRect/>
            </a:stretch>
          </a:blipFill>
        </p:spPr>
      </p:sp>
      <p:sp>
        <p:nvSpPr>
          <p:cNvPr id="1048588" name="Freeform 6"/>
          <p:cNvSpPr/>
          <p:nvPr/>
        </p:nvSpPr>
        <p:spPr>
          <a:xfrm>
            <a:off x="17172178" y="8461425"/>
            <a:ext cx="1724482" cy="579857"/>
          </a:xfrm>
          <a:custGeom>
            <a:avLst/>
            <a:ahLst/>
            <a:rect l="l" t="t" r="r" b="b"/>
            <a:pathLst>
              <a:path w="1724482" h="579857">
                <a:moveTo>
                  <a:pt x="0" y="0"/>
                </a:moveTo>
                <a:lnTo>
                  <a:pt x="1724482" y="0"/>
                </a:lnTo>
                <a:lnTo>
                  <a:pt x="1724482" y="579857"/>
                </a:lnTo>
                <a:lnTo>
                  <a:pt x="0" y="579857"/>
                </a:lnTo>
                <a:lnTo>
                  <a:pt x="0" y="0"/>
                </a:lnTo>
                <a:close/>
              </a:path>
            </a:pathLst>
          </a:custGeom>
          <a:blipFill>
            <a:blip xmlns:r="http://schemas.openxmlformats.org/officeDocument/2006/relationships" r:embed="rId4"/>
            <a:stretch>
              <a:fillRect/>
            </a:stretch>
          </a:blipFill>
          <a:ln cap="sq">
            <a:noFill/>
            <a:prstDash val="solid"/>
            <a:miter/>
          </a:ln>
        </p:spPr>
      </p:sp>
      <p:sp>
        <p:nvSpPr>
          <p:cNvPr id="1048589" name="Freeform 7"/>
          <p:cNvSpPr/>
          <p:nvPr/>
        </p:nvSpPr>
        <p:spPr>
          <a:xfrm>
            <a:off x="-608660" y="1245718"/>
            <a:ext cx="1724482" cy="579857"/>
          </a:xfrm>
          <a:custGeom>
            <a:avLst/>
            <a:ahLst/>
            <a:rect l="l" t="t" r="r" b="b"/>
            <a:pathLst>
              <a:path w="1724482" h="579857">
                <a:moveTo>
                  <a:pt x="0" y="0"/>
                </a:moveTo>
                <a:lnTo>
                  <a:pt x="1724482" y="0"/>
                </a:lnTo>
                <a:lnTo>
                  <a:pt x="1724482" y="579857"/>
                </a:lnTo>
                <a:lnTo>
                  <a:pt x="0" y="579857"/>
                </a:lnTo>
                <a:lnTo>
                  <a:pt x="0" y="0"/>
                </a:lnTo>
                <a:close/>
              </a:path>
            </a:pathLst>
          </a:custGeom>
          <a:blipFill>
            <a:blip xmlns:r="http://schemas.openxmlformats.org/officeDocument/2006/relationships" r:embed="rId4"/>
            <a:stretch>
              <a:fillRect/>
            </a:stretch>
          </a:blipFill>
          <a:ln cap="sq">
            <a:noFill/>
            <a:prstDash val="solid"/>
            <a:miter/>
          </a:ln>
        </p:spPr>
      </p:sp>
      <p:sp>
        <p:nvSpPr>
          <p:cNvPr id="1048590" name="Freeform 8"/>
          <p:cNvSpPr/>
          <p:nvPr/>
        </p:nvSpPr>
        <p:spPr>
          <a:xfrm>
            <a:off x="1999911" y="-1216068"/>
            <a:ext cx="3262781" cy="2854402"/>
          </a:xfrm>
          <a:custGeom>
            <a:avLst/>
            <a:ahLst/>
            <a:rect l="l" t="t" r="r" b="b"/>
            <a:pathLst>
              <a:path w="3262781" h="2854402">
                <a:moveTo>
                  <a:pt x="0" y="0"/>
                </a:moveTo>
                <a:lnTo>
                  <a:pt x="3262781" y="0"/>
                </a:lnTo>
                <a:lnTo>
                  <a:pt x="3262781" y="2854402"/>
                </a:lnTo>
                <a:lnTo>
                  <a:pt x="0" y="2854402"/>
                </a:lnTo>
                <a:lnTo>
                  <a:pt x="0" y="0"/>
                </a:lnTo>
                <a:close/>
              </a:path>
            </a:pathLst>
          </a:custGeom>
          <a:blipFill>
            <a:blip xmlns:r="http://schemas.openxmlformats.org/officeDocument/2006/relationships" r:embed="rId5"/>
            <a:stretch>
              <a:fillRect/>
            </a:stretch>
          </a:blipFill>
          <a:ln cap="sq">
            <a:noFill/>
            <a:prstDash val="solid"/>
            <a:miter/>
          </a:ln>
        </p:spPr>
      </p:sp>
      <p:sp>
        <p:nvSpPr>
          <p:cNvPr id="1048591" name="Freeform 9"/>
          <p:cNvSpPr/>
          <p:nvPr/>
        </p:nvSpPr>
        <p:spPr>
          <a:xfrm>
            <a:off x="13025308" y="8648666"/>
            <a:ext cx="3262781" cy="2854402"/>
          </a:xfrm>
          <a:custGeom>
            <a:avLst/>
            <a:ahLst/>
            <a:rect l="l" t="t" r="r" b="b"/>
            <a:pathLst>
              <a:path w="3262781" h="2854402">
                <a:moveTo>
                  <a:pt x="0" y="0"/>
                </a:moveTo>
                <a:lnTo>
                  <a:pt x="3262781" y="0"/>
                </a:lnTo>
                <a:lnTo>
                  <a:pt x="3262781" y="2854402"/>
                </a:lnTo>
                <a:lnTo>
                  <a:pt x="0" y="2854402"/>
                </a:lnTo>
                <a:lnTo>
                  <a:pt x="0" y="0"/>
                </a:lnTo>
                <a:close/>
              </a:path>
            </a:pathLst>
          </a:custGeom>
          <a:blipFill>
            <a:blip xmlns:r="http://schemas.openxmlformats.org/officeDocument/2006/relationships" r:embed="rId5"/>
            <a:stretch>
              <a:fillRect/>
            </a:stretch>
          </a:blipFill>
          <a:ln cap="sq">
            <a:noFill/>
            <a:prstDash val="solid"/>
            <a:miter/>
          </a:ln>
        </p:spPr>
      </p:sp>
      <p:sp>
        <p:nvSpPr>
          <p:cNvPr id="1048592" name="TextBox 10"/>
          <p:cNvSpPr txBox="1"/>
          <p:nvPr/>
        </p:nvSpPr>
        <p:spPr>
          <a:xfrm>
            <a:off x="3111263" y="4140787"/>
            <a:ext cx="12065474" cy="3824858"/>
          </a:xfrm>
          <a:prstGeom prst="rect"/>
        </p:spPr>
        <p:txBody>
          <a:bodyPr anchor="t" bIns="0" lIns="0" rIns="0" rtlCol="0" tIns="0">
            <a:spAutoFit/>
          </a:bodyPr>
          <a:p>
            <a:pPr algn="ctr">
              <a:lnSpc>
                <a:spcPts val="10039"/>
              </a:lnSpc>
            </a:pPr>
            <a:r>
              <a:rPr b="1" dirty="0" sz="10141" lang="en-US">
                <a:solidFill>
                  <a:srgbClr val="F7EA7B"/>
                </a:solidFill>
                <a:latin typeface="Oswald Bold"/>
                <a:ea typeface="Oswald Bold"/>
                <a:cs typeface="Oswald Bold"/>
                <a:sym typeface="Oswald Bold"/>
              </a:rPr>
              <a:t>EVOLUSI TEKNOLOGI PROCESSOR INTEL</a:t>
            </a:r>
          </a:p>
        </p:txBody>
      </p:sp>
      <p:sp>
        <p:nvSpPr>
          <p:cNvPr id="1048593" name="TextBox 11"/>
          <p:cNvSpPr txBox="1"/>
          <p:nvPr/>
        </p:nvSpPr>
        <p:spPr>
          <a:xfrm>
            <a:off x="3111263" y="3599066"/>
            <a:ext cx="12065474" cy="489221"/>
          </a:xfrm>
          <a:prstGeom prst="rect"/>
        </p:spPr>
        <p:txBody>
          <a:bodyPr anchor="t" bIns="0" lIns="0" rIns="0" rtlCol="0" tIns="0">
            <a:spAutoFit/>
          </a:bodyPr>
          <a:p>
            <a:pPr algn="ctr">
              <a:lnSpc>
                <a:spcPts val="3663"/>
              </a:lnSpc>
            </a:pPr>
            <a:r>
              <a:rPr b="1" sz="3700" lang="en-US">
                <a:solidFill>
                  <a:srgbClr val="F3EFF0"/>
                </a:solidFill>
                <a:latin typeface="Public Sans Bold"/>
                <a:ea typeface="Public Sans Bold"/>
                <a:cs typeface="Public Sans Bold"/>
                <a:sym typeface="Public Sans Bold"/>
              </a:rPr>
              <a:t>TUGAS CHAPTER 4</a:t>
            </a:r>
          </a:p>
        </p:txBody>
      </p:sp>
      <p:sp>
        <p:nvSpPr>
          <p:cNvPr id="1048594" name="TextBox 12"/>
          <p:cNvSpPr txBox="1"/>
          <p:nvPr/>
        </p:nvSpPr>
        <p:spPr>
          <a:xfrm>
            <a:off x="2890151" y="6802234"/>
            <a:ext cx="12065474" cy="364617"/>
          </a:xfrm>
          <a:prstGeom prst="rect"/>
        </p:spPr>
        <p:txBody>
          <a:bodyPr anchor="t" bIns="0" lIns="0" rIns="0" rtlCol="0" tIns="0">
            <a:spAutoFit/>
          </a:bodyPr>
          <a:p>
            <a:pPr algn="ctr">
              <a:lnSpc>
                <a:spcPts val="2871"/>
              </a:lnSpc>
            </a:pPr>
            <a:r>
              <a:rPr b="1" sz="2900" lang="en-US">
                <a:solidFill>
                  <a:srgbClr val="F3EFF0"/>
                </a:solidFill>
                <a:latin typeface="Public Sans Bold"/>
                <a:ea typeface="Public Sans Bold"/>
                <a:cs typeface="Public Sans Bold"/>
                <a:sym typeface="Public Sans Bold"/>
              </a:rPr>
              <a:t>DARI INTEL 4004 KE GENERASI CORE ULTRA SERIES</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6094"/>
        </a:solidFill>
        <a:effectLst/>
      </p:bgPr>
    </p:bg>
    <p:spTree>
      <p:nvGrpSpPr>
        <p:cNvPr id="38" name=""/>
        <p:cNvGrpSpPr/>
        <p:nvPr/>
      </p:nvGrpSpPr>
      <p:grpSpPr>
        <a:xfrm>
          <a:off x="0" y="0"/>
          <a:ext cx="0" cy="0"/>
          <a:chOff x="0" y="0"/>
          <a:chExt cx="0" cy="0"/>
        </a:xfrm>
      </p:grpSpPr>
      <p:sp>
        <p:nvSpPr>
          <p:cNvPr id="1048663" name="Freeform 2"/>
          <p:cNvSpPr/>
          <p:nvPr/>
        </p:nvSpPr>
        <p:spPr>
          <a:xfrm flipV="1">
            <a:off x="-2254843" y="-962323"/>
            <a:ext cx="4509687" cy="2361948"/>
          </a:xfrm>
          <a:custGeom>
            <a:avLst/>
            <a:ahLst/>
            <a:rect l="l" t="t" r="r" b="b"/>
            <a:pathLst>
              <a:path w="4509687" h="2361948">
                <a:moveTo>
                  <a:pt x="0" y="2361949"/>
                </a:moveTo>
                <a:lnTo>
                  <a:pt x="4509686" y="2361949"/>
                </a:lnTo>
                <a:lnTo>
                  <a:pt x="4509686" y="0"/>
                </a:lnTo>
                <a:lnTo>
                  <a:pt x="0" y="0"/>
                </a:lnTo>
                <a:lnTo>
                  <a:pt x="0" y="2361949"/>
                </a:lnTo>
                <a:close/>
              </a:path>
            </a:pathLst>
          </a:custGeom>
          <a:blipFill>
            <a:blip xmlns:r="http://schemas.openxmlformats.org/officeDocument/2006/relationships" r:embed="rId1"/>
            <a:stretch>
              <a:fillRect/>
            </a:stretch>
          </a:blipFill>
          <a:ln cap="sq">
            <a:noFill/>
            <a:prstDash val="solid"/>
            <a:miter/>
          </a:ln>
        </p:spPr>
      </p:sp>
      <p:sp>
        <p:nvSpPr>
          <p:cNvPr id="1048664" name="Freeform 3"/>
          <p:cNvSpPr/>
          <p:nvPr/>
        </p:nvSpPr>
        <p:spPr>
          <a:xfrm>
            <a:off x="15507524" y="8376229"/>
            <a:ext cx="4368291" cy="3821543"/>
          </a:xfrm>
          <a:custGeom>
            <a:avLst/>
            <a:ahLst/>
            <a:rect l="l" t="t" r="r" b="b"/>
            <a:pathLst>
              <a:path w="4368291" h="3821543">
                <a:moveTo>
                  <a:pt x="0" y="0"/>
                </a:moveTo>
                <a:lnTo>
                  <a:pt x="4368291" y="0"/>
                </a:lnTo>
                <a:lnTo>
                  <a:pt x="4368291" y="3821542"/>
                </a:lnTo>
                <a:lnTo>
                  <a:pt x="0" y="3821542"/>
                </a:lnTo>
                <a:lnTo>
                  <a:pt x="0" y="0"/>
                </a:lnTo>
                <a:close/>
              </a:path>
            </a:pathLst>
          </a:custGeom>
          <a:blipFill>
            <a:blip xmlns:r="http://schemas.openxmlformats.org/officeDocument/2006/relationships" r:embed="rId2"/>
            <a:stretch>
              <a:fillRect/>
            </a:stretch>
          </a:blipFill>
        </p:spPr>
      </p:sp>
      <p:sp>
        <p:nvSpPr>
          <p:cNvPr id="1048665" name="Freeform 4"/>
          <p:cNvSpPr/>
          <p:nvPr/>
        </p:nvSpPr>
        <p:spPr>
          <a:xfrm>
            <a:off x="7320233" y="9124760"/>
            <a:ext cx="1081011" cy="131687"/>
          </a:xfrm>
          <a:custGeom>
            <a:avLst/>
            <a:ahLst/>
            <a:rect l="l" t="t" r="r" b="b"/>
            <a:pathLst>
              <a:path w="1081011" h="131687">
                <a:moveTo>
                  <a:pt x="0" y="0"/>
                </a:moveTo>
                <a:lnTo>
                  <a:pt x="1081011" y="0"/>
                </a:lnTo>
                <a:lnTo>
                  <a:pt x="1081011" y="131687"/>
                </a:lnTo>
                <a:lnTo>
                  <a:pt x="0" y="131687"/>
                </a:lnTo>
                <a:lnTo>
                  <a:pt x="0" y="0"/>
                </a:lnTo>
                <a:close/>
              </a:path>
            </a:pathLst>
          </a:custGeom>
          <a:blipFill>
            <a:blip xmlns:r="http://schemas.openxmlformats.org/officeDocument/2006/relationships" r:embed="rId3"/>
            <a:stretch>
              <a:fillRect/>
            </a:stretch>
          </a:blipFill>
        </p:spPr>
      </p:sp>
      <p:sp>
        <p:nvSpPr>
          <p:cNvPr id="1048666" name="Freeform 5"/>
          <p:cNvSpPr/>
          <p:nvPr/>
        </p:nvSpPr>
        <p:spPr>
          <a:xfrm>
            <a:off x="9750677" y="1206267"/>
            <a:ext cx="6661988" cy="6646340"/>
          </a:xfrm>
          <a:custGeom>
            <a:avLst/>
            <a:ahLst/>
            <a:rect l="l" t="t" r="r" b="b"/>
            <a:pathLst>
              <a:path w="6661988" h="6646340">
                <a:moveTo>
                  <a:pt x="0" y="0"/>
                </a:moveTo>
                <a:lnTo>
                  <a:pt x="6661987" y="0"/>
                </a:lnTo>
                <a:lnTo>
                  <a:pt x="6661987" y="6646340"/>
                </a:lnTo>
                <a:lnTo>
                  <a:pt x="0" y="6646340"/>
                </a:lnTo>
                <a:lnTo>
                  <a:pt x="0" y="0"/>
                </a:lnTo>
                <a:close/>
              </a:path>
            </a:pathLst>
          </a:custGeom>
          <a:blipFill>
            <a:blip xmlns:r="http://schemas.openxmlformats.org/officeDocument/2006/relationships" r:embed="rId4"/>
            <a:stretch>
              <a:fillRect l="-38773" r="-38784"/>
            </a:stretch>
          </a:blipFill>
        </p:spPr>
      </p:sp>
      <p:sp>
        <p:nvSpPr>
          <p:cNvPr id="1048667" name="TextBox 6"/>
          <p:cNvSpPr txBox="1"/>
          <p:nvPr/>
        </p:nvSpPr>
        <p:spPr>
          <a:xfrm>
            <a:off x="448401" y="1238085"/>
            <a:ext cx="7756391" cy="1767293"/>
          </a:xfrm>
          <a:prstGeom prst="rect"/>
        </p:spPr>
        <p:txBody>
          <a:bodyPr anchor="t" bIns="0" lIns="0" rIns="0" rtlCol="0" tIns="0">
            <a:spAutoFit/>
          </a:bodyPr>
          <a:p>
            <a:pPr algn="l" indent="0" lvl="0" marL="0">
              <a:lnSpc>
                <a:spcPts val="6889"/>
              </a:lnSpc>
              <a:spcBef>
                <a:spcPct val="0"/>
              </a:spcBef>
            </a:pPr>
            <a:r>
              <a:rPr b="1" sz="6959" lang="en-US">
                <a:solidFill>
                  <a:srgbClr val="F7EA7B"/>
                </a:solidFill>
                <a:latin typeface="Oswald Bold"/>
                <a:ea typeface="Oswald Bold"/>
                <a:cs typeface="Oswald Bold"/>
                <a:sym typeface="Oswald Bold"/>
              </a:rPr>
              <a:t>CORE</a:t>
            </a:r>
            <a:r>
              <a:rPr b="1" sz="6959" lang="en-US" strike="noStrike" u="none">
                <a:solidFill>
                  <a:srgbClr val="F7EA7B"/>
                </a:solidFill>
                <a:latin typeface="Oswald Bold"/>
                <a:ea typeface="Oswald Bold"/>
                <a:cs typeface="Oswald Bold"/>
                <a:sym typeface="Oswald Bold"/>
              </a:rPr>
              <a:t> ULTRA 9 – PUNCAK PERFORMA</a:t>
            </a:r>
          </a:p>
        </p:txBody>
      </p:sp>
      <p:sp>
        <p:nvSpPr>
          <p:cNvPr id="1048668" name="TextBox 7"/>
          <p:cNvSpPr txBox="1"/>
          <p:nvPr/>
        </p:nvSpPr>
        <p:spPr>
          <a:xfrm>
            <a:off x="448401" y="3319702"/>
            <a:ext cx="7477773" cy="5449570"/>
          </a:xfrm>
          <a:prstGeom prst="rect"/>
        </p:spPr>
        <p:txBody>
          <a:bodyPr anchor="t" bIns="0" lIns="0" rIns="0" rtlCol="0" tIns="0">
            <a:spAutoFit/>
          </a:bodyPr>
          <a:p>
            <a:pPr algn="just">
              <a:lnSpc>
                <a:spcPts val="3079"/>
              </a:lnSpc>
              <a:spcBef>
                <a:spcPct val="0"/>
              </a:spcBef>
            </a:pPr>
            <a:r>
              <a:rPr sz="2199" lang="en-US">
                <a:solidFill>
                  <a:srgbClr val="F3EFF0"/>
                </a:solidFill>
                <a:latin typeface="Canva Sans"/>
                <a:ea typeface="Canva Sans"/>
                <a:cs typeface="Canva Sans"/>
                <a:sym typeface="Canva Sans"/>
              </a:rPr>
              <a:t>Sebagai model unggulan dalam deretan V-Series, Core Ultra 9 menawarkan performa maksimum dengan output daya 30W. Peningkatan daya ini memungkinkan rendering video 4K yang lebih cepat, pemrosesan machine learning yang lebih mulus, dan kemampuan color grading yang sempurna, hal-hal penting bagi para profesional kreatif dan pengembang. Meskipun memiliki konsumsi daya yang lebih tinggi, optimasi efisiensi yang diterapkan oleh Intel tetap menjaga performa baterai dalam batas yang wajar, sehingga prosesor ini menjadi pilihan utama bagi mereka yang membutuhkan kinerja tanpa kompromi pada berbagai aplikasi berat.</a:t>
            </a:r>
          </a:p>
          <a:p>
            <a:pPr algn="just">
              <a:lnSpc>
                <a:spcPts val="3079"/>
              </a:lnSpc>
              <a:spcBef>
                <a:spcPct val="0"/>
              </a:spcBef>
            </a:pPr>
            <a:endParaRPr sz="2199" lang="en-US">
              <a:solidFill>
                <a:srgbClr val="F3EFF0"/>
              </a:solidFill>
              <a:latin typeface="Canva Sans"/>
              <a:ea typeface="Canva Sans"/>
              <a:cs typeface="Canva Sans"/>
              <a:sym typeface="Canva Sans"/>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3EFF0"/>
        </a:solidFill>
        <a:effectLst/>
      </p:bgPr>
    </p:bg>
    <p:spTree>
      <p:nvGrpSpPr>
        <p:cNvPr id="39" name=""/>
        <p:cNvGrpSpPr/>
        <p:nvPr/>
      </p:nvGrpSpPr>
      <p:grpSpPr>
        <a:xfrm>
          <a:off x="0" y="0"/>
          <a:ext cx="0" cy="0"/>
          <a:chOff x="0" y="0"/>
          <a:chExt cx="0" cy="0"/>
        </a:xfrm>
      </p:grpSpPr>
      <p:sp>
        <p:nvSpPr>
          <p:cNvPr id="1048669" name="Freeform 2"/>
          <p:cNvSpPr/>
          <p:nvPr/>
        </p:nvSpPr>
        <p:spPr>
          <a:xfrm flipH="1" flipV="1">
            <a:off x="16533020" y="8702653"/>
            <a:ext cx="2634051" cy="2691239"/>
          </a:xfrm>
          <a:custGeom>
            <a:avLst/>
            <a:ahLst/>
            <a:rect l="l" t="t" r="r" b="b"/>
            <a:pathLst>
              <a:path w="2634051" h="2691239">
                <a:moveTo>
                  <a:pt x="2634051" y="2691239"/>
                </a:moveTo>
                <a:lnTo>
                  <a:pt x="0" y="2691239"/>
                </a:lnTo>
                <a:lnTo>
                  <a:pt x="0" y="0"/>
                </a:lnTo>
                <a:lnTo>
                  <a:pt x="2634051" y="0"/>
                </a:lnTo>
                <a:lnTo>
                  <a:pt x="2634051" y="2691239"/>
                </a:lnTo>
                <a:close/>
              </a:path>
            </a:pathLst>
          </a:custGeom>
          <a:blipFill>
            <a:blip xmlns:r="http://schemas.openxmlformats.org/officeDocument/2006/relationships" r:embed="rId1"/>
            <a:stretch>
              <a:fillRect/>
            </a:stretch>
          </a:blipFill>
        </p:spPr>
      </p:sp>
      <p:sp>
        <p:nvSpPr>
          <p:cNvPr id="1048670" name="Freeform 3"/>
          <p:cNvSpPr/>
          <p:nvPr/>
        </p:nvSpPr>
        <p:spPr>
          <a:xfrm>
            <a:off x="16533020" y="-1110523"/>
            <a:ext cx="4368291" cy="3821543"/>
          </a:xfrm>
          <a:custGeom>
            <a:avLst/>
            <a:ahLst/>
            <a:rect l="l" t="t" r="r" b="b"/>
            <a:pathLst>
              <a:path w="4368291" h="3821543">
                <a:moveTo>
                  <a:pt x="0" y="0"/>
                </a:moveTo>
                <a:lnTo>
                  <a:pt x="4368291" y="0"/>
                </a:lnTo>
                <a:lnTo>
                  <a:pt x="4368291" y="3821543"/>
                </a:lnTo>
                <a:lnTo>
                  <a:pt x="0" y="3821543"/>
                </a:lnTo>
                <a:lnTo>
                  <a:pt x="0" y="0"/>
                </a:lnTo>
                <a:close/>
              </a:path>
            </a:pathLst>
          </a:custGeom>
          <a:blipFill>
            <a:blip xmlns:r="http://schemas.openxmlformats.org/officeDocument/2006/relationships" r:embed="rId2"/>
            <a:stretch>
              <a:fillRect/>
            </a:stretch>
          </a:blipFill>
        </p:spPr>
      </p:sp>
      <p:sp>
        <p:nvSpPr>
          <p:cNvPr id="1048671" name="Freeform 4"/>
          <p:cNvSpPr/>
          <p:nvPr/>
        </p:nvSpPr>
        <p:spPr>
          <a:xfrm>
            <a:off x="-2613311" y="8436361"/>
            <a:ext cx="4368291" cy="3821543"/>
          </a:xfrm>
          <a:custGeom>
            <a:avLst/>
            <a:ahLst/>
            <a:rect l="l" t="t" r="r" b="b"/>
            <a:pathLst>
              <a:path w="4368291" h="3821543">
                <a:moveTo>
                  <a:pt x="0" y="0"/>
                </a:moveTo>
                <a:lnTo>
                  <a:pt x="4368291" y="0"/>
                </a:lnTo>
                <a:lnTo>
                  <a:pt x="4368291" y="3821542"/>
                </a:lnTo>
                <a:lnTo>
                  <a:pt x="0" y="3821542"/>
                </a:lnTo>
                <a:lnTo>
                  <a:pt x="0" y="0"/>
                </a:lnTo>
                <a:close/>
              </a:path>
            </a:pathLst>
          </a:custGeom>
          <a:blipFill>
            <a:blip xmlns:r="http://schemas.openxmlformats.org/officeDocument/2006/relationships" r:embed="rId3"/>
            <a:stretch>
              <a:fillRect/>
            </a:stretch>
          </a:blipFill>
        </p:spPr>
      </p:sp>
      <p:sp>
        <p:nvSpPr>
          <p:cNvPr id="1048672" name="Freeform 5"/>
          <p:cNvSpPr/>
          <p:nvPr/>
        </p:nvSpPr>
        <p:spPr>
          <a:xfrm>
            <a:off x="-265132" y="5143500"/>
            <a:ext cx="912675" cy="306887"/>
          </a:xfrm>
          <a:custGeom>
            <a:avLst/>
            <a:ahLst/>
            <a:rect l="l" t="t" r="r" b="b"/>
            <a:pathLst>
              <a:path w="912675" h="306887">
                <a:moveTo>
                  <a:pt x="0" y="0"/>
                </a:moveTo>
                <a:lnTo>
                  <a:pt x="912674" y="0"/>
                </a:lnTo>
                <a:lnTo>
                  <a:pt x="912674" y="306887"/>
                </a:lnTo>
                <a:lnTo>
                  <a:pt x="0" y="306887"/>
                </a:lnTo>
                <a:lnTo>
                  <a:pt x="0" y="0"/>
                </a:lnTo>
                <a:close/>
              </a:path>
            </a:pathLst>
          </a:custGeom>
          <a:blipFill>
            <a:blip xmlns:r="http://schemas.openxmlformats.org/officeDocument/2006/relationships" r:embed="rId4"/>
            <a:stretch>
              <a:fillRect/>
            </a:stretch>
          </a:blipFill>
          <a:ln cap="sq">
            <a:noFill/>
            <a:prstDash val="solid"/>
            <a:miter/>
          </a:ln>
        </p:spPr>
      </p:sp>
      <p:sp>
        <p:nvSpPr>
          <p:cNvPr id="1048673" name="Freeform 6"/>
          <p:cNvSpPr/>
          <p:nvPr/>
        </p:nvSpPr>
        <p:spPr>
          <a:xfrm>
            <a:off x="12550750" y="9104857"/>
            <a:ext cx="912675" cy="306887"/>
          </a:xfrm>
          <a:custGeom>
            <a:avLst/>
            <a:ahLst/>
            <a:rect l="l" t="t" r="r" b="b"/>
            <a:pathLst>
              <a:path w="912675" h="306887">
                <a:moveTo>
                  <a:pt x="0" y="0"/>
                </a:moveTo>
                <a:lnTo>
                  <a:pt x="912675" y="0"/>
                </a:lnTo>
                <a:lnTo>
                  <a:pt x="912675" y="306886"/>
                </a:lnTo>
                <a:lnTo>
                  <a:pt x="0" y="306886"/>
                </a:lnTo>
                <a:lnTo>
                  <a:pt x="0" y="0"/>
                </a:lnTo>
                <a:close/>
              </a:path>
            </a:pathLst>
          </a:custGeom>
          <a:blipFill>
            <a:blip xmlns:r="http://schemas.openxmlformats.org/officeDocument/2006/relationships" r:embed="rId4"/>
            <a:stretch>
              <a:fillRect/>
            </a:stretch>
          </a:blipFill>
          <a:ln cap="sq">
            <a:noFill/>
            <a:prstDash val="solid"/>
            <a:miter/>
          </a:ln>
        </p:spPr>
      </p:sp>
      <p:sp>
        <p:nvSpPr>
          <p:cNvPr id="1048674" name="Freeform 7"/>
          <p:cNvSpPr/>
          <p:nvPr/>
        </p:nvSpPr>
        <p:spPr>
          <a:xfrm>
            <a:off x="9809892" y="0"/>
            <a:ext cx="5613643" cy="5143500"/>
          </a:xfrm>
          <a:custGeom>
            <a:avLst/>
            <a:ahLst/>
            <a:rect l="l" t="t" r="r" b="b"/>
            <a:pathLst>
              <a:path w="5613643" h="5143500">
                <a:moveTo>
                  <a:pt x="0" y="0"/>
                </a:moveTo>
                <a:lnTo>
                  <a:pt x="5613643" y="0"/>
                </a:lnTo>
                <a:lnTo>
                  <a:pt x="5613643" y="5143500"/>
                </a:lnTo>
                <a:lnTo>
                  <a:pt x="0" y="5143500"/>
                </a:lnTo>
                <a:lnTo>
                  <a:pt x="0" y="0"/>
                </a:lnTo>
                <a:close/>
              </a:path>
            </a:pathLst>
          </a:custGeom>
          <a:blipFill>
            <a:blip xmlns:r="http://schemas.openxmlformats.org/officeDocument/2006/relationships" r:embed="rId5"/>
            <a:stretch>
              <a:fillRect/>
            </a:stretch>
          </a:blipFill>
        </p:spPr>
      </p:sp>
      <p:sp>
        <p:nvSpPr>
          <p:cNvPr id="1048675" name="Freeform 8"/>
          <p:cNvSpPr/>
          <p:nvPr/>
        </p:nvSpPr>
        <p:spPr>
          <a:xfrm>
            <a:off x="9809892" y="5143500"/>
            <a:ext cx="5606854" cy="5102237"/>
          </a:xfrm>
          <a:custGeom>
            <a:avLst/>
            <a:ahLst/>
            <a:rect l="l" t="t" r="r" b="b"/>
            <a:pathLst>
              <a:path w="5606854" h="5102237">
                <a:moveTo>
                  <a:pt x="0" y="0"/>
                </a:moveTo>
                <a:lnTo>
                  <a:pt x="5606855" y="0"/>
                </a:lnTo>
                <a:lnTo>
                  <a:pt x="5606855" y="5102237"/>
                </a:lnTo>
                <a:lnTo>
                  <a:pt x="0" y="5102237"/>
                </a:lnTo>
                <a:lnTo>
                  <a:pt x="0" y="0"/>
                </a:lnTo>
                <a:close/>
              </a:path>
            </a:pathLst>
          </a:custGeom>
          <a:blipFill>
            <a:blip xmlns:r="http://schemas.openxmlformats.org/officeDocument/2006/relationships" r:embed="rId6"/>
            <a:stretch>
              <a:fillRect/>
            </a:stretch>
          </a:blipFill>
        </p:spPr>
      </p:sp>
      <p:sp>
        <p:nvSpPr>
          <p:cNvPr id="1048676" name="TextBox 9"/>
          <p:cNvSpPr txBox="1"/>
          <p:nvPr/>
        </p:nvSpPr>
        <p:spPr>
          <a:xfrm>
            <a:off x="647542" y="1162050"/>
            <a:ext cx="10018629" cy="1764287"/>
          </a:xfrm>
          <a:prstGeom prst="rect"/>
        </p:spPr>
        <p:txBody>
          <a:bodyPr anchor="t" bIns="0" lIns="0" rIns="0" rtlCol="0" tIns="0">
            <a:spAutoFit/>
          </a:bodyPr>
          <a:p>
            <a:pPr algn="l" indent="0" lvl="0" marL="0">
              <a:lnSpc>
                <a:spcPts val="6798"/>
              </a:lnSpc>
              <a:spcBef>
                <a:spcPct val="0"/>
              </a:spcBef>
            </a:pPr>
            <a:r>
              <a:rPr b="1" sz="6866" lang="en-US">
                <a:solidFill>
                  <a:srgbClr val="FA6094"/>
                </a:solidFill>
                <a:latin typeface="Oswald Bold"/>
                <a:ea typeface="Oswald Bold"/>
                <a:cs typeface="Oswald Bold"/>
                <a:sym typeface="Oswald Bold"/>
              </a:rPr>
              <a:t>PERB</a:t>
            </a:r>
            <a:r>
              <a:rPr b="1" sz="6866" lang="en-US" strike="noStrike" u="none">
                <a:solidFill>
                  <a:srgbClr val="FA6094"/>
                </a:solidFill>
                <a:latin typeface="Oswald Bold"/>
                <a:ea typeface="Oswald Bold"/>
                <a:cs typeface="Oswald Bold"/>
                <a:sym typeface="Oswald Bold"/>
              </a:rPr>
              <a:t>ANDINGAN V-SERIES VS H-SERIES</a:t>
            </a:r>
          </a:p>
        </p:txBody>
      </p:sp>
      <p:sp>
        <p:nvSpPr>
          <p:cNvPr id="1048677" name="TextBox 10"/>
          <p:cNvSpPr txBox="1"/>
          <p:nvPr/>
        </p:nvSpPr>
        <p:spPr>
          <a:xfrm>
            <a:off x="647542" y="2888237"/>
            <a:ext cx="7726048" cy="7011670"/>
          </a:xfrm>
          <a:prstGeom prst="rect"/>
        </p:spPr>
        <p:txBody>
          <a:bodyPr anchor="t" bIns="0" lIns="0" rIns="0" rtlCol="0" tIns="0">
            <a:spAutoFit/>
          </a:bodyPr>
          <a:p>
            <a:pPr algn="just">
              <a:lnSpc>
                <a:spcPts val="3079"/>
              </a:lnSpc>
            </a:pPr>
            <a:r>
              <a:rPr sz="2199" lang="en-US">
                <a:solidFill>
                  <a:srgbClr val="332C2C"/>
                </a:solidFill>
                <a:latin typeface="Canva Sans"/>
                <a:ea typeface="Canva Sans"/>
                <a:cs typeface="Canva Sans"/>
                <a:sym typeface="Canva Sans"/>
              </a:rPr>
              <a:t>Pada Core Ultra Series, Intel membagi produk ke dalam dua kategori utama untuk menjawab beragam kebutuhan konsumen:</a:t>
            </a:r>
          </a:p>
          <a:p>
            <a:pPr algn="just" indent="-237489" lvl="1" marL="474978">
              <a:lnSpc>
                <a:spcPts val="3079"/>
              </a:lnSpc>
              <a:buFont typeface="Arial"/>
              <a:buChar char="•"/>
            </a:pPr>
            <a:r>
              <a:rPr sz="2199" lang="en-US">
                <a:solidFill>
                  <a:srgbClr val="332C2C"/>
                </a:solidFill>
                <a:latin typeface="Canva Sans"/>
                <a:ea typeface="Canva Sans"/>
                <a:cs typeface="Canva Sans"/>
                <a:sym typeface="Canva Sans"/>
              </a:rPr>
              <a:t>V-Series (High-Efficiency): Mengutamakan efisiensi dan masa pakai baterai yang panjang, ideal untuk pengguna yang mengandalkan mobilitas dan kegiatan produktif ringan hingga menengah.</a:t>
            </a:r>
          </a:p>
          <a:p>
            <a:pPr algn="just" indent="-237489" lvl="1" marL="474978">
              <a:lnSpc>
                <a:spcPts val="3079"/>
              </a:lnSpc>
              <a:buFont typeface="Arial"/>
              <a:buChar char="•"/>
            </a:pPr>
            <a:r>
              <a:rPr sz="2199" lang="en-US">
                <a:solidFill>
                  <a:srgbClr val="332C2C"/>
                </a:solidFill>
                <a:latin typeface="Canva Sans"/>
                <a:ea typeface="Canva Sans"/>
                <a:cs typeface="Canva Sans"/>
                <a:sym typeface="Canva Sans"/>
              </a:rPr>
              <a:t>H-Series (High-Performance): Menghadirkan performa tinggi dengan lebih banyak core, dukungan hyper-threading, dan operasi pada wattase yang lebih besar, sehingga cocok bagi para gamer dan profesional dengan beban kerja intensif.</a:t>
            </a:r>
          </a:p>
          <a:p>
            <a:pPr algn="just" indent="-237489" lvl="1" marL="474978">
              <a:lnSpc>
                <a:spcPts val="3079"/>
              </a:lnSpc>
              <a:buFont typeface="Arial"/>
              <a:buChar char="•"/>
            </a:pPr>
            <a:r>
              <a:rPr sz="2199" lang="en-US">
                <a:solidFill>
                  <a:srgbClr val="332C2C"/>
                </a:solidFill>
                <a:latin typeface="Canva Sans"/>
                <a:ea typeface="Canva Sans"/>
                <a:cs typeface="Canva Sans"/>
                <a:sym typeface="Canva Sans"/>
              </a:rPr>
              <a:t> Pembagian ini memungkinkan konsumen memilih prosesor yang paling sesuai dengan kebutuhan spesifik mereka, meskipun perbedaan ini juga dapat menimbulkan kebingungan di awal karena rebranding yang sering terjadi.</a:t>
            </a:r>
          </a:p>
          <a:p>
            <a:pPr algn="just">
              <a:lnSpc>
                <a:spcPts val="3079"/>
              </a:lnSpc>
              <a:spcBef>
                <a:spcPct val="0"/>
              </a:spcBef>
            </a:pPr>
            <a:endParaRPr sz="2199" lang="en-US">
              <a:solidFill>
                <a:srgbClr val="332C2C"/>
              </a:solidFill>
              <a:latin typeface="Canva Sans"/>
              <a:ea typeface="Canva Sans"/>
              <a:cs typeface="Canva Sans"/>
              <a:sym typeface="Canva Sans"/>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7EA7B"/>
        </a:solidFill>
        <a:effectLst/>
      </p:bgPr>
    </p:bg>
    <p:spTree>
      <p:nvGrpSpPr>
        <p:cNvPr id="40" name=""/>
        <p:cNvGrpSpPr/>
        <p:nvPr/>
      </p:nvGrpSpPr>
      <p:grpSpPr>
        <a:xfrm>
          <a:off x="0" y="0"/>
          <a:ext cx="0" cy="0"/>
          <a:chOff x="0" y="0"/>
          <a:chExt cx="0" cy="0"/>
        </a:xfrm>
      </p:grpSpPr>
      <p:sp>
        <p:nvSpPr>
          <p:cNvPr id="1048678" name="Freeform 2"/>
          <p:cNvSpPr/>
          <p:nvPr/>
        </p:nvSpPr>
        <p:spPr>
          <a:xfrm>
            <a:off x="0" y="-887042"/>
            <a:ext cx="3885592" cy="3708975"/>
          </a:xfrm>
          <a:custGeom>
            <a:avLst/>
            <a:ahLst/>
            <a:rect l="l" t="t" r="r" b="b"/>
            <a:pathLst>
              <a:path w="3885592" h="3708975">
                <a:moveTo>
                  <a:pt x="0" y="0"/>
                </a:moveTo>
                <a:lnTo>
                  <a:pt x="3885592" y="0"/>
                </a:lnTo>
                <a:lnTo>
                  <a:pt x="3885592" y="3708975"/>
                </a:lnTo>
                <a:lnTo>
                  <a:pt x="0" y="3708975"/>
                </a:lnTo>
                <a:lnTo>
                  <a:pt x="0" y="0"/>
                </a:lnTo>
                <a:close/>
              </a:path>
            </a:pathLst>
          </a:custGeom>
          <a:blipFill>
            <a:blip xmlns:r="http://schemas.openxmlformats.org/officeDocument/2006/relationships" r:embed="rId1"/>
            <a:stretch>
              <a:fillRect/>
            </a:stretch>
          </a:blipFill>
        </p:spPr>
      </p:sp>
      <p:sp>
        <p:nvSpPr>
          <p:cNvPr id="1048679" name="Freeform 3"/>
          <p:cNvSpPr/>
          <p:nvPr/>
        </p:nvSpPr>
        <p:spPr>
          <a:xfrm flipH="1" flipV="1">
            <a:off x="13033344" y="6611221"/>
            <a:ext cx="5254656" cy="5015808"/>
          </a:xfrm>
          <a:custGeom>
            <a:avLst/>
            <a:ahLst/>
            <a:rect l="l" t="t" r="r" b="b"/>
            <a:pathLst>
              <a:path w="5254656" h="5015808">
                <a:moveTo>
                  <a:pt x="5254656" y="5015808"/>
                </a:moveTo>
                <a:lnTo>
                  <a:pt x="0" y="5015808"/>
                </a:lnTo>
                <a:lnTo>
                  <a:pt x="0" y="0"/>
                </a:lnTo>
                <a:lnTo>
                  <a:pt x="5254656" y="0"/>
                </a:lnTo>
                <a:lnTo>
                  <a:pt x="5254656" y="5015808"/>
                </a:lnTo>
                <a:close/>
              </a:path>
            </a:pathLst>
          </a:custGeom>
          <a:blipFill>
            <a:blip xmlns:r="http://schemas.openxmlformats.org/officeDocument/2006/relationships" r:embed="rId1"/>
            <a:stretch>
              <a:fillRect/>
            </a:stretch>
          </a:blipFill>
        </p:spPr>
      </p:sp>
      <p:sp>
        <p:nvSpPr>
          <p:cNvPr id="1048680" name="Freeform 4"/>
          <p:cNvSpPr/>
          <p:nvPr/>
        </p:nvSpPr>
        <p:spPr>
          <a:xfrm>
            <a:off x="-1851705" y="967446"/>
            <a:ext cx="3289763" cy="2878007"/>
          </a:xfrm>
          <a:custGeom>
            <a:avLst/>
            <a:ahLst/>
            <a:rect l="l" t="t" r="r" b="b"/>
            <a:pathLst>
              <a:path w="3289763" h="2878007">
                <a:moveTo>
                  <a:pt x="0" y="0"/>
                </a:moveTo>
                <a:lnTo>
                  <a:pt x="3289763" y="0"/>
                </a:lnTo>
                <a:lnTo>
                  <a:pt x="3289763" y="2878006"/>
                </a:lnTo>
                <a:lnTo>
                  <a:pt x="0" y="2878006"/>
                </a:lnTo>
                <a:lnTo>
                  <a:pt x="0" y="0"/>
                </a:lnTo>
                <a:close/>
              </a:path>
            </a:pathLst>
          </a:custGeom>
          <a:blipFill>
            <a:blip xmlns:r="http://schemas.openxmlformats.org/officeDocument/2006/relationships" r:embed="rId2"/>
            <a:stretch>
              <a:fillRect/>
            </a:stretch>
          </a:blipFill>
        </p:spPr>
      </p:sp>
      <p:sp>
        <p:nvSpPr>
          <p:cNvPr id="1048681" name="Freeform 5"/>
          <p:cNvSpPr/>
          <p:nvPr/>
        </p:nvSpPr>
        <p:spPr>
          <a:xfrm>
            <a:off x="13716335" y="8557151"/>
            <a:ext cx="3289763" cy="2878007"/>
          </a:xfrm>
          <a:custGeom>
            <a:avLst/>
            <a:ahLst/>
            <a:rect l="l" t="t" r="r" b="b"/>
            <a:pathLst>
              <a:path w="3289763" h="2878007">
                <a:moveTo>
                  <a:pt x="0" y="0"/>
                </a:moveTo>
                <a:lnTo>
                  <a:pt x="3289763" y="0"/>
                </a:lnTo>
                <a:lnTo>
                  <a:pt x="3289763" y="2878007"/>
                </a:lnTo>
                <a:lnTo>
                  <a:pt x="0" y="2878007"/>
                </a:lnTo>
                <a:lnTo>
                  <a:pt x="0" y="0"/>
                </a:lnTo>
                <a:close/>
              </a:path>
            </a:pathLst>
          </a:custGeom>
          <a:blipFill>
            <a:blip xmlns:r="http://schemas.openxmlformats.org/officeDocument/2006/relationships" r:embed="rId2"/>
            <a:stretch>
              <a:fillRect/>
            </a:stretch>
          </a:blipFill>
        </p:spPr>
      </p:sp>
      <p:sp>
        <p:nvSpPr>
          <p:cNvPr id="1048682" name="Freeform 6"/>
          <p:cNvSpPr/>
          <p:nvPr/>
        </p:nvSpPr>
        <p:spPr>
          <a:xfrm>
            <a:off x="7938359" y="9077178"/>
            <a:ext cx="1077309" cy="362245"/>
          </a:xfrm>
          <a:custGeom>
            <a:avLst/>
            <a:ahLst/>
            <a:rect l="l" t="t" r="r" b="b"/>
            <a:pathLst>
              <a:path w="1077309" h="362245">
                <a:moveTo>
                  <a:pt x="0" y="0"/>
                </a:moveTo>
                <a:lnTo>
                  <a:pt x="1077308" y="0"/>
                </a:lnTo>
                <a:lnTo>
                  <a:pt x="1077308" y="362244"/>
                </a:lnTo>
                <a:lnTo>
                  <a:pt x="0" y="362244"/>
                </a:lnTo>
                <a:lnTo>
                  <a:pt x="0" y="0"/>
                </a:lnTo>
                <a:close/>
              </a:path>
            </a:pathLst>
          </a:custGeom>
          <a:blipFill>
            <a:blip xmlns:r="http://schemas.openxmlformats.org/officeDocument/2006/relationships" r:embed="rId3"/>
            <a:stretch>
              <a:fillRect/>
            </a:stretch>
          </a:blipFill>
          <a:ln cap="sq">
            <a:noFill/>
            <a:prstDash val="solid"/>
            <a:miter/>
          </a:ln>
        </p:spPr>
      </p:sp>
      <p:sp>
        <p:nvSpPr>
          <p:cNvPr id="1048683" name="Freeform 7"/>
          <p:cNvSpPr/>
          <p:nvPr/>
        </p:nvSpPr>
        <p:spPr>
          <a:xfrm>
            <a:off x="13033344" y="-2120838"/>
            <a:ext cx="6104871" cy="5340767"/>
          </a:xfrm>
          <a:custGeom>
            <a:avLst/>
            <a:ahLst/>
            <a:rect l="l" t="t" r="r" b="b"/>
            <a:pathLst>
              <a:path w="6104871" h="5340767">
                <a:moveTo>
                  <a:pt x="0" y="0"/>
                </a:moveTo>
                <a:lnTo>
                  <a:pt x="6104871" y="0"/>
                </a:lnTo>
                <a:lnTo>
                  <a:pt x="6104871" y="5340767"/>
                </a:lnTo>
                <a:lnTo>
                  <a:pt x="0" y="5340767"/>
                </a:lnTo>
                <a:lnTo>
                  <a:pt x="0" y="0"/>
                </a:lnTo>
                <a:close/>
              </a:path>
            </a:pathLst>
          </a:custGeom>
          <a:blipFill>
            <a:blip xmlns:r="http://schemas.openxmlformats.org/officeDocument/2006/relationships" r:embed="rId4"/>
            <a:stretch>
              <a:fillRect/>
            </a:stretch>
          </a:blipFill>
        </p:spPr>
      </p:sp>
      <p:sp>
        <p:nvSpPr>
          <p:cNvPr id="1048684" name="Freeform 8"/>
          <p:cNvSpPr/>
          <p:nvPr/>
        </p:nvSpPr>
        <p:spPr>
          <a:xfrm>
            <a:off x="15811485" y="2274762"/>
            <a:ext cx="1081011" cy="131687"/>
          </a:xfrm>
          <a:custGeom>
            <a:avLst/>
            <a:ahLst/>
            <a:rect l="l" t="t" r="r" b="b"/>
            <a:pathLst>
              <a:path w="1081011" h="131687">
                <a:moveTo>
                  <a:pt x="0" y="0"/>
                </a:moveTo>
                <a:lnTo>
                  <a:pt x="1081011" y="0"/>
                </a:lnTo>
                <a:lnTo>
                  <a:pt x="1081011" y="131687"/>
                </a:lnTo>
                <a:lnTo>
                  <a:pt x="0" y="131687"/>
                </a:lnTo>
                <a:lnTo>
                  <a:pt x="0" y="0"/>
                </a:lnTo>
                <a:close/>
              </a:path>
            </a:pathLst>
          </a:custGeom>
          <a:blipFill>
            <a:blip xmlns:r="http://schemas.openxmlformats.org/officeDocument/2006/relationships" r:embed="rId5"/>
            <a:stretch>
              <a:fillRect/>
            </a:stretch>
          </a:blipFill>
        </p:spPr>
      </p:sp>
      <p:sp>
        <p:nvSpPr>
          <p:cNvPr id="1048685" name="Freeform 9"/>
          <p:cNvSpPr/>
          <p:nvPr/>
        </p:nvSpPr>
        <p:spPr>
          <a:xfrm>
            <a:off x="1438058" y="2340606"/>
            <a:ext cx="5489983" cy="5489983"/>
          </a:xfrm>
          <a:custGeom>
            <a:avLst/>
            <a:ahLst/>
            <a:rect l="l" t="t" r="r" b="b"/>
            <a:pathLst>
              <a:path w="5489983" h="5489983">
                <a:moveTo>
                  <a:pt x="0" y="0"/>
                </a:moveTo>
                <a:lnTo>
                  <a:pt x="5489984" y="0"/>
                </a:lnTo>
                <a:lnTo>
                  <a:pt x="5489984" y="5489983"/>
                </a:lnTo>
                <a:lnTo>
                  <a:pt x="0" y="5489983"/>
                </a:lnTo>
                <a:lnTo>
                  <a:pt x="0" y="0"/>
                </a:lnTo>
                <a:close/>
              </a:path>
            </a:pathLst>
          </a:custGeom>
          <a:blipFill>
            <a:blip xmlns:r="http://schemas.openxmlformats.org/officeDocument/2006/relationships" r:embed="rId6"/>
            <a:stretch>
              <a:fillRect/>
            </a:stretch>
          </a:blipFill>
        </p:spPr>
      </p:sp>
      <p:sp>
        <p:nvSpPr>
          <p:cNvPr id="1048686" name="TextBox 10"/>
          <p:cNvSpPr txBox="1"/>
          <p:nvPr/>
        </p:nvSpPr>
        <p:spPr>
          <a:xfrm>
            <a:off x="7938359" y="2370012"/>
            <a:ext cx="9067740" cy="656314"/>
          </a:xfrm>
          <a:prstGeom prst="rect"/>
        </p:spPr>
        <p:txBody>
          <a:bodyPr anchor="t" bIns="0" lIns="0" rIns="0" rtlCol="0" tIns="0">
            <a:spAutoFit/>
          </a:bodyPr>
          <a:p>
            <a:pPr algn="l" indent="0" lvl="0" marL="0">
              <a:lnSpc>
                <a:spcPts val="4916"/>
              </a:lnSpc>
              <a:spcBef>
                <a:spcPct val="0"/>
              </a:spcBef>
            </a:pPr>
            <a:r>
              <a:rPr b="1" sz="4965" lang="en-US">
                <a:solidFill>
                  <a:srgbClr val="EF578A"/>
                </a:solidFill>
                <a:latin typeface="Oswald Bold"/>
                <a:ea typeface="Oswald Bold"/>
                <a:cs typeface="Oswald Bold"/>
                <a:sym typeface="Oswald Bold"/>
              </a:rPr>
              <a:t>INTEGR</a:t>
            </a:r>
            <a:r>
              <a:rPr b="1" sz="4965" lang="en-US" strike="noStrike" u="none">
                <a:solidFill>
                  <a:srgbClr val="EF578A"/>
                </a:solidFill>
                <a:latin typeface="Oswald Bold"/>
                <a:ea typeface="Oswald Bold"/>
                <a:cs typeface="Oswald Bold"/>
                <a:sym typeface="Oswald Bold"/>
              </a:rPr>
              <a:t>ASI AI DAN TEKNOLOGI NPU</a:t>
            </a:r>
          </a:p>
        </p:txBody>
      </p:sp>
      <p:sp>
        <p:nvSpPr>
          <p:cNvPr id="1048687" name="TextBox 11"/>
          <p:cNvSpPr txBox="1"/>
          <p:nvPr/>
        </p:nvSpPr>
        <p:spPr>
          <a:xfrm>
            <a:off x="7938359" y="3154156"/>
            <a:ext cx="7718303" cy="4277995"/>
          </a:xfrm>
          <a:prstGeom prst="rect"/>
        </p:spPr>
        <p:txBody>
          <a:bodyPr anchor="t" bIns="0" lIns="0" rIns="0" rtlCol="0" tIns="0">
            <a:spAutoFit/>
          </a:bodyPr>
          <a:p>
            <a:pPr algn="just">
              <a:lnSpc>
                <a:spcPts val="3079"/>
              </a:lnSpc>
              <a:spcBef>
                <a:spcPct val="0"/>
              </a:spcBef>
            </a:pPr>
            <a:r>
              <a:rPr sz="2199" lang="en-US">
                <a:solidFill>
                  <a:srgbClr val="332C2C"/>
                </a:solidFill>
                <a:latin typeface="Canva Sans"/>
                <a:ea typeface="Canva Sans"/>
                <a:cs typeface="Canva Sans"/>
                <a:sym typeface="Canva Sans"/>
              </a:rPr>
              <a:t>Salah satu inovasi utama dalam Core Ultra Series adalah integrasi Neural Processing Unit (NPU) ke dalam setiap model. Teknologi NPU ini mempercepat tugas-tugas berbasis kecerdasan buatan, seperti machine learning, pengolahan data real-time, dan rendering video secara efisien. Dengan adanya akselerasi AI, prosesor-prosesor ini tidak hanya meningkatkan kinerja aplikasi kreatif dan produktivitas, tetapi juga menyiapkan perangkat untuk menghadapi tantangan dan teknologi masa depan yang semakin canggih. Hal ini menjadikan Intel semakin kompetitif dalam menghadapi persaingan global.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7EA7B"/>
        </a:solidFill>
        <a:effectLst/>
      </p:bgPr>
    </p:bg>
    <p:spTree>
      <p:nvGrpSpPr>
        <p:cNvPr id="41" name=""/>
        <p:cNvGrpSpPr/>
        <p:nvPr/>
      </p:nvGrpSpPr>
      <p:grpSpPr>
        <a:xfrm>
          <a:off x="0" y="0"/>
          <a:ext cx="0" cy="0"/>
          <a:chOff x="0" y="0"/>
          <a:chExt cx="0" cy="0"/>
        </a:xfrm>
      </p:grpSpPr>
      <p:sp>
        <p:nvSpPr>
          <p:cNvPr id="1048688" name="Freeform 2"/>
          <p:cNvSpPr/>
          <p:nvPr/>
        </p:nvSpPr>
        <p:spPr>
          <a:xfrm>
            <a:off x="0" y="-887042"/>
            <a:ext cx="3885592" cy="3708975"/>
          </a:xfrm>
          <a:custGeom>
            <a:avLst/>
            <a:ahLst/>
            <a:rect l="l" t="t" r="r" b="b"/>
            <a:pathLst>
              <a:path w="3885592" h="3708975">
                <a:moveTo>
                  <a:pt x="0" y="0"/>
                </a:moveTo>
                <a:lnTo>
                  <a:pt x="3885592" y="0"/>
                </a:lnTo>
                <a:lnTo>
                  <a:pt x="3885592" y="3708975"/>
                </a:lnTo>
                <a:lnTo>
                  <a:pt x="0" y="3708975"/>
                </a:lnTo>
                <a:lnTo>
                  <a:pt x="0" y="0"/>
                </a:lnTo>
                <a:close/>
              </a:path>
            </a:pathLst>
          </a:custGeom>
          <a:blipFill>
            <a:blip xmlns:r="http://schemas.openxmlformats.org/officeDocument/2006/relationships" r:embed="rId1"/>
            <a:stretch>
              <a:fillRect/>
            </a:stretch>
          </a:blipFill>
        </p:spPr>
      </p:sp>
      <p:sp>
        <p:nvSpPr>
          <p:cNvPr id="1048689" name="Freeform 3"/>
          <p:cNvSpPr/>
          <p:nvPr/>
        </p:nvSpPr>
        <p:spPr>
          <a:xfrm flipH="1" flipV="1">
            <a:off x="13033344" y="6611221"/>
            <a:ext cx="5254656" cy="5015808"/>
          </a:xfrm>
          <a:custGeom>
            <a:avLst/>
            <a:ahLst/>
            <a:rect l="l" t="t" r="r" b="b"/>
            <a:pathLst>
              <a:path w="5254656" h="5015808">
                <a:moveTo>
                  <a:pt x="5254656" y="5015808"/>
                </a:moveTo>
                <a:lnTo>
                  <a:pt x="0" y="5015808"/>
                </a:lnTo>
                <a:lnTo>
                  <a:pt x="0" y="0"/>
                </a:lnTo>
                <a:lnTo>
                  <a:pt x="5254656" y="0"/>
                </a:lnTo>
                <a:lnTo>
                  <a:pt x="5254656" y="5015808"/>
                </a:lnTo>
                <a:close/>
              </a:path>
            </a:pathLst>
          </a:custGeom>
          <a:blipFill>
            <a:blip xmlns:r="http://schemas.openxmlformats.org/officeDocument/2006/relationships" r:embed="rId1"/>
            <a:stretch>
              <a:fillRect/>
            </a:stretch>
          </a:blipFill>
        </p:spPr>
      </p:sp>
      <p:sp>
        <p:nvSpPr>
          <p:cNvPr id="1048690" name="Freeform 4"/>
          <p:cNvSpPr/>
          <p:nvPr/>
        </p:nvSpPr>
        <p:spPr>
          <a:xfrm>
            <a:off x="-1851705" y="967446"/>
            <a:ext cx="3289763" cy="2878007"/>
          </a:xfrm>
          <a:custGeom>
            <a:avLst/>
            <a:ahLst/>
            <a:rect l="l" t="t" r="r" b="b"/>
            <a:pathLst>
              <a:path w="3289763" h="2878007">
                <a:moveTo>
                  <a:pt x="0" y="0"/>
                </a:moveTo>
                <a:lnTo>
                  <a:pt x="3289763" y="0"/>
                </a:lnTo>
                <a:lnTo>
                  <a:pt x="3289763" y="2878006"/>
                </a:lnTo>
                <a:lnTo>
                  <a:pt x="0" y="2878006"/>
                </a:lnTo>
                <a:lnTo>
                  <a:pt x="0" y="0"/>
                </a:lnTo>
                <a:close/>
              </a:path>
            </a:pathLst>
          </a:custGeom>
          <a:blipFill>
            <a:blip xmlns:r="http://schemas.openxmlformats.org/officeDocument/2006/relationships" r:embed="rId2"/>
            <a:stretch>
              <a:fillRect/>
            </a:stretch>
          </a:blipFill>
        </p:spPr>
      </p:sp>
      <p:sp>
        <p:nvSpPr>
          <p:cNvPr id="1048691" name="Freeform 5"/>
          <p:cNvSpPr/>
          <p:nvPr/>
        </p:nvSpPr>
        <p:spPr>
          <a:xfrm>
            <a:off x="13716335" y="8557151"/>
            <a:ext cx="3289763" cy="2878007"/>
          </a:xfrm>
          <a:custGeom>
            <a:avLst/>
            <a:ahLst/>
            <a:rect l="l" t="t" r="r" b="b"/>
            <a:pathLst>
              <a:path w="3289763" h="2878007">
                <a:moveTo>
                  <a:pt x="0" y="0"/>
                </a:moveTo>
                <a:lnTo>
                  <a:pt x="3289763" y="0"/>
                </a:lnTo>
                <a:lnTo>
                  <a:pt x="3289763" y="2878007"/>
                </a:lnTo>
                <a:lnTo>
                  <a:pt x="0" y="2878007"/>
                </a:lnTo>
                <a:lnTo>
                  <a:pt x="0" y="0"/>
                </a:lnTo>
                <a:close/>
              </a:path>
            </a:pathLst>
          </a:custGeom>
          <a:blipFill>
            <a:blip xmlns:r="http://schemas.openxmlformats.org/officeDocument/2006/relationships" r:embed="rId2"/>
            <a:stretch>
              <a:fillRect/>
            </a:stretch>
          </a:blipFill>
        </p:spPr>
      </p:sp>
      <p:sp>
        <p:nvSpPr>
          <p:cNvPr id="1048692" name="Freeform 6"/>
          <p:cNvSpPr/>
          <p:nvPr/>
        </p:nvSpPr>
        <p:spPr>
          <a:xfrm>
            <a:off x="7938359" y="9077178"/>
            <a:ext cx="1077309" cy="362245"/>
          </a:xfrm>
          <a:custGeom>
            <a:avLst/>
            <a:ahLst/>
            <a:rect l="l" t="t" r="r" b="b"/>
            <a:pathLst>
              <a:path w="1077309" h="362245">
                <a:moveTo>
                  <a:pt x="0" y="0"/>
                </a:moveTo>
                <a:lnTo>
                  <a:pt x="1077308" y="0"/>
                </a:lnTo>
                <a:lnTo>
                  <a:pt x="1077308" y="362244"/>
                </a:lnTo>
                <a:lnTo>
                  <a:pt x="0" y="362244"/>
                </a:lnTo>
                <a:lnTo>
                  <a:pt x="0" y="0"/>
                </a:lnTo>
                <a:close/>
              </a:path>
            </a:pathLst>
          </a:custGeom>
          <a:blipFill>
            <a:blip xmlns:r="http://schemas.openxmlformats.org/officeDocument/2006/relationships" r:embed="rId3"/>
            <a:stretch>
              <a:fillRect/>
            </a:stretch>
          </a:blipFill>
          <a:ln cap="sq">
            <a:noFill/>
            <a:prstDash val="solid"/>
            <a:miter/>
          </a:ln>
        </p:spPr>
      </p:sp>
      <p:sp>
        <p:nvSpPr>
          <p:cNvPr id="1048693" name="Freeform 7"/>
          <p:cNvSpPr/>
          <p:nvPr/>
        </p:nvSpPr>
        <p:spPr>
          <a:xfrm>
            <a:off x="13033344" y="-2120838"/>
            <a:ext cx="6104871" cy="5340767"/>
          </a:xfrm>
          <a:custGeom>
            <a:avLst/>
            <a:ahLst/>
            <a:rect l="l" t="t" r="r" b="b"/>
            <a:pathLst>
              <a:path w="6104871" h="5340767">
                <a:moveTo>
                  <a:pt x="0" y="0"/>
                </a:moveTo>
                <a:lnTo>
                  <a:pt x="6104871" y="0"/>
                </a:lnTo>
                <a:lnTo>
                  <a:pt x="6104871" y="5340767"/>
                </a:lnTo>
                <a:lnTo>
                  <a:pt x="0" y="5340767"/>
                </a:lnTo>
                <a:lnTo>
                  <a:pt x="0" y="0"/>
                </a:lnTo>
                <a:close/>
              </a:path>
            </a:pathLst>
          </a:custGeom>
          <a:blipFill>
            <a:blip xmlns:r="http://schemas.openxmlformats.org/officeDocument/2006/relationships" r:embed="rId4"/>
            <a:stretch>
              <a:fillRect/>
            </a:stretch>
          </a:blipFill>
        </p:spPr>
      </p:sp>
      <p:sp>
        <p:nvSpPr>
          <p:cNvPr id="1048694" name="Freeform 8"/>
          <p:cNvSpPr/>
          <p:nvPr/>
        </p:nvSpPr>
        <p:spPr>
          <a:xfrm>
            <a:off x="15811485" y="2274762"/>
            <a:ext cx="1081011" cy="131687"/>
          </a:xfrm>
          <a:custGeom>
            <a:avLst/>
            <a:ahLst/>
            <a:rect l="l" t="t" r="r" b="b"/>
            <a:pathLst>
              <a:path w="1081011" h="131687">
                <a:moveTo>
                  <a:pt x="0" y="0"/>
                </a:moveTo>
                <a:lnTo>
                  <a:pt x="1081011" y="0"/>
                </a:lnTo>
                <a:lnTo>
                  <a:pt x="1081011" y="131687"/>
                </a:lnTo>
                <a:lnTo>
                  <a:pt x="0" y="131687"/>
                </a:lnTo>
                <a:lnTo>
                  <a:pt x="0" y="0"/>
                </a:lnTo>
                <a:close/>
              </a:path>
            </a:pathLst>
          </a:custGeom>
          <a:blipFill>
            <a:blip xmlns:r="http://schemas.openxmlformats.org/officeDocument/2006/relationships" r:embed="rId5"/>
            <a:stretch>
              <a:fillRect/>
            </a:stretch>
          </a:blipFill>
        </p:spPr>
      </p:sp>
      <p:sp>
        <p:nvSpPr>
          <p:cNvPr id="1048695" name="Freeform 9"/>
          <p:cNvSpPr/>
          <p:nvPr/>
        </p:nvSpPr>
        <p:spPr>
          <a:xfrm>
            <a:off x="10505066" y="1118066"/>
            <a:ext cx="6983905" cy="3653120"/>
          </a:xfrm>
          <a:custGeom>
            <a:avLst/>
            <a:ahLst/>
            <a:rect l="l" t="t" r="r" b="b"/>
            <a:pathLst>
              <a:path w="6983905" h="3653120">
                <a:moveTo>
                  <a:pt x="0" y="0"/>
                </a:moveTo>
                <a:lnTo>
                  <a:pt x="6983905" y="0"/>
                </a:lnTo>
                <a:lnTo>
                  <a:pt x="6983905" y="3653119"/>
                </a:lnTo>
                <a:lnTo>
                  <a:pt x="0" y="3653119"/>
                </a:lnTo>
                <a:lnTo>
                  <a:pt x="0" y="0"/>
                </a:lnTo>
                <a:close/>
              </a:path>
            </a:pathLst>
          </a:custGeom>
          <a:blipFill>
            <a:blip xmlns:r="http://schemas.openxmlformats.org/officeDocument/2006/relationships" r:embed="rId6"/>
            <a:stretch>
              <a:fillRect/>
            </a:stretch>
          </a:blipFill>
        </p:spPr>
      </p:sp>
      <p:sp>
        <p:nvSpPr>
          <p:cNvPr id="1048696" name="Freeform 10"/>
          <p:cNvSpPr/>
          <p:nvPr/>
        </p:nvSpPr>
        <p:spPr>
          <a:xfrm>
            <a:off x="10505066" y="4898078"/>
            <a:ext cx="6983905" cy="4856781"/>
          </a:xfrm>
          <a:custGeom>
            <a:avLst/>
            <a:ahLst/>
            <a:rect l="l" t="t" r="r" b="b"/>
            <a:pathLst>
              <a:path w="6983905" h="4856781">
                <a:moveTo>
                  <a:pt x="0" y="0"/>
                </a:moveTo>
                <a:lnTo>
                  <a:pt x="6983905" y="0"/>
                </a:lnTo>
                <a:lnTo>
                  <a:pt x="6983905" y="4856781"/>
                </a:lnTo>
                <a:lnTo>
                  <a:pt x="0" y="4856781"/>
                </a:lnTo>
                <a:lnTo>
                  <a:pt x="0" y="0"/>
                </a:lnTo>
                <a:close/>
              </a:path>
            </a:pathLst>
          </a:custGeom>
          <a:blipFill>
            <a:blip xmlns:r="http://schemas.openxmlformats.org/officeDocument/2006/relationships" r:embed="rId7"/>
            <a:stretch>
              <a:fillRect/>
            </a:stretch>
          </a:blipFill>
        </p:spPr>
      </p:sp>
      <p:sp>
        <p:nvSpPr>
          <p:cNvPr id="1048697" name="TextBox 11"/>
          <p:cNvSpPr txBox="1"/>
          <p:nvPr/>
        </p:nvSpPr>
        <p:spPr>
          <a:xfrm>
            <a:off x="616576" y="2042933"/>
            <a:ext cx="9067740" cy="1275439"/>
          </a:xfrm>
          <a:prstGeom prst="rect"/>
        </p:spPr>
        <p:txBody>
          <a:bodyPr anchor="t" bIns="0" lIns="0" rIns="0" rtlCol="0" tIns="0">
            <a:spAutoFit/>
          </a:bodyPr>
          <a:p>
            <a:pPr algn="l" indent="0" lvl="0" marL="0">
              <a:lnSpc>
                <a:spcPts val="4916"/>
              </a:lnSpc>
              <a:spcBef>
                <a:spcPct val="0"/>
              </a:spcBef>
            </a:pPr>
            <a:r>
              <a:rPr b="1" sz="4965" lang="en-US">
                <a:solidFill>
                  <a:srgbClr val="EF578A"/>
                </a:solidFill>
                <a:latin typeface="Oswald Bold"/>
                <a:ea typeface="Oswald Bold"/>
                <a:cs typeface="Oswald Bold"/>
                <a:sym typeface="Oswald Bold"/>
              </a:rPr>
              <a:t>AN</a:t>
            </a:r>
            <a:r>
              <a:rPr b="1" sz="4965" lang="en-US" strike="noStrike" u="none">
                <a:solidFill>
                  <a:srgbClr val="EF578A"/>
                </a:solidFill>
                <a:latin typeface="Oswald Bold"/>
                <a:ea typeface="Oswald Bold"/>
                <a:cs typeface="Oswald Bold"/>
                <a:sym typeface="Oswald Bold"/>
              </a:rPr>
              <a:t>ALISIS DAMPAK DAN STRATEGI INTEL UNTUK MASA DEPAN</a:t>
            </a:r>
          </a:p>
        </p:txBody>
      </p:sp>
      <p:sp>
        <p:nvSpPr>
          <p:cNvPr id="1048698" name="TextBox 12"/>
          <p:cNvSpPr txBox="1"/>
          <p:nvPr/>
        </p:nvSpPr>
        <p:spPr>
          <a:xfrm>
            <a:off x="616576" y="3280272"/>
            <a:ext cx="9617464" cy="5059045"/>
          </a:xfrm>
          <a:prstGeom prst="rect"/>
        </p:spPr>
        <p:txBody>
          <a:bodyPr anchor="t" bIns="0" lIns="0" rIns="0" rtlCol="0" tIns="0">
            <a:spAutoFit/>
          </a:bodyPr>
          <a:p>
            <a:pPr algn="just">
              <a:lnSpc>
                <a:spcPts val="3079"/>
              </a:lnSpc>
              <a:spcBef>
                <a:spcPct val="0"/>
              </a:spcBef>
            </a:pPr>
            <a:r>
              <a:rPr sz="2199" lang="en-US">
                <a:solidFill>
                  <a:srgbClr val="332C2C"/>
                </a:solidFill>
                <a:latin typeface="Canva Sans"/>
                <a:ea typeface="Canva Sans"/>
                <a:cs typeface="Canva Sans"/>
                <a:sym typeface="Canva Sans"/>
              </a:rPr>
              <a:t>Keputusan Intel untuk menggantikan Core i-Series dengan Core Ultra Series merupakan langkah strategis yang signifikan. Rebranding dan segmentasi baru ini dirancang untuk menjawab permintaan pasar yang beragam—mulai dari pengguna yang mengutamakan efisiensi hingga profesional yang membutuhkan performa tinggi. Walaupun proses rebranding ini awalnya dapat menimbulkan kebingungan, pemisahan ke dalam V-Series dan H-Series menyederhanakan pilihan konsumen dengan menyesuaikan spesifikasi sesuai kebutuhan. Selain itu, dengan kemampuan AI yang terintegrasi dan prospek pengembangan generasi berikutnya (seperti Core Ultra 3), Intel menunjukkan komitmen untuk terus berinovasi dan memenuhi tuntutan teknologi yang terus berkembang.</a:t>
            </a:r>
          </a:p>
          <a:p>
            <a:pPr algn="just">
              <a:lnSpc>
                <a:spcPts val="3079"/>
              </a:lnSpc>
              <a:spcBef>
                <a:spcPct val="0"/>
              </a:spcBef>
            </a:pPr>
            <a:endParaRPr sz="2199" lang="en-US">
              <a:solidFill>
                <a:srgbClr val="332C2C"/>
              </a:solidFill>
              <a:latin typeface="Canva Sans"/>
              <a:ea typeface="Canva Sans"/>
              <a:cs typeface="Canva Sans"/>
              <a:sym typeface="Canva Sans"/>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7EA7B"/>
        </a:solidFill>
        <a:effectLst/>
      </p:bgPr>
    </p:bg>
    <p:spTree>
      <p:nvGrpSpPr>
        <p:cNvPr id="42" name=""/>
        <p:cNvGrpSpPr/>
        <p:nvPr/>
      </p:nvGrpSpPr>
      <p:grpSpPr>
        <a:xfrm>
          <a:off x="0" y="0"/>
          <a:ext cx="0" cy="0"/>
          <a:chOff x="0" y="0"/>
          <a:chExt cx="0" cy="0"/>
        </a:xfrm>
      </p:grpSpPr>
      <p:sp>
        <p:nvSpPr>
          <p:cNvPr id="1048699" name="Freeform 2"/>
          <p:cNvSpPr/>
          <p:nvPr/>
        </p:nvSpPr>
        <p:spPr>
          <a:xfrm>
            <a:off x="0" y="-887042"/>
            <a:ext cx="3885592" cy="3708975"/>
          </a:xfrm>
          <a:custGeom>
            <a:avLst/>
            <a:ahLst/>
            <a:rect l="l" t="t" r="r" b="b"/>
            <a:pathLst>
              <a:path w="3885592" h="3708975">
                <a:moveTo>
                  <a:pt x="0" y="0"/>
                </a:moveTo>
                <a:lnTo>
                  <a:pt x="3885592" y="0"/>
                </a:lnTo>
                <a:lnTo>
                  <a:pt x="3885592" y="3708975"/>
                </a:lnTo>
                <a:lnTo>
                  <a:pt x="0" y="3708975"/>
                </a:lnTo>
                <a:lnTo>
                  <a:pt x="0" y="0"/>
                </a:lnTo>
                <a:close/>
              </a:path>
            </a:pathLst>
          </a:custGeom>
          <a:blipFill>
            <a:blip xmlns:r="http://schemas.openxmlformats.org/officeDocument/2006/relationships" r:embed="rId1"/>
            <a:stretch>
              <a:fillRect/>
            </a:stretch>
          </a:blipFill>
        </p:spPr>
      </p:sp>
      <p:sp>
        <p:nvSpPr>
          <p:cNvPr id="1048700" name="Freeform 3"/>
          <p:cNvSpPr/>
          <p:nvPr/>
        </p:nvSpPr>
        <p:spPr>
          <a:xfrm flipH="1" flipV="1">
            <a:off x="13033344" y="6611221"/>
            <a:ext cx="5254656" cy="5015808"/>
          </a:xfrm>
          <a:custGeom>
            <a:avLst/>
            <a:ahLst/>
            <a:rect l="l" t="t" r="r" b="b"/>
            <a:pathLst>
              <a:path w="5254656" h="5015808">
                <a:moveTo>
                  <a:pt x="5254656" y="5015808"/>
                </a:moveTo>
                <a:lnTo>
                  <a:pt x="0" y="5015808"/>
                </a:lnTo>
                <a:lnTo>
                  <a:pt x="0" y="0"/>
                </a:lnTo>
                <a:lnTo>
                  <a:pt x="5254656" y="0"/>
                </a:lnTo>
                <a:lnTo>
                  <a:pt x="5254656" y="5015808"/>
                </a:lnTo>
                <a:close/>
              </a:path>
            </a:pathLst>
          </a:custGeom>
          <a:blipFill>
            <a:blip xmlns:r="http://schemas.openxmlformats.org/officeDocument/2006/relationships" r:embed="rId1"/>
            <a:stretch>
              <a:fillRect/>
            </a:stretch>
          </a:blipFill>
        </p:spPr>
      </p:sp>
      <p:sp>
        <p:nvSpPr>
          <p:cNvPr id="1048701" name="Freeform 4"/>
          <p:cNvSpPr/>
          <p:nvPr/>
        </p:nvSpPr>
        <p:spPr>
          <a:xfrm>
            <a:off x="-1851705" y="967446"/>
            <a:ext cx="3289763" cy="2878007"/>
          </a:xfrm>
          <a:custGeom>
            <a:avLst/>
            <a:ahLst/>
            <a:rect l="l" t="t" r="r" b="b"/>
            <a:pathLst>
              <a:path w="3289763" h="2878007">
                <a:moveTo>
                  <a:pt x="0" y="0"/>
                </a:moveTo>
                <a:lnTo>
                  <a:pt x="3289763" y="0"/>
                </a:lnTo>
                <a:lnTo>
                  <a:pt x="3289763" y="2878006"/>
                </a:lnTo>
                <a:lnTo>
                  <a:pt x="0" y="2878006"/>
                </a:lnTo>
                <a:lnTo>
                  <a:pt x="0" y="0"/>
                </a:lnTo>
                <a:close/>
              </a:path>
            </a:pathLst>
          </a:custGeom>
          <a:blipFill>
            <a:blip xmlns:r="http://schemas.openxmlformats.org/officeDocument/2006/relationships" r:embed="rId2"/>
            <a:stretch>
              <a:fillRect/>
            </a:stretch>
          </a:blipFill>
        </p:spPr>
      </p:sp>
      <p:sp>
        <p:nvSpPr>
          <p:cNvPr id="1048702" name="Freeform 5"/>
          <p:cNvSpPr/>
          <p:nvPr/>
        </p:nvSpPr>
        <p:spPr>
          <a:xfrm>
            <a:off x="13716335" y="8557151"/>
            <a:ext cx="3289763" cy="2878007"/>
          </a:xfrm>
          <a:custGeom>
            <a:avLst/>
            <a:ahLst/>
            <a:rect l="l" t="t" r="r" b="b"/>
            <a:pathLst>
              <a:path w="3289763" h="2878007">
                <a:moveTo>
                  <a:pt x="0" y="0"/>
                </a:moveTo>
                <a:lnTo>
                  <a:pt x="3289763" y="0"/>
                </a:lnTo>
                <a:lnTo>
                  <a:pt x="3289763" y="2878007"/>
                </a:lnTo>
                <a:lnTo>
                  <a:pt x="0" y="2878007"/>
                </a:lnTo>
                <a:lnTo>
                  <a:pt x="0" y="0"/>
                </a:lnTo>
                <a:close/>
              </a:path>
            </a:pathLst>
          </a:custGeom>
          <a:blipFill>
            <a:blip xmlns:r="http://schemas.openxmlformats.org/officeDocument/2006/relationships" r:embed="rId2"/>
            <a:stretch>
              <a:fillRect/>
            </a:stretch>
          </a:blipFill>
        </p:spPr>
      </p:sp>
      <p:sp>
        <p:nvSpPr>
          <p:cNvPr id="1048703" name="Freeform 6"/>
          <p:cNvSpPr/>
          <p:nvPr/>
        </p:nvSpPr>
        <p:spPr>
          <a:xfrm>
            <a:off x="7938359" y="9077178"/>
            <a:ext cx="1077309" cy="362245"/>
          </a:xfrm>
          <a:custGeom>
            <a:avLst/>
            <a:ahLst/>
            <a:rect l="l" t="t" r="r" b="b"/>
            <a:pathLst>
              <a:path w="1077309" h="362245">
                <a:moveTo>
                  <a:pt x="0" y="0"/>
                </a:moveTo>
                <a:lnTo>
                  <a:pt x="1077308" y="0"/>
                </a:lnTo>
                <a:lnTo>
                  <a:pt x="1077308" y="362244"/>
                </a:lnTo>
                <a:lnTo>
                  <a:pt x="0" y="362244"/>
                </a:lnTo>
                <a:lnTo>
                  <a:pt x="0" y="0"/>
                </a:lnTo>
                <a:close/>
              </a:path>
            </a:pathLst>
          </a:custGeom>
          <a:blipFill>
            <a:blip xmlns:r="http://schemas.openxmlformats.org/officeDocument/2006/relationships" r:embed="rId3"/>
            <a:stretch>
              <a:fillRect/>
            </a:stretch>
          </a:blipFill>
          <a:ln cap="sq">
            <a:noFill/>
            <a:prstDash val="solid"/>
            <a:miter/>
          </a:ln>
        </p:spPr>
      </p:sp>
      <p:sp>
        <p:nvSpPr>
          <p:cNvPr id="1048704" name="Freeform 7"/>
          <p:cNvSpPr/>
          <p:nvPr/>
        </p:nvSpPr>
        <p:spPr>
          <a:xfrm>
            <a:off x="13033344" y="-2120838"/>
            <a:ext cx="6104871" cy="5340767"/>
          </a:xfrm>
          <a:custGeom>
            <a:avLst/>
            <a:ahLst/>
            <a:rect l="l" t="t" r="r" b="b"/>
            <a:pathLst>
              <a:path w="6104871" h="5340767">
                <a:moveTo>
                  <a:pt x="0" y="0"/>
                </a:moveTo>
                <a:lnTo>
                  <a:pt x="6104871" y="0"/>
                </a:lnTo>
                <a:lnTo>
                  <a:pt x="6104871" y="5340767"/>
                </a:lnTo>
                <a:lnTo>
                  <a:pt x="0" y="5340767"/>
                </a:lnTo>
                <a:lnTo>
                  <a:pt x="0" y="0"/>
                </a:lnTo>
                <a:close/>
              </a:path>
            </a:pathLst>
          </a:custGeom>
          <a:blipFill>
            <a:blip xmlns:r="http://schemas.openxmlformats.org/officeDocument/2006/relationships" r:embed="rId4"/>
            <a:stretch>
              <a:fillRect/>
            </a:stretch>
          </a:blipFill>
        </p:spPr>
      </p:sp>
      <p:sp>
        <p:nvSpPr>
          <p:cNvPr id="1048705" name="Freeform 8"/>
          <p:cNvSpPr/>
          <p:nvPr/>
        </p:nvSpPr>
        <p:spPr>
          <a:xfrm>
            <a:off x="15811485" y="2274762"/>
            <a:ext cx="1081011" cy="131687"/>
          </a:xfrm>
          <a:custGeom>
            <a:avLst/>
            <a:ahLst/>
            <a:rect l="l" t="t" r="r" b="b"/>
            <a:pathLst>
              <a:path w="1081011" h="131687">
                <a:moveTo>
                  <a:pt x="0" y="0"/>
                </a:moveTo>
                <a:lnTo>
                  <a:pt x="1081011" y="0"/>
                </a:lnTo>
                <a:lnTo>
                  <a:pt x="1081011" y="131687"/>
                </a:lnTo>
                <a:lnTo>
                  <a:pt x="0" y="131687"/>
                </a:lnTo>
                <a:lnTo>
                  <a:pt x="0" y="0"/>
                </a:lnTo>
                <a:close/>
              </a:path>
            </a:pathLst>
          </a:custGeom>
          <a:blipFill>
            <a:blip xmlns:r="http://schemas.openxmlformats.org/officeDocument/2006/relationships" r:embed="rId5"/>
            <a:stretch>
              <a:fillRect/>
            </a:stretch>
          </a:blipFill>
        </p:spPr>
      </p:sp>
      <p:sp>
        <p:nvSpPr>
          <p:cNvPr id="1048706" name="Freeform 9"/>
          <p:cNvSpPr/>
          <p:nvPr/>
        </p:nvSpPr>
        <p:spPr>
          <a:xfrm>
            <a:off x="10500739" y="6440900"/>
            <a:ext cx="6983905" cy="3653120"/>
          </a:xfrm>
          <a:custGeom>
            <a:avLst/>
            <a:ahLst/>
            <a:rect l="l" t="t" r="r" b="b"/>
            <a:pathLst>
              <a:path w="6983905" h="3653120">
                <a:moveTo>
                  <a:pt x="0" y="0"/>
                </a:moveTo>
                <a:lnTo>
                  <a:pt x="6983905" y="0"/>
                </a:lnTo>
                <a:lnTo>
                  <a:pt x="6983905" y="3653119"/>
                </a:lnTo>
                <a:lnTo>
                  <a:pt x="0" y="3653119"/>
                </a:lnTo>
                <a:lnTo>
                  <a:pt x="0" y="0"/>
                </a:lnTo>
                <a:close/>
              </a:path>
            </a:pathLst>
          </a:custGeom>
          <a:blipFill>
            <a:blip xmlns:r="http://schemas.openxmlformats.org/officeDocument/2006/relationships" r:embed="rId6"/>
            <a:stretch>
              <a:fillRect/>
            </a:stretch>
          </a:blipFill>
        </p:spPr>
      </p:sp>
      <p:sp>
        <p:nvSpPr>
          <p:cNvPr id="1048707" name="Freeform 10"/>
          <p:cNvSpPr/>
          <p:nvPr/>
        </p:nvSpPr>
        <p:spPr>
          <a:xfrm>
            <a:off x="10500739" y="1417062"/>
            <a:ext cx="6983905" cy="4856781"/>
          </a:xfrm>
          <a:custGeom>
            <a:avLst/>
            <a:ahLst/>
            <a:rect l="l" t="t" r="r" b="b"/>
            <a:pathLst>
              <a:path w="6983905" h="4856781">
                <a:moveTo>
                  <a:pt x="0" y="0"/>
                </a:moveTo>
                <a:lnTo>
                  <a:pt x="6983905" y="0"/>
                </a:lnTo>
                <a:lnTo>
                  <a:pt x="6983905" y="4856781"/>
                </a:lnTo>
                <a:lnTo>
                  <a:pt x="0" y="4856781"/>
                </a:lnTo>
                <a:lnTo>
                  <a:pt x="0" y="0"/>
                </a:lnTo>
                <a:close/>
              </a:path>
            </a:pathLst>
          </a:custGeom>
          <a:blipFill>
            <a:blip xmlns:r="http://schemas.openxmlformats.org/officeDocument/2006/relationships" r:embed="rId7"/>
            <a:stretch>
              <a:fillRect/>
            </a:stretch>
          </a:blipFill>
        </p:spPr>
      </p:sp>
      <p:sp>
        <p:nvSpPr>
          <p:cNvPr id="1048708" name="Freeform 11"/>
          <p:cNvSpPr/>
          <p:nvPr/>
        </p:nvSpPr>
        <p:spPr>
          <a:xfrm>
            <a:off x="244320" y="7326469"/>
            <a:ext cx="4714490" cy="2767550"/>
          </a:xfrm>
          <a:custGeom>
            <a:avLst/>
            <a:ahLst/>
            <a:rect l="l" t="t" r="r" b="b"/>
            <a:pathLst>
              <a:path w="4714490" h="2767550">
                <a:moveTo>
                  <a:pt x="0" y="0"/>
                </a:moveTo>
                <a:lnTo>
                  <a:pt x="4714489" y="0"/>
                </a:lnTo>
                <a:lnTo>
                  <a:pt x="4714489" y="2767550"/>
                </a:lnTo>
                <a:lnTo>
                  <a:pt x="0" y="2767550"/>
                </a:lnTo>
                <a:lnTo>
                  <a:pt x="0" y="0"/>
                </a:lnTo>
                <a:close/>
              </a:path>
            </a:pathLst>
          </a:custGeom>
          <a:blipFill>
            <a:blip xmlns:r="http://schemas.openxmlformats.org/officeDocument/2006/relationships" r:embed="rId8"/>
            <a:stretch>
              <a:fillRect/>
            </a:stretch>
          </a:blipFill>
        </p:spPr>
      </p:sp>
      <p:sp>
        <p:nvSpPr>
          <p:cNvPr id="1048709" name="Freeform 12"/>
          <p:cNvSpPr/>
          <p:nvPr/>
        </p:nvSpPr>
        <p:spPr>
          <a:xfrm>
            <a:off x="5498260" y="7167742"/>
            <a:ext cx="4463028" cy="3153873"/>
          </a:xfrm>
          <a:custGeom>
            <a:avLst/>
            <a:ahLst/>
            <a:rect l="l" t="t" r="r" b="b"/>
            <a:pathLst>
              <a:path w="4463028" h="3153873">
                <a:moveTo>
                  <a:pt x="0" y="0"/>
                </a:moveTo>
                <a:lnTo>
                  <a:pt x="4463029" y="0"/>
                </a:lnTo>
                <a:lnTo>
                  <a:pt x="4463029" y="3153874"/>
                </a:lnTo>
                <a:lnTo>
                  <a:pt x="0" y="3153874"/>
                </a:lnTo>
                <a:lnTo>
                  <a:pt x="0" y="0"/>
                </a:lnTo>
                <a:close/>
              </a:path>
            </a:pathLst>
          </a:custGeom>
          <a:blipFill>
            <a:blip xmlns:r="http://schemas.openxmlformats.org/officeDocument/2006/relationships" r:embed="rId9"/>
            <a:stretch>
              <a:fillRect/>
            </a:stretch>
          </a:blipFill>
        </p:spPr>
      </p:sp>
      <p:sp>
        <p:nvSpPr>
          <p:cNvPr id="1048710" name="TextBox 13"/>
          <p:cNvSpPr txBox="1"/>
          <p:nvPr/>
        </p:nvSpPr>
        <p:spPr>
          <a:xfrm>
            <a:off x="616576" y="2042933"/>
            <a:ext cx="9067740" cy="1275439"/>
          </a:xfrm>
          <a:prstGeom prst="rect"/>
        </p:spPr>
        <p:txBody>
          <a:bodyPr anchor="t" bIns="0" lIns="0" rIns="0" rtlCol="0" tIns="0">
            <a:spAutoFit/>
          </a:bodyPr>
          <a:p>
            <a:pPr algn="l" indent="0" lvl="0" marL="0">
              <a:lnSpc>
                <a:spcPts val="4916"/>
              </a:lnSpc>
              <a:spcBef>
                <a:spcPct val="0"/>
              </a:spcBef>
            </a:pPr>
            <a:r>
              <a:rPr b="1" sz="4965" lang="en-US">
                <a:solidFill>
                  <a:srgbClr val="EF578A"/>
                </a:solidFill>
                <a:latin typeface="Oswald Bold"/>
                <a:ea typeface="Oswald Bold"/>
                <a:cs typeface="Oswald Bold"/>
                <a:sym typeface="Oswald Bold"/>
              </a:rPr>
              <a:t>PRO</a:t>
            </a:r>
            <a:r>
              <a:rPr b="1" sz="4965" lang="en-US" strike="noStrike" u="none">
                <a:solidFill>
                  <a:srgbClr val="EF578A"/>
                </a:solidFill>
                <a:latin typeface="Oswald Bold"/>
                <a:ea typeface="Oswald Bold"/>
                <a:cs typeface="Oswald Bold"/>
                <a:sym typeface="Oswald Bold"/>
              </a:rPr>
              <a:t>SPEK MASA DEPAN DAN KESIMPULAN</a:t>
            </a:r>
          </a:p>
        </p:txBody>
      </p:sp>
      <p:sp>
        <p:nvSpPr>
          <p:cNvPr id="1048711" name="TextBox 14"/>
          <p:cNvSpPr txBox="1"/>
          <p:nvPr/>
        </p:nvSpPr>
        <p:spPr>
          <a:xfrm>
            <a:off x="616576" y="3280272"/>
            <a:ext cx="9617464" cy="3887470"/>
          </a:xfrm>
          <a:prstGeom prst="rect"/>
        </p:spPr>
        <p:txBody>
          <a:bodyPr anchor="t" bIns="0" lIns="0" rIns="0" rtlCol="0" tIns="0">
            <a:spAutoFit/>
          </a:bodyPr>
          <a:p>
            <a:pPr algn="just">
              <a:lnSpc>
                <a:spcPts val="3079"/>
              </a:lnSpc>
              <a:spcBef>
                <a:spcPct val="0"/>
              </a:spcBef>
            </a:pPr>
            <a:r>
              <a:rPr sz="2199" lang="en-US">
                <a:solidFill>
                  <a:srgbClr val="332C2C"/>
                </a:solidFill>
                <a:latin typeface="Canva Sans"/>
                <a:ea typeface="Canva Sans"/>
                <a:cs typeface="Canva Sans"/>
                <a:sym typeface="Canva Sans"/>
              </a:rPr>
              <a:t>Evolusi prosesor Intel, mulai dari Intel 4004 hingga Core Ultra Series, mencerminkan kemajuan pesat dalam hal performa, efisiensi, dan integrasi teknologi kecerdasan buatan. Dengan adanya segmentasi yang jelas antara V-Series dan H-Series, konsumen kini dapat memilih produk yang sesuai dengan kebutuhan spesifik—mulai dari penggunaan sehari-hari hingga aplikasi profesional dan kreatif tingkat tinggi. Ke depan, inovasi berkelanjutan dan pengembangan generasi baru, seperti potensi peluncuran Core Ultra 3, diharapkan akan semakin meningkatkan kinerja dan efisiensi, sehingga memberikan keuntungan kompetitif dalam pasar yang terus berkembang.</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3EFF0"/>
        </a:solidFill>
        <a:effectLst/>
      </p:bgPr>
    </p:bg>
    <p:spTree>
      <p:nvGrpSpPr>
        <p:cNvPr id="43" name=""/>
        <p:cNvGrpSpPr/>
        <p:nvPr/>
      </p:nvGrpSpPr>
      <p:grpSpPr>
        <a:xfrm>
          <a:off x="0" y="0"/>
          <a:ext cx="0" cy="0"/>
          <a:chOff x="0" y="0"/>
          <a:chExt cx="0" cy="0"/>
        </a:xfrm>
      </p:grpSpPr>
      <p:sp>
        <p:nvSpPr>
          <p:cNvPr id="1048712" name="Freeform 2"/>
          <p:cNvSpPr/>
          <p:nvPr/>
        </p:nvSpPr>
        <p:spPr>
          <a:xfrm>
            <a:off x="0" y="-658436"/>
            <a:ext cx="5254656" cy="5015808"/>
          </a:xfrm>
          <a:custGeom>
            <a:avLst/>
            <a:ahLst/>
            <a:rect l="l" t="t" r="r" b="b"/>
            <a:pathLst>
              <a:path w="5254656" h="5015808">
                <a:moveTo>
                  <a:pt x="0" y="0"/>
                </a:moveTo>
                <a:lnTo>
                  <a:pt x="5254656" y="0"/>
                </a:lnTo>
                <a:lnTo>
                  <a:pt x="5254656" y="5015807"/>
                </a:lnTo>
                <a:lnTo>
                  <a:pt x="0" y="5015807"/>
                </a:lnTo>
                <a:lnTo>
                  <a:pt x="0" y="0"/>
                </a:lnTo>
                <a:close/>
              </a:path>
            </a:pathLst>
          </a:custGeom>
          <a:blipFill>
            <a:blip xmlns:r="http://schemas.openxmlformats.org/officeDocument/2006/relationships" r:embed="rId1"/>
            <a:stretch>
              <a:fillRect/>
            </a:stretch>
          </a:blipFill>
        </p:spPr>
      </p:sp>
      <p:sp>
        <p:nvSpPr>
          <p:cNvPr id="1048713" name="Freeform 3"/>
          <p:cNvSpPr/>
          <p:nvPr/>
        </p:nvSpPr>
        <p:spPr>
          <a:xfrm>
            <a:off x="12814687" y="5798938"/>
            <a:ext cx="6389491" cy="4612051"/>
          </a:xfrm>
          <a:custGeom>
            <a:avLst/>
            <a:ahLst/>
            <a:rect l="l" t="t" r="r" b="b"/>
            <a:pathLst>
              <a:path w="6389491" h="4612051">
                <a:moveTo>
                  <a:pt x="0" y="0"/>
                </a:moveTo>
                <a:lnTo>
                  <a:pt x="6389491" y="0"/>
                </a:lnTo>
                <a:lnTo>
                  <a:pt x="6389491" y="4612051"/>
                </a:lnTo>
                <a:lnTo>
                  <a:pt x="0" y="4612051"/>
                </a:lnTo>
                <a:lnTo>
                  <a:pt x="0" y="0"/>
                </a:lnTo>
                <a:close/>
              </a:path>
            </a:pathLst>
          </a:custGeom>
          <a:blipFill>
            <a:blip xmlns:r="http://schemas.openxmlformats.org/officeDocument/2006/relationships" r:embed="rId2"/>
            <a:stretch>
              <a:fillRect/>
            </a:stretch>
          </a:blipFill>
          <a:ln cap="sq">
            <a:noFill/>
            <a:prstDash val="solid"/>
            <a:miter/>
          </a:ln>
        </p:spPr>
      </p:sp>
      <p:sp>
        <p:nvSpPr>
          <p:cNvPr id="1048714" name="Freeform 4"/>
          <p:cNvSpPr/>
          <p:nvPr/>
        </p:nvSpPr>
        <p:spPr>
          <a:xfrm>
            <a:off x="17172178" y="8461425"/>
            <a:ext cx="1724482" cy="579857"/>
          </a:xfrm>
          <a:custGeom>
            <a:avLst/>
            <a:ahLst/>
            <a:rect l="l" t="t" r="r" b="b"/>
            <a:pathLst>
              <a:path w="1724482" h="579857">
                <a:moveTo>
                  <a:pt x="0" y="0"/>
                </a:moveTo>
                <a:lnTo>
                  <a:pt x="1724482" y="0"/>
                </a:lnTo>
                <a:lnTo>
                  <a:pt x="1724482" y="579857"/>
                </a:lnTo>
                <a:lnTo>
                  <a:pt x="0" y="579857"/>
                </a:lnTo>
                <a:lnTo>
                  <a:pt x="0" y="0"/>
                </a:lnTo>
                <a:close/>
              </a:path>
            </a:pathLst>
          </a:custGeom>
          <a:blipFill>
            <a:blip xmlns:r="http://schemas.openxmlformats.org/officeDocument/2006/relationships" r:embed="rId3"/>
            <a:stretch>
              <a:fillRect/>
            </a:stretch>
          </a:blipFill>
          <a:ln cap="sq">
            <a:noFill/>
            <a:prstDash val="solid"/>
            <a:miter/>
          </a:ln>
        </p:spPr>
      </p:sp>
      <p:sp>
        <p:nvSpPr>
          <p:cNvPr id="1048715" name="Freeform 5"/>
          <p:cNvSpPr/>
          <p:nvPr/>
        </p:nvSpPr>
        <p:spPr>
          <a:xfrm>
            <a:off x="-608660" y="1245718"/>
            <a:ext cx="1724482" cy="579857"/>
          </a:xfrm>
          <a:custGeom>
            <a:avLst/>
            <a:ahLst/>
            <a:rect l="l" t="t" r="r" b="b"/>
            <a:pathLst>
              <a:path w="1724482" h="579857">
                <a:moveTo>
                  <a:pt x="0" y="0"/>
                </a:moveTo>
                <a:lnTo>
                  <a:pt x="1724482" y="0"/>
                </a:lnTo>
                <a:lnTo>
                  <a:pt x="1724482" y="579857"/>
                </a:lnTo>
                <a:lnTo>
                  <a:pt x="0" y="579857"/>
                </a:lnTo>
                <a:lnTo>
                  <a:pt x="0" y="0"/>
                </a:lnTo>
                <a:close/>
              </a:path>
            </a:pathLst>
          </a:custGeom>
          <a:blipFill>
            <a:blip xmlns:r="http://schemas.openxmlformats.org/officeDocument/2006/relationships" r:embed="rId3"/>
            <a:stretch>
              <a:fillRect/>
            </a:stretch>
          </a:blipFill>
          <a:ln cap="sq">
            <a:noFill/>
            <a:prstDash val="solid"/>
            <a:miter/>
          </a:ln>
        </p:spPr>
      </p:sp>
      <p:sp>
        <p:nvSpPr>
          <p:cNvPr id="1048716" name="Freeform 6"/>
          <p:cNvSpPr/>
          <p:nvPr/>
        </p:nvSpPr>
        <p:spPr>
          <a:xfrm>
            <a:off x="16363015" y="3680011"/>
            <a:ext cx="1121438" cy="377083"/>
          </a:xfrm>
          <a:custGeom>
            <a:avLst/>
            <a:ahLst/>
            <a:rect l="l" t="t" r="r" b="b"/>
            <a:pathLst>
              <a:path w="1121438" h="377083">
                <a:moveTo>
                  <a:pt x="0" y="0"/>
                </a:moveTo>
                <a:lnTo>
                  <a:pt x="1121438" y="0"/>
                </a:lnTo>
                <a:lnTo>
                  <a:pt x="1121438" y="377084"/>
                </a:lnTo>
                <a:lnTo>
                  <a:pt x="0" y="377084"/>
                </a:lnTo>
                <a:lnTo>
                  <a:pt x="0" y="0"/>
                </a:lnTo>
                <a:close/>
              </a:path>
            </a:pathLst>
          </a:custGeom>
          <a:blipFill>
            <a:blip xmlns:r="http://schemas.openxmlformats.org/officeDocument/2006/relationships" r:embed="rId4"/>
            <a:stretch>
              <a:fillRect/>
            </a:stretch>
          </a:blipFill>
          <a:ln cap="sq">
            <a:noFill/>
            <a:prstDash val="solid"/>
            <a:miter/>
          </a:ln>
        </p:spPr>
      </p:sp>
      <p:sp>
        <p:nvSpPr>
          <p:cNvPr id="1048717" name="Freeform 7"/>
          <p:cNvSpPr/>
          <p:nvPr/>
        </p:nvSpPr>
        <p:spPr>
          <a:xfrm>
            <a:off x="803547" y="6229905"/>
            <a:ext cx="1121438" cy="377083"/>
          </a:xfrm>
          <a:custGeom>
            <a:avLst/>
            <a:ahLst/>
            <a:rect l="l" t="t" r="r" b="b"/>
            <a:pathLst>
              <a:path w="1121438" h="377083">
                <a:moveTo>
                  <a:pt x="0" y="0"/>
                </a:moveTo>
                <a:lnTo>
                  <a:pt x="1121438" y="0"/>
                </a:lnTo>
                <a:lnTo>
                  <a:pt x="1121438" y="377084"/>
                </a:lnTo>
                <a:lnTo>
                  <a:pt x="0" y="377084"/>
                </a:lnTo>
                <a:lnTo>
                  <a:pt x="0" y="0"/>
                </a:lnTo>
                <a:close/>
              </a:path>
            </a:pathLst>
          </a:custGeom>
          <a:blipFill>
            <a:blip xmlns:r="http://schemas.openxmlformats.org/officeDocument/2006/relationships" r:embed="rId4"/>
            <a:stretch>
              <a:fillRect/>
            </a:stretch>
          </a:blipFill>
          <a:ln cap="sq">
            <a:noFill/>
            <a:prstDash val="solid"/>
            <a:miter/>
          </a:ln>
        </p:spPr>
      </p:sp>
      <p:sp>
        <p:nvSpPr>
          <p:cNvPr id="1048718" name="Freeform 8"/>
          <p:cNvSpPr/>
          <p:nvPr/>
        </p:nvSpPr>
        <p:spPr>
          <a:xfrm>
            <a:off x="1999911" y="-1216068"/>
            <a:ext cx="3262781" cy="2854402"/>
          </a:xfrm>
          <a:custGeom>
            <a:avLst/>
            <a:ahLst/>
            <a:rect l="l" t="t" r="r" b="b"/>
            <a:pathLst>
              <a:path w="3262781" h="2854402">
                <a:moveTo>
                  <a:pt x="0" y="0"/>
                </a:moveTo>
                <a:lnTo>
                  <a:pt x="3262781" y="0"/>
                </a:lnTo>
                <a:lnTo>
                  <a:pt x="3262781" y="2854402"/>
                </a:lnTo>
                <a:lnTo>
                  <a:pt x="0" y="2854402"/>
                </a:lnTo>
                <a:lnTo>
                  <a:pt x="0" y="0"/>
                </a:lnTo>
                <a:close/>
              </a:path>
            </a:pathLst>
          </a:custGeom>
          <a:blipFill>
            <a:blip xmlns:r="http://schemas.openxmlformats.org/officeDocument/2006/relationships" r:embed="rId5"/>
            <a:stretch>
              <a:fillRect/>
            </a:stretch>
          </a:blipFill>
        </p:spPr>
      </p:sp>
      <p:sp>
        <p:nvSpPr>
          <p:cNvPr id="1048719" name="Freeform 9"/>
          <p:cNvSpPr/>
          <p:nvPr/>
        </p:nvSpPr>
        <p:spPr>
          <a:xfrm>
            <a:off x="13025308" y="8648666"/>
            <a:ext cx="3262781" cy="2854402"/>
          </a:xfrm>
          <a:custGeom>
            <a:avLst/>
            <a:ahLst/>
            <a:rect l="l" t="t" r="r" b="b"/>
            <a:pathLst>
              <a:path w="3262781" h="2854402">
                <a:moveTo>
                  <a:pt x="0" y="0"/>
                </a:moveTo>
                <a:lnTo>
                  <a:pt x="3262781" y="0"/>
                </a:lnTo>
                <a:lnTo>
                  <a:pt x="3262781" y="2854402"/>
                </a:lnTo>
                <a:lnTo>
                  <a:pt x="0" y="2854402"/>
                </a:lnTo>
                <a:lnTo>
                  <a:pt x="0" y="0"/>
                </a:lnTo>
                <a:close/>
              </a:path>
            </a:pathLst>
          </a:custGeom>
          <a:blipFill>
            <a:blip xmlns:r="http://schemas.openxmlformats.org/officeDocument/2006/relationships" r:embed="rId5"/>
            <a:stretch>
              <a:fillRect/>
            </a:stretch>
          </a:blipFill>
          <a:ln cap="sq">
            <a:noFill/>
            <a:prstDash val="solid"/>
            <a:miter/>
          </a:ln>
        </p:spPr>
      </p:sp>
      <p:sp>
        <p:nvSpPr>
          <p:cNvPr id="1048720" name="TextBox 10"/>
          <p:cNvSpPr txBox="1"/>
          <p:nvPr/>
        </p:nvSpPr>
        <p:spPr>
          <a:xfrm>
            <a:off x="3111263" y="4016705"/>
            <a:ext cx="12065474" cy="1423467"/>
          </a:xfrm>
          <a:prstGeom prst="rect"/>
        </p:spPr>
        <p:txBody>
          <a:bodyPr anchor="t" bIns="0" lIns="0" rIns="0" rtlCol="0" tIns="0">
            <a:spAutoFit/>
          </a:bodyPr>
          <a:p>
            <a:pPr algn="ctr">
              <a:lnSpc>
                <a:spcPts val="11128"/>
              </a:lnSpc>
            </a:pPr>
            <a:r>
              <a:rPr b="1" dirty="0" sz="11241" lang="en-US">
                <a:solidFill>
                  <a:srgbClr val="FA6094"/>
                </a:solidFill>
                <a:latin typeface="Oswald Bold"/>
                <a:ea typeface="Oswald Bold"/>
                <a:cs typeface="Oswald Bold"/>
                <a:sym typeface="Oswald Bold"/>
              </a:rPr>
              <a:t>TERIMA KASIH</a:t>
            </a:r>
          </a:p>
        </p:txBody>
      </p:sp>
      <p:sp>
        <p:nvSpPr>
          <p:cNvPr id="1048721" name="Freeform 11"/>
          <p:cNvSpPr/>
          <p:nvPr/>
        </p:nvSpPr>
        <p:spPr>
          <a:xfrm>
            <a:off x="3506727" y="8045703"/>
            <a:ext cx="1081011" cy="131687"/>
          </a:xfrm>
          <a:custGeom>
            <a:avLst/>
            <a:ahLst/>
            <a:rect l="l" t="t" r="r" b="b"/>
            <a:pathLst>
              <a:path w="1081011" h="131687">
                <a:moveTo>
                  <a:pt x="0" y="0"/>
                </a:moveTo>
                <a:lnTo>
                  <a:pt x="1081010" y="0"/>
                </a:lnTo>
                <a:lnTo>
                  <a:pt x="1081010" y="131687"/>
                </a:lnTo>
                <a:lnTo>
                  <a:pt x="0" y="131687"/>
                </a:lnTo>
                <a:lnTo>
                  <a:pt x="0" y="0"/>
                </a:lnTo>
                <a:close/>
              </a:path>
            </a:pathLst>
          </a:custGeom>
          <a:blipFill>
            <a:blip xmlns:r="http://schemas.openxmlformats.org/officeDocument/2006/relationships" r:embed="rId6"/>
            <a:stretch>
              <a:fillRect/>
            </a:stretch>
          </a:blipFill>
        </p:spPr>
      </p:sp>
      <p:sp>
        <p:nvSpPr>
          <p:cNvPr id="1048722" name="Freeform 12"/>
          <p:cNvSpPr/>
          <p:nvPr/>
        </p:nvSpPr>
        <p:spPr>
          <a:xfrm>
            <a:off x="13700263" y="2109610"/>
            <a:ext cx="1081011" cy="131687"/>
          </a:xfrm>
          <a:custGeom>
            <a:avLst/>
            <a:ahLst/>
            <a:rect l="l" t="t" r="r" b="b"/>
            <a:pathLst>
              <a:path w="1081011" h="131687">
                <a:moveTo>
                  <a:pt x="0" y="0"/>
                </a:moveTo>
                <a:lnTo>
                  <a:pt x="1081010" y="0"/>
                </a:lnTo>
                <a:lnTo>
                  <a:pt x="1081010" y="131687"/>
                </a:lnTo>
                <a:lnTo>
                  <a:pt x="0" y="131687"/>
                </a:lnTo>
                <a:lnTo>
                  <a:pt x="0" y="0"/>
                </a:lnTo>
                <a:close/>
              </a:path>
            </a:pathLst>
          </a:custGeom>
          <a:blipFill>
            <a:blip xmlns:r="http://schemas.openxmlformats.org/officeDocument/2006/relationships" r:embed="rId6"/>
            <a:stretch>
              <a:fillRect/>
            </a:stretch>
          </a:blipFill>
        </p:spPr>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6094"/>
        </a:solidFill>
        <a:effectLst/>
      </p:bgPr>
    </p:bg>
    <p:spTree>
      <p:nvGrpSpPr>
        <p:cNvPr id="30" name=""/>
        <p:cNvGrpSpPr/>
        <p:nvPr/>
      </p:nvGrpSpPr>
      <p:grpSpPr>
        <a:xfrm>
          <a:off x="0" y="0"/>
          <a:ext cx="0" cy="0"/>
          <a:chOff x="0" y="0"/>
          <a:chExt cx="0" cy="0"/>
        </a:xfrm>
      </p:grpSpPr>
      <p:sp>
        <p:nvSpPr>
          <p:cNvPr id="1048595" name="Freeform 2"/>
          <p:cNvSpPr/>
          <p:nvPr/>
        </p:nvSpPr>
        <p:spPr>
          <a:xfrm rot="3963971" flipH="1">
            <a:off x="-1734176" y="10479"/>
            <a:ext cx="4613078" cy="3329804"/>
          </a:xfrm>
          <a:custGeom>
            <a:avLst/>
            <a:ahLst/>
            <a:rect l="l" t="t" r="r" b="b"/>
            <a:pathLst>
              <a:path w="4613078" h="3329804">
                <a:moveTo>
                  <a:pt x="4613078" y="0"/>
                </a:moveTo>
                <a:lnTo>
                  <a:pt x="0" y="0"/>
                </a:lnTo>
                <a:lnTo>
                  <a:pt x="0" y="3329803"/>
                </a:lnTo>
                <a:lnTo>
                  <a:pt x="4613078" y="3329803"/>
                </a:lnTo>
                <a:lnTo>
                  <a:pt x="4613078" y="0"/>
                </a:lnTo>
                <a:close/>
              </a:path>
            </a:pathLst>
          </a:custGeom>
          <a:blipFill>
            <a:blip xmlns:r="http://schemas.openxmlformats.org/officeDocument/2006/relationships" r:embed="rId1"/>
            <a:stretch>
              <a:fillRect/>
            </a:stretch>
          </a:blipFill>
          <a:ln cap="sq">
            <a:noFill/>
            <a:prstDash val="solid"/>
            <a:miter/>
          </a:ln>
        </p:spPr>
      </p:sp>
      <p:sp>
        <p:nvSpPr>
          <p:cNvPr id="1048596" name="Freeform 3"/>
          <p:cNvSpPr/>
          <p:nvPr/>
        </p:nvSpPr>
        <p:spPr>
          <a:xfrm>
            <a:off x="14431932" y="6797710"/>
            <a:ext cx="5305975" cy="3829949"/>
          </a:xfrm>
          <a:custGeom>
            <a:avLst/>
            <a:ahLst/>
            <a:rect l="l" t="t" r="r" b="b"/>
            <a:pathLst>
              <a:path w="5305975" h="3829949">
                <a:moveTo>
                  <a:pt x="0" y="0"/>
                </a:moveTo>
                <a:lnTo>
                  <a:pt x="5305975" y="0"/>
                </a:lnTo>
                <a:lnTo>
                  <a:pt x="5305975" y="3829949"/>
                </a:lnTo>
                <a:lnTo>
                  <a:pt x="0" y="3829949"/>
                </a:lnTo>
                <a:lnTo>
                  <a:pt x="0" y="0"/>
                </a:lnTo>
                <a:close/>
              </a:path>
            </a:pathLst>
          </a:custGeom>
          <a:blipFill>
            <a:blip xmlns:r="http://schemas.openxmlformats.org/officeDocument/2006/relationships" r:embed="rId1"/>
            <a:stretch>
              <a:fillRect/>
            </a:stretch>
          </a:blipFill>
          <a:ln cap="sq">
            <a:noFill/>
            <a:prstDash val="solid"/>
            <a:miter/>
          </a:ln>
        </p:spPr>
      </p:sp>
      <p:sp>
        <p:nvSpPr>
          <p:cNvPr id="1048597" name="Freeform 4"/>
          <p:cNvSpPr/>
          <p:nvPr/>
        </p:nvSpPr>
        <p:spPr>
          <a:xfrm>
            <a:off x="7419518" y="448843"/>
            <a:ext cx="912675" cy="306887"/>
          </a:xfrm>
          <a:custGeom>
            <a:avLst/>
            <a:ahLst/>
            <a:rect l="l" t="t" r="r" b="b"/>
            <a:pathLst>
              <a:path w="912675" h="306887">
                <a:moveTo>
                  <a:pt x="0" y="0"/>
                </a:moveTo>
                <a:lnTo>
                  <a:pt x="912675" y="0"/>
                </a:lnTo>
                <a:lnTo>
                  <a:pt x="912675" y="306887"/>
                </a:lnTo>
                <a:lnTo>
                  <a:pt x="0" y="306887"/>
                </a:lnTo>
                <a:lnTo>
                  <a:pt x="0" y="0"/>
                </a:lnTo>
                <a:close/>
              </a:path>
            </a:pathLst>
          </a:custGeom>
          <a:blipFill>
            <a:blip xmlns:r="http://schemas.openxmlformats.org/officeDocument/2006/relationships" r:embed="rId2"/>
            <a:stretch>
              <a:fillRect/>
            </a:stretch>
          </a:blipFill>
          <a:ln cap="sq">
            <a:noFill/>
            <a:prstDash val="solid"/>
            <a:miter/>
          </a:ln>
        </p:spPr>
      </p:sp>
      <p:sp>
        <p:nvSpPr>
          <p:cNvPr id="1048598" name="Freeform 5"/>
          <p:cNvSpPr/>
          <p:nvPr/>
        </p:nvSpPr>
        <p:spPr>
          <a:xfrm>
            <a:off x="572363" y="8731377"/>
            <a:ext cx="912675" cy="306887"/>
          </a:xfrm>
          <a:custGeom>
            <a:avLst/>
            <a:ahLst/>
            <a:rect l="l" t="t" r="r" b="b"/>
            <a:pathLst>
              <a:path w="912675" h="306887">
                <a:moveTo>
                  <a:pt x="0" y="0"/>
                </a:moveTo>
                <a:lnTo>
                  <a:pt x="912674" y="0"/>
                </a:lnTo>
                <a:lnTo>
                  <a:pt x="912674" y="306887"/>
                </a:lnTo>
                <a:lnTo>
                  <a:pt x="0" y="306887"/>
                </a:lnTo>
                <a:lnTo>
                  <a:pt x="0" y="0"/>
                </a:lnTo>
                <a:close/>
              </a:path>
            </a:pathLst>
          </a:custGeom>
          <a:blipFill>
            <a:blip xmlns:r="http://schemas.openxmlformats.org/officeDocument/2006/relationships" r:embed="rId2"/>
            <a:stretch>
              <a:fillRect/>
            </a:stretch>
          </a:blipFill>
          <a:ln cap="sq">
            <a:noFill/>
            <a:prstDash val="solid"/>
            <a:miter/>
          </a:ln>
        </p:spPr>
      </p:sp>
      <p:sp>
        <p:nvSpPr>
          <p:cNvPr id="1048599" name="Freeform 6"/>
          <p:cNvSpPr/>
          <p:nvPr/>
        </p:nvSpPr>
        <p:spPr>
          <a:xfrm>
            <a:off x="16802963" y="4988036"/>
            <a:ext cx="912675" cy="306887"/>
          </a:xfrm>
          <a:custGeom>
            <a:avLst/>
            <a:ahLst/>
            <a:rect l="l" t="t" r="r" b="b"/>
            <a:pathLst>
              <a:path w="912675" h="306887">
                <a:moveTo>
                  <a:pt x="0" y="0"/>
                </a:moveTo>
                <a:lnTo>
                  <a:pt x="912674" y="0"/>
                </a:lnTo>
                <a:lnTo>
                  <a:pt x="912674" y="306887"/>
                </a:lnTo>
                <a:lnTo>
                  <a:pt x="0" y="306887"/>
                </a:lnTo>
                <a:lnTo>
                  <a:pt x="0" y="0"/>
                </a:lnTo>
                <a:close/>
              </a:path>
            </a:pathLst>
          </a:custGeom>
          <a:blipFill>
            <a:blip xmlns:r="http://schemas.openxmlformats.org/officeDocument/2006/relationships" r:embed="rId2"/>
            <a:stretch>
              <a:fillRect/>
            </a:stretch>
          </a:blipFill>
          <a:ln cap="sq">
            <a:noFill/>
            <a:prstDash val="solid"/>
            <a:miter/>
          </a:ln>
        </p:spPr>
      </p:sp>
      <p:sp>
        <p:nvSpPr>
          <p:cNvPr id="1048600" name="Freeform 7"/>
          <p:cNvSpPr/>
          <p:nvPr/>
        </p:nvSpPr>
        <p:spPr>
          <a:xfrm>
            <a:off x="16608925" y="6797710"/>
            <a:ext cx="3262781" cy="2854402"/>
          </a:xfrm>
          <a:custGeom>
            <a:avLst/>
            <a:ahLst/>
            <a:rect l="l" t="t" r="r" b="b"/>
            <a:pathLst>
              <a:path w="3262781" h="2854402">
                <a:moveTo>
                  <a:pt x="0" y="0"/>
                </a:moveTo>
                <a:lnTo>
                  <a:pt x="3262781" y="0"/>
                </a:lnTo>
                <a:lnTo>
                  <a:pt x="3262781" y="2854402"/>
                </a:lnTo>
                <a:lnTo>
                  <a:pt x="0" y="2854402"/>
                </a:lnTo>
                <a:lnTo>
                  <a:pt x="0" y="0"/>
                </a:lnTo>
                <a:close/>
              </a:path>
            </a:pathLst>
          </a:custGeom>
          <a:blipFill>
            <a:blip xmlns:r="http://schemas.openxmlformats.org/officeDocument/2006/relationships" r:embed="rId3"/>
            <a:stretch>
              <a:fillRect/>
            </a:stretch>
          </a:blipFill>
          <a:ln cap="sq">
            <a:noFill/>
            <a:prstDash val="solid"/>
            <a:miter/>
          </a:ln>
        </p:spPr>
      </p:sp>
      <p:sp>
        <p:nvSpPr>
          <p:cNvPr id="1048601" name="TextBox 8"/>
          <p:cNvSpPr txBox="1"/>
          <p:nvPr/>
        </p:nvSpPr>
        <p:spPr>
          <a:xfrm>
            <a:off x="1841813" y="3094554"/>
            <a:ext cx="14604374" cy="3930903"/>
          </a:xfrm>
          <a:prstGeom prst="rect"/>
        </p:spPr>
        <p:txBody>
          <a:bodyPr anchor="t" bIns="0" lIns="0" rIns="0" rtlCol="0" tIns="0">
            <a:spAutoFit/>
          </a:bodyPr>
          <a:p>
            <a:pPr algn="l">
              <a:lnSpc>
                <a:spcPts val="7738"/>
              </a:lnSpc>
            </a:pPr>
            <a:r>
              <a:rPr b="1" sz="4116" lang="en-US" spc="-193">
                <a:solidFill>
                  <a:srgbClr val="F3EFF0"/>
                </a:solidFill>
                <a:latin typeface="Public Sans Bold"/>
                <a:ea typeface="Public Sans Bold"/>
                <a:cs typeface="Public Sans Bold"/>
                <a:sym typeface="Public Sans Bold"/>
              </a:rPr>
              <a:t>NAMA : SULISTYO FAJAR PRATAMA</a:t>
            </a:r>
          </a:p>
          <a:p>
            <a:pPr algn="l">
              <a:lnSpc>
                <a:spcPts val="7738"/>
              </a:lnSpc>
            </a:pPr>
            <a:r>
              <a:rPr b="1" sz="4116" lang="en-US" spc="-193">
                <a:solidFill>
                  <a:srgbClr val="F3EFF0"/>
                </a:solidFill>
                <a:latin typeface="Public Sans Bold"/>
                <a:ea typeface="Public Sans Bold"/>
                <a:cs typeface="Public Sans Bold"/>
                <a:sym typeface="Public Sans Bold"/>
              </a:rPr>
              <a:t>NRP : 31</a:t>
            </a:r>
            <a:r>
              <a:rPr altLang="in-ID" b="1" sz="4116" lang="en-US" spc="-193">
                <a:solidFill>
                  <a:srgbClr val="F3EFF0"/>
                </a:solidFill>
                <a:latin typeface="Public Sans Bold"/>
                <a:ea typeface="Public Sans Bold"/>
                <a:cs typeface="Public Sans Bold"/>
                <a:sym typeface="Public Sans Bold"/>
              </a:rPr>
              <a:t>2</a:t>
            </a:r>
            <a:r>
              <a:rPr b="1" sz="4116" lang="en-US" spc="-193">
                <a:solidFill>
                  <a:srgbClr val="F3EFF0"/>
                </a:solidFill>
                <a:latin typeface="Public Sans Bold"/>
                <a:ea typeface="Public Sans Bold"/>
                <a:cs typeface="Public Sans Bold"/>
                <a:sym typeface="Public Sans Bold"/>
              </a:rPr>
              <a:t>4500037</a:t>
            </a:r>
            <a:endParaRPr altLang="en-US" lang="zh-CN"/>
          </a:p>
          <a:p>
            <a:pPr algn="l">
              <a:lnSpc>
                <a:spcPts val="7738"/>
              </a:lnSpc>
            </a:pPr>
            <a:r>
              <a:rPr b="1" sz="4116" lang="en-US" spc="-193">
                <a:solidFill>
                  <a:srgbClr val="F3EFF0"/>
                </a:solidFill>
                <a:latin typeface="Public Sans Bold"/>
                <a:ea typeface="Public Sans Bold"/>
                <a:cs typeface="Public Sans Bold"/>
                <a:sym typeface="Public Sans Bold"/>
              </a:rPr>
              <a:t>KELAS : D3 IT B</a:t>
            </a:r>
          </a:p>
          <a:p>
            <a:pPr algn="l">
              <a:lnSpc>
                <a:spcPts val="7738"/>
              </a:lnSpc>
            </a:pPr>
            <a:r>
              <a:rPr b="1" sz="4116" lang="en-US" spc="-193">
                <a:solidFill>
                  <a:srgbClr val="F3EFF0"/>
                </a:solidFill>
                <a:latin typeface="Public Sans Bold"/>
                <a:ea typeface="Public Sans Bold"/>
                <a:cs typeface="Public Sans Bold"/>
                <a:sym typeface="Public Sans Bold"/>
              </a:rPr>
              <a:t>NAMA DOSEN : DR FERRY ASTIKA SAPUTRA ST, M.SC</a:t>
            </a:r>
          </a:p>
        </p:txBody>
      </p:sp>
      <p:sp>
        <p:nvSpPr>
          <p:cNvPr id="1048602" name="Freeform 9"/>
          <p:cNvSpPr/>
          <p:nvPr/>
        </p:nvSpPr>
        <p:spPr>
          <a:xfrm>
            <a:off x="-1631391" y="1028700"/>
            <a:ext cx="3262781" cy="2854402"/>
          </a:xfrm>
          <a:custGeom>
            <a:avLst/>
            <a:ahLst/>
            <a:rect l="l" t="t" r="r" b="b"/>
            <a:pathLst>
              <a:path w="3262781" h="2854402">
                <a:moveTo>
                  <a:pt x="0" y="0"/>
                </a:moveTo>
                <a:lnTo>
                  <a:pt x="3262782" y="0"/>
                </a:lnTo>
                <a:lnTo>
                  <a:pt x="3262782" y="2854402"/>
                </a:lnTo>
                <a:lnTo>
                  <a:pt x="0" y="2854402"/>
                </a:lnTo>
                <a:lnTo>
                  <a:pt x="0" y="0"/>
                </a:lnTo>
                <a:close/>
              </a:path>
            </a:pathLst>
          </a:custGeom>
          <a:blipFill>
            <a:blip xmlns:r="http://schemas.openxmlformats.org/officeDocument/2006/relationships" r:embed="rId3"/>
            <a:stretch>
              <a:fillRect/>
            </a:stretch>
          </a:blipFill>
          <a:ln cap="sq">
            <a:noFill/>
            <a:prstDash val="solid"/>
            <a:miter/>
          </a:ln>
        </p:spPr>
      </p:sp>
      <p:sp>
        <p:nvSpPr>
          <p:cNvPr id="1048603" name="Freeform 10"/>
          <p:cNvSpPr/>
          <p:nvPr/>
        </p:nvSpPr>
        <p:spPr>
          <a:xfrm>
            <a:off x="15890288" y="2149014"/>
            <a:ext cx="912675" cy="306887"/>
          </a:xfrm>
          <a:custGeom>
            <a:avLst/>
            <a:ahLst/>
            <a:rect l="l" t="t" r="r" b="b"/>
            <a:pathLst>
              <a:path w="912675" h="306887">
                <a:moveTo>
                  <a:pt x="0" y="0"/>
                </a:moveTo>
                <a:lnTo>
                  <a:pt x="912675" y="0"/>
                </a:lnTo>
                <a:lnTo>
                  <a:pt x="912675" y="306887"/>
                </a:lnTo>
                <a:lnTo>
                  <a:pt x="0" y="306887"/>
                </a:lnTo>
                <a:lnTo>
                  <a:pt x="0" y="0"/>
                </a:lnTo>
                <a:close/>
              </a:path>
            </a:pathLst>
          </a:custGeom>
          <a:blipFill>
            <a:blip xmlns:r="http://schemas.openxmlformats.org/officeDocument/2006/relationships" r:embed="rId2"/>
            <a:stretch>
              <a:fillRect/>
            </a:stretch>
          </a:blipFill>
          <a:ln cap="sq">
            <a:noFill/>
            <a:prstDash val="solid"/>
            <a:miter/>
          </a:ln>
        </p:spPr>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EFF0"/>
        </a:solidFill>
        <a:effectLst/>
      </p:bgPr>
    </p:bg>
    <p:spTree>
      <p:nvGrpSpPr>
        <p:cNvPr id="31" name=""/>
        <p:cNvGrpSpPr/>
        <p:nvPr/>
      </p:nvGrpSpPr>
      <p:grpSpPr>
        <a:xfrm>
          <a:off x="0" y="0"/>
          <a:ext cx="0" cy="0"/>
          <a:chOff x="0" y="0"/>
          <a:chExt cx="0" cy="0"/>
        </a:xfrm>
      </p:grpSpPr>
      <p:sp>
        <p:nvSpPr>
          <p:cNvPr id="1048604" name="Freeform 2"/>
          <p:cNvSpPr/>
          <p:nvPr/>
        </p:nvSpPr>
        <p:spPr>
          <a:xfrm>
            <a:off x="-1562210" y="-2139593"/>
            <a:ext cx="4156628" cy="3455197"/>
          </a:xfrm>
          <a:custGeom>
            <a:avLst/>
            <a:ahLst/>
            <a:rect l="l" t="t" r="r" b="b"/>
            <a:pathLst>
              <a:path w="4156628" h="3455197">
                <a:moveTo>
                  <a:pt x="0" y="0"/>
                </a:moveTo>
                <a:lnTo>
                  <a:pt x="4156627" y="0"/>
                </a:lnTo>
                <a:lnTo>
                  <a:pt x="4156627" y="3455197"/>
                </a:lnTo>
                <a:lnTo>
                  <a:pt x="0" y="3455197"/>
                </a:lnTo>
                <a:lnTo>
                  <a:pt x="0" y="0"/>
                </a:lnTo>
                <a:close/>
              </a:path>
            </a:pathLst>
          </a:custGeom>
          <a:blipFill>
            <a:blip xmlns:r="http://schemas.openxmlformats.org/officeDocument/2006/relationships" r:embed="rId1"/>
            <a:stretch>
              <a:fillRect/>
            </a:stretch>
          </a:blipFill>
        </p:spPr>
      </p:sp>
      <p:sp>
        <p:nvSpPr>
          <p:cNvPr id="1048605" name="Freeform 3"/>
          <p:cNvSpPr/>
          <p:nvPr/>
        </p:nvSpPr>
        <p:spPr>
          <a:xfrm flipH="1" flipV="1">
            <a:off x="14947516" y="8805895"/>
            <a:ext cx="4950135" cy="4114800"/>
          </a:xfrm>
          <a:custGeom>
            <a:avLst/>
            <a:ahLst/>
            <a:rect l="l" t="t" r="r" b="b"/>
            <a:pathLst>
              <a:path w="4950135" h="4114800">
                <a:moveTo>
                  <a:pt x="4950135" y="4114800"/>
                </a:moveTo>
                <a:lnTo>
                  <a:pt x="0" y="4114800"/>
                </a:lnTo>
                <a:lnTo>
                  <a:pt x="0" y="0"/>
                </a:lnTo>
                <a:lnTo>
                  <a:pt x="4950135" y="0"/>
                </a:lnTo>
                <a:lnTo>
                  <a:pt x="4950135" y="4114800"/>
                </a:lnTo>
                <a:close/>
              </a:path>
            </a:pathLst>
          </a:custGeom>
          <a:blipFill>
            <a:blip xmlns:r="http://schemas.openxmlformats.org/officeDocument/2006/relationships" r:embed="rId1"/>
            <a:stretch>
              <a:fillRect/>
            </a:stretch>
          </a:blipFill>
        </p:spPr>
      </p:sp>
      <p:sp>
        <p:nvSpPr>
          <p:cNvPr id="1048606" name="Freeform 4"/>
          <p:cNvSpPr/>
          <p:nvPr/>
        </p:nvSpPr>
        <p:spPr>
          <a:xfrm>
            <a:off x="1027212" y="9182508"/>
            <a:ext cx="1376994" cy="60087"/>
          </a:xfrm>
          <a:custGeom>
            <a:avLst/>
            <a:ahLst/>
            <a:rect l="l" t="t" r="r" b="b"/>
            <a:pathLst>
              <a:path w="1376994" h="60087">
                <a:moveTo>
                  <a:pt x="0" y="0"/>
                </a:moveTo>
                <a:lnTo>
                  <a:pt x="1376994" y="0"/>
                </a:lnTo>
                <a:lnTo>
                  <a:pt x="1376994" y="60087"/>
                </a:lnTo>
                <a:lnTo>
                  <a:pt x="0" y="60087"/>
                </a:lnTo>
                <a:lnTo>
                  <a:pt x="0" y="0"/>
                </a:lnTo>
                <a:close/>
              </a:path>
            </a:pathLst>
          </a:custGeom>
          <a:blipFill>
            <a:blip xmlns:r="http://schemas.openxmlformats.org/officeDocument/2006/relationships" r:embed="rId2"/>
            <a:stretch>
              <a:fillRect/>
            </a:stretch>
          </a:blipFill>
        </p:spPr>
      </p:sp>
      <p:sp>
        <p:nvSpPr>
          <p:cNvPr id="1048607" name="Freeform 5"/>
          <p:cNvSpPr/>
          <p:nvPr/>
        </p:nvSpPr>
        <p:spPr>
          <a:xfrm>
            <a:off x="838200" y="9388713"/>
            <a:ext cx="1376994" cy="60087"/>
          </a:xfrm>
          <a:custGeom>
            <a:avLst/>
            <a:ahLst/>
            <a:rect l="l" t="t" r="r" b="b"/>
            <a:pathLst>
              <a:path w="1376994" h="60087">
                <a:moveTo>
                  <a:pt x="0" y="0"/>
                </a:moveTo>
                <a:lnTo>
                  <a:pt x="1376994" y="0"/>
                </a:lnTo>
                <a:lnTo>
                  <a:pt x="1376994" y="60087"/>
                </a:lnTo>
                <a:lnTo>
                  <a:pt x="0" y="60087"/>
                </a:lnTo>
                <a:lnTo>
                  <a:pt x="0" y="0"/>
                </a:lnTo>
                <a:close/>
              </a:path>
            </a:pathLst>
          </a:custGeom>
          <a:blipFill>
            <a:blip xmlns:r="http://schemas.openxmlformats.org/officeDocument/2006/relationships" r:embed="rId2"/>
            <a:stretch>
              <a:fillRect/>
            </a:stretch>
          </a:blipFill>
        </p:spPr>
      </p:sp>
      <p:sp>
        <p:nvSpPr>
          <p:cNvPr id="1048608" name="Freeform 6"/>
          <p:cNvSpPr/>
          <p:nvPr/>
        </p:nvSpPr>
        <p:spPr>
          <a:xfrm>
            <a:off x="1028700" y="3227595"/>
            <a:ext cx="912675" cy="306887"/>
          </a:xfrm>
          <a:custGeom>
            <a:avLst/>
            <a:ahLst/>
            <a:rect l="l" t="t" r="r" b="b"/>
            <a:pathLst>
              <a:path w="912675" h="306887">
                <a:moveTo>
                  <a:pt x="0" y="0"/>
                </a:moveTo>
                <a:lnTo>
                  <a:pt x="912675" y="0"/>
                </a:lnTo>
                <a:lnTo>
                  <a:pt x="912675" y="306887"/>
                </a:lnTo>
                <a:lnTo>
                  <a:pt x="0" y="306887"/>
                </a:lnTo>
                <a:lnTo>
                  <a:pt x="0" y="0"/>
                </a:lnTo>
                <a:close/>
              </a:path>
            </a:pathLst>
          </a:custGeom>
          <a:blipFill>
            <a:blip xmlns:r="http://schemas.openxmlformats.org/officeDocument/2006/relationships" r:embed="rId3"/>
            <a:stretch>
              <a:fillRect/>
            </a:stretch>
          </a:blipFill>
          <a:ln cap="sq">
            <a:noFill/>
            <a:prstDash val="solid"/>
            <a:miter/>
          </a:ln>
        </p:spPr>
      </p:sp>
      <p:sp>
        <p:nvSpPr>
          <p:cNvPr id="1048609" name="Freeform 7"/>
          <p:cNvSpPr/>
          <p:nvPr/>
        </p:nvSpPr>
        <p:spPr>
          <a:xfrm>
            <a:off x="6063337" y="875257"/>
            <a:ext cx="912675" cy="306887"/>
          </a:xfrm>
          <a:custGeom>
            <a:avLst/>
            <a:ahLst/>
            <a:rect l="l" t="t" r="r" b="b"/>
            <a:pathLst>
              <a:path w="912675" h="306887">
                <a:moveTo>
                  <a:pt x="0" y="0"/>
                </a:moveTo>
                <a:lnTo>
                  <a:pt x="912674" y="0"/>
                </a:lnTo>
                <a:lnTo>
                  <a:pt x="912674" y="306886"/>
                </a:lnTo>
                <a:lnTo>
                  <a:pt x="0" y="306886"/>
                </a:lnTo>
                <a:lnTo>
                  <a:pt x="0" y="0"/>
                </a:lnTo>
                <a:close/>
              </a:path>
            </a:pathLst>
          </a:custGeom>
          <a:blipFill>
            <a:blip xmlns:r="http://schemas.openxmlformats.org/officeDocument/2006/relationships" r:embed="rId3"/>
            <a:stretch>
              <a:fillRect/>
            </a:stretch>
          </a:blipFill>
          <a:ln cap="sq">
            <a:noFill/>
            <a:prstDash val="solid"/>
            <a:miter/>
          </a:ln>
        </p:spPr>
      </p:sp>
      <p:sp>
        <p:nvSpPr>
          <p:cNvPr id="1048610" name="Freeform 8"/>
          <p:cNvSpPr/>
          <p:nvPr/>
        </p:nvSpPr>
        <p:spPr>
          <a:xfrm>
            <a:off x="12782640" y="9218722"/>
            <a:ext cx="912675" cy="306887"/>
          </a:xfrm>
          <a:custGeom>
            <a:avLst/>
            <a:ahLst/>
            <a:rect l="l" t="t" r="r" b="b"/>
            <a:pathLst>
              <a:path w="912675" h="306887">
                <a:moveTo>
                  <a:pt x="0" y="0"/>
                </a:moveTo>
                <a:lnTo>
                  <a:pt x="912675" y="0"/>
                </a:lnTo>
                <a:lnTo>
                  <a:pt x="912675" y="306886"/>
                </a:lnTo>
                <a:lnTo>
                  <a:pt x="0" y="306886"/>
                </a:lnTo>
                <a:lnTo>
                  <a:pt x="0" y="0"/>
                </a:lnTo>
                <a:close/>
              </a:path>
            </a:pathLst>
          </a:custGeom>
          <a:blipFill>
            <a:blip xmlns:r="http://schemas.openxmlformats.org/officeDocument/2006/relationships" r:embed="rId3"/>
            <a:stretch>
              <a:fillRect/>
            </a:stretch>
          </a:blipFill>
          <a:ln cap="sq">
            <a:noFill/>
            <a:prstDash val="solid"/>
            <a:miter/>
          </a:ln>
        </p:spPr>
      </p:sp>
      <p:sp>
        <p:nvSpPr>
          <p:cNvPr id="1048611" name="Freeform 9"/>
          <p:cNvSpPr/>
          <p:nvPr/>
        </p:nvSpPr>
        <p:spPr>
          <a:xfrm>
            <a:off x="14093430" y="3178985"/>
            <a:ext cx="4194570" cy="3423818"/>
          </a:xfrm>
          <a:custGeom>
            <a:avLst/>
            <a:ahLst/>
            <a:rect l="l" t="t" r="r" b="b"/>
            <a:pathLst>
              <a:path w="4194570" h="3423818">
                <a:moveTo>
                  <a:pt x="0" y="0"/>
                </a:moveTo>
                <a:lnTo>
                  <a:pt x="4194570" y="0"/>
                </a:lnTo>
                <a:lnTo>
                  <a:pt x="4194570" y="3423817"/>
                </a:lnTo>
                <a:lnTo>
                  <a:pt x="0" y="3423817"/>
                </a:lnTo>
                <a:lnTo>
                  <a:pt x="0" y="0"/>
                </a:lnTo>
                <a:close/>
              </a:path>
            </a:pathLst>
          </a:custGeom>
          <a:blipFill>
            <a:blip xmlns:r="http://schemas.openxmlformats.org/officeDocument/2006/relationships" r:embed="rId4"/>
            <a:stretch>
              <a:fillRect/>
            </a:stretch>
          </a:blipFill>
        </p:spPr>
      </p:sp>
      <p:sp>
        <p:nvSpPr>
          <p:cNvPr id="1048612" name="TextBox 10"/>
          <p:cNvSpPr txBox="1"/>
          <p:nvPr/>
        </p:nvSpPr>
        <p:spPr>
          <a:xfrm>
            <a:off x="3059747" y="1861244"/>
            <a:ext cx="14911726" cy="1486916"/>
          </a:xfrm>
          <a:prstGeom prst="rect"/>
        </p:spPr>
        <p:txBody>
          <a:bodyPr anchor="t" bIns="0" lIns="0" rIns="0" rtlCol="0" tIns="0">
            <a:spAutoFit/>
          </a:bodyPr>
          <a:p>
            <a:pPr algn="l">
              <a:lnSpc>
                <a:spcPts val="5854"/>
              </a:lnSpc>
            </a:pPr>
            <a:r>
              <a:rPr b="1" sz="5913" lang="en-US">
                <a:solidFill>
                  <a:srgbClr val="EF578A"/>
                </a:solidFill>
                <a:latin typeface="Oswald Bold"/>
                <a:ea typeface="Oswald Bold"/>
                <a:cs typeface="Oswald Bold"/>
                <a:sym typeface="Oswald Bold"/>
              </a:rPr>
              <a:t>PENDAHULUAN – “MENGAPA EVOLUSI PROSESOR PENTING?”</a:t>
            </a:r>
          </a:p>
        </p:txBody>
      </p:sp>
      <p:sp>
        <p:nvSpPr>
          <p:cNvPr id="1048613" name="TextBox 11"/>
          <p:cNvSpPr txBox="1"/>
          <p:nvPr/>
        </p:nvSpPr>
        <p:spPr>
          <a:xfrm>
            <a:off x="3059747" y="3496382"/>
            <a:ext cx="10946640" cy="2715895"/>
          </a:xfrm>
          <a:prstGeom prst="rect"/>
        </p:spPr>
        <p:txBody>
          <a:bodyPr anchor="t" bIns="0" lIns="0" rIns="0" rtlCol="0" tIns="0">
            <a:spAutoFit/>
          </a:bodyPr>
          <a:p>
            <a:pPr algn="just" indent="-237489" lvl="1" marL="474978">
              <a:lnSpc>
                <a:spcPts val="3079"/>
              </a:lnSpc>
              <a:spcBef>
                <a:spcPct val="0"/>
              </a:spcBef>
              <a:buFont typeface="Arial"/>
              <a:buChar char="•"/>
            </a:pPr>
            <a:r>
              <a:rPr dirty="0" sz="2199" lang="en-US">
                <a:solidFill>
                  <a:srgbClr val="332C2C"/>
                </a:solidFill>
                <a:latin typeface="Canva Sans"/>
                <a:ea typeface="Canva Sans"/>
                <a:cs typeface="Canva Sans"/>
                <a:sym typeface="Canva Sans"/>
              </a:rPr>
              <a:t>Intel </a:t>
            </a:r>
            <a:r>
              <a:rPr dirty="0" sz="2199" lang="en-US" err="1">
                <a:solidFill>
                  <a:srgbClr val="332C2C"/>
                </a:solidFill>
                <a:latin typeface="Canva Sans"/>
                <a:ea typeface="Canva Sans"/>
                <a:cs typeface="Canva Sans"/>
                <a:sym typeface="Canva Sans"/>
              </a:rPr>
              <a:t>selalu</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menjadi</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pionir</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dalam</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pengembangan</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prosesor</a:t>
            </a:r>
            <a:r>
              <a:rPr dirty="0" sz="2199" lang="en-US">
                <a:solidFill>
                  <a:srgbClr val="332C2C"/>
                </a:solidFill>
                <a:latin typeface="Canva Sans"/>
                <a:ea typeface="Canva Sans"/>
                <a:cs typeface="Canva Sans"/>
                <a:sym typeface="Canva Sans"/>
              </a:rPr>
              <a:t> yang </a:t>
            </a:r>
            <a:r>
              <a:rPr dirty="0" sz="2199" lang="en-US" err="1">
                <a:solidFill>
                  <a:srgbClr val="332C2C"/>
                </a:solidFill>
                <a:latin typeface="Canva Sans"/>
                <a:ea typeface="Canva Sans"/>
                <a:cs typeface="Canva Sans"/>
                <a:sym typeface="Canva Sans"/>
              </a:rPr>
              <a:t>mendasari</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kemajuan</a:t>
            </a:r>
            <a:r>
              <a:rPr dirty="0" sz="2199" lang="en-US">
                <a:solidFill>
                  <a:srgbClr val="332C2C"/>
                </a:solidFill>
                <a:latin typeface="Canva Sans"/>
                <a:ea typeface="Canva Sans"/>
                <a:cs typeface="Canva Sans"/>
                <a:sym typeface="Canva Sans"/>
              </a:rPr>
              <a:t> dunia </a:t>
            </a:r>
            <a:r>
              <a:rPr dirty="0" sz="2199" lang="en-US" err="1">
                <a:solidFill>
                  <a:srgbClr val="332C2C"/>
                </a:solidFill>
                <a:latin typeface="Canva Sans"/>
                <a:ea typeface="Canva Sans"/>
                <a:cs typeface="Canva Sans"/>
                <a:sym typeface="Canva Sans"/>
              </a:rPr>
              <a:t>komputer</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Perubahan</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teknologi</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prosesor</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tidak</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hanya</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meningkatkan</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kecepatan</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pemrosesan</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tetapi</a:t>
            </a:r>
            <a:r>
              <a:rPr dirty="0" sz="2199" lang="en-US">
                <a:solidFill>
                  <a:srgbClr val="332C2C"/>
                </a:solidFill>
                <a:latin typeface="Canva Sans"/>
                <a:ea typeface="Canva Sans"/>
                <a:cs typeface="Canva Sans"/>
                <a:sym typeface="Canva Sans"/>
              </a:rPr>
              <a:t> juga </a:t>
            </a:r>
            <a:r>
              <a:rPr dirty="0" sz="2199" lang="en-US" err="1">
                <a:solidFill>
                  <a:srgbClr val="332C2C"/>
                </a:solidFill>
                <a:latin typeface="Canva Sans"/>
                <a:ea typeface="Canva Sans"/>
                <a:cs typeface="Canva Sans"/>
                <a:sym typeface="Canva Sans"/>
              </a:rPr>
              <a:t>mengoptimalkan</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efisiensi</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daya</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integrasi</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grafis</a:t>
            </a:r>
            <a:r>
              <a:rPr dirty="0" sz="2199" lang="en-US">
                <a:solidFill>
                  <a:srgbClr val="332C2C"/>
                </a:solidFill>
                <a:latin typeface="Canva Sans"/>
                <a:ea typeface="Canva Sans"/>
                <a:cs typeface="Canva Sans"/>
                <a:sym typeface="Canva Sans"/>
              </a:rPr>
              <a:t>, dan </a:t>
            </a:r>
            <a:r>
              <a:rPr dirty="0" sz="2199" lang="en-US" err="1">
                <a:solidFill>
                  <a:srgbClr val="332C2C"/>
                </a:solidFill>
                <a:latin typeface="Canva Sans"/>
                <a:ea typeface="Canva Sans"/>
                <a:cs typeface="Canva Sans"/>
                <a:sym typeface="Canva Sans"/>
              </a:rPr>
              <a:t>kemampuan</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kecerdasan</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buatan</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Generasi</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terbaru</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yaitu</a:t>
            </a:r>
            <a:r>
              <a:rPr dirty="0" sz="2199" lang="en-US">
                <a:solidFill>
                  <a:srgbClr val="332C2C"/>
                </a:solidFill>
                <a:latin typeface="Canva Sans"/>
                <a:ea typeface="Canva Sans"/>
                <a:cs typeface="Canva Sans"/>
                <a:sym typeface="Canva Sans"/>
              </a:rPr>
              <a:t> Core Ultra Series, </a:t>
            </a:r>
            <a:r>
              <a:rPr dirty="0" sz="2199" lang="en-US" err="1">
                <a:solidFill>
                  <a:srgbClr val="332C2C"/>
                </a:solidFill>
                <a:latin typeface="Canva Sans"/>
                <a:ea typeface="Canva Sans"/>
                <a:cs typeface="Canva Sans"/>
                <a:sym typeface="Canva Sans"/>
              </a:rPr>
              <a:t>hadir</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untuk</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mendefinisikan</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ulang</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performa</a:t>
            </a:r>
            <a:r>
              <a:rPr dirty="0" sz="2199" lang="en-US">
                <a:solidFill>
                  <a:srgbClr val="332C2C"/>
                </a:solidFill>
                <a:latin typeface="Canva Sans"/>
                <a:ea typeface="Canva Sans"/>
                <a:cs typeface="Canva Sans"/>
                <a:sym typeface="Canva Sans"/>
              </a:rPr>
              <a:t> laptop </a:t>
            </a:r>
            <a:r>
              <a:rPr dirty="0" sz="2199" lang="en-US" err="1">
                <a:solidFill>
                  <a:srgbClr val="332C2C"/>
                </a:solidFill>
                <a:latin typeface="Canva Sans"/>
                <a:ea typeface="Canva Sans"/>
                <a:cs typeface="Canva Sans"/>
                <a:sym typeface="Canva Sans"/>
              </a:rPr>
              <a:t>dengan</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menekankan</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keseimbangan</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antara</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efisiensi</a:t>
            </a:r>
            <a:r>
              <a:rPr dirty="0" sz="2199" lang="en-US">
                <a:solidFill>
                  <a:srgbClr val="332C2C"/>
                </a:solidFill>
                <a:latin typeface="Canva Sans"/>
                <a:ea typeface="Canva Sans"/>
                <a:cs typeface="Canva Sans"/>
                <a:sym typeface="Canva Sans"/>
              </a:rPr>
              <a:t> dan </a:t>
            </a:r>
            <a:r>
              <a:rPr dirty="0" sz="2199" lang="en-US" err="1">
                <a:solidFill>
                  <a:srgbClr val="332C2C"/>
                </a:solidFill>
                <a:latin typeface="Canva Sans"/>
                <a:ea typeface="Canva Sans"/>
                <a:cs typeface="Canva Sans"/>
                <a:sym typeface="Canva Sans"/>
              </a:rPr>
              <a:t>kemampuan</a:t>
            </a:r>
            <a:r>
              <a:rPr dirty="0" sz="2199" lang="en-US">
                <a:solidFill>
                  <a:srgbClr val="332C2C"/>
                </a:solidFill>
                <a:latin typeface="Canva Sans"/>
                <a:ea typeface="Canva Sans"/>
                <a:cs typeface="Canva Sans"/>
                <a:sym typeface="Canva Sans"/>
              </a:rPr>
              <a:t> AI, </a:t>
            </a:r>
            <a:r>
              <a:rPr dirty="0" sz="2199" lang="en-US" err="1">
                <a:solidFill>
                  <a:srgbClr val="332C2C"/>
                </a:solidFill>
                <a:latin typeface="Canva Sans"/>
                <a:ea typeface="Canva Sans"/>
                <a:cs typeface="Canva Sans"/>
                <a:sym typeface="Canva Sans"/>
              </a:rPr>
              <a:t>serta</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menggantikan</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deretan</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produk</a:t>
            </a:r>
            <a:r>
              <a:rPr dirty="0" sz="2199" lang="en-US">
                <a:solidFill>
                  <a:srgbClr val="332C2C"/>
                </a:solidFill>
                <a:latin typeface="Canva Sans"/>
                <a:ea typeface="Canva Sans"/>
                <a:cs typeface="Canva Sans"/>
                <a:sym typeface="Canva Sans"/>
              </a:rPr>
              <a:t> Core </a:t>
            </a:r>
            <a:r>
              <a:rPr dirty="0" sz="2199" lang="en-US" err="1">
                <a:solidFill>
                  <a:srgbClr val="332C2C"/>
                </a:solidFill>
                <a:latin typeface="Canva Sans"/>
                <a:ea typeface="Canva Sans"/>
                <a:cs typeface="Canva Sans"/>
                <a:sym typeface="Canva Sans"/>
              </a:rPr>
              <a:t>i</a:t>
            </a:r>
            <a:r>
              <a:rPr dirty="0" sz="2199" lang="en-US">
                <a:solidFill>
                  <a:srgbClr val="332C2C"/>
                </a:solidFill>
                <a:latin typeface="Canva Sans"/>
                <a:ea typeface="Canva Sans"/>
                <a:cs typeface="Canva Sans"/>
                <a:sym typeface="Canva Sans"/>
              </a:rPr>
              <a:t>-Series yang </a:t>
            </a:r>
            <a:r>
              <a:rPr dirty="0" sz="2199" lang="en-US" err="1">
                <a:solidFill>
                  <a:srgbClr val="332C2C"/>
                </a:solidFill>
                <a:latin typeface="Canva Sans"/>
                <a:ea typeface="Canva Sans"/>
                <a:cs typeface="Canva Sans"/>
                <a:sym typeface="Canva Sans"/>
              </a:rPr>
              <a:t>telah</a:t>
            </a:r>
            <a:r>
              <a:rPr dirty="0" sz="2199" lang="en-US">
                <a:solidFill>
                  <a:srgbClr val="332C2C"/>
                </a:solidFill>
                <a:latin typeface="Canva Sans"/>
                <a:ea typeface="Canva Sans"/>
                <a:cs typeface="Canva Sans"/>
                <a:sym typeface="Canva Sans"/>
              </a:rPr>
              <a:t> lama </a:t>
            </a:r>
            <a:r>
              <a:rPr dirty="0" sz="2199" lang="en-US" err="1">
                <a:solidFill>
                  <a:srgbClr val="332C2C"/>
                </a:solidFill>
                <a:latin typeface="Canva Sans"/>
                <a:ea typeface="Canva Sans"/>
                <a:cs typeface="Canva Sans"/>
                <a:sym typeface="Canva Sans"/>
              </a:rPr>
              <a:t>dikenal</a:t>
            </a:r>
            <a:r>
              <a:rPr dirty="0" sz="2199" lang="en-US">
                <a:solidFill>
                  <a:srgbClr val="332C2C"/>
                </a:solidFill>
                <a:latin typeface="Canva Sans"/>
                <a:ea typeface="Canva Sans"/>
                <a:cs typeface="Canva Sans"/>
                <a:sym typeface="Canva Sans"/>
              </a:rPr>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EFF0"/>
        </a:solidFill>
        <a:effectLst/>
      </p:bgPr>
    </p:bg>
    <p:spTree>
      <p:nvGrpSpPr>
        <p:cNvPr id="32" name=""/>
        <p:cNvGrpSpPr/>
        <p:nvPr/>
      </p:nvGrpSpPr>
      <p:grpSpPr>
        <a:xfrm>
          <a:off x="0" y="0"/>
          <a:ext cx="0" cy="0"/>
          <a:chOff x="0" y="0"/>
          <a:chExt cx="0" cy="0"/>
        </a:xfrm>
      </p:grpSpPr>
      <p:sp>
        <p:nvSpPr>
          <p:cNvPr id="1048614" name="Freeform 2"/>
          <p:cNvSpPr/>
          <p:nvPr/>
        </p:nvSpPr>
        <p:spPr>
          <a:xfrm>
            <a:off x="12450648" y="6274670"/>
            <a:ext cx="6962825" cy="5025894"/>
          </a:xfrm>
          <a:custGeom>
            <a:avLst/>
            <a:ahLst/>
            <a:rect l="l" t="t" r="r" b="b"/>
            <a:pathLst>
              <a:path w="6962825" h="5025894">
                <a:moveTo>
                  <a:pt x="0" y="0"/>
                </a:moveTo>
                <a:lnTo>
                  <a:pt x="6962825" y="0"/>
                </a:lnTo>
                <a:lnTo>
                  <a:pt x="6962825" y="5025893"/>
                </a:lnTo>
                <a:lnTo>
                  <a:pt x="0" y="5025893"/>
                </a:lnTo>
                <a:lnTo>
                  <a:pt x="0" y="0"/>
                </a:lnTo>
                <a:close/>
              </a:path>
            </a:pathLst>
          </a:custGeom>
          <a:blipFill>
            <a:blip xmlns:r="http://schemas.openxmlformats.org/officeDocument/2006/relationships" r:embed="rId1"/>
            <a:stretch>
              <a:fillRect/>
            </a:stretch>
          </a:blipFill>
          <a:ln cap="sq">
            <a:noFill/>
            <a:prstDash val="solid"/>
            <a:miter/>
          </a:ln>
        </p:spPr>
      </p:sp>
      <p:sp>
        <p:nvSpPr>
          <p:cNvPr id="1048615" name="Freeform 3"/>
          <p:cNvSpPr/>
          <p:nvPr/>
        </p:nvSpPr>
        <p:spPr>
          <a:xfrm flipH="1" flipV="1">
            <a:off x="-1125473" y="-1013563"/>
            <a:ext cx="6962825" cy="5025894"/>
          </a:xfrm>
          <a:custGeom>
            <a:avLst/>
            <a:ahLst/>
            <a:rect l="l" t="t" r="r" b="b"/>
            <a:pathLst>
              <a:path w="6962825" h="5025894">
                <a:moveTo>
                  <a:pt x="6962825" y="5025893"/>
                </a:moveTo>
                <a:lnTo>
                  <a:pt x="0" y="5025893"/>
                </a:lnTo>
                <a:lnTo>
                  <a:pt x="0" y="0"/>
                </a:lnTo>
                <a:lnTo>
                  <a:pt x="6962825" y="0"/>
                </a:lnTo>
                <a:lnTo>
                  <a:pt x="6962825" y="5025893"/>
                </a:lnTo>
                <a:close/>
              </a:path>
            </a:pathLst>
          </a:custGeom>
          <a:blipFill>
            <a:blip xmlns:r="http://schemas.openxmlformats.org/officeDocument/2006/relationships" r:embed="rId1"/>
            <a:stretch>
              <a:fillRect/>
            </a:stretch>
          </a:blipFill>
          <a:ln cap="sq">
            <a:noFill/>
            <a:prstDash val="solid"/>
            <a:miter/>
          </a:ln>
        </p:spPr>
      </p:sp>
      <p:sp>
        <p:nvSpPr>
          <p:cNvPr id="1048616" name="Freeform 4"/>
          <p:cNvSpPr/>
          <p:nvPr/>
        </p:nvSpPr>
        <p:spPr>
          <a:xfrm>
            <a:off x="-2067580" y="1094543"/>
            <a:ext cx="3600669" cy="3149999"/>
          </a:xfrm>
          <a:custGeom>
            <a:avLst/>
            <a:ahLst/>
            <a:rect l="l" t="t" r="r" b="b"/>
            <a:pathLst>
              <a:path w="3600669" h="3149999">
                <a:moveTo>
                  <a:pt x="0" y="0"/>
                </a:moveTo>
                <a:lnTo>
                  <a:pt x="3600669" y="0"/>
                </a:lnTo>
                <a:lnTo>
                  <a:pt x="3600669" y="3149999"/>
                </a:lnTo>
                <a:lnTo>
                  <a:pt x="0" y="3149999"/>
                </a:lnTo>
                <a:lnTo>
                  <a:pt x="0" y="0"/>
                </a:lnTo>
                <a:close/>
              </a:path>
            </a:pathLst>
          </a:custGeom>
          <a:blipFill>
            <a:blip xmlns:r="http://schemas.openxmlformats.org/officeDocument/2006/relationships" r:embed="rId2"/>
            <a:stretch>
              <a:fillRect/>
            </a:stretch>
          </a:blipFill>
          <a:ln cap="sq">
            <a:noFill/>
            <a:prstDash val="solid"/>
            <a:miter/>
          </a:ln>
        </p:spPr>
      </p:sp>
      <p:sp>
        <p:nvSpPr>
          <p:cNvPr id="1048617" name="Freeform 5"/>
          <p:cNvSpPr/>
          <p:nvPr/>
        </p:nvSpPr>
        <p:spPr>
          <a:xfrm>
            <a:off x="16889058" y="5507393"/>
            <a:ext cx="3600669" cy="3149999"/>
          </a:xfrm>
          <a:custGeom>
            <a:avLst/>
            <a:ahLst/>
            <a:rect l="l" t="t" r="r" b="b"/>
            <a:pathLst>
              <a:path w="3600669" h="3149999">
                <a:moveTo>
                  <a:pt x="0" y="0"/>
                </a:moveTo>
                <a:lnTo>
                  <a:pt x="3600669" y="0"/>
                </a:lnTo>
                <a:lnTo>
                  <a:pt x="3600669" y="3149998"/>
                </a:lnTo>
                <a:lnTo>
                  <a:pt x="0" y="3149998"/>
                </a:lnTo>
                <a:lnTo>
                  <a:pt x="0" y="0"/>
                </a:lnTo>
                <a:close/>
              </a:path>
            </a:pathLst>
          </a:custGeom>
          <a:blipFill>
            <a:blip xmlns:r="http://schemas.openxmlformats.org/officeDocument/2006/relationships" r:embed="rId2"/>
            <a:stretch>
              <a:fillRect/>
            </a:stretch>
          </a:blipFill>
          <a:ln cap="sq">
            <a:noFill/>
            <a:prstDash val="solid"/>
            <a:miter/>
          </a:ln>
        </p:spPr>
      </p:sp>
      <p:sp>
        <p:nvSpPr>
          <p:cNvPr id="1048618" name="Freeform 6"/>
          <p:cNvSpPr/>
          <p:nvPr/>
        </p:nvSpPr>
        <p:spPr>
          <a:xfrm>
            <a:off x="16178289" y="1028700"/>
            <a:ext cx="1081011" cy="131687"/>
          </a:xfrm>
          <a:custGeom>
            <a:avLst/>
            <a:ahLst/>
            <a:rect l="l" t="t" r="r" b="b"/>
            <a:pathLst>
              <a:path w="1081011" h="131687">
                <a:moveTo>
                  <a:pt x="0" y="0"/>
                </a:moveTo>
                <a:lnTo>
                  <a:pt x="1081011" y="0"/>
                </a:lnTo>
                <a:lnTo>
                  <a:pt x="1081011" y="131687"/>
                </a:lnTo>
                <a:lnTo>
                  <a:pt x="0" y="131687"/>
                </a:lnTo>
                <a:lnTo>
                  <a:pt x="0" y="0"/>
                </a:lnTo>
                <a:close/>
              </a:path>
            </a:pathLst>
          </a:custGeom>
          <a:blipFill>
            <a:blip xmlns:r="http://schemas.openxmlformats.org/officeDocument/2006/relationships" r:embed="rId3"/>
            <a:stretch>
              <a:fillRect/>
            </a:stretch>
          </a:blipFill>
        </p:spPr>
      </p:sp>
      <p:sp>
        <p:nvSpPr>
          <p:cNvPr id="1048619" name="Freeform 7"/>
          <p:cNvSpPr/>
          <p:nvPr/>
        </p:nvSpPr>
        <p:spPr>
          <a:xfrm>
            <a:off x="1028700" y="9126613"/>
            <a:ext cx="1081011" cy="131687"/>
          </a:xfrm>
          <a:custGeom>
            <a:avLst/>
            <a:ahLst/>
            <a:rect l="l" t="t" r="r" b="b"/>
            <a:pathLst>
              <a:path w="1081011" h="131687">
                <a:moveTo>
                  <a:pt x="0" y="0"/>
                </a:moveTo>
                <a:lnTo>
                  <a:pt x="1081011" y="0"/>
                </a:lnTo>
                <a:lnTo>
                  <a:pt x="1081011" y="131687"/>
                </a:lnTo>
                <a:lnTo>
                  <a:pt x="0" y="131687"/>
                </a:lnTo>
                <a:lnTo>
                  <a:pt x="0" y="0"/>
                </a:lnTo>
                <a:close/>
              </a:path>
            </a:pathLst>
          </a:custGeom>
          <a:blipFill>
            <a:blip xmlns:r="http://schemas.openxmlformats.org/officeDocument/2006/relationships" r:embed="rId3"/>
            <a:stretch>
              <a:fillRect/>
            </a:stretch>
          </a:blipFill>
        </p:spPr>
      </p:sp>
      <p:sp>
        <p:nvSpPr>
          <p:cNvPr id="1048620" name="Freeform 8"/>
          <p:cNvSpPr/>
          <p:nvPr/>
        </p:nvSpPr>
        <p:spPr>
          <a:xfrm>
            <a:off x="5530651" y="2140367"/>
            <a:ext cx="912675" cy="306887"/>
          </a:xfrm>
          <a:custGeom>
            <a:avLst/>
            <a:ahLst/>
            <a:rect l="l" t="t" r="r" b="b"/>
            <a:pathLst>
              <a:path w="912675" h="306887">
                <a:moveTo>
                  <a:pt x="0" y="0"/>
                </a:moveTo>
                <a:lnTo>
                  <a:pt x="912674" y="0"/>
                </a:lnTo>
                <a:lnTo>
                  <a:pt x="912674" y="306887"/>
                </a:lnTo>
                <a:lnTo>
                  <a:pt x="0" y="306887"/>
                </a:lnTo>
                <a:lnTo>
                  <a:pt x="0" y="0"/>
                </a:lnTo>
                <a:close/>
              </a:path>
            </a:pathLst>
          </a:custGeom>
          <a:blipFill>
            <a:blip xmlns:r="http://schemas.openxmlformats.org/officeDocument/2006/relationships" r:embed="rId4"/>
            <a:stretch>
              <a:fillRect/>
            </a:stretch>
          </a:blipFill>
          <a:ln cap="sq">
            <a:noFill/>
            <a:prstDash val="solid"/>
            <a:miter/>
          </a:ln>
        </p:spPr>
      </p:sp>
      <p:sp>
        <p:nvSpPr>
          <p:cNvPr id="1048621" name="Freeform 9"/>
          <p:cNvSpPr/>
          <p:nvPr/>
        </p:nvSpPr>
        <p:spPr>
          <a:xfrm>
            <a:off x="14661867" y="8896055"/>
            <a:ext cx="1077309" cy="362245"/>
          </a:xfrm>
          <a:custGeom>
            <a:avLst/>
            <a:ahLst/>
            <a:rect l="l" t="t" r="r" b="b"/>
            <a:pathLst>
              <a:path w="1077309" h="362245">
                <a:moveTo>
                  <a:pt x="0" y="0"/>
                </a:moveTo>
                <a:lnTo>
                  <a:pt x="1077309" y="0"/>
                </a:lnTo>
                <a:lnTo>
                  <a:pt x="1077309" y="362245"/>
                </a:lnTo>
                <a:lnTo>
                  <a:pt x="0" y="362245"/>
                </a:lnTo>
                <a:lnTo>
                  <a:pt x="0" y="0"/>
                </a:lnTo>
                <a:close/>
              </a:path>
            </a:pathLst>
          </a:custGeom>
          <a:blipFill>
            <a:blip xmlns:r="http://schemas.openxmlformats.org/officeDocument/2006/relationships" r:embed="rId4"/>
            <a:stretch>
              <a:fillRect/>
            </a:stretch>
          </a:blipFill>
          <a:ln cap="sq">
            <a:noFill/>
            <a:prstDash val="solid"/>
            <a:miter/>
          </a:ln>
        </p:spPr>
      </p:sp>
      <p:sp>
        <p:nvSpPr>
          <p:cNvPr id="1048622" name="TextBox 10"/>
          <p:cNvSpPr txBox="1"/>
          <p:nvPr/>
        </p:nvSpPr>
        <p:spPr>
          <a:xfrm>
            <a:off x="5837352" y="2825974"/>
            <a:ext cx="11779570" cy="1746249"/>
          </a:xfrm>
          <a:prstGeom prst="rect"/>
        </p:spPr>
        <p:txBody>
          <a:bodyPr anchor="t" bIns="0" lIns="0" rIns="0" rtlCol="0" tIns="0">
            <a:spAutoFit/>
          </a:bodyPr>
          <a:p>
            <a:pPr algn="l">
              <a:lnSpc>
                <a:spcPts val="6875"/>
              </a:lnSpc>
            </a:pPr>
            <a:r>
              <a:rPr b="1" sz="6945" lang="en-US">
                <a:solidFill>
                  <a:srgbClr val="EF578A"/>
                </a:solidFill>
                <a:latin typeface="Oswald Bold"/>
                <a:ea typeface="Oswald Bold"/>
                <a:cs typeface="Oswald Bold"/>
                <a:sym typeface="Oswald Bold"/>
              </a:rPr>
              <a:t>SEJARAH AWAL PROSESOR INTEL</a:t>
            </a:r>
          </a:p>
        </p:txBody>
      </p:sp>
      <p:sp>
        <p:nvSpPr>
          <p:cNvPr id="1048623" name="TextBox 11"/>
          <p:cNvSpPr txBox="1"/>
          <p:nvPr/>
        </p:nvSpPr>
        <p:spPr>
          <a:xfrm>
            <a:off x="6757477" y="3935132"/>
            <a:ext cx="9633491" cy="2737231"/>
          </a:xfrm>
          <a:prstGeom prst="rect"/>
        </p:spPr>
        <p:txBody>
          <a:bodyPr anchor="t" bIns="0" lIns="0" rIns="0" rtlCol="0" tIns="0">
            <a:spAutoFit/>
          </a:bodyPr>
          <a:p>
            <a:pPr algn="just">
              <a:lnSpc>
                <a:spcPts val="3079"/>
              </a:lnSpc>
              <a:spcBef>
                <a:spcPct val="0"/>
              </a:spcBef>
            </a:pPr>
            <a:r>
              <a:rPr dirty="0" sz="2199" lang="en-US" err="1">
                <a:solidFill>
                  <a:srgbClr val="332C2C"/>
                </a:solidFill>
                <a:latin typeface="Canva Sans"/>
                <a:ea typeface="Canva Sans"/>
                <a:cs typeface="Canva Sans"/>
                <a:sym typeface="Canva Sans"/>
              </a:rPr>
              <a:t>Dimulai</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dengan</a:t>
            </a:r>
            <a:r>
              <a:rPr dirty="0" sz="2199" lang="en-US">
                <a:solidFill>
                  <a:srgbClr val="332C2C"/>
                </a:solidFill>
                <a:latin typeface="Canva Sans"/>
                <a:ea typeface="Canva Sans"/>
                <a:cs typeface="Canva Sans"/>
                <a:sym typeface="Canva Sans"/>
              </a:rPr>
              <a:t> Intel 4004 pada </a:t>
            </a:r>
            <a:r>
              <a:rPr dirty="0" sz="2199" lang="en-US" err="1">
                <a:solidFill>
                  <a:srgbClr val="332C2C"/>
                </a:solidFill>
                <a:latin typeface="Canva Sans"/>
                <a:ea typeface="Canva Sans"/>
                <a:cs typeface="Canva Sans"/>
                <a:sym typeface="Canva Sans"/>
              </a:rPr>
              <a:t>tahun</a:t>
            </a:r>
            <a:r>
              <a:rPr dirty="0" sz="2199" lang="en-US">
                <a:solidFill>
                  <a:srgbClr val="332C2C"/>
                </a:solidFill>
                <a:latin typeface="Canva Sans"/>
                <a:ea typeface="Canva Sans"/>
                <a:cs typeface="Canva Sans"/>
                <a:sym typeface="Canva Sans"/>
              </a:rPr>
              <a:t> 1971, </a:t>
            </a:r>
            <a:r>
              <a:rPr dirty="0" sz="2199" lang="en-US" err="1">
                <a:solidFill>
                  <a:srgbClr val="332C2C"/>
                </a:solidFill>
                <a:latin typeface="Canva Sans"/>
                <a:ea typeface="Canva Sans"/>
                <a:cs typeface="Canva Sans"/>
                <a:sym typeface="Canva Sans"/>
              </a:rPr>
              <a:t>prosesor</a:t>
            </a:r>
            <a:r>
              <a:rPr dirty="0" sz="2199" lang="en-US">
                <a:solidFill>
                  <a:srgbClr val="332C2C"/>
                </a:solidFill>
                <a:latin typeface="Canva Sans"/>
                <a:ea typeface="Canva Sans"/>
                <a:cs typeface="Canva Sans"/>
                <a:sym typeface="Canva Sans"/>
              </a:rPr>
              <a:t> 4-bit </a:t>
            </a:r>
            <a:r>
              <a:rPr dirty="0" sz="2199" lang="en-US" err="1">
                <a:solidFill>
                  <a:srgbClr val="332C2C"/>
                </a:solidFill>
                <a:latin typeface="Canva Sans"/>
                <a:ea typeface="Canva Sans"/>
                <a:cs typeface="Canva Sans"/>
                <a:sym typeface="Canva Sans"/>
              </a:rPr>
              <a:t>pertama</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ini</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membuka</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jalan</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bagi</a:t>
            </a:r>
            <a:r>
              <a:rPr dirty="0" sz="2199" lang="en-US">
                <a:solidFill>
                  <a:srgbClr val="332C2C"/>
                </a:solidFill>
                <a:latin typeface="Canva Sans"/>
                <a:ea typeface="Canva Sans"/>
                <a:cs typeface="Canva Sans"/>
                <a:sym typeface="Canva Sans"/>
              </a:rPr>
              <a:t> era </a:t>
            </a:r>
            <a:r>
              <a:rPr dirty="0" sz="2199" lang="en-US" err="1">
                <a:solidFill>
                  <a:srgbClr val="332C2C"/>
                </a:solidFill>
                <a:latin typeface="Canva Sans"/>
                <a:ea typeface="Canva Sans"/>
                <a:cs typeface="Canva Sans"/>
                <a:sym typeface="Canva Sans"/>
              </a:rPr>
              <a:t>komputer</a:t>
            </a:r>
            <a:r>
              <a:rPr dirty="0" sz="2199" lang="en-US">
                <a:solidFill>
                  <a:srgbClr val="332C2C"/>
                </a:solidFill>
                <a:latin typeface="Canva Sans"/>
                <a:ea typeface="Canva Sans"/>
                <a:cs typeface="Canva Sans"/>
                <a:sym typeface="Canva Sans"/>
              </a:rPr>
              <a:t> modern. </a:t>
            </a:r>
            <a:r>
              <a:rPr dirty="0" sz="2199" lang="en-US" err="1">
                <a:solidFill>
                  <a:srgbClr val="332C2C"/>
                </a:solidFill>
                <a:latin typeface="Canva Sans"/>
                <a:ea typeface="Canva Sans"/>
                <a:cs typeface="Canva Sans"/>
                <a:sym typeface="Canva Sans"/>
              </a:rPr>
              <a:t>Perkembangan</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berlanjut</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melalui</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prosesor</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seperti</a:t>
            </a:r>
            <a:r>
              <a:rPr dirty="0" sz="2199" lang="en-US">
                <a:solidFill>
                  <a:srgbClr val="332C2C"/>
                </a:solidFill>
                <a:latin typeface="Canva Sans"/>
                <a:ea typeface="Canva Sans"/>
                <a:cs typeface="Canva Sans"/>
                <a:sym typeface="Canva Sans"/>
              </a:rPr>
              <a:t> Intel 8080 dan Intel 8086 yang </a:t>
            </a:r>
            <a:r>
              <a:rPr dirty="0" sz="2199" lang="en-US" err="1">
                <a:solidFill>
                  <a:srgbClr val="332C2C"/>
                </a:solidFill>
                <a:latin typeface="Canva Sans"/>
                <a:ea typeface="Canva Sans"/>
                <a:cs typeface="Canva Sans"/>
                <a:sym typeface="Canva Sans"/>
              </a:rPr>
              <a:t>memperkenalkan</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arsitektur</a:t>
            </a:r>
            <a:r>
              <a:rPr dirty="0" sz="2199" lang="en-US">
                <a:solidFill>
                  <a:srgbClr val="332C2C"/>
                </a:solidFill>
                <a:latin typeface="Canva Sans"/>
                <a:ea typeface="Canva Sans"/>
                <a:cs typeface="Canva Sans"/>
                <a:sym typeface="Canva Sans"/>
              </a:rPr>
              <a:t> 8-bit dan 16-bit. </a:t>
            </a:r>
            <a:r>
              <a:rPr dirty="0" sz="2199" lang="en-US" err="1">
                <a:solidFill>
                  <a:srgbClr val="332C2C"/>
                </a:solidFill>
                <a:latin typeface="Canva Sans"/>
                <a:ea typeface="Canva Sans"/>
                <a:cs typeface="Canva Sans"/>
                <a:sym typeface="Canva Sans"/>
              </a:rPr>
              <a:t>Penemuan</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awal</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ini</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meletakkan</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fondasi</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bagi</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teknologi</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komputasi</a:t>
            </a:r>
            <a:r>
              <a:rPr dirty="0" sz="2199" lang="en-US">
                <a:solidFill>
                  <a:srgbClr val="332C2C"/>
                </a:solidFill>
                <a:latin typeface="Canva Sans"/>
                <a:ea typeface="Canva Sans"/>
                <a:cs typeface="Canva Sans"/>
                <a:sym typeface="Canva Sans"/>
              </a:rPr>
              <a:t> yang </a:t>
            </a:r>
            <a:r>
              <a:rPr dirty="0" sz="2199" lang="en-US" err="1">
                <a:solidFill>
                  <a:srgbClr val="332C2C"/>
                </a:solidFill>
                <a:latin typeface="Canva Sans"/>
                <a:ea typeface="Canva Sans"/>
                <a:cs typeface="Canva Sans"/>
                <a:sym typeface="Canva Sans"/>
              </a:rPr>
              <a:t>terus</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berkembang</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memberikan</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dasar</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bagi</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sistem</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operasi</a:t>
            </a:r>
            <a:r>
              <a:rPr dirty="0" sz="2199" lang="en-US">
                <a:solidFill>
                  <a:srgbClr val="332C2C"/>
                </a:solidFill>
                <a:latin typeface="Canva Sans"/>
                <a:ea typeface="Canva Sans"/>
                <a:cs typeface="Canva Sans"/>
                <a:sym typeface="Canva Sans"/>
              </a:rPr>
              <a:t> dan </a:t>
            </a:r>
            <a:r>
              <a:rPr dirty="0" sz="2199" lang="en-US" err="1">
                <a:solidFill>
                  <a:srgbClr val="332C2C"/>
                </a:solidFill>
                <a:latin typeface="Canva Sans"/>
                <a:ea typeface="Canva Sans"/>
                <a:cs typeface="Canva Sans"/>
                <a:sym typeface="Canva Sans"/>
              </a:rPr>
              <a:t>aplikasi</a:t>
            </a:r>
            <a:r>
              <a:rPr dirty="0" sz="2199" lang="en-US">
                <a:solidFill>
                  <a:srgbClr val="332C2C"/>
                </a:solidFill>
                <a:latin typeface="Canva Sans"/>
                <a:ea typeface="Canva Sans"/>
                <a:cs typeface="Canva Sans"/>
                <a:sym typeface="Canva Sans"/>
              </a:rPr>
              <a:t> yang </a:t>
            </a:r>
            <a:r>
              <a:rPr dirty="0" sz="2199" lang="en-US" err="1">
                <a:solidFill>
                  <a:srgbClr val="332C2C"/>
                </a:solidFill>
                <a:latin typeface="Canva Sans"/>
                <a:ea typeface="Canva Sans"/>
                <a:cs typeface="Canva Sans"/>
                <a:sym typeface="Canva Sans"/>
              </a:rPr>
              <a:t>semakin</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kompleks</a:t>
            </a:r>
            <a:r>
              <a:rPr dirty="0" sz="2199" lang="en-US">
                <a:solidFill>
                  <a:srgbClr val="332C2C"/>
                </a:solidFill>
                <a:latin typeface="Canva Sans"/>
                <a:ea typeface="Canva Sans"/>
                <a:cs typeface="Canva Sans"/>
                <a:sym typeface="Canva Sans"/>
              </a:rPr>
              <a:t> di masa </a:t>
            </a:r>
            <a:r>
              <a:rPr dirty="0" sz="2199" lang="en-US" err="1">
                <a:solidFill>
                  <a:srgbClr val="332C2C"/>
                </a:solidFill>
                <a:latin typeface="Canva Sans"/>
                <a:ea typeface="Canva Sans"/>
                <a:cs typeface="Canva Sans"/>
                <a:sym typeface="Canva Sans"/>
              </a:rPr>
              <a:t>depan</a:t>
            </a:r>
            <a:r>
              <a:rPr dirty="0" sz="2199" lang="en-US">
                <a:solidFill>
                  <a:srgbClr val="332C2C"/>
                </a:solidFill>
                <a:latin typeface="Canva Sans"/>
                <a:ea typeface="Canva Sans"/>
                <a:cs typeface="Canva Sans"/>
                <a:sym typeface="Canva Sans"/>
              </a:rPr>
              <a:t>.</a:t>
            </a:r>
          </a:p>
          <a:p>
            <a:pPr algn="just">
              <a:lnSpc>
                <a:spcPts val="3079"/>
              </a:lnSpc>
              <a:spcBef>
                <a:spcPct val="0"/>
              </a:spcBef>
            </a:pPr>
            <a:endParaRPr dirty="0" sz="2199" lang="en-US">
              <a:solidFill>
                <a:srgbClr val="332C2C"/>
              </a:solidFill>
              <a:latin typeface="Canva Sans"/>
              <a:ea typeface="Canva Sans"/>
              <a:cs typeface="Canva Sans"/>
              <a:sym typeface="Canva Sans"/>
            </a:endParaRPr>
          </a:p>
        </p:txBody>
      </p:sp>
      <p:sp>
        <p:nvSpPr>
          <p:cNvPr id="1048624" name="Freeform 12"/>
          <p:cNvSpPr/>
          <p:nvPr/>
        </p:nvSpPr>
        <p:spPr>
          <a:xfrm>
            <a:off x="1272498" y="3973232"/>
            <a:ext cx="4714490" cy="2767550"/>
          </a:xfrm>
          <a:custGeom>
            <a:avLst/>
            <a:ahLst/>
            <a:rect l="l" t="t" r="r" b="b"/>
            <a:pathLst>
              <a:path w="4714490" h="2767550">
                <a:moveTo>
                  <a:pt x="0" y="0"/>
                </a:moveTo>
                <a:lnTo>
                  <a:pt x="4714490" y="0"/>
                </a:lnTo>
                <a:lnTo>
                  <a:pt x="4714490" y="2767551"/>
                </a:lnTo>
                <a:lnTo>
                  <a:pt x="0" y="2767551"/>
                </a:lnTo>
                <a:lnTo>
                  <a:pt x="0" y="0"/>
                </a:lnTo>
                <a:close/>
              </a:path>
            </a:pathLst>
          </a:custGeom>
          <a:blipFill>
            <a:blip xmlns:r="http://schemas.openxmlformats.org/officeDocument/2006/relationships" r:embed="rId5"/>
            <a:stretch>
              <a:fillRect/>
            </a:stretch>
          </a:blipFill>
        </p:spPr>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EA7B"/>
        </a:solidFill>
        <a:effectLst/>
      </p:bgPr>
    </p:bg>
    <p:spTree>
      <p:nvGrpSpPr>
        <p:cNvPr id="33" name=""/>
        <p:cNvGrpSpPr/>
        <p:nvPr/>
      </p:nvGrpSpPr>
      <p:grpSpPr>
        <a:xfrm>
          <a:off x="0" y="0"/>
          <a:ext cx="0" cy="0"/>
          <a:chOff x="0" y="0"/>
          <a:chExt cx="0" cy="0"/>
        </a:xfrm>
      </p:grpSpPr>
      <p:sp>
        <p:nvSpPr>
          <p:cNvPr id="1048625" name="Freeform 2"/>
          <p:cNvSpPr/>
          <p:nvPr/>
        </p:nvSpPr>
        <p:spPr>
          <a:xfrm>
            <a:off x="-1846537" y="6016546"/>
            <a:ext cx="3289763" cy="2878007"/>
          </a:xfrm>
          <a:custGeom>
            <a:avLst/>
            <a:ahLst/>
            <a:rect l="l" t="t" r="r" b="b"/>
            <a:pathLst>
              <a:path w="3289763" h="2878007">
                <a:moveTo>
                  <a:pt x="0" y="0"/>
                </a:moveTo>
                <a:lnTo>
                  <a:pt x="3289763" y="0"/>
                </a:lnTo>
                <a:lnTo>
                  <a:pt x="3289763" y="2878007"/>
                </a:lnTo>
                <a:lnTo>
                  <a:pt x="0" y="2878007"/>
                </a:lnTo>
                <a:lnTo>
                  <a:pt x="0" y="0"/>
                </a:lnTo>
                <a:close/>
              </a:path>
            </a:pathLst>
          </a:custGeom>
          <a:blipFill>
            <a:blip xmlns:r="http://schemas.openxmlformats.org/officeDocument/2006/relationships" r:embed="rId1"/>
            <a:stretch>
              <a:fillRect/>
            </a:stretch>
          </a:blipFill>
        </p:spPr>
      </p:sp>
      <p:sp>
        <p:nvSpPr>
          <p:cNvPr id="1048626" name="Freeform 3"/>
          <p:cNvSpPr/>
          <p:nvPr/>
        </p:nvSpPr>
        <p:spPr>
          <a:xfrm>
            <a:off x="16844774" y="1392447"/>
            <a:ext cx="3289763" cy="2878007"/>
          </a:xfrm>
          <a:custGeom>
            <a:avLst/>
            <a:ahLst/>
            <a:rect l="l" t="t" r="r" b="b"/>
            <a:pathLst>
              <a:path w="3289763" h="2878007">
                <a:moveTo>
                  <a:pt x="0" y="0"/>
                </a:moveTo>
                <a:lnTo>
                  <a:pt x="3289763" y="0"/>
                </a:lnTo>
                <a:lnTo>
                  <a:pt x="3289763" y="2878007"/>
                </a:lnTo>
                <a:lnTo>
                  <a:pt x="0" y="2878007"/>
                </a:lnTo>
                <a:lnTo>
                  <a:pt x="0" y="0"/>
                </a:lnTo>
                <a:close/>
              </a:path>
            </a:pathLst>
          </a:custGeom>
          <a:blipFill>
            <a:blip xmlns:r="http://schemas.openxmlformats.org/officeDocument/2006/relationships" r:embed="rId1"/>
            <a:stretch>
              <a:fillRect/>
            </a:stretch>
          </a:blipFill>
        </p:spPr>
      </p:sp>
      <p:sp>
        <p:nvSpPr>
          <p:cNvPr id="1048627" name="Freeform 4"/>
          <p:cNvSpPr/>
          <p:nvPr/>
        </p:nvSpPr>
        <p:spPr>
          <a:xfrm>
            <a:off x="13270763" y="-1402978"/>
            <a:ext cx="5846963" cy="4114800"/>
          </a:xfrm>
          <a:custGeom>
            <a:avLst/>
            <a:ahLst/>
            <a:rect l="l" t="t" r="r" b="b"/>
            <a:pathLst>
              <a:path w="5846963" h="4114800">
                <a:moveTo>
                  <a:pt x="0" y="0"/>
                </a:moveTo>
                <a:lnTo>
                  <a:pt x="5846963" y="0"/>
                </a:lnTo>
                <a:lnTo>
                  <a:pt x="5846963" y="4114800"/>
                </a:lnTo>
                <a:lnTo>
                  <a:pt x="0" y="4114800"/>
                </a:lnTo>
                <a:lnTo>
                  <a:pt x="0" y="0"/>
                </a:lnTo>
                <a:close/>
              </a:path>
            </a:pathLst>
          </a:custGeom>
          <a:blipFill>
            <a:blip xmlns:r="http://schemas.openxmlformats.org/officeDocument/2006/relationships" r:embed="rId2"/>
            <a:stretch>
              <a:fillRect/>
            </a:stretch>
          </a:blipFill>
          <a:ln cap="sq">
            <a:noFill/>
            <a:prstDash val="solid"/>
            <a:miter/>
          </a:ln>
        </p:spPr>
      </p:sp>
      <p:sp>
        <p:nvSpPr>
          <p:cNvPr id="1048628" name="Freeform 5"/>
          <p:cNvSpPr/>
          <p:nvPr/>
        </p:nvSpPr>
        <p:spPr>
          <a:xfrm flipH="1" flipV="1">
            <a:off x="-829726" y="7575178"/>
            <a:ext cx="5846963" cy="4114800"/>
          </a:xfrm>
          <a:custGeom>
            <a:avLst/>
            <a:ahLst/>
            <a:rect l="l" t="t" r="r" b="b"/>
            <a:pathLst>
              <a:path w="5846963" h="4114800">
                <a:moveTo>
                  <a:pt x="5846963" y="4114800"/>
                </a:moveTo>
                <a:lnTo>
                  <a:pt x="0" y="4114800"/>
                </a:lnTo>
                <a:lnTo>
                  <a:pt x="0" y="0"/>
                </a:lnTo>
                <a:lnTo>
                  <a:pt x="5846963" y="0"/>
                </a:lnTo>
                <a:lnTo>
                  <a:pt x="5846963" y="4114800"/>
                </a:lnTo>
                <a:close/>
              </a:path>
            </a:pathLst>
          </a:custGeom>
          <a:blipFill>
            <a:blip xmlns:r="http://schemas.openxmlformats.org/officeDocument/2006/relationships" r:embed="rId2"/>
            <a:stretch>
              <a:fillRect/>
            </a:stretch>
          </a:blipFill>
        </p:spPr>
      </p:sp>
      <p:sp>
        <p:nvSpPr>
          <p:cNvPr id="1048629" name="Freeform 6"/>
          <p:cNvSpPr/>
          <p:nvPr/>
        </p:nvSpPr>
        <p:spPr>
          <a:xfrm>
            <a:off x="7766022" y="1028700"/>
            <a:ext cx="1081011" cy="131687"/>
          </a:xfrm>
          <a:custGeom>
            <a:avLst/>
            <a:ahLst/>
            <a:rect l="l" t="t" r="r" b="b"/>
            <a:pathLst>
              <a:path w="1081011" h="131687">
                <a:moveTo>
                  <a:pt x="0" y="0"/>
                </a:moveTo>
                <a:lnTo>
                  <a:pt x="1081011" y="0"/>
                </a:lnTo>
                <a:lnTo>
                  <a:pt x="1081011" y="131687"/>
                </a:lnTo>
                <a:lnTo>
                  <a:pt x="0" y="131687"/>
                </a:lnTo>
                <a:lnTo>
                  <a:pt x="0" y="0"/>
                </a:lnTo>
                <a:close/>
              </a:path>
            </a:pathLst>
          </a:custGeom>
          <a:blipFill>
            <a:blip xmlns:r="http://schemas.openxmlformats.org/officeDocument/2006/relationships" r:embed="rId3"/>
            <a:stretch>
              <a:fillRect/>
            </a:stretch>
          </a:blipFill>
        </p:spPr>
      </p:sp>
      <p:sp>
        <p:nvSpPr>
          <p:cNvPr id="1048630" name="Freeform 7"/>
          <p:cNvSpPr/>
          <p:nvPr/>
        </p:nvSpPr>
        <p:spPr>
          <a:xfrm>
            <a:off x="12814093" y="9500891"/>
            <a:ext cx="1081011" cy="131687"/>
          </a:xfrm>
          <a:custGeom>
            <a:avLst/>
            <a:ahLst/>
            <a:rect l="l" t="t" r="r" b="b"/>
            <a:pathLst>
              <a:path w="1081011" h="131687">
                <a:moveTo>
                  <a:pt x="0" y="0"/>
                </a:moveTo>
                <a:lnTo>
                  <a:pt x="1081011" y="0"/>
                </a:lnTo>
                <a:lnTo>
                  <a:pt x="1081011" y="131687"/>
                </a:lnTo>
                <a:lnTo>
                  <a:pt x="0" y="131687"/>
                </a:lnTo>
                <a:lnTo>
                  <a:pt x="0" y="0"/>
                </a:lnTo>
                <a:close/>
              </a:path>
            </a:pathLst>
          </a:custGeom>
          <a:blipFill>
            <a:blip xmlns:r="http://schemas.openxmlformats.org/officeDocument/2006/relationships" r:embed="rId3"/>
            <a:stretch>
              <a:fillRect/>
            </a:stretch>
          </a:blipFill>
        </p:spPr>
      </p:sp>
      <p:sp>
        <p:nvSpPr>
          <p:cNvPr id="1048631" name="Freeform 8"/>
          <p:cNvSpPr/>
          <p:nvPr/>
        </p:nvSpPr>
        <p:spPr>
          <a:xfrm>
            <a:off x="1230828" y="2960865"/>
            <a:ext cx="6535194" cy="4618204"/>
          </a:xfrm>
          <a:custGeom>
            <a:avLst/>
            <a:ahLst/>
            <a:rect l="l" t="t" r="r" b="b"/>
            <a:pathLst>
              <a:path w="6535194" h="4618204">
                <a:moveTo>
                  <a:pt x="0" y="0"/>
                </a:moveTo>
                <a:lnTo>
                  <a:pt x="6535194" y="0"/>
                </a:lnTo>
                <a:lnTo>
                  <a:pt x="6535194" y="4618203"/>
                </a:lnTo>
                <a:lnTo>
                  <a:pt x="0" y="4618203"/>
                </a:lnTo>
                <a:lnTo>
                  <a:pt x="0" y="0"/>
                </a:lnTo>
                <a:close/>
              </a:path>
            </a:pathLst>
          </a:custGeom>
          <a:blipFill>
            <a:blip xmlns:r="http://schemas.openxmlformats.org/officeDocument/2006/relationships" r:embed="rId4"/>
            <a:stretch>
              <a:fillRect/>
            </a:stretch>
          </a:blipFill>
        </p:spPr>
      </p:sp>
      <p:sp>
        <p:nvSpPr>
          <p:cNvPr id="1048632" name="TextBox 9"/>
          <p:cNvSpPr txBox="1"/>
          <p:nvPr/>
        </p:nvSpPr>
        <p:spPr>
          <a:xfrm>
            <a:off x="8306527" y="2127282"/>
            <a:ext cx="8600090" cy="956692"/>
          </a:xfrm>
          <a:prstGeom prst="rect"/>
        </p:spPr>
        <p:txBody>
          <a:bodyPr anchor="t" bIns="0" lIns="0" rIns="0" rtlCol="0" tIns="0">
            <a:spAutoFit/>
          </a:bodyPr>
          <a:p>
            <a:pPr algn="l" indent="0" lvl="0" marL="0">
              <a:lnSpc>
                <a:spcPts val="7533"/>
              </a:lnSpc>
              <a:spcBef>
                <a:spcPct val="0"/>
              </a:spcBef>
            </a:pPr>
            <a:r>
              <a:rPr b="1" sz="7609" lang="en-US">
                <a:solidFill>
                  <a:srgbClr val="EF578A"/>
                </a:solidFill>
                <a:latin typeface="Oswald Bold"/>
                <a:ea typeface="Oswald Bold"/>
                <a:cs typeface="Oswald Bold"/>
                <a:sym typeface="Oswald Bold"/>
              </a:rPr>
              <a:t>E</a:t>
            </a:r>
            <a:r>
              <a:rPr b="1" sz="7609" lang="en-US" strike="noStrike" u="none">
                <a:solidFill>
                  <a:srgbClr val="EF578A"/>
                </a:solidFill>
                <a:latin typeface="Oswald Bold"/>
                <a:ea typeface="Oswald Bold"/>
                <a:cs typeface="Oswald Bold"/>
                <a:sym typeface="Oswald Bold"/>
              </a:rPr>
              <a:t>RA PENTIUM</a:t>
            </a:r>
          </a:p>
        </p:txBody>
      </p:sp>
      <p:sp>
        <p:nvSpPr>
          <p:cNvPr id="1048633" name="TextBox 10"/>
          <p:cNvSpPr txBox="1"/>
          <p:nvPr/>
        </p:nvSpPr>
        <p:spPr>
          <a:xfrm>
            <a:off x="8130186" y="3259947"/>
            <a:ext cx="8952773" cy="3128265"/>
          </a:xfrm>
          <a:prstGeom prst="rect"/>
        </p:spPr>
        <p:txBody>
          <a:bodyPr anchor="t" bIns="0" lIns="0" rIns="0" rtlCol="0" tIns="0">
            <a:spAutoFit/>
          </a:bodyPr>
          <a:p>
            <a:pPr algn="just">
              <a:lnSpc>
                <a:spcPts val="3079"/>
              </a:lnSpc>
              <a:spcBef>
                <a:spcPct val="0"/>
              </a:spcBef>
            </a:pPr>
            <a:r>
              <a:rPr dirty="0" sz="2199" lang="en-US" err="1">
                <a:solidFill>
                  <a:srgbClr val="332C2C"/>
                </a:solidFill>
                <a:latin typeface="Canva Sans"/>
                <a:ea typeface="Canva Sans"/>
                <a:cs typeface="Canva Sans"/>
                <a:sym typeface="Canva Sans"/>
              </a:rPr>
              <a:t>Peluncuran</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prosesor</a:t>
            </a:r>
            <a:r>
              <a:rPr dirty="0" sz="2199" lang="en-US">
                <a:solidFill>
                  <a:srgbClr val="332C2C"/>
                </a:solidFill>
                <a:latin typeface="Canva Sans"/>
                <a:ea typeface="Canva Sans"/>
                <a:cs typeface="Canva Sans"/>
                <a:sym typeface="Canva Sans"/>
              </a:rPr>
              <a:t> Pentium pada </a:t>
            </a:r>
            <a:r>
              <a:rPr dirty="0" sz="2199" lang="en-US" err="1">
                <a:solidFill>
                  <a:srgbClr val="332C2C"/>
                </a:solidFill>
                <a:latin typeface="Canva Sans"/>
                <a:ea typeface="Canva Sans"/>
                <a:cs typeface="Canva Sans"/>
                <a:sym typeface="Canva Sans"/>
              </a:rPr>
              <a:t>tahun</a:t>
            </a:r>
            <a:r>
              <a:rPr dirty="0" sz="2199" lang="en-US">
                <a:solidFill>
                  <a:srgbClr val="332C2C"/>
                </a:solidFill>
                <a:latin typeface="Canva Sans"/>
                <a:ea typeface="Canva Sans"/>
                <a:cs typeface="Canva Sans"/>
                <a:sym typeface="Canva Sans"/>
              </a:rPr>
              <a:t> 1993 </a:t>
            </a:r>
            <a:r>
              <a:rPr dirty="0" sz="2199" lang="en-US" err="1">
                <a:solidFill>
                  <a:srgbClr val="332C2C"/>
                </a:solidFill>
                <a:latin typeface="Canva Sans"/>
                <a:ea typeface="Canva Sans"/>
                <a:cs typeface="Canva Sans"/>
                <a:sym typeface="Canva Sans"/>
              </a:rPr>
              <a:t>mengubah</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paradigma</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performa</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komputer</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dengan</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memperkenalkan</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kemampuan</a:t>
            </a:r>
            <a:r>
              <a:rPr dirty="0" sz="2199" lang="en-US">
                <a:solidFill>
                  <a:srgbClr val="332C2C"/>
                </a:solidFill>
                <a:latin typeface="Canva Sans"/>
                <a:ea typeface="Canva Sans"/>
                <a:cs typeface="Canva Sans"/>
                <a:sym typeface="Canva Sans"/>
              </a:rPr>
              <a:t> multimedia yang </a:t>
            </a:r>
            <a:r>
              <a:rPr dirty="0" sz="2199" lang="en-US" err="1">
                <a:solidFill>
                  <a:srgbClr val="332C2C"/>
                </a:solidFill>
                <a:latin typeface="Canva Sans"/>
                <a:ea typeface="Canva Sans"/>
                <a:cs typeface="Canva Sans"/>
                <a:sym typeface="Canva Sans"/>
              </a:rPr>
              <a:t>belum</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pernah</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ada</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sebelumnya</a:t>
            </a:r>
            <a:r>
              <a:rPr dirty="0" sz="2199" lang="en-US">
                <a:solidFill>
                  <a:srgbClr val="332C2C"/>
                </a:solidFill>
                <a:latin typeface="Canva Sans"/>
                <a:ea typeface="Canva Sans"/>
                <a:cs typeface="Canva Sans"/>
                <a:sym typeface="Canva Sans"/>
              </a:rPr>
              <a:t>. Seiring </a:t>
            </a:r>
            <a:r>
              <a:rPr dirty="0" sz="2199" lang="en-US" err="1">
                <a:solidFill>
                  <a:srgbClr val="332C2C"/>
                </a:solidFill>
                <a:latin typeface="Canva Sans"/>
                <a:ea typeface="Canva Sans"/>
                <a:cs typeface="Canva Sans"/>
                <a:sym typeface="Canva Sans"/>
              </a:rPr>
              <a:t>berjalannya</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waktu</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seri</a:t>
            </a:r>
            <a:r>
              <a:rPr dirty="0" sz="2199" lang="en-US">
                <a:solidFill>
                  <a:srgbClr val="332C2C"/>
                </a:solidFill>
                <a:latin typeface="Canva Sans"/>
                <a:ea typeface="Canva Sans"/>
                <a:cs typeface="Canva Sans"/>
                <a:sym typeface="Canva Sans"/>
              </a:rPr>
              <a:t> Pentium </a:t>
            </a:r>
            <a:r>
              <a:rPr dirty="0" sz="2199" lang="en-US" err="1">
                <a:solidFill>
                  <a:srgbClr val="332C2C"/>
                </a:solidFill>
                <a:latin typeface="Canva Sans"/>
                <a:ea typeface="Canva Sans"/>
                <a:cs typeface="Canva Sans"/>
                <a:sym typeface="Canva Sans"/>
              </a:rPr>
              <a:t>berkembang</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melalui</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generasi</a:t>
            </a:r>
            <a:r>
              <a:rPr dirty="0" sz="2199" lang="en-US">
                <a:solidFill>
                  <a:srgbClr val="332C2C"/>
                </a:solidFill>
                <a:latin typeface="Canva Sans"/>
                <a:ea typeface="Canva Sans"/>
                <a:cs typeface="Canva Sans"/>
                <a:sym typeface="Canva Sans"/>
              </a:rPr>
              <a:t> Pentium II, Pentium III, dan Pentium 4. </a:t>
            </a:r>
            <a:r>
              <a:rPr dirty="0" sz="2199" lang="en-US" err="1">
                <a:solidFill>
                  <a:srgbClr val="332C2C"/>
                </a:solidFill>
                <a:latin typeface="Canva Sans"/>
                <a:ea typeface="Canva Sans"/>
                <a:cs typeface="Canva Sans"/>
                <a:sym typeface="Canva Sans"/>
              </a:rPr>
              <a:t>Setiap</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generasi</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membawa</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peningkatan</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kecepatan</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peningkatan</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arsitektur</a:t>
            </a:r>
            <a:r>
              <a:rPr dirty="0" sz="2199" lang="en-US">
                <a:solidFill>
                  <a:srgbClr val="332C2C"/>
                </a:solidFill>
                <a:latin typeface="Canva Sans"/>
                <a:ea typeface="Canva Sans"/>
                <a:cs typeface="Canva Sans"/>
                <a:sym typeface="Canva Sans"/>
              </a:rPr>
              <a:t>, dan </a:t>
            </a:r>
            <a:r>
              <a:rPr dirty="0" sz="2199" lang="en-US" err="1">
                <a:solidFill>
                  <a:srgbClr val="332C2C"/>
                </a:solidFill>
                <a:latin typeface="Canva Sans"/>
                <a:ea typeface="Canva Sans"/>
                <a:cs typeface="Canva Sans"/>
                <a:sym typeface="Canva Sans"/>
              </a:rPr>
              <a:t>kemampuan</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untuk</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menangani</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aplikasi</a:t>
            </a:r>
            <a:r>
              <a:rPr dirty="0" sz="2199" lang="en-US">
                <a:solidFill>
                  <a:srgbClr val="332C2C"/>
                </a:solidFill>
                <a:latin typeface="Canva Sans"/>
                <a:ea typeface="Canva Sans"/>
                <a:cs typeface="Canva Sans"/>
                <a:sym typeface="Canva Sans"/>
              </a:rPr>
              <a:t> yang </a:t>
            </a:r>
            <a:r>
              <a:rPr dirty="0" sz="2199" lang="en-US" err="1">
                <a:solidFill>
                  <a:srgbClr val="332C2C"/>
                </a:solidFill>
                <a:latin typeface="Canva Sans"/>
                <a:ea typeface="Canva Sans"/>
                <a:cs typeface="Canva Sans"/>
                <a:sym typeface="Canva Sans"/>
              </a:rPr>
              <a:t>semakin</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menuntut</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sehingga</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menjadikan</a:t>
            </a:r>
            <a:r>
              <a:rPr dirty="0" sz="2199" lang="en-US">
                <a:solidFill>
                  <a:srgbClr val="332C2C"/>
                </a:solidFill>
                <a:latin typeface="Canva Sans"/>
                <a:ea typeface="Canva Sans"/>
                <a:cs typeface="Canva Sans"/>
                <a:sym typeface="Canva Sans"/>
              </a:rPr>
              <a:t> PC </a:t>
            </a:r>
            <a:r>
              <a:rPr dirty="0" sz="2199" lang="en-US" err="1">
                <a:solidFill>
                  <a:srgbClr val="332C2C"/>
                </a:solidFill>
                <a:latin typeface="Canva Sans"/>
                <a:ea typeface="Canva Sans"/>
                <a:cs typeface="Canva Sans"/>
                <a:sym typeface="Canva Sans"/>
              </a:rPr>
              <a:t>pribadi</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semakin</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populer</a:t>
            </a:r>
            <a:r>
              <a:rPr dirty="0" sz="2199" lang="en-US">
                <a:solidFill>
                  <a:srgbClr val="332C2C"/>
                </a:solidFill>
                <a:latin typeface="Canva Sans"/>
                <a:ea typeface="Canva Sans"/>
                <a:cs typeface="Canva Sans"/>
                <a:sym typeface="Canva Sans"/>
              </a:rPr>
              <a:t> dan </a:t>
            </a:r>
            <a:r>
              <a:rPr dirty="0" sz="2199" lang="en-US" err="1">
                <a:solidFill>
                  <a:srgbClr val="332C2C"/>
                </a:solidFill>
                <a:latin typeface="Canva Sans"/>
                <a:ea typeface="Canva Sans"/>
                <a:cs typeface="Canva Sans"/>
                <a:sym typeface="Canva Sans"/>
              </a:rPr>
              <a:t>memberikan</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dorongan</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signifikan</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bagi</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industri</a:t>
            </a:r>
            <a:r>
              <a:rPr dirty="0" sz="2199" lang="en-US">
                <a:solidFill>
                  <a:srgbClr val="332C2C"/>
                </a:solidFill>
                <a:latin typeface="Canva Sans"/>
                <a:ea typeface="Canva Sans"/>
                <a:cs typeface="Canva Sans"/>
                <a:sym typeface="Canva Sans"/>
              </a:rPr>
              <a:t> </a:t>
            </a:r>
            <a:r>
              <a:rPr dirty="0" sz="2199" lang="en-US" err="1">
                <a:solidFill>
                  <a:srgbClr val="332C2C"/>
                </a:solidFill>
                <a:latin typeface="Canva Sans"/>
                <a:ea typeface="Canva Sans"/>
                <a:cs typeface="Canva Sans"/>
                <a:sym typeface="Canva Sans"/>
              </a:rPr>
              <a:t>teknologi</a:t>
            </a:r>
            <a:r>
              <a:rPr dirty="0" sz="2199" lang="en-US">
                <a:solidFill>
                  <a:srgbClr val="332C2C"/>
                </a:solidFill>
                <a:latin typeface="Canva Sans"/>
                <a:ea typeface="Canva Sans"/>
                <a:cs typeface="Canva Sans"/>
                <a:sym typeface="Canva Sans"/>
              </a:rPr>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EA7B"/>
        </a:solidFill>
        <a:effectLst/>
      </p:bgPr>
    </p:bg>
    <p:spTree>
      <p:nvGrpSpPr>
        <p:cNvPr id="34" name=""/>
        <p:cNvGrpSpPr/>
        <p:nvPr/>
      </p:nvGrpSpPr>
      <p:grpSpPr>
        <a:xfrm>
          <a:off x="0" y="0"/>
          <a:ext cx="0" cy="0"/>
          <a:chOff x="0" y="0"/>
          <a:chExt cx="0" cy="0"/>
        </a:xfrm>
      </p:grpSpPr>
      <p:sp>
        <p:nvSpPr>
          <p:cNvPr id="1048634" name="Freeform 2"/>
          <p:cNvSpPr/>
          <p:nvPr/>
        </p:nvSpPr>
        <p:spPr>
          <a:xfrm>
            <a:off x="0" y="-887042"/>
            <a:ext cx="3885592" cy="3708975"/>
          </a:xfrm>
          <a:custGeom>
            <a:avLst/>
            <a:ahLst/>
            <a:rect l="l" t="t" r="r" b="b"/>
            <a:pathLst>
              <a:path w="3885592" h="3708975">
                <a:moveTo>
                  <a:pt x="0" y="0"/>
                </a:moveTo>
                <a:lnTo>
                  <a:pt x="3885592" y="0"/>
                </a:lnTo>
                <a:lnTo>
                  <a:pt x="3885592" y="3708975"/>
                </a:lnTo>
                <a:lnTo>
                  <a:pt x="0" y="3708975"/>
                </a:lnTo>
                <a:lnTo>
                  <a:pt x="0" y="0"/>
                </a:lnTo>
                <a:close/>
              </a:path>
            </a:pathLst>
          </a:custGeom>
          <a:blipFill>
            <a:blip xmlns:r="http://schemas.openxmlformats.org/officeDocument/2006/relationships" r:embed="rId1"/>
            <a:stretch>
              <a:fillRect/>
            </a:stretch>
          </a:blipFill>
        </p:spPr>
      </p:sp>
      <p:sp>
        <p:nvSpPr>
          <p:cNvPr id="1048635" name="Freeform 3"/>
          <p:cNvSpPr/>
          <p:nvPr/>
        </p:nvSpPr>
        <p:spPr>
          <a:xfrm flipH="1" flipV="1">
            <a:off x="13033344" y="6611221"/>
            <a:ext cx="5254656" cy="5015808"/>
          </a:xfrm>
          <a:custGeom>
            <a:avLst/>
            <a:ahLst/>
            <a:rect l="l" t="t" r="r" b="b"/>
            <a:pathLst>
              <a:path w="5254656" h="5015808">
                <a:moveTo>
                  <a:pt x="5254656" y="5015808"/>
                </a:moveTo>
                <a:lnTo>
                  <a:pt x="0" y="5015808"/>
                </a:lnTo>
                <a:lnTo>
                  <a:pt x="0" y="0"/>
                </a:lnTo>
                <a:lnTo>
                  <a:pt x="5254656" y="0"/>
                </a:lnTo>
                <a:lnTo>
                  <a:pt x="5254656" y="5015808"/>
                </a:lnTo>
                <a:close/>
              </a:path>
            </a:pathLst>
          </a:custGeom>
          <a:blipFill>
            <a:blip xmlns:r="http://schemas.openxmlformats.org/officeDocument/2006/relationships" r:embed="rId1"/>
            <a:stretch>
              <a:fillRect/>
            </a:stretch>
          </a:blipFill>
        </p:spPr>
      </p:sp>
      <p:sp>
        <p:nvSpPr>
          <p:cNvPr id="1048636" name="Freeform 4"/>
          <p:cNvSpPr/>
          <p:nvPr/>
        </p:nvSpPr>
        <p:spPr>
          <a:xfrm>
            <a:off x="-1851705" y="967446"/>
            <a:ext cx="3289763" cy="2878007"/>
          </a:xfrm>
          <a:custGeom>
            <a:avLst/>
            <a:ahLst/>
            <a:rect l="l" t="t" r="r" b="b"/>
            <a:pathLst>
              <a:path w="3289763" h="2878007">
                <a:moveTo>
                  <a:pt x="0" y="0"/>
                </a:moveTo>
                <a:lnTo>
                  <a:pt x="3289763" y="0"/>
                </a:lnTo>
                <a:lnTo>
                  <a:pt x="3289763" y="2878006"/>
                </a:lnTo>
                <a:lnTo>
                  <a:pt x="0" y="2878006"/>
                </a:lnTo>
                <a:lnTo>
                  <a:pt x="0" y="0"/>
                </a:lnTo>
                <a:close/>
              </a:path>
            </a:pathLst>
          </a:custGeom>
          <a:blipFill>
            <a:blip xmlns:r="http://schemas.openxmlformats.org/officeDocument/2006/relationships" r:embed="rId2"/>
            <a:stretch>
              <a:fillRect/>
            </a:stretch>
          </a:blipFill>
        </p:spPr>
      </p:sp>
      <p:sp>
        <p:nvSpPr>
          <p:cNvPr id="1048637" name="Freeform 5"/>
          <p:cNvSpPr/>
          <p:nvPr/>
        </p:nvSpPr>
        <p:spPr>
          <a:xfrm>
            <a:off x="13716335" y="8557151"/>
            <a:ext cx="3289763" cy="2878007"/>
          </a:xfrm>
          <a:custGeom>
            <a:avLst/>
            <a:ahLst/>
            <a:rect l="l" t="t" r="r" b="b"/>
            <a:pathLst>
              <a:path w="3289763" h="2878007">
                <a:moveTo>
                  <a:pt x="0" y="0"/>
                </a:moveTo>
                <a:lnTo>
                  <a:pt x="3289763" y="0"/>
                </a:lnTo>
                <a:lnTo>
                  <a:pt x="3289763" y="2878007"/>
                </a:lnTo>
                <a:lnTo>
                  <a:pt x="0" y="2878007"/>
                </a:lnTo>
                <a:lnTo>
                  <a:pt x="0" y="0"/>
                </a:lnTo>
                <a:close/>
              </a:path>
            </a:pathLst>
          </a:custGeom>
          <a:blipFill>
            <a:blip xmlns:r="http://schemas.openxmlformats.org/officeDocument/2006/relationships" r:embed="rId2"/>
            <a:stretch>
              <a:fillRect/>
            </a:stretch>
          </a:blipFill>
        </p:spPr>
      </p:sp>
      <p:sp>
        <p:nvSpPr>
          <p:cNvPr id="1048638" name="Freeform 6"/>
          <p:cNvSpPr/>
          <p:nvPr/>
        </p:nvSpPr>
        <p:spPr>
          <a:xfrm>
            <a:off x="7938359" y="9077178"/>
            <a:ext cx="1077309" cy="362245"/>
          </a:xfrm>
          <a:custGeom>
            <a:avLst/>
            <a:ahLst/>
            <a:rect l="l" t="t" r="r" b="b"/>
            <a:pathLst>
              <a:path w="1077309" h="362245">
                <a:moveTo>
                  <a:pt x="0" y="0"/>
                </a:moveTo>
                <a:lnTo>
                  <a:pt x="1077308" y="0"/>
                </a:lnTo>
                <a:lnTo>
                  <a:pt x="1077308" y="362244"/>
                </a:lnTo>
                <a:lnTo>
                  <a:pt x="0" y="362244"/>
                </a:lnTo>
                <a:lnTo>
                  <a:pt x="0" y="0"/>
                </a:lnTo>
                <a:close/>
              </a:path>
            </a:pathLst>
          </a:custGeom>
          <a:blipFill>
            <a:blip xmlns:r="http://schemas.openxmlformats.org/officeDocument/2006/relationships" r:embed="rId3"/>
            <a:stretch>
              <a:fillRect/>
            </a:stretch>
          </a:blipFill>
          <a:ln cap="sq">
            <a:noFill/>
            <a:prstDash val="solid"/>
            <a:miter/>
          </a:ln>
        </p:spPr>
      </p:sp>
      <p:sp>
        <p:nvSpPr>
          <p:cNvPr id="1048639" name="Freeform 7"/>
          <p:cNvSpPr/>
          <p:nvPr/>
        </p:nvSpPr>
        <p:spPr>
          <a:xfrm>
            <a:off x="13033344" y="-2120838"/>
            <a:ext cx="6104871" cy="5340767"/>
          </a:xfrm>
          <a:custGeom>
            <a:avLst/>
            <a:ahLst/>
            <a:rect l="l" t="t" r="r" b="b"/>
            <a:pathLst>
              <a:path w="6104871" h="5340767">
                <a:moveTo>
                  <a:pt x="0" y="0"/>
                </a:moveTo>
                <a:lnTo>
                  <a:pt x="6104871" y="0"/>
                </a:lnTo>
                <a:lnTo>
                  <a:pt x="6104871" y="5340767"/>
                </a:lnTo>
                <a:lnTo>
                  <a:pt x="0" y="5340767"/>
                </a:lnTo>
                <a:lnTo>
                  <a:pt x="0" y="0"/>
                </a:lnTo>
                <a:close/>
              </a:path>
            </a:pathLst>
          </a:custGeom>
          <a:blipFill>
            <a:blip xmlns:r="http://schemas.openxmlformats.org/officeDocument/2006/relationships" r:embed="rId4"/>
            <a:stretch>
              <a:fillRect/>
            </a:stretch>
          </a:blipFill>
        </p:spPr>
      </p:sp>
      <p:sp>
        <p:nvSpPr>
          <p:cNvPr id="1048640" name="Freeform 8"/>
          <p:cNvSpPr/>
          <p:nvPr/>
        </p:nvSpPr>
        <p:spPr>
          <a:xfrm>
            <a:off x="15811485" y="2274762"/>
            <a:ext cx="1081011" cy="131687"/>
          </a:xfrm>
          <a:custGeom>
            <a:avLst/>
            <a:ahLst/>
            <a:rect l="l" t="t" r="r" b="b"/>
            <a:pathLst>
              <a:path w="1081011" h="131687">
                <a:moveTo>
                  <a:pt x="0" y="0"/>
                </a:moveTo>
                <a:lnTo>
                  <a:pt x="1081011" y="0"/>
                </a:lnTo>
                <a:lnTo>
                  <a:pt x="1081011" y="131687"/>
                </a:lnTo>
                <a:lnTo>
                  <a:pt x="0" y="131687"/>
                </a:lnTo>
                <a:lnTo>
                  <a:pt x="0" y="0"/>
                </a:lnTo>
                <a:close/>
              </a:path>
            </a:pathLst>
          </a:custGeom>
          <a:blipFill>
            <a:blip xmlns:r="http://schemas.openxmlformats.org/officeDocument/2006/relationships" r:embed="rId5"/>
            <a:stretch>
              <a:fillRect/>
            </a:stretch>
          </a:blipFill>
        </p:spPr>
      </p:sp>
      <p:sp>
        <p:nvSpPr>
          <p:cNvPr id="1048641" name="Freeform 9"/>
          <p:cNvSpPr/>
          <p:nvPr/>
        </p:nvSpPr>
        <p:spPr>
          <a:xfrm>
            <a:off x="597864" y="2958102"/>
            <a:ext cx="6991616" cy="3653120"/>
          </a:xfrm>
          <a:custGeom>
            <a:avLst/>
            <a:ahLst/>
            <a:rect l="l" t="t" r="r" b="b"/>
            <a:pathLst>
              <a:path w="6991616" h="3653120">
                <a:moveTo>
                  <a:pt x="0" y="0"/>
                </a:moveTo>
                <a:lnTo>
                  <a:pt x="6991616" y="0"/>
                </a:lnTo>
                <a:lnTo>
                  <a:pt x="6991616" y="3653119"/>
                </a:lnTo>
                <a:lnTo>
                  <a:pt x="0" y="3653119"/>
                </a:lnTo>
                <a:lnTo>
                  <a:pt x="0" y="0"/>
                </a:lnTo>
                <a:close/>
              </a:path>
            </a:pathLst>
          </a:custGeom>
          <a:blipFill>
            <a:blip xmlns:r="http://schemas.openxmlformats.org/officeDocument/2006/relationships" r:embed="rId6"/>
            <a:stretch>
              <a:fillRect/>
            </a:stretch>
          </a:blipFill>
        </p:spPr>
      </p:sp>
      <p:sp>
        <p:nvSpPr>
          <p:cNvPr id="1048642" name="TextBox 10"/>
          <p:cNvSpPr txBox="1"/>
          <p:nvPr/>
        </p:nvSpPr>
        <p:spPr>
          <a:xfrm>
            <a:off x="7938359" y="2389062"/>
            <a:ext cx="6760502" cy="762635"/>
          </a:xfrm>
          <a:prstGeom prst="rect"/>
        </p:spPr>
        <p:txBody>
          <a:bodyPr anchor="t" bIns="0" lIns="0" rIns="0" rtlCol="0" tIns="0">
            <a:spAutoFit/>
          </a:bodyPr>
          <a:p>
            <a:pPr algn="l" indent="0" lvl="0" marL="0">
              <a:lnSpc>
                <a:spcPts val="6005"/>
              </a:lnSpc>
              <a:spcBef>
                <a:spcPct val="0"/>
              </a:spcBef>
            </a:pPr>
            <a:r>
              <a:rPr b="1" sz="6065" lang="en-US">
                <a:solidFill>
                  <a:srgbClr val="EF578A"/>
                </a:solidFill>
                <a:latin typeface="Oswald Bold"/>
                <a:ea typeface="Oswald Bold"/>
                <a:cs typeface="Oswald Bold"/>
                <a:sym typeface="Oswald Bold"/>
              </a:rPr>
              <a:t>ER</a:t>
            </a:r>
            <a:r>
              <a:rPr b="1" sz="6065" lang="en-US" strike="noStrike" u="none">
                <a:solidFill>
                  <a:srgbClr val="EF578A"/>
                </a:solidFill>
                <a:latin typeface="Oswald Bold"/>
                <a:ea typeface="Oswald Bold"/>
                <a:cs typeface="Oswald Bold"/>
                <a:sym typeface="Oswald Bold"/>
              </a:rPr>
              <a:t>A CORE I-SERIES</a:t>
            </a:r>
          </a:p>
        </p:txBody>
      </p:sp>
      <p:sp>
        <p:nvSpPr>
          <p:cNvPr id="1048643" name="TextBox 11"/>
          <p:cNvSpPr txBox="1"/>
          <p:nvPr/>
        </p:nvSpPr>
        <p:spPr>
          <a:xfrm>
            <a:off x="7938359" y="3154156"/>
            <a:ext cx="7718303" cy="3519298"/>
          </a:xfrm>
          <a:prstGeom prst="rect"/>
        </p:spPr>
        <p:txBody>
          <a:bodyPr anchor="t" bIns="0" lIns="0" rIns="0" rtlCol="0" tIns="0">
            <a:spAutoFit/>
          </a:bodyPr>
          <a:p>
            <a:pPr algn="just">
              <a:lnSpc>
                <a:spcPts val="3079"/>
              </a:lnSpc>
              <a:spcBef>
                <a:spcPct val="0"/>
              </a:spcBef>
            </a:pPr>
            <a:r>
              <a:rPr sz="2199" lang="en-US">
                <a:solidFill>
                  <a:srgbClr val="332C2C"/>
                </a:solidFill>
                <a:latin typeface="Canva Sans"/>
                <a:ea typeface="Canva Sans"/>
                <a:cs typeface="Canva Sans"/>
                <a:sym typeface="Canva Sans"/>
              </a:rPr>
              <a:t>Transisi dari era Pentium ke Core i-Series menandai pergeseran ke arsitektur multi-core dengan pengenalan Core Duo dan Core 2 Duo. Segmen Core i-Series (i3, i5, i7, dan i9) dirancang untuk memenuhi kebutuhan beragam pengguna, dari mereka yang menginginkan efisiensi energi untuk tugas sehari-hari hingga profesional yang membutuhkan kinerja maksimal dalam multitasking dan aplikasi berat. Pendekatan segmentasi ini membantu mengoptimalkan penggunaan daya serta meningkatkan kinerja grafis dan pemrosesan data.</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6094"/>
        </a:solidFill>
        <a:effectLst/>
      </p:bgPr>
    </p:bg>
    <p:spTree>
      <p:nvGrpSpPr>
        <p:cNvPr id="35" name=""/>
        <p:cNvGrpSpPr/>
        <p:nvPr/>
      </p:nvGrpSpPr>
      <p:grpSpPr>
        <a:xfrm>
          <a:off x="0" y="0"/>
          <a:ext cx="0" cy="0"/>
          <a:chOff x="0" y="0"/>
          <a:chExt cx="0" cy="0"/>
        </a:xfrm>
      </p:grpSpPr>
      <p:sp>
        <p:nvSpPr>
          <p:cNvPr id="1048644" name="Freeform 2"/>
          <p:cNvSpPr/>
          <p:nvPr/>
        </p:nvSpPr>
        <p:spPr>
          <a:xfrm>
            <a:off x="15697517" y="7978180"/>
            <a:ext cx="5500670" cy="2880976"/>
          </a:xfrm>
          <a:custGeom>
            <a:avLst/>
            <a:ahLst/>
            <a:rect l="l" t="t" r="r" b="b"/>
            <a:pathLst>
              <a:path w="5500670" h="2880976">
                <a:moveTo>
                  <a:pt x="0" y="0"/>
                </a:moveTo>
                <a:lnTo>
                  <a:pt x="5500670" y="0"/>
                </a:lnTo>
                <a:lnTo>
                  <a:pt x="5500670" y="2880976"/>
                </a:lnTo>
                <a:lnTo>
                  <a:pt x="0" y="2880976"/>
                </a:lnTo>
                <a:lnTo>
                  <a:pt x="0" y="0"/>
                </a:lnTo>
                <a:close/>
              </a:path>
            </a:pathLst>
          </a:custGeom>
          <a:blipFill>
            <a:blip xmlns:r="http://schemas.openxmlformats.org/officeDocument/2006/relationships" r:embed="rId1"/>
            <a:stretch>
              <a:fillRect/>
            </a:stretch>
          </a:blipFill>
          <a:ln cap="sq">
            <a:noFill/>
            <a:prstDash val="solid"/>
            <a:miter/>
          </a:ln>
        </p:spPr>
      </p:sp>
      <p:sp>
        <p:nvSpPr>
          <p:cNvPr id="1048645" name="Freeform 3"/>
          <p:cNvSpPr/>
          <p:nvPr/>
        </p:nvSpPr>
        <p:spPr>
          <a:xfrm flipH="1" flipV="1">
            <a:off x="-2910187" y="-572156"/>
            <a:ext cx="5500670" cy="2880976"/>
          </a:xfrm>
          <a:custGeom>
            <a:avLst/>
            <a:ahLst/>
            <a:rect l="l" t="t" r="r" b="b"/>
            <a:pathLst>
              <a:path w="5500670" h="2880976">
                <a:moveTo>
                  <a:pt x="5500670" y="2880976"/>
                </a:moveTo>
                <a:lnTo>
                  <a:pt x="0" y="2880976"/>
                </a:lnTo>
                <a:lnTo>
                  <a:pt x="0" y="0"/>
                </a:lnTo>
                <a:lnTo>
                  <a:pt x="5500670" y="0"/>
                </a:lnTo>
                <a:lnTo>
                  <a:pt x="5500670" y="2880976"/>
                </a:lnTo>
                <a:close/>
              </a:path>
            </a:pathLst>
          </a:custGeom>
          <a:blipFill>
            <a:blip xmlns:r="http://schemas.openxmlformats.org/officeDocument/2006/relationships" r:embed="rId1"/>
            <a:stretch>
              <a:fillRect/>
            </a:stretch>
          </a:blipFill>
          <a:ln cap="sq">
            <a:noFill/>
            <a:prstDash val="solid"/>
            <a:miter/>
          </a:ln>
        </p:spPr>
      </p:sp>
      <p:sp>
        <p:nvSpPr>
          <p:cNvPr id="1048646" name="Freeform 4"/>
          <p:cNvSpPr/>
          <p:nvPr/>
        </p:nvSpPr>
        <p:spPr>
          <a:xfrm>
            <a:off x="7704081" y="9126613"/>
            <a:ext cx="1081011" cy="131687"/>
          </a:xfrm>
          <a:custGeom>
            <a:avLst/>
            <a:ahLst/>
            <a:rect l="l" t="t" r="r" b="b"/>
            <a:pathLst>
              <a:path w="1081011" h="131687">
                <a:moveTo>
                  <a:pt x="0" y="0"/>
                </a:moveTo>
                <a:lnTo>
                  <a:pt x="1081010" y="0"/>
                </a:lnTo>
                <a:lnTo>
                  <a:pt x="1081010" y="131687"/>
                </a:lnTo>
                <a:lnTo>
                  <a:pt x="0" y="131687"/>
                </a:lnTo>
                <a:lnTo>
                  <a:pt x="0" y="0"/>
                </a:lnTo>
                <a:close/>
              </a:path>
            </a:pathLst>
          </a:custGeom>
          <a:blipFill>
            <a:blip xmlns:r="http://schemas.openxmlformats.org/officeDocument/2006/relationships" r:embed="rId2"/>
            <a:stretch>
              <a:fillRect/>
            </a:stretch>
          </a:blipFill>
        </p:spPr>
      </p:sp>
      <p:sp>
        <p:nvSpPr>
          <p:cNvPr id="1048647" name="Freeform 5"/>
          <p:cNvSpPr/>
          <p:nvPr/>
        </p:nvSpPr>
        <p:spPr>
          <a:xfrm>
            <a:off x="3126785" y="1028700"/>
            <a:ext cx="1081011" cy="131687"/>
          </a:xfrm>
          <a:custGeom>
            <a:avLst/>
            <a:ahLst/>
            <a:rect l="l" t="t" r="r" b="b"/>
            <a:pathLst>
              <a:path w="1081011" h="131687">
                <a:moveTo>
                  <a:pt x="0" y="0"/>
                </a:moveTo>
                <a:lnTo>
                  <a:pt x="1081010" y="0"/>
                </a:lnTo>
                <a:lnTo>
                  <a:pt x="1081010" y="131687"/>
                </a:lnTo>
                <a:lnTo>
                  <a:pt x="0" y="131687"/>
                </a:lnTo>
                <a:lnTo>
                  <a:pt x="0" y="0"/>
                </a:lnTo>
                <a:close/>
              </a:path>
            </a:pathLst>
          </a:custGeom>
          <a:blipFill>
            <a:blip xmlns:r="http://schemas.openxmlformats.org/officeDocument/2006/relationships" r:embed="rId2"/>
            <a:stretch>
              <a:fillRect/>
            </a:stretch>
          </a:blipFill>
        </p:spPr>
      </p:sp>
      <p:sp>
        <p:nvSpPr>
          <p:cNvPr id="1048648" name="Freeform 6"/>
          <p:cNvSpPr/>
          <p:nvPr/>
        </p:nvSpPr>
        <p:spPr>
          <a:xfrm>
            <a:off x="10947595" y="3313571"/>
            <a:ext cx="7330880" cy="5098076"/>
          </a:xfrm>
          <a:custGeom>
            <a:avLst/>
            <a:ahLst/>
            <a:rect l="l" t="t" r="r" b="b"/>
            <a:pathLst>
              <a:path w="7330880" h="5098076">
                <a:moveTo>
                  <a:pt x="0" y="0"/>
                </a:moveTo>
                <a:lnTo>
                  <a:pt x="7330880" y="0"/>
                </a:lnTo>
                <a:lnTo>
                  <a:pt x="7330880" y="5098075"/>
                </a:lnTo>
                <a:lnTo>
                  <a:pt x="0" y="5098075"/>
                </a:lnTo>
                <a:lnTo>
                  <a:pt x="0" y="0"/>
                </a:lnTo>
                <a:close/>
              </a:path>
            </a:pathLst>
          </a:custGeom>
          <a:blipFill>
            <a:blip xmlns:r="http://schemas.openxmlformats.org/officeDocument/2006/relationships" r:embed="rId3"/>
            <a:stretch>
              <a:fillRect/>
            </a:stretch>
          </a:blipFill>
        </p:spPr>
      </p:sp>
      <p:sp>
        <p:nvSpPr>
          <p:cNvPr id="1048649" name="TextBox 7"/>
          <p:cNvSpPr txBox="1"/>
          <p:nvPr/>
        </p:nvSpPr>
        <p:spPr>
          <a:xfrm>
            <a:off x="1028700" y="1546278"/>
            <a:ext cx="7756391" cy="1767293"/>
          </a:xfrm>
          <a:prstGeom prst="rect"/>
        </p:spPr>
        <p:txBody>
          <a:bodyPr anchor="t" bIns="0" lIns="0" rIns="0" rtlCol="0" tIns="0">
            <a:spAutoFit/>
          </a:bodyPr>
          <a:p>
            <a:pPr algn="l" indent="0" lvl="0" marL="0">
              <a:lnSpc>
                <a:spcPts val="6889"/>
              </a:lnSpc>
              <a:spcBef>
                <a:spcPct val="0"/>
              </a:spcBef>
            </a:pPr>
            <a:r>
              <a:rPr b="1" sz="6959" lang="en-US">
                <a:solidFill>
                  <a:srgbClr val="F7EA7B"/>
                </a:solidFill>
                <a:latin typeface="Oswald Bold"/>
                <a:ea typeface="Oswald Bold"/>
                <a:cs typeface="Oswald Bold"/>
                <a:sym typeface="Oswald Bold"/>
              </a:rPr>
              <a:t>REVOLUSI</a:t>
            </a:r>
            <a:r>
              <a:rPr b="1" sz="6959" lang="en-US" strike="noStrike" u="none">
                <a:solidFill>
                  <a:srgbClr val="F7EA7B"/>
                </a:solidFill>
                <a:latin typeface="Oswald Bold"/>
                <a:ea typeface="Oswald Bold"/>
                <a:cs typeface="Oswald Bold"/>
                <a:sym typeface="Oswald Bold"/>
              </a:rPr>
              <a:t> CORE ULTRA SERIES</a:t>
            </a:r>
          </a:p>
        </p:txBody>
      </p:sp>
      <p:sp>
        <p:nvSpPr>
          <p:cNvPr id="1048650" name="TextBox 8"/>
          <p:cNvSpPr txBox="1"/>
          <p:nvPr/>
        </p:nvSpPr>
        <p:spPr>
          <a:xfrm>
            <a:off x="817682" y="3286518"/>
            <a:ext cx="9928420" cy="5840095"/>
          </a:xfrm>
          <a:prstGeom prst="rect"/>
        </p:spPr>
        <p:txBody>
          <a:bodyPr anchor="t" bIns="0" lIns="0" rIns="0" rtlCol="0" tIns="0">
            <a:spAutoFit/>
          </a:bodyPr>
          <a:p>
            <a:pPr algn="just">
              <a:lnSpc>
                <a:spcPts val="3079"/>
              </a:lnSpc>
            </a:pPr>
            <a:r>
              <a:rPr sz="2199" lang="en-US">
                <a:solidFill>
                  <a:srgbClr val="F3EFF0"/>
                </a:solidFill>
                <a:latin typeface="Canva Sans"/>
                <a:ea typeface="Canva Sans"/>
                <a:cs typeface="Canva Sans"/>
                <a:sym typeface="Canva Sans"/>
              </a:rPr>
              <a:t>Menggantikan deretan Core i-Series, Intel memperkenalkan Core Ultra Series sebagai strategi rebranding yang mendefinisikan ulang cara konsumen memilih prosesor. Seri baru ini dibagi menjadi dua kelompok utama:</a:t>
            </a:r>
          </a:p>
          <a:p>
            <a:pPr algn="just" indent="-237489" lvl="1" marL="474978">
              <a:lnSpc>
                <a:spcPts val="3079"/>
              </a:lnSpc>
              <a:buFont typeface="Arial"/>
              <a:buChar char="•"/>
            </a:pPr>
            <a:r>
              <a:rPr sz="2199" lang="en-US">
                <a:solidFill>
                  <a:srgbClr val="F3EFF0"/>
                </a:solidFill>
                <a:latin typeface="Canva Sans"/>
                <a:ea typeface="Canva Sans"/>
                <a:cs typeface="Canva Sans"/>
                <a:sym typeface="Canva Sans"/>
              </a:rPr>
              <a:t>V-Series (High-Efficiency): Dirancang untuk memberikan efisiensi luar biasa dengan daya yang rendah namun produktivitas tinggi, ideal untuk laptop yang mengutamakan mobilitas dan masa pakai baterai yang lama.</a:t>
            </a:r>
          </a:p>
          <a:p>
            <a:pPr algn="just" indent="-237489" lvl="1" marL="474978">
              <a:lnSpc>
                <a:spcPts val="3079"/>
              </a:lnSpc>
              <a:buFont typeface="Arial"/>
              <a:buChar char="•"/>
            </a:pPr>
            <a:r>
              <a:rPr sz="2199" lang="en-US">
                <a:solidFill>
                  <a:srgbClr val="F3EFF0"/>
                </a:solidFill>
                <a:latin typeface="Canva Sans"/>
                <a:ea typeface="Canva Sans"/>
                <a:cs typeface="Canva Sans"/>
                <a:sym typeface="Canva Sans"/>
              </a:rPr>
              <a:t>H-Series (High-Performance): Ditujukan untuk memenuhi kebutuhan tugas berat seperti gaming, rendering, dan aplikasi profesional dengan performa tinggi meskipun dengan konsumsi daya yang lebih besar.</a:t>
            </a:r>
          </a:p>
          <a:p>
            <a:pPr algn="just" indent="-237489" lvl="1" marL="474978">
              <a:lnSpc>
                <a:spcPts val="3079"/>
              </a:lnSpc>
              <a:buFont typeface="Arial"/>
              <a:buChar char="•"/>
            </a:pPr>
            <a:r>
              <a:rPr sz="2199" lang="en-US">
                <a:solidFill>
                  <a:srgbClr val="F3EFF0"/>
                </a:solidFill>
                <a:latin typeface="Canva Sans"/>
                <a:ea typeface="Canva Sans"/>
                <a:cs typeface="Canva Sans"/>
                <a:sym typeface="Canva Sans"/>
              </a:rPr>
              <a:t> Core Ultra Series mencakup model Core Ultra 5, 7, dan 9, dengan rencana peluncuran model Core Ultra 3 di masa mendatang sebagai tambahan opsi untuk pasar yang lebih variatif.</a:t>
            </a:r>
          </a:p>
          <a:p>
            <a:pPr algn="just">
              <a:lnSpc>
                <a:spcPts val="3079"/>
              </a:lnSpc>
              <a:spcBef>
                <a:spcPct val="0"/>
              </a:spcBef>
            </a:pPr>
            <a:endParaRPr sz="2199" lang="en-US">
              <a:solidFill>
                <a:srgbClr val="F3EFF0"/>
              </a:solidFill>
              <a:latin typeface="Canva Sans"/>
              <a:ea typeface="Canva Sans"/>
              <a:cs typeface="Canva Sans"/>
              <a:sym typeface="Canva Sans"/>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6094"/>
        </a:solidFill>
        <a:effectLst/>
      </p:bgPr>
    </p:bg>
    <p:spTree>
      <p:nvGrpSpPr>
        <p:cNvPr id="36" name=""/>
        <p:cNvGrpSpPr/>
        <p:nvPr/>
      </p:nvGrpSpPr>
      <p:grpSpPr>
        <a:xfrm>
          <a:off x="0" y="0"/>
          <a:ext cx="0" cy="0"/>
          <a:chOff x="0" y="0"/>
          <a:chExt cx="0" cy="0"/>
        </a:xfrm>
      </p:grpSpPr>
      <p:sp>
        <p:nvSpPr>
          <p:cNvPr id="1048651" name="Freeform 2"/>
          <p:cNvSpPr/>
          <p:nvPr/>
        </p:nvSpPr>
        <p:spPr>
          <a:xfrm flipV="1">
            <a:off x="15004457" y="-698550"/>
            <a:ext cx="4509687" cy="2361948"/>
          </a:xfrm>
          <a:custGeom>
            <a:avLst/>
            <a:ahLst/>
            <a:rect l="l" t="t" r="r" b="b"/>
            <a:pathLst>
              <a:path w="4509687" h="2361948">
                <a:moveTo>
                  <a:pt x="0" y="2361948"/>
                </a:moveTo>
                <a:lnTo>
                  <a:pt x="4509686" y="2361948"/>
                </a:lnTo>
                <a:lnTo>
                  <a:pt x="4509686" y="0"/>
                </a:lnTo>
                <a:lnTo>
                  <a:pt x="0" y="0"/>
                </a:lnTo>
                <a:lnTo>
                  <a:pt x="0" y="2361948"/>
                </a:lnTo>
                <a:close/>
              </a:path>
            </a:pathLst>
          </a:custGeom>
          <a:blipFill>
            <a:blip xmlns:r="http://schemas.openxmlformats.org/officeDocument/2006/relationships" r:embed="rId1"/>
            <a:stretch>
              <a:fillRect/>
            </a:stretch>
          </a:blipFill>
          <a:ln cap="sq">
            <a:noFill/>
            <a:prstDash val="solid"/>
            <a:miter/>
          </a:ln>
        </p:spPr>
      </p:sp>
      <p:sp>
        <p:nvSpPr>
          <p:cNvPr id="1048652" name="Freeform 3"/>
          <p:cNvSpPr/>
          <p:nvPr/>
        </p:nvSpPr>
        <p:spPr>
          <a:xfrm>
            <a:off x="-1426664" y="8376229"/>
            <a:ext cx="4368291" cy="3821543"/>
          </a:xfrm>
          <a:custGeom>
            <a:avLst/>
            <a:ahLst/>
            <a:rect l="l" t="t" r="r" b="b"/>
            <a:pathLst>
              <a:path w="4368291" h="3821543">
                <a:moveTo>
                  <a:pt x="0" y="0"/>
                </a:moveTo>
                <a:lnTo>
                  <a:pt x="4368291" y="0"/>
                </a:lnTo>
                <a:lnTo>
                  <a:pt x="4368291" y="3821542"/>
                </a:lnTo>
                <a:lnTo>
                  <a:pt x="0" y="3821542"/>
                </a:lnTo>
                <a:lnTo>
                  <a:pt x="0" y="0"/>
                </a:lnTo>
                <a:close/>
              </a:path>
            </a:pathLst>
          </a:custGeom>
          <a:blipFill>
            <a:blip xmlns:r="http://schemas.openxmlformats.org/officeDocument/2006/relationships" r:embed="rId2"/>
            <a:stretch>
              <a:fillRect/>
            </a:stretch>
          </a:blipFill>
        </p:spPr>
      </p:sp>
      <p:sp>
        <p:nvSpPr>
          <p:cNvPr id="1048653" name="Freeform 4"/>
          <p:cNvSpPr/>
          <p:nvPr/>
        </p:nvSpPr>
        <p:spPr>
          <a:xfrm>
            <a:off x="7320233" y="9124760"/>
            <a:ext cx="1081011" cy="131687"/>
          </a:xfrm>
          <a:custGeom>
            <a:avLst/>
            <a:ahLst/>
            <a:rect l="l" t="t" r="r" b="b"/>
            <a:pathLst>
              <a:path w="1081011" h="131687">
                <a:moveTo>
                  <a:pt x="0" y="0"/>
                </a:moveTo>
                <a:lnTo>
                  <a:pt x="1081011" y="0"/>
                </a:lnTo>
                <a:lnTo>
                  <a:pt x="1081011" y="131687"/>
                </a:lnTo>
                <a:lnTo>
                  <a:pt x="0" y="131687"/>
                </a:lnTo>
                <a:lnTo>
                  <a:pt x="0" y="0"/>
                </a:lnTo>
                <a:close/>
              </a:path>
            </a:pathLst>
          </a:custGeom>
          <a:blipFill>
            <a:blip xmlns:r="http://schemas.openxmlformats.org/officeDocument/2006/relationships" r:embed="rId3"/>
            <a:stretch>
              <a:fillRect/>
            </a:stretch>
          </a:blipFill>
        </p:spPr>
      </p:sp>
      <p:sp>
        <p:nvSpPr>
          <p:cNvPr id="1048654" name="Freeform 5"/>
          <p:cNvSpPr/>
          <p:nvPr/>
        </p:nvSpPr>
        <p:spPr>
          <a:xfrm>
            <a:off x="7065817" y="2167194"/>
            <a:ext cx="10582420" cy="5952612"/>
          </a:xfrm>
          <a:custGeom>
            <a:avLst/>
            <a:ahLst/>
            <a:rect l="l" t="t" r="r" b="b"/>
            <a:pathLst>
              <a:path w="10582420" h="5952612">
                <a:moveTo>
                  <a:pt x="0" y="0"/>
                </a:moveTo>
                <a:lnTo>
                  <a:pt x="10582420" y="0"/>
                </a:lnTo>
                <a:lnTo>
                  <a:pt x="10582420" y="5952612"/>
                </a:lnTo>
                <a:lnTo>
                  <a:pt x="0" y="5952612"/>
                </a:lnTo>
                <a:lnTo>
                  <a:pt x="0" y="0"/>
                </a:lnTo>
                <a:close/>
              </a:path>
            </a:pathLst>
          </a:custGeom>
          <a:blipFill>
            <a:blip xmlns:r="http://schemas.openxmlformats.org/officeDocument/2006/relationships" r:embed="rId4"/>
            <a:stretch>
              <a:fillRect/>
            </a:stretch>
          </a:blipFill>
        </p:spPr>
      </p:sp>
      <p:sp>
        <p:nvSpPr>
          <p:cNvPr id="1048655" name="TextBox 6"/>
          <p:cNvSpPr txBox="1"/>
          <p:nvPr/>
        </p:nvSpPr>
        <p:spPr>
          <a:xfrm>
            <a:off x="448401" y="875710"/>
            <a:ext cx="7756391" cy="2634335"/>
          </a:xfrm>
          <a:prstGeom prst="rect"/>
        </p:spPr>
        <p:txBody>
          <a:bodyPr anchor="t" bIns="0" lIns="0" rIns="0" rtlCol="0" tIns="0">
            <a:spAutoFit/>
          </a:bodyPr>
          <a:p>
            <a:pPr algn="l" indent="0" lvl="0" marL="0">
              <a:lnSpc>
                <a:spcPts val="6889"/>
              </a:lnSpc>
              <a:spcBef>
                <a:spcPct val="0"/>
              </a:spcBef>
            </a:pPr>
            <a:r>
              <a:rPr b="1" sz="6959" lang="en-US">
                <a:solidFill>
                  <a:srgbClr val="F7EA7B"/>
                </a:solidFill>
                <a:latin typeface="Oswald Bold"/>
                <a:ea typeface="Oswald Bold"/>
                <a:cs typeface="Oswald Bold"/>
                <a:sym typeface="Oswald Bold"/>
              </a:rPr>
              <a:t>CORE</a:t>
            </a:r>
            <a:r>
              <a:rPr b="1" sz="6959" lang="en-US" strike="noStrike" u="none">
                <a:solidFill>
                  <a:srgbClr val="F7EA7B"/>
                </a:solidFill>
                <a:latin typeface="Oswald Bold"/>
                <a:ea typeface="Oswald Bold"/>
                <a:cs typeface="Oswald Bold"/>
                <a:sym typeface="Oswald Bold"/>
              </a:rPr>
              <a:t> ULTRA 5 – EFISIENSI DAN PRODUKTIVITAS</a:t>
            </a:r>
          </a:p>
        </p:txBody>
      </p:sp>
      <p:sp>
        <p:nvSpPr>
          <p:cNvPr id="1048656" name="TextBox 7"/>
          <p:cNvSpPr txBox="1"/>
          <p:nvPr/>
        </p:nvSpPr>
        <p:spPr>
          <a:xfrm>
            <a:off x="382965" y="3471945"/>
            <a:ext cx="7477773" cy="5059045"/>
          </a:xfrm>
          <a:prstGeom prst="rect"/>
        </p:spPr>
        <p:txBody>
          <a:bodyPr anchor="t" bIns="0" lIns="0" rIns="0" rtlCol="0" tIns="0">
            <a:spAutoFit/>
          </a:bodyPr>
          <a:p>
            <a:pPr algn="just">
              <a:lnSpc>
                <a:spcPts val="3079"/>
              </a:lnSpc>
              <a:spcBef>
                <a:spcPct val="0"/>
              </a:spcBef>
            </a:pPr>
            <a:r>
              <a:rPr sz="2199" lang="en-US">
                <a:solidFill>
                  <a:srgbClr val="F3EFF0"/>
                </a:solidFill>
                <a:latin typeface="Canva Sans"/>
                <a:ea typeface="Canva Sans"/>
                <a:cs typeface="Canva Sans"/>
                <a:sym typeface="Canva Sans"/>
              </a:rPr>
              <a:t>Core Ultra 5 dirancang untuk memenuhi tuntutan produktivitas tinggi dengan menyeimbangkan performa dan efisiensi energi. Dengan output daya sekitar 17W, prosesor ini mampu mendukung penggunaan laptop hingga lebih dari 15 jam pada aktivitas ringan seperti penjelajahan web, penyuntingan foto, dan pengeditan video skala kecil. Dilengkapi dengan grafis terintegrasi Intel Arc, Core Ultra 5 juga mampu menangani game kasual dan aplikasi desain 3D dasar, menjadikannya solusi ideal bagi pengguna yang menginginkan perangkat ringan namun tangguh untuk aktivitas sehari-hari.</a:t>
            </a:r>
          </a:p>
          <a:p>
            <a:pPr algn="just">
              <a:lnSpc>
                <a:spcPts val="3079"/>
              </a:lnSpc>
              <a:spcBef>
                <a:spcPct val="0"/>
              </a:spcBef>
            </a:pPr>
            <a:endParaRPr sz="2199" lang="en-US">
              <a:solidFill>
                <a:srgbClr val="F3EFF0"/>
              </a:solidFill>
              <a:latin typeface="Canva Sans"/>
              <a:ea typeface="Canva Sans"/>
              <a:cs typeface="Canva Sans"/>
              <a:sym typeface="Canva Sans"/>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6094"/>
        </a:solidFill>
        <a:effectLst/>
      </p:bgPr>
    </p:bg>
    <p:spTree>
      <p:nvGrpSpPr>
        <p:cNvPr id="37" name=""/>
        <p:cNvGrpSpPr/>
        <p:nvPr/>
      </p:nvGrpSpPr>
      <p:grpSpPr>
        <a:xfrm>
          <a:off x="0" y="0"/>
          <a:ext cx="0" cy="0"/>
          <a:chOff x="0" y="0"/>
          <a:chExt cx="0" cy="0"/>
        </a:xfrm>
      </p:grpSpPr>
      <p:sp>
        <p:nvSpPr>
          <p:cNvPr id="1048657" name="Freeform 2"/>
          <p:cNvSpPr/>
          <p:nvPr/>
        </p:nvSpPr>
        <p:spPr>
          <a:xfrm flipH="1">
            <a:off x="15822139" y="8376229"/>
            <a:ext cx="4509687" cy="2361948"/>
          </a:xfrm>
          <a:custGeom>
            <a:avLst/>
            <a:ahLst/>
            <a:rect l="l" t="t" r="r" b="b"/>
            <a:pathLst>
              <a:path w="4509687" h="2361948">
                <a:moveTo>
                  <a:pt x="4509687" y="0"/>
                </a:moveTo>
                <a:lnTo>
                  <a:pt x="0" y="0"/>
                </a:lnTo>
                <a:lnTo>
                  <a:pt x="0" y="2361948"/>
                </a:lnTo>
                <a:lnTo>
                  <a:pt x="4509687" y="2361948"/>
                </a:lnTo>
                <a:lnTo>
                  <a:pt x="4509687" y="0"/>
                </a:lnTo>
                <a:close/>
              </a:path>
            </a:pathLst>
          </a:custGeom>
          <a:blipFill>
            <a:blip xmlns:r="http://schemas.openxmlformats.org/officeDocument/2006/relationships" r:embed="rId1"/>
            <a:stretch>
              <a:fillRect/>
            </a:stretch>
          </a:blipFill>
          <a:ln cap="sq">
            <a:noFill/>
            <a:prstDash val="solid"/>
            <a:miter/>
          </a:ln>
        </p:spPr>
      </p:sp>
      <p:sp>
        <p:nvSpPr>
          <p:cNvPr id="1048658" name="Freeform 3"/>
          <p:cNvSpPr/>
          <p:nvPr/>
        </p:nvSpPr>
        <p:spPr>
          <a:xfrm>
            <a:off x="-1426664" y="8376229"/>
            <a:ext cx="4368291" cy="3821543"/>
          </a:xfrm>
          <a:custGeom>
            <a:avLst/>
            <a:ahLst/>
            <a:rect l="l" t="t" r="r" b="b"/>
            <a:pathLst>
              <a:path w="4368291" h="3821543">
                <a:moveTo>
                  <a:pt x="0" y="0"/>
                </a:moveTo>
                <a:lnTo>
                  <a:pt x="4368291" y="0"/>
                </a:lnTo>
                <a:lnTo>
                  <a:pt x="4368291" y="3821542"/>
                </a:lnTo>
                <a:lnTo>
                  <a:pt x="0" y="3821542"/>
                </a:lnTo>
                <a:lnTo>
                  <a:pt x="0" y="0"/>
                </a:lnTo>
                <a:close/>
              </a:path>
            </a:pathLst>
          </a:custGeom>
          <a:blipFill>
            <a:blip xmlns:r="http://schemas.openxmlformats.org/officeDocument/2006/relationships" r:embed="rId2"/>
            <a:stretch>
              <a:fillRect/>
            </a:stretch>
          </a:blipFill>
        </p:spPr>
      </p:sp>
      <p:sp>
        <p:nvSpPr>
          <p:cNvPr id="1048659" name="Freeform 4"/>
          <p:cNvSpPr/>
          <p:nvPr/>
        </p:nvSpPr>
        <p:spPr>
          <a:xfrm>
            <a:off x="7320233" y="9124760"/>
            <a:ext cx="1081011" cy="131687"/>
          </a:xfrm>
          <a:custGeom>
            <a:avLst/>
            <a:ahLst/>
            <a:rect l="l" t="t" r="r" b="b"/>
            <a:pathLst>
              <a:path w="1081011" h="131687">
                <a:moveTo>
                  <a:pt x="0" y="0"/>
                </a:moveTo>
                <a:lnTo>
                  <a:pt x="1081011" y="0"/>
                </a:lnTo>
                <a:lnTo>
                  <a:pt x="1081011" y="131687"/>
                </a:lnTo>
                <a:lnTo>
                  <a:pt x="0" y="131687"/>
                </a:lnTo>
                <a:lnTo>
                  <a:pt x="0" y="0"/>
                </a:lnTo>
                <a:close/>
              </a:path>
            </a:pathLst>
          </a:custGeom>
          <a:blipFill>
            <a:blip xmlns:r="http://schemas.openxmlformats.org/officeDocument/2006/relationships" r:embed="rId3"/>
            <a:stretch>
              <a:fillRect/>
            </a:stretch>
          </a:blipFill>
        </p:spPr>
      </p:sp>
      <p:sp>
        <p:nvSpPr>
          <p:cNvPr id="1048660" name="Freeform 5"/>
          <p:cNvSpPr/>
          <p:nvPr/>
        </p:nvSpPr>
        <p:spPr>
          <a:xfrm>
            <a:off x="9882563" y="1663398"/>
            <a:ext cx="6981079" cy="7035389"/>
          </a:xfrm>
          <a:custGeom>
            <a:avLst/>
            <a:ahLst/>
            <a:rect l="l" t="t" r="r" b="b"/>
            <a:pathLst>
              <a:path w="6981079" h="7035389">
                <a:moveTo>
                  <a:pt x="0" y="0"/>
                </a:moveTo>
                <a:lnTo>
                  <a:pt x="6981078" y="0"/>
                </a:lnTo>
                <a:lnTo>
                  <a:pt x="6981078" y="7035389"/>
                </a:lnTo>
                <a:lnTo>
                  <a:pt x="0" y="7035389"/>
                </a:lnTo>
                <a:lnTo>
                  <a:pt x="0" y="0"/>
                </a:lnTo>
                <a:close/>
              </a:path>
            </a:pathLst>
          </a:custGeom>
          <a:blipFill>
            <a:blip xmlns:r="http://schemas.openxmlformats.org/officeDocument/2006/relationships" r:embed="rId4"/>
            <a:stretch>
              <a:fillRect l="-39901" r="-39458"/>
            </a:stretch>
          </a:blipFill>
        </p:spPr>
      </p:sp>
      <p:sp>
        <p:nvSpPr>
          <p:cNvPr id="1048661" name="TextBox 6"/>
          <p:cNvSpPr txBox="1"/>
          <p:nvPr/>
        </p:nvSpPr>
        <p:spPr>
          <a:xfrm>
            <a:off x="448401" y="875710"/>
            <a:ext cx="7756391" cy="2634335"/>
          </a:xfrm>
          <a:prstGeom prst="rect"/>
        </p:spPr>
        <p:txBody>
          <a:bodyPr anchor="t" bIns="0" lIns="0" rIns="0" rtlCol="0" tIns="0">
            <a:spAutoFit/>
          </a:bodyPr>
          <a:p>
            <a:pPr algn="l" indent="0" lvl="0" marL="0">
              <a:lnSpc>
                <a:spcPts val="6889"/>
              </a:lnSpc>
              <a:spcBef>
                <a:spcPct val="0"/>
              </a:spcBef>
            </a:pPr>
            <a:r>
              <a:rPr b="1" sz="6959" lang="en-US">
                <a:solidFill>
                  <a:srgbClr val="F7EA7B"/>
                </a:solidFill>
                <a:latin typeface="Oswald Bold"/>
                <a:ea typeface="Oswald Bold"/>
                <a:cs typeface="Oswald Bold"/>
                <a:sym typeface="Oswald Bold"/>
              </a:rPr>
              <a:t>CORE</a:t>
            </a:r>
            <a:r>
              <a:rPr b="1" sz="6959" lang="en-US" strike="noStrike" u="none">
                <a:solidFill>
                  <a:srgbClr val="F7EA7B"/>
                </a:solidFill>
                <a:latin typeface="Oswald Bold"/>
                <a:ea typeface="Oswald Bold"/>
                <a:cs typeface="Oswald Bold"/>
                <a:sym typeface="Oswald Bold"/>
              </a:rPr>
              <a:t> ULTRA 7 – PERFORMA YANG DITINGKATKAN</a:t>
            </a:r>
          </a:p>
        </p:txBody>
      </p:sp>
      <p:sp>
        <p:nvSpPr>
          <p:cNvPr id="1048662" name="TextBox 7"/>
          <p:cNvSpPr txBox="1"/>
          <p:nvPr/>
        </p:nvSpPr>
        <p:spPr>
          <a:xfrm>
            <a:off x="382965" y="3471945"/>
            <a:ext cx="7477773" cy="4668520"/>
          </a:xfrm>
          <a:prstGeom prst="rect"/>
        </p:spPr>
        <p:txBody>
          <a:bodyPr anchor="t" bIns="0" lIns="0" rIns="0" rtlCol="0" tIns="0">
            <a:spAutoFit/>
          </a:bodyPr>
          <a:p>
            <a:pPr algn="just">
              <a:lnSpc>
                <a:spcPts val="3079"/>
              </a:lnSpc>
              <a:spcBef>
                <a:spcPct val="0"/>
              </a:spcBef>
            </a:pPr>
            <a:r>
              <a:rPr sz="2199" lang="en-US">
                <a:solidFill>
                  <a:srgbClr val="F3EFF0"/>
                </a:solidFill>
                <a:latin typeface="Canva Sans"/>
                <a:ea typeface="Canva Sans"/>
                <a:cs typeface="Canva Sans"/>
                <a:sym typeface="Canva Sans"/>
              </a:rPr>
              <a:t>Core Ultra 7 membawa peningkatan signifikan dalam hal kecepatan clock dan kapasitas grafis, berkat dukungan Intel Arc 140v dan sistem cache yang lebih besar. Peningkatan ini memungkinkan multitasking yang lebih halus, pengolahan file gambar dan video berukuran besar secara efisien, serta peningkatan performa gaming. Pengguna yang membutuhkan keseimbangan antara efisiensi dan kinerja lebih tinggi akan mendapatkan manfaat yang nyata dari Core Ultra 7, yang dirancang untuk menangani kebutuhan sehari-hari sekaligus menyediakan tambahan kekuatan saat diperlukan.</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Mengenal Komponen Dari Komputer</dc:title>
  <dc:creator>Fajar</dc:creator>
  <cp:lastModifiedBy>fajar pratama</cp:lastModifiedBy>
  <dcterms:created xsi:type="dcterms:W3CDTF">2006-08-15T10:00:00Z</dcterms:created>
  <dcterms:modified xsi:type="dcterms:W3CDTF">2025-04-20T17:04:27Z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a98c84cfb7134eeeaba66ecdfeb69e82</vt:lpwstr>
  </property>
</Properties>
</file>