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9" r:id="rId3"/>
    <p:sldId id="271" r:id="rId4"/>
    <p:sldId id="260" r:id="rId5"/>
    <p:sldId id="273" r:id="rId6"/>
    <p:sldId id="270" r:id="rId7"/>
    <p:sldId id="27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9" autoAdjust="0"/>
    <p:restoredTop sz="93803" autoAdjust="0"/>
  </p:normalViewPr>
  <p:slideViewPr>
    <p:cSldViewPr snapToGrid="0">
      <p:cViewPr>
        <p:scale>
          <a:sx n="75" d="100"/>
          <a:sy n="75" d="100"/>
        </p:scale>
        <p:origin x="168" y="-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35C71-0C16-4BF0-B50F-09623A4D61C0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AE8AD-3920-4D92-979E-60446E926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2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5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E8AD-3920-4D92-979E-60446E92613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95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E8AD-3920-4D92-979E-60446E92613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730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E8AD-3920-4D92-979E-60446E92613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78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03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38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72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47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13183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89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48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83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36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23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44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2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64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CEB2-7565-411D-90A6-B6585233F4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CEA6-4B1E-424C-8922-DD3479887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8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aweather.com/ap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uzmin90/forecast-app.git" TargetMode="External"/><Relationship Id="rId2" Type="http://schemas.openxmlformats.org/officeDocument/2006/relationships/hyperlink" Target="https://github.com/skuzmin90/epam_project_terraform.git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lator.aw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7525" y="2276855"/>
            <a:ext cx="5754624" cy="1024129"/>
          </a:xfrm>
        </p:spPr>
        <p:txBody>
          <a:bodyPr>
            <a:noAutofit/>
          </a:bodyPr>
          <a:lstStyle/>
          <a:p>
            <a:r>
              <a:rPr lang="en-US" sz="7000" b="1" kern="1100" spc="-130" dirty="0" smtClean="0"/>
              <a:t>EPAM </a:t>
            </a:r>
            <a:r>
              <a:rPr lang="en-US" sz="7000" b="1" kern="1100" spc="-130" dirty="0" smtClean="0"/>
              <a:t>PROJECT</a:t>
            </a:r>
            <a:endParaRPr lang="en-US" sz="7000" b="1" kern="1100" spc="-13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08621" y="5767645"/>
            <a:ext cx="1682496" cy="604102"/>
          </a:xfrm>
        </p:spPr>
        <p:txBody>
          <a:bodyPr/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 smtClean="0"/>
              <a:t>Developer: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 smtClean="0"/>
              <a:t>Sergei Kuzmin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77525" y="649002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© </a:t>
            </a:r>
            <a:fld id="{C2C2A205-363F-3A4F-9468-14B73647696B}" type="datetimeyyyy">
              <a:rPr lang="en-US" sz="933">
                <a:solidFill>
                  <a:schemeClr val="bg1"/>
                </a:solidFill>
                <a:latin typeface="+mj-lt"/>
              </a:rPr>
              <a:pPr defTabSz="914377">
                <a:defRPr/>
              </a:pPr>
              <a:t>2021</a:t>
            </a:fld>
            <a:r>
              <a:rPr lang="en-US" sz="933" dirty="0">
                <a:solidFill>
                  <a:schemeClr val="bg1"/>
                </a:solidFill>
                <a:latin typeface="+mj-lt"/>
              </a:rPr>
              <a:t> EPAM Systems, Inc.</a:t>
            </a:r>
            <a:endParaRPr lang="en-US" sz="933" dirty="0">
              <a:latin typeface="+mj-lt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708621" y="3078644"/>
            <a:ext cx="5544000" cy="5629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kern="1000" spc="-100" dirty="0" smtClean="0"/>
              <a:t>WEATHER FORECAST APPLICATION</a:t>
            </a:r>
            <a:endParaRPr lang="en-US" kern="1000" spc="-100" dirty="0"/>
          </a:p>
        </p:txBody>
      </p:sp>
      <p:sp>
        <p:nvSpPr>
          <p:cNvPr id="3" name="TextBox 2"/>
          <p:cNvSpPr txBox="1"/>
          <p:nvPr/>
        </p:nvSpPr>
        <p:spPr>
          <a:xfrm>
            <a:off x="5468111" y="6469470"/>
            <a:ext cx="1248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Sep’2021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>
          <a:xfrm>
            <a:off x="8072881" y="970971"/>
            <a:ext cx="4173326" cy="664797"/>
          </a:xfrm>
        </p:spPr>
        <p:txBody>
          <a:bodyPr wrap="square">
            <a:spAutoFit/>
          </a:bodyPr>
          <a:lstStyle/>
          <a:p>
            <a:r>
              <a:rPr lang="en-US" dirty="0"/>
              <a:t>get data about weather in Moscow for current month and store it into your DB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3171827" y="3624486"/>
            <a:ext cx="2151364" cy="2151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238804" y="4456369"/>
            <a:ext cx="202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j-lt"/>
                <a:ea typeface="Yu Gothic Light" panose="020B0300000000000000" pitchFamily="34" charset="-128"/>
              </a:rPr>
              <a:t>Statements</a:t>
            </a:r>
            <a:endParaRPr lang="ru-RU" sz="2400" b="1" dirty="0">
              <a:solidFill>
                <a:schemeClr val="bg1"/>
              </a:solidFill>
              <a:latin typeface="+mj-lt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78164" y="414161"/>
            <a:ext cx="2952522" cy="295252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25442" y="1932876"/>
            <a:ext cx="2566011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US" sz="4800" b="1" dirty="0" smtClean="0">
                <a:solidFill>
                  <a:schemeClr val="bg1"/>
                </a:solidFill>
                <a:latin typeface="+mj-lt"/>
                <a:ea typeface="Yu Gothic Light" panose="020B0300000000000000" pitchFamily="34" charset="-128"/>
                <a:cs typeface="Calibri Light" panose="020F0302020204030204" pitchFamily="34" charset="0"/>
              </a:rPr>
              <a:t>TASK </a:t>
            </a:r>
            <a:r>
              <a:rPr lang="ru-RU" sz="4800" b="1" dirty="0" smtClean="0">
                <a:solidFill>
                  <a:schemeClr val="bg1"/>
                </a:solidFill>
                <a:latin typeface="+mj-lt"/>
                <a:ea typeface="Yu Gothic Light" panose="020B0300000000000000" pitchFamily="34" charset="-128"/>
                <a:cs typeface="Calibri Light" panose="020F0302020204030204" pitchFamily="34" charset="0"/>
              </a:rPr>
              <a:t>№</a:t>
            </a:r>
            <a:r>
              <a:rPr lang="en-US" sz="4800" b="1" dirty="0" smtClean="0">
                <a:solidFill>
                  <a:schemeClr val="bg1"/>
                </a:solidFill>
                <a:latin typeface="+mj-lt"/>
                <a:ea typeface="Yu Gothic Light" panose="020B0300000000000000" pitchFamily="34" charset="-128"/>
                <a:cs typeface="Calibri Light" panose="020F0302020204030204" pitchFamily="34" charset="0"/>
              </a:rPr>
              <a:t>7</a:t>
            </a:r>
            <a:endParaRPr lang="ru-RU" sz="4800" b="1" dirty="0">
              <a:solidFill>
                <a:schemeClr val="bg1"/>
              </a:solidFill>
              <a:latin typeface="+mj-lt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645108" y="305432"/>
            <a:ext cx="2151364" cy="2151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697304" y="936288"/>
            <a:ext cx="2054897" cy="76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API</a:t>
            </a:r>
          </a:p>
          <a:p>
            <a:pPr algn="ctr">
              <a:lnSpc>
                <a:spcPct val="80000"/>
              </a:lnSpc>
            </a:pPr>
            <a:r>
              <a:rPr lang="en-US" b="1" u="sng" dirty="0" smtClean="0">
                <a:solidFill>
                  <a:schemeClr val="bg1"/>
                </a:solidFill>
                <a:ea typeface="Yu Gothic Light" panose="020B0300000000000000" pitchFamily="34" charset="-128"/>
                <a:hlinkClick r:id="rId3"/>
              </a:rPr>
              <a:t>https://www.metaweather.com/api/</a:t>
            </a:r>
            <a:endParaRPr lang="ru-RU" b="1" dirty="0">
              <a:solidFill>
                <a:schemeClr val="bg1"/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7307420" y="2912636"/>
            <a:ext cx="2151364" cy="2151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409536" y="3773923"/>
            <a:ext cx="202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Visualization</a:t>
            </a:r>
            <a:endParaRPr lang="ru-RU" sz="2400" b="1" dirty="0">
              <a:solidFill>
                <a:schemeClr val="bg1"/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470640" y="1567100"/>
            <a:ext cx="2952522" cy="17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78164" y="2227799"/>
            <a:ext cx="2952522" cy="17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/>
          <p:cNvGrpSpPr/>
          <p:nvPr/>
        </p:nvGrpSpPr>
        <p:grpSpPr>
          <a:xfrm>
            <a:off x="-58520" y="231631"/>
            <a:ext cx="3541857" cy="1335426"/>
            <a:chOff x="-75667" y="232003"/>
            <a:chExt cx="3541857" cy="1335426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H="1" flipV="1">
              <a:off x="2688167" y="504716"/>
              <a:ext cx="702050" cy="106271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 flipV="1">
              <a:off x="2644048" y="552921"/>
              <a:ext cx="670206" cy="101450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 flipV="1">
              <a:off x="2501900" y="452736"/>
              <a:ext cx="736390" cy="111469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H="1" flipV="1">
              <a:off x="2404533" y="420338"/>
              <a:ext cx="757792" cy="114709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H="1" flipV="1">
              <a:off x="2324100" y="413573"/>
              <a:ext cx="762262" cy="115385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H="1" flipV="1">
              <a:off x="2264833" y="438848"/>
              <a:ext cx="745564" cy="112858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H="1" flipV="1">
              <a:off x="2167467" y="406451"/>
              <a:ext cx="766966" cy="116097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H="1" flipV="1">
              <a:off x="2078567" y="386869"/>
              <a:ext cx="779902" cy="118056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H="1" flipV="1">
              <a:off x="1994549" y="374678"/>
              <a:ext cx="787956" cy="119275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H="1" flipV="1">
              <a:off x="1913467" y="366931"/>
              <a:ext cx="793074" cy="120049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 flipV="1">
              <a:off x="1748367" y="232003"/>
              <a:ext cx="882210" cy="133542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H="1" flipV="1">
              <a:off x="1727200" y="314951"/>
              <a:ext cx="827414" cy="125247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H="1" flipV="1">
              <a:off x="1667933" y="340225"/>
              <a:ext cx="810716" cy="1227204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H="1" flipV="1">
              <a:off x="1651000" y="429582"/>
              <a:ext cx="751686" cy="113784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 flipV="1">
              <a:off x="1545167" y="384369"/>
              <a:ext cx="781554" cy="118306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 flipV="1">
              <a:off x="1485900" y="409643"/>
              <a:ext cx="764858" cy="115778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 flipV="1">
              <a:off x="1401233" y="396470"/>
              <a:ext cx="773560" cy="117095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 flipV="1">
              <a:off x="1333500" y="408929"/>
              <a:ext cx="765330" cy="115850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 flipV="1">
              <a:off x="1316567" y="498286"/>
              <a:ext cx="706298" cy="106914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 flipV="1">
              <a:off x="1236133" y="491519"/>
              <a:ext cx="710768" cy="1075909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121572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 flipV="1">
              <a:off x="113975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 flipV="1">
              <a:off x="106379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 flipV="1">
              <a:off x="98782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 flipV="1">
              <a:off x="91186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 flipV="1">
              <a:off x="83590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 flipV="1">
              <a:off x="75993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 flipV="1">
              <a:off x="68397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 flipV="1">
              <a:off x="60800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 flipV="1">
              <a:off x="53204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 flipV="1">
              <a:off x="45608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 flipV="1">
              <a:off x="38011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 flipV="1">
              <a:off x="30415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 flipV="1">
              <a:off x="22818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 flipV="1">
              <a:off x="15222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 flipV="1">
              <a:off x="29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 flipH="1" flipV="1">
              <a:off x="-7566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 flipV="1">
              <a:off x="2810974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 flipV="1">
              <a:off x="7626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Группа 98"/>
          <p:cNvGrpSpPr/>
          <p:nvPr/>
        </p:nvGrpSpPr>
        <p:grpSpPr>
          <a:xfrm>
            <a:off x="4606997" y="-462466"/>
            <a:ext cx="3541857" cy="1335426"/>
            <a:chOff x="-75667" y="232003"/>
            <a:chExt cx="3541857" cy="1335426"/>
          </a:xfrm>
        </p:grpSpPr>
        <p:cxnSp>
          <p:nvCxnSpPr>
            <p:cNvPr id="100" name="Прямая соединительная линия 99"/>
            <p:cNvCxnSpPr/>
            <p:nvPr/>
          </p:nvCxnSpPr>
          <p:spPr>
            <a:xfrm flipH="1" flipV="1">
              <a:off x="2688167" y="504716"/>
              <a:ext cx="702050" cy="106271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 flipH="1" flipV="1">
              <a:off x="2644048" y="552921"/>
              <a:ext cx="670206" cy="101450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>
            <a:xfrm flipH="1" flipV="1">
              <a:off x="2501900" y="452736"/>
              <a:ext cx="736390" cy="111469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H="1" flipV="1">
              <a:off x="2404533" y="420338"/>
              <a:ext cx="757792" cy="114709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>
            <a:xfrm flipH="1" flipV="1">
              <a:off x="2324100" y="413573"/>
              <a:ext cx="762262" cy="115385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 flipH="1" flipV="1">
              <a:off x="2264833" y="438848"/>
              <a:ext cx="745564" cy="112858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>
            <a:xfrm flipH="1" flipV="1">
              <a:off x="2167467" y="406451"/>
              <a:ext cx="766966" cy="116097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>
            <a:xfrm flipH="1" flipV="1">
              <a:off x="2078567" y="386869"/>
              <a:ext cx="779902" cy="118056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>
            <a:xfrm flipH="1" flipV="1">
              <a:off x="1994549" y="374678"/>
              <a:ext cx="787956" cy="119275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>
            <a:xfrm flipH="1" flipV="1">
              <a:off x="1913467" y="366931"/>
              <a:ext cx="793074" cy="120049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>
            <a:xfrm flipH="1" flipV="1">
              <a:off x="1748367" y="232003"/>
              <a:ext cx="882210" cy="133542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>
            <a:xfrm flipH="1" flipV="1">
              <a:off x="1727200" y="314951"/>
              <a:ext cx="827414" cy="125247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>
            <a:xfrm flipH="1" flipV="1">
              <a:off x="1667933" y="340225"/>
              <a:ext cx="810716" cy="1227204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 flipH="1" flipV="1">
              <a:off x="1651000" y="429582"/>
              <a:ext cx="751686" cy="113784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 flipH="1" flipV="1">
              <a:off x="1545167" y="384369"/>
              <a:ext cx="781554" cy="118306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flipH="1" flipV="1">
              <a:off x="1485900" y="409643"/>
              <a:ext cx="764858" cy="115778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flipH="1" flipV="1">
              <a:off x="1401233" y="396470"/>
              <a:ext cx="773560" cy="117095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flipH="1" flipV="1">
              <a:off x="1333500" y="408929"/>
              <a:ext cx="765330" cy="115850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flipH="1" flipV="1">
              <a:off x="1316567" y="498286"/>
              <a:ext cx="706298" cy="106914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flipH="1" flipV="1">
              <a:off x="1236133" y="491519"/>
              <a:ext cx="710768" cy="1075909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flipH="1" flipV="1">
              <a:off x="121572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/>
            <p:nvPr/>
          </p:nvCxnSpPr>
          <p:spPr>
            <a:xfrm flipH="1" flipV="1">
              <a:off x="113975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flipH="1" flipV="1">
              <a:off x="106379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 flipH="1" flipV="1">
              <a:off x="98782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 flipH="1" flipV="1">
              <a:off x="91186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/>
            <p:nvPr/>
          </p:nvCxnSpPr>
          <p:spPr>
            <a:xfrm flipH="1" flipV="1">
              <a:off x="83590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/>
            <p:nvPr/>
          </p:nvCxnSpPr>
          <p:spPr>
            <a:xfrm flipH="1" flipV="1">
              <a:off x="75993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/>
            <p:nvPr/>
          </p:nvCxnSpPr>
          <p:spPr>
            <a:xfrm flipH="1" flipV="1">
              <a:off x="68397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/>
            <p:nvPr/>
          </p:nvCxnSpPr>
          <p:spPr>
            <a:xfrm flipH="1" flipV="1">
              <a:off x="60800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 flipH="1" flipV="1">
              <a:off x="53204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/>
            <p:nvPr/>
          </p:nvCxnSpPr>
          <p:spPr>
            <a:xfrm flipH="1" flipV="1">
              <a:off x="45608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единительная линия 130"/>
            <p:cNvCxnSpPr/>
            <p:nvPr/>
          </p:nvCxnSpPr>
          <p:spPr>
            <a:xfrm flipH="1" flipV="1">
              <a:off x="38011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/>
            <p:cNvCxnSpPr/>
            <p:nvPr/>
          </p:nvCxnSpPr>
          <p:spPr>
            <a:xfrm flipH="1" flipV="1">
              <a:off x="30415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/>
            <p:nvPr/>
          </p:nvCxnSpPr>
          <p:spPr>
            <a:xfrm flipH="1" flipV="1">
              <a:off x="22818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единительная линия 133"/>
            <p:cNvCxnSpPr/>
            <p:nvPr/>
          </p:nvCxnSpPr>
          <p:spPr>
            <a:xfrm flipH="1" flipV="1">
              <a:off x="15222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134"/>
            <p:cNvCxnSpPr/>
            <p:nvPr/>
          </p:nvCxnSpPr>
          <p:spPr>
            <a:xfrm flipH="1" flipV="1">
              <a:off x="29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/>
            <p:nvPr/>
          </p:nvCxnSpPr>
          <p:spPr>
            <a:xfrm flipH="1" flipV="1">
              <a:off x="-7566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/>
            <p:nvPr/>
          </p:nvCxnSpPr>
          <p:spPr>
            <a:xfrm flipH="1" flipV="1">
              <a:off x="2810974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/>
            <p:nvPr/>
          </p:nvCxnSpPr>
          <p:spPr>
            <a:xfrm flipH="1" flipV="1">
              <a:off x="7626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Группа 138"/>
          <p:cNvGrpSpPr/>
          <p:nvPr/>
        </p:nvGrpSpPr>
        <p:grpSpPr>
          <a:xfrm rot="10800000">
            <a:off x="5101209" y="1855655"/>
            <a:ext cx="3541857" cy="1335426"/>
            <a:chOff x="-75667" y="232003"/>
            <a:chExt cx="3541857" cy="1335426"/>
          </a:xfrm>
        </p:grpSpPr>
        <p:cxnSp>
          <p:nvCxnSpPr>
            <p:cNvPr id="140" name="Прямая соединительная линия 139"/>
            <p:cNvCxnSpPr/>
            <p:nvPr/>
          </p:nvCxnSpPr>
          <p:spPr>
            <a:xfrm flipH="1" flipV="1">
              <a:off x="2688167" y="504716"/>
              <a:ext cx="702050" cy="106271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единительная линия 140"/>
            <p:cNvCxnSpPr/>
            <p:nvPr/>
          </p:nvCxnSpPr>
          <p:spPr>
            <a:xfrm flipH="1" flipV="1">
              <a:off x="2644048" y="552921"/>
              <a:ext cx="670206" cy="101450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/>
            <p:nvPr/>
          </p:nvCxnSpPr>
          <p:spPr>
            <a:xfrm flipH="1" flipV="1">
              <a:off x="2501900" y="452736"/>
              <a:ext cx="736390" cy="111469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/>
            <p:nvPr/>
          </p:nvCxnSpPr>
          <p:spPr>
            <a:xfrm flipH="1" flipV="1">
              <a:off x="2404533" y="420338"/>
              <a:ext cx="757792" cy="114709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 flipH="1" flipV="1">
              <a:off x="2324100" y="413573"/>
              <a:ext cx="762262" cy="115385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/>
            <p:nvPr/>
          </p:nvCxnSpPr>
          <p:spPr>
            <a:xfrm flipH="1" flipV="1">
              <a:off x="2264833" y="438848"/>
              <a:ext cx="745564" cy="112858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Прямая соединительная линия 145"/>
            <p:cNvCxnSpPr/>
            <p:nvPr/>
          </p:nvCxnSpPr>
          <p:spPr>
            <a:xfrm flipH="1" flipV="1">
              <a:off x="2167467" y="406451"/>
              <a:ext cx="766966" cy="116097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Прямая соединительная линия 146"/>
            <p:cNvCxnSpPr/>
            <p:nvPr/>
          </p:nvCxnSpPr>
          <p:spPr>
            <a:xfrm flipH="1" flipV="1">
              <a:off x="2078567" y="386869"/>
              <a:ext cx="779902" cy="118056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единительная линия 147"/>
            <p:cNvCxnSpPr/>
            <p:nvPr/>
          </p:nvCxnSpPr>
          <p:spPr>
            <a:xfrm flipH="1" flipV="1">
              <a:off x="1994549" y="374678"/>
              <a:ext cx="787956" cy="119275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flipH="1" flipV="1">
              <a:off x="1913467" y="366931"/>
              <a:ext cx="793074" cy="120049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/>
            <p:cNvCxnSpPr/>
            <p:nvPr/>
          </p:nvCxnSpPr>
          <p:spPr>
            <a:xfrm flipH="1" flipV="1">
              <a:off x="1748367" y="232003"/>
              <a:ext cx="882210" cy="133542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/>
            <p:nvPr/>
          </p:nvCxnSpPr>
          <p:spPr>
            <a:xfrm flipH="1" flipV="1">
              <a:off x="1727200" y="314951"/>
              <a:ext cx="827414" cy="125247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 flipH="1" flipV="1">
              <a:off x="1667933" y="340225"/>
              <a:ext cx="810716" cy="1227204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/>
            <p:nvPr/>
          </p:nvCxnSpPr>
          <p:spPr>
            <a:xfrm flipH="1" flipV="1">
              <a:off x="1651000" y="429582"/>
              <a:ext cx="751686" cy="113784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/>
            <p:nvPr/>
          </p:nvCxnSpPr>
          <p:spPr>
            <a:xfrm flipH="1" flipV="1">
              <a:off x="1545167" y="384369"/>
              <a:ext cx="781554" cy="118306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/>
            <p:nvPr/>
          </p:nvCxnSpPr>
          <p:spPr>
            <a:xfrm flipH="1" flipV="1">
              <a:off x="1485900" y="409643"/>
              <a:ext cx="764858" cy="115778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/>
            <p:nvPr/>
          </p:nvCxnSpPr>
          <p:spPr>
            <a:xfrm flipH="1" flipV="1">
              <a:off x="1401233" y="396470"/>
              <a:ext cx="773560" cy="117095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/>
            <p:nvPr/>
          </p:nvCxnSpPr>
          <p:spPr>
            <a:xfrm flipH="1" flipV="1">
              <a:off x="1333500" y="408929"/>
              <a:ext cx="765330" cy="115850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/>
            <p:nvPr/>
          </p:nvCxnSpPr>
          <p:spPr>
            <a:xfrm flipH="1" flipV="1">
              <a:off x="1316567" y="498286"/>
              <a:ext cx="706298" cy="106914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/>
            <p:nvPr/>
          </p:nvCxnSpPr>
          <p:spPr>
            <a:xfrm flipH="1" flipV="1">
              <a:off x="1236133" y="491519"/>
              <a:ext cx="710768" cy="1075909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/>
            <p:nvPr/>
          </p:nvCxnSpPr>
          <p:spPr>
            <a:xfrm flipH="1" flipV="1">
              <a:off x="121572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/>
            <p:cNvCxnSpPr/>
            <p:nvPr/>
          </p:nvCxnSpPr>
          <p:spPr>
            <a:xfrm flipH="1" flipV="1">
              <a:off x="113975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/>
            <p:cNvCxnSpPr/>
            <p:nvPr/>
          </p:nvCxnSpPr>
          <p:spPr>
            <a:xfrm flipH="1" flipV="1">
              <a:off x="106379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>
            <a:xfrm flipH="1" flipV="1">
              <a:off x="98782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>
            <a:xfrm flipH="1" flipV="1">
              <a:off x="91186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>
            <a:xfrm flipH="1" flipV="1">
              <a:off x="83590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>
            <a:xfrm flipH="1" flipV="1">
              <a:off x="75993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>
            <a:xfrm flipH="1" flipV="1">
              <a:off x="68397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>
            <a:xfrm flipH="1" flipV="1">
              <a:off x="60800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>
            <a:xfrm flipH="1" flipV="1">
              <a:off x="53204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>
            <a:xfrm flipH="1" flipV="1">
              <a:off x="45608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>
            <a:xfrm flipH="1" flipV="1">
              <a:off x="38011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>
            <a:xfrm flipH="1" flipV="1">
              <a:off x="30415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>
            <a:xfrm flipH="1" flipV="1">
              <a:off x="22818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>
            <a:xfrm flipH="1" flipV="1">
              <a:off x="15222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>
            <a:xfrm flipH="1" flipV="1">
              <a:off x="29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>
            <a:xfrm flipH="1" flipV="1">
              <a:off x="-7566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>
            <a:xfrm flipH="1" flipV="1">
              <a:off x="2810974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Прямая соединительная линия 177"/>
            <p:cNvCxnSpPr/>
            <p:nvPr/>
          </p:nvCxnSpPr>
          <p:spPr>
            <a:xfrm flipH="1" flipV="1">
              <a:off x="7626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Группа 178"/>
          <p:cNvGrpSpPr/>
          <p:nvPr/>
        </p:nvGrpSpPr>
        <p:grpSpPr>
          <a:xfrm>
            <a:off x="2187213" y="3126228"/>
            <a:ext cx="3541857" cy="1335426"/>
            <a:chOff x="-75667" y="232003"/>
            <a:chExt cx="3541857" cy="1335426"/>
          </a:xfrm>
        </p:grpSpPr>
        <p:cxnSp>
          <p:nvCxnSpPr>
            <p:cNvPr id="180" name="Прямая соединительная линия 179"/>
            <p:cNvCxnSpPr/>
            <p:nvPr/>
          </p:nvCxnSpPr>
          <p:spPr>
            <a:xfrm flipH="1" flipV="1">
              <a:off x="2688167" y="504716"/>
              <a:ext cx="702050" cy="106271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единительная линия 180"/>
            <p:cNvCxnSpPr/>
            <p:nvPr/>
          </p:nvCxnSpPr>
          <p:spPr>
            <a:xfrm flipH="1" flipV="1">
              <a:off x="2644048" y="552921"/>
              <a:ext cx="670206" cy="101450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единительная линия 181"/>
            <p:cNvCxnSpPr/>
            <p:nvPr/>
          </p:nvCxnSpPr>
          <p:spPr>
            <a:xfrm flipH="1" flipV="1">
              <a:off x="2501900" y="452736"/>
              <a:ext cx="736390" cy="111469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единительная линия 182"/>
            <p:cNvCxnSpPr/>
            <p:nvPr/>
          </p:nvCxnSpPr>
          <p:spPr>
            <a:xfrm flipH="1" flipV="1">
              <a:off x="2404533" y="420338"/>
              <a:ext cx="757792" cy="114709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Прямая соединительная линия 183"/>
            <p:cNvCxnSpPr/>
            <p:nvPr/>
          </p:nvCxnSpPr>
          <p:spPr>
            <a:xfrm flipH="1" flipV="1">
              <a:off x="2324100" y="413573"/>
              <a:ext cx="762262" cy="115385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Прямая соединительная линия 184"/>
            <p:cNvCxnSpPr/>
            <p:nvPr/>
          </p:nvCxnSpPr>
          <p:spPr>
            <a:xfrm flipH="1" flipV="1">
              <a:off x="2264833" y="438848"/>
              <a:ext cx="745564" cy="112858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единительная линия 185"/>
            <p:cNvCxnSpPr/>
            <p:nvPr/>
          </p:nvCxnSpPr>
          <p:spPr>
            <a:xfrm flipH="1" flipV="1">
              <a:off x="2167467" y="406451"/>
              <a:ext cx="766966" cy="116097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единительная линия 186"/>
            <p:cNvCxnSpPr/>
            <p:nvPr/>
          </p:nvCxnSpPr>
          <p:spPr>
            <a:xfrm flipH="1" flipV="1">
              <a:off x="2078567" y="386869"/>
              <a:ext cx="779902" cy="118056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87"/>
            <p:cNvCxnSpPr/>
            <p:nvPr/>
          </p:nvCxnSpPr>
          <p:spPr>
            <a:xfrm flipH="1" flipV="1">
              <a:off x="1994549" y="374678"/>
              <a:ext cx="787956" cy="119275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единительная линия 188"/>
            <p:cNvCxnSpPr/>
            <p:nvPr/>
          </p:nvCxnSpPr>
          <p:spPr>
            <a:xfrm flipH="1" flipV="1">
              <a:off x="1913467" y="366931"/>
              <a:ext cx="793074" cy="120049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единительная линия 189"/>
            <p:cNvCxnSpPr/>
            <p:nvPr/>
          </p:nvCxnSpPr>
          <p:spPr>
            <a:xfrm flipH="1" flipV="1">
              <a:off x="1748367" y="232003"/>
              <a:ext cx="882210" cy="133542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единительная линия 190"/>
            <p:cNvCxnSpPr/>
            <p:nvPr/>
          </p:nvCxnSpPr>
          <p:spPr>
            <a:xfrm flipH="1" flipV="1">
              <a:off x="1727200" y="314951"/>
              <a:ext cx="827414" cy="125247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единительная линия 191"/>
            <p:cNvCxnSpPr/>
            <p:nvPr/>
          </p:nvCxnSpPr>
          <p:spPr>
            <a:xfrm flipH="1" flipV="1">
              <a:off x="1667933" y="340225"/>
              <a:ext cx="810716" cy="1227204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единительная линия 192"/>
            <p:cNvCxnSpPr/>
            <p:nvPr/>
          </p:nvCxnSpPr>
          <p:spPr>
            <a:xfrm flipH="1" flipV="1">
              <a:off x="1651000" y="429582"/>
              <a:ext cx="751686" cy="113784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единительная линия 193"/>
            <p:cNvCxnSpPr/>
            <p:nvPr/>
          </p:nvCxnSpPr>
          <p:spPr>
            <a:xfrm flipH="1" flipV="1">
              <a:off x="1545167" y="384369"/>
              <a:ext cx="781554" cy="118306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/>
            <p:nvPr/>
          </p:nvCxnSpPr>
          <p:spPr>
            <a:xfrm flipH="1" flipV="1">
              <a:off x="1485900" y="409643"/>
              <a:ext cx="764858" cy="115778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Прямая соединительная линия 195"/>
            <p:cNvCxnSpPr/>
            <p:nvPr/>
          </p:nvCxnSpPr>
          <p:spPr>
            <a:xfrm flipH="1" flipV="1">
              <a:off x="1401233" y="396470"/>
              <a:ext cx="773560" cy="117095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единительная линия 196"/>
            <p:cNvCxnSpPr/>
            <p:nvPr/>
          </p:nvCxnSpPr>
          <p:spPr>
            <a:xfrm flipH="1" flipV="1">
              <a:off x="1333500" y="408929"/>
              <a:ext cx="765330" cy="115850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/>
            <p:cNvCxnSpPr/>
            <p:nvPr/>
          </p:nvCxnSpPr>
          <p:spPr>
            <a:xfrm flipH="1" flipV="1">
              <a:off x="1316567" y="498286"/>
              <a:ext cx="706298" cy="106914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/>
            <p:cNvCxnSpPr/>
            <p:nvPr/>
          </p:nvCxnSpPr>
          <p:spPr>
            <a:xfrm flipH="1" flipV="1">
              <a:off x="1236133" y="491519"/>
              <a:ext cx="710768" cy="1075909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единительная линия 199"/>
            <p:cNvCxnSpPr/>
            <p:nvPr/>
          </p:nvCxnSpPr>
          <p:spPr>
            <a:xfrm flipH="1" flipV="1">
              <a:off x="121572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единительная линия 200"/>
            <p:cNvCxnSpPr/>
            <p:nvPr/>
          </p:nvCxnSpPr>
          <p:spPr>
            <a:xfrm flipH="1" flipV="1">
              <a:off x="113975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единительная линия 201"/>
            <p:cNvCxnSpPr/>
            <p:nvPr/>
          </p:nvCxnSpPr>
          <p:spPr>
            <a:xfrm flipH="1" flipV="1">
              <a:off x="106379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единительная линия 202"/>
            <p:cNvCxnSpPr/>
            <p:nvPr/>
          </p:nvCxnSpPr>
          <p:spPr>
            <a:xfrm flipH="1" flipV="1">
              <a:off x="98782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единительная линия 203"/>
            <p:cNvCxnSpPr/>
            <p:nvPr/>
          </p:nvCxnSpPr>
          <p:spPr>
            <a:xfrm flipH="1" flipV="1">
              <a:off x="91186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единительная линия 204"/>
            <p:cNvCxnSpPr/>
            <p:nvPr/>
          </p:nvCxnSpPr>
          <p:spPr>
            <a:xfrm flipH="1" flipV="1">
              <a:off x="83590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единительная линия 205"/>
            <p:cNvCxnSpPr/>
            <p:nvPr/>
          </p:nvCxnSpPr>
          <p:spPr>
            <a:xfrm flipH="1" flipV="1">
              <a:off x="75993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Прямая соединительная линия 206"/>
            <p:cNvCxnSpPr/>
            <p:nvPr/>
          </p:nvCxnSpPr>
          <p:spPr>
            <a:xfrm flipH="1" flipV="1">
              <a:off x="68397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7"/>
            <p:cNvCxnSpPr/>
            <p:nvPr/>
          </p:nvCxnSpPr>
          <p:spPr>
            <a:xfrm flipH="1" flipV="1">
              <a:off x="60800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Прямая соединительная линия 208"/>
            <p:cNvCxnSpPr/>
            <p:nvPr/>
          </p:nvCxnSpPr>
          <p:spPr>
            <a:xfrm flipH="1" flipV="1">
              <a:off x="53204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/>
            <p:cNvCxnSpPr/>
            <p:nvPr/>
          </p:nvCxnSpPr>
          <p:spPr>
            <a:xfrm flipH="1" flipV="1">
              <a:off x="45608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210"/>
            <p:cNvCxnSpPr/>
            <p:nvPr/>
          </p:nvCxnSpPr>
          <p:spPr>
            <a:xfrm flipH="1" flipV="1">
              <a:off x="38011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единительная линия 211"/>
            <p:cNvCxnSpPr/>
            <p:nvPr/>
          </p:nvCxnSpPr>
          <p:spPr>
            <a:xfrm flipH="1" flipV="1">
              <a:off x="30415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единительная линия 212"/>
            <p:cNvCxnSpPr/>
            <p:nvPr/>
          </p:nvCxnSpPr>
          <p:spPr>
            <a:xfrm flipH="1" flipV="1">
              <a:off x="22818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Прямая соединительная линия 213"/>
            <p:cNvCxnSpPr/>
            <p:nvPr/>
          </p:nvCxnSpPr>
          <p:spPr>
            <a:xfrm flipH="1" flipV="1">
              <a:off x="15222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единительная линия 214"/>
            <p:cNvCxnSpPr/>
            <p:nvPr/>
          </p:nvCxnSpPr>
          <p:spPr>
            <a:xfrm flipH="1" flipV="1">
              <a:off x="29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Прямая соединительная линия 215"/>
            <p:cNvCxnSpPr/>
            <p:nvPr/>
          </p:nvCxnSpPr>
          <p:spPr>
            <a:xfrm flipH="1" flipV="1">
              <a:off x="-7566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Прямая соединительная линия 216"/>
            <p:cNvCxnSpPr/>
            <p:nvPr/>
          </p:nvCxnSpPr>
          <p:spPr>
            <a:xfrm flipH="1" flipV="1">
              <a:off x="2810974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Прямая соединительная линия 217"/>
            <p:cNvCxnSpPr/>
            <p:nvPr/>
          </p:nvCxnSpPr>
          <p:spPr>
            <a:xfrm flipH="1" flipV="1">
              <a:off x="7626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Группа 218"/>
          <p:cNvGrpSpPr/>
          <p:nvPr/>
        </p:nvGrpSpPr>
        <p:grpSpPr>
          <a:xfrm rot="10800000">
            <a:off x="2650477" y="4935077"/>
            <a:ext cx="3541857" cy="1335426"/>
            <a:chOff x="-75667" y="232003"/>
            <a:chExt cx="3541857" cy="1335426"/>
          </a:xfrm>
        </p:grpSpPr>
        <p:cxnSp>
          <p:nvCxnSpPr>
            <p:cNvPr id="220" name="Прямая соединительная линия 219"/>
            <p:cNvCxnSpPr/>
            <p:nvPr/>
          </p:nvCxnSpPr>
          <p:spPr>
            <a:xfrm flipH="1" flipV="1">
              <a:off x="2688167" y="504716"/>
              <a:ext cx="702050" cy="106271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Прямая соединительная линия 220"/>
            <p:cNvCxnSpPr/>
            <p:nvPr/>
          </p:nvCxnSpPr>
          <p:spPr>
            <a:xfrm flipH="1" flipV="1">
              <a:off x="2644048" y="552921"/>
              <a:ext cx="670206" cy="101450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единительная линия 221"/>
            <p:cNvCxnSpPr/>
            <p:nvPr/>
          </p:nvCxnSpPr>
          <p:spPr>
            <a:xfrm flipH="1" flipV="1">
              <a:off x="2501900" y="452736"/>
              <a:ext cx="736390" cy="111469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/>
            <p:cNvCxnSpPr/>
            <p:nvPr/>
          </p:nvCxnSpPr>
          <p:spPr>
            <a:xfrm flipH="1" flipV="1">
              <a:off x="2404533" y="420338"/>
              <a:ext cx="757792" cy="114709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Прямая соединительная линия 223"/>
            <p:cNvCxnSpPr/>
            <p:nvPr/>
          </p:nvCxnSpPr>
          <p:spPr>
            <a:xfrm flipH="1" flipV="1">
              <a:off x="2324100" y="413573"/>
              <a:ext cx="762262" cy="115385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Прямая соединительная линия 224"/>
            <p:cNvCxnSpPr/>
            <p:nvPr/>
          </p:nvCxnSpPr>
          <p:spPr>
            <a:xfrm flipH="1" flipV="1">
              <a:off x="2264833" y="438848"/>
              <a:ext cx="745564" cy="112858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Прямая соединительная линия 225"/>
            <p:cNvCxnSpPr/>
            <p:nvPr/>
          </p:nvCxnSpPr>
          <p:spPr>
            <a:xfrm flipH="1" flipV="1">
              <a:off x="2167467" y="406451"/>
              <a:ext cx="766966" cy="116097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Прямая соединительная линия 226"/>
            <p:cNvCxnSpPr/>
            <p:nvPr/>
          </p:nvCxnSpPr>
          <p:spPr>
            <a:xfrm flipH="1" flipV="1">
              <a:off x="2078567" y="386869"/>
              <a:ext cx="779902" cy="118056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Прямая соединительная линия 227"/>
            <p:cNvCxnSpPr/>
            <p:nvPr/>
          </p:nvCxnSpPr>
          <p:spPr>
            <a:xfrm flipH="1" flipV="1">
              <a:off x="1994549" y="374678"/>
              <a:ext cx="787956" cy="119275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Прямая соединительная линия 228"/>
            <p:cNvCxnSpPr/>
            <p:nvPr/>
          </p:nvCxnSpPr>
          <p:spPr>
            <a:xfrm flipH="1" flipV="1">
              <a:off x="1913467" y="366931"/>
              <a:ext cx="793074" cy="120049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Прямая соединительная линия 229"/>
            <p:cNvCxnSpPr/>
            <p:nvPr/>
          </p:nvCxnSpPr>
          <p:spPr>
            <a:xfrm flipH="1" flipV="1">
              <a:off x="1748367" y="232003"/>
              <a:ext cx="882210" cy="133542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Прямая соединительная линия 230"/>
            <p:cNvCxnSpPr/>
            <p:nvPr/>
          </p:nvCxnSpPr>
          <p:spPr>
            <a:xfrm flipH="1" flipV="1">
              <a:off x="1727200" y="314951"/>
              <a:ext cx="827414" cy="125247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Прямая соединительная линия 231"/>
            <p:cNvCxnSpPr/>
            <p:nvPr/>
          </p:nvCxnSpPr>
          <p:spPr>
            <a:xfrm flipH="1" flipV="1">
              <a:off x="1667933" y="340225"/>
              <a:ext cx="810716" cy="1227204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Прямая соединительная линия 232"/>
            <p:cNvCxnSpPr/>
            <p:nvPr/>
          </p:nvCxnSpPr>
          <p:spPr>
            <a:xfrm flipH="1" flipV="1">
              <a:off x="1651000" y="429582"/>
              <a:ext cx="751686" cy="113784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Прямая соединительная линия 233"/>
            <p:cNvCxnSpPr/>
            <p:nvPr/>
          </p:nvCxnSpPr>
          <p:spPr>
            <a:xfrm flipH="1" flipV="1">
              <a:off x="1545167" y="384369"/>
              <a:ext cx="781554" cy="118306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Прямая соединительная линия 234"/>
            <p:cNvCxnSpPr/>
            <p:nvPr/>
          </p:nvCxnSpPr>
          <p:spPr>
            <a:xfrm flipH="1" flipV="1">
              <a:off x="1485900" y="409643"/>
              <a:ext cx="764858" cy="115778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Прямая соединительная линия 235"/>
            <p:cNvCxnSpPr/>
            <p:nvPr/>
          </p:nvCxnSpPr>
          <p:spPr>
            <a:xfrm flipH="1" flipV="1">
              <a:off x="1401233" y="396470"/>
              <a:ext cx="773560" cy="117095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Прямая соединительная линия 236"/>
            <p:cNvCxnSpPr/>
            <p:nvPr/>
          </p:nvCxnSpPr>
          <p:spPr>
            <a:xfrm flipH="1" flipV="1">
              <a:off x="1333500" y="408929"/>
              <a:ext cx="765330" cy="115850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Прямая соединительная линия 237"/>
            <p:cNvCxnSpPr/>
            <p:nvPr/>
          </p:nvCxnSpPr>
          <p:spPr>
            <a:xfrm flipH="1" flipV="1">
              <a:off x="1316567" y="498286"/>
              <a:ext cx="706298" cy="106914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Прямая соединительная линия 238"/>
            <p:cNvCxnSpPr/>
            <p:nvPr/>
          </p:nvCxnSpPr>
          <p:spPr>
            <a:xfrm flipH="1" flipV="1">
              <a:off x="1236133" y="491519"/>
              <a:ext cx="710768" cy="1075909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Прямая соединительная линия 239"/>
            <p:cNvCxnSpPr/>
            <p:nvPr/>
          </p:nvCxnSpPr>
          <p:spPr>
            <a:xfrm flipH="1" flipV="1">
              <a:off x="121572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Прямая соединительная линия 240"/>
            <p:cNvCxnSpPr/>
            <p:nvPr/>
          </p:nvCxnSpPr>
          <p:spPr>
            <a:xfrm flipH="1" flipV="1">
              <a:off x="113975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Прямая соединительная линия 241"/>
            <p:cNvCxnSpPr/>
            <p:nvPr/>
          </p:nvCxnSpPr>
          <p:spPr>
            <a:xfrm flipH="1" flipV="1">
              <a:off x="106379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Прямая соединительная линия 242"/>
            <p:cNvCxnSpPr/>
            <p:nvPr/>
          </p:nvCxnSpPr>
          <p:spPr>
            <a:xfrm flipH="1" flipV="1">
              <a:off x="98782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Прямая соединительная линия 243"/>
            <p:cNvCxnSpPr/>
            <p:nvPr/>
          </p:nvCxnSpPr>
          <p:spPr>
            <a:xfrm flipH="1" flipV="1">
              <a:off x="91186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Прямая соединительная линия 244"/>
            <p:cNvCxnSpPr/>
            <p:nvPr/>
          </p:nvCxnSpPr>
          <p:spPr>
            <a:xfrm flipH="1" flipV="1">
              <a:off x="83590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Прямая соединительная линия 245"/>
            <p:cNvCxnSpPr/>
            <p:nvPr/>
          </p:nvCxnSpPr>
          <p:spPr>
            <a:xfrm flipH="1" flipV="1">
              <a:off x="75993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Прямая соединительная линия 246"/>
            <p:cNvCxnSpPr/>
            <p:nvPr/>
          </p:nvCxnSpPr>
          <p:spPr>
            <a:xfrm flipH="1" flipV="1">
              <a:off x="68397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Прямая соединительная линия 247"/>
            <p:cNvCxnSpPr/>
            <p:nvPr/>
          </p:nvCxnSpPr>
          <p:spPr>
            <a:xfrm flipH="1" flipV="1">
              <a:off x="60800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Прямая соединительная линия 248"/>
            <p:cNvCxnSpPr/>
            <p:nvPr/>
          </p:nvCxnSpPr>
          <p:spPr>
            <a:xfrm flipH="1" flipV="1">
              <a:off x="53204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Прямая соединительная линия 249"/>
            <p:cNvCxnSpPr/>
            <p:nvPr/>
          </p:nvCxnSpPr>
          <p:spPr>
            <a:xfrm flipH="1" flipV="1">
              <a:off x="45608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Прямая соединительная линия 250"/>
            <p:cNvCxnSpPr/>
            <p:nvPr/>
          </p:nvCxnSpPr>
          <p:spPr>
            <a:xfrm flipH="1" flipV="1">
              <a:off x="38011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Прямая соединительная линия 251"/>
            <p:cNvCxnSpPr/>
            <p:nvPr/>
          </p:nvCxnSpPr>
          <p:spPr>
            <a:xfrm flipH="1" flipV="1">
              <a:off x="30415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Прямая соединительная линия 252"/>
            <p:cNvCxnSpPr/>
            <p:nvPr/>
          </p:nvCxnSpPr>
          <p:spPr>
            <a:xfrm flipH="1" flipV="1">
              <a:off x="22818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Прямая соединительная линия 253"/>
            <p:cNvCxnSpPr/>
            <p:nvPr/>
          </p:nvCxnSpPr>
          <p:spPr>
            <a:xfrm flipH="1" flipV="1">
              <a:off x="15222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Прямая соединительная линия 254"/>
            <p:cNvCxnSpPr/>
            <p:nvPr/>
          </p:nvCxnSpPr>
          <p:spPr>
            <a:xfrm flipH="1" flipV="1">
              <a:off x="29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Прямая соединительная линия 255"/>
            <p:cNvCxnSpPr/>
            <p:nvPr/>
          </p:nvCxnSpPr>
          <p:spPr>
            <a:xfrm flipH="1" flipV="1">
              <a:off x="-7566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Прямая соединительная линия 256"/>
            <p:cNvCxnSpPr/>
            <p:nvPr/>
          </p:nvCxnSpPr>
          <p:spPr>
            <a:xfrm flipH="1" flipV="1">
              <a:off x="2810974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Прямая соединительная линия 257"/>
            <p:cNvCxnSpPr/>
            <p:nvPr/>
          </p:nvCxnSpPr>
          <p:spPr>
            <a:xfrm flipH="1" flipV="1">
              <a:off x="7626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Группа 258"/>
          <p:cNvGrpSpPr/>
          <p:nvPr/>
        </p:nvGrpSpPr>
        <p:grpSpPr>
          <a:xfrm>
            <a:off x="6602393" y="2447543"/>
            <a:ext cx="3541857" cy="1335426"/>
            <a:chOff x="-75667" y="232003"/>
            <a:chExt cx="3541857" cy="1335426"/>
          </a:xfrm>
        </p:grpSpPr>
        <p:cxnSp>
          <p:nvCxnSpPr>
            <p:cNvPr id="260" name="Прямая соединительная линия 259"/>
            <p:cNvCxnSpPr/>
            <p:nvPr/>
          </p:nvCxnSpPr>
          <p:spPr>
            <a:xfrm flipH="1" flipV="1">
              <a:off x="2688167" y="504716"/>
              <a:ext cx="702050" cy="106271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Прямая соединительная линия 260"/>
            <p:cNvCxnSpPr/>
            <p:nvPr/>
          </p:nvCxnSpPr>
          <p:spPr>
            <a:xfrm flipH="1" flipV="1">
              <a:off x="2644048" y="552921"/>
              <a:ext cx="670206" cy="101450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Прямая соединительная линия 261"/>
            <p:cNvCxnSpPr/>
            <p:nvPr/>
          </p:nvCxnSpPr>
          <p:spPr>
            <a:xfrm flipH="1" flipV="1">
              <a:off x="2501900" y="452736"/>
              <a:ext cx="736390" cy="111469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Прямая соединительная линия 262"/>
            <p:cNvCxnSpPr/>
            <p:nvPr/>
          </p:nvCxnSpPr>
          <p:spPr>
            <a:xfrm flipH="1" flipV="1">
              <a:off x="2404533" y="420338"/>
              <a:ext cx="757792" cy="114709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Прямая соединительная линия 263"/>
            <p:cNvCxnSpPr/>
            <p:nvPr/>
          </p:nvCxnSpPr>
          <p:spPr>
            <a:xfrm flipH="1" flipV="1">
              <a:off x="2324100" y="413573"/>
              <a:ext cx="762262" cy="115385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Прямая соединительная линия 264"/>
            <p:cNvCxnSpPr/>
            <p:nvPr/>
          </p:nvCxnSpPr>
          <p:spPr>
            <a:xfrm flipH="1" flipV="1">
              <a:off x="2264833" y="438848"/>
              <a:ext cx="745564" cy="112858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Прямая соединительная линия 265"/>
            <p:cNvCxnSpPr/>
            <p:nvPr/>
          </p:nvCxnSpPr>
          <p:spPr>
            <a:xfrm flipH="1" flipV="1">
              <a:off x="2167467" y="406451"/>
              <a:ext cx="766966" cy="116097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Прямая соединительная линия 266"/>
            <p:cNvCxnSpPr/>
            <p:nvPr/>
          </p:nvCxnSpPr>
          <p:spPr>
            <a:xfrm flipH="1" flipV="1">
              <a:off x="2078567" y="386869"/>
              <a:ext cx="779902" cy="118056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Прямая соединительная линия 267"/>
            <p:cNvCxnSpPr/>
            <p:nvPr/>
          </p:nvCxnSpPr>
          <p:spPr>
            <a:xfrm flipH="1" flipV="1">
              <a:off x="1994549" y="374678"/>
              <a:ext cx="787956" cy="119275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Прямая соединительная линия 268"/>
            <p:cNvCxnSpPr/>
            <p:nvPr/>
          </p:nvCxnSpPr>
          <p:spPr>
            <a:xfrm flipH="1" flipV="1">
              <a:off x="1913467" y="366931"/>
              <a:ext cx="793074" cy="120049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Прямая соединительная линия 269"/>
            <p:cNvCxnSpPr/>
            <p:nvPr/>
          </p:nvCxnSpPr>
          <p:spPr>
            <a:xfrm flipH="1" flipV="1">
              <a:off x="1748367" y="232003"/>
              <a:ext cx="882210" cy="133542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Прямая соединительная линия 270"/>
            <p:cNvCxnSpPr/>
            <p:nvPr/>
          </p:nvCxnSpPr>
          <p:spPr>
            <a:xfrm flipH="1" flipV="1">
              <a:off x="1727200" y="314951"/>
              <a:ext cx="827414" cy="125247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Прямая соединительная линия 271"/>
            <p:cNvCxnSpPr/>
            <p:nvPr/>
          </p:nvCxnSpPr>
          <p:spPr>
            <a:xfrm flipH="1" flipV="1">
              <a:off x="1667933" y="340225"/>
              <a:ext cx="810716" cy="1227204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Прямая соединительная линия 272"/>
            <p:cNvCxnSpPr/>
            <p:nvPr/>
          </p:nvCxnSpPr>
          <p:spPr>
            <a:xfrm flipH="1" flipV="1">
              <a:off x="1651000" y="429582"/>
              <a:ext cx="751686" cy="113784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Прямая соединительная линия 273"/>
            <p:cNvCxnSpPr/>
            <p:nvPr/>
          </p:nvCxnSpPr>
          <p:spPr>
            <a:xfrm flipH="1" flipV="1">
              <a:off x="1545167" y="384369"/>
              <a:ext cx="781554" cy="118306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Прямая соединительная линия 274"/>
            <p:cNvCxnSpPr/>
            <p:nvPr/>
          </p:nvCxnSpPr>
          <p:spPr>
            <a:xfrm flipH="1" flipV="1">
              <a:off x="1485900" y="409643"/>
              <a:ext cx="764858" cy="115778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Прямая соединительная линия 275"/>
            <p:cNvCxnSpPr/>
            <p:nvPr/>
          </p:nvCxnSpPr>
          <p:spPr>
            <a:xfrm flipH="1" flipV="1">
              <a:off x="1401233" y="396470"/>
              <a:ext cx="773560" cy="117095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Прямая соединительная линия 276"/>
            <p:cNvCxnSpPr/>
            <p:nvPr/>
          </p:nvCxnSpPr>
          <p:spPr>
            <a:xfrm flipH="1" flipV="1">
              <a:off x="1333500" y="408929"/>
              <a:ext cx="765330" cy="115850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Прямая соединительная линия 277"/>
            <p:cNvCxnSpPr/>
            <p:nvPr/>
          </p:nvCxnSpPr>
          <p:spPr>
            <a:xfrm flipH="1" flipV="1">
              <a:off x="1316567" y="498286"/>
              <a:ext cx="706298" cy="106914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Прямая соединительная линия 278"/>
            <p:cNvCxnSpPr/>
            <p:nvPr/>
          </p:nvCxnSpPr>
          <p:spPr>
            <a:xfrm flipH="1" flipV="1">
              <a:off x="1236133" y="491519"/>
              <a:ext cx="710768" cy="1075909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Прямая соединительная линия 279"/>
            <p:cNvCxnSpPr/>
            <p:nvPr/>
          </p:nvCxnSpPr>
          <p:spPr>
            <a:xfrm flipH="1" flipV="1">
              <a:off x="121572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Прямая соединительная линия 280"/>
            <p:cNvCxnSpPr/>
            <p:nvPr/>
          </p:nvCxnSpPr>
          <p:spPr>
            <a:xfrm flipH="1" flipV="1">
              <a:off x="113975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Прямая соединительная линия 281"/>
            <p:cNvCxnSpPr/>
            <p:nvPr/>
          </p:nvCxnSpPr>
          <p:spPr>
            <a:xfrm flipH="1" flipV="1">
              <a:off x="106379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Прямая соединительная линия 282"/>
            <p:cNvCxnSpPr/>
            <p:nvPr/>
          </p:nvCxnSpPr>
          <p:spPr>
            <a:xfrm flipH="1" flipV="1">
              <a:off x="98782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Прямая соединительная линия 283"/>
            <p:cNvCxnSpPr/>
            <p:nvPr/>
          </p:nvCxnSpPr>
          <p:spPr>
            <a:xfrm flipH="1" flipV="1">
              <a:off x="91186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Прямая соединительная линия 284"/>
            <p:cNvCxnSpPr/>
            <p:nvPr/>
          </p:nvCxnSpPr>
          <p:spPr>
            <a:xfrm flipH="1" flipV="1">
              <a:off x="83590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Прямая соединительная линия 285"/>
            <p:cNvCxnSpPr/>
            <p:nvPr/>
          </p:nvCxnSpPr>
          <p:spPr>
            <a:xfrm flipH="1" flipV="1">
              <a:off x="75993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Прямая соединительная линия 286"/>
            <p:cNvCxnSpPr/>
            <p:nvPr/>
          </p:nvCxnSpPr>
          <p:spPr>
            <a:xfrm flipH="1" flipV="1">
              <a:off x="68397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Прямая соединительная линия 287"/>
            <p:cNvCxnSpPr/>
            <p:nvPr/>
          </p:nvCxnSpPr>
          <p:spPr>
            <a:xfrm flipH="1" flipV="1">
              <a:off x="60800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Прямая соединительная линия 288"/>
            <p:cNvCxnSpPr/>
            <p:nvPr/>
          </p:nvCxnSpPr>
          <p:spPr>
            <a:xfrm flipH="1" flipV="1">
              <a:off x="53204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Прямая соединительная линия 289"/>
            <p:cNvCxnSpPr/>
            <p:nvPr/>
          </p:nvCxnSpPr>
          <p:spPr>
            <a:xfrm flipH="1" flipV="1">
              <a:off x="45608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Прямая соединительная линия 290"/>
            <p:cNvCxnSpPr/>
            <p:nvPr/>
          </p:nvCxnSpPr>
          <p:spPr>
            <a:xfrm flipH="1" flipV="1">
              <a:off x="38011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Прямая соединительная линия 291"/>
            <p:cNvCxnSpPr/>
            <p:nvPr/>
          </p:nvCxnSpPr>
          <p:spPr>
            <a:xfrm flipH="1" flipV="1">
              <a:off x="30415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Прямая соединительная линия 292"/>
            <p:cNvCxnSpPr/>
            <p:nvPr/>
          </p:nvCxnSpPr>
          <p:spPr>
            <a:xfrm flipH="1" flipV="1">
              <a:off x="22818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Прямая соединительная линия 293"/>
            <p:cNvCxnSpPr/>
            <p:nvPr/>
          </p:nvCxnSpPr>
          <p:spPr>
            <a:xfrm flipH="1" flipV="1">
              <a:off x="15222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Прямая соединительная линия 294"/>
            <p:cNvCxnSpPr/>
            <p:nvPr/>
          </p:nvCxnSpPr>
          <p:spPr>
            <a:xfrm flipH="1" flipV="1">
              <a:off x="29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Прямая соединительная линия 295"/>
            <p:cNvCxnSpPr/>
            <p:nvPr/>
          </p:nvCxnSpPr>
          <p:spPr>
            <a:xfrm flipH="1" flipV="1">
              <a:off x="-7566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Прямая соединительная линия 296"/>
            <p:cNvCxnSpPr/>
            <p:nvPr/>
          </p:nvCxnSpPr>
          <p:spPr>
            <a:xfrm flipH="1" flipV="1">
              <a:off x="2810974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Прямая соединительная линия 297"/>
            <p:cNvCxnSpPr/>
            <p:nvPr/>
          </p:nvCxnSpPr>
          <p:spPr>
            <a:xfrm flipH="1" flipV="1">
              <a:off x="7626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Группа 298"/>
          <p:cNvGrpSpPr/>
          <p:nvPr/>
        </p:nvGrpSpPr>
        <p:grpSpPr>
          <a:xfrm rot="10800000">
            <a:off x="7016282" y="4206615"/>
            <a:ext cx="3541857" cy="1335426"/>
            <a:chOff x="-75667" y="232003"/>
            <a:chExt cx="3541857" cy="1335426"/>
          </a:xfrm>
        </p:grpSpPr>
        <p:cxnSp>
          <p:nvCxnSpPr>
            <p:cNvPr id="300" name="Прямая соединительная линия 299"/>
            <p:cNvCxnSpPr/>
            <p:nvPr/>
          </p:nvCxnSpPr>
          <p:spPr>
            <a:xfrm flipH="1" flipV="1">
              <a:off x="2688167" y="504716"/>
              <a:ext cx="702050" cy="106271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Прямая соединительная линия 300"/>
            <p:cNvCxnSpPr/>
            <p:nvPr/>
          </p:nvCxnSpPr>
          <p:spPr>
            <a:xfrm flipH="1" flipV="1">
              <a:off x="2644048" y="552921"/>
              <a:ext cx="670206" cy="101450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Прямая соединительная линия 301"/>
            <p:cNvCxnSpPr/>
            <p:nvPr/>
          </p:nvCxnSpPr>
          <p:spPr>
            <a:xfrm flipH="1" flipV="1">
              <a:off x="2501900" y="452736"/>
              <a:ext cx="736390" cy="111469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Прямая соединительная линия 302"/>
            <p:cNvCxnSpPr/>
            <p:nvPr/>
          </p:nvCxnSpPr>
          <p:spPr>
            <a:xfrm flipH="1" flipV="1">
              <a:off x="2404533" y="420338"/>
              <a:ext cx="757792" cy="114709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Прямая соединительная линия 303"/>
            <p:cNvCxnSpPr/>
            <p:nvPr/>
          </p:nvCxnSpPr>
          <p:spPr>
            <a:xfrm flipH="1" flipV="1">
              <a:off x="2324100" y="413573"/>
              <a:ext cx="762262" cy="115385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Прямая соединительная линия 304"/>
            <p:cNvCxnSpPr/>
            <p:nvPr/>
          </p:nvCxnSpPr>
          <p:spPr>
            <a:xfrm flipH="1" flipV="1">
              <a:off x="2264833" y="438848"/>
              <a:ext cx="745564" cy="112858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Прямая соединительная линия 305"/>
            <p:cNvCxnSpPr/>
            <p:nvPr/>
          </p:nvCxnSpPr>
          <p:spPr>
            <a:xfrm flipH="1" flipV="1">
              <a:off x="2167467" y="406451"/>
              <a:ext cx="766966" cy="116097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Прямая соединительная линия 306"/>
            <p:cNvCxnSpPr/>
            <p:nvPr/>
          </p:nvCxnSpPr>
          <p:spPr>
            <a:xfrm flipH="1" flipV="1">
              <a:off x="2078567" y="386869"/>
              <a:ext cx="779902" cy="118056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Прямая соединительная линия 307"/>
            <p:cNvCxnSpPr/>
            <p:nvPr/>
          </p:nvCxnSpPr>
          <p:spPr>
            <a:xfrm flipH="1" flipV="1">
              <a:off x="1994549" y="374678"/>
              <a:ext cx="787956" cy="119275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Прямая соединительная линия 308"/>
            <p:cNvCxnSpPr/>
            <p:nvPr/>
          </p:nvCxnSpPr>
          <p:spPr>
            <a:xfrm flipH="1" flipV="1">
              <a:off x="1913467" y="366931"/>
              <a:ext cx="793074" cy="120049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Прямая соединительная линия 309"/>
            <p:cNvCxnSpPr/>
            <p:nvPr/>
          </p:nvCxnSpPr>
          <p:spPr>
            <a:xfrm flipH="1" flipV="1">
              <a:off x="1748367" y="232003"/>
              <a:ext cx="882210" cy="133542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Прямая соединительная линия 310"/>
            <p:cNvCxnSpPr/>
            <p:nvPr/>
          </p:nvCxnSpPr>
          <p:spPr>
            <a:xfrm flipH="1" flipV="1">
              <a:off x="1727200" y="314951"/>
              <a:ext cx="827414" cy="125247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Прямая соединительная линия 311"/>
            <p:cNvCxnSpPr/>
            <p:nvPr/>
          </p:nvCxnSpPr>
          <p:spPr>
            <a:xfrm flipH="1" flipV="1">
              <a:off x="1667933" y="340225"/>
              <a:ext cx="810716" cy="1227204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Прямая соединительная линия 312"/>
            <p:cNvCxnSpPr/>
            <p:nvPr/>
          </p:nvCxnSpPr>
          <p:spPr>
            <a:xfrm flipH="1" flipV="1">
              <a:off x="1651000" y="429582"/>
              <a:ext cx="751686" cy="113784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Прямая соединительная линия 313"/>
            <p:cNvCxnSpPr/>
            <p:nvPr/>
          </p:nvCxnSpPr>
          <p:spPr>
            <a:xfrm flipH="1" flipV="1">
              <a:off x="1545167" y="384369"/>
              <a:ext cx="781554" cy="118306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Прямая соединительная линия 314"/>
            <p:cNvCxnSpPr/>
            <p:nvPr/>
          </p:nvCxnSpPr>
          <p:spPr>
            <a:xfrm flipH="1" flipV="1">
              <a:off x="1485900" y="409643"/>
              <a:ext cx="764858" cy="115778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Прямая соединительная линия 315"/>
            <p:cNvCxnSpPr/>
            <p:nvPr/>
          </p:nvCxnSpPr>
          <p:spPr>
            <a:xfrm flipH="1" flipV="1">
              <a:off x="1401233" y="396470"/>
              <a:ext cx="773560" cy="117095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Прямая соединительная линия 316"/>
            <p:cNvCxnSpPr/>
            <p:nvPr/>
          </p:nvCxnSpPr>
          <p:spPr>
            <a:xfrm flipH="1" flipV="1">
              <a:off x="1333500" y="408929"/>
              <a:ext cx="765330" cy="115850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Прямая соединительная линия 317"/>
            <p:cNvCxnSpPr/>
            <p:nvPr/>
          </p:nvCxnSpPr>
          <p:spPr>
            <a:xfrm flipH="1" flipV="1">
              <a:off x="1316567" y="498286"/>
              <a:ext cx="706298" cy="106914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Прямая соединительная линия 318"/>
            <p:cNvCxnSpPr/>
            <p:nvPr/>
          </p:nvCxnSpPr>
          <p:spPr>
            <a:xfrm flipH="1" flipV="1">
              <a:off x="1236133" y="491519"/>
              <a:ext cx="710768" cy="1075909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Прямая соединительная линия 319"/>
            <p:cNvCxnSpPr/>
            <p:nvPr/>
          </p:nvCxnSpPr>
          <p:spPr>
            <a:xfrm flipH="1" flipV="1">
              <a:off x="121572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Прямая соединительная линия 320"/>
            <p:cNvCxnSpPr/>
            <p:nvPr/>
          </p:nvCxnSpPr>
          <p:spPr>
            <a:xfrm flipH="1" flipV="1">
              <a:off x="113975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Прямая соединительная линия 321"/>
            <p:cNvCxnSpPr/>
            <p:nvPr/>
          </p:nvCxnSpPr>
          <p:spPr>
            <a:xfrm flipH="1" flipV="1">
              <a:off x="106379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Прямая соединительная линия 322"/>
            <p:cNvCxnSpPr/>
            <p:nvPr/>
          </p:nvCxnSpPr>
          <p:spPr>
            <a:xfrm flipH="1" flipV="1">
              <a:off x="98782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Прямая соединительная линия 323"/>
            <p:cNvCxnSpPr/>
            <p:nvPr/>
          </p:nvCxnSpPr>
          <p:spPr>
            <a:xfrm flipH="1" flipV="1">
              <a:off x="91186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Прямая соединительная линия 324"/>
            <p:cNvCxnSpPr/>
            <p:nvPr/>
          </p:nvCxnSpPr>
          <p:spPr>
            <a:xfrm flipH="1" flipV="1">
              <a:off x="83590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Прямая соединительная линия 325"/>
            <p:cNvCxnSpPr/>
            <p:nvPr/>
          </p:nvCxnSpPr>
          <p:spPr>
            <a:xfrm flipH="1" flipV="1">
              <a:off x="75993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Прямая соединительная линия 326"/>
            <p:cNvCxnSpPr/>
            <p:nvPr/>
          </p:nvCxnSpPr>
          <p:spPr>
            <a:xfrm flipH="1" flipV="1">
              <a:off x="68397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Прямая соединительная линия 327"/>
            <p:cNvCxnSpPr/>
            <p:nvPr/>
          </p:nvCxnSpPr>
          <p:spPr>
            <a:xfrm flipH="1" flipV="1">
              <a:off x="60800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Прямая соединительная линия 328"/>
            <p:cNvCxnSpPr/>
            <p:nvPr/>
          </p:nvCxnSpPr>
          <p:spPr>
            <a:xfrm flipH="1" flipV="1">
              <a:off x="53204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Прямая соединительная линия 329"/>
            <p:cNvCxnSpPr/>
            <p:nvPr/>
          </p:nvCxnSpPr>
          <p:spPr>
            <a:xfrm flipH="1" flipV="1">
              <a:off x="45608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Прямая соединительная линия 330"/>
            <p:cNvCxnSpPr/>
            <p:nvPr/>
          </p:nvCxnSpPr>
          <p:spPr>
            <a:xfrm flipH="1" flipV="1">
              <a:off x="38011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Прямая соединительная линия 331"/>
            <p:cNvCxnSpPr/>
            <p:nvPr/>
          </p:nvCxnSpPr>
          <p:spPr>
            <a:xfrm flipH="1" flipV="1">
              <a:off x="30415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Прямая соединительная линия 332"/>
            <p:cNvCxnSpPr/>
            <p:nvPr/>
          </p:nvCxnSpPr>
          <p:spPr>
            <a:xfrm flipH="1" flipV="1">
              <a:off x="22818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Прямая соединительная линия 333"/>
            <p:cNvCxnSpPr/>
            <p:nvPr/>
          </p:nvCxnSpPr>
          <p:spPr>
            <a:xfrm flipH="1" flipV="1">
              <a:off x="15222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Прямая соединительная линия 334"/>
            <p:cNvCxnSpPr/>
            <p:nvPr/>
          </p:nvCxnSpPr>
          <p:spPr>
            <a:xfrm flipH="1" flipV="1">
              <a:off x="29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Прямая соединительная линия 335"/>
            <p:cNvCxnSpPr/>
            <p:nvPr/>
          </p:nvCxnSpPr>
          <p:spPr>
            <a:xfrm flipH="1" flipV="1">
              <a:off x="-7566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Прямая соединительная линия 336"/>
            <p:cNvCxnSpPr/>
            <p:nvPr/>
          </p:nvCxnSpPr>
          <p:spPr>
            <a:xfrm flipH="1" flipV="1">
              <a:off x="2810974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Прямая соединительная линия 337"/>
            <p:cNvCxnSpPr/>
            <p:nvPr/>
          </p:nvCxnSpPr>
          <p:spPr>
            <a:xfrm flipH="1" flipV="1">
              <a:off x="7626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2" name="Прямая соединительная линия 341"/>
          <p:cNvCxnSpPr/>
          <p:nvPr/>
        </p:nvCxnSpPr>
        <p:spPr>
          <a:xfrm>
            <a:off x="2716632" y="3160636"/>
            <a:ext cx="687123" cy="858841"/>
          </a:xfrm>
          <a:prstGeom prst="line">
            <a:avLst/>
          </a:prstGeom>
          <a:ln w="41275" cmpd="sng">
            <a:solidFill>
              <a:schemeClr val="accent1">
                <a:lumMod val="75000"/>
                <a:alpha val="46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единительная линия 342"/>
          <p:cNvCxnSpPr>
            <a:stCxn id="11" idx="6"/>
            <a:endCxn id="13" idx="2"/>
          </p:cNvCxnSpPr>
          <p:nvPr/>
        </p:nvCxnSpPr>
        <p:spPr>
          <a:xfrm flipV="1">
            <a:off x="3430686" y="1381114"/>
            <a:ext cx="2214422" cy="509308"/>
          </a:xfrm>
          <a:prstGeom prst="line">
            <a:avLst/>
          </a:prstGeom>
          <a:ln w="41275" cmpd="sng">
            <a:solidFill>
              <a:schemeClr val="accent1">
                <a:lumMod val="75000"/>
                <a:alpha val="46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единительная линия 343"/>
          <p:cNvCxnSpPr/>
          <p:nvPr/>
        </p:nvCxnSpPr>
        <p:spPr>
          <a:xfrm flipV="1">
            <a:off x="3203048" y="4931207"/>
            <a:ext cx="2094684" cy="7741"/>
          </a:xfrm>
          <a:prstGeom prst="line">
            <a:avLst/>
          </a:prstGeom>
          <a:ln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единительная линия 344"/>
          <p:cNvCxnSpPr/>
          <p:nvPr/>
        </p:nvCxnSpPr>
        <p:spPr>
          <a:xfrm flipV="1">
            <a:off x="3199236" y="4457004"/>
            <a:ext cx="2094684" cy="7741"/>
          </a:xfrm>
          <a:prstGeom prst="line">
            <a:avLst/>
          </a:prstGeom>
          <a:ln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единительная линия 345"/>
          <p:cNvCxnSpPr/>
          <p:nvPr/>
        </p:nvCxnSpPr>
        <p:spPr>
          <a:xfrm flipV="1">
            <a:off x="5654271" y="1847914"/>
            <a:ext cx="2094684" cy="7741"/>
          </a:xfrm>
          <a:prstGeom prst="line">
            <a:avLst/>
          </a:prstGeom>
          <a:ln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/>
          <p:cNvCxnSpPr/>
          <p:nvPr/>
        </p:nvCxnSpPr>
        <p:spPr>
          <a:xfrm flipV="1">
            <a:off x="7335760" y="4204245"/>
            <a:ext cx="2094684" cy="7741"/>
          </a:xfrm>
          <a:prstGeom prst="line">
            <a:avLst/>
          </a:prstGeom>
          <a:ln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единительная линия 347"/>
          <p:cNvCxnSpPr/>
          <p:nvPr/>
        </p:nvCxnSpPr>
        <p:spPr>
          <a:xfrm flipV="1">
            <a:off x="5675693" y="872778"/>
            <a:ext cx="2094684" cy="7741"/>
          </a:xfrm>
          <a:prstGeom prst="line">
            <a:avLst/>
          </a:prstGeom>
          <a:ln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9" name="Группа 348"/>
          <p:cNvGrpSpPr/>
          <p:nvPr/>
        </p:nvGrpSpPr>
        <p:grpSpPr>
          <a:xfrm rot="10800000">
            <a:off x="467763" y="2231450"/>
            <a:ext cx="3541857" cy="1335426"/>
            <a:chOff x="-75667" y="232003"/>
            <a:chExt cx="3541857" cy="1335426"/>
          </a:xfrm>
        </p:grpSpPr>
        <p:cxnSp>
          <p:nvCxnSpPr>
            <p:cNvPr id="350" name="Прямая соединительная линия 349"/>
            <p:cNvCxnSpPr/>
            <p:nvPr/>
          </p:nvCxnSpPr>
          <p:spPr>
            <a:xfrm flipH="1" flipV="1">
              <a:off x="2688167" y="504716"/>
              <a:ext cx="702050" cy="106271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Прямая соединительная линия 350"/>
            <p:cNvCxnSpPr/>
            <p:nvPr/>
          </p:nvCxnSpPr>
          <p:spPr>
            <a:xfrm flipH="1" flipV="1">
              <a:off x="2644048" y="552921"/>
              <a:ext cx="670206" cy="101450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Прямая соединительная линия 351"/>
            <p:cNvCxnSpPr/>
            <p:nvPr/>
          </p:nvCxnSpPr>
          <p:spPr>
            <a:xfrm flipH="1" flipV="1">
              <a:off x="2501900" y="452736"/>
              <a:ext cx="736390" cy="111469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Прямая соединительная линия 352"/>
            <p:cNvCxnSpPr/>
            <p:nvPr/>
          </p:nvCxnSpPr>
          <p:spPr>
            <a:xfrm flipH="1" flipV="1">
              <a:off x="2404533" y="420338"/>
              <a:ext cx="757792" cy="114709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Прямая соединительная линия 353"/>
            <p:cNvCxnSpPr/>
            <p:nvPr/>
          </p:nvCxnSpPr>
          <p:spPr>
            <a:xfrm rot="10800000">
              <a:off x="2368945" y="474960"/>
              <a:ext cx="717417" cy="1092469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Прямая соединительная линия 354"/>
            <p:cNvCxnSpPr/>
            <p:nvPr/>
          </p:nvCxnSpPr>
          <p:spPr>
            <a:xfrm flipH="1" flipV="1">
              <a:off x="2264833" y="438848"/>
              <a:ext cx="745564" cy="112858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Прямая соединительная линия 355"/>
            <p:cNvCxnSpPr/>
            <p:nvPr/>
          </p:nvCxnSpPr>
          <p:spPr>
            <a:xfrm flipH="1" flipV="1">
              <a:off x="2167467" y="406451"/>
              <a:ext cx="766966" cy="116097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Прямая соединительная линия 356"/>
            <p:cNvCxnSpPr/>
            <p:nvPr/>
          </p:nvCxnSpPr>
          <p:spPr>
            <a:xfrm flipH="1" flipV="1">
              <a:off x="2078567" y="386869"/>
              <a:ext cx="779902" cy="118056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Прямая соединительная линия 357"/>
            <p:cNvCxnSpPr/>
            <p:nvPr/>
          </p:nvCxnSpPr>
          <p:spPr>
            <a:xfrm flipH="1" flipV="1">
              <a:off x="1994549" y="374678"/>
              <a:ext cx="787956" cy="119275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Прямая соединительная линия 358"/>
            <p:cNvCxnSpPr/>
            <p:nvPr/>
          </p:nvCxnSpPr>
          <p:spPr>
            <a:xfrm flipH="1" flipV="1">
              <a:off x="1913467" y="366931"/>
              <a:ext cx="793074" cy="120049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Прямая соединительная линия 359"/>
            <p:cNvCxnSpPr/>
            <p:nvPr/>
          </p:nvCxnSpPr>
          <p:spPr>
            <a:xfrm flipH="1" flipV="1">
              <a:off x="1748367" y="232003"/>
              <a:ext cx="882210" cy="133542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Прямая соединительная линия 360"/>
            <p:cNvCxnSpPr/>
            <p:nvPr/>
          </p:nvCxnSpPr>
          <p:spPr>
            <a:xfrm flipH="1" flipV="1">
              <a:off x="1727200" y="314951"/>
              <a:ext cx="827414" cy="125247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Прямая соединительная линия 361"/>
            <p:cNvCxnSpPr/>
            <p:nvPr/>
          </p:nvCxnSpPr>
          <p:spPr>
            <a:xfrm flipH="1" flipV="1">
              <a:off x="1667933" y="340225"/>
              <a:ext cx="810716" cy="1227204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Прямая соединительная линия 362"/>
            <p:cNvCxnSpPr/>
            <p:nvPr/>
          </p:nvCxnSpPr>
          <p:spPr>
            <a:xfrm flipH="1" flipV="1">
              <a:off x="1651000" y="429582"/>
              <a:ext cx="751686" cy="113784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Прямая соединительная линия 363"/>
            <p:cNvCxnSpPr/>
            <p:nvPr/>
          </p:nvCxnSpPr>
          <p:spPr>
            <a:xfrm flipH="1" flipV="1">
              <a:off x="1545167" y="384369"/>
              <a:ext cx="781554" cy="118306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Прямая соединительная линия 364"/>
            <p:cNvCxnSpPr/>
            <p:nvPr/>
          </p:nvCxnSpPr>
          <p:spPr>
            <a:xfrm flipH="1" flipV="1">
              <a:off x="1485900" y="409643"/>
              <a:ext cx="764858" cy="1157786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Прямая соединительная линия 365"/>
            <p:cNvCxnSpPr/>
            <p:nvPr/>
          </p:nvCxnSpPr>
          <p:spPr>
            <a:xfrm flipH="1" flipV="1">
              <a:off x="1401233" y="396470"/>
              <a:ext cx="773560" cy="117095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Прямая соединительная линия 366"/>
            <p:cNvCxnSpPr/>
            <p:nvPr/>
          </p:nvCxnSpPr>
          <p:spPr>
            <a:xfrm flipH="1" flipV="1">
              <a:off x="1333500" y="408929"/>
              <a:ext cx="765330" cy="115850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Прямая соединительная линия 367"/>
            <p:cNvCxnSpPr/>
            <p:nvPr/>
          </p:nvCxnSpPr>
          <p:spPr>
            <a:xfrm flipH="1" flipV="1">
              <a:off x="1316567" y="498286"/>
              <a:ext cx="706298" cy="106914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Прямая соединительная линия 368"/>
            <p:cNvCxnSpPr/>
            <p:nvPr/>
          </p:nvCxnSpPr>
          <p:spPr>
            <a:xfrm flipH="1" flipV="1">
              <a:off x="1236133" y="491519"/>
              <a:ext cx="710768" cy="1075909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Прямая соединительная линия 369"/>
            <p:cNvCxnSpPr/>
            <p:nvPr/>
          </p:nvCxnSpPr>
          <p:spPr>
            <a:xfrm flipH="1" flipV="1">
              <a:off x="121572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Прямая соединительная линия 370"/>
            <p:cNvCxnSpPr/>
            <p:nvPr/>
          </p:nvCxnSpPr>
          <p:spPr>
            <a:xfrm flipH="1" flipV="1">
              <a:off x="113975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Прямая соединительная линия 371"/>
            <p:cNvCxnSpPr/>
            <p:nvPr/>
          </p:nvCxnSpPr>
          <p:spPr>
            <a:xfrm flipH="1" flipV="1">
              <a:off x="106379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Прямая соединительная линия 372"/>
            <p:cNvCxnSpPr/>
            <p:nvPr/>
          </p:nvCxnSpPr>
          <p:spPr>
            <a:xfrm flipH="1" flipV="1">
              <a:off x="98782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Прямая соединительная линия 373"/>
            <p:cNvCxnSpPr/>
            <p:nvPr/>
          </p:nvCxnSpPr>
          <p:spPr>
            <a:xfrm flipH="1" flipV="1">
              <a:off x="91186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Прямая соединительная линия 374"/>
            <p:cNvCxnSpPr/>
            <p:nvPr/>
          </p:nvCxnSpPr>
          <p:spPr>
            <a:xfrm flipH="1" flipV="1">
              <a:off x="83590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Прямая соединительная линия 375"/>
            <p:cNvCxnSpPr/>
            <p:nvPr/>
          </p:nvCxnSpPr>
          <p:spPr>
            <a:xfrm flipH="1" flipV="1">
              <a:off x="75993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Прямая соединительная линия 376"/>
            <p:cNvCxnSpPr/>
            <p:nvPr/>
          </p:nvCxnSpPr>
          <p:spPr>
            <a:xfrm flipH="1" flipV="1">
              <a:off x="68397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Прямая соединительная линия 377"/>
            <p:cNvCxnSpPr/>
            <p:nvPr/>
          </p:nvCxnSpPr>
          <p:spPr>
            <a:xfrm flipH="1" flipV="1">
              <a:off x="60800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Прямая соединительная линия 378"/>
            <p:cNvCxnSpPr/>
            <p:nvPr/>
          </p:nvCxnSpPr>
          <p:spPr>
            <a:xfrm flipH="1" flipV="1">
              <a:off x="53204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Прямая соединительная линия 379"/>
            <p:cNvCxnSpPr/>
            <p:nvPr/>
          </p:nvCxnSpPr>
          <p:spPr>
            <a:xfrm flipH="1" flipV="1">
              <a:off x="45608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Прямая соединительная линия 380"/>
            <p:cNvCxnSpPr/>
            <p:nvPr/>
          </p:nvCxnSpPr>
          <p:spPr>
            <a:xfrm flipH="1" flipV="1">
              <a:off x="38011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Прямая соединительная линия 381"/>
            <p:cNvCxnSpPr/>
            <p:nvPr/>
          </p:nvCxnSpPr>
          <p:spPr>
            <a:xfrm flipH="1" flipV="1">
              <a:off x="304153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Прямая соединительная линия 382"/>
            <p:cNvCxnSpPr/>
            <p:nvPr/>
          </p:nvCxnSpPr>
          <p:spPr>
            <a:xfrm flipH="1" flipV="1">
              <a:off x="228189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Прямая соединительная линия 383"/>
            <p:cNvCxnSpPr/>
            <p:nvPr/>
          </p:nvCxnSpPr>
          <p:spPr>
            <a:xfrm flipH="1" flipV="1">
              <a:off x="152225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Прямая соединительная линия 384"/>
            <p:cNvCxnSpPr/>
            <p:nvPr/>
          </p:nvCxnSpPr>
          <p:spPr>
            <a:xfrm flipH="1" flipV="1">
              <a:off x="29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Прямая соединительная линия 385"/>
            <p:cNvCxnSpPr/>
            <p:nvPr/>
          </p:nvCxnSpPr>
          <p:spPr>
            <a:xfrm flipH="1" flipV="1">
              <a:off x="-75667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Прямая соединительная линия 386"/>
            <p:cNvCxnSpPr/>
            <p:nvPr/>
          </p:nvCxnSpPr>
          <p:spPr>
            <a:xfrm flipH="1" flipV="1">
              <a:off x="2810974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Прямая соединительная линия 387"/>
            <p:cNvCxnSpPr/>
            <p:nvPr/>
          </p:nvCxnSpPr>
          <p:spPr>
            <a:xfrm flipH="1" flipV="1">
              <a:off x="76261" y="575610"/>
              <a:ext cx="655216" cy="991818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9" name="Прямая соединительная линия 388"/>
          <p:cNvCxnSpPr/>
          <p:nvPr/>
        </p:nvCxnSpPr>
        <p:spPr>
          <a:xfrm flipV="1">
            <a:off x="7339730" y="3777727"/>
            <a:ext cx="2094684" cy="7741"/>
          </a:xfrm>
          <a:prstGeom prst="line">
            <a:avLst/>
          </a:prstGeom>
          <a:ln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единительная линия 389"/>
          <p:cNvCxnSpPr/>
          <p:nvPr/>
        </p:nvCxnSpPr>
        <p:spPr>
          <a:xfrm>
            <a:off x="3291453" y="2532063"/>
            <a:ext cx="4030172" cy="1231289"/>
          </a:xfrm>
          <a:prstGeom prst="line">
            <a:avLst/>
          </a:prstGeom>
          <a:ln w="41275" cmpd="sng">
            <a:solidFill>
              <a:schemeClr val="accent1">
                <a:lumMod val="75000"/>
                <a:alpha val="46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Прямоугольник 391"/>
          <p:cNvSpPr/>
          <p:nvPr/>
        </p:nvSpPr>
        <p:spPr>
          <a:xfrm>
            <a:off x="8286540" y="5177057"/>
            <a:ext cx="3905460" cy="9071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3" name="Прямоугольник 392"/>
          <p:cNvSpPr/>
          <p:nvPr/>
        </p:nvSpPr>
        <p:spPr>
          <a:xfrm>
            <a:off x="-22157" y="5846620"/>
            <a:ext cx="4209194" cy="90706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9" name="Прямоугольник 338"/>
          <p:cNvSpPr/>
          <p:nvPr/>
        </p:nvSpPr>
        <p:spPr>
          <a:xfrm>
            <a:off x="8265373" y="5198435"/>
            <a:ext cx="3905460" cy="8863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0" rIns="91440" bIns="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600" b="1" cap="all" spc="267" dirty="0">
                <a:solidFill>
                  <a:schemeClr val="bg1"/>
                </a:solidFill>
              </a:rPr>
              <a:t>output </a:t>
            </a:r>
            <a:r>
              <a:rPr lang="en-US" sz="1600" b="1" cap="all" spc="267" dirty="0">
                <a:solidFill>
                  <a:schemeClr val="bg1"/>
                </a:solidFill>
              </a:rPr>
              <a:t>the data by </a:t>
            </a:r>
            <a:r>
              <a:rPr lang="en-US" sz="1600" b="1" cap="all" spc="267" dirty="0" smtClean="0">
                <a:solidFill>
                  <a:schemeClr val="bg1"/>
                </a:solidFill>
              </a:rPr>
              <a:t>date (the </a:t>
            </a:r>
            <a:r>
              <a:rPr lang="en-US" sz="1600" b="1" cap="all" spc="267" dirty="0">
                <a:solidFill>
                  <a:schemeClr val="bg1"/>
                </a:solidFill>
              </a:rPr>
              <a:t>date is set) in the form of a table and sort them by created in ascending </a:t>
            </a:r>
            <a:r>
              <a:rPr lang="en-US" sz="1600" b="1" cap="all" spc="267" dirty="0" smtClean="0">
                <a:solidFill>
                  <a:schemeClr val="bg1"/>
                </a:solidFill>
              </a:rPr>
              <a:t>order</a:t>
            </a:r>
            <a:endParaRPr lang="ru-RU" sz="1600" b="1" cap="all" spc="267" dirty="0">
              <a:solidFill>
                <a:schemeClr val="bg1"/>
              </a:solidFill>
            </a:endParaRPr>
          </a:p>
        </p:txBody>
      </p:sp>
      <p:sp>
        <p:nvSpPr>
          <p:cNvPr id="341" name="Прямоугольник 340"/>
          <p:cNvSpPr/>
          <p:nvPr/>
        </p:nvSpPr>
        <p:spPr>
          <a:xfrm>
            <a:off x="-90411" y="5871043"/>
            <a:ext cx="4342853" cy="8863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0" rIns="91440" bIns="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600" b="1" cap="all" spc="267" dirty="0">
                <a:solidFill>
                  <a:schemeClr val="bg1"/>
                </a:solidFill>
              </a:rPr>
              <a:t>id, </a:t>
            </a:r>
            <a:r>
              <a:rPr lang="en-US" sz="1600" b="1" cap="all" spc="267" dirty="0" err="1">
                <a:solidFill>
                  <a:schemeClr val="bg1"/>
                </a:solidFill>
              </a:rPr>
              <a:t>weather_state_name</a:t>
            </a:r>
            <a:r>
              <a:rPr lang="en-US" sz="1600" b="1" cap="all" spc="267" dirty="0">
                <a:solidFill>
                  <a:schemeClr val="bg1"/>
                </a:solidFill>
              </a:rPr>
              <a:t>, </a:t>
            </a:r>
            <a:r>
              <a:rPr lang="en-US" sz="1600" b="1" cap="all" spc="267" dirty="0" err="1">
                <a:solidFill>
                  <a:schemeClr val="bg1"/>
                </a:solidFill>
              </a:rPr>
              <a:t>wind_direction_compass</a:t>
            </a:r>
            <a:r>
              <a:rPr lang="en-US" sz="1600" b="1" cap="all" spc="267" dirty="0">
                <a:solidFill>
                  <a:schemeClr val="bg1"/>
                </a:solidFill>
              </a:rPr>
              <a:t>, created, </a:t>
            </a:r>
            <a:r>
              <a:rPr lang="en-US" sz="1600" b="1" cap="all" spc="267" dirty="0" err="1">
                <a:solidFill>
                  <a:schemeClr val="bg1"/>
                </a:solidFill>
              </a:rPr>
              <a:t>applicable_date</a:t>
            </a:r>
            <a:r>
              <a:rPr lang="en-US" sz="1600" b="1" cap="all" spc="267" dirty="0">
                <a:solidFill>
                  <a:schemeClr val="bg1"/>
                </a:solidFill>
              </a:rPr>
              <a:t>, </a:t>
            </a:r>
            <a:r>
              <a:rPr lang="en-US" sz="1600" b="1" cap="all" spc="267" dirty="0" err="1">
                <a:solidFill>
                  <a:schemeClr val="bg1"/>
                </a:solidFill>
              </a:rPr>
              <a:t>min_temp</a:t>
            </a:r>
            <a:r>
              <a:rPr lang="en-US" sz="1600" b="1" cap="all" spc="267" dirty="0">
                <a:solidFill>
                  <a:schemeClr val="bg1"/>
                </a:solidFill>
              </a:rPr>
              <a:t>, </a:t>
            </a:r>
            <a:r>
              <a:rPr lang="en-US" sz="1600" b="1" cap="all" spc="267" dirty="0" err="1">
                <a:solidFill>
                  <a:schemeClr val="bg1"/>
                </a:solidFill>
              </a:rPr>
              <a:t>max_temp</a:t>
            </a:r>
            <a:r>
              <a:rPr lang="en-US" sz="1600" b="1" cap="all" spc="267" dirty="0">
                <a:solidFill>
                  <a:schemeClr val="bg1"/>
                </a:solidFill>
              </a:rPr>
              <a:t>, </a:t>
            </a:r>
            <a:r>
              <a:rPr lang="en-US" sz="1600" b="1" cap="all" spc="267" dirty="0" err="1">
                <a:solidFill>
                  <a:schemeClr val="bg1"/>
                </a:solidFill>
              </a:rPr>
              <a:t>the_temp</a:t>
            </a:r>
            <a:endParaRPr lang="ru-RU" sz="1600" b="1" cap="all" spc="2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cap="all" dirty="0">
                <a:solidFill>
                  <a:schemeClr val="tx2">
                    <a:lumMod val="75000"/>
                  </a:schemeClr>
                </a:solidFill>
              </a:rPr>
              <a:t>Repositories</a:t>
            </a:r>
            <a:endParaRPr lang="ru-RU" sz="4800" dirty="0"/>
          </a:p>
        </p:txBody>
      </p:sp>
      <p:graphicFrame>
        <p:nvGraphicFramePr>
          <p:cNvPr id="5" name="Объект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75962405"/>
              </p:ext>
            </p:extLst>
          </p:nvPr>
        </p:nvGraphicFramePr>
        <p:xfrm>
          <a:off x="4483866" y="2638326"/>
          <a:ext cx="7458420" cy="1624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226">
                  <a:extLst>
                    <a:ext uri="{9D8B030D-6E8A-4147-A177-3AD203B41FA5}">
                      <a16:colId xmlns:a16="http://schemas.microsoft.com/office/drawing/2014/main" val="64331612"/>
                    </a:ext>
                  </a:extLst>
                </a:gridCol>
                <a:gridCol w="6004194">
                  <a:extLst>
                    <a:ext uri="{9D8B030D-6E8A-4147-A177-3AD203B41FA5}">
                      <a16:colId xmlns:a16="http://schemas.microsoft.com/office/drawing/2014/main" val="1325074506"/>
                    </a:ext>
                  </a:extLst>
                </a:gridCol>
              </a:tblGrid>
              <a:tr h="45605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n-lt"/>
                        </a:rPr>
                        <a:t>REPO</a:t>
                      </a:r>
                      <a:endParaRPr lang="ru-RU" sz="18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n-lt"/>
                        </a:rPr>
                        <a:t>LINK</a:t>
                      </a:r>
                      <a:endParaRPr lang="ru-RU" sz="18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0374"/>
                  </a:ext>
                </a:extLst>
              </a:tr>
              <a:tr h="7122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</a:rPr>
                        <a:t>with Infrastructure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  <a:hlinkClick r:id="rId2"/>
                        </a:rPr>
                        <a:t>https://github.com/skuzmin90/epam_project_terraform.git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858114"/>
                  </a:ext>
                </a:extLst>
              </a:tr>
              <a:tr h="45605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with APP</a:t>
                      </a:r>
                      <a:endParaRPr lang="ru-RU" sz="18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  <a:hlinkClick r:id="rId3"/>
                        </a:rPr>
                        <a:t>https://github.com/skuzmin90/forecast-app.git</a:t>
                      </a:r>
                      <a:endParaRPr lang="ru-RU" sz="1800" dirty="0" smtClean="0"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0711"/>
                  </a:ext>
                </a:extLst>
              </a:tr>
            </a:tbl>
          </a:graphicData>
        </a:graphic>
      </p:graphicFrame>
      <p:pic>
        <p:nvPicPr>
          <p:cNvPr id="1026" name="Picture 2" descr="GitHub Logo, PNG, Symbol, History, Mean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850287"/>
            <a:ext cx="2034855" cy="139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1671012" y="3005924"/>
            <a:ext cx="1117338" cy="889125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467181" y="3005924"/>
            <a:ext cx="11017" cy="2167082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2327267" y="3315742"/>
            <a:ext cx="2151364" cy="21513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392010" y="4203133"/>
            <a:ext cx="202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cap="all" dirty="0">
                <a:solidFill>
                  <a:schemeClr val="tx2">
                    <a:lumMod val="75000"/>
                  </a:schemeClr>
                </a:solidFill>
              </a:rPr>
              <a:t>infrastructure</a:t>
            </a:r>
            <a:endParaRPr lang="ru-RU" sz="2400" b="1" dirty="0">
              <a:solidFill>
                <a:schemeClr val="bg1"/>
              </a:solidFill>
              <a:latin typeface="+mj-lt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54008" y="4546507"/>
            <a:ext cx="2151364" cy="21513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18751" y="5441148"/>
            <a:ext cx="202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cap="all" dirty="0">
                <a:solidFill>
                  <a:schemeClr val="tx2">
                    <a:lumMod val="75000"/>
                  </a:schemeClr>
                </a:solidFill>
              </a:rPr>
              <a:t>APPLICATION</a:t>
            </a:r>
            <a:endParaRPr lang="ru-RU" sz="2400" b="1" dirty="0">
              <a:solidFill>
                <a:schemeClr val="bg1"/>
              </a:solidFill>
              <a:latin typeface="+mj-lt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4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kern="1000" spc="-180" dirty="0">
                <a:solidFill>
                  <a:schemeClr val="tx2">
                    <a:lumMod val="75000"/>
                  </a:schemeClr>
                </a:solidFill>
              </a:rPr>
              <a:t>TECHNOLOGICAL STACK</a:t>
            </a:r>
            <a:endParaRPr lang="ru-RU" sz="4800" b="1" kern="1000" spc="-18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Instruments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8173914" y="1688237"/>
            <a:ext cx="3541837" cy="457200"/>
          </a:xfrm>
        </p:spPr>
        <p:txBody>
          <a:bodyPr/>
          <a:lstStyle/>
          <a:p>
            <a:r>
              <a:rPr lang="en-US" dirty="0" smtClean="0"/>
              <a:t>Frontend</a:t>
            </a:r>
            <a:endParaRPr lang="ru-RU" dirty="0"/>
          </a:p>
        </p:txBody>
      </p:sp>
      <p:sp>
        <p:nvSpPr>
          <p:cNvPr id="8" name="Текст 6"/>
          <p:cNvSpPr txBox="1">
            <a:spLocks/>
          </p:cNvSpPr>
          <p:nvPr/>
        </p:nvSpPr>
        <p:spPr>
          <a:xfrm>
            <a:off x="8173910" y="2344238"/>
            <a:ext cx="3541837" cy="457200"/>
          </a:xfrm>
          <a:prstGeom prst="rect">
            <a:avLst/>
          </a:prstGeom>
        </p:spPr>
        <p:txBody>
          <a:bodyPr vert="horz" wrap="none" lIns="91440" tIns="45720" rIns="9144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b="1" i="0" kern="1200" cap="all" spc="267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9" name="Текст 6"/>
          <p:cNvSpPr txBox="1">
            <a:spLocks/>
          </p:cNvSpPr>
          <p:nvPr/>
        </p:nvSpPr>
        <p:spPr>
          <a:xfrm>
            <a:off x="8173908" y="3797805"/>
            <a:ext cx="3541837" cy="457200"/>
          </a:xfrm>
          <a:prstGeom prst="rect">
            <a:avLst/>
          </a:prstGeom>
        </p:spPr>
        <p:txBody>
          <a:bodyPr vert="horz" wrap="none" lIns="91440" tIns="45720" rIns="9144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b="1" i="0" kern="1200" cap="all" spc="267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Infrastructure</a:t>
            </a:r>
            <a:endParaRPr lang="ru-RU" dirty="0"/>
          </a:p>
        </p:txBody>
      </p:sp>
      <p:sp>
        <p:nvSpPr>
          <p:cNvPr id="10" name="Текст 6"/>
          <p:cNvSpPr txBox="1">
            <a:spLocks/>
          </p:cNvSpPr>
          <p:nvPr/>
        </p:nvSpPr>
        <p:spPr>
          <a:xfrm>
            <a:off x="8173907" y="4453806"/>
            <a:ext cx="3541837" cy="457200"/>
          </a:xfrm>
          <a:prstGeom prst="rect">
            <a:avLst/>
          </a:prstGeom>
        </p:spPr>
        <p:txBody>
          <a:bodyPr vert="horz" wrap="none" lIns="91440" tIns="45720" rIns="9144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b="1" i="0" kern="1200" cap="all" spc="267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CI/CD</a:t>
            </a:r>
            <a:endParaRPr lang="ru-RU" dirty="0"/>
          </a:p>
        </p:txBody>
      </p:sp>
      <p:sp>
        <p:nvSpPr>
          <p:cNvPr id="12" name="Текст 6"/>
          <p:cNvSpPr txBox="1">
            <a:spLocks/>
          </p:cNvSpPr>
          <p:nvPr/>
        </p:nvSpPr>
        <p:spPr>
          <a:xfrm>
            <a:off x="8173909" y="3094808"/>
            <a:ext cx="3541837" cy="457200"/>
          </a:xfrm>
          <a:prstGeom prst="rect">
            <a:avLst/>
          </a:prstGeom>
        </p:spPr>
        <p:txBody>
          <a:bodyPr vert="horz" wrap="none" lIns="91440" tIns="45720" rIns="9144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b="1" i="0" kern="1200" cap="all" spc="267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Database</a:t>
            </a:r>
            <a:endParaRPr lang="ru-RU" dirty="0"/>
          </a:p>
        </p:txBody>
      </p:sp>
      <p:sp>
        <p:nvSpPr>
          <p:cNvPr id="14" name="Объект 4"/>
          <p:cNvSpPr>
            <a:spLocks noGrp="1"/>
          </p:cNvSpPr>
          <p:nvPr>
            <p:ph sz="quarter" idx="10"/>
          </p:nvPr>
        </p:nvSpPr>
        <p:spPr>
          <a:xfrm>
            <a:off x="8173907" y="1874728"/>
            <a:ext cx="3733794" cy="4072467"/>
          </a:xfrm>
        </p:spPr>
        <p:txBody>
          <a:bodyPr>
            <a:normAutofit/>
          </a:bodyPr>
          <a:lstStyle/>
          <a:p>
            <a:r>
              <a:rPr lang="en-US" sz="1400" dirty="0" smtClean="0"/>
              <a:t>HTML, Flask</a:t>
            </a:r>
          </a:p>
          <a:p>
            <a:endParaRPr lang="en-US" sz="1400" dirty="0"/>
          </a:p>
          <a:p>
            <a:r>
              <a:rPr lang="en-US" sz="1400" dirty="0" smtClean="0"/>
              <a:t>Python                          </a:t>
            </a:r>
            <a:r>
              <a:rPr lang="en-US" sz="1400" dirty="0" err="1" smtClean="0"/>
              <a:t>Pytest</a:t>
            </a:r>
            <a:r>
              <a:rPr lang="en-US" sz="1400" dirty="0" smtClean="0"/>
              <a:t>, </a:t>
            </a:r>
            <a:r>
              <a:rPr lang="en-US" sz="1400" dirty="0" err="1" smtClean="0"/>
              <a:t>SonarCloud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RDS PostgreSQL</a:t>
            </a:r>
          </a:p>
          <a:p>
            <a:endParaRPr lang="en-US" sz="1400" dirty="0"/>
          </a:p>
          <a:p>
            <a:r>
              <a:rPr lang="en-US" sz="1400" dirty="0" smtClean="0"/>
              <a:t>Terraform, AWS cloud, AWS ECR</a:t>
            </a:r>
          </a:p>
          <a:p>
            <a:endParaRPr lang="en-US" sz="1400" dirty="0" smtClean="0"/>
          </a:p>
          <a:p>
            <a:r>
              <a:rPr lang="en-US" sz="1400" dirty="0" smtClean="0"/>
              <a:t>GitHub Actions</a:t>
            </a:r>
          </a:p>
          <a:p>
            <a:endParaRPr lang="en-US" sz="1400" dirty="0"/>
          </a:p>
          <a:p>
            <a:r>
              <a:rPr lang="en-US" sz="1400" dirty="0" smtClean="0"/>
              <a:t>AWS </a:t>
            </a:r>
            <a:r>
              <a:rPr lang="en-US" sz="1400" dirty="0" err="1" smtClean="0"/>
              <a:t>Cloudwatch</a:t>
            </a:r>
            <a:r>
              <a:rPr lang="en-US" sz="1400" dirty="0" smtClean="0"/>
              <a:t>, </a:t>
            </a:r>
            <a:r>
              <a:rPr lang="en-US" sz="1400" dirty="0" err="1" smtClean="0"/>
              <a:t>Grafana</a:t>
            </a:r>
            <a:r>
              <a:rPr lang="en-US" sz="1400" dirty="0" smtClean="0"/>
              <a:t> Cloud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15" name="Текст 6"/>
          <p:cNvSpPr txBox="1">
            <a:spLocks/>
          </p:cNvSpPr>
          <p:nvPr/>
        </p:nvSpPr>
        <p:spPr>
          <a:xfrm>
            <a:off x="8173907" y="5156803"/>
            <a:ext cx="3541837" cy="457200"/>
          </a:xfrm>
          <a:prstGeom prst="rect">
            <a:avLst/>
          </a:prstGeom>
        </p:spPr>
        <p:txBody>
          <a:bodyPr vert="horz" wrap="none" lIns="91440" tIns="45720" rIns="9144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b="1" i="0" kern="1200" cap="all" spc="267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Monitoring</a:t>
            </a:r>
            <a:endParaRPr lang="ru-RU" dirty="0"/>
          </a:p>
        </p:txBody>
      </p:sp>
      <p:sp>
        <p:nvSpPr>
          <p:cNvPr id="17" name="Текст 6"/>
          <p:cNvSpPr txBox="1">
            <a:spLocks/>
          </p:cNvSpPr>
          <p:nvPr/>
        </p:nvSpPr>
        <p:spPr>
          <a:xfrm>
            <a:off x="9716386" y="2343610"/>
            <a:ext cx="1924930" cy="457200"/>
          </a:xfrm>
          <a:prstGeom prst="rect">
            <a:avLst/>
          </a:prstGeom>
        </p:spPr>
        <p:txBody>
          <a:bodyPr vert="horz" wrap="none" lIns="91440" tIns="45720" rIns="9144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b="1" i="0" kern="1200" cap="all" spc="267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Testing</a:t>
            </a:r>
          </a:p>
        </p:txBody>
      </p:sp>
      <p:pic>
        <p:nvPicPr>
          <p:cNvPr id="23" name="Рисунок 22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6" r="4086"/>
          <a:stretch>
            <a:fillRect/>
          </a:stretch>
        </p:blipFill>
        <p:spPr>
          <a:xfrm>
            <a:off x="638978" y="1385523"/>
            <a:ext cx="7342974" cy="5016770"/>
          </a:xfrm>
        </p:spPr>
      </p:pic>
    </p:spTree>
    <p:extLst>
      <p:ext uri="{BB962C8B-B14F-4D97-AF65-F5344CB8AC3E}">
        <p14:creationId xmlns:p14="http://schemas.microsoft.com/office/powerpoint/2010/main" val="12729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251" y="721022"/>
            <a:ext cx="5935586" cy="856561"/>
          </a:xfrm>
        </p:spPr>
        <p:txBody>
          <a:bodyPr>
            <a:normAutofit fontScale="90000"/>
          </a:bodyPr>
          <a:lstStyle/>
          <a:p>
            <a:r>
              <a:rPr lang="en-US" sz="4800" b="1" cap="all" dirty="0" smtClean="0">
                <a:solidFill>
                  <a:schemeClr val="tx2">
                    <a:lumMod val="75000"/>
                  </a:schemeClr>
                </a:solidFill>
              </a:rPr>
              <a:t>Monitoring</a:t>
            </a:r>
            <a:r>
              <a:rPr lang="ru-RU" sz="4800" b="1" cap="all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b="1" cap="all" dirty="0" smtClean="0">
                <a:solidFill>
                  <a:schemeClr val="tx2">
                    <a:lumMod val="75000"/>
                  </a:schemeClr>
                </a:solidFill>
              </a:rPr>
              <a:t>AND LOGS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2251" y="1577583"/>
            <a:ext cx="11003346" cy="582890"/>
          </a:xfrm>
        </p:spPr>
        <p:txBody>
          <a:bodyPr vert="horz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Monitoring and logging </a:t>
            </a:r>
            <a:r>
              <a:rPr lang="en-US" sz="2000" dirty="0"/>
              <a:t>is based on the </a:t>
            </a:r>
            <a:r>
              <a:rPr lang="en-US" sz="2000" dirty="0" err="1"/>
              <a:t>CloudWatch</a:t>
            </a:r>
            <a:r>
              <a:rPr lang="en-US" sz="2000" dirty="0"/>
              <a:t> platform and gets metrics from the Metrics server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2160473"/>
            <a:ext cx="9869443" cy="360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1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606894"/>
            <a:ext cx="8470467" cy="764309"/>
          </a:xfrm>
        </p:spPr>
        <p:txBody>
          <a:bodyPr>
            <a:normAutofit/>
          </a:bodyPr>
          <a:lstStyle/>
          <a:p>
            <a:r>
              <a:rPr lang="en-US" sz="4800" b="1" cap="all" dirty="0">
                <a:solidFill>
                  <a:schemeClr val="tx2">
                    <a:lumMod val="75000"/>
                  </a:schemeClr>
                </a:solidFill>
              </a:rPr>
              <a:t>Forecasted year end costs</a:t>
            </a:r>
            <a:endParaRPr lang="ru-RU" sz="4800" b="1" cap="al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cap="all" dirty="0" smtClean="0">
                <a:solidFill>
                  <a:schemeClr val="tx2">
                    <a:lumMod val="75000"/>
                  </a:schemeClr>
                </a:solidFill>
              </a:rPr>
              <a:t>Calculation created with </a:t>
            </a:r>
            <a:r>
              <a:rPr lang="en-US" b="1" cap="all" dirty="0">
                <a:solidFill>
                  <a:schemeClr val="tx2">
                    <a:lumMod val="75000"/>
                  </a:schemeClr>
                </a:solidFill>
              </a:rPr>
              <a:t>AWS Pricing Calculator</a:t>
            </a:r>
          </a:p>
          <a:p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https://calculator.aws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/</a:t>
            </a:r>
            <a:endParaRPr lang="en-US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u="sng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Объект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91392954"/>
              </p:ext>
            </p:extLst>
          </p:nvPr>
        </p:nvGraphicFramePr>
        <p:xfrm>
          <a:off x="5905042" y="1512980"/>
          <a:ext cx="5629620" cy="466935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69966">
                  <a:extLst>
                    <a:ext uri="{9D8B030D-6E8A-4147-A177-3AD203B41FA5}">
                      <a16:colId xmlns:a16="http://schemas.microsoft.com/office/drawing/2014/main" val="1368408359"/>
                    </a:ext>
                  </a:extLst>
                </a:gridCol>
                <a:gridCol w="1144844">
                  <a:extLst>
                    <a:ext uri="{9D8B030D-6E8A-4147-A177-3AD203B41FA5}">
                      <a16:colId xmlns:a16="http://schemas.microsoft.com/office/drawing/2014/main" val="4058788545"/>
                    </a:ext>
                  </a:extLst>
                </a:gridCol>
                <a:gridCol w="1338389">
                  <a:extLst>
                    <a:ext uri="{9D8B030D-6E8A-4147-A177-3AD203B41FA5}">
                      <a16:colId xmlns:a16="http://schemas.microsoft.com/office/drawing/2014/main" val="139899715"/>
                    </a:ext>
                  </a:extLst>
                </a:gridCol>
                <a:gridCol w="1476421">
                  <a:extLst>
                    <a:ext uri="{9D8B030D-6E8A-4147-A177-3AD203B41FA5}">
                      <a16:colId xmlns:a16="http://schemas.microsoft.com/office/drawing/2014/main" val="1658250091"/>
                    </a:ext>
                  </a:extLst>
                </a:gridCol>
              </a:tblGrid>
              <a:tr h="514486">
                <a:tc>
                  <a:txBody>
                    <a:bodyPr/>
                    <a:lstStyle/>
                    <a:p>
                      <a:pPr algn="ctr"/>
                      <a:endParaRPr lang="ru-RU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Monthly cost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12 months cost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624045"/>
                  </a:ext>
                </a:extLst>
              </a:tr>
              <a:tr h="47608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EC2 instances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62.91 USD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754.92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595062"/>
                  </a:ext>
                </a:extLst>
              </a:tr>
              <a:tr h="47608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EKS cluster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73.00 USD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876.00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877278"/>
                  </a:ext>
                </a:extLst>
              </a:tr>
              <a:tr h="47608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RDS t2.micro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39.68 USD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476,16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USD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071070"/>
                  </a:ext>
                </a:extLst>
              </a:tr>
              <a:tr h="47608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Amazon Elastic IP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7.30 USD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87.60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USD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482700"/>
                  </a:ext>
                </a:extLst>
              </a:tr>
              <a:tr h="519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Elastic Container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345432"/>
                  </a:ext>
                </a:extLst>
              </a:tr>
              <a:tr h="733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Address Translation (NAT)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65.70 USD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788,4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890491"/>
                  </a:ext>
                </a:extLst>
              </a:tr>
              <a:tr h="514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Elastic 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254.04 USD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3,048.48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983849"/>
                  </a:ext>
                </a:extLst>
              </a:tr>
              <a:tr h="476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503.63 USD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6,043.56 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8872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84947"/>
            <a:ext cx="5065254" cy="23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0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7525" y="2276855"/>
            <a:ext cx="5754624" cy="1024129"/>
          </a:xfrm>
        </p:spPr>
        <p:txBody>
          <a:bodyPr>
            <a:noAutofit/>
          </a:bodyPr>
          <a:lstStyle/>
          <a:p>
            <a:r>
              <a:rPr lang="en-US" sz="7000" b="1" kern="1100" spc="-130" dirty="0" smtClean="0"/>
              <a:t>Q&amp;A</a:t>
            </a:r>
            <a:endParaRPr lang="en-US" sz="7000" b="1" kern="1100" spc="-13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08621" y="5767645"/>
            <a:ext cx="1682496" cy="604102"/>
          </a:xfrm>
        </p:spPr>
        <p:txBody>
          <a:bodyPr/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 smtClean="0"/>
              <a:t>Developer: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 smtClean="0"/>
              <a:t>Sergei Kuzmin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77525" y="649002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© </a:t>
            </a:r>
            <a:fld id="{C2C2A205-363F-3A4F-9468-14B73647696B}" type="datetimeyyyy">
              <a:rPr lang="en-US" sz="933">
                <a:solidFill>
                  <a:schemeClr val="bg1"/>
                </a:solidFill>
                <a:latin typeface="+mj-lt"/>
              </a:rPr>
              <a:pPr defTabSz="914377">
                <a:defRPr/>
              </a:pPr>
              <a:t>2021</a:t>
            </a:fld>
            <a:r>
              <a:rPr lang="en-US" sz="933" dirty="0">
                <a:solidFill>
                  <a:schemeClr val="bg1"/>
                </a:solidFill>
                <a:latin typeface="+mj-lt"/>
              </a:rPr>
              <a:t> EPAM Systems, Inc.</a:t>
            </a:r>
            <a:endParaRPr lang="en-US" sz="933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8111" y="6469470"/>
            <a:ext cx="1248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Sep’2021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254</Words>
  <Application>Microsoft Office PowerPoint</Application>
  <PresentationFormat>Широкоэкранный</PresentationFormat>
  <Paragraphs>92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Yu Gothic Light</vt:lpstr>
      <vt:lpstr>Arial</vt:lpstr>
      <vt:lpstr>Calibri</vt:lpstr>
      <vt:lpstr>Calibri Light</vt:lpstr>
      <vt:lpstr>Oswald DemiBold</vt:lpstr>
      <vt:lpstr>Times New Roman</vt:lpstr>
      <vt:lpstr>Тема Office</vt:lpstr>
      <vt:lpstr>EPAM PROJECT</vt:lpstr>
      <vt:lpstr>Презентация PowerPoint</vt:lpstr>
      <vt:lpstr>Repositories</vt:lpstr>
      <vt:lpstr>TECHNOLOGICAL STACK</vt:lpstr>
      <vt:lpstr>Monitoring AND LOGS</vt:lpstr>
      <vt:lpstr>Forecasted year end costs</vt:lpstr>
      <vt:lpstr>Q&amp;A</vt:lpstr>
    </vt:vector>
  </TitlesOfParts>
  <Company>ПАО "Ростелеком"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Project</dc:title>
  <dc:creator>Кузьмин Сергей Андреевич</dc:creator>
  <cp:lastModifiedBy>Кузьмин Сергей Андреевич</cp:lastModifiedBy>
  <cp:revision>43</cp:revision>
  <dcterms:created xsi:type="dcterms:W3CDTF">2021-09-01T12:21:19Z</dcterms:created>
  <dcterms:modified xsi:type="dcterms:W3CDTF">2021-09-22T11:47:45Z</dcterms:modified>
</cp:coreProperties>
</file>