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Franklin Gothic"/>
      <p:bold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Haaz 386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FranklinGothic-bold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09T06:54:42.130">
    <p:pos x="6000" y="0"/>
    <p:text>We tried training data without standardScalar() -&gt;but got poor results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1-09T06:54:56.893">
    <p:pos x="6000" y="0"/>
    <p:text>Diagonals ones are distribution where y axis is frequency, can also use statistical data for eda
Rest imp graphs are last column ones
All are summarized in upcoming slides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1-09T06:55:18.048">
    <p:pos x="6000" y="0"/>
    <p:text>Summary:
We tried training data without standardScalar() 
We tried training data without 
Parameter tuning
-&gt;tuned parameters for neural networks manually by adding drop out layers ,changing learning rate ,optimizer etc.
We tried training data without outlier detection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3b2e7bcb4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3b2e7bcb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03b2e7bcb4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3b2e7bc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03b2e7bcb4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3b2e7bc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03b2e7bcb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3b2e7bc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03b2e7bcb4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3b2e7bc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3b2e7bcb4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3b2e7bc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03b2e7bcb4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5b9b88c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5b9b88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5b9b88c0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5b9b88c02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5b9b88c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15b9b88c02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5b9b88c0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5b9b88c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5b9b88c02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3b2e7bc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3b2e7bcb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3b2e7bc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03b2e7bcb4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3b2e7bc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03b2e7bcb4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3b2e7bc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03b2e7bcb4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b2e7bc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03b2e7bcb4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3b2e7bcb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03b2e7bcb4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3b2e7bc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03b2e7bcb4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5b9b88c0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5b9b88c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5b9b88c0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5b9b88c02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5b9b88c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15b9b88c02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55c8c417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55c8c41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155c8c417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3b2e7bcb4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3b2e7bc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03b2e7bcb4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3b2e7bc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03b2e7bcb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7467236c9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7467236c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17467236c9_7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3b2e7bc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03b2e7bcb4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3b2e7bc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03b2e7bcb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b2e7bc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3b2e7bcb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b2e7bcb4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b2e7bcb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3b2e7bcb4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eeexplore.ieee.org/abstract/document/9640774" TargetMode="External"/><Relationship Id="rId4" Type="http://schemas.openxmlformats.org/officeDocument/2006/relationships/hyperlink" Target="https://jcheminf.biomedcentral.com/articles/10.1186/s13321-023-00752-6" TargetMode="External"/><Relationship Id="rId5" Type="http://schemas.openxmlformats.org/officeDocument/2006/relationships/hyperlink" Target="https://jcheminf.biomedcentral.com/articles/10.1186/s13321-021-00575-3#Sec2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4294967295" type="title"/>
          </p:nvPr>
        </p:nvSpPr>
        <p:spPr>
          <a:xfrm>
            <a:off x="1069525" y="1259300"/>
            <a:ext cx="72471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Estimating Aqueous Solubility Directly From Molecular Structure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idx="4294967295" type="body"/>
          </p:nvPr>
        </p:nvSpPr>
        <p:spPr>
          <a:xfrm>
            <a:off x="1069525" y="3265275"/>
            <a:ext cx="45408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Group Members: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Sahil Kumar (22114083)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Yash Joshi (22114108)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Shubham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Kr.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Verma (22114092)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Mohammed Haaziq Jamal (22114055)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t/>
            </a:r>
            <a:endParaRPr b="1" i="1" sz="27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00" y="1386425"/>
            <a:ext cx="6015375" cy="509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Insights – MolLogP vs logS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MolLogP (Partition Coefficient):</a:t>
            </a:r>
            <a:r>
              <a:rPr lang="en-US" sz="1700"/>
              <a:t> A measure of a molecule’s hydrophobicity.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Observation: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Strong negative correlation (-0.828) between MolLogP and logS.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Hydrophobic molecules (higher MolLogP) tend to have lower solubility in water.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Key Takeaway: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MolLogP is a crucial predictor of solubility due to its large influence on the model.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Insights – MolWt vs logS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Molecular Weight (MolWt):</a:t>
            </a:r>
            <a:r>
              <a:rPr lang="en-US" sz="1700"/>
              <a:t> The sum of the atomic weights of all atoms in a molecule.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Observation: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Moderate negative correlation (-0.637) between MolWt and logS.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Larger molecules are generally less soluble.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Key Takeaway: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MolWt is another important feature, but the relationship is less strong than with MolLogP.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Insights – NumRotatableBonds and AromaticProportion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NumRotatableBonds: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 weak negative correlation (-0.239) with logS.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Molecules with more rotatable bonds may have slightly lower solubility due to greater flexibility in structure.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AromaticProportion: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Weak binary correlation (-0.268) with logS.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Aromatic molecules (containing rings of atoms) do not show a clear linear relationship with solubility.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Distribution Insights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MolWt:</a:t>
            </a:r>
            <a:r>
              <a:rPr lang="en-US" sz="1700"/>
              <a:t> Right-skewed distribution, with most molecules having a smaller weight but a few with very high molecular weights.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NumRotatableBonds:</a:t>
            </a:r>
            <a:r>
              <a:rPr lang="en-US" sz="1700"/>
              <a:t> Discrete distribution due to the nature of the feature (whole numbers).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Models Used: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Neural Network:</a:t>
            </a:r>
            <a:r>
              <a:rPr lang="en-US" sz="1500"/>
              <a:t> Best suited for capturing non-linear relationships.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Random Forest &amp; Gradient Boosting:</a:t>
            </a:r>
            <a:r>
              <a:rPr lang="en-US" sz="1500"/>
              <a:t> Excellent for feature importance and handling mixed feature types.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Support Vector Regression:</a:t>
            </a:r>
            <a:r>
              <a:rPr lang="en-US" sz="1500"/>
              <a:t> Effective for smaller datasets but sensitive to feature scaling.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/>
              <a:t>Linear Models (Ridge, Lasso):</a:t>
            </a:r>
            <a:r>
              <a:rPr lang="en-US" sz="1500"/>
              <a:t> Act as baseline models to compare against more complex models.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These Models?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Neural Network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Captures Complex Non-linear Patterns</a:t>
            </a:r>
            <a:r>
              <a:rPr lang="en-US" sz="1700"/>
              <a:t>: Suitable for the dataset's non-linear relationships in molecular descriptors using larger dataset.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Flexibility</a:t>
            </a:r>
            <a:r>
              <a:rPr lang="en-US" sz="1700"/>
              <a:t>:The flexibility of neural networks allows for experimentation with architecture and hyperparameters,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Random Forest &amp; Gradient Boosting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Handling Non-linear Relationships:</a:t>
            </a:r>
            <a:r>
              <a:rPr lang="en-US" sz="1700"/>
              <a:t>Works on non-linear data and is less </a:t>
            </a:r>
            <a:r>
              <a:rPr lang="en-US" sz="1700"/>
              <a:t>computationally</a:t>
            </a:r>
            <a:r>
              <a:rPr lang="en-US" sz="1700"/>
              <a:t> expensive than Neural network.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Reduces Overfitting</a:t>
            </a:r>
            <a:r>
              <a:rPr lang="en-US" sz="1700"/>
              <a:t>: Bagging in Random Forest and iterative boosting in Gradient Boosting improve generalization.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Feature importance</a:t>
            </a:r>
            <a:r>
              <a:rPr lang="en-US" sz="1700"/>
              <a:t>:These models can be used providing insights on feature importance.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Support Vector Regression (SVR)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Effective on Small/Medium Datasets</a:t>
            </a:r>
            <a:r>
              <a:rPr lang="en-US" sz="1700"/>
              <a:t>: Works well with limited samples by focusing on critical points (support vectors).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Capture Non-linear relationship</a:t>
            </a:r>
            <a:r>
              <a:rPr lang="en-US" sz="1700"/>
              <a:t>:By using different kernel function it provides flexibility in dimensions of data.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Linear Models (Ridge &amp; Lasso)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Provide Baseline Comparison</a:t>
            </a:r>
            <a:r>
              <a:rPr lang="en-US" sz="1700"/>
              <a:t>: Useful for establishing a reference for model performance.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Simplicity and Interpretability</a:t>
            </a:r>
            <a:r>
              <a:rPr lang="en-US" sz="1700"/>
              <a:t>: Show linear relationships in data and help in understanding feature contributions.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RMSE (Root Mean Square Error)</a:t>
            </a:r>
            <a:r>
              <a:rPr lang="en-US" sz="1700"/>
              <a:t>: Measures the average error magnitude.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MAE (Mean Absolute Error)</a:t>
            </a:r>
            <a:r>
              <a:rPr lang="en-US" sz="1700"/>
              <a:t>: Measures the average absolute difference between predicted and actual values.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R² (Coefficient of Determination)</a:t>
            </a:r>
            <a:r>
              <a:rPr lang="en-US" sz="1700"/>
              <a:t>: Measures how well the model explains variance in the data.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– Neural Network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Neural Network Performance:</a:t>
            </a:r>
            <a:endParaRPr b="1" sz="17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Best performance among all models with: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romanLcPeriod"/>
            </a:pPr>
            <a:r>
              <a:rPr b="1" lang="en-US" sz="1700"/>
              <a:t>RMSE:</a:t>
            </a:r>
            <a:r>
              <a:rPr lang="en-US" sz="1700"/>
              <a:t> Lowest (0.72)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b="1" lang="en-US" sz="1700"/>
              <a:t>MAE:</a:t>
            </a:r>
            <a:r>
              <a:rPr lang="en-US" sz="1700"/>
              <a:t> Lowest (0.53)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b="1" lang="en-US" sz="1700"/>
              <a:t>R²:</a:t>
            </a:r>
            <a:r>
              <a:rPr lang="en-US" sz="1700"/>
              <a:t> Highest (0.89)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Why Neural Network Performed Best: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Captures complex non-linear relationships between molecular descriptors and solubility.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1700"/>
              <a:t>Uses multiple layers of perceptrons, optimizing weights during training for accurate predictions.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Tuning:</a:t>
            </a:r>
            <a:r>
              <a:rPr lang="en-US" sz="1700"/>
              <a:t> Manually tuned </a:t>
            </a:r>
            <a:r>
              <a:rPr lang="en-US" sz="1700"/>
              <a:t>parameters like </a:t>
            </a:r>
            <a:r>
              <a:rPr lang="en-US" sz="1500"/>
              <a:t>learning rate, batch size. </a:t>
            </a:r>
            <a:r>
              <a:rPr lang="en-US" sz="1700"/>
              <a:t>and number of layers to find the best performing model .</a:t>
            </a:r>
            <a:endParaRPr b="1" sz="2300"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48258" t="76312"/>
          <a:stretch/>
        </p:blipFill>
        <p:spPr>
          <a:xfrm>
            <a:off x="4767250" y="1234100"/>
            <a:ext cx="4376749" cy="25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Background: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Aqueous solubility is a critical property in fields such as drug discovery, environmental chemistry, and material science.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It determines how well a substance dissolves in water, impacting bioavailability in pharmaceuticals and contaminant behavior in the environment.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Problem Statement:</a:t>
            </a:r>
            <a:r>
              <a:rPr lang="en-US" sz="1700"/>
              <a:t> Traditional methods for experimentally determining solubility are time-consuming and expensive.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Solution:</a:t>
            </a:r>
            <a:r>
              <a:rPr lang="en-US" sz="1700"/>
              <a:t> Developing a machine learning model to predict solubility directly from molecular structure using molecular descriptors.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Objective:</a:t>
            </a:r>
            <a:r>
              <a:rPr lang="en-US" sz="1700"/>
              <a:t> Use regression models to estimate the solubility of molecules (logS) from a dataset of molecular descriptors.</a:t>
            </a:r>
            <a:endParaRPr sz="17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– Random Forest &amp; Gradient Boosting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Random Forest Performance: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RMSE:</a:t>
            </a:r>
            <a:r>
              <a:rPr lang="en-US" sz="1600"/>
              <a:t> 0.80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MAE:</a:t>
            </a:r>
            <a:r>
              <a:rPr lang="en-US" sz="1600"/>
              <a:t> 0.58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R²:</a:t>
            </a:r>
            <a:r>
              <a:rPr lang="en-US" sz="1600"/>
              <a:t> 0.86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Gradient Boosting Performance: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RMSE: </a:t>
            </a:r>
            <a:r>
              <a:rPr lang="en-US" sz="1600"/>
              <a:t>0.82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MAE:</a:t>
            </a:r>
            <a:r>
              <a:rPr lang="en-US" sz="1600"/>
              <a:t> 0.60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R²:</a:t>
            </a:r>
            <a:r>
              <a:rPr lang="en-US" sz="1600"/>
              <a:t> 0.86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Why Random Forest &amp; Gradient Boosting Worked Well: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Its robust handling of non-linear patterns and minimal need for feature scaling made it work </a:t>
            </a:r>
            <a:r>
              <a:rPr lang="en-US" sz="1600"/>
              <a:t>well</a:t>
            </a:r>
            <a:r>
              <a:rPr lang="en-US" sz="1600"/>
              <a:t>.</a:t>
            </a:r>
            <a:endParaRPr sz="1600"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48243" l="52079" r="1132" t="27940"/>
          <a:stretch/>
        </p:blipFill>
        <p:spPr>
          <a:xfrm>
            <a:off x="5844325" y="1009750"/>
            <a:ext cx="2892774" cy="18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24472" l="0" r="50913" t="52299"/>
          <a:stretch/>
        </p:blipFill>
        <p:spPr>
          <a:xfrm>
            <a:off x="5734950" y="2963850"/>
            <a:ext cx="3111529" cy="18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– Support Vector Regression(SVR) and Linear Models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SVR Performance: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RMSE:</a:t>
            </a:r>
            <a:r>
              <a:rPr lang="en-US" sz="1700"/>
              <a:t> 0.88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MAE:</a:t>
            </a:r>
            <a:r>
              <a:rPr lang="en-US" sz="1700"/>
              <a:t> 0.63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R²:</a:t>
            </a:r>
            <a:r>
              <a:rPr lang="en-US" sz="1700"/>
              <a:t> 0.84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Linear Models (Ridge, Lasso):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Ridge: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RMSE: </a:t>
            </a:r>
            <a:r>
              <a:rPr lang="en-US" sz="1700"/>
              <a:t>1.01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MAE:</a:t>
            </a:r>
            <a:r>
              <a:rPr lang="en-US" sz="1700"/>
              <a:t> 0.78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R²:</a:t>
            </a:r>
            <a:r>
              <a:rPr lang="en-US" sz="1700"/>
              <a:t> 0.79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Lasso: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RMSE:</a:t>
            </a:r>
            <a:r>
              <a:rPr lang="en-US" sz="1700"/>
              <a:t> 1.02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MAE:</a:t>
            </a:r>
            <a:r>
              <a:rPr lang="en-US" sz="1700"/>
              <a:t> 0.80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US" sz="1700"/>
              <a:t>R²:</a:t>
            </a:r>
            <a:r>
              <a:rPr lang="en-US" sz="1700"/>
              <a:t> 0.78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Linear models couldn’t capture the complex relationships between molecular descriptors and logS, performing worse than non-linear models.</a:t>
            </a:r>
            <a:endParaRPr b="1" sz="2300"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48087" l="0" r="0" t="3062"/>
          <a:stretch/>
        </p:blipFill>
        <p:spPr>
          <a:xfrm>
            <a:off x="3895400" y="1717775"/>
            <a:ext cx="4944227" cy="307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23837" l="51828" r="0" t="51972"/>
          <a:stretch/>
        </p:blipFill>
        <p:spPr>
          <a:xfrm>
            <a:off x="6457911" y="3269687"/>
            <a:ext cx="2381713" cy="152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Purpose of Hyperparameter Tuning: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Optimize model performance by adjusting key parameters such as: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Number of trees in Random Forest and Gradient Boosting.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Regularization parameters in Ridge and Lasso.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Methods Used: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Grid Search</a:t>
            </a:r>
            <a:r>
              <a:rPr lang="en-US" sz="1500"/>
              <a:t> and </a:t>
            </a:r>
            <a:r>
              <a:rPr b="1" lang="en-US" sz="1500"/>
              <a:t>Randomized Search</a:t>
            </a:r>
            <a:r>
              <a:rPr lang="en-US" sz="1500"/>
              <a:t> to find the optimal combination of hyperparameters.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Grid Search tested specific parameter combinations, while Randomized Search provided faster exploration of broader parameter spaces.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Key Tuned Hyperparameters: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Random Forest: Number of estimators, max depth.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Gradient Boosting: Learning rate, number of trees.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Results of Tuning:</a:t>
            </a:r>
            <a:endParaRPr b="1" sz="15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Improvements in model metrics were modest. Each model showed comparable performance with RMSE values close to one another.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 Detection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Why Detect Outliers: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Outliers can skew model performance, especially in sensitive models like Neural Networks.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Method: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Used </a:t>
            </a:r>
            <a:r>
              <a:rPr b="1" lang="en-US" sz="1700"/>
              <a:t>Isolation Forest</a:t>
            </a:r>
            <a:r>
              <a:rPr lang="en-US" sz="1700"/>
              <a:t> algorithm to detect outliers by isolating data points that differ significantly from the rest.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Impact on Dataset: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46 outliers removed from the original dataset.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Neural Network performance slightly decreased  after outlier removal, suggesting a negative effect on overfitting.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Conclusion: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Outlier removal had a small but noticeable impact on model performance, indicating that most data points were consistent with expected solubility trends.</a:t>
            </a:r>
            <a:endParaRPr b="1"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Visualization – Predicted vs Actual Solubility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Visualization Purpose: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Comparing the predicted solubility (logS) values against actual values for each model on the test set.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Best Model:</a:t>
            </a:r>
            <a:r>
              <a:rPr lang="en-US" sz="1700"/>
              <a:t> Neural Network predictions closely matched actual solubility values, especially in the mid-range of solubility.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700"/>
              <a:t>Other Models:</a:t>
            </a:r>
            <a:r>
              <a:rPr lang="en-US" sz="1700"/>
              <a:t> Random Forest and Gradient Boosting also performed well but occasionally over- or under-predicted solubility for more extreme cases.</a:t>
            </a:r>
            <a:endParaRPr b="1"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Outcomes and Limitations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Learning Outcomes: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Successfully implemented regression models to predict aqueous solubility.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Neural Network proved most effective, highlighting the importance of non-linear modeling in chemical data.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Preprocessing and feature scaling were critical for SVR and Neural Network performance.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Limitations: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Dataset Size:</a:t>
            </a:r>
            <a:r>
              <a:rPr lang="en-US" sz="1500"/>
              <a:t> Small dataset (1,144 samples) limits generalizability.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Feature Selection:</a:t>
            </a:r>
            <a:r>
              <a:rPr lang="en-US" sz="1500"/>
              <a:t> Some molecular descriptors, like NumRotatableBonds, showed weak correlations, potentially adding noise to the model.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Synthetic Data Generation:</a:t>
            </a:r>
            <a:r>
              <a:rPr lang="en-US" sz="1500"/>
              <a:t> Could not be applied due to the complexity of chemical structures.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Improvements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b="1" lang="en-US" sz="1500"/>
              <a:t>Expand Dataset for Better Generalization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/>
              <a:t>Collect a larger, diverse set of molecules to improve model robustness and capture a broader range of chemical structures, leading to better generalization on new compounds.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-US" sz="1500"/>
              <a:t>Leverage Advanced Deep Learning Models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US" sz="1500"/>
              <a:t>Graph Neural Networks (GNNs)</a:t>
            </a:r>
            <a:r>
              <a:rPr lang="en-US" sz="1500"/>
              <a:t>: Model complex molecular structures as graphs to capture atom-bond interactions effectively.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US" sz="1500"/>
              <a:t>Transformer-based Models</a:t>
            </a:r>
            <a:r>
              <a:rPr lang="en-US" sz="1500"/>
              <a:t>: Use ChemBERTa or similar for sequence-based representations, learning subtle molecular patterns.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</a:t>
            </a:r>
            <a:r>
              <a:rPr lang="en-US"/>
              <a:t>Researches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https://ieeexplore.ieee.org/abstract/document/9640774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Feature - 8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Dataset - 2800 samples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R²</a:t>
            </a:r>
            <a:r>
              <a:rPr b="1" lang="en-US" sz="1700"/>
              <a:t> </a:t>
            </a:r>
            <a:r>
              <a:rPr lang="en-US" sz="1700"/>
              <a:t>- 0.77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Similarly, there are other papers but they are little off topic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https://jcheminf.biomedcentral.com/articles/10.1186/s13321-023-00752-6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https://jcheminf.biomedcentral.com/articles/10.1186/s13321-021-00575-3#Sec2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358300" y="2971800"/>
            <a:ext cx="2463900" cy="7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38054" y="27474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Followed Pipeline</a:t>
            </a:r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28810" t="0"/>
          <a:stretch/>
        </p:blipFill>
        <p:spPr>
          <a:xfrm>
            <a:off x="470075" y="1809600"/>
            <a:ext cx="8089948" cy="36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Dataset:</a:t>
            </a:r>
            <a:r>
              <a:rPr lang="en-US" sz="1700"/>
              <a:t> </a:t>
            </a:r>
            <a:r>
              <a:rPr i="1" lang="en-US" sz="1700"/>
              <a:t>delaney_solubility_with_descriptors.csv</a:t>
            </a:r>
            <a:endParaRPr i="1" sz="17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Source:</a:t>
            </a:r>
            <a:r>
              <a:rPr lang="en-US" sz="1700"/>
              <a:t>GitHub .</a:t>
            </a:r>
            <a:endParaRPr sz="17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/>
              <a:t>Size:</a:t>
            </a:r>
            <a:r>
              <a:rPr lang="en-US" sz="1700"/>
              <a:t> 1,144 molecules, each with 4 molecular descriptors.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Target Variable: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logS:</a:t>
            </a:r>
            <a:r>
              <a:rPr lang="en-US" sz="1700"/>
              <a:t> Logarithm of solubility in mol/L.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target is continuous and used for regression analysis.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Descriptors: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Molecular descriptors include MolLogP (octanol-water partition coefficient), MolWt (Molecular Weight), NumRotatableBonds, AromaticProportion, etc.</a:t>
            </a:r>
            <a:endParaRPr sz="1700"/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Rotable bonds and aromatic portion</a:t>
            </a:r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5" y="1417725"/>
            <a:ext cx="7448175" cy="48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25" y="1642950"/>
            <a:ext cx="8400950" cy="39219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type="title"/>
          </p:nvPr>
        </p:nvSpPr>
        <p:spPr>
          <a:xfrm>
            <a:off x="223704" y="40384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Sample rows from the dataset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Preprocessing Steps: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1. Feature Scaling: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Applied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-US" sz="1700"/>
              <a:t> to ensure all descriptors are on the same scale.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Scaling was important because models like SVR and Neural Networks are sensitive to feature magnitudes.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2. Train-Test Split: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Dataset split into 80% training (915 samples) and 20% testing (229 samples) for model evaluation.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Why Preprocessing Matters: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Standardization ensures no single feature dominates others during model training.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Proper train-test splitting avoids data leakage and ensures unbiased model performance.</a:t>
            </a:r>
            <a:endParaRPr b="1"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 (EDA)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EDA Goals: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Understand relationships between molecular descriptors and solubility.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Identify patterns, correlations, and potential feature importance.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Key Observations: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Strong negative correlation between MolLogP and logS.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Moderate negative correlation between Molecular Weight (MolWt) and logS.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Weak correlations for other features, indicating that non-linear models may perform better.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Insights on Distributions: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Some features like MolWt are skewed, while others like Aromatic Proportion are binary.</a:t>
            </a:r>
            <a:endParaRPr b="1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Plots :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75" y="1390175"/>
            <a:ext cx="7198475" cy="49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