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999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70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55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73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840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32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2699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705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500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336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847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77F10-6A02-4B46-9421-21AE69EE419F}" type="datetimeFigureOut">
              <a:rPr lang="cs-CZ" smtClean="0"/>
              <a:t>21.08.2022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29042-C71F-4581-8C72-6212F2C4645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72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/>
              <a:t>Media </a:t>
            </a:r>
            <a:r>
              <a:rPr lang="cs-CZ" b="1" dirty="0" err="1"/>
              <a:t>effects</a:t>
            </a:r>
            <a:r>
              <a:rPr lang="cs-CZ" b="1" dirty="0"/>
              <a:t> on </a:t>
            </a:r>
            <a:r>
              <a:rPr lang="cs-CZ" b="1" dirty="0" err="1"/>
              <a:t>preferential</a:t>
            </a:r>
            <a:r>
              <a:rPr lang="cs-CZ" b="1" dirty="0"/>
              <a:t> </a:t>
            </a:r>
            <a:r>
              <a:rPr lang="cs-CZ" b="1" dirty="0" err="1"/>
              <a:t>voting</a:t>
            </a:r>
            <a:r>
              <a:rPr lang="cs-CZ" b="1" dirty="0"/>
              <a:t> in </a:t>
            </a:r>
            <a:r>
              <a:rPr lang="cs-CZ" b="1" dirty="0" err="1"/>
              <a:t>flexible</a:t>
            </a:r>
            <a:r>
              <a:rPr lang="cs-CZ" b="1" dirty="0"/>
              <a:t> PR </a:t>
            </a:r>
            <a:r>
              <a:rPr lang="cs-CZ" b="1" dirty="0" err="1"/>
              <a:t>system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Lukáš Linek, Michael </a:t>
            </a:r>
            <a:r>
              <a:rPr lang="cs-CZ" dirty="0" err="1"/>
              <a:t>Škvrňák</a:t>
            </a:r>
            <a:endParaRPr lang="cs-CZ" dirty="0"/>
          </a:p>
          <a:p>
            <a:r>
              <a:rPr lang="cs-CZ" dirty="0"/>
              <a:t>Institute </a:t>
            </a:r>
            <a:r>
              <a:rPr lang="cs-CZ" dirty="0" err="1"/>
              <a:t>of</a:t>
            </a:r>
            <a:r>
              <a:rPr lang="cs-CZ" dirty="0"/>
              <a:t> Sociology, Czech </a:t>
            </a:r>
            <a:r>
              <a:rPr lang="cs-CZ" dirty="0" err="1"/>
              <a:t>Academy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Sciences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558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75954" y="296091"/>
            <a:ext cx="9144000" cy="1027612"/>
          </a:xfrm>
        </p:spPr>
        <p:txBody>
          <a:bodyPr>
            <a:normAutofit/>
          </a:bodyPr>
          <a:lstStyle/>
          <a:p>
            <a:r>
              <a:rPr lang="cs-CZ" b="1" dirty="0" err="1"/>
              <a:t>Preferential</a:t>
            </a:r>
            <a:r>
              <a:rPr lang="cs-CZ" b="1" dirty="0"/>
              <a:t> </a:t>
            </a:r>
            <a:r>
              <a:rPr lang="cs-CZ" b="1" dirty="0" err="1"/>
              <a:t>voting</a:t>
            </a:r>
            <a:r>
              <a:rPr lang="cs-CZ" b="1" dirty="0"/>
              <a:t>: </a:t>
            </a:r>
            <a:r>
              <a:rPr lang="cs-CZ" b="1" dirty="0" err="1"/>
              <a:t>theory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5954" y="1915887"/>
            <a:ext cx="9144000" cy="474617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Ballot-position</a:t>
            </a:r>
            <a:r>
              <a:rPr lang="cs-CZ" dirty="0"/>
              <a:t> </a:t>
            </a:r>
            <a:r>
              <a:rPr lang="cs-CZ" dirty="0" err="1"/>
              <a:t>effects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Personal</a:t>
            </a:r>
            <a:r>
              <a:rPr lang="cs-CZ" dirty="0"/>
              <a:t> </a:t>
            </a:r>
            <a:r>
              <a:rPr lang="cs-CZ" dirty="0" err="1"/>
              <a:t>vote-earning</a:t>
            </a:r>
            <a:r>
              <a:rPr lang="cs-CZ" dirty="0"/>
              <a:t> </a:t>
            </a:r>
            <a:r>
              <a:rPr lang="cs-CZ" dirty="0" err="1"/>
              <a:t>attributes</a:t>
            </a:r>
            <a:r>
              <a:rPr lang="cs-CZ" dirty="0"/>
              <a:t>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1. </a:t>
            </a:r>
            <a:r>
              <a:rPr lang="cs-CZ" dirty="0" err="1"/>
              <a:t>visible</a:t>
            </a:r>
            <a:r>
              <a:rPr lang="cs-CZ" dirty="0"/>
              <a:t>, identity </a:t>
            </a:r>
            <a:r>
              <a:rPr lang="cs-CZ" dirty="0" err="1"/>
              <a:t>characteristics</a:t>
            </a:r>
            <a:r>
              <a:rPr lang="cs-CZ" dirty="0"/>
              <a:t> (gender, </a:t>
            </a:r>
            <a:r>
              <a:rPr lang="cs-CZ" dirty="0" err="1"/>
              <a:t>age</a:t>
            </a:r>
            <a:r>
              <a:rPr lang="cs-CZ" dirty="0"/>
              <a:t>, </a:t>
            </a:r>
            <a:r>
              <a:rPr lang="cs-CZ" dirty="0" err="1"/>
              <a:t>ethnicity</a:t>
            </a:r>
            <a:r>
              <a:rPr lang="cs-CZ" dirty="0"/>
              <a:t>,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characteristics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ballot</a:t>
            </a:r>
            <a:r>
              <a:rPr lang="cs-CZ" dirty="0"/>
              <a:t> </a:t>
            </a:r>
            <a:r>
              <a:rPr lang="cs-CZ" dirty="0" err="1"/>
              <a:t>like</a:t>
            </a:r>
            <a:r>
              <a:rPr lang="cs-CZ" dirty="0"/>
              <a:t> </a:t>
            </a:r>
            <a:r>
              <a:rPr lang="cs-CZ" dirty="0" err="1"/>
              <a:t>education</a:t>
            </a:r>
            <a:r>
              <a:rPr lang="cs-CZ" dirty="0"/>
              <a:t>, </a:t>
            </a:r>
            <a:r>
              <a:rPr lang="cs-CZ" dirty="0" err="1"/>
              <a:t>occupation</a:t>
            </a:r>
            <a:r>
              <a:rPr lang="cs-CZ" dirty="0"/>
              <a:t> </a:t>
            </a:r>
            <a:r>
              <a:rPr lang="cs-CZ" dirty="0" err="1"/>
              <a:t>etc</a:t>
            </a:r>
            <a:r>
              <a:rPr lang="cs-CZ" dirty="0"/>
              <a:t>.);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2.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(</a:t>
            </a:r>
            <a:r>
              <a:rPr lang="cs-CZ" dirty="0" err="1"/>
              <a:t>incumbency</a:t>
            </a:r>
            <a:r>
              <a:rPr lang="cs-CZ" dirty="0"/>
              <a:t>, party </a:t>
            </a:r>
            <a:r>
              <a:rPr lang="cs-CZ" dirty="0" err="1"/>
              <a:t>positions</a:t>
            </a:r>
            <a:r>
              <a:rPr lang="cs-CZ" dirty="0"/>
              <a:t>,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positions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other</a:t>
            </a:r>
            <a:r>
              <a:rPr lang="cs-CZ" dirty="0"/>
              <a:t> </a:t>
            </a:r>
            <a:r>
              <a:rPr lang="cs-CZ" dirty="0" err="1"/>
              <a:t>levels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governance</a:t>
            </a:r>
            <a:r>
              <a:rPr lang="cs-CZ" dirty="0"/>
              <a:t>, </a:t>
            </a:r>
            <a:r>
              <a:rPr lang="cs-CZ" dirty="0" err="1"/>
              <a:t>campaign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Media </a:t>
            </a:r>
            <a:r>
              <a:rPr lang="cs-CZ" dirty="0" err="1"/>
              <a:t>effects</a:t>
            </a:r>
            <a:r>
              <a:rPr lang="cs-CZ" dirty="0"/>
              <a:t> (van </a:t>
            </a:r>
            <a:r>
              <a:rPr lang="cs-CZ" dirty="0" err="1"/>
              <a:t>Erkel</a:t>
            </a:r>
            <a:r>
              <a:rPr lang="cs-CZ" dirty="0"/>
              <a:t>, </a:t>
            </a:r>
            <a:r>
              <a:rPr lang="cs-CZ" dirty="0" err="1"/>
              <a:t>Thijssen</a:t>
            </a:r>
            <a:r>
              <a:rPr lang="cs-CZ" dirty="0"/>
              <a:t> 2016)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positive media </a:t>
            </a:r>
            <a:r>
              <a:rPr lang="cs-CZ" dirty="0" err="1"/>
              <a:t>coverage</a:t>
            </a:r>
            <a:r>
              <a:rPr lang="cs-CZ" dirty="0"/>
              <a:t>/presence </a:t>
            </a:r>
            <a:r>
              <a:rPr lang="cs-CZ" dirty="0" err="1"/>
              <a:t>effects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share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preferential</a:t>
            </a:r>
            <a:r>
              <a:rPr lang="cs-CZ" dirty="0"/>
              <a:t> </a:t>
            </a:r>
            <a:r>
              <a:rPr lang="cs-CZ" dirty="0" err="1"/>
              <a:t>votes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media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mediate</a:t>
            </a:r>
            <a:r>
              <a:rPr lang="cs-CZ" dirty="0"/>
              <a:t> </a:t>
            </a:r>
            <a:r>
              <a:rPr lang="cs-CZ" dirty="0" err="1"/>
              <a:t>ballot</a:t>
            </a:r>
            <a:r>
              <a:rPr lang="cs-CZ" dirty="0"/>
              <a:t> </a:t>
            </a:r>
            <a:r>
              <a:rPr lang="cs-CZ" dirty="0" err="1"/>
              <a:t>position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and </a:t>
            </a:r>
            <a:r>
              <a:rPr lang="cs-CZ" dirty="0" err="1"/>
              <a:t>PVEAs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Personal</a:t>
            </a:r>
            <a:r>
              <a:rPr lang="cs-CZ" dirty="0"/>
              <a:t> </a:t>
            </a:r>
            <a:r>
              <a:rPr lang="cs-CZ" dirty="0" err="1"/>
              <a:t>characteristics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voters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personal resources like partisanship, political sophistication, interest in politics, education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institutions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effectiveness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preferential</a:t>
            </a:r>
            <a:r>
              <a:rPr lang="cs-CZ" dirty="0"/>
              <a:t> </a:t>
            </a:r>
            <a:r>
              <a:rPr lang="cs-CZ" dirty="0" err="1"/>
              <a:t>voting</a:t>
            </a:r>
            <a:r>
              <a:rPr lang="cs-CZ" dirty="0"/>
              <a:t>, </a:t>
            </a:r>
            <a:r>
              <a:rPr lang="cs-CZ" dirty="0" err="1"/>
              <a:t>number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votes</a:t>
            </a:r>
            <a:endParaRPr lang="cs-CZ" dirty="0"/>
          </a:p>
          <a:p>
            <a:pPr lvl="1" algn="l"/>
            <a:endParaRPr lang="cs-CZ" dirty="0"/>
          </a:p>
          <a:p>
            <a:pPr lvl="1"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0202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058091" y="872560"/>
            <a:ext cx="10075817" cy="1027612"/>
          </a:xfrm>
        </p:spPr>
        <p:txBody>
          <a:bodyPr>
            <a:normAutofit fontScale="90000"/>
          </a:bodyPr>
          <a:lstStyle/>
          <a:p>
            <a:r>
              <a:rPr lang="cs-CZ" b="1" dirty="0" err="1"/>
              <a:t>Preferential</a:t>
            </a:r>
            <a:r>
              <a:rPr lang="cs-CZ" b="1" dirty="0"/>
              <a:t> </a:t>
            </a:r>
            <a:r>
              <a:rPr lang="cs-CZ" b="1" dirty="0" err="1"/>
              <a:t>voting</a:t>
            </a:r>
            <a:r>
              <a:rPr lang="cs-CZ" b="1" dirty="0"/>
              <a:t>: </a:t>
            </a:r>
            <a:r>
              <a:rPr lang="cs-CZ" b="1" dirty="0" err="1"/>
              <a:t>research</a:t>
            </a:r>
            <a:r>
              <a:rPr lang="cs-CZ" b="1" dirty="0"/>
              <a:t> </a:t>
            </a:r>
            <a:r>
              <a:rPr lang="cs-CZ" b="1" dirty="0" err="1"/>
              <a:t>designs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41120" y="1550127"/>
            <a:ext cx="9326880" cy="4746170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Official election results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s</a:t>
            </a:r>
            <a:r>
              <a:rPr lang="en-US" dirty="0"/>
              <a:t>hare of preferential votes for a candidate among all preferential votes for a party in a district; logarithm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personal</a:t>
            </a:r>
            <a:r>
              <a:rPr lang="cs-CZ" dirty="0"/>
              <a:t> </a:t>
            </a:r>
            <a:r>
              <a:rPr lang="cs-CZ" dirty="0" err="1"/>
              <a:t>charateristics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candidates</a:t>
            </a:r>
            <a:r>
              <a:rPr lang="cs-CZ" dirty="0"/>
              <a:t> (</a:t>
            </a:r>
            <a:r>
              <a:rPr lang="cs-CZ" dirty="0" err="1"/>
              <a:t>PVEAs</a:t>
            </a:r>
            <a:r>
              <a:rPr lang="cs-CZ" dirty="0"/>
              <a:t>)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Post-election surveys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CSES asks about whether a voter casted a preferential votes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no direction of the vote, just usage of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focus on personal resources of the voter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7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14697" y="296091"/>
            <a:ext cx="9884229" cy="1027612"/>
          </a:xfrm>
        </p:spPr>
        <p:txBody>
          <a:bodyPr>
            <a:normAutofit/>
          </a:bodyPr>
          <a:lstStyle/>
          <a:p>
            <a:r>
              <a:rPr lang="cs-CZ" b="1" dirty="0"/>
              <a:t>Data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550127"/>
            <a:ext cx="9144000" cy="50509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Data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Czech Republic: </a:t>
            </a:r>
            <a:r>
              <a:rPr lang="cs-CZ" dirty="0" err="1"/>
              <a:t>flexibile</a:t>
            </a:r>
            <a:r>
              <a:rPr lang="cs-CZ" dirty="0"/>
              <a:t> list </a:t>
            </a:r>
            <a:r>
              <a:rPr lang="cs-CZ" dirty="0" err="1"/>
              <a:t>system</a:t>
            </a:r>
            <a:r>
              <a:rPr lang="cs-CZ" dirty="0"/>
              <a:t>, 4 preference </a:t>
            </a:r>
            <a:r>
              <a:rPr lang="cs-CZ" dirty="0" err="1"/>
              <a:t>votes</a:t>
            </a:r>
            <a:r>
              <a:rPr lang="cs-CZ" dirty="0"/>
              <a:t>, 14 </a:t>
            </a:r>
            <a:r>
              <a:rPr lang="cs-CZ" dirty="0" err="1"/>
              <a:t>constituencies</a:t>
            </a:r>
            <a:r>
              <a:rPr lang="cs-CZ" dirty="0"/>
              <a:t>, </a:t>
            </a:r>
            <a:r>
              <a:rPr lang="cs-CZ" dirty="0" err="1"/>
              <a:t>ballot</a:t>
            </a:r>
            <a:r>
              <a:rPr lang="cs-CZ" dirty="0"/>
              <a:t> </a:t>
            </a:r>
            <a:r>
              <a:rPr lang="cs-CZ" dirty="0" err="1"/>
              <a:t>lists</a:t>
            </a:r>
            <a:r>
              <a:rPr lang="cs-CZ" dirty="0"/>
              <a:t> </a:t>
            </a:r>
            <a:r>
              <a:rPr lang="cs-CZ" dirty="0" err="1"/>
              <a:t>size</a:t>
            </a:r>
            <a:r>
              <a:rPr lang="cs-CZ" dirty="0"/>
              <a:t>=14 to 36,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Time</a:t>
            </a:r>
            <a:r>
              <a:rPr lang="cs-CZ" dirty="0"/>
              <a:t>: 2013-2021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Dependent</a:t>
            </a:r>
            <a:r>
              <a:rPr lang="cs-CZ" dirty="0"/>
              <a:t> </a:t>
            </a:r>
            <a:r>
              <a:rPr lang="cs-CZ" dirty="0" err="1"/>
              <a:t>variable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o</a:t>
            </a:r>
            <a:r>
              <a:rPr lang="en-US" dirty="0" err="1"/>
              <a:t>fficial</a:t>
            </a:r>
            <a:r>
              <a:rPr lang="en-US" dirty="0"/>
              <a:t> election results</a:t>
            </a:r>
            <a:r>
              <a:rPr lang="cs-CZ" dirty="0"/>
              <a:t>: s</a:t>
            </a:r>
            <a:r>
              <a:rPr lang="en-US" dirty="0"/>
              <a:t>hare of preferential votes for a candidate among all preferential votes for a party in a district; logarithm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Explanatory</a:t>
            </a:r>
            <a:r>
              <a:rPr lang="cs-CZ" dirty="0"/>
              <a:t> </a:t>
            </a:r>
            <a:r>
              <a:rPr lang="cs-CZ" dirty="0" err="1"/>
              <a:t>variables</a:t>
            </a:r>
            <a:r>
              <a:rPr lang="cs-CZ" dirty="0"/>
              <a:t>: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experience</a:t>
            </a:r>
            <a:endParaRPr lang="cs-CZ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national</a:t>
            </a:r>
            <a:r>
              <a:rPr lang="cs-CZ" dirty="0"/>
              <a:t>, </a:t>
            </a:r>
            <a:r>
              <a:rPr lang="cs-CZ" dirty="0" err="1"/>
              <a:t>regional</a:t>
            </a:r>
            <a:r>
              <a:rPr lang="cs-CZ" dirty="0"/>
              <a:t>, </a:t>
            </a:r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legislative</a:t>
            </a:r>
            <a:r>
              <a:rPr lang="cs-CZ" dirty="0"/>
              <a:t> and </a:t>
            </a:r>
            <a:r>
              <a:rPr lang="cs-CZ" dirty="0" err="1"/>
              <a:t>executive</a:t>
            </a:r>
            <a:r>
              <a:rPr lang="cs-CZ" dirty="0"/>
              <a:t> </a:t>
            </a:r>
            <a:r>
              <a:rPr lang="cs-CZ" dirty="0" err="1"/>
              <a:t>positions</a:t>
            </a:r>
            <a:r>
              <a:rPr lang="cs-CZ" dirty="0"/>
              <a:t>;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cs-CZ" dirty="0"/>
              <a:t>party leader;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ballot</a:t>
            </a:r>
            <a:r>
              <a:rPr lang="cs-CZ" dirty="0"/>
              <a:t> </a:t>
            </a:r>
            <a:r>
              <a:rPr lang="cs-CZ" dirty="0" err="1"/>
              <a:t>position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: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four</a:t>
            </a:r>
            <a:r>
              <a:rPr lang="cs-CZ" dirty="0"/>
              <a:t> </a:t>
            </a:r>
            <a:r>
              <a:rPr lang="cs-CZ" dirty="0" err="1"/>
              <a:t>positions</a:t>
            </a:r>
            <a:r>
              <a:rPr lang="cs-CZ" dirty="0"/>
              <a:t> </a:t>
            </a:r>
            <a:r>
              <a:rPr lang="cs-CZ" dirty="0" err="1"/>
              <a:t>separately</a:t>
            </a:r>
            <a:r>
              <a:rPr lang="cs-CZ" dirty="0"/>
              <a:t>, last </a:t>
            </a:r>
            <a:r>
              <a:rPr lang="cs-CZ" dirty="0" err="1"/>
              <a:t>position</a:t>
            </a:r>
            <a:r>
              <a:rPr lang="cs-CZ" dirty="0"/>
              <a:t>, </a:t>
            </a:r>
            <a:r>
              <a:rPr lang="cs-CZ" dirty="0" err="1"/>
              <a:t>standardized</a:t>
            </a:r>
            <a:r>
              <a:rPr lang="cs-CZ" dirty="0"/>
              <a:t> </a:t>
            </a:r>
            <a:r>
              <a:rPr lang="cs-CZ" dirty="0" err="1"/>
              <a:t>ranking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ballot</a:t>
            </a:r>
            <a:r>
              <a:rPr lang="cs-CZ" dirty="0"/>
              <a:t> </a:t>
            </a:r>
            <a:r>
              <a:rPr lang="cs-CZ" dirty="0" err="1"/>
              <a:t>visible</a:t>
            </a:r>
            <a:r>
              <a:rPr lang="cs-CZ" dirty="0"/>
              <a:t> </a:t>
            </a:r>
            <a:r>
              <a:rPr lang="cs-CZ" dirty="0" err="1"/>
              <a:t>traits</a:t>
            </a:r>
            <a:r>
              <a:rPr lang="cs-CZ" dirty="0"/>
              <a:t>: gender, </a:t>
            </a:r>
            <a:r>
              <a:rPr lang="cs-CZ" dirty="0" err="1"/>
              <a:t>age</a:t>
            </a:r>
            <a:r>
              <a:rPr lang="cs-CZ" dirty="0"/>
              <a:t>, </a:t>
            </a:r>
            <a:r>
              <a:rPr lang="cs-CZ" dirty="0" err="1"/>
              <a:t>education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b="1" dirty="0"/>
              <a:t>media presence: TV, </a:t>
            </a:r>
            <a:r>
              <a:rPr lang="cs-CZ" b="1" dirty="0" err="1"/>
              <a:t>print</a:t>
            </a:r>
            <a:r>
              <a:rPr lang="cs-CZ" b="1" dirty="0"/>
              <a:t>, online; GRP (gross rating point) as a unit </a:t>
            </a:r>
            <a:r>
              <a:rPr lang="cs-CZ" b="1" dirty="0" err="1"/>
              <a:t>of</a:t>
            </a:r>
            <a:r>
              <a:rPr lang="cs-CZ" b="1" dirty="0"/>
              <a:t> </a:t>
            </a:r>
            <a:r>
              <a:rPr lang="cs-CZ" b="1" dirty="0" err="1"/>
              <a:t>measurement</a:t>
            </a:r>
            <a:r>
              <a:rPr lang="cs-CZ" b="1" dirty="0"/>
              <a:t> (van </a:t>
            </a:r>
            <a:r>
              <a:rPr lang="cs-CZ" b="1" dirty="0" err="1"/>
              <a:t>Erkel</a:t>
            </a:r>
            <a:r>
              <a:rPr lang="cs-CZ" b="1" dirty="0"/>
              <a:t>, </a:t>
            </a:r>
            <a:r>
              <a:rPr lang="cs-CZ" b="1" dirty="0" err="1"/>
              <a:t>Thijjsen</a:t>
            </a:r>
            <a:r>
              <a:rPr lang="cs-CZ" b="1" dirty="0"/>
              <a:t> </a:t>
            </a:r>
            <a:r>
              <a:rPr lang="cs-CZ" b="1" dirty="0" err="1"/>
              <a:t>used</a:t>
            </a:r>
            <a:r>
              <a:rPr lang="cs-CZ" b="1" dirty="0"/>
              <a:t> „</a:t>
            </a:r>
            <a:r>
              <a:rPr lang="cs-CZ" b="1" dirty="0" err="1"/>
              <a:t>mentions</a:t>
            </a:r>
            <a:r>
              <a:rPr lang="cs-CZ" b="1" dirty="0"/>
              <a:t> in 8 </a:t>
            </a:r>
            <a:r>
              <a:rPr lang="cs-CZ" b="1" dirty="0" err="1"/>
              <a:t>print</a:t>
            </a:r>
            <a:r>
              <a:rPr lang="cs-CZ" b="1" dirty="0"/>
              <a:t> </a:t>
            </a:r>
            <a:r>
              <a:rPr lang="cs-CZ" b="1" dirty="0" err="1"/>
              <a:t>daily</a:t>
            </a:r>
            <a:r>
              <a:rPr lang="cs-CZ" b="1" dirty="0"/>
              <a:t> </a:t>
            </a:r>
            <a:r>
              <a:rPr lang="cs-CZ" b="1" dirty="0" err="1"/>
              <a:t>newspapers</a:t>
            </a:r>
            <a:r>
              <a:rPr lang="cs-CZ" b="1" dirty="0"/>
              <a:t>“)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14697" y="296091"/>
            <a:ext cx="9884229" cy="1027612"/>
          </a:xfrm>
        </p:spPr>
        <p:txBody>
          <a:bodyPr>
            <a:normAutofit/>
          </a:bodyPr>
          <a:lstStyle/>
          <a:p>
            <a:r>
              <a:rPr lang="cs-CZ" b="1" dirty="0" err="1"/>
              <a:t>Hypothesis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10491" y="1550127"/>
            <a:ext cx="9788435" cy="52077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General media </a:t>
            </a:r>
            <a:r>
              <a:rPr lang="cs-CZ" dirty="0" err="1"/>
              <a:t>effects</a:t>
            </a:r>
            <a:r>
              <a:rPr lang="cs-CZ" dirty="0"/>
              <a:t> on </a:t>
            </a:r>
            <a:r>
              <a:rPr lang="cs-CZ" dirty="0" err="1"/>
              <a:t>preferential</a:t>
            </a:r>
            <a:r>
              <a:rPr lang="cs-CZ" dirty="0"/>
              <a:t> </a:t>
            </a:r>
            <a:r>
              <a:rPr lang="cs-CZ" dirty="0" err="1"/>
              <a:t>voting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the</a:t>
            </a:r>
            <a:r>
              <a:rPr lang="cs-CZ" dirty="0"/>
              <a:t> „media </a:t>
            </a:r>
            <a:r>
              <a:rPr lang="cs-CZ" dirty="0" err="1"/>
              <a:t>visibility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candidates</a:t>
            </a:r>
            <a:r>
              <a:rPr lang="cs-CZ" dirty="0"/>
              <a:t>“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More media presence = more preference </a:t>
            </a:r>
            <a:r>
              <a:rPr lang="cs-CZ" dirty="0" err="1"/>
              <a:t>votes</a:t>
            </a:r>
            <a:endParaRPr lang="cs-CZ" dirty="0"/>
          </a:p>
          <a:p>
            <a:pPr lvl="1" algn="l"/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Different</a:t>
            </a:r>
            <a:r>
              <a:rPr lang="cs-CZ" dirty="0"/>
              <a:t> media </a:t>
            </a:r>
            <a:r>
              <a:rPr lang="cs-CZ" dirty="0" err="1"/>
              <a:t>types</a:t>
            </a:r>
            <a:r>
              <a:rPr lang="cs-CZ" dirty="0"/>
              <a:t> </a:t>
            </a:r>
            <a:r>
              <a:rPr lang="cs-CZ" dirty="0" err="1"/>
              <a:t>effects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Are media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similar</a:t>
            </a:r>
            <a:r>
              <a:rPr lang="cs-CZ" dirty="0"/>
              <a:t> </a:t>
            </a:r>
            <a:r>
              <a:rPr lang="cs-CZ" dirty="0" err="1"/>
              <a:t>across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media </a:t>
            </a:r>
            <a:r>
              <a:rPr lang="cs-CZ" dirty="0" err="1"/>
              <a:t>types</a:t>
            </a:r>
            <a:r>
              <a:rPr lang="cs-CZ" dirty="0"/>
              <a:t>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Due</a:t>
            </a:r>
            <a:r>
              <a:rPr lang="cs-CZ" dirty="0"/>
              <a:t> to </a:t>
            </a:r>
            <a:r>
              <a:rPr lang="cs-CZ" dirty="0" err="1"/>
              <a:t>measurement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GRPs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expect</a:t>
            </a:r>
            <a:r>
              <a:rPr lang="cs-CZ" dirty="0"/>
              <a:t> no </a:t>
            </a:r>
            <a:r>
              <a:rPr lang="cs-CZ" dirty="0" err="1"/>
              <a:t>difference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1 GRP in </a:t>
            </a:r>
            <a:r>
              <a:rPr lang="cs-CZ" dirty="0" err="1"/>
              <a:t>print</a:t>
            </a:r>
            <a:r>
              <a:rPr lang="cs-CZ" dirty="0"/>
              <a:t> </a:t>
            </a:r>
            <a:r>
              <a:rPr lang="cs-CZ" dirty="0" err="1"/>
              <a:t>equals</a:t>
            </a:r>
            <a:r>
              <a:rPr lang="cs-CZ" dirty="0"/>
              <a:t> in </a:t>
            </a:r>
            <a:r>
              <a:rPr lang="cs-CZ" dirty="0" err="1"/>
              <a:t>effect</a:t>
            </a:r>
            <a:r>
              <a:rPr lang="cs-CZ" dirty="0"/>
              <a:t> to 1 GRP in online </a:t>
            </a:r>
            <a:r>
              <a:rPr lang="cs-CZ" dirty="0" err="1"/>
              <a:t>or</a:t>
            </a:r>
            <a:r>
              <a:rPr lang="cs-CZ" dirty="0"/>
              <a:t> TV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Mediation</a:t>
            </a:r>
            <a:r>
              <a:rPr lang="cs-CZ" dirty="0"/>
              <a:t> </a:t>
            </a:r>
            <a:r>
              <a:rPr lang="cs-CZ" dirty="0" err="1"/>
              <a:t>hypothesis</a:t>
            </a:r>
            <a:r>
              <a:rPr lang="cs-CZ" dirty="0"/>
              <a:t>: TV presence </a:t>
            </a:r>
            <a:r>
              <a:rPr lang="cs-CZ" dirty="0" err="1"/>
              <a:t>effects</a:t>
            </a:r>
            <a:r>
              <a:rPr lang="cs-CZ" dirty="0"/>
              <a:t> X </a:t>
            </a:r>
            <a:r>
              <a:rPr lang="cs-CZ" dirty="0" err="1"/>
              <a:t>print</a:t>
            </a:r>
            <a:r>
              <a:rPr lang="cs-CZ" dirty="0"/>
              <a:t> and online presence </a:t>
            </a:r>
            <a:r>
              <a:rPr lang="cs-CZ" dirty="0" err="1"/>
              <a:t>effects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TV presence </a:t>
            </a:r>
            <a:r>
              <a:rPr lang="cs-CZ" dirty="0" err="1"/>
              <a:t>mediates</a:t>
            </a:r>
            <a:r>
              <a:rPr lang="cs-CZ" dirty="0"/>
              <a:t> </a:t>
            </a:r>
            <a:r>
              <a:rPr lang="cs-CZ" dirty="0" err="1"/>
              <a:t>national-level</a:t>
            </a:r>
            <a:r>
              <a:rPr lang="cs-CZ" dirty="0"/>
              <a:t> </a:t>
            </a:r>
            <a:r>
              <a:rPr lang="cs-CZ" dirty="0" err="1"/>
              <a:t>incumbency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(but not sub-</a:t>
            </a:r>
            <a:r>
              <a:rPr lang="cs-CZ" dirty="0" err="1"/>
              <a:t>national</a:t>
            </a:r>
            <a:r>
              <a:rPr lang="cs-CZ" dirty="0"/>
              <a:t>-</a:t>
            </a:r>
            <a:r>
              <a:rPr lang="cs-CZ" dirty="0" err="1"/>
              <a:t>level</a:t>
            </a:r>
            <a:r>
              <a:rPr lang="cs-CZ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TV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selective</a:t>
            </a:r>
            <a:r>
              <a:rPr lang="cs-CZ" dirty="0"/>
              <a:t> and </a:t>
            </a:r>
            <a:r>
              <a:rPr lang="cs-CZ" dirty="0" err="1"/>
              <a:t>focuses</a:t>
            </a:r>
            <a:r>
              <a:rPr lang="cs-CZ" dirty="0"/>
              <a:t> more on </a:t>
            </a:r>
            <a:r>
              <a:rPr lang="cs-CZ" dirty="0" err="1"/>
              <a:t>incumbents</a:t>
            </a:r>
            <a:r>
              <a:rPr lang="cs-CZ" dirty="0"/>
              <a:t> (</a:t>
            </a:r>
            <a:r>
              <a:rPr lang="cs-CZ" dirty="0" err="1"/>
              <a:t>news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theory</a:t>
            </a:r>
            <a:r>
              <a:rPr lang="cs-CZ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lvl="1" algn="l"/>
            <a:endParaRPr lang="cs-CZ" dirty="0"/>
          </a:p>
          <a:p>
            <a:pPr lvl="1" algn="l"/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14697" y="296091"/>
            <a:ext cx="9884229" cy="1027612"/>
          </a:xfrm>
        </p:spPr>
        <p:txBody>
          <a:bodyPr>
            <a:normAutofit/>
          </a:bodyPr>
          <a:lstStyle/>
          <a:p>
            <a:r>
              <a:rPr lang="cs-CZ" b="1" dirty="0" err="1"/>
              <a:t>Results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1550126"/>
            <a:ext cx="9144000" cy="530787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/>
              <a:t>OLS </a:t>
            </a:r>
            <a:r>
              <a:rPr lang="cs-CZ" dirty="0" err="1"/>
              <a:t>regression</a:t>
            </a:r>
            <a:r>
              <a:rPr lang="cs-CZ" dirty="0"/>
              <a:t> model, </a:t>
            </a:r>
            <a:r>
              <a:rPr lang="cs-CZ" dirty="0" err="1"/>
              <a:t>clustered</a:t>
            </a:r>
            <a:r>
              <a:rPr lang="cs-CZ" dirty="0"/>
              <a:t> by party, region, </a:t>
            </a:r>
            <a:r>
              <a:rPr lang="cs-CZ" dirty="0" err="1"/>
              <a:t>election</a:t>
            </a: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Usual</a:t>
            </a:r>
            <a:r>
              <a:rPr lang="cs-CZ" dirty="0"/>
              <a:t> </a:t>
            </a:r>
            <a:r>
              <a:rPr lang="cs-CZ" dirty="0" err="1"/>
              <a:t>suspects</a:t>
            </a:r>
            <a:r>
              <a:rPr lang="cs-CZ" dirty="0"/>
              <a:t> …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ballot-position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medium </a:t>
            </a:r>
            <a:r>
              <a:rPr lang="cs-CZ" dirty="0" err="1"/>
              <a:t>effect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visible</a:t>
            </a:r>
            <a:r>
              <a:rPr lang="cs-CZ" dirty="0"/>
              <a:t> PVEA (PhD; </a:t>
            </a:r>
            <a:r>
              <a:rPr lang="cs-CZ" dirty="0" err="1"/>
              <a:t>female</a:t>
            </a:r>
            <a:r>
              <a:rPr lang="cs-CZ" dirty="0"/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effect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experience</a:t>
            </a:r>
            <a:r>
              <a:rPr lang="cs-CZ" dirty="0"/>
              <a:t> (party leader &gt; </a:t>
            </a:r>
            <a:r>
              <a:rPr lang="cs-CZ" dirty="0" err="1"/>
              <a:t>minister</a:t>
            </a:r>
            <a:r>
              <a:rPr lang="cs-CZ" dirty="0"/>
              <a:t> &gt; </a:t>
            </a:r>
            <a:r>
              <a:rPr lang="cs-CZ" dirty="0" err="1"/>
              <a:t>mayor</a:t>
            </a:r>
            <a:r>
              <a:rPr lang="cs-CZ" dirty="0"/>
              <a:t> &gt; </a:t>
            </a:r>
            <a:r>
              <a:rPr lang="cs-CZ" dirty="0" err="1"/>
              <a:t>regional</a:t>
            </a:r>
            <a:r>
              <a:rPr lang="cs-CZ" dirty="0"/>
              <a:t> and </a:t>
            </a:r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councillor</a:t>
            </a:r>
            <a:r>
              <a:rPr lang="cs-CZ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happens</a:t>
            </a:r>
            <a:r>
              <a:rPr lang="cs-CZ" dirty="0"/>
              <a:t> </a:t>
            </a:r>
            <a:r>
              <a:rPr lang="cs-CZ" dirty="0" err="1"/>
              <a:t>after</a:t>
            </a:r>
            <a:r>
              <a:rPr lang="cs-CZ" dirty="0"/>
              <a:t> </a:t>
            </a:r>
            <a:r>
              <a:rPr lang="cs-CZ" dirty="0" err="1"/>
              <a:t>inclusion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media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into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model?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almost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effect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GRP </a:t>
            </a:r>
            <a:r>
              <a:rPr lang="cs-CZ" dirty="0" err="1"/>
              <a:t>accross</a:t>
            </a:r>
            <a:r>
              <a:rPr lang="cs-CZ" dirty="0"/>
              <a:t> media </a:t>
            </a:r>
            <a:r>
              <a:rPr lang="cs-CZ" dirty="0" err="1"/>
              <a:t>types</a:t>
            </a:r>
            <a:r>
              <a:rPr lang="cs-CZ" dirty="0"/>
              <a:t> (1STD=6%; 100 GRP=3%)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/>
              <a:t>no </a:t>
            </a:r>
            <a:r>
              <a:rPr lang="cs-CZ" dirty="0" err="1"/>
              <a:t>change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visible</a:t>
            </a:r>
            <a:r>
              <a:rPr lang="cs-CZ" dirty="0"/>
              <a:t> </a:t>
            </a:r>
            <a:r>
              <a:rPr lang="cs-CZ" dirty="0" err="1"/>
              <a:t>PVEAs</a:t>
            </a:r>
            <a:r>
              <a:rPr lang="cs-CZ" dirty="0"/>
              <a:t> and sub-</a:t>
            </a:r>
            <a:r>
              <a:rPr lang="cs-CZ" dirty="0" err="1"/>
              <a:t>national</a:t>
            </a:r>
            <a:r>
              <a:rPr lang="cs-CZ" dirty="0"/>
              <a:t> </a:t>
            </a:r>
            <a:r>
              <a:rPr lang="cs-CZ" dirty="0" err="1"/>
              <a:t>political</a:t>
            </a:r>
            <a:r>
              <a:rPr lang="cs-CZ" dirty="0"/>
              <a:t> </a:t>
            </a:r>
            <a:r>
              <a:rPr lang="cs-CZ" dirty="0" err="1"/>
              <a:t>experience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national</a:t>
            </a:r>
            <a:r>
              <a:rPr lang="cs-CZ" dirty="0"/>
              <a:t> level </a:t>
            </a:r>
            <a:r>
              <a:rPr lang="cs-CZ" dirty="0" err="1"/>
              <a:t>incumbency</a:t>
            </a:r>
            <a:r>
              <a:rPr lang="cs-CZ" dirty="0"/>
              <a:t> (party leader, </a:t>
            </a:r>
            <a:r>
              <a:rPr lang="cs-CZ" dirty="0" err="1"/>
              <a:t>minister</a:t>
            </a:r>
            <a:r>
              <a:rPr lang="cs-CZ" dirty="0"/>
              <a:t>)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weaker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dirty="0" err="1"/>
              <a:t>first</a:t>
            </a:r>
            <a:r>
              <a:rPr lang="cs-CZ" dirty="0"/>
              <a:t> and second </a:t>
            </a:r>
            <a:r>
              <a:rPr lang="cs-CZ" dirty="0" err="1"/>
              <a:t>position</a:t>
            </a:r>
            <a:r>
              <a:rPr lang="cs-CZ" dirty="0"/>
              <a:t> </a:t>
            </a:r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get</a:t>
            </a:r>
            <a:r>
              <a:rPr lang="cs-CZ" dirty="0"/>
              <a:t> </a:t>
            </a:r>
            <a:r>
              <a:rPr lang="cs-CZ" dirty="0" err="1"/>
              <a:t>weaker</a:t>
            </a:r>
            <a:r>
              <a:rPr lang="cs-CZ" dirty="0"/>
              <a:t>; </a:t>
            </a:r>
            <a:r>
              <a:rPr lang="cs-CZ" dirty="0" err="1"/>
              <a:t>slight</a:t>
            </a:r>
            <a:r>
              <a:rPr lang="cs-CZ" dirty="0"/>
              <a:t> </a:t>
            </a:r>
            <a:r>
              <a:rPr lang="cs-CZ" dirty="0" err="1"/>
              <a:t>decrease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third</a:t>
            </a:r>
            <a:r>
              <a:rPr lang="cs-CZ" dirty="0"/>
              <a:t> and </a:t>
            </a:r>
            <a:r>
              <a:rPr lang="cs-CZ" dirty="0" err="1"/>
              <a:t>fourth</a:t>
            </a:r>
            <a:r>
              <a:rPr lang="cs-CZ" dirty="0"/>
              <a:t> </a:t>
            </a:r>
            <a:r>
              <a:rPr lang="cs-CZ" dirty="0" err="1"/>
              <a:t>postion</a:t>
            </a:r>
            <a:r>
              <a:rPr lang="cs-CZ" dirty="0"/>
              <a:t>; no </a:t>
            </a:r>
            <a:r>
              <a:rPr lang="cs-CZ" dirty="0" err="1"/>
              <a:t>change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last </a:t>
            </a:r>
            <a:r>
              <a:rPr lang="cs-CZ" dirty="0" err="1"/>
              <a:t>position</a:t>
            </a:r>
            <a:endParaRPr lang="cs-CZ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81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548</Words>
  <Application>Microsoft Macintosh PowerPoint</Application>
  <PresentationFormat>Širokoúhlá obrazovka</PresentationFormat>
  <Paragraphs>67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Motiv Office</vt:lpstr>
      <vt:lpstr>Media effects on preferential voting in flexible PR system</vt:lpstr>
      <vt:lpstr>Preferential voting: theory</vt:lpstr>
      <vt:lpstr>Preferential voting: research designs</vt:lpstr>
      <vt:lpstr>Data</vt:lpstr>
      <vt:lpstr>Hypothesis</vt:lpstr>
      <vt:lpstr>Results</vt:lpstr>
    </vt:vector>
  </TitlesOfParts>
  <Company>SOU AV CR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effects on preferential voting in flexible PR system</dc:title>
  <dc:creator>lukas.linek</dc:creator>
  <cp:lastModifiedBy>Michael Škvrňák</cp:lastModifiedBy>
  <cp:revision>18</cp:revision>
  <cp:lastPrinted>2022-06-23T07:51:19Z</cp:lastPrinted>
  <dcterms:created xsi:type="dcterms:W3CDTF">2022-06-22T08:44:46Z</dcterms:created>
  <dcterms:modified xsi:type="dcterms:W3CDTF">2022-08-21T20:06:30Z</dcterms:modified>
</cp:coreProperties>
</file>