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iTqthpnAOzPc8FM3IPm6mR/lhp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bfab773c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bfab773c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Clr>
                <a:schemeClr val="dk1"/>
              </a:buClr>
              <a:buSzPts val="1100"/>
              <a:buFont typeface="Arial"/>
              <a:buNone/>
            </a:pPr>
            <a:r>
              <a:rPr lang="en">
                <a:solidFill>
                  <a:schemeClr val="dk1"/>
                </a:solidFill>
                <a:latin typeface="Calibri"/>
                <a:ea typeface="Calibri"/>
                <a:cs typeface="Calibri"/>
                <a:sym typeface="Calibri"/>
              </a:rPr>
              <a:t>The word cloud was used to investigate reasons why more negative Tweets were presented. The results show that customer  service and late flight were the reason causing negative Tweets.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bfab773c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bfab773c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word cloud was used to investigate reasons why more neutral Tweets were presented. The results do not show any obvious reasons causing neutral tweets. This is expected given that neutral tweets would not contain any negative or positive cogitations.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bfab773c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bfab773c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word cloud was used to investigate reasons why more positive Tweets were presented. The results show that customer gratitude was the reason causing positive Tweets. Words such as ‘thank you’, ‘thanks’, ‘great’, ‘love’,  ‘appreciate’, and ‘amazing’ can be found in the top 100.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bfab773c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bfab773c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United airline has the greatest negative Tweets among all. Delta airline favored more positive Tweets percentages.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bfab773c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bfab773c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bar graph below, ‘Customer Service Issue’ appears to be the most common negative tweet reason and ‘Damaged Luggage’ appears to be the least common.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bfab773c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bfab773c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three ‘Count of Negative Confidence Distribution’ charts below, the data suggests that negative tweets tend to have a higher confidence level with American Airlines being the greatest.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bfab773c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bfab773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bf1160d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bf1160d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bfab773cd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bfab773cd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bfab773c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bfab773c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bfab773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bfab773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bfab773c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bfab773c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bfab773c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bfab773c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bf1160dc6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8bf1160dc6_5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bf1160dc6_5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8bf1160dc6_5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bfab773c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bfab773c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bfab773c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bfab773c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bf1160dc6_5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8bf1160dc6_5_2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bf1160dc6_5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bf1160dc6_5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bfab773cd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bfab773c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bfab773c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bfab773c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bfab773c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bfab773c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bfab773c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bfab773c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bfab773c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bfab773c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bfab773cd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bfab773cd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bfab773cd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bfab773cd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bfab773c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bfab773c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bfab773c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bfab773c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bfab773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bfab773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There are 14640 total tweets in this dataset</a:t>
            </a:r>
            <a:endParaRPr/>
          </a:p>
          <a:p>
            <a:pPr indent="-298450" lvl="0" marL="457200" rtl="0" algn="l">
              <a:spcBef>
                <a:spcPts val="0"/>
              </a:spcBef>
              <a:spcAft>
                <a:spcPts val="0"/>
              </a:spcAft>
              <a:buSzPts val="1100"/>
              <a:buChar char="-"/>
            </a:pPr>
            <a:r>
              <a:rPr lang="en"/>
              <a:t>15 columns of data</a:t>
            </a:r>
            <a:endParaRPr/>
          </a:p>
          <a:p>
            <a:pPr indent="-298450" lvl="0" marL="457200" rtl="0" algn="l">
              <a:spcBef>
                <a:spcPts val="0"/>
              </a:spcBef>
              <a:spcAft>
                <a:spcPts val="0"/>
              </a:spcAft>
              <a:buSzPts val="1100"/>
              <a:buChar char="-"/>
            </a:pPr>
            <a:r>
              <a:rPr lang="en"/>
              <a:t>14485 twitter users in the dataset</a:t>
            </a:r>
            <a:endParaRPr/>
          </a:p>
          <a:p>
            <a:pPr indent="-298450" lvl="0" marL="457200" rtl="0" algn="l">
              <a:spcBef>
                <a:spcPts val="0"/>
              </a:spcBef>
              <a:spcAft>
                <a:spcPts val="0"/>
              </a:spcAft>
              <a:buSzPts val="1100"/>
              <a:buChar char="-"/>
            </a:pPr>
            <a:r>
              <a:rPr lang="en"/>
              <a:t>Average of 104 characters per tweet</a:t>
            </a:r>
            <a:endParaRPr/>
          </a:p>
          <a:p>
            <a:pPr indent="-298450" lvl="0" marL="457200" rtl="0" algn="l">
              <a:spcBef>
                <a:spcPts val="0"/>
              </a:spcBef>
              <a:spcAft>
                <a:spcPts val="0"/>
              </a:spcAft>
              <a:buSzPts val="1100"/>
              <a:buChar char="-"/>
            </a:pPr>
            <a:r>
              <a:rPr lang="en"/>
              <a:t>Average of 17 words per tweet</a:t>
            </a:r>
            <a:endParaRPr/>
          </a:p>
          <a:p>
            <a:pPr indent="-298450" lvl="0" marL="457200" rtl="0" algn="l">
              <a:spcBef>
                <a:spcPts val="0"/>
              </a:spcBef>
              <a:spcAft>
                <a:spcPts val="0"/>
              </a:spcAft>
              <a:buSzPts val="1100"/>
              <a:buChar char="-"/>
            </a:pPr>
            <a:r>
              <a:rPr lang="en"/>
              <a:t>Average characters and words per negative tweet is higher than both positive and neutral.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bfab773c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bfab773c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63% of tweets are negative</a:t>
            </a:r>
            <a:endParaRPr/>
          </a:p>
          <a:p>
            <a:pPr indent="-298450" lvl="0" marL="457200" rtl="0" algn="l">
              <a:spcBef>
                <a:spcPts val="0"/>
              </a:spcBef>
              <a:spcAft>
                <a:spcPts val="0"/>
              </a:spcAft>
              <a:buSzPts val="1100"/>
              <a:buChar char="-"/>
            </a:pPr>
            <a:r>
              <a:rPr lang="en"/>
              <a:t>21% of tweets are neutral</a:t>
            </a:r>
            <a:endParaRPr/>
          </a:p>
          <a:p>
            <a:pPr indent="-298450" lvl="0" marL="457200" rtl="0" algn="l">
              <a:spcBef>
                <a:spcPts val="0"/>
              </a:spcBef>
              <a:spcAft>
                <a:spcPts val="0"/>
              </a:spcAft>
              <a:buSzPts val="1100"/>
              <a:buChar char="-"/>
            </a:pPr>
            <a:r>
              <a:rPr lang="en"/>
              <a:t>16% of tweets are positive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bfab773c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bfab773c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07916"/>
              </a:lnSpc>
              <a:spcBef>
                <a:spcPts val="0"/>
              </a:spcBef>
              <a:spcAft>
                <a:spcPts val="0"/>
              </a:spcAft>
              <a:buSzPts val="1100"/>
              <a:buChar char="-"/>
            </a:pPr>
            <a:r>
              <a:rPr lang="en">
                <a:solidFill>
                  <a:schemeClr val="dk1"/>
                </a:solidFill>
                <a:latin typeface="Calibri"/>
                <a:ea typeface="Calibri"/>
                <a:cs typeface="Calibri"/>
                <a:sym typeface="Calibri"/>
              </a:rPr>
              <a:t> package syuzhet was used to perform analysis that digs into the text</a:t>
            </a:r>
            <a:endParaRPr>
              <a:solidFill>
                <a:schemeClr val="dk1"/>
              </a:solidFill>
              <a:latin typeface="Calibri"/>
              <a:ea typeface="Calibri"/>
              <a:cs typeface="Calibri"/>
              <a:sym typeface="Calibri"/>
            </a:endParaRPr>
          </a:p>
          <a:p>
            <a:pPr indent="-298450" lvl="0" marL="457200" rtl="0" algn="l">
              <a:lnSpc>
                <a:spcPct val="107916"/>
              </a:lnSpc>
              <a:spcBef>
                <a:spcPts val="800"/>
              </a:spcBef>
              <a:spcAft>
                <a:spcPts val="0"/>
              </a:spcAft>
              <a:buClr>
                <a:schemeClr val="dk1"/>
              </a:buClr>
              <a:buSzPts val="1100"/>
              <a:buFont typeface="Calibri"/>
              <a:buChar char="-"/>
            </a:pPr>
            <a:r>
              <a:rPr lang="en">
                <a:solidFill>
                  <a:schemeClr val="dk1"/>
                </a:solidFill>
                <a:latin typeface="Calibri"/>
                <a:ea typeface="Calibri"/>
                <a:cs typeface="Calibri"/>
                <a:sym typeface="Calibri"/>
              </a:rPr>
              <a:t>it seems that the positive sentiment score was the highest. The score in trust was second and negative follow behind.</a:t>
            </a:r>
            <a:endParaRPr>
              <a:solidFill>
                <a:schemeClr val="dk1"/>
              </a:solidFill>
              <a:latin typeface="Calibri"/>
              <a:ea typeface="Calibri"/>
              <a:cs typeface="Calibri"/>
              <a:sym typeface="Calibri"/>
            </a:endParaRPr>
          </a:p>
          <a:p>
            <a:pPr indent="-298450" lvl="0" marL="457200" rtl="0" algn="l">
              <a:lnSpc>
                <a:spcPct val="107916"/>
              </a:lnSpc>
              <a:spcBef>
                <a:spcPts val="800"/>
              </a:spcBef>
              <a:spcAft>
                <a:spcPts val="800"/>
              </a:spcAft>
              <a:buClr>
                <a:schemeClr val="dk1"/>
              </a:buClr>
              <a:buSzPts val="1100"/>
              <a:buFont typeface="Calibri"/>
              <a:buChar char="-"/>
            </a:pPr>
            <a:r>
              <a:rPr lang="en">
                <a:solidFill>
                  <a:schemeClr val="dk1"/>
                </a:solidFill>
                <a:latin typeface="Calibri"/>
                <a:ea typeface="Calibri"/>
                <a:cs typeface="Calibri"/>
                <a:sym typeface="Calibri"/>
              </a:rPr>
              <a:t>This result looks to be the opposite of the chart in the previous slide.  It is because the negative review was further broken down to anger, sadness, fear, disgust and surprise</a:t>
            </a:r>
            <a:endParaRPr>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bfab773c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bfab773c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g8bf1160dc6_5_8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g8bf1160dc6_5_8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1600"/>
              </a:spcAft>
              <a:buClr>
                <a:schemeClr val="dk1"/>
              </a:buClr>
              <a:buSzPts val="1400"/>
              <a:buChar char="■"/>
              <a:defRPr/>
            </a:lvl9pPr>
          </a:lstStyle>
          <a:p/>
        </p:txBody>
      </p:sp>
      <p:sp>
        <p:nvSpPr>
          <p:cNvPr id="53" name="Google Shape;53;g8bf1160dc6_5_8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g8bf1160dc6_5_8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g8bf1160dc6_5_8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kvuong.shinyapps.io/projec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3.png"/><Relationship Id="rId4" Type="http://schemas.openxmlformats.org/officeDocument/2006/relationships/image" Target="../media/image45.png"/><Relationship Id="rId5"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www.kaggle.com/" TargetMode="External"/><Relationship Id="rId5" Type="http://schemas.openxmlformats.org/officeDocument/2006/relationships/hyperlink" Target="https://www.kaggle.com/crowdflower/twitter-airline-sentiment" TargetMode="External"/><Relationship Id="rId6" Type="http://schemas.openxmlformats.org/officeDocument/2006/relationships/hyperlink" Target="http://www.kaggle.com/crowdflower/twitter-airline-sentiment" TargetMode="External"/><Relationship Id="rId7" Type="http://schemas.openxmlformats.org/officeDocument/2006/relationships/image" Target="../media/image3.png"/><Relationship Id="rId8"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8.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4.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5.jpg"/></Relationships>
</file>

<file path=ppt/slides/_rels/slide6.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5.png"/><Relationship Id="rId9"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
          <p:cNvSpPr txBox="1"/>
          <p:nvPr>
            <p:ph type="ctrTitle"/>
          </p:nvPr>
        </p:nvSpPr>
        <p:spPr>
          <a:xfrm>
            <a:off x="4846375" y="224775"/>
            <a:ext cx="3893100" cy="310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5000">
                <a:solidFill>
                  <a:srgbClr val="3C78D8"/>
                </a:solidFill>
              </a:rPr>
              <a:t>Airlines </a:t>
            </a:r>
            <a:r>
              <a:rPr lang="en" sz="5000">
                <a:solidFill>
                  <a:srgbClr val="3C78D8"/>
                </a:solidFill>
              </a:rPr>
              <a:t>Sentiment Tweets - Text Mining</a:t>
            </a:r>
            <a:r>
              <a:rPr lang="en">
                <a:solidFill>
                  <a:srgbClr val="3C78D8"/>
                </a:solidFill>
              </a:rPr>
              <a:t> </a:t>
            </a:r>
            <a:endParaRPr>
              <a:solidFill>
                <a:srgbClr val="3C78D8"/>
              </a:solidFill>
            </a:endParaRPr>
          </a:p>
        </p:txBody>
      </p:sp>
      <p:sp>
        <p:nvSpPr>
          <p:cNvPr id="61" name="Google Shape;61;p1"/>
          <p:cNvSpPr txBox="1"/>
          <p:nvPr>
            <p:ph idx="1" type="subTitle"/>
          </p:nvPr>
        </p:nvSpPr>
        <p:spPr>
          <a:xfrm>
            <a:off x="5531125" y="3332175"/>
            <a:ext cx="2387100" cy="16521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0"/>
              </a:spcAft>
              <a:buSzPts val="1100"/>
              <a:buNone/>
            </a:pPr>
            <a:r>
              <a:rPr b="1" lang="en" sz="1600">
                <a:solidFill>
                  <a:schemeClr val="dk1"/>
                </a:solidFill>
                <a:latin typeface="Calibri"/>
                <a:ea typeface="Calibri"/>
                <a:cs typeface="Calibri"/>
                <a:sym typeface="Calibri"/>
              </a:rPr>
              <a:t>Sam Vuong </a:t>
            </a:r>
            <a:endParaRPr b="1" sz="1600">
              <a:solidFill>
                <a:schemeClr val="dk1"/>
              </a:solidFill>
              <a:latin typeface="Calibri"/>
              <a:ea typeface="Calibri"/>
              <a:cs typeface="Calibri"/>
              <a:sym typeface="Calibri"/>
            </a:endParaRPr>
          </a:p>
          <a:p>
            <a:pPr indent="0" lvl="0" marL="0" rtl="0" algn="ctr">
              <a:lnSpc>
                <a:spcPct val="107916"/>
              </a:lnSpc>
              <a:spcBef>
                <a:spcPts val="800"/>
              </a:spcBef>
              <a:spcAft>
                <a:spcPts val="0"/>
              </a:spcAft>
              <a:buSzPts val="1100"/>
              <a:buNone/>
            </a:pPr>
            <a:r>
              <a:rPr b="1" lang="en" sz="1600">
                <a:solidFill>
                  <a:schemeClr val="dk1"/>
                </a:solidFill>
                <a:latin typeface="Calibri"/>
                <a:ea typeface="Calibri"/>
                <a:cs typeface="Calibri"/>
                <a:sym typeface="Calibri"/>
              </a:rPr>
              <a:t>Raymond Huang</a:t>
            </a:r>
            <a:endParaRPr b="1" sz="1600">
              <a:solidFill>
                <a:schemeClr val="dk1"/>
              </a:solidFill>
              <a:latin typeface="Calibri"/>
              <a:ea typeface="Calibri"/>
              <a:cs typeface="Calibri"/>
              <a:sym typeface="Calibri"/>
            </a:endParaRPr>
          </a:p>
          <a:p>
            <a:pPr indent="0" lvl="0" marL="0" rtl="0" algn="ctr">
              <a:lnSpc>
                <a:spcPct val="107916"/>
              </a:lnSpc>
              <a:spcBef>
                <a:spcPts val="800"/>
              </a:spcBef>
              <a:spcAft>
                <a:spcPts val="0"/>
              </a:spcAft>
              <a:buSzPts val="1100"/>
              <a:buNone/>
            </a:pPr>
            <a:r>
              <a:rPr b="1" lang="en" sz="1600">
                <a:solidFill>
                  <a:schemeClr val="dk1"/>
                </a:solidFill>
                <a:latin typeface="Calibri"/>
                <a:ea typeface="Calibri"/>
                <a:cs typeface="Calibri"/>
                <a:sym typeface="Calibri"/>
              </a:rPr>
              <a:t>Kyle Murphy</a:t>
            </a:r>
            <a:endParaRPr b="1" sz="1600">
              <a:solidFill>
                <a:schemeClr val="dk1"/>
              </a:solidFill>
              <a:latin typeface="Calibri"/>
              <a:ea typeface="Calibri"/>
              <a:cs typeface="Calibri"/>
              <a:sym typeface="Calibri"/>
            </a:endParaRPr>
          </a:p>
          <a:p>
            <a:pPr indent="0" lvl="0" marL="0" rtl="0" algn="ctr">
              <a:lnSpc>
                <a:spcPct val="107916"/>
              </a:lnSpc>
              <a:spcBef>
                <a:spcPts val="800"/>
              </a:spcBef>
              <a:spcAft>
                <a:spcPts val="800"/>
              </a:spcAft>
              <a:buClr>
                <a:schemeClr val="dk1"/>
              </a:buClr>
              <a:buSzPts val="1100"/>
              <a:buFont typeface="Arial"/>
              <a:buNone/>
            </a:pPr>
            <a:r>
              <a:rPr b="1" lang="en" sz="1600">
                <a:solidFill>
                  <a:schemeClr val="dk1"/>
                </a:solidFill>
                <a:latin typeface="Calibri"/>
                <a:ea typeface="Calibri"/>
                <a:cs typeface="Calibri"/>
                <a:sym typeface="Calibri"/>
              </a:rPr>
              <a:t>Carmon Ho</a:t>
            </a:r>
            <a:endParaRPr sz="3300"/>
          </a:p>
        </p:txBody>
      </p:sp>
      <p:pic>
        <p:nvPicPr>
          <p:cNvPr id="62" name="Google Shape;62;p1"/>
          <p:cNvPicPr preferRelativeResize="0"/>
          <p:nvPr/>
        </p:nvPicPr>
        <p:blipFill>
          <a:blip r:embed="rId3">
            <a:alphaModFix/>
          </a:blip>
          <a:stretch>
            <a:fillRect/>
          </a:stretch>
        </p:blipFill>
        <p:spPr>
          <a:xfrm>
            <a:off x="0" y="714875"/>
            <a:ext cx="4567999" cy="37137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g8bfab773cd_0_60"/>
          <p:cNvSpPr txBox="1"/>
          <p:nvPr>
            <p:ph type="title"/>
          </p:nvPr>
        </p:nvSpPr>
        <p:spPr>
          <a:xfrm>
            <a:off x="311700" y="445025"/>
            <a:ext cx="399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Visualization Cont.</a:t>
            </a:r>
            <a:endParaRPr/>
          </a:p>
        </p:txBody>
      </p:sp>
      <p:pic>
        <p:nvPicPr>
          <p:cNvPr id="133" name="Google Shape;133;g8bfab773cd_0_60"/>
          <p:cNvPicPr preferRelativeResize="0"/>
          <p:nvPr/>
        </p:nvPicPr>
        <p:blipFill>
          <a:blip r:embed="rId3">
            <a:alphaModFix/>
          </a:blip>
          <a:stretch>
            <a:fillRect/>
          </a:stretch>
        </p:blipFill>
        <p:spPr>
          <a:xfrm>
            <a:off x="2901339" y="1572700"/>
            <a:ext cx="3341325" cy="3480550"/>
          </a:xfrm>
          <a:prstGeom prst="rect">
            <a:avLst/>
          </a:prstGeom>
          <a:noFill/>
          <a:ln>
            <a:noFill/>
          </a:ln>
        </p:spPr>
      </p:pic>
      <p:sp>
        <p:nvSpPr>
          <p:cNvPr id="134" name="Google Shape;134;g8bfab773cd_0_60"/>
          <p:cNvSpPr txBox="1"/>
          <p:nvPr>
            <p:ph idx="1" type="body"/>
          </p:nvPr>
        </p:nvSpPr>
        <p:spPr>
          <a:xfrm>
            <a:off x="311700" y="1152475"/>
            <a:ext cx="626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Word-Cloud chart for </a:t>
            </a:r>
            <a:r>
              <a:rPr lang="en"/>
              <a:t>Negative</a:t>
            </a:r>
            <a:r>
              <a:rPr lang="en"/>
              <a:t> Sentiment Tweets (Top 100)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g8bfab773cd_0_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Visualization Cont.</a:t>
            </a:r>
            <a:endParaRPr/>
          </a:p>
        </p:txBody>
      </p:sp>
      <p:sp>
        <p:nvSpPr>
          <p:cNvPr id="140" name="Google Shape;140;g8bfab773cd_0_65"/>
          <p:cNvSpPr txBox="1"/>
          <p:nvPr>
            <p:ph idx="1" type="body"/>
          </p:nvPr>
        </p:nvSpPr>
        <p:spPr>
          <a:xfrm>
            <a:off x="311700" y="1152475"/>
            <a:ext cx="610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Word-Cloud chart for Neutral Sentiment Tweets (Top 100)</a:t>
            </a:r>
            <a:endParaRPr/>
          </a:p>
        </p:txBody>
      </p:sp>
      <p:pic>
        <p:nvPicPr>
          <p:cNvPr id="141" name="Google Shape;141;g8bfab773cd_0_65"/>
          <p:cNvPicPr preferRelativeResize="0"/>
          <p:nvPr/>
        </p:nvPicPr>
        <p:blipFill>
          <a:blip r:embed="rId3">
            <a:alphaModFix/>
          </a:blip>
          <a:stretch>
            <a:fillRect/>
          </a:stretch>
        </p:blipFill>
        <p:spPr>
          <a:xfrm>
            <a:off x="2925975" y="1859925"/>
            <a:ext cx="3292053" cy="311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g8bfab773cd_0_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 Cont.</a:t>
            </a:r>
            <a:endParaRPr/>
          </a:p>
        </p:txBody>
      </p:sp>
      <p:sp>
        <p:nvSpPr>
          <p:cNvPr id="147" name="Google Shape;147;g8bfab773cd_0_70"/>
          <p:cNvSpPr txBox="1"/>
          <p:nvPr>
            <p:ph idx="1" type="body"/>
          </p:nvPr>
        </p:nvSpPr>
        <p:spPr>
          <a:xfrm>
            <a:off x="311700" y="1152475"/>
            <a:ext cx="6133800" cy="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Word-Cloud chart for Positive Sentiment Tweets (Top 100)</a:t>
            </a:r>
            <a:endParaRPr/>
          </a:p>
        </p:txBody>
      </p:sp>
      <p:pic>
        <p:nvPicPr>
          <p:cNvPr id="148" name="Google Shape;148;g8bfab773cd_0_70"/>
          <p:cNvPicPr preferRelativeResize="0"/>
          <p:nvPr/>
        </p:nvPicPr>
        <p:blipFill>
          <a:blip r:embed="rId3">
            <a:alphaModFix/>
          </a:blip>
          <a:stretch>
            <a:fillRect/>
          </a:stretch>
        </p:blipFill>
        <p:spPr>
          <a:xfrm>
            <a:off x="2827562" y="1681725"/>
            <a:ext cx="3488885" cy="329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g8bfab773cd_0_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Visualization Cont.</a:t>
            </a:r>
            <a:endParaRPr/>
          </a:p>
        </p:txBody>
      </p:sp>
      <p:sp>
        <p:nvSpPr>
          <p:cNvPr id="154" name="Google Shape;154;g8bfab773cd_0_75"/>
          <p:cNvSpPr txBox="1"/>
          <p:nvPr>
            <p:ph idx="1" type="body"/>
          </p:nvPr>
        </p:nvSpPr>
        <p:spPr>
          <a:xfrm>
            <a:off x="254300" y="1152475"/>
            <a:ext cx="3587100" cy="4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Airlines Sentiment Distribution</a:t>
            </a:r>
            <a:endParaRPr/>
          </a:p>
        </p:txBody>
      </p:sp>
      <p:pic>
        <p:nvPicPr>
          <p:cNvPr id="155" name="Google Shape;155;g8bfab773cd_0_75"/>
          <p:cNvPicPr preferRelativeResize="0"/>
          <p:nvPr/>
        </p:nvPicPr>
        <p:blipFill>
          <a:blip r:embed="rId3">
            <a:alphaModFix/>
          </a:blip>
          <a:stretch>
            <a:fillRect/>
          </a:stretch>
        </p:blipFill>
        <p:spPr>
          <a:xfrm>
            <a:off x="2018200" y="1707525"/>
            <a:ext cx="5107612" cy="3265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g8bfab773cd_0_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 Cont.</a:t>
            </a:r>
            <a:endParaRPr/>
          </a:p>
        </p:txBody>
      </p:sp>
      <p:sp>
        <p:nvSpPr>
          <p:cNvPr id="161" name="Google Shape;161;g8bfab773cd_0_80"/>
          <p:cNvSpPr txBox="1"/>
          <p:nvPr>
            <p:ph idx="1" type="body"/>
          </p:nvPr>
        </p:nvSpPr>
        <p:spPr>
          <a:xfrm>
            <a:off x="311700" y="1152475"/>
            <a:ext cx="3981000" cy="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Tweet Reasons Distribution</a:t>
            </a:r>
            <a:endParaRPr/>
          </a:p>
        </p:txBody>
      </p:sp>
      <p:pic>
        <p:nvPicPr>
          <p:cNvPr id="162" name="Google Shape;162;g8bfab773cd_0_80"/>
          <p:cNvPicPr preferRelativeResize="0"/>
          <p:nvPr/>
        </p:nvPicPr>
        <p:blipFill>
          <a:blip r:embed="rId3">
            <a:alphaModFix/>
          </a:blip>
          <a:stretch>
            <a:fillRect/>
          </a:stretch>
        </p:blipFill>
        <p:spPr>
          <a:xfrm>
            <a:off x="2238800" y="1720425"/>
            <a:ext cx="4666408" cy="3253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g8bfab773cd_0_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 Cont.</a:t>
            </a:r>
            <a:endParaRPr/>
          </a:p>
        </p:txBody>
      </p:sp>
      <p:sp>
        <p:nvSpPr>
          <p:cNvPr id="168" name="Google Shape;168;g8bfab773cd_0_85"/>
          <p:cNvSpPr txBox="1"/>
          <p:nvPr>
            <p:ph idx="1" type="body"/>
          </p:nvPr>
        </p:nvSpPr>
        <p:spPr>
          <a:xfrm>
            <a:off x="311700" y="1152475"/>
            <a:ext cx="50508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Airlines Negative Reason Confident Distribution</a:t>
            </a:r>
            <a:endParaRPr/>
          </a:p>
        </p:txBody>
      </p:sp>
      <p:pic>
        <p:nvPicPr>
          <p:cNvPr id="169" name="Google Shape;169;g8bfab773cd_0_85"/>
          <p:cNvPicPr preferRelativeResize="0"/>
          <p:nvPr/>
        </p:nvPicPr>
        <p:blipFill>
          <a:blip r:embed="rId3">
            <a:alphaModFix/>
          </a:blip>
          <a:stretch>
            <a:fillRect/>
          </a:stretch>
        </p:blipFill>
        <p:spPr>
          <a:xfrm>
            <a:off x="329350" y="1637275"/>
            <a:ext cx="2545207" cy="3353825"/>
          </a:xfrm>
          <a:prstGeom prst="rect">
            <a:avLst/>
          </a:prstGeom>
          <a:noFill/>
          <a:ln>
            <a:noFill/>
          </a:ln>
        </p:spPr>
      </p:pic>
      <p:pic>
        <p:nvPicPr>
          <p:cNvPr id="170" name="Google Shape;170;g8bfab773cd_0_85"/>
          <p:cNvPicPr preferRelativeResize="0"/>
          <p:nvPr/>
        </p:nvPicPr>
        <p:blipFill>
          <a:blip r:embed="rId4">
            <a:alphaModFix/>
          </a:blip>
          <a:stretch>
            <a:fillRect/>
          </a:stretch>
        </p:blipFill>
        <p:spPr>
          <a:xfrm>
            <a:off x="3091400" y="1637275"/>
            <a:ext cx="2612310" cy="3353825"/>
          </a:xfrm>
          <a:prstGeom prst="rect">
            <a:avLst/>
          </a:prstGeom>
          <a:noFill/>
          <a:ln>
            <a:noFill/>
          </a:ln>
        </p:spPr>
      </p:pic>
      <p:pic>
        <p:nvPicPr>
          <p:cNvPr id="171" name="Google Shape;171;g8bfab773cd_0_85"/>
          <p:cNvPicPr preferRelativeResize="0"/>
          <p:nvPr/>
        </p:nvPicPr>
        <p:blipFill>
          <a:blip r:embed="rId5">
            <a:alphaModFix/>
          </a:blip>
          <a:stretch>
            <a:fillRect/>
          </a:stretch>
        </p:blipFill>
        <p:spPr>
          <a:xfrm>
            <a:off x="5920551" y="1643907"/>
            <a:ext cx="2545200" cy="33405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g8bfab773cd_0_10"/>
          <p:cNvSpPr txBox="1"/>
          <p:nvPr>
            <p:ph type="title"/>
          </p:nvPr>
        </p:nvSpPr>
        <p:spPr>
          <a:xfrm>
            <a:off x="265775"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Preparation for Modelling</a:t>
            </a:r>
            <a:endParaRPr b="1"/>
          </a:p>
        </p:txBody>
      </p:sp>
      <p:sp>
        <p:nvSpPr>
          <p:cNvPr id="177" name="Google Shape;177;g8bfab773cd_0_10"/>
          <p:cNvSpPr txBox="1"/>
          <p:nvPr/>
        </p:nvSpPr>
        <p:spPr>
          <a:xfrm>
            <a:off x="265775" y="1088825"/>
            <a:ext cx="78636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Step 1: Get </a:t>
            </a:r>
            <a:r>
              <a:rPr lang="en"/>
              <a:t>the tweet text messages and the sentiment classification from tweets dataframe.</a:t>
            </a:r>
            <a:endParaRPr/>
          </a:p>
        </p:txBody>
      </p:sp>
      <p:pic>
        <p:nvPicPr>
          <p:cNvPr id="178" name="Google Shape;178;g8bfab773cd_0_10"/>
          <p:cNvPicPr preferRelativeResize="0"/>
          <p:nvPr/>
        </p:nvPicPr>
        <p:blipFill>
          <a:blip r:embed="rId3">
            <a:alphaModFix/>
          </a:blip>
          <a:stretch>
            <a:fillRect/>
          </a:stretch>
        </p:blipFill>
        <p:spPr>
          <a:xfrm>
            <a:off x="914400" y="1604825"/>
            <a:ext cx="7315200" cy="533400"/>
          </a:xfrm>
          <a:prstGeom prst="rect">
            <a:avLst/>
          </a:prstGeom>
          <a:noFill/>
          <a:ln>
            <a:noFill/>
          </a:ln>
        </p:spPr>
      </p:pic>
      <p:sp>
        <p:nvSpPr>
          <p:cNvPr id="179" name="Google Shape;179;g8bfab773cd_0_10"/>
          <p:cNvSpPr txBox="1"/>
          <p:nvPr/>
        </p:nvSpPr>
        <p:spPr>
          <a:xfrm>
            <a:off x="265775" y="2349300"/>
            <a:ext cx="78636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View first few lines of Tweet text messages and Sentiments:</a:t>
            </a:r>
            <a:endParaRPr/>
          </a:p>
        </p:txBody>
      </p:sp>
      <p:pic>
        <p:nvPicPr>
          <p:cNvPr id="180" name="Google Shape;180;g8bfab773cd_0_10"/>
          <p:cNvPicPr preferRelativeResize="0"/>
          <p:nvPr/>
        </p:nvPicPr>
        <p:blipFill>
          <a:blip r:embed="rId4">
            <a:alphaModFix/>
          </a:blip>
          <a:stretch>
            <a:fillRect/>
          </a:stretch>
        </p:blipFill>
        <p:spPr>
          <a:xfrm>
            <a:off x="914400" y="2806625"/>
            <a:ext cx="7315201" cy="18871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g8bf1160dc6_0_0"/>
          <p:cNvSpPr txBox="1"/>
          <p:nvPr>
            <p:ph type="title"/>
          </p:nvPr>
        </p:nvSpPr>
        <p:spPr>
          <a:xfrm>
            <a:off x="265775"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 for Modelling </a:t>
            </a:r>
            <a:r>
              <a:rPr lang="en"/>
              <a:t>Cont.</a:t>
            </a:r>
            <a:endParaRPr/>
          </a:p>
        </p:txBody>
      </p:sp>
      <p:sp>
        <p:nvSpPr>
          <p:cNvPr id="186" name="Google Shape;186;g8bf1160dc6_0_0"/>
          <p:cNvSpPr txBox="1"/>
          <p:nvPr/>
        </p:nvSpPr>
        <p:spPr>
          <a:xfrm>
            <a:off x="265775" y="1088825"/>
            <a:ext cx="78636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Step 2: We convert text messages to Corpus documents.</a:t>
            </a:r>
            <a:endParaRPr/>
          </a:p>
        </p:txBody>
      </p:sp>
      <p:sp>
        <p:nvSpPr>
          <p:cNvPr id="187" name="Google Shape;187;g8bf1160dc6_0_0"/>
          <p:cNvSpPr txBox="1"/>
          <p:nvPr/>
        </p:nvSpPr>
        <p:spPr>
          <a:xfrm>
            <a:off x="265775" y="2209325"/>
            <a:ext cx="7863600" cy="8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create a function text_to_Corpus_document() to convert a text vector to a Corpus document object and perform common text tokenization, special characters/words removal and stemming.</a:t>
            </a:r>
            <a:endParaRPr/>
          </a:p>
        </p:txBody>
      </p:sp>
      <p:pic>
        <p:nvPicPr>
          <p:cNvPr id="188" name="Google Shape;188;g8bf1160dc6_0_0"/>
          <p:cNvPicPr preferRelativeResize="0"/>
          <p:nvPr/>
        </p:nvPicPr>
        <p:blipFill>
          <a:blip r:embed="rId3">
            <a:alphaModFix/>
          </a:blip>
          <a:stretch>
            <a:fillRect/>
          </a:stretch>
        </p:blipFill>
        <p:spPr>
          <a:xfrm>
            <a:off x="2432484" y="1686125"/>
            <a:ext cx="4279032" cy="370800"/>
          </a:xfrm>
          <a:prstGeom prst="rect">
            <a:avLst/>
          </a:prstGeom>
          <a:noFill/>
          <a:ln>
            <a:noFill/>
          </a:ln>
        </p:spPr>
      </p:pic>
      <p:pic>
        <p:nvPicPr>
          <p:cNvPr id="189" name="Google Shape;189;g8bf1160dc6_0_0"/>
          <p:cNvPicPr preferRelativeResize="0"/>
          <p:nvPr/>
        </p:nvPicPr>
        <p:blipFill>
          <a:blip r:embed="rId4">
            <a:alphaModFix/>
          </a:blip>
          <a:stretch>
            <a:fillRect/>
          </a:stretch>
        </p:blipFill>
        <p:spPr>
          <a:xfrm>
            <a:off x="2507852" y="2904800"/>
            <a:ext cx="3533997" cy="1782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g8bfab773cd_0_2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Preparation for Modeling Cont.</a:t>
            </a:r>
            <a:endParaRPr/>
          </a:p>
        </p:txBody>
      </p:sp>
      <p:sp>
        <p:nvSpPr>
          <p:cNvPr id="195" name="Google Shape;195;g8bfab773cd_0_226"/>
          <p:cNvSpPr txBox="1"/>
          <p:nvPr/>
        </p:nvSpPr>
        <p:spPr>
          <a:xfrm>
            <a:off x="311700" y="1086475"/>
            <a:ext cx="786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Step 3: </a:t>
            </a:r>
            <a:r>
              <a:rPr lang="en"/>
              <a:t>We convert Corpus documents to Document-Term matrix, remove sparse terms and convert the matrix to Dataframe.</a:t>
            </a:r>
            <a:endParaRPr/>
          </a:p>
        </p:txBody>
      </p:sp>
      <p:pic>
        <p:nvPicPr>
          <p:cNvPr id="196" name="Google Shape;196;g8bfab773cd_0_226"/>
          <p:cNvPicPr preferRelativeResize="0"/>
          <p:nvPr/>
        </p:nvPicPr>
        <p:blipFill>
          <a:blip r:embed="rId3">
            <a:alphaModFix/>
          </a:blip>
          <a:stretch>
            <a:fillRect/>
          </a:stretch>
        </p:blipFill>
        <p:spPr>
          <a:xfrm>
            <a:off x="1600200" y="1785800"/>
            <a:ext cx="5943600" cy="876300"/>
          </a:xfrm>
          <a:prstGeom prst="rect">
            <a:avLst/>
          </a:prstGeom>
          <a:noFill/>
          <a:ln>
            <a:noFill/>
          </a:ln>
        </p:spPr>
      </p:pic>
      <p:sp>
        <p:nvSpPr>
          <p:cNvPr id="197" name="Google Shape;197;g8bfab773cd_0_226"/>
          <p:cNvSpPr txBox="1"/>
          <p:nvPr/>
        </p:nvSpPr>
        <p:spPr>
          <a:xfrm>
            <a:off x="311700" y="2953375"/>
            <a:ext cx="786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Step 4: </a:t>
            </a:r>
            <a:r>
              <a:rPr lang="en"/>
              <a:t>We add </a:t>
            </a:r>
            <a:r>
              <a:rPr lang="en">
                <a:solidFill>
                  <a:schemeClr val="dk1"/>
                </a:solidFill>
              </a:rPr>
              <a:t>Sentiment classification</a:t>
            </a:r>
            <a:r>
              <a:rPr lang="en"/>
              <a:t> to the dataframe for modeling.</a:t>
            </a:r>
            <a:endParaRPr/>
          </a:p>
        </p:txBody>
      </p:sp>
      <p:pic>
        <p:nvPicPr>
          <p:cNvPr id="198" name="Google Shape;198;g8bfab773cd_0_226"/>
          <p:cNvPicPr preferRelativeResize="0"/>
          <p:nvPr/>
        </p:nvPicPr>
        <p:blipFill>
          <a:blip r:embed="rId4">
            <a:alphaModFix/>
          </a:blip>
          <a:stretch>
            <a:fillRect/>
          </a:stretch>
        </p:blipFill>
        <p:spPr>
          <a:xfrm>
            <a:off x="1600200" y="3639800"/>
            <a:ext cx="5943600" cy="733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g8bfab773cd_0_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Modeling</a:t>
            </a:r>
            <a:endParaRPr b="1"/>
          </a:p>
        </p:txBody>
      </p:sp>
      <p:sp>
        <p:nvSpPr>
          <p:cNvPr id="204" name="Google Shape;204;g8bfab773cd_0_90"/>
          <p:cNvSpPr txBox="1"/>
          <p:nvPr>
            <p:ph idx="1" type="body"/>
          </p:nvPr>
        </p:nvSpPr>
        <p:spPr>
          <a:xfrm>
            <a:off x="311700" y="1152475"/>
            <a:ext cx="8520600" cy="7647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 sz="1600">
                <a:solidFill>
                  <a:schemeClr val="dk1"/>
                </a:solidFill>
              </a:rPr>
              <a:t>U</a:t>
            </a:r>
            <a:r>
              <a:rPr lang="en" sz="1600">
                <a:solidFill>
                  <a:schemeClr val="dk1"/>
                </a:solidFill>
              </a:rPr>
              <a:t>se a </a:t>
            </a:r>
            <a:r>
              <a:rPr b="1" lang="en" sz="1600">
                <a:solidFill>
                  <a:schemeClr val="dk1"/>
                </a:solidFill>
              </a:rPr>
              <a:t>Random Forest</a:t>
            </a:r>
            <a:r>
              <a:rPr lang="en" sz="1600">
                <a:solidFill>
                  <a:schemeClr val="dk1"/>
                </a:solidFill>
              </a:rPr>
              <a:t> model with Number of trees to grow (ntree) = 10.</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Use </a:t>
            </a:r>
            <a:r>
              <a:rPr b="1" lang="en" sz="1600">
                <a:solidFill>
                  <a:schemeClr val="dk1"/>
                </a:solidFill>
              </a:rPr>
              <a:t>80/20 split</a:t>
            </a:r>
            <a:r>
              <a:rPr lang="en" sz="1600">
                <a:solidFill>
                  <a:schemeClr val="dk1"/>
                </a:solidFill>
              </a:rPr>
              <a:t> for Train/Test sets.</a:t>
            </a:r>
            <a:endParaRPr sz="1600"/>
          </a:p>
        </p:txBody>
      </p:sp>
      <p:pic>
        <p:nvPicPr>
          <p:cNvPr id="205" name="Google Shape;205;g8bfab773cd_0_90"/>
          <p:cNvPicPr preferRelativeResize="0"/>
          <p:nvPr/>
        </p:nvPicPr>
        <p:blipFill>
          <a:blip r:embed="rId3">
            <a:alphaModFix/>
          </a:blip>
          <a:stretch>
            <a:fillRect/>
          </a:stretch>
        </p:blipFill>
        <p:spPr>
          <a:xfrm>
            <a:off x="1600200" y="1917175"/>
            <a:ext cx="5943600" cy="1097280"/>
          </a:xfrm>
          <a:prstGeom prst="rect">
            <a:avLst/>
          </a:prstGeom>
          <a:noFill/>
          <a:ln>
            <a:noFill/>
          </a:ln>
        </p:spPr>
      </p:pic>
      <p:pic>
        <p:nvPicPr>
          <p:cNvPr id="206" name="Google Shape;206;g8bfab773cd_0_90"/>
          <p:cNvPicPr preferRelativeResize="0"/>
          <p:nvPr/>
        </p:nvPicPr>
        <p:blipFill>
          <a:blip r:embed="rId4">
            <a:alphaModFix/>
          </a:blip>
          <a:stretch>
            <a:fillRect/>
          </a:stretch>
        </p:blipFill>
        <p:spPr>
          <a:xfrm>
            <a:off x="1600200" y="3354575"/>
            <a:ext cx="5943599"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g8bfab773cd_0_0"/>
          <p:cNvPicPr preferRelativeResize="0"/>
          <p:nvPr/>
        </p:nvPicPr>
        <p:blipFill>
          <a:blip r:embed="rId3">
            <a:alphaModFix/>
          </a:blip>
          <a:stretch>
            <a:fillRect/>
          </a:stretch>
        </p:blipFill>
        <p:spPr>
          <a:xfrm>
            <a:off x="0" y="0"/>
            <a:ext cx="9144002" cy="1242899"/>
          </a:xfrm>
          <a:prstGeom prst="rect">
            <a:avLst/>
          </a:prstGeom>
          <a:noFill/>
          <a:ln>
            <a:noFill/>
          </a:ln>
        </p:spPr>
      </p:pic>
      <p:sp>
        <p:nvSpPr>
          <p:cNvPr id="68" name="Google Shape;68;g8bfab773cd_0_0"/>
          <p:cNvSpPr txBox="1"/>
          <p:nvPr>
            <p:ph idx="1" type="body"/>
          </p:nvPr>
        </p:nvSpPr>
        <p:spPr>
          <a:xfrm>
            <a:off x="311700" y="1327075"/>
            <a:ext cx="8520600" cy="360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Twitter </a:t>
            </a:r>
            <a:r>
              <a:rPr lang="en" sz="1500"/>
              <a:t>is most popular platform for people expressing their feelings and opinions.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For our project we will be analyzing the sentiments that were submitted to Twitter by various </a:t>
            </a:r>
            <a:r>
              <a:rPr b="1" lang="en" sz="1500"/>
              <a:t>airline travellers </a:t>
            </a:r>
            <a:r>
              <a:rPr lang="en" sz="1500"/>
              <a:t>in February 2015.</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b="1" lang="en" sz="1500"/>
              <a:t>Goal</a:t>
            </a:r>
            <a:r>
              <a:rPr lang="en" sz="1500"/>
              <a:t>: Be able to interpret the </a:t>
            </a:r>
            <a:r>
              <a:rPr lang="en" sz="1500"/>
              <a:t>sentiments that were submitted to Twitter</a:t>
            </a:r>
            <a:r>
              <a:rPr lang="en" sz="1500"/>
              <a:t>.</a:t>
            </a:r>
            <a:endParaRPr sz="1500"/>
          </a:p>
          <a:p>
            <a:pPr indent="-323850" lvl="0" marL="457200" rtl="0" algn="l">
              <a:spcBef>
                <a:spcPts val="0"/>
              </a:spcBef>
              <a:spcAft>
                <a:spcPts val="0"/>
              </a:spcAft>
              <a:buSzPts val="1500"/>
              <a:buChar char="●"/>
            </a:pPr>
            <a:r>
              <a:rPr lang="en" sz="1500"/>
              <a:t>Be able to build a model to accurately predict the sentiment from tweet message </a:t>
            </a:r>
            <a:r>
              <a:rPr lang="en" sz="1500"/>
              <a:t>text.</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Use </a:t>
            </a:r>
            <a:r>
              <a:rPr b="1" lang="en" sz="1500"/>
              <a:t>Text Mining</a:t>
            </a:r>
            <a:r>
              <a:rPr lang="en" sz="1500"/>
              <a:t> techniques to analyze and process tweet messages.</a:t>
            </a:r>
            <a:endParaRPr sz="1500"/>
          </a:p>
          <a:p>
            <a:pPr indent="-323850" lvl="0" marL="457200" rtl="0" algn="l">
              <a:spcBef>
                <a:spcPts val="0"/>
              </a:spcBef>
              <a:spcAft>
                <a:spcPts val="0"/>
              </a:spcAft>
              <a:buSzPts val="1500"/>
              <a:buChar char="●"/>
            </a:pPr>
            <a:r>
              <a:rPr lang="en" sz="1500"/>
              <a:t>Use </a:t>
            </a:r>
            <a:r>
              <a:rPr b="1" lang="en" sz="1500"/>
              <a:t>Random Forest</a:t>
            </a:r>
            <a:r>
              <a:rPr lang="en" sz="1500"/>
              <a:t> algorithm to model &amp; predict tweet message sentiments.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b="1" lang="en" sz="1500"/>
              <a:t>Success Factor</a:t>
            </a:r>
            <a:r>
              <a:rPr lang="en" sz="1500"/>
              <a:t>: How well we can analyze the sentiments submitted to Twitter.</a:t>
            </a:r>
            <a:endParaRPr sz="1500"/>
          </a:p>
          <a:p>
            <a:pPr indent="-323850" lvl="0" marL="457200" rtl="0" algn="l">
              <a:spcBef>
                <a:spcPts val="0"/>
              </a:spcBef>
              <a:spcAft>
                <a:spcPts val="0"/>
              </a:spcAft>
              <a:buSzPts val="1500"/>
              <a:buChar char="●"/>
            </a:pPr>
            <a:r>
              <a:rPr lang="en" sz="1500"/>
              <a:t>How accurate is our prediction model.</a:t>
            </a:r>
            <a:endParaRPr sz="1500"/>
          </a:p>
        </p:txBody>
      </p:sp>
      <p:pic>
        <p:nvPicPr>
          <p:cNvPr id="69" name="Google Shape;69;g8bfab773cd_0_0"/>
          <p:cNvPicPr preferRelativeResize="0"/>
          <p:nvPr/>
        </p:nvPicPr>
        <p:blipFill>
          <a:blip r:embed="rId4">
            <a:alphaModFix/>
          </a:blip>
          <a:stretch>
            <a:fillRect/>
          </a:stretch>
        </p:blipFill>
        <p:spPr>
          <a:xfrm>
            <a:off x="4051975" y="242763"/>
            <a:ext cx="2552700" cy="1000125"/>
          </a:xfrm>
          <a:prstGeom prst="rect">
            <a:avLst/>
          </a:prstGeom>
          <a:noFill/>
          <a:ln>
            <a:noFill/>
          </a:ln>
        </p:spPr>
      </p:pic>
      <p:sp>
        <p:nvSpPr>
          <p:cNvPr id="70" name="Google Shape;70;g8bfab773cd_0_0"/>
          <p:cNvSpPr txBox="1"/>
          <p:nvPr>
            <p:ph type="title"/>
          </p:nvPr>
        </p:nvSpPr>
        <p:spPr>
          <a:xfrm>
            <a:off x="4051975" y="670200"/>
            <a:ext cx="233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g8bfab773cd_0_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Modeling Evaluation</a:t>
            </a:r>
            <a:endParaRPr b="1"/>
          </a:p>
        </p:txBody>
      </p:sp>
      <p:sp>
        <p:nvSpPr>
          <p:cNvPr id="212" name="Google Shape;212;g8bfab773cd_0_95"/>
          <p:cNvSpPr txBox="1"/>
          <p:nvPr/>
        </p:nvSpPr>
        <p:spPr>
          <a:xfrm>
            <a:off x="285750" y="959475"/>
            <a:ext cx="8572500" cy="670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a:t>
            </a:r>
            <a:r>
              <a:rPr lang="en" sz="1600"/>
              <a:t>redict the outcomes for test set.</a:t>
            </a:r>
            <a:endParaRPr sz="1600"/>
          </a:p>
          <a:p>
            <a:pPr indent="-330200" lvl="0" marL="457200" rtl="0" algn="l">
              <a:spcBef>
                <a:spcPts val="0"/>
              </a:spcBef>
              <a:spcAft>
                <a:spcPts val="0"/>
              </a:spcAft>
              <a:buSzPts val="1600"/>
              <a:buChar char="●"/>
            </a:pPr>
            <a:r>
              <a:rPr lang="en" sz="1600"/>
              <a:t>Print out the Confusion matrix values.</a:t>
            </a:r>
            <a:endParaRPr sz="1600"/>
          </a:p>
        </p:txBody>
      </p:sp>
      <p:sp>
        <p:nvSpPr>
          <p:cNvPr id="213" name="Google Shape;213;g8bfab773cd_0_95"/>
          <p:cNvSpPr txBox="1"/>
          <p:nvPr/>
        </p:nvSpPr>
        <p:spPr>
          <a:xfrm>
            <a:off x="311700" y="3228700"/>
            <a:ext cx="8520600" cy="34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600"/>
              <a:t>Our </a:t>
            </a:r>
            <a:r>
              <a:rPr lang="en"/>
              <a:t>model has an accuracy of 85%.</a:t>
            </a:r>
            <a:endParaRPr/>
          </a:p>
        </p:txBody>
      </p:sp>
      <p:pic>
        <p:nvPicPr>
          <p:cNvPr id="214" name="Google Shape;214;g8bfab773cd_0_95"/>
          <p:cNvPicPr preferRelativeResize="0"/>
          <p:nvPr/>
        </p:nvPicPr>
        <p:blipFill>
          <a:blip r:embed="rId3">
            <a:alphaModFix/>
          </a:blip>
          <a:stretch>
            <a:fillRect/>
          </a:stretch>
        </p:blipFill>
        <p:spPr>
          <a:xfrm>
            <a:off x="1600200" y="1630275"/>
            <a:ext cx="5943600" cy="1463040"/>
          </a:xfrm>
          <a:prstGeom prst="rect">
            <a:avLst/>
          </a:prstGeom>
          <a:noFill/>
          <a:ln>
            <a:noFill/>
          </a:ln>
        </p:spPr>
      </p:pic>
      <p:pic>
        <p:nvPicPr>
          <p:cNvPr id="215" name="Google Shape;215;g8bfab773cd_0_95"/>
          <p:cNvPicPr preferRelativeResize="0"/>
          <p:nvPr/>
        </p:nvPicPr>
        <p:blipFill>
          <a:blip r:embed="rId4">
            <a:alphaModFix/>
          </a:blip>
          <a:stretch>
            <a:fillRect/>
          </a:stretch>
        </p:blipFill>
        <p:spPr>
          <a:xfrm>
            <a:off x="1600200" y="3636525"/>
            <a:ext cx="5943600" cy="91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g8bfab773cd_0_15"/>
          <p:cNvSpPr txBox="1"/>
          <p:nvPr>
            <p:ph type="title"/>
          </p:nvPr>
        </p:nvSpPr>
        <p:spPr>
          <a:xfrm>
            <a:off x="311700" y="445025"/>
            <a:ext cx="8520600" cy="6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Deployment</a:t>
            </a:r>
            <a:endParaRPr b="1"/>
          </a:p>
        </p:txBody>
      </p:sp>
      <p:sp>
        <p:nvSpPr>
          <p:cNvPr id="221" name="Google Shape;221;g8bfab773cd_0_15"/>
          <p:cNvSpPr txBox="1"/>
          <p:nvPr/>
        </p:nvSpPr>
        <p:spPr>
          <a:xfrm>
            <a:off x="311700" y="1324150"/>
            <a:ext cx="8737800" cy="20424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We use </a:t>
            </a:r>
            <a:r>
              <a:rPr b="1" lang="en" sz="1800">
                <a:solidFill>
                  <a:schemeClr val="dk1"/>
                </a:solidFill>
                <a:latin typeface="Calibri"/>
                <a:ea typeface="Calibri"/>
                <a:cs typeface="Calibri"/>
                <a:sym typeface="Calibri"/>
              </a:rPr>
              <a:t>ShinyApps </a:t>
            </a:r>
            <a:r>
              <a:rPr lang="en" sz="1800">
                <a:solidFill>
                  <a:schemeClr val="dk1"/>
                </a:solidFill>
                <a:latin typeface="Calibri"/>
                <a:ea typeface="Calibri"/>
                <a:cs typeface="Calibri"/>
                <a:sym typeface="Calibri"/>
              </a:rPr>
              <a:t>website to deploy our application.</a:t>
            </a:r>
            <a:endParaRPr sz="18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deployment includes 2 parts:</a:t>
            </a:r>
            <a:endParaRPr sz="1800">
              <a:solidFill>
                <a:schemeClr val="dk1"/>
              </a:solidFill>
              <a:latin typeface="Calibri"/>
              <a:ea typeface="Calibri"/>
              <a:cs typeface="Calibri"/>
              <a:sym typeface="Calibri"/>
            </a:endParaRPr>
          </a:p>
          <a:p>
            <a:pPr indent="-342900" lvl="1" marL="914400" rtl="0" algn="l">
              <a:lnSpc>
                <a:spcPct val="9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User Interface</a:t>
            </a:r>
            <a:endParaRPr sz="1800">
              <a:solidFill>
                <a:schemeClr val="dk1"/>
              </a:solidFill>
              <a:latin typeface="Calibri"/>
              <a:ea typeface="Calibri"/>
              <a:cs typeface="Calibri"/>
              <a:sym typeface="Calibri"/>
            </a:endParaRPr>
          </a:p>
          <a:p>
            <a:pPr indent="-342900" lvl="1" marL="914400" rtl="0" algn="l">
              <a:lnSpc>
                <a:spcPct val="9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Server code</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endParaRPr>
          </a:p>
          <a:p>
            <a:pPr indent="-342900" lvl="0" marL="457200" rtl="0" algn="l">
              <a:spcBef>
                <a:spcPts val="0"/>
              </a:spcBef>
              <a:spcAft>
                <a:spcPts val="0"/>
              </a:spcAft>
              <a:buSzPts val="1800"/>
              <a:buChar char="●"/>
            </a:pPr>
            <a:r>
              <a:rPr lang="en" sz="1800">
                <a:solidFill>
                  <a:schemeClr val="dk1"/>
                </a:solidFill>
              </a:rPr>
              <a:t>Our application can be accessed at: </a:t>
            </a:r>
            <a:r>
              <a:rPr lang="en" sz="1800" u="sng">
                <a:solidFill>
                  <a:schemeClr val="accent5"/>
                </a:solidFill>
                <a:hlinkClick r:id="rId3"/>
              </a:rPr>
              <a:t>https://skvuong.shinyapps.io/project/</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g8bf1160dc6_5_2"/>
          <p:cNvSpPr txBox="1"/>
          <p:nvPr>
            <p:ph type="title"/>
          </p:nvPr>
        </p:nvSpPr>
        <p:spPr>
          <a:xfrm>
            <a:off x="628650" y="273850"/>
            <a:ext cx="7886700" cy="564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a:t>Deployment - User Interface</a:t>
            </a:r>
            <a:endParaRPr b="1"/>
          </a:p>
        </p:txBody>
      </p:sp>
      <p:sp>
        <p:nvSpPr>
          <p:cNvPr id="227" name="Google Shape;227;g8bf1160dc6_5_2"/>
          <p:cNvSpPr txBox="1"/>
          <p:nvPr>
            <p:ph idx="1" type="body"/>
          </p:nvPr>
        </p:nvSpPr>
        <p:spPr>
          <a:xfrm>
            <a:off x="628650" y="948620"/>
            <a:ext cx="7886700" cy="768900"/>
          </a:xfrm>
          <a:prstGeom prst="rect">
            <a:avLst/>
          </a:prstGeom>
          <a:noFill/>
          <a:ln>
            <a:noFill/>
          </a:ln>
        </p:spPr>
        <p:txBody>
          <a:bodyPr anchorCtr="0" anchor="t" bIns="34275" lIns="68575" spcFirstLastPara="1" rIns="68575" wrap="square" tIns="34275">
            <a:noAutofit/>
          </a:bodyPr>
          <a:lstStyle/>
          <a:p>
            <a:pPr indent="-374650" lvl="0" marL="381000" rtl="0" algn="l">
              <a:lnSpc>
                <a:spcPct val="90000"/>
              </a:lnSpc>
              <a:spcBef>
                <a:spcPts val="0"/>
              </a:spcBef>
              <a:spcAft>
                <a:spcPts val="0"/>
              </a:spcAft>
              <a:buClr>
                <a:schemeClr val="dk1"/>
              </a:buClr>
              <a:buSzPts val="2100"/>
              <a:buAutoNum type="arabicPeriod"/>
            </a:pPr>
            <a:r>
              <a:rPr lang="en"/>
              <a:t>P</a:t>
            </a:r>
            <a:r>
              <a:rPr lang="en"/>
              <a:t>resents a</a:t>
            </a:r>
            <a:r>
              <a:rPr lang="en"/>
              <a:t> dropdown list of tweet text messages for user to select.</a:t>
            </a:r>
            <a:endParaRPr/>
          </a:p>
          <a:p>
            <a:pPr indent="-374650" lvl="0" marL="381000" rtl="0" algn="l">
              <a:lnSpc>
                <a:spcPct val="90000"/>
              </a:lnSpc>
              <a:spcBef>
                <a:spcPts val="800"/>
              </a:spcBef>
              <a:spcAft>
                <a:spcPts val="0"/>
              </a:spcAft>
              <a:buClr>
                <a:schemeClr val="dk1"/>
              </a:buClr>
              <a:buSzPts val="2100"/>
              <a:buAutoNum type="arabicPeriod"/>
            </a:pPr>
            <a:r>
              <a:rPr lang="en"/>
              <a:t>Calls the server code to predict sentiment for the input text.</a:t>
            </a:r>
            <a:endParaRPr/>
          </a:p>
        </p:txBody>
      </p:sp>
      <p:pic>
        <p:nvPicPr>
          <p:cNvPr id="228" name="Google Shape;228;g8bf1160dc6_5_2"/>
          <p:cNvPicPr preferRelativeResize="0"/>
          <p:nvPr/>
        </p:nvPicPr>
        <p:blipFill>
          <a:blip r:embed="rId3">
            <a:alphaModFix/>
          </a:blip>
          <a:stretch>
            <a:fillRect/>
          </a:stretch>
        </p:blipFill>
        <p:spPr>
          <a:xfrm>
            <a:off x="2514600" y="1994613"/>
            <a:ext cx="4114801" cy="274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g8bf1160dc6_5_170"/>
          <p:cNvSpPr txBox="1"/>
          <p:nvPr>
            <p:ph type="title"/>
          </p:nvPr>
        </p:nvSpPr>
        <p:spPr>
          <a:xfrm>
            <a:off x="471500" y="507576"/>
            <a:ext cx="5915100" cy="605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a:t>Deployment - Server Code</a:t>
            </a:r>
            <a:endParaRPr b="1"/>
          </a:p>
        </p:txBody>
      </p:sp>
      <p:sp>
        <p:nvSpPr>
          <p:cNvPr id="234" name="Google Shape;234;g8bf1160dc6_5_170"/>
          <p:cNvSpPr txBox="1"/>
          <p:nvPr>
            <p:ph idx="1" type="body"/>
          </p:nvPr>
        </p:nvSpPr>
        <p:spPr>
          <a:xfrm>
            <a:off x="471500" y="1364875"/>
            <a:ext cx="7863000" cy="9492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0"/>
              </a:spcBef>
              <a:spcAft>
                <a:spcPts val="0"/>
              </a:spcAft>
              <a:buSzPts val="1400"/>
              <a:buAutoNum type="arabicPeriod"/>
            </a:pPr>
            <a:r>
              <a:rPr lang="en"/>
              <a:t>Received input text message.</a:t>
            </a:r>
            <a:endParaRPr/>
          </a:p>
          <a:p>
            <a:pPr indent="-317500" lvl="0" marL="457200" rtl="0" algn="l">
              <a:lnSpc>
                <a:spcPct val="90000"/>
              </a:lnSpc>
              <a:spcBef>
                <a:spcPts val="0"/>
              </a:spcBef>
              <a:spcAft>
                <a:spcPts val="0"/>
              </a:spcAft>
              <a:buSzPts val="1400"/>
              <a:buAutoNum type="arabicPeriod"/>
            </a:pPr>
            <a:r>
              <a:rPr lang="en"/>
              <a:t>Calls prediction function to execute prediction for related text message.</a:t>
            </a:r>
            <a:endParaRPr/>
          </a:p>
          <a:p>
            <a:pPr indent="-317500" lvl="0" marL="457200" rtl="0" algn="l">
              <a:lnSpc>
                <a:spcPct val="90000"/>
              </a:lnSpc>
              <a:spcBef>
                <a:spcPts val="0"/>
              </a:spcBef>
              <a:spcAft>
                <a:spcPts val="0"/>
              </a:spcAft>
              <a:buSzPts val="1400"/>
              <a:buAutoNum type="arabicPeriod"/>
            </a:pPr>
            <a:r>
              <a:rPr lang="en"/>
              <a:t>Returns </a:t>
            </a:r>
            <a:r>
              <a:rPr lang="en"/>
              <a:t>Result.</a:t>
            </a:r>
            <a:endParaRPr/>
          </a:p>
        </p:txBody>
      </p:sp>
      <p:pic>
        <p:nvPicPr>
          <p:cNvPr id="235" name="Google Shape;235;g8bf1160dc6_5_170"/>
          <p:cNvPicPr preferRelativeResize="0"/>
          <p:nvPr/>
        </p:nvPicPr>
        <p:blipFill>
          <a:blip r:embed="rId3">
            <a:alphaModFix/>
          </a:blip>
          <a:stretch>
            <a:fillRect/>
          </a:stretch>
        </p:blipFill>
        <p:spPr>
          <a:xfrm>
            <a:off x="1828800" y="2565675"/>
            <a:ext cx="5486400" cy="1828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g8bfab773cd_0_110"/>
          <p:cNvSpPr txBox="1"/>
          <p:nvPr>
            <p:ph type="title"/>
          </p:nvPr>
        </p:nvSpPr>
        <p:spPr>
          <a:xfrm>
            <a:off x="311700" y="144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a:t>
            </a:r>
            <a:r>
              <a:rPr b="1" lang="en"/>
              <a:t>entiment_P</a:t>
            </a:r>
            <a:r>
              <a:rPr b="1" lang="en"/>
              <a:t>rediction() function</a:t>
            </a:r>
            <a:endParaRPr b="1"/>
          </a:p>
        </p:txBody>
      </p:sp>
      <p:sp>
        <p:nvSpPr>
          <p:cNvPr id="241" name="Google Shape;241;g8bfab773cd_0_110"/>
          <p:cNvSpPr txBox="1"/>
          <p:nvPr/>
        </p:nvSpPr>
        <p:spPr>
          <a:xfrm>
            <a:off x="427500" y="783913"/>
            <a:ext cx="8289000" cy="1074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Prepares model data for input test message.</a:t>
            </a:r>
            <a:endParaRPr sz="1800"/>
          </a:p>
          <a:p>
            <a:pPr indent="-342900" lvl="0" marL="457200" rtl="0" algn="l">
              <a:spcBef>
                <a:spcPts val="0"/>
              </a:spcBef>
              <a:spcAft>
                <a:spcPts val="0"/>
              </a:spcAft>
              <a:buSzPts val="1800"/>
              <a:buChar char="●"/>
            </a:pPr>
            <a:r>
              <a:rPr lang="en" sz="1800"/>
              <a:t>Calls model code to predict sentiment for input text message.</a:t>
            </a:r>
            <a:endParaRPr sz="1800"/>
          </a:p>
          <a:p>
            <a:pPr indent="-342900" lvl="0" marL="457200" rtl="0" algn="l">
              <a:spcBef>
                <a:spcPts val="0"/>
              </a:spcBef>
              <a:spcAft>
                <a:spcPts val="0"/>
              </a:spcAft>
              <a:buSzPts val="1800"/>
              <a:buChar char="●"/>
            </a:pPr>
            <a:r>
              <a:rPr lang="en" sz="1800"/>
              <a:t>Returns predicted result.</a:t>
            </a:r>
            <a:endParaRPr sz="1800"/>
          </a:p>
        </p:txBody>
      </p:sp>
      <p:pic>
        <p:nvPicPr>
          <p:cNvPr id="242" name="Google Shape;242;g8bfab773cd_0_110"/>
          <p:cNvPicPr preferRelativeResize="0"/>
          <p:nvPr/>
        </p:nvPicPr>
        <p:blipFill rotWithShape="1">
          <a:blip r:embed="rId3">
            <a:alphaModFix/>
          </a:blip>
          <a:srcRect b="0" l="0" r="0" t="0"/>
          <a:stretch/>
        </p:blipFill>
        <p:spPr>
          <a:xfrm>
            <a:off x="1828800" y="1924744"/>
            <a:ext cx="5486400" cy="2743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g8bfab773cd_0_115"/>
          <p:cNvSpPr txBox="1"/>
          <p:nvPr>
            <p:ph type="title"/>
          </p:nvPr>
        </p:nvSpPr>
        <p:spPr>
          <a:xfrm>
            <a:off x="384775" y="180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Deployment - </a:t>
            </a:r>
            <a:r>
              <a:rPr b="1" lang="en"/>
              <a:t>Testing</a:t>
            </a:r>
            <a:endParaRPr b="1"/>
          </a:p>
        </p:txBody>
      </p:sp>
      <p:sp>
        <p:nvSpPr>
          <p:cNvPr id="248" name="Google Shape;248;g8bfab773cd_0_115"/>
          <p:cNvSpPr txBox="1"/>
          <p:nvPr/>
        </p:nvSpPr>
        <p:spPr>
          <a:xfrm>
            <a:off x="384775" y="864500"/>
            <a:ext cx="7605600" cy="12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3 possible outcomes for sentiment from tweet text messages:</a:t>
            </a:r>
            <a:endParaRPr sz="1800"/>
          </a:p>
          <a:p>
            <a:pPr indent="-342900" lvl="0" marL="457200" rtl="0" algn="l">
              <a:spcBef>
                <a:spcPts val="0"/>
              </a:spcBef>
              <a:spcAft>
                <a:spcPts val="0"/>
              </a:spcAft>
              <a:buSzPts val="1800"/>
              <a:buChar char="●"/>
            </a:pPr>
            <a:r>
              <a:rPr lang="en" sz="1800"/>
              <a:t>Negative (approx. 63%)</a:t>
            </a:r>
            <a:endParaRPr sz="1800"/>
          </a:p>
          <a:p>
            <a:pPr indent="-342900" lvl="0" marL="457200" rtl="0" algn="l">
              <a:spcBef>
                <a:spcPts val="0"/>
              </a:spcBef>
              <a:spcAft>
                <a:spcPts val="0"/>
              </a:spcAft>
              <a:buSzPts val="1800"/>
              <a:buChar char="●"/>
            </a:pPr>
            <a:r>
              <a:rPr lang="en" sz="1800"/>
              <a:t>Neutral   (</a:t>
            </a:r>
            <a:r>
              <a:rPr lang="en" sz="1800">
                <a:solidFill>
                  <a:schemeClr val="dk1"/>
                </a:solidFill>
              </a:rPr>
              <a:t>approx. </a:t>
            </a:r>
            <a:r>
              <a:rPr lang="en" sz="1800"/>
              <a:t>21%)</a:t>
            </a:r>
            <a:endParaRPr sz="1800"/>
          </a:p>
          <a:p>
            <a:pPr indent="-342900" lvl="0" marL="457200" rtl="0" algn="l">
              <a:spcBef>
                <a:spcPts val="0"/>
              </a:spcBef>
              <a:spcAft>
                <a:spcPts val="0"/>
              </a:spcAft>
              <a:buSzPts val="1800"/>
              <a:buChar char="●"/>
            </a:pPr>
            <a:r>
              <a:rPr lang="en" sz="1800"/>
              <a:t>Positive  (</a:t>
            </a:r>
            <a:r>
              <a:rPr lang="en" sz="1800">
                <a:solidFill>
                  <a:schemeClr val="dk1"/>
                </a:solidFill>
              </a:rPr>
              <a:t>approx. </a:t>
            </a:r>
            <a:r>
              <a:rPr lang="en" sz="1800"/>
              <a:t>16%)</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9" name="Google Shape;249;g8bfab773cd_0_115"/>
          <p:cNvSpPr txBox="1"/>
          <p:nvPr/>
        </p:nvSpPr>
        <p:spPr>
          <a:xfrm>
            <a:off x="384775" y="2216925"/>
            <a:ext cx="21375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egative Sentiment Test</a:t>
            </a:r>
            <a:endParaRPr/>
          </a:p>
        </p:txBody>
      </p:sp>
      <p:pic>
        <p:nvPicPr>
          <p:cNvPr id="250" name="Google Shape;250;g8bfab773cd_0_115"/>
          <p:cNvPicPr preferRelativeResize="0"/>
          <p:nvPr/>
        </p:nvPicPr>
        <p:blipFill>
          <a:blip r:embed="rId3">
            <a:alphaModFix/>
          </a:blip>
          <a:stretch>
            <a:fillRect/>
          </a:stretch>
        </p:blipFill>
        <p:spPr>
          <a:xfrm>
            <a:off x="384774" y="2661825"/>
            <a:ext cx="2606425" cy="1864825"/>
          </a:xfrm>
          <a:prstGeom prst="rect">
            <a:avLst/>
          </a:prstGeom>
          <a:noFill/>
          <a:ln>
            <a:noFill/>
          </a:ln>
        </p:spPr>
      </p:pic>
      <p:pic>
        <p:nvPicPr>
          <p:cNvPr id="251" name="Google Shape;251;g8bfab773cd_0_115"/>
          <p:cNvPicPr preferRelativeResize="0"/>
          <p:nvPr/>
        </p:nvPicPr>
        <p:blipFill>
          <a:blip r:embed="rId4">
            <a:alphaModFix/>
          </a:blip>
          <a:stretch>
            <a:fillRect/>
          </a:stretch>
        </p:blipFill>
        <p:spPr>
          <a:xfrm>
            <a:off x="3205762" y="2661825"/>
            <a:ext cx="2732477" cy="1864825"/>
          </a:xfrm>
          <a:prstGeom prst="rect">
            <a:avLst/>
          </a:prstGeom>
          <a:noFill/>
          <a:ln>
            <a:noFill/>
          </a:ln>
        </p:spPr>
      </p:pic>
      <p:sp>
        <p:nvSpPr>
          <p:cNvPr id="252" name="Google Shape;252;g8bfab773cd_0_115"/>
          <p:cNvSpPr txBox="1"/>
          <p:nvPr/>
        </p:nvSpPr>
        <p:spPr>
          <a:xfrm>
            <a:off x="3268788" y="2216925"/>
            <a:ext cx="21375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Neutral</a:t>
            </a:r>
            <a:r>
              <a:rPr lang="en"/>
              <a:t> Sentiment Test</a:t>
            </a:r>
            <a:endParaRPr/>
          </a:p>
        </p:txBody>
      </p:sp>
      <p:pic>
        <p:nvPicPr>
          <p:cNvPr id="253" name="Google Shape;253;g8bfab773cd_0_115"/>
          <p:cNvPicPr preferRelativeResize="0"/>
          <p:nvPr/>
        </p:nvPicPr>
        <p:blipFill>
          <a:blip r:embed="rId5">
            <a:alphaModFix/>
          </a:blip>
          <a:stretch>
            <a:fillRect/>
          </a:stretch>
        </p:blipFill>
        <p:spPr>
          <a:xfrm>
            <a:off x="6152825" y="2661825"/>
            <a:ext cx="2874960" cy="1864825"/>
          </a:xfrm>
          <a:prstGeom prst="rect">
            <a:avLst/>
          </a:prstGeom>
          <a:noFill/>
          <a:ln>
            <a:noFill/>
          </a:ln>
        </p:spPr>
      </p:pic>
      <p:sp>
        <p:nvSpPr>
          <p:cNvPr id="254" name="Google Shape;254;g8bfab773cd_0_115"/>
          <p:cNvSpPr txBox="1"/>
          <p:nvPr/>
        </p:nvSpPr>
        <p:spPr>
          <a:xfrm>
            <a:off x="6152825" y="2216925"/>
            <a:ext cx="21375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Positive </a:t>
            </a:r>
            <a:r>
              <a:rPr lang="en"/>
              <a:t>Sentiment Test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g8bf1160dc6_5_254"/>
          <p:cNvSpPr txBox="1"/>
          <p:nvPr>
            <p:ph type="title"/>
          </p:nvPr>
        </p:nvSpPr>
        <p:spPr>
          <a:xfrm>
            <a:off x="459000" y="368075"/>
            <a:ext cx="5915100" cy="432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a:t>Conclusions</a:t>
            </a:r>
            <a:endParaRPr b="1"/>
          </a:p>
        </p:txBody>
      </p:sp>
      <p:sp>
        <p:nvSpPr>
          <p:cNvPr id="260" name="Google Shape;260;g8bf1160dc6_5_254"/>
          <p:cNvSpPr txBox="1"/>
          <p:nvPr>
            <p:ph idx="1" type="body"/>
          </p:nvPr>
        </p:nvSpPr>
        <p:spPr>
          <a:xfrm>
            <a:off x="628650" y="951625"/>
            <a:ext cx="7886700" cy="3732900"/>
          </a:xfrm>
          <a:prstGeom prst="rect">
            <a:avLst/>
          </a:prstGeom>
          <a:noFill/>
          <a:ln>
            <a:noFill/>
          </a:ln>
        </p:spPr>
        <p:txBody>
          <a:bodyPr anchorCtr="0" anchor="t" bIns="34275" lIns="68575" spcFirstLastPara="1" rIns="68575" wrap="square" tIns="34275">
            <a:noAutofit/>
          </a:bodyPr>
          <a:lstStyle/>
          <a:p>
            <a:pPr indent="-317500" lvl="0" marL="457200" rtl="0" algn="l">
              <a:lnSpc>
                <a:spcPct val="107000"/>
              </a:lnSpc>
              <a:spcBef>
                <a:spcPts val="0"/>
              </a:spcBef>
              <a:spcAft>
                <a:spcPts val="0"/>
              </a:spcAft>
              <a:buSzPts val="1400"/>
              <a:buFont typeface="Calibri"/>
              <a:buAutoNum type="arabicPeriod"/>
            </a:pPr>
            <a:r>
              <a:rPr lang="en">
                <a:latin typeface="Calibri"/>
                <a:ea typeface="Calibri"/>
                <a:cs typeface="Calibri"/>
                <a:sym typeface="Calibri"/>
              </a:rPr>
              <a:t>Our </a:t>
            </a:r>
            <a:r>
              <a:rPr b="1" lang="en">
                <a:latin typeface="Calibri"/>
                <a:ea typeface="Calibri"/>
                <a:cs typeface="Calibri"/>
                <a:sym typeface="Calibri"/>
              </a:rPr>
              <a:t>Data Analysis and V</a:t>
            </a:r>
            <a:r>
              <a:rPr b="1" lang="en">
                <a:latin typeface="Calibri"/>
                <a:ea typeface="Calibri"/>
                <a:cs typeface="Calibri"/>
                <a:sym typeface="Calibri"/>
              </a:rPr>
              <a:t>isualizations </a:t>
            </a:r>
            <a:r>
              <a:rPr lang="en">
                <a:latin typeface="Calibri"/>
                <a:ea typeface="Calibri"/>
                <a:cs typeface="Calibri"/>
                <a:sym typeface="Calibri"/>
              </a:rPr>
              <a:t>show that customers presented anticipations and things could be better off if </a:t>
            </a:r>
            <a:r>
              <a:rPr b="1" lang="en">
                <a:latin typeface="Calibri"/>
                <a:ea typeface="Calibri"/>
                <a:cs typeface="Calibri"/>
                <a:sym typeface="Calibri"/>
              </a:rPr>
              <a:t>customer service</a:t>
            </a:r>
            <a:r>
              <a:rPr lang="en">
                <a:latin typeface="Calibri"/>
                <a:ea typeface="Calibri"/>
                <a:cs typeface="Calibri"/>
                <a:sym typeface="Calibri"/>
              </a:rPr>
              <a:t> is improved and/or </a:t>
            </a:r>
            <a:r>
              <a:rPr b="1" lang="en">
                <a:latin typeface="Calibri"/>
                <a:ea typeface="Calibri"/>
                <a:cs typeface="Calibri"/>
                <a:sym typeface="Calibri"/>
              </a:rPr>
              <a:t>late flights</a:t>
            </a:r>
            <a:r>
              <a:rPr lang="en">
                <a:latin typeface="Calibri"/>
                <a:ea typeface="Calibri"/>
                <a:cs typeface="Calibri"/>
                <a:sym typeface="Calibri"/>
              </a:rPr>
              <a:t> are avoided.</a:t>
            </a:r>
            <a:endParaRPr>
              <a:latin typeface="Calibri"/>
              <a:ea typeface="Calibri"/>
              <a:cs typeface="Calibri"/>
              <a:sym typeface="Calibri"/>
            </a:endParaRPr>
          </a:p>
          <a:p>
            <a:pPr indent="0" lvl="0" marL="457200" rtl="0" algn="l">
              <a:lnSpc>
                <a:spcPct val="107000"/>
              </a:lnSpc>
              <a:spcBef>
                <a:spcPts val="0"/>
              </a:spcBef>
              <a:spcAft>
                <a:spcPts val="0"/>
              </a:spcAft>
              <a:buNone/>
            </a:pPr>
            <a:r>
              <a:t/>
            </a:r>
            <a:endParaRPr sz="100">
              <a:latin typeface="Calibri"/>
              <a:ea typeface="Calibri"/>
              <a:cs typeface="Calibri"/>
              <a:sym typeface="Calibri"/>
            </a:endParaRPr>
          </a:p>
          <a:p>
            <a:pPr indent="-317500" lvl="0" marL="457200" rtl="0" algn="l">
              <a:lnSpc>
                <a:spcPct val="107000"/>
              </a:lnSpc>
              <a:spcBef>
                <a:spcPts val="1400"/>
              </a:spcBef>
              <a:spcAft>
                <a:spcPts val="0"/>
              </a:spcAft>
              <a:buSzPts val="1400"/>
              <a:buFont typeface="Calibri"/>
              <a:buAutoNum type="arabicPeriod"/>
            </a:pPr>
            <a:r>
              <a:rPr lang="en">
                <a:latin typeface="Calibri"/>
                <a:ea typeface="Calibri"/>
                <a:cs typeface="Calibri"/>
                <a:sym typeface="Calibri"/>
              </a:rPr>
              <a:t>United airline has the </a:t>
            </a:r>
            <a:r>
              <a:rPr b="1" lang="en">
                <a:latin typeface="Calibri"/>
                <a:ea typeface="Calibri"/>
                <a:cs typeface="Calibri"/>
                <a:sym typeface="Calibri"/>
              </a:rPr>
              <a:t>most negative tweets</a:t>
            </a:r>
            <a:r>
              <a:rPr lang="en">
                <a:latin typeface="Calibri"/>
                <a:ea typeface="Calibri"/>
                <a:cs typeface="Calibri"/>
                <a:sym typeface="Calibri"/>
              </a:rPr>
              <a:t> whereas</a:t>
            </a:r>
            <a:r>
              <a:rPr lang="en">
                <a:latin typeface="Calibri"/>
                <a:ea typeface="Calibri"/>
                <a:cs typeface="Calibri"/>
                <a:sym typeface="Calibri"/>
              </a:rPr>
              <a:t> </a:t>
            </a:r>
            <a:r>
              <a:rPr lang="en">
                <a:latin typeface="Calibri"/>
                <a:ea typeface="Calibri"/>
                <a:cs typeface="Calibri"/>
                <a:sym typeface="Calibri"/>
              </a:rPr>
              <a:t>Delta airline has a </a:t>
            </a:r>
            <a:r>
              <a:rPr b="1" lang="en">
                <a:latin typeface="Calibri"/>
                <a:ea typeface="Calibri"/>
                <a:cs typeface="Calibri"/>
                <a:sym typeface="Calibri"/>
              </a:rPr>
              <a:t>high </a:t>
            </a:r>
            <a:r>
              <a:rPr b="1" lang="en">
                <a:latin typeface="Calibri"/>
                <a:ea typeface="Calibri"/>
                <a:cs typeface="Calibri"/>
                <a:sym typeface="Calibri"/>
              </a:rPr>
              <a:t>positive tweet </a:t>
            </a:r>
            <a:r>
              <a:rPr b="1" lang="en">
                <a:latin typeface="Calibri"/>
                <a:ea typeface="Calibri"/>
                <a:cs typeface="Calibri"/>
                <a:sym typeface="Calibri"/>
              </a:rPr>
              <a:t>percentage</a:t>
            </a:r>
            <a:r>
              <a:rPr lang="en">
                <a:latin typeface="Calibri"/>
                <a:ea typeface="Calibri"/>
                <a:cs typeface="Calibri"/>
                <a:sym typeface="Calibri"/>
              </a:rPr>
              <a:t>.</a:t>
            </a:r>
            <a:endParaRPr>
              <a:latin typeface="Calibri"/>
              <a:ea typeface="Calibri"/>
              <a:cs typeface="Calibri"/>
              <a:sym typeface="Calibri"/>
            </a:endParaRPr>
          </a:p>
          <a:p>
            <a:pPr indent="0" lvl="0" marL="457200" rtl="0" algn="l">
              <a:lnSpc>
                <a:spcPct val="107000"/>
              </a:lnSpc>
              <a:spcBef>
                <a:spcPts val="1400"/>
              </a:spcBef>
              <a:spcAft>
                <a:spcPts val="0"/>
              </a:spcAft>
              <a:buNone/>
            </a:pPr>
            <a:r>
              <a:t/>
            </a:r>
            <a:endParaRPr sz="100">
              <a:latin typeface="Calibri"/>
              <a:ea typeface="Calibri"/>
              <a:cs typeface="Calibri"/>
              <a:sym typeface="Calibri"/>
            </a:endParaRPr>
          </a:p>
          <a:p>
            <a:pPr indent="-317500" lvl="0" marL="457200" rtl="0" algn="l">
              <a:lnSpc>
                <a:spcPct val="107000"/>
              </a:lnSpc>
              <a:spcBef>
                <a:spcPts val="1400"/>
              </a:spcBef>
              <a:spcAft>
                <a:spcPts val="0"/>
              </a:spcAft>
              <a:buSzPts val="1400"/>
              <a:buFont typeface="Calibri"/>
              <a:buAutoNum type="arabicPeriod"/>
            </a:pPr>
            <a:r>
              <a:rPr b="1" lang="en">
                <a:latin typeface="Calibri"/>
                <a:ea typeface="Calibri"/>
                <a:cs typeface="Calibri"/>
                <a:sym typeface="Calibri"/>
              </a:rPr>
              <a:t>Model</a:t>
            </a:r>
            <a:r>
              <a:rPr b="1" lang="en">
                <a:latin typeface="Calibri"/>
                <a:ea typeface="Calibri"/>
                <a:cs typeface="Calibri"/>
                <a:sym typeface="Calibri"/>
              </a:rPr>
              <a:t> accuracy of 85%</a:t>
            </a:r>
            <a:r>
              <a:rPr lang="en">
                <a:latin typeface="Calibri"/>
                <a:ea typeface="Calibri"/>
                <a:cs typeface="Calibri"/>
                <a:sym typeface="Calibri"/>
              </a:rPr>
              <a:t> was achieved using the Random Forest algorithm. </a:t>
            </a:r>
            <a:endParaRPr>
              <a:latin typeface="Calibri"/>
              <a:ea typeface="Calibri"/>
              <a:cs typeface="Calibri"/>
              <a:sym typeface="Calibri"/>
            </a:endParaRPr>
          </a:p>
          <a:p>
            <a:pPr indent="0" lvl="0" marL="457200" rtl="0" algn="l">
              <a:lnSpc>
                <a:spcPct val="107000"/>
              </a:lnSpc>
              <a:spcBef>
                <a:spcPts val="1400"/>
              </a:spcBef>
              <a:spcAft>
                <a:spcPts val="0"/>
              </a:spcAft>
              <a:buNone/>
            </a:pPr>
            <a:r>
              <a:t/>
            </a:r>
            <a:endParaRPr sz="100">
              <a:latin typeface="Calibri"/>
              <a:ea typeface="Calibri"/>
              <a:cs typeface="Calibri"/>
              <a:sym typeface="Calibri"/>
            </a:endParaRPr>
          </a:p>
          <a:p>
            <a:pPr indent="-317500" lvl="0" marL="457200" rtl="0" algn="l">
              <a:lnSpc>
                <a:spcPct val="107000"/>
              </a:lnSpc>
              <a:spcBef>
                <a:spcPts val="1400"/>
              </a:spcBef>
              <a:spcAft>
                <a:spcPts val="0"/>
              </a:spcAft>
              <a:buSzPts val="1400"/>
              <a:buFont typeface="Calibri"/>
              <a:buAutoNum type="arabicPeriod"/>
            </a:pPr>
            <a:r>
              <a:rPr b="1" lang="en">
                <a:latin typeface="Calibri"/>
                <a:ea typeface="Calibri"/>
                <a:cs typeface="Calibri"/>
                <a:sym typeface="Calibri"/>
              </a:rPr>
              <a:t>F</a:t>
            </a:r>
            <a:r>
              <a:rPr b="1" lang="en">
                <a:latin typeface="Calibri"/>
                <a:ea typeface="Calibri"/>
                <a:cs typeface="Calibri"/>
                <a:sym typeface="Calibri"/>
              </a:rPr>
              <a:t>urther work</a:t>
            </a:r>
            <a:r>
              <a:rPr lang="en">
                <a:latin typeface="Calibri"/>
                <a:ea typeface="Calibri"/>
                <a:cs typeface="Calibri"/>
                <a:sym typeface="Calibri"/>
              </a:rPr>
              <a:t> on how to improve </a:t>
            </a:r>
            <a:r>
              <a:rPr b="1" lang="en">
                <a:latin typeface="Calibri"/>
                <a:ea typeface="Calibri"/>
                <a:cs typeface="Calibri"/>
                <a:sym typeface="Calibri"/>
              </a:rPr>
              <a:t>user interface</a:t>
            </a:r>
            <a:r>
              <a:rPr lang="en">
                <a:latin typeface="Calibri"/>
                <a:ea typeface="Calibri"/>
                <a:cs typeface="Calibri"/>
                <a:sym typeface="Calibri"/>
              </a:rPr>
              <a:t> will be of great interest. To further improve the user interface, the drop-down list can be replaced by </a:t>
            </a:r>
            <a:r>
              <a:rPr b="1" lang="en">
                <a:latin typeface="Calibri"/>
                <a:ea typeface="Calibri"/>
                <a:cs typeface="Calibri"/>
                <a:sym typeface="Calibri"/>
              </a:rPr>
              <a:t>input text</a:t>
            </a:r>
            <a:r>
              <a:rPr lang="en">
                <a:latin typeface="Calibri"/>
                <a:ea typeface="Calibri"/>
                <a:cs typeface="Calibri"/>
                <a:sym typeface="Calibri"/>
              </a:rPr>
              <a:t> </a:t>
            </a:r>
            <a:r>
              <a:rPr lang="en">
                <a:latin typeface="Calibri"/>
                <a:ea typeface="Calibri"/>
                <a:cs typeface="Calibri"/>
                <a:sym typeface="Calibri"/>
              </a:rPr>
              <a:t>typing by</a:t>
            </a:r>
            <a:r>
              <a:rPr lang="en">
                <a:latin typeface="Calibri"/>
                <a:ea typeface="Calibri"/>
                <a:cs typeface="Calibri"/>
                <a:sym typeface="Calibri"/>
              </a:rPr>
              <a:t> users. </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g8bf1160dc6_5_33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t/>
            </a:r>
            <a:endParaRPr/>
          </a:p>
        </p:txBody>
      </p:sp>
      <p:sp>
        <p:nvSpPr>
          <p:cNvPr id="266" name="Google Shape;266;g8bf1160dc6_5_33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sz="2800">
              <a:solidFill>
                <a:schemeClr val="dk1"/>
              </a:solidFill>
            </a:endParaRPr>
          </a:p>
          <a:p>
            <a:pPr indent="0" lvl="0" marL="0" rtl="0" algn="l">
              <a:spcBef>
                <a:spcPts val="800"/>
              </a:spcBef>
              <a:spcAft>
                <a:spcPts val="0"/>
              </a:spcAft>
              <a:buNone/>
            </a:pPr>
            <a:r>
              <a:t/>
            </a:r>
            <a:endParaRPr sz="2800">
              <a:solidFill>
                <a:schemeClr val="dk1"/>
              </a:solidFill>
            </a:endParaRPr>
          </a:p>
          <a:p>
            <a:pPr indent="0" lvl="0" marL="0" rtl="0" algn="ctr">
              <a:spcBef>
                <a:spcPts val="0"/>
              </a:spcBef>
              <a:spcAft>
                <a:spcPts val="0"/>
              </a:spcAft>
              <a:buClr>
                <a:schemeClr val="dk1"/>
              </a:buClr>
              <a:buSzPts val="1100"/>
              <a:buFont typeface="Arial"/>
              <a:buNone/>
            </a:pPr>
            <a:r>
              <a:rPr b="1" lang="en" sz="5000">
                <a:solidFill>
                  <a:schemeClr val="dk1"/>
                </a:solidFill>
              </a:rPr>
              <a:t>Thank you.</a:t>
            </a:r>
            <a:endParaRPr b="1" sz="50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g8bfab773cd_0_3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Visualization</a:t>
            </a:r>
            <a:r>
              <a:rPr lang="en"/>
              <a:t> - R Code</a:t>
            </a:r>
            <a:endParaRPr/>
          </a:p>
        </p:txBody>
      </p:sp>
      <p:sp>
        <p:nvSpPr>
          <p:cNvPr id="272" name="Google Shape;272;g8bfab773cd_0_300"/>
          <p:cNvSpPr txBox="1"/>
          <p:nvPr/>
        </p:nvSpPr>
        <p:spPr>
          <a:xfrm>
            <a:off x="412525" y="1069950"/>
            <a:ext cx="30000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Tweet Sentiment Distribution</a:t>
            </a:r>
            <a:endParaRPr/>
          </a:p>
        </p:txBody>
      </p:sp>
      <p:pic>
        <p:nvPicPr>
          <p:cNvPr id="273" name="Google Shape;273;g8bfab773cd_0_300"/>
          <p:cNvPicPr preferRelativeResize="0"/>
          <p:nvPr/>
        </p:nvPicPr>
        <p:blipFill>
          <a:blip r:embed="rId3">
            <a:alphaModFix/>
          </a:blip>
          <a:stretch>
            <a:fillRect/>
          </a:stretch>
        </p:blipFill>
        <p:spPr>
          <a:xfrm>
            <a:off x="412525" y="1493025"/>
            <a:ext cx="4667250" cy="695325"/>
          </a:xfrm>
          <a:prstGeom prst="rect">
            <a:avLst/>
          </a:prstGeom>
          <a:noFill/>
          <a:ln>
            <a:noFill/>
          </a:ln>
        </p:spPr>
      </p:pic>
      <p:sp>
        <p:nvSpPr>
          <p:cNvPr id="274" name="Google Shape;274;g8bfab773cd_0_300"/>
          <p:cNvSpPr txBox="1"/>
          <p:nvPr/>
        </p:nvSpPr>
        <p:spPr>
          <a:xfrm>
            <a:off x="412525" y="2250525"/>
            <a:ext cx="30000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weet Text Sentiment Scores</a:t>
            </a:r>
            <a:endParaRPr/>
          </a:p>
        </p:txBody>
      </p:sp>
      <p:pic>
        <p:nvPicPr>
          <p:cNvPr id="275" name="Google Shape;275;g8bfab773cd_0_300"/>
          <p:cNvPicPr preferRelativeResize="0"/>
          <p:nvPr/>
        </p:nvPicPr>
        <p:blipFill>
          <a:blip r:embed="rId4">
            <a:alphaModFix/>
          </a:blip>
          <a:stretch>
            <a:fillRect/>
          </a:stretch>
        </p:blipFill>
        <p:spPr>
          <a:xfrm>
            <a:off x="412525" y="2611425"/>
            <a:ext cx="5943600" cy="809625"/>
          </a:xfrm>
          <a:prstGeom prst="rect">
            <a:avLst/>
          </a:prstGeom>
          <a:noFill/>
          <a:ln>
            <a:noFill/>
          </a:ln>
        </p:spPr>
      </p:pic>
      <p:sp>
        <p:nvSpPr>
          <p:cNvPr id="276" name="Google Shape;276;g8bfab773cd_0_300"/>
          <p:cNvSpPr txBox="1"/>
          <p:nvPr/>
        </p:nvSpPr>
        <p:spPr>
          <a:xfrm>
            <a:off x="412525" y="3506350"/>
            <a:ext cx="36612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Tweet Text Length vs Sentiment Distribution</a:t>
            </a:r>
            <a:endParaRPr/>
          </a:p>
        </p:txBody>
      </p:sp>
      <p:pic>
        <p:nvPicPr>
          <p:cNvPr id="277" name="Google Shape;277;g8bfab773cd_0_300"/>
          <p:cNvPicPr preferRelativeResize="0"/>
          <p:nvPr/>
        </p:nvPicPr>
        <p:blipFill>
          <a:blip r:embed="rId5">
            <a:alphaModFix/>
          </a:blip>
          <a:stretch>
            <a:fillRect/>
          </a:stretch>
        </p:blipFill>
        <p:spPr>
          <a:xfrm>
            <a:off x="412525" y="3844125"/>
            <a:ext cx="4928332" cy="971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g8bfab773cd_0_3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Visualization - R Code Cont.</a:t>
            </a:r>
            <a:endParaRPr/>
          </a:p>
        </p:txBody>
      </p:sp>
      <p:sp>
        <p:nvSpPr>
          <p:cNvPr id="283" name="Google Shape;283;g8bfab773cd_0_317"/>
          <p:cNvSpPr txBox="1"/>
          <p:nvPr/>
        </p:nvSpPr>
        <p:spPr>
          <a:xfrm>
            <a:off x="311700" y="1134400"/>
            <a:ext cx="60846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Word-Cloud chart for Negative Sentiment Tweets (Top 100)</a:t>
            </a:r>
            <a:endParaRPr/>
          </a:p>
        </p:txBody>
      </p:sp>
      <p:pic>
        <p:nvPicPr>
          <p:cNvPr id="284" name="Google Shape;284;g8bfab773cd_0_317"/>
          <p:cNvPicPr preferRelativeResize="0"/>
          <p:nvPr/>
        </p:nvPicPr>
        <p:blipFill>
          <a:blip r:embed="rId3">
            <a:alphaModFix/>
          </a:blip>
          <a:stretch>
            <a:fillRect/>
          </a:stretch>
        </p:blipFill>
        <p:spPr>
          <a:xfrm>
            <a:off x="311700" y="1611975"/>
            <a:ext cx="8315325" cy="280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g8bfab773cd_0_25"/>
          <p:cNvPicPr preferRelativeResize="0"/>
          <p:nvPr/>
        </p:nvPicPr>
        <p:blipFill>
          <a:blip r:embed="rId3">
            <a:alphaModFix/>
          </a:blip>
          <a:stretch>
            <a:fillRect/>
          </a:stretch>
        </p:blipFill>
        <p:spPr>
          <a:xfrm>
            <a:off x="0" y="-1"/>
            <a:ext cx="9143999" cy="1887599"/>
          </a:xfrm>
          <a:prstGeom prst="rect">
            <a:avLst/>
          </a:prstGeom>
          <a:noFill/>
          <a:ln>
            <a:noFill/>
          </a:ln>
        </p:spPr>
      </p:pic>
      <p:sp>
        <p:nvSpPr>
          <p:cNvPr id="76" name="Google Shape;76;g8bfab773cd_0_25"/>
          <p:cNvSpPr txBox="1"/>
          <p:nvPr>
            <p:ph idx="1" type="body"/>
          </p:nvPr>
        </p:nvSpPr>
        <p:spPr>
          <a:xfrm>
            <a:off x="297850" y="2006550"/>
            <a:ext cx="7706400" cy="11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Website</a:t>
            </a:r>
            <a:r>
              <a:rPr lang="en" sz="1400"/>
              <a:t>: </a:t>
            </a:r>
            <a:r>
              <a:rPr lang="en" sz="1400" u="sng">
                <a:solidFill>
                  <a:schemeClr val="hlink"/>
                </a:solidFill>
                <a:hlinkClick r:id="rId4"/>
              </a:rPr>
              <a:t>https://www.kaggle.com/</a:t>
            </a:r>
            <a:endParaRPr sz="1400"/>
          </a:p>
          <a:p>
            <a:pPr indent="0" lvl="0" marL="0" rtl="0" algn="l">
              <a:spcBef>
                <a:spcPts val="0"/>
              </a:spcBef>
              <a:spcAft>
                <a:spcPts val="0"/>
              </a:spcAft>
              <a:buNone/>
            </a:pPr>
            <a:r>
              <a:rPr b="1" lang="en" sz="1400"/>
              <a:t>Dataset Link</a:t>
            </a:r>
            <a:r>
              <a:rPr lang="en" sz="1400"/>
              <a:t>: </a:t>
            </a:r>
            <a:r>
              <a:rPr lang="en" sz="1400" u="sng">
                <a:solidFill>
                  <a:schemeClr val="hlink"/>
                </a:solidFill>
                <a:hlinkClick r:id="rId5"/>
              </a:rPr>
              <a:t>https://www.kaggle.com/crowdflower/twitter-airline-sentiment</a:t>
            </a:r>
            <a:endParaRPr sz="1400"/>
          </a:p>
          <a:p>
            <a:pPr indent="0" lvl="0" marL="0" rtl="0" algn="l">
              <a:spcBef>
                <a:spcPts val="0"/>
              </a:spcBef>
              <a:spcAft>
                <a:spcPts val="0"/>
              </a:spcAft>
              <a:buNone/>
            </a:pPr>
            <a:r>
              <a:rPr b="1" lang="en" sz="1400"/>
              <a:t>Reference</a:t>
            </a:r>
            <a:r>
              <a:rPr lang="en" sz="1400"/>
              <a:t>: </a:t>
            </a:r>
            <a:r>
              <a:rPr lang="en" sz="1100">
                <a:solidFill>
                  <a:schemeClr val="dk1"/>
                </a:solidFill>
                <a:latin typeface="Calibri"/>
                <a:ea typeface="Calibri"/>
                <a:cs typeface="Calibri"/>
                <a:sym typeface="Calibri"/>
              </a:rPr>
              <a:t>E</a:t>
            </a:r>
            <a:r>
              <a:rPr lang="en" sz="1400">
                <a:solidFill>
                  <a:schemeClr val="dk1"/>
                </a:solidFill>
                <a:latin typeface="Calibri"/>
                <a:ea typeface="Calibri"/>
                <a:cs typeface="Calibri"/>
                <a:sym typeface="Calibri"/>
              </a:rPr>
              <a:t>ight, Figure. “Twitter US Airline Sentiment.” </a:t>
            </a:r>
            <a:r>
              <a:rPr i="1" lang="en" sz="1400">
                <a:solidFill>
                  <a:schemeClr val="dk1"/>
                </a:solidFill>
                <a:latin typeface="Calibri"/>
                <a:ea typeface="Calibri"/>
                <a:cs typeface="Calibri"/>
                <a:sym typeface="Calibri"/>
              </a:rPr>
              <a:t>Kaggle</a:t>
            </a:r>
            <a:r>
              <a:rPr lang="en" sz="1400">
                <a:solidFill>
                  <a:schemeClr val="dk1"/>
                </a:solidFill>
                <a:latin typeface="Calibri"/>
                <a:ea typeface="Calibri"/>
                <a:cs typeface="Calibri"/>
                <a:sym typeface="Calibri"/>
              </a:rPr>
              <a:t>, Crowdflower’s Data for Everyone,     16 Oct. 2019, </a:t>
            </a:r>
            <a:r>
              <a:rPr lang="en" sz="1400" u="sng">
                <a:solidFill>
                  <a:srgbClr val="1155CC"/>
                </a:solidFill>
                <a:latin typeface="Calibri"/>
                <a:ea typeface="Calibri"/>
                <a:cs typeface="Calibri"/>
                <a:sym typeface="Calibri"/>
                <a:hlinkClick r:id="rId6"/>
              </a:rPr>
              <a:t>www.kaggle.com/crowdflower/twitter-airline-sentiment</a:t>
            </a:r>
            <a:r>
              <a:rPr lang="en" sz="1400">
                <a:solidFill>
                  <a:schemeClr val="dk1"/>
                </a:solidFill>
                <a:latin typeface="Calibri"/>
                <a:ea typeface="Calibri"/>
                <a:cs typeface="Calibri"/>
                <a:sym typeface="Calibri"/>
              </a:rPr>
              <a:t>.</a:t>
            </a:r>
            <a:endParaRPr sz="17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a:p>
        </p:txBody>
      </p:sp>
      <p:pic>
        <p:nvPicPr>
          <p:cNvPr id="77" name="Google Shape;77;g8bfab773cd_0_25"/>
          <p:cNvPicPr preferRelativeResize="0"/>
          <p:nvPr/>
        </p:nvPicPr>
        <p:blipFill>
          <a:blip r:embed="rId7">
            <a:alphaModFix/>
          </a:blip>
          <a:stretch>
            <a:fillRect/>
          </a:stretch>
        </p:blipFill>
        <p:spPr>
          <a:xfrm>
            <a:off x="5331331" y="3197800"/>
            <a:ext cx="3291840" cy="1828800"/>
          </a:xfrm>
          <a:prstGeom prst="rect">
            <a:avLst/>
          </a:prstGeom>
          <a:noFill/>
          <a:ln>
            <a:noFill/>
          </a:ln>
        </p:spPr>
      </p:pic>
      <p:pic>
        <p:nvPicPr>
          <p:cNvPr id="78" name="Google Shape;78;g8bfab773cd_0_25"/>
          <p:cNvPicPr preferRelativeResize="0"/>
          <p:nvPr/>
        </p:nvPicPr>
        <p:blipFill>
          <a:blip r:embed="rId8">
            <a:alphaModFix/>
          </a:blip>
          <a:stretch>
            <a:fillRect/>
          </a:stretch>
        </p:blipFill>
        <p:spPr>
          <a:xfrm>
            <a:off x="370025" y="3197788"/>
            <a:ext cx="4572000" cy="1828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g8bfab773cd_0_3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Visualization - R Code Cont.</a:t>
            </a:r>
            <a:endParaRPr/>
          </a:p>
        </p:txBody>
      </p:sp>
      <p:sp>
        <p:nvSpPr>
          <p:cNvPr id="290" name="Google Shape;290;g8bfab773cd_0_326"/>
          <p:cNvSpPr txBox="1"/>
          <p:nvPr/>
        </p:nvSpPr>
        <p:spPr>
          <a:xfrm>
            <a:off x="311700" y="1134400"/>
            <a:ext cx="60846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Word-Cloud chart for Neutral Sentiment Tweets (Top 100)</a:t>
            </a:r>
            <a:endParaRPr/>
          </a:p>
        </p:txBody>
      </p:sp>
      <p:pic>
        <p:nvPicPr>
          <p:cNvPr id="291" name="Google Shape;291;g8bfab773cd_0_326"/>
          <p:cNvPicPr preferRelativeResize="0"/>
          <p:nvPr/>
        </p:nvPicPr>
        <p:blipFill>
          <a:blip r:embed="rId3">
            <a:alphaModFix/>
          </a:blip>
          <a:stretch>
            <a:fillRect/>
          </a:stretch>
        </p:blipFill>
        <p:spPr>
          <a:xfrm>
            <a:off x="452438" y="1611975"/>
            <a:ext cx="8239125" cy="2828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g8bfab773cd_0_3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Visualization - R Code Cont.</a:t>
            </a:r>
            <a:endParaRPr/>
          </a:p>
        </p:txBody>
      </p:sp>
      <p:sp>
        <p:nvSpPr>
          <p:cNvPr id="297" name="Google Shape;297;g8bfab773cd_0_333"/>
          <p:cNvSpPr txBox="1"/>
          <p:nvPr/>
        </p:nvSpPr>
        <p:spPr>
          <a:xfrm>
            <a:off x="311700" y="1134400"/>
            <a:ext cx="60846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Word-Cloud chart for Positive Sentiment Tweets (Top 100)</a:t>
            </a:r>
            <a:endParaRPr/>
          </a:p>
        </p:txBody>
      </p:sp>
      <p:pic>
        <p:nvPicPr>
          <p:cNvPr id="298" name="Google Shape;298;g8bfab773cd_0_333"/>
          <p:cNvPicPr preferRelativeResize="0"/>
          <p:nvPr/>
        </p:nvPicPr>
        <p:blipFill>
          <a:blip r:embed="rId3">
            <a:alphaModFix/>
          </a:blip>
          <a:stretch>
            <a:fillRect/>
          </a:stretch>
        </p:blipFill>
        <p:spPr>
          <a:xfrm>
            <a:off x="457200" y="1611975"/>
            <a:ext cx="8229600" cy="2762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g8bfab773cd_0_3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Visualization - R Code Cont.</a:t>
            </a:r>
            <a:endParaRPr/>
          </a:p>
        </p:txBody>
      </p:sp>
      <p:sp>
        <p:nvSpPr>
          <p:cNvPr id="304" name="Google Shape;304;g8bfab773cd_0_341"/>
          <p:cNvSpPr txBox="1"/>
          <p:nvPr/>
        </p:nvSpPr>
        <p:spPr>
          <a:xfrm>
            <a:off x="311700" y="1121500"/>
            <a:ext cx="60846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Airlines Sentiment Distribution</a:t>
            </a:r>
            <a:endParaRPr/>
          </a:p>
        </p:txBody>
      </p:sp>
      <p:pic>
        <p:nvPicPr>
          <p:cNvPr id="305" name="Google Shape;305;g8bfab773cd_0_341"/>
          <p:cNvPicPr preferRelativeResize="0"/>
          <p:nvPr/>
        </p:nvPicPr>
        <p:blipFill>
          <a:blip r:embed="rId3">
            <a:alphaModFix/>
          </a:blip>
          <a:stretch>
            <a:fillRect/>
          </a:stretch>
        </p:blipFill>
        <p:spPr>
          <a:xfrm>
            <a:off x="383150" y="1482400"/>
            <a:ext cx="4857750" cy="361950"/>
          </a:xfrm>
          <a:prstGeom prst="rect">
            <a:avLst/>
          </a:prstGeom>
          <a:noFill/>
          <a:ln>
            <a:noFill/>
          </a:ln>
        </p:spPr>
      </p:pic>
      <p:sp>
        <p:nvSpPr>
          <p:cNvPr id="306" name="Google Shape;306;g8bfab773cd_0_341"/>
          <p:cNvSpPr txBox="1"/>
          <p:nvPr/>
        </p:nvSpPr>
        <p:spPr>
          <a:xfrm>
            <a:off x="311700" y="2008700"/>
            <a:ext cx="60846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Negative Tweet Reasons Distribution</a:t>
            </a:r>
            <a:endParaRPr/>
          </a:p>
        </p:txBody>
      </p:sp>
      <p:pic>
        <p:nvPicPr>
          <p:cNvPr id="307" name="Google Shape;307;g8bfab773cd_0_341"/>
          <p:cNvPicPr preferRelativeResize="0"/>
          <p:nvPr/>
        </p:nvPicPr>
        <p:blipFill>
          <a:blip r:embed="rId4">
            <a:alphaModFix/>
          </a:blip>
          <a:stretch>
            <a:fillRect/>
          </a:stretch>
        </p:blipFill>
        <p:spPr>
          <a:xfrm>
            <a:off x="383138" y="2369600"/>
            <a:ext cx="4714875" cy="762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g8bfab773cd_0_3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 - R Code Cont.</a:t>
            </a:r>
            <a:endParaRPr/>
          </a:p>
        </p:txBody>
      </p:sp>
      <p:sp>
        <p:nvSpPr>
          <p:cNvPr id="313" name="Google Shape;313;g8bfab773cd_0_355"/>
          <p:cNvSpPr txBox="1"/>
          <p:nvPr/>
        </p:nvSpPr>
        <p:spPr>
          <a:xfrm>
            <a:off x="1394550" y="1121525"/>
            <a:ext cx="2679000" cy="6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United Airline - Negative Reason Confident Distribution</a:t>
            </a:r>
            <a:endParaRPr/>
          </a:p>
        </p:txBody>
      </p:sp>
      <p:pic>
        <p:nvPicPr>
          <p:cNvPr id="314" name="Google Shape;314;g8bfab773cd_0_355"/>
          <p:cNvPicPr preferRelativeResize="0"/>
          <p:nvPr/>
        </p:nvPicPr>
        <p:blipFill>
          <a:blip r:embed="rId3">
            <a:alphaModFix/>
          </a:blip>
          <a:stretch>
            <a:fillRect/>
          </a:stretch>
        </p:blipFill>
        <p:spPr>
          <a:xfrm>
            <a:off x="1471900" y="1727574"/>
            <a:ext cx="2849902" cy="1157925"/>
          </a:xfrm>
          <a:prstGeom prst="rect">
            <a:avLst/>
          </a:prstGeom>
          <a:noFill/>
          <a:ln>
            <a:noFill/>
          </a:ln>
        </p:spPr>
      </p:pic>
      <p:sp>
        <p:nvSpPr>
          <p:cNvPr id="315" name="Google Shape;315;g8bfab773cd_0_355"/>
          <p:cNvSpPr txBox="1"/>
          <p:nvPr/>
        </p:nvSpPr>
        <p:spPr>
          <a:xfrm>
            <a:off x="1355875" y="3053775"/>
            <a:ext cx="2614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 Airways - Negative Reason confident Distribution</a:t>
            </a:r>
            <a:endParaRPr/>
          </a:p>
        </p:txBody>
      </p:sp>
      <p:pic>
        <p:nvPicPr>
          <p:cNvPr id="316" name="Google Shape;316;g8bfab773cd_0_355"/>
          <p:cNvPicPr preferRelativeResize="0"/>
          <p:nvPr/>
        </p:nvPicPr>
        <p:blipFill>
          <a:blip r:embed="rId4">
            <a:alphaModFix/>
          </a:blip>
          <a:stretch>
            <a:fillRect/>
          </a:stretch>
        </p:blipFill>
        <p:spPr>
          <a:xfrm>
            <a:off x="1433225" y="3626475"/>
            <a:ext cx="2679001" cy="1157928"/>
          </a:xfrm>
          <a:prstGeom prst="rect">
            <a:avLst/>
          </a:prstGeom>
          <a:noFill/>
          <a:ln>
            <a:noFill/>
          </a:ln>
        </p:spPr>
      </p:pic>
      <p:sp>
        <p:nvSpPr>
          <p:cNvPr id="317" name="Google Shape;317;g8bfab773cd_0_355"/>
          <p:cNvSpPr txBox="1"/>
          <p:nvPr/>
        </p:nvSpPr>
        <p:spPr>
          <a:xfrm>
            <a:off x="4679400" y="3004875"/>
            <a:ext cx="2758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Delta Airline - Negative Reason confident Distribution</a:t>
            </a:r>
            <a:endParaRPr/>
          </a:p>
        </p:txBody>
      </p:sp>
      <p:pic>
        <p:nvPicPr>
          <p:cNvPr id="318" name="Google Shape;318;g8bfab773cd_0_355"/>
          <p:cNvPicPr preferRelativeResize="0"/>
          <p:nvPr/>
        </p:nvPicPr>
        <p:blipFill>
          <a:blip r:embed="rId5">
            <a:alphaModFix/>
          </a:blip>
          <a:stretch>
            <a:fillRect/>
          </a:stretch>
        </p:blipFill>
        <p:spPr>
          <a:xfrm>
            <a:off x="4789563" y="3549638"/>
            <a:ext cx="2538475" cy="1213812"/>
          </a:xfrm>
          <a:prstGeom prst="rect">
            <a:avLst/>
          </a:prstGeom>
          <a:noFill/>
          <a:ln>
            <a:noFill/>
          </a:ln>
        </p:spPr>
      </p:pic>
      <p:sp>
        <p:nvSpPr>
          <p:cNvPr id="319" name="Google Shape;319;g8bfab773cd_0_355"/>
          <p:cNvSpPr txBox="1"/>
          <p:nvPr/>
        </p:nvSpPr>
        <p:spPr>
          <a:xfrm>
            <a:off x="4789575" y="1121525"/>
            <a:ext cx="267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American Airline - Negative Reason Confident Distribution</a:t>
            </a:r>
            <a:endParaRPr/>
          </a:p>
        </p:txBody>
      </p:sp>
      <p:pic>
        <p:nvPicPr>
          <p:cNvPr id="320" name="Google Shape;320;g8bfab773cd_0_355"/>
          <p:cNvPicPr preferRelativeResize="0"/>
          <p:nvPr/>
        </p:nvPicPr>
        <p:blipFill>
          <a:blip r:embed="rId6">
            <a:alphaModFix/>
          </a:blip>
          <a:stretch>
            <a:fillRect/>
          </a:stretch>
        </p:blipFill>
        <p:spPr>
          <a:xfrm>
            <a:off x="4789575" y="1680263"/>
            <a:ext cx="3014884" cy="115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g8bfab773cd_0_30"/>
          <p:cNvPicPr preferRelativeResize="0"/>
          <p:nvPr/>
        </p:nvPicPr>
        <p:blipFill rotWithShape="1">
          <a:blip r:embed="rId3">
            <a:alphaModFix/>
          </a:blip>
          <a:srcRect b="0" l="0" r="0" t="0"/>
          <a:stretch/>
        </p:blipFill>
        <p:spPr>
          <a:xfrm flipH="1">
            <a:off x="0" y="0"/>
            <a:ext cx="4572000" cy="1714493"/>
          </a:xfrm>
          <a:prstGeom prst="rect">
            <a:avLst/>
          </a:prstGeom>
          <a:noFill/>
          <a:ln>
            <a:noFill/>
          </a:ln>
        </p:spPr>
      </p:pic>
      <p:sp>
        <p:nvSpPr>
          <p:cNvPr id="84" name="Google Shape;84;g8bfab773cd_0_30"/>
          <p:cNvSpPr txBox="1"/>
          <p:nvPr>
            <p:ph type="title"/>
          </p:nvPr>
        </p:nvSpPr>
        <p:spPr>
          <a:xfrm>
            <a:off x="4838400" y="547350"/>
            <a:ext cx="38907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Ethical ML </a:t>
            </a:r>
            <a:r>
              <a:rPr lang="en"/>
              <a:t>Framework </a:t>
            </a:r>
            <a:endParaRPr/>
          </a:p>
        </p:txBody>
      </p:sp>
      <p:sp>
        <p:nvSpPr>
          <p:cNvPr id="85" name="Google Shape;85;g8bfab773cd_0_30"/>
          <p:cNvSpPr txBox="1"/>
          <p:nvPr>
            <p:ph idx="1" type="body"/>
          </p:nvPr>
        </p:nvSpPr>
        <p:spPr>
          <a:xfrm>
            <a:off x="311700" y="1851125"/>
            <a:ext cx="8520600" cy="29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t>
            </a:r>
            <a:r>
              <a:rPr lang="en"/>
              <a:t>onduct our research in an ethically responsible manner.</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E</a:t>
            </a:r>
            <a:r>
              <a:rPr lang="en"/>
              <a:t>liminate discriminating factors like gender, religion, and region.</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R</a:t>
            </a:r>
            <a:r>
              <a:rPr lang="en"/>
              <a:t>emove all personal information to protect privacy.</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The dataset we are using includes user names and Tweet_ID’s.  </a:t>
            </a:r>
            <a:endParaRPr/>
          </a:p>
          <a:p>
            <a:pPr indent="-342900" lvl="0" marL="457200" rtl="0" algn="l">
              <a:spcBef>
                <a:spcPts val="0"/>
              </a:spcBef>
              <a:spcAft>
                <a:spcPts val="0"/>
              </a:spcAft>
              <a:buSzPts val="1800"/>
              <a:buChar char="●"/>
            </a:pPr>
            <a:r>
              <a:rPr lang="en"/>
              <a:t>We have decided not to have any code to view or print out these information from the dataset in order to protect the privacy of the participants.</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g8bfab773cd_0_35"/>
          <p:cNvSpPr txBox="1"/>
          <p:nvPr>
            <p:ph type="title"/>
          </p:nvPr>
        </p:nvSpPr>
        <p:spPr>
          <a:xfrm>
            <a:off x="5919300" y="590238"/>
            <a:ext cx="249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91" name="Google Shape;91;g8bfab773cd_0_35"/>
          <p:cNvSpPr txBox="1"/>
          <p:nvPr>
            <p:ph idx="1" type="body"/>
          </p:nvPr>
        </p:nvSpPr>
        <p:spPr>
          <a:xfrm>
            <a:off x="311700" y="2282700"/>
            <a:ext cx="8520600" cy="168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Contributors to this dataset are travellers who </a:t>
            </a:r>
            <a:r>
              <a:rPr lang="en"/>
              <a:t>live in North America and have easier access to US airlines.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Contributors </a:t>
            </a:r>
            <a:r>
              <a:rPr lang="en"/>
              <a:t>are at least teenagers who have access to a smartphone devices or laptops with internet service.</a:t>
            </a:r>
            <a:endParaRPr/>
          </a:p>
          <a:p>
            <a:pPr indent="0" lvl="0" marL="0" rtl="0" algn="l">
              <a:spcBef>
                <a:spcPts val="0"/>
              </a:spcBef>
              <a:spcAft>
                <a:spcPts val="0"/>
              </a:spcAft>
              <a:buNone/>
            </a:pPr>
            <a:r>
              <a:t/>
            </a:r>
            <a:endParaRPr/>
          </a:p>
        </p:txBody>
      </p:sp>
      <p:pic>
        <p:nvPicPr>
          <p:cNvPr id="92" name="Google Shape;92;g8bfab773cd_0_35"/>
          <p:cNvPicPr preferRelativeResize="0"/>
          <p:nvPr/>
        </p:nvPicPr>
        <p:blipFill>
          <a:blip r:embed="rId3">
            <a:alphaModFix/>
          </a:blip>
          <a:stretch>
            <a:fillRect/>
          </a:stretch>
        </p:blipFill>
        <p:spPr>
          <a:xfrm>
            <a:off x="0" y="0"/>
            <a:ext cx="4572000" cy="175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g8bfab773cd_0_5"/>
          <p:cNvPicPr preferRelativeResize="0"/>
          <p:nvPr/>
        </p:nvPicPr>
        <p:blipFill>
          <a:blip r:embed="rId3">
            <a:alphaModFix/>
          </a:blip>
          <a:stretch>
            <a:fillRect/>
          </a:stretch>
        </p:blipFill>
        <p:spPr>
          <a:xfrm>
            <a:off x="0" y="-10"/>
            <a:ext cx="9143999" cy="1447321"/>
          </a:xfrm>
          <a:prstGeom prst="rect">
            <a:avLst/>
          </a:prstGeom>
          <a:noFill/>
          <a:ln>
            <a:noFill/>
          </a:ln>
        </p:spPr>
      </p:pic>
      <p:sp>
        <p:nvSpPr>
          <p:cNvPr id="98" name="Google Shape;98;g8bfab773cd_0_5"/>
          <p:cNvSpPr txBox="1"/>
          <p:nvPr>
            <p:ph type="title"/>
          </p:nvPr>
        </p:nvSpPr>
        <p:spPr>
          <a:xfrm>
            <a:off x="4926675" y="604875"/>
            <a:ext cx="301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Exploration</a:t>
            </a:r>
            <a:endParaRPr b="1"/>
          </a:p>
        </p:txBody>
      </p:sp>
      <p:pic>
        <p:nvPicPr>
          <p:cNvPr id="99" name="Google Shape;99;g8bfab773cd_0_5"/>
          <p:cNvPicPr preferRelativeResize="0"/>
          <p:nvPr/>
        </p:nvPicPr>
        <p:blipFill>
          <a:blip r:embed="rId4">
            <a:alphaModFix/>
          </a:blip>
          <a:stretch>
            <a:fillRect/>
          </a:stretch>
        </p:blipFill>
        <p:spPr>
          <a:xfrm>
            <a:off x="152400" y="1599710"/>
            <a:ext cx="3905250" cy="1371600"/>
          </a:xfrm>
          <a:prstGeom prst="rect">
            <a:avLst/>
          </a:prstGeom>
          <a:noFill/>
          <a:ln>
            <a:noFill/>
          </a:ln>
        </p:spPr>
      </p:pic>
      <p:pic>
        <p:nvPicPr>
          <p:cNvPr id="100" name="Google Shape;100;g8bfab773cd_0_5"/>
          <p:cNvPicPr preferRelativeResize="0"/>
          <p:nvPr/>
        </p:nvPicPr>
        <p:blipFill>
          <a:blip r:embed="rId5">
            <a:alphaModFix/>
          </a:blip>
          <a:stretch>
            <a:fillRect/>
          </a:stretch>
        </p:blipFill>
        <p:spPr>
          <a:xfrm>
            <a:off x="152388" y="4228060"/>
            <a:ext cx="2419350" cy="238125"/>
          </a:xfrm>
          <a:prstGeom prst="rect">
            <a:avLst/>
          </a:prstGeom>
          <a:noFill/>
          <a:ln>
            <a:noFill/>
          </a:ln>
        </p:spPr>
      </p:pic>
      <p:pic>
        <p:nvPicPr>
          <p:cNvPr id="101" name="Google Shape;101;g8bfab773cd_0_5"/>
          <p:cNvPicPr preferRelativeResize="0"/>
          <p:nvPr/>
        </p:nvPicPr>
        <p:blipFill>
          <a:blip r:embed="rId6">
            <a:alphaModFix/>
          </a:blip>
          <a:stretch>
            <a:fillRect/>
          </a:stretch>
        </p:blipFill>
        <p:spPr>
          <a:xfrm>
            <a:off x="4677438" y="1599710"/>
            <a:ext cx="1666875" cy="228600"/>
          </a:xfrm>
          <a:prstGeom prst="rect">
            <a:avLst/>
          </a:prstGeom>
          <a:noFill/>
          <a:ln>
            <a:noFill/>
          </a:ln>
        </p:spPr>
      </p:pic>
      <p:pic>
        <p:nvPicPr>
          <p:cNvPr id="102" name="Google Shape;102;g8bfab773cd_0_5"/>
          <p:cNvPicPr preferRelativeResize="0"/>
          <p:nvPr/>
        </p:nvPicPr>
        <p:blipFill>
          <a:blip r:embed="rId7">
            <a:alphaModFix/>
          </a:blip>
          <a:stretch>
            <a:fillRect/>
          </a:stretch>
        </p:blipFill>
        <p:spPr>
          <a:xfrm>
            <a:off x="4686975" y="1828310"/>
            <a:ext cx="2400300" cy="238125"/>
          </a:xfrm>
          <a:prstGeom prst="rect">
            <a:avLst/>
          </a:prstGeom>
          <a:noFill/>
          <a:ln>
            <a:noFill/>
          </a:ln>
        </p:spPr>
      </p:pic>
      <p:pic>
        <p:nvPicPr>
          <p:cNvPr id="103" name="Google Shape;103;g8bfab773cd_0_5"/>
          <p:cNvPicPr preferRelativeResize="0"/>
          <p:nvPr/>
        </p:nvPicPr>
        <p:blipFill>
          <a:blip r:embed="rId8">
            <a:alphaModFix/>
          </a:blip>
          <a:stretch>
            <a:fillRect/>
          </a:stretch>
        </p:blipFill>
        <p:spPr>
          <a:xfrm>
            <a:off x="4686963" y="3327460"/>
            <a:ext cx="3476625" cy="695325"/>
          </a:xfrm>
          <a:prstGeom prst="rect">
            <a:avLst/>
          </a:prstGeom>
          <a:noFill/>
          <a:ln>
            <a:noFill/>
          </a:ln>
        </p:spPr>
      </p:pic>
      <p:pic>
        <p:nvPicPr>
          <p:cNvPr id="104" name="Google Shape;104;g8bfab773cd_0_5"/>
          <p:cNvPicPr preferRelativeResize="0"/>
          <p:nvPr/>
        </p:nvPicPr>
        <p:blipFill>
          <a:blip r:embed="rId9">
            <a:alphaModFix/>
          </a:blip>
          <a:stretch>
            <a:fillRect/>
          </a:stretch>
        </p:blipFill>
        <p:spPr>
          <a:xfrm>
            <a:off x="4701250" y="4022785"/>
            <a:ext cx="3448050" cy="590550"/>
          </a:xfrm>
          <a:prstGeom prst="rect">
            <a:avLst/>
          </a:prstGeom>
          <a:noFill/>
          <a:ln>
            <a:noFill/>
          </a:ln>
        </p:spPr>
      </p:pic>
      <p:pic>
        <p:nvPicPr>
          <p:cNvPr id="105" name="Google Shape;105;g8bfab773cd_0_5"/>
          <p:cNvPicPr preferRelativeResize="0"/>
          <p:nvPr/>
        </p:nvPicPr>
        <p:blipFill>
          <a:blip r:embed="rId10">
            <a:alphaModFix/>
          </a:blip>
          <a:stretch>
            <a:fillRect/>
          </a:stretch>
        </p:blipFill>
        <p:spPr>
          <a:xfrm>
            <a:off x="4686975" y="2133460"/>
            <a:ext cx="2028825" cy="238125"/>
          </a:xfrm>
          <a:prstGeom prst="rect">
            <a:avLst/>
          </a:prstGeom>
          <a:noFill/>
          <a:ln>
            <a:noFill/>
          </a:ln>
        </p:spPr>
      </p:pic>
      <p:pic>
        <p:nvPicPr>
          <p:cNvPr id="106" name="Google Shape;106;g8bfab773cd_0_5"/>
          <p:cNvPicPr preferRelativeResize="0"/>
          <p:nvPr/>
        </p:nvPicPr>
        <p:blipFill>
          <a:blip r:embed="rId11">
            <a:alphaModFix/>
          </a:blip>
          <a:stretch>
            <a:fillRect/>
          </a:stretch>
        </p:blipFill>
        <p:spPr>
          <a:xfrm>
            <a:off x="152400" y="3308898"/>
            <a:ext cx="3419475" cy="79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g8bfab773cd_0_45"/>
          <p:cNvSpPr txBox="1"/>
          <p:nvPr>
            <p:ph type="title"/>
          </p:nvPr>
        </p:nvSpPr>
        <p:spPr>
          <a:xfrm>
            <a:off x="311700" y="468000"/>
            <a:ext cx="324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Visualization</a:t>
            </a:r>
            <a:endParaRPr b="1"/>
          </a:p>
        </p:txBody>
      </p:sp>
      <p:pic>
        <p:nvPicPr>
          <p:cNvPr id="112" name="Google Shape;112;g8bfab773cd_0_45"/>
          <p:cNvPicPr preferRelativeResize="0"/>
          <p:nvPr/>
        </p:nvPicPr>
        <p:blipFill>
          <a:blip r:embed="rId3">
            <a:alphaModFix/>
          </a:blip>
          <a:stretch>
            <a:fillRect/>
          </a:stretch>
        </p:blipFill>
        <p:spPr>
          <a:xfrm>
            <a:off x="2162952" y="1843400"/>
            <a:ext cx="4818101" cy="3212075"/>
          </a:xfrm>
          <a:prstGeom prst="rect">
            <a:avLst/>
          </a:prstGeom>
          <a:noFill/>
          <a:ln>
            <a:noFill/>
          </a:ln>
        </p:spPr>
      </p:pic>
      <p:sp>
        <p:nvSpPr>
          <p:cNvPr id="113" name="Google Shape;113;g8bfab773cd_0_45"/>
          <p:cNvSpPr txBox="1"/>
          <p:nvPr>
            <p:ph idx="1" type="body"/>
          </p:nvPr>
        </p:nvSpPr>
        <p:spPr>
          <a:xfrm>
            <a:off x="311700" y="1113525"/>
            <a:ext cx="4535400" cy="36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Tweet Sentiment Distribution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g8bfab773cd_0_1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Visualization Cont.</a:t>
            </a:r>
            <a:endParaRPr/>
          </a:p>
        </p:txBody>
      </p:sp>
      <p:sp>
        <p:nvSpPr>
          <p:cNvPr id="119" name="Google Shape;119;g8bfab773cd_0_194"/>
          <p:cNvSpPr txBox="1"/>
          <p:nvPr>
            <p:ph idx="1" type="body"/>
          </p:nvPr>
        </p:nvSpPr>
        <p:spPr>
          <a:xfrm>
            <a:off x="311700" y="1152475"/>
            <a:ext cx="3246300" cy="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Tweet Text Sentiment Scores</a:t>
            </a:r>
            <a:endParaRPr/>
          </a:p>
        </p:txBody>
      </p:sp>
      <p:pic>
        <p:nvPicPr>
          <p:cNvPr id="120" name="Google Shape;120;g8bfab773cd_0_194"/>
          <p:cNvPicPr preferRelativeResize="0"/>
          <p:nvPr/>
        </p:nvPicPr>
        <p:blipFill>
          <a:blip r:embed="rId3">
            <a:alphaModFix/>
          </a:blip>
          <a:stretch>
            <a:fillRect/>
          </a:stretch>
        </p:blipFill>
        <p:spPr>
          <a:xfrm>
            <a:off x="343513" y="2094800"/>
            <a:ext cx="8456975" cy="250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g8bfab773cd_0_55"/>
          <p:cNvSpPr txBox="1"/>
          <p:nvPr>
            <p:ph type="title"/>
          </p:nvPr>
        </p:nvSpPr>
        <p:spPr>
          <a:xfrm>
            <a:off x="311700" y="445025"/>
            <a:ext cx="404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Visualization Cont.</a:t>
            </a:r>
            <a:endParaRPr/>
          </a:p>
        </p:txBody>
      </p:sp>
      <p:sp>
        <p:nvSpPr>
          <p:cNvPr id="126" name="Google Shape;126;g8bfab773cd_0_55"/>
          <p:cNvSpPr txBox="1"/>
          <p:nvPr>
            <p:ph idx="1" type="body"/>
          </p:nvPr>
        </p:nvSpPr>
        <p:spPr>
          <a:xfrm>
            <a:off x="311700" y="1133638"/>
            <a:ext cx="4793100" cy="3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Tweet Text Length vs Sentiment Distribution</a:t>
            </a:r>
            <a:endParaRPr/>
          </a:p>
        </p:txBody>
      </p:sp>
      <p:pic>
        <p:nvPicPr>
          <p:cNvPr id="127" name="Google Shape;127;g8bfab773cd_0_55"/>
          <p:cNvPicPr preferRelativeResize="0"/>
          <p:nvPr/>
        </p:nvPicPr>
        <p:blipFill>
          <a:blip r:embed="rId3">
            <a:alphaModFix/>
          </a:blip>
          <a:stretch>
            <a:fillRect/>
          </a:stretch>
        </p:blipFill>
        <p:spPr>
          <a:xfrm>
            <a:off x="2057113" y="1637175"/>
            <a:ext cx="5029775" cy="334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