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8daee69d5e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daee69d5e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daee69d5e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daee69d5e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daee69d5e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daee69d5e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8daee69d5e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daee69d5e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daee69d5e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daee69d5e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8daee69d5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daee69d5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86645c7eff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6645c7eff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86645c7ef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6645c7ef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86645c7eff_7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86645c7eff_7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86645c7eff_7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6645c7eff_7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8daee69d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8daee69d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86645c7eff_7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86645c7eff_7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86645c7eff_7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86645c7eff_7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8daee69d5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8daee69d5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86645c7eff_7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86645c7eff_7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86645c7eff_7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86645c7eff_7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86645c7eff_7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86645c7eff_7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86645c7eff_7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86645c7eff_7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8daee69d5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8daee69d5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86645c7eff_7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86645c7eff_7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8daee69d5e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8daee69d5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8daee69d5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daee69d5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86645c7eff_7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86645c7eff_7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8daee69d5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8daee69d5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8daee69d5e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8daee69d5e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8daee69d5e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8daee69d5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8daee69d5e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8daee69d5e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8daee69d5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daee69d5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8daee69d5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daee69d5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8daee69d5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daee69d5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8daee69d5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daee69d5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8daee69d5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daee69d5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daee69d5e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daee69d5e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skvuong.shinyapps.io/project/"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hyperlink" Target="https://www.kaggle.com/" TargetMode="External"/><Relationship Id="rId5" Type="http://schemas.openxmlformats.org/officeDocument/2006/relationships/hyperlink" Target="https://www.kaggle.com/anthonypino/melbourne-housing-market"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3.png"/><Relationship Id="rId4" Type="http://schemas.openxmlformats.org/officeDocument/2006/relationships/image" Target="../media/image22.png"/><Relationship Id="rId5"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0.png"/><Relationship Id="rId4" Type="http://schemas.openxmlformats.org/officeDocument/2006/relationships/image" Target="../media/image27.png"/><Relationship Id="rId5"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9.png"/><Relationship Id="rId4" Type="http://schemas.openxmlformats.org/officeDocument/2006/relationships/image" Target="../media/image25.png"/><Relationship Id="rId5" Type="http://schemas.openxmlformats.org/officeDocument/2006/relationships/image" Target="../media/image28.png"/><Relationship Id="rId6" Type="http://schemas.openxmlformats.org/officeDocument/2006/relationships/image" Target="../media/image30.png"/><Relationship Id="rId7"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4.png"/><Relationship Id="rId7" Type="http://schemas.openxmlformats.org/officeDocument/2006/relationships/image" Target="../media/image10.png"/><Relationship Id="rId8" Type="http://schemas.openxmlformats.org/officeDocument/2006/relationships/image" Target="../media/image3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77025"/>
            <a:ext cx="5358000" cy="1279800"/>
          </a:xfrm>
          <a:prstGeom prst="rect">
            <a:avLst/>
          </a:prstGeom>
          <a:ln cap="flat" cmpd="sng" w="38100">
            <a:solidFill>
              <a:srgbClr val="990000"/>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en" sz="2600"/>
              <a:t>Housing Market - Time Series Analysis &amp; Price Prediction using Deep Learning</a:t>
            </a:r>
            <a:endParaRPr b="1" sz="2600"/>
          </a:p>
        </p:txBody>
      </p:sp>
      <p:sp>
        <p:nvSpPr>
          <p:cNvPr id="55" name="Google Shape;55;p13"/>
          <p:cNvSpPr txBox="1"/>
          <p:nvPr>
            <p:ph idx="1" type="subTitle"/>
          </p:nvPr>
        </p:nvSpPr>
        <p:spPr>
          <a:xfrm>
            <a:off x="311700" y="2801425"/>
            <a:ext cx="1861200" cy="115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00000"/>
                </a:solidFill>
              </a:rPr>
              <a:t>Sam Vuong</a:t>
            </a:r>
            <a:endParaRPr b="1" sz="1600">
              <a:solidFill>
                <a:srgbClr val="000000"/>
              </a:solidFill>
            </a:endParaRPr>
          </a:p>
          <a:p>
            <a:pPr indent="0" lvl="0" marL="0" rtl="0" algn="l">
              <a:spcBef>
                <a:spcPts val="0"/>
              </a:spcBef>
              <a:spcAft>
                <a:spcPts val="0"/>
              </a:spcAft>
              <a:buNone/>
            </a:pPr>
            <a:r>
              <a:rPr b="1" lang="en" sz="1600">
                <a:solidFill>
                  <a:srgbClr val="000000"/>
                </a:solidFill>
              </a:rPr>
              <a:t>Raymond Huang</a:t>
            </a:r>
            <a:endParaRPr b="1" sz="1600">
              <a:solidFill>
                <a:srgbClr val="000000"/>
              </a:solidFill>
            </a:endParaRPr>
          </a:p>
          <a:p>
            <a:pPr indent="0" lvl="0" marL="0" rtl="0" algn="l">
              <a:spcBef>
                <a:spcPts val="0"/>
              </a:spcBef>
              <a:spcAft>
                <a:spcPts val="0"/>
              </a:spcAft>
              <a:buNone/>
            </a:pPr>
            <a:r>
              <a:rPr b="1" lang="en" sz="1600">
                <a:solidFill>
                  <a:srgbClr val="000000"/>
                </a:solidFill>
              </a:rPr>
              <a:t>Kyle Murphy</a:t>
            </a:r>
            <a:endParaRPr b="1" sz="1600">
              <a:solidFill>
                <a:srgbClr val="000000"/>
              </a:solidFill>
            </a:endParaRPr>
          </a:p>
          <a:p>
            <a:pPr indent="0" lvl="0" marL="0" rtl="0" algn="l">
              <a:spcBef>
                <a:spcPts val="0"/>
              </a:spcBef>
              <a:spcAft>
                <a:spcPts val="0"/>
              </a:spcAft>
              <a:buNone/>
            </a:pPr>
            <a:r>
              <a:rPr b="1" lang="en" sz="1600">
                <a:solidFill>
                  <a:srgbClr val="000000"/>
                </a:solidFill>
              </a:rPr>
              <a:t>Carmon Ho</a:t>
            </a:r>
            <a:endParaRPr b="1" sz="1600">
              <a:solidFill>
                <a:srgbClr val="000000"/>
              </a:solidFill>
            </a:endParaRPr>
          </a:p>
        </p:txBody>
      </p:sp>
      <p:pic>
        <p:nvPicPr>
          <p:cNvPr id="56" name="Google Shape;56;p13"/>
          <p:cNvPicPr preferRelativeResize="0"/>
          <p:nvPr/>
        </p:nvPicPr>
        <p:blipFill>
          <a:blip r:embed="rId3">
            <a:alphaModFix/>
          </a:blip>
          <a:stretch>
            <a:fillRect/>
          </a:stretch>
        </p:blipFill>
        <p:spPr>
          <a:xfrm>
            <a:off x="4304075" y="1611650"/>
            <a:ext cx="4839926" cy="3531850"/>
          </a:xfrm>
          <a:prstGeom prst="rect">
            <a:avLst/>
          </a:prstGeom>
          <a:noFill/>
          <a:ln>
            <a:noFill/>
          </a:ln>
        </p:spPr>
      </p:pic>
      <p:sp>
        <p:nvSpPr>
          <p:cNvPr id="57" name="Google Shape;57;p13"/>
          <p:cNvSpPr/>
          <p:nvPr/>
        </p:nvSpPr>
        <p:spPr>
          <a:xfrm>
            <a:off x="311700" y="138275"/>
            <a:ext cx="5323500" cy="622200"/>
          </a:xfrm>
          <a:prstGeom prst="triangle">
            <a:avLst>
              <a:gd fmla="val 50000" name="adj"/>
            </a:avLst>
          </a:prstGeom>
          <a:solidFill>
            <a:srgbClr val="990000"/>
          </a:solidFill>
          <a:ln cap="flat" cmpd="sng" w="952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 Visualization Cont.</a:t>
            </a:r>
            <a:endParaRPr b="1"/>
          </a:p>
        </p:txBody>
      </p:sp>
      <p:sp>
        <p:nvSpPr>
          <p:cNvPr id="133" name="Google Shape;133;p22"/>
          <p:cNvSpPr txBox="1"/>
          <p:nvPr>
            <p:ph idx="1" type="body"/>
          </p:nvPr>
        </p:nvSpPr>
        <p:spPr>
          <a:xfrm>
            <a:off x="311700" y="1152475"/>
            <a:ext cx="5358000" cy="393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a:t>Distance from Central Business District (CBD)</a:t>
            </a:r>
            <a:endParaRPr/>
          </a:p>
        </p:txBody>
      </p:sp>
      <p:sp>
        <p:nvSpPr>
          <p:cNvPr id="134" name="Google Shape;134;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5" name="Google Shape;135;p22"/>
          <p:cNvPicPr preferRelativeResize="0"/>
          <p:nvPr/>
        </p:nvPicPr>
        <p:blipFill>
          <a:blip r:embed="rId3">
            <a:alphaModFix/>
          </a:blip>
          <a:stretch>
            <a:fillRect/>
          </a:stretch>
        </p:blipFill>
        <p:spPr>
          <a:xfrm>
            <a:off x="1817850" y="1546075"/>
            <a:ext cx="5214745" cy="3117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 Visualization Cont.</a:t>
            </a:r>
            <a:endParaRPr b="1"/>
          </a:p>
        </p:txBody>
      </p:sp>
      <p:sp>
        <p:nvSpPr>
          <p:cNvPr id="141" name="Google Shape;141;p23"/>
          <p:cNvSpPr txBox="1"/>
          <p:nvPr>
            <p:ph idx="1" type="body"/>
          </p:nvPr>
        </p:nvSpPr>
        <p:spPr>
          <a:xfrm>
            <a:off x="311700" y="1152475"/>
            <a:ext cx="5375100" cy="393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Home Type Price Comparison</a:t>
            </a:r>
            <a:endParaRPr/>
          </a:p>
        </p:txBody>
      </p:sp>
      <p:sp>
        <p:nvSpPr>
          <p:cNvPr id="142" name="Google Shape;14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3" name="Google Shape;143;p23"/>
          <p:cNvPicPr preferRelativeResize="0"/>
          <p:nvPr/>
        </p:nvPicPr>
        <p:blipFill>
          <a:blip r:embed="rId3">
            <a:alphaModFix/>
          </a:blip>
          <a:stretch>
            <a:fillRect/>
          </a:stretch>
        </p:blipFill>
        <p:spPr>
          <a:xfrm>
            <a:off x="1507763" y="1680825"/>
            <a:ext cx="6128470" cy="3292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 Visualization Cont.</a:t>
            </a:r>
            <a:endParaRPr b="1"/>
          </a:p>
        </p:txBody>
      </p:sp>
      <p:sp>
        <p:nvSpPr>
          <p:cNvPr id="149" name="Google Shape;149;p24"/>
          <p:cNvSpPr txBox="1"/>
          <p:nvPr>
            <p:ph idx="1" type="body"/>
          </p:nvPr>
        </p:nvSpPr>
        <p:spPr>
          <a:xfrm>
            <a:off x="311700" y="1152475"/>
            <a:ext cx="3663900" cy="393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Region Price Comparison</a:t>
            </a:r>
            <a:endParaRPr/>
          </a:p>
        </p:txBody>
      </p:sp>
      <p:sp>
        <p:nvSpPr>
          <p:cNvPr id="150" name="Google Shape;150;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1" name="Google Shape;151;p24"/>
          <p:cNvPicPr preferRelativeResize="0"/>
          <p:nvPr/>
        </p:nvPicPr>
        <p:blipFill>
          <a:blip r:embed="rId3">
            <a:alphaModFix/>
          </a:blip>
          <a:stretch>
            <a:fillRect/>
          </a:stretch>
        </p:blipFill>
        <p:spPr>
          <a:xfrm>
            <a:off x="1628450" y="1680825"/>
            <a:ext cx="5887100" cy="3292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 Visualization Cont.</a:t>
            </a:r>
            <a:endParaRPr b="1"/>
          </a:p>
        </p:txBody>
      </p:sp>
      <p:sp>
        <p:nvSpPr>
          <p:cNvPr id="157" name="Google Shape;157;p25"/>
          <p:cNvSpPr txBox="1"/>
          <p:nvPr>
            <p:ph idx="1" type="body"/>
          </p:nvPr>
        </p:nvSpPr>
        <p:spPr>
          <a:xfrm>
            <a:off x="311700" y="1152475"/>
            <a:ext cx="3663900" cy="393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Count of Homes Per Suburb</a:t>
            </a:r>
            <a:endParaRPr/>
          </a:p>
        </p:txBody>
      </p:sp>
      <p:sp>
        <p:nvSpPr>
          <p:cNvPr id="158" name="Google Shape;158;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9" name="Google Shape;159;p25"/>
          <p:cNvPicPr preferRelativeResize="0"/>
          <p:nvPr/>
        </p:nvPicPr>
        <p:blipFill>
          <a:blip r:embed="rId3">
            <a:alphaModFix/>
          </a:blip>
          <a:stretch>
            <a:fillRect/>
          </a:stretch>
        </p:blipFill>
        <p:spPr>
          <a:xfrm>
            <a:off x="2186900" y="1546075"/>
            <a:ext cx="4451025" cy="3117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 Visualization Cont.</a:t>
            </a:r>
            <a:endParaRPr b="1"/>
          </a:p>
        </p:txBody>
      </p:sp>
      <p:sp>
        <p:nvSpPr>
          <p:cNvPr id="165" name="Google Shape;165;p26"/>
          <p:cNvSpPr txBox="1"/>
          <p:nvPr>
            <p:ph idx="1" type="body"/>
          </p:nvPr>
        </p:nvSpPr>
        <p:spPr>
          <a:xfrm>
            <a:off x="311700" y="1152475"/>
            <a:ext cx="3663900" cy="393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Price Correlation Matrix</a:t>
            </a:r>
            <a:endParaRPr/>
          </a:p>
        </p:txBody>
      </p:sp>
      <p:sp>
        <p:nvSpPr>
          <p:cNvPr id="166" name="Google Shape;166;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7" name="Google Shape;167;p26"/>
          <p:cNvPicPr preferRelativeResize="0"/>
          <p:nvPr/>
        </p:nvPicPr>
        <p:blipFill>
          <a:blip r:embed="rId3">
            <a:alphaModFix/>
          </a:blip>
          <a:stretch>
            <a:fillRect/>
          </a:stretch>
        </p:blipFill>
        <p:spPr>
          <a:xfrm>
            <a:off x="152400" y="1698475"/>
            <a:ext cx="2886075" cy="2952750"/>
          </a:xfrm>
          <a:prstGeom prst="rect">
            <a:avLst/>
          </a:prstGeom>
          <a:noFill/>
          <a:ln>
            <a:noFill/>
          </a:ln>
        </p:spPr>
      </p:pic>
      <p:pic>
        <p:nvPicPr>
          <p:cNvPr id="168" name="Google Shape;168;p26"/>
          <p:cNvPicPr preferRelativeResize="0"/>
          <p:nvPr/>
        </p:nvPicPr>
        <p:blipFill>
          <a:blip r:embed="rId4">
            <a:alphaModFix/>
          </a:blip>
          <a:stretch>
            <a:fillRect/>
          </a:stretch>
        </p:blipFill>
        <p:spPr>
          <a:xfrm>
            <a:off x="3190875" y="1698475"/>
            <a:ext cx="2876550" cy="2943225"/>
          </a:xfrm>
          <a:prstGeom prst="rect">
            <a:avLst/>
          </a:prstGeom>
          <a:noFill/>
          <a:ln>
            <a:noFill/>
          </a:ln>
        </p:spPr>
      </p:pic>
      <p:pic>
        <p:nvPicPr>
          <p:cNvPr id="169" name="Google Shape;169;p26"/>
          <p:cNvPicPr preferRelativeResize="0"/>
          <p:nvPr/>
        </p:nvPicPr>
        <p:blipFill>
          <a:blip r:embed="rId5">
            <a:alphaModFix/>
          </a:blip>
          <a:stretch>
            <a:fillRect/>
          </a:stretch>
        </p:blipFill>
        <p:spPr>
          <a:xfrm>
            <a:off x="6219825" y="1738300"/>
            <a:ext cx="2771775" cy="2863556"/>
          </a:xfrm>
          <a:prstGeom prst="rect">
            <a:avLst/>
          </a:prstGeom>
          <a:noFill/>
          <a:ln>
            <a:noFill/>
          </a:ln>
        </p:spPr>
      </p:pic>
      <p:sp>
        <p:nvSpPr>
          <p:cNvPr id="170" name="Google Shape;170;p26"/>
          <p:cNvSpPr txBox="1"/>
          <p:nvPr/>
        </p:nvSpPr>
        <p:spPr>
          <a:xfrm>
            <a:off x="5062950" y="445025"/>
            <a:ext cx="3958200" cy="109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Left Chart: Correlation Matrix of ‘House’ type homes</a:t>
            </a:r>
            <a:endParaRPr sz="1100"/>
          </a:p>
          <a:p>
            <a:pPr indent="0" lvl="0" marL="0" rtl="0" algn="l">
              <a:spcBef>
                <a:spcPts val="0"/>
              </a:spcBef>
              <a:spcAft>
                <a:spcPts val="0"/>
              </a:spcAft>
              <a:buNone/>
            </a:pPr>
            <a:r>
              <a:rPr lang="en" sz="1100"/>
              <a:t>Centre Chart: Correlation Matrix of ‘Townhouse’ type homes</a:t>
            </a:r>
            <a:endParaRPr sz="1100"/>
          </a:p>
          <a:p>
            <a:pPr indent="0" lvl="0" marL="0" rtl="0" algn="l">
              <a:spcBef>
                <a:spcPts val="0"/>
              </a:spcBef>
              <a:spcAft>
                <a:spcPts val="0"/>
              </a:spcAft>
              <a:buNone/>
            </a:pPr>
            <a:r>
              <a:rPr lang="en" sz="1100"/>
              <a:t>Right Chart: Correlation Matrix of ‘Unit’ type homes</a:t>
            </a:r>
            <a:endParaRPr sz="1100"/>
          </a:p>
          <a:p>
            <a:pPr indent="0" lvl="0" marL="0" rtl="0" algn="l">
              <a:spcBef>
                <a:spcPts val="0"/>
              </a:spcBef>
              <a:spcAft>
                <a:spcPts val="0"/>
              </a:spcAft>
              <a:buNone/>
            </a:pPr>
            <a:r>
              <a:t/>
            </a:r>
            <a:endParaRPr sz="11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Time Series</a:t>
            </a:r>
            <a:endParaRPr b="1"/>
          </a:p>
        </p:txBody>
      </p:sp>
      <p:sp>
        <p:nvSpPr>
          <p:cNvPr id="176" name="Google Shape;176;p27"/>
          <p:cNvSpPr txBox="1"/>
          <p:nvPr>
            <p:ph idx="1" type="body"/>
          </p:nvPr>
        </p:nvSpPr>
        <p:spPr>
          <a:xfrm>
            <a:off x="5508325" y="1277900"/>
            <a:ext cx="3324000" cy="3291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First we plot and there are some changes with month but no clear trend.</a:t>
            </a:r>
            <a:endParaRPr/>
          </a:p>
        </p:txBody>
      </p:sp>
      <p:sp>
        <p:nvSpPr>
          <p:cNvPr id="177" name="Google Shape;177;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8" name="Google Shape;178;p27"/>
          <p:cNvPicPr preferRelativeResize="0"/>
          <p:nvPr/>
        </p:nvPicPr>
        <p:blipFill>
          <a:blip r:embed="rId3">
            <a:alphaModFix/>
          </a:blip>
          <a:stretch>
            <a:fillRect/>
          </a:stretch>
        </p:blipFill>
        <p:spPr>
          <a:xfrm>
            <a:off x="379100" y="1152475"/>
            <a:ext cx="4982600" cy="37194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Time Series </a:t>
            </a:r>
            <a:r>
              <a:rPr b="1" lang="en"/>
              <a:t>Cont.</a:t>
            </a:r>
            <a:endParaRPr b="1"/>
          </a:p>
        </p:txBody>
      </p:sp>
      <p:sp>
        <p:nvSpPr>
          <p:cNvPr id="184" name="Google Shape;184;p28"/>
          <p:cNvSpPr txBox="1"/>
          <p:nvPr>
            <p:ph idx="1" type="body"/>
          </p:nvPr>
        </p:nvSpPr>
        <p:spPr>
          <a:xfrm>
            <a:off x="6131300" y="1152475"/>
            <a:ext cx="2700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Seasonal Arima model was found to be the best suited and with MAPE 6.75 which stands for 93.25 % accuracy regarding prediction.</a:t>
            </a:r>
            <a:endParaRPr/>
          </a:p>
        </p:txBody>
      </p:sp>
      <p:sp>
        <p:nvSpPr>
          <p:cNvPr id="185" name="Google Shape;185;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6" name="Google Shape;186;p28"/>
          <p:cNvPicPr preferRelativeResize="0"/>
          <p:nvPr/>
        </p:nvPicPr>
        <p:blipFill>
          <a:blip r:embed="rId3">
            <a:alphaModFix/>
          </a:blip>
          <a:stretch>
            <a:fillRect/>
          </a:stretch>
        </p:blipFill>
        <p:spPr>
          <a:xfrm>
            <a:off x="226800" y="1152475"/>
            <a:ext cx="5712824" cy="3806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Price Prediction Model - Data Preparation</a:t>
            </a:r>
            <a:endParaRPr b="1"/>
          </a:p>
        </p:txBody>
      </p:sp>
      <p:sp>
        <p:nvSpPr>
          <p:cNvPr id="192" name="Google Shape;192;p29"/>
          <p:cNvSpPr txBox="1"/>
          <p:nvPr>
            <p:ph idx="1" type="body"/>
          </p:nvPr>
        </p:nvSpPr>
        <p:spPr>
          <a:xfrm>
            <a:off x="311700"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Step-1 - Data Cleanup for Price attribute</a:t>
            </a:r>
            <a:r>
              <a:rPr lang="en"/>
              <a:t>:</a:t>
            </a:r>
            <a:endParaRPr/>
          </a:p>
          <a:p>
            <a:pPr indent="0" lvl="0" marL="0" rtl="0" algn="l">
              <a:spcBef>
                <a:spcPts val="1600"/>
              </a:spcBef>
              <a:spcAft>
                <a:spcPts val="0"/>
              </a:spcAft>
              <a:buClr>
                <a:schemeClr val="dk1"/>
              </a:buClr>
              <a:buSzPts val="1100"/>
              <a:buFont typeface="Arial"/>
              <a:buNone/>
            </a:pPr>
            <a:r>
              <a:rPr lang="en"/>
              <a:t>First we check for observations with missing Price values and outliers.</a:t>
            </a:r>
            <a:endParaRPr/>
          </a:p>
          <a:p>
            <a:pPr indent="-342900" lvl="0" marL="457200" rtl="0" algn="l">
              <a:spcBef>
                <a:spcPts val="1600"/>
              </a:spcBef>
              <a:spcAft>
                <a:spcPts val="0"/>
              </a:spcAft>
              <a:buSzPts val="1800"/>
              <a:buChar char="●"/>
            </a:pPr>
            <a:r>
              <a:rPr lang="en"/>
              <a:t>7,610 rows (approx. 21.8%) with null value.</a:t>
            </a:r>
            <a:endParaRPr/>
          </a:p>
          <a:p>
            <a:pPr indent="-342900" lvl="0" marL="457200" rtl="0" algn="l">
              <a:spcBef>
                <a:spcPts val="0"/>
              </a:spcBef>
              <a:spcAft>
                <a:spcPts val="0"/>
              </a:spcAft>
              <a:buSzPts val="1800"/>
              <a:buChar char="●"/>
            </a:pPr>
            <a:r>
              <a:rPr lang="en"/>
              <a:t>208 rows (approx. 0.6%) with price values &lt; 300,000.</a:t>
            </a:r>
            <a:endParaRPr/>
          </a:p>
          <a:p>
            <a:pPr indent="-342900" lvl="0" marL="457200" rtl="0" algn="l">
              <a:spcBef>
                <a:spcPts val="0"/>
              </a:spcBef>
              <a:spcAft>
                <a:spcPts val="0"/>
              </a:spcAft>
              <a:buSzPts val="1800"/>
              <a:buChar char="●"/>
            </a:pPr>
            <a:r>
              <a:rPr lang="en"/>
              <a:t>58 rows (approx. 0.2%) with price values &gt; 5,000,000.</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We drop records with missing price values and </a:t>
            </a:r>
            <a:r>
              <a:rPr lang="en"/>
              <a:t>outliers above.</a:t>
            </a:r>
            <a:endParaRPr/>
          </a:p>
          <a:p>
            <a:pPr indent="-342900" lvl="0" marL="457200" rtl="0" algn="l">
              <a:spcBef>
                <a:spcPts val="0"/>
              </a:spcBef>
              <a:spcAft>
                <a:spcPts val="0"/>
              </a:spcAft>
              <a:buSzPts val="1800"/>
              <a:buChar char="●"/>
            </a:pPr>
            <a:r>
              <a:rPr lang="en"/>
              <a:t>T</a:t>
            </a:r>
            <a:r>
              <a:rPr lang="en"/>
              <a:t>he dataframe has 26,981 rows (approx. 77.4%) left.</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
        <p:nvSpPr>
          <p:cNvPr id="193" name="Google Shape;193;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Price Prediction Model - Data Preparation Cont.</a:t>
            </a:r>
            <a:endParaRPr b="1"/>
          </a:p>
        </p:txBody>
      </p:sp>
      <p:sp>
        <p:nvSpPr>
          <p:cNvPr id="199" name="Google Shape;199;p30"/>
          <p:cNvSpPr txBox="1"/>
          <p:nvPr>
            <p:ph idx="1" type="body"/>
          </p:nvPr>
        </p:nvSpPr>
        <p:spPr>
          <a:xfrm>
            <a:off x="311700" y="14169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Step-2 - Divide Data Buckets:</a:t>
            </a:r>
            <a:endParaRPr b="1"/>
          </a:p>
          <a:p>
            <a:pPr indent="-342900" lvl="0" marL="457200" rtl="0" algn="l">
              <a:spcBef>
                <a:spcPts val="1600"/>
              </a:spcBef>
              <a:spcAft>
                <a:spcPts val="0"/>
              </a:spcAft>
              <a:buSzPts val="1800"/>
              <a:buChar char="●"/>
            </a:pPr>
            <a:r>
              <a:rPr lang="en"/>
              <a:t>We divide the data into 10 buckets of equal sizes.</a:t>
            </a:r>
            <a:endParaRPr/>
          </a:p>
          <a:p>
            <a:pPr indent="-342900" lvl="0" marL="457200" rtl="0" algn="l">
              <a:spcBef>
                <a:spcPts val="0"/>
              </a:spcBef>
              <a:spcAft>
                <a:spcPts val="0"/>
              </a:spcAft>
              <a:buSzPts val="1800"/>
              <a:buChar char="●"/>
            </a:pPr>
            <a:r>
              <a:rPr lang="en"/>
              <a:t>Assign bucket number for each group to a new variable - PriceRange.</a:t>
            </a:r>
            <a:endParaRPr/>
          </a:p>
          <a:p>
            <a:pPr indent="-342900" lvl="0" marL="457200" rtl="0" algn="l">
              <a:spcBef>
                <a:spcPts val="0"/>
              </a:spcBef>
              <a:spcAft>
                <a:spcPts val="0"/>
              </a:spcAft>
              <a:buSzPts val="1800"/>
              <a:buChar char="●"/>
            </a:pPr>
            <a:r>
              <a:rPr lang="en"/>
              <a:t>Each bucket has about 10% of data (between 2,500 and 2,800 rows).</a:t>
            </a:r>
            <a:endParaRPr/>
          </a:p>
          <a:p>
            <a:pPr indent="-342900" lvl="0" marL="457200" rtl="0" algn="l">
              <a:spcBef>
                <a:spcPts val="0"/>
              </a:spcBef>
              <a:spcAft>
                <a:spcPts val="0"/>
              </a:spcAft>
              <a:buSzPts val="1800"/>
              <a:buChar char="●"/>
            </a:pPr>
            <a:r>
              <a:rPr lang="en"/>
              <a:t>PriceRange </a:t>
            </a:r>
            <a:r>
              <a:rPr lang="en"/>
              <a:t>column has integer values from 1 to 10.</a:t>
            </a:r>
            <a:endParaRPr/>
          </a:p>
          <a:p>
            <a:pPr indent="0" lvl="0" marL="0" rtl="0" algn="l">
              <a:spcBef>
                <a:spcPts val="1600"/>
              </a:spcBef>
              <a:spcAft>
                <a:spcPts val="1600"/>
              </a:spcAft>
              <a:buNone/>
            </a:pPr>
            <a:r>
              <a:t/>
            </a:r>
            <a:endParaRPr/>
          </a:p>
        </p:txBody>
      </p:sp>
      <p:sp>
        <p:nvSpPr>
          <p:cNvPr id="200" name="Google Shape;200;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Price Prediction Model - Data Preparation Cont.</a:t>
            </a:r>
            <a:endParaRPr b="1"/>
          </a:p>
        </p:txBody>
      </p:sp>
      <p:sp>
        <p:nvSpPr>
          <p:cNvPr id="206" name="Google Shape;206;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Step-3 - Feature Selection:</a:t>
            </a:r>
            <a:endParaRPr b="1"/>
          </a:p>
          <a:p>
            <a:pPr indent="-330200" lvl="0" marL="457200" rtl="0" algn="l">
              <a:spcBef>
                <a:spcPts val="1600"/>
              </a:spcBef>
              <a:spcAft>
                <a:spcPts val="0"/>
              </a:spcAft>
              <a:buSzPts val="1600"/>
              <a:buChar char="●"/>
            </a:pPr>
            <a:r>
              <a:rPr lang="en" sz="1600"/>
              <a:t>Type    		- Property type - 3 different values: House, Townhouse, Unit.</a:t>
            </a:r>
            <a:endParaRPr sz="1600"/>
          </a:p>
          <a:p>
            <a:pPr indent="-330200" lvl="0" marL="457200" rtl="0" algn="l">
              <a:spcBef>
                <a:spcPts val="0"/>
              </a:spcBef>
              <a:spcAft>
                <a:spcPts val="0"/>
              </a:spcAft>
              <a:buSzPts val="1600"/>
              <a:buChar char="●"/>
            </a:pPr>
            <a:r>
              <a:rPr lang="en" sz="1600"/>
              <a:t>Rooms    	- Number of rooms</a:t>
            </a:r>
            <a:endParaRPr sz="1600"/>
          </a:p>
          <a:p>
            <a:pPr indent="-330200" lvl="0" marL="457200" rtl="0" algn="l">
              <a:spcBef>
                <a:spcPts val="0"/>
              </a:spcBef>
              <a:spcAft>
                <a:spcPts val="0"/>
              </a:spcAft>
              <a:buSzPts val="1600"/>
              <a:buChar char="●"/>
            </a:pPr>
            <a:r>
              <a:rPr lang="en" sz="1600"/>
              <a:t>Bedroom	- Number of bedrooms</a:t>
            </a:r>
            <a:endParaRPr sz="1600"/>
          </a:p>
          <a:p>
            <a:pPr indent="-330200" lvl="0" marL="457200" rtl="0" algn="l">
              <a:spcBef>
                <a:spcPts val="0"/>
              </a:spcBef>
              <a:spcAft>
                <a:spcPts val="0"/>
              </a:spcAft>
              <a:buSzPts val="1600"/>
              <a:buChar char="●"/>
            </a:pPr>
            <a:r>
              <a:rPr lang="en" sz="1600"/>
              <a:t>Bathroom	- Number of bathrooms</a:t>
            </a:r>
            <a:endParaRPr sz="1600"/>
          </a:p>
          <a:p>
            <a:pPr indent="-330200" lvl="0" marL="457200" rtl="0" algn="l">
              <a:spcBef>
                <a:spcPts val="0"/>
              </a:spcBef>
              <a:spcAft>
                <a:spcPts val="0"/>
              </a:spcAft>
              <a:buSzPts val="1600"/>
              <a:buChar char="●"/>
            </a:pPr>
            <a:r>
              <a:rPr lang="en" sz="1600"/>
              <a:t>Car    		- Number of car lots</a:t>
            </a:r>
            <a:endParaRPr sz="1600"/>
          </a:p>
          <a:p>
            <a:pPr indent="-330200" lvl="0" marL="457200" rtl="0" algn="l">
              <a:spcBef>
                <a:spcPts val="0"/>
              </a:spcBef>
              <a:spcAft>
                <a:spcPts val="0"/>
              </a:spcAft>
              <a:buSzPts val="1600"/>
              <a:buChar char="●"/>
            </a:pPr>
            <a:r>
              <a:rPr lang="en" sz="1600"/>
              <a:t>Landsize	- Land size</a:t>
            </a:r>
            <a:endParaRPr sz="1600"/>
          </a:p>
          <a:p>
            <a:pPr indent="-330200" lvl="0" marL="457200" rtl="0" algn="l">
              <a:spcBef>
                <a:spcPts val="0"/>
              </a:spcBef>
              <a:spcAft>
                <a:spcPts val="0"/>
              </a:spcAft>
              <a:buSzPts val="1600"/>
              <a:buChar char="●"/>
            </a:pPr>
            <a:r>
              <a:rPr lang="en" sz="1600"/>
              <a:t>YearBuilt		- Year property was built</a:t>
            </a:r>
            <a:endParaRPr sz="1600"/>
          </a:p>
          <a:p>
            <a:pPr indent="-330200" lvl="0" marL="457200" rtl="0" algn="l">
              <a:spcBef>
                <a:spcPts val="0"/>
              </a:spcBef>
              <a:spcAft>
                <a:spcPts val="0"/>
              </a:spcAft>
              <a:buSzPts val="1600"/>
              <a:buChar char="●"/>
            </a:pPr>
            <a:r>
              <a:rPr lang="en" sz="1600"/>
              <a:t>BuildingArea	- Build area</a:t>
            </a:r>
            <a:endParaRPr sz="1600"/>
          </a:p>
          <a:p>
            <a:pPr indent="-330200" lvl="0" marL="457200" rtl="0" algn="l">
              <a:spcBef>
                <a:spcPts val="0"/>
              </a:spcBef>
              <a:spcAft>
                <a:spcPts val="0"/>
              </a:spcAft>
              <a:buSzPts val="1600"/>
              <a:buChar char="●"/>
            </a:pPr>
            <a:r>
              <a:rPr lang="en" sz="1600"/>
              <a:t>Distance		- Distance from Central Business District (CBD)</a:t>
            </a:r>
            <a:endParaRPr sz="1600"/>
          </a:p>
          <a:p>
            <a:pPr indent="0" lvl="0" marL="0" rtl="0" algn="l">
              <a:spcBef>
                <a:spcPts val="1600"/>
              </a:spcBef>
              <a:spcAft>
                <a:spcPts val="1600"/>
              </a:spcAft>
              <a:buNone/>
            </a:pPr>
            <a:r>
              <a:t/>
            </a:r>
            <a:endParaRPr/>
          </a:p>
        </p:txBody>
      </p:sp>
      <p:sp>
        <p:nvSpPr>
          <p:cNvPr id="207" name="Google Shape;207;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Introduction</a:t>
            </a:r>
            <a:endParaRPr b="1"/>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Calibri"/>
              <a:buChar char="●"/>
            </a:pPr>
            <a:r>
              <a:rPr lang="en">
                <a:latin typeface="Calibri"/>
                <a:ea typeface="Calibri"/>
                <a:cs typeface="Calibri"/>
                <a:sym typeface="Calibri"/>
              </a:rPr>
              <a:t>Melbourne and Sydney are </a:t>
            </a:r>
            <a:r>
              <a:rPr lang="en">
                <a:latin typeface="Calibri"/>
                <a:ea typeface="Calibri"/>
                <a:cs typeface="Calibri"/>
                <a:sym typeface="Calibri"/>
              </a:rPr>
              <a:t>Australia's top house price cities much like Canada’s Toronto and Vancouver. </a:t>
            </a:r>
            <a:endParaRPr>
              <a:latin typeface="Calibri"/>
              <a:ea typeface="Calibri"/>
              <a:cs typeface="Calibri"/>
              <a:sym typeface="Calibri"/>
            </a:endParaRPr>
          </a:p>
          <a:p>
            <a:pPr indent="-342900" lvl="0" marL="457200" rtl="0" algn="l">
              <a:lnSpc>
                <a:spcPct val="100000"/>
              </a:lnSpc>
              <a:spcBef>
                <a:spcPts val="0"/>
              </a:spcBef>
              <a:spcAft>
                <a:spcPts val="0"/>
              </a:spcAft>
              <a:buSzPts val="1800"/>
              <a:buFont typeface="Calibri"/>
              <a:buChar char="●"/>
            </a:pPr>
            <a:r>
              <a:rPr lang="en">
                <a:latin typeface="Calibri"/>
                <a:ea typeface="Calibri"/>
                <a:cs typeface="Calibri"/>
                <a:sym typeface="Calibri"/>
              </a:rPr>
              <a:t>For our project we will be analyzing Melbourne’s Housing Market from January 2016.</a:t>
            </a:r>
            <a:endParaRPr>
              <a:latin typeface="Calibri"/>
              <a:ea typeface="Calibri"/>
              <a:cs typeface="Calibri"/>
              <a:sym typeface="Calibri"/>
            </a:endParaRPr>
          </a:p>
          <a:p>
            <a:pPr indent="-342900" lvl="0" marL="457200" rtl="0" algn="l">
              <a:lnSpc>
                <a:spcPct val="100000"/>
              </a:lnSpc>
              <a:spcBef>
                <a:spcPts val="0"/>
              </a:spcBef>
              <a:spcAft>
                <a:spcPts val="0"/>
              </a:spcAft>
              <a:buSzPts val="1800"/>
              <a:buChar char="●"/>
            </a:pPr>
            <a:r>
              <a:rPr b="1" lang="en">
                <a:latin typeface="Calibri"/>
                <a:ea typeface="Calibri"/>
                <a:cs typeface="Calibri"/>
                <a:sym typeface="Calibri"/>
              </a:rPr>
              <a:t>Goal</a:t>
            </a:r>
            <a:r>
              <a:rPr lang="en">
                <a:latin typeface="Calibri"/>
                <a:ea typeface="Calibri"/>
                <a:cs typeface="Calibri"/>
                <a:sym typeface="Calibri"/>
              </a:rPr>
              <a:t>: Be able to analyze the house market trend in Melbourne.</a:t>
            </a:r>
            <a:endParaRPr>
              <a:latin typeface="Calibri"/>
              <a:ea typeface="Calibri"/>
              <a:cs typeface="Calibri"/>
              <a:sym typeface="Calibri"/>
            </a:endParaRPr>
          </a:p>
          <a:p>
            <a:pPr indent="-342900" lvl="0" marL="457200" rtl="0" algn="l">
              <a:lnSpc>
                <a:spcPct val="100000"/>
              </a:lnSpc>
              <a:spcBef>
                <a:spcPts val="0"/>
              </a:spcBef>
              <a:spcAft>
                <a:spcPts val="0"/>
              </a:spcAft>
              <a:buSzPts val="1800"/>
              <a:buFont typeface="Calibri"/>
              <a:buChar char="●"/>
            </a:pPr>
            <a:r>
              <a:rPr lang="en">
                <a:latin typeface="Calibri"/>
                <a:ea typeface="Calibri"/>
                <a:cs typeface="Calibri"/>
                <a:sym typeface="Calibri"/>
              </a:rPr>
              <a:t>Be able to build a model to accurately predict the trend of housing prices.</a:t>
            </a:r>
            <a:endParaRPr>
              <a:latin typeface="Calibri"/>
              <a:ea typeface="Calibri"/>
              <a:cs typeface="Calibri"/>
              <a:sym typeface="Calibri"/>
            </a:endParaRPr>
          </a:p>
          <a:p>
            <a:pPr indent="0" lvl="0" marL="457200" rtl="0" algn="l">
              <a:lnSpc>
                <a:spcPct val="100000"/>
              </a:lnSpc>
              <a:spcBef>
                <a:spcPts val="1600"/>
              </a:spcBef>
              <a:spcAft>
                <a:spcPts val="0"/>
              </a:spcAft>
              <a:buNone/>
            </a:pPr>
            <a:r>
              <a:t/>
            </a:r>
            <a:endParaRPr>
              <a:latin typeface="Calibri"/>
              <a:ea typeface="Calibri"/>
              <a:cs typeface="Calibri"/>
              <a:sym typeface="Calibri"/>
            </a:endParaRPr>
          </a:p>
          <a:p>
            <a:pPr indent="-342900" lvl="0" marL="457200" rtl="0" algn="l">
              <a:lnSpc>
                <a:spcPct val="100000"/>
              </a:lnSpc>
              <a:spcBef>
                <a:spcPts val="1600"/>
              </a:spcBef>
              <a:spcAft>
                <a:spcPts val="0"/>
              </a:spcAft>
              <a:buSzPts val="1800"/>
              <a:buFont typeface="Calibri"/>
              <a:buChar char="●"/>
            </a:pPr>
            <a:r>
              <a:rPr lang="en">
                <a:latin typeface="Calibri"/>
                <a:ea typeface="Calibri"/>
                <a:cs typeface="Calibri"/>
                <a:sym typeface="Calibri"/>
              </a:rPr>
              <a:t>Use Time Series techniques to analyze our dataset.</a:t>
            </a:r>
            <a:endParaRPr>
              <a:latin typeface="Calibri"/>
              <a:ea typeface="Calibri"/>
              <a:cs typeface="Calibri"/>
              <a:sym typeface="Calibri"/>
            </a:endParaRPr>
          </a:p>
          <a:p>
            <a:pPr indent="-342900" lvl="0" marL="457200" rtl="0" algn="l">
              <a:lnSpc>
                <a:spcPct val="100000"/>
              </a:lnSpc>
              <a:spcBef>
                <a:spcPts val="0"/>
              </a:spcBef>
              <a:spcAft>
                <a:spcPts val="0"/>
              </a:spcAft>
              <a:buSzPts val="1800"/>
              <a:buFont typeface="Calibri"/>
              <a:buChar char="●"/>
            </a:pPr>
            <a:r>
              <a:rPr lang="en">
                <a:latin typeface="Calibri"/>
                <a:ea typeface="Calibri"/>
                <a:cs typeface="Calibri"/>
                <a:sym typeface="Calibri"/>
              </a:rPr>
              <a:t>Use Neural Network Deep Learning technique to model price prediction.</a:t>
            </a:r>
            <a:endParaRPr>
              <a:latin typeface="Calibri"/>
              <a:ea typeface="Calibri"/>
              <a:cs typeface="Calibri"/>
              <a:sym typeface="Calibri"/>
            </a:endParaRPr>
          </a:p>
          <a:p>
            <a:pPr indent="-342900" lvl="0" marL="457200" rtl="0" algn="l">
              <a:lnSpc>
                <a:spcPct val="100000"/>
              </a:lnSpc>
              <a:spcBef>
                <a:spcPts val="0"/>
              </a:spcBef>
              <a:spcAft>
                <a:spcPts val="0"/>
              </a:spcAft>
              <a:buSzPts val="1800"/>
              <a:buChar char="●"/>
            </a:pPr>
            <a:r>
              <a:rPr b="1" lang="en">
                <a:latin typeface="Calibri"/>
                <a:ea typeface="Calibri"/>
                <a:cs typeface="Calibri"/>
                <a:sym typeface="Calibri"/>
              </a:rPr>
              <a:t>Success Factors</a:t>
            </a:r>
            <a:r>
              <a:rPr lang="en">
                <a:latin typeface="Calibri"/>
                <a:ea typeface="Calibri"/>
                <a:cs typeface="Calibri"/>
                <a:sym typeface="Calibri"/>
              </a:rPr>
              <a:t>: How well we can analyze the housing market dataset.</a:t>
            </a:r>
            <a:endParaRPr>
              <a:latin typeface="Calibri"/>
              <a:ea typeface="Calibri"/>
              <a:cs typeface="Calibri"/>
              <a:sym typeface="Calibri"/>
            </a:endParaRPr>
          </a:p>
          <a:p>
            <a:pPr indent="-342900" lvl="0" marL="457200" rtl="0" algn="l">
              <a:lnSpc>
                <a:spcPct val="100000"/>
              </a:lnSpc>
              <a:spcBef>
                <a:spcPts val="0"/>
              </a:spcBef>
              <a:spcAft>
                <a:spcPts val="0"/>
              </a:spcAft>
              <a:buSzPts val="1800"/>
              <a:buFont typeface="Calibri"/>
              <a:buChar char="●"/>
            </a:pPr>
            <a:r>
              <a:rPr lang="en">
                <a:latin typeface="Calibri"/>
                <a:ea typeface="Calibri"/>
                <a:cs typeface="Calibri"/>
                <a:sym typeface="Calibri"/>
              </a:rPr>
              <a:t>How accurate is our price prediction model.</a:t>
            </a:r>
            <a:endParaRPr>
              <a:latin typeface="Calibri"/>
              <a:ea typeface="Calibri"/>
              <a:cs typeface="Calibri"/>
              <a:sym typeface="Calibri"/>
            </a:endParaRPr>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Price Prediction Model - Data Preparation Cont.</a:t>
            </a:r>
            <a:endParaRPr b="1"/>
          </a:p>
        </p:txBody>
      </p:sp>
      <p:sp>
        <p:nvSpPr>
          <p:cNvPr id="213" name="Google Shape;213;p32"/>
          <p:cNvSpPr txBox="1"/>
          <p:nvPr>
            <p:ph idx="1" type="body"/>
          </p:nvPr>
        </p:nvSpPr>
        <p:spPr>
          <a:xfrm>
            <a:off x="311700" y="11322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Step-4 - Data Cleanup for Independent attributes:</a:t>
            </a:r>
            <a:endParaRPr b="1"/>
          </a:p>
          <a:p>
            <a:pPr indent="-342900" lvl="0" marL="457200" rtl="0" algn="l">
              <a:spcBef>
                <a:spcPts val="1600"/>
              </a:spcBef>
              <a:spcAft>
                <a:spcPts val="0"/>
              </a:spcAft>
              <a:buSzPts val="1800"/>
              <a:buChar char="●"/>
            </a:pPr>
            <a:r>
              <a:rPr lang="en"/>
              <a:t>Convert non-numeric columns with numeric data to numeric.</a:t>
            </a:r>
            <a:endParaRPr/>
          </a:p>
          <a:p>
            <a:pPr indent="-342900" lvl="0" marL="457200" rtl="0" algn="l">
              <a:spcBef>
                <a:spcPts val="0"/>
              </a:spcBef>
              <a:spcAft>
                <a:spcPts val="0"/>
              </a:spcAft>
              <a:buSzPts val="1800"/>
              <a:buChar char="●"/>
            </a:pPr>
            <a:r>
              <a:rPr lang="en"/>
              <a:t>Fill null values in numeric columns with column mean values.</a:t>
            </a:r>
            <a:endParaRPr/>
          </a:p>
          <a:p>
            <a:pPr indent="0" lvl="0" marL="0" rtl="0" algn="l">
              <a:spcBef>
                <a:spcPts val="1600"/>
              </a:spcBef>
              <a:spcAft>
                <a:spcPts val="0"/>
              </a:spcAft>
              <a:buNone/>
            </a:pPr>
            <a:r>
              <a:t/>
            </a:r>
            <a:endParaRPr b="1"/>
          </a:p>
          <a:p>
            <a:pPr indent="0" lvl="0" marL="0" rtl="0" algn="l">
              <a:spcBef>
                <a:spcPts val="1600"/>
              </a:spcBef>
              <a:spcAft>
                <a:spcPts val="0"/>
              </a:spcAft>
              <a:buNone/>
            </a:pPr>
            <a:r>
              <a:rPr b="1" lang="en"/>
              <a:t>Step-5 - Create dummies for categorical attribute (Type):</a:t>
            </a:r>
            <a:endParaRPr b="1"/>
          </a:p>
          <a:p>
            <a:pPr indent="0" lvl="0" marL="0" rtl="0" algn="l">
              <a:spcBef>
                <a:spcPts val="1600"/>
              </a:spcBef>
              <a:spcAft>
                <a:spcPts val="0"/>
              </a:spcAft>
              <a:buNone/>
            </a:pPr>
            <a:r>
              <a:rPr lang="en"/>
              <a:t>We add categorical attribute (Type) to column selection and create dummies.</a:t>
            </a:r>
            <a:endParaRPr/>
          </a:p>
          <a:p>
            <a:pPr indent="0" lvl="0" marL="0" rtl="0" algn="l">
              <a:spcBef>
                <a:spcPts val="1600"/>
              </a:spcBef>
              <a:spcAft>
                <a:spcPts val="1600"/>
              </a:spcAft>
              <a:buNone/>
            </a:pPr>
            <a:r>
              <a:t/>
            </a:r>
            <a:endParaRPr/>
          </a:p>
        </p:txBody>
      </p:sp>
      <p:sp>
        <p:nvSpPr>
          <p:cNvPr id="214" name="Google Shape;214;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Price Prediction Model - Data Preparation Cont.</a:t>
            </a:r>
            <a:endParaRPr b="1"/>
          </a:p>
        </p:txBody>
      </p:sp>
      <p:sp>
        <p:nvSpPr>
          <p:cNvPr id="220" name="Google Shape;220;p33"/>
          <p:cNvSpPr txBox="1"/>
          <p:nvPr>
            <p:ph idx="1" type="body"/>
          </p:nvPr>
        </p:nvSpPr>
        <p:spPr>
          <a:xfrm>
            <a:off x="311700" y="11322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Step-6 - Prepare Model Data:</a:t>
            </a:r>
            <a:endParaRPr b="1"/>
          </a:p>
          <a:p>
            <a:pPr indent="-342900" lvl="0" marL="457200" rtl="0" algn="l">
              <a:spcBef>
                <a:spcPts val="1600"/>
              </a:spcBef>
              <a:spcAft>
                <a:spcPts val="0"/>
              </a:spcAft>
              <a:buSzPts val="1800"/>
              <a:buChar char="●"/>
            </a:pPr>
            <a:r>
              <a:rPr lang="en"/>
              <a:t>1. Create a dataframe with the selected features</a:t>
            </a:r>
            <a:endParaRPr/>
          </a:p>
          <a:p>
            <a:pPr indent="-342900" lvl="0" marL="457200" rtl="0" algn="l">
              <a:spcBef>
                <a:spcPts val="0"/>
              </a:spcBef>
              <a:spcAft>
                <a:spcPts val="0"/>
              </a:spcAft>
              <a:buSzPts val="1800"/>
              <a:buChar char="●"/>
            </a:pPr>
            <a:r>
              <a:rPr lang="en"/>
              <a:t>2. Create a simple </a:t>
            </a:r>
            <a:r>
              <a:rPr lang="en"/>
              <a:t>Neural Net</a:t>
            </a:r>
            <a:r>
              <a:rPr lang="en"/>
              <a:t> with the selected features</a:t>
            </a:r>
            <a:endParaRPr/>
          </a:p>
          <a:p>
            <a:pPr indent="-342900" lvl="0" marL="457200" rtl="0" algn="l">
              <a:spcBef>
                <a:spcPts val="0"/>
              </a:spcBef>
              <a:spcAft>
                <a:spcPts val="0"/>
              </a:spcAft>
              <a:buSzPts val="1800"/>
              <a:buChar char="●"/>
            </a:pPr>
            <a:r>
              <a:rPr lang="en"/>
              <a:t>3. Convert model data to matrix</a:t>
            </a:r>
            <a:endParaRPr/>
          </a:p>
          <a:p>
            <a:pPr indent="-342900" lvl="0" marL="457200" rtl="0" algn="l">
              <a:spcBef>
                <a:spcPts val="0"/>
              </a:spcBef>
              <a:spcAft>
                <a:spcPts val="0"/>
              </a:spcAft>
              <a:buSzPts val="1800"/>
              <a:buChar char="●"/>
            </a:pPr>
            <a:r>
              <a:rPr lang="en"/>
              <a:t>4. Split data into 80/20 Train/Test sets</a:t>
            </a:r>
            <a:endParaRPr/>
          </a:p>
          <a:p>
            <a:pPr indent="-342900" lvl="0" marL="457200" rtl="0" algn="l">
              <a:spcBef>
                <a:spcPts val="0"/>
              </a:spcBef>
              <a:spcAft>
                <a:spcPts val="0"/>
              </a:spcAft>
              <a:buSzPts val="1800"/>
              <a:buChar char="●"/>
            </a:pPr>
            <a:r>
              <a:rPr lang="en"/>
              <a:t>5. Normalize train and test data</a:t>
            </a:r>
            <a:endParaRPr/>
          </a:p>
          <a:p>
            <a:pPr indent="-342900" lvl="0" marL="457200" rtl="0" algn="l">
              <a:spcBef>
                <a:spcPts val="0"/>
              </a:spcBef>
              <a:spcAft>
                <a:spcPts val="0"/>
              </a:spcAft>
              <a:buSzPts val="1800"/>
              <a:buChar char="●"/>
            </a:pPr>
            <a:r>
              <a:rPr lang="en"/>
              <a:t>6. Categorization </a:t>
            </a:r>
            <a:r>
              <a:rPr lang="en"/>
              <a:t>train and test</a:t>
            </a:r>
            <a:r>
              <a:rPr lang="en"/>
              <a:t> target vectors</a:t>
            </a:r>
            <a:endParaRPr/>
          </a:p>
          <a:p>
            <a:pPr indent="-342900" lvl="0" marL="457200" rtl="0" algn="l">
              <a:spcBef>
                <a:spcPts val="0"/>
              </a:spcBef>
              <a:spcAft>
                <a:spcPts val="0"/>
              </a:spcAft>
              <a:buSzPts val="1800"/>
              <a:buChar char="●"/>
            </a:pPr>
            <a:r>
              <a:rPr lang="en"/>
              <a:t>This is called one-hot encoding in Keras (Deep Learning) -</a:t>
            </a:r>
            <a:endParaRPr/>
          </a:p>
          <a:p>
            <a:pPr indent="-342900" lvl="0" marL="457200" rtl="0" algn="l">
              <a:spcBef>
                <a:spcPts val="0"/>
              </a:spcBef>
              <a:spcAft>
                <a:spcPts val="0"/>
              </a:spcAft>
              <a:buSzPts val="1800"/>
              <a:buChar char="●"/>
            </a:pPr>
            <a:r>
              <a:rPr lang="en"/>
              <a:t>Have multiple binary-outcomes, instead of one with multiple possible values.</a:t>
            </a:r>
            <a:endParaRPr/>
          </a:p>
        </p:txBody>
      </p:sp>
      <p:sp>
        <p:nvSpPr>
          <p:cNvPr id="221" name="Google Shape;221;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Keras Deep Learning Model</a:t>
            </a:r>
            <a:endParaRPr b="1"/>
          </a:p>
        </p:txBody>
      </p:sp>
      <p:sp>
        <p:nvSpPr>
          <p:cNvPr id="227" name="Google Shape;227;p34"/>
          <p:cNvSpPr txBox="1"/>
          <p:nvPr>
            <p:ph idx="1" type="body"/>
          </p:nvPr>
        </p:nvSpPr>
        <p:spPr>
          <a:xfrm>
            <a:off x="311700" y="12468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a:t>
            </a:r>
            <a:r>
              <a:rPr lang="en"/>
              <a:t>Keras </a:t>
            </a:r>
            <a:r>
              <a:rPr lang="en"/>
              <a:t>sequential model - stacking the layers sequentially.</a:t>
            </a:r>
            <a:endParaRPr/>
          </a:p>
          <a:p>
            <a:pPr indent="0" lvl="0" marL="0" rtl="0" algn="l">
              <a:spcBef>
                <a:spcPts val="1600"/>
              </a:spcBef>
              <a:spcAft>
                <a:spcPts val="0"/>
              </a:spcAft>
              <a:buClr>
                <a:schemeClr val="dk1"/>
              </a:buClr>
              <a:buSzPts val="1100"/>
              <a:buFont typeface="Arial"/>
              <a:buNone/>
            </a:pPr>
            <a:r>
              <a:rPr lang="en"/>
              <a:t>Our model has:</a:t>
            </a:r>
            <a:endParaRPr/>
          </a:p>
          <a:p>
            <a:pPr indent="-342900" lvl="0" marL="457200" rtl="0" algn="l">
              <a:spcBef>
                <a:spcPts val="1600"/>
              </a:spcBef>
              <a:spcAft>
                <a:spcPts val="0"/>
              </a:spcAft>
              <a:buSzPts val="1800"/>
              <a:buChar char="●"/>
            </a:pPr>
            <a:r>
              <a:rPr lang="en"/>
              <a:t>Three hidden layers, with 100, 50 and 20 neurons each.</a:t>
            </a:r>
            <a:endParaRPr/>
          </a:p>
          <a:p>
            <a:pPr indent="-342900" lvl="0" marL="457200" rtl="0" algn="l">
              <a:spcBef>
                <a:spcPts val="0"/>
              </a:spcBef>
              <a:spcAft>
                <a:spcPts val="0"/>
              </a:spcAft>
              <a:buSzPts val="1800"/>
              <a:buChar char="●"/>
            </a:pPr>
            <a:r>
              <a:rPr lang="en"/>
              <a:t>Keras builds an implicit input layer using the input_shape parameter.</a:t>
            </a:r>
            <a:endParaRPr/>
          </a:p>
          <a:p>
            <a:pPr indent="-342900" lvl="0" marL="457200" rtl="0" algn="l">
              <a:spcBef>
                <a:spcPts val="0"/>
              </a:spcBef>
              <a:spcAft>
                <a:spcPts val="0"/>
              </a:spcAft>
              <a:buSzPts val="1800"/>
              <a:buChar char="●"/>
            </a:pPr>
            <a:r>
              <a:rPr lang="en"/>
              <a:t>Last layer is the output layer.</a:t>
            </a:r>
            <a:endParaRPr/>
          </a:p>
        </p:txBody>
      </p:sp>
      <p:sp>
        <p:nvSpPr>
          <p:cNvPr id="228" name="Google Shape;228;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Keras Deep Learning Model Cont.</a:t>
            </a:r>
            <a:endParaRPr b="1"/>
          </a:p>
        </p:txBody>
      </p:sp>
      <p:sp>
        <p:nvSpPr>
          <p:cNvPr id="234" name="Google Shape;234;p35"/>
          <p:cNvSpPr txBox="1"/>
          <p:nvPr>
            <p:ph idx="1" type="body"/>
          </p:nvPr>
        </p:nvSpPr>
        <p:spPr>
          <a:xfrm>
            <a:off x="311700" y="1418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We use the following options with our model:</a:t>
            </a:r>
            <a:endParaRPr/>
          </a:p>
          <a:p>
            <a:pPr indent="-342900" lvl="0" marL="457200" rtl="0" algn="l">
              <a:spcBef>
                <a:spcPts val="1600"/>
              </a:spcBef>
              <a:spcAft>
                <a:spcPts val="0"/>
              </a:spcAft>
              <a:buSzPts val="1800"/>
              <a:buChar char="●"/>
            </a:pPr>
            <a:r>
              <a:rPr lang="en"/>
              <a:t>Loss function = categorical_crossentropy</a:t>
            </a:r>
            <a:endParaRPr/>
          </a:p>
          <a:p>
            <a:pPr indent="-342900" lvl="0" marL="457200" rtl="0" algn="l">
              <a:spcBef>
                <a:spcPts val="0"/>
              </a:spcBef>
              <a:spcAft>
                <a:spcPts val="0"/>
              </a:spcAft>
              <a:buSzPts val="1800"/>
              <a:buChar char="●"/>
            </a:pPr>
            <a:r>
              <a:rPr lang="en"/>
              <a:t>Optimizer function = optimizer_rmsprop()</a:t>
            </a:r>
            <a:endParaRPr/>
          </a:p>
          <a:p>
            <a:pPr indent="-342900" lvl="0" marL="457200" rtl="0" algn="l">
              <a:spcBef>
                <a:spcPts val="0"/>
              </a:spcBef>
              <a:spcAft>
                <a:spcPts val="0"/>
              </a:spcAft>
              <a:buSzPts val="1800"/>
              <a:buChar char="●"/>
            </a:pPr>
            <a:r>
              <a:rPr lang="en"/>
              <a:t>Accuracy for our metrics</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
        <p:nvSpPr>
          <p:cNvPr id="235" name="Google Shape;235;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Keras Deep Learning Model Cont.</a:t>
            </a:r>
            <a:endParaRPr b="1"/>
          </a:p>
        </p:txBody>
      </p:sp>
      <p:sp>
        <p:nvSpPr>
          <p:cNvPr id="241" name="Google Shape;241;p36"/>
          <p:cNvSpPr txBox="1"/>
          <p:nvPr>
            <p:ph idx="1" type="body"/>
          </p:nvPr>
        </p:nvSpPr>
        <p:spPr>
          <a:xfrm>
            <a:off x="311700" y="1418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fit the model with train dataset and with the following options:</a:t>
            </a:r>
            <a:endParaRPr/>
          </a:p>
          <a:p>
            <a:pPr indent="-342900" lvl="0" marL="457200" rtl="0" algn="l">
              <a:spcBef>
                <a:spcPts val="1600"/>
              </a:spcBef>
              <a:spcAft>
                <a:spcPts val="0"/>
              </a:spcAft>
              <a:buSzPts val="1800"/>
              <a:buChar char="●"/>
            </a:pPr>
            <a:r>
              <a:rPr lang="en"/>
              <a:t># epochs = 100</a:t>
            </a:r>
            <a:endParaRPr/>
          </a:p>
          <a:p>
            <a:pPr indent="-342900" lvl="0" marL="457200" rtl="0" algn="l">
              <a:spcBef>
                <a:spcPts val="0"/>
              </a:spcBef>
              <a:spcAft>
                <a:spcPts val="0"/>
              </a:spcAft>
              <a:buSzPts val="1800"/>
              <a:buChar char="●"/>
            </a:pPr>
            <a:r>
              <a:rPr lang="en"/>
              <a:t>Batch_size = 32</a:t>
            </a:r>
            <a:endParaRPr/>
          </a:p>
          <a:p>
            <a:pPr indent="-342900" lvl="0" marL="457200" rtl="0" algn="l">
              <a:spcBef>
                <a:spcPts val="0"/>
              </a:spcBef>
              <a:spcAft>
                <a:spcPts val="0"/>
              </a:spcAft>
              <a:buSzPts val="1800"/>
              <a:buChar char="●"/>
            </a:pPr>
            <a:r>
              <a:rPr lang="en"/>
              <a:t>Validation_split=0.2</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42" name="Google Shape;242;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Keras Deep Learning Model Cont.</a:t>
            </a:r>
            <a:endParaRPr b="1"/>
          </a:p>
        </p:txBody>
      </p:sp>
      <p:sp>
        <p:nvSpPr>
          <p:cNvPr id="248" name="Google Shape;248;p37"/>
          <p:cNvSpPr txBox="1"/>
          <p:nvPr>
            <p:ph idx="1" type="body"/>
          </p:nvPr>
        </p:nvSpPr>
        <p:spPr>
          <a:xfrm>
            <a:off x="311700" y="11322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lang="en"/>
              <a:t>hart of our model fitting history:</a:t>
            </a:r>
            <a:endParaRPr/>
          </a:p>
          <a:p>
            <a:pPr indent="0" lvl="0" marL="0" rtl="0" algn="l">
              <a:spcBef>
                <a:spcPts val="1600"/>
              </a:spcBef>
              <a:spcAft>
                <a:spcPts val="1600"/>
              </a:spcAft>
              <a:buNone/>
            </a:pPr>
            <a:r>
              <a:t/>
            </a:r>
            <a:endParaRPr/>
          </a:p>
        </p:txBody>
      </p:sp>
      <p:sp>
        <p:nvSpPr>
          <p:cNvPr id="249" name="Google Shape;249;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50" name="Google Shape;250;p37"/>
          <p:cNvPicPr preferRelativeResize="0"/>
          <p:nvPr/>
        </p:nvPicPr>
        <p:blipFill>
          <a:blip r:embed="rId3">
            <a:alphaModFix/>
          </a:blip>
          <a:stretch>
            <a:fillRect/>
          </a:stretch>
        </p:blipFill>
        <p:spPr>
          <a:xfrm>
            <a:off x="1521250" y="1691425"/>
            <a:ext cx="5943600" cy="2971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Model Evaluation</a:t>
            </a:r>
            <a:endParaRPr b="1"/>
          </a:p>
        </p:txBody>
      </p:sp>
      <p:sp>
        <p:nvSpPr>
          <p:cNvPr id="256" name="Google Shape;256;p38"/>
          <p:cNvSpPr txBox="1"/>
          <p:nvPr>
            <p:ph idx="1" type="body"/>
          </p:nvPr>
        </p:nvSpPr>
        <p:spPr>
          <a:xfrm>
            <a:off x="311700" y="9603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We evaluate our using the testset data.</a:t>
            </a:r>
            <a:endParaRPr/>
          </a:p>
          <a:p>
            <a:pPr indent="-342900" lvl="0" marL="457200" rtl="0" algn="l">
              <a:spcBef>
                <a:spcPts val="1600"/>
              </a:spcBef>
              <a:spcAft>
                <a:spcPts val="0"/>
              </a:spcAft>
              <a:buSzPts val="1800"/>
              <a:buChar char="●"/>
            </a:pPr>
            <a:r>
              <a:rPr lang="en"/>
              <a:t>The loss rate is 8.98, which is fairly good.</a:t>
            </a:r>
            <a:endParaRPr/>
          </a:p>
          <a:p>
            <a:pPr indent="-342900" lvl="0" marL="457200" rtl="0" algn="l">
              <a:spcBef>
                <a:spcPts val="0"/>
              </a:spcBef>
              <a:spcAft>
                <a:spcPts val="0"/>
              </a:spcAft>
              <a:buSzPts val="1800"/>
              <a:buChar char="●"/>
            </a:pPr>
            <a:r>
              <a:rPr lang="en"/>
              <a:t>Accuracy is only about 34%, which is not very good.</a:t>
            </a:r>
            <a:endParaRPr/>
          </a:p>
          <a:p>
            <a:pPr indent="0" lvl="0" marL="0" rtl="0" algn="l">
              <a:spcBef>
                <a:spcPts val="1600"/>
              </a:spcBef>
              <a:spcAft>
                <a:spcPts val="0"/>
              </a:spcAft>
              <a:buNone/>
            </a:pPr>
            <a:r>
              <a:rPr lang="en"/>
              <a:t>Need more time to fine tune the model to improve the performance and </a:t>
            </a:r>
            <a:r>
              <a:rPr lang="en"/>
              <a:t>accuracy.</a:t>
            </a:r>
            <a:endParaRPr/>
          </a:p>
          <a:p>
            <a:pPr indent="0" lvl="0" marL="0" rtl="0" algn="l">
              <a:spcBef>
                <a:spcPts val="1600"/>
              </a:spcBef>
              <a:spcAft>
                <a:spcPts val="1600"/>
              </a:spcAft>
              <a:buNone/>
            </a:pPr>
            <a:r>
              <a:t/>
            </a:r>
            <a:endParaRPr/>
          </a:p>
        </p:txBody>
      </p:sp>
      <p:sp>
        <p:nvSpPr>
          <p:cNvPr id="257" name="Google Shape;257;p3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58" name="Google Shape;258;p38"/>
          <p:cNvPicPr preferRelativeResize="0"/>
          <p:nvPr/>
        </p:nvPicPr>
        <p:blipFill>
          <a:blip r:embed="rId3">
            <a:alphaModFix/>
          </a:blip>
          <a:stretch>
            <a:fillRect/>
          </a:stretch>
        </p:blipFill>
        <p:spPr>
          <a:xfrm>
            <a:off x="590550" y="2974063"/>
            <a:ext cx="7962900" cy="12858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Deployment</a:t>
            </a:r>
            <a:endParaRPr b="1"/>
          </a:p>
        </p:txBody>
      </p:sp>
      <p:sp>
        <p:nvSpPr>
          <p:cNvPr id="264" name="Google Shape;264;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We used the ShinyApps website to deploy our application.</a:t>
            </a:r>
            <a:endParaRPr/>
          </a:p>
          <a:p>
            <a:pPr indent="0" lvl="0" marL="0" rtl="0" algn="l">
              <a:spcBef>
                <a:spcPts val="1600"/>
              </a:spcBef>
              <a:spcAft>
                <a:spcPts val="1600"/>
              </a:spcAft>
              <a:buNone/>
            </a:pPr>
            <a:r>
              <a:rPr lang="en"/>
              <a:t>Our application on ShinyApps can be accessed at: </a:t>
            </a:r>
            <a:r>
              <a:rPr lang="en" u="sng">
                <a:solidFill>
                  <a:schemeClr val="hlink"/>
                </a:solidFill>
                <a:hlinkClick r:id="rId3"/>
              </a:rPr>
              <a:t>https://skvuong.shinyapps.io/project/</a:t>
            </a:r>
            <a:endParaRPr/>
          </a:p>
        </p:txBody>
      </p:sp>
      <p:sp>
        <p:nvSpPr>
          <p:cNvPr id="265" name="Google Shape;265;p3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Deployment Design</a:t>
            </a:r>
            <a:endParaRPr b="1"/>
          </a:p>
        </p:txBody>
      </p:sp>
      <p:sp>
        <p:nvSpPr>
          <p:cNvPr id="271" name="Google Shape;271;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App presents a drop-down list with options for the users to choose.</a:t>
            </a:r>
            <a:endParaRPr/>
          </a:p>
          <a:p>
            <a:pPr indent="0" lvl="0" marL="0" rtl="0" algn="l">
              <a:spcBef>
                <a:spcPts val="1600"/>
              </a:spcBef>
              <a:spcAft>
                <a:spcPts val="0"/>
              </a:spcAft>
              <a:buClr>
                <a:schemeClr val="dk1"/>
              </a:buClr>
              <a:buSzPts val="1100"/>
              <a:buFont typeface="Arial"/>
              <a:buNone/>
            </a:pPr>
            <a:r>
              <a:rPr lang="en"/>
              <a:t>Our ShinyApp presents the following options to the users:</a:t>
            </a:r>
            <a:endParaRPr/>
          </a:p>
          <a:p>
            <a:pPr indent="-342900" lvl="0" marL="457200" rtl="0" algn="l">
              <a:spcBef>
                <a:spcPts val="1600"/>
              </a:spcBef>
              <a:spcAft>
                <a:spcPts val="0"/>
              </a:spcAft>
              <a:buSzPts val="1800"/>
              <a:buChar char="●"/>
            </a:pPr>
            <a:r>
              <a:rPr lang="en"/>
              <a:t>Top 10 Suburbs Bar Chart</a:t>
            </a:r>
            <a:endParaRPr/>
          </a:p>
          <a:p>
            <a:pPr indent="-342900" lvl="0" marL="457200" rtl="0" algn="l">
              <a:spcBef>
                <a:spcPts val="0"/>
              </a:spcBef>
              <a:spcAft>
                <a:spcPts val="0"/>
              </a:spcAft>
              <a:buSzPts val="1800"/>
              <a:buChar char="●"/>
            </a:pPr>
            <a:r>
              <a:rPr lang="en"/>
              <a:t>Correlation Matrix Chart</a:t>
            </a:r>
            <a:endParaRPr/>
          </a:p>
        </p:txBody>
      </p:sp>
      <p:sp>
        <p:nvSpPr>
          <p:cNvPr id="272" name="Google Shape;272;p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Conclusions</a:t>
            </a:r>
            <a:endParaRPr b="1"/>
          </a:p>
        </p:txBody>
      </p:sp>
      <p:sp>
        <p:nvSpPr>
          <p:cNvPr id="278" name="Google Shape;278;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Clr>
                <a:schemeClr val="dk1"/>
              </a:buClr>
              <a:buSzPts val="1100"/>
              <a:buFont typeface="Arial"/>
              <a:buNone/>
            </a:pPr>
            <a:r>
              <a:rPr lang="en">
                <a:solidFill>
                  <a:schemeClr val="dk1"/>
                </a:solidFill>
                <a:latin typeface="Calibri"/>
                <a:ea typeface="Calibri"/>
                <a:cs typeface="Calibri"/>
                <a:sym typeface="Calibri"/>
              </a:rPr>
              <a:t>1. The most favorable home was found to have </a:t>
            </a:r>
            <a:r>
              <a:rPr b="1" lang="en">
                <a:solidFill>
                  <a:schemeClr val="dk1"/>
                </a:solidFill>
                <a:latin typeface="Calibri"/>
                <a:ea typeface="Calibri"/>
                <a:cs typeface="Calibri"/>
                <a:sym typeface="Calibri"/>
              </a:rPr>
              <a:t>3 bedrooms, 2 bathrooms, 2 car spots and 11 km </a:t>
            </a:r>
            <a:r>
              <a:rPr lang="en">
                <a:solidFill>
                  <a:schemeClr val="dk1"/>
                </a:solidFill>
                <a:latin typeface="Calibri"/>
                <a:ea typeface="Calibri"/>
                <a:cs typeface="Calibri"/>
                <a:sym typeface="Calibri"/>
              </a:rPr>
              <a:t>from the center. </a:t>
            </a:r>
            <a:r>
              <a:rPr b="1" lang="en">
                <a:solidFill>
                  <a:schemeClr val="dk1"/>
                </a:solidFill>
                <a:latin typeface="Calibri"/>
                <a:ea typeface="Calibri"/>
                <a:cs typeface="Calibri"/>
                <a:sym typeface="Calibri"/>
              </a:rPr>
              <a:t>Western Victoria </a:t>
            </a:r>
            <a:r>
              <a:rPr lang="en">
                <a:solidFill>
                  <a:schemeClr val="dk1"/>
                </a:solidFill>
                <a:latin typeface="Calibri"/>
                <a:ea typeface="Calibri"/>
                <a:cs typeface="Calibri"/>
                <a:sym typeface="Calibri"/>
              </a:rPr>
              <a:t>appears to have the lowest average price per home at $430,000 while </a:t>
            </a:r>
            <a:r>
              <a:rPr b="1" lang="en">
                <a:solidFill>
                  <a:schemeClr val="dk1"/>
                </a:solidFill>
                <a:latin typeface="Calibri"/>
                <a:ea typeface="Calibri"/>
                <a:cs typeface="Calibri"/>
                <a:sym typeface="Calibri"/>
              </a:rPr>
              <a:t>Southern Metropolitan</a:t>
            </a:r>
            <a:r>
              <a:rPr lang="en">
                <a:solidFill>
                  <a:schemeClr val="dk1"/>
                </a:solidFill>
                <a:latin typeface="Calibri"/>
                <a:ea typeface="Calibri"/>
                <a:cs typeface="Calibri"/>
                <a:sym typeface="Calibri"/>
              </a:rPr>
              <a:t> appears to have the highest average price per home.</a:t>
            </a:r>
            <a:endParaRPr>
              <a:solidFill>
                <a:schemeClr val="dk1"/>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lnSpc>
                <a:spcPct val="107916"/>
              </a:lnSpc>
              <a:spcBef>
                <a:spcPts val="800"/>
              </a:spcBef>
              <a:spcAft>
                <a:spcPts val="800"/>
              </a:spcAft>
              <a:buClr>
                <a:schemeClr val="dk1"/>
              </a:buClr>
              <a:buSzPts val="1100"/>
              <a:buFont typeface="Arial"/>
              <a:buNone/>
            </a:pPr>
            <a:r>
              <a:rPr lang="en">
                <a:solidFill>
                  <a:schemeClr val="dk1"/>
                </a:solidFill>
                <a:latin typeface="Calibri"/>
                <a:ea typeface="Calibri"/>
                <a:cs typeface="Calibri"/>
                <a:sym typeface="Calibri"/>
              </a:rPr>
              <a:t>2. Based on the correlation, the price of a Melbourne home is  </a:t>
            </a:r>
            <a:r>
              <a:rPr b="1" lang="en">
                <a:solidFill>
                  <a:schemeClr val="dk1"/>
                </a:solidFill>
                <a:latin typeface="Calibri"/>
                <a:ea typeface="Calibri"/>
                <a:cs typeface="Calibri"/>
                <a:sym typeface="Calibri"/>
              </a:rPr>
              <a:t>positively correlated</a:t>
            </a:r>
            <a:r>
              <a:rPr lang="en">
                <a:solidFill>
                  <a:schemeClr val="dk1"/>
                </a:solidFill>
                <a:latin typeface="Calibri"/>
                <a:ea typeface="Calibri"/>
                <a:cs typeface="Calibri"/>
                <a:sym typeface="Calibri"/>
              </a:rPr>
              <a:t> with the number of rooms, number of bedrooms, number of bathrooms, number of car lots, land size, and building area but negative with the year built. The positive correlation of number of rooms, number of bedrooms, and number of bathrooms tends to be stronger for ‘unit’ type homes compared to ‘house’ and ‘townhouse’ type homes.</a:t>
            </a:r>
            <a:endParaRPr sz="2500"/>
          </a:p>
        </p:txBody>
      </p:sp>
      <p:sp>
        <p:nvSpPr>
          <p:cNvPr id="279" name="Google Shape;279;p4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0" name="Google Shape;70;p15"/>
          <p:cNvPicPr preferRelativeResize="0"/>
          <p:nvPr/>
        </p:nvPicPr>
        <p:blipFill>
          <a:blip r:embed="rId3">
            <a:alphaModFix/>
          </a:blip>
          <a:stretch>
            <a:fillRect/>
          </a:stretch>
        </p:blipFill>
        <p:spPr>
          <a:xfrm>
            <a:off x="0" y="0"/>
            <a:ext cx="9144001" cy="1676700"/>
          </a:xfrm>
          <a:prstGeom prst="rect">
            <a:avLst/>
          </a:prstGeom>
          <a:noFill/>
          <a:ln>
            <a:noFill/>
          </a:ln>
        </p:spPr>
      </p:pic>
      <p:sp>
        <p:nvSpPr>
          <p:cNvPr id="71" name="Google Shape;71;p15"/>
          <p:cNvSpPr txBox="1"/>
          <p:nvPr/>
        </p:nvSpPr>
        <p:spPr>
          <a:xfrm>
            <a:off x="225625" y="1843400"/>
            <a:ext cx="8089200" cy="11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Website: </a:t>
            </a:r>
            <a:r>
              <a:rPr lang="en" u="sng">
                <a:solidFill>
                  <a:schemeClr val="hlink"/>
                </a:solidFill>
                <a:hlinkClick r:id="rId4"/>
              </a:rPr>
              <a:t>https://www.kaggle.com/</a:t>
            </a:r>
            <a:endParaRPr u="sng">
              <a:solidFill>
                <a:schemeClr val="hlink"/>
              </a:solidFill>
            </a:endParaRPr>
          </a:p>
          <a:p>
            <a:pPr indent="0" lvl="0" marL="0" rtl="0" algn="l">
              <a:spcBef>
                <a:spcPts val="0"/>
              </a:spcBef>
              <a:spcAft>
                <a:spcPts val="0"/>
              </a:spcAft>
              <a:buNone/>
            </a:pPr>
            <a:r>
              <a:rPr lang="en"/>
              <a:t>Dataset Link: </a:t>
            </a:r>
            <a:r>
              <a:rPr lang="en" sz="1100" u="sng">
                <a:solidFill>
                  <a:schemeClr val="hlink"/>
                </a:solidFill>
                <a:hlinkClick r:id="rId5"/>
              </a:rPr>
              <a:t>https://www.kaggle.com/anthonypino/melbourne-housing-market</a:t>
            </a:r>
            <a:r>
              <a:rPr lang="en"/>
              <a:t> </a:t>
            </a:r>
            <a:endParaRPr/>
          </a:p>
          <a:p>
            <a:pPr indent="0" lvl="0" marL="0" rtl="0" algn="l">
              <a:spcBef>
                <a:spcPts val="0"/>
              </a:spcBef>
              <a:spcAft>
                <a:spcPts val="0"/>
              </a:spcAft>
              <a:buNone/>
            </a:pPr>
            <a:r>
              <a:rPr lang="en"/>
              <a:t>Reference: </a:t>
            </a:r>
            <a:r>
              <a:rPr lang="en" sz="1100">
                <a:solidFill>
                  <a:schemeClr val="dk1"/>
                </a:solidFill>
                <a:latin typeface="Calibri"/>
                <a:ea typeface="Calibri"/>
                <a:cs typeface="Calibri"/>
                <a:sym typeface="Calibri"/>
              </a:rPr>
              <a:t>Pino, T. (2016). “</a:t>
            </a:r>
            <a:r>
              <a:rPr i="1" lang="en" sz="1100">
                <a:solidFill>
                  <a:schemeClr val="dk1"/>
                </a:solidFill>
                <a:latin typeface="Calibri"/>
                <a:ea typeface="Calibri"/>
                <a:cs typeface="Calibri"/>
                <a:sym typeface="Calibri"/>
              </a:rPr>
              <a:t>Melbourne Housing Market</a:t>
            </a:r>
            <a:r>
              <a:rPr lang="en" sz="1100">
                <a:solidFill>
                  <a:schemeClr val="dk1"/>
                </a:solidFill>
                <a:latin typeface="Calibri"/>
                <a:ea typeface="Calibri"/>
                <a:cs typeface="Calibri"/>
                <a:sym typeface="Calibri"/>
              </a:rPr>
              <a:t>.” Melbourne, Victoria: Kaggle, 08 Jun. 2019, https://www.kaggle.com/anthonypino/melbourne-housing-market</a:t>
            </a:r>
            <a:endParaRPr/>
          </a:p>
        </p:txBody>
      </p:sp>
      <p:sp>
        <p:nvSpPr>
          <p:cNvPr id="72" name="Google Shape;72;p15"/>
          <p:cNvSpPr txBox="1"/>
          <p:nvPr/>
        </p:nvSpPr>
        <p:spPr>
          <a:xfrm>
            <a:off x="238475" y="2939150"/>
            <a:ext cx="2958600" cy="2117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Suburb</a:t>
            </a:r>
            <a:endParaRPr/>
          </a:p>
          <a:p>
            <a:pPr indent="-317500" lvl="0" marL="457200" rtl="0" algn="l">
              <a:spcBef>
                <a:spcPts val="0"/>
              </a:spcBef>
              <a:spcAft>
                <a:spcPts val="0"/>
              </a:spcAft>
              <a:buSzPts val="1400"/>
              <a:buChar char="●"/>
            </a:pPr>
            <a:r>
              <a:rPr lang="en"/>
              <a:t>Address</a:t>
            </a:r>
            <a:endParaRPr/>
          </a:p>
          <a:p>
            <a:pPr indent="-317500" lvl="0" marL="457200" rtl="0" algn="l">
              <a:spcBef>
                <a:spcPts val="0"/>
              </a:spcBef>
              <a:spcAft>
                <a:spcPts val="0"/>
              </a:spcAft>
              <a:buSzPts val="1400"/>
              <a:buChar char="●"/>
            </a:pPr>
            <a:r>
              <a:rPr lang="en"/>
              <a:t>Rooms</a:t>
            </a:r>
            <a:endParaRPr/>
          </a:p>
          <a:p>
            <a:pPr indent="-317500" lvl="0" marL="457200" rtl="0" algn="l">
              <a:spcBef>
                <a:spcPts val="0"/>
              </a:spcBef>
              <a:spcAft>
                <a:spcPts val="0"/>
              </a:spcAft>
              <a:buSzPts val="1400"/>
              <a:buChar char="●"/>
            </a:pPr>
            <a:r>
              <a:rPr lang="en"/>
              <a:t>Type</a:t>
            </a:r>
            <a:endParaRPr/>
          </a:p>
          <a:p>
            <a:pPr indent="-317500" lvl="0" marL="457200" rtl="0" algn="l">
              <a:spcBef>
                <a:spcPts val="0"/>
              </a:spcBef>
              <a:spcAft>
                <a:spcPts val="0"/>
              </a:spcAft>
              <a:buSzPts val="1400"/>
              <a:buChar char="●"/>
            </a:pPr>
            <a:r>
              <a:rPr lang="en"/>
              <a:t>Price</a:t>
            </a:r>
            <a:endParaRPr/>
          </a:p>
          <a:p>
            <a:pPr indent="-317500" lvl="0" marL="457200" rtl="0" algn="l">
              <a:spcBef>
                <a:spcPts val="0"/>
              </a:spcBef>
              <a:spcAft>
                <a:spcPts val="0"/>
              </a:spcAft>
              <a:buSzPts val="1400"/>
              <a:buChar char="●"/>
            </a:pPr>
            <a:r>
              <a:rPr lang="en"/>
              <a:t>Method</a:t>
            </a:r>
            <a:endParaRPr/>
          </a:p>
          <a:p>
            <a:pPr indent="-317500" lvl="0" marL="457200" rtl="0" algn="l">
              <a:spcBef>
                <a:spcPts val="0"/>
              </a:spcBef>
              <a:spcAft>
                <a:spcPts val="0"/>
              </a:spcAft>
              <a:buSzPts val="1400"/>
              <a:buChar char="●"/>
            </a:pPr>
            <a:r>
              <a:rPr lang="en"/>
              <a:t>SellerG</a:t>
            </a:r>
            <a:endParaRPr/>
          </a:p>
          <a:p>
            <a:pPr indent="-317500" lvl="0" marL="457200" rtl="0" algn="l">
              <a:spcBef>
                <a:spcPts val="0"/>
              </a:spcBef>
              <a:spcAft>
                <a:spcPts val="0"/>
              </a:spcAft>
              <a:buSzPts val="1400"/>
              <a:buChar char="●"/>
            </a:pPr>
            <a:r>
              <a:rPr lang="en"/>
              <a:t>Date</a:t>
            </a:r>
            <a:endParaRPr/>
          </a:p>
        </p:txBody>
      </p:sp>
      <p:sp>
        <p:nvSpPr>
          <p:cNvPr id="73" name="Google Shape;73;p15"/>
          <p:cNvSpPr txBox="1"/>
          <p:nvPr/>
        </p:nvSpPr>
        <p:spPr>
          <a:xfrm>
            <a:off x="1781675" y="2939150"/>
            <a:ext cx="2236500" cy="2117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a:solidFill>
                  <a:schemeClr val="dk1"/>
                </a:solidFill>
              </a:rPr>
              <a:t>Distance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Postcode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Bedroom2</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Bathroom</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Car</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Landsize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BuildingArea</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YearBuilt</a:t>
            </a:r>
            <a:endParaRPr>
              <a:solidFill>
                <a:schemeClr val="dk1"/>
              </a:solidFill>
            </a:endParaRPr>
          </a:p>
          <a:p>
            <a:pPr indent="0" lvl="0" marL="457200" rtl="0" algn="l">
              <a:spcBef>
                <a:spcPts val="0"/>
              </a:spcBef>
              <a:spcAft>
                <a:spcPts val="0"/>
              </a:spcAft>
              <a:buNone/>
            </a:pPr>
            <a:r>
              <a:t/>
            </a:r>
            <a:endParaRPr/>
          </a:p>
        </p:txBody>
      </p:sp>
      <p:sp>
        <p:nvSpPr>
          <p:cNvPr id="74" name="Google Shape;74;p15"/>
          <p:cNvSpPr txBox="1"/>
          <p:nvPr/>
        </p:nvSpPr>
        <p:spPr>
          <a:xfrm>
            <a:off x="3637975" y="2939150"/>
            <a:ext cx="2105100" cy="1772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a:solidFill>
                  <a:schemeClr val="dk1"/>
                </a:solidFill>
              </a:rPr>
              <a:t>CouncilArea</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Latitude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Longitude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Regionname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Propertycount</a:t>
            </a:r>
            <a:endParaRPr/>
          </a:p>
        </p:txBody>
      </p:sp>
      <p:sp>
        <p:nvSpPr>
          <p:cNvPr id="75" name="Google Shape;75;p15"/>
          <p:cNvSpPr txBox="1"/>
          <p:nvPr/>
        </p:nvSpPr>
        <p:spPr>
          <a:xfrm>
            <a:off x="6183975" y="2977700"/>
            <a:ext cx="1643700" cy="143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34,857 rows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21 columns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Conclusions cont.</a:t>
            </a:r>
            <a:endParaRPr b="1"/>
          </a:p>
        </p:txBody>
      </p:sp>
      <p:sp>
        <p:nvSpPr>
          <p:cNvPr id="285" name="Google Shape;285;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lang="en">
                <a:solidFill>
                  <a:schemeClr val="dk1"/>
                </a:solidFill>
                <a:latin typeface="Calibri"/>
                <a:ea typeface="Calibri"/>
                <a:cs typeface="Calibri"/>
                <a:sym typeface="Calibri"/>
              </a:rPr>
              <a:t>3. From time series analysis, the </a:t>
            </a:r>
            <a:r>
              <a:rPr b="1" lang="en">
                <a:solidFill>
                  <a:schemeClr val="dk1"/>
                </a:solidFill>
                <a:latin typeface="Calibri"/>
                <a:ea typeface="Calibri"/>
                <a:cs typeface="Calibri"/>
                <a:sym typeface="Calibri"/>
              </a:rPr>
              <a:t>Seasonal Arima model </a:t>
            </a:r>
            <a:r>
              <a:rPr lang="en">
                <a:solidFill>
                  <a:schemeClr val="dk1"/>
                </a:solidFill>
                <a:latin typeface="Calibri"/>
                <a:ea typeface="Calibri"/>
                <a:cs typeface="Calibri"/>
                <a:sym typeface="Calibri"/>
              </a:rPr>
              <a:t>was found to be best suited with 6.75 for MPAE which means the model has 93.25% accuracy for prediction. </a:t>
            </a:r>
            <a:endParaRPr>
              <a:solidFill>
                <a:schemeClr val="dk1"/>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rPr lang="en">
                <a:solidFill>
                  <a:schemeClr val="dk1"/>
                </a:solidFill>
                <a:latin typeface="Calibri"/>
                <a:ea typeface="Calibri"/>
                <a:cs typeface="Calibri"/>
                <a:sym typeface="Calibri"/>
              </a:rPr>
              <a:t>4. The result from our Price Prediction model using </a:t>
            </a:r>
            <a:r>
              <a:rPr b="1" lang="en">
                <a:solidFill>
                  <a:schemeClr val="dk1"/>
                </a:solidFill>
                <a:latin typeface="Calibri"/>
                <a:ea typeface="Calibri"/>
                <a:cs typeface="Calibri"/>
                <a:sym typeface="Calibri"/>
              </a:rPr>
              <a:t>Keras Deep Learning </a:t>
            </a:r>
            <a:r>
              <a:rPr lang="en">
                <a:solidFill>
                  <a:schemeClr val="dk1"/>
                </a:solidFill>
                <a:latin typeface="Calibri"/>
                <a:ea typeface="Calibri"/>
                <a:cs typeface="Calibri"/>
                <a:sym typeface="Calibri"/>
              </a:rPr>
              <a:t>shows that the model can achieve the loss rate of 8.98, which is fairly good. However the model accuracy </a:t>
            </a:r>
            <a:r>
              <a:rPr lang="en">
                <a:solidFill>
                  <a:schemeClr val="dk1"/>
                </a:solidFill>
                <a:latin typeface="Calibri"/>
                <a:ea typeface="Calibri"/>
                <a:cs typeface="Calibri"/>
                <a:sym typeface="Calibri"/>
              </a:rPr>
              <a:t>is only about 34%</a:t>
            </a:r>
            <a:r>
              <a:rPr lang="en">
                <a:solidFill>
                  <a:schemeClr val="dk1"/>
                </a:solidFill>
                <a:latin typeface="Calibri"/>
                <a:ea typeface="Calibri"/>
                <a:cs typeface="Calibri"/>
                <a:sym typeface="Calibri"/>
              </a:rPr>
              <a:t>, which is not very good. </a:t>
            </a:r>
            <a:endParaRPr>
              <a:solidFill>
                <a:schemeClr val="dk1"/>
              </a:solidFill>
              <a:latin typeface="Calibri"/>
              <a:ea typeface="Calibri"/>
              <a:cs typeface="Calibri"/>
              <a:sym typeface="Calibri"/>
            </a:endParaRPr>
          </a:p>
          <a:p>
            <a:pPr indent="0" lvl="0" marL="0" rtl="0" algn="l">
              <a:lnSpc>
                <a:spcPct val="107916"/>
              </a:lnSpc>
              <a:spcBef>
                <a:spcPts val="800"/>
              </a:spcBef>
              <a:spcAft>
                <a:spcPts val="800"/>
              </a:spcAft>
              <a:buClr>
                <a:schemeClr val="dk1"/>
              </a:buClr>
              <a:buSzPts val="1100"/>
              <a:buFont typeface="Arial"/>
              <a:buNone/>
            </a:pPr>
            <a:r>
              <a:rPr lang="en">
                <a:solidFill>
                  <a:schemeClr val="dk1"/>
                </a:solidFill>
                <a:latin typeface="Calibri"/>
                <a:ea typeface="Calibri"/>
                <a:cs typeface="Calibri"/>
                <a:sym typeface="Calibri"/>
              </a:rPr>
              <a:t>5. </a:t>
            </a:r>
            <a:r>
              <a:rPr lang="en">
                <a:solidFill>
                  <a:schemeClr val="dk1"/>
                </a:solidFill>
                <a:latin typeface="Calibri"/>
                <a:ea typeface="Calibri"/>
                <a:cs typeface="Calibri"/>
                <a:sym typeface="Calibri"/>
              </a:rPr>
              <a:t>We need more time to </a:t>
            </a:r>
            <a:r>
              <a:rPr b="1" lang="en">
                <a:solidFill>
                  <a:schemeClr val="dk1"/>
                </a:solidFill>
                <a:latin typeface="Calibri"/>
                <a:ea typeface="Calibri"/>
                <a:cs typeface="Calibri"/>
                <a:sym typeface="Calibri"/>
              </a:rPr>
              <a:t>fine tune the performance</a:t>
            </a:r>
            <a:r>
              <a:rPr lang="en">
                <a:solidFill>
                  <a:schemeClr val="dk1"/>
                </a:solidFill>
                <a:latin typeface="Calibri"/>
                <a:ea typeface="Calibri"/>
                <a:cs typeface="Calibri"/>
                <a:sym typeface="Calibri"/>
              </a:rPr>
              <a:t> of our model to have a better accuracy rate. Further analysis can be carried out to increase either units or layers for the models. What’s more, the effect of region or district could also be introduced into the model to see if accuracy could be increased.</a:t>
            </a:r>
            <a:endParaRPr>
              <a:solidFill>
                <a:schemeClr val="dk1"/>
              </a:solidFill>
              <a:latin typeface="Calibri"/>
              <a:ea typeface="Calibri"/>
              <a:cs typeface="Calibri"/>
              <a:sym typeface="Calibri"/>
            </a:endParaRPr>
          </a:p>
        </p:txBody>
      </p:sp>
      <p:sp>
        <p:nvSpPr>
          <p:cNvPr id="286" name="Google Shape;286;p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3"/>
          <p:cNvSpPr txBox="1"/>
          <p:nvPr>
            <p:ph type="title"/>
          </p:nvPr>
        </p:nvSpPr>
        <p:spPr>
          <a:xfrm>
            <a:off x="311700" y="1999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000"/>
              <a:t>Thank you.</a:t>
            </a:r>
            <a:endParaRPr b="1" sz="4000"/>
          </a:p>
        </p:txBody>
      </p:sp>
      <p:sp>
        <p:nvSpPr>
          <p:cNvPr id="292" name="Google Shape;292;p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 Visualizations - R Code</a:t>
            </a:r>
            <a:endParaRPr b="1"/>
          </a:p>
        </p:txBody>
      </p:sp>
      <p:sp>
        <p:nvSpPr>
          <p:cNvPr id="298" name="Google Shape;298;p4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9" name="Google Shape;299;p44"/>
          <p:cNvSpPr txBox="1"/>
          <p:nvPr/>
        </p:nvSpPr>
        <p:spPr>
          <a:xfrm>
            <a:off x="501275" y="1227275"/>
            <a:ext cx="33015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Number of Bedrooms Per Home</a:t>
            </a:r>
            <a:endParaRPr/>
          </a:p>
        </p:txBody>
      </p:sp>
      <p:pic>
        <p:nvPicPr>
          <p:cNvPr id="300" name="Google Shape;300;p44"/>
          <p:cNvPicPr preferRelativeResize="0"/>
          <p:nvPr/>
        </p:nvPicPr>
        <p:blipFill>
          <a:blip r:embed="rId3">
            <a:alphaModFix/>
          </a:blip>
          <a:stretch>
            <a:fillRect/>
          </a:stretch>
        </p:blipFill>
        <p:spPr>
          <a:xfrm>
            <a:off x="501275" y="1620875"/>
            <a:ext cx="6093511" cy="393600"/>
          </a:xfrm>
          <a:prstGeom prst="rect">
            <a:avLst/>
          </a:prstGeom>
          <a:noFill/>
          <a:ln>
            <a:noFill/>
          </a:ln>
        </p:spPr>
      </p:pic>
      <p:sp>
        <p:nvSpPr>
          <p:cNvPr id="301" name="Google Shape;301;p44"/>
          <p:cNvSpPr txBox="1"/>
          <p:nvPr/>
        </p:nvSpPr>
        <p:spPr>
          <a:xfrm>
            <a:off x="501275" y="2178150"/>
            <a:ext cx="3000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Number of Bathrooms Per Home</a:t>
            </a:r>
            <a:endParaRPr/>
          </a:p>
        </p:txBody>
      </p:sp>
      <p:pic>
        <p:nvPicPr>
          <p:cNvPr id="302" name="Google Shape;302;p44"/>
          <p:cNvPicPr preferRelativeResize="0"/>
          <p:nvPr/>
        </p:nvPicPr>
        <p:blipFill>
          <a:blip r:embed="rId4">
            <a:alphaModFix/>
          </a:blip>
          <a:stretch>
            <a:fillRect/>
          </a:stretch>
        </p:blipFill>
        <p:spPr>
          <a:xfrm>
            <a:off x="501275" y="2617625"/>
            <a:ext cx="4926350" cy="409575"/>
          </a:xfrm>
          <a:prstGeom prst="rect">
            <a:avLst/>
          </a:prstGeom>
          <a:noFill/>
          <a:ln>
            <a:noFill/>
          </a:ln>
        </p:spPr>
      </p:pic>
      <p:sp>
        <p:nvSpPr>
          <p:cNvPr id="303" name="Google Shape;303;p44"/>
          <p:cNvSpPr txBox="1"/>
          <p:nvPr/>
        </p:nvSpPr>
        <p:spPr>
          <a:xfrm>
            <a:off x="501275" y="3129025"/>
            <a:ext cx="2558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Number of Car lots Per Home</a:t>
            </a:r>
            <a:endParaRPr/>
          </a:p>
        </p:txBody>
      </p:sp>
      <p:pic>
        <p:nvPicPr>
          <p:cNvPr id="304" name="Google Shape;304;p44"/>
          <p:cNvPicPr preferRelativeResize="0"/>
          <p:nvPr/>
        </p:nvPicPr>
        <p:blipFill>
          <a:blip r:embed="rId5">
            <a:alphaModFix/>
          </a:blip>
          <a:stretch>
            <a:fillRect/>
          </a:stretch>
        </p:blipFill>
        <p:spPr>
          <a:xfrm>
            <a:off x="501275" y="3522625"/>
            <a:ext cx="5434220" cy="3936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 Visualization - R Code Cont.</a:t>
            </a:r>
            <a:endParaRPr b="1"/>
          </a:p>
        </p:txBody>
      </p:sp>
      <p:sp>
        <p:nvSpPr>
          <p:cNvPr id="310" name="Google Shape;310;p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1" name="Google Shape;311;p45"/>
          <p:cNvSpPr txBox="1"/>
          <p:nvPr/>
        </p:nvSpPr>
        <p:spPr>
          <a:xfrm>
            <a:off x="311700" y="1244550"/>
            <a:ext cx="4572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Distance from Central Business District (CBD)</a:t>
            </a:r>
            <a:endParaRPr/>
          </a:p>
        </p:txBody>
      </p:sp>
      <p:pic>
        <p:nvPicPr>
          <p:cNvPr id="312" name="Google Shape;312;p45"/>
          <p:cNvPicPr preferRelativeResize="0"/>
          <p:nvPr/>
        </p:nvPicPr>
        <p:blipFill>
          <a:blip r:embed="rId3">
            <a:alphaModFix/>
          </a:blip>
          <a:stretch>
            <a:fillRect/>
          </a:stretch>
        </p:blipFill>
        <p:spPr>
          <a:xfrm>
            <a:off x="311700" y="1638150"/>
            <a:ext cx="5236925" cy="352425"/>
          </a:xfrm>
          <a:prstGeom prst="rect">
            <a:avLst/>
          </a:prstGeom>
          <a:noFill/>
          <a:ln>
            <a:noFill/>
          </a:ln>
        </p:spPr>
      </p:pic>
      <p:sp>
        <p:nvSpPr>
          <p:cNvPr id="313" name="Google Shape;313;p45"/>
          <p:cNvSpPr txBox="1"/>
          <p:nvPr/>
        </p:nvSpPr>
        <p:spPr>
          <a:xfrm>
            <a:off x="311700" y="2178150"/>
            <a:ext cx="3000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Home Type Price Comparison</a:t>
            </a:r>
            <a:endParaRPr/>
          </a:p>
        </p:txBody>
      </p:sp>
      <p:pic>
        <p:nvPicPr>
          <p:cNvPr id="314" name="Google Shape;314;p45"/>
          <p:cNvPicPr preferRelativeResize="0"/>
          <p:nvPr/>
        </p:nvPicPr>
        <p:blipFill>
          <a:blip r:embed="rId4">
            <a:alphaModFix/>
          </a:blip>
          <a:stretch>
            <a:fillRect/>
          </a:stretch>
        </p:blipFill>
        <p:spPr>
          <a:xfrm>
            <a:off x="311700" y="2611000"/>
            <a:ext cx="2920675" cy="995425"/>
          </a:xfrm>
          <a:prstGeom prst="rect">
            <a:avLst/>
          </a:prstGeom>
          <a:noFill/>
          <a:ln>
            <a:noFill/>
          </a:ln>
        </p:spPr>
      </p:pic>
      <p:sp>
        <p:nvSpPr>
          <p:cNvPr id="315" name="Google Shape;315;p45"/>
          <p:cNvSpPr txBox="1"/>
          <p:nvPr/>
        </p:nvSpPr>
        <p:spPr>
          <a:xfrm>
            <a:off x="272038" y="3645675"/>
            <a:ext cx="3000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Region Price Comparison</a:t>
            </a:r>
            <a:endParaRPr/>
          </a:p>
        </p:txBody>
      </p:sp>
      <p:pic>
        <p:nvPicPr>
          <p:cNvPr id="316" name="Google Shape;316;p45"/>
          <p:cNvPicPr preferRelativeResize="0"/>
          <p:nvPr/>
        </p:nvPicPr>
        <p:blipFill>
          <a:blip r:embed="rId5">
            <a:alphaModFix/>
          </a:blip>
          <a:stretch>
            <a:fillRect/>
          </a:stretch>
        </p:blipFill>
        <p:spPr>
          <a:xfrm>
            <a:off x="311700" y="4039275"/>
            <a:ext cx="2419350" cy="9144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 Visualization - R Code Cont.</a:t>
            </a:r>
            <a:endParaRPr b="1"/>
          </a:p>
        </p:txBody>
      </p:sp>
      <p:sp>
        <p:nvSpPr>
          <p:cNvPr id="322" name="Google Shape;322;p4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3" name="Google Shape;323;p46"/>
          <p:cNvSpPr txBox="1"/>
          <p:nvPr/>
        </p:nvSpPr>
        <p:spPr>
          <a:xfrm>
            <a:off x="311700" y="1244550"/>
            <a:ext cx="4572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Count of Homes Per Suburb</a:t>
            </a:r>
            <a:endParaRPr/>
          </a:p>
        </p:txBody>
      </p:sp>
      <p:pic>
        <p:nvPicPr>
          <p:cNvPr id="324" name="Google Shape;324;p46"/>
          <p:cNvPicPr preferRelativeResize="0"/>
          <p:nvPr/>
        </p:nvPicPr>
        <p:blipFill>
          <a:blip r:embed="rId3">
            <a:alphaModFix/>
          </a:blip>
          <a:stretch>
            <a:fillRect/>
          </a:stretch>
        </p:blipFill>
        <p:spPr>
          <a:xfrm>
            <a:off x="311700" y="1638150"/>
            <a:ext cx="3162300" cy="1009650"/>
          </a:xfrm>
          <a:prstGeom prst="rect">
            <a:avLst/>
          </a:prstGeom>
          <a:noFill/>
          <a:ln>
            <a:noFill/>
          </a:ln>
        </p:spPr>
      </p:pic>
      <p:sp>
        <p:nvSpPr>
          <p:cNvPr id="325" name="Google Shape;325;p46"/>
          <p:cNvSpPr txBox="1"/>
          <p:nvPr/>
        </p:nvSpPr>
        <p:spPr>
          <a:xfrm>
            <a:off x="311700" y="2731100"/>
            <a:ext cx="3000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Price Correlation Matrix</a:t>
            </a:r>
            <a:endParaRPr/>
          </a:p>
        </p:txBody>
      </p:sp>
      <p:pic>
        <p:nvPicPr>
          <p:cNvPr id="326" name="Google Shape;326;p46"/>
          <p:cNvPicPr preferRelativeResize="0"/>
          <p:nvPr/>
        </p:nvPicPr>
        <p:blipFill>
          <a:blip r:embed="rId4">
            <a:alphaModFix/>
          </a:blip>
          <a:stretch>
            <a:fillRect/>
          </a:stretch>
        </p:blipFill>
        <p:spPr>
          <a:xfrm>
            <a:off x="411675" y="3124700"/>
            <a:ext cx="4289975" cy="721875"/>
          </a:xfrm>
          <a:prstGeom prst="rect">
            <a:avLst/>
          </a:prstGeom>
          <a:noFill/>
          <a:ln>
            <a:noFill/>
          </a:ln>
        </p:spPr>
      </p:pic>
      <p:pic>
        <p:nvPicPr>
          <p:cNvPr id="327" name="Google Shape;327;p46"/>
          <p:cNvPicPr preferRelativeResize="0"/>
          <p:nvPr/>
        </p:nvPicPr>
        <p:blipFill>
          <a:blip r:embed="rId5">
            <a:alphaModFix/>
          </a:blip>
          <a:stretch>
            <a:fillRect/>
          </a:stretch>
        </p:blipFill>
        <p:spPr>
          <a:xfrm>
            <a:off x="454513" y="3981700"/>
            <a:ext cx="4204292" cy="572700"/>
          </a:xfrm>
          <a:prstGeom prst="rect">
            <a:avLst/>
          </a:prstGeom>
          <a:noFill/>
          <a:ln>
            <a:noFill/>
          </a:ln>
        </p:spPr>
      </p:pic>
      <p:pic>
        <p:nvPicPr>
          <p:cNvPr id="328" name="Google Shape;328;p46"/>
          <p:cNvPicPr preferRelativeResize="0"/>
          <p:nvPr/>
        </p:nvPicPr>
        <p:blipFill>
          <a:blip r:embed="rId6">
            <a:alphaModFix/>
          </a:blip>
          <a:stretch>
            <a:fillRect/>
          </a:stretch>
        </p:blipFill>
        <p:spPr>
          <a:xfrm>
            <a:off x="4738800" y="3136270"/>
            <a:ext cx="4000183" cy="698750"/>
          </a:xfrm>
          <a:prstGeom prst="rect">
            <a:avLst/>
          </a:prstGeom>
          <a:noFill/>
          <a:ln>
            <a:noFill/>
          </a:ln>
        </p:spPr>
      </p:pic>
      <p:pic>
        <p:nvPicPr>
          <p:cNvPr id="329" name="Google Shape;329;p46"/>
          <p:cNvPicPr preferRelativeResize="0"/>
          <p:nvPr/>
        </p:nvPicPr>
        <p:blipFill>
          <a:blip r:embed="rId7">
            <a:alphaModFix/>
          </a:blip>
          <a:stretch>
            <a:fillRect/>
          </a:stretch>
        </p:blipFill>
        <p:spPr>
          <a:xfrm>
            <a:off x="4738788" y="3981700"/>
            <a:ext cx="4290000" cy="721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a:t>Ethical ML Framework</a:t>
            </a:r>
            <a:endParaRPr b="1"/>
          </a:p>
        </p:txBody>
      </p:sp>
      <p:sp>
        <p:nvSpPr>
          <p:cNvPr id="81" name="Google Shape;81;p16"/>
          <p:cNvSpPr txBox="1"/>
          <p:nvPr>
            <p:ph idx="1" type="body"/>
          </p:nvPr>
        </p:nvSpPr>
        <p:spPr>
          <a:xfrm>
            <a:off x="311700" y="1855125"/>
            <a:ext cx="8430900" cy="2715900"/>
          </a:xfrm>
          <a:prstGeom prst="rect">
            <a:avLst/>
          </a:prstGeom>
          <a:effectLst>
            <a:reflection blurRad="0" dir="5400000" dist="38100" endA="0" fadeDir="5400012" kx="0" rotWithShape="0" algn="bl" stPos="0" sy="-100000" ky="0"/>
          </a:effectLst>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Conduct our research in an ethically responsible manner</a:t>
            </a:r>
            <a:endParaRPr/>
          </a:p>
          <a:p>
            <a:pPr indent="-342900" lvl="0" marL="457200" rtl="0" algn="l">
              <a:lnSpc>
                <a:spcPct val="115000"/>
              </a:lnSpc>
              <a:spcBef>
                <a:spcPts val="0"/>
              </a:spcBef>
              <a:spcAft>
                <a:spcPts val="0"/>
              </a:spcAft>
              <a:buSzPts val="1800"/>
              <a:buChar char="●"/>
            </a:pPr>
            <a:r>
              <a:rPr lang="en"/>
              <a:t>Eliminate discriminating factors like gender and religion</a:t>
            </a:r>
            <a:endParaRPr/>
          </a:p>
          <a:p>
            <a:pPr indent="-342900" lvl="0" marL="457200" rtl="0" algn="l">
              <a:lnSpc>
                <a:spcPct val="115000"/>
              </a:lnSpc>
              <a:spcBef>
                <a:spcPts val="0"/>
              </a:spcBef>
              <a:spcAft>
                <a:spcPts val="0"/>
              </a:spcAft>
              <a:buSzPts val="1800"/>
              <a:buChar char="●"/>
            </a:pPr>
            <a:r>
              <a:rPr lang="en"/>
              <a:t>Remove all personal information like house address, postal code, latitude and longitude </a:t>
            </a:r>
            <a:endParaRPr/>
          </a:p>
          <a:p>
            <a:pPr indent="-342900" lvl="0" marL="457200" rtl="0" algn="l">
              <a:lnSpc>
                <a:spcPct val="115000"/>
              </a:lnSpc>
              <a:spcBef>
                <a:spcPts val="0"/>
              </a:spcBef>
              <a:spcAft>
                <a:spcPts val="0"/>
              </a:spcAft>
              <a:buSzPts val="1800"/>
              <a:buChar char="●"/>
            </a:pPr>
            <a:r>
              <a:rPr lang="en"/>
              <a:t>We have decided not to have any code to view or print out these information from the dataset in order to protect the privacy of the participants.</a:t>
            </a:r>
            <a:endParaRPr/>
          </a:p>
          <a:p>
            <a:pPr indent="0" lvl="0" marL="457200" rtl="0" algn="l">
              <a:spcBef>
                <a:spcPts val="0"/>
              </a:spcBef>
              <a:spcAft>
                <a:spcPts val="1600"/>
              </a:spcAft>
              <a:buNone/>
            </a:pPr>
            <a:r>
              <a:t/>
            </a:r>
            <a:endParaRPr/>
          </a:p>
        </p:txBody>
      </p:sp>
      <p:sp>
        <p:nvSpPr>
          <p:cNvPr id="82" name="Google Shape;82;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3" name="Google Shape;83;p16"/>
          <p:cNvPicPr preferRelativeResize="0"/>
          <p:nvPr/>
        </p:nvPicPr>
        <p:blipFill rotWithShape="1">
          <a:blip r:embed="rId3">
            <a:alphaModFix/>
          </a:blip>
          <a:srcRect b="0" l="0" r="0" t="0"/>
          <a:stretch/>
        </p:blipFill>
        <p:spPr>
          <a:xfrm flipH="1">
            <a:off x="0" y="0"/>
            <a:ext cx="4572000" cy="171449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a:t>Assumptions</a:t>
            </a:r>
            <a:endParaRPr b="1"/>
          </a:p>
        </p:txBody>
      </p:sp>
      <p:sp>
        <p:nvSpPr>
          <p:cNvPr id="89" name="Google Shape;89;p17"/>
          <p:cNvSpPr txBox="1"/>
          <p:nvPr>
            <p:ph idx="1" type="body"/>
          </p:nvPr>
        </p:nvSpPr>
        <p:spPr>
          <a:xfrm>
            <a:off x="311700" y="1857175"/>
            <a:ext cx="8520600" cy="2711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p>
          <a:p>
            <a:pPr indent="-342900" lvl="0" marL="457200" rtl="0" algn="l">
              <a:spcBef>
                <a:spcPts val="1600"/>
              </a:spcBef>
              <a:spcAft>
                <a:spcPts val="0"/>
              </a:spcAft>
              <a:buSzPts val="1800"/>
              <a:buChar char="●"/>
            </a:pPr>
            <a:r>
              <a:rPr lang="en"/>
              <a:t>Contributors to this dataset all reside in Melbourne </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Although we cannot determine family size, but submitters would be in a relationship/married/common-law as affording a house is difficult </a:t>
            </a:r>
            <a:endParaRPr/>
          </a:p>
        </p:txBody>
      </p:sp>
      <p:sp>
        <p:nvSpPr>
          <p:cNvPr id="90" name="Google Shape;90;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1" name="Google Shape;91;p17"/>
          <p:cNvPicPr preferRelativeResize="0"/>
          <p:nvPr/>
        </p:nvPicPr>
        <p:blipFill>
          <a:blip r:embed="rId3">
            <a:alphaModFix/>
          </a:blip>
          <a:stretch>
            <a:fillRect/>
          </a:stretch>
        </p:blipFill>
        <p:spPr>
          <a:xfrm>
            <a:off x="0" y="0"/>
            <a:ext cx="4572000" cy="1753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pic>
        <p:nvPicPr>
          <p:cNvPr id="96" name="Google Shape;96;p18"/>
          <p:cNvPicPr preferRelativeResize="0"/>
          <p:nvPr/>
        </p:nvPicPr>
        <p:blipFill>
          <a:blip r:embed="rId3">
            <a:alphaModFix/>
          </a:blip>
          <a:stretch>
            <a:fillRect/>
          </a:stretch>
        </p:blipFill>
        <p:spPr>
          <a:xfrm>
            <a:off x="0" y="7715"/>
            <a:ext cx="9143999" cy="1447321"/>
          </a:xfrm>
          <a:prstGeom prst="rect">
            <a:avLst/>
          </a:prstGeom>
          <a:noFill/>
          <a:ln>
            <a:noFill/>
          </a:ln>
        </p:spPr>
      </p:pic>
      <p:sp>
        <p:nvSpPr>
          <p:cNvPr id="97" name="Google Shape;9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lang="en"/>
              <a:t>Data Exploration</a:t>
            </a:r>
            <a:endParaRPr b="1"/>
          </a:p>
        </p:txBody>
      </p:sp>
      <p:sp>
        <p:nvSpPr>
          <p:cNvPr id="98" name="Google Shape;98;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9" name="Google Shape;99;p18"/>
          <p:cNvPicPr preferRelativeResize="0"/>
          <p:nvPr/>
        </p:nvPicPr>
        <p:blipFill>
          <a:blip r:embed="rId4">
            <a:alphaModFix/>
          </a:blip>
          <a:stretch>
            <a:fillRect/>
          </a:stretch>
        </p:blipFill>
        <p:spPr>
          <a:xfrm>
            <a:off x="152400" y="1607426"/>
            <a:ext cx="4202728" cy="1447300"/>
          </a:xfrm>
          <a:prstGeom prst="rect">
            <a:avLst/>
          </a:prstGeom>
          <a:noFill/>
          <a:ln>
            <a:noFill/>
          </a:ln>
        </p:spPr>
      </p:pic>
      <p:pic>
        <p:nvPicPr>
          <p:cNvPr id="100" name="Google Shape;100;p18"/>
          <p:cNvPicPr preferRelativeResize="0"/>
          <p:nvPr/>
        </p:nvPicPr>
        <p:blipFill>
          <a:blip r:embed="rId5">
            <a:alphaModFix/>
          </a:blip>
          <a:stretch>
            <a:fillRect/>
          </a:stretch>
        </p:blipFill>
        <p:spPr>
          <a:xfrm>
            <a:off x="152400" y="3207125"/>
            <a:ext cx="4202725" cy="1447300"/>
          </a:xfrm>
          <a:prstGeom prst="rect">
            <a:avLst/>
          </a:prstGeom>
          <a:noFill/>
          <a:ln>
            <a:noFill/>
          </a:ln>
        </p:spPr>
      </p:pic>
      <p:pic>
        <p:nvPicPr>
          <p:cNvPr id="101" name="Google Shape;101;p18"/>
          <p:cNvPicPr preferRelativeResize="0"/>
          <p:nvPr/>
        </p:nvPicPr>
        <p:blipFill>
          <a:blip r:embed="rId6">
            <a:alphaModFix/>
          </a:blip>
          <a:stretch>
            <a:fillRect/>
          </a:stretch>
        </p:blipFill>
        <p:spPr>
          <a:xfrm>
            <a:off x="4853253" y="1711160"/>
            <a:ext cx="2714625" cy="457200"/>
          </a:xfrm>
          <a:prstGeom prst="rect">
            <a:avLst/>
          </a:prstGeom>
          <a:noFill/>
          <a:ln>
            <a:noFill/>
          </a:ln>
        </p:spPr>
      </p:pic>
      <p:pic>
        <p:nvPicPr>
          <p:cNvPr id="102" name="Google Shape;102;p18"/>
          <p:cNvPicPr preferRelativeResize="0"/>
          <p:nvPr/>
        </p:nvPicPr>
        <p:blipFill>
          <a:blip r:embed="rId7">
            <a:alphaModFix/>
          </a:blip>
          <a:stretch>
            <a:fillRect/>
          </a:stretch>
        </p:blipFill>
        <p:spPr>
          <a:xfrm>
            <a:off x="4853253" y="2333635"/>
            <a:ext cx="2943225" cy="476250"/>
          </a:xfrm>
          <a:prstGeom prst="rect">
            <a:avLst/>
          </a:prstGeom>
          <a:noFill/>
          <a:ln>
            <a:noFill/>
          </a:ln>
        </p:spPr>
      </p:pic>
      <p:pic>
        <p:nvPicPr>
          <p:cNvPr id="103" name="Google Shape;103;p18"/>
          <p:cNvPicPr preferRelativeResize="0"/>
          <p:nvPr/>
        </p:nvPicPr>
        <p:blipFill>
          <a:blip r:embed="rId8">
            <a:alphaModFix/>
          </a:blip>
          <a:stretch>
            <a:fillRect/>
          </a:stretch>
        </p:blipFill>
        <p:spPr>
          <a:xfrm>
            <a:off x="4853253" y="3054735"/>
            <a:ext cx="1962150" cy="514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 Visualization</a:t>
            </a:r>
            <a:endParaRPr b="1"/>
          </a:p>
          <a:p>
            <a:pPr indent="0" lvl="0" marL="0" rtl="0" algn="l">
              <a:spcBef>
                <a:spcPts val="0"/>
              </a:spcBef>
              <a:spcAft>
                <a:spcPts val="0"/>
              </a:spcAft>
              <a:buNone/>
            </a:pPr>
            <a:r>
              <a:t/>
            </a:r>
            <a:endParaRPr/>
          </a:p>
        </p:txBody>
      </p:sp>
      <p:sp>
        <p:nvSpPr>
          <p:cNvPr id="109" name="Google Shape;109;p19"/>
          <p:cNvSpPr txBox="1"/>
          <p:nvPr>
            <p:ph idx="1" type="body"/>
          </p:nvPr>
        </p:nvSpPr>
        <p:spPr>
          <a:xfrm>
            <a:off x="311700" y="1152475"/>
            <a:ext cx="3525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Number of Bedrooms Per Home</a:t>
            </a:r>
            <a:endParaRPr/>
          </a:p>
        </p:txBody>
      </p:sp>
      <p:sp>
        <p:nvSpPr>
          <p:cNvPr id="110" name="Google Shape;110;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1" name="Google Shape;111;p19"/>
          <p:cNvPicPr preferRelativeResize="0"/>
          <p:nvPr/>
        </p:nvPicPr>
        <p:blipFill>
          <a:blip r:embed="rId3">
            <a:alphaModFix/>
          </a:blip>
          <a:stretch>
            <a:fillRect/>
          </a:stretch>
        </p:blipFill>
        <p:spPr>
          <a:xfrm>
            <a:off x="2094875" y="1546075"/>
            <a:ext cx="4954254" cy="3117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 Visualization Cont.</a:t>
            </a:r>
            <a:endParaRPr b="1"/>
          </a:p>
        </p:txBody>
      </p:sp>
      <p:sp>
        <p:nvSpPr>
          <p:cNvPr id="117" name="Google Shape;117;p20"/>
          <p:cNvSpPr txBox="1"/>
          <p:nvPr>
            <p:ph idx="1" type="body"/>
          </p:nvPr>
        </p:nvSpPr>
        <p:spPr>
          <a:xfrm>
            <a:off x="311700" y="1152475"/>
            <a:ext cx="3663900" cy="393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Number of Bathrooms Per Home</a:t>
            </a:r>
            <a:endParaRPr/>
          </a:p>
        </p:txBody>
      </p:sp>
      <p:sp>
        <p:nvSpPr>
          <p:cNvPr id="118" name="Google Shape;118;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9" name="Google Shape;119;p20"/>
          <p:cNvPicPr preferRelativeResize="0"/>
          <p:nvPr/>
        </p:nvPicPr>
        <p:blipFill>
          <a:blip r:embed="rId3">
            <a:alphaModFix/>
          </a:blip>
          <a:stretch>
            <a:fillRect/>
          </a:stretch>
        </p:blipFill>
        <p:spPr>
          <a:xfrm>
            <a:off x="1805781" y="1485900"/>
            <a:ext cx="5532447" cy="3177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 Visualization Cont.</a:t>
            </a:r>
            <a:endParaRPr b="1"/>
          </a:p>
        </p:txBody>
      </p:sp>
      <p:sp>
        <p:nvSpPr>
          <p:cNvPr id="125" name="Google Shape;125;p21"/>
          <p:cNvSpPr txBox="1"/>
          <p:nvPr>
            <p:ph idx="1" type="body"/>
          </p:nvPr>
        </p:nvSpPr>
        <p:spPr>
          <a:xfrm>
            <a:off x="311700" y="1152475"/>
            <a:ext cx="3663900" cy="393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Number of Car lots Per Home</a:t>
            </a:r>
            <a:endParaRPr/>
          </a:p>
        </p:txBody>
      </p:sp>
      <p:sp>
        <p:nvSpPr>
          <p:cNvPr id="126" name="Google Shape;126;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7" name="Google Shape;127;p21"/>
          <p:cNvPicPr preferRelativeResize="0"/>
          <p:nvPr/>
        </p:nvPicPr>
        <p:blipFill>
          <a:blip r:embed="rId3">
            <a:alphaModFix/>
          </a:blip>
          <a:stretch>
            <a:fillRect/>
          </a:stretch>
        </p:blipFill>
        <p:spPr>
          <a:xfrm>
            <a:off x="1994075" y="1680825"/>
            <a:ext cx="5155848" cy="2982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