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61" r:id="rId3"/>
  </p:sldMasterIdLst>
  <p:notesMasterIdLst>
    <p:notesMasterId r:id="rId16"/>
  </p:notesMasterIdLst>
  <p:sldIdLst>
    <p:sldId id="256" r:id="rId4"/>
    <p:sldId id="261" r:id="rId5"/>
    <p:sldId id="262" r:id="rId6"/>
    <p:sldId id="266" r:id="rId7"/>
    <p:sldId id="277" r:id="rId8"/>
    <p:sldId id="264" r:id="rId9"/>
    <p:sldId id="265" r:id="rId10"/>
    <p:sldId id="267" r:id="rId11"/>
    <p:sldId id="272" r:id="rId12"/>
    <p:sldId id="270" r:id="rId13"/>
    <p:sldId id="273" r:id="rId14"/>
    <p:sldId id="27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Shiau Kang" initials="WSK" lastIdx="1" clrIdx="0">
    <p:extLst/>
  </p:cmAuthor>
  <p:cmAuthor id="2" name="Wang, Shiau Kang" initials="WSK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/>
    <p:restoredTop sz="57486"/>
  </p:normalViewPr>
  <p:slideViewPr>
    <p:cSldViewPr>
      <p:cViewPr>
        <p:scale>
          <a:sx n="130" d="100"/>
          <a:sy n="130" d="100"/>
        </p:scale>
        <p:origin x="1144" y="-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9DA0A-1DC2-2C44-884E-0776AF47E7E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5A62-FE38-C34B-97F7-5B5D5D35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7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command pattern, the request is send to the </a:t>
            </a:r>
            <a:r>
              <a:rPr lang="en-US" dirty="0" smtClean="0"/>
              <a:t>invoker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invoker pass it to the encapsulated </a:t>
            </a:r>
            <a:r>
              <a:rPr lang="en-US" dirty="0" smtClean="0"/>
              <a:t>command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object passes the request to the appropriate method of </a:t>
            </a:r>
            <a:r>
              <a:rPr lang="en-US" dirty="0" smtClean="0"/>
              <a:t>Receiver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perform the specific action.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program create the receiver object and then attach it to the Command. Then it creates the invoker object and attach the command object to perform an action.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when client program executes the action, it’s processed based on the command and receiver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is the core of command design pattern that defines the contract for implementation.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 implementation is separate from command implementation.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implementation classes chose the method to invoke on receiver object, for every method in receiver there will be a command implementation. It works as a bridge between receiver and action methods.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Invoker class just forward the request from client to the command object.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is responsible to instantiate appropriate command and receiver implementation and then associate them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is also responsible for instantiating invoker object and associating command object with it and execute the action method.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design pattern is easily extendible, we can add new action methods in receivers and create new Command implementations without changing the client code.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drawback with Command design pattern is that the code gets huge and confusing with high number of action methods and because of so many 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5A62-FE38-C34B-97F7-5B5D5D3592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6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3707904" cy="884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19872" cy="884466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179512" y="1059582"/>
            <a:ext cx="3312368" cy="3888432"/>
          </a:xfrm>
          <a:prstGeom prst="rect">
            <a:avLst/>
          </a:prstGeom>
        </p:spPr>
        <p:txBody>
          <a:bodyPr lIns="91440" rIns="274320" anchor="t"/>
          <a:lstStyle>
            <a:lvl1pPr marL="285750" indent="-285750" latinLnBrk="0">
              <a:buFont typeface="Arial" charset="0"/>
              <a:buChar char="•"/>
              <a:defRPr sz="18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98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84466"/>
            <a:ext cx="9144000" cy="4259034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203599"/>
            <a:ext cx="8496944" cy="3600400"/>
          </a:xfrm>
          <a:prstGeom prst="rect">
            <a:avLst/>
          </a:prstGeom>
        </p:spPr>
        <p:txBody>
          <a:bodyPr lIns="91440" rIns="274320" anchor="t"/>
          <a:lstStyle>
            <a:lvl1pPr marL="285750" indent="-285750" latinLnBrk="0">
              <a:buFont typeface="Arial" charset="0"/>
              <a:buChar char="•"/>
              <a:defRPr sz="18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36192" y="0"/>
            <a:ext cx="7607808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0884" y="94878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699542"/>
            <a:ext cx="6912768" cy="4176464"/>
          </a:xfrm>
          <a:prstGeom prst="rect">
            <a:avLst/>
          </a:prstGeom>
        </p:spPr>
        <p:txBody>
          <a:bodyPr lIns="91440" rIns="274320" anchor="t"/>
          <a:lstStyle>
            <a:lvl1pPr marL="285750" indent="-285750" latinLnBrk="0">
              <a:buFont typeface="Arial" charset="0"/>
              <a:buChar char="•"/>
              <a:defRPr sz="18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rgbClr val="85D8DE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0" y="2204425"/>
            <a:ext cx="9144000" cy="58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/>
            </a:lvl1pPr>
            <a:lvl2pPr lvl="1" algn="ctr" rtl="0">
              <a:spcBef>
                <a:spcPts val="0"/>
              </a:spcBef>
              <a:buNone/>
              <a:defRPr sz="3600"/>
            </a:lvl2pPr>
            <a:lvl3pPr lvl="2" algn="ctr" rtl="0">
              <a:spcBef>
                <a:spcPts val="0"/>
              </a:spcBef>
              <a:buNone/>
              <a:defRPr sz="3600"/>
            </a:lvl3pPr>
            <a:lvl4pPr lvl="3" algn="ctr" rtl="0">
              <a:spcBef>
                <a:spcPts val="0"/>
              </a:spcBef>
              <a:buNone/>
              <a:defRPr sz="3600"/>
            </a:lvl4pPr>
            <a:lvl5pPr lvl="4" algn="ctr" rtl="0">
              <a:spcBef>
                <a:spcPts val="0"/>
              </a:spcBef>
              <a:buNone/>
              <a:defRPr sz="3600"/>
            </a:lvl5pPr>
            <a:lvl6pPr lvl="5" algn="ctr" rtl="0">
              <a:spcBef>
                <a:spcPts val="0"/>
              </a:spcBef>
              <a:buNone/>
              <a:defRPr sz="3600"/>
            </a:lvl6pPr>
            <a:lvl7pPr lvl="6" algn="ctr" rtl="0">
              <a:spcBef>
                <a:spcPts val="0"/>
              </a:spcBef>
              <a:buNone/>
              <a:defRPr sz="3600"/>
            </a:lvl7pPr>
            <a:lvl8pPr lvl="7" algn="ctr" rtl="0">
              <a:spcBef>
                <a:spcPts val="0"/>
              </a:spcBef>
              <a:buNone/>
              <a:defRPr sz="3600"/>
            </a:lvl8pPr>
            <a:lvl9pPr lvl="8" algn="ctr" rtl="0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7" y="2790925"/>
            <a:ext cx="9302100" cy="2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0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87" r:id="rId5"/>
    <p:sldLayoutId id="214748369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B066-3DE3-5044-AE53-54704E9336BF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A273-1604-5746-A784-DBD38F9F1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newthinktank.com/2012/09/command-design-pattern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4074626"/>
            <a:ext cx="914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Shiau-Kang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Wang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Command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05880" y="1131590"/>
            <a:ext cx="8496944" cy="3672409"/>
          </a:xfrm>
        </p:spPr>
        <p:txBody>
          <a:bodyPr/>
          <a:lstStyle/>
          <a:p>
            <a:r>
              <a:rPr lang="en-US" altLang="en-US" dirty="0" smtClean="0"/>
              <a:t>From </a:t>
            </a:r>
            <a:r>
              <a:rPr lang="en-US" altLang="en-US" dirty="0"/>
              <a:t>the outside, no other objects really know what actions get performed on what </a:t>
            </a:r>
            <a:r>
              <a:rPr lang="en-US" altLang="en-US" dirty="0" smtClean="0"/>
              <a:t>receiver</a:t>
            </a:r>
            <a:endParaRPr lang="en-US" altLang="en-US" dirty="0"/>
          </a:p>
          <a:p>
            <a:r>
              <a:rPr lang="en-US" altLang="en-US" dirty="0"/>
              <a:t>Parameterize an object with a </a:t>
            </a:r>
            <a:r>
              <a:rPr lang="en-US" altLang="en-US" dirty="0" smtClean="0"/>
              <a:t>command</a:t>
            </a:r>
            <a:endParaRPr lang="en-US" altLang="en-US" dirty="0"/>
          </a:p>
          <a:p>
            <a:r>
              <a:rPr lang="en-US" altLang="en-US" dirty="0"/>
              <a:t>Use queues and logs and support undo operations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dirty="0"/>
              <a:t>Command design pattern is easily extendible, we can add new action methods in receivers and create new Command implementations without changing the client code.</a:t>
            </a:r>
          </a:p>
          <a:p>
            <a:r>
              <a:rPr lang="en-US" dirty="0"/>
              <a:t>The drawback with Command design pattern is that the code gets huge and confusing with high number of action methods and because of so many associations.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title"/>
          </p:nvPr>
        </p:nvSpPr>
        <p:spPr>
          <a:xfrm>
            <a:off x="0" y="2204425"/>
            <a:ext cx="9144000" cy="58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b="1" dirty="0">
                <a:solidFill>
                  <a:srgbClr val="3F3F3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97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Book:</a:t>
            </a:r>
          </a:p>
          <a:p>
            <a:r>
              <a:rPr lang="en-US" b="1" dirty="0" smtClean="0"/>
              <a:t>Head </a:t>
            </a:r>
            <a:r>
              <a:rPr lang="en-US" b="1" dirty="0"/>
              <a:t>First Design Patterns: </a:t>
            </a:r>
            <a:r>
              <a:rPr lang="en-US" b="1" dirty="0" smtClean="0"/>
              <a:t>A </a:t>
            </a:r>
            <a:r>
              <a:rPr lang="en-US" b="1" dirty="0"/>
              <a:t>Brain-Friendly Guide </a:t>
            </a:r>
            <a:r>
              <a:rPr lang="en-US" dirty="0"/>
              <a:t>1st </a:t>
            </a:r>
            <a:r>
              <a:rPr lang="en-US" dirty="0" smtClean="0"/>
              <a:t>Edition</a:t>
            </a:r>
          </a:p>
          <a:p>
            <a:pPr marL="0" indent="0">
              <a:buNone/>
            </a:pPr>
            <a:r>
              <a:rPr lang="en-US" b="1" dirty="0" smtClean="0"/>
              <a:t>Internet Resource:</a:t>
            </a:r>
          </a:p>
          <a:p>
            <a:r>
              <a:rPr lang="en-US" dirty="0"/>
              <a:t>COMMAND DESIGN </a:t>
            </a:r>
            <a:r>
              <a:rPr lang="en-US" dirty="0" smtClean="0"/>
              <a:t>PATTERN TUTORIAL </a:t>
            </a:r>
            <a:r>
              <a:rPr lang="en-US" dirty="0"/>
              <a:t>Posted by </a:t>
            </a:r>
            <a:r>
              <a:rPr lang="en-US" dirty="0" smtClean="0"/>
              <a:t>Derek </a:t>
            </a:r>
            <a:r>
              <a:rPr lang="en-US" dirty="0" err="1" smtClean="0"/>
              <a:t>Banas</a:t>
            </a:r>
            <a:endParaRPr lang="en-US" dirty="0" smtClean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www.newthinktank.com/2012/09/command-design-pattern-tutorial/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Command Design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12530" y="1275606"/>
            <a:ext cx="8486600" cy="367240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en-US" sz="1800" dirty="0">
                <a:solidFill>
                  <a:srgbClr val="D9D9D9"/>
                </a:solidFill>
              </a:rPr>
              <a:t>Definition from the book Head First Design Patterns: A Brain-Friendly Guide:</a:t>
            </a:r>
          </a:p>
          <a:p>
            <a:pPr marL="342900" indent="-342900">
              <a:buFont typeface="Arial" charset="0"/>
              <a:buChar char="•"/>
            </a:pPr>
            <a:endParaRPr lang="en-US" altLang="en-US" sz="1800" dirty="0">
              <a:solidFill>
                <a:srgbClr val="D9D9D9"/>
              </a:solidFill>
            </a:endParaRP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36586"/>
            <a:ext cx="1584176" cy="1831308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412530" y="1635646"/>
            <a:ext cx="5743646" cy="2016224"/>
          </a:xfrm>
          <a:prstGeom prst="rect">
            <a:avLst/>
          </a:prstGeom>
        </p:spPr>
        <p:txBody>
          <a:bodyPr lIns="91440" rIns="274320" anchor="t"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altLang="en-US" dirty="0" smtClean="0">
              <a:solidFill>
                <a:srgbClr val="D9D9D9"/>
              </a:solidFill>
            </a:endParaRPr>
          </a:p>
          <a:p>
            <a:pPr marL="342900" indent="-342900"/>
            <a:r>
              <a:rPr lang="en-US" altLang="en-US" dirty="0" smtClean="0">
                <a:solidFill>
                  <a:srgbClr val="D9D9D9"/>
                </a:solidFill>
              </a:rPr>
              <a:t>The Command Pattern encapsulates a request as an object, thereby letting you parameterize other objects with different requests, queue or log requests, and support undoable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Command Design Pattern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203599"/>
            <a:ext cx="8496944" cy="36004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solidFill>
                  <a:srgbClr val="D9D9D9"/>
                </a:solidFill>
              </a:rPr>
              <a:t>In other words</a:t>
            </a:r>
            <a:r>
              <a:rPr lang="mr-IN" altLang="en-US" dirty="0">
                <a:solidFill>
                  <a:srgbClr val="D9D9D9"/>
                </a:solidFill>
              </a:rPr>
              <a:t>…</a:t>
            </a:r>
            <a:endParaRPr lang="en-US" altLang="en-US" dirty="0">
              <a:solidFill>
                <a:srgbClr val="D9D9D9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en-US" dirty="0">
              <a:solidFill>
                <a:srgbClr val="D9D9D9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solidFill>
                  <a:srgbClr val="D9D9D9"/>
                </a:solidFill>
              </a:rPr>
              <a:t>Clients says I want a specific Command to run when execute() is called one of these encapsulated objects.</a:t>
            </a:r>
          </a:p>
          <a:p>
            <a:pPr marL="285750" indent="-285750">
              <a:buFont typeface="Arial" charset="0"/>
              <a:buChar char="•"/>
            </a:pPr>
            <a:endParaRPr lang="en-US" altLang="en-US" dirty="0">
              <a:solidFill>
                <a:srgbClr val="D9D9D9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dirty="0">
                <a:solidFill>
                  <a:srgbClr val="D9D9D9"/>
                </a:solidFill>
              </a:rPr>
              <a:t>An object called the invoker transfers this command to another object called receiver to execute the right code.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Example: </a:t>
            </a:r>
            <a:r>
              <a:rPr lang="en-US" dirty="0" err="1" smtClean="0"/>
              <a:t>TurnTVon</a:t>
            </a:r>
            <a:r>
              <a:rPr lang="en-US" dirty="0" smtClean="0"/>
              <a:t>(command object)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               </a:t>
            </a:r>
            <a:r>
              <a:rPr lang="en-US" dirty="0" err="1" smtClean="0"/>
              <a:t>DeviceButton</a:t>
            </a:r>
            <a:r>
              <a:rPr lang="en-US" dirty="0" smtClean="0"/>
              <a:t>(Invoker) </a:t>
            </a:r>
            <a:r>
              <a:rPr lang="en-US" dirty="0" smtClean="0">
                <a:sym typeface="Wingdings"/>
              </a:rPr>
              <a:t> Press (</a:t>
            </a:r>
            <a:r>
              <a:rPr lang="en-US" dirty="0" err="1" smtClean="0">
                <a:sym typeface="Wingdings"/>
              </a:rPr>
              <a:t>TurnTVon</a:t>
            </a:r>
            <a:r>
              <a:rPr lang="en-US" dirty="0" smtClean="0">
                <a:sym typeface="Wingdings"/>
              </a:rPr>
              <a:t>) Button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    </a:t>
            </a:r>
            <a:r>
              <a:rPr lang="en-US" dirty="0" err="1" smtClean="0">
                <a:sym typeface="Wingdings"/>
              </a:rPr>
              <a:t>TV.on</a:t>
            </a:r>
            <a:r>
              <a:rPr lang="en-US" dirty="0" smtClean="0">
                <a:sym typeface="Wingdings"/>
              </a:rPr>
              <a:t>(receiver)</a:t>
            </a:r>
          </a:p>
        </p:txBody>
      </p:sp>
    </p:spTree>
    <p:extLst>
      <p:ext uri="{BB962C8B-B14F-4D97-AF65-F5344CB8AC3E}">
        <p14:creationId xmlns:p14="http://schemas.microsoft.com/office/powerpoint/2010/main" val="16899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dirty="0"/>
              <a:t>What happen in </a:t>
            </a:r>
            <a:r>
              <a:rPr lang="en-US" dirty="0" smtClean="0"/>
              <a:t>the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512" y="1059582"/>
            <a:ext cx="3528392" cy="38884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>
                <a:solidFill>
                  <a:srgbClr val="D9D9D9"/>
                </a:solidFill>
              </a:rPr>
              <a:t>Loading a invoker:</a:t>
            </a:r>
          </a:p>
          <a:p>
            <a:pPr marL="0" indent="0">
              <a:buNone/>
            </a:pPr>
            <a:endParaRPr lang="en-US" altLang="en-US" sz="1400" dirty="0">
              <a:solidFill>
                <a:srgbClr val="D9D9D9"/>
              </a:solidFill>
            </a:endParaRPr>
          </a:p>
          <a:p>
            <a:pPr marL="0" indent="0">
              <a:buFontTx/>
              <a:buAutoNum type="arabicPeriod"/>
            </a:pPr>
            <a:r>
              <a:rPr lang="en-US" altLang="en-US" sz="1400" dirty="0">
                <a:solidFill>
                  <a:srgbClr val="D9D9D9"/>
                </a:solidFill>
              </a:rPr>
              <a:t>The client creates a </a:t>
            </a:r>
            <a:r>
              <a:rPr lang="en-US" altLang="en-US" sz="1400" dirty="0" smtClean="0">
                <a:solidFill>
                  <a:srgbClr val="D9D9D9"/>
                </a:solidFill>
              </a:rPr>
              <a:t>command object .</a:t>
            </a:r>
          </a:p>
          <a:p>
            <a:pPr marL="0" indent="0">
              <a:buFontTx/>
              <a:buAutoNum type="arabicPeriod"/>
            </a:pPr>
            <a:endParaRPr lang="en-US" altLang="en-US" sz="1400" dirty="0">
              <a:solidFill>
                <a:srgbClr val="D9D9D9"/>
              </a:solidFill>
            </a:endParaRPr>
          </a:p>
          <a:p>
            <a:pPr marL="0" indent="0">
              <a:buFontTx/>
              <a:buAutoNum type="arabicPeriod"/>
            </a:pPr>
            <a:r>
              <a:rPr lang="en-US" altLang="en-US" sz="1400" dirty="0">
                <a:solidFill>
                  <a:srgbClr val="D9D9D9"/>
                </a:solidFill>
              </a:rPr>
              <a:t>The client does a set Command( ) to store the command object in the invoker</a:t>
            </a:r>
            <a:r>
              <a:rPr lang="en-US" altLang="en-US" sz="1400" dirty="0" smtClean="0">
                <a:solidFill>
                  <a:srgbClr val="D9D9D9"/>
                </a:solidFill>
              </a:rPr>
              <a:t>.</a:t>
            </a:r>
          </a:p>
          <a:p>
            <a:pPr marL="0" indent="0">
              <a:buFontTx/>
              <a:buAutoNum type="arabicPeriod"/>
            </a:pPr>
            <a:endParaRPr lang="en-US" altLang="en-US" sz="1400" dirty="0" smtClean="0">
              <a:solidFill>
                <a:srgbClr val="D9D9D9"/>
              </a:solidFill>
            </a:endParaRPr>
          </a:p>
          <a:p>
            <a:pPr marL="0" indent="0">
              <a:buFontTx/>
              <a:buAutoNum type="arabicPeriod"/>
            </a:pPr>
            <a:endParaRPr lang="en-US" altLang="en-US" sz="1400" dirty="0">
              <a:solidFill>
                <a:srgbClr val="D9D9D9"/>
              </a:solidFill>
            </a:endParaRPr>
          </a:p>
          <a:p>
            <a:pPr marL="0" indent="0">
              <a:buFontTx/>
              <a:buAutoNum type="arabicPeriod"/>
            </a:pPr>
            <a:r>
              <a:rPr lang="en-US" altLang="en-US" sz="1400" dirty="0">
                <a:solidFill>
                  <a:srgbClr val="D9D9D9"/>
                </a:solidFill>
              </a:rPr>
              <a:t>Later.. . the client asks the </a:t>
            </a:r>
            <a:r>
              <a:rPr lang="en-US" altLang="en-US" sz="1400" dirty="0" smtClean="0">
                <a:solidFill>
                  <a:srgbClr val="D9D9D9"/>
                </a:solidFill>
              </a:rPr>
              <a:t>invoker </a:t>
            </a:r>
            <a:r>
              <a:rPr lang="en-US" altLang="en-US" sz="1400" dirty="0">
                <a:solidFill>
                  <a:srgbClr val="D9D9D9"/>
                </a:solidFill>
              </a:rPr>
              <a:t>to execute the command.  Note: Once the command is loaded into the invoker, it may be used and discarded, or it may remain and be used many times.</a:t>
            </a:r>
          </a:p>
          <a:p>
            <a:pPr marL="0" indent="0"/>
            <a:endParaRPr lang="en-US" altLang="en-US" sz="1400" dirty="0">
              <a:solidFill>
                <a:srgbClr val="D9D9D9"/>
              </a:solidFill>
            </a:endParaRP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7" y="32742"/>
            <a:ext cx="4571409" cy="495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596434"/>
            <a:ext cx="1080120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TurnTvOn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0591" y="2711179"/>
            <a:ext cx="129614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DeviceButton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0272" y="4371950"/>
            <a:ext cx="720080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TV.on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917370"/>
            <a:ext cx="129614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tart Here!!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7" y="1221038"/>
            <a:ext cx="5170449" cy="20083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82227" y="3115752"/>
            <a:ext cx="2228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200" dirty="0" err="1" smtClean="0"/>
              <a:t>TurnTVon</a:t>
            </a:r>
            <a:r>
              <a:rPr lang="en-US" sz="1200" dirty="0"/>
              <a:t>(</a:t>
            </a:r>
            <a:r>
              <a:rPr lang="en-US" sz="1200" dirty="0" smtClean="0"/>
              <a:t>command object) </a:t>
            </a:r>
            <a:r>
              <a:rPr lang="en-US" sz="1200" dirty="0" smtClean="0">
                <a:sym typeface="Wingdings"/>
              </a:rPr>
              <a:t> </a:t>
            </a:r>
            <a:r>
              <a:rPr lang="en-US" sz="1200" dirty="0" err="1" smtClean="0"/>
              <a:t>DeviceButton</a:t>
            </a:r>
            <a:r>
              <a:rPr lang="en-US" sz="1200" dirty="0" smtClean="0"/>
              <a:t>(Invoker</a:t>
            </a:r>
            <a:r>
              <a:rPr lang="en-US" sz="1200" dirty="0"/>
              <a:t>) </a:t>
            </a:r>
            <a:endParaRPr lang="en-US" sz="1200" dirty="0" smtClean="0"/>
          </a:p>
          <a:p>
            <a:pPr latinLnBrk="0"/>
            <a:r>
              <a:rPr lang="en-US" sz="1200" dirty="0" smtClean="0">
                <a:sym typeface="Wingdings"/>
              </a:rPr>
              <a:t> </a:t>
            </a:r>
            <a:r>
              <a:rPr lang="en-US" sz="1200" dirty="0">
                <a:sym typeface="Wingdings"/>
              </a:rPr>
              <a:t>Press (</a:t>
            </a:r>
            <a:r>
              <a:rPr lang="en-US" sz="1200" dirty="0" err="1">
                <a:sym typeface="Wingdings"/>
              </a:rPr>
              <a:t>TurnTVon</a:t>
            </a:r>
            <a:r>
              <a:rPr lang="en-US" sz="1200" dirty="0">
                <a:sym typeface="Wingdings"/>
              </a:rPr>
              <a:t>) </a:t>
            </a:r>
            <a:r>
              <a:rPr lang="en-US" sz="1200" dirty="0" smtClean="0">
                <a:sym typeface="Wingdings"/>
              </a:rPr>
              <a:t>Button  </a:t>
            </a:r>
            <a:r>
              <a:rPr lang="en-US" sz="1200" dirty="0" err="1">
                <a:sym typeface="Wingdings"/>
              </a:rPr>
              <a:t>TV.on</a:t>
            </a:r>
            <a:r>
              <a:rPr lang="en-US" sz="1200" dirty="0">
                <a:sym typeface="Wingdings"/>
              </a:rPr>
              <a:t>(receiver</a:t>
            </a:r>
            <a:r>
              <a:rPr lang="en-US" sz="1000" dirty="0">
                <a:sym typeface="Wingding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1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22"/>
          <p:cNvPicPr>
            <a:picLocks noGrp="1" noChangeAspect="1"/>
          </p:cNvPicPr>
          <p:nvPr>
            <p:ph idx="4294967295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7574"/>
            <a:ext cx="7524328" cy="39639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558088" y="2355999"/>
            <a:ext cx="0" cy="1079500"/>
          </a:xfrm>
          <a:prstGeom prst="straightConnector1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41963" y="2067074"/>
            <a:ext cx="1368425" cy="0"/>
          </a:xfrm>
          <a:prstGeom prst="straightConnector1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102100" y="2097236"/>
            <a:ext cx="1871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100"/>
              <a:t>Put into Queue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100"/>
              <a:t>execute()/redo()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76550" y="2371874"/>
            <a:ext cx="1512888" cy="55562"/>
          </a:xfrm>
          <a:prstGeom prst="straightConnector1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hape 450"/>
          <p:cNvSpPr/>
          <p:nvPr/>
        </p:nvSpPr>
        <p:spPr>
          <a:xfrm>
            <a:off x="7593052" y="2842771"/>
            <a:ext cx="289408" cy="273061"/>
          </a:xfrm>
          <a:prstGeom prst="ellipse">
            <a:avLst/>
          </a:prstGeom>
          <a:gradFill>
            <a:gsLst>
              <a:gs pos="0">
                <a:srgbClr val="1E6A6F"/>
              </a:gs>
              <a:gs pos="100000">
                <a:srgbClr val="1E6A6F"/>
              </a:gs>
            </a:gsLst>
            <a:lin ang="5400000" scaled="0"/>
          </a:gra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451"/>
          <p:cNvSpPr/>
          <p:nvPr/>
        </p:nvSpPr>
        <p:spPr>
          <a:xfrm>
            <a:off x="6079871" y="2114181"/>
            <a:ext cx="292608" cy="275467"/>
          </a:xfrm>
          <a:prstGeom prst="ellipse">
            <a:avLst/>
          </a:prstGeom>
          <a:gradFill>
            <a:gsLst>
              <a:gs pos="0">
                <a:srgbClr val="299299"/>
              </a:gs>
              <a:gs pos="100000">
                <a:srgbClr val="299299"/>
              </a:gs>
            </a:gsLst>
            <a:lin ang="5400000" scaled="0"/>
          </a:gra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452"/>
          <p:cNvSpPr/>
          <p:nvPr/>
        </p:nvSpPr>
        <p:spPr>
          <a:xfrm>
            <a:off x="3486690" y="2068298"/>
            <a:ext cx="292608" cy="274320"/>
          </a:xfrm>
          <a:prstGeom prst="ellipse">
            <a:avLst/>
          </a:prstGeom>
          <a:gradFill>
            <a:gsLst>
              <a:gs pos="0">
                <a:srgbClr val="34B9C3"/>
              </a:gs>
              <a:gs pos="100000">
                <a:srgbClr val="34B9C3"/>
              </a:gs>
            </a:gsLst>
            <a:lin ang="5400000" scaled="0"/>
          </a:gradFill>
          <a:ln w="1270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4421" y="3953499"/>
            <a:ext cx="838753" cy="5681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TurnTVOn</a:t>
            </a:r>
            <a:endParaRPr lang="en-US" sz="1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TurnTVOff</a:t>
            </a:r>
            <a:endParaRPr lang="en-US" sz="1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mr-IN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……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..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9281" y="1205349"/>
            <a:ext cx="1111013" cy="1928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DeviceButton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90056" y="3340594"/>
            <a:ext cx="453591" cy="24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TV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90056" y="4521681"/>
            <a:ext cx="715548" cy="2756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OFF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Television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void on()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("TV is on");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public </a:t>
            </a:r>
            <a:r>
              <a:rPr lang="en-US" sz="1400" dirty="0"/>
              <a:t>void off()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</a:t>
            </a:r>
            <a:r>
              <a:rPr lang="en-US" sz="1400" dirty="0" err="1"/>
              <a:t>.println</a:t>
            </a:r>
            <a:r>
              <a:rPr lang="en-US" sz="1400" dirty="0"/>
              <a:t>("TV is off");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altLang="en-US" sz="1400" dirty="0" smtClean="0">
              <a:solidFill>
                <a:srgbClr val="D9D9D9"/>
              </a:solidFill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D9D9D9"/>
              </a:solidFill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0056" y="843558"/>
            <a:ext cx="1213792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Receiver</a:t>
            </a:r>
            <a:endParaRPr lang="en-US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563638"/>
            <a:ext cx="792088" cy="240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Action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691680" y="2311008"/>
            <a:ext cx="7211144" cy="2564998"/>
          </a:xfrm>
        </p:spPr>
        <p:txBody>
          <a:bodyPr/>
          <a:lstStyle/>
          <a:p>
            <a:pPr marL="0" indent="0">
              <a:buNone/>
            </a:pPr>
            <a:r>
              <a:rPr lang="en-US" sz="1200" smtClean="0"/>
              <a:t>public </a:t>
            </a:r>
            <a:r>
              <a:rPr lang="en-US" sz="1200" dirty="0"/>
              <a:t>class </a:t>
            </a:r>
            <a:r>
              <a:rPr lang="en-US" sz="1200" dirty="0" err="1"/>
              <a:t>TurnTVOn</a:t>
            </a:r>
            <a:r>
              <a:rPr lang="en-US" sz="1200" dirty="0"/>
              <a:t> implements Command {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Television </a:t>
            </a:r>
            <a:r>
              <a:rPr lang="en-US" sz="1200" dirty="0" err="1"/>
              <a:t>tv</a:t>
            </a:r>
            <a:r>
              <a:rPr lang="en-US" sz="1200" dirty="0" smtClean="0"/>
              <a:t>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public </a:t>
            </a:r>
            <a:r>
              <a:rPr lang="en-US" sz="1200" dirty="0" err="1"/>
              <a:t>TurnTVOn</a:t>
            </a:r>
            <a:r>
              <a:rPr lang="en-US" sz="1200" dirty="0"/>
              <a:t>(Television </a:t>
            </a:r>
            <a:r>
              <a:rPr lang="en-US" sz="1200" dirty="0" err="1"/>
              <a:t>tv</a:t>
            </a:r>
            <a:r>
              <a:rPr lang="en-US" sz="1200" dirty="0" smtClean="0"/>
              <a:t>){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this.tv</a:t>
            </a:r>
            <a:r>
              <a:rPr lang="en-US" sz="1200" dirty="0"/>
              <a:t> = </a:t>
            </a:r>
            <a:r>
              <a:rPr lang="en-US" sz="1200" dirty="0" err="1"/>
              <a:t>tv</a:t>
            </a:r>
            <a:r>
              <a:rPr lang="en-US" sz="1200" dirty="0" smtClean="0"/>
              <a:t>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public void execute()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tv.on</a:t>
            </a:r>
            <a:r>
              <a:rPr lang="en-US" sz="1200" dirty="0" smtClean="0"/>
              <a:t>();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/>
              <a:t>public void undo() </a:t>
            </a: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tv.off</a:t>
            </a:r>
            <a:r>
              <a:rPr lang="en-US" sz="1200" dirty="0" smtClean="0"/>
              <a:t>();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  <a:endParaRPr lang="en-US" altLang="en-US" sz="1200" dirty="0">
              <a:solidFill>
                <a:srgbClr val="D9D9D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3744" y="2311008"/>
            <a:ext cx="36827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public class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TurnTVOff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implements Command {</a:t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Television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tv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;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public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TurnTVOff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(Television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tv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){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this.tv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tv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;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}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public void execute()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tv.off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();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}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public void undo()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tv.on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();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}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3989" y="96041"/>
            <a:ext cx="1584176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Command Interface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1965558"/>
            <a:ext cx="3381520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Concrete Command Interface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1092" y="468928"/>
            <a:ext cx="216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public interface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Command </a:t>
            </a:r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public void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execute</a:t>
            </a:r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();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public void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undo</a:t>
            </a:r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();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79912" y="1299925"/>
            <a:ext cx="648072" cy="55174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21288" y="1299925"/>
            <a:ext cx="642900" cy="55174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public </a:t>
            </a:r>
            <a:r>
              <a:rPr lang="en-US" sz="1200" dirty="0"/>
              <a:t>class </a:t>
            </a:r>
            <a:r>
              <a:rPr lang="en-US" sz="1200" dirty="0" err="1"/>
              <a:t>RemoteControl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Command command;</a:t>
            </a:r>
            <a:br>
              <a:rPr lang="en-US" sz="1200" dirty="0"/>
            </a:br>
            <a:r>
              <a:rPr lang="en-US" sz="1200" dirty="0"/>
              <a:t>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Stack&lt;Command</a:t>
            </a:r>
            <a:r>
              <a:rPr lang="en-US" sz="1200" dirty="0"/>
              <a:t>&gt; </a:t>
            </a:r>
            <a:r>
              <a:rPr lang="en-US" sz="1200" i="1" dirty="0"/>
              <a:t>record </a:t>
            </a:r>
            <a:r>
              <a:rPr lang="en-US" sz="1200" dirty="0"/>
              <a:t>= new Stack&lt;&gt;();</a:t>
            </a:r>
            <a:br>
              <a:rPr lang="en-US" sz="1200" dirty="0"/>
            </a:br>
            <a:r>
              <a:rPr lang="en-US" sz="1200" dirty="0"/>
              <a:t>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public </a:t>
            </a:r>
            <a:r>
              <a:rPr lang="en-US" sz="1200" dirty="0" err="1"/>
              <a:t>RemoteControl</a:t>
            </a:r>
            <a:r>
              <a:rPr lang="en-US" sz="1200" dirty="0"/>
              <a:t> (Command command){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this.command</a:t>
            </a:r>
            <a:r>
              <a:rPr lang="en-US" sz="1200" dirty="0"/>
              <a:t> = command;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public </a:t>
            </a:r>
            <a:r>
              <a:rPr lang="en-US" sz="1200" dirty="0"/>
              <a:t>void press(){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command.execute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i="1" dirty="0" err="1" smtClean="0"/>
              <a:t>record</a:t>
            </a:r>
            <a:r>
              <a:rPr lang="en-US" sz="1200" dirty="0" err="1" smtClean="0"/>
              <a:t>.push</a:t>
            </a:r>
            <a:r>
              <a:rPr lang="en-US" sz="1200" dirty="0" smtClean="0"/>
              <a:t>(command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public void </a:t>
            </a:r>
            <a:r>
              <a:rPr lang="en-US" sz="1200" dirty="0" err="1" smtClean="0"/>
              <a:t>pressUndo</a:t>
            </a:r>
            <a:r>
              <a:rPr lang="en-US" sz="1200" dirty="0" smtClean="0"/>
              <a:t>(){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command.undo</a:t>
            </a:r>
            <a:r>
              <a:rPr lang="en-US" sz="1200" dirty="0" smtClean="0"/>
              <a:t>();</a:t>
            </a:r>
            <a:br>
              <a:rPr lang="en-US" sz="1200" dirty="0" smtClean="0"/>
            </a:br>
            <a:r>
              <a:rPr lang="en-US" sz="1200" dirty="0" smtClean="0"/>
              <a:t>    }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123728" y="1419622"/>
            <a:ext cx="4104456" cy="3600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0056" y="267494"/>
            <a:ext cx="1213792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Invoker</a:t>
            </a:r>
            <a:endParaRPr lang="en-US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1924373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Record every action for undo in future</a:t>
            </a: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90056" y="483518"/>
            <a:ext cx="6912768" cy="439248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public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RemoteControlTest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{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public static void main(String[]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args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){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Television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tv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new Television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TurnTVOn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onCommand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new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TurnTVOn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tv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RemoteControl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onPressed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new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RemoteControl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onCommand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onPressed.press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();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TurnTVOff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offCommand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new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TurnTVOff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tv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onPressed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new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RemoteControl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offCommand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onPressed.press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();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Stack&lt;Command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&gt; record =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onPressed.</a:t>
            </a:r>
            <a:r>
              <a:rPr lang="en-US" sz="1200" i="1" dirty="0" err="1">
                <a:latin typeface="Arial" charset="0"/>
                <a:ea typeface="Arial" charset="0"/>
                <a:cs typeface="Arial" charset="0"/>
              </a:rPr>
              <a:t>getRecord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();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while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(!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record.isEmpty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()){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record.pop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().undo();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}</a:t>
            </a:r>
            <a:br>
              <a:rPr lang="en-US" sz="12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}</a:t>
            </a:r>
            <a:br>
              <a:rPr lang="en-US" sz="12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}</a:t>
            </a:r>
            <a:br>
              <a:rPr lang="en-US" sz="1200" dirty="0">
                <a:latin typeface="Arial" charset="0"/>
                <a:ea typeface="Arial" charset="0"/>
                <a:cs typeface="Arial" charset="0"/>
              </a:rPr>
            </a:b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123478"/>
            <a:ext cx="1213792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Test</a:t>
            </a:r>
            <a:endParaRPr lang="en-US" sz="1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95736" y="3075806"/>
            <a:ext cx="4104456" cy="64807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5872" y="328195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140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undo actions</a:t>
            </a: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680</Words>
  <Application>Microsoft Macintosh PowerPoint</Application>
  <PresentationFormat>On-screen Show (16:9)</PresentationFormat>
  <Paragraphs>111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맑은 고딕</vt:lpstr>
      <vt:lpstr>Office Theme</vt:lpstr>
      <vt:lpstr>1_Custom Design</vt:lpstr>
      <vt:lpstr>Custom Design</vt:lpstr>
      <vt:lpstr>PowerPoint Presentation</vt:lpstr>
      <vt:lpstr>What is Command Design Pattern</vt:lpstr>
      <vt:lpstr>What is Command Design Pattern</vt:lpstr>
      <vt:lpstr>What happen in the example?</vt:lpstr>
      <vt:lpstr>Class Diagram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  <vt:lpstr>Reference</vt:lpstr>
    </vt:vector>
  </TitlesOfParts>
  <Company>Microsoft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Wang, Shiau Kang</cp:lastModifiedBy>
  <cp:revision>222</cp:revision>
  <dcterms:created xsi:type="dcterms:W3CDTF">2014-04-01T16:27:38Z</dcterms:created>
  <dcterms:modified xsi:type="dcterms:W3CDTF">2017-11-08T21:49:02Z</dcterms:modified>
</cp:coreProperties>
</file>