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 id="2147483661" r:id="rId3"/>
  </p:sldMasterIdLst>
  <p:notesMasterIdLst>
    <p:notesMasterId r:id="rId14"/>
  </p:notesMasterIdLst>
  <p:sldIdLst>
    <p:sldId id="256" r:id="rId4"/>
    <p:sldId id="261" r:id="rId5"/>
    <p:sldId id="262" r:id="rId6"/>
    <p:sldId id="264" r:id="rId7"/>
    <p:sldId id="277" r:id="rId8"/>
    <p:sldId id="280" r:id="rId9"/>
    <p:sldId id="281" r:id="rId10"/>
    <p:sldId id="270" r:id="rId11"/>
    <p:sldId id="273" r:id="rId12"/>
    <p:sldId id="278"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Shiau Kang" initials="WSK" lastIdx="1" clrIdx="0">
    <p:extLst/>
  </p:cmAuthor>
  <p:cmAuthor id="2" name="Wang, Shiau Kang" initials="WSK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7"/>
    <p:restoredTop sz="70398"/>
  </p:normalViewPr>
  <p:slideViewPr>
    <p:cSldViewPr>
      <p:cViewPr varScale="1">
        <p:scale>
          <a:sx n="116" d="100"/>
          <a:sy n="116" d="100"/>
        </p:scale>
        <p:origin x="1632" y="184"/>
      </p:cViewPr>
      <p:guideLst>
        <p:guide orient="horz" pos="162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9DA0A-1DC2-2C44-884E-0776AF47E7E2}" type="datetimeFigureOut">
              <a:rPr lang="en-US" smtClean="0"/>
              <a:t>11/8/17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55A62-FE38-C34B-97F7-5B5D5D359241}" type="slidenum">
              <a:rPr lang="en-US" smtClean="0"/>
              <a:t>‹#›</a:t>
            </a:fld>
            <a:endParaRPr lang="en-US"/>
          </a:p>
        </p:txBody>
      </p:sp>
    </p:spTree>
    <p:extLst>
      <p:ext uri="{BB962C8B-B14F-4D97-AF65-F5344CB8AC3E}">
        <p14:creationId xmlns:p14="http://schemas.microsoft.com/office/powerpoint/2010/main" val="100399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Flyweight design pattern is a </a:t>
            </a:r>
            <a:r>
              <a:rPr lang="en-US" sz="1200" b="1" i="0" kern="1200" dirty="0" smtClean="0">
                <a:solidFill>
                  <a:schemeClr val="tx1"/>
                </a:solidFill>
                <a:effectLst/>
                <a:latin typeface="+mn-lt"/>
                <a:ea typeface="+mn-ea"/>
                <a:cs typeface="+mn-cs"/>
              </a:rPr>
              <a:t>Structural design pattern</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Flyweight design pattern is used when we need to create a lot of Objects of a class. Since every object consumes memory space that can be crucial for low memory devices, such as mobile devices or embedded systems, flyweight design pattern can be applied to reduce the load on memory by sharing objects.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Before we apply flyweight design pattern, we need to consider following factors:</a:t>
            </a:r>
          </a:p>
          <a:p>
            <a:r>
              <a:rPr lang="en-US" sz="1200" b="0" i="0" kern="1200" dirty="0" smtClean="0">
                <a:solidFill>
                  <a:schemeClr val="tx1"/>
                </a:solidFill>
                <a:effectLst/>
                <a:latin typeface="+mn-lt"/>
                <a:ea typeface="+mn-ea"/>
                <a:cs typeface="+mn-cs"/>
              </a:rPr>
              <a:t>1. The number of Objects to be created by application should be huge.</a:t>
            </a:r>
          </a:p>
          <a:p>
            <a:r>
              <a:rPr lang="en-US" sz="1200" b="0" i="0" kern="1200" dirty="0" smtClean="0">
                <a:solidFill>
                  <a:schemeClr val="tx1"/>
                </a:solidFill>
                <a:effectLst/>
                <a:latin typeface="+mn-lt"/>
                <a:ea typeface="+mn-ea"/>
                <a:cs typeface="+mn-cs"/>
              </a:rPr>
              <a:t>2. The object creation is heavy on memory and it can be time consuming too.</a:t>
            </a:r>
          </a:p>
          <a:p>
            <a:r>
              <a:rPr lang="en-US" sz="1200" b="0" i="0" kern="1200" dirty="0" smtClean="0">
                <a:solidFill>
                  <a:schemeClr val="tx1"/>
                </a:solidFill>
                <a:effectLst/>
                <a:latin typeface="+mn-lt"/>
                <a:ea typeface="+mn-ea"/>
                <a:cs typeface="+mn-cs"/>
              </a:rPr>
              <a:t>3. The object properties can be divided into intrinsic and extrinsic properties, extrinsic properties of an Object should be defined by the client program.</a:t>
            </a:r>
          </a:p>
        </p:txBody>
      </p:sp>
      <p:sp>
        <p:nvSpPr>
          <p:cNvPr id="4" name="Slide Number Placeholder 3"/>
          <p:cNvSpPr>
            <a:spLocks noGrp="1"/>
          </p:cNvSpPr>
          <p:nvPr>
            <p:ph type="sldNum" sz="quarter" idx="10"/>
          </p:nvPr>
        </p:nvSpPr>
        <p:spPr/>
        <p:txBody>
          <a:bodyPr/>
          <a:lstStyle/>
          <a:p>
            <a:fld id="{C4B55A62-FE38-C34B-97F7-5B5D5D359241}" type="slidenum">
              <a:rPr lang="en-US" smtClean="0"/>
              <a:t>2</a:t>
            </a:fld>
            <a:endParaRPr lang="en-US"/>
          </a:p>
        </p:txBody>
      </p:sp>
    </p:spTree>
    <p:extLst>
      <p:ext uri="{BB962C8B-B14F-4D97-AF65-F5344CB8AC3E}">
        <p14:creationId xmlns:p14="http://schemas.microsoft.com/office/powerpoint/2010/main" val="915212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B55A62-FE38-C34B-97F7-5B5D5D359241}" type="slidenum">
              <a:rPr lang="en-US" smtClean="0"/>
              <a:t>3</a:t>
            </a:fld>
            <a:endParaRPr lang="en-US"/>
          </a:p>
        </p:txBody>
      </p:sp>
    </p:spTree>
    <p:extLst>
      <p:ext uri="{BB962C8B-B14F-4D97-AF65-F5344CB8AC3E}">
        <p14:creationId xmlns:p14="http://schemas.microsoft.com/office/powerpoint/2010/main" val="1186138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55A62-FE38-C34B-97F7-5B5D5D359241}" type="slidenum">
              <a:rPr lang="en-US" smtClean="0"/>
              <a:t>4</a:t>
            </a:fld>
            <a:endParaRPr lang="en-US"/>
          </a:p>
        </p:txBody>
      </p:sp>
    </p:spTree>
    <p:extLst>
      <p:ext uri="{BB962C8B-B14F-4D97-AF65-F5344CB8AC3E}">
        <p14:creationId xmlns:p14="http://schemas.microsoft.com/office/powerpoint/2010/main" val="86956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55A62-FE38-C34B-97F7-5B5D5D359241}" type="slidenum">
              <a:rPr lang="en-US" smtClean="0"/>
              <a:t>5</a:t>
            </a:fld>
            <a:endParaRPr lang="en-US"/>
          </a:p>
        </p:txBody>
      </p:sp>
    </p:spTree>
    <p:extLst>
      <p:ext uri="{BB962C8B-B14F-4D97-AF65-F5344CB8AC3E}">
        <p14:creationId xmlns:p14="http://schemas.microsoft.com/office/powerpoint/2010/main" val="153892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55A62-FE38-C34B-97F7-5B5D5D359241}" type="slidenum">
              <a:rPr lang="en-US" smtClean="0"/>
              <a:t>6</a:t>
            </a:fld>
            <a:endParaRPr lang="en-US"/>
          </a:p>
        </p:txBody>
      </p:sp>
    </p:spTree>
    <p:extLst>
      <p:ext uri="{BB962C8B-B14F-4D97-AF65-F5344CB8AC3E}">
        <p14:creationId xmlns:p14="http://schemas.microsoft.com/office/powerpoint/2010/main" val="620588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55A62-FE38-C34B-97F7-5B5D5D359241}" type="slidenum">
              <a:rPr lang="en-US" smtClean="0"/>
              <a:t>7</a:t>
            </a:fld>
            <a:endParaRPr lang="en-US"/>
          </a:p>
        </p:txBody>
      </p:sp>
    </p:spTree>
    <p:extLst>
      <p:ext uri="{BB962C8B-B14F-4D97-AF65-F5344CB8AC3E}">
        <p14:creationId xmlns:p14="http://schemas.microsoft.com/office/powerpoint/2010/main" val="1712536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In our example, the client code is not forced to create object using Flyweight factory but we can force that to make sure client code uses flyweight pattern implementation but its a complete design decision for particular application.</a:t>
            </a:r>
          </a:p>
          <a:p>
            <a:pPr marL="228600" indent="-228600">
              <a:buAutoNum type="arabicPeriod"/>
            </a:pPr>
            <a:r>
              <a:rPr lang="en-US" sz="1200" b="0" i="0" kern="1200" dirty="0" smtClean="0">
                <a:solidFill>
                  <a:schemeClr val="tx1"/>
                </a:solidFill>
                <a:effectLst/>
                <a:latin typeface="+mn-lt"/>
                <a:ea typeface="+mn-ea"/>
                <a:cs typeface="+mn-cs"/>
              </a:rPr>
              <a:t>Flyweight pattern introduces complexity and if number of shared objects are huge then there is a trade of between memory and time, so we need to use it judiciously based on our requirements.</a:t>
            </a:r>
          </a:p>
          <a:p>
            <a:pPr marL="228600" indent="-228600">
              <a:buAutoNum type="arabicPeriod"/>
            </a:pPr>
            <a:r>
              <a:rPr lang="en-US" sz="1200" b="0" i="0" kern="1200" dirty="0" smtClean="0">
                <a:solidFill>
                  <a:schemeClr val="tx1"/>
                </a:solidFill>
                <a:effectLst/>
                <a:latin typeface="+mn-lt"/>
                <a:ea typeface="+mn-ea"/>
                <a:cs typeface="+mn-cs"/>
              </a:rPr>
              <a:t>Flyweight pattern implementation is not useful when the number of intrinsic properties of Object is huge, making implementation of Factory class complex.</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B55A62-FE38-C34B-97F7-5B5D5D359241}" type="slidenum">
              <a:rPr lang="en-US" smtClean="0"/>
              <a:t>8</a:t>
            </a:fld>
            <a:endParaRPr lang="en-US"/>
          </a:p>
        </p:txBody>
      </p:sp>
    </p:spTree>
    <p:extLst>
      <p:ext uri="{BB962C8B-B14F-4D97-AF65-F5344CB8AC3E}">
        <p14:creationId xmlns:p14="http://schemas.microsoft.com/office/powerpoint/2010/main" val="1286093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Shape 80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08" name="Shape 8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773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55A62-FE38-C34B-97F7-5B5D5D359241}" type="slidenum">
              <a:rPr lang="en-US" smtClean="0"/>
              <a:t>10</a:t>
            </a:fld>
            <a:endParaRPr lang="en-US"/>
          </a:p>
        </p:txBody>
      </p:sp>
    </p:spTree>
    <p:extLst>
      <p:ext uri="{BB962C8B-B14F-4D97-AF65-F5344CB8AC3E}">
        <p14:creationId xmlns:p14="http://schemas.microsoft.com/office/powerpoint/2010/main" val="340082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70013"/>
            <a:ext cx="3867150"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3867150"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09B066-3DE3-5044-AE53-54704E9336BF}"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4A273-1604-5746-A784-DBD38F9F1959}" type="slidenum">
              <a:rPr lang="en-US" smtClean="0"/>
              <a:t>‹#›</a:t>
            </a:fld>
            <a:endParaRPr lang="en-US"/>
          </a:p>
        </p:txBody>
      </p:sp>
    </p:spTree>
    <p:extLst>
      <p:ext uri="{BB962C8B-B14F-4D97-AF65-F5344CB8AC3E}">
        <p14:creationId xmlns:p14="http://schemas.microsoft.com/office/powerpoint/2010/main" val="103494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09B066-3DE3-5044-AE53-54704E9336BF}" type="datetimeFigureOut">
              <a:rPr lang="en-US" smtClean="0"/>
              <a:t>11/8/17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4A273-1604-5746-A784-DBD38F9F1959}" type="slidenum">
              <a:rPr lang="en-US" smtClean="0"/>
              <a:t>‹#›</a:t>
            </a:fld>
            <a:endParaRPr lang="en-US"/>
          </a:p>
        </p:txBody>
      </p:sp>
    </p:spTree>
    <p:extLst>
      <p:ext uri="{BB962C8B-B14F-4D97-AF65-F5344CB8AC3E}">
        <p14:creationId xmlns:p14="http://schemas.microsoft.com/office/powerpoint/2010/main" val="212370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09B066-3DE3-5044-AE53-54704E9336BF}" type="datetimeFigureOut">
              <a:rPr lang="en-US" smtClean="0"/>
              <a:t>11/8/17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A4A273-1604-5746-A784-DBD38F9F1959}" type="slidenum">
              <a:rPr lang="en-US" smtClean="0"/>
              <a:t>‹#›</a:t>
            </a:fld>
            <a:endParaRPr lang="en-US"/>
          </a:p>
        </p:txBody>
      </p:sp>
    </p:spTree>
    <p:extLst>
      <p:ext uri="{BB962C8B-B14F-4D97-AF65-F5344CB8AC3E}">
        <p14:creationId xmlns:p14="http://schemas.microsoft.com/office/powerpoint/2010/main" val="1967705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9B066-3DE3-5044-AE53-54704E9336BF}" type="datetimeFigureOut">
              <a:rPr lang="en-US" smtClean="0"/>
              <a:t>11/8/17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4A273-1604-5746-A784-DBD38F9F1959}" type="slidenum">
              <a:rPr lang="en-US" smtClean="0"/>
              <a:t>‹#›</a:t>
            </a:fld>
            <a:endParaRPr lang="en-US"/>
          </a:p>
        </p:txBody>
      </p:sp>
    </p:spTree>
    <p:extLst>
      <p:ext uri="{BB962C8B-B14F-4D97-AF65-F5344CB8AC3E}">
        <p14:creationId xmlns:p14="http://schemas.microsoft.com/office/powerpoint/2010/main" val="21281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9B066-3DE3-5044-AE53-54704E9336BF}"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4A273-1604-5746-A784-DBD38F9F1959}" type="slidenum">
              <a:rPr lang="en-US" smtClean="0"/>
              <a:t>‹#›</a:t>
            </a:fld>
            <a:endParaRPr lang="en-US"/>
          </a:p>
        </p:txBody>
      </p:sp>
    </p:spTree>
    <p:extLst>
      <p:ext uri="{BB962C8B-B14F-4D97-AF65-F5344CB8AC3E}">
        <p14:creationId xmlns:p14="http://schemas.microsoft.com/office/powerpoint/2010/main" val="1123558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9B066-3DE3-5044-AE53-54704E9336BF}"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4A273-1604-5746-A784-DBD38F9F1959}" type="slidenum">
              <a:rPr lang="en-US" smtClean="0"/>
              <a:t>‹#›</a:t>
            </a:fld>
            <a:endParaRPr lang="en-US"/>
          </a:p>
        </p:txBody>
      </p:sp>
    </p:spTree>
    <p:extLst>
      <p:ext uri="{BB962C8B-B14F-4D97-AF65-F5344CB8AC3E}">
        <p14:creationId xmlns:p14="http://schemas.microsoft.com/office/powerpoint/2010/main" val="8298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9B066-3DE3-5044-AE53-54704E9336BF}"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4A273-1604-5746-A784-DBD38F9F1959}" type="slidenum">
              <a:rPr lang="en-US" smtClean="0"/>
              <a:t>‹#›</a:t>
            </a:fld>
            <a:endParaRPr lang="en-US"/>
          </a:p>
        </p:txBody>
      </p:sp>
    </p:spTree>
    <p:extLst>
      <p:ext uri="{BB962C8B-B14F-4D97-AF65-F5344CB8AC3E}">
        <p14:creationId xmlns:p14="http://schemas.microsoft.com/office/powerpoint/2010/main" val="1252124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9B066-3DE3-5044-AE53-54704E9336BF}"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4A273-1604-5746-A784-DBD38F9F1959}" type="slidenum">
              <a:rPr lang="en-US" smtClean="0"/>
              <a:t>‹#›</a:t>
            </a:fld>
            <a:endParaRPr lang="en-US"/>
          </a:p>
        </p:txBody>
      </p:sp>
    </p:spTree>
    <p:extLst>
      <p:ext uri="{BB962C8B-B14F-4D97-AF65-F5344CB8AC3E}">
        <p14:creationId xmlns:p14="http://schemas.microsoft.com/office/powerpoint/2010/main" val="1272416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3707904" cy="5143500"/>
          </a:xfrm>
          <a:prstGeom prst="rect">
            <a:avLst/>
          </a:prstGeom>
          <a:solidFill>
            <a:schemeClr val="tx1">
              <a:lumMod val="85000"/>
              <a:lumOff val="1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4" name="Rectangle 3"/>
          <p:cNvSpPr/>
          <p:nvPr userDrawn="1"/>
        </p:nvSpPr>
        <p:spPr>
          <a:xfrm>
            <a:off x="0" y="0"/>
            <a:ext cx="3707904" cy="8844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hasCustomPrompt="1"/>
          </p:nvPr>
        </p:nvSpPr>
        <p:spPr>
          <a:xfrm>
            <a:off x="0" y="0"/>
            <a:ext cx="3419872" cy="884466"/>
          </a:xfrm>
          <a:prstGeom prst="rect">
            <a:avLst/>
          </a:prstGeom>
        </p:spPr>
        <p:txBody>
          <a:bodyPr anchor="ctr"/>
          <a:lstStyle>
            <a:lvl1pPr algn="ctr">
              <a:defRPr sz="2000">
                <a:solidFill>
                  <a:schemeClr val="tx1">
                    <a:lumMod val="65000"/>
                    <a:lumOff val="3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8" name="Content Placeholder 2"/>
          <p:cNvSpPr>
            <a:spLocks noGrp="1"/>
          </p:cNvSpPr>
          <p:nvPr>
            <p:ph idx="10"/>
          </p:nvPr>
        </p:nvSpPr>
        <p:spPr>
          <a:xfrm>
            <a:off x="179512" y="1059582"/>
            <a:ext cx="3312368" cy="3888432"/>
          </a:xfrm>
          <a:prstGeom prst="rect">
            <a:avLst/>
          </a:prstGeom>
        </p:spPr>
        <p:txBody>
          <a:bodyPr lIns="91440" rIns="274320" anchor="t"/>
          <a:lstStyle>
            <a:lvl1pPr marL="285750" indent="-285750" latinLnBrk="0">
              <a:buFont typeface="Arial" charset="0"/>
              <a:buChar char="•"/>
              <a:defRPr sz="1800">
                <a:solidFill>
                  <a:schemeClr val="bg1">
                    <a:lumMod val="8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79898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884466"/>
            <a:ext cx="9144000" cy="4259034"/>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65000"/>
                    <a:lumOff val="3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5" name="Content Placeholder 2"/>
          <p:cNvSpPr>
            <a:spLocks noGrp="1"/>
          </p:cNvSpPr>
          <p:nvPr>
            <p:ph idx="10"/>
          </p:nvPr>
        </p:nvSpPr>
        <p:spPr>
          <a:xfrm>
            <a:off x="405880" y="1203599"/>
            <a:ext cx="8496944" cy="3600400"/>
          </a:xfrm>
          <a:prstGeom prst="rect">
            <a:avLst/>
          </a:prstGeom>
        </p:spPr>
        <p:txBody>
          <a:bodyPr lIns="91440" rIns="274320" anchor="t"/>
          <a:lstStyle>
            <a:lvl1pPr marL="285750" indent="-285750" latinLnBrk="0">
              <a:buFont typeface="Arial" charset="0"/>
              <a:buChar char="•"/>
              <a:defRPr sz="1800">
                <a:solidFill>
                  <a:schemeClr val="bg1">
                    <a:lumMod val="8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1536192" y="0"/>
            <a:ext cx="7607808" cy="5143500"/>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4" name="Content Placeholder 2"/>
          <p:cNvSpPr>
            <a:spLocks noGrp="1"/>
          </p:cNvSpPr>
          <p:nvPr>
            <p:ph idx="1"/>
          </p:nvPr>
        </p:nvSpPr>
        <p:spPr>
          <a:xfrm>
            <a:off x="1990884" y="94878"/>
            <a:ext cx="6912768" cy="460648"/>
          </a:xfrm>
          <a:prstGeom prst="rect">
            <a:avLst/>
          </a:prstGeom>
        </p:spPr>
        <p:txBody>
          <a:bodyPr anchor="ctr"/>
          <a:lstStyle>
            <a:lvl1pPr marL="0" indent="0">
              <a:buNone/>
              <a:defRPr sz="2000">
                <a:solidFill>
                  <a:schemeClr val="bg1">
                    <a:lumMod val="8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699542"/>
            <a:ext cx="6912768" cy="4176464"/>
          </a:xfrm>
          <a:prstGeom prst="rect">
            <a:avLst/>
          </a:prstGeom>
        </p:spPr>
        <p:txBody>
          <a:bodyPr lIns="91440" rIns="274320" anchor="t"/>
          <a:lstStyle>
            <a:lvl1pPr marL="285750" indent="-285750" latinLnBrk="0">
              <a:buFont typeface="Arial" charset="0"/>
              <a:buChar char="•"/>
              <a:defRPr sz="1800">
                <a:solidFill>
                  <a:schemeClr val="bg1">
                    <a:lumMod val="8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nd Slide Layout">
    <p:bg>
      <p:bgPr>
        <a:blipFill rotWithShape="1">
          <a:blip r:embed="rId2">
            <a:alphaModFix/>
          </a:blip>
          <a:stretch>
            <a:fillRect/>
          </a:stretch>
        </a:blipFill>
        <a:effectLst/>
      </p:bgPr>
    </p:bg>
    <p:spTree>
      <p:nvGrpSpPr>
        <p:cNvPr id="1" name="Shape 16"/>
        <p:cNvGrpSpPr/>
        <p:nvPr/>
      </p:nvGrpSpPr>
      <p:grpSpPr>
        <a:xfrm>
          <a:off x="0" y="0"/>
          <a:ext cx="0" cy="0"/>
          <a:chOff x="0" y="0"/>
          <a:chExt cx="0" cy="0"/>
        </a:xfrm>
      </p:grpSpPr>
      <p:sp>
        <p:nvSpPr>
          <p:cNvPr id="17" name="Shape 17"/>
          <p:cNvSpPr/>
          <p:nvPr/>
        </p:nvSpPr>
        <p:spPr>
          <a:xfrm>
            <a:off x="0" y="0"/>
            <a:ext cx="9144000" cy="5143500"/>
          </a:xfrm>
          <a:prstGeom prst="rect">
            <a:avLst/>
          </a:prstGeom>
          <a:solidFill>
            <a:schemeClr val="lt1">
              <a:alpha val="38823"/>
            </a:schemeClr>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8" name="Shape 18"/>
          <p:cNvSpPr/>
          <p:nvPr/>
        </p:nvSpPr>
        <p:spPr>
          <a:xfrm>
            <a:off x="2699792" y="699542"/>
            <a:ext cx="3744416" cy="3744416"/>
          </a:xfrm>
          <a:prstGeom prst="ellipse">
            <a:avLst/>
          </a:prstGeom>
          <a:solidFill>
            <a:srgbClr val="85D8DE">
              <a:alpha val="76862"/>
            </a:srgbClr>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9" name="Shape 19"/>
          <p:cNvSpPr txBox="1">
            <a:spLocks noGrp="1"/>
          </p:cNvSpPr>
          <p:nvPr>
            <p:ph type="title"/>
          </p:nvPr>
        </p:nvSpPr>
        <p:spPr>
          <a:xfrm>
            <a:off x="0" y="2204425"/>
            <a:ext cx="9144000" cy="586500"/>
          </a:xfrm>
          <a:prstGeom prst="rect">
            <a:avLst/>
          </a:prstGeom>
          <a:noFill/>
          <a:ln>
            <a:noFill/>
          </a:ln>
        </p:spPr>
        <p:txBody>
          <a:bodyPr wrap="square" lIns="91425" tIns="91425" rIns="91425" bIns="91425" anchor="ctr" anchorCtr="0"/>
          <a:lstStyle>
            <a:lvl1pPr lvl="0" algn="ctr" rtl="0">
              <a:spcBef>
                <a:spcPts val="0"/>
              </a:spcBef>
              <a:buNone/>
              <a:defRPr sz="3600"/>
            </a:lvl1pPr>
            <a:lvl2pPr lvl="1" algn="ctr" rtl="0">
              <a:spcBef>
                <a:spcPts val="0"/>
              </a:spcBef>
              <a:buNone/>
              <a:defRPr sz="3600"/>
            </a:lvl2pPr>
            <a:lvl3pPr lvl="2" algn="ctr" rtl="0">
              <a:spcBef>
                <a:spcPts val="0"/>
              </a:spcBef>
              <a:buNone/>
              <a:defRPr sz="3600"/>
            </a:lvl3pPr>
            <a:lvl4pPr lvl="3" algn="ctr" rtl="0">
              <a:spcBef>
                <a:spcPts val="0"/>
              </a:spcBef>
              <a:buNone/>
              <a:defRPr sz="3600"/>
            </a:lvl4pPr>
            <a:lvl5pPr lvl="4" algn="ctr" rtl="0">
              <a:spcBef>
                <a:spcPts val="0"/>
              </a:spcBef>
              <a:buNone/>
              <a:defRPr sz="3600"/>
            </a:lvl5pPr>
            <a:lvl6pPr lvl="5" algn="ctr" rtl="0">
              <a:spcBef>
                <a:spcPts val="0"/>
              </a:spcBef>
              <a:buNone/>
              <a:defRPr sz="3600"/>
            </a:lvl6pPr>
            <a:lvl7pPr lvl="6" algn="ctr" rtl="0">
              <a:spcBef>
                <a:spcPts val="0"/>
              </a:spcBef>
              <a:buNone/>
              <a:defRPr sz="3600"/>
            </a:lvl7pPr>
            <a:lvl8pPr lvl="7" algn="ctr" rtl="0">
              <a:spcBef>
                <a:spcPts val="0"/>
              </a:spcBef>
              <a:buNone/>
              <a:defRPr sz="3600"/>
            </a:lvl8pPr>
            <a:lvl9pPr lvl="8" algn="ctr" rtl="0">
              <a:spcBef>
                <a:spcPts val="0"/>
              </a:spcBef>
              <a:buNone/>
              <a:defRPr sz="3600"/>
            </a:lvl9pPr>
          </a:lstStyle>
          <a:p>
            <a:endParaRPr/>
          </a:p>
        </p:txBody>
      </p:sp>
      <p:sp>
        <p:nvSpPr>
          <p:cNvPr id="20" name="Shape 20"/>
          <p:cNvSpPr txBox="1">
            <a:spLocks noGrp="1"/>
          </p:cNvSpPr>
          <p:nvPr>
            <p:ph type="subTitle" idx="1"/>
          </p:nvPr>
        </p:nvSpPr>
        <p:spPr>
          <a:xfrm>
            <a:off x="17" y="2790925"/>
            <a:ext cx="9302100" cy="248700"/>
          </a:xfrm>
          <a:prstGeom prst="rect">
            <a:avLst/>
          </a:prstGeom>
          <a:noFill/>
          <a:ln>
            <a:noFill/>
          </a:ln>
        </p:spPr>
        <p:txBody>
          <a:bodyPr wrap="square" lIns="91425" tIns="91425" rIns="91425" bIns="91425" anchor="ctr" anchorCtr="0"/>
          <a:lstStyle>
            <a:lvl1pPr lvl="0" algn="ctr" rtl="0">
              <a:spcBef>
                <a:spcPts val="0"/>
              </a:spcBef>
              <a:buNone/>
              <a:defRPr/>
            </a:lvl1pPr>
            <a:lvl2pPr lvl="1" algn="ctr" rtl="0">
              <a:spcBef>
                <a:spcPts val="0"/>
              </a:spcBef>
              <a:buNone/>
              <a:defRPr/>
            </a:lvl2pPr>
            <a:lvl3pPr lvl="2" algn="ctr" rtl="0">
              <a:spcBef>
                <a:spcPts val="0"/>
              </a:spcBef>
              <a:buNone/>
              <a:defRPr/>
            </a:lvl3pPr>
            <a:lvl4pPr lvl="3" algn="ctr" rtl="0">
              <a:spcBef>
                <a:spcPts val="0"/>
              </a:spcBef>
              <a:buNone/>
              <a:defRPr/>
            </a:lvl4pPr>
            <a:lvl5pPr lvl="4" algn="ctr" rtl="0">
              <a:spcBef>
                <a:spcPts val="0"/>
              </a:spcBef>
              <a:buNone/>
              <a:defRPr/>
            </a:lvl5pPr>
            <a:lvl6pPr lvl="5" algn="ctr" rtl="0">
              <a:spcBef>
                <a:spcPts val="0"/>
              </a:spcBef>
              <a:buNone/>
              <a:defRPr/>
            </a:lvl6pPr>
            <a:lvl7pPr lvl="6" algn="ctr" rtl="0">
              <a:spcBef>
                <a:spcPts val="0"/>
              </a:spcBef>
              <a:buNone/>
              <a:defRPr/>
            </a:lvl7pPr>
            <a:lvl8pPr lvl="7" algn="ctr" rtl="0">
              <a:spcBef>
                <a:spcPts val="0"/>
              </a:spcBef>
              <a:buNone/>
              <a:defRPr/>
            </a:lvl8pPr>
            <a:lvl9pPr lvl="8" algn="ctr" rtl="0">
              <a:spcBef>
                <a:spcPts val="0"/>
              </a:spcBef>
              <a:buNone/>
              <a:defRPr/>
            </a:lvl9pPr>
          </a:lstStyle>
          <a:p>
            <a:endParaRPr/>
          </a:p>
        </p:txBody>
      </p:sp>
    </p:spTree>
    <p:extLst>
      <p:ext uri="{BB962C8B-B14F-4D97-AF65-F5344CB8AC3E}">
        <p14:creationId xmlns:p14="http://schemas.microsoft.com/office/powerpoint/2010/main" val="14710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65000"/>
                    <a:lumOff val="3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65000"/>
                    <a:lumOff val="3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65000"/>
                    <a:lumOff val="3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09B066-3DE3-5044-AE53-54704E9336BF}"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4A273-1604-5746-A784-DBD38F9F1959}" type="slidenum">
              <a:rPr lang="en-US" smtClean="0"/>
              <a:t>‹#›</a:t>
            </a:fld>
            <a:endParaRPr lang="en-US"/>
          </a:p>
        </p:txBody>
      </p:sp>
    </p:spTree>
    <p:extLst>
      <p:ext uri="{BB962C8B-B14F-4D97-AF65-F5344CB8AC3E}">
        <p14:creationId xmlns:p14="http://schemas.microsoft.com/office/powerpoint/2010/main" val="182420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9B066-3DE3-5044-AE53-54704E9336BF}"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4A273-1604-5746-A784-DBD38F9F1959}" type="slidenum">
              <a:rPr lang="en-US" smtClean="0"/>
              <a:t>‹#›</a:t>
            </a:fld>
            <a:endParaRPr lang="en-US"/>
          </a:p>
        </p:txBody>
      </p:sp>
    </p:spTree>
    <p:extLst>
      <p:ext uri="{BB962C8B-B14F-4D97-AF65-F5344CB8AC3E}">
        <p14:creationId xmlns:p14="http://schemas.microsoft.com/office/powerpoint/2010/main" val="197668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09B066-3DE3-5044-AE53-54704E9336BF}"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4A273-1604-5746-A784-DBD38F9F1959}" type="slidenum">
              <a:rPr lang="en-US" smtClean="0"/>
              <a:t>‹#›</a:t>
            </a:fld>
            <a:endParaRPr lang="en-US"/>
          </a:p>
        </p:txBody>
      </p:sp>
    </p:spTree>
    <p:extLst>
      <p:ext uri="{BB962C8B-B14F-4D97-AF65-F5344CB8AC3E}">
        <p14:creationId xmlns:p14="http://schemas.microsoft.com/office/powerpoint/2010/main" val="6467939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2"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theme" Target="../theme/theme3.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0" r:id="rId3"/>
    <p:sldLayoutId id="2147483660" r:id="rId4"/>
    <p:sldLayoutId id="2147483687" r:id="rId5"/>
    <p:sldLayoutId id="2147483690" r:id="rId6"/>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C409B066-3DE3-5044-AE53-54704E9336BF}" type="datetimeFigureOut">
              <a:rPr lang="en-US" smtClean="0"/>
              <a:t>11/8/17</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EA4A273-1604-5746-A784-DBD38F9F1959}" type="slidenum">
              <a:rPr lang="en-US" smtClean="0"/>
              <a:t>‹#›</a:t>
            </a:fld>
            <a:endParaRPr lang="en-US"/>
          </a:p>
        </p:txBody>
      </p:sp>
    </p:spTree>
    <p:extLst>
      <p:ext uri="{BB962C8B-B14F-4D97-AF65-F5344CB8AC3E}">
        <p14:creationId xmlns:p14="http://schemas.microsoft.com/office/powerpoint/2010/main" val="19699874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11/8/17</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 y="4074626"/>
            <a:ext cx="9143996" cy="369332"/>
          </a:xfrm>
          <a:prstGeom prst="rect">
            <a:avLst/>
          </a:prstGeom>
          <a:noFill/>
        </p:spPr>
        <p:txBody>
          <a:bodyPr wrap="square">
            <a:spAutoFit/>
          </a:bodyPr>
          <a:lstStyle/>
          <a:p>
            <a:pPr algn="ctr" fontAlgn="auto">
              <a:spcBef>
                <a:spcPts val="0"/>
              </a:spcBef>
              <a:spcAft>
                <a:spcPts val="0"/>
              </a:spcAft>
              <a:defRPr/>
            </a:pPr>
            <a:r>
              <a:rPr lang="en-US" altLang="ko-KR" b="1" dirty="0" smtClean="0">
                <a:solidFill>
                  <a:schemeClr val="tx1">
                    <a:lumMod val="75000"/>
                    <a:lumOff val="25000"/>
                  </a:schemeClr>
                </a:solidFill>
                <a:latin typeface="Arial" pitchFamily="34" charset="0"/>
                <a:cs typeface="Arial" pitchFamily="34" charset="0"/>
              </a:rPr>
              <a:t>Shiau-Kang Wang</a:t>
            </a:r>
            <a:endParaRPr kumimoji="0" lang="en-US" altLang="ko-KR"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0" y="3445803"/>
            <a:ext cx="9144000" cy="584775"/>
          </a:xfrm>
          <a:prstGeom prst="rect">
            <a:avLst/>
          </a:prstGeom>
          <a:noFill/>
          <a:ln w="9525">
            <a:noFill/>
            <a:miter lim="800000"/>
            <a:headEnd/>
            <a:tailEnd/>
          </a:ln>
        </p:spPr>
        <p:txBody>
          <a:bodyPr wrap="square">
            <a:spAutoFit/>
          </a:bodyPr>
          <a:lstStyle/>
          <a:p>
            <a:pPr algn="ctr"/>
            <a:r>
              <a:rPr lang="en-US" altLang="ko-KR" sz="3200" b="1" dirty="0" smtClean="0">
                <a:solidFill>
                  <a:schemeClr val="tx1">
                    <a:lumMod val="75000"/>
                    <a:lumOff val="25000"/>
                  </a:schemeClr>
                </a:solidFill>
                <a:latin typeface="Arial" pitchFamily="34" charset="0"/>
                <a:ea typeface="맑은 고딕" pitchFamily="50" charset="-127"/>
                <a:cs typeface="Arial" pitchFamily="34" charset="0"/>
              </a:rPr>
              <a:t>Flyweight Design Pattern</a:t>
            </a:r>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0"/>
          </p:nvPr>
        </p:nvSpPr>
        <p:spPr/>
        <p:txBody>
          <a:bodyPr/>
          <a:lstStyle/>
          <a:p>
            <a:pPr marL="0" indent="0">
              <a:buNone/>
            </a:pPr>
            <a:r>
              <a:rPr lang="en-US" b="1" dirty="0" smtClean="0"/>
              <a:t>Book:</a:t>
            </a:r>
          </a:p>
          <a:p>
            <a:r>
              <a:rPr lang="en-US" b="1" dirty="0"/>
              <a:t>Design Patterns: Elements of Reusable Object-Oriented Software </a:t>
            </a:r>
            <a:r>
              <a:rPr lang="en-US" dirty="0"/>
              <a:t>1st </a:t>
            </a:r>
            <a:r>
              <a:rPr lang="en-US" dirty="0" smtClean="0"/>
              <a:t>Edition</a:t>
            </a:r>
            <a:endParaRPr lang="en-US" b="1" dirty="0" smtClean="0"/>
          </a:p>
          <a:p>
            <a:r>
              <a:rPr lang="en-US" b="1" dirty="0" smtClean="0"/>
              <a:t>Head </a:t>
            </a:r>
            <a:r>
              <a:rPr lang="en-US" b="1" dirty="0"/>
              <a:t>First Design Patterns: </a:t>
            </a:r>
            <a:r>
              <a:rPr lang="en-US" b="1" dirty="0" smtClean="0"/>
              <a:t>A </a:t>
            </a:r>
            <a:r>
              <a:rPr lang="en-US" b="1" dirty="0"/>
              <a:t>Brain-Friendly Guide </a:t>
            </a:r>
            <a:r>
              <a:rPr lang="en-US" dirty="0"/>
              <a:t>1st </a:t>
            </a:r>
            <a:r>
              <a:rPr lang="en-US" dirty="0" smtClean="0"/>
              <a:t>Edition</a:t>
            </a:r>
          </a:p>
          <a:p>
            <a:pPr marL="0" indent="0">
              <a:buNone/>
            </a:pPr>
            <a:r>
              <a:rPr lang="en-US" b="1" dirty="0" smtClean="0"/>
              <a:t>Internet Resource:</a:t>
            </a:r>
          </a:p>
          <a:p>
            <a:r>
              <a:rPr lang="en-US" dirty="0"/>
              <a:t>FLYWEIGHT DESIGN PATTERN </a:t>
            </a:r>
            <a:r>
              <a:rPr lang="en-US" dirty="0" smtClean="0"/>
              <a:t>TUTORIAL Posted </a:t>
            </a:r>
            <a:r>
              <a:rPr lang="en-US" dirty="0"/>
              <a:t>by </a:t>
            </a:r>
            <a:r>
              <a:rPr lang="en-US" dirty="0" smtClean="0"/>
              <a:t>Derek </a:t>
            </a:r>
            <a:r>
              <a:rPr lang="en-US" dirty="0" err="1" smtClean="0"/>
              <a:t>Banas</a:t>
            </a:r>
            <a:endParaRPr lang="en-US" dirty="0" smtClean="0"/>
          </a:p>
          <a:p>
            <a:r>
              <a:rPr lang="en-US" dirty="0"/>
              <a:t>Link: http://</a:t>
            </a:r>
            <a:r>
              <a:rPr lang="en-US" dirty="0" err="1"/>
              <a:t>www.newthinktank.com</a:t>
            </a:r>
            <a:r>
              <a:rPr lang="en-US" dirty="0"/>
              <a:t>/2012/10/flyweight-design-pattern-tutorial/</a:t>
            </a:r>
          </a:p>
        </p:txBody>
      </p:sp>
    </p:spTree>
    <p:extLst>
      <p:ext uri="{BB962C8B-B14F-4D97-AF65-F5344CB8AC3E}">
        <p14:creationId xmlns:p14="http://schemas.microsoft.com/office/powerpoint/2010/main" val="980499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t>
            </a:r>
            <a:r>
              <a:rPr lang="en-US" altLang="en-US" dirty="0" smtClean="0"/>
              <a:t>flyweight </a:t>
            </a:r>
            <a:r>
              <a:rPr lang="en-US" altLang="en-US" dirty="0" err="1"/>
              <a:t>f</a:t>
            </a:r>
            <a:r>
              <a:rPr lang="en-US" altLang="en-US" dirty="0" err="1" smtClean="0"/>
              <a:t>esign</a:t>
            </a:r>
            <a:r>
              <a:rPr lang="en-US" altLang="en-US" dirty="0" smtClean="0"/>
              <a:t> </a:t>
            </a:r>
            <a:r>
              <a:rPr lang="en-US" altLang="en-US" dirty="0"/>
              <a:t>p</a:t>
            </a:r>
            <a:r>
              <a:rPr lang="en-US" altLang="en-US" dirty="0" smtClean="0"/>
              <a:t>attern</a:t>
            </a:r>
            <a:endParaRPr lang="en-US" dirty="0"/>
          </a:p>
        </p:txBody>
      </p:sp>
      <p:sp>
        <p:nvSpPr>
          <p:cNvPr id="4" name="Content Placeholder 3"/>
          <p:cNvSpPr>
            <a:spLocks noGrp="1"/>
          </p:cNvSpPr>
          <p:nvPr>
            <p:ph idx="10"/>
          </p:nvPr>
        </p:nvSpPr>
        <p:spPr>
          <a:xfrm>
            <a:off x="405880" y="1131591"/>
            <a:ext cx="8496944" cy="3672408"/>
          </a:xfrm>
        </p:spPr>
        <p:txBody>
          <a:bodyPr/>
          <a:lstStyle/>
          <a:p>
            <a:endParaRPr lang="en-US" altLang="en-US" dirty="0">
              <a:solidFill>
                <a:srgbClr val="D9D9D9"/>
              </a:solidFill>
            </a:endParaRPr>
          </a:p>
          <a:p>
            <a:r>
              <a:rPr lang="en-US" altLang="en-US" dirty="0">
                <a:solidFill>
                  <a:srgbClr val="D9D9D9"/>
                </a:solidFill>
              </a:rPr>
              <a:t>Flyweight pattern is used when there is a need to create a large of number of similar objects</a:t>
            </a:r>
          </a:p>
          <a:p>
            <a:endParaRPr lang="en-US" altLang="en-US" dirty="0"/>
          </a:p>
          <a:p>
            <a:r>
              <a:rPr lang="en-US" altLang="en-US" dirty="0">
                <a:solidFill>
                  <a:srgbClr val="D9D9D9"/>
                </a:solidFill>
              </a:rPr>
              <a:t>Since every object consumes memory space that can be crucial for low memory devices, flyweight design pattern can be applied to reduce the memory usage by sharing objects that are similar in some way rather than creating new ones. </a:t>
            </a:r>
          </a:p>
          <a:p>
            <a:endParaRPr lang="en-US" altLang="en-US" dirty="0">
              <a:solidFill>
                <a:srgbClr val="D9D9D9"/>
              </a:solidFill>
            </a:endParaRPr>
          </a:p>
        </p:txBody>
      </p:sp>
    </p:spTree>
    <p:extLst>
      <p:ext uri="{BB962C8B-B14F-4D97-AF65-F5344CB8AC3E}">
        <p14:creationId xmlns:p14="http://schemas.microsoft.com/office/powerpoint/2010/main" val="2038357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How to apply </a:t>
            </a:r>
            <a:r>
              <a:rPr lang="en-US" altLang="en-US" dirty="0"/>
              <a:t>f</a:t>
            </a:r>
            <a:r>
              <a:rPr lang="en-US" altLang="en-US" dirty="0" smtClean="0"/>
              <a:t>lyweight </a:t>
            </a:r>
            <a:r>
              <a:rPr lang="en-US" altLang="en-US" dirty="0"/>
              <a:t>d</a:t>
            </a:r>
            <a:r>
              <a:rPr lang="en-US" altLang="en-US" dirty="0" smtClean="0"/>
              <a:t>esign </a:t>
            </a:r>
            <a:r>
              <a:rPr lang="en-US" altLang="en-US" dirty="0"/>
              <a:t>p</a:t>
            </a:r>
            <a:r>
              <a:rPr lang="en-US" altLang="en-US" dirty="0" smtClean="0"/>
              <a:t>attern</a:t>
            </a:r>
            <a:endParaRPr lang="en-US" dirty="0">
              <a:solidFill>
                <a:schemeClr val="tx1">
                  <a:lumMod val="65000"/>
                  <a:lumOff val="35000"/>
                </a:schemeClr>
              </a:solidFill>
            </a:endParaRPr>
          </a:p>
        </p:txBody>
      </p:sp>
      <p:sp>
        <p:nvSpPr>
          <p:cNvPr id="4" name="Content Placeholder 3"/>
          <p:cNvSpPr>
            <a:spLocks noGrp="1"/>
          </p:cNvSpPr>
          <p:nvPr>
            <p:ph idx="10"/>
          </p:nvPr>
        </p:nvSpPr>
        <p:spPr>
          <a:xfrm>
            <a:off x="405880" y="1203599"/>
            <a:ext cx="8496944" cy="3600400"/>
          </a:xfrm>
        </p:spPr>
        <p:txBody>
          <a:bodyPr/>
          <a:lstStyle/>
          <a:p>
            <a:r>
              <a:rPr lang="en-US" altLang="en-US" dirty="0" smtClean="0">
                <a:solidFill>
                  <a:srgbClr val="D9D9D9"/>
                </a:solidFill>
              </a:rPr>
              <a:t>To </a:t>
            </a:r>
            <a:r>
              <a:rPr lang="en-US" altLang="en-US" dirty="0">
                <a:solidFill>
                  <a:srgbClr val="D9D9D9"/>
                </a:solidFill>
              </a:rPr>
              <a:t>apply flyweight pattern, we need to divide Object property into </a:t>
            </a:r>
            <a:r>
              <a:rPr lang="en-US" altLang="en-US" b="1" dirty="0">
                <a:solidFill>
                  <a:srgbClr val="D9D9D9"/>
                </a:solidFill>
              </a:rPr>
              <a:t>intrinsic </a:t>
            </a:r>
            <a:r>
              <a:rPr lang="en-US" altLang="en-US" dirty="0">
                <a:solidFill>
                  <a:srgbClr val="D9D9D9"/>
                </a:solidFill>
              </a:rPr>
              <a:t>and </a:t>
            </a:r>
            <a:r>
              <a:rPr lang="en-US" altLang="en-US" b="1" dirty="0">
                <a:solidFill>
                  <a:srgbClr val="D9D9D9"/>
                </a:solidFill>
              </a:rPr>
              <a:t>extrinsic</a:t>
            </a:r>
            <a:r>
              <a:rPr lang="en-US" altLang="en-US" dirty="0">
                <a:solidFill>
                  <a:srgbClr val="D9D9D9"/>
                </a:solidFill>
              </a:rPr>
              <a:t> </a:t>
            </a:r>
            <a:r>
              <a:rPr lang="en-US" altLang="en-US" dirty="0" smtClean="0">
                <a:solidFill>
                  <a:srgbClr val="D9D9D9"/>
                </a:solidFill>
              </a:rPr>
              <a:t>states.</a:t>
            </a:r>
            <a:r>
              <a:rPr lang="en-US" altLang="en-US" dirty="0">
                <a:solidFill>
                  <a:srgbClr val="D9D9D9"/>
                </a:solidFill>
              </a:rPr>
              <a:t> </a:t>
            </a:r>
          </a:p>
          <a:p>
            <a:endParaRPr lang="en-US" altLang="en-US" dirty="0">
              <a:solidFill>
                <a:srgbClr val="D9D9D9"/>
              </a:solidFill>
            </a:endParaRPr>
          </a:p>
          <a:p>
            <a:r>
              <a:rPr lang="en-US" altLang="en-US" dirty="0">
                <a:solidFill>
                  <a:srgbClr val="D9D9D9"/>
                </a:solidFill>
              </a:rPr>
              <a:t>Intrinsic state is stored in the flyweight; it consists of information that's independent of the flyweight's context, thereby making it sharable. </a:t>
            </a:r>
          </a:p>
          <a:p>
            <a:endParaRPr lang="en-US" altLang="en-US" dirty="0">
              <a:solidFill>
                <a:srgbClr val="D9D9D9"/>
              </a:solidFill>
            </a:endParaRPr>
          </a:p>
          <a:p>
            <a:r>
              <a:rPr lang="en-US" altLang="en-US" dirty="0">
                <a:solidFill>
                  <a:srgbClr val="D9D9D9"/>
                </a:solidFill>
              </a:rPr>
              <a:t>Extrinsic state depends on and varies with the flyweight's context and therefore can't be shared. </a:t>
            </a:r>
          </a:p>
          <a:p>
            <a:endParaRPr lang="en-US" altLang="en-US" dirty="0" smtClean="0">
              <a:solidFill>
                <a:srgbClr val="D9D9D9"/>
              </a:solidFill>
            </a:endParaRPr>
          </a:p>
          <a:p>
            <a:r>
              <a:rPr lang="en-US" altLang="en-US" dirty="0" smtClean="0">
                <a:solidFill>
                  <a:srgbClr val="D9D9D9"/>
                </a:solidFill>
              </a:rPr>
              <a:t>Example: </a:t>
            </a:r>
            <a:endParaRPr lang="en-US" altLang="en-US" dirty="0">
              <a:solidFill>
                <a:srgbClr val="D9D9D9"/>
              </a:solidFill>
            </a:endParaRPr>
          </a:p>
          <a:p>
            <a:endParaRPr lang="en-US" altLang="en-US" dirty="0">
              <a:solidFill>
                <a:srgbClr val="D9D9D9"/>
              </a:solidFill>
            </a:endParaRPr>
          </a:p>
        </p:txBody>
      </p:sp>
      <p:pic>
        <p:nvPicPr>
          <p:cNvPr id="5" name="Picture 6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867894"/>
            <a:ext cx="1440160" cy="10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923928" y="4083596"/>
            <a:ext cx="1656184" cy="64807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r>
              <a:rPr lang="en-US" sz="1400" dirty="0" smtClean="0">
                <a:solidFill>
                  <a:schemeClr val="tx1"/>
                </a:solidFill>
                <a:latin typeface="Arial" charset="0"/>
                <a:ea typeface="Arial" charset="0"/>
                <a:cs typeface="Arial" charset="0"/>
              </a:rPr>
              <a:t>Intrinsic(color) Extrinsic(size)</a:t>
            </a:r>
            <a:endParaRPr lang="en-US" sz="1400" dirty="0">
              <a:latin typeface="Arial" charset="0"/>
              <a:ea typeface="Arial" charset="0"/>
              <a:cs typeface="Arial" charset="0"/>
            </a:endParaRPr>
          </a:p>
        </p:txBody>
      </p:sp>
    </p:spTree>
    <p:extLst>
      <p:ext uri="{BB962C8B-B14F-4D97-AF65-F5344CB8AC3E}">
        <p14:creationId xmlns:p14="http://schemas.microsoft.com/office/powerpoint/2010/main" val="1689936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4707" y="195486"/>
            <a:ext cx="1435402" cy="432048"/>
          </a:xfrm>
        </p:spPr>
        <p:txBody>
          <a:bodyPr/>
          <a:lstStyle/>
          <a:p>
            <a:pPr latinLnBrk="0"/>
            <a:r>
              <a:rPr lang="en-US" dirty="0" smtClean="0">
                <a:solidFill>
                  <a:schemeClr val="tx1">
                    <a:lumMod val="65000"/>
                    <a:lumOff val="35000"/>
                  </a:schemeClr>
                </a:solidFill>
              </a:rPr>
              <a:t>Example</a:t>
            </a:r>
          </a:p>
          <a:p>
            <a:pPr latinLnBrk="0"/>
            <a:r>
              <a:rPr lang="en-US" sz="1400" dirty="0" smtClean="0">
                <a:solidFill>
                  <a:schemeClr val="tx1">
                    <a:lumMod val="65000"/>
                    <a:lumOff val="35000"/>
                  </a:schemeClr>
                </a:solidFill>
              </a:rPr>
              <a:t>If we don’t use flyweight</a:t>
            </a:r>
            <a:endParaRPr lang="en-US" sz="1400" dirty="0">
              <a:solidFill>
                <a:schemeClr val="tx1">
                  <a:lumMod val="65000"/>
                  <a:lumOff val="35000"/>
                </a:schemeClr>
              </a:solidFill>
            </a:endParaRPr>
          </a:p>
        </p:txBody>
      </p:sp>
      <p:sp>
        <p:nvSpPr>
          <p:cNvPr id="3" name="Content Placeholder 2"/>
          <p:cNvSpPr>
            <a:spLocks noGrp="1"/>
          </p:cNvSpPr>
          <p:nvPr>
            <p:ph idx="10"/>
          </p:nvPr>
        </p:nvSpPr>
        <p:spPr>
          <a:xfrm>
            <a:off x="1990056" y="0"/>
            <a:ext cx="6912768" cy="5143500"/>
          </a:xfrm>
        </p:spPr>
        <p:txBody>
          <a:bodyPr bIns="45720">
            <a:noAutofit/>
          </a:bodyPr>
          <a:lstStyle/>
          <a:p>
            <a:pPr marL="0" indent="0">
              <a:buFontTx/>
              <a:buNone/>
            </a:pPr>
            <a:r>
              <a:rPr lang="en-US" sz="1100" dirty="0"/>
              <a:t>public abstract class Shape </a:t>
            </a:r>
            <a:r>
              <a:rPr lang="en-US" sz="1100" dirty="0" smtClean="0"/>
              <a:t>{</a:t>
            </a:r>
            <a:r>
              <a:rPr lang="en-US" sz="1100" dirty="0"/>
              <a:t/>
            </a:r>
            <a:br>
              <a:rPr lang="en-US" sz="1100" dirty="0"/>
            </a:br>
            <a:r>
              <a:rPr lang="en-US" sz="1100" dirty="0"/>
              <a:t>    abstract void draw(Graphics </a:t>
            </a:r>
            <a:r>
              <a:rPr lang="en-US" sz="1100" dirty="0" smtClean="0"/>
              <a:t>g);</a:t>
            </a:r>
            <a:r>
              <a:rPr lang="en-US" sz="1100" dirty="0"/>
              <a:t/>
            </a:r>
            <a:br>
              <a:rPr lang="en-US" sz="1100" dirty="0"/>
            </a:br>
            <a:r>
              <a:rPr lang="en-US" sz="1100" dirty="0" smtClean="0"/>
              <a:t>}</a:t>
            </a:r>
            <a:endParaRPr lang="en-US" altLang="en-US" sz="1100" dirty="0">
              <a:solidFill>
                <a:srgbClr val="D9D9D9"/>
              </a:solidFill>
            </a:endParaRPr>
          </a:p>
          <a:p>
            <a:pPr marL="0" indent="0">
              <a:buFontTx/>
              <a:buNone/>
            </a:pPr>
            <a:r>
              <a:rPr lang="en-US" altLang="en-US" sz="1100" dirty="0" smtClean="0">
                <a:solidFill>
                  <a:srgbClr val="D9D9D9"/>
                </a:solidFill>
              </a:rPr>
              <a:t>public </a:t>
            </a:r>
            <a:r>
              <a:rPr lang="en-US" altLang="en-US" sz="1100" dirty="0">
                <a:solidFill>
                  <a:srgbClr val="D9D9D9"/>
                </a:solidFill>
              </a:rPr>
              <a:t>class </a:t>
            </a:r>
            <a:r>
              <a:rPr lang="en-US" altLang="en-US" sz="1100" dirty="0" err="1" smtClean="0">
                <a:solidFill>
                  <a:srgbClr val="D9D9D9"/>
                </a:solidFill>
              </a:rPr>
              <a:t>Rect</a:t>
            </a:r>
            <a:r>
              <a:rPr lang="en-US" altLang="en-US" sz="1100" dirty="0" smtClean="0">
                <a:solidFill>
                  <a:srgbClr val="D9D9D9"/>
                </a:solidFill>
              </a:rPr>
              <a:t> extends Shape </a:t>
            </a:r>
            <a:r>
              <a:rPr lang="en-US" altLang="en-US" sz="1100" dirty="0">
                <a:solidFill>
                  <a:srgbClr val="D9D9D9"/>
                </a:solidFill>
              </a:rPr>
              <a:t>{ </a:t>
            </a: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err="1" smtClean="0">
                <a:solidFill>
                  <a:srgbClr val="D9D9D9"/>
                </a:solidFill>
              </a:rPr>
              <a:t>MyRect</a:t>
            </a:r>
            <a:r>
              <a:rPr lang="en-US" altLang="en-US" sz="1100" dirty="0" smtClean="0">
                <a:solidFill>
                  <a:srgbClr val="D9D9D9"/>
                </a:solidFill>
              </a:rPr>
              <a:t>(Color </a:t>
            </a:r>
            <a:r>
              <a:rPr lang="en-US" altLang="en-US" sz="1100" dirty="0">
                <a:solidFill>
                  <a:srgbClr val="D9D9D9"/>
                </a:solidFill>
              </a:rPr>
              <a:t>color, </a:t>
            </a:r>
            <a:r>
              <a:rPr lang="en-US" altLang="en-US" sz="1100" dirty="0" err="1">
                <a:solidFill>
                  <a:srgbClr val="D9D9D9"/>
                </a:solidFill>
              </a:rPr>
              <a:t>int</a:t>
            </a:r>
            <a:r>
              <a:rPr lang="en-US" altLang="en-US" sz="1100" dirty="0">
                <a:solidFill>
                  <a:srgbClr val="D9D9D9"/>
                </a:solidFill>
              </a:rPr>
              <a:t> </a:t>
            </a:r>
            <a:r>
              <a:rPr lang="en-US" altLang="en-US" sz="1100" dirty="0" err="1">
                <a:solidFill>
                  <a:srgbClr val="D9D9D9"/>
                </a:solidFill>
              </a:rPr>
              <a:t>upperX</a:t>
            </a:r>
            <a:r>
              <a:rPr lang="en-US" altLang="en-US" sz="1100" dirty="0">
                <a:solidFill>
                  <a:srgbClr val="D9D9D9"/>
                </a:solidFill>
              </a:rPr>
              <a:t>, </a:t>
            </a:r>
            <a:r>
              <a:rPr lang="en-US" altLang="en-US" sz="1100" dirty="0" err="1">
                <a:solidFill>
                  <a:srgbClr val="D9D9D9"/>
                </a:solidFill>
              </a:rPr>
              <a:t>int</a:t>
            </a:r>
            <a:r>
              <a:rPr lang="en-US" altLang="en-US" sz="1100" dirty="0">
                <a:solidFill>
                  <a:srgbClr val="D9D9D9"/>
                </a:solidFill>
              </a:rPr>
              <a:t> </a:t>
            </a:r>
            <a:r>
              <a:rPr lang="en-US" altLang="en-US" sz="1100" dirty="0" err="1">
                <a:solidFill>
                  <a:srgbClr val="D9D9D9"/>
                </a:solidFill>
              </a:rPr>
              <a:t>upperY</a:t>
            </a:r>
            <a:r>
              <a:rPr lang="en-US" altLang="en-US" sz="1100" dirty="0">
                <a:solidFill>
                  <a:srgbClr val="D9D9D9"/>
                </a:solidFill>
              </a:rPr>
              <a:t>, </a:t>
            </a:r>
            <a:r>
              <a:rPr lang="en-US" altLang="en-US" sz="1100" dirty="0" err="1">
                <a:solidFill>
                  <a:srgbClr val="D9D9D9"/>
                </a:solidFill>
              </a:rPr>
              <a:t>int</a:t>
            </a:r>
            <a:r>
              <a:rPr lang="en-US" altLang="en-US" sz="1100" dirty="0">
                <a:solidFill>
                  <a:srgbClr val="D9D9D9"/>
                </a:solidFill>
              </a:rPr>
              <a:t> </a:t>
            </a:r>
            <a:r>
              <a:rPr lang="en-US" altLang="en-US" sz="1100" dirty="0" err="1">
                <a:solidFill>
                  <a:srgbClr val="D9D9D9"/>
                </a:solidFill>
              </a:rPr>
              <a:t>lowerX</a:t>
            </a:r>
            <a:r>
              <a:rPr lang="en-US" altLang="en-US" sz="1100" dirty="0">
                <a:solidFill>
                  <a:srgbClr val="D9D9D9"/>
                </a:solidFill>
              </a:rPr>
              <a:t>, </a:t>
            </a:r>
            <a:r>
              <a:rPr lang="en-US" altLang="en-US" sz="1100" dirty="0" err="1">
                <a:solidFill>
                  <a:srgbClr val="D9D9D9"/>
                </a:solidFill>
              </a:rPr>
              <a:t>int</a:t>
            </a:r>
            <a:r>
              <a:rPr lang="en-US" altLang="en-US" sz="1100" dirty="0">
                <a:solidFill>
                  <a:srgbClr val="D9D9D9"/>
                </a:solidFill>
              </a:rPr>
              <a:t> </a:t>
            </a:r>
            <a:r>
              <a:rPr lang="en-US" altLang="en-US" sz="1100" dirty="0" err="1">
                <a:solidFill>
                  <a:srgbClr val="D9D9D9"/>
                </a:solidFill>
              </a:rPr>
              <a:t>lowerY</a:t>
            </a:r>
            <a:r>
              <a:rPr lang="en-US" altLang="en-US" sz="1100" dirty="0">
                <a:solidFill>
                  <a:srgbClr val="D9D9D9"/>
                </a:solidFill>
              </a:rPr>
              <a:t>) { </a:t>
            </a: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err="1" smtClean="0">
                <a:solidFill>
                  <a:srgbClr val="D9D9D9"/>
                </a:solidFill>
              </a:rPr>
              <a:t>this.color</a:t>
            </a:r>
            <a:r>
              <a:rPr lang="en-US" altLang="en-US" sz="1100" dirty="0" smtClean="0">
                <a:solidFill>
                  <a:srgbClr val="D9D9D9"/>
                </a:solidFill>
              </a:rPr>
              <a:t> </a:t>
            </a:r>
            <a:r>
              <a:rPr lang="en-US" altLang="en-US" sz="1100" dirty="0">
                <a:solidFill>
                  <a:srgbClr val="D9D9D9"/>
                </a:solidFill>
              </a:rPr>
              <a:t>= color; </a:t>
            </a: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err="1" smtClean="0">
                <a:solidFill>
                  <a:srgbClr val="D9D9D9"/>
                </a:solidFill>
              </a:rPr>
              <a:t>this.x</a:t>
            </a:r>
            <a:r>
              <a:rPr lang="en-US" altLang="en-US" sz="1100" dirty="0" smtClean="0">
                <a:solidFill>
                  <a:srgbClr val="D9D9D9"/>
                </a:solidFill>
              </a:rPr>
              <a:t> </a:t>
            </a:r>
            <a:r>
              <a:rPr lang="en-US" altLang="en-US" sz="1100" dirty="0">
                <a:solidFill>
                  <a:srgbClr val="D9D9D9"/>
                </a:solidFill>
              </a:rPr>
              <a:t>= </a:t>
            </a:r>
            <a:r>
              <a:rPr lang="en-US" altLang="en-US" sz="1100" dirty="0" err="1">
                <a:solidFill>
                  <a:srgbClr val="D9D9D9"/>
                </a:solidFill>
              </a:rPr>
              <a:t>upperX</a:t>
            </a:r>
            <a:r>
              <a:rPr lang="en-US" altLang="en-US" sz="1100" dirty="0">
                <a:solidFill>
                  <a:srgbClr val="D9D9D9"/>
                </a:solidFill>
              </a:rPr>
              <a:t>; 	</a:t>
            </a:r>
            <a:r>
              <a:rPr lang="en-US" altLang="en-US" sz="1100" dirty="0" err="1">
                <a:solidFill>
                  <a:srgbClr val="D9D9D9"/>
                </a:solidFill>
              </a:rPr>
              <a:t>this.y</a:t>
            </a:r>
            <a:r>
              <a:rPr lang="en-US" altLang="en-US" sz="1100" dirty="0">
                <a:solidFill>
                  <a:srgbClr val="D9D9D9"/>
                </a:solidFill>
              </a:rPr>
              <a:t> = </a:t>
            </a:r>
            <a:r>
              <a:rPr lang="en-US" altLang="en-US" sz="1100" dirty="0" err="1">
                <a:solidFill>
                  <a:srgbClr val="D9D9D9"/>
                </a:solidFill>
              </a:rPr>
              <a:t>upperY</a:t>
            </a:r>
            <a:r>
              <a:rPr lang="en-US" altLang="en-US" sz="1100" dirty="0">
                <a:solidFill>
                  <a:srgbClr val="D9D9D9"/>
                </a:solidFill>
              </a:rPr>
              <a:t>; </a:t>
            </a: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smtClean="0">
                <a:solidFill>
                  <a:srgbClr val="D9D9D9"/>
                </a:solidFill>
              </a:rPr>
              <a:t>this.x2 </a:t>
            </a:r>
            <a:r>
              <a:rPr lang="en-US" altLang="en-US" sz="1100" dirty="0">
                <a:solidFill>
                  <a:srgbClr val="D9D9D9"/>
                </a:solidFill>
              </a:rPr>
              <a:t>= </a:t>
            </a:r>
            <a:r>
              <a:rPr lang="en-US" altLang="en-US" sz="1100" dirty="0" err="1">
                <a:solidFill>
                  <a:srgbClr val="D9D9D9"/>
                </a:solidFill>
              </a:rPr>
              <a:t>lowerX</a:t>
            </a:r>
            <a:r>
              <a:rPr lang="en-US" altLang="en-US" sz="1100" dirty="0">
                <a:solidFill>
                  <a:srgbClr val="D9D9D9"/>
                </a:solidFill>
              </a:rPr>
              <a:t>; 	this.y2 = </a:t>
            </a:r>
            <a:r>
              <a:rPr lang="en-US" altLang="en-US" sz="1100" dirty="0" err="1">
                <a:solidFill>
                  <a:srgbClr val="D9D9D9"/>
                </a:solidFill>
              </a:rPr>
              <a:t>lowerY</a:t>
            </a:r>
            <a:r>
              <a:rPr lang="en-US" altLang="en-US" sz="1100" dirty="0">
                <a:solidFill>
                  <a:srgbClr val="D9D9D9"/>
                </a:solidFill>
              </a:rPr>
              <a:t>; </a:t>
            </a: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smtClean="0">
                <a:solidFill>
                  <a:srgbClr val="D9D9D9"/>
                </a:solidFill>
              </a:rPr>
              <a:t>} </a:t>
            </a:r>
            <a:endParaRPr lang="en-US" altLang="en-US" sz="1100" dirty="0">
              <a:solidFill>
                <a:srgbClr val="D9D9D9"/>
              </a:solidFill>
            </a:endParaRP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smtClean="0">
                <a:solidFill>
                  <a:srgbClr val="D9D9D9"/>
                </a:solidFill>
              </a:rPr>
              <a:t>public </a:t>
            </a:r>
            <a:r>
              <a:rPr lang="en-US" altLang="en-US" sz="1100" dirty="0">
                <a:solidFill>
                  <a:srgbClr val="D9D9D9"/>
                </a:solidFill>
              </a:rPr>
              <a:t>void draw(Graphics g) { </a:t>
            </a: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err="1" smtClean="0">
                <a:solidFill>
                  <a:srgbClr val="D9D9D9"/>
                </a:solidFill>
              </a:rPr>
              <a:t>g.setColor</a:t>
            </a:r>
            <a:r>
              <a:rPr lang="en-US" altLang="en-US" sz="1100" dirty="0" smtClean="0">
                <a:solidFill>
                  <a:srgbClr val="D9D9D9"/>
                </a:solidFill>
              </a:rPr>
              <a:t>(color</a:t>
            </a:r>
            <a:r>
              <a:rPr lang="en-US" altLang="en-US" sz="1100" dirty="0">
                <a:solidFill>
                  <a:srgbClr val="D9D9D9"/>
                </a:solidFill>
              </a:rPr>
              <a:t>); 	</a:t>
            </a:r>
            <a:endParaRPr lang="en-US" altLang="en-US" sz="1100" dirty="0" smtClean="0">
              <a:solidFill>
                <a:srgbClr val="D9D9D9"/>
              </a:solidFill>
            </a:endParaRP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err="1" smtClean="0">
                <a:solidFill>
                  <a:srgbClr val="D9D9D9"/>
                </a:solidFill>
              </a:rPr>
              <a:t>g.fillRect</a:t>
            </a:r>
            <a:r>
              <a:rPr lang="en-US" altLang="en-US" sz="1100" dirty="0" smtClean="0">
                <a:solidFill>
                  <a:srgbClr val="D9D9D9"/>
                </a:solidFill>
              </a:rPr>
              <a:t>(x</a:t>
            </a:r>
            <a:r>
              <a:rPr lang="en-US" altLang="en-US" sz="1100" dirty="0">
                <a:solidFill>
                  <a:srgbClr val="D9D9D9"/>
                </a:solidFill>
              </a:rPr>
              <a:t>, y, x2, y2); </a:t>
            </a: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smtClean="0">
                <a:solidFill>
                  <a:srgbClr val="D9D9D9"/>
                </a:solidFill>
              </a:rPr>
              <a:t>}</a:t>
            </a:r>
            <a:endParaRPr lang="en-US" altLang="en-US" sz="1100" dirty="0">
              <a:solidFill>
                <a:srgbClr val="D9D9D9"/>
              </a:solidFill>
            </a:endParaRPr>
          </a:p>
          <a:p>
            <a:pPr marL="0" indent="0">
              <a:buFontTx/>
              <a:buNone/>
            </a:pPr>
            <a:r>
              <a:rPr lang="en-US" altLang="en-US" sz="1100" dirty="0">
                <a:solidFill>
                  <a:srgbClr val="D9D9D9"/>
                </a:solidFill>
              </a:rPr>
              <a:t>}</a:t>
            </a:r>
          </a:p>
          <a:p>
            <a:pPr marL="0" indent="0">
              <a:buFontTx/>
              <a:buNone/>
            </a:pPr>
            <a:r>
              <a:rPr lang="en-US" altLang="en-US" sz="1100" dirty="0">
                <a:solidFill>
                  <a:srgbClr val="D9D9D9"/>
                </a:solidFill>
              </a:rPr>
              <a:t>public static void main(String[] </a:t>
            </a:r>
            <a:r>
              <a:rPr lang="en-US" altLang="en-US" sz="1100" dirty="0" err="1">
                <a:solidFill>
                  <a:srgbClr val="D9D9D9"/>
                </a:solidFill>
              </a:rPr>
              <a:t>args</a:t>
            </a:r>
            <a:r>
              <a:rPr lang="en-US" altLang="en-US" sz="1100" dirty="0">
                <a:solidFill>
                  <a:srgbClr val="D9D9D9"/>
                </a:solidFill>
              </a:rPr>
              <a:t>){	</a:t>
            </a: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smtClean="0">
                <a:solidFill>
                  <a:srgbClr val="D9D9D9"/>
                </a:solidFill>
              </a:rPr>
              <a:t>Graphics </a:t>
            </a:r>
            <a:r>
              <a:rPr lang="en-US" altLang="en-US" sz="1100" dirty="0">
                <a:solidFill>
                  <a:srgbClr val="D9D9D9"/>
                </a:solidFill>
              </a:rPr>
              <a:t>g = </a:t>
            </a:r>
            <a:r>
              <a:rPr lang="en-US" altLang="en-US" sz="1100" dirty="0" err="1">
                <a:solidFill>
                  <a:srgbClr val="D9D9D9"/>
                </a:solidFill>
              </a:rPr>
              <a:t>drawingPanel.getGraphics</a:t>
            </a:r>
            <a:r>
              <a:rPr lang="en-US" altLang="en-US" sz="1100" dirty="0">
                <a:solidFill>
                  <a:srgbClr val="D9D9D9"/>
                </a:solidFill>
              </a:rPr>
              <a:t>();</a:t>
            </a:r>
          </a:p>
          <a:p>
            <a:pPr marL="0" indent="0">
              <a:buFontTx/>
              <a:buNone/>
            </a:pPr>
            <a:r>
              <a:rPr lang="zh-TW" altLang="en-US" sz="1100" dirty="0">
                <a:solidFill>
                  <a:srgbClr val="D9D9D9"/>
                </a:solidFill>
              </a:rPr>
              <a:t> </a:t>
            </a:r>
            <a:r>
              <a:rPr lang="zh-TW" altLang="en-US" sz="1100" dirty="0" smtClean="0">
                <a:solidFill>
                  <a:srgbClr val="D9D9D9"/>
                </a:solidFill>
              </a:rPr>
              <a:t>   </a:t>
            </a:r>
            <a:r>
              <a:rPr lang="mr-IN" altLang="en-US" sz="1100" dirty="0" err="1" smtClean="0">
                <a:solidFill>
                  <a:srgbClr val="D9D9D9"/>
                </a:solidFill>
              </a:rPr>
              <a:t>for</a:t>
            </a:r>
            <a:r>
              <a:rPr lang="mr-IN" altLang="en-US" sz="1100" dirty="0" smtClean="0">
                <a:solidFill>
                  <a:srgbClr val="D9D9D9"/>
                </a:solidFill>
              </a:rPr>
              <a:t>(</a:t>
            </a:r>
            <a:r>
              <a:rPr lang="mr-IN" altLang="en-US" sz="1100" dirty="0" err="1" smtClean="0">
                <a:solidFill>
                  <a:srgbClr val="D9D9D9"/>
                </a:solidFill>
              </a:rPr>
              <a:t>int</a:t>
            </a:r>
            <a:r>
              <a:rPr lang="mr-IN" altLang="en-US" sz="1100" dirty="0" smtClean="0">
                <a:solidFill>
                  <a:srgbClr val="D9D9D9"/>
                </a:solidFill>
              </a:rPr>
              <a:t> </a:t>
            </a:r>
            <a:r>
              <a:rPr lang="mr-IN" altLang="en-US" sz="1100" dirty="0" err="1">
                <a:solidFill>
                  <a:srgbClr val="D9D9D9"/>
                </a:solidFill>
              </a:rPr>
              <a:t>i</a:t>
            </a:r>
            <a:r>
              <a:rPr lang="mr-IN" altLang="en-US" sz="1100" dirty="0">
                <a:solidFill>
                  <a:srgbClr val="D9D9D9"/>
                </a:solidFill>
              </a:rPr>
              <a:t>=0; </a:t>
            </a:r>
            <a:r>
              <a:rPr lang="mr-IN" altLang="en-US" sz="1100" dirty="0" err="1">
                <a:solidFill>
                  <a:srgbClr val="D9D9D9"/>
                </a:solidFill>
              </a:rPr>
              <a:t>i</a:t>
            </a:r>
            <a:r>
              <a:rPr lang="mr-IN" altLang="en-US" sz="1100" dirty="0">
                <a:solidFill>
                  <a:srgbClr val="D9D9D9"/>
                </a:solidFill>
              </a:rPr>
              <a:t> &lt; 100000; ++</a:t>
            </a:r>
            <a:r>
              <a:rPr lang="mr-IN" altLang="en-US" sz="1100" dirty="0" err="1">
                <a:solidFill>
                  <a:srgbClr val="D9D9D9"/>
                </a:solidFill>
              </a:rPr>
              <a:t>i</a:t>
            </a:r>
            <a:r>
              <a:rPr lang="mr-IN" altLang="en-US" sz="1100" dirty="0">
                <a:solidFill>
                  <a:srgbClr val="D9D9D9"/>
                </a:solidFill>
              </a:rPr>
              <a:t>) {</a:t>
            </a:r>
            <a:endParaRPr lang="en-US" altLang="en-US" sz="1100" dirty="0">
              <a:solidFill>
                <a:srgbClr val="D9D9D9"/>
              </a:solidFill>
            </a:endParaRP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zh-TW" sz="1100" dirty="0" smtClean="0">
                <a:solidFill>
                  <a:srgbClr val="D9D9D9"/>
                </a:solidFill>
              </a:rPr>
              <a:t> </a:t>
            </a:r>
            <a:r>
              <a:rPr lang="en-US" altLang="en-US" sz="1100" dirty="0" err="1" smtClean="0">
                <a:solidFill>
                  <a:srgbClr val="D9D9D9"/>
                </a:solidFill>
              </a:rPr>
              <a:t>Rect</a:t>
            </a:r>
            <a:r>
              <a:rPr lang="en-US" altLang="en-US" sz="1100" dirty="0" smtClean="0">
                <a:solidFill>
                  <a:srgbClr val="D9D9D9"/>
                </a:solidFill>
              </a:rPr>
              <a:t> </a:t>
            </a:r>
            <a:r>
              <a:rPr lang="en-US" altLang="en-US" sz="1100" dirty="0" err="1">
                <a:solidFill>
                  <a:srgbClr val="D9D9D9"/>
                </a:solidFill>
              </a:rPr>
              <a:t>rect</a:t>
            </a:r>
            <a:r>
              <a:rPr lang="en-US" altLang="en-US" sz="1100" dirty="0">
                <a:solidFill>
                  <a:srgbClr val="D9D9D9"/>
                </a:solidFill>
              </a:rPr>
              <a:t> = new </a:t>
            </a:r>
            <a:r>
              <a:rPr lang="en-US" altLang="en-US" sz="1100" dirty="0" err="1" smtClean="0">
                <a:solidFill>
                  <a:srgbClr val="D9D9D9"/>
                </a:solidFill>
              </a:rPr>
              <a:t>Rect</a:t>
            </a:r>
            <a:r>
              <a:rPr lang="en-US" altLang="en-US" sz="1100" dirty="0" smtClean="0">
                <a:solidFill>
                  <a:srgbClr val="D9D9D9"/>
                </a:solidFill>
              </a:rPr>
              <a:t>(</a:t>
            </a:r>
            <a:r>
              <a:rPr lang="en-US" altLang="en-US" sz="1100" dirty="0" err="1" smtClean="0">
                <a:solidFill>
                  <a:srgbClr val="D9D9D9"/>
                </a:solidFill>
              </a:rPr>
              <a:t>getRandColor</a:t>
            </a:r>
            <a:r>
              <a:rPr lang="en-US" altLang="en-US" sz="1100" dirty="0">
                <a:solidFill>
                  <a:srgbClr val="D9D9D9"/>
                </a:solidFill>
              </a:rPr>
              <a:t>(), </a:t>
            </a:r>
            <a:r>
              <a:rPr lang="en-US" altLang="en-US" sz="1100" dirty="0" err="1">
                <a:solidFill>
                  <a:srgbClr val="D9D9D9"/>
                </a:solidFill>
              </a:rPr>
              <a:t>getRandX</a:t>
            </a:r>
            <a:r>
              <a:rPr lang="en-US" altLang="en-US" sz="1100" dirty="0">
                <a:solidFill>
                  <a:srgbClr val="D9D9D9"/>
                </a:solidFill>
              </a:rPr>
              <a:t>(), </a:t>
            </a:r>
            <a:r>
              <a:rPr lang="en-US" altLang="en-US" sz="1100" dirty="0" err="1">
                <a:solidFill>
                  <a:srgbClr val="D9D9D9"/>
                </a:solidFill>
              </a:rPr>
              <a:t>getRandY</a:t>
            </a:r>
            <a:r>
              <a:rPr lang="en-US" altLang="en-US" sz="1100" dirty="0">
                <a:solidFill>
                  <a:srgbClr val="D9D9D9"/>
                </a:solidFill>
              </a:rPr>
              <a:t>(), </a:t>
            </a:r>
            <a:r>
              <a:rPr lang="en-US" altLang="en-US" sz="1100" dirty="0" err="1">
                <a:solidFill>
                  <a:srgbClr val="D9D9D9"/>
                </a:solidFill>
              </a:rPr>
              <a:t>getRandX</a:t>
            </a:r>
            <a:r>
              <a:rPr lang="en-US" altLang="en-US" sz="1100" dirty="0">
                <a:solidFill>
                  <a:srgbClr val="D9D9D9"/>
                </a:solidFill>
              </a:rPr>
              <a:t>(), </a:t>
            </a:r>
            <a:r>
              <a:rPr lang="en-US" altLang="en-US" sz="1100" dirty="0" err="1">
                <a:solidFill>
                  <a:srgbClr val="D9D9D9"/>
                </a:solidFill>
              </a:rPr>
              <a:t>getRandY</a:t>
            </a:r>
            <a:r>
              <a:rPr lang="en-US" altLang="en-US" sz="1100" dirty="0" smtClean="0">
                <a:solidFill>
                  <a:srgbClr val="D9D9D9"/>
                </a:solidFill>
              </a:rPr>
              <a:t>());</a:t>
            </a: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err="1" smtClean="0">
                <a:solidFill>
                  <a:srgbClr val="D9D9D9"/>
                </a:solidFill>
              </a:rPr>
              <a:t>rect.draw</a:t>
            </a:r>
            <a:r>
              <a:rPr lang="en-US" altLang="en-US" sz="1100" dirty="0" smtClean="0">
                <a:solidFill>
                  <a:srgbClr val="D9D9D9"/>
                </a:solidFill>
              </a:rPr>
              <a:t>(g</a:t>
            </a:r>
            <a:r>
              <a:rPr lang="en-US" altLang="en-US" sz="1100" dirty="0">
                <a:solidFill>
                  <a:srgbClr val="D9D9D9"/>
                </a:solidFill>
              </a:rPr>
              <a:t>);</a:t>
            </a:r>
          </a:p>
          <a:p>
            <a:pPr marL="0" indent="0">
              <a:buFontTx/>
              <a:buNone/>
            </a:pPr>
            <a:r>
              <a:rPr lang="zh-TW" altLang="en-US" sz="1100" dirty="0">
                <a:solidFill>
                  <a:srgbClr val="D9D9D9"/>
                </a:solidFill>
              </a:rPr>
              <a:t> </a:t>
            </a:r>
            <a:r>
              <a:rPr lang="zh-TW" altLang="en-US" sz="1100" dirty="0" smtClean="0">
                <a:solidFill>
                  <a:srgbClr val="D9D9D9"/>
                </a:solidFill>
              </a:rPr>
              <a:t>   </a:t>
            </a:r>
            <a:r>
              <a:rPr lang="en-US" altLang="en-US" sz="1100" dirty="0" smtClean="0">
                <a:solidFill>
                  <a:srgbClr val="D9D9D9"/>
                </a:solidFill>
              </a:rPr>
              <a:t>}</a:t>
            </a:r>
            <a:endParaRPr lang="en-US" altLang="en-US" sz="1100" dirty="0">
              <a:solidFill>
                <a:srgbClr val="D9D9D9"/>
              </a:solidFill>
            </a:endParaRPr>
          </a:p>
          <a:p>
            <a:pPr marL="0" indent="0">
              <a:buFontTx/>
              <a:buNone/>
            </a:pPr>
            <a:r>
              <a:rPr lang="en-US" altLang="en-US" sz="1100" dirty="0" smtClean="0">
                <a:solidFill>
                  <a:srgbClr val="D9D9D9"/>
                </a:solidFill>
              </a:rPr>
              <a:t>}</a:t>
            </a:r>
            <a:endParaRPr lang="en-US" altLang="en-US" sz="900" dirty="0" smtClean="0">
              <a:solidFill>
                <a:srgbClr val="D9D9D9"/>
              </a:solidFill>
            </a:endParaRPr>
          </a:p>
          <a:p>
            <a:pPr marL="0" indent="0">
              <a:buFontTx/>
              <a:buNone/>
            </a:pPr>
            <a:r>
              <a:rPr lang="en-US" altLang="en-US" sz="800" dirty="0" smtClean="0">
                <a:solidFill>
                  <a:srgbClr val="D9D9D9"/>
                </a:solidFill>
              </a:rPr>
              <a:t>Color</a:t>
            </a:r>
            <a:r>
              <a:rPr lang="en-US" altLang="en-US" sz="800" dirty="0">
                <a:solidFill>
                  <a:srgbClr val="D9D9D9"/>
                </a:solidFill>
              </a:rPr>
              <a:t>[] </a:t>
            </a:r>
            <a:r>
              <a:rPr lang="en-US" altLang="en-US" sz="800" dirty="0" err="1" smtClean="0">
                <a:solidFill>
                  <a:srgbClr val="D9D9D9"/>
                </a:solidFill>
              </a:rPr>
              <a:t>shapeColor</a:t>
            </a:r>
            <a:r>
              <a:rPr lang="en-US" altLang="en-US" sz="800" dirty="0" smtClean="0">
                <a:solidFill>
                  <a:srgbClr val="D9D9D9"/>
                </a:solidFill>
              </a:rPr>
              <a:t> </a:t>
            </a:r>
            <a:r>
              <a:rPr lang="en-US" altLang="en-US" sz="800" dirty="0">
                <a:solidFill>
                  <a:srgbClr val="D9D9D9"/>
                </a:solidFill>
              </a:rPr>
              <a:t>= {</a:t>
            </a:r>
            <a:r>
              <a:rPr lang="en-US" altLang="en-US" sz="800" dirty="0" err="1">
                <a:solidFill>
                  <a:srgbClr val="D9D9D9"/>
                </a:solidFill>
              </a:rPr>
              <a:t>Color.orange</a:t>
            </a:r>
            <a:r>
              <a:rPr lang="en-US" altLang="en-US" sz="800" dirty="0">
                <a:solidFill>
                  <a:srgbClr val="D9D9D9"/>
                </a:solidFill>
              </a:rPr>
              <a:t>, </a:t>
            </a:r>
            <a:r>
              <a:rPr lang="en-US" altLang="en-US" sz="800" dirty="0" err="1">
                <a:solidFill>
                  <a:srgbClr val="D9D9D9"/>
                </a:solidFill>
              </a:rPr>
              <a:t>Color.red</a:t>
            </a:r>
            <a:r>
              <a:rPr lang="en-US" altLang="en-US" sz="800" dirty="0">
                <a:solidFill>
                  <a:srgbClr val="D9D9D9"/>
                </a:solidFill>
              </a:rPr>
              <a:t>, </a:t>
            </a:r>
            <a:r>
              <a:rPr lang="en-US" altLang="en-US" sz="800" dirty="0" err="1">
                <a:solidFill>
                  <a:srgbClr val="D9D9D9"/>
                </a:solidFill>
              </a:rPr>
              <a:t>Color.yellow</a:t>
            </a:r>
            <a:r>
              <a:rPr lang="en-US" altLang="en-US" sz="800" dirty="0">
                <a:solidFill>
                  <a:srgbClr val="D9D9D9"/>
                </a:solidFill>
              </a:rPr>
              <a:t>, </a:t>
            </a:r>
            <a:r>
              <a:rPr lang="en-US" altLang="en-US" sz="800" dirty="0" err="1">
                <a:solidFill>
                  <a:srgbClr val="D9D9D9"/>
                </a:solidFill>
              </a:rPr>
              <a:t>Color.blue</a:t>
            </a:r>
            <a:r>
              <a:rPr lang="en-US" altLang="en-US" sz="800" dirty="0">
                <a:solidFill>
                  <a:srgbClr val="D9D9D9"/>
                </a:solidFill>
              </a:rPr>
              <a:t>, </a:t>
            </a:r>
            <a:r>
              <a:rPr lang="en-US" altLang="en-US" sz="800" dirty="0" err="1">
                <a:solidFill>
                  <a:srgbClr val="D9D9D9"/>
                </a:solidFill>
              </a:rPr>
              <a:t>Color.pink</a:t>
            </a:r>
            <a:r>
              <a:rPr lang="en-US" altLang="en-US" sz="800" dirty="0">
                <a:solidFill>
                  <a:srgbClr val="D9D9D9"/>
                </a:solidFill>
              </a:rPr>
              <a:t>, </a:t>
            </a:r>
            <a:r>
              <a:rPr lang="en-US" altLang="en-US" sz="800" dirty="0" err="1">
                <a:solidFill>
                  <a:srgbClr val="D9D9D9"/>
                </a:solidFill>
              </a:rPr>
              <a:t>Color.cyan</a:t>
            </a:r>
            <a:r>
              <a:rPr lang="en-US" altLang="en-US" sz="800" dirty="0">
                <a:solidFill>
                  <a:srgbClr val="D9D9D9"/>
                </a:solidFill>
              </a:rPr>
              <a:t>, </a:t>
            </a:r>
            <a:r>
              <a:rPr lang="en-US" altLang="en-US" sz="800" dirty="0" err="1">
                <a:solidFill>
                  <a:srgbClr val="D9D9D9"/>
                </a:solidFill>
              </a:rPr>
              <a:t>Color.magenta</a:t>
            </a:r>
            <a:r>
              <a:rPr lang="en-US" altLang="en-US" sz="800" dirty="0">
                <a:solidFill>
                  <a:srgbClr val="D9D9D9"/>
                </a:solidFill>
              </a:rPr>
              <a:t>, </a:t>
            </a:r>
            <a:r>
              <a:rPr lang="en-US" altLang="en-US" sz="800" dirty="0" err="1">
                <a:solidFill>
                  <a:srgbClr val="D9D9D9"/>
                </a:solidFill>
              </a:rPr>
              <a:t>Color.black</a:t>
            </a:r>
            <a:r>
              <a:rPr lang="en-US" altLang="en-US" sz="800" dirty="0">
                <a:solidFill>
                  <a:srgbClr val="D9D9D9"/>
                </a:solidFill>
              </a:rPr>
              <a:t>};</a:t>
            </a:r>
          </a:p>
          <a:p>
            <a:pPr marL="0" indent="0">
              <a:buFontTx/>
              <a:buNone/>
            </a:pPr>
            <a:r>
              <a:rPr lang="en-US" altLang="en-US" sz="800" dirty="0">
                <a:solidFill>
                  <a:srgbClr val="D9D9D9"/>
                </a:solidFill>
              </a:rPr>
              <a:t>private </a:t>
            </a:r>
            <a:r>
              <a:rPr lang="en-US" altLang="en-US" sz="800" dirty="0" err="1">
                <a:solidFill>
                  <a:srgbClr val="D9D9D9"/>
                </a:solidFill>
              </a:rPr>
              <a:t>int</a:t>
            </a:r>
            <a:r>
              <a:rPr lang="en-US" altLang="en-US" sz="800" dirty="0">
                <a:solidFill>
                  <a:srgbClr val="D9D9D9"/>
                </a:solidFill>
              </a:rPr>
              <a:t> </a:t>
            </a:r>
            <a:r>
              <a:rPr lang="en-US" altLang="en-US" sz="800" dirty="0" err="1">
                <a:solidFill>
                  <a:srgbClr val="D9D9D9"/>
                </a:solidFill>
              </a:rPr>
              <a:t>getRandX</a:t>
            </a:r>
            <a:r>
              <a:rPr lang="en-US" altLang="en-US" sz="800" dirty="0">
                <a:solidFill>
                  <a:srgbClr val="D9D9D9"/>
                </a:solidFill>
              </a:rPr>
              <a:t>(){ return (</a:t>
            </a:r>
            <a:r>
              <a:rPr lang="en-US" altLang="en-US" sz="800" dirty="0" err="1">
                <a:solidFill>
                  <a:srgbClr val="D9D9D9"/>
                </a:solidFill>
              </a:rPr>
              <a:t>int</a:t>
            </a:r>
            <a:r>
              <a:rPr lang="en-US" altLang="en-US" sz="800" dirty="0">
                <a:solidFill>
                  <a:srgbClr val="D9D9D9"/>
                </a:solidFill>
              </a:rPr>
              <a:t>)(</a:t>
            </a:r>
            <a:r>
              <a:rPr lang="en-US" altLang="en-US" sz="800" dirty="0" err="1">
                <a:solidFill>
                  <a:srgbClr val="D9D9D9"/>
                </a:solidFill>
              </a:rPr>
              <a:t>Math.random</a:t>
            </a:r>
            <a:r>
              <a:rPr lang="en-US" altLang="en-US" sz="800" dirty="0">
                <a:solidFill>
                  <a:srgbClr val="D9D9D9"/>
                </a:solidFill>
              </a:rPr>
              <a:t>()*</a:t>
            </a:r>
            <a:r>
              <a:rPr lang="en-US" altLang="en-US" sz="800" dirty="0" err="1">
                <a:solidFill>
                  <a:srgbClr val="D9D9D9"/>
                </a:solidFill>
              </a:rPr>
              <a:t>windowWidth</a:t>
            </a:r>
            <a:r>
              <a:rPr lang="en-US" altLang="en-US" sz="800" dirty="0">
                <a:solidFill>
                  <a:srgbClr val="D9D9D9"/>
                </a:solidFill>
              </a:rPr>
              <a:t>); } </a:t>
            </a:r>
          </a:p>
          <a:p>
            <a:pPr marL="0" indent="0">
              <a:buFontTx/>
              <a:buNone/>
            </a:pPr>
            <a:r>
              <a:rPr lang="en-US" altLang="en-US" sz="800" dirty="0">
                <a:solidFill>
                  <a:srgbClr val="D9D9D9"/>
                </a:solidFill>
              </a:rPr>
              <a:t>private </a:t>
            </a:r>
            <a:r>
              <a:rPr lang="en-US" altLang="en-US" sz="800" dirty="0" err="1">
                <a:solidFill>
                  <a:srgbClr val="D9D9D9"/>
                </a:solidFill>
              </a:rPr>
              <a:t>int</a:t>
            </a:r>
            <a:r>
              <a:rPr lang="en-US" altLang="en-US" sz="800" dirty="0">
                <a:solidFill>
                  <a:srgbClr val="D9D9D9"/>
                </a:solidFill>
              </a:rPr>
              <a:t> </a:t>
            </a:r>
            <a:r>
              <a:rPr lang="en-US" altLang="en-US" sz="800" dirty="0" err="1">
                <a:solidFill>
                  <a:srgbClr val="D9D9D9"/>
                </a:solidFill>
              </a:rPr>
              <a:t>getRandY</a:t>
            </a:r>
            <a:r>
              <a:rPr lang="en-US" altLang="en-US" sz="800" dirty="0">
                <a:solidFill>
                  <a:srgbClr val="D9D9D9"/>
                </a:solidFill>
              </a:rPr>
              <a:t>(){ return (</a:t>
            </a:r>
            <a:r>
              <a:rPr lang="en-US" altLang="en-US" sz="800" dirty="0" err="1">
                <a:solidFill>
                  <a:srgbClr val="D9D9D9"/>
                </a:solidFill>
              </a:rPr>
              <a:t>int</a:t>
            </a:r>
            <a:r>
              <a:rPr lang="en-US" altLang="en-US" sz="800" dirty="0">
                <a:solidFill>
                  <a:srgbClr val="D9D9D9"/>
                </a:solidFill>
              </a:rPr>
              <a:t>)(</a:t>
            </a:r>
            <a:r>
              <a:rPr lang="en-US" altLang="en-US" sz="800" dirty="0" err="1">
                <a:solidFill>
                  <a:srgbClr val="D9D9D9"/>
                </a:solidFill>
              </a:rPr>
              <a:t>Math.random</a:t>
            </a:r>
            <a:r>
              <a:rPr lang="en-US" altLang="en-US" sz="800" dirty="0">
                <a:solidFill>
                  <a:srgbClr val="D9D9D9"/>
                </a:solidFill>
              </a:rPr>
              <a:t>()*</a:t>
            </a:r>
            <a:r>
              <a:rPr lang="en-US" altLang="en-US" sz="800" dirty="0" err="1">
                <a:solidFill>
                  <a:srgbClr val="D9D9D9"/>
                </a:solidFill>
              </a:rPr>
              <a:t>windowHeight</a:t>
            </a:r>
            <a:r>
              <a:rPr lang="en-US" altLang="en-US" sz="800" dirty="0">
                <a:solidFill>
                  <a:srgbClr val="D9D9D9"/>
                </a:solidFill>
              </a:rPr>
              <a:t>); }</a:t>
            </a:r>
          </a:p>
          <a:p>
            <a:pPr marL="0" indent="0">
              <a:buFontTx/>
              <a:buNone/>
            </a:pPr>
            <a:r>
              <a:rPr lang="en-US" altLang="en-US" sz="800" dirty="0">
                <a:solidFill>
                  <a:srgbClr val="D9D9D9"/>
                </a:solidFill>
              </a:rPr>
              <a:t>private Color </a:t>
            </a:r>
            <a:r>
              <a:rPr lang="en-US" altLang="en-US" sz="800" dirty="0" err="1">
                <a:solidFill>
                  <a:srgbClr val="D9D9D9"/>
                </a:solidFill>
              </a:rPr>
              <a:t>getRandColor</a:t>
            </a:r>
            <a:r>
              <a:rPr lang="en-US" altLang="en-US" sz="800" dirty="0">
                <a:solidFill>
                  <a:srgbClr val="D9D9D9"/>
                </a:solidFill>
              </a:rPr>
              <a:t>(){ </a:t>
            </a:r>
            <a:endParaRPr lang="en-US" altLang="en-US" sz="800" dirty="0" smtClean="0">
              <a:solidFill>
                <a:srgbClr val="D9D9D9"/>
              </a:solidFill>
            </a:endParaRPr>
          </a:p>
          <a:p>
            <a:pPr marL="0" indent="0">
              <a:buFontTx/>
              <a:buNone/>
            </a:pPr>
            <a:r>
              <a:rPr lang="zh-TW" altLang="en-US" sz="800" dirty="0" smtClean="0">
                <a:solidFill>
                  <a:srgbClr val="D9D9D9"/>
                </a:solidFill>
              </a:rPr>
              <a:t>    </a:t>
            </a:r>
            <a:r>
              <a:rPr lang="en-US" altLang="en-US" sz="800" dirty="0" smtClean="0">
                <a:solidFill>
                  <a:srgbClr val="D9D9D9"/>
                </a:solidFill>
              </a:rPr>
              <a:t>Random </a:t>
            </a:r>
            <a:r>
              <a:rPr lang="en-US" altLang="en-US" sz="800" dirty="0" err="1">
                <a:solidFill>
                  <a:srgbClr val="D9D9D9"/>
                </a:solidFill>
              </a:rPr>
              <a:t>randomGenerator</a:t>
            </a:r>
            <a:r>
              <a:rPr lang="en-US" altLang="en-US" sz="800" dirty="0">
                <a:solidFill>
                  <a:srgbClr val="D9D9D9"/>
                </a:solidFill>
              </a:rPr>
              <a:t> = new Random(); </a:t>
            </a:r>
            <a:endParaRPr lang="en-US" altLang="en-US" sz="800" dirty="0" smtClean="0">
              <a:solidFill>
                <a:srgbClr val="D9D9D9"/>
              </a:solidFill>
            </a:endParaRPr>
          </a:p>
          <a:p>
            <a:pPr marL="0" indent="0">
              <a:buFontTx/>
              <a:buNone/>
            </a:pPr>
            <a:r>
              <a:rPr lang="zh-TW" altLang="en-US" sz="800" dirty="0" smtClean="0">
                <a:solidFill>
                  <a:srgbClr val="D9D9D9"/>
                </a:solidFill>
              </a:rPr>
              <a:t>    </a:t>
            </a:r>
            <a:r>
              <a:rPr lang="en-US" altLang="en-US" sz="800" dirty="0" err="1" smtClean="0">
                <a:solidFill>
                  <a:srgbClr val="D9D9D9"/>
                </a:solidFill>
              </a:rPr>
              <a:t>int</a:t>
            </a:r>
            <a:r>
              <a:rPr lang="en-US" altLang="en-US" sz="800" dirty="0" smtClean="0">
                <a:solidFill>
                  <a:srgbClr val="D9D9D9"/>
                </a:solidFill>
              </a:rPr>
              <a:t> </a:t>
            </a:r>
            <a:r>
              <a:rPr lang="en-US" altLang="en-US" sz="800" dirty="0" err="1">
                <a:solidFill>
                  <a:srgbClr val="D9D9D9"/>
                </a:solidFill>
              </a:rPr>
              <a:t>randInt</a:t>
            </a:r>
            <a:r>
              <a:rPr lang="en-US" altLang="en-US" sz="800" dirty="0">
                <a:solidFill>
                  <a:srgbClr val="D9D9D9"/>
                </a:solidFill>
              </a:rPr>
              <a:t> = </a:t>
            </a:r>
            <a:r>
              <a:rPr lang="en-US" altLang="en-US" sz="800" dirty="0" err="1">
                <a:solidFill>
                  <a:srgbClr val="D9D9D9"/>
                </a:solidFill>
              </a:rPr>
              <a:t>randomGenerator.nextInt</a:t>
            </a:r>
            <a:r>
              <a:rPr lang="en-US" altLang="en-US" sz="800" dirty="0">
                <a:solidFill>
                  <a:srgbClr val="D9D9D9"/>
                </a:solidFill>
              </a:rPr>
              <a:t>(9);  </a:t>
            </a:r>
            <a:r>
              <a:rPr lang="en-US" altLang="en-US" sz="800" dirty="0" smtClean="0">
                <a:solidFill>
                  <a:srgbClr val="D9D9D9"/>
                </a:solidFill>
              </a:rPr>
              <a:t>return </a:t>
            </a:r>
            <a:r>
              <a:rPr lang="en-US" altLang="en-US" sz="800" dirty="0" err="1" smtClean="0">
                <a:solidFill>
                  <a:srgbClr val="D9D9D9"/>
                </a:solidFill>
              </a:rPr>
              <a:t>shapeColor</a:t>
            </a:r>
            <a:r>
              <a:rPr lang="en-US" altLang="en-US" sz="800" dirty="0" smtClean="0">
                <a:solidFill>
                  <a:srgbClr val="D9D9D9"/>
                </a:solidFill>
              </a:rPr>
              <a:t>[</a:t>
            </a:r>
            <a:r>
              <a:rPr lang="en-US" altLang="en-US" sz="800" dirty="0" err="1" smtClean="0">
                <a:solidFill>
                  <a:srgbClr val="D9D9D9"/>
                </a:solidFill>
              </a:rPr>
              <a:t>randInt</a:t>
            </a:r>
            <a:r>
              <a:rPr lang="en-US" altLang="en-US" sz="800" dirty="0" smtClean="0">
                <a:solidFill>
                  <a:srgbClr val="D9D9D9"/>
                </a:solidFill>
              </a:rPr>
              <a:t>]; </a:t>
            </a:r>
            <a:r>
              <a:rPr lang="en-US" altLang="en-US" sz="900" dirty="0" smtClean="0">
                <a:solidFill>
                  <a:srgbClr val="D9D9D9"/>
                </a:solidFill>
              </a:rPr>
              <a:t>}</a:t>
            </a:r>
            <a:endParaRPr lang="en-US" altLang="en-US" sz="900" dirty="0">
              <a:solidFill>
                <a:srgbClr val="D9D9D9"/>
              </a:solidFill>
            </a:endParaRPr>
          </a:p>
        </p:txBody>
      </p:sp>
      <p:pic>
        <p:nvPicPr>
          <p:cNvPr id="5" name="Picture 6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3793" y="507794"/>
            <a:ext cx="1602276" cy="120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3518238" y="2917230"/>
            <a:ext cx="2303463" cy="576262"/>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3"/>
          <p:cNvSpPr txBox="1">
            <a:spLocks noChangeArrowheads="1"/>
          </p:cNvSpPr>
          <p:nvPr/>
        </p:nvSpPr>
        <p:spPr bwMode="auto">
          <a:xfrm>
            <a:off x="5821701" y="2778730"/>
            <a:ext cx="2052811" cy="276999"/>
          </a:xfrm>
          <a:prstGeom prst="rect">
            <a:avLst/>
          </a:prstGeom>
          <a:solidFill>
            <a:schemeClr val="accent5">
              <a:lumMod val="60000"/>
              <a:lumOff val="40000"/>
            </a:schemeClr>
          </a:solidFill>
          <a:ln w="9525">
            <a:noFill/>
            <a:miter lim="800000"/>
            <a:headEnd/>
            <a:tailEnd/>
          </a:ln>
        </p:spPr>
        <p:txBody>
          <a:bodyPr wrap="squar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sz="1200" dirty="0"/>
              <a:t>Keep creating new instance</a:t>
            </a:r>
          </a:p>
        </p:txBody>
      </p:sp>
    </p:spTree>
    <p:extLst>
      <p:ext uri="{BB962C8B-B14F-4D97-AF65-F5344CB8AC3E}">
        <p14:creationId xmlns:p14="http://schemas.microsoft.com/office/powerpoint/2010/main" val="1366092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1888594"/>
            <a:ext cx="5607675" cy="2965490"/>
          </a:xfrm>
          <a:prstGeom prst="rect">
            <a:avLst/>
          </a:prstGeom>
        </p:spPr>
      </p:pic>
      <p:sp>
        <p:nvSpPr>
          <p:cNvPr id="3" name="Title 2"/>
          <p:cNvSpPr>
            <a:spLocks noGrp="1"/>
          </p:cNvSpPr>
          <p:nvPr>
            <p:ph type="title"/>
          </p:nvPr>
        </p:nvSpPr>
        <p:spPr>
          <a:xfrm>
            <a:off x="1619672" y="302786"/>
            <a:ext cx="7524328" cy="884466"/>
          </a:xfrm>
        </p:spPr>
        <p:txBody>
          <a:bodyPr/>
          <a:lstStyle/>
          <a:p>
            <a:pPr algn="ctr"/>
            <a:r>
              <a:rPr lang="en-US" dirty="0"/>
              <a:t>Class Diagram</a:t>
            </a:r>
            <a:endParaRPr lang="ko-KR" altLang="en-US" dirty="0"/>
          </a:p>
        </p:txBody>
      </p:sp>
      <p:sp>
        <p:nvSpPr>
          <p:cNvPr id="5" name="Content Placeholder 1"/>
          <p:cNvSpPr>
            <a:spLocks noGrp="1"/>
          </p:cNvSpPr>
          <p:nvPr>
            <p:ph idx="1"/>
          </p:nvPr>
        </p:nvSpPr>
        <p:spPr>
          <a:xfrm>
            <a:off x="2051720" y="1275606"/>
            <a:ext cx="4235117" cy="432048"/>
          </a:xfrm>
        </p:spPr>
        <p:txBody>
          <a:bodyPr/>
          <a:lstStyle/>
          <a:p>
            <a:pPr latinLnBrk="0"/>
            <a:r>
              <a:rPr lang="en-US" dirty="0" smtClean="0"/>
              <a:t>What if I use flyweight pattern?</a:t>
            </a:r>
          </a:p>
        </p:txBody>
      </p:sp>
      <p:sp>
        <p:nvSpPr>
          <p:cNvPr id="2" name="Rectangle 1"/>
          <p:cNvSpPr/>
          <p:nvPr/>
        </p:nvSpPr>
        <p:spPr>
          <a:xfrm>
            <a:off x="6564464" y="3843341"/>
            <a:ext cx="720080" cy="225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Color</a:t>
            </a:r>
            <a:endParaRPr lang="en-US" sz="1200" dirty="0">
              <a:solidFill>
                <a:sysClr val="windowText" lastClr="000000"/>
              </a:solidFill>
            </a:endParaRPr>
          </a:p>
        </p:txBody>
      </p:sp>
      <p:sp>
        <p:nvSpPr>
          <p:cNvPr id="7" name="Rectangle 6"/>
          <p:cNvSpPr/>
          <p:nvPr/>
        </p:nvSpPr>
        <p:spPr>
          <a:xfrm>
            <a:off x="6564464" y="4334869"/>
            <a:ext cx="720080" cy="225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ysClr val="windowText" lastClr="000000"/>
                </a:solidFill>
              </a:rPr>
              <a:t>Size</a:t>
            </a:r>
            <a:endParaRPr lang="en-US" sz="1200" dirty="0">
              <a:solidFill>
                <a:sysClr val="windowText" lastClr="000000"/>
              </a:solidFill>
            </a:endParaRPr>
          </a:p>
        </p:txBody>
      </p:sp>
      <p:sp>
        <p:nvSpPr>
          <p:cNvPr id="8" name="Rectangle 7"/>
          <p:cNvSpPr/>
          <p:nvPr/>
        </p:nvSpPr>
        <p:spPr>
          <a:xfrm>
            <a:off x="5669958" y="3340491"/>
            <a:ext cx="1073348" cy="2749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ysClr val="windowText" lastClr="000000"/>
                </a:solidFill>
              </a:rPr>
              <a:t>Rectangular</a:t>
            </a:r>
            <a:endParaRPr lang="en-US" sz="1200" dirty="0">
              <a:solidFill>
                <a:sysClr val="windowText" lastClr="000000"/>
              </a:solidFill>
            </a:endParaRPr>
          </a:p>
        </p:txBody>
      </p:sp>
      <p:sp>
        <p:nvSpPr>
          <p:cNvPr id="9" name="Rectangle 8"/>
          <p:cNvSpPr/>
          <p:nvPr/>
        </p:nvSpPr>
        <p:spPr>
          <a:xfrm>
            <a:off x="5676551" y="1912943"/>
            <a:ext cx="896714" cy="2749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ysClr val="windowText" lastClr="000000"/>
                </a:solidFill>
              </a:rPr>
              <a:t>Shape</a:t>
            </a:r>
            <a:endParaRPr lang="en-US" sz="1200" dirty="0">
              <a:solidFill>
                <a:sysClr val="windowText" lastClr="000000"/>
              </a:solidFill>
            </a:endParaRPr>
          </a:p>
        </p:txBody>
      </p:sp>
      <p:sp>
        <p:nvSpPr>
          <p:cNvPr id="11" name="Rectangle 10"/>
          <p:cNvSpPr/>
          <p:nvPr/>
        </p:nvSpPr>
        <p:spPr>
          <a:xfrm>
            <a:off x="3521206" y="2787774"/>
            <a:ext cx="648072" cy="21602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Color</a:t>
            </a:r>
            <a:endParaRPr lang="en-US" sz="1200" dirty="0">
              <a:solidFill>
                <a:sysClr val="windowText" lastClr="000000"/>
              </a:solidFill>
            </a:endParaRPr>
          </a:p>
        </p:txBody>
      </p:sp>
    </p:spTree>
    <p:extLst>
      <p:ext uri="{BB962C8B-B14F-4D97-AF65-F5344CB8AC3E}">
        <p14:creationId xmlns:p14="http://schemas.microsoft.com/office/powerpoint/2010/main" val="1422662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1990056" y="339502"/>
            <a:ext cx="6912768" cy="4536504"/>
          </a:xfrm>
        </p:spPr>
        <p:txBody>
          <a:bodyPr/>
          <a:lstStyle/>
          <a:p>
            <a:r>
              <a:rPr lang="en-US" altLang="en-US" sz="1400" dirty="0">
                <a:solidFill>
                  <a:schemeClr val="bg1"/>
                </a:solidFill>
              </a:rPr>
              <a:t>If we create a flyweight factory</a:t>
            </a:r>
            <a:r>
              <a:rPr lang="mr-IN" altLang="en-US" sz="1400" dirty="0">
                <a:solidFill>
                  <a:schemeClr val="bg1"/>
                </a:solidFill>
              </a:rPr>
              <a:t>…</a:t>
            </a:r>
            <a:endParaRPr lang="en-US" altLang="en-US" sz="1400" dirty="0">
              <a:solidFill>
                <a:schemeClr val="bg1"/>
              </a:solidFill>
            </a:endParaRPr>
          </a:p>
          <a:p>
            <a:pPr>
              <a:buFontTx/>
              <a:buNone/>
            </a:pPr>
            <a:endParaRPr lang="en-US" altLang="en-US" sz="1200" dirty="0" smtClean="0">
              <a:solidFill>
                <a:srgbClr val="D9D9D9"/>
              </a:solidFill>
            </a:endParaRPr>
          </a:p>
          <a:p>
            <a:pPr>
              <a:buFontTx/>
              <a:buNone/>
            </a:pPr>
            <a:r>
              <a:rPr lang="en-US" altLang="en-US" sz="1200" dirty="0" smtClean="0">
                <a:solidFill>
                  <a:srgbClr val="D9D9D9"/>
                </a:solidFill>
              </a:rPr>
              <a:t>public </a:t>
            </a:r>
            <a:r>
              <a:rPr lang="en-US" altLang="en-US" sz="1200" dirty="0">
                <a:solidFill>
                  <a:srgbClr val="D9D9D9"/>
                </a:solidFill>
              </a:rPr>
              <a:t>class </a:t>
            </a:r>
            <a:r>
              <a:rPr lang="en-US" altLang="en-US" sz="1200" dirty="0" err="1">
                <a:solidFill>
                  <a:srgbClr val="D9D9D9"/>
                </a:solidFill>
              </a:rPr>
              <a:t>RectFactory</a:t>
            </a:r>
            <a:r>
              <a:rPr lang="en-US" altLang="en-US" sz="1200" dirty="0">
                <a:solidFill>
                  <a:srgbClr val="D9D9D9"/>
                </a:solidFill>
              </a:rPr>
              <a:t> { </a:t>
            </a:r>
          </a:p>
          <a:p>
            <a:pPr>
              <a:buFontTx/>
              <a:buNone/>
            </a:pPr>
            <a:r>
              <a:rPr lang="en-US" altLang="en-US" sz="1200" dirty="0">
                <a:solidFill>
                  <a:srgbClr val="D9D9D9"/>
                </a:solidFill>
              </a:rPr>
              <a:t>	</a:t>
            </a:r>
          </a:p>
          <a:p>
            <a:pPr>
              <a:buFontTx/>
              <a:buNone/>
            </a:pPr>
            <a:r>
              <a:rPr lang="en-US" altLang="en-US" sz="1200" dirty="0">
                <a:solidFill>
                  <a:srgbClr val="D9D9D9"/>
                </a:solidFill>
              </a:rPr>
              <a:t>	private static final </a:t>
            </a:r>
            <a:r>
              <a:rPr lang="en-US" altLang="en-US" sz="1200" dirty="0" smtClean="0">
                <a:solidFill>
                  <a:srgbClr val="D9D9D9"/>
                </a:solidFill>
              </a:rPr>
              <a:t>Map&lt;Color</a:t>
            </a:r>
            <a:r>
              <a:rPr lang="en-US" altLang="en-US" sz="1200" dirty="0">
                <a:solidFill>
                  <a:srgbClr val="D9D9D9"/>
                </a:solidFill>
              </a:rPr>
              <a:t>, </a:t>
            </a:r>
            <a:r>
              <a:rPr lang="en-US" altLang="en-US" sz="1200" dirty="0" smtClean="0">
                <a:solidFill>
                  <a:srgbClr val="D9D9D9"/>
                </a:solidFill>
              </a:rPr>
              <a:t>Shape&gt; </a:t>
            </a:r>
            <a:r>
              <a:rPr lang="en-US" altLang="en-US" sz="1200" dirty="0" err="1">
                <a:solidFill>
                  <a:srgbClr val="D9D9D9"/>
                </a:solidFill>
              </a:rPr>
              <a:t>rectsByColor</a:t>
            </a:r>
            <a:r>
              <a:rPr lang="en-US" altLang="en-US" sz="1200" dirty="0">
                <a:solidFill>
                  <a:srgbClr val="D9D9D9"/>
                </a:solidFill>
              </a:rPr>
              <a:t> = new </a:t>
            </a:r>
            <a:r>
              <a:rPr lang="en-US" altLang="en-US" sz="1200" dirty="0" err="1" smtClean="0">
                <a:solidFill>
                  <a:srgbClr val="D9D9D9"/>
                </a:solidFill>
              </a:rPr>
              <a:t>HashMap</a:t>
            </a:r>
            <a:r>
              <a:rPr lang="en-US" altLang="en-US" sz="1200" dirty="0" smtClean="0">
                <a:solidFill>
                  <a:srgbClr val="D9D9D9"/>
                </a:solidFill>
              </a:rPr>
              <a:t>&lt;&gt;(); </a:t>
            </a:r>
            <a:endParaRPr lang="en-US" altLang="en-US" sz="1200" dirty="0">
              <a:solidFill>
                <a:srgbClr val="D9D9D9"/>
              </a:solidFill>
            </a:endParaRPr>
          </a:p>
          <a:p>
            <a:pPr>
              <a:buFontTx/>
              <a:buNone/>
            </a:pPr>
            <a:r>
              <a:rPr lang="en-US" altLang="en-US" sz="1200" dirty="0">
                <a:solidFill>
                  <a:srgbClr val="D9D9D9"/>
                </a:solidFill>
              </a:rPr>
              <a:t>	</a:t>
            </a:r>
          </a:p>
          <a:p>
            <a:pPr>
              <a:buFontTx/>
              <a:buNone/>
            </a:pPr>
            <a:endParaRPr lang="en-US" altLang="en-US" sz="1200" dirty="0">
              <a:solidFill>
                <a:srgbClr val="D9D9D9"/>
              </a:solidFill>
            </a:endParaRPr>
          </a:p>
          <a:p>
            <a:pPr>
              <a:buFontTx/>
              <a:buNone/>
            </a:pPr>
            <a:endParaRPr lang="en-US" altLang="en-US" sz="1200" dirty="0">
              <a:solidFill>
                <a:srgbClr val="D9D9D9"/>
              </a:solidFill>
            </a:endParaRPr>
          </a:p>
          <a:p>
            <a:pPr>
              <a:buFontTx/>
              <a:buNone/>
            </a:pPr>
            <a:r>
              <a:rPr lang="en-US" altLang="en-US" sz="1200" dirty="0">
                <a:solidFill>
                  <a:srgbClr val="D9D9D9"/>
                </a:solidFill>
              </a:rPr>
              <a:t>	public static </a:t>
            </a:r>
            <a:r>
              <a:rPr lang="en-US" altLang="en-US" sz="1200" dirty="0" err="1" smtClean="0">
                <a:solidFill>
                  <a:srgbClr val="D9D9D9"/>
                </a:solidFill>
              </a:rPr>
              <a:t>Rect</a:t>
            </a:r>
            <a:r>
              <a:rPr lang="en-US" altLang="en-US" sz="1200" dirty="0" smtClean="0">
                <a:solidFill>
                  <a:srgbClr val="D9D9D9"/>
                </a:solidFill>
              </a:rPr>
              <a:t> </a:t>
            </a:r>
            <a:r>
              <a:rPr lang="en-US" altLang="en-US" sz="1200" dirty="0" err="1">
                <a:solidFill>
                  <a:srgbClr val="D9D9D9"/>
                </a:solidFill>
              </a:rPr>
              <a:t>getRect</a:t>
            </a:r>
            <a:r>
              <a:rPr lang="en-US" altLang="en-US" sz="1200" dirty="0">
                <a:solidFill>
                  <a:srgbClr val="D9D9D9"/>
                </a:solidFill>
              </a:rPr>
              <a:t>(Color color) {</a:t>
            </a:r>
          </a:p>
          <a:p>
            <a:pPr>
              <a:buFontTx/>
              <a:buNone/>
            </a:pPr>
            <a:r>
              <a:rPr lang="en-US" altLang="en-US" sz="1200" dirty="0">
                <a:solidFill>
                  <a:srgbClr val="D9D9D9"/>
                </a:solidFill>
              </a:rPr>
              <a:t>	</a:t>
            </a:r>
            <a:r>
              <a:rPr lang="zh-TW" altLang="en-US" sz="1200" dirty="0" smtClean="0">
                <a:solidFill>
                  <a:srgbClr val="D9D9D9"/>
                </a:solidFill>
              </a:rPr>
              <a:t>    </a:t>
            </a:r>
            <a:r>
              <a:rPr lang="en-US" altLang="en-US" sz="1200" dirty="0" err="1" smtClean="0">
                <a:solidFill>
                  <a:srgbClr val="D9D9D9"/>
                </a:solidFill>
              </a:rPr>
              <a:t>Rect</a:t>
            </a:r>
            <a:r>
              <a:rPr lang="en-US" altLang="en-US" sz="1200" dirty="0" smtClean="0">
                <a:solidFill>
                  <a:srgbClr val="D9D9D9"/>
                </a:solidFill>
              </a:rPr>
              <a:t> </a:t>
            </a:r>
            <a:r>
              <a:rPr lang="en-US" altLang="en-US" sz="1200" dirty="0" err="1">
                <a:solidFill>
                  <a:srgbClr val="D9D9D9"/>
                </a:solidFill>
              </a:rPr>
              <a:t>rect</a:t>
            </a:r>
            <a:r>
              <a:rPr lang="en-US" altLang="en-US" sz="1200" dirty="0">
                <a:solidFill>
                  <a:srgbClr val="D9D9D9"/>
                </a:solidFill>
              </a:rPr>
              <a:t> = </a:t>
            </a:r>
            <a:r>
              <a:rPr lang="en-US" altLang="en-US" sz="1200" dirty="0" smtClean="0">
                <a:solidFill>
                  <a:srgbClr val="D9D9D9"/>
                </a:solidFill>
              </a:rPr>
              <a:t>(</a:t>
            </a:r>
            <a:r>
              <a:rPr lang="en-US" altLang="en-US" sz="1200" dirty="0" err="1" smtClean="0">
                <a:solidFill>
                  <a:srgbClr val="D9D9D9"/>
                </a:solidFill>
              </a:rPr>
              <a:t>Rect</a:t>
            </a:r>
            <a:r>
              <a:rPr lang="en-US" altLang="en-US" sz="1200" dirty="0" smtClean="0">
                <a:solidFill>
                  <a:srgbClr val="D9D9D9"/>
                </a:solidFill>
              </a:rPr>
              <a:t>)</a:t>
            </a:r>
            <a:r>
              <a:rPr lang="en-US" altLang="en-US" sz="1200" dirty="0" err="1" smtClean="0">
                <a:solidFill>
                  <a:srgbClr val="D9D9D9"/>
                </a:solidFill>
              </a:rPr>
              <a:t>rectsByColor.get</a:t>
            </a:r>
            <a:r>
              <a:rPr lang="en-US" altLang="en-US" sz="1200" dirty="0" smtClean="0">
                <a:solidFill>
                  <a:srgbClr val="D9D9D9"/>
                </a:solidFill>
              </a:rPr>
              <a:t>(color</a:t>
            </a:r>
            <a:r>
              <a:rPr lang="en-US" altLang="en-US" sz="1200" dirty="0">
                <a:solidFill>
                  <a:srgbClr val="D9D9D9"/>
                </a:solidFill>
              </a:rPr>
              <a:t>); 		</a:t>
            </a:r>
          </a:p>
          <a:p>
            <a:pPr>
              <a:buFontTx/>
              <a:buNone/>
            </a:pPr>
            <a:r>
              <a:rPr lang="en-US" altLang="en-US" sz="1200" dirty="0">
                <a:solidFill>
                  <a:srgbClr val="D9D9D9"/>
                </a:solidFill>
              </a:rPr>
              <a:t>	</a:t>
            </a:r>
            <a:r>
              <a:rPr lang="zh-TW" altLang="en-US" sz="1200" dirty="0" smtClean="0">
                <a:solidFill>
                  <a:srgbClr val="D9D9D9"/>
                </a:solidFill>
              </a:rPr>
              <a:t>    </a:t>
            </a:r>
            <a:r>
              <a:rPr lang="en-US" altLang="en-US" sz="1200" dirty="0" smtClean="0">
                <a:solidFill>
                  <a:srgbClr val="D9D9D9"/>
                </a:solidFill>
              </a:rPr>
              <a:t>if(</a:t>
            </a:r>
            <a:r>
              <a:rPr lang="en-US" altLang="en-US" sz="1200" dirty="0" err="1" smtClean="0">
                <a:solidFill>
                  <a:srgbClr val="D9D9D9"/>
                </a:solidFill>
              </a:rPr>
              <a:t>rect</a:t>
            </a:r>
            <a:r>
              <a:rPr lang="en-US" altLang="en-US" sz="1200" dirty="0" smtClean="0">
                <a:solidFill>
                  <a:srgbClr val="D9D9D9"/>
                </a:solidFill>
              </a:rPr>
              <a:t> </a:t>
            </a:r>
            <a:r>
              <a:rPr lang="en-US" altLang="en-US" sz="1200" dirty="0">
                <a:solidFill>
                  <a:srgbClr val="D9D9D9"/>
                </a:solidFill>
              </a:rPr>
              <a:t>== null) { </a:t>
            </a:r>
          </a:p>
          <a:p>
            <a:pPr>
              <a:buFontTx/>
              <a:buNone/>
            </a:pPr>
            <a:r>
              <a:rPr lang="en-US" altLang="en-US" sz="1200" dirty="0">
                <a:solidFill>
                  <a:srgbClr val="D9D9D9"/>
                </a:solidFill>
              </a:rPr>
              <a:t>	</a:t>
            </a:r>
            <a:r>
              <a:rPr lang="zh-TW" altLang="en-US" sz="1200" dirty="0">
                <a:solidFill>
                  <a:srgbClr val="D9D9D9"/>
                </a:solidFill>
              </a:rPr>
              <a:t> </a:t>
            </a:r>
            <a:r>
              <a:rPr lang="zh-TW" altLang="en-US" sz="1200" dirty="0" smtClean="0">
                <a:solidFill>
                  <a:srgbClr val="D9D9D9"/>
                </a:solidFill>
              </a:rPr>
              <a:t>       </a:t>
            </a:r>
            <a:r>
              <a:rPr lang="en-US" altLang="en-US" sz="1200" dirty="0" err="1" smtClean="0">
                <a:solidFill>
                  <a:srgbClr val="D9D9D9"/>
                </a:solidFill>
              </a:rPr>
              <a:t>rect</a:t>
            </a:r>
            <a:r>
              <a:rPr lang="en-US" altLang="en-US" sz="1200" dirty="0" smtClean="0">
                <a:solidFill>
                  <a:srgbClr val="D9D9D9"/>
                </a:solidFill>
              </a:rPr>
              <a:t> </a:t>
            </a:r>
            <a:r>
              <a:rPr lang="en-US" altLang="en-US" sz="1200" dirty="0">
                <a:solidFill>
                  <a:srgbClr val="D9D9D9"/>
                </a:solidFill>
              </a:rPr>
              <a:t>= new </a:t>
            </a:r>
            <a:r>
              <a:rPr lang="en-US" altLang="en-US" sz="1200" dirty="0" err="1" smtClean="0">
                <a:solidFill>
                  <a:srgbClr val="D9D9D9"/>
                </a:solidFill>
              </a:rPr>
              <a:t>Rect</a:t>
            </a:r>
            <a:r>
              <a:rPr lang="en-US" altLang="en-US" sz="1200" dirty="0" smtClean="0">
                <a:solidFill>
                  <a:srgbClr val="D9D9D9"/>
                </a:solidFill>
              </a:rPr>
              <a:t>(color</a:t>
            </a:r>
            <a:r>
              <a:rPr lang="en-US" altLang="en-US" sz="1200" dirty="0">
                <a:solidFill>
                  <a:srgbClr val="D9D9D9"/>
                </a:solidFill>
              </a:rPr>
              <a:t>); </a:t>
            </a:r>
          </a:p>
          <a:p>
            <a:pPr>
              <a:buFontTx/>
              <a:buNone/>
            </a:pPr>
            <a:r>
              <a:rPr lang="en-US" altLang="en-US" sz="1200" dirty="0">
                <a:solidFill>
                  <a:srgbClr val="D9D9D9"/>
                </a:solidFill>
              </a:rPr>
              <a:t>	</a:t>
            </a:r>
            <a:r>
              <a:rPr lang="zh-TW" altLang="en-US" sz="1200" dirty="0">
                <a:solidFill>
                  <a:srgbClr val="D9D9D9"/>
                </a:solidFill>
              </a:rPr>
              <a:t> </a:t>
            </a:r>
            <a:r>
              <a:rPr lang="zh-TW" altLang="en-US" sz="1200" dirty="0" smtClean="0">
                <a:solidFill>
                  <a:srgbClr val="D9D9D9"/>
                </a:solidFill>
              </a:rPr>
              <a:t>       </a:t>
            </a:r>
            <a:r>
              <a:rPr lang="en-US" altLang="en-US" sz="1200" dirty="0" err="1" smtClean="0">
                <a:solidFill>
                  <a:srgbClr val="D9D9D9"/>
                </a:solidFill>
              </a:rPr>
              <a:t>rectsByColor.put</a:t>
            </a:r>
            <a:r>
              <a:rPr lang="en-US" altLang="en-US" sz="1200" dirty="0" smtClean="0">
                <a:solidFill>
                  <a:srgbClr val="D9D9D9"/>
                </a:solidFill>
              </a:rPr>
              <a:t>(color</a:t>
            </a:r>
            <a:r>
              <a:rPr lang="en-US" altLang="en-US" sz="1200" dirty="0">
                <a:solidFill>
                  <a:srgbClr val="D9D9D9"/>
                </a:solidFill>
              </a:rPr>
              <a:t>, </a:t>
            </a:r>
            <a:r>
              <a:rPr lang="en-US" altLang="en-US" sz="1200" dirty="0" err="1">
                <a:solidFill>
                  <a:srgbClr val="D9D9D9"/>
                </a:solidFill>
              </a:rPr>
              <a:t>rect</a:t>
            </a:r>
            <a:r>
              <a:rPr lang="en-US" altLang="en-US" sz="1200" dirty="0">
                <a:solidFill>
                  <a:srgbClr val="D9D9D9"/>
                </a:solidFill>
              </a:rPr>
              <a:t>); </a:t>
            </a:r>
          </a:p>
          <a:p>
            <a:pPr>
              <a:buFontTx/>
              <a:buNone/>
            </a:pPr>
            <a:r>
              <a:rPr lang="en-US" altLang="en-US" sz="1200" dirty="0">
                <a:solidFill>
                  <a:srgbClr val="D9D9D9"/>
                </a:solidFill>
              </a:rPr>
              <a:t>	</a:t>
            </a:r>
            <a:r>
              <a:rPr lang="zh-TW" altLang="en-US" sz="1200" dirty="0" smtClean="0">
                <a:solidFill>
                  <a:srgbClr val="D9D9D9"/>
                </a:solidFill>
              </a:rPr>
              <a:t>    </a:t>
            </a:r>
            <a:r>
              <a:rPr lang="en-US" altLang="en-US" sz="1200" dirty="0" smtClean="0">
                <a:solidFill>
                  <a:srgbClr val="D9D9D9"/>
                </a:solidFill>
              </a:rPr>
              <a:t>}</a:t>
            </a:r>
            <a:endParaRPr lang="en-US" altLang="en-US" sz="1200" dirty="0">
              <a:solidFill>
                <a:srgbClr val="D9D9D9"/>
              </a:solidFill>
            </a:endParaRPr>
          </a:p>
          <a:p>
            <a:pPr>
              <a:buFontTx/>
              <a:buNone/>
            </a:pPr>
            <a:r>
              <a:rPr lang="en-US" altLang="en-US" sz="1200" dirty="0">
                <a:solidFill>
                  <a:srgbClr val="D9D9D9"/>
                </a:solidFill>
              </a:rPr>
              <a:t>	</a:t>
            </a:r>
            <a:r>
              <a:rPr lang="zh-TW" altLang="en-US" sz="1200" dirty="0" smtClean="0">
                <a:solidFill>
                  <a:srgbClr val="D9D9D9"/>
                </a:solidFill>
              </a:rPr>
              <a:t>    </a:t>
            </a:r>
            <a:r>
              <a:rPr lang="en-US" altLang="en-US" sz="1200" dirty="0" smtClean="0">
                <a:solidFill>
                  <a:srgbClr val="D9D9D9"/>
                </a:solidFill>
              </a:rPr>
              <a:t>return </a:t>
            </a:r>
            <a:r>
              <a:rPr lang="en-US" altLang="en-US" sz="1200" dirty="0" err="1">
                <a:solidFill>
                  <a:srgbClr val="D9D9D9"/>
                </a:solidFill>
              </a:rPr>
              <a:t>rect</a:t>
            </a:r>
            <a:r>
              <a:rPr lang="en-US" altLang="en-US" sz="1200" dirty="0">
                <a:solidFill>
                  <a:srgbClr val="D9D9D9"/>
                </a:solidFill>
              </a:rPr>
              <a:t>; </a:t>
            </a:r>
          </a:p>
          <a:p>
            <a:pPr>
              <a:buFontTx/>
              <a:buNone/>
            </a:pPr>
            <a:r>
              <a:rPr lang="en-US" altLang="en-US" sz="1200" dirty="0">
                <a:solidFill>
                  <a:srgbClr val="D9D9D9"/>
                </a:solidFill>
              </a:rPr>
              <a:t>	} </a:t>
            </a:r>
          </a:p>
          <a:p>
            <a:pPr>
              <a:buFontTx/>
              <a:buNone/>
            </a:pPr>
            <a:r>
              <a:rPr lang="en-US" altLang="en-US" sz="1200" dirty="0">
                <a:solidFill>
                  <a:srgbClr val="D9D9D9"/>
                </a:solidFill>
              </a:rPr>
              <a:t>}</a:t>
            </a:r>
          </a:p>
          <a:p>
            <a:endParaRPr lang="en-US" sz="1200" dirty="0"/>
          </a:p>
        </p:txBody>
      </p:sp>
      <p:sp>
        <p:nvSpPr>
          <p:cNvPr id="5" name="Rectangle 4"/>
          <p:cNvSpPr/>
          <p:nvPr/>
        </p:nvSpPr>
        <p:spPr>
          <a:xfrm>
            <a:off x="3851920" y="1277067"/>
            <a:ext cx="576064" cy="286571"/>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a:endParaRPr lang="en-US" altLang="en-US">
              <a:solidFill>
                <a:srgbClr val="FFFFFF"/>
              </a:solidFill>
            </a:endParaRPr>
          </a:p>
        </p:txBody>
      </p:sp>
      <p:sp>
        <p:nvSpPr>
          <p:cNvPr id="6" name="TextBox 12"/>
          <p:cNvSpPr txBox="1">
            <a:spLocks noChangeArrowheads="1"/>
          </p:cNvSpPr>
          <p:nvPr/>
        </p:nvSpPr>
        <p:spPr bwMode="auto">
          <a:xfrm>
            <a:off x="4845803" y="827741"/>
            <a:ext cx="1646996" cy="277812"/>
          </a:xfrm>
          <a:prstGeom prst="rect">
            <a:avLst/>
          </a:prstGeom>
          <a:solidFill>
            <a:schemeClr val="accent5">
              <a:lumMod val="60000"/>
              <a:lumOff val="40000"/>
            </a:schemeClr>
          </a:solidFill>
          <a:ln>
            <a:noFill/>
          </a:ln>
        </p:spPr>
        <p:txBody>
          <a:bodyPr wrap="squar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sz="1200" dirty="0"/>
              <a:t>Intrinsic </a:t>
            </a:r>
            <a:r>
              <a:rPr lang="en-US" altLang="en-US" sz="1200" dirty="0" smtClean="0"/>
              <a:t>state</a:t>
            </a:r>
            <a:endParaRPr lang="en-US" altLang="en-US" sz="1200" dirty="0"/>
          </a:p>
        </p:txBody>
      </p:sp>
      <p:cxnSp>
        <p:nvCxnSpPr>
          <p:cNvPr id="7" name="Straight Arrow Connector 6"/>
          <p:cNvCxnSpPr/>
          <p:nvPr/>
        </p:nvCxnSpPr>
        <p:spPr>
          <a:xfrm flipH="1">
            <a:off x="4358834" y="966647"/>
            <a:ext cx="504825" cy="347663"/>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4"/>
          <p:cNvSpPr txBox="1">
            <a:spLocks noChangeArrowheads="1"/>
          </p:cNvSpPr>
          <p:nvPr/>
        </p:nvSpPr>
        <p:spPr bwMode="auto">
          <a:xfrm>
            <a:off x="2306989" y="1653991"/>
            <a:ext cx="4608513" cy="460375"/>
          </a:xfrm>
          <a:prstGeom prst="rect">
            <a:avLst/>
          </a:prstGeom>
          <a:solidFill>
            <a:schemeClr val="accent5">
              <a:lumMod val="60000"/>
              <a:lumOff val="40000"/>
            </a:schemeClr>
          </a:solidFill>
          <a:ln>
            <a:noFill/>
          </a:ln>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sz="1200" dirty="0"/>
              <a:t>Checks if a rectangle with a specific color has been made. If not it makes a new one, otherwise it returns one made already</a:t>
            </a:r>
          </a:p>
        </p:txBody>
      </p:sp>
      <p:sp>
        <p:nvSpPr>
          <p:cNvPr id="2" name="Rectangle 1"/>
          <p:cNvSpPr/>
          <p:nvPr/>
        </p:nvSpPr>
        <p:spPr>
          <a:xfrm>
            <a:off x="4897060" y="3072394"/>
            <a:ext cx="2207828" cy="2880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ysClr val="windowText" lastClr="000000"/>
                </a:solidFill>
              </a:rPr>
              <a:t>Singletone</a:t>
            </a:r>
            <a:r>
              <a:rPr lang="en-US" sz="1200" dirty="0" smtClean="0">
                <a:solidFill>
                  <a:sysClr val="windowText" lastClr="000000"/>
                </a:solidFill>
              </a:rPr>
              <a:t> </a:t>
            </a:r>
            <a:r>
              <a:rPr lang="en-US" altLang="zh-TW" sz="1200" dirty="0" smtClean="0">
                <a:solidFill>
                  <a:sysClr val="windowText" lastClr="000000"/>
                </a:solidFill>
              </a:rPr>
              <a:t>design</a:t>
            </a:r>
            <a:r>
              <a:rPr lang="zh-TW" altLang="en-US" sz="1200" dirty="0" smtClean="0">
                <a:solidFill>
                  <a:sysClr val="windowText" lastClr="000000"/>
                </a:solidFill>
              </a:rPr>
              <a:t> </a:t>
            </a:r>
            <a:r>
              <a:rPr lang="en-US" sz="1200" dirty="0" smtClean="0">
                <a:solidFill>
                  <a:sysClr val="windowText" lastClr="000000"/>
                </a:solidFill>
              </a:rPr>
              <a:t>pattern</a:t>
            </a:r>
            <a:endParaRPr lang="en-US" sz="1200" dirty="0">
              <a:solidFill>
                <a:sysClr val="windowText" lastClr="000000"/>
              </a:solidFill>
            </a:endParaRPr>
          </a:p>
        </p:txBody>
      </p:sp>
    </p:spTree>
    <p:extLst>
      <p:ext uri="{BB962C8B-B14F-4D97-AF65-F5344CB8AC3E}">
        <p14:creationId xmlns:p14="http://schemas.microsoft.com/office/powerpoint/2010/main" val="1320175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1990056" y="267494"/>
            <a:ext cx="6912768" cy="4608512"/>
          </a:xfrm>
        </p:spPr>
        <p:txBody>
          <a:bodyPr/>
          <a:lstStyle/>
          <a:p>
            <a:r>
              <a:rPr lang="en-US" altLang="en-US" sz="1400" dirty="0">
                <a:solidFill>
                  <a:schemeClr val="bg1"/>
                </a:solidFill>
              </a:rPr>
              <a:t>And change how we create instance</a:t>
            </a:r>
            <a:r>
              <a:rPr lang="mr-IN" altLang="en-US" sz="1400" dirty="0">
                <a:solidFill>
                  <a:schemeClr val="bg1"/>
                </a:solidFill>
              </a:rPr>
              <a:t>…</a:t>
            </a:r>
            <a:r>
              <a:rPr lang="en-US" altLang="en-US" sz="1400" dirty="0">
                <a:solidFill>
                  <a:schemeClr val="bg1"/>
                </a:solidFill>
              </a:rPr>
              <a:t> </a:t>
            </a:r>
          </a:p>
          <a:p>
            <a:pPr>
              <a:buFontTx/>
              <a:buNone/>
            </a:pPr>
            <a:endParaRPr lang="en-US" altLang="en-US" sz="1200" dirty="0" smtClean="0">
              <a:solidFill>
                <a:srgbClr val="D9D9D9"/>
              </a:solidFill>
            </a:endParaRPr>
          </a:p>
          <a:p>
            <a:pPr>
              <a:buFontTx/>
              <a:buNone/>
            </a:pPr>
            <a:endParaRPr lang="en-US" altLang="en-US" sz="1200" dirty="0">
              <a:solidFill>
                <a:srgbClr val="D9D9D9"/>
              </a:solidFill>
            </a:endParaRPr>
          </a:p>
          <a:p>
            <a:pPr>
              <a:buFontTx/>
              <a:buNone/>
            </a:pPr>
            <a:r>
              <a:rPr lang="en-US" altLang="en-US" sz="1200" dirty="0">
                <a:solidFill>
                  <a:srgbClr val="D9D9D9"/>
                </a:solidFill>
              </a:rPr>
              <a:t>public class </a:t>
            </a:r>
            <a:r>
              <a:rPr lang="en-US" altLang="en-US" sz="1200" dirty="0" err="1" smtClean="0">
                <a:solidFill>
                  <a:srgbClr val="D9D9D9"/>
                </a:solidFill>
              </a:rPr>
              <a:t>Rect</a:t>
            </a:r>
            <a:r>
              <a:rPr lang="en-US" altLang="en-US" sz="1200" dirty="0" smtClean="0">
                <a:solidFill>
                  <a:srgbClr val="D9D9D9"/>
                </a:solidFill>
              </a:rPr>
              <a:t> </a:t>
            </a:r>
            <a:r>
              <a:rPr lang="en-US" altLang="en-US" sz="1200" dirty="0">
                <a:solidFill>
                  <a:srgbClr val="D9D9D9"/>
                </a:solidFill>
              </a:rPr>
              <a:t>{ </a:t>
            </a:r>
          </a:p>
          <a:p>
            <a:pPr>
              <a:buFontTx/>
              <a:buNone/>
            </a:pPr>
            <a:r>
              <a:rPr lang="en-US" altLang="en-US" sz="1200" dirty="0">
                <a:solidFill>
                  <a:srgbClr val="D9D9D9"/>
                </a:solidFill>
              </a:rPr>
              <a:t>	private Color </a:t>
            </a:r>
            <a:r>
              <a:rPr lang="en-US" altLang="en-US" sz="1200" dirty="0" smtClean="0">
                <a:solidFill>
                  <a:srgbClr val="D9D9D9"/>
                </a:solidFill>
              </a:rPr>
              <a:t>color; </a:t>
            </a:r>
            <a:endParaRPr lang="en-US" altLang="en-US" sz="1200" dirty="0">
              <a:solidFill>
                <a:srgbClr val="D9D9D9"/>
              </a:solidFill>
            </a:endParaRPr>
          </a:p>
          <a:p>
            <a:pPr>
              <a:buFontTx/>
              <a:buNone/>
            </a:pPr>
            <a:r>
              <a:rPr lang="en-US" altLang="en-US" sz="1200" dirty="0">
                <a:solidFill>
                  <a:srgbClr val="D9D9D9"/>
                </a:solidFill>
              </a:rPr>
              <a:t>	public </a:t>
            </a:r>
            <a:r>
              <a:rPr lang="en-US" altLang="en-US" sz="1200" dirty="0" err="1" smtClean="0">
                <a:solidFill>
                  <a:srgbClr val="D9D9D9"/>
                </a:solidFill>
              </a:rPr>
              <a:t>Rect</a:t>
            </a:r>
            <a:r>
              <a:rPr lang="en-US" altLang="en-US" sz="1200" dirty="0" smtClean="0">
                <a:solidFill>
                  <a:srgbClr val="D9D9D9"/>
                </a:solidFill>
              </a:rPr>
              <a:t>(Color </a:t>
            </a:r>
            <a:r>
              <a:rPr lang="en-US" altLang="en-US" sz="1200" dirty="0">
                <a:solidFill>
                  <a:srgbClr val="D9D9D9"/>
                </a:solidFill>
              </a:rPr>
              <a:t>color) { </a:t>
            </a:r>
          </a:p>
          <a:p>
            <a:pPr>
              <a:buFontTx/>
              <a:buNone/>
            </a:pPr>
            <a:r>
              <a:rPr lang="en-US" altLang="en-US" sz="1200" dirty="0">
                <a:solidFill>
                  <a:srgbClr val="D9D9D9"/>
                </a:solidFill>
              </a:rPr>
              <a:t>		</a:t>
            </a:r>
            <a:r>
              <a:rPr lang="en-US" altLang="en-US" sz="1200" dirty="0" err="1">
                <a:solidFill>
                  <a:srgbClr val="D9D9D9"/>
                </a:solidFill>
              </a:rPr>
              <a:t>this.color</a:t>
            </a:r>
            <a:r>
              <a:rPr lang="en-US" altLang="en-US" sz="1200" dirty="0">
                <a:solidFill>
                  <a:srgbClr val="D9D9D9"/>
                </a:solidFill>
              </a:rPr>
              <a:t> = color; </a:t>
            </a:r>
          </a:p>
          <a:p>
            <a:pPr>
              <a:buFontTx/>
              <a:buNone/>
            </a:pPr>
            <a:r>
              <a:rPr lang="en-US" altLang="en-US" sz="1200" dirty="0">
                <a:solidFill>
                  <a:srgbClr val="D9D9D9"/>
                </a:solidFill>
              </a:rPr>
              <a:t>	} </a:t>
            </a:r>
          </a:p>
          <a:p>
            <a:pPr>
              <a:buFontTx/>
              <a:buNone/>
            </a:pPr>
            <a:r>
              <a:rPr lang="en-US" altLang="en-US" sz="1200" dirty="0">
                <a:solidFill>
                  <a:srgbClr val="D9D9D9"/>
                </a:solidFill>
              </a:rPr>
              <a:t>	public void draw(Graphics g, </a:t>
            </a:r>
            <a:r>
              <a:rPr lang="en-US" altLang="en-US" sz="1200" dirty="0" err="1">
                <a:solidFill>
                  <a:srgbClr val="D9D9D9"/>
                </a:solidFill>
              </a:rPr>
              <a:t>int</a:t>
            </a:r>
            <a:r>
              <a:rPr lang="en-US" altLang="en-US" sz="1200" dirty="0">
                <a:solidFill>
                  <a:srgbClr val="D9D9D9"/>
                </a:solidFill>
              </a:rPr>
              <a:t> </a:t>
            </a:r>
            <a:r>
              <a:rPr lang="en-US" altLang="en-US" sz="1200" dirty="0" err="1">
                <a:solidFill>
                  <a:srgbClr val="D9D9D9"/>
                </a:solidFill>
              </a:rPr>
              <a:t>upperX</a:t>
            </a:r>
            <a:r>
              <a:rPr lang="en-US" altLang="en-US" sz="1200" dirty="0">
                <a:solidFill>
                  <a:srgbClr val="D9D9D9"/>
                </a:solidFill>
              </a:rPr>
              <a:t>, </a:t>
            </a:r>
            <a:r>
              <a:rPr lang="en-US" altLang="en-US" sz="1200" dirty="0" err="1">
                <a:solidFill>
                  <a:srgbClr val="D9D9D9"/>
                </a:solidFill>
              </a:rPr>
              <a:t>int</a:t>
            </a:r>
            <a:r>
              <a:rPr lang="en-US" altLang="en-US" sz="1200" dirty="0">
                <a:solidFill>
                  <a:srgbClr val="D9D9D9"/>
                </a:solidFill>
              </a:rPr>
              <a:t> </a:t>
            </a:r>
            <a:r>
              <a:rPr lang="en-US" altLang="en-US" sz="1200" dirty="0" err="1">
                <a:solidFill>
                  <a:srgbClr val="D9D9D9"/>
                </a:solidFill>
              </a:rPr>
              <a:t>upperY</a:t>
            </a:r>
            <a:r>
              <a:rPr lang="en-US" altLang="en-US" sz="1200" dirty="0">
                <a:solidFill>
                  <a:srgbClr val="D9D9D9"/>
                </a:solidFill>
              </a:rPr>
              <a:t>, </a:t>
            </a:r>
            <a:r>
              <a:rPr lang="en-US" altLang="en-US" sz="1200" dirty="0" err="1">
                <a:solidFill>
                  <a:srgbClr val="D9D9D9"/>
                </a:solidFill>
              </a:rPr>
              <a:t>int</a:t>
            </a:r>
            <a:r>
              <a:rPr lang="en-US" altLang="en-US" sz="1200" dirty="0">
                <a:solidFill>
                  <a:srgbClr val="D9D9D9"/>
                </a:solidFill>
              </a:rPr>
              <a:t> </a:t>
            </a:r>
            <a:r>
              <a:rPr lang="en-US" altLang="en-US" sz="1200" dirty="0" err="1">
                <a:solidFill>
                  <a:srgbClr val="D9D9D9"/>
                </a:solidFill>
              </a:rPr>
              <a:t>lowerX</a:t>
            </a:r>
            <a:r>
              <a:rPr lang="en-US" altLang="en-US" sz="1200" dirty="0">
                <a:solidFill>
                  <a:srgbClr val="D9D9D9"/>
                </a:solidFill>
              </a:rPr>
              <a:t>, </a:t>
            </a:r>
            <a:r>
              <a:rPr lang="en-US" altLang="en-US" sz="1200" dirty="0" err="1">
                <a:solidFill>
                  <a:srgbClr val="D9D9D9"/>
                </a:solidFill>
              </a:rPr>
              <a:t>int</a:t>
            </a:r>
            <a:r>
              <a:rPr lang="en-US" altLang="en-US" sz="1200" dirty="0">
                <a:solidFill>
                  <a:srgbClr val="D9D9D9"/>
                </a:solidFill>
              </a:rPr>
              <a:t> </a:t>
            </a:r>
            <a:r>
              <a:rPr lang="en-US" altLang="en-US" sz="1200" dirty="0" err="1">
                <a:solidFill>
                  <a:srgbClr val="D9D9D9"/>
                </a:solidFill>
              </a:rPr>
              <a:t>lowerY</a:t>
            </a:r>
            <a:r>
              <a:rPr lang="en-US" altLang="en-US" sz="1200" dirty="0">
                <a:solidFill>
                  <a:srgbClr val="D9D9D9"/>
                </a:solidFill>
              </a:rPr>
              <a:t>) { </a:t>
            </a:r>
          </a:p>
          <a:p>
            <a:pPr>
              <a:buFontTx/>
              <a:buNone/>
            </a:pPr>
            <a:r>
              <a:rPr lang="en-US" altLang="en-US" sz="1200" dirty="0">
                <a:solidFill>
                  <a:srgbClr val="D9D9D9"/>
                </a:solidFill>
              </a:rPr>
              <a:t>		</a:t>
            </a:r>
            <a:r>
              <a:rPr lang="en-US" altLang="en-US" sz="1200" dirty="0" err="1">
                <a:solidFill>
                  <a:srgbClr val="D9D9D9"/>
                </a:solidFill>
              </a:rPr>
              <a:t>g.setColor</a:t>
            </a:r>
            <a:r>
              <a:rPr lang="en-US" altLang="en-US" sz="1200" dirty="0">
                <a:solidFill>
                  <a:srgbClr val="D9D9D9"/>
                </a:solidFill>
              </a:rPr>
              <a:t>(color); </a:t>
            </a:r>
          </a:p>
          <a:p>
            <a:pPr>
              <a:buFontTx/>
              <a:buNone/>
            </a:pPr>
            <a:r>
              <a:rPr lang="en-US" altLang="en-US" sz="1200" dirty="0">
                <a:solidFill>
                  <a:srgbClr val="D9D9D9"/>
                </a:solidFill>
              </a:rPr>
              <a:t>		</a:t>
            </a:r>
            <a:r>
              <a:rPr lang="en-US" altLang="en-US" sz="1200" dirty="0" err="1">
                <a:solidFill>
                  <a:srgbClr val="D9D9D9"/>
                </a:solidFill>
              </a:rPr>
              <a:t>g.fillRect</a:t>
            </a:r>
            <a:r>
              <a:rPr lang="en-US" altLang="en-US" sz="1200" dirty="0">
                <a:solidFill>
                  <a:srgbClr val="D9D9D9"/>
                </a:solidFill>
              </a:rPr>
              <a:t>(</a:t>
            </a:r>
            <a:r>
              <a:rPr lang="en-US" altLang="en-US" sz="1200" dirty="0" err="1">
                <a:solidFill>
                  <a:srgbClr val="D9D9D9"/>
                </a:solidFill>
              </a:rPr>
              <a:t>upperX</a:t>
            </a:r>
            <a:r>
              <a:rPr lang="en-US" altLang="en-US" sz="1200" dirty="0">
                <a:solidFill>
                  <a:srgbClr val="D9D9D9"/>
                </a:solidFill>
              </a:rPr>
              <a:t>, </a:t>
            </a:r>
            <a:r>
              <a:rPr lang="en-US" altLang="en-US" sz="1200" dirty="0" err="1">
                <a:solidFill>
                  <a:srgbClr val="D9D9D9"/>
                </a:solidFill>
              </a:rPr>
              <a:t>upperY</a:t>
            </a:r>
            <a:r>
              <a:rPr lang="en-US" altLang="en-US" sz="1200" dirty="0">
                <a:solidFill>
                  <a:srgbClr val="D9D9D9"/>
                </a:solidFill>
              </a:rPr>
              <a:t>, </a:t>
            </a:r>
            <a:r>
              <a:rPr lang="en-US" altLang="en-US" sz="1200" dirty="0" err="1">
                <a:solidFill>
                  <a:srgbClr val="D9D9D9"/>
                </a:solidFill>
              </a:rPr>
              <a:t>lowerX</a:t>
            </a:r>
            <a:r>
              <a:rPr lang="en-US" altLang="en-US" sz="1200" dirty="0">
                <a:solidFill>
                  <a:srgbClr val="D9D9D9"/>
                </a:solidFill>
              </a:rPr>
              <a:t>, </a:t>
            </a:r>
            <a:r>
              <a:rPr lang="en-US" altLang="en-US" sz="1200" dirty="0" err="1">
                <a:solidFill>
                  <a:srgbClr val="D9D9D9"/>
                </a:solidFill>
              </a:rPr>
              <a:t>lowerY</a:t>
            </a:r>
            <a:r>
              <a:rPr lang="en-US" altLang="en-US" sz="1200" dirty="0">
                <a:solidFill>
                  <a:srgbClr val="D9D9D9"/>
                </a:solidFill>
              </a:rPr>
              <a:t>); </a:t>
            </a:r>
          </a:p>
          <a:p>
            <a:pPr>
              <a:buFontTx/>
              <a:buNone/>
            </a:pPr>
            <a:r>
              <a:rPr lang="en-US" altLang="en-US" sz="1200" dirty="0">
                <a:solidFill>
                  <a:srgbClr val="D9D9D9"/>
                </a:solidFill>
              </a:rPr>
              <a:t>	</a:t>
            </a:r>
            <a:r>
              <a:rPr lang="en-US" altLang="en-US" sz="1200" dirty="0" smtClean="0">
                <a:solidFill>
                  <a:srgbClr val="D9D9D9"/>
                </a:solidFill>
              </a:rPr>
              <a:t>}</a:t>
            </a:r>
          </a:p>
          <a:p>
            <a:pPr>
              <a:buFontTx/>
              <a:buNone/>
            </a:pPr>
            <a:endParaRPr lang="en-US" altLang="en-US" sz="1200" dirty="0">
              <a:solidFill>
                <a:srgbClr val="D9D9D9"/>
              </a:solidFill>
            </a:endParaRPr>
          </a:p>
          <a:p>
            <a:r>
              <a:rPr lang="en-US" altLang="en-US" sz="1400" dirty="0" smtClean="0">
                <a:solidFill>
                  <a:schemeClr val="bg1"/>
                </a:solidFill>
              </a:rPr>
              <a:t>Test !</a:t>
            </a:r>
            <a:endParaRPr lang="en-US" altLang="en-US" sz="1400" dirty="0">
              <a:solidFill>
                <a:schemeClr val="bg1"/>
              </a:solidFill>
            </a:endParaRPr>
          </a:p>
          <a:p>
            <a:pPr marL="0" indent="0">
              <a:buFontTx/>
              <a:buNone/>
            </a:pPr>
            <a:r>
              <a:rPr lang="en-US" altLang="en-US" sz="1200" dirty="0">
                <a:solidFill>
                  <a:srgbClr val="D9D9D9"/>
                </a:solidFill>
              </a:rPr>
              <a:t>public static void main(String[] </a:t>
            </a:r>
            <a:r>
              <a:rPr lang="en-US" altLang="en-US" sz="1200" dirty="0" err="1">
                <a:solidFill>
                  <a:srgbClr val="D9D9D9"/>
                </a:solidFill>
              </a:rPr>
              <a:t>args</a:t>
            </a:r>
            <a:r>
              <a:rPr lang="en-US" altLang="en-US" sz="1200" dirty="0">
                <a:solidFill>
                  <a:srgbClr val="D9D9D9"/>
                </a:solidFill>
              </a:rPr>
              <a:t>){	</a:t>
            </a:r>
          </a:p>
          <a:p>
            <a:pPr marL="0" indent="0">
              <a:buFontTx/>
              <a:buNone/>
            </a:pPr>
            <a:r>
              <a:rPr lang="zh-TW" altLang="en-US" sz="1200" dirty="0">
                <a:solidFill>
                  <a:srgbClr val="D9D9D9"/>
                </a:solidFill>
              </a:rPr>
              <a:t>    </a:t>
            </a:r>
            <a:r>
              <a:rPr lang="en-US" altLang="en-US" sz="1200" dirty="0">
                <a:solidFill>
                  <a:srgbClr val="D9D9D9"/>
                </a:solidFill>
              </a:rPr>
              <a:t>Graphics g = </a:t>
            </a:r>
            <a:r>
              <a:rPr lang="en-US" altLang="en-US" sz="1200" dirty="0" err="1">
                <a:solidFill>
                  <a:srgbClr val="D9D9D9"/>
                </a:solidFill>
              </a:rPr>
              <a:t>drawingPanel.getGraphics</a:t>
            </a:r>
            <a:r>
              <a:rPr lang="en-US" altLang="en-US" sz="1200" dirty="0">
                <a:solidFill>
                  <a:srgbClr val="D9D9D9"/>
                </a:solidFill>
              </a:rPr>
              <a:t>();</a:t>
            </a:r>
          </a:p>
          <a:p>
            <a:pPr marL="0" indent="0">
              <a:buFontTx/>
              <a:buNone/>
            </a:pPr>
            <a:r>
              <a:rPr lang="zh-TW" altLang="en-US" sz="1200" dirty="0">
                <a:solidFill>
                  <a:srgbClr val="D9D9D9"/>
                </a:solidFill>
              </a:rPr>
              <a:t>    </a:t>
            </a:r>
            <a:r>
              <a:rPr lang="mr-IN" altLang="en-US" sz="1200" dirty="0" err="1">
                <a:solidFill>
                  <a:srgbClr val="D9D9D9"/>
                </a:solidFill>
              </a:rPr>
              <a:t>for</a:t>
            </a:r>
            <a:r>
              <a:rPr lang="mr-IN" altLang="en-US" sz="1200" dirty="0">
                <a:solidFill>
                  <a:srgbClr val="D9D9D9"/>
                </a:solidFill>
              </a:rPr>
              <a:t>(</a:t>
            </a:r>
            <a:r>
              <a:rPr lang="mr-IN" altLang="en-US" sz="1200" dirty="0" err="1">
                <a:solidFill>
                  <a:srgbClr val="D9D9D9"/>
                </a:solidFill>
              </a:rPr>
              <a:t>int</a:t>
            </a:r>
            <a:r>
              <a:rPr lang="mr-IN" altLang="en-US" sz="1200" dirty="0">
                <a:solidFill>
                  <a:srgbClr val="D9D9D9"/>
                </a:solidFill>
              </a:rPr>
              <a:t> </a:t>
            </a:r>
            <a:r>
              <a:rPr lang="mr-IN" altLang="en-US" sz="1200" dirty="0" err="1">
                <a:solidFill>
                  <a:srgbClr val="D9D9D9"/>
                </a:solidFill>
              </a:rPr>
              <a:t>i</a:t>
            </a:r>
            <a:r>
              <a:rPr lang="mr-IN" altLang="en-US" sz="1200" dirty="0">
                <a:solidFill>
                  <a:srgbClr val="D9D9D9"/>
                </a:solidFill>
              </a:rPr>
              <a:t>=0; </a:t>
            </a:r>
            <a:r>
              <a:rPr lang="mr-IN" altLang="en-US" sz="1200" dirty="0" err="1">
                <a:solidFill>
                  <a:srgbClr val="D9D9D9"/>
                </a:solidFill>
              </a:rPr>
              <a:t>i</a:t>
            </a:r>
            <a:r>
              <a:rPr lang="mr-IN" altLang="en-US" sz="1200" dirty="0">
                <a:solidFill>
                  <a:srgbClr val="D9D9D9"/>
                </a:solidFill>
              </a:rPr>
              <a:t> &lt; 100000; ++</a:t>
            </a:r>
            <a:r>
              <a:rPr lang="mr-IN" altLang="en-US" sz="1200" dirty="0" err="1">
                <a:solidFill>
                  <a:srgbClr val="D9D9D9"/>
                </a:solidFill>
              </a:rPr>
              <a:t>i</a:t>
            </a:r>
            <a:r>
              <a:rPr lang="mr-IN" altLang="en-US" sz="1200" dirty="0">
                <a:solidFill>
                  <a:srgbClr val="D9D9D9"/>
                </a:solidFill>
              </a:rPr>
              <a:t>) {</a:t>
            </a:r>
            <a:endParaRPr lang="en-US" altLang="en-US" sz="1200" dirty="0">
              <a:solidFill>
                <a:srgbClr val="D9D9D9"/>
              </a:solidFill>
            </a:endParaRPr>
          </a:p>
          <a:p>
            <a:pPr marL="0" indent="0">
              <a:buFontTx/>
              <a:buNone/>
            </a:pPr>
            <a:r>
              <a:rPr lang="zh-TW" altLang="en-US" sz="1200" dirty="0">
                <a:solidFill>
                  <a:srgbClr val="D9D9D9"/>
                </a:solidFill>
              </a:rPr>
              <a:t>       </a:t>
            </a:r>
            <a:r>
              <a:rPr lang="en-US" altLang="zh-TW" sz="1200" dirty="0">
                <a:solidFill>
                  <a:srgbClr val="D9D9D9"/>
                </a:solidFill>
              </a:rPr>
              <a:t> </a:t>
            </a:r>
            <a:r>
              <a:rPr lang="en-US" sz="1200" dirty="0" err="1"/>
              <a:t>Rect</a:t>
            </a:r>
            <a:r>
              <a:rPr lang="en-US" sz="1200" dirty="0"/>
              <a:t> </a:t>
            </a:r>
            <a:r>
              <a:rPr lang="en-US" sz="1200" dirty="0" err="1"/>
              <a:t>rect</a:t>
            </a:r>
            <a:r>
              <a:rPr lang="en-US" sz="1200" dirty="0"/>
              <a:t> = </a:t>
            </a:r>
            <a:r>
              <a:rPr lang="en-US" sz="1200" dirty="0" err="1"/>
              <a:t>RectFactory.</a:t>
            </a:r>
            <a:r>
              <a:rPr lang="en-US" sz="1200" i="1" dirty="0" err="1"/>
              <a:t>getRect</a:t>
            </a:r>
            <a:r>
              <a:rPr lang="en-US" sz="1200" dirty="0"/>
              <a:t>(</a:t>
            </a:r>
            <a:r>
              <a:rPr lang="en-US" sz="1200" dirty="0" err="1"/>
              <a:t>getRandColor</a:t>
            </a:r>
            <a:r>
              <a:rPr lang="en-US" sz="1200" dirty="0"/>
              <a:t>());</a:t>
            </a:r>
            <a:br>
              <a:rPr lang="en-US" sz="1200" dirty="0"/>
            </a:br>
            <a:r>
              <a:rPr lang="en-US" sz="1200" dirty="0" smtClean="0"/>
              <a:t>        </a:t>
            </a:r>
            <a:r>
              <a:rPr lang="en-US" sz="1200" dirty="0" err="1" smtClean="0"/>
              <a:t>rect.draw</a:t>
            </a:r>
            <a:r>
              <a:rPr lang="en-US" sz="1200" dirty="0" smtClean="0"/>
              <a:t>(g</a:t>
            </a:r>
            <a:r>
              <a:rPr lang="en-US" sz="1200" dirty="0"/>
              <a:t>, </a:t>
            </a:r>
            <a:r>
              <a:rPr lang="en-US" sz="1200" dirty="0" err="1"/>
              <a:t>getRandX</a:t>
            </a:r>
            <a:r>
              <a:rPr lang="en-US" sz="1200" dirty="0"/>
              <a:t>(),</a:t>
            </a:r>
            <a:r>
              <a:rPr lang="en-US" sz="1200" dirty="0" err="1"/>
              <a:t>getRandY</a:t>
            </a:r>
            <a:r>
              <a:rPr lang="en-US" sz="1200" dirty="0"/>
              <a:t>(),</a:t>
            </a:r>
            <a:r>
              <a:rPr lang="en-US" sz="1200" dirty="0" err="1"/>
              <a:t>getRandX</a:t>
            </a:r>
            <a:r>
              <a:rPr lang="en-US" sz="1200" dirty="0"/>
              <a:t>(),</a:t>
            </a:r>
            <a:r>
              <a:rPr lang="en-US" sz="1200" dirty="0" err="1"/>
              <a:t>getRandY</a:t>
            </a:r>
            <a:r>
              <a:rPr lang="en-US" sz="1200" dirty="0"/>
              <a:t>());</a:t>
            </a:r>
            <a:r>
              <a:rPr lang="zh-TW" altLang="en-US" sz="1200" dirty="0" smtClean="0">
                <a:solidFill>
                  <a:srgbClr val="D9D9D9"/>
                </a:solidFill>
              </a:rPr>
              <a:t>    </a:t>
            </a:r>
            <a:r>
              <a:rPr lang="en-US" altLang="en-US" sz="1200" dirty="0">
                <a:solidFill>
                  <a:srgbClr val="D9D9D9"/>
                </a:solidFill>
              </a:rPr>
              <a:t>}</a:t>
            </a:r>
          </a:p>
          <a:p>
            <a:pPr marL="0" indent="0">
              <a:buFontTx/>
              <a:buNone/>
            </a:pPr>
            <a:r>
              <a:rPr lang="en-US" altLang="en-US" sz="1200" dirty="0">
                <a:solidFill>
                  <a:srgbClr val="D9D9D9"/>
                </a:solidFill>
              </a:rPr>
              <a:t>}</a:t>
            </a:r>
            <a:endParaRPr lang="en-US" altLang="en-US" sz="1000" dirty="0">
              <a:solidFill>
                <a:srgbClr val="D9D9D9"/>
              </a:solidFill>
            </a:endParaRPr>
          </a:p>
          <a:p>
            <a:endParaRPr lang="en-US" sz="1200" dirty="0"/>
          </a:p>
        </p:txBody>
      </p:sp>
      <p:sp>
        <p:nvSpPr>
          <p:cNvPr id="4" name="Rectangle 3"/>
          <p:cNvSpPr/>
          <p:nvPr/>
        </p:nvSpPr>
        <p:spPr>
          <a:xfrm>
            <a:off x="4283968" y="2067694"/>
            <a:ext cx="3239889" cy="287338"/>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a:endParaRPr lang="en-US" altLang="en-US">
              <a:solidFill>
                <a:srgbClr val="FFFFFF"/>
              </a:solidFill>
            </a:endParaRPr>
          </a:p>
        </p:txBody>
      </p:sp>
      <p:cxnSp>
        <p:nvCxnSpPr>
          <p:cNvPr id="5" name="Straight Arrow Connector 4"/>
          <p:cNvCxnSpPr/>
          <p:nvPr/>
        </p:nvCxnSpPr>
        <p:spPr>
          <a:xfrm flipH="1">
            <a:off x="6470079" y="1630129"/>
            <a:ext cx="504825" cy="347663"/>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6948264" y="1491630"/>
            <a:ext cx="1296144" cy="276999"/>
          </a:xfrm>
          <a:prstGeom prst="rect">
            <a:avLst/>
          </a:prstGeom>
          <a:solidFill>
            <a:schemeClr val="accent5">
              <a:lumMod val="60000"/>
              <a:lumOff val="40000"/>
            </a:schemeClr>
          </a:solidFill>
          <a:ln>
            <a:noFill/>
          </a:ln>
        </p:spPr>
        <p:txBody>
          <a:bodyPr wrap="squar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sz="1200"/>
              <a:t>Extrinsic </a:t>
            </a:r>
            <a:r>
              <a:rPr lang="en-US" altLang="en-US" sz="1200" smtClean="0"/>
              <a:t>state</a:t>
            </a:r>
            <a:endParaRPr lang="en-US" altLang="en-US" sz="1200"/>
          </a:p>
        </p:txBody>
      </p:sp>
      <p:sp>
        <p:nvSpPr>
          <p:cNvPr id="7" name="TextBox 6"/>
          <p:cNvSpPr txBox="1">
            <a:spLocks noChangeArrowheads="1"/>
          </p:cNvSpPr>
          <p:nvPr/>
        </p:nvSpPr>
        <p:spPr bwMode="auto">
          <a:xfrm>
            <a:off x="4751784" y="1131590"/>
            <a:ext cx="1152128" cy="276999"/>
          </a:xfrm>
          <a:prstGeom prst="rect">
            <a:avLst/>
          </a:prstGeom>
          <a:solidFill>
            <a:schemeClr val="accent5">
              <a:lumMod val="60000"/>
              <a:lumOff val="40000"/>
            </a:schemeClr>
          </a:solidFill>
          <a:ln>
            <a:noFill/>
          </a:ln>
        </p:spPr>
        <p:txBody>
          <a:bodyPr wrap="squar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sz="1200" smtClean="0"/>
              <a:t>Intrinsic state</a:t>
            </a:r>
            <a:endParaRPr lang="en-US" altLang="en-US" sz="1200" dirty="0"/>
          </a:p>
        </p:txBody>
      </p:sp>
      <p:sp>
        <p:nvSpPr>
          <p:cNvPr id="8" name="TextBox 7"/>
          <p:cNvSpPr txBox="1">
            <a:spLocks noChangeArrowheads="1"/>
          </p:cNvSpPr>
          <p:nvPr/>
        </p:nvSpPr>
        <p:spPr bwMode="auto">
          <a:xfrm>
            <a:off x="6317723" y="3878233"/>
            <a:ext cx="2412268" cy="276999"/>
          </a:xfrm>
          <a:prstGeom prst="rect">
            <a:avLst/>
          </a:prstGeom>
          <a:solidFill>
            <a:schemeClr val="accent5">
              <a:lumMod val="60000"/>
              <a:lumOff val="40000"/>
            </a:schemeClr>
          </a:solidFill>
          <a:ln>
            <a:noFill/>
          </a:ln>
        </p:spPr>
        <p:txBody>
          <a:bodyPr wrap="squar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sz="1200" dirty="0" smtClean="0"/>
              <a:t>Initialize </a:t>
            </a:r>
            <a:r>
              <a:rPr lang="en-US" altLang="en-US" sz="1200" dirty="0" err="1" smtClean="0"/>
              <a:t>rect</a:t>
            </a:r>
            <a:r>
              <a:rPr lang="en-US" altLang="en-US" sz="1200" dirty="0" smtClean="0"/>
              <a:t> by flyweight factory</a:t>
            </a:r>
            <a:endParaRPr lang="en-US" altLang="en-US" sz="1200" dirty="0"/>
          </a:p>
        </p:txBody>
      </p:sp>
    </p:spTree>
    <p:extLst>
      <p:ext uri="{BB962C8B-B14F-4D97-AF65-F5344CB8AC3E}">
        <p14:creationId xmlns:p14="http://schemas.microsoft.com/office/powerpoint/2010/main" val="931427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0"/>
          </p:nvPr>
        </p:nvSpPr>
        <p:spPr>
          <a:xfrm>
            <a:off x="395536" y="1059582"/>
            <a:ext cx="8496944" cy="3672409"/>
          </a:xfrm>
        </p:spPr>
        <p:txBody>
          <a:bodyPr/>
          <a:lstStyle/>
          <a:p>
            <a:endParaRPr lang="en-US" altLang="en-US" dirty="0" smtClean="0">
              <a:solidFill>
                <a:srgbClr val="D9D9D9"/>
              </a:solidFill>
            </a:endParaRPr>
          </a:p>
          <a:p>
            <a:r>
              <a:rPr lang="en-US" altLang="en-US" dirty="0" smtClean="0">
                <a:solidFill>
                  <a:srgbClr val="D9D9D9"/>
                </a:solidFill>
              </a:rPr>
              <a:t>Flyweight </a:t>
            </a:r>
            <a:r>
              <a:rPr lang="en-US" altLang="en-US" dirty="0">
                <a:solidFill>
                  <a:srgbClr val="D9D9D9"/>
                </a:solidFill>
              </a:rPr>
              <a:t>is reusing (obviously immutable) instances of a class wherever possible, rather than creating new instances of a class with the same "value", which saves CPU and memory.</a:t>
            </a:r>
          </a:p>
          <a:p>
            <a:endParaRPr lang="en-US" altLang="en-US" dirty="0">
              <a:solidFill>
                <a:srgbClr val="D9D9D9"/>
              </a:solidFill>
            </a:endParaRPr>
          </a:p>
          <a:p>
            <a:r>
              <a:rPr lang="en-US" altLang="en-US" dirty="0">
                <a:solidFill>
                  <a:srgbClr val="D9D9D9"/>
                </a:solidFill>
              </a:rPr>
              <a:t>For the sample code I made, it reduce the time from </a:t>
            </a:r>
            <a:r>
              <a:rPr lang="en-US" altLang="en-US" dirty="0" smtClean="0">
                <a:solidFill>
                  <a:srgbClr val="D9D9D9"/>
                </a:solidFill>
              </a:rPr>
              <a:t>4000ms </a:t>
            </a:r>
            <a:r>
              <a:rPr lang="en-US" altLang="en-US" dirty="0">
                <a:solidFill>
                  <a:srgbClr val="D9D9D9"/>
                </a:solidFill>
              </a:rPr>
              <a:t>to 2000ms</a:t>
            </a:r>
          </a:p>
          <a:p>
            <a:endParaRPr lang="en-US" altLang="en-US" dirty="0">
              <a:solidFill>
                <a:srgbClr val="D9D9D9"/>
              </a:solidFill>
            </a:endParaRPr>
          </a:p>
          <a:p>
            <a:r>
              <a:rPr lang="en-US" altLang="en-US" dirty="0">
                <a:solidFill>
                  <a:srgbClr val="D9D9D9"/>
                </a:solidFill>
              </a:rPr>
              <a:t>However, flyweight pattern introduces complexity and if number of shared objects are huge then there is a trade of between memory and time, so we need to use it judiciously based on our requirements.</a:t>
            </a:r>
          </a:p>
          <a:p>
            <a:endParaRPr lang="en-US" altLang="en-US" dirty="0">
              <a:solidFill>
                <a:srgbClr val="D9D9D9"/>
              </a:solidFill>
            </a:endParaRPr>
          </a:p>
          <a:p>
            <a:endParaRPr lang="en-US" altLang="en-US" dirty="0">
              <a:solidFill>
                <a:srgbClr val="D9D9D9"/>
              </a:solidFill>
            </a:endParaRPr>
          </a:p>
        </p:txBody>
      </p:sp>
    </p:spTree>
    <p:extLst>
      <p:ext uri="{BB962C8B-B14F-4D97-AF65-F5344CB8AC3E}">
        <p14:creationId xmlns:p14="http://schemas.microsoft.com/office/powerpoint/2010/main" val="837191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Shape 810"/>
          <p:cNvSpPr txBox="1">
            <a:spLocks noGrp="1"/>
          </p:cNvSpPr>
          <p:nvPr>
            <p:ph type="title"/>
          </p:nvPr>
        </p:nvSpPr>
        <p:spPr>
          <a:xfrm>
            <a:off x="0" y="2204425"/>
            <a:ext cx="9144000" cy="586500"/>
          </a:xfrm>
          <a:prstGeom prst="rect">
            <a:avLst/>
          </a:prstGeom>
        </p:spPr>
        <p:txBody>
          <a:bodyPr wrap="square" lIns="91425" tIns="91425" rIns="91425" bIns="91425" anchor="ctr" anchorCtr="0">
            <a:noAutofit/>
          </a:bodyPr>
          <a:lstStyle/>
          <a:p>
            <a:pPr lvl="0" rtl="0">
              <a:spcBef>
                <a:spcPts val="0"/>
              </a:spcBef>
              <a:buClr>
                <a:srgbClr val="3F3F3F"/>
              </a:buClr>
              <a:buSzPct val="25000"/>
              <a:buFont typeface="Arial"/>
              <a:buNone/>
            </a:pPr>
            <a:r>
              <a:rPr lang="en-US" b="1" dirty="0">
                <a:solidFill>
                  <a:srgbClr val="3F3F3F"/>
                </a:solidFill>
              </a:rPr>
              <a:t>Thank you</a:t>
            </a:r>
          </a:p>
        </p:txBody>
      </p:sp>
    </p:spTree>
    <p:extLst>
      <p:ext uri="{BB962C8B-B14F-4D97-AF65-F5344CB8AC3E}">
        <p14:creationId xmlns:p14="http://schemas.microsoft.com/office/powerpoint/2010/main" val="70975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TotalTime>
  <Words>394</Words>
  <Application>Microsoft Macintosh PowerPoint</Application>
  <PresentationFormat>On-screen Show (16:9)</PresentationFormat>
  <Paragraphs>129</Paragraphs>
  <Slides>10</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Calibri Light</vt:lpstr>
      <vt:lpstr>맑은 고딕</vt:lpstr>
      <vt:lpstr>新細明體</vt:lpstr>
      <vt:lpstr>Office Theme</vt:lpstr>
      <vt:lpstr>1_Custom Design</vt:lpstr>
      <vt:lpstr>Custom Design</vt:lpstr>
      <vt:lpstr>PowerPoint Presentation</vt:lpstr>
      <vt:lpstr>What is flyweight fesign pattern</vt:lpstr>
      <vt:lpstr>How to apply flyweight design pattern</vt:lpstr>
      <vt:lpstr>PowerPoint Presentation</vt:lpstr>
      <vt:lpstr>Class Diagram</vt:lpstr>
      <vt:lpstr>PowerPoint Presentation</vt:lpstr>
      <vt:lpstr>PowerPoint Presentation</vt:lpstr>
      <vt:lpstr>Summary</vt:lpstr>
      <vt:lpstr>Thank you</vt:lpstr>
      <vt:lpstr>Reference</vt:lpstr>
    </vt:vector>
  </TitlesOfParts>
  <Company>Microsoft Corporation</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Wang, Shiau Kang</cp:lastModifiedBy>
  <cp:revision>260</cp:revision>
  <dcterms:created xsi:type="dcterms:W3CDTF">2014-04-01T16:27:38Z</dcterms:created>
  <dcterms:modified xsi:type="dcterms:W3CDTF">2017-11-08T21:48:02Z</dcterms:modified>
</cp:coreProperties>
</file>