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29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ut_logo.png" descr="iut_logo.png"/>
          <p:cNvPicPr>
            <a:picLocks noChangeAspect="1"/>
          </p:cNvPicPr>
          <p:nvPr/>
        </p:nvPicPr>
        <p:blipFill>
          <a:blip r:embed="rId2">
            <a:extLst/>
          </a:blip>
          <a:srcRect l="6781" t="0" r="0" b="0"/>
          <a:stretch>
            <a:fillRect/>
          </a:stretch>
        </p:blipFill>
        <p:spPr>
          <a:xfrm>
            <a:off x="203696" y="201662"/>
            <a:ext cx="2688402" cy="115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nfo_iut_logo.jpg" descr="info_iut_logo.jpg"/>
          <p:cNvPicPr>
            <a:picLocks noChangeAspect="1"/>
          </p:cNvPicPr>
          <p:nvPr/>
        </p:nvPicPr>
        <p:blipFill>
          <a:blip r:embed="rId3">
            <a:extLst/>
          </a:blip>
          <a:srcRect l="12586" t="21789" r="12586" b="21789"/>
          <a:stretch>
            <a:fillRect/>
          </a:stretch>
        </p:blipFill>
        <p:spPr>
          <a:xfrm>
            <a:off x="867717" y="1208980"/>
            <a:ext cx="1973314" cy="8369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outenance de projet"/>
          <p:cNvSpPr txBox="1"/>
          <p:nvPr/>
        </p:nvSpPr>
        <p:spPr>
          <a:xfrm>
            <a:off x="2039810" y="3864670"/>
            <a:ext cx="8925180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Soutenance de projet</a:t>
            </a:r>
          </a:p>
        </p:txBody>
      </p:sp>
      <p:sp>
        <p:nvSpPr>
          <p:cNvPr id="122" name="Benjamin ROBERT - Victor BRUNGARD - David KERBITCHIAN…"/>
          <p:cNvSpPr txBox="1"/>
          <p:nvPr/>
        </p:nvSpPr>
        <p:spPr>
          <a:xfrm>
            <a:off x="2432507" y="8241016"/>
            <a:ext cx="81397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Benjamin ROBERT - Victor BRUNGARD - David KERBITCHIAN </a:t>
            </a:r>
          </a:p>
          <a:p>
            <a:pPr>
              <a:defRPr b="0" sz="2200"/>
            </a:pPr>
            <a:r>
              <a:t>Alexis CRINQUAND -Theo COLLIGNON - Paul JACOBS </a:t>
            </a:r>
          </a:p>
        </p:txBody>
      </p:sp>
      <p:sp>
        <p:nvSpPr>
          <p:cNvPr id="123" name="Jeu d’échecs"/>
          <p:cNvSpPr txBox="1"/>
          <p:nvPr/>
        </p:nvSpPr>
        <p:spPr>
          <a:xfrm>
            <a:off x="4859528" y="5116409"/>
            <a:ext cx="32857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Jeu d’échecs </a:t>
            </a:r>
          </a:p>
        </p:txBody>
      </p:sp>
      <p:sp>
        <p:nvSpPr>
          <p:cNvPr id="124" name="2017 - 2018"/>
          <p:cNvSpPr txBox="1"/>
          <p:nvPr/>
        </p:nvSpPr>
        <p:spPr>
          <a:xfrm>
            <a:off x="11210016" y="239138"/>
            <a:ext cx="155473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2017 - 2018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Bilan"/>
          <p:cNvSpPr txBox="1"/>
          <p:nvPr/>
        </p:nvSpPr>
        <p:spPr>
          <a:xfrm>
            <a:off x="5562854" y="653054"/>
            <a:ext cx="18790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222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23" name="Technique :"/>
          <p:cNvSpPr txBox="1"/>
          <p:nvPr/>
        </p:nvSpPr>
        <p:spPr>
          <a:xfrm>
            <a:off x="1045195" y="2441393"/>
            <a:ext cx="216827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Technique : </a:t>
            </a:r>
          </a:p>
        </p:txBody>
      </p:sp>
      <p:sp>
        <p:nvSpPr>
          <p:cNvPr id="224" name="- Programme fonctionnel"/>
          <p:cNvSpPr txBox="1"/>
          <p:nvPr/>
        </p:nvSpPr>
        <p:spPr>
          <a:xfrm>
            <a:off x="2129330" y="340217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Programme fonctionnel</a:t>
            </a:r>
          </a:p>
        </p:txBody>
      </p:sp>
      <p:sp>
        <p:nvSpPr>
          <p:cNvPr id="225" name="- Possible d’améliorer l’aspect graphique"/>
          <p:cNvSpPr txBox="1"/>
          <p:nvPr/>
        </p:nvSpPr>
        <p:spPr>
          <a:xfrm>
            <a:off x="2129330" y="4153201"/>
            <a:ext cx="601853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Possible d’améliorer l’aspect graphique </a:t>
            </a:r>
          </a:p>
        </p:txBody>
      </p:sp>
      <p:sp>
        <p:nvSpPr>
          <p:cNvPr id="226" name="- Ajout d’une IA pour jouer seul"/>
          <p:cNvSpPr txBox="1"/>
          <p:nvPr/>
        </p:nvSpPr>
        <p:spPr>
          <a:xfrm>
            <a:off x="2129330" y="4904231"/>
            <a:ext cx="452501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Ajout d’une IA pour jouer seul</a:t>
            </a:r>
          </a:p>
        </p:txBody>
      </p:sp>
      <p:sp>
        <p:nvSpPr>
          <p:cNvPr id="227" name="Humain :"/>
          <p:cNvSpPr txBox="1"/>
          <p:nvPr/>
        </p:nvSpPr>
        <p:spPr>
          <a:xfrm>
            <a:off x="1049444" y="2453012"/>
            <a:ext cx="174498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Humain : </a:t>
            </a:r>
          </a:p>
        </p:txBody>
      </p:sp>
      <p:sp>
        <p:nvSpPr>
          <p:cNvPr id="228" name="- Difficile de se coordonner"/>
          <p:cNvSpPr txBox="1"/>
          <p:nvPr/>
        </p:nvSpPr>
        <p:spPr>
          <a:xfrm>
            <a:off x="2133579" y="3401089"/>
            <a:ext cx="394335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Difficile de se coordonner</a:t>
            </a:r>
          </a:p>
        </p:txBody>
      </p:sp>
      <p:sp>
        <p:nvSpPr>
          <p:cNvPr id="229" name="- Bonne entente et bonne ambiance de travail"/>
          <p:cNvSpPr txBox="1"/>
          <p:nvPr/>
        </p:nvSpPr>
        <p:spPr>
          <a:xfrm>
            <a:off x="2146060" y="4152120"/>
            <a:ext cx="6601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Bonne entente et bonne ambiance de travail</a:t>
            </a:r>
          </a:p>
        </p:txBody>
      </p:sp>
      <p:sp>
        <p:nvSpPr>
          <p:cNvPr id="230" name="Pédagogique :"/>
          <p:cNvSpPr txBox="1"/>
          <p:nvPr/>
        </p:nvSpPr>
        <p:spPr>
          <a:xfrm>
            <a:off x="1050467" y="2466446"/>
            <a:ext cx="2697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Pédagogique : </a:t>
            </a:r>
          </a:p>
        </p:txBody>
      </p:sp>
      <p:sp>
        <p:nvSpPr>
          <p:cNvPr id="231" name="- Meilleure connaissance du jeu d’échecs"/>
          <p:cNvSpPr txBox="1"/>
          <p:nvPr/>
        </p:nvSpPr>
        <p:spPr>
          <a:xfrm>
            <a:off x="2134603" y="3427222"/>
            <a:ext cx="60718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Meilleure connaissance du jeu d’échecs </a:t>
            </a:r>
          </a:p>
        </p:txBody>
      </p:sp>
      <p:sp>
        <p:nvSpPr>
          <p:cNvPr id="232" name="- Utilisation de GitKraken pour la gestion du code"/>
          <p:cNvSpPr txBox="1"/>
          <p:nvPr/>
        </p:nvSpPr>
        <p:spPr>
          <a:xfrm>
            <a:off x="2134603" y="4178253"/>
            <a:ext cx="71240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de GitKraken pour la gestion du code</a:t>
            </a:r>
          </a:p>
        </p:txBody>
      </p:sp>
      <p:sp>
        <p:nvSpPr>
          <p:cNvPr id="233" name="- Utilisation d’une grande partie des connaissances"/>
          <p:cNvSpPr txBox="1"/>
          <p:nvPr/>
        </p:nvSpPr>
        <p:spPr>
          <a:xfrm>
            <a:off x="2134603" y="4929284"/>
            <a:ext cx="73945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Utilisation d’une grande partie des connaissances</a:t>
            </a:r>
          </a:p>
        </p:txBody>
      </p:sp>
      <p:sp>
        <p:nvSpPr>
          <p:cNvPr id="234" name="- Apprentissage de la répartition du travail"/>
          <p:cNvSpPr txBox="1"/>
          <p:nvPr/>
        </p:nvSpPr>
        <p:spPr>
          <a:xfrm>
            <a:off x="2133579" y="4903150"/>
            <a:ext cx="60594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répartition du travail</a:t>
            </a:r>
          </a:p>
        </p:txBody>
      </p:sp>
      <p:pic>
        <p:nvPicPr>
          <p:cNvPr id="235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90" y="2477176"/>
            <a:ext cx="1879093" cy="187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769" y="6926140"/>
            <a:ext cx="1276045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469" y="6926448"/>
            <a:ext cx="1275430" cy="1275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laptop.png" descr="lap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3386" y="6751362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- Apprentissage de la communication en groupe"/>
          <p:cNvSpPr txBox="1"/>
          <p:nvPr/>
        </p:nvSpPr>
        <p:spPr>
          <a:xfrm>
            <a:off x="2134603" y="5671538"/>
            <a:ext cx="6942773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Apprentissage de la communication en groupe</a:t>
            </a:r>
          </a:p>
        </p:txBody>
      </p:sp>
      <p:pic>
        <p:nvPicPr>
          <p:cNvPr id="240" name="calendar.png" descr="calenda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947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employees.png" descr="employe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968890" y="2207372"/>
            <a:ext cx="2021475" cy="2021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peak.png" descr="speak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5312" y="6939343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teamwork.png" descr="teamwork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31152" y="6926140"/>
            <a:ext cx="1276044" cy="127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bookshelf.png" descr="bookshelf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91126" y="6852788"/>
            <a:ext cx="1422749" cy="1422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chat.png" descr="chat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57639" y="6939343"/>
            <a:ext cx="1422749" cy="1422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chess-board.png" descr="chess-board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91308" y="6939343"/>
            <a:ext cx="1276045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classroom.png" descr="classroom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97825" y="2405985"/>
            <a:ext cx="2021475" cy="202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GitKraken-Logo.png" descr="GitKraken-Logo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76813" y="6939343"/>
            <a:ext cx="1625601" cy="1422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99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799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99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9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799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xit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xit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xit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xit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Class="exit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Class="exit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799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799"/>
                            </p:stCondLst>
                            <p:childTnLst>
                              <p:par>
                                <p:cTn id="85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799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8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799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8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799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8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"/>
                            </p:stCondLst>
                            <p:childTnLst>
                              <p:par>
                                <p:cTn id="11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799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xit" nodeType="click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Class="exit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Class="exit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Class="exit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Class="exit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000"/>
                            </p:stCondLst>
                            <p:childTnLst>
                              <p:par>
                                <p:cTn id="157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799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799"/>
                            </p:stCondLst>
                            <p:childTnLst>
                              <p:par>
                                <p:cTn id="161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799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8" dur="8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00"/>
                            </p:stCondLst>
                            <p:childTnLst>
                              <p:par>
                                <p:cTn id="170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2" dur="799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7" dur="8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00"/>
                            </p:stCondLst>
                            <p:childTnLst>
                              <p:par>
                                <p:cTn id="179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Class="entr" nodeType="click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"/>
                            </p:stCondLst>
                            <p:childTnLst>
                              <p:par>
                                <p:cTn id="188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799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8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00"/>
                            </p:stCondLst>
                            <p:childTnLst>
                              <p:par>
                                <p:cTn id="197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799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21"/>
      <p:bldP build="whole" bldLvl="1" animBg="1" rev="0" advAuto="0" spid="242" grpId="22"/>
      <p:bldP build="whole" bldLvl="1" animBg="1" rev="0" advAuto="0" spid="235" grpId="13"/>
      <p:bldP build="whole" bldLvl="1" animBg="1" rev="0" advAuto="0" spid="227" grpId="17"/>
      <p:bldP build="whole" bldLvl="1" animBg="1" rev="0" advAuto="0" spid="230" grpId="33"/>
      <p:bldP build="whole" bldLvl="1" animBg="1" rev="0" advAuto="0" spid="229" grpId="27"/>
      <p:bldP build="whole" bldLvl="1" animBg="1" rev="0" advAuto="0" spid="232" grpId="37"/>
      <p:bldP build="whole" bldLvl="1" animBg="1" rev="0" advAuto="0" spid="225" grpId="5"/>
      <p:bldP build="whole" bldLvl="1" animBg="1" rev="0" advAuto="0" spid="239" grpId="41"/>
      <p:bldP build="whole" bldLvl="1" animBg="1" rev="0" advAuto="0" spid="241" grpId="18"/>
      <p:bldP build="whole" bldLvl="1" animBg="1" rev="0" advAuto="0" spid="236" grpId="8"/>
      <p:bldP build="whole" bldLvl="1" animBg="1" rev="0" advAuto="0" spid="242" grpId="31"/>
      <p:bldP build="whole" bldLvl="1" animBg="1" rev="0" advAuto="0" spid="227" grpId="25"/>
      <p:bldP build="whole" bldLvl="1" animBg="1" rev="0" advAuto="0" spid="236" grpId="11"/>
      <p:bldP build="whole" bldLvl="1" animBg="1" rev="0" advAuto="0" spid="225" grpId="15"/>
      <p:bldP build="whole" bldLvl="1" animBg="1" rev="0" advAuto="0" spid="234" grpId="23"/>
      <p:bldP build="whole" bldLvl="1" animBg="1" rev="0" advAuto="0" spid="223" grpId="1"/>
      <p:bldP build="whole" bldLvl="1" animBg="1" rev="0" advAuto="0" spid="240" grpId="20"/>
      <p:bldP build="whole" bldLvl="1" animBg="1" rev="0" advAuto="0" spid="241" grpId="29"/>
      <p:bldP build="whole" bldLvl="1" animBg="1" rev="0" advAuto="0" spid="231" grpId="35"/>
      <p:bldP build="whole" bldLvl="1" animBg="1" rev="0" advAuto="0" spid="234" grpId="28"/>
      <p:bldP build="whole" bldLvl="1" animBg="1" rev="0" advAuto="0" spid="243" grpId="24"/>
      <p:bldP build="whole" bldLvl="1" animBg="1" rev="0" advAuto="0" spid="224" grpId="3"/>
      <p:bldP build="whole" bldLvl="1" animBg="1" rev="0" advAuto="0" spid="238" grpId="6"/>
      <p:bldP build="whole" bldLvl="1" animBg="1" rev="0" advAuto="0" spid="223" grpId="9"/>
      <p:bldP build="whole" bldLvl="1" animBg="1" rev="0" advAuto="0" spid="238" grpId="10"/>
      <p:bldP build="whole" bldLvl="1" animBg="1" rev="0" advAuto="0" spid="237" grpId="4"/>
      <p:bldP build="whole" bldLvl="1" animBg="1" rev="0" advAuto="0" spid="240" grpId="30"/>
      <p:bldP build="whole" bldLvl="1" animBg="1" rev="0" advAuto="0" spid="243" grpId="32"/>
      <p:bldP build="whole" bldLvl="1" animBg="1" rev="0" advAuto="0" spid="237" grpId="12"/>
      <p:bldP build="whole" bldLvl="1" animBg="1" rev="0" advAuto="0" spid="248" grpId="38"/>
      <p:bldP build="whole" bldLvl="1" animBg="1" rev="0" advAuto="0" spid="245" grpId="42"/>
      <p:bldP build="whole" bldLvl="1" animBg="1" rev="0" advAuto="0" spid="224" grpId="14"/>
      <p:bldP build="whole" bldLvl="1" animBg="1" rev="0" advAuto="0" spid="226" grpId="7"/>
      <p:bldP build="whole" bldLvl="1" animBg="1" rev="0" advAuto="0" spid="228" grpId="19"/>
      <p:bldP build="whole" bldLvl="1" animBg="1" rev="0" advAuto="0" spid="233" grpId="39"/>
      <p:bldP build="whole" bldLvl="1" animBg="1" rev="0" advAuto="0" spid="226" grpId="16"/>
      <p:bldP build="whole" bldLvl="1" animBg="1" rev="0" advAuto="0" spid="228" grpId="26"/>
      <p:bldP build="whole" bldLvl="1" animBg="1" rev="0" advAuto="0" spid="247" grpId="34"/>
      <p:bldP build="whole" bldLvl="1" animBg="1" rev="0" advAuto="0" spid="235" grpId="2"/>
      <p:bldP build="whole" bldLvl="1" animBg="1" rev="0" advAuto="0" spid="246" grpId="36"/>
      <p:bldP build="whole" bldLvl="1" animBg="1" rev="0" advAuto="0" spid="244" grpId="4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nclusion"/>
          <p:cNvSpPr txBox="1"/>
          <p:nvPr/>
        </p:nvSpPr>
        <p:spPr>
          <a:xfrm>
            <a:off x="4469003" y="653054"/>
            <a:ext cx="406679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51" name="- Amélioration de notre capacité au travail de groupe"/>
          <p:cNvSpPr txBox="1"/>
          <p:nvPr/>
        </p:nvSpPr>
        <p:spPr>
          <a:xfrm>
            <a:off x="888276" y="3978213"/>
            <a:ext cx="76593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notre capacité au travail de groupe </a:t>
            </a:r>
          </a:p>
        </p:txBody>
      </p:sp>
      <p:sp>
        <p:nvSpPr>
          <p:cNvPr id="252" name="- Réalisation d’un jeu d’échecs"/>
          <p:cNvSpPr txBox="1"/>
          <p:nvPr/>
        </p:nvSpPr>
        <p:spPr>
          <a:xfrm>
            <a:off x="888276" y="3052444"/>
            <a:ext cx="4578034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Réalisation d’un jeu d’échecs </a:t>
            </a:r>
          </a:p>
        </p:txBody>
      </p:sp>
      <p:sp>
        <p:nvSpPr>
          <p:cNvPr id="253" name="- Mise en pratique des connaissances comme l’UML"/>
          <p:cNvSpPr txBox="1"/>
          <p:nvPr/>
        </p:nvSpPr>
        <p:spPr>
          <a:xfrm>
            <a:off x="888276" y="4903981"/>
            <a:ext cx="758380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Mise en pratique des connaissances comme l’UML</a:t>
            </a:r>
          </a:p>
        </p:txBody>
      </p:sp>
      <p:sp>
        <p:nvSpPr>
          <p:cNvPr id="254" name="- Amélioration de l’esthétique du jeu"/>
          <p:cNvSpPr txBox="1"/>
          <p:nvPr/>
        </p:nvSpPr>
        <p:spPr>
          <a:xfrm>
            <a:off x="888276" y="5829749"/>
            <a:ext cx="523684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Amélioration de l’esthétique du jeu</a:t>
            </a:r>
          </a:p>
        </p:txBody>
      </p:sp>
      <p:sp>
        <p:nvSpPr>
          <p:cNvPr id="255" name="Numéro de diapositive"/>
          <p:cNvSpPr txBox="1"/>
          <p:nvPr>
            <p:ph type="sldNum" sz="quarter" idx="2"/>
          </p:nvPr>
        </p:nvSpPr>
        <p:spPr>
          <a:xfrm>
            <a:off x="6043794" y="9296400"/>
            <a:ext cx="568859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256" name="chess-board.png" descr="chess-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309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teamwork.png" descr="team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158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monitor.png" descr="monit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0044" y="7292255"/>
            <a:ext cx="1370216" cy="1370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iagram.png" descr="diagr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007" y="7339341"/>
            <a:ext cx="1276044" cy="1276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8"/>
      <p:bldP build="whole" bldLvl="1" animBg="1" rev="0" advAuto="0" spid="256" grpId="2"/>
      <p:bldP build="whole" bldLvl="1" animBg="1" rev="0" advAuto="0" spid="259" grpId="6"/>
      <p:bldP build="whole" bldLvl="1" animBg="1" rev="0" advAuto="0" spid="257" grpId="4"/>
      <p:bldP build="whole" bldLvl="1" animBg="1" rev="0" advAuto="0" spid="252" grpId="1"/>
      <p:bldP build="whole" bldLvl="1" animBg="1" rev="0" advAuto="0" spid="251" grpId="3"/>
      <p:bldP build="whole" bldLvl="1" animBg="1" rev="0" advAuto="0" spid="254" grpId="7"/>
      <p:bldP build="whole" bldLvl="1" animBg="1" rev="0" advAuto="0" spid="25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mmaire"/>
          <p:cNvSpPr txBox="1"/>
          <p:nvPr/>
        </p:nvSpPr>
        <p:spPr>
          <a:xfrm>
            <a:off x="4666742" y="489363"/>
            <a:ext cx="36713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Sommaire</a:t>
            </a:r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28" name="five.png" descr="f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8641" y="5985252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four.png" descr="fou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5963" y="4356768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one.png" descr="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7439" y="2728285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ix.png" descr="si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5963" y="5985252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three.png" descr="thre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8641" y="4356768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two.png" descr="tw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68444" y="2728777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Présentation du sujet"/>
          <p:cNvSpPr txBox="1"/>
          <p:nvPr/>
        </p:nvSpPr>
        <p:spPr>
          <a:xfrm>
            <a:off x="2551904" y="3088672"/>
            <a:ext cx="3885820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35" name="Présentation des fonctionnalités et des contraintes techniques"/>
          <p:cNvSpPr txBox="1"/>
          <p:nvPr/>
        </p:nvSpPr>
        <p:spPr>
          <a:xfrm>
            <a:off x="8231706" y="2936272"/>
            <a:ext cx="388582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des fonctionnalités et des contraintes techniques</a:t>
            </a:r>
          </a:p>
        </p:txBody>
      </p:sp>
      <p:sp>
        <p:nvSpPr>
          <p:cNvPr id="136" name="Déroulement du projet"/>
          <p:cNvSpPr txBox="1"/>
          <p:nvPr/>
        </p:nvSpPr>
        <p:spPr>
          <a:xfrm>
            <a:off x="2533182" y="4717155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Déroulement du projet </a:t>
            </a:r>
          </a:p>
        </p:txBody>
      </p:sp>
      <p:sp>
        <p:nvSpPr>
          <p:cNvPr id="137" name="Démonstration du jeu"/>
          <p:cNvSpPr txBox="1"/>
          <p:nvPr/>
        </p:nvSpPr>
        <p:spPr>
          <a:xfrm>
            <a:off x="8213205" y="4717155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Démonstration du jeu</a:t>
            </a:r>
          </a:p>
        </p:txBody>
      </p:sp>
      <p:sp>
        <p:nvSpPr>
          <p:cNvPr id="138" name="Présentation des défis techniques"/>
          <p:cNvSpPr txBox="1"/>
          <p:nvPr/>
        </p:nvSpPr>
        <p:spPr>
          <a:xfrm>
            <a:off x="2533182" y="6163968"/>
            <a:ext cx="388582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Présentation des défis techniques</a:t>
            </a:r>
          </a:p>
        </p:txBody>
      </p:sp>
      <p:sp>
        <p:nvSpPr>
          <p:cNvPr id="139" name="Choix de conception"/>
          <p:cNvSpPr txBox="1"/>
          <p:nvPr/>
        </p:nvSpPr>
        <p:spPr>
          <a:xfrm>
            <a:off x="8213205" y="6316368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Choix de conception</a:t>
            </a:r>
          </a:p>
        </p:txBody>
      </p:sp>
      <p:pic>
        <p:nvPicPr>
          <p:cNvPr id="140" name="eight.png" descr="eight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80924" y="7613244"/>
            <a:ext cx="1120063" cy="112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even.png" descr="seve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8641" y="7613244"/>
            <a:ext cx="1120063" cy="112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Répartitions des tâches"/>
          <p:cNvSpPr txBox="1"/>
          <p:nvPr/>
        </p:nvSpPr>
        <p:spPr>
          <a:xfrm>
            <a:off x="2533182" y="7973631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Répartitions des tâches </a:t>
            </a:r>
          </a:p>
        </p:txBody>
      </p:sp>
      <p:sp>
        <p:nvSpPr>
          <p:cNvPr id="143" name="Bilan du projet"/>
          <p:cNvSpPr txBox="1"/>
          <p:nvPr/>
        </p:nvSpPr>
        <p:spPr>
          <a:xfrm>
            <a:off x="8244187" y="7973631"/>
            <a:ext cx="3885821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00"/>
              </a:spcBef>
              <a:defRPr b="0" sz="2000"/>
            </a:lvl1pPr>
          </a:lstStyle>
          <a:p>
            <a:pPr/>
            <a:r>
              <a:t>Bilan du projet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5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5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8"/>
      <p:bldP build="whole" bldLvl="1" animBg="1" rev="0" advAuto="0" spid="129" grpId="7"/>
      <p:bldP build="whole" bldLvl="1" animBg="1" rev="0" advAuto="0" spid="128" grpId="9"/>
      <p:bldP build="whole" bldLvl="1" animBg="1" rev="0" advAuto="0" spid="143" grpId="16"/>
      <p:bldP build="whole" bldLvl="1" animBg="1" rev="0" advAuto="0" spid="133" grpId="3"/>
      <p:bldP build="whole" bldLvl="1" animBg="1" rev="0" advAuto="0" spid="138" grpId="10"/>
      <p:bldP build="whole" bldLvl="1" animBg="1" rev="0" advAuto="0" spid="136" grpId="6"/>
      <p:bldP build="whole" bldLvl="1" animBg="1" rev="0" advAuto="0" spid="140" grpId="15"/>
      <p:bldP build="whole" bldLvl="1" animBg="1" rev="0" advAuto="0" spid="134" grpId="2"/>
      <p:bldP build="whole" bldLvl="1" animBg="1" rev="0" advAuto="0" spid="139" grpId="12"/>
      <p:bldP build="whole" bldLvl="1" animBg="1" rev="0" advAuto="0" spid="141" grpId="13"/>
      <p:bldP build="whole" bldLvl="1" animBg="1" rev="0" advAuto="0" spid="135" grpId="4"/>
      <p:bldP build="whole" bldLvl="1" animBg="1" rev="0" advAuto="0" spid="142" grpId="14"/>
      <p:bldP build="whole" bldLvl="1" animBg="1" rev="0" advAuto="0" spid="132" grpId="5"/>
      <p:bldP build="whole" bldLvl="1" animBg="1" rev="0" advAuto="0" spid="131" grpId="11"/>
      <p:bldP build="whole" bldLvl="1" animBg="1" rev="0" advAuto="0" spid="1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éaliser un jeu d’échecs"/>
          <p:cNvSpPr txBox="1"/>
          <p:nvPr>
            <p:ph type="subTitle" sz="quarter" idx="1"/>
          </p:nvPr>
        </p:nvSpPr>
        <p:spPr>
          <a:xfrm>
            <a:off x="1640581" y="3278451"/>
            <a:ext cx="10464801" cy="196151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0"/>
              </a:spcBef>
              <a:defRPr sz="3000"/>
            </a:lvl1pPr>
          </a:lstStyle>
          <a:p>
            <a:pPr/>
            <a:r>
              <a:t>Réaliser un jeu d’échecs</a:t>
            </a:r>
          </a:p>
        </p:txBody>
      </p:sp>
      <p:sp>
        <p:nvSpPr>
          <p:cNvPr id="146" name="Présentation du sujet"/>
          <p:cNvSpPr txBox="1"/>
          <p:nvPr/>
        </p:nvSpPr>
        <p:spPr>
          <a:xfrm>
            <a:off x="2711450" y="489363"/>
            <a:ext cx="75819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88" r="0" b="0"/>
          <a:stretch>
            <a:fillRect/>
          </a:stretch>
        </p:blipFill>
        <p:spPr>
          <a:xfrm>
            <a:off x="7576486" y="1834420"/>
            <a:ext cx="3908251" cy="385870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Jouable à deux"/>
          <p:cNvSpPr txBox="1"/>
          <p:nvPr/>
        </p:nvSpPr>
        <p:spPr>
          <a:xfrm>
            <a:off x="5387982" y="7009757"/>
            <a:ext cx="10464801" cy="1961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Jouable à deux</a:t>
            </a:r>
          </a:p>
        </p:txBody>
      </p:sp>
      <p:pic>
        <p:nvPicPr>
          <p:cNvPr id="150" name="computer game.png" descr="computer g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2149" y="5906873"/>
            <a:ext cx="3528768" cy="3528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ésentation des fonctionnalités"/>
          <p:cNvSpPr txBox="1"/>
          <p:nvPr/>
        </p:nvSpPr>
        <p:spPr>
          <a:xfrm>
            <a:off x="671195" y="501843"/>
            <a:ext cx="1166241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fonctionnalités </a:t>
            </a:r>
          </a:p>
        </p:txBody>
      </p:sp>
      <p:sp>
        <p:nvSpPr>
          <p:cNvPr id="153" name="Jouer dans un terminal"/>
          <p:cNvSpPr txBox="1"/>
          <p:nvPr/>
        </p:nvSpPr>
        <p:spPr>
          <a:xfrm>
            <a:off x="1227150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dans un terminal</a:t>
            </a:r>
          </a:p>
        </p:txBody>
      </p:sp>
      <p:sp>
        <p:nvSpPr>
          <p:cNvPr id="154" name="Jouer avec une interface"/>
          <p:cNvSpPr txBox="1"/>
          <p:nvPr/>
        </p:nvSpPr>
        <p:spPr>
          <a:xfrm>
            <a:off x="8132694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avec une interface</a:t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56" name="king.png" descr="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139" y="1848639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knight.png" descr="kn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139" y="3447145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rook.png" descr="r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523" y="1896896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Déplacer toutes les pièces"/>
          <p:cNvSpPr txBox="1"/>
          <p:nvPr/>
        </p:nvSpPr>
        <p:spPr>
          <a:xfrm>
            <a:off x="1817376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spcBef>
                <a:spcPts val="2900"/>
              </a:spcBef>
              <a:defRPr b="0" sz="2475"/>
            </a:lvl1pPr>
          </a:lstStyle>
          <a:p>
            <a:pPr/>
            <a:r>
              <a:t>Déplacer toutes les pièces</a:t>
            </a:r>
          </a:p>
        </p:txBody>
      </p:sp>
      <p:sp>
        <p:nvSpPr>
          <p:cNvPr id="160" name="Contrôler les mouvements"/>
          <p:cNvSpPr txBox="1"/>
          <p:nvPr/>
        </p:nvSpPr>
        <p:spPr>
          <a:xfrm>
            <a:off x="1817376" y="3750014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Contrôler les mouvements</a:t>
            </a:r>
          </a:p>
        </p:txBody>
      </p:sp>
      <p:sp>
        <p:nvSpPr>
          <p:cNvPr id="161" name="Gérer les coups spéciaux"/>
          <p:cNvSpPr txBox="1"/>
          <p:nvPr/>
        </p:nvSpPr>
        <p:spPr>
          <a:xfrm>
            <a:off x="8491307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Gérer les coups spéciaux </a:t>
            </a:r>
          </a:p>
        </p:txBody>
      </p:sp>
      <p:pic>
        <p:nvPicPr>
          <p:cNvPr id="162" name="Capture d’écran 2018-06-09 à 16.24.45.png" descr="Capture d’écran 2018-06-09 à 16.24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0980" y="1735243"/>
            <a:ext cx="8183165" cy="6471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apture d’écran 2018-06-10 à 17.35.34.png" descr="Capture d’écran 2018-06-10 à 17.35.34.png"/>
          <p:cNvPicPr>
            <a:picLocks noChangeAspect="1"/>
          </p:cNvPicPr>
          <p:nvPr/>
        </p:nvPicPr>
        <p:blipFill>
          <a:blip r:embed="rId6">
            <a:extLst/>
          </a:blip>
          <a:srcRect l="0" t="4894" r="30701" b="9889"/>
          <a:stretch>
            <a:fillRect/>
          </a:stretch>
        </p:blipFill>
        <p:spPr>
          <a:xfrm>
            <a:off x="2575820" y="1618310"/>
            <a:ext cx="8724975" cy="6705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</p:cBhvr>
                                      <p:by x="47999" y="47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46933 0.253811" origin="layout" pathEditMode="relative">
                                      <p:cBhvr>
                                        <p:cTn id="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499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44999" y="449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9503 0.260051" origin="layout" pathEditMode="relative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4"/>
      <p:bldP build="whole" bldLvl="1" animBg="1" rev="0" advAuto="0" spid="163" grpId="5"/>
      <p:bldP build="whole" bldLvl="1" animBg="1" rev="0" advAuto="0" spid="162" grpId="1"/>
      <p:bldP build="whole" bldLvl="1" animBg="1" rev="0" advAuto="0" spid="16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traintes techniques"/>
          <p:cNvSpPr txBox="1"/>
          <p:nvPr/>
        </p:nvSpPr>
        <p:spPr>
          <a:xfrm>
            <a:off x="2359024" y="489363"/>
            <a:ext cx="828675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Contraintes techniques</a:t>
            </a:r>
          </a:p>
        </p:txBody>
      </p:sp>
      <p:sp>
        <p:nvSpPr>
          <p:cNvPr id="16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67" name="Utiliser le langage JAVA"/>
          <p:cNvSpPr txBox="1"/>
          <p:nvPr/>
        </p:nvSpPr>
        <p:spPr>
          <a:xfrm>
            <a:off x="2265819" y="3783516"/>
            <a:ext cx="4755538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Utiliser le langage JAVA</a:t>
            </a:r>
          </a:p>
        </p:txBody>
      </p:sp>
      <p:pic>
        <p:nvPicPr>
          <p:cNvPr id="16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07" y="3439897"/>
            <a:ext cx="1240756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Utilisation d’une nouvelle bibliothèque"/>
          <p:cNvSpPr txBox="1"/>
          <p:nvPr/>
        </p:nvSpPr>
        <p:spPr>
          <a:xfrm>
            <a:off x="2253851" y="5679056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Utilisation d’une nouvelle bibliothèque</a:t>
            </a:r>
          </a:p>
        </p:txBody>
      </p:sp>
      <p:pic>
        <p:nvPicPr>
          <p:cNvPr id="170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339" y="5679056"/>
            <a:ext cx="1240756" cy="124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Pouvoir jouer à deux"/>
          <p:cNvSpPr txBox="1"/>
          <p:nvPr/>
        </p:nvSpPr>
        <p:spPr>
          <a:xfrm>
            <a:off x="8582253" y="3783516"/>
            <a:ext cx="3840596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Pouvoir jouer à deux</a:t>
            </a:r>
          </a:p>
        </p:txBody>
      </p:sp>
      <p:pic>
        <p:nvPicPr>
          <p:cNvPr id="172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72" y="3439897"/>
            <a:ext cx="1240757" cy="124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éroulement du projet"/>
          <p:cNvSpPr txBox="1"/>
          <p:nvPr/>
        </p:nvSpPr>
        <p:spPr>
          <a:xfrm>
            <a:off x="2514092" y="678015"/>
            <a:ext cx="797661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5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6" name="Gantt"/>
          <p:cNvSpPr/>
          <p:nvPr/>
        </p:nvSpPr>
        <p:spPr>
          <a:xfrm>
            <a:off x="545255" y="2577671"/>
            <a:ext cx="11914290" cy="65828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Gantt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ésentation des défis techniques"/>
          <p:cNvSpPr txBox="1"/>
          <p:nvPr/>
        </p:nvSpPr>
        <p:spPr>
          <a:xfrm>
            <a:off x="360680" y="489363"/>
            <a:ext cx="122834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défis techniques </a:t>
            </a:r>
          </a:p>
        </p:txBody>
      </p:sp>
      <p:sp>
        <p:nvSpPr>
          <p:cNvPr id="179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80" name="Déplacer toutes les pièces"/>
          <p:cNvSpPr txBox="1"/>
          <p:nvPr/>
        </p:nvSpPr>
        <p:spPr>
          <a:xfrm>
            <a:off x="2280602" y="3179951"/>
            <a:ext cx="4755538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Déplacer toutes les pièces</a:t>
            </a:r>
          </a:p>
        </p:txBody>
      </p:sp>
      <p:pic>
        <p:nvPicPr>
          <p:cNvPr id="181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090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estion du roque"/>
          <p:cNvSpPr txBox="1"/>
          <p:nvPr/>
        </p:nvSpPr>
        <p:spPr>
          <a:xfrm>
            <a:off x="2268634" y="4813001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du roque </a:t>
            </a:r>
          </a:p>
        </p:txBody>
      </p:sp>
      <p:pic>
        <p:nvPicPr>
          <p:cNvPr id="183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22" y="4558389"/>
            <a:ext cx="1019298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Interface graphique fonctionnelle"/>
          <p:cNvSpPr txBox="1"/>
          <p:nvPr/>
        </p:nvSpPr>
        <p:spPr>
          <a:xfrm>
            <a:off x="8617867" y="2925339"/>
            <a:ext cx="384059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Interface graphique fonctionnelle </a:t>
            </a:r>
          </a:p>
        </p:txBody>
      </p:sp>
      <p:pic>
        <p:nvPicPr>
          <p:cNvPr id="185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355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estion de la fin de partie"/>
          <p:cNvSpPr txBox="1"/>
          <p:nvPr/>
        </p:nvSpPr>
        <p:spPr>
          <a:xfrm>
            <a:off x="8629835" y="4558389"/>
            <a:ext cx="38405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la fin de partie</a:t>
            </a:r>
          </a:p>
        </p:txBody>
      </p:sp>
      <p:pic>
        <p:nvPicPr>
          <p:cNvPr id="187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323" y="4558389"/>
            <a:ext cx="1019297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estion de l’échec"/>
          <p:cNvSpPr txBox="1"/>
          <p:nvPr/>
        </p:nvSpPr>
        <p:spPr>
          <a:xfrm>
            <a:off x="2255934" y="6446052"/>
            <a:ext cx="477947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 l’échec</a:t>
            </a:r>
          </a:p>
        </p:txBody>
      </p:sp>
      <p:pic>
        <p:nvPicPr>
          <p:cNvPr id="189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422" y="6191439"/>
            <a:ext cx="1019298" cy="101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hoix de conception"/>
          <p:cNvSpPr txBox="1"/>
          <p:nvPr/>
        </p:nvSpPr>
        <p:spPr>
          <a:xfrm>
            <a:off x="2796412" y="489363"/>
            <a:ext cx="7411975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Choix de conception</a:t>
            </a:r>
          </a:p>
        </p:txBody>
      </p:sp>
      <p:sp>
        <p:nvSpPr>
          <p:cNvPr id="192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3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94" name="UML_P1.png" descr="UML_P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33982"/>
            <a:ext cx="13004800" cy="5485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UML_P2.png" descr="UML_P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6082" y="-1"/>
            <a:ext cx="7272636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UML_P3.png" descr="UML_P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3287" y="-1"/>
            <a:ext cx="8264695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UML_P4.png" descr="UML_P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44850" y="882650"/>
            <a:ext cx="6769100" cy="824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99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9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62395 0.377694" origin="layout" pathEditMode="relative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799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9466 0.375926" origin="layout" pathEditMode="relative">
                                      <p:cBhvr>
                                        <p:cTn id="2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Subtype="0" presetID="6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0606 0.372410" origin="layout" pathEditMode="relative">
                                      <p:cBhvr>
                                        <p:cTn id="3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8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8500 0.364961" origin="layout" pathEditMode="relative">
                                      <p:cBhvr>
                                        <p:cTn id="4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  <p:bldP build="whole" bldLvl="1" animBg="1" rev="0" advAuto="0" spid="194" grpId="2"/>
      <p:bldP build="whole" bldLvl="1" animBg="1" rev="0" advAuto="0" spid="196" grpId="7"/>
      <p:bldP build="whole" bldLvl="1" animBg="1" rev="0" advAuto="0" spid="196" grpId="8"/>
      <p:bldP build="whole" bldLvl="1" animBg="1" rev="0" advAuto="0" spid="197" grpId="10"/>
      <p:bldP build="whole" bldLvl="1" animBg="1" rev="0" advAuto="0" spid="197" grpId="11"/>
      <p:bldP build="whole" bldLvl="1" animBg="1" rev="0" advAuto="0" spid="195" grpId="4"/>
      <p:bldP build="whole" bldLvl="1" animBg="1" rev="0" advAuto="0" spid="195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épartition des tâches"/>
          <p:cNvSpPr txBox="1"/>
          <p:nvPr/>
        </p:nvSpPr>
        <p:spPr>
          <a:xfrm>
            <a:off x="2471419" y="489363"/>
            <a:ext cx="806196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Répartition des tâches</a:t>
            </a:r>
          </a:p>
        </p:txBody>
      </p:sp>
      <p:sp>
        <p:nvSpPr>
          <p:cNvPr id="200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201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202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Paul"/>
          <p:cNvSpPr txBox="1"/>
          <p:nvPr/>
        </p:nvSpPr>
        <p:spPr>
          <a:xfrm>
            <a:off x="1278881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Paul</a:t>
            </a:r>
          </a:p>
        </p:txBody>
      </p:sp>
      <p:sp>
        <p:nvSpPr>
          <p:cNvPr id="209" name="Création de la classe jeu…"/>
          <p:cNvSpPr txBox="1"/>
          <p:nvPr/>
        </p:nvSpPr>
        <p:spPr>
          <a:xfrm>
            <a:off x="2676710" y="4873828"/>
            <a:ext cx="3885820" cy="145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jeu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Adaptation du jeu en graphique</a:t>
            </a:r>
          </a:p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210" name="Création de la classe Plateau…"/>
          <p:cNvSpPr txBox="1"/>
          <p:nvPr/>
        </p:nvSpPr>
        <p:spPr>
          <a:xfrm>
            <a:off x="8557273" y="2141414"/>
            <a:ext cx="3885820" cy="210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Plateau 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                         ControlBouton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rapport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diaporama </a:t>
            </a:r>
          </a:p>
        </p:txBody>
      </p:sp>
      <p:sp>
        <p:nvSpPr>
          <p:cNvPr id="211" name="Création de la classe Roi…"/>
          <p:cNvSpPr txBox="1"/>
          <p:nvPr/>
        </p:nvSpPr>
        <p:spPr>
          <a:xfrm>
            <a:off x="8557273" y="6936181"/>
            <a:ext cx="3885820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Roi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Tour</a:t>
            </a:r>
          </a:p>
        </p:txBody>
      </p:sp>
      <p:sp>
        <p:nvSpPr>
          <p:cNvPr id="212" name="Chef de projet…"/>
          <p:cNvSpPr txBox="1"/>
          <p:nvPr/>
        </p:nvSpPr>
        <p:spPr>
          <a:xfrm>
            <a:off x="2676710" y="2344161"/>
            <a:ext cx="3885820" cy="139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Chef de projet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Classe Piece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Organisation des réunions et gestion du projet</a:t>
            </a:r>
          </a:p>
        </p:txBody>
      </p:sp>
      <p:sp>
        <p:nvSpPr>
          <p:cNvPr id="213" name="David"/>
          <p:cNvSpPr txBox="1"/>
          <p:nvPr/>
        </p:nvSpPr>
        <p:spPr>
          <a:xfrm>
            <a:off x="1278881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David</a:t>
            </a:r>
          </a:p>
        </p:txBody>
      </p:sp>
      <p:sp>
        <p:nvSpPr>
          <p:cNvPr id="214" name="Théo"/>
          <p:cNvSpPr txBox="1"/>
          <p:nvPr/>
        </p:nvSpPr>
        <p:spPr>
          <a:xfrm>
            <a:off x="1278881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Théo</a:t>
            </a:r>
          </a:p>
        </p:txBody>
      </p:sp>
      <p:sp>
        <p:nvSpPr>
          <p:cNvPr id="215" name="Benjamin"/>
          <p:cNvSpPr txBox="1"/>
          <p:nvPr/>
        </p:nvSpPr>
        <p:spPr>
          <a:xfrm>
            <a:off x="7131818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Benjamin</a:t>
            </a:r>
          </a:p>
        </p:txBody>
      </p:sp>
      <p:sp>
        <p:nvSpPr>
          <p:cNvPr id="216" name="Alexis"/>
          <p:cNvSpPr txBox="1"/>
          <p:nvPr/>
        </p:nvSpPr>
        <p:spPr>
          <a:xfrm>
            <a:off x="7131818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Alexis</a:t>
            </a:r>
          </a:p>
        </p:txBody>
      </p:sp>
      <p:sp>
        <p:nvSpPr>
          <p:cNvPr id="217" name="Victor"/>
          <p:cNvSpPr txBox="1"/>
          <p:nvPr/>
        </p:nvSpPr>
        <p:spPr>
          <a:xfrm>
            <a:off x="7131818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Victor </a:t>
            </a:r>
          </a:p>
        </p:txBody>
      </p:sp>
      <p:sp>
        <p:nvSpPr>
          <p:cNvPr id="218" name="Création de la classe Fou…"/>
          <p:cNvSpPr txBox="1"/>
          <p:nvPr/>
        </p:nvSpPr>
        <p:spPr>
          <a:xfrm>
            <a:off x="2676710" y="7075662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  <p:sp>
        <p:nvSpPr>
          <p:cNvPr id="219" name="Création de la classe Dame…"/>
          <p:cNvSpPr txBox="1"/>
          <p:nvPr/>
        </p:nvSpPr>
        <p:spPr>
          <a:xfrm>
            <a:off x="8557273" y="4876800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Dame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Cavalier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