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 Saisissez une citation ici. » 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Numéro de diapositive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555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00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444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89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33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78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22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671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1625" marR="0" indent="-555625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0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ut_logo.png" descr="iut_logo.png"/>
          <p:cNvPicPr>
            <a:picLocks noChangeAspect="1"/>
          </p:cNvPicPr>
          <p:nvPr/>
        </p:nvPicPr>
        <p:blipFill>
          <a:blip r:embed="rId2">
            <a:extLst/>
          </a:blip>
          <a:srcRect l="6781" t="0" r="0" b="0"/>
          <a:stretch>
            <a:fillRect/>
          </a:stretch>
        </p:blipFill>
        <p:spPr>
          <a:xfrm>
            <a:off x="203696" y="201662"/>
            <a:ext cx="2688402" cy="11535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nfo_iut_logo.jpg" descr="info_iut_logo.jpg"/>
          <p:cNvPicPr>
            <a:picLocks noChangeAspect="1"/>
          </p:cNvPicPr>
          <p:nvPr/>
        </p:nvPicPr>
        <p:blipFill>
          <a:blip r:embed="rId3">
            <a:extLst/>
          </a:blip>
          <a:srcRect l="12586" t="21789" r="12586" b="21789"/>
          <a:stretch>
            <a:fillRect/>
          </a:stretch>
        </p:blipFill>
        <p:spPr>
          <a:xfrm>
            <a:off x="867717" y="1208980"/>
            <a:ext cx="1973314" cy="83695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outenance de projet"/>
          <p:cNvSpPr txBox="1"/>
          <p:nvPr/>
        </p:nvSpPr>
        <p:spPr>
          <a:xfrm>
            <a:off x="2039810" y="3864670"/>
            <a:ext cx="8925180" cy="1155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7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Soutenance de projet</a:t>
            </a:r>
          </a:p>
        </p:txBody>
      </p:sp>
      <p:sp>
        <p:nvSpPr>
          <p:cNvPr id="122" name="Benjamin ROBERT - Victor BRUNGARD - David KERBITCHIAN…"/>
          <p:cNvSpPr txBox="1"/>
          <p:nvPr/>
        </p:nvSpPr>
        <p:spPr>
          <a:xfrm>
            <a:off x="2432507" y="8241016"/>
            <a:ext cx="8139786" cy="1122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200"/>
            </a:pPr>
            <a:r>
              <a:t>Benjamin ROBERT - Victor BRUNGARD - David KERBITCHIAN </a:t>
            </a:r>
          </a:p>
          <a:p>
            <a:pPr>
              <a:defRPr b="0" sz="2200"/>
            </a:pPr>
            <a:r>
              <a:t>Alexis CRINQUAND -Theo COLLIGNON - Paul JACOBS </a:t>
            </a:r>
          </a:p>
        </p:txBody>
      </p:sp>
      <p:sp>
        <p:nvSpPr>
          <p:cNvPr id="123" name="Jeu d’échecs"/>
          <p:cNvSpPr txBox="1"/>
          <p:nvPr/>
        </p:nvSpPr>
        <p:spPr>
          <a:xfrm>
            <a:off x="4859528" y="5116409"/>
            <a:ext cx="328574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4000"/>
            </a:lvl1pPr>
          </a:lstStyle>
          <a:p>
            <a:pPr/>
            <a:r>
              <a:t>Jeu d’échecs </a:t>
            </a:r>
          </a:p>
        </p:txBody>
      </p:sp>
      <p:sp>
        <p:nvSpPr>
          <p:cNvPr id="124" name="2017 - 2018"/>
          <p:cNvSpPr txBox="1"/>
          <p:nvPr/>
        </p:nvSpPr>
        <p:spPr>
          <a:xfrm>
            <a:off x="11210016" y="239138"/>
            <a:ext cx="1554735" cy="704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000"/>
            </a:lvl1pPr>
          </a:lstStyle>
          <a:p>
            <a:pPr/>
            <a:r>
              <a:t>2017 - 2018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éaliser un jeu d’échecs"/>
          <p:cNvSpPr txBox="1"/>
          <p:nvPr>
            <p:ph type="subTitle" sz="quarter" idx="1"/>
          </p:nvPr>
        </p:nvSpPr>
        <p:spPr>
          <a:xfrm>
            <a:off x="1640581" y="3278451"/>
            <a:ext cx="10464801" cy="1961515"/>
          </a:xfrm>
          <a:prstGeom prst="rect">
            <a:avLst/>
          </a:prstGeom>
        </p:spPr>
        <p:txBody>
          <a:bodyPr/>
          <a:lstStyle>
            <a:lvl1pPr algn="l">
              <a:spcBef>
                <a:spcPts val="3000"/>
              </a:spcBef>
              <a:defRPr sz="3000"/>
            </a:lvl1pPr>
          </a:lstStyle>
          <a:p>
            <a:pPr/>
            <a:r>
              <a:t>Réaliser un jeu d’échecs</a:t>
            </a:r>
          </a:p>
        </p:txBody>
      </p:sp>
      <p:sp>
        <p:nvSpPr>
          <p:cNvPr id="127" name="Présentation du sujet"/>
          <p:cNvSpPr txBox="1"/>
          <p:nvPr/>
        </p:nvSpPr>
        <p:spPr>
          <a:xfrm>
            <a:off x="2711450" y="489363"/>
            <a:ext cx="758190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du sujet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888" r="0" b="0"/>
          <a:stretch>
            <a:fillRect/>
          </a:stretch>
        </p:blipFill>
        <p:spPr>
          <a:xfrm>
            <a:off x="7855660" y="1994243"/>
            <a:ext cx="4588014" cy="452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robot.png" descr="robo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9406" y="5999630"/>
            <a:ext cx="3251201" cy="325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Jouable à deux ou contre une IA"/>
          <p:cNvSpPr txBox="1"/>
          <p:nvPr/>
        </p:nvSpPr>
        <p:spPr>
          <a:xfrm>
            <a:off x="5257218" y="7494317"/>
            <a:ext cx="10464801" cy="1961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Jouable à deux ou contre une 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résentation des fonctionnalités"/>
          <p:cNvSpPr txBox="1"/>
          <p:nvPr/>
        </p:nvSpPr>
        <p:spPr>
          <a:xfrm>
            <a:off x="671195" y="489363"/>
            <a:ext cx="1166241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fonctionnalités </a:t>
            </a:r>
          </a:p>
        </p:txBody>
      </p:sp>
      <p:sp>
        <p:nvSpPr>
          <p:cNvPr id="134" name="Rectangle"/>
          <p:cNvSpPr/>
          <p:nvPr/>
        </p:nvSpPr>
        <p:spPr>
          <a:xfrm>
            <a:off x="1250578" y="5999630"/>
            <a:ext cx="3793740" cy="3171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Rectangle"/>
          <p:cNvSpPr/>
          <p:nvPr/>
        </p:nvSpPr>
        <p:spPr>
          <a:xfrm>
            <a:off x="8156122" y="5999630"/>
            <a:ext cx="3793739" cy="317176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Jouer dans un terminal"/>
          <p:cNvSpPr txBox="1"/>
          <p:nvPr/>
        </p:nvSpPr>
        <p:spPr>
          <a:xfrm>
            <a:off x="1227150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dans un terminal</a:t>
            </a:r>
          </a:p>
        </p:txBody>
      </p:sp>
      <p:sp>
        <p:nvSpPr>
          <p:cNvPr id="137" name="Jouer avec une interface"/>
          <p:cNvSpPr txBox="1"/>
          <p:nvPr/>
        </p:nvSpPr>
        <p:spPr>
          <a:xfrm>
            <a:off x="8132694" y="5348520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Jouer avec une interface</a:t>
            </a:r>
          </a:p>
        </p:txBody>
      </p:sp>
      <p:sp>
        <p:nvSpPr>
          <p:cNvPr id="138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pic>
        <p:nvPicPr>
          <p:cNvPr id="139" name="king.png" descr="ki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139" y="1848639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knight.png" descr="knigh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139" y="3447145"/>
            <a:ext cx="1115811" cy="1115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rook.png" descr="rook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33523" y="1896896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Déplacer toutes les pièces"/>
          <p:cNvSpPr txBox="1"/>
          <p:nvPr/>
        </p:nvSpPr>
        <p:spPr>
          <a:xfrm>
            <a:off x="1817376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578358">
              <a:spcBef>
                <a:spcPts val="2900"/>
              </a:spcBef>
              <a:defRPr b="0" sz="2475"/>
            </a:lvl1pPr>
          </a:lstStyle>
          <a:p>
            <a:pPr/>
            <a:r>
              <a:t>Déplacer toutes les pièces</a:t>
            </a:r>
          </a:p>
        </p:txBody>
      </p:sp>
      <p:sp>
        <p:nvSpPr>
          <p:cNvPr id="143" name="Contrôler les mouvements"/>
          <p:cNvSpPr txBox="1"/>
          <p:nvPr/>
        </p:nvSpPr>
        <p:spPr>
          <a:xfrm>
            <a:off x="1817376" y="3750014"/>
            <a:ext cx="3840596" cy="510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Contrôler les mouvements</a:t>
            </a:r>
          </a:p>
        </p:txBody>
      </p:sp>
      <p:sp>
        <p:nvSpPr>
          <p:cNvPr id="144" name="Gérer les coups spéciaux"/>
          <p:cNvSpPr txBox="1"/>
          <p:nvPr/>
        </p:nvSpPr>
        <p:spPr>
          <a:xfrm>
            <a:off x="8491307" y="2151508"/>
            <a:ext cx="3840596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000"/>
              </a:spcBef>
              <a:defRPr b="0" sz="2500"/>
            </a:lvl1pPr>
          </a:lstStyle>
          <a:p>
            <a:pPr/>
            <a:r>
              <a:t>Gérer les coups spéciaux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ontraintes techniques"/>
          <p:cNvSpPr txBox="1"/>
          <p:nvPr/>
        </p:nvSpPr>
        <p:spPr>
          <a:xfrm>
            <a:off x="2359024" y="489363"/>
            <a:ext cx="828675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Contraintes techniques</a:t>
            </a:r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48" name="Utiliser le langage JAVA"/>
          <p:cNvSpPr txBox="1"/>
          <p:nvPr/>
        </p:nvSpPr>
        <p:spPr>
          <a:xfrm>
            <a:off x="2265819" y="3783516"/>
            <a:ext cx="4755538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Utiliser le langage JAVA</a:t>
            </a:r>
          </a:p>
        </p:txBody>
      </p:sp>
      <p:pic>
        <p:nvPicPr>
          <p:cNvPr id="149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307" y="3439897"/>
            <a:ext cx="1240756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Utilisation d’une nouvelle bibliothèque"/>
          <p:cNvSpPr txBox="1"/>
          <p:nvPr/>
        </p:nvSpPr>
        <p:spPr>
          <a:xfrm>
            <a:off x="2253851" y="5679056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Utilisation d’une nouvelle bibliothèque</a:t>
            </a:r>
          </a:p>
        </p:txBody>
      </p:sp>
      <p:pic>
        <p:nvPicPr>
          <p:cNvPr id="151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3339" y="5679056"/>
            <a:ext cx="1240756" cy="1240757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Pouvoir jouer à deux"/>
          <p:cNvSpPr txBox="1"/>
          <p:nvPr/>
        </p:nvSpPr>
        <p:spPr>
          <a:xfrm>
            <a:off x="8582253" y="3783516"/>
            <a:ext cx="3840596" cy="553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Pouvoir jouer à deux</a:t>
            </a:r>
          </a:p>
        </p:txBody>
      </p:sp>
      <p:pic>
        <p:nvPicPr>
          <p:cNvPr id="153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2572" y="3439897"/>
            <a:ext cx="1240757" cy="124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A voir ???"/>
          <p:cNvSpPr txBox="1"/>
          <p:nvPr/>
        </p:nvSpPr>
        <p:spPr>
          <a:xfrm>
            <a:off x="8582253" y="5568327"/>
            <a:ext cx="3840596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A voir ???</a:t>
            </a:r>
          </a:p>
        </p:txBody>
      </p:sp>
      <p:pic>
        <p:nvPicPr>
          <p:cNvPr id="155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1741" y="5568327"/>
            <a:ext cx="1240756" cy="1240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résentation de la démarche de mise en œuvre"/>
          <p:cNvSpPr txBox="1"/>
          <p:nvPr/>
        </p:nvSpPr>
        <p:spPr>
          <a:xfrm>
            <a:off x="741680" y="482689"/>
            <a:ext cx="11521441" cy="1959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 la démarche de mise en œuvre</a:t>
            </a:r>
          </a:p>
        </p:txBody>
      </p:sp>
      <p:sp>
        <p:nvSpPr>
          <p:cNvPr id="158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59" name="Gantt"/>
          <p:cNvSpPr/>
          <p:nvPr/>
        </p:nvSpPr>
        <p:spPr>
          <a:xfrm>
            <a:off x="545255" y="2577671"/>
            <a:ext cx="11914290" cy="65828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Gantt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résentation des défis techniques"/>
          <p:cNvSpPr txBox="1"/>
          <p:nvPr/>
        </p:nvSpPr>
        <p:spPr>
          <a:xfrm>
            <a:off x="360680" y="489363"/>
            <a:ext cx="12283441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Présentation des défis techniques </a:t>
            </a:r>
          </a:p>
        </p:txBody>
      </p:sp>
      <p:sp>
        <p:nvSpPr>
          <p:cNvPr id="162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63" name="Déplacer toutes les pièces"/>
          <p:cNvSpPr txBox="1"/>
          <p:nvPr/>
        </p:nvSpPr>
        <p:spPr>
          <a:xfrm>
            <a:off x="2280602" y="3179951"/>
            <a:ext cx="4755538" cy="5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Déplacer toutes les pièces</a:t>
            </a:r>
          </a:p>
        </p:txBody>
      </p:sp>
      <p:pic>
        <p:nvPicPr>
          <p:cNvPr id="164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0090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Gestion des coups spéciaux ( échec, roque , fin de partie"/>
          <p:cNvSpPr txBox="1"/>
          <p:nvPr/>
        </p:nvSpPr>
        <p:spPr>
          <a:xfrm>
            <a:off x="2268634" y="4813001"/>
            <a:ext cx="477947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Gestion des coups spéciaux ( échec, roque , fin de partie</a:t>
            </a:r>
          </a:p>
        </p:txBody>
      </p:sp>
      <p:pic>
        <p:nvPicPr>
          <p:cNvPr id="166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8122" y="4558389"/>
            <a:ext cx="1019298" cy="101929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Interface graphique fonctionnelle"/>
          <p:cNvSpPr txBox="1"/>
          <p:nvPr/>
        </p:nvSpPr>
        <p:spPr>
          <a:xfrm>
            <a:off x="8617867" y="2925339"/>
            <a:ext cx="384059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Interface graphique fonctionnelle </a:t>
            </a:r>
          </a:p>
        </p:txBody>
      </p:sp>
      <p:pic>
        <p:nvPicPr>
          <p:cNvPr id="168" name="problems-with-synchronization.png" descr="problems-with-synchroniz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17355" y="2925339"/>
            <a:ext cx="1019298" cy="1019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éroulement du projet"/>
          <p:cNvSpPr txBox="1"/>
          <p:nvPr/>
        </p:nvSpPr>
        <p:spPr>
          <a:xfrm>
            <a:off x="2514092" y="489363"/>
            <a:ext cx="79766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71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72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73" name="UML.png" descr="UM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3124" y="1981507"/>
            <a:ext cx="13111048" cy="6437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6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Déroulement du projet"/>
          <p:cNvSpPr txBox="1"/>
          <p:nvPr/>
        </p:nvSpPr>
        <p:spPr>
          <a:xfrm>
            <a:off x="2514092" y="489363"/>
            <a:ext cx="7976617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Déroulement du projet</a:t>
            </a:r>
          </a:p>
        </p:txBody>
      </p:sp>
      <p:sp>
        <p:nvSpPr>
          <p:cNvPr id="176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77" name="Texte"/>
          <p:cNvSpPr txBox="1"/>
          <p:nvPr/>
        </p:nvSpPr>
        <p:spPr>
          <a:xfrm>
            <a:off x="6156773" y="9296400"/>
            <a:ext cx="455880" cy="324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  <a:r>
              <a:t>￼</a:t>
            </a:r>
          </a:p>
        </p:txBody>
      </p:sp>
      <p:pic>
        <p:nvPicPr>
          <p:cNvPr id="178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5633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2184041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4422409"/>
            <a:ext cx="1293354" cy="1293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boss.png" descr="bos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8570" y="6660776"/>
            <a:ext cx="1293354" cy="129335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Paul"/>
          <p:cNvSpPr txBox="1"/>
          <p:nvPr/>
        </p:nvSpPr>
        <p:spPr>
          <a:xfrm>
            <a:off x="1278881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Paul</a:t>
            </a:r>
          </a:p>
        </p:txBody>
      </p:sp>
      <p:sp>
        <p:nvSpPr>
          <p:cNvPr id="185" name="Création de la classe jeu…"/>
          <p:cNvSpPr txBox="1"/>
          <p:nvPr/>
        </p:nvSpPr>
        <p:spPr>
          <a:xfrm>
            <a:off x="2676710" y="4873828"/>
            <a:ext cx="3885820" cy="145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jeu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Adaptation du jeu en graphique</a:t>
            </a:r>
          </a:p>
          <a:p>
            <a:pPr algn="l">
              <a:spcBef>
                <a:spcPts val="500"/>
              </a:spcBef>
              <a:defRPr b="0" sz="1900"/>
            </a:pPr>
          </a:p>
        </p:txBody>
      </p:sp>
      <p:sp>
        <p:nvSpPr>
          <p:cNvPr id="186" name="Création de la classe Plateau…"/>
          <p:cNvSpPr txBox="1"/>
          <p:nvPr/>
        </p:nvSpPr>
        <p:spPr>
          <a:xfrm>
            <a:off x="8557273" y="2141414"/>
            <a:ext cx="3885820" cy="2101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Plateau 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                         ControlBouton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rapport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Rédaction du diaporama </a:t>
            </a:r>
          </a:p>
        </p:txBody>
      </p:sp>
      <p:sp>
        <p:nvSpPr>
          <p:cNvPr id="187" name="Création de la classe Roi…"/>
          <p:cNvSpPr txBox="1"/>
          <p:nvPr/>
        </p:nvSpPr>
        <p:spPr>
          <a:xfrm>
            <a:off x="8557273" y="6936181"/>
            <a:ext cx="3885820" cy="74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Roi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Tour.</a:t>
            </a:r>
          </a:p>
        </p:txBody>
      </p:sp>
      <p:sp>
        <p:nvSpPr>
          <p:cNvPr id="188" name="Chef de projet…"/>
          <p:cNvSpPr txBox="1"/>
          <p:nvPr/>
        </p:nvSpPr>
        <p:spPr>
          <a:xfrm>
            <a:off x="2676710" y="2344161"/>
            <a:ext cx="3885820" cy="13902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Chef de projet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Classe Piece</a:t>
            </a:r>
          </a:p>
          <a:p>
            <a:pPr marL="444500" indent="-444500" algn="l">
              <a:spcBef>
                <a:spcPts val="500"/>
              </a:spcBef>
              <a:buSzPct val="145000"/>
              <a:buChar char="-"/>
              <a:defRPr b="0" sz="1900"/>
            </a:pPr>
            <a:r>
              <a:t>Organisation des réunions et gestion du projet</a:t>
            </a:r>
          </a:p>
        </p:txBody>
      </p:sp>
      <p:sp>
        <p:nvSpPr>
          <p:cNvPr id="189" name="David"/>
          <p:cNvSpPr txBox="1"/>
          <p:nvPr/>
        </p:nvSpPr>
        <p:spPr>
          <a:xfrm>
            <a:off x="1278881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David</a:t>
            </a:r>
          </a:p>
        </p:txBody>
      </p:sp>
      <p:sp>
        <p:nvSpPr>
          <p:cNvPr id="190" name="Théo"/>
          <p:cNvSpPr txBox="1"/>
          <p:nvPr/>
        </p:nvSpPr>
        <p:spPr>
          <a:xfrm>
            <a:off x="1278881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Théo</a:t>
            </a:r>
          </a:p>
        </p:txBody>
      </p:sp>
      <p:sp>
        <p:nvSpPr>
          <p:cNvPr id="191" name="Benjamin"/>
          <p:cNvSpPr txBox="1"/>
          <p:nvPr/>
        </p:nvSpPr>
        <p:spPr>
          <a:xfrm>
            <a:off x="7131818" y="3492101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Benjamin</a:t>
            </a:r>
          </a:p>
        </p:txBody>
      </p:sp>
      <p:sp>
        <p:nvSpPr>
          <p:cNvPr id="192" name="Alexis"/>
          <p:cNvSpPr txBox="1"/>
          <p:nvPr/>
        </p:nvSpPr>
        <p:spPr>
          <a:xfrm>
            <a:off x="7131818" y="5728325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Alexis</a:t>
            </a:r>
          </a:p>
        </p:txBody>
      </p:sp>
      <p:sp>
        <p:nvSpPr>
          <p:cNvPr id="193" name="Victor"/>
          <p:cNvSpPr txBox="1"/>
          <p:nvPr/>
        </p:nvSpPr>
        <p:spPr>
          <a:xfrm>
            <a:off x="7131818" y="7964549"/>
            <a:ext cx="1146858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/>
            <a:r>
              <a:t>Victor </a:t>
            </a:r>
          </a:p>
        </p:txBody>
      </p:sp>
      <p:sp>
        <p:nvSpPr>
          <p:cNvPr id="194" name="Création de la classe Fou…"/>
          <p:cNvSpPr txBox="1"/>
          <p:nvPr/>
        </p:nvSpPr>
        <p:spPr>
          <a:xfrm>
            <a:off x="2676710" y="7075662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Fou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Pion</a:t>
            </a:r>
          </a:p>
        </p:txBody>
      </p:sp>
      <p:sp>
        <p:nvSpPr>
          <p:cNvPr id="195" name="Création de la classe Dame…"/>
          <p:cNvSpPr txBox="1"/>
          <p:nvPr/>
        </p:nvSpPr>
        <p:spPr>
          <a:xfrm>
            <a:off x="8557273" y="4876800"/>
            <a:ext cx="3885820" cy="742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Dame</a:t>
            </a:r>
          </a:p>
          <a:p>
            <a:pPr marL="272435" indent="-272435" algn="l">
              <a:spcBef>
                <a:spcPts val="500"/>
              </a:spcBef>
              <a:buSzPct val="145000"/>
              <a:buChar char="-"/>
              <a:defRPr b="0" sz="1900"/>
            </a:pPr>
            <a:r>
              <a:t>Création de la classe Cavalier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Bilan"/>
          <p:cNvSpPr txBox="1"/>
          <p:nvPr/>
        </p:nvSpPr>
        <p:spPr>
          <a:xfrm>
            <a:off x="5562854" y="653054"/>
            <a:ext cx="187909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6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Bilan</a:t>
            </a:r>
          </a:p>
        </p:txBody>
      </p:sp>
      <p:sp>
        <p:nvSpPr>
          <p:cNvPr id="198" name="Numéro de diapositive"/>
          <p:cNvSpPr txBox="1"/>
          <p:nvPr>
            <p:ph type="sldNum" sz="quarter" idx="2"/>
          </p:nvPr>
        </p:nvSpPr>
        <p:spPr>
          <a:xfrm>
            <a:off x="6156773" y="9296400"/>
            <a:ext cx="4558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>
              <a:defRPr b="0" sz="1600"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fld id="{86CB4B4D-7CA3-9044-876B-883B54F8677D}" type="slidenum"/>
          </a:p>
        </p:txBody>
      </p:sp>
      <p:sp>
        <p:nvSpPr>
          <p:cNvPr id="199" name="Technique :"/>
          <p:cNvSpPr txBox="1"/>
          <p:nvPr/>
        </p:nvSpPr>
        <p:spPr>
          <a:xfrm>
            <a:off x="1045195" y="2441393"/>
            <a:ext cx="2168272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/>
            </a:lvl1pPr>
          </a:lstStyle>
          <a:p>
            <a:pPr/>
            <a:r>
              <a:t>Technique : </a:t>
            </a:r>
          </a:p>
        </p:txBody>
      </p:sp>
      <p:sp>
        <p:nvSpPr>
          <p:cNvPr id="200" name="- Programme fonctionnel"/>
          <p:cNvSpPr txBox="1"/>
          <p:nvPr/>
        </p:nvSpPr>
        <p:spPr>
          <a:xfrm>
            <a:off x="2129330" y="3402170"/>
            <a:ext cx="364299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Programme fonctionnel</a:t>
            </a:r>
          </a:p>
        </p:txBody>
      </p:sp>
      <p:sp>
        <p:nvSpPr>
          <p:cNvPr id="201" name="- Possible d’améliorer l’aspect graphique"/>
          <p:cNvSpPr txBox="1"/>
          <p:nvPr/>
        </p:nvSpPr>
        <p:spPr>
          <a:xfrm>
            <a:off x="2129330" y="4153200"/>
            <a:ext cx="601853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Possible d’améliorer l’aspect graphique </a:t>
            </a:r>
          </a:p>
        </p:txBody>
      </p:sp>
      <p:sp>
        <p:nvSpPr>
          <p:cNvPr id="202" name="- Ajout d’une IA pour jouer seul"/>
          <p:cNvSpPr txBox="1"/>
          <p:nvPr/>
        </p:nvSpPr>
        <p:spPr>
          <a:xfrm>
            <a:off x="2129330" y="4904231"/>
            <a:ext cx="452501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/>
            </a:lvl1pPr>
          </a:lstStyle>
          <a:p>
            <a:pPr/>
            <a:r>
              <a:t>- Ajout d’une IA pour jouer seul</a:t>
            </a:r>
          </a:p>
        </p:txBody>
      </p:sp>
      <p:sp>
        <p:nvSpPr>
          <p:cNvPr id="203" name="Humain :"/>
          <p:cNvSpPr txBox="1"/>
          <p:nvPr/>
        </p:nvSpPr>
        <p:spPr>
          <a:xfrm>
            <a:off x="5655912" y="2170750"/>
            <a:ext cx="1744981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>
                <a:solidFill>
                  <a:srgbClr val="FB0500"/>
                </a:solidFill>
              </a:defRPr>
            </a:lvl1pPr>
          </a:lstStyle>
          <a:p>
            <a:pPr/>
            <a:r>
              <a:t>Humain : </a:t>
            </a:r>
          </a:p>
        </p:txBody>
      </p:sp>
      <p:sp>
        <p:nvSpPr>
          <p:cNvPr id="204" name="- Difficile de se coordonner"/>
          <p:cNvSpPr txBox="1"/>
          <p:nvPr/>
        </p:nvSpPr>
        <p:spPr>
          <a:xfrm>
            <a:off x="6740047" y="3131527"/>
            <a:ext cx="394335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FB0500"/>
                </a:solidFill>
              </a:defRPr>
            </a:lvl1pPr>
          </a:lstStyle>
          <a:p>
            <a:pPr/>
            <a:r>
              <a:t>- Difficile de se coordonner</a:t>
            </a:r>
          </a:p>
        </p:txBody>
      </p:sp>
      <p:sp>
        <p:nvSpPr>
          <p:cNvPr id="205" name="- Bonne entente et bonne ambiance de travail"/>
          <p:cNvSpPr txBox="1"/>
          <p:nvPr/>
        </p:nvSpPr>
        <p:spPr>
          <a:xfrm>
            <a:off x="6752528" y="3882558"/>
            <a:ext cx="660146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FB0500"/>
                </a:solidFill>
              </a:defRPr>
            </a:lvl1pPr>
          </a:lstStyle>
          <a:p>
            <a:pPr/>
            <a:r>
              <a:t>- Bonne entente et bonne ambiance de travail</a:t>
            </a:r>
          </a:p>
        </p:txBody>
      </p:sp>
      <p:sp>
        <p:nvSpPr>
          <p:cNvPr id="206" name="Pédagogique :"/>
          <p:cNvSpPr txBox="1"/>
          <p:nvPr/>
        </p:nvSpPr>
        <p:spPr>
          <a:xfrm>
            <a:off x="676147" y="5790586"/>
            <a:ext cx="2697100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3000">
                <a:solidFill>
                  <a:srgbClr val="0072BF"/>
                </a:solidFill>
              </a:defRPr>
            </a:lvl1pPr>
          </a:lstStyle>
          <a:p>
            <a:pPr/>
            <a:r>
              <a:t>Pédagogique : </a:t>
            </a:r>
          </a:p>
        </p:txBody>
      </p:sp>
      <p:sp>
        <p:nvSpPr>
          <p:cNvPr id="207" name="- Meilleure connaissance du jeu d’échecs"/>
          <p:cNvSpPr txBox="1"/>
          <p:nvPr/>
        </p:nvSpPr>
        <p:spPr>
          <a:xfrm>
            <a:off x="1760282" y="6751362"/>
            <a:ext cx="6071871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0072BF"/>
                </a:solidFill>
              </a:defRPr>
            </a:lvl1pPr>
          </a:lstStyle>
          <a:p>
            <a:pPr/>
            <a:r>
              <a:t>- Meilleure connaissance du jeu d’échecs </a:t>
            </a:r>
          </a:p>
        </p:txBody>
      </p:sp>
      <p:sp>
        <p:nvSpPr>
          <p:cNvPr id="208" name="- Utilisation de GitKraken pour la gestion du code"/>
          <p:cNvSpPr txBox="1"/>
          <p:nvPr/>
        </p:nvSpPr>
        <p:spPr>
          <a:xfrm>
            <a:off x="1760282" y="7502393"/>
            <a:ext cx="712406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0072BF"/>
                </a:solidFill>
              </a:defRPr>
            </a:lvl1pPr>
          </a:lstStyle>
          <a:p>
            <a:pPr/>
            <a:r>
              <a:t>- Utilisation de GitKraken pour la gestion du code</a:t>
            </a:r>
          </a:p>
        </p:txBody>
      </p:sp>
      <p:sp>
        <p:nvSpPr>
          <p:cNvPr id="209" name="- Utilisation d’une grande partie des connaissances"/>
          <p:cNvSpPr txBox="1"/>
          <p:nvPr/>
        </p:nvSpPr>
        <p:spPr>
          <a:xfrm>
            <a:off x="1760282" y="8253424"/>
            <a:ext cx="7394576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0072BF"/>
                </a:solidFill>
              </a:defRPr>
            </a:lvl1pPr>
          </a:lstStyle>
          <a:p>
            <a:pPr/>
            <a:r>
              <a:t>- Utilisation d’une grande partie des connaissances</a:t>
            </a:r>
          </a:p>
        </p:txBody>
      </p:sp>
      <p:sp>
        <p:nvSpPr>
          <p:cNvPr id="210" name="- Apprentissage de la répartition du travail"/>
          <p:cNvSpPr txBox="1"/>
          <p:nvPr/>
        </p:nvSpPr>
        <p:spPr>
          <a:xfrm>
            <a:off x="6740047" y="4633589"/>
            <a:ext cx="6059489" cy="47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000"/>
              </a:spcBef>
              <a:defRPr b="0" sz="2500">
                <a:solidFill>
                  <a:srgbClr val="FB0500"/>
                </a:solidFill>
              </a:defRPr>
            </a:lvl1pPr>
          </a:lstStyle>
          <a:p>
            <a:pPr/>
            <a:r>
              <a:t>- Apprentissage de la répartition du travail</a:t>
            </a:r>
          </a:p>
        </p:txBody>
      </p:sp>
      <p:pic>
        <p:nvPicPr>
          <p:cNvPr id="211" name="computer.png" descr="comput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8890" y="2477176"/>
            <a:ext cx="1879093" cy="1879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artificial-intelligence.png" descr="artificial-intelligen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1769" y="6926141"/>
            <a:ext cx="1276044" cy="127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code.png" descr="cod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59469" y="6926448"/>
            <a:ext cx="1275430" cy="1275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laptop.png" descr="laptop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43386" y="6751362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8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799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8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799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8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799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xit" nodeType="afterEffect" presetSubtype="32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Class="exit" nodeType="after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Class="exit" nodeType="afterEffect" presetSubtype="32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Class="exit" nodeType="afterEffect" presetSubtype="32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Class="exit" nodeType="afterEffect" presetSubtype="32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Class="exit" nodeType="afterEffect" presetSubtype="32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Class="exit" nodeType="after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Class="entr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8" dur="8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8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xit" nodeType="clickEffect" presetSubtype="32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Class="exit" nodeType="after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Class="exit" nodeType="afterEffect" presetSubtype="32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8" dur="8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8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8" dur="8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xit" nodeType="clickEffect" presetSubtype="32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Class="exit" nodeType="afterEffect" presetSubtype="32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Class="exit" nodeType="afterEffect" presetSubtype="32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Class="exit" nodeType="afterEffect" presetSubtype="32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4" dur="8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00"/>
                            </p:stCondLst>
                            <p:childTnLst>
                              <p:par>
                                <p:cTn id="156" presetClass="exit" nodeType="afterEffect" presetSubtype="32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5"/>
      <p:bldP build="whole" bldLvl="1" animBg="1" rev="0" advAuto="0" spid="206" grpId="23"/>
      <p:bldP build="whole" bldLvl="1" animBg="1" rev="0" advAuto="0" spid="207" grpId="28"/>
      <p:bldP build="whole" bldLvl="1" animBg="1" rev="0" advAuto="0" spid="202" grpId="16"/>
      <p:bldP build="whole" bldLvl="1" animBg="1" rev="0" advAuto="0" spid="200" grpId="14"/>
      <p:bldP build="whole" bldLvl="1" animBg="1" rev="0" advAuto="0" spid="206" grpId="27"/>
      <p:bldP build="whole" bldLvl="1" animBg="1" rev="0" advAuto="0" spid="213" grpId="4"/>
      <p:bldP build="whole" bldLvl="1" animBg="1" rev="0" advAuto="0" spid="209" grpId="26"/>
      <p:bldP build="whole" bldLvl="1" animBg="1" rev="0" advAuto="0" spid="208" grpId="29"/>
      <p:bldP build="whole" bldLvl="1" animBg="1" rev="0" advAuto="0" spid="209" grpId="30"/>
      <p:bldP build="whole" bldLvl="1" animBg="1" rev="0" advAuto="0" spid="203" grpId="17"/>
      <p:bldP build="whole" bldLvl="1" animBg="1" rev="0" advAuto="0" spid="210" grpId="31"/>
      <p:bldP build="whole" bldLvl="1" animBg="1" rev="0" advAuto="0" spid="213" grpId="12"/>
      <p:bldP build="whole" bldLvl="1" animBg="1" rev="0" advAuto="0" spid="203" grpId="20"/>
      <p:bldP build="whole" bldLvl="1" animBg="1" rev="0" advAuto="0" spid="210" grpId="32"/>
      <p:bldP build="whole" bldLvl="1" animBg="1" rev="0" advAuto="0" spid="205" grpId="19"/>
      <p:bldP build="whole" bldLvl="1" animBg="1" rev="0" advAuto="0" spid="199" grpId="1"/>
      <p:bldP build="whole" bldLvl="1" animBg="1" rev="0" advAuto="0" spid="211" grpId="2"/>
      <p:bldP build="whole" bldLvl="1" animBg="1" rev="0" advAuto="0" spid="204" grpId="18"/>
      <p:bldP build="whole" bldLvl="1" animBg="1" rev="0" advAuto="0" spid="205" grpId="22"/>
      <p:bldP build="whole" bldLvl="1" animBg="1" rev="0" advAuto="0" spid="204" grpId="21"/>
      <p:bldP build="whole" bldLvl="1" animBg="1" rev="0" advAuto="0" spid="199" grpId="9"/>
      <p:bldP build="whole" bldLvl="1" animBg="1" rev="0" advAuto="0" spid="214" grpId="6"/>
      <p:bldP build="whole" bldLvl="1" animBg="1" rev="0" advAuto="0" spid="201" grpId="5"/>
      <p:bldP build="whole" bldLvl="1" animBg="1" rev="0" advAuto="0" spid="211" grpId="13"/>
      <p:bldP build="whole" bldLvl="1" animBg="1" rev="0" advAuto="0" spid="200" grpId="3"/>
      <p:bldP build="whole" bldLvl="1" animBg="1" rev="0" advAuto="0" spid="202" grpId="7"/>
      <p:bldP build="whole" bldLvl="1" animBg="1" rev="0" advAuto="0" spid="214" grpId="10"/>
      <p:bldP build="whole" bldLvl="1" animBg="1" rev="0" advAuto="0" spid="212" grpId="8"/>
      <p:bldP build="whole" bldLvl="1" animBg="1" rev="0" advAuto="0" spid="207" grpId="24"/>
      <p:bldP build="whole" bldLvl="1" animBg="1" rev="0" advAuto="0" spid="201" grpId="15"/>
      <p:bldP build="whole" bldLvl="1" animBg="1" rev="0" advAuto="0" spid="212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