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55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0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44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89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33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78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22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67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1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ut_logo.png" descr="iut_logo.png"/>
          <p:cNvPicPr>
            <a:picLocks noChangeAspect="1"/>
          </p:cNvPicPr>
          <p:nvPr/>
        </p:nvPicPr>
        <p:blipFill>
          <a:blip r:embed="rId2">
            <a:extLst/>
          </a:blip>
          <a:srcRect l="6781" t="0" r="0" b="0"/>
          <a:stretch>
            <a:fillRect/>
          </a:stretch>
        </p:blipFill>
        <p:spPr>
          <a:xfrm>
            <a:off x="203696" y="201662"/>
            <a:ext cx="2688402" cy="1153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nfo_iut_logo.jpg" descr="info_iut_logo.jpg"/>
          <p:cNvPicPr>
            <a:picLocks noChangeAspect="1"/>
          </p:cNvPicPr>
          <p:nvPr/>
        </p:nvPicPr>
        <p:blipFill>
          <a:blip r:embed="rId3">
            <a:extLst/>
          </a:blip>
          <a:srcRect l="12586" t="21789" r="12586" b="21789"/>
          <a:stretch>
            <a:fillRect/>
          </a:stretch>
        </p:blipFill>
        <p:spPr>
          <a:xfrm>
            <a:off x="867717" y="1208980"/>
            <a:ext cx="1973314" cy="83695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outenance de projet"/>
          <p:cNvSpPr txBox="1"/>
          <p:nvPr/>
        </p:nvSpPr>
        <p:spPr>
          <a:xfrm>
            <a:off x="2039810" y="3864670"/>
            <a:ext cx="8925180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Soutenance de projet</a:t>
            </a:r>
          </a:p>
        </p:txBody>
      </p:sp>
      <p:sp>
        <p:nvSpPr>
          <p:cNvPr id="122" name="Benjamin ROBERT - Victor BRUNGARD - David KERBITCHIAN…"/>
          <p:cNvSpPr txBox="1"/>
          <p:nvPr/>
        </p:nvSpPr>
        <p:spPr>
          <a:xfrm>
            <a:off x="2432507" y="8241016"/>
            <a:ext cx="8139786" cy="112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/>
            </a:pPr>
            <a:r>
              <a:t>Benjamin ROBERT - Victor BRUNGARD - David KERBITCHIAN </a:t>
            </a:r>
          </a:p>
          <a:p>
            <a:pPr>
              <a:defRPr b="0" sz="2200"/>
            </a:pPr>
            <a:r>
              <a:t>Alexis CRINQUAND -Theo COLLIGNON - Paul JACOBS </a:t>
            </a:r>
          </a:p>
        </p:txBody>
      </p:sp>
      <p:sp>
        <p:nvSpPr>
          <p:cNvPr id="123" name="Jeu d’échecs"/>
          <p:cNvSpPr txBox="1"/>
          <p:nvPr/>
        </p:nvSpPr>
        <p:spPr>
          <a:xfrm>
            <a:off x="4859528" y="5116409"/>
            <a:ext cx="32857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Jeu d’échecs </a:t>
            </a:r>
          </a:p>
        </p:txBody>
      </p:sp>
      <p:sp>
        <p:nvSpPr>
          <p:cNvPr id="124" name="2017 - 2018"/>
          <p:cNvSpPr txBox="1"/>
          <p:nvPr/>
        </p:nvSpPr>
        <p:spPr>
          <a:xfrm>
            <a:off x="11210016" y="239138"/>
            <a:ext cx="1554735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2017 - 2018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Bilan"/>
          <p:cNvSpPr txBox="1"/>
          <p:nvPr/>
        </p:nvSpPr>
        <p:spPr>
          <a:xfrm>
            <a:off x="5562854" y="653054"/>
            <a:ext cx="187909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Bilan</a:t>
            </a:r>
          </a:p>
        </p:txBody>
      </p:sp>
      <p:sp>
        <p:nvSpPr>
          <p:cNvPr id="219" name="Numéro de diapositive"/>
          <p:cNvSpPr txBox="1"/>
          <p:nvPr>
            <p:ph type="sldNum" sz="quarter" idx="2"/>
          </p:nvPr>
        </p:nvSpPr>
        <p:spPr>
          <a:xfrm>
            <a:off x="6043794" y="9296400"/>
            <a:ext cx="568859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220" name="Technique :"/>
          <p:cNvSpPr txBox="1"/>
          <p:nvPr/>
        </p:nvSpPr>
        <p:spPr>
          <a:xfrm>
            <a:off x="1045195" y="2441393"/>
            <a:ext cx="216827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Technique : </a:t>
            </a:r>
          </a:p>
        </p:txBody>
      </p:sp>
      <p:sp>
        <p:nvSpPr>
          <p:cNvPr id="221" name="- Programme fonctionnel"/>
          <p:cNvSpPr txBox="1"/>
          <p:nvPr/>
        </p:nvSpPr>
        <p:spPr>
          <a:xfrm>
            <a:off x="2129330" y="3402170"/>
            <a:ext cx="364299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Programme fonctionnel</a:t>
            </a:r>
          </a:p>
        </p:txBody>
      </p:sp>
      <p:sp>
        <p:nvSpPr>
          <p:cNvPr id="222" name="- Possible d’améliorer l’aspect graphique"/>
          <p:cNvSpPr txBox="1"/>
          <p:nvPr/>
        </p:nvSpPr>
        <p:spPr>
          <a:xfrm>
            <a:off x="2129330" y="4153201"/>
            <a:ext cx="601853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Possible d’améliorer l’aspect graphique </a:t>
            </a:r>
          </a:p>
        </p:txBody>
      </p:sp>
      <p:sp>
        <p:nvSpPr>
          <p:cNvPr id="223" name="- Ajout d’une IA pour jouer seul"/>
          <p:cNvSpPr txBox="1"/>
          <p:nvPr/>
        </p:nvSpPr>
        <p:spPr>
          <a:xfrm>
            <a:off x="2129330" y="4904231"/>
            <a:ext cx="452501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Ajout d’une IA pour jouer seul</a:t>
            </a:r>
          </a:p>
        </p:txBody>
      </p:sp>
      <p:sp>
        <p:nvSpPr>
          <p:cNvPr id="224" name="Humain :"/>
          <p:cNvSpPr txBox="1"/>
          <p:nvPr/>
        </p:nvSpPr>
        <p:spPr>
          <a:xfrm>
            <a:off x="1049444" y="2440312"/>
            <a:ext cx="174498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Humain : </a:t>
            </a:r>
          </a:p>
        </p:txBody>
      </p:sp>
      <p:sp>
        <p:nvSpPr>
          <p:cNvPr id="225" name="- Difficile de se coordonner"/>
          <p:cNvSpPr txBox="1"/>
          <p:nvPr/>
        </p:nvSpPr>
        <p:spPr>
          <a:xfrm>
            <a:off x="2133579" y="3401089"/>
            <a:ext cx="394335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Difficile de se coordonner</a:t>
            </a:r>
          </a:p>
        </p:txBody>
      </p:sp>
      <p:sp>
        <p:nvSpPr>
          <p:cNvPr id="226" name="- Bonne entente et bonne ambiance de travail"/>
          <p:cNvSpPr txBox="1"/>
          <p:nvPr/>
        </p:nvSpPr>
        <p:spPr>
          <a:xfrm>
            <a:off x="2146060" y="4152120"/>
            <a:ext cx="660146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Bonne entente et bonne ambiance de travail</a:t>
            </a:r>
          </a:p>
        </p:txBody>
      </p:sp>
      <p:sp>
        <p:nvSpPr>
          <p:cNvPr id="227" name="Pédagogique :"/>
          <p:cNvSpPr txBox="1"/>
          <p:nvPr/>
        </p:nvSpPr>
        <p:spPr>
          <a:xfrm>
            <a:off x="1050467" y="2466446"/>
            <a:ext cx="269710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Pédagogique : </a:t>
            </a:r>
          </a:p>
        </p:txBody>
      </p:sp>
      <p:sp>
        <p:nvSpPr>
          <p:cNvPr id="228" name="- Meilleure connaissance du jeu d’échecs"/>
          <p:cNvSpPr txBox="1"/>
          <p:nvPr/>
        </p:nvSpPr>
        <p:spPr>
          <a:xfrm>
            <a:off x="2134603" y="3427222"/>
            <a:ext cx="607187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Meilleure connaissance du jeu d’échecs </a:t>
            </a:r>
          </a:p>
        </p:txBody>
      </p:sp>
      <p:sp>
        <p:nvSpPr>
          <p:cNvPr id="229" name="- Utilisation de GitKraken pour la gestion du code"/>
          <p:cNvSpPr txBox="1"/>
          <p:nvPr/>
        </p:nvSpPr>
        <p:spPr>
          <a:xfrm>
            <a:off x="2134603" y="4178253"/>
            <a:ext cx="712406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Utilisation de GitKraken pour la gestion du code</a:t>
            </a:r>
          </a:p>
        </p:txBody>
      </p:sp>
      <p:sp>
        <p:nvSpPr>
          <p:cNvPr id="230" name="- Utilisation d’une grande partie des connaissances"/>
          <p:cNvSpPr txBox="1"/>
          <p:nvPr/>
        </p:nvSpPr>
        <p:spPr>
          <a:xfrm>
            <a:off x="2134603" y="4929284"/>
            <a:ext cx="739457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Utilisation d’une grande partie des connaissances</a:t>
            </a:r>
          </a:p>
        </p:txBody>
      </p:sp>
      <p:sp>
        <p:nvSpPr>
          <p:cNvPr id="231" name="- Apprentissage de la répartition du travail"/>
          <p:cNvSpPr txBox="1"/>
          <p:nvPr/>
        </p:nvSpPr>
        <p:spPr>
          <a:xfrm>
            <a:off x="2133579" y="4903150"/>
            <a:ext cx="605948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Apprentissage de la répartition du travail</a:t>
            </a:r>
          </a:p>
        </p:txBody>
      </p:sp>
      <p:pic>
        <p:nvPicPr>
          <p:cNvPr id="232" name="computer.png" descr="compu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8890" y="2477176"/>
            <a:ext cx="1879093" cy="1879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artificial-intelligence.png" descr="artificial-intelligen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1769" y="6926140"/>
            <a:ext cx="1276045" cy="127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code.png" descr="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9469" y="6926448"/>
            <a:ext cx="1275430" cy="1275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laptop.png" descr="laptop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43386" y="6751362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- Apprentissage de la communication en groupe"/>
          <p:cNvSpPr txBox="1"/>
          <p:nvPr/>
        </p:nvSpPr>
        <p:spPr>
          <a:xfrm>
            <a:off x="2134603" y="5671538"/>
            <a:ext cx="6942773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Apprentissage de la communication en groupe</a:t>
            </a:r>
          </a:p>
        </p:txBody>
      </p:sp>
      <p:pic>
        <p:nvPicPr>
          <p:cNvPr id="237" name="calendar.png" descr="calenda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59472" y="6926140"/>
            <a:ext cx="1276044" cy="127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employees.png" descr="employee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68890" y="2207372"/>
            <a:ext cx="2021475" cy="2021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peak.png" descr="speak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5312" y="6939343"/>
            <a:ext cx="1276044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teamwork.png" descr="teamwork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31152" y="6926140"/>
            <a:ext cx="1276044" cy="127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bookshelf.png" descr="bookshelf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991126" y="6852788"/>
            <a:ext cx="1422749" cy="1422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chat.png" descr="chat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557639" y="6939343"/>
            <a:ext cx="1422749" cy="1422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chess-board.png" descr="chess-board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491308" y="6939343"/>
            <a:ext cx="1276045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classroom.png" descr="classroo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797825" y="2405985"/>
            <a:ext cx="2021475" cy="2021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GitKraken-Logo.png" descr="GitKraken-Logo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976813" y="6939343"/>
            <a:ext cx="1625601" cy="1422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799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799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799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xit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Class="exit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Class="exit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Class="exit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Class="exit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Class="exit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Class="exit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499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8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"/>
                            </p:stCondLst>
                            <p:childTnLst>
                              <p:par>
                                <p:cTn id="94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499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8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499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0" dur="8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00"/>
                            </p:stCondLst>
                            <p:childTnLst>
                              <p:par>
                                <p:cTn id="112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499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xit" nodeType="click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Class="exit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Class="exit" nodeType="afterEffect" presetSubtype="32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Class="exit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Class="exit" nodeType="afterEffect" presetSubtype="32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0"/>
                            </p:stCondLst>
                            <p:childTnLst>
                              <p:par>
                                <p:cTn id="142" presetClass="exit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000"/>
                            </p:stCondLst>
                            <p:childTnLst>
                              <p:par>
                                <p:cTn id="147" presetClass="exit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000"/>
                            </p:stCondLst>
                            <p:childTnLst>
                              <p:par>
                                <p:cTn id="152" presetClass="exit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000"/>
                            </p:stCondLst>
                            <p:childTnLst>
                              <p:par>
                                <p:cTn id="157" presetClass="entr" nodeType="after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500"/>
                            </p:stCondLst>
                            <p:childTnLst>
                              <p:par>
                                <p:cTn id="161" presetClass="entr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3" dur="499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8" dur="8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00"/>
                            </p:stCondLst>
                            <p:childTnLst>
                              <p:par>
                                <p:cTn id="170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2" dur="499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7" dur="8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800"/>
                            </p:stCondLst>
                            <p:childTnLst>
                              <p:par>
                                <p:cTn id="179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1" dur="499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Class="entr" nodeType="click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6" dur="8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00"/>
                            </p:stCondLst>
                            <p:childTnLst>
                              <p:par>
                                <p:cTn id="188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0" dur="499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5" dur="8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800"/>
                            </p:stCondLst>
                            <p:childTnLst>
                              <p:par>
                                <p:cTn id="197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9" dur="499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41"/>
      <p:bldP build="whole" bldLvl="1" animBg="1" rev="0" advAuto="0" spid="234" grpId="4"/>
      <p:bldP build="whole" bldLvl="1" animBg="1" rev="0" advAuto="0" spid="245" grpId="38"/>
      <p:bldP build="whole" bldLvl="1" animBg="1" rev="0" advAuto="0" spid="227" grpId="33"/>
      <p:bldP build="whole" bldLvl="1" animBg="1" rev="0" advAuto="0" spid="220" grpId="1"/>
      <p:bldP build="whole" bldLvl="1" animBg="1" rev="0" advAuto="0" spid="234" grpId="12"/>
      <p:bldP build="whole" bldLvl="1" animBg="1" rev="0" advAuto="0" spid="232" grpId="2"/>
      <p:bldP build="whole" bldLvl="1" animBg="1" rev="0" advAuto="0" spid="220" grpId="9"/>
      <p:bldP build="whole" bldLvl="1" animBg="1" rev="0" advAuto="0" spid="221" grpId="3"/>
      <p:bldP build="whole" bldLvl="1" animBg="1" rev="0" advAuto="0" spid="222" grpId="5"/>
      <p:bldP build="whole" bldLvl="1" animBg="1" rev="0" advAuto="0" spid="230" grpId="39"/>
      <p:bldP build="whole" bldLvl="1" animBg="1" rev="0" advAuto="0" spid="242" grpId="42"/>
      <p:bldP build="whole" bldLvl="1" animBg="1" rev="0" advAuto="0" spid="225" grpId="19"/>
      <p:bldP build="whole" bldLvl="1" animBg="1" rev="0" advAuto="0" spid="235" grpId="6"/>
      <p:bldP build="whole" bldLvl="1" animBg="1" rev="0" advAuto="0" spid="226" grpId="21"/>
      <p:bldP build="whole" bldLvl="1" animBg="1" rev="0" advAuto="0" spid="221" grpId="14"/>
      <p:bldP build="whole" bldLvl="1" animBg="1" rev="0" advAuto="0" spid="224" grpId="17"/>
      <p:bldP build="whole" bldLvl="1" animBg="1" rev="0" advAuto="0" spid="222" grpId="15"/>
      <p:bldP build="whole" bldLvl="1" animBg="1" rev="0" advAuto="0" spid="235" grpId="10"/>
      <p:bldP build="whole" bldLvl="1" animBg="1" rev="0" advAuto="0" spid="225" grpId="26"/>
      <p:bldP build="whole" bldLvl="1" animBg="1" rev="0" advAuto="0" spid="226" grpId="27"/>
      <p:bldP build="whole" bldLvl="1" animBg="1" rev="0" advAuto="0" spid="232" grpId="13"/>
      <p:bldP build="whole" bldLvl="1" animBg="1" rev="0" advAuto="0" spid="224" grpId="25"/>
      <p:bldP build="whole" bldLvl="1" animBg="1" rev="0" advAuto="0" spid="243" grpId="36"/>
      <p:bldP build="whole" bldLvl="1" animBg="1" rev="0" advAuto="0" spid="241" grpId="40"/>
      <p:bldP build="whole" bldLvl="1" animBg="1" rev="0" advAuto="0" spid="244" grpId="34"/>
      <p:bldP build="whole" bldLvl="1" animBg="1" rev="0" advAuto="0" spid="238" grpId="18"/>
      <p:bldP build="whole" bldLvl="1" animBg="1" rev="0" advAuto="0" spid="240" grpId="24"/>
      <p:bldP build="whole" bldLvl="1" animBg="1" rev="0" advAuto="0" spid="237" grpId="20"/>
      <p:bldP build="whole" bldLvl="1" animBg="1" rev="0" advAuto="0" spid="239" grpId="22"/>
      <p:bldP build="whole" bldLvl="1" animBg="1" rev="0" advAuto="0" spid="231" grpId="23"/>
      <p:bldP build="whole" bldLvl="1" animBg="1" rev="0" advAuto="0" spid="240" grpId="32"/>
      <p:bldP build="whole" bldLvl="1" animBg="1" rev="0" advAuto="0" spid="238" grpId="29"/>
      <p:bldP build="whole" bldLvl="1" animBg="1" rev="0" advAuto="0" spid="223" grpId="7"/>
      <p:bldP build="whole" bldLvl="1" animBg="1" rev="0" advAuto="0" spid="231" grpId="28"/>
      <p:bldP build="whole" bldLvl="1" animBg="1" rev="0" advAuto="0" spid="229" grpId="37"/>
      <p:bldP build="whole" bldLvl="1" animBg="1" rev="0" advAuto="0" spid="228" grpId="35"/>
      <p:bldP build="whole" bldLvl="1" animBg="1" rev="0" advAuto="0" spid="237" grpId="30"/>
      <p:bldP build="whole" bldLvl="1" animBg="1" rev="0" advAuto="0" spid="239" grpId="31"/>
      <p:bldP build="whole" bldLvl="1" animBg="1" rev="0" advAuto="0" spid="233" grpId="8"/>
      <p:bldP build="whole" bldLvl="1" animBg="1" rev="0" advAuto="0" spid="223" grpId="16"/>
      <p:bldP build="whole" bldLvl="1" animBg="1" rev="0" advAuto="0" spid="233" grpId="1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onclusion"/>
          <p:cNvSpPr txBox="1"/>
          <p:nvPr/>
        </p:nvSpPr>
        <p:spPr>
          <a:xfrm>
            <a:off x="4469003" y="653054"/>
            <a:ext cx="406679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48" name="- Amélioration de notre capacité au travail de groupe"/>
          <p:cNvSpPr txBox="1"/>
          <p:nvPr/>
        </p:nvSpPr>
        <p:spPr>
          <a:xfrm>
            <a:off x="888276" y="3978213"/>
            <a:ext cx="765937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Amélioration de notre capacité au travail de groupe </a:t>
            </a:r>
          </a:p>
        </p:txBody>
      </p:sp>
      <p:sp>
        <p:nvSpPr>
          <p:cNvPr id="249" name="- Réalisation d’un jeu d’échecs"/>
          <p:cNvSpPr txBox="1"/>
          <p:nvPr/>
        </p:nvSpPr>
        <p:spPr>
          <a:xfrm>
            <a:off x="888276" y="3052444"/>
            <a:ext cx="4578034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Réalisation d’un jeu d’échecs </a:t>
            </a:r>
          </a:p>
        </p:txBody>
      </p:sp>
      <p:sp>
        <p:nvSpPr>
          <p:cNvPr id="250" name="- Mise en pratique des connaissances comme l’UML"/>
          <p:cNvSpPr txBox="1"/>
          <p:nvPr/>
        </p:nvSpPr>
        <p:spPr>
          <a:xfrm>
            <a:off x="888276" y="4903981"/>
            <a:ext cx="758380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Mise en pratique des connaissances comme l’UML</a:t>
            </a:r>
          </a:p>
        </p:txBody>
      </p:sp>
      <p:sp>
        <p:nvSpPr>
          <p:cNvPr id="251" name="- Amélioration de l’esthétique du jeu"/>
          <p:cNvSpPr txBox="1"/>
          <p:nvPr/>
        </p:nvSpPr>
        <p:spPr>
          <a:xfrm>
            <a:off x="888276" y="5829749"/>
            <a:ext cx="523684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Amélioration de l’esthétique du jeu</a:t>
            </a:r>
          </a:p>
        </p:txBody>
      </p:sp>
      <p:sp>
        <p:nvSpPr>
          <p:cNvPr id="252" name="Numéro de diapositive"/>
          <p:cNvSpPr txBox="1"/>
          <p:nvPr>
            <p:ph type="sldNum" sz="quarter" idx="2"/>
          </p:nvPr>
        </p:nvSpPr>
        <p:spPr>
          <a:xfrm>
            <a:off x="6043794" y="9296400"/>
            <a:ext cx="568859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253" name="chess-board.png" descr="chess-boa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309" y="7339341"/>
            <a:ext cx="1276044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teamwork.png" descr="teamwo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4158" y="7339341"/>
            <a:ext cx="1276044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monitor.png" descr="monit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90044" y="7292255"/>
            <a:ext cx="1370216" cy="1370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diagram.png" descr="diagr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7006" y="7339341"/>
            <a:ext cx="1276045" cy="1276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8"/>
      <p:bldP build="whole" bldLvl="1" animBg="1" rev="0" advAuto="0" spid="250" grpId="5"/>
      <p:bldP build="whole" bldLvl="1" animBg="1" rev="0" advAuto="0" spid="248" grpId="3"/>
      <p:bldP build="whole" bldLvl="1" animBg="1" rev="0" advAuto="0" spid="256" grpId="6"/>
      <p:bldP build="whole" bldLvl="1" animBg="1" rev="0" advAuto="0" spid="249" grpId="1"/>
      <p:bldP build="whole" bldLvl="1" animBg="1" rev="0" advAuto="0" spid="251" grpId="7"/>
      <p:bldP build="whole" bldLvl="1" animBg="1" rev="0" advAuto="0" spid="253" grpId="2"/>
      <p:bldP build="whole" bldLvl="1" animBg="1" rev="0" advAuto="0" spid="254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mmaire"/>
          <p:cNvSpPr txBox="1"/>
          <p:nvPr/>
        </p:nvSpPr>
        <p:spPr>
          <a:xfrm>
            <a:off x="4666742" y="489363"/>
            <a:ext cx="367131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Sommaire</a:t>
            </a:r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28" name="five.png" descr="f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93" y="5985252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four.png" descr="fou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3831" y="4316769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one.png" descr="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8641" y="2729269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ix.png" descr="si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41273" y="5933540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three.png" descr="thre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2350" y="4357260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two.png" descr="tw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28793" y="2699997"/>
            <a:ext cx="1120063" cy="112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Présentation du sujet"/>
          <p:cNvSpPr txBox="1"/>
          <p:nvPr/>
        </p:nvSpPr>
        <p:spPr>
          <a:xfrm>
            <a:off x="2539423" y="3095828"/>
            <a:ext cx="3885821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1900"/>
            </a:lvl1pPr>
          </a:lstStyle>
          <a:p>
            <a:pPr/>
            <a:r>
              <a:t>Présentation du sujet</a:t>
            </a:r>
          </a:p>
        </p:txBody>
      </p:sp>
      <p:sp>
        <p:nvSpPr>
          <p:cNvPr id="135" name="Présentation des fonctionnalités et des contraintes techniques"/>
          <p:cNvSpPr txBox="1"/>
          <p:nvPr/>
        </p:nvSpPr>
        <p:spPr>
          <a:xfrm>
            <a:off x="8879575" y="2920507"/>
            <a:ext cx="3885820" cy="679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1900"/>
            </a:lvl1pPr>
          </a:lstStyle>
          <a:p>
            <a:pPr/>
            <a:r>
              <a:t>Présentation des fonctionnalités et des contraintes techniques</a:t>
            </a:r>
          </a:p>
        </p:txBody>
      </p:sp>
      <p:sp>
        <p:nvSpPr>
          <p:cNvPr id="136" name="Déroulement du projet"/>
          <p:cNvSpPr txBox="1"/>
          <p:nvPr/>
        </p:nvSpPr>
        <p:spPr>
          <a:xfrm>
            <a:off x="2543132" y="4782362"/>
            <a:ext cx="3885821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1900"/>
            </a:lvl1pPr>
          </a:lstStyle>
          <a:p>
            <a:pPr/>
            <a:r>
              <a:t>Déroulement du projet </a:t>
            </a:r>
          </a:p>
        </p:txBody>
      </p:sp>
      <p:sp>
        <p:nvSpPr>
          <p:cNvPr id="137" name="Démonstration du jeu"/>
          <p:cNvSpPr txBox="1"/>
          <p:nvPr/>
        </p:nvSpPr>
        <p:spPr>
          <a:xfrm>
            <a:off x="8769443" y="4635599"/>
            <a:ext cx="3885821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1900"/>
            </a:lvl1pPr>
          </a:lstStyle>
          <a:p>
            <a:pPr/>
            <a:r>
              <a:t>Démonstration du jeu</a:t>
            </a:r>
          </a:p>
        </p:txBody>
      </p:sp>
      <p:sp>
        <p:nvSpPr>
          <p:cNvPr id="138" name="Présentation des défis techniques"/>
          <p:cNvSpPr txBox="1"/>
          <p:nvPr/>
        </p:nvSpPr>
        <p:spPr>
          <a:xfrm>
            <a:off x="2463105" y="6322540"/>
            <a:ext cx="3885821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1900"/>
            </a:lvl1pPr>
          </a:lstStyle>
          <a:p>
            <a:pPr/>
            <a:r>
              <a:t>Présentation des défis techniques</a:t>
            </a:r>
          </a:p>
        </p:txBody>
      </p:sp>
      <p:sp>
        <p:nvSpPr>
          <p:cNvPr id="139" name="Choix de conception"/>
          <p:cNvSpPr txBox="1"/>
          <p:nvPr/>
        </p:nvSpPr>
        <p:spPr>
          <a:xfrm>
            <a:off x="8806885" y="6300099"/>
            <a:ext cx="3885821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1900"/>
            </a:lvl1pPr>
          </a:lstStyle>
          <a:p>
            <a:pPr/>
            <a:r>
              <a:t>Choix de conception</a:t>
            </a:r>
          </a:p>
        </p:txBody>
      </p:sp>
      <p:pic>
        <p:nvPicPr>
          <p:cNvPr id="140" name="eight.png" descr="eight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53754" y="7550311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even.png" descr="seve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26082" y="7613244"/>
            <a:ext cx="1120063" cy="112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épartitions des tâches"/>
          <p:cNvSpPr txBox="1"/>
          <p:nvPr/>
        </p:nvSpPr>
        <p:spPr>
          <a:xfrm>
            <a:off x="2551903" y="7950838"/>
            <a:ext cx="3885821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1900"/>
            </a:lvl1pPr>
          </a:lstStyle>
          <a:p>
            <a:pPr/>
            <a:r>
              <a:t>Répartitions des tâches </a:t>
            </a:r>
          </a:p>
        </p:txBody>
      </p:sp>
      <p:sp>
        <p:nvSpPr>
          <p:cNvPr id="143" name="Bilan du projet"/>
          <p:cNvSpPr txBox="1"/>
          <p:nvPr/>
        </p:nvSpPr>
        <p:spPr>
          <a:xfrm>
            <a:off x="8819366" y="7916870"/>
            <a:ext cx="3885821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1900"/>
            </a:lvl1pPr>
          </a:lstStyle>
          <a:p>
            <a:pPr/>
            <a:r>
              <a:t>Bilan du projet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4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5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5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4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5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5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33" grpId="3"/>
      <p:bldP build="whole" bldLvl="1" animBg="1" rev="0" advAuto="0" spid="131" grpId="11"/>
      <p:bldP build="whole" bldLvl="1" animBg="1" rev="0" advAuto="0" spid="132" grpId="5"/>
      <p:bldP build="whole" bldLvl="1" animBg="1" rev="0" advAuto="0" spid="141" grpId="13"/>
      <p:bldP build="whole" bldLvl="1" animBg="1" rev="0" advAuto="0" spid="135" grpId="4"/>
      <p:bldP build="whole" bldLvl="1" animBg="1" rev="0" advAuto="0" spid="140" grpId="15"/>
      <p:bldP build="whole" bldLvl="1" animBg="1" rev="0" advAuto="0" spid="128" grpId="9"/>
      <p:bldP build="whole" bldLvl="1" animBg="1" rev="0" advAuto="0" spid="129" grpId="7"/>
      <p:bldP build="whole" bldLvl="1" animBg="1" rev="0" advAuto="0" spid="137" grpId="8"/>
      <p:bldP build="whole" bldLvl="1" animBg="1" rev="0" advAuto="0" spid="139" grpId="12"/>
      <p:bldP build="whole" bldLvl="1" animBg="1" rev="0" advAuto="0" spid="136" grpId="6"/>
      <p:bldP build="whole" bldLvl="1" animBg="1" rev="0" advAuto="0" spid="134" grpId="2"/>
      <p:bldP build="whole" bldLvl="1" animBg="1" rev="0" advAuto="0" spid="138" grpId="10"/>
      <p:bldP build="whole" bldLvl="1" animBg="1" rev="0" advAuto="0" spid="142" grpId="14"/>
      <p:bldP build="whole" bldLvl="1" animBg="1" rev="0" advAuto="0" spid="143" grpId="1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éaliser un jeu d’échecs"/>
          <p:cNvSpPr txBox="1"/>
          <p:nvPr>
            <p:ph type="subTitle" sz="quarter" idx="1"/>
          </p:nvPr>
        </p:nvSpPr>
        <p:spPr>
          <a:xfrm>
            <a:off x="1640581" y="3278451"/>
            <a:ext cx="10464801" cy="1961515"/>
          </a:xfrm>
          <a:prstGeom prst="rect">
            <a:avLst/>
          </a:prstGeom>
        </p:spPr>
        <p:txBody>
          <a:bodyPr/>
          <a:lstStyle>
            <a:lvl1pPr algn="l">
              <a:spcBef>
                <a:spcPts val="3000"/>
              </a:spcBef>
              <a:defRPr sz="3000"/>
            </a:lvl1pPr>
          </a:lstStyle>
          <a:p>
            <a:pPr/>
            <a:r>
              <a:t>Réaliser un jeu d’échecs</a:t>
            </a:r>
          </a:p>
        </p:txBody>
      </p:sp>
      <p:sp>
        <p:nvSpPr>
          <p:cNvPr id="146" name="Présentation du sujet"/>
          <p:cNvSpPr txBox="1"/>
          <p:nvPr/>
        </p:nvSpPr>
        <p:spPr>
          <a:xfrm>
            <a:off x="2711450" y="489363"/>
            <a:ext cx="758190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du sujet</a:t>
            </a:r>
          </a:p>
        </p:txBody>
      </p:sp>
      <p:sp>
        <p:nvSpPr>
          <p:cNvPr id="147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888" r="0" b="0"/>
          <a:stretch>
            <a:fillRect/>
          </a:stretch>
        </p:blipFill>
        <p:spPr>
          <a:xfrm>
            <a:off x="7855660" y="1994243"/>
            <a:ext cx="4588014" cy="4529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robot.png" descr="rob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9406" y="5999630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Jouable à deux ou contre une IA"/>
          <p:cNvSpPr txBox="1"/>
          <p:nvPr/>
        </p:nvSpPr>
        <p:spPr>
          <a:xfrm>
            <a:off x="5257218" y="7494317"/>
            <a:ext cx="10464801" cy="1961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Jouable à deux ou contre une IA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résentation des fonctionnalités"/>
          <p:cNvSpPr txBox="1"/>
          <p:nvPr/>
        </p:nvSpPr>
        <p:spPr>
          <a:xfrm>
            <a:off x="671195" y="501843"/>
            <a:ext cx="1166241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des fonctionnalités </a:t>
            </a:r>
          </a:p>
        </p:txBody>
      </p:sp>
      <p:sp>
        <p:nvSpPr>
          <p:cNvPr id="153" name="Rectangle"/>
          <p:cNvSpPr/>
          <p:nvPr/>
        </p:nvSpPr>
        <p:spPr>
          <a:xfrm>
            <a:off x="8156122" y="5999630"/>
            <a:ext cx="3793739" cy="3171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Jouer dans un terminal"/>
          <p:cNvSpPr txBox="1"/>
          <p:nvPr/>
        </p:nvSpPr>
        <p:spPr>
          <a:xfrm>
            <a:off x="1227150" y="5348520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Jouer dans un terminal</a:t>
            </a:r>
          </a:p>
        </p:txBody>
      </p:sp>
      <p:sp>
        <p:nvSpPr>
          <p:cNvPr id="155" name="Jouer avec une interface"/>
          <p:cNvSpPr txBox="1"/>
          <p:nvPr/>
        </p:nvSpPr>
        <p:spPr>
          <a:xfrm>
            <a:off x="8132694" y="5348520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Jouer avec une interface</a:t>
            </a:r>
          </a:p>
        </p:txBody>
      </p:sp>
      <p:sp>
        <p:nvSpPr>
          <p:cNvPr id="156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57" name="king.png" descr="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139" y="1848639"/>
            <a:ext cx="1115811" cy="1115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knight.png" descr="knigh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139" y="3447145"/>
            <a:ext cx="1115811" cy="1115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rook.png" descr="r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3523" y="1896896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Déplacer toutes les pièces"/>
          <p:cNvSpPr txBox="1"/>
          <p:nvPr/>
        </p:nvSpPr>
        <p:spPr>
          <a:xfrm>
            <a:off x="1817376" y="2151508"/>
            <a:ext cx="3840596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78358">
              <a:spcBef>
                <a:spcPts val="2900"/>
              </a:spcBef>
              <a:defRPr b="0" sz="2475"/>
            </a:lvl1pPr>
          </a:lstStyle>
          <a:p>
            <a:pPr/>
            <a:r>
              <a:t>Déplacer toutes les pièces</a:t>
            </a:r>
          </a:p>
        </p:txBody>
      </p:sp>
      <p:sp>
        <p:nvSpPr>
          <p:cNvPr id="161" name="Contrôler les mouvements"/>
          <p:cNvSpPr txBox="1"/>
          <p:nvPr/>
        </p:nvSpPr>
        <p:spPr>
          <a:xfrm>
            <a:off x="1817376" y="3750014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Contrôler les mouvements</a:t>
            </a:r>
          </a:p>
        </p:txBody>
      </p:sp>
      <p:sp>
        <p:nvSpPr>
          <p:cNvPr id="162" name="Gérer les coups spéciaux"/>
          <p:cNvSpPr txBox="1"/>
          <p:nvPr/>
        </p:nvSpPr>
        <p:spPr>
          <a:xfrm>
            <a:off x="8491307" y="2151508"/>
            <a:ext cx="3840596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Gérer les coups spéciaux </a:t>
            </a:r>
          </a:p>
        </p:txBody>
      </p:sp>
      <p:pic>
        <p:nvPicPr>
          <p:cNvPr id="163" name="Capture d’écran 2018-06-09 à 16.24.45.png" descr="Capture d’écran 2018-06-09 à 16.24.4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88093" y="6014182"/>
            <a:ext cx="3622640" cy="2865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163"/>
                                        </p:tgtEl>
                                      </p:cBhvr>
                                      <p:by x="276868" y="27686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46293 -0.232137" origin="layout" pathEditMode="relative">
                                      <p:cBhvr>
                                        <p:cTn id="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mph" nodeType="click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36551" y="3655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46293 -0.232137 L 0.000000 0.000000" origin="layout" pathEditMode="relative">
                                      <p:cBhvr>
                                        <p:cTn id="1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163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ntraintes techniques"/>
          <p:cNvSpPr txBox="1"/>
          <p:nvPr/>
        </p:nvSpPr>
        <p:spPr>
          <a:xfrm>
            <a:off x="2359024" y="489363"/>
            <a:ext cx="828675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Contraintes techniques</a:t>
            </a:r>
          </a:p>
        </p:txBody>
      </p:sp>
      <p:sp>
        <p:nvSpPr>
          <p:cNvPr id="166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67" name="Utiliser le langage JAVA"/>
          <p:cNvSpPr txBox="1"/>
          <p:nvPr/>
        </p:nvSpPr>
        <p:spPr>
          <a:xfrm>
            <a:off x="2265819" y="3783516"/>
            <a:ext cx="4755538" cy="55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Utiliser le langage JAVA</a:t>
            </a:r>
          </a:p>
        </p:txBody>
      </p:sp>
      <p:pic>
        <p:nvPicPr>
          <p:cNvPr id="168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07" y="3439897"/>
            <a:ext cx="1240756" cy="124075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Utilisation d’une nouvelle bibliothèque"/>
          <p:cNvSpPr txBox="1"/>
          <p:nvPr/>
        </p:nvSpPr>
        <p:spPr>
          <a:xfrm>
            <a:off x="2253851" y="5679056"/>
            <a:ext cx="47794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Utilisation d’une nouvelle bibliothèque</a:t>
            </a:r>
          </a:p>
        </p:txBody>
      </p:sp>
      <p:pic>
        <p:nvPicPr>
          <p:cNvPr id="170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339" y="5679056"/>
            <a:ext cx="1240756" cy="124075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Pouvoir jouer à deux"/>
          <p:cNvSpPr txBox="1"/>
          <p:nvPr/>
        </p:nvSpPr>
        <p:spPr>
          <a:xfrm>
            <a:off x="8582253" y="3783516"/>
            <a:ext cx="3840596" cy="55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Pouvoir jouer à deux</a:t>
            </a:r>
          </a:p>
        </p:txBody>
      </p:sp>
      <p:pic>
        <p:nvPicPr>
          <p:cNvPr id="172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72" y="3439897"/>
            <a:ext cx="1240757" cy="1240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éroulement du projet"/>
          <p:cNvSpPr txBox="1"/>
          <p:nvPr/>
        </p:nvSpPr>
        <p:spPr>
          <a:xfrm>
            <a:off x="2514092" y="678015"/>
            <a:ext cx="797661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Déroulement du projet</a:t>
            </a:r>
          </a:p>
        </p:txBody>
      </p:sp>
      <p:sp>
        <p:nvSpPr>
          <p:cNvPr id="175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76" name="Gantt"/>
          <p:cNvSpPr/>
          <p:nvPr/>
        </p:nvSpPr>
        <p:spPr>
          <a:xfrm>
            <a:off x="545255" y="2577671"/>
            <a:ext cx="11914290" cy="65828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Gantt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ésentation des défis techniques"/>
          <p:cNvSpPr txBox="1"/>
          <p:nvPr/>
        </p:nvSpPr>
        <p:spPr>
          <a:xfrm>
            <a:off x="360680" y="489363"/>
            <a:ext cx="1228344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des défis techniques </a:t>
            </a:r>
          </a:p>
        </p:txBody>
      </p:sp>
      <p:sp>
        <p:nvSpPr>
          <p:cNvPr id="179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80" name="Déplacer toutes les pièces"/>
          <p:cNvSpPr txBox="1"/>
          <p:nvPr/>
        </p:nvSpPr>
        <p:spPr>
          <a:xfrm>
            <a:off x="2280602" y="3179951"/>
            <a:ext cx="4755538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Déplacer toutes les pièces</a:t>
            </a:r>
          </a:p>
        </p:txBody>
      </p:sp>
      <p:pic>
        <p:nvPicPr>
          <p:cNvPr id="181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0090" y="2925339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Gestion du roque"/>
          <p:cNvSpPr txBox="1"/>
          <p:nvPr/>
        </p:nvSpPr>
        <p:spPr>
          <a:xfrm>
            <a:off x="2268634" y="4813001"/>
            <a:ext cx="47794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Gestion du roque </a:t>
            </a:r>
          </a:p>
        </p:txBody>
      </p:sp>
      <p:pic>
        <p:nvPicPr>
          <p:cNvPr id="183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122" y="4558389"/>
            <a:ext cx="1019298" cy="101929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Interface graphique fonctionnelle"/>
          <p:cNvSpPr txBox="1"/>
          <p:nvPr/>
        </p:nvSpPr>
        <p:spPr>
          <a:xfrm>
            <a:off x="8617867" y="2925339"/>
            <a:ext cx="384059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Interface graphique fonctionnelle </a:t>
            </a:r>
          </a:p>
        </p:txBody>
      </p:sp>
      <p:pic>
        <p:nvPicPr>
          <p:cNvPr id="185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7355" y="2925339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Gestion de la fin de partie"/>
          <p:cNvSpPr txBox="1"/>
          <p:nvPr/>
        </p:nvSpPr>
        <p:spPr>
          <a:xfrm>
            <a:off x="8629835" y="4558389"/>
            <a:ext cx="38405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Gestion de la fin de partie</a:t>
            </a:r>
          </a:p>
        </p:txBody>
      </p:sp>
      <p:pic>
        <p:nvPicPr>
          <p:cNvPr id="187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9323" y="4558389"/>
            <a:ext cx="1019297" cy="101929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estion de l’échec"/>
          <p:cNvSpPr txBox="1"/>
          <p:nvPr/>
        </p:nvSpPr>
        <p:spPr>
          <a:xfrm>
            <a:off x="2255934" y="6446052"/>
            <a:ext cx="4779474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Gestion de l’échec</a:t>
            </a:r>
          </a:p>
        </p:txBody>
      </p:sp>
      <p:pic>
        <p:nvPicPr>
          <p:cNvPr id="189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422" y="6191439"/>
            <a:ext cx="1019298" cy="101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hoix de conception"/>
          <p:cNvSpPr txBox="1"/>
          <p:nvPr/>
        </p:nvSpPr>
        <p:spPr>
          <a:xfrm>
            <a:off x="2796412" y="489363"/>
            <a:ext cx="741197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Choix de conception</a:t>
            </a:r>
          </a:p>
        </p:txBody>
      </p:sp>
      <p:sp>
        <p:nvSpPr>
          <p:cNvPr id="192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93" name="Texte"/>
          <p:cNvSpPr txBox="1"/>
          <p:nvPr/>
        </p:nvSpPr>
        <p:spPr>
          <a:xfrm>
            <a:off x="6156773" y="9296400"/>
            <a:ext cx="4558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94" name="UML.png" descr="UM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124" y="1981507"/>
            <a:ext cx="13111048" cy="6437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épartition des taches"/>
          <p:cNvSpPr txBox="1"/>
          <p:nvPr/>
        </p:nvSpPr>
        <p:spPr>
          <a:xfrm>
            <a:off x="2471419" y="489363"/>
            <a:ext cx="806196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Répartition des taches</a:t>
            </a:r>
          </a:p>
        </p:txBody>
      </p:sp>
      <p:sp>
        <p:nvSpPr>
          <p:cNvPr id="197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98" name="Texte"/>
          <p:cNvSpPr txBox="1"/>
          <p:nvPr/>
        </p:nvSpPr>
        <p:spPr>
          <a:xfrm>
            <a:off x="6156773" y="9296400"/>
            <a:ext cx="4558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99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2184041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4422409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6660776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2184041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4422409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6660776"/>
            <a:ext cx="1293354" cy="129335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Paul"/>
          <p:cNvSpPr txBox="1"/>
          <p:nvPr/>
        </p:nvSpPr>
        <p:spPr>
          <a:xfrm>
            <a:off x="1278881" y="3492101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Paul</a:t>
            </a:r>
          </a:p>
        </p:txBody>
      </p:sp>
      <p:sp>
        <p:nvSpPr>
          <p:cNvPr id="206" name="Création de la classe jeu…"/>
          <p:cNvSpPr txBox="1"/>
          <p:nvPr/>
        </p:nvSpPr>
        <p:spPr>
          <a:xfrm>
            <a:off x="2676710" y="4873828"/>
            <a:ext cx="3885820" cy="145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jeu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Adaptation du jeu en graphique</a:t>
            </a:r>
          </a:p>
          <a:p>
            <a:pPr algn="l">
              <a:spcBef>
                <a:spcPts val="500"/>
              </a:spcBef>
              <a:defRPr b="0" sz="1900"/>
            </a:pPr>
          </a:p>
        </p:txBody>
      </p:sp>
      <p:sp>
        <p:nvSpPr>
          <p:cNvPr id="207" name="Création de la classe Plateau…"/>
          <p:cNvSpPr txBox="1"/>
          <p:nvPr/>
        </p:nvSpPr>
        <p:spPr>
          <a:xfrm>
            <a:off x="8557273" y="2141414"/>
            <a:ext cx="3885820" cy="210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Plateau 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                         ControlBouton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Rédaction du rapport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Rédaction du diaporama </a:t>
            </a:r>
          </a:p>
        </p:txBody>
      </p:sp>
      <p:sp>
        <p:nvSpPr>
          <p:cNvPr id="208" name="Création de la classe Roi…"/>
          <p:cNvSpPr txBox="1"/>
          <p:nvPr/>
        </p:nvSpPr>
        <p:spPr>
          <a:xfrm>
            <a:off x="8557273" y="6936181"/>
            <a:ext cx="3885820" cy="742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Roi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Tour</a:t>
            </a:r>
          </a:p>
        </p:txBody>
      </p:sp>
      <p:sp>
        <p:nvSpPr>
          <p:cNvPr id="209" name="Chef de projet…"/>
          <p:cNvSpPr txBox="1"/>
          <p:nvPr/>
        </p:nvSpPr>
        <p:spPr>
          <a:xfrm>
            <a:off x="2676710" y="2344161"/>
            <a:ext cx="3885820" cy="1390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Chef de projet</a:t>
            </a:r>
          </a:p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Classe Piece</a:t>
            </a:r>
          </a:p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Organisation des réunions et gestion du projet</a:t>
            </a:r>
          </a:p>
        </p:txBody>
      </p:sp>
      <p:sp>
        <p:nvSpPr>
          <p:cNvPr id="210" name="David"/>
          <p:cNvSpPr txBox="1"/>
          <p:nvPr/>
        </p:nvSpPr>
        <p:spPr>
          <a:xfrm>
            <a:off x="1278881" y="5728325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David</a:t>
            </a:r>
          </a:p>
        </p:txBody>
      </p:sp>
      <p:sp>
        <p:nvSpPr>
          <p:cNvPr id="211" name="Théo"/>
          <p:cNvSpPr txBox="1"/>
          <p:nvPr/>
        </p:nvSpPr>
        <p:spPr>
          <a:xfrm>
            <a:off x="1278881" y="7964549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Théo</a:t>
            </a:r>
          </a:p>
        </p:txBody>
      </p:sp>
      <p:sp>
        <p:nvSpPr>
          <p:cNvPr id="212" name="Benjamin"/>
          <p:cNvSpPr txBox="1"/>
          <p:nvPr/>
        </p:nvSpPr>
        <p:spPr>
          <a:xfrm>
            <a:off x="7131818" y="3492101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Benjamin</a:t>
            </a:r>
          </a:p>
        </p:txBody>
      </p:sp>
      <p:sp>
        <p:nvSpPr>
          <p:cNvPr id="213" name="Alexis"/>
          <p:cNvSpPr txBox="1"/>
          <p:nvPr/>
        </p:nvSpPr>
        <p:spPr>
          <a:xfrm>
            <a:off x="7131818" y="5728325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Alexis</a:t>
            </a:r>
          </a:p>
        </p:txBody>
      </p:sp>
      <p:sp>
        <p:nvSpPr>
          <p:cNvPr id="214" name="Victor"/>
          <p:cNvSpPr txBox="1"/>
          <p:nvPr/>
        </p:nvSpPr>
        <p:spPr>
          <a:xfrm>
            <a:off x="7131818" y="7964549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Victor </a:t>
            </a:r>
          </a:p>
        </p:txBody>
      </p:sp>
      <p:sp>
        <p:nvSpPr>
          <p:cNvPr id="215" name="Création de la classe Fou…"/>
          <p:cNvSpPr txBox="1"/>
          <p:nvPr/>
        </p:nvSpPr>
        <p:spPr>
          <a:xfrm>
            <a:off x="2676710" y="7075662"/>
            <a:ext cx="3885820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Fou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Pion</a:t>
            </a:r>
          </a:p>
        </p:txBody>
      </p:sp>
      <p:sp>
        <p:nvSpPr>
          <p:cNvPr id="216" name="Création de la classe Dame…"/>
          <p:cNvSpPr txBox="1"/>
          <p:nvPr/>
        </p:nvSpPr>
        <p:spPr>
          <a:xfrm>
            <a:off x="8557273" y="4876800"/>
            <a:ext cx="3885820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Dame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Cavalier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