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705" r:id="rId3"/>
    <p:sldMasterId id="2147483723" r:id="rId4"/>
  </p:sldMasterIdLst>
  <p:notesMasterIdLst>
    <p:notesMasterId r:id="rId24"/>
  </p:notesMasterIdLst>
  <p:sldIdLst>
    <p:sldId id="257" r:id="rId5"/>
    <p:sldId id="258" r:id="rId6"/>
    <p:sldId id="260" r:id="rId7"/>
    <p:sldId id="287" r:id="rId8"/>
    <p:sldId id="284" r:id="rId9"/>
    <p:sldId id="259" r:id="rId10"/>
    <p:sldId id="286" r:id="rId11"/>
    <p:sldId id="263" r:id="rId12"/>
    <p:sldId id="278" r:id="rId13"/>
    <p:sldId id="282" r:id="rId14"/>
    <p:sldId id="277" r:id="rId15"/>
    <p:sldId id="280" r:id="rId16"/>
    <p:sldId id="285" r:id="rId17"/>
    <p:sldId id="279" r:id="rId18"/>
    <p:sldId id="267" r:id="rId19"/>
    <p:sldId id="271" r:id="rId20"/>
    <p:sldId id="283"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58"/>
            <p14:sldId id="260"/>
            <p14:sldId id="287"/>
            <p14:sldId id="284"/>
            <p14:sldId id="259"/>
            <p14:sldId id="286"/>
          </p14:sldIdLst>
        </p14:section>
        <p14:section name="Group Member 1" id="{0860697E-8C4A-43F9-A7C0-C435911657B2}">
          <p14:sldIdLst>
            <p14:sldId id="263"/>
            <p14:sldId id="278"/>
            <p14:sldId id="282"/>
            <p14:sldId id="277"/>
          </p14:sldIdLst>
        </p14:section>
        <p14:section name="Group Member 2" id="{ED02CA79-8112-418E-8BC2-0FD9B68AECB3}">
          <p14:sldIdLst>
            <p14:sldId id="280"/>
            <p14:sldId id="285"/>
            <p14:sldId id="279"/>
            <p14:sldId id="267"/>
          </p14:sldIdLst>
        </p14:section>
        <p14:section name="Group Member 3" id="{0DAD77B1-60C5-4EB2-933E-C56E97A5B2A7}">
          <p14:sldIdLst>
            <p14:sldId id="271"/>
            <p14:sldId id="283"/>
          </p14:sldIdLst>
        </p14:section>
        <p14:section name="General Closing" id="{4AB6C702-EE4D-4283-ACB0-770710E41AE6}">
          <p14:sldIdLst>
            <p14:sldId id="275"/>
            <p14:sldId id="2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64" autoAdjust="0"/>
    <p:restoredTop sz="92833" autoAdjust="0"/>
  </p:normalViewPr>
  <p:slideViewPr>
    <p:cSldViewPr snapToGrid="0">
      <p:cViewPr varScale="1">
        <p:scale>
          <a:sx n="59" d="100"/>
          <a:sy n="59" d="100"/>
        </p:scale>
        <p:origin x="738" y="60"/>
      </p:cViewPr>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9/22/2020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We designed this template so that each member of the project team has a set of slides with its own theme. Members, here’s how you add a new slide to just your set: </a:t>
            </a:r>
          </a:p>
          <a:p>
            <a:br>
              <a:rPr lang="en-US" dirty="0"/>
            </a:br>
            <a:r>
              <a:rPr lang="en-US" dirty="0"/>
              <a:t>Mark where you want to add the slide: Select an existing one in the Thumbnails pane, click the New Slide button, then choose a layout. The new slide gets the same theme as the other slides in your set. </a:t>
            </a:r>
          </a:p>
          <a:p>
            <a:endParaRPr lang="en-US" dirty="0"/>
          </a:p>
          <a:p>
            <a:r>
              <a:rPr lang="en-US" dirty="0"/>
              <a:t>Careful! Don’t annoy your fellow presenters by accidentally changing their themes. That can happen if you choose a different theme from the Design tab, which changes all of the slides in the presentation to that look. </a:t>
            </a:r>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11</a:t>
            </a:fld>
            <a:endParaRPr lang="en-US"/>
          </a:p>
        </p:txBody>
      </p:sp>
    </p:spTree>
    <p:extLst>
      <p:ext uri="{BB962C8B-B14F-4D97-AF65-F5344CB8AC3E}">
        <p14:creationId xmlns:p14="http://schemas.microsoft.com/office/powerpoint/2010/main" val="1053279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12</a:t>
            </a:fld>
            <a:endParaRPr lang="en-US"/>
          </a:p>
        </p:txBody>
      </p:sp>
    </p:spTree>
    <p:extLst>
      <p:ext uri="{BB962C8B-B14F-4D97-AF65-F5344CB8AC3E}">
        <p14:creationId xmlns:p14="http://schemas.microsoft.com/office/powerpoint/2010/main" val="2856554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14</a:t>
            </a:fld>
            <a:endParaRPr lang="en-US"/>
          </a:p>
        </p:txBody>
      </p:sp>
    </p:spTree>
    <p:extLst>
      <p:ext uri="{BB962C8B-B14F-4D97-AF65-F5344CB8AC3E}">
        <p14:creationId xmlns:p14="http://schemas.microsoft.com/office/powerpoint/2010/main" val="670577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15</a:t>
            </a:fld>
            <a:endParaRPr lang="en-US"/>
          </a:p>
        </p:txBody>
      </p:sp>
    </p:spTree>
    <p:extLst>
      <p:ext uri="{BB962C8B-B14F-4D97-AF65-F5344CB8AC3E}">
        <p14:creationId xmlns:p14="http://schemas.microsoft.com/office/powerpoint/2010/main" val="493975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16</a:t>
            </a:fld>
            <a:endParaRPr lang="en-US"/>
          </a:p>
        </p:txBody>
      </p:sp>
    </p:spTree>
    <p:extLst>
      <p:ext uri="{BB962C8B-B14F-4D97-AF65-F5344CB8AC3E}">
        <p14:creationId xmlns:p14="http://schemas.microsoft.com/office/powerpoint/2010/main" val="2269410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17</a:t>
            </a:fld>
            <a:endParaRPr lang="en-US"/>
          </a:p>
        </p:txBody>
      </p:sp>
    </p:spTree>
    <p:extLst>
      <p:ext uri="{BB962C8B-B14F-4D97-AF65-F5344CB8AC3E}">
        <p14:creationId xmlns:p14="http://schemas.microsoft.com/office/powerpoint/2010/main" val="2264003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18</a:t>
            </a:fld>
            <a:endParaRPr lang="en-US"/>
          </a:p>
        </p:txBody>
      </p:sp>
    </p:spTree>
    <p:extLst>
      <p:ext uri="{BB962C8B-B14F-4D97-AF65-F5344CB8AC3E}">
        <p14:creationId xmlns:p14="http://schemas.microsoft.com/office/powerpoint/2010/main" val="4122055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19</a:t>
            </a:fld>
            <a:endParaRPr lang="en-US"/>
          </a:p>
        </p:txBody>
      </p:sp>
    </p:spTree>
    <p:extLst>
      <p:ext uri="{BB962C8B-B14F-4D97-AF65-F5344CB8AC3E}">
        <p14:creationId xmlns:p14="http://schemas.microsoft.com/office/powerpoint/2010/main" val="189150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3</a:t>
            </a:fld>
            <a:endParaRPr lang="en-US"/>
          </a:p>
        </p:txBody>
      </p:sp>
    </p:spTree>
    <p:extLst>
      <p:ext uri="{BB962C8B-B14F-4D97-AF65-F5344CB8AC3E}">
        <p14:creationId xmlns:p14="http://schemas.microsoft.com/office/powerpoint/2010/main" val="2577236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4</a:t>
            </a:fld>
            <a:endParaRPr lang="en-US"/>
          </a:p>
        </p:txBody>
      </p:sp>
    </p:spTree>
    <p:extLst>
      <p:ext uri="{BB962C8B-B14F-4D97-AF65-F5344CB8AC3E}">
        <p14:creationId xmlns:p14="http://schemas.microsoft.com/office/powerpoint/2010/main" val="763258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6</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7</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8</a:t>
            </a:fld>
            <a:endParaRPr lang="en-US"/>
          </a:p>
        </p:txBody>
      </p:sp>
    </p:spTree>
    <p:extLst>
      <p:ext uri="{BB962C8B-B14F-4D97-AF65-F5344CB8AC3E}">
        <p14:creationId xmlns:p14="http://schemas.microsoft.com/office/powerpoint/2010/main" val="2461861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9</a:t>
            </a:fld>
            <a:endParaRPr lang="en-US"/>
          </a:p>
        </p:txBody>
      </p:sp>
    </p:spTree>
    <p:extLst>
      <p:ext uri="{BB962C8B-B14F-4D97-AF65-F5344CB8AC3E}">
        <p14:creationId xmlns:p14="http://schemas.microsoft.com/office/powerpoint/2010/main" val="3327248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10</a:t>
            </a:fld>
            <a:endParaRPr lang="en-US"/>
          </a:p>
        </p:txBody>
      </p:sp>
    </p:spTree>
    <p:extLst>
      <p:ext uri="{BB962C8B-B14F-4D97-AF65-F5344CB8AC3E}">
        <p14:creationId xmlns:p14="http://schemas.microsoft.com/office/powerpoint/2010/main" val="16584134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9/22/2020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9/22/2020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9/22/2020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9/22/2020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9/22/2020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9/22/2020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9/22/2020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06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74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74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05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9/22/2020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935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9/22/2020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7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9/22/2020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13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63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21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01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11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34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8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9/22/2020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20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9/22/2020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46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15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9/22/2020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98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9/22/2020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9/22/2020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9/22/2020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9/22/2020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9/22/2020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9/22/2020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9/22/2020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9/22/2020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9/22/2020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9/22/2020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hyperlink" Target="https://www.marketsandmarkets.com/Market-Reports/data-governance-market-108243043.html" TargetMode="Externa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Privatech</a:t>
            </a:r>
            <a:endParaRPr lang="en-US" dirty="0"/>
          </a:p>
        </p:txBody>
      </p:sp>
      <p:sp>
        <p:nvSpPr>
          <p:cNvPr id="3" name="Subtitle 2"/>
          <p:cNvSpPr>
            <a:spLocks noGrp="1"/>
          </p:cNvSpPr>
          <p:nvPr>
            <p:ph type="subTitle" idx="1"/>
          </p:nvPr>
        </p:nvSpPr>
        <p:spPr>
          <a:xfrm>
            <a:off x="680322" y="4394039"/>
            <a:ext cx="8144134" cy="2238990"/>
          </a:xfrm>
        </p:spPr>
        <p:txBody>
          <a:bodyPr>
            <a:normAutofit lnSpcReduction="10000"/>
          </a:bodyPr>
          <a:lstStyle/>
          <a:p>
            <a:r>
              <a:rPr lang="en-US" dirty="0"/>
              <a:t>Shikhar </a:t>
            </a:r>
            <a:r>
              <a:rPr lang="en-US" dirty="0" err="1"/>
              <a:t>Kwatra</a:t>
            </a:r>
            <a:r>
              <a:rPr lang="en-US" dirty="0"/>
              <a:t> (Data and AI Architect)</a:t>
            </a:r>
          </a:p>
          <a:p>
            <a:r>
              <a:rPr lang="en-US" dirty="0"/>
              <a:t>Rosanna Mannan (Attorney)</a:t>
            </a:r>
          </a:p>
          <a:p>
            <a:r>
              <a:rPr lang="en-US" dirty="0"/>
              <a:t>Dulce </a:t>
            </a:r>
            <a:r>
              <a:rPr lang="en-US" dirty="0" err="1"/>
              <a:t>Ponceleon</a:t>
            </a:r>
            <a:r>
              <a:rPr lang="en-US" dirty="0"/>
              <a:t> (</a:t>
            </a:r>
            <a:r>
              <a:rPr lang="en-US" dirty="0">
                <a:latin typeface="+mj-lt"/>
              </a:rPr>
              <a:t>Technology Researcher)</a:t>
            </a:r>
          </a:p>
          <a:p>
            <a:r>
              <a:rPr lang="en-US" b="0" i="0" u="none" strike="noStrike" dirty="0">
                <a:effectLst>
                  <a:outerShdw blurRad="38100" dist="38100" dir="2700000" algn="tl">
                    <a:srgbClr val="000000">
                      <a:alpha val="43137"/>
                    </a:srgbClr>
                  </a:outerShdw>
                </a:effectLst>
                <a:latin typeface="+mj-lt"/>
              </a:rPr>
              <a:t>Paul Starrett (Data Scientist)</a:t>
            </a:r>
            <a:endParaRPr lang="en-US" dirty="0">
              <a:effectLst>
                <a:outerShdw blurRad="38100" dist="38100" dir="2700000" algn="tl">
                  <a:srgbClr val="000000">
                    <a:alpha val="43137"/>
                  </a:srgbClr>
                </a:outerShdw>
              </a:effectLst>
              <a:latin typeface="+mj-lt"/>
            </a:endParaRPr>
          </a:p>
          <a:p>
            <a:endParaRPr lang="en-US" dirty="0">
              <a:latin typeface="+mj-lt"/>
            </a:endParaRPr>
          </a:p>
          <a:p>
            <a:r>
              <a:rPr lang="en-US" dirty="0">
                <a:latin typeface="+mj-lt"/>
              </a:rPr>
              <a:t>Empowering individuals to exercise their privacy rights!</a:t>
            </a:r>
          </a:p>
          <a:p>
            <a:endParaRPr lang="en-US" dirty="0">
              <a:latin typeface="+mj-lt"/>
            </a:endParaRPr>
          </a:p>
          <a:p>
            <a:endParaRPr lang="en-US" dirty="0"/>
          </a:p>
          <a:p>
            <a:endParaRPr lang="en-US" dirty="0"/>
          </a:p>
        </p:txBody>
      </p: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B2B Solution</a:t>
            </a:r>
          </a:p>
        </p:txBody>
      </p:sp>
      <p:sp>
        <p:nvSpPr>
          <p:cNvPr id="4" name="Content Placeholder 3"/>
          <p:cNvSpPr>
            <a:spLocks noGrp="1"/>
          </p:cNvSpPr>
          <p:nvPr>
            <p:ph sz="half" idx="2"/>
          </p:nvPr>
        </p:nvSpPr>
        <p:spPr>
          <a:xfrm>
            <a:off x="680319" y="3245733"/>
            <a:ext cx="4872339" cy="2920218"/>
          </a:xfrm>
        </p:spPr>
        <p:txBody>
          <a:bodyPr>
            <a:normAutofit/>
          </a:bodyPr>
          <a:lstStyle/>
          <a:p>
            <a:pPr marL="0" marR="0">
              <a:lnSpc>
                <a:spcPct val="107000"/>
              </a:lnSpc>
              <a:spcBef>
                <a:spcPts val="0"/>
              </a:spcBef>
              <a:spcAft>
                <a:spcPts val="800"/>
              </a:spcAft>
            </a:pPr>
            <a:r>
              <a:rPr lang="en-US" sz="1700" dirty="0">
                <a:effectLst/>
                <a:latin typeface="Segoe UI" panose="020B0502040204020203" pitchFamily="34" charset="0"/>
                <a:ea typeface="Calibri" panose="020F0502020204030204" pitchFamily="34" charset="0"/>
                <a:cs typeface="Times New Roman" panose="02020603050405020304" pitchFamily="18" charset="0"/>
              </a:rPr>
              <a:t>The application can be used by companies to monitor the personal information </a:t>
            </a:r>
            <a:r>
              <a:rPr lang="en-US" sz="1700" dirty="0">
                <a:latin typeface="Segoe UI" panose="020B0502040204020203" pitchFamily="34" charset="0"/>
                <a:ea typeface="Calibri" panose="020F0502020204030204" pitchFamily="34" charset="0"/>
                <a:cs typeface="Times New Roman" panose="02020603050405020304" pitchFamily="18" charset="0"/>
              </a:rPr>
              <a:t>employees are</a:t>
            </a:r>
            <a:r>
              <a:rPr lang="en-US" sz="1700" dirty="0">
                <a:effectLst/>
                <a:latin typeface="Segoe UI" panose="020B0502040204020203" pitchFamily="34" charset="0"/>
                <a:ea typeface="Calibri" panose="020F0502020204030204" pitchFamily="34" charset="0"/>
                <a:cs typeface="Times New Roman" panose="02020603050405020304" pitchFamily="18" charset="0"/>
              </a:rPr>
              <a:t> sharing online while they are working.</a:t>
            </a:r>
          </a:p>
        </p:txBody>
      </p:sp>
      <p:sp>
        <p:nvSpPr>
          <p:cNvPr id="8" name="Text Placeholder 7">
            <a:extLst>
              <a:ext uri="{FF2B5EF4-FFF2-40B4-BE49-F238E27FC236}">
                <a16:creationId xmlns:a16="http://schemas.microsoft.com/office/drawing/2014/main" id="{AA32E38B-8662-499C-9D02-BBBD16BF0077}"/>
              </a:ext>
            </a:extLst>
          </p:cNvPr>
          <p:cNvSpPr>
            <a:spLocks noGrp="1"/>
          </p:cNvSpPr>
          <p:nvPr>
            <p:ph type="body" idx="1"/>
          </p:nvPr>
        </p:nvSpPr>
        <p:spPr>
          <a:xfrm>
            <a:off x="680319" y="2335814"/>
            <a:ext cx="4646311" cy="693135"/>
          </a:xfrm>
        </p:spPr>
        <p:txBody>
          <a:bodyPr>
            <a:noAutofit/>
          </a:bodyPr>
          <a:lstStyle/>
          <a:p>
            <a:r>
              <a:rPr lang="en-US" dirty="0">
                <a:latin typeface="Segoe UI" panose="020B0502040204020203" pitchFamily="34" charset="0"/>
                <a:cs typeface="Segoe UI" panose="020B0502040204020203" pitchFamily="34" charset="0"/>
              </a:rPr>
              <a:t>Managing Enterprise Privacy For Employees</a:t>
            </a:r>
          </a:p>
        </p:txBody>
      </p:sp>
      <p:sp>
        <p:nvSpPr>
          <p:cNvPr id="5" name="Text Placeholder 7">
            <a:extLst>
              <a:ext uri="{FF2B5EF4-FFF2-40B4-BE49-F238E27FC236}">
                <a16:creationId xmlns:a16="http://schemas.microsoft.com/office/drawing/2014/main" id="{BFC1A922-F517-4223-BA52-AC951CBB3429}"/>
              </a:ext>
            </a:extLst>
          </p:cNvPr>
          <p:cNvSpPr txBox="1">
            <a:spLocks/>
          </p:cNvSpPr>
          <p:nvPr/>
        </p:nvSpPr>
        <p:spPr>
          <a:xfrm>
            <a:off x="5552658" y="2534497"/>
            <a:ext cx="4646311" cy="69313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latin typeface="Segoe UI" panose="020B0502040204020203" pitchFamily="34" charset="0"/>
                <a:cs typeface="Segoe UI" panose="020B0502040204020203" pitchFamily="34" charset="0"/>
              </a:rPr>
              <a:t>Managing Personal Information the Company Collects</a:t>
            </a:r>
          </a:p>
        </p:txBody>
      </p:sp>
      <p:sp>
        <p:nvSpPr>
          <p:cNvPr id="6" name="Content Placeholder 3">
            <a:extLst>
              <a:ext uri="{FF2B5EF4-FFF2-40B4-BE49-F238E27FC236}">
                <a16:creationId xmlns:a16="http://schemas.microsoft.com/office/drawing/2014/main" id="{4F1975C8-33B9-469B-897B-3C8F5AE68824}"/>
              </a:ext>
            </a:extLst>
          </p:cNvPr>
          <p:cNvSpPr txBox="1">
            <a:spLocks/>
          </p:cNvSpPr>
          <p:nvPr/>
        </p:nvSpPr>
        <p:spPr>
          <a:xfrm>
            <a:off x="5552658" y="3241593"/>
            <a:ext cx="4872339" cy="29202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a:lnSpc>
                <a:spcPct val="107000"/>
              </a:lnSpc>
              <a:spcBef>
                <a:spcPts val="0"/>
              </a:spcBef>
              <a:spcAft>
                <a:spcPts val="800"/>
              </a:spcAft>
            </a:pPr>
            <a:r>
              <a:rPr lang="en-US" sz="1700" dirty="0">
                <a:latin typeface="Segoe UI" panose="020B0502040204020203" pitchFamily="34" charset="0"/>
                <a:ea typeface="Calibri" panose="020F0502020204030204" pitchFamily="34" charset="0"/>
                <a:cs typeface="Times New Roman" panose="02020603050405020304" pitchFamily="18" charset="0"/>
              </a:rPr>
              <a:t>The application stores the personal information that a company collects </a:t>
            </a:r>
            <a:r>
              <a:rPr lang="en-US" sz="1700" dirty="0">
                <a:effectLst/>
                <a:latin typeface="Segoe UI" panose="020B0502040204020203" pitchFamily="34" charset="0"/>
                <a:ea typeface="Calibri" panose="020F0502020204030204" pitchFamily="34" charset="0"/>
                <a:cs typeface="Times New Roman" panose="02020603050405020304" pitchFamily="18" charset="0"/>
              </a:rPr>
              <a:t>in a secure encrypted Vault. </a:t>
            </a:r>
            <a:endParaRPr lang="en-US" sz="1700" dirty="0">
              <a:latin typeface="Segoe UI" panose="020B0502040204020203"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1700" dirty="0">
                <a:latin typeface="Segoe UI" panose="020B0502040204020203" pitchFamily="34" charset="0"/>
                <a:ea typeface="Calibri" panose="020F0502020204030204" pitchFamily="34" charset="0"/>
                <a:cs typeface="Times New Roman" panose="02020603050405020304" pitchFamily="18" charset="0"/>
              </a:rPr>
              <a:t>The B2B solution integrates with the B2C solution to receive privacy requests and respond to them.</a:t>
            </a:r>
          </a:p>
        </p:txBody>
      </p:sp>
    </p:spTree>
    <p:extLst>
      <p:ext uri="{BB962C8B-B14F-4D97-AF65-F5344CB8AC3E}">
        <p14:creationId xmlns:p14="http://schemas.microsoft.com/office/powerpoint/2010/main" val="103582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Proposition</a:t>
            </a:r>
          </a:p>
        </p:txBody>
      </p:sp>
      <p:sp>
        <p:nvSpPr>
          <p:cNvPr id="4" name="Content Placeholder 3"/>
          <p:cNvSpPr>
            <a:spLocks noGrp="1"/>
          </p:cNvSpPr>
          <p:nvPr>
            <p:ph sz="half" idx="2"/>
          </p:nvPr>
        </p:nvSpPr>
        <p:spPr>
          <a:xfrm>
            <a:off x="680322" y="3030008"/>
            <a:ext cx="9945006" cy="2906179"/>
          </a:xfrm>
        </p:spPr>
        <p:txBody>
          <a:bodyPr>
            <a:normAutofit fontScale="92500"/>
          </a:bodyPr>
          <a:lstStyle/>
          <a:p>
            <a:r>
              <a:rPr lang="en-US" dirty="0"/>
              <a:t>There is no application out there that manages privacy rights optimally.</a:t>
            </a:r>
          </a:p>
          <a:p>
            <a:endParaRPr lang="en-US" dirty="0"/>
          </a:p>
          <a:p>
            <a:r>
              <a:rPr lang="en-US" dirty="0"/>
              <a:t>Privacy laws are new and continually changing and software needs to keep up with this change.</a:t>
            </a:r>
          </a:p>
          <a:p>
            <a:endParaRPr lang="en-US" dirty="0"/>
          </a:p>
          <a:p>
            <a:r>
              <a:rPr lang="en-US" dirty="0"/>
              <a:t>Gives individuals power and control over how their privacy is managed.</a:t>
            </a:r>
          </a:p>
        </p:txBody>
      </p:sp>
      <p:sp>
        <p:nvSpPr>
          <p:cNvPr id="8" name="Text Placeholder 7">
            <a:extLst>
              <a:ext uri="{FF2B5EF4-FFF2-40B4-BE49-F238E27FC236}">
                <a16:creationId xmlns:a16="http://schemas.microsoft.com/office/drawing/2014/main" id="{AA32E38B-8662-499C-9D02-BBBD16BF0077}"/>
              </a:ext>
            </a:extLst>
          </p:cNvPr>
          <p:cNvSpPr>
            <a:spLocks noGrp="1"/>
          </p:cNvSpPr>
          <p:nvPr>
            <p:ph type="body" idx="1"/>
          </p:nvPr>
        </p:nvSpPr>
        <p:spPr>
          <a:xfrm>
            <a:off x="869774" y="2208857"/>
            <a:ext cx="4472327" cy="693135"/>
          </a:xfrm>
        </p:spPr>
        <p:txBody>
          <a:bodyPr>
            <a:normAutofit fontScale="92500"/>
          </a:bodyPr>
          <a:lstStyle/>
          <a:p>
            <a:r>
              <a:rPr lang="en-US" sz="2800" dirty="0"/>
              <a:t>Why this Solution is Unique</a:t>
            </a:r>
          </a:p>
        </p:txBody>
      </p:sp>
    </p:spTree>
    <p:extLst>
      <p:ext uri="{BB962C8B-B14F-4D97-AF65-F5344CB8AC3E}">
        <p14:creationId xmlns:p14="http://schemas.microsoft.com/office/powerpoint/2010/main" val="101411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Model</a:t>
            </a:r>
          </a:p>
        </p:txBody>
      </p:sp>
      <p:sp>
        <p:nvSpPr>
          <p:cNvPr id="7" name="Content Placeholder 6"/>
          <p:cNvSpPr>
            <a:spLocks noGrp="1"/>
          </p:cNvSpPr>
          <p:nvPr>
            <p:ph sz="half" idx="2"/>
          </p:nvPr>
        </p:nvSpPr>
        <p:spPr>
          <a:xfrm>
            <a:off x="680319" y="2549241"/>
            <a:ext cx="10175937" cy="2906179"/>
          </a:xfrm>
        </p:spPr>
        <p:txBody>
          <a:bodyPr>
            <a:normAutofit fontScale="25000" lnSpcReduction="20000"/>
          </a:bodyPr>
          <a:lstStyle/>
          <a:p>
            <a:pPr marL="0" marR="0" lvl="0" indent="0">
              <a:lnSpc>
                <a:spcPct val="107000"/>
              </a:lnSpc>
              <a:spcBef>
                <a:spcPts val="0"/>
              </a:spcBef>
              <a:spcAft>
                <a:spcPts val="0"/>
              </a:spcAft>
              <a:buNone/>
            </a:pPr>
            <a:r>
              <a:rPr lang="en-US" sz="8800" b="1" dirty="0">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A Fixed Business Model</a:t>
            </a:r>
          </a:p>
          <a:p>
            <a:pPr marL="342900" marR="0" lvl="0" indent="-342900">
              <a:lnSpc>
                <a:spcPct val="107000"/>
              </a:lnSpc>
              <a:spcBef>
                <a:spcPts val="0"/>
              </a:spcBef>
              <a:spcAft>
                <a:spcPts val="0"/>
              </a:spcAft>
              <a:buFont typeface="Symbol" panose="05050102010706020507" pitchFamily="18" charset="2"/>
              <a:buChar char=""/>
            </a:pPr>
            <a:r>
              <a:rPr lang="en-US" sz="8800" b="1" dirty="0">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Basic Content (information tracking and notification management) will be free for 1 month or completely </a:t>
            </a:r>
            <a:r>
              <a:rPr lang="en-US" sz="8800" b="1">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free with ads</a:t>
            </a:r>
            <a:endParaRPr lang="en-US" sz="8800" b="1" dirty="0">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8800" b="1" dirty="0">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Premium Content (managing requests and unlimited proactive data privacy control) will cost $2.99/month, $24.99/year</a:t>
            </a:r>
          </a:p>
          <a:p>
            <a:pPr marL="0" marR="0" lvl="0" indent="0">
              <a:lnSpc>
                <a:spcPct val="107000"/>
              </a:lnSpc>
              <a:spcBef>
                <a:spcPts val="0"/>
              </a:spcBef>
              <a:spcAft>
                <a:spcPts val="800"/>
              </a:spcAft>
              <a:buNone/>
            </a:pPr>
            <a:endParaRPr lang="en-US" sz="8800" b="1" dirty="0">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US" sz="8800" b="1" dirty="0">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Subscription Model with a Trial Period</a:t>
            </a:r>
          </a:p>
          <a:p>
            <a:pPr marL="342900" marR="0" lvl="0" indent="-342900">
              <a:lnSpc>
                <a:spcPct val="107000"/>
              </a:lnSpc>
              <a:spcBef>
                <a:spcPts val="0"/>
              </a:spcBef>
              <a:spcAft>
                <a:spcPts val="800"/>
              </a:spcAft>
              <a:buFont typeface="Symbol" panose="05050102010706020507" pitchFamily="18" charset="2"/>
              <a:buChar char=""/>
            </a:pPr>
            <a:r>
              <a:rPr lang="en-US" sz="8800" b="1" dirty="0">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The application can also have a trial period before the subscription cycle starts.</a:t>
            </a:r>
          </a:p>
          <a:p>
            <a:pPr marL="800100" lvl="1" indent="-342900">
              <a:lnSpc>
                <a:spcPct val="107000"/>
              </a:lnSpc>
              <a:spcBef>
                <a:spcPts val="0"/>
              </a:spcBef>
              <a:spcAft>
                <a:spcPts val="800"/>
              </a:spcAft>
              <a:buFont typeface="Symbol" panose="05050102010706020507" pitchFamily="18" charset="2"/>
              <a:buChar char=""/>
            </a:pPr>
            <a:r>
              <a:rPr lang="en-US" sz="8800" b="1" dirty="0">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During the trial period, the user will reach a limit of 20 actions, and then the trial period will end and the user must subscribe</a:t>
            </a:r>
          </a:p>
          <a:p>
            <a:endParaRPr lang="en-US" dirty="0"/>
          </a:p>
        </p:txBody>
      </p:sp>
    </p:spTree>
    <p:extLst>
      <p:ext uri="{BB962C8B-B14F-4D97-AF65-F5344CB8AC3E}">
        <p14:creationId xmlns:p14="http://schemas.microsoft.com/office/powerpoint/2010/main" val="188122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B14B-DD37-48B3-B20F-152B7A1B5EBD}"/>
              </a:ext>
            </a:extLst>
          </p:cNvPr>
          <p:cNvSpPr>
            <a:spLocks noGrp="1"/>
          </p:cNvSpPr>
          <p:nvPr>
            <p:ph type="title"/>
          </p:nvPr>
        </p:nvSpPr>
        <p:spPr/>
        <p:txBody>
          <a:bodyPr/>
          <a:lstStyle/>
          <a:p>
            <a:r>
              <a:rPr lang="en-US" dirty="0"/>
              <a:t>Go-to-Market Strategy</a:t>
            </a:r>
          </a:p>
        </p:txBody>
      </p:sp>
      <p:sp>
        <p:nvSpPr>
          <p:cNvPr id="3" name="Text Placeholder 2">
            <a:extLst>
              <a:ext uri="{FF2B5EF4-FFF2-40B4-BE49-F238E27FC236}">
                <a16:creationId xmlns:a16="http://schemas.microsoft.com/office/drawing/2014/main" id="{61DC2B02-9C60-4EDB-9722-6FCF9EE185A7}"/>
              </a:ext>
            </a:extLst>
          </p:cNvPr>
          <p:cNvSpPr>
            <a:spLocks noGrp="1"/>
          </p:cNvSpPr>
          <p:nvPr>
            <p:ph type="body" idx="1"/>
          </p:nvPr>
        </p:nvSpPr>
        <p:spPr>
          <a:xfrm>
            <a:off x="906350" y="2087406"/>
            <a:ext cx="4472327" cy="693135"/>
          </a:xfrm>
        </p:spPr>
        <p:txBody>
          <a:bodyPr/>
          <a:lstStyle/>
          <a:p>
            <a:r>
              <a:rPr lang="en-US" dirty="0"/>
              <a:t>Go To Market Strategy</a:t>
            </a:r>
          </a:p>
        </p:txBody>
      </p:sp>
      <p:sp>
        <p:nvSpPr>
          <p:cNvPr id="4" name="Content Placeholder 3">
            <a:extLst>
              <a:ext uri="{FF2B5EF4-FFF2-40B4-BE49-F238E27FC236}">
                <a16:creationId xmlns:a16="http://schemas.microsoft.com/office/drawing/2014/main" id="{218C30CF-BDA5-4FE2-8FF0-01D68E1BF052}"/>
              </a:ext>
            </a:extLst>
          </p:cNvPr>
          <p:cNvSpPr>
            <a:spLocks noGrp="1"/>
          </p:cNvSpPr>
          <p:nvPr>
            <p:ph sz="half" idx="2"/>
          </p:nvPr>
        </p:nvSpPr>
        <p:spPr>
          <a:xfrm>
            <a:off x="680322" y="2837690"/>
            <a:ext cx="4698355" cy="2906179"/>
          </a:xfrm>
        </p:spPr>
        <p:txBody>
          <a:bodyPr>
            <a:noAutofit/>
          </a:bodyPr>
          <a:lstStyle/>
          <a:p>
            <a:r>
              <a:rPr lang="en-US" sz="1800" dirty="0">
                <a:effectLst>
                  <a:outerShdw blurRad="38100" dist="38100" dir="2700000" algn="tl">
                    <a:srgbClr val="000000">
                      <a:alpha val="43137"/>
                    </a:srgbClr>
                  </a:outerShdw>
                </a:effectLst>
              </a:rPr>
              <a:t>Publicized through social media portals</a:t>
            </a:r>
          </a:p>
          <a:p>
            <a:pPr lvl="1"/>
            <a:r>
              <a:rPr lang="en-US" sz="1800" dirty="0">
                <a:effectLst>
                  <a:outerShdw blurRad="38100" dist="38100" dir="2700000" algn="tl">
                    <a:srgbClr val="000000">
                      <a:alpha val="43137"/>
                    </a:srgbClr>
                  </a:outerShdw>
                </a:effectLst>
              </a:rPr>
              <a:t>Facebook ads</a:t>
            </a:r>
          </a:p>
          <a:p>
            <a:pPr lvl="1"/>
            <a:r>
              <a:rPr lang="en-US" sz="1800" dirty="0">
                <a:effectLst>
                  <a:outerShdw blurRad="38100" dist="38100" dir="2700000" algn="tl">
                    <a:srgbClr val="000000">
                      <a:alpha val="43137"/>
                    </a:srgbClr>
                  </a:outerShdw>
                </a:effectLst>
              </a:rPr>
              <a:t>Twitter (</a:t>
            </a:r>
            <a:r>
              <a:rPr lang="en-US" sz="1800" b="0" i="0" u="none" strike="noStrike" dirty="0">
                <a:effectLst>
                  <a:outerShdw blurRad="38100" dist="38100" dir="2700000" algn="tl">
                    <a:srgbClr val="000000">
                      <a:alpha val="43137"/>
                    </a:srgbClr>
                  </a:outerShdw>
                </a:effectLst>
                <a:latin typeface="Arial" panose="020B0604020202020204" pitchFamily="34" charset="0"/>
              </a:rPr>
              <a:t>$750 per post)</a:t>
            </a:r>
            <a:endParaRPr lang="en-US" sz="1800" dirty="0">
              <a:effectLst>
                <a:outerShdw blurRad="38100" dist="38100" dir="2700000" algn="tl">
                  <a:srgbClr val="000000">
                    <a:alpha val="43137"/>
                  </a:srgbClr>
                </a:outerShdw>
              </a:effectLst>
            </a:endParaRPr>
          </a:p>
          <a:p>
            <a:pPr lvl="1"/>
            <a:r>
              <a:rPr lang="en-US" sz="1800" dirty="0">
                <a:effectLst>
                  <a:outerShdw blurRad="38100" dist="38100" dir="2700000" algn="tl">
                    <a:srgbClr val="000000">
                      <a:alpha val="43137"/>
                    </a:srgbClr>
                  </a:outerShdw>
                </a:effectLst>
              </a:rPr>
              <a:t>Instagram (</a:t>
            </a:r>
            <a:r>
              <a:rPr lang="en-US" sz="1800" b="0" i="0" u="none" strike="noStrike" dirty="0">
                <a:effectLst>
                  <a:outerShdw blurRad="38100" dist="38100" dir="2700000" algn="tl">
                    <a:srgbClr val="000000">
                      <a:alpha val="43137"/>
                    </a:srgbClr>
                  </a:outerShdw>
                </a:effectLst>
                <a:latin typeface="Arial" panose="020B0604020202020204" pitchFamily="34" charset="0"/>
              </a:rPr>
              <a:t>$1200 per post)</a:t>
            </a:r>
            <a:endParaRPr lang="en-US" sz="1800" dirty="0">
              <a:effectLst>
                <a:outerShdw blurRad="38100" dist="38100" dir="2700000" algn="tl">
                  <a:srgbClr val="000000">
                    <a:alpha val="43137"/>
                  </a:srgbClr>
                </a:outerShdw>
              </a:effectLst>
            </a:endParaRPr>
          </a:p>
          <a:p>
            <a:pPr lvl="1"/>
            <a:r>
              <a:rPr lang="en-US" sz="1800" dirty="0" err="1">
                <a:effectLst>
                  <a:outerShdw blurRad="38100" dist="38100" dir="2700000" algn="tl">
                    <a:srgbClr val="000000">
                      <a:alpha val="43137"/>
                    </a:srgbClr>
                  </a:outerShdw>
                </a:effectLst>
              </a:rPr>
              <a:t>Youtube</a:t>
            </a:r>
            <a:endParaRPr lang="en-US" sz="1800" dirty="0">
              <a:effectLst>
                <a:outerShdw blurRad="38100" dist="38100" dir="2700000" algn="tl">
                  <a:srgbClr val="000000">
                    <a:alpha val="43137"/>
                  </a:srgbClr>
                </a:outerShdw>
              </a:effectLst>
            </a:endParaRPr>
          </a:p>
          <a:p>
            <a:pPr lvl="1"/>
            <a:r>
              <a:rPr lang="en-US" sz="1800" dirty="0">
                <a:effectLst>
                  <a:outerShdw blurRad="38100" dist="38100" dir="2700000" algn="tl">
                    <a:srgbClr val="000000">
                      <a:alpha val="43137"/>
                    </a:srgbClr>
                  </a:outerShdw>
                </a:effectLst>
              </a:rPr>
              <a:t>LinkedIn</a:t>
            </a:r>
          </a:p>
          <a:p>
            <a:pPr lvl="1"/>
            <a:r>
              <a:rPr lang="en-US" sz="1800" dirty="0" err="1">
                <a:effectLst>
                  <a:outerShdw blurRad="38100" dist="38100" dir="2700000" algn="tl">
                    <a:srgbClr val="000000">
                      <a:alpha val="43137"/>
                    </a:srgbClr>
                  </a:outerShdw>
                </a:effectLst>
              </a:rPr>
              <a:t>Tik</a:t>
            </a:r>
            <a:r>
              <a:rPr lang="en-US" sz="1800" dirty="0">
                <a:effectLst>
                  <a:outerShdw blurRad="38100" dist="38100" dir="2700000" algn="tl">
                    <a:srgbClr val="000000">
                      <a:alpha val="43137"/>
                    </a:srgbClr>
                  </a:outerShdw>
                </a:effectLst>
              </a:rPr>
              <a:t> Tok (</a:t>
            </a:r>
            <a:r>
              <a:rPr lang="en-US" sz="1800" b="0" i="0" u="none" strike="noStrike" dirty="0">
                <a:effectLst>
                  <a:outerShdw blurRad="38100" dist="38100" dir="2700000" algn="tl">
                    <a:srgbClr val="000000">
                      <a:alpha val="43137"/>
                    </a:srgbClr>
                  </a:outerShdw>
                </a:effectLst>
                <a:latin typeface="Arial" panose="020B0604020202020204" pitchFamily="34" charset="0"/>
              </a:rPr>
              <a:t>$2500 per post)</a:t>
            </a:r>
            <a:endParaRPr lang="en-US" sz="1800" dirty="0">
              <a:effectLst>
                <a:outerShdw blurRad="38100" dist="38100" dir="2700000" algn="tl">
                  <a:srgbClr val="000000">
                    <a:alpha val="43137"/>
                  </a:srgbClr>
                </a:outerShdw>
              </a:effectLst>
            </a:endParaRPr>
          </a:p>
          <a:p>
            <a:r>
              <a:rPr lang="en-US" sz="1800" dirty="0">
                <a:effectLst>
                  <a:outerShdw blurRad="38100" dist="38100" dir="2700000" algn="tl">
                    <a:srgbClr val="000000">
                      <a:alpha val="43137"/>
                    </a:srgbClr>
                  </a:outerShdw>
                </a:effectLst>
              </a:rPr>
              <a:t>Use Google analytics to keep track of traction and identifying any market gaps</a:t>
            </a:r>
          </a:p>
          <a:p>
            <a:r>
              <a:rPr lang="en-US" sz="1800" dirty="0">
                <a:effectLst>
                  <a:outerShdw blurRad="38100" dist="38100" dir="2700000" algn="tl">
                    <a:srgbClr val="000000">
                      <a:alpha val="43137"/>
                    </a:srgbClr>
                  </a:outerShdw>
                </a:effectLst>
              </a:rPr>
              <a:t>Education awareness through personalized videos and cold-call influencer campaigns</a:t>
            </a:r>
          </a:p>
        </p:txBody>
      </p:sp>
      <p:sp>
        <p:nvSpPr>
          <p:cNvPr id="5" name="Text Placeholder 4">
            <a:extLst>
              <a:ext uri="{FF2B5EF4-FFF2-40B4-BE49-F238E27FC236}">
                <a16:creationId xmlns:a16="http://schemas.microsoft.com/office/drawing/2014/main" id="{885AC857-FFC0-4CDF-9E34-7D65F7E8707E}"/>
              </a:ext>
            </a:extLst>
          </p:cNvPr>
          <p:cNvSpPr>
            <a:spLocks noGrp="1"/>
          </p:cNvSpPr>
          <p:nvPr>
            <p:ph type="body" sz="quarter" idx="3"/>
          </p:nvPr>
        </p:nvSpPr>
        <p:spPr>
          <a:xfrm>
            <a:off x="5820154" y="2088877"/>
            <a:ext cx="4474028" cy="692076"/>
          </a:xfrm>
        </p:spPr>
        <p:txBody>
          <a:bodyPr/>
          <a:lstStyle/>
          <a:p>
            <a:r>
              <a:rPr lang="en-US" dirty="0"/>
              <a:t>Customer Acquisition Cost</a:t>
            </a:r>
          </a:p>
        </p:txBody>
      </p:sp>
      <p:sp>
        <p:nvSpPr>
          <p:cNvPr id="6" name="Content Placeholder 5">
            <a:extLst>
              <a:ext uri="{FF2B5EF4-FFF2-40B4-BE49-F238E27FC236}">
                <a16:creationId xmlns:a16="http://schemas.microsoft.com/office/drawing/2014/main" id="{6F7A8FE5-159B-4616-BFD2-09647F74095A}"/>
              </a:ext>
            </a:extLst>
          </p:cNvPr>
          <p:cNvSpPr>
            <a:spLocks noGrp="1"/>
          </p:cNvSpPr>
          <p:nvPr>
            <p:ph sz="quarter" idx="4"/>
          </p:nvPr>
        </p:nvSpPr>
        <p:spPr/>
        <p:txBody>
          <a:bodyPr>
            <a:normAutofit/>
          </a:bodyPr>
          <a:lstStyle/>
          <a:p>
            <a:r>
              <a:rPr lang="en-US" sz="2000" b="0" i="0" dirty="0">
                <a:effectLst>
                  <a:outerShdw blurRad="38100" dist="38100" dir="2700000" algn="tl">
                    <a:srgbClr val="000000">
                      <a:alpha val="43137"/>
                    </a:srgbClr>
                  </a:outerShdw>
                </a:effectLst>
                <a:latin typeface="+mj-lt"/>
              </a:rPr>
              <a:t>Facebook advertising costs, on average, </a:t>
            </a:r>
            <a:r>
              <a:rPr lang="en-US" sz="2000" b="1" i="0" dirty="0">
                <a:effectLst>
                  <a:outerShdw blurRad="38100" dist="38100" dir="2700000" algn="tl">
                    <a:srgbClr val="000000">
                      <a:alpha val="43137"/>
                    </a:srgbClr>
                  </a:outerShdw>
                </a:effectLst>
                <a:latin typeface="+mj-lt"/>
              </a:rPr>
              <a:t>$0.97</a:t>
            </a:r>
            <a:r>
              <a:rPr lang="en-US" sz="2000" b="0" i="0" dirty="0">
                <a:effectLst>
                  <a:outerShdw blurRad="38100" dist="38100" dir="2700000" algn="tl">
                    <a:srgbClr val="000000">
                      <a:alpha val="43137"/>
                    </a:srgbClr>
                  </a:outerShdw>
                </a:effectLst>
                <a:latin typeface="+mj-lt"/>
              </a:rPr>
              <a:t> per click and </a:t>
            </a:r>
            <a:r>
              <a:rPr lang="en-US" sz="2000" b="1" i="0" dirty="0">
                <a:effectLst>
                  <a:outerShdw blurRad="38100" dist="38100" dir="2700000" algn="tl">
                    <a:srgbClr val="000000">
                      <a:alpha val="43137"/>
                    </a:srgbClr>
                  </a:outerShdw>
                </a:effectLst>
                <a:latin typeface="+mj-lt"/>
              </a:rPr>
              <a:t>$7.19</a:t>
            </a:r>
            <a:r>
              <a:rPr lang="en-US" sz="2000" b="0" i="0" dirty="0">
                <a:effectLst>
                  <a:outerShdw blurRad="38100" dist="38100" dir="2700000" algn="tl">
                    <a:srgbClr val="000000">
                      <a:alpha val="43137"/>
                    </a:srgbClr>
                  </a:outerShdw>
                </a:effectLst>
                <a:latin typeface="+mj-lt"/>
              </a:rPr>
              <a:t> per 1000 impressions.</a:t>
            </a:r>
          </a:p>
          <a:p>
            <a:r>
              <a:rPr lang="en-US" sz="2000" b="0" i="0" dirty="0">
                <a:effectLst>
                  <a:outerShdw blurRad="38100" dist="38100" dir="2700000" algn="tl">
                    <a:srgbClr val="000000">
                      <a:alpha val="43137"/>
                    </a:srgbClr>
                  </a:outerShdw>
                </a:effectLst>
                <a:latin typeface="+mj-lt"/>
              </a:rPr>
              <a:t>The average Instagram ad CPC (cost-per-click) is around </a:t>
            </a:r>
            <a:r>
              <a:rPr lang="en-US" sz="2000" i="0" dirty="0">
                <a:effectLst>
                  <a:outerShdw blurRad="38100" dist="38100" dir="2700000" algn="tl">
                    <a:srgbClr val="000000">
                      <a:alpha val="43137"/>
                    </a:srgbClr>
                  </a:outerShdw>
                </a:effectLst>
                <a:latin typeface="+mj-lt"/>
              </a:rPr>
              <a:t>$0.50 – $1.00</a:t>
            </a:r>
          </a:p>
          <a:p>
            <a:r>
              <a:rPr lang="en-US" sz="2000" dirty="0">
                <a:effectLst>
                  <a:outerShdw blurRad="38100" dist="38100" dir="2700000" algn="tl">
                    <a:srgbClr val="000000">
                      <a:alpha val="43137"/>
                    </a:srgbClr>
                  </a:outerShdw>
                </a:effectLst>
                <a:latin typeface="+mj-lt"/>
              </a:rPr>
              <a:t>Based on advertisement cost estimates, the average pre-revenue CAC can be estimated to be around $1.50 per customer.</a:t>
            </a:r>
          </a:p>
        </p:txBody>
      </p:sp>
    </p:spTree>
    <p:extLst>
      <p:ext uri="{BB962C8B-B14F-4D97-AF65-F5344CB8AC3E}">
        <p14:creationId xmlns:p14="http://schemas.microsoft.com/office/powerpoint/2010/main" val="325375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Size</a:t>
            </a:r>
          </a:p>
        </p:txBody>
      </p:sp>
      <p:sp>
        <p:nvSpPr>
          <p:cNvPr id="6" name="Text Placeholder 5"/>
          <p:cNvSpPr>
            <a:spLocks noGrp="1"/>
          </p:cNvSpPr>
          <p:nvPr>
            <p:ph type="body" idx="1"/>
          </p:nvPr>
        </p:nvSpPr>
        <p:spPr>
          <a:xfrm>
            <a:off x="906350" y="2336873"/>
            <a:ext cx="9752685" cy="2686962"/>
          </a:xfrm>
        </p:spPr>
        <p:txBody>
          <a:bodyPr>
            <a:normAutofit/>
          </a:bodyPr>
          <a:lstStyle/>
          <a:p>
            <a:pPr marL="342900" indent="-342900">
              <a:buFont typeface="Arial" panose="020B0604020202020204" pitchFamily="34" charset="0"/>
              <a:buChar char="•"/>
            </a:pPr>
            <a:r>
              <a:rPr lang="en-US" sz="2400" i="0" dirty="0">
                <a:effectLst/>
                <a:latin typeface="Roboto"/>
              </a:rPr>
              <a:t>The global data governance market size is expected to grow from USD 2.1 billion in 2020 to USD 5.7 billion by 2025, at a Compound Annual Growth Rate (CAGR) of 22.3% during the forecast period.</a:t>
            </a:r>
          </a:p>
          <a:p>
            <a:pPr marL="342900" indent="-342900">
              <a:buFont typeface="Arial" panose="020B0604020202020204" pitchFamily="34" charset="0"/>
              <a:buChar char="•"/>
            </a:pPr>
            <a:r>
              <a:rPr lang="en-US" dirty="0"/>
              <a:t>The market size is potentially anyone in the world who will use this application to manage their privacy rights.</a:t>
            </a:r>
          </a:p>
          <a:p>
            <a:endParaRPr lang="en-US" dirty="0"/>
          </a:p>
        </p:txBody>
      </p:sp>
    </p:spTree>
    <p:extLst>
      <p:ext uri="{BB962C8B-B14F-4D97-AF65-F5344CB8AC3E}">
        <p14:creationId xmlns:p14="http://schemas.microsoft.com/office/powerpoint/2010/main" val="195433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Competitors</a:t>
            </a:r>
          </a:p>
        </p:txBody>
      </p:sp>
      <p:sp>
        <p:nvSpPr>
          <p:cNvPr id="6" name="Text Placeholder 5"/>
          <p:cNvSpPr>
            <a:spLocks noGrp="1"/>
          </p:cNvSpPr>
          <p:nvPr>
            <p:ph type="body" idx="1"/>
          </p:nvPr>
        </p:nvSpPr>
        <p:spPr/>
        <p:txBody>
          <a:bodyPr>
            <a:normAutofit/>
          </a:bodyPr>
          <a:lstStyle/>
          <a:p>
            <a:r>
              <a:rPr lang="en-US" dirty="0"/>
              <a:t>Similar Applications</a:t>
            </a:r>
          </a:p>
        </p:txBody>
      </p:sp>
      <p:sp>
        <p:nvSpPr>
          <p:cNvPr id="7" name="Content Placeholder 6"/>
          <p:cNvSpPr>
            <a:spLocks noGrp="1"/>
          </p:cNvSpPr>
          <p:nvPr>
            <p:ph sz="half" idx="2"/>
          </p:nvPr>
        </p:nvSpPr>
        <p:spPr>
          <a:xfrm>
            <a:off x="680322" y="3030008"/>
            <a:ext cx="9539443" cy="2906179"/>
          </a:xfrm>
        </p:spPr>
        <p:txBody>
          <a:bodyPr/>
          <a:lstStyle/>
          <a:p>
            <a:r>
              <a:rPr lang="en-US" dirty="0"/>
              <a:t>LastPass manages and saves passwords individuals input to online forms</a:t>
            </a:r>
          </a:p>
          <a:p>
            <a:r>
              <a:rPr lang="en-US" dirty="0"/>
              <a:t>Honey is an online coupon manager that uses a web crawler to manage online coupons</a:t>
            </a:r>
          </a:p>
          <a:p>
            <a:r>
              <a:rPr lang="en-US" dirty="0"/>
              <a:t>Another company has used web crawlers to </a:t>
            </a:r>
            <a:r>
              <a:rPr lang="en-US" b="0" i="0" dirty="0">
                <a:effectLst/>
                <a:latin typeface="Segoe UI Historic" panose="020B0502040204020203" pitchFamily="34" charset="0"/>
              </a:rPr>
              <a:t>identify information from the Terms and Conditions of a website, then extracts relevant critical information from there to showcase to the user</a:t>
            </a:r>
            <a:endParaRPr lang="en-US" dirty="0"/>
          </a:p>
          <a:p>
            <a:endParaRPr lang="en-US" dirty="0"/>
          </a:p>
        </p:txBody>
      </p:sp>
    </p:spTree>
    <p:extLst>
      <p:ext uri="{BB962C8B-B14F-4D97-AF65-F5344CB8AC3E}">
        <p14:creationId xmlns:p14="http://schemas.microsoft.com/office/powerpoint/2010/main" val="229882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Issues</a:t>
            </a:r>
          </a:p>
        </p:txBody>
      </p:sp>
      <p:sp>
        <p:nvSpPr>
          <p:cNvPr id="3" name="Content Placeholder 2"/>
          <p:cNvSpPr>
            <a:spLocks noGrp="1"/>
          </p:cNvSpPr>
          <p:nvPr>
            <p:ph sz="half" idx="2"/>
          </p:nvPr>
        </p:nvSpPr>
        <p:spPr>
          <a:xfrm>
            <a:off x="761004" y="2626596"/>
            <a:ext cx="10005607" cy="2906179"/>
          </a:xfrm>
        </p:spPr>
        <p:txBody>
          <a:bodyPr>
            <a:noAutofit/>
          </a:bodyPr>
          <a:lstStyle/>
          <a:p>
            <a:pPr marL="342900" marR="0" lvl="0" indent="-342900">
              <a:lnSpc>
                <a:spcPct val="107000"/>
              </a:lnSpc>
              <a:spcBef>
                <a:spcPts val="0"/>
              </a:spcBef>
              <a:spcAft>
                <a:spcPts val="0"/>
              </a:spcAft>
              <a:buFont typeface="Symbol" panose="05050102010706020507" pitchFamily="18" charset="2"/>
              <a:buChar char=""/>
            </a:pPr>
            <a:r>
              <a:rPr lang="en-US" sz="3000" dirty="0">
                <a:effectLst/>
                <a:latin typeface="Calibri" panose="020F0502020204030204" pitchFamily="34" charset="0"/>
                <a:ea typeface="Calibri" panose="020F0502020204030204" pitchFamily="34" charset="0"/>
                <a:cs typeface="Times New Roman" panose="02020603050405020304" pitchFamily="18" charset="0"/>
              </a:rPr>
              <a:t>Companies won’t honor requests because it is cost-intensive and requires manual effort to respond</a:t>
            </a:r>
          </a:p>
          <a:p>
            <a:pPr marL="342900" marR="0" lvl="0" indent="-342900">
              <a:lnSpc>
                <a:spcPct val="107000"/>
              </a:lnSpc>
              <a:spcBef>
                <a:spcPts val="0"/>
              </a:spcBef>
              <a:spcAft>
                <a:spcPts val="0"/>
              </a:spcAft>
              <a:buFont typeface="Symbol" panose="05050102010706020507" pitchFamily="18" charset="2"/>
              <a:buChar char=""/>
            </a:pPr>
            <a:r>
              <a:rPr lang="en-US" sz="3000" dirty="0">
                <a:effectLst/>
                <a:latin typeface="Calibri" panose="020F0502020204030204" pitchFamily="34" charset="0"/>
                <a:ea typeface="Calibri" panose="020F0502020204030204" pitchFamily="34" charset="0"/>
                <a:cs typeface="Times New Roman" panose="02020603050405020304" pitchFamily="18" charset="0"/>
              </a:rPr>
              <a:t>People will not care about their privacy rights and will not want to manage their privacy rights for a fee</a:t>
            </a:r>
          </a:p>
          <a:p>
            <a:pPr marL="342900" marR="0" lvl="0" indent="-342900">
              <a:lnSpc>
                <a:spcPct val="107000"/>
              </a:lnSpc>
              <a:spcBef>
                <a:spcPts val="0"/>
              </a:spcBef>
              <a:spcAft>
                <a:spcPts val="0"/>
              </a:spcAft>
              <a:buFont typeface="Symbol" panose="05050102010706020507" pitchFamily="18" charset="2"/>
              <a:buChar char=""/>
            </a:pPr>
            <a:r>
              <a:rPr lang="en-US" sz="3000" dirty="0">
                <a:effectLst/>
                <a:latin typeface="Calibri" panose="020F0502020204030204" pitchFamily="34" charset="0"/>
                <a:ea typeface="Calibri" panose="020F0502020204030204" pitchFamily="34" charset="0"/>
                <a:cs typeface="Times New Roman" panose="02020603050405020304" pitchFamily="18" charset="0"/>
              </a:rPr>
              <a:t>If offered for free, how can you make business?</a:t>
            </a:r>
          </a:p>
          <a:p>
            <a:pPr marL="342900" marR="0" lvl="0" indent="-342900">
              <a:lnSpc>
                <a:spcPct val="107000"/>
              </a:lnSpc>
              <a:spcBef>
                <a:spcPts val="0"/>
              </a:spcBef>
              <a:spcAft>
                <a:spcPts val="0"/>
              </a:spcAft>
              <a:buFont typeface="Symbol" panose="05050102010706020507" pitchFamily="18" charset="2"/>
              <a:buChar char=""/>
            </a:pPr>
            <a:r>
              <a:rPr lang="en-US" sz="3000" dirty="0">
                <a:effectLst/>
                <a:latin typeface="Calibri" panose="020F0502020204030204" pitchFamily="34" charset="0"/>
                <a:ea typeface="Calibri" panose="020F0502020204030204" pitchFamily="34" charset="0"/>
                <a:cs typeface="Times New Roman" panose="02020603050405020304" pitchFamily="18" charset="0"/>
              </a:rPr>
              <a:t>Will the startup sell or not sell the collected data?</a:t>
            </a:r>
          </a:p>
          <a:p>
            <a:pPr marL="342900" marR="0" lvl="0" indent="-342900">
              <a:lnSpc>
                <a:spcPct val="107000"/>
              </a:lnSpc>
              <a:spcBef>
                <a:spcPts val="0"/>
              </a:spcBef>
              <a:spcAft>
                <a:spcPts val="0"/>
              </a:spcAft>
              <a:buFont typeface="Symbol" panose="05050102010706020507" pitchFamily="18" charset="2"/>
              <a:buChar char=""/>
            </a:pPr>
            <a:r>
              <a:rPr lang="en-US" sz="3000" dirty="0">
                <a:effectLst/>
                <a:latin typeface="Calibri" panose="020F0502020204030204" pitchFamily="34" charset="0"/>
                <a:ea typeface="Calibri" panose="020F0502020204030204" pitchFamily="34" charset="0"/>
                <a:cs typeface="Times New Roman" panose="02020603050405020304" pitchFamily="18" charset="0"/>
              </a:rPr>
              <a:t>Server farms are expensive</a:t>
            </a:r>
          </a:p>
          <a:p>
            <a:pPr marL="342900" marR="0" lvl="0" indent="-342900">
              <a:lnSpc>
                <a:spcPct val="107000"/>
              </a:lnSpc>
              <a:spcBef>
                <a:spcPts val="0"/>
              </a:spcBef>
              <a:spcAft>
                <a:spcPts val="800"/>
              </a:spcAft>
              <a:buFont typeface="Symbol" panose="05050102010706020507" pitchFamily="18" charset="2"/>
              <a:buChar char=""/>
            </a:pPr>
            <a:r>
              <a:rPr lang="en-US" sz="3000" dirty="0">
                <a:effectLst/>
                <a:latin typeface="Calibri" panose="020F0502020204030204" pitchFamily="34" charset="0"/>
                <a:ea typeface="Calibri" panose="020F0502020204030204" pitchFamily="34" charset="0"/>
                <a:cs typeface="Times New Roman" panose="02020603050405020304" pitchFamily="18" charset="0"/>
              </a:rPr>
              <a:t>Need to get investment, insurance, etc.</a:t>
            </a:r>
          </a:p>
        </p:txBody>
      </p:sp>
    </p:spTree>
    <p:extLst>
      <p:ext uri="{BB962C8B-B14F-4D97-AF65-F5344CB8AC3E}">
        <p14:creationId xmlns:p14="http://schemas.microsoft.com/office/powerpoint/2010/main" val="167227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Legal Requirements</a:t>
            </a:r>
          </a:p>
        </p:txBody>
      </p:sp>
      <p:sp>
        <p:nvSpPr>
          <p:cNvPr id="3" name="Content Placeholder 2"/>
          <p:cNvSpPr>
            <a:spLocks noGrp="1"/>
          </p:cNvSpPr>
          <p:nvPr>
            <p:ph sz="half" idx="2"/>
          </p:nvPr>
        </p:nvSpPr>
        <p:spPr>
          <a:xfrm>
            <a:off x="680319" y="2462004"/>
            <a:ext cx="10005607" cy="2906179"/>
          </a:xfrm>
        </p:spPr>
        <p:txBody>
          <a:bodyPr>
            <a:noAutofit/>
          </a:bodyPr>
          <a:lstStyle/>
          <a:p>
            <a:pPr marL="0" marR="0">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Add disclaimer about warranty and limitation of liability that the AI code may not be 100% accurate</a:t>
            </a:r>
          </a:p>
          <a:p>
            <a:pPr marL="0" marR="0">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Use promissory notes and SAFE for early funding; create 10 million shares at first (2.5 million per founders, and 2.5 for the option plan) (4 year vesting with 1 year clip)</a:t>
            </a:r>
          </a:p>
          <a:p>
            <a:pPr marL="0" marR="0">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Set up as a Delaware corporation and issue stocks (Cost = $20,000-$30,000) (</a:t>
            </a:r>
            <a:r>
              <a:rPr lang="en-US" sz="1800" dirty="0" err="1">
                <a:latin typeface="Calibri" panose="020F0502020204030204" pitchFamily="34" charset="0"/>
                <a:ea typeface="Calibri" panose="020F0502020204030204" pitchFamily="34" charset="0"/>
                <a:cs typeface="Times New Roman" panose="02020603050405020304" pitchFamily="18" charset="0"/>
              </a:rPr>
              <a:t>Clerky</a:t>
            </a:r>
            <a:r>
              <a:rPr lang="en-US" sz="1800">
                <a:latin typeface="Calibri" panose="020F0502020204030204" pitchFamily="34"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Create an incident response plan for a data breach.</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File for Intellectual Property</a:t>
            </a:r>
          </a:p>
          <a:p>
            <a:pPr marL="457200" lvl="1">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Patent will cost $10-$15k</a:t>
            </a:r>
          </a:p>
          <a:p>
            <a:pPr marL="457200" lvl="1">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Trademark for one class will cost $400</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B2C Direct Sale: We will negotiate an End User License Agreement (EULA) with the user or include a click through EULA with a copy of the software.</a:t>
            </a:r>
          </a:p>
          <a:p>
            <a:pPr marL="0" marR="0">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B2B Sale: We will negotiate a Hosted Services Agreement with the company.</a:t>
            </a:r>
          </a:p>
          <a:p>
            <a:pPr marL="457200" lv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539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Content Placeholder 2"/>
          <p:cNvSpPr>
            <a:spLocks noGrp="1"/>
          </p:cNvSpPr>
          <p:nvPr>
            <p:ph idx="1"/>
          </p:nvPr>
        </p:nvSpPr>
        <p:spPr/>
        <p:txBody>
          <a:bodyPr>
            <a:normAutofit/>
          </a:bodyPr>
          <a:lstStyle/>
          <a:p>
            <a:r>
              <a:rPr lang="en-US" sz="2800" dirty="0"/>
              <a:t>The application will empower users to exercise their privacy rights and is the first of its kind.</a:t>
            </a:r>
          </a:p>
          <a:p>
            <a:r>
              <a:rPr lang="en-US" sz="2800" dirty="0"/>
              <a:t>We envision enabling this as a plugin software for users across the globe to manage their data being shared in a more transparent fashion and to have enhanced control over their data. </a:t>
            </a:r>
          </a:p>
        </p:txBody>
      </p:sp>
    </p:spTree>
    <p:extLst>
      <p:ext uri="{BB962C8B-B14F-4D97-AF65-F5344CB8AC3E}">
        <p14:creationId xmlns:p14="http://schemas.microsoft.com/office/powerpoint/2010/main" val="16552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0320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Background, The Opportunity, and Our Approach</a:t>
            </a:r>
          </a:p>
          <a:p>
            <a:r>
              <a:rPr lang="en-US" dirty="0"/>
              <a:t>B2B and B2C Solution and Value Proposition</a:t>
            </a:r>
          </a:p>
          <a:p>
            <a:r>
              <a:rPr lang="en-US" dirty="0"/>
              <a:t>Business Model, Go-to-Market Strategy, Market Size, and Competitors</a:t>
            </a:r>
          </a:p>
          <a:p>
            <a:r>
              <a:rPr lang="en-US" dirty="0"/>
              <a:t>Potential Issues and Legal Requirements</a:t>
            </a:r>
          </a:p>
          <a:p>
            <a:r>
              <a:rPr lang="en-US" dirty="0"/>
              <a:t>Conclusion</a:t>
            </a:r>
          </a:p>
        </p:txBody>
      </p:sp>
    </p:spTree>
    <p:extLst>
      <p:ext uri="{BB962C8B-B14F-4D97-AF65-F5344CB8AC3E}">
        <p14:creationId xmlns:p14="http://schemas.microsoft.com/office/powerpoint/2010/main" val="277256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680322" y="2336872"/>
            <a:ext cx="7235514" cy="3884633"/>
          </a:xfrm>
        </p:spPr>
        <p:txBody>
          <a:bodyPr>
            <a:noAutofit/>
          </a:bodyPr>
          <a:lstStyle/>
          <a:p>
            <a:pPr marL="0" marR="0">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New and increasingly stricter local and national laws, such as GDPR, CCPA, and LGPD, are providing citizens and consumers with data access, modification and deletion rights. </a:t>
            </a:r>
          </a:p>
          <a:p>
            <a:pPr marL="0" marR="0">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These laws give individuals the choice to consent to cookies and to the selling of their personal information. </a:t>
            </a:r>
          </a:p>
          <a:p>
            <a:pPr marL="0" marR="0">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These laws also allow individuals to submit privacy requests.</a:t>
            </a:r>
          </a:p>
          <a:p>
            <a:pPr marL="0" marR="0">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Companies collect, process, and manage personal information, but individuals do not have a way to manage their new privacy rights. </a:t>
            </a:r>
          </a:p>
        </p:txBody>
      </p:sp>
      <p:pic>
        <p:nvPicPr>
          <p:cNvPr id="4" name="Picture 3">
            <a:extLst>
              <a:ext uri="{FF2B5EF4-FFF2-40B4-BE49-F238E27FC236}">
                <a16:creationId xmlns:a16="http://schemas.microsoft.com/office/drawing/2014/main" id="{E22EF5C0-1C0D-4EE6-8A82-E9067E9B75A9}"/>
              </a:ext>
            </a:extLst>
          </p:cNvPr>
          <p:cNvPicPr>
            <a:picLocks noChangeAspect="1"/>
          </p:cNvPicPr>
          <p:nvPr/>
        </p:nvPicPr>
        <p:blipFill>
          <a:blip r:embed="rId3"/>
          <a:stretch>
            <a:fillRect/>
          </a:stretch>
        </p:blipFill>
        <p:spPr>
          <a:xfrm>
            <a:off x="8110818" y="2085415"/>
            <a:ext cx="3733800" cy="4533900"/>
          </a:xfrm>
          <a:prstGeom prst="rect">
            <a:avLst/>
          </a:prstGeom>
        </p:spPr>
      </p:pic>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 CCPA</a:t>
            </a:r>
          </a:p>
        </p:txBody>
      </p:sp>
      <p:sp>
        <p:nvSpPr>
          <p:cNvPr id="3" name="Content Placeholder 2"/>
          <p:cNvSpPr>
            <a:spLocks noGrp="1"/>
          </p:cNvSpPr>
          <p:nvPr>
            <p:ph idx="1"/>
          </p:nvPr>
        </p:nvSpPr>
        <p:spPr>
          <a:xfrm>
            <a:off x="680321" y="2336872"/>
            <a:ext cx="11223207" cy="3884633"/>
          </a:xfrm>
        </p:spPr>
        <p:txBody>
          <a:bodyPr>
            <a:noAutofit/>
          </a:bodyPr>
          <a:lstStyle/>
          <a:p>
            <a:pPr marL="0" marR="0">
              <a:lnSpc>
                <a:spcPct val="107000"/>
              </a:lnSpc>
              <a:spcBef>
                <a:spcPts val="0"/>
              </a:spcBef>
              <a:spcAft>
                <a:spcPts val="800"/>
              </a:spcAft>
            </a:pPr>
            <a:r>
              <a:rPr lang="en-US" sz="2200" b="0" i="0" dirty="0">
                <a:effectLst>
                  <a:outerShdw blurRad="38100" dist="38100" dir="2700000" algn="tl">
                    <a:srgbClr val="000000">
                      <a:alpha val="43137"/>
                    </a:srgbClr>
                  </a:outerShdw>
                </a:effectLst>
                <a:latin typeface="+mj-lt"/>
              </a:rPr>
              <a:t>When the California Consumer Privacy Act 2018 (“CCPA”) went into effect on January 1, 2020, it brought with it the potential for a wave of class action lawsuits from California consumers whose personal identifiable information is compromised in data breaches.</a:t>
            </a:r>
          </a:p>
          <a:p>
            <a:pPr marL="0" marR="0">
              <a:lnSpc>
                <a:spcPct val="107000"/>
              </a:lnSpc>
              <a:spcBef>
                <a:spcPts val="0"/>
              </a:spcBef>
              <a:spcAft>
                <a:spcPts val="800"/>
              </a:spcAft>
            </a:pPr>
            <a:r>
              <a:rPr lang="en-US" sz="2200" dirty="0">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Salesforce, Zoom, Marriott, Ambry Genetics, </a:t>
            </a:r>
            <a:r>
              <a:rPr lang="en-US" sz="2200" dirty="0" err="1">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Tik</a:t>
            </a:r>
            <a:r>
              <a:rPr lang="en-US" sz="2200" dirty="0">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 Tok, and many others are being sued for illegally sharing personal identifiable information of their users as well as for data breaches.</a:t>
            </a:r>
          </a:p>
          <a:p>
            <a:pPr marL="0" marR="0">
              <a:lnSpc>
                <a:spcPct val="107000"/>
              </a:lnSpc>
              <a:spcBef>
                <a:spcPts val="0"/>
              </a:spcBef>
              <a:spcAft>
                <a:spcPts val="800"/>
              </a:spcAft>
            </a:pPr>
            <a:r>
              <a:rPr lang="en-US" sz="2200" b="0" i="0" dirty="0">
                <a:effectLst>
                  <a:outerShdw blurRad="38100" dist="38100" dir="2700000" algn="tl">
                    <a:srgbClr val="000000">
                      <a:alpha val="43137"/>
                    </a:srgbClr>
                  </a:outerShdw>
                </a:effectLst>
                <a:latin typeface="+mj-lt"/>
              </a:rPr>
              <a:t>Hackers can “scrape” customers’ names, addresses, and credit card information from a company’s website and put it up for sale on the dark web.</a:t>
            </a:r>
            <a:endParaRPr lang="en-US" sz="2200" dirty="0">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534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E78E-3502-41AB-B047-D0B615FCDB3A}"/>
              </a:ext>
            </a:extLst>
          </p:cNvPr>
          <p:cNvSpPr>
            <a:spLocks noGrp="1"/>
          </p:cNvSpPr>
          <p:nvPr>
            <p:ph type="title"/>
          </p:nvPr>
        </p:nvSpPr>
        <p:spPr/>
        <p:txBody>
          <a:bodyPr/>
          <a:lstStyle/>
          <a:p>
            <a:r>
              <a:rPr lang="en-US" dirty="0"/>
              <a:t>The Opportunity</a:t>
            </a:r>
          </a:p>
        </p:txBody>
      </p:sp>
      <p:sp>
        <p:nvSpPr>
          <p:cNvPr id="3" name="Content Placeholder 2">
            <a:extLst>
              <a:ext uri="{FF2B5EF4-FFF2-40B4-BE49-F238E27FC236}">
                <a16:creationId xmlns:a16="http://schemas.microsoft.com/office/drawing/2014/main" id="{5EB44808-B631-4429-B8C7-3D2258BB9E09}"/>
              </a:ext>
            </a:extLst>
          </p:cNvPr>
          <p:cNvSpPr>
            <a:spLocks noGrp="1"/>
          </p:cNvSpPr>
          <p:nvPr>
            <p:ph idx="1"/>
          </p:nvPr>
        </p:nvSpPr>
        <p:spPr>
          <a:xfrm>
            <a:off x="680321" y="2355727"/>
            <a:ext cx="9613861" cy="3599316"/>
          </a:xfrm>
        </p:spPr>
        <p:txBody>
          <a:bodyPr>
            <a:noAutofit/>
          </a:bodyPr>
          <a:lstStyle/>
          <a:p>
            <a:r>
              <a:rPr lang="en-US" sz="2200" dirty="0">
                <a:latin typeface="+mj-lt"/>
              </a:rPr>
              <a:t>The global data governance market size is expected to grow from USD $2 billion in 2020 to USD $5.7 billion in 2025, at compound annual growth rate (CAGR) of 22.3% during the forecast period.</a:t>
            </a:r>
          </a:p>
          <a:p>
            <a:r>
              <a:rPr lang="en-US" sz="2200" dirty="0">
                <a:latin typeface="+mj-lt"/>
              </a:rPr>
              <a:t>The data privacy market is growing exponentially and people want more control over their data. </a:t>
            </a:r>
          </a:p>
          <a:p>
            <a:pPr lvl="1"/>
            <a:r>
              <a:rPr lang="en-US" sz="2200" dirty="0">
                <a:latin typeface="+mj-lt"/>
              </a:rPr>
              <a:t>See </a:t>
            </a:r>
            <a:r>
              <a:rPr lang="en-US" sz="2200" b="0" i="0" u="none" strike="noStrike" dirty="0">
                <a:solidFill>
                  <a:srgbClr val="2962FF"/>
                </a:solidFill>
                <a:effectLst/>
                <a:latin typeface="+mj-lt"/>
                <a:hlinkClick r:id="rId2"/>
              </a:rPr>
              <a:t>https://www.marketsandmarkets.com/Market-Reports/data-governance-market-108243043.html</a:t>
            </a:r>
            <a:endParaRPr lang="en-US" sz="2200" dirty="0">
              <a:latin typeface="+mj-lt"/>
            </a:endParaRPr>
          </a:p>
          <a:p>
            <a:r>
              <a:rPr lang="en-US" sz="2200" b="0" i="0" dirty="0">
                <a:effectLst>
                  <a:outerShdw blurRad="38100" dist="38100" dir="2700000" algn="tl">
                    <a:srgbClr val="000000">
                      <a:alpha val="43137"/>
                    </a:srgbClr>
                  </a:outerShdw>
                </a:effectLst>
                <a:latin typeface="+mj-lt"/>
              </a:rPr>
              <a:t>Many companies focus on detecting if your personal information has been exposed by a data breach. These methods are reactive in nature, because they occur after the personal information is exposed.</a:t>
            </a:r>
          </a:p>
        </p:txBody>
      </p:sp>
    </p:spTree>
    <p:extLst>
      <p:ext uri="{BB962C8B-B14F-4D97-AF65-F5344CB8AC3E}">
        <p14:creationId xmlns:p14="http://schemas.microsoft.com/office/powerpoint/2010/main" val="416038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Approach</a:t>
            </a:r>
          </a:p>
        </p:txBody>
      </p:sp>
      <p:sp>
        <p:nvSpPr>
          <p:cNvPr id="3" name="Content Placeholder 2"/>
          <p:cNvSpPr>
            <a:spLocks noGrp="1"/>
          </p:cNvSpPr>
          <p:nvPr>
            <p:ph sz="half" idx="2"/>
          </p:nvPr>
        </p:nvSpPr>
        <p:spPr>
          <a:xfrm>
            <a:off x="680319" y="2454974"/>
            <a:ext cx="9790454" cy="2906179"/>
          </a:xfrm>
        </p:spPr>
        <p:txBody>
          <a:bodyPr>
            <a:noAutofit/>
          </a:bodyPr>
          <a:lstStyle/>
          <a:p>
            <a:pPr marL="0" indent="0">
              <a:lnSpc>
                <a:spcPct val="107000"/>
              </a:lnSpc>
              <a:spcBef>
                <a:spcPts val="0"/>
              </a:spcBef>
              <a:spcAft>
                <a:spcPts val="800"/>
              </a:spcAft>
              <a:buNone/>
            </a:pPr>
            <a:r>
              <a:rPr lang="en-US" b="0" i="0" dirty="0">
                <a:effectLst>
                  <a:outerShdw blurRad="38100" dist="38100" dir="2700000" algn="tl">
                    <a:srgbClr val="000000">
                      <a:alpha val="43137"/>
                    </a:srgbClr>
                  </a:outerShdw>
                </a:effectLst>
                <a:latin typeface="+mj-lt"/>
              </a:rPr>
              <a:t>There is an untapped market opportunity for proactively detecting at the right time what users are consenting to and signing up for, while they navigate through different websites and online applications. </a:t>
            </a:r>
          </a:p>
          <a:p>
            <a:pPr marL="0" marR="0" indent="0">
              <a:lnSpc>
                <a:spcPct val="107000"/>
              </a:lnSpc>
              <a:spcBef>
                <a:spcPts val="0"/>
              </a:spcBef>
              <a:spcAft>
                <a:spcPts val="800"/>
              </a:spcAft>
              <a:buNone/>
            </a:pPr>
            <a:endPar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We propose a privacy enhancing technology (PET) that proactively </a:t>
            </a:r>
          </a:p>
          <a:p>
            <a:pPr>
              <a:lnSpc>
                <a:spcPct val="107000"/>
              </a:lnSpc>
              <a:spcBef>
                <a:spcPts val="0"/>
              </a:spcBef>
              <a:spcAft>
                <a:spcPts val="800"/>
              </a:spcAft>
            </a:pPr>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Empowers individuals exercise their privacy rights </a:t>
            </a:r>
          </a:p>
          <a:p>
            <a:pPr>
              <a:lnSpc>
                <a:spcPct val="107000"/>
              </a:lnSpc>
              <a:spcBef>
                <a:spcPts val="0"/>
              </a:spcBef>
              <a:spcAft>
                <a:spcPts val="800"/>
              </a:spcAft>
            </a:pPr>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Manages cookie consent</a:t>
            </a:r>
          </a:p>
          <a:p>
            <a:pPr>
              <a:lnSpc>
                <a:spcPct val="107000"/>
              </a:lnSpc>
              <a:spcBef>
                <a:spcPts val="0"/>
              </a:spcBef>
              <a:spcAft>
                <a:spcPts val="800"/>
              </a:spcAft>
            </a:pPr>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Handles access and deletion requests</a:t>
            </a:r>
          </a:p>
          <a:p>
            <a:pPr>
              <a:lnSpc>
                <a:spcPct val="107000"/>
              </a:lnSpc>
              <a:spcBef>
                <a:spcPts val="0"/>
              </a:spcBef>
              <a:spcAft>
                <a:spcPts val="800"/>
              </a:spcAft>
            </a:pPr>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Tracks the companies that have the user’s data</a:t>
            </a:r>
          </a:p>
          <a:p>
            <a:pPr>
              <a:lnSpc>
                <a:spcPct val="107000"/>
              </a:lnSpc>
              <a:spcBef>
                <a:spcPts val="0"/>
              </a:spcBef>
              <a:spcAft>
                <a:spcPts val="800"/>
              </a:spcAft>
            </a:pPr>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Monitors children’s privacy</a:t>
            </a:r>
            <a:endParaRPr lang="en-US"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Approach</a:t>
            </a:r>
          </a:p>
        </p:txBody>
      </p:sp>
      <p:sp>
        <p:nvSpPr>
          <p:cNvPr id="4" name="Content Placeholder 3">
            <a:extLst>
              <a:ext uri="{FF2B5EF4-FFF2-40B4-BE49-F238E27FC236}">
                <a16:creationId xmlns:a16="http://schemas.microsoft.com/office/drawing/2014/main" id="{086498BF-5BC0-4D82-8803-7E7BD52E1875}"/>
              </a:ext>
            </a:extLst>
          </p:cNvPr>
          <p:cNvSpPr txBox="1">
            <a:spLocks/>
          </p:cNvSpPr>
          <p:nvPr/>
        </p:nvSpPr>
        <p:spPr>
          <a:xfrm>
            <a:off x="796860" y="2323844"/>
            <a:ext cx="8972725" cy="29061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nSpc>
                <a:spcPct val="107000"/>
              </a:lnSpc>
              <a:spcBef>
                <a:spcPts val="0"/>
              </a:spcBef>
              <a:spcAft>
                <a:spcPts val="800"/>
              </a:spcAft>
              <a:buNone/>
            </a:pPr>
            <a:r>
              <a:rPr lang="en-US" sz="3000" b="0" i="0" u="none" strike="noStrike" dirty="0" err="1">
                <a:effectLst>
                  <a:outerShdw blurRad="38100" dist="38100" dir="2700000" algn="tl">
                    <a:srgbClr val="000000">
                      <a:alpha val="43137"/>
                    </a:srgbClr>
                  </a:outerShdw>
                </a:effectLst>
                <a:latin typeface="Arial" panose="020B0604020202020204" pitchFamily="34" charset="0"/>
              </a:rPr>
              <a:t>Privatech</a:t>
            </a:r>
            <a:r>
              <a:rPr lang="en-US" sz="3000" b="0" i="0" u="none" strike="noStrike" dirty="0">
                <a:effectLst>
                  <a:outerShdw blurRad="38100" dist="38100" dir="2700000" algn="tl">
                    <a:srgbClr val="000000">
                      <a:alpha val="43137"/>
                    </a:srgbClr>
                  </a:outerShdw>
                </a:effectLst>
                <a:latin typeface="Arial" panose="020B0604020202020204" pitchFamily="34" charset="0"/>
              </a:rPr>
              <a:t> is a privacy management provider for end-consumers to provide users with proactive notifications and remediation strategies to enhance the user’s understanding of what they are signing up for and to allow them to have enhanced control over their data privacy rights.</a:t>
            </a:r>
            <a:endParaRPr lang="en-US" sz="3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290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B2C Solution</a:t>
            </a:r>
          </a:p>
        </p:txBody>
      </p:sp>
      <p:sp>
        <p:nvSpPr>
          <p:cNvPr id="4" name="Content Placeholder 3"/>
          <p:cNvSpPr>
            <a:spLocks noGrp="1"/>
          </p:cNvSpPr>
          <p:nvPr>
            <p:ph sz="half" idx="2"/>
          </p:nvPr>
        </p:nvSpPr>
        <p:spPr/>
        <p:txBody>
          <a:bodyPr>
            <a:noAutofit/>
          </a:bodyPr>
          <a:lstStyle/>
          <a:p>
            <a:pPr marL="0" marR="0">
              <a:lnSpc>
                <a:spcPct val="107000"/>
              </a:lnSpc>
              <a:spcBef>
                <a:spcPts val="0"/>
              </a:spcBef>
              <a:spcAft>
                <a:spcPts val="800"/>
              </a:spcAft>
            </a:pPr>
            <a:r>
              <a:rPr lang="en-US" sz="2000" dirty="0">
                <a:effectLst/>
                <a:latin typeface="+mj-lt"/>
                <a:ea typeface="Calibri" panose="020F0502020204030204" pitchFamily="34" charset="0"/>
                <a:cs typeface="Times New Roman" panose="02020603050405020304" pitchFamily="18" charset="0"/>
              </a:rPr>
              <a:t>The application crawls over website and notifies the user of cookies and the terms and conditions</a:t>
            </a:r>
            <a:r>
              <a:rPr lang="en-US" sz="2000" dirty="0">
                <a:latin typeface="+mj-lt"/>
                <a:ea typeface="Calibri" panose="020F0502020204030204" pitchFamily="34" charset="0"/>
                <a:cs typeface="Times New Roman" panose="02020603050405020304" pitchFamily="18" charset="0"/>
              </a:rPr>
              <a:t> of the website.</a:t>
            </a:r>
            <a:r>
              <a:rPr lang="en-US" sz="2000" dirty="0">
                <a:effectLst/>
                <a:latin typeface="+mj-lt"/>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000" b="0" i="0" u="none" strike="noStrike" dirty="0">
                <a:effectLst/>
                <a:latin typeface="+mj-lt"/>
              </a:rPr>
              <a:t>A notification pops up in the browser with default ”no” and lists items which the user is currently subscribing to and advises them of what is in the privacy policy.  </a:t>
            </a:r>
            <a:endParaRPr lang="en-US" sz="2000" dirty="0">
              <a:effectLst/>
              <a:latin typeface="+mj-lt"/>
              <a:ea typeface="Calibri" panose="020F0502020204030204" pitchFamily="34" charset="0"/>
              <a:cs typeface="Times New Roman" panose="02020603050405020304" pitchFamily="18" charset="0"/>
            </a:endParaRPr>
          </a:p>
        </p:txBody>
      </p:sp>
      <p:sp>
        <p:nvSpPr>
          <p:cNvPr id="5" name="Text Placeholder 4"/>
          <p:cNvSpPr>
            <a:spLocks noGrp="1"/>
          </p:cNvSpPr>
          <p:nvPr>
            <p:ph type="body" sz="quarter" idx="3"/>
          </p:nvPr>
        </p:nvSpPr>
        <p:spPr/>
        <p:txBody>
          <a:bodyPr>
            <a:normAutofit lnSpcReduction="10000"/>
          </a:bodyPr>
          <a:lstStyle/>
          <a:p>
            <a:r>
              <a:rPr lang="en-US" dirty="0"/>
              <a:t>Making Access and Deletion Requests</a:t>
            </a:r>
          </a:p>
        </p:txBody>
      </p:sp>
      <p:sp>
        <p:nvSpPr>
          <p:cNvPr id="6" name="Content Placeholder 5"/>
          <p:cNvSpPr>
            <a:spLocks noGrp="1"/>
          </p:cNvSpPr>
          <p:nvPr>
            <p:ph sz="quarter" idx="4"/>
          </p:nvPr>
        </p:nvSpPr>
        <p:spPr/>
        <p:txBody>
          <a:bodyPr>
            <a:noAutofit/>
          </a:bodyPr>
          <a:lstStyle/>
          <a:p>
            <a:pPr marL="0" marR="0">
              <a:lnSpc>
                <a:spcPct val="107000"/>
              </a:lnSpc>
              <a:spcBef>
                <a:spcPts val="0"/>
              </a:spcBef>
              <a:spcAft>
                <a:spcPts val="800"/>
              </a:spcAft>
            </a:pPr>
            <a:r>
              <a:rPr lang="en-US" sz="2000" b="0" i="0" u="none" strike="noStrike" dirty="0">
                <a:effectLst/>
                <a:latin typeface="+mj-lt"/>
              </a:rPr>
              <a:t>By scraping the privacy policy, </a:t>
            </a:r>
            <a:r>
              <a:rPr lang="en-US" sz="2000" b="0" i="0" u="none" strike="noStrike" dirty="0" err="1">
                <a:effectLst/>
                <a:latin typeface="+mj-lt"/>
              </a:rPr>
              <a:t>Privatech</a:t>
            </a:r>
            <a:r>
              <a:rPr lang="en-US" sz="2000" b="0" i="0" u="none" strike="noStrike" dirty="0">
                <a:effectLst/>
                <a:latin typeface="+mj-lt"/>
              </a:rPr>
              <a:t> will know who to contact to make a request to access or delete the user’s personal identifiable information and will make that request if the user chooses.</a:t>
            </a:r>
            <a:endParaRPr lang="en-US" sz="2000" dirty="0">
              <a:effectLst/>
              <a:latin typeface="+mj-lt"/>
              <a:ea typeface="Calibri" panose="020F0502020204030204" pitchFamily="34" charset="0"/>
              <a:cs typeface="Times New Roman" panose="02020603050405020304" pitchFamily="18" charset="0"/>
            </a:endParaRPr>
          </a:p>
        </p:txBody>
      </p:sp>
      <p:sp>
        <p:nvSpPr>
          <p:cNvPr id="8" name="Text Placeholder 7">
            <a:extLst>
              <a:ext uri="{FF2B5EF4-FFF2-40B4-BE49-F238E27FC236}">
                <a16:creationId xmlns:a16="http://schemas.microsoft.com/office/drawing/2014/main" id="{AA32E38B-8662-499C-9D02-BBBD16BF0077}"/>
              </a:ext>
            </a:extLst>
          </p:cNvPr>
          <p:cNvSpPr>
            <a:spLocks noGrp="1"/>
          </p:cNvSpPr>
          <p:nvPr>
            <p:ph type="body" idx="1"/>
          </p:nvPr>
        </p:nvSpPr>
        <p:spPr/>
        <p:txBody>
          <a:bodyPr>
            <a:normAutofit lnSpcReduction="10000"/>
          </a:bodyPr>
          <a:lstStyle/>
          <a:p>
            <a:r>
              <a:rPr lang="en-US" dirty="0"/>
              <a:t>Managing Privacy Preferences and Informing of Policies</a:t>
            </a:r>
          </a:p>
        </p:txBody>
      </p:sp>
      <p:pic>
        <p:nvPicPr>
          <p:cNvPr id="3" name="Picture 2">
            <a:extLst>
              <a:ext uri="{FF2B5EF4-FFF2-40B4-BE49-F238E27FC236}">
                <a16:creationId xmlns:a16="http://schemas.microsoft.com/office/drawing/2014/main" id="{5F769090-BF12-4D26-BF3A-116D17E295CC}"/>
              </a:ext>
            </a:extLst>
          </p:cNvPr>
          <p:cNvPicPr>
            <a:picLocks noChangeAspect="1"/>
          </p:cNvPicPr>
          <p:nvPr/>
        </p:nvPicPr>
        <p:blipFill>
          <a:blip r:embed="rId3"/>
          <a:stretch>
            <a:fillRect/>
          </a:stretch>
        </p:blipFill>
        <p:spPr>
          <a:xfrm>
            <a:off x="5669056" y="5467911"/>
            <a:ext cx="5981700" cy="1085850"/>
          </a:xfrm>
          <a:prstGeom prst="rect">
            <a:avLst/>
          </a:prstGeom>
        </p:spPr>
      </p:pic>
    </p:spTree>
    <p:extLst>
      <p:ext uri="{BB962C8B-B14F-4D97-AF65-F5344CB8AC3E}">
        <p14:creationId xmlns:p14="http://schemas.microsoft.com/office/powerpoint/2010/main" val="1396708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B2C Solution Continued</a:t>
            </a:r>
          </a:p>
        </p:txBody>
      </p:sp>
      <p:sp>
        <p:nvSpPr>
          <p:cNvPr id="4" name="Content Placeholder 3"/>
          <p:cNvSpPr>
            <a:spLocks noGrp="1"/>
          </p:cNvSpPr>
          <p:nvPr>
            <p:ph sz="half" idx="2"/>
          </p:nvPr>
        </p:nvSpPr>
        <p:spPr>
          <a:xfrm>
            <a:off x="680319" y="3065392"/>
            <a:ext cx="4872339" cy="3454678"/>
          </a:xfrm>
        </p:spPr>
        <p:txBody>
          <a:bodyPr>
            <a:noAutofit/>
          </a:bodyPr>
          <a:lstStyle/>
          <a:p>
            <a:pPr marL="0" marR="0">
              <a:lnSpc>
                <a:spcPct val="107000"/>
              </a:lnSpc>
              <a:spcBef>
                <a:spcPts val="0"/>
              </a:spcBef>
              <a:spcAft>
                <a:spcPts val="800"/>
              </a:spcAft>
            </a:pPr>
            <a:r>
              <a:rPr lang="en-US" sz="2000" dirty="0">
                <a:latin typeface="+mj-lt"/>
              </a:rPr>
              <a:t>I</a:t>
            </a:r>
            <a:r>
              <a:rPr lang="en-US" sz="2000" b="0" i="0" u="none" strike="noStrike" dirty="0">
                <a:effectLst/>
                <a:latin typeface="+mj-lt"/>
              </a:rPr>
              <a:t>f the user subscribes to or pays for anything, </a:t>
            </a:r>
            <a:r>
              <a:rPr lang="en-US" sz="2000" b="0" i="0" u="none" strike="noStrike" dirty="0" err="1">
                <a:effectLst/>
                <a:latin typeface="+mj-lt"/>
              </a:rPr>
              <a:t>Privatech</a:t>
            </a:r>
            <a:r>
              <a:rPr lang="en-US" sz="2000" b="0" i="0" u="none" strike="noStrike" dirty="0">
                <a:effectLst/>
                <a:latin typeface="+mj-lt"/>
              </a:rPr>
              <a:t> will allow the user to choose to track the company who is getting their information.</a:t>
            </a:r>
          </a:p>
          <a:p>
            <a:pPr marL="0" marR="0">
              <a:lnSpc>
                <a:spcPct val="107000"/>
              </a:lnSpc>
              <a:spcBef>
                <a:spcPts val="0"/>
              </a:spcBef>
              <a:spcAft>
                <a:spcPts val="800"/>
              </a:spcAft>
            </a:pPr>
            <a:r>
              <a:rPr lang="en-US" sz="2000" b="0" i="0" u="none" strike="noStrike" dirty="0">
                <a:effectLst/>
                <a:latin typeface="+mj-lt"/>
              </a:rPr>
              <a:t> </a:t>
            </a:r>
            <a:r>
              <a:rPr lang="en-US" sz="2000" b="0" i="0" u="none" strike="noStrike" dirty="0" err="1">
                <a:effectLst/>
                <a:latin typeface="+mj-lt"/>
              </a:rPr>
              <a:t>Privatech</a:t>
            </a:r>
            <a:r>
              <a:rPr lang="en-US" sz="2000" b="0" i="0" u="none" strike="noStrike" dirty="0">
                <a:effectLst/>
                <a:latin typeface="+mj-lt"/>
              </a:rPr>
              <a:t> will also allow the user to track what type of information was sent. </a:t>
            </a:r>
          </a:p>
          <a:p>
            <a:pPr marL="0" marR="0">
              <a:lnSpc>
                <a:spcPct val="107000"/>
              </a:lnSpc>
              <a:spcBef>
                <a:spcPts val="0"/>
              </a:spcBef>
              <a:spcAft>
                <a:spcPts val="800"/>
              </a:spcAft>
            </a:pPr>
            <a:r>
              <a:rPr lang="en-US" sz="2000" b="0" i="0" u="none" strike="noStrike" dirty="0">
                <a:effectLst/>
                <a:latin typeface="+mj-lt"/>
              </a:rPr>
              <a:t>This information will be saved in a Vault on the user’s device.</a:t>
            </a:r>
            <a:endParaRPr lang="en-US" sz="2000" dirty="0">
              <a:effectLst/>
              <a:latin typeface="+mj-lt"/>
              <a:ea typeface="Calibri" panose="020F0502020204030204" pitchFamily="34" charset="0"/>
              <a:cs typeface="Times New Roman" panose="02020603050405020304" pitchFamily="18" charset="0"/>
            </a:endParaRPr>
          </a:p>
        </p:txBody>
      </p:sp>
      <p:sp>
        <p:nvSpPr>
          <p:cNvPr id="8" name="Text Placeholder 7">
            <a:extLst>
              <a:ext uri="{FF2B5EF4-FFF2-40B4-BE49-F238E27FC236}">
                <a16:creationId xmlns:a16="http://schemas.microsoft.com/office/drawing/2014/main" id="{AA32E38B-8662-499C-9D02-BBBD16BF0077}"/>
              </a:ext>
            </a:extLst>
          </p:cNvPr>
          <p:cNvSpPr>
            <a:spLocks noGrp="1"/>
          </p:cNvSpPr>
          <p:nvPr>
            <p:ph type="body" idx="1"/>
          </p:nvPr>
        </p:nvSpPr>
        <p:spPr>
          <a:xfrm>
            <a:off x="680319" y="2335814"/>
            <a:ext cx="4646311" cy="693135"/>
          </a:xfrm>
        </p:spPr>
        <p:txBody>
          <a:bodyPr>
            <a:noAutofit/>
          </a:bodyPr>
          <a:lstStyle/>
          <a:p>
            <a:r>
              <a:rPr lang="en-US" dirty="0">
                <a:latin typeface="Segoe UI" panose="020B0502040204020203" pitchFamily="34" charset="0"/>
                <a:cs typeface="Segoe UI" panose="020B0502040204020203" pitchFamily="34" charset="0"/>
              </a:rPr>
              <a:t>Tracking Information a User Provides to Companies</a:t>
            </a:r>
          </a:p>
        </p:txBody>
      </p:sp>
      <p:sp>
        <p:nvSpPr>
          <p:cNvPr id="5" name="Text Placeholder 4">
            <a:extLst>
              <a:ext uri="{FF2B5EF4-FFF2-40B4-BE49-F238E27FC236}">
                <a16:creationId xmlns:a16="http://schemas.microsoft.com/office/drawing/2014/main" id="{BBA20D03-A152-4E55-B95A-C31C650BF9EF}"/>
              </a:ext>
            </a:extLst>
          </p:cNvPr>
          <p:cNvSpPr>
            <a:spLocks noGrp="1"/>
          </p:cNvSpPr>
          <p:nvPr>
            <p:ph type="body" sz="quarter" idx="3"/>
          </p:nvPr>
        </p:nvSpPr>
        <p:spPr>
          <a:xfrm>
            <a:off x="5594123" y="2335814"/>
            <a:ext cx="4474028" cy="431523"/>
          </a:xfrm>
        </p:spPr>
        <p:txBody>
          <a:bodyPr>
            <a:normAutofit/>
          </a:bodyPr>
          <a:lstStyle/>
          <a:p>
            <a:r>
              <a:rPr lang="en-US" dirty="0"/>
              <a:t>Managing Children’s Privacy</a:t>
            </a:r>
          </a:p>
        </p:txBody>
      </p:sp>
      <p:sp>
        <p:nvSpPr>
          <p:cNvPr id="9" name="Content Placeholder 5">
            <a:extLst>
              <a:ext uri="{FF2B5EF4-FFF2-40B4-BE49-F238E27FC236}">
                <a16:creationId xmlns:a16="http://schemas.microsoft.com/office/drawing/2014/main" id="{BEE2E354-E4F8-4BE3-B07B-58B58BCC3FB1}"/>
              </a:ext>
            </a:extLst>
          </p:cNvPr>
          <p:cNvSpPr>
            <a:spLocks noGrp="1"/>
          </p:cNvSpPr>
          <p:nvPr>
            <p:ph sz="quarter" idx="4"/>
          </p:nvPr>
        </p:nvSpPr>
        <p:spPr>
          <a:xfrm>
            <a:off x="5594123" y="3030008"/>
            <a:ext cx="4700059" cy="2906179"/>
          </a:xfrm>
        </p:spPr>
        <p:txBody>
          <a:bodyPr>
            <a:normAutofit lnSpcReduction="10000"/>
          </a:bodyPr>
          <a:lstStyle/>
          <a:p>
            <a:pPr marL="0" marR="0">
              <a:lnSpc>
                <a:spcPct val="107000"/>
              </a:lnSpc>
              <a:spcBef>
                <a:spcPts val="0"/>
              </a:spcBef>
              <a:spcAft>
                <a:spcPts val="800"/>
              </a:spcAft>
            </a:pPr>
            <a:r>
              <a:rPr lang="en-US" sz="1800" dirty="0">
                <a:effectLst/>
                <a:latin typeface="Segoe UI" panose="020B0502040204020203" pitchFamily="34" charset="0"/>
                <a:ea typeface="Calibri" panose="020F0502020204030204" pitchFamily="34" charset="0"/>
                <a:cs typeface="Times New Roman" panose="02020603050405020304" pitchFamily="18" charset="0"/>
              </a:rPr>
              <a:t>The application will provide passive surveillance to monitor children’s privacy rights.</a:t>
            </a:r>
          </a:p>
          <a:p>
            <a:pPr marL="0" marR="0">
              <a:lnSpc>
                <a:spcPct val="107000"/>
              </a:lnSpc>
              <a:spcBef>
                <a:spcPts val="0"/>
              </a:spcBef>
              <a:spcAft>
                <a:spcPts val="800"/>
              </a:spcAft>
            </a:pPr>
            <a:r>
              <a:rPr lang="en-US" sz="1800" dirty="0">
                <a:effectLst/>
                <a:latin typeface="Segoe UI" panose="020B0502040204020203" pitchFamily="34" charset="0"/>
                <a:ea typeface="Calibri" panose="020F0502020204030204" pitchFamily="34" charset="0"/>
                <a:cs typeface="Times New Roman" panose="02020603050405020304" pitchFamily="18" charset="0"/>
              </a:rPr>
              <a:t>The application’s web crawler gathers data about what websites the child is visiting and informs of the parents if the child inputs their personal information.</a:t>
            </a:r>
          </a:p>
          <a:p>
            <a:pPr marL="0" marR="0">
              <a:lnSpc>
                <a:spcPct val="107000"/>
              </a:lnSpc>
              <a:spcBef>
                <a:spcPts val="0"/>
              </a:spcBef>
              <a:spcAft>
                <a:spcPts val="800"/>
              </a:spcAft>
            </a:pPr>
            <a:r>
              <a:rPr lang="en-US" sz="1800" dirty="0">
                <a:latin typeface="Segoe UI" panose="020B0502040204020203" pitchFamily="34" charset="0"/>
                <a:ea typeface="Calibri" panose="020F0502020204030204" pitchFamily="34" charset="0"/>
                <a:cs typeface="Times New Roman" panose="02020603050405020304" pitchFamily="18" charset="0"/>
              </a:rPr>
              <a:t>The application blocks adult websites until the parent gives consent.</a:t>
            </a:r>
            <a:endParaRPr lang="en-US" sz="1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204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296</TotalTime>
  <Words>1567</Words>
  <Application>Microsoft Office PowerPoint</Application>
  <PresentationFormat>Widescreen</PresentationFormat>
  <Paragraphs>140</Paragraphs>
  <Slides>19</Slides>
  <Notes>17</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19</vt:i4>
      </vt:variant>
    </vt:vector>
  </HeadingPairs>
  <TitlesOfParts>
    <vt:vector size="30" baseType="lpstr">
      <vt:lpstr>Arial</vt:lpstr>
      <vt:lpstr>Calibri</vt:lpstr>
      <vt:lpstr>Roboto</vt:lpstr>
      <vt:lpstr>Segoe UI</vt:lpstr>
      <vt:lpstr>Segoe UI Historic</vt:lpstr>
      <vt:lpstr>Symbol</vt:lpstr>
      <vt:lpstr>Trebuchet MS</vt:lpstr>
      <vt:lpstr>Berlin</vt:lpstr>
      <vt:lpstr>1_Berlin</vt:lpstr>
      <vt:lpstr>2_Berlin</vt:lpstr>
      <vt:lpstr>3_Berlin</vt:lpstr>
      <vt:lpstr>Privatech</vt:lpstr>
      <vt:lpstr>Agenda</vt:lpstr>
      <vt:lpstr>Background</vt:lpstr>
      <vt:lpstr>Background - CCPA</vt:lpstr>
      <vt:lpstr>The Opportunity</vt:lpstr>
      <vt:lpstr>Our Approach</vt:lpstr>
      <vt:lpstr>Our Approach</vt:lpstr>
      <vt:lpstr>B2C Solution</vt:lpstr>
      <vt:lpstr>B2C Solution Continued</vt:lpstr>
      <vt:lpstr>B2B Solution</vt:lpstr>
      <vt:lpstr>Value Proposition</vt:lpstr>
      <vt:lpstr>Business Model</vt:lpstr>
      <vt:lpstr>Go-to-Market Strategy</vt:lpstr>
      <vt:lpstr>Market Size</vt:lpstr>
      <vt:lpstr>Competitors</vt:lpstr>
      <vt:lpstr>Potential Issues</vt:lpstr>
      <vt:lpstr>Legal Requirements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ERIAR laptop1</cp:lastModifiedBy>
  <cp:revision>100</cp:revision>
  <dcterms:created xsi:type="dcterms:W3CDTF">2014-04-17T23:07:25Z</dcterms:created>
  <dcterms:modified xsi:type="dcterms:W3CDTF">2020-09-22T18:51:05Z</dcterms:modified>
</cp:coreProperties>
</file>