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57" r:id="rId4"/>
    <p:sldId id="261" r:id="rId5"/>
    <p:sldId id="266" r:id="rId6"/>
    <p:sldId id="263" r:id="rId7"/>
    <p:sldId id="265" r:id="rId8"/>
    <p:sldId id="264" r:id="rId9"/>
    <p:sldId id="262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24" autoAdjust="0"/>
  </p:normalViewPr>
  <p:slideViewPr>
    <p:cSldViewPr snapToGrid="0">
      <p:cViewPr varScale="1">
        <p:scale>
          <a:sx n="108" d="100"/>
          <a:sy n="108" d="100"/>
        </p:scale>
        <p:origin x="174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25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571E3-5279-470C-B60C-6B1E232F308F}" type="datetimeFigureOut">
              <a:rPr lang="pl-PL" smtClean="0"/>
              <a:t>31.07.2018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81DD8-8E31-462F-8E3F-66E3071B23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0904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BB5E3-18D1-40B5-A7E0-D95F5975C0CF}" type="datetimeFigureOut">
              <a:rPr lang="pl-PL" smtClean="0"/>
              <a:pPr/>
              <a:t>31.07.2018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C201D-BFB7-4E3C-9B58-D9722CC2B09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806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7499-C2AE-4549-8347-69E5BA0E5E48}" type="datetime1">
              <a:rPr lang="pl-PL" smtClean="0"/>
              <a:pPr/>
              <a:t>31.07.2018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56763" y="6567055"/>
            <a:ext cx="1725505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Tytuł 1"/>
          <p:cNvSpPr>
            <a:spLocks noGrp="1"/>
          </p:cNvSpPr>
          <p:nvPr>
            <p:ph type="ctrTitle"/>
          </p:nvPr>
        </p:nvSpPr>
        <p:spPr>
          <a:xfrm>
            <a:off x="1815352" y="2275685"/>
            <a:ext cx="6281244" cy="1071072"/>
          </a:xfrm>
        </p:spPr>
        <p:txBody>
          <a:bodyPr>
            <a:normAutofit/>
          </a:bodyPr>
          <a:lstStyle>
            <a:lvl1pPr>
              <a:defRPr sz="48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/>
            <a:r>
              <a:rPr lang="pl-PL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rPr>
              <a:t>Tytuł prezentacji</a:t>
            </a:r>
          </a:p>
        </p:txBody>
      </p:sp>
      <p:sp>
        <p:nvSpPr>
          <p:cNvPr id="10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1815353" y="5345084"/>
            <a:ext cx="5876366" cy="872836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latin typeface="Segoe UI Light" panose="020B0502040204020203" pitchFamily="34" charset="0"/>
              </a:defRPr>
            </a:lvl1pPr>
          </a:lstStyle>
          <a:p>
            <a:pPr algn="l"/>
            <a:r>
              <a:rPr lang="pl-PL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Autor / Data</a:t>
            </a:r>
          </a:p>
        </p:txBody>
      </p:sp>
      <p:sp>
        <p:nvSpPr>
          <p:cNvPr id="12" name="Symbol zastępczy tekstu 16"/>
          <p:cNvSpPr>
            <a:spLocks noGrp="1"/>
          </p:cNvSpPr>
          <p:nvPr>
            <p:ph type="body" sz="quarter" idx="13" hasCustomPrompt="1"/>
          </p:nvPr>
        </p:nvSpPr>
        <p:spPr>
          <a:xfrm>
            <a:off x="1816100" y="3585747"/>
            <a:ext cx="5875338" cy="986253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latin typeface="Segoe UI Light" panose="020B0502040204020203" pitchFamily="34" charset="0"/>
              </a:defRPr>
            </a:lvl1pPr>
          </a:lstStyle>
          <a:p>
            <a:pPr lvl="0"/>
            <a:r>
              <a:rPr lang="pl-PL" dirty="0"/>
              <a:t>Podtytuł</a:t>
            </a:r>
          </a:p>
          <a:p>
            <a:pPr lvl="0"/>
            <a:r>
              <a:rPr lang="pl-PL" dirty="0"/>
              <a:t>dwie linijki</a:t>
            </a:r>
          </a:p>
        </p:txBody>
      </p:sp>
    </p:spTree>
    <p:extLst>
      <p:ext uri="{BB962C8B-B14F-4D97-AF65-F5344CB8AC3E}">
        <p14:creationId xmlns:p14="http://schemas.microsoft.com/office/powerpoint/2010/main" val="262933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156449"/>
            <a:ext cx="4629150" cy="470460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F8A2-2857-48E2-8A47-A9CE9A6D7EB1}" type="datetime1">
              <a:rPr lang="pl-PL" smtClean="0"/>
              <a:pPr/>
              <a:t>31.07.2018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202873"/>
            <a:ext cx="2949178" cy="36661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1197034"/>
            <a:ext cx="2949178" cy="84789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5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2FDD-90F0-456F-BAAA-BF1C9FFFC6BD}" type="datetime1">
              <a:rPr lang="pl-PL" smtClean="0"/>
              <a:pPr/>
              <a:t>31.07.2018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8560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8370" y="1205345"/>
            <a:ext cx="1971675" cy="4971618"/>
          </a:xfrm>
        </p:spPr>
        <p:txBody>
          <a:bodyPr vert="eaVert">
            <a:normAutofit/>
          </a:bodyPr>
          <a:lstStyle>
            <a:lvl1pPr>
              <a:defRPr sz="320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197034"/>
            <a:ext cx="5880215" cy="4979930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C3C6-5B8B-446F-80F9-607D34B54500}" type="datetime1">
              <a:rPr lang="pl-PL" smtClean="0"/>
              <a:pPr/>
              <a:t>31.07.2018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8256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ona końcow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6D99-301A-4A48-90EB-FA05978B8964}" type="datetime1">
              <a:rPr lang="pl-PL" smtClean="0"/>
              <a:pPr/>
              <a:t>31.07.2018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1"/>
          <p:cNvSpPr>
            <a:spLocks noGrp="1"/>
          </p:cNvSpPr>
          <p:nvPr>
            <p:ph type="ctrTitle" hasCustomPrompt="1"/>
          </p:nvPr>
        </p:nvSpPr>
        <p:spPr>
          <a:xfrm>
            <a:off x="1815352" y="2275685"/>
            <a:ext cx="6281244" cy="1071072"/>
          </a:xfrm>
        </p:spPr>
        <p:txBody>
          <a:bodyPr>
            <a:normAutofit/>
          </a:bodyPr>
          <a:lstStyle>
            <a:lvl1pPr>
              <a:defRPr sz="4800">
                <a:latin typeface="Segoe UI Semibold" panose="020B0702040204020203" pitchFamily="34" charset="0"/>
              </a:defRPr>
            </a:lvl1pPr>
          </a:lstStyle>
          <a:p>
            <a:pPr algn="l"/>
            <a:r>
              <a:rPr lang="pl-PL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rPr>
              <a:t>Dziękujemy etc...</a:t>
            </a:r>
          </a:p>
        </p:txBody>
      </p:sp>
      <p:sp>
        <p:nvSpPr>
          <p:cNvPr id="7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1815353" y="5070755"/>
            <a:ext cx="5876366" cy="872836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latin typeface="Segoe UI Light" panose="020B0502040204020203" pitchFamily="34" charset="0"/>
              </a:defRPr>
            </a:lvl1pPr>
          </a:lstStyle>
          <a:p>
            <a:pPr algn="l"/>
            <a:r>
              <a:rPr lang="pl-PL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Autor / Kontakt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EA81-872F-44BC-A1AE-8749EE7AE0F9}" type="datetime1">
              <a:rPr lang="pl-PL" smtClean="0"/>
              <a:pPr/>
              <a:t>31.07.2018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8245" y="6567055"/>
            <a:ext cx="1670858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8650" y="1195327"/>
            <a:ext cx="7886700" cy="739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2043953"/>
            <a:ext cx="7886700" cy="4133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</p:spTree>
    <p:extLst>
      <p:ext uri="{BB962C8B-B14F-4D97-AF65-F5344CB8AC3E}">
        <p14:creationId xmlns:p14="http://schemas.microsoft.com/office/powerpoint/2010/main" val="138794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3EF-918A-420E-B0F8-4C9699FA6612}" type="datetime1">
              <a:rPr lang="pl-PL" smtClean="0"/>
              <a:pPr/>
              <a:t>31.07.2018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2043953"/>
            <a:ext cx="7886700" cy="4133010"/>
          </a:xfrm>
        </p:spPr>
        <p:txBody>
          <a:bodyPr>
            <a:normAutofit/>
          </a:bodyPr>
          <a:lstStyle>
            <a:lvl1pPr marL="0" indent="0">
              <a:buSzPct val="110000"/>
              <a:buFontTx/>
              <a:buNone/>
              <a:defRPr sz="2000"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4pPr marL="1600200" indent="-228600">
              <a:buFontTx/>
              <a:buBlip>
                <a:blip r:embed="rId4"/>
              </a:buBlip>
              <a:defRPr/>
            </a:lvl4pPr>
            <a:lvl5pPr marL="2057400" indent="-228600">
              <a:buFontTx/>
              <a:buBlip>
                <a:blip r:embed="rId5"/>
              </a:buBlip>
              <a:defRPr/>
            </a:lvl5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7076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4EEF-BF73-40D3-91A1-0D845AE88E86}" type="datetime1">
              <a:rPr lang="pl-PL" smtClean="0"/>
              <a:pPr/>
              <a:t>31.07.2018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Symbol zastępczy tekstu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25161" y="4065001"/>
            <a:ext cx="5875338" cy="986253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</a:lstStyle>
          <a:p>
            <a:pPr lvl="0"/>
            <a:r>
              <a:rPr lang="pl-PL"/>
              <a:t>Podtytuł</a:t>
            </a:r>
            <a:endParaRPr lang="pl-PL" dirty="0"/>
          </a:p>
        </p:txBody>
      </p:sp>
      <p:sp>
        <p:nvSpPr>
          <p:cNvPr id="18" name="Symbol zastępczy tekstu 17"/>
          <p:cNvSpPr>
            <a:spLocks noGrp="1"/>
          </p:cNvSpPr>
          <p:nvPr>
            <p:ph type="body" sz="quarter" idx="14" hasCustomPrompt="1"/>
          </p:nvPr>
        </p:nvSpPr>
        <p:spPr>
          <a:xfrm>
            <a:off x="1520773" y="3026459"/>
            <a:ext cx="6883400" cy="657355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3200">
                <a:latin typeface="+mj-lt"/>
              </a:defRPr>
            </a:lvl1pPr>
          </a:lstStyle>
          <a:p>
            <a:pPr lvl="0"/>
            <a:r>
              <a:rPr lang="pl-PL"/>
              <a:t>Kliknij, aby edytować nagłówek</a:t>
            </a:r>
          </a:p>
        </p:txBody>
      </p:sp>
    </p:spTree>
    <p:extLst>
      <p:ext uri="{BB962C8B-B14F-4D97-AF65-F5344CB8AC3E}">
        <p14:creationId xmlns:p14="http://schemas.microsoft.com/office/powerpoint/2010/main" val="20972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36618"/>
            <a:ext cx="3886200" cy="4140344"/>
          </a:xfr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36618"/>
            <a:ext cx="3886200" cy="414034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F428-31F7-4351-A761-2A113992A2A5}" type="datetime1">
              <a:rPr lang="pl-PL" smtClean="0"/>
              <a:pPr/>
              <a:t>31.07.2018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397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036619"/>
            <a:ext cx="3868340" cy="718560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Kliknij, aby edytować style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2044931"/>
            <a:ext cx="3887391" cy="710247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4319-5959-47EA-AF49-4FD0A3BDB676}" type="datetime1">
              <a:rPr lang="pl-PL" smtClean="0"/>
              <a:pPr/>
              <a:t>31.07.2018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1195327"/>
            <a:ext cx="7886700" cy="73958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628650" y="2867891"/>
            <a:ext cx="3886200" cy="330907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867892"/>
            <a:ext cx="3886200" cy="33090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3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D73A-069F-48AB-B768-15C2DCA0221A}" type="datetime1">
              <a:rPr lang="pl-PL" smtClean="0"/>
              <a:pPr/>
              <a:t>31.07.2018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1205345"/>
            <a:ext cx="7886700" cy="14048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2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C15C-9FFD-4D87-9094-2A1E6B931D36}" type="datetime1">
              <a:rPr lang="pl-PL" smtClean="0"/>
              <a:pPr/>
              <a:t>31.07.2018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560782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950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7034"/>
            <a:ext cx="2949178" cy="84789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1197033"/>
            <a:ext cx="4629150" cy="46640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202873"/>
            <a:ext cx="2949178" cy="36661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E604-728C-4812-BA74-090038664047}" type="datetime1">
              <a:rPr lang="pl-PL" smtClean="0"/>
              <a:pPr/>
              <a:t>31.07.2018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560782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211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195327"/>
            <a:ext cx="7886700" cy="739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43953"/>
            <a:ext cx="7886700" cy="4133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 Kliknij, aby edytować style wzorca tekstu</a:t>
            </a:r>
          </a:p>
          <a:p>
            <a:pPr lvl="1"/>
            <a:r>
              <a:rPr lang="pl-PL" dirty="0"/>
              <a:t> Drugi poziom</a:t>
            </a:r>
          </a:p>
          <a:p>
            <a:pPr lvl="2"/>
            <a:r>
              <a:rPr lang="pl-PL" dirty="0"/>
              <a:t> Trzeci poziom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36D99-301A-4A48-90EB-FA05978B8964}" type="datetime1">
              <a:rPr lang="pl-PL" smtClean="0"/>
              <a:pPr/>
              <a:t>31.07.2018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567055"/>
            <a:ext cx="1679171" cy="290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980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10000"/>
        <a:buFontTx/>
        <a:buBlip>
          <a:blip r:embed="rId16"/>
        </a:buBlip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8"/>
        </a:buBlip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9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0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l.wikipedia.org/wiki/Prawo_Little'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In%C5%BCynieria_oprogramowania" TargetMode="External"/><Relationship Id="rId2" Type="http://schemas.openxmlformats.org/officeDocument/2006/relationships/hyperlink" Target="https://pl.wikipedia.org/wiki/Oprogramowanie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hyperlink" Target="https://pl.wikipedia.org/w/index.php?title=Winston_W._Royce&amp;action=edit&amp;redlink=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Model_kaskadowy" TargetMode="External"/><Relationship Id="rId2" Type="http://schemas.openxmlformats.org/officeDocument/2006/relationships/hyperlink" Target="https://pl.wikipedia.org/wiki/Model_przyrostow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.wikipedia.org/wiki/Manifest_Agile" TargetMode="External"/><Relationship Id="rId5" Type="http://schemas.openxmlformats.org/officeDocument/2006/relationships/hyperlink" Target="https://pl.wikipedia.org/wiki/2001" TargetMode="External"/><Relationship Id="rId4" Type="http://schemas.openxmlformats.org/officeDocument/2006/relationships/hyperlink" Target="https://pl.wikipedia.org/wiki/Programowanie_zwinne#cite_note-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Testowanie Oprogramowania</a:t>
            </a:r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/>
              <a:t>Teoria testów 1/3</a:t>
            </a:r>
            <a:endParaRPr lang="pl-PL" dirty="0"/>
          </a:p>
        </p:txBody>
      </p:sp>
      <p:sp>
        <p:nvSpPr>
          <p:cNvPr id="8" name="Podtytuł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Dariusz Dolecki</a:t>
            </a:r>
          </a:p>
        </p:txBody>
      </p:sp>
    </p:spTree>
    <p:extLst>
      <p:ext uri="{BB962C8B-B14F-4D97-AF65-F5344CB8AC3E}">
        <p14:creationId xmlns:p14="http://schemas.microsoft.com/office/powerpoint/2010/main" val="3919131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5441-6F10-4351-A728-36ED0BF7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SCRUM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DAA2-B2BA-4DBD-8287-53706AAD3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Naczelną zasadą metody jest przeprowadzanie codziennych (maksymalnie 15-minutowych) spotkań (ang. </a:t>
            </a:r>
            <a:r>
              <a:rPr lang="pl-PL" i="1" dirty="0" err="1"/>
              <a:t>Daily</a:t>
            </a:r>
            <a:r>
              <a:rPr lang="pl-PL" i="1" dirty="0"/>
              <a:t> </a:t>
            </a:r>
            <a:r>
              <a:rPr lang="pl-PL" i="1" dirty="0" err="1"/>
              <a:t>Scrum</a:t>
            </a:r>
            <a:r>
              <a:rPr lang="pl-PL" dirty="0"/>
              <a:t>), na których omawiane są zadania zrealizowane poprzedniego dnia, problemy występujące przy ich realizacji oraz zadania do wykonania w dniu spotkania.</a:t>
            </a:r>
          </a:p>
          <a:p>
            <a:r>
              <a:rPr lang="pl-PL" dirty="0"/>
              <a:t>Każdy </a:t>
            </a:r>
            <a:r>
              <a:rPr lang="pl-PL" i="1" dirty="0"/>
              <a:t>Sprint</a:t>
            </a:r>
            <a:r>
              <a:rPr lang="pl-PL" dirty="0"/>
              <a:t> kończy się spotkaniem (ang. </a:t>
            </a:r>
            <a:r>
              <a:rPr lang="pl-PL" i="1" dirty="0"/>
              <a:t>Sprint </a:t>
            </a:r>
            <a:r>
              <a:rPr lang="pl-PL" i="1" dirty="0" err="1"/>
              <a:t>Review</a:t>
            </a:r>
            <a:r>
              <a:rPr lang="pl-PL" dirty="0"/>
              <a:t>), na którym prezentowany jest produkt wykonany podczas przebiegu. Powinni w nim uczestniczyć wszyscy zainteresowani projektem. Na spotkaniu każdy członek zespołu może zabrać głos i wyrazić opinię o produkcie. Na zakończenie ustalany jest termin spotkania planistycznego do następnego przebiegu.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4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7A08-ADF8-47ED-9C0C-8B55F04B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Kanban</a:t>
            </a:r>
            <a:endParaRPr lang="en-US" dirty="0"/>
          </a:p>
        </p:txBody>
      </p:sp>
      <p:pic>
        <p:nvPicPr>
          <p:cNvPr id="5122" name="Picture 2" descr="Znalezione obrazy dla zapytania kanban board">
            <a:extLst>
              <a:ext uri="{FF2B5EF4-FFF2-40B4-BE49-F238E27FC236}">
                <a16:creationId xmlns:a16="http://schemas.microsoft.com/office/drawing/2014/main" id="{21F722B1-8C78-41F8-BBD4-0D76140528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291556"/>
            <a:ext cx="695325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843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656C-BF7C-4814-AF3D-53C92A4F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Kanban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A769-C63B-4AE2-A2E8-EC9B41542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Wizualizacja – przedstawienie kolejnych etapów procesów na tablicy (ściennej lub elektronicznej) np. analiza, wytwarzanie, testowanie, wdrażanie, zadania skończone. Następnie zapisanie zadań na kartkach i umieszczenie w odpowiednich kolumnach.</a:t>
            </a:r>
          </a:p>
          <a:p>
            <a:r>
              <a:rPr lang="pl-PL" dirty="0"/>
              <a:t>Ograniczenie pracy w toku (</a:t>
            </a:r>
            <a:r>
              <a:rPr lang="pl-PL" dirty="0" err="1"/>
              <a:t>ang.</a:t>
            </a:r>
            <a:r>
              <a:rPr lang="pl-PL" i="1" dirty="0" err="1"/>
              <a:t>work</a:t>
            </a:r>
            <a:r>
              <a:rPr lang="pl-PL" i="1" dirty="0"/>
              <a:t> in </a:t>
            </a:r>
            <a:r>
              <a:rPr lang="pl-PL" i="1" dirty="0" err="1"/>
              <a:t>progress</a:t>
            </a:r>
            <a:r>
              <a:rPr lang="pl-PL" dirty="0"/>
              <a:t>) – ustalenie maksymalnej dopuszczalnej liczby zadań, które mogą znajdować się w danej kolumnie. W tym celu wykorzystywane jest m.in. </a:t>
            </a:r>
            <a:r>
              <a:rPr lang="pl-PL" dirty="0">
                <a:hlinkClick r:id="rId2" tooltip="Prawo Little'a"/>
              </a:rPr>
              <a:t>prawo </a:t>
            </a:r>
            <a:r>
              <a:rPr lang="pl-PL" dirty="0" err="1">
                <a:hlinkClick r:id="rId2" tooltip="Prawo Little'a"/>
              </a:rPr>
              <a:t>Little'a</a:t>
            </a:r>
            <a:r>
              <a:rPr lang="pl-PL" dirty="0"/>
              <a:t>.</a:t>
            </a:r>
          </a:p>
          <a:p>
            <a:r>
              <a:rPr lang="pl-PL" dirty="0"/>
              <a:t>Zarządzanie strumieniem – systematyczny pomiar takich wartości, jak czas i płynność wykonywania zadań, w celu optymalizacji procesów.</a:t>
            </a:r>
          </a:p>
        </p:txBody>
      </p:sp>
    </p:spTree>
    <p:extLst>
      <p:ext uri="{BB962C8B-B14F-4D97-AF65-F5344CB8AC3E}">
        <p14:creationId xmlns:p14="http://schemas.microsoft.com/office/powerpoint/2010/main" val="104876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E8F7-2D62-4C91-AB15-AF567B9A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Błąd/</a:t>
            </a:r>
            <a:r>
              <a:rPr lang="pl-PL" dirty="0" err="1"/>
              <a:t>Defek</a:t>
            </a:r>
            <a:r>
              <a:rPr lang="pl-PL" dirty="0"/>
              <a:t>/Usterka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9B28-AD8B-49FD-9789-FB4A63428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Błąd (Error) – Błąd człowieka </a:t>
            </a:r>
          </a:p>
          <a:p>
            <a:r>
              <a:rPr lang="pl-PL" dirty="0"/>
              <a:t>Defekt (</a:t>
            </a:r>
            <a:r>
              <a:rPr lang="pl-PL" dirty="0" err="1"/>
              <a:t>Fault</a:t>
            </a:r>
            <a:r>
              <a:rPr lang="pl-PL" dirty="0"/>
              <a:t>) – Nieprawidłowo działający kod na skutek błędu człowieka</a:t>
            </a:r>
          </a:p>
          <a:p>
            <a:r>
              <a:rPr lang="pl-PL" dirty="0"/>
              <a:t>Usterka (</a:t>
            </a:r>
            <a:r>
              <a:rPr lang="pl-PL" dirty="0" err="1"/>
              <a:t>Failure</a:t>
            </a:r>
            <a:r>
              <a:rPr lang="pl-PL" dirty="0"/>
              <a:t>) – Błędne działanie programu na skutek defektu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06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CF33-15F2-41D7-BFAB-9FFBF728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Cykl życia błędu</a:t>
            </a:r>
            <a:endParaRPr lang="en-US" dirty="0"/>
          </a:p>
        </p:txBody>
      </p:sp>
      <p:pic>
        <p:nvPicPr>
          <p:cNvPr id="6146" name="Picture 2" descr="http://istqbexamcertification.com/wp-content/uploads/2011/12/Bug-Defect-life-cycle.png">
            <a:extLst>
              <a:ext uri="{FF2B5EF4-FFF2-40B4-BE49-F238E27FC236}">
                <a16:creationId xmlns:a16="http://schemas.microsoft.com/office/drawing/2014/main" id="{807234C5-5004-494B-B03D-1A56E666E4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352" y="2044700"/>
            <a:ext cx="2989296" cy="413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89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E284F-C1C3-4CBA-BB7F-FE9A41D9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zgłaszać błąd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7167A-6934-4D58-BFC5-D9DB8178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err="1"/>
              <a:t>Summary</a:t>
            </a:r>
            <a:r>
              <a:rPr lang="pl-PL" dirty="0"/>
              <a:t> – Krótki opis błędu</a:t>
            </a:r>
          </a:p>
          <a:p>
            <a:r>
              <a:rPr lang="pl-PL" dirty="0" err="1"/>
              <a:t>Preconditions</a:t>
            </a:r>
            <a:r>
              <a:rPr lang="pl-PL" dirty="0"/>
              <a:t> – Warunki które muszą być spełnione przed reprodukcją</a:t>
            </a:r>
          </a:p>
          <a:p>
            <a:r>
              <a:rPr lang="pl-PL" dirty="0" err="1"/>
              <a:t>Steps</a:t>
            </a:r>
            <a:r>
              <a:rPr lang="pl-PL" dirty="0"/>
              <a:t> – Kroki niezbędne do reprodukcji błędu</a:t>
            </a:r>
          </a:p>
          <a:p>
            <a:r>
              <a:rPr lang="pl-PL" dirty="0" err="1"/>
              <a:t>Expected</a:t>
            </a:r>
            <a:r>
              <a:rPr lang="pl-PL" dirty="0"/>
              <a:t> </a:t>
            </a:r>
            <a:r>
              <a:rPr lang="pl-PL" dirty="0" err="1"/>
              <a:t>result</a:t>
            </a:r>
            <a:r>
              <a:rPr lang="pl-PL" dirty="0"/>
              <a:t> – Oczekiwany wynik</a:t>
            </a:r>
          </a:p>
          <a:p>
            <a:r>
              <a:rPr lang="pl-PL" dirty="0" err="1"/>
              <a:t>Result</a:t>
            </a:r>
            <a:r>
              <a:rPr lang="pl-PL" dirty="0"/>
              <a:t> – Faktyczny wynik</a:t>
            </a:r>
          </a:p>
          <a:p>
            <a:r>
              <a:rPr lang="pl-PL" dirty="0"/>
              <a:t>Środowisko – informacje dotyczące konfiguracji środowiska</a:t>
            </a:r>
          </a:p>
          <a:p>
            <a:r>
              <a:rPr lang="pl-PL" dirty="0"/>
              <a:t>Powtarzalność – jak często błąd występuje po wykonaniu podanych kroków</a:t>
            </a:r>
          </a:p>
          <a:p>
            <a:r>
              <a:rPr lang="pl-PL" dirty="0"/>
              <a:t>Priorytet – Jak bardzo błąd wpływa na aplikacje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1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</a:t>
            </a:r>
            <a:r>
              <a:rPr lang="pl-PL" dirty="0" err="1"/>
              <a:t>Quality</a:t>
            </a:r>
            <a:r>
              <a:rPr lang="pl-PL" dirty="0"/>
              <a:t> Assurance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idx="1"/>
          </p:nvPr>
        </p:nvSpPr>
        <p:spPr>
          <a:xfrm>
            <a:off x="628650" y="2043953"/>
            <a:ext cx="7886700" cy="4133009"/>
          </a:xfrm>
        </p:spPr>
        <p:txBody>
          <a:bodyPr/>
          <a:lstStyle/>
          <a:p>
            <a:r>
              <a:rPr lang="pl-PL" dirty="0"/>
              <a:t>Definicja: planowe i systematyczne działania niezbędne do zapewnienia spełnienia wymagań jakości końcowego produktu w procesie jego tworzenia.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82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Proces </a:t>
            </a:r>
            <a:r>
              <a:rPr lang="pl-PL" dirty="0" err="1"/>
              <a:t>Quality</a:t>
            </a:r>
            <a:r>
              <a:rPr lang="pl-PL" dirty="0"/>
              <a:t> Assurance</a:t>
            </a:r>
          </a:p>
        </p:txBody>
      </p:sp>
      <p:pic>
        <p:nvPicPr>
          <p:cNvPr id="2050" name="Picture 2" descr="Podobny obraz">
            <a:extLst>
              <a:ext uri="{FF2B5EF4-FFF2-40B4-BE49-F238E27FC236}">
                <a16:creationId xmlns:a16="http://schemas.microsoft.com/office/drawing/2014/main" id="{3F952B08-F512-4E0B-A272-F9F241D49B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08" y="2044700"/>
            <a:ext cx="4466183" cy="413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25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8">
            <a:extLst>
              <a:ext uri="{FF2B5EF4-FFF2-40B4-BE49-F238E27FC236}">
                <a16:creationId xmlns:a16="http://schemas.microsoft.com/office/drawing/2014/main" id="{F6BA4760-E027-4ED3-B14D-41A4C48856C5}"/>
              </a:ext>
            </a:extLst>
          </p:cNvPr>
          <p:cNvSpPr txBox="1">
            <a:spLocks/>
          </p:cNvSpPr>
          <p:nvPr/>
        </p:nvSpPr>
        <p:spPr>
          <a:xfrm>
            <a:off x="628650" y="1195327"/>
            <a:ext cx="7886700" cy="7395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pl-PL" dirty="0" err="1"/>
              <a:t>Quality</a:t>
            </a:r>
            <a:r>
              <a:rPr lang="pl-PL" dirty="0"/>
              <a:t> Assurance vs </a:t>
            </a:r>
            <a:r>
              <a:rPr lang="pl-PL" dirty="0" err="1"/>
              <a:t>Testing</a:t>
            </a:r>
            <a:endParaRPr lang="pl-PL" dirty="0"/>
          </a:p>
        </p:txBody>
      </p:sp>
      <p:sp>
        <p:nvSpPr>
          <p:cNvPr id="7" name="Symbol zastępczy zawartości 9">
            <a:extLst>
              <a:ext uri="{FF2B5EF4-FFF2-40B4-BE49-F238E27FC236}">
                <a16:creationId xmlns:a16="http://schemas.microsoft.com/office/drawing/2014/main" id="{3E2B98D5-52E8-4686-8804-72F90E6F4AF7}"/>
              </a:ext>
            </a:extLst>
          </p:cNvPr>
          <p:cNvSpPr txBox="1">
            <a:spLocks/>
          </p:cNvSpPr>
          <p:nvPr/>
        </p:nvSpPr>
        <p:spPr>
          <a:xfrm>
            <a:off x="628650" y="2043953"/>
            <a:ext cx="3943350" cy="41330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6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pl-P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B8A459-10CB-4EBF-A3B2-3ED715DF84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Quality</a:t>
            </a:r>
            <a:r>
              <a:rPr lang="pl-PL" dirty="0"/>
              <a:t> Assurance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Przygotowanie procesu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Nadzór nad procesem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Przeprowadzanie i dokumentacja audytów wewnętrznych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Przygotowanie do audytów zewnętrznych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Monitorowanie ryzyka 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6E1A58-DDAC-4977-B9CD-A088675808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Tester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Przygotowanie przypadków testowych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Egzekucja testów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Przygotowanie dokumentacji testowej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CD5E-29CE-45A3-A2BD-5624BF11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Metodyki Projektowe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789C35-D8F3-4FB9-8B68-A6B02FD158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/>
              <a:t>Waterfall</a:t>
            </a:r>
            <a:r>
              <a:rPr lang="pl-PL" dirty="0"/>
              <a:t> (Model Kaskadowy):  jeden z kilku rodzajów procesów tworzenia </a:t>
            </a:r>
            <a:r>
              <a:rPr lang="pl-PL" dirty="0">
                <a:hlinkClick r:id="rId2" tooltip="Oprogramowanie"/>
              </a:rPr>
              <a:t>oprogramowania</a:t>
            </a:r>
            <a:r>
              <a:rPr lang="pl-PL" dirty="0"/>
              <a:t> zdefiniowany w </a:t>
            </a:r>
            <a:r>
              <a:rPr lang="pl-PL" dirty="0">
                <a:hlinkClick r:id="rId3" tooltip="Inżynieria oprogramowania"/>
              </a:rPr>
              <a:t>inżynierii oprogramowania</a:t>
            </a:r>
            <a:r>
              <a:rPr lang="pl-PL" dirty="0"/>
              <a:t>. Jego nazwa wprowadzona została przez </a:t>
            </a:r>
            <a:r>
              <a:rPr lang="pl-PL" dirty="0">
                <a:hlinkClick r:id="rId4" tooltip="Winston W. Royce (strona nie istnieje)"/>
              </a:rPr>
              <a:t>Winstona W. </a:t>
            </a:r>
            <a:r>
              <a:rPr lang="pl-PL" dirty="0" err="1">
                <a:hlinkClick r:id="rId4" tooltip="Winston W. Royce (strona nie istnieje)"/>
              </a:rPr>
              <a:t>Royce</a:t>
            </a:r>
            <a:r>
              <a:rPr lang="pl-PL" dirty="0"/>
              <a:t> w roku 1970, w artykule „</a:t>
            </a:r>
            <a:r>
              <a:rPr lang="pl-PL" dirty="0" err="1"/>
              <a:t>Managing</a:t>
            </a:r>
            <a:r>
              <a:rPr lang="pl-PL" dirty="0"/>
              <a:t> the Development of </a:t>
            </a:r>
            <a:r>
              <a:rPr lang="pl-PL" dirty="0" err="1"/>
              <a:t>Large</a:t>
            </a:r>
            <a:r>
              <a:rPr lang="pl-PL" dirty="0"/>
              <a:t> Software Systems” (Zarządzanie tworzeniem dużych systemów informatycznych).</a:t>
            </a:r>
            <a:endParaRPr lang="en-US" dirty="0"/>
          </a:p>
        </p:txBody>
      </p:sp>
      <p:pic>
        <p:nvPicPr>
          <p:cNvPr id="3074" name="Picture 2" descr="Plik:POL model kaskadowy.svg">
            <a:extLst>
              <a:ext uri="{FF2B5EF4-FFF2-40B4-BE49-F238E27FC236}">
                <a16:creationId xmlns:a16="http://schemas.microsoft.com/office/drawing/2014/main" id="{68529815-AE3B-4AD8-AD43-7F191DF7D04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869722"/>
            <a:ext cx="3886200" cy="247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84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B96E-B68D-4EE9-9A8A-DA32DF14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Metodyki Projektowe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8941-17A4-48EA-8007-7762DAB3C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Agile: grupa metod wytwarzania oprogramowania opartego na </a:t>
            </a:r>
            <a:r>
              <a:rPr lang="pl-PL" dirty="0">
                <a:hlinkClick r:id="rId2" tooltip="Model przyrostowy"/>
              </a:rPr>
              <a:t>programowaniu iteracyjno-przyrostowym</a:t>
            </a:r>
            <a:r>
              <a:rPr lang="pl-PL" dirty="0"/>
              <a:t>, powstałe jako alternatywa do tradycyjnych metod typu </a:t>
            </a:r>
            <a:r>
              <a:rPr lang="pl-PL" dirty="0" err="1">
                <a:hlinkClick r:id="rId3" tooltip="Model kaskadowy"/>
              </a:rPr>
              <a:t>waterfall</a:t>
            </a:r>
            <a:r>
              <a:rPr lang="pl-PL" dirty="0"/>
              <a:t>. Najważniejszym założeniem metodyk zwinnych jest obserwacja, że wymagania odbiorcy (klienta) często ewoluują podczas trwania projektu</a:t>
            </a:r>
            <a:r>
              <a:rPr lang="pl-PL" baseline="30000" dirty="0">
                <a:hlinkClick r:id="rId4"/>
              </a:rPr>
              <a:t>[1]</a:t>
            </a:r>
            <a:r>
              <a:rPr lang="pl-PL" dirty="0"/>
              <a:t>. Oprogramowanie wytwarzane jest przy współpracy </a:t>
            </a:r>
            <a:r>
              <a:rPr lang="pl-PL" dirty="0" err="1"/>
              <a:t>samozarządzalnych</a:t>
            </a:r>
            <a:r>
              <a:rPr lang="pl-PL" dirty="0"/>
              <a:t> zespołów, których celem jest przeprowadzanie procesów wytwarzania oprogramowania. Pojęcie </a:t>
            </a:r>
            <a:r>
              <a:rPr lang="pl-PL" i="1" dirty="0"/>
              <a:t>zwinnego programowania</a:t>
            </a:r>
            <a:r>
              <a:rPr lang="pl-PL" dirty="0"/>
              <a:t> zostało zaproponowane w </a:t>
            </a:r>
            <a:r>
              <a:rPr lang="pl-PL" dirty="0">
                <a:hlinkClick r:id="rId5" tooltip="2001"/>
              </a:rPr>
              <a:t>2001</a:t>
            </a:r>
            <a:r>
              <a:rPr lang="pl-PL" dirty="0"/>
              <a:t> w </a:t>
            </a:r>
            <a:r>
              <a:rPr lang="pl-PL" dirty="0">
                <a:hlinkClick r:id="rId6" tooltip="Manifest Agile"/>
              </a:rPr>
              <a:t>Agile </a:t>
            </a:r>
            <a:r>
              <a:rPr lang="pl-PL" dirty="0" err="1">
                <a:hlinkClick r:id="rId6" tooltip="Manifest Agile"/>
              </a:rPr>
              <a:t>Manifesto</a:t>
            </a:r>
            <a:r>
              <a:rPr lang="pl-PL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30A8-517E-4B24-A6D8-35D01C92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Metodyki Zwinne (Agile)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84D5-47AC-4247-937F-92F632C8D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Programowanie ekstremalne</a:t>
            </a:r>
          </a:p>
          <a:p>
            <a:r>
              <a:rPr lang="en-US" dirty="0"/>
              <a:t>Feature-driven development </a:t>
            </a:r>
            <a:endParaRPr lang="pl-PL" dirty="0"/>
          </a:p>
          <a:p>
            <a:r>
              <a:rPr lang="pl-PL" dirty="0"/>
              <a:t>Test-</a:t>
            </a:r>
            <a:r>
              <a:rPr lang="pl-PL" dirty="0" err="1"/>
              <a:t>driven</a:t>
            </a:r>
            <a:r>
              <a:rPr lang="pl-PL" dirty="0"/>
              <a:t> development</a:t>
            </a:r>
          </a:p>
          <a:p>
            <a:r>
              <a:rPr lang="pl-PL" dirty="0"/>
              <a:t>Oraz wiele innych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21DC-C953-475D-BFF6-3625921A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SCRUM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E7EBB-65A9-4636-914A-693E83680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Zespół pracuje w określonych przedziałach czasowych zwanych </a:t>
            </a:r>
            <a:r>
              <a:rPr lang="pl-PL" i="1" dirty="0"/>
              <a:t>sprintami</a:t>
            </a:r>
            <a:r>
              <a:rPr lang="pl-PL" dirty="0"/>
              <a:t> (ang. </a:t>
            </a:r>
            <a:r>
              <a:rPr lang="pl-PL" i="1" dirty="0"/>
              <a:t>sprint</a:t>
            </a:r>
            <a:r>
              <a:rPr lang="pl-PL" dirty="0"/>
              <a:t>). Zmiany wprowadzane w każdym przebiegu powinny wnosić zauważalną dla użytkowników nową wartość funkcjonalną. Przebieg nie może trwać dłużej niż jeden miesiąc. W praktyce sprinty trwają od 1 do 4 tygodni. Zaleca się stosowanie przebiegów o stałych długościach.</a:t>
            </a:r>
          </a:p>
          <a:p>
            <a:r>
              <a:rPr lang="pl-PL" dirty="0"/>
              <a:t>Na początku pracy nad produktem zbierana jest lista wymagań użytkownika, są one przeważnie gromadzone w postaci </a:t>
            </a:r>
            <a:r>
              <a:rPr lang="pl-PL" i="1" dirty="0"/>
              <a:t>historyjek</a:t>
            </a:r>
            <a:r>
              <a:rPr lang="pl-PL" dirty="0"/>
              <a:t> (ang. </a:t>
            </a:r>
            <a:r>
              <a:rPr lang="pl-PL" i="1" dirty="0"/>
              <a:t>User </a:t>
            </a:r>
            <a:r>
              <a:rPr lang="pl-PL" i="1" dirty="0" err="1"/>
              <a:t>Stories</a:t>
            </a:r>
            <a:r>
              <a:rPr lang="pl-PL" dirty="0"/>
              <a:t>). Każda historyjka opisuje jedną cechę systemu. Właściciel produktu (ang. </a:t>
            </a:r>
            <a:r>
              <a:rPr lang="pl-PL" i="1" dirty="0"/>
              <a:t>Product </a:t>
            </a:r>
            <a:r>
              <a:rPr lang="pl-PL" i="1" dirty="0" err="1"/>
              <a:t>Owner</a:t>
            </a:r>
            <a:r>
              <a:rPr lang="pl-PL" dirty="0"/>
              <a:t>) jest też zobowiązany do przedstawienia priorytetu wymagań oraz głównego celu pierwszego przebiegu. Po tym formułowany jest rejestr wymagań (ang. </a:t>
            </a:r>
            <a:r>
              <a:rPr lang="pl-PL" i="1" dirty="0"/>
              <a:t>Product </a:t>
            </a:r>
            <a:r>
              <a:rPr lang="pl-PL" i="1" dirty="0" err="1"/>
              <a:t>Backlog</a:t>
            </a:r>
            <a:r>
              <a:rPr lang="pl-PL" dirty="0"/>
              <a:t>). Cel przebiegu jest zapisywany w widocznym miejscu w pokoju członków zespołu.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E609-7D94-45EC-B55A-5ED91DA3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SCRUM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0D1B5-73EC-469A-9564-F8A0E3617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Podczas planowania przebiegu (ang. </a:t>
            </a:r>
            <a:r>
              <a:rPr lang="pl-PL" i="1" dirty="0"/>
              <a:t>Sprint Planning</a:t>
            </a:r>
            <a:r>
              <a:rPr lang="pl-PL" dirty="0"/>
              <a:t>) wybierane są zadania o najwyższym priorytecie, a jednocześnie przyczyniające się do realizacji celu przebiegu. Szacuje się czas realizacji, pracochłonność, złożoność i ryzyko każdego zadania. Lista zadań wraz z oszacowaną czasochłonnością nosi nazwę rejestru zadań przebiegu (ang. </a:t>
            </a:r>
            <a:r>
              <a:rPr lang="pl-PL" i="1" dirty="0"/>
              <a:t>Sprint </a:t>
            </a:r>
            <a:r>
              <a:rPr lang="pl-PL" i="1" dirty="0" err="1"/>
              <a:t>Backlog</a:t>
            </a:r>
            <a:r>
              <a:rPr lang="pl-PL" dirty="0"/>
              <a:t>).</a:t>
            </a:r>
          </a:p>
          <a:p>
            <a:r>
              <a:rPr lang="pl-PL" dirty="0"/>
              <a:t>W trakcie Sprintu Właściciel Produktu powinien cały czas pracować z zespołem nad jak najlepszym zrozumieniem wymagań nie ingerując jednocześnie w sposób ich implementacji. Nie powinno się także zmieniać zakresu </a:t>
            </a:r>
            <a:r>
              <a:rPr lang="pl-PL" i="1" dirty="0"/>
              <a:t>Sprintu</a:t>
            </a:r>
            <a:r>
              <a:rPr lang="pl-PL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iestandardowy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</TotalTime>
  <Words>286</Words>
  <Application>Microsoft Office PowerPoint</Application>
  <PresentationFormat>On-screen Show (4:3)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Roboto</vt:lpstr>
      <vt:lpstr>Roboto Light</vt:lpstr>
      <vt:lpstr>Segoe UI</vt:lpstr>
      <vt:lpstr>Segoe UI Light</vt:lpstr>
      <vt:lpstr>Segoe UI Semibold</vt:lpstr>
      <vt:lpstr>Wingdings</vt:lpstr>
      <vt:lpstr>Motyw pakietu Office</vt:lpstr>
      <vt:lpstr>Testowanie Oprogramowania</vt:lpstr>
      <vt:lpstr>Czym jest Quality Assurance</vt:lpstr>
      <vt:lpstr>Proces Quality Assurance</vt:lpstr>
      <vt:lpstr>PowerPoint Presentation</vt:lpstr>
      <vt:lpstr>Metodyki Projektowe</vt:lpstr>
      <vt:lpstr>Metodyki Projektowe</vt:lpstr>
      <vt:lpstr>Metodyki Zwinne (Agile)</vt:lpstr>
      <vt:lpstr>SCRUM</vt:lpstr>
      <vt:lpstr>SCRUM</vt:lpstr>
      <vt:lpstr>SCRUM</vt:lpstr>
      <vt:lpstr>Kanban</vt:lpstr>
      <vt:lpstr>Kanban</vt:lpstr>
      <vt:lpstr>Błąd/Defek/Usterka</vt:lpstr>
      <vt:lpstr>Cykl życia błędu</vt:lpstr>
      <vt:lpstr>Jak zgłaszać błąd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Agata Mikołajczak</dc:creator>
  <cp:lastModifiedBy>Dariusz Dolecki</cp:lastModifiedBy>
  <cp:revision>42</cp:revision>
  <dcterms:created xsi:type="dcterms:W3CDTF">2015-07-10T08:19:32Z</dcterms:created>
  <dcterms:modified xsi:type="dcterms:W3CDTF">2018-07-31T08:30:05Z</dcterms:modified>
</cp:coreProperties>
</file>