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60" r:id="rId3"/>
    <p:sldId id="257" r:id="rId4"/>
    <p:sldId id="261" r:id="rId5"/>
    <p:sldId id="263" r:id="rId6"/>
    <p:sldId id="265" r:id="rId7"/>
    <p:sldId id="264" r:id="rId8"/>
    <p:sldId id="262" r:id="rId9"/>
    <p:sldId id="268" r:id="rId10"/>
    <p:sldId id="266" r:id="rId11"/>
    <p:sldId id="267"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75" r:id="rId2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24" autoAdjust="0"/>
  </p:normalViewPr>
  <p:slideViewPr>
    <p:cSldViewPr snapToGrid="0">
      <p:cViewPr varScale="1">
        <p:scale>
          <a:sx n="108" d="100"/>
          <a:sy n="108" d="100"/>
        </p:scale>
        <p:origin x="1740"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0" d="100"/>
          <a:sy n="90" d="100"/>
        </p:scale>
        <p:origin x="25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3571E3-5279-470C-B60C-6B1E232F308F}" type="datetimeFigureOut">
              <a:rPr lang="pl-PL" smtClean="0"/>
              <a:t>31.07.2018</a:t>
            </a:fld>
            <a:endParaRPr lang="pl-PL"/>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81DD8-8E31-462F-8E3F-66E3071B23A2}" type="slidenum">
              <a:rPr lang="pl-PL" smtClean="0"/>
              <a:t>‹#›</a:t>
            </a:fld>
            <a:endParaRPr lang="pl-PL"/>
          </a:p>
        </p:txBody>
      </p:sp>
    </p:spTree>
    <p:extLst>
      <p:ext uri="{BB962C8B-B14F-4D97-AF65-F5344CB8AC3E}">
        <p14:creationId xmlns:p14="http://schemas.microsoft.com/office/powerpoint/2010/main" val="3620904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0BB5E3-18D1-40B5-A7E0-D95F5975C0CF}" type="datetimeFigureOut">
              <a:rPr lang="pl-PL" smtClean="0"/>
              <a:pPr/>
              <a:t>31.07.2018</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8C201D-BFB7-4E3C-9B58-D9722CC2B097}" type="slidenum">
              <a:rPr lang="pl-PL" smtClean="0"/>
              <a:pPr/>
              <a:t>‹#›</a:t>
            </a:fld>
            <a:endParaRPr lang="pl-PL"/>
          </a:p>
        </p:txBody>
      </p:sp>
    </p:spTree>
    <p:extLst>
      <p:ext uri="{BB962C8B-B14F-4D97-AF65-F5344CB8AC3E}">
        <p14:creationId xmlns:p14="http://schemas.microsoft.com/office/powerpoint/2010/main" val="208806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8A7499-C2AE-4549-8347-69E5BA0E5E48}" type="datetime1">
              <a:rPr lang="pl-PL" smtClean="0"/>
              <a:pPr/>
              <a:t>31.07.2018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7356763" y="6567055"/>
            <a:ext cx="1725505" cy="290945"/>
          </a:xfrm>
        </p:spPr>
        <p:txBody>
          <a:bodyPr/>
          <a:lstStyle/>
          <a:p>
            <a:fld id="{D789C154-5A54-47A9-9C88-9C8A1A02C7DE}" type="slidenum">
              <a:rPr lang="pl-PL" smtClean="0"/>
              <a:pPr/>
              <a:t>‹#›</a:t>
            </a:fld>
            <a:endParaRPr lang="pl-PL"/>
          </a:p>
        </p:txBody>
      </p:sp>
      <p:sp>
        <p:nvSpPr>
          <p:cNvPr id="9" name="Tytuł 1"/>
          <p:cNvSpPr>
            <a:spLocks noGrp="1"/>
          </p:cNvSpPr>
          <p:nvPr>
            <p:ph type="ctrTitle"/>
          </p:nvPr>
        </p:nvSpPr>
        <p:spPr>
          <a:xfrm>
            <a:off x="1815352" y="2275685"/>
            <a:ext cx="6281244" cy="1071072"/>
          </a:xfrm>
        </p:spPr>
        <p:txBody>
          <a:bodyPr>
            <a:normAutofit/>
          </a:bodyPr>
          <a:lstStyle>
            <a:lvl1pPr>
              <a:defRPr sz="4800">
                <a:latin typeface="Segoe UI Semibold" panose="020B0702040204020203" pitchFamily="34" charset="0"/>
                <a:ea typeface="Segoe UI" panose="020B0502040204020203" pitchFamily="34" charset="0"/>
                <a:cs typeface="Segoe UI" panose="020B0502040204020203" pitchFamily="34" charset="0"/>
              </a:defRPr>
            </a:lvl1pPr>
          </a:lstStyle>
          <a:p>
            <a:pPr algn="l"/>
            <a:r>
              <a:rPr lang="pl-PL" sz="5400" dirty="0">
                <a:solidFill>
                  <a:schemeClr val="tx1">
                    <a:lumMod val="85000"/>
                    <a:lumOff val="15000"/>
                  </a:schemeClr>
                </a:solidFill>
                <a:latin typeface="Roboto" pitchFamily="2" charset="0"/>
                <a:ea typeface="Roboto" pitchFamily="2" charset="0"/>
              </a:rPr>
              <a:t>Tytuł prezentacji</a:t>
            </a:r>
          </a:p>
        </p:txBody>
      </p:sp>
      <p:sp>
        <p:nvSpPr>
          <p:cNvPr id="10" name="Podtytuł 2"/>
          <p:cNvSpPr>
            <a:spLocks noGrp="1"/>
          </p:cNvSpPr>
          <p:nvPr>
            <p:ph type="subTitle" idx="1" hasCustomPrompt="1"/>
          </p:nvPr>
        </p:nvSpPr>
        <p:spPr>
          <a:xfrm>
            <a:off x="1815353" y="5345084"/>
            <a:ext cx="5876366" cy="872836"/>
          </a:xfrm>
        </p:spPr>
        <p:txBody>
          <a:bodyPr anchor="b">
            <a:normAutofit/>
          </a:bodyPr>
          <a:lstStyle>
            <a:lvl1pPr marL="0" indent="0">
              <a:buNone/>
              <a:defRPr sz="1800" baseline="0">
                <a:latin typeface="Segoe UI Light" panose="020B0502040204020203" pitchFamily="34" charset="0"/>
              </a:defRPr>
            </a:lvl1pPr>
          </a:lstStyle>
          <a:p>
            <a:pPr algn="l"/>
            <a:r>
              <a:rPr lang="pl-PL" sz="2000"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rPr>
              <a:t>Autor / Data</a:t>
            </a:r>
          </a:p>
        </p:txBody>
      </p:sp>
      <p:sp>
        <p:nvSpPr>
          <p:cNvPr id="12" name="Symbol zastępczy tekstu 16"/>
          <p:cNvSpPr>
            <a:spLocks noGrp="1"/>
          </p:cNvSpPr>
          <p:nvPr>
            <p:ph type="body" sz="quarter" idx="13" hasCustomPrompt="1"/>
          </p:nvPr>
        </p:nvSpPr>
        <p:spPr>
          <a:xfrm>
            <a:off x="1816100" y="3585747"/>
            <a:ext cx="5875338" cy="986253"/>
          </a:xfrm>
        </p:spPr>
        <p:txBody>
          <a:bodyPr>
            <a:normAutofit/>
          </a:bodyPr>
          <a:lstStyle>
            <a:lvl1pPr marL="0" indent="0">
              <a:spcBef>
                <a:spcPts val="1200"/>
              </a:spcBef>
              <a:buNone/>
              <a:defRPr sz="2400">
                <a:latin typeface="Segoe UI Light" panose="020B0502040204020203" pitchFamily="34" charset="0"/>
              </a:defRPr>
            </a:lvl1pPr>
          </a:lstStyle>
          <a:p>
            <a:pPr lvl="0"/>
            <a:r>
              <a:rPr lang="pl-PL" dirty="0"/>
              <a:t>Podtytuł</a:t>
            </a:r>
          </a:p>
          <a:p>
            <a:pPr lvl="0"/>
            <a:r>
              <a:rPr lang="pl-PL" dirty="0"/>
              <a:t>dwie linijki</a:t>
            </a:r>
          </a:p>
        </p:txBody>
      </p:sp>
    </p:spTree>
    <p:extLst>
      <p:ext uri="{BB962C8B-B14F-4D97-AF65-F5344CB8AC3E}">
        <p14:creationId xmlns:p14="http://schemas.microsoft.com/office/powerpoint/2010/main" val="262933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raz z podpise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156449"/>
            <a:ext cx="4629150" cy="470460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a:t>Kliknij ikonę, aby dodać obraz</a:t>
            </a:r>
            <a:endParaRPr lang="en-US" dirty="0"/>
          </a:p>
        </p:txBody>
      </p:sp>
      <p:sp>
        <p:nvSpPr>
          <p:cNvPr id="5" name="Date Placeholder 4"/>
          <p:cNvSpPr>
            <a:spLocks noGrp="1"/>
          </p:cNvSpPr>
          <p:nvPr>
            <p:ph type="dt" sz="half" idx="10"/>
          </p:nvPr>
        </p:nvSpPr>
        <p:spPr/>
        <p:txBody>
          <a:bodyPr/>
          <a:lstStyle/>
          <a:p>
            <a:fld id="{D2B7F8A2-2857-48E2-8A47-A9CE9A6D7EB1}" type="datetime1">
              <a:rPr lang="pl-PL" smtClean="0"/>
              <a:pPr/>
              <a:t>31.07.2018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
        <p:nvSpPr>
          <p:cNvPr id="9" name="Text Placeholder 3"/>
          <p:cNvSpPr>
            <a:spLocks noGrp="1"/>
          </p:cNvSpPr>
          <p:nvPr>
            <p:ph type="body" sz="half" idx="2"/>
          </p:nvPr>
        </p:nvSpPr>
        <p:spPr>
          <a:xfrm>
            <a:off x="629841" y="2202873"/>
            <a:ext cx="2949178" cy="366611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10" name="Title 1"/>
          <p:cNvSpPr>
            <a:spLocks noGrp="1"/>
          </p:cNvSpPr>
          <p:nvPr>
            <p:ph type="title"/>
          </p:nvPr>
        </p:nvSpPr>
        <p:spPr>
          <a:xfrm>
            <a:off x="628650" y="1197034"/>
            <a:ext cx="2949178" cy="847898"/>
          </a:xfrm>
        </p:spPr>
        <p:txBody>
          <a:bodyPr anchor="b">
            <a:normAutofit/>
          </a:bodyPr>
          <a:lstStyle>
            <a:lvl1pPr>
              <a:defRPr sz="2400"/>
            </a:lvl1pPr>
          </a:lstStyle>
          <a:p>
            <a:r>
              <a:rPr lang="pl-PL"/>
              <a:t>Kliknij, aby edytować styl</a:t>
            </a:r>
            <a:endParaRPr lang="en-US" dirty="0"/>
          </a:p>
        </p:txBody>
      </p:sp>
    </p:spTree>
    <p:extLst>
      <p:ext uri="{BB962C8B-B14F-4D97-AF65-F5344CB8AC3E}">
        <p14:creationId xmlns:p14="http://schemas.microsoft.com/office/powerpoint/2010/main" val="323525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hasCustomPrompt="1"/>
          </p:nvPr>
        </p:nvSpPr>
        <p:spPr/>
        <p:txBody>
          <a:bodyPr vert="eaVert"/>
          <a:lstStyle/>
          <a:p>
            <a:pPr lvl="0"/>
            <a:r>
              <a:rPr lang="pl-PL" dirty="0"/>
              <a:t>Kliknij, aby edytować style wzorca tekstu</a:t>
            </a:r>
          </a:p>
          <a:p>
            <a:pPr lvl="1"/>
            <a:r>
              <a:rPr lang="pl-PL" dirty="0"/>
              <a:t>Drugi poziom</a:t>
            </a:r>
          </a:p>
          <a:p>
            <a:pPr lvl="2"/>
            <a:r>
              <a:rPr lang="pl-PL" dirty="0"/>
              <a:t>Trzeci poziom</a:t>
            </a:r>
          </a:p>
        </p:txBody>
      </p:sp>
      <p:sp>
        <p:nvSpPr>
          <p:cNvPr id="4" name="Date Placeholder 3"/>
          <p:cNvSpPr>
            <a:spLocks noGrp="1"/>
          </p:cNvSpPr>
          <p:nvPr>
            <p:ph type="dt" sz="half" idx="10"/>
          </p:nvPr>
        </p:nvSpPr>
        <p:spPr/>
        <p:txBody>
          <a:bodyPr/>
          <a:lstStyle/>
          <a:p>
            <a:fld id="{E7A02FDD-90F0-456F-BAAA-BF1C9FFFC6BD}" type="datetime1">
              <a:rPr lang="pl-PL" smtClean="0"/>
              <a:pPr/>
              <a:t>31.07.2018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Tree>
    <p:extLst>
      <p:ext uri="{BB962C8B-B14F-4D97-AF65-F5344CB8AC3E}">
        <p14:creationId xmlns:p14="http://schemas.microsoft.com/office/powerpoint/2010/main" val="3178560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8370" y="1205345"/>
            <a:ext cx="1971675" cy="4971618"/>
          </a:xfrm>
        </p:spPr>
        <p:txBody>
          <a:bodyPr vert="eaVert">
            <a:normAutofit/>
          </a:bodyPr>
          <a:lstStyle>
            <a:lvl1pPr>
              <a:defRPr sz="3200"/>
            </a:lvl1pPr>
          </a:lstStyle>
          <a:p>
            <a:r>
              <a:rPr lang="pl-PL" dirty="0"/>
              <a:t>Kliknij, aby edytować styl</a:t>
            </a:r>
            <a:endParaRPr lang="en-US" dirty="0"/>
          </a:p>
        </p:txBody>
      </p:sp>
      <p:sp>
        <p:nvSpPr>
          <p:cNvPr id="3" name="Vertical Text Placeholder 2"/>
          <p:cNvSpPr>
            <a:spLocks noGrp="1"/>
          </p:cNvSpPr>
          <p:nvPr>
            <p:ph type="body" orient="vert" idx="1" hasCustomPrompt="1"/>
          </p:nvPr>
        </p:nvSpPr>
        <p:spPr>
          <a:xfrm>
            <a:off x="628650" y="1197034"/>
            <a:ext cx="5880215" cy="4979930"/>
          </a:xfrm>
        </p:spPr>
        <p:txBody>
          <a:bodyPr vert="eaVert">
            <a:normAutofit/>
          </a:bodyPr>
          <a:lstStyle>
            <a:lvl1pPr>
              <a:defRPr sz="2000"/>
            </a:lvl1pPr>
            <a:lvl2pPr>
              <a:defRPr sz="1800"/>
            </a:lvl2pPr>
            <a:lvl3pPr>
              <a:defRPr sz="1600"/>
            </a:lvl3pPr>
            <a:lvl4pPr>
              <a:defRPr sz="1400"/>
            </a:lvl4pPr>
            <a:lvl5pPr>
              <a:defRPr sz="1400"/>
            </a:lvl5pPr>
          </a:lstStyle>
          <a:p>
            <a:pPr lvl="0"/>
            <a:r>
              <a:rPr lang="pl-PL" dirty="0"/>
              <a:t>Kliknij, aby edytować style wzorca tekstu</a:t>
            </a:r>
          </a:p>
          <a:p>
            <a:pPr lvl="1"/>
            <a:r>
              <a:rPr lang="pl-PL" dirty="0"/>
              <a:t>Drugi poziom</a:t>
            </a:r>
          </a:p>
          <a:p>
            <a:pPr lvl="2"/>
            <a:r>
              <a:rPr lang="pl-PL" dirty="0"/>
              <a:t>Trzeci poziom</a:t>
            </a:r>
          </a:p>
        </p:txBody>
      </p:sp>
      <p:sp>
        <p:nvSpPr>
          <p:cNvPr id="4" name="Date Placeholder 3"/>
          <p:cNvSpPr>
            <a:spLocks noGrp="1"/>
          </p:cNvSpPr>
          <p:nvPr>
            <p:ph type="dt" sz="half" idx="10"/>
          </p:nvPr>
        </p:nvSpPr>
        <p:spPr/>
        <p:txBody>
          <a:bodyPr/>
          <a:lstStyle/>
          <a:p>
            <a:fld id="{DE9FC3C6-5B8B-446F-80F9-607D34B54500}" type="datetime1">
              <a:rPr lang="pl-PL" smtClean="0"/>
              <a:pPr/>
              <a:t>31.07.2018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Tree>
    <p:extLst>
      <p:ext uri="{BB962C8B-B14F-4D97-AF65-F5344CB8AC3E}">
        <p14:creationId xmlns:p14="http://schemas.microsoft.com/office/powerpoint/2010/main" val="2518256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rona końcow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ymbol zastępczy daty 2"/>
          <p:cNvSpPr>
            <a:spLocks noGrp="1"/>
          </p:cNvSpPr>
          <p:nvPr>
            <p:ph type="dt" sz="half" idx="10"/>
          </p:nvPr>
        </p:nvSpPr>
        <p:spPr/>
        <p:txBody>
          <a:bodyPr/>
          <a:lstStyle/>
          <a:p>
            <a:fld id="{54936D99-301A-4A48-90EB-FA05978B8964}" type="datetime1">
              <a:rPr lang="pl-PL" smtClean="0"/>
              <a:pPr/>
              <a:t>31.07.2018</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
        <p:nvSpPr>
          <p:cNvPr id="6" name="Tytuł 1"/>
          <p:cNvSpPr>
            <a:spLocks noGrp="1"/>
          </p:cNvSpPr>
          <p:nvPr>
            <p:ph type="ctrTitle" hasCustomPrompt="1"/>
          </p:nvPr>
        </p:nvSpPr>
        <p:spPr>
          <a:xfrm>
            <a:off x="1815352" y="2275685"/>
            <a:ext cx="6281244" cy="1071072"/>
          </a:xfrm>
        </p:spPr>
        <p:txBody>
          <a:bodyPr>
            <a:normAutofit/>
          </a:bodyPr>
          <a:lstStyle>
            <a:lvl1pPr>
              <a:defRPr sz="4800">
                <a:latin typeface="Segoe UI Semibold" panose="020B0702040204020203" pitchFamily="34" charset="0"/>
              </a:defRPr>
            </a:lvl1pPr>
          </a:lstStyle>
          <a:p>
            <a:pPr algn="l"/>
            <a:r>
              <a:rPr lang="pl-PL" sz="5400" dirty="0">
                <a:solidFill>
                  <a:schemeClr val="tx1">
                    <a:lumMod val="85000"/>
                    <a:lumOff val="15000"/>
                  </a:schemeClr>
                </a:solidFill>
                <a:latin typeface="Roboto" pitchFamily="2" charset="0"/>
                <a:ea typeface="Roboto" pitchFamily="2" charset="0"/>
              </a:rPr>
              <a:t>Dziękujemy etc...</a:t>
            </a:r>
          </a:p>
        </p:txBody>
      </p:sp>
      <p:sp>
        <p:nvSpPr>
          <p:cNvPr id="7" name="Podtytuł 2"/>
          <p:cNvSpPr>
            <a:spLocks noGrp="1"/>
          </p:cNvSpPr>
          <p:nvPr>
            <p:ph type="subTitle" idx="1" hasCustomPrompt="1"/>
          </p:nvPr>
        </p:nvSpPr>
        <p:spPr>
          <a:xfrm>
            <a:off x="1815353" y="5070755"/>
            <a:ext cx="5876366" cy="872836"/>
          </a:xfrm>
        </p:spPr>
        <p:txBody>
          <a:bodyPr anchor="b">
            <a:normAutofit/>
          </a:bodyPr>
          <a:lstStyle>
            <a:lvl1pPr marL="0" indent="0">
              <a:buNone/>
              <a:defRPr sz="1800" baseline="0">
                <a:latin typeface="Segoe UI Light" panose="020B0502040204020203" pitchFamily="34" charset="0"/>
              </a:defRPr>
            </a:lvl1pPr>
          </a:lstStyle>
          <a:p>
            <a:pPr algn="l"/>
            <a:r>
              <a:rPr lang="pl-PL" sz="2000"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rPr>
              <a:t>Autor / Kontakt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39EA81-872F-44BC-A1AE-8749EE7AE0F9}" type="datetime1">
              <a:rPr lang="pl-PL" smtClean="0"/>
              <a:pPr/>
              <a:t>31.07.2018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6468245" y="6567055"/>
            <a:ext cx="1670858" cy="290945"/>
          </a:xfrm>
        </p:spPr>
        <p:txBody>
          <a:bodyPr/>
          <a:lstStyle/>
          <a:p>
            <a:fld id="{D789C154-5A54-47A9-9C88-9C8A1A02C7DE}" type="slidenum">
              <a:rPr lang="pl-PL" smtClean="0"/>
              <a:pPr/>
              <a:t>‹#›</a:t>
            </a:fld>
            <a:endParaRPr lang="pl-PL"/>
          </a:p>
        </p:txBody>
      </p:sp>
      <p:sp>
        <p:nvSpPr>
          <p:cNvPr id="7" name="Title Placeholder 1"/>
          <p:cNvSpPr>
            <a:spLocks noGrp="1"/>
          </p:cNvSpPr>
          <p:nvPr>
            <p:ph type="title"/>
          </p:nvPr>
        </p:nvSpPr>
        <p:spPr>
          <a:xfrm>
            <a:off x="628650" y="1195327"/>
            <a:ext cx="7886700" cy="739588"/>
          </a:xfrm>
          <a:prstGeom prst="rect">
            <a:avLst/>
          </a:prstGeom>
        </p:spPr>
        <p:txBody>
          <a:bodyPr vert="horz" lIns="91440" tIns="45720" rIns="91440" bIns="45720" rtlCol="0" anchor="ctr">
            <a:normAutofit/>
          </a:bodyPr>
          <a:lstStyle/>
          <a:p>
            <a:r>
              <a:rPr lang="pl-PL" dirty="0"/>
              <a:t>Kliknij, aby edytować styl</a:t>
            </a:r>
            <a:endParaRPr lang="en-US" dirty="0"/>
          </a:p>
        </p:txBody>
      </p:sp>
      <p:sp>
        <p:nvSpPr>
          <p:cNvPr id="8" name="Text Placeholder 2"/>
          <p:cNvSpPr>
            <a:spLocks noGrp="1"/>
          </p:cNvSpPr>
          <p:nvPr>
            <p:ph idx="1" hasCustomPrompt="1"/>
          </p:nvPr>
        </p:nvSpPr>
        <p:spPr>
          <a:xfrm>
            <a:off x="628650" y="2043953"/>
            <a:ext cx="7886700" cy="4133009"/>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p:txBody>
      </p:sp>
    </p:spTree>
    <p:extLst>
      <p:ext uri="{BB962C8B-B14F-4D97-AF65-F5344CB8AC3E}">
        <p14:creationId xmlns:p14="http://schemas.microsoft.com/office/powerpoint/2010/main" val="138794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tuł i zawartość tekst">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86E7B3EF-918A-420E-B0F8-4C9699FA6612}" type="datetime1">
              <a:rPr lang="pl-PL" smtClean="0"/>
              <a:pPr/>
              <a:t>31.07.2018</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
        <p:nvSpPr>
          <p:cNvPr id="6" name="Content Placeholder 2"/>
          <p:cNvSpPr>
            <a:spLocks noGrp="1"/>
          </p:cNvSpPr>
          <p:nvPr>
            <p:ph idx="1"/>
          </p:nvPr>
        </p:nvSpPr>
        <p:spPr>
          <a:xfrm>
            <a:off x="628650" y="2043953"/>
            <a:ext cx="7886700" cy="4133010"/>
          </a:xfrm>
        </p:spPr>
        <p:txBody>
          <a:bodyPr>
            <a:normAutofit/>
          </a:bodyPr>
          <a:lstStyle>
            <a:lvl1pPr marL="0" indent="0">
              <a:buSzPct val="110000"/>
              <a:buFontTx/>
              <a:buNone/>
              <a:defRPr sz="2000"/>
            </a:lvl1pPr>
            <a:lvl2pPr marL="685800" indent="-228600">
              <a:buFontTx/>
              <a:buBlip>
                <a:blip r:embed="rId2"/>
              </a:buBlip>
              <a:defRPr/>
            </a:lvl2pPr>
            <a:lvl3pPr marL="1143000" indent="-228600">
              <a:buFontTx/>
              <a:buBlip>
                <a:blip r:embed="rId3"/>
              </a:buBlip>
              <a:defRPr/>
            </a:lvl3pPr>
            <a:lvl4pPr marL="1600200" indent="-228600">
              <a:buFontTx/>
              <a:buBlip>
                <a:blip r:embed="rId4"/>
              </a:buBlip>
              <a:defRPr/>
            </a:lvl4pPr>
            <a:lvl5pPr marL="2057400" indent="-228600">
              <a:buFontTx/>
              <a:buBlip>
                <a:blip r:embed="rId5"/>
              </a:buBlip>
              <a:defRPr/>
            </a:lvl5pPr>
          </a:lstStyle>
          <a:p>
            <a:pPr lvl="0"/>
            <a:r>
              <a:rPr lang="pl-PL" dirty="0"/>
              <a:t>Kliknij, aby edytować style wzorca tekstu</a:t>
            </a:r>
          </a:p>
        </p:txBody>
      </p:sp>
    </p:spTree>
    <p:extLst>
      <p:ext uri="{BB962C8B-B14F-4D97-AF65-F5344CB8AC3E}">
        <p14:creationId xmlns:p14="http://schemas.microsoft.com/office/powerpoint/2010/main" val="307076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454EEF-BF73-40D3-91A1-0D845AE88E86}" type="datetime1">
              <a:rPr lang="pl-PL" smtClean="0"/>
              <a:pPr/>
              <a:t>31.07.2018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
        <p:nvSpPr>
          <p:cNvPr id="11" name="Symbol zastępczy tekstu 16"/>
          <p:cNvSpPr>
            <a:spLocks noGrp="1"/>
          </p:cNvSpPr>
          <p:nvPr>
            <p:ph type="body" sz="quarter" idx="13" hasCustomPrompt="1"/>
          </p:nvPr>
        </p:nvSpPr>
        <p:spPr>
          <a:xfrm>
            <a:off x="1525161" y="4065001"/>
            <a:ext cx="5875338" cy="986253"/>
          </a:xfrm>
        </p:spPr>
        <p:txBody>
          <a:bodyPr anchor="ctr">
            <a:normAutofit/>
          </a:bodyPr>
          <a:lstStyle>
            <a:lvl1pPr marL="0" indent="0">
              <a:spcBef>
                <a:spcPts val="1200"/>
              </a:spcBef>
              <a:buNone/>
              <a:defRPr sz="2000"/>
            </a:lvl1pPr>
          </a:lstStyle>
          <a:p>
            <a:pPr lvl="0"/>
            <a:r>
              <a:rPr lang="pl-PL"/>
              <a:t>Podtytuł</a:t>
            </a:r>
            <a:endParaRPr lang="pl-PL" dirty="0"/>
          </a:p>
        </p:txBody>
      </p:sp>
      <p:sp>
        <p:nvSpPr>
          <p:cNvPr id="18" name="Symbol zastępczy tekstu 17"/>
          <p:cNvSpPr>
            <a:spLocks noGrp="1"/>
          </p:cNvSpPr>
          <p:nvPr>
            <p:ph type="body" sz="quarter" idx="14" hasCustomPrompt="1"/>
          </p:nvPr>
        </p:nvSpPr>
        <p:spPr>
          <a:xfrm>
            <a:off x="1520773" y="3026459"/>
            <a:ext cx="6883400" cy="657355"/>
          </a:xfrm>
        </p:spPr>
        <p:txBody>
          <a:bodyPr>
            <a:normAutofit/>
          </a:bodyPr>
          <a:lstStyle>
            <a:lvl1pPr>
              <a:buFont typeface="Arial" pitchFamily="34" charset="0"/>
              <a:buNone/>
              <a:defRPr sz="3200">
                <a:latin typeface="+mj-lt"/>
              </a:defRPr>
            </a:lvl1pPr>
          </a:lstStyle>
          <a:p>
            <a:pPr lvl="0"/>
            <a:r>
              <a:rPr lang="pl-PL"/>
              <a:t>Kliknij, aby edytować nagłówek</a:t>
            </a:r>
          </a:p>
        </p:txBody>
      </p:sp>
    </p:spTree>
    <p:extLst>
      <p:ext uri="{BB962C8B-B14F-4D97-AF65-F5344CB8AC3E}">
        <p14:creationId xmlns:p14="http://schemas.microsoft.com/office/powerpoint/2010/main" val="20972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28650" y="2036618"/>
            <a:ext cx="3886200" cy="4140344"/>
          </a:xfrm>
        </p:spPr>
        <p:txBody>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Content Placeholder 3"/>
          <p:cNvSpPr>
            <a:spLocks noGrp="1"/>
          </p:cNvSpPr>
          <p:nvPr>
            <p:ph sz="half" idx="2"/>
          </p:nvPr>
        </p:nvSpPr>
        <p:spPr>
          <a:xfrm>
            <a:off x="4629150" y="2036618"/>
            <a:ext cx="3886200" cy="414034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55D0F428-31F7-4351-A761-2A113992A2A5}" type="datetime1">
              <a:rPr lang="pl-PL" smtClean="0"/>
              <a:pPr/>
              <a:t>31.07.2018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Tree>
    <p:extLst>
      <p:ext uri="{BB962C8B-B14F-4D97-AF65-F5344CB8AC3E}">
        <p14:creationId xmlns:p14="http://schemas.microsoft.com/office/powerpoint/2010/main" val="267397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2036619"/>
            <a:ext cx="3868340" cy="71856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dirty="0"/>
              <a:t>Kliknij, aby edytować style </a:t>
            </a:r>
          </a:p>
        </p:txBody>
      </p:sp>
      <p:sp>
        <p:nvSpPr>
          <p:cNvPr id="5" name="Text Placeholder 4"/>
          <p:cNvSpPr>
            <a:spLocks noGrp="1"/>
          </p:cNvSpPr>
          <p:nvPr>
            <p:ph type="body" sz="quarter" idx="3"/>
          </p:nvPr>
        </p:nvSpPr>
        <p:spPr>
          <a:xfrm>
            <a:off x="4629150" y="2044931"/>
            <a:ext cx="3887391" cy="710247"/>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a:t>
            </a:r>
          </a:p>
        </p:txBody>
      </p:sp>
      <p:sp>
        <p:nvSpPr>
          <p:cNvPr id="7" name="Date Placeholder 6"/>
          <p:cNvSpPr>
            <a:spLocks noGrp="1"/>
          </p:cNvSpPr>
          <p:nvPr>
            <p:ph type="dt" sz="half" idx="10"/>
          </p:nvPr>
        </p:nvSpPr>
        <p:spPr/>
        <p:txBody>
          <a:bodyPr/>
          <a:lstStyle/>
          <a:p>
            <a:fld id="{A54B4319-5959-47EA-AF49-4FD0A3BDB676}" type="datetime1">
              <a:rPr lang="pl-PL" smtClean="0"/>
              <a:pPr/>
              <a:t>31.07.2018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
        <p:nvSpPr>
          <p:cNvPr id="10" name="Title 1"/>
          <p:cNvSpPr>
            <a:spLocks noGrp="1"/>
          </p:cNvSpPr>
          <p:nvPr>
            <p:ph type="title"/>
          </p:nvPr>
        </p:nvSpPr>
        <p:spPr>
          <a:xfrm>
            <a:off x="628650" y="1195327"/>
            <a:ext cx="7886700" cy="739588"/>
          </a:xfrm>
        </p:spPr>
        <p:txBody>
          <a:bodyPr/>
          <a:lstStyle/>
          <a:p>
            <a:r>
              <a:rPr lang="pl-PL"/>
              <a:t>Kliknij, aby edytować styl</a:t>
            </a:r>
            <a:endParaRPr lang="en-US" dirty="0"/>
          </a:p>
        </p:txBody>
      </p:sp>
      <p:sp>
        <p:nvSpPr>
          <p:cNvPr id="11" name="Content Placeholder 2"/>
          <p:cNvSpPr>
            <a:spLocks noGrp="1"/>
          </p:cNvSpPr>
          <p:nvPr>
            <p:ph sz="half" idx="13"/>
          </p:nvPr>
        </p:nvSpPr>
        <p:spPr>
          <a:xfrm>
            <a:off x="628650" y="2867891"/>
            <a:ext cx="3886200" cy="3309071"/>
          </a:xfrm>
        </p:spPr>
        <p:txBody>
          <a:bodyPr>
            <a:normAutofit/>
          </a:bodyPr>
          <a:lstStyle>
            <a:lvl1pPr>
              <a:defRPr sz="1800"/>
            </a:lvl1pPr>
            <a:lvl2pPr>
              <a:defRPr sz="1600"/>
            </a:lvl2pPr>
            <a:lvl3pPr>
              <a:defRPr sz="1400"/>
            </a:lvl3pPr>
            <a:lvl4pPr>
              <a:defRPr sz="1200"/>
            </a:lvl4pPr>
            <a:lvl5pPr>
              <a:defRPr sz="1200"/>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12" name="Content Placeholder 3"/>
          <p:cNvSpPr>
            <a:spLocks noGrp="1"/>
          </p:cNvSpPr>
          <p:nvPr>
            <p:ph sz="half" idx="2"/>
          </p:nvPr>
        </p:nvSpPr>
        <p:spPr>
          <a:xfrm>
            <a:off x="4629150" y="2867892"/>
            <a:ext cx="3886200" cy="3309072"/>
          </a:xfrm>
        </p:spPr>
        <p:txBody>
          <a:bodyPr>
            <a:normAutofit/>
          </a:bodyPr>
          <a:lstStyle>
            <a:lvl1pPr>
              <a:defRPr sz="1800"/>
            </a:lvl1pPr>
            <a:lvl2pPr>
              <a:defRPr sz="1600"/>
            </a:lvl2pPr>
            <a:lvl3pPr>
              <a:defRPr sz="1400"/>
            </a:lvl3pPr>
            <a:lvl4pPr>
              <a:defRPr sz="1200"/>
            </a:lvl4pPr>
            <a:lvl5pPr>
              <a:defRPr sz="12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69173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8E4D73A-069F-48AB-B768-15C2DCA0221A}" type="datetime1">
              <a:rPr lang="pl-PL" smtClean="0"/>
              <a:pPr/>
              <a:t>31.07.2018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a:xfrm>
            <a:off x="6457950" y="6567055"/>
            <a:ext cx="1679171" cy="290945"/>
          </a:xfrm>
        </p:spPr>
        <p:txBody>
          <a:bodyPr/>
          <a:lstStyle/>
          <a:p>
            <a:fld id="{D789C154-5A54-47A9-9C88-9C8A1A02C7DE}" type="slidenum">
              <a:rPr lang="pl-PL" smtClean="0"/>
              <a:pPr/>
              <a:t>‹#›</a:t>
            </a:fld>
            <a:endParaRPr lang="pl-PL"/>
          </a:p>
        </p:txBody>
      </p:sp>
      <p:sp>
        <p:nvSpPr>
          <p:cNvPr id="6" name="Title 1"/>
          <p:cNvSpPr>
            <a:spLocks noGrp="1"/>
          </p:cNvSpPr>
          <p:nvPr>
            <p:ph type="title"/>
          </p:nvPr>
        </p:nvSpPr>
        <p:spPr>
          <a:xfrm>
            <a:off x="628650" y="1205345"/>
            <a:ext cx="7886700" cy="1404850"/>
          </a:xfrm>
        </p:spPr>
        <p:txBody>
          <a:bodyPr/>
          <a:lstStyle/>
          <a:p>
            <a:r>
              <a:rPr lang="pl-PL"/>
              <a:t>Kliknij, aby edytować styl</a:t>
            </a:r>
            <a:endParaRPr lang="en-US" dirty="0"/>
          </a:p>
        </p:txBody>
      </p:sp>
    </p:spTree>
    <p:extLst>
      <p:ext uri="{BB962C8B-B14F-4D97-AF65-F5344CB8AC3E}">
        <p14:creationId xmlns:p14="http://schemas.microsoft.com/office/powerpoint/2010/main" val="71262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DC15C-9FFD-4D87-9094-2A1E6B931D36}" type="datetime1">
              <a:rPr lang="pl-PL" smtClean="0"/>
              <a:pPr/>
              <a:t>31.07.2018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a:xfrm>
            <a:off x="6457950" y="6560782"/>
            <a:ext cx="1679171" cy="290945"/>
          </a:xfrm>
        </p:spPr>
        <p:txBody>
          <a:bodyPr/>
          <a:lstStyle/>
          <a:p>
            <a:fld id="{D789C154-5A54-47A9-9C88-9C8A1A02C7DE}" type="slidenum">
              <a:rPr lang="pl-PL" smtClean="0"/>
              <a:pPr/>
              <a:t>‹#›</a:t>
            </a:fld>
            <a:endParaRPr lang="pl-PL"/>
          </a:p>
        </p:txBody>
      </p:sp>
    </p:spTree>
    <p:extLst>
      <p:ext uri="{BB962C8B-B14F-4D97-AF65-F5344CB8AC3E}">
        <p14:creationId xmlns:p14="http://schemas.microsoft.com/office/powerpoint/2010/main" val="300950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28650" y="1197034"/>
            <a:ext cx="2949178" cy="847898"/>
          </a:xfrm>
        </p:spPr>
        <p:txBody>
          <a:bodyPr anchor="b">
            <a:normAutofit/>
          </a:bodyPr>
          <a:lstStyle>
            <a:lvl1pPr>
              <a:defRPr sz="2400"/>
            </a:lvl1pPr>
          </a:lstStyle>
          <a:p>
            <a:r>
              <a:rPr lang="pl-PL"/>
              <a:t>Kliknij, aby edytować styl</a:t>
            </a:r>
            <a:endParaRPr lang="en-US" dirty="0"/>
          </a:p>
        </p:txBody>
      </p:sp>
      <p:sp>
        <p:nvSpPr>
          <p:cNvPr id="3" name="Content Placeholder 2"/>
          <p:cNvSpPr>
            <a:spLocks noGrp="1"/>
          </p:cNvSpPr>
          <p:nvPr>
            <p:ph idx="1" hasCustomPrompt="1"/>
          </p:nvPr>
        </p:nvSpPr>
        <p:spPr>
          <a:xfrm>
            <a:off x="3887391" y="1197033"/>
            <a:ext cx="4629150" cy="4664018"/>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pl-PL" dirty="0"/>
              <a:t>Kliknij, aby edytować style wzorca tekstu</a:t>
            </a:r>
          </a:p>
          <a:p>
            <a:pPr lvl="1"/>
            <a:r>
              <a:rPr lang="pl-PL" dirty="0"/>
              <a:t>Drugi poziom</a:t>
            </a:r>
          </a:p>
          <a:p>
            <a:pPr lvl="2"/>
            <a:r>
              <a:rPr lang="pl-PL" dirty="0"/>
              <a:t>Trzeci poziom</a:t>
            </a:r>
          </a:p>
        </p:txBody>
      </p:sp>
      <p:sp>
        <p:nvSpPr>
          <p:cNvPr id="4" name="Text Placeholder 3"/>
          <p:cNvSpPr>
            <a:spLocks noGrp="1"/>
          </p:cNvSpPr>
          <p:nvPr>
            <p:ph type="body" sz="half" idx="2"/>
          </p:nvPr>
        </p:nvSpPr>
        <p:spPr>
          <a:xfrm>
            <a:off x="629841" y="2202873"/>
            <a:ext cx="2949178" cy="366611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2352E604-728C-4812-BA74-090038664047}" type="datetime1">
              <a:rPr lang="pl-PL" smtClean="0"/>
              <a:pPr/>
              <a:t>31.07.2018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a:xfrm>
            <a:off x="6457950" y="6560782"/>
            <a:ext cx="1679171" cy="290945"/>
          </a:xfrm>
        </p:spPr>
        <p:txBody>
          <a:bodyPr/>
          <a:lstStyle/>
          <a:p>
            <a:fld id="{D789C154-5A54-47A9-9C88-9C8A1A02C7DE}" type="slidenum">
              <a:rPr lang="pl-PL" smtClean="0"/>
              <a:pPr/>
              <a:t>‹#›</a:t>
            </a:fld>
            <a:endParaRPr lang="pl-PL"/>
          </a:p>
        </p:txBody>
      </p:sp>
    </p:spTree>
    <p:extLst>
      <p:ext uri="{BB962C8B-B14F-4D97-AF65-F5344CB8AC3E}">
        <p14:creationId xmlns:p14="http://schemas.microsoft.com/office/powerpoint/2010/main" val="341211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195327"/>
            <a:ext cx="7886700" cy="739588"/>
          </a:xfrm>
          <a:prstGeom prst="rect">
            <a:avLst/>
          </a:prstGeom>
        </p:spPr>
        <p:txBody>
          <a:bodyPr vert="horz" lIns="91440" tIns="45720" rIns="91440" bIns="45720" rtlCol="0" anchor="ctr">
            <a:normAutofit/>
          </a:bodyPr>
          <a:lstStyle/>
          <a:p>
            <a:r>
              <a:rPr lang="pl-PL" dirty="0"/>
              <a:t>Kliknij, aby edytować styl</a:t>
            </a:r>
            <a:endParaRPr lang="en-US" dirty="0"/>
          </a:p>
        </p:txBody>
      </p:sp>
      <p:sp>
        <p:nvSpPr>
          <p:cNvPr id="3" name="Text Placeholder 2"/>
          <p:cNvSpPr>
            <a:spLocks noGrp="1"/>
          </p:cNvSpPr>
          <p:nvPr>
            <p:ph type="body" idx="1"/>
          </p:nvPr>
        </p:nvSpPr>
        <p:spPr>
          <a:xfrm>
            <a:off x="628650" y="2043953"/>
            <a:ext cx="7886700" cy="4133009"/>
          </a:xfrm>
          <a:prstGeom prst="rect">
            <a:avLst/>
          </a:prstGeom>
        </p:spPr>
        <p:txBody>
          <a:bodyPr vert="horz" lIns="91440" tIns="45720" rIns="91440" bIns="45720" rtlCol="0">
            <a:normAutofit/>
          </a:bodyPr>
          <a:lstStyle/>
          <a:p>
            <a:pPr lvl="0"/>
            <a:r>
              <a:rPr lang="pl-PL" dirty="0"/>
              <a:t> Kliknij, aby edytować style wzorca tekstu</a:t>
            </a:r>
          </a:p>
          <a:p>
            <a:pPr lvl="1"/>
            <a:r>
              <a:rPr lang="pl-PL" dirty="0"/>
              <a:t> Drugi poziom</a:t>
            </a:r>
          </a:p>
          <a:p>
            <a:pPr lvl="2"/>
            <a:r>
              <a:rPr lang="pl-PL" dirty="0"/>
              <a:t> Trzeci poziom</a:t>
            </a:r>
          </a:p>
        </p:txBody>
      </p:sp>
      <p:sp>
        <p:nvSpPr>
          <p:cNvPr id="4" name="Date Placeholder 3"/>
          <p:cNvSpPr>
            <a:spLocks noGrp="1"/>
          </p:cNvSpPr>
          <p:nvPr>
            <p:ph type="dt" sz="half" idx="2"/>
          </p:nvPr>
        </p:nvSpPr>
        <p:spPr>
          <a:xfrm>
            <a:off x="628650"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36D99-301A-4A48-90EB-FA05978B8964}" type="datetime1">
              <a:rPr lang="pl-PL" smtClean="0"/>
              <a:pPr/>
              <a:t>31.07.2018</a:t>
            </a:fld>
            <a:endParaRPr lang="pl-PL"/>
          </a:p>
        </p:txBody>
      </p:sp>
      <p:sp>
        <p:nvSpPr>
          <p:cNvPr id="5" name="Footer Placeholder 4"/>
          <p:cNvSpPr>
            <a:spLocks noGrp="1"/>
          </p:cNvSpPr>
          <p:nvPr>
            <p:ph type="ftr" sz="quarter" idx="3"/>
          </p:nvPr>
        </p:nvSpPr>
        <p:spPr>
          <a:xfrm>
            <a:off x="3028950" y="649287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6457950" y="6567055"/>
            <a:ext cx="1679171" cy="290945"/>
          </a:xfrm>
          <a:prstGeom prst="rect">
            <a:avLst/>
          </a:prstGeom>
        </p:spPr>
        <p:txBody>
          <a:bodyPr vert="horz" lIns="91440" tIns="45720" rIns="91440" bIns="45720" rtlCol="0" anchor="ctr"/>
          <a:lstStyle>
            <a:lvl1pPr algn="r">
              <a:defRPr sz="1400" b="1">
                <a:solidFill>
                  <a:schemeClr val="accent5">
                    <a:lumMod val="75000"/>
                  </a:schemeClr>
                </a:solidFill>
              </a:defRPr>
            </a:lvl1pPr>
          </a:lstStyle>
          <a:p>
            <a:fld id="{D789C154-5A54-47A9-9C88-9C8A1A02C7DE}" type="slidenum">
              <a:rPr lang="pl-PL" smtClean="0"/>
              <a:pPr/>
              <a:t>‹#›</a:t>
            </a:fld>
            <a:endParaRPr lang="pl-PL"/>
          </a:p>
        </p:txBody>
      </p:sp>
    </p:spTree>
    <p:extLst>
      <p:ext uri="{BB962C8B-B14F-4D97-AF65-F5344CB8AC3E}">
        <p14:creationId xmlns:p14="http://schemas.microsoft.com/office/powerpoint/2010/main" val="2789809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SzPct val="110000"/>
        <a:buFontTx/>
        <a:buBlip>
          <a:blip r:embed="rId16"/>
        </a:buBlip>
        <a:defRPr sz="2400" kern="1200">
          <a:solidFill>
            <a:schemeClr val="tx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Tx/>
        <a:buBlip>
          <a:blip r:embed="rId17"/>
        </a:buBlip>
        <a:defRPr sz="2000" kern="1200">
          <a:solidFill>
            <a:schemeClr val="tx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Tx/>
        <a:buBlip>
          <a:blip r:embed="rId18"/>
        </a:buBlip>
        <a:defRPr sz="1800" kern="1200">
          <a:solidFill>
            <a:schemeClr val="tx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Tx/>
        <a:buBlip>
          <a:blip r:embed="rId19"/>
        </a:buBlip>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0"/>
        </a:buBlip>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estarena.pl/demo" TargetMode="External"/><Relationship Id="rId2" Type="http://schemas.openxmlformats.org/officeDocument/2006/relationships/hyperlink" Target="http://testlink.testerzy.pl/" TargetMode="External"/><Relationship Id="rId1" Type="http://schemas.openxmlformats.org/officeDocument/2006/relationships/slideLayout" Target="../slideLayouts/slideLayout2.xml"/><Relationship Id="rId4" Type="http://schemas.openxmlformats.org/officeDocument/2006/relationships/hyperlink" Target="https://devzing.com/testopia-ho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5">
            <a:extLst>
              <a:ext uri="{FF2B5EF4-FFF2-40B4-BE49-F238E27FC236}">
                <a16:creationId xmlns:a16="http://schemas.microsoft.com/office/drawing/2014/main" id="{B979474F-322A-4B71-BEC2-A5C7AC401FD5}"/>
              </a:ext>
            </a:extLst>
          </p:cNvPr>
          <p:cNvSpPr>
            <a:spLocks noGrp="1"/>
          </p:cNvSpPr>
          <p:nvPr>
            <p:ph type="ctrTitle"/>
          </p:nvPr>
        </p:nvSpPr>
        <p:spPr>
          <a:xfrm>
            <a:off x="1815352" y="2275685"/>
            <a:ext cx="6281244" cy="1071072"/>
          </a:xfrm>
        </p:spPr>
        <p:txBody>
          <a:bodyPr>
            <a:normAutofit fontScale="90000"/>
          </a:bodyPr>
          <a:lstStyle/>
          <a:p>
            <a:r>
              <a:rPr lang="pl-PL" dirty="0"/>
              <a:t>Testowanie Oprogramowania</a:t>
            </a:r>
          </a:p>
        </p:txBody>
      </p:sp>
      <p:sp>
        <p:nvSpPr>
          <p:cNvPr id="9" name="Symbol zastępczy tekstu 6">
            <a:extLst>
              <a:ext uri="{FF2B5EF4-FFF2-40B4-BE49-F238E27FC236}">
                <a16:creationId xmlns:a16="http://schemas.microsoft.com/office/drawing/2014/main" id="{162FC576-17C4-4BDB-9068-B56BDF145350}"/>
              </a:ext>
            </a:extLst>
          </p:cNvPr>
          <p:cNvSpPr>
            <a:spLocks noGrp="1"/>
          </p:cNvSpPr>
          <p:nvPr>
            <p:ph type="body" sz="quarter" idx="13"/>
          </p:nvPr>
        </p:nvSpPr>
        <p:spPr>
          <a:xfrm>
            <a:off x="1816100" y="3585747"/>
            <a:ext cx="5875338" cy="986253"/>
          </a:xfrm>
        </p:spPr>
        <p:txBody>
          <a:bodyPr/>
          <a:lstStyle/>
          <a:p>
            <a:r>
              <a:rPr lang="pl-PL" dirty="0"/>
              <a:t>Teoria testów 2/3</a:t>
            </a:r>
          </a:p>
        </p:txBody>
      </p:sp>
      <p:sp>
        <p:nvSpPr>
          <p:cNvPr id="10" name="Podtytuł 7">
            <a:extLst>
              <a:ext uri="{FF2B5EF4-FFF2-40B4-BE49-F238E27FC236}">
                <a16:creationId xmlns:a16="http://schemas.microsoft.com/office/drawing/2014/main" id="{89C16E11-9537-4EFC-A298-BFCBBA9D3B1E}"/>
              </a:ext>
            </a:extLst>
          </p:cNvPr>
          <p:cNvSpPr>
            <a:spLocks noGrp="1"/>
          </p:cNvSpPr>
          <p:nvPr>
            <p:ph type="subTitle" idx="1"/>
          </p:nvPr>
        </p:nvSpPr>
        <p:spPr>
          <a:xfrm>
            <a:off x="1815353" y="5345084"/>
            <a:ext cx="5876366" cy="872836"/>
          </a:xfrm>
        </p:spPr>
        <p:txBody>
          <a:bodyPr/>
          <a:lstStyle/>
          <a:p>
            <a:r>
              <a:rPr lang="pl-PL" dirty="0"/>
              <a:t>Dariusz Dolecki</a:t>
            </a:r>
          </a:p>
        </p:txBody>
      </p:sp>
    </p:spTree>
    <p:extLst>
      <p:ext uri="{BB962C8B-B14F-4D97-AF65-F5344CB8AC3E}">
        <p14:creationId xmlns:p14="http://schemas.microsoft.com/office/powerpoint/2010/main" val="3919131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9D1D-2AF8-452C-BF2D-567962343152}"/>
              </a:ext>
            </a:extLst>
          </p:cNvPr>
          <p:cNvSpPr>
            <a:spLocks noGrp="1"/>
          </p:cNvSpPr>
          <p:nvPr>
            <p:ph type="title"/>
          </p:nvPr>
        </p:nvSpPr>
        <p:spPr/>
        <p:txBody>
          <a:bodyPr/>
          <a:lstStyle/>
          <a:p>
            <a:r>
              <a:rPr lang="pl-PL" dirty="0"/>
              <a:t>Testy integracyjne</a:t>
            </a:r>
            <a:endParaRPr lang="en-US" dirty="0"/>
          </a:p>
        </p:txBody>
      </p:sp>
      <p:sp>
        <p:nvSpPr>
          <p:cNvPr id="3" name="Content Placeholder 2">
            <a:extLst>
              <a:ext uri="{FF2B5EF4-FFF2-40B4-BE49-F238E27FC236}">
                <a16:creationId xmlns:a16="http://schemas.microsoft.com/office/drawing/2014/main" id="{3D47DAFC-6C04-40DF-BC7B-3C21EBA8C381}"/>
              </a:ext>
            </a:extLst>
          </p:cNvPr>
          <p:cNvSpPr>
            <a:spLocks noGrp="1"/>
          </p:cNvSpPr>
          <p:nvPr>
            <p:ph idx="1"/>
          </p:nvPr>
        </p:nvSpPr>
        <p:spPr/>
        <p:txBody>
          <a:bodyPr>
            <a:normAutofit fontScale="92500" lnSpcReduction="10000"/>
          </a:bodyPr>
          <a:lstStyle/>
          <a:p>
            <a:pPr marL="0" indent="0">
              <a:buNone/>
            </a:pPr>
            <a:r>
              <a:rPr lang="pl-PL" dirty="0"/>
              <a:t>Testowanie integracyjne wykonywane jest w celu wykrycia błędów w interfejsach i interakcjach pomiędzy modułami.</a:t>
            </a:r>
          </a:p>
          <a:p>
            <a:pPr marL="0" indent="0" fontAlgn="base">
              <a:buNone/>
            </a:pPr>
            <a:r>
              <a:rPr lang="pl-PL" dirty="0"/>
              <a:t>Definicja ISTQB:</a:t>
            </a:r>
          </a:p>
          <a:p>
            <a:pPr fontAlgn="base"/>
            <a:r>
              <a:rPr lang="pl-PL" b="1" dirty="0"/>
              <a:t>Testowanie integracyjne</a:t>
            </a:r>
            <a:r>
              <a:rPr lang="pl-PL" dirty="0"/>
              <a:t>: Testowanie wykonywane w celu wykrycia defektów w interfejsach i interakcjach pomiędzy modułami lub systemami.</a:t>
            </a:r>
          </a:p>
          <a:p>
            <a:pPr fontAlgn="base"/>
            <a:r>
              <a:rPr lang="pl-PL" b="1" dirty="0"/>
              <a:t>Testowanie integracji modułów</a:t>
            </a:r>
            <a:r>
              <a:rPr lang="pl-PL" dirty="0"/>
              <a:t>: Testy wykonywane w celu wykrycia usterek w interfejsach i interakcjach pomiędzy integrowanymi modułami.</a:t>
            </a:r>
          </a:p>
          <a:p>
            <a:pPr fontAlgn="base"/>
            <a:r>
              <a:rPr lang="pl-PL" b="1" dirty="0"/>
              <a:t>Testowanie integracji systemów</a:t>
            </a:r>
            <a:r>
              <a:rPr lang="pl-PL" dirty="0"/>
              <a:t>: Testowanie integracji systemów i pakietów; testowanie interfejsów z organizacjami zewnętrznymi, (np. Elektroniczna Wymiana Danych przez Internet.)</a:t>
            </a:r>
          </a:p>
          <a:p>
            <a:pPr marL="0" indent="0">
              <a:buNone/>
            </a:pPr>
            <a:endParaRPr lang="en-US" dirty="0"/>
          </a:p>
        </p:txBody>
      </p:sp>
    </p:spTree>
    <p:extLst>
      <p:ext uri="{BB962C8B-B14F-4D97-AF65-F5344CB8AC3E}">
        <p14:creationId xmlns:p14="http://schemas.microsoft.com/office/powerpoint/2010/main" val="242989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B41F-3EA4-49BC-BEAD-15CA99054640}"/>
              </a:ext>
            </a:extLst>
          </p:cNvPr>
          <p:cNvSpPr>
            <a:spLocks noGrp="1"/>
          </p:cNvSpPr>
          <p:nvPr>
            <p:ph type="title"/>
          </p:nvPr>
        </p:nvSpPr>
        <p:spPr/>
        <p:txBody>
          <a:bodyPr/>
          <a:lstStyle/>
          <a:p>
            <a:r>
              <a:rPr lang="pl-PL" dirty="0"/>
              <a:t>Testy systemowe</a:t>
            </a:r>
            <a:endParaRPr lang="en-US" dirty="0"/>
          </a:p>
        </p:txBody>
      </p:sp>
      <p:sp>
        <p:nvSpPr>
          <p:cNvPr id="3" name="Content Placeholder 2">
            <a:extLst>
              <a:ext uri="{FF2B5EF4-FFF2-40B4-BE49-F238E27FC236}">
                <a16:creationId xmlns:a16="http://schemas.microsoft.com/office/drawing/2014/main" id="{D7EFEB6B-B81E-4B0C-8FF1-2F3AD1188E71}"/>
              </a:ext>
            </a:extLst>
          </p:cNvPr>
          <p:cNvSpPr>
            <a:spLocks noGrp="1"/>
          </p:cNvSpPr>
          <p:nvPr>
            <p:ph idx="1"/>
          </p:nvPr>
        </p:nvSpPr>
        <p:spPr/>
        <p:txBody>
          <a:bodyPr/>
          <a:lstStyle/>
          <a:p>
            <a:pPr marL="0" indent="0">
              <a:buNone/>
            </a:pPr>
            <a:r>
              <a:rPr lang="pl-PL" dirty="0"/>
              <a:t>Testy systemowe przeprowadzane są, aby stwierdzić czy zintegrowany już system spełnia jako całość wymagania zawarte w specyfikacji.</a:t>
            </a:r>
          </a:p>
          <a:p>
            <a:pPr marL="0" indent="0">
              <a:buNone/>
            </a:pPr>
            <a:endParaRPr lang="pl-PL" dirty="0"/>
          </a:p>
          <a:p>
            <a:pPr marL="0" indent="0">
              <a:buNone/>
            </a:pPr>
            <a:r>
              <a:rPr lang="pl-PL" dirty="0"/>
              <a:t>Definicja ISTQB:</a:t>
            </a:r>
          </a:p>
          <a:p>
            <a:pPr marL="0" indent="0">
              <a:buNone/>
            </a:pPr>
            <a:r>
              <a:rPr lang="pl-PL" dirty="0"/>
              <a:t>Proces testowania zintegrowanego systemu w celu sprawdzenia jego zgodności z wyspecyfikowanymi wymaganiami.</a:t>
            </a:r>
            <a:endParaRPr lang="en-US" dirty="0"/>
          </a:p>
        </p:txBody>
      </p:sp>
    </p:spTree>
    <p:extLst>
      <p:ext uri="{BB962C8B-B14F-4D97-AF65-F5344CB8AC3E}">
        <p14:creationId xmlns:p14="http://schemas.microsoft.com/office/powerpoint/2010/main" val="400080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1225-F1F5-4862-A568-A119666537C1}"/>
              </a:ext>
            </a:extLst>
          </p:cNvPr>
          <p:cNvSpPr>
            <a:spLocks noGrp="1"/>
          </p:cNvSpPr>
          <p:nvPr>
            <p:ph type="title"/>
          </p:nvPr>
        </p:nvSpPr>
        <p:spPr/>
        <p:txBody>
          <a:bodyPr/>
          <a:lstStyle/>
          <a:p>
            <a:r>
              <a:rPr lang="pl-PL" dirty="0"/>
              <a:t>Testy Akceptacyjne (UAT)</a:t>
            </a:r>
            <a:endParaRPr lang="en-US" dirty="0"/>
          </a:p>
        </p:txBody>
      </p:sp>
      <p:sp>
        <p:nvSpPr>
          <p:cNvPr id="3" name="Content Placeholder 2">
            <a:extLst>
              <a:ext uri="{FF2B5EF4-FFF2-40B4-BE49-F238E27FC236}">
                <a16:creationId xmlns:a16="http://schemas.microsoft.com/office/drawing/2014/main" id="{6122A444-242C-466C-B163-0CF5FD45B36D}"/>
              </a:ext>
            </a:extLst>
          </p:cNvPr>
          <p:cNvSpPr>
            <a:spLocks noGrp="1"/>
          </p:cNvSpPr>
          <p:nvPr>
            <p:ph idx="1"/>
          </p:nvPr>
        </p:nvSpPr>
        <p:spPr/>
        <p:txBody>
          <a:bodyPr>
            <a:normAutofit fontScale="85000" lnSpcReduction="20000"/>
          </a:bodyPr>
          <a:lstStyle/>
          <a:p>
            <a:pPr marL="0" indent="0">
              <a:buNone/>
            </a:pPr>
            <a:r>
              <a:rPr lang="pl-PL" b="1" dirty="0"/>
              <a:t>Produkcyjne testy akceptacyjne</a:t>
            </a:r>
            <a:r>
              <a:rPr lang="pl-PL" dirty="0"/>
              <a:t>: Testowanie produkcyjne w fazie testów akceptacyjnych, zwykle przeprowadzane w środowisku produkcyjnym będącym symulacją rzeczywistego środowiska produkcyjnego.  Wykonywane zazwyczaj przez operatora i/lub administratora, zorientowane na takie aspekty jak: odtwarzalność, zużywanie się zasobów, łatwość instalowania i zgodność techniczną.</a:t>
            </a:r>
          </a:p>
          <a:p>
            <a:pPr marL="0" indent="0">
              <a:buNone/>
            </a:pPr>
            <a:r>
              <a:rPr lang="pl-PL" b="1" dirty="0"/>
              <a:t>Testowanie akceptacyjne w środowisku użytkownika</a:t>
            </a:r>
            <a:r>
              <a:rPr lang="pl-PL" dirty="0"/>
              <a:t>: Testowanie akceptacyjne wykonywane przez użytkowników/ klientów w ich środowisku pracy w celu określenia czy moduł lub system spełnia potrzeby</a:t>
            </a:r>
            <a:br>
              <a:rPr lang="pl-PL" dirty="0"/>
            </a:br>
            <a:r>
              <a:rPr lang="pl-PL" dirty="0"/>
              <a:t>użytkownika/ klienta oraz czy realizuje procesy biznesowe . Standardowo zawierają zarówno testy sprzętu, jak i oprogramowania.</a:t>
            </a:r>
          </a:p>
          <a:p>
            <a:pPr marL="0" indent="0">
              <a:buNone/>
            </a:pPr>
            <a:r>
              <a:rPr lang="pl-PL" dirty="0"/>
              <a:t>Definicja ISTQB:</a:t>
            </a:r>
          </a:p>
          <a:p>
            <a:pPr marL="0" indent="0">
              <a:buNone/>
            </a:pPr>
            <a:r>
              <a:rPr lang="pl-PL" dirty="0"/>
              <a:t>Testowanie formalne przeprowadzane w celu umożliwienia użytkownikowi, klientowi lub innemu uprawnionemu podmiotowi ustalenia, czy zaakceptować system lub moduł.</a:t>
            </a:r>
            <a:endParaRPr lang="en-US" dirty="0"/>
          </a:p>
        </p:txBody>
      </p:sp>
    </p:spTree>
    <p:extLst>
      <p:ext uri="{BB962C8B-B14F-4D97-AF65-F5344CB8AC3E}">
        <p14:creationId xmlns:p14="http://schemas.microsoft.com/office/powerpoint/2010/main" val="379599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BEB5-E6CE-484F-8036-6AC5BF0F5A22}"/>
              </a:ext>
            </a:extLst>
          </p:cNvPr>
          <p:cNvSpPr>
            <a:spLocks noGrp="1"/>
          </p:cNvSpPr>
          <p:nvPr>
            <p:ph type="title"/>
          </p:nvPr>
        </p:nvSpPr>
        <p:spPr/>
        <p:txBody>
          <a:bodyPr/>
          <a:lstStyle/>
          <a:p>
            <a:r>
              <a:rPr lang="pl-PL" dirty="0"/>
              <a:t>Przypadki testowe</a:t>
            </a:r>
            <a:endParaRPr lang="en-US" dirty="0"/>
          </a:p>
        </p:txBody>
      </p:sp>
      <p:sp>
        <p:nvSpPr>
          <p:cNvPr id="3" name="Content Placeholder 2">
            <a:extLst>
              <a:ext uri="{FF2B5EF4-FFF2-40B4-BE49-F238E27FC236}">
                <a16:creationId xmlns:a16="http://schemas.microsoft.com/office/drawing/2014/main" id="{86C362F4-5142-4566-A6AE-CA7096888A1D}"/>
              </a:ext>
            </a:extLst>
          </p:cNvPr>
          <p:cNvSpPr>
            <a:spLocks noGrp="1"/>
          </p:cNvSpPr>
          <p:nvPr>
            <p:ph idx="1"/>
          </p:nvPr>
        </p:nvSpPr>
        <p:spPr/>
        <p:txBody>
          <a:bodyPr>
            <a:normAutofit/>
          </a:bodyPr>
          <a:lstStyle/>
          <a:p>
            <a:pPr marL="0" indent="0">
              <a:buNone/>
            </a:pPr>
            <a:r>
              <a:rPr lang="pl-PL" b="1" dirty="0"/>
              <a:t>User Story </a:t>
            </a:r>
            <a:r>
              <a:rPr lang="pl-PL" dirty="0"/>
              <a:t>– </a:t>
            </a:r>
            <a:r>
              <a:rPr lang="en-US" dirty="0"/>
              <a:t> </a:t>
            </a:r>
            <a:r>
              <a:rPr lang="pl-PL" dirty="0"/>
              <a:t>Wysokopoziomowe wymaganie biznesowe. Zazwyczaj składa się z jednego lub kilku zdań napisanych językiem codziennym lub biznesowym. Zawiera opis funkcjonalności, wymagania niefunkcjonalne oraz „</a:t>
            </a:r>
            <a:r>
              <a:rPr lang="pl-PL" dirty="0" err="1"/>
              <a:t>Acceptance</a:t>
            </a:r>
            <a:r>
              <a:rPr lang="pl-PL" dirty="0"/>
              <a:t> </a:t>
            </a:r>
            <a:r>
              <a:rPr lang="pl-PL" dirty="0" err="1"/>
              <a:t>criteria</a:t>
            </a:r>
            <a:r>
              <a:rPr lang="pl-PL" dirty="0"/>
              <a:t>” Mogą być pisane przez klienta, użytkowników, managerów lub członków zespołu developerskiego.</a:t>
            </a:r>
          </a:p>
          <a:p>
            <a:pPr marL="0" indent="0">
              <a:buNone/>
            </a:pPr>
            <a:r>
              <a:rPr lang="pl-PL" b="1" dirty="0" err="1"/>
              <a:t>Use</a:t>
            </a:r>
            <a:r>
              <a:rPr lang="pl-PL" b="1" dirty="0"/>
              <a:t> </a:t>
            </a:r>
            <a:r>
              <a:rPr lang="pl-PL" b="1" dirty="0" err="1"/>
              <a:t>case</a:t>
            </a:r>
            <a:r>
              <a:rPr lang="pl-PL" dirty="0"/>
              <a:t> – Opis użycia systemu przez użytkownika. Opisuje interakcje pomiędzy użytkownikiem a oprogramowaniem w celu wykonania konkretnego zadania</a:t>
            </a:r>
          </a:p>
        </p:txBody>
      </p:sp>
    </p:spTree>
    <p:extLst>
      <p:ext uri="{BB962C8B-B14F-4D97-AF65-F5344CB8AC3E}">
        <p14:creationId xmlns:p14="http://schemas.microsoft.com/office/powerpoint/2010/main" val="184380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18D8-123D-45F1-BB02-555591C555D7}"/>
              </a:ext>
            </a:extLst>
          </p:cNvPr>
          <p:cNvSpPr>
            <a:spLocks noGrp="1"/>
          </p:cNvSpPr>
          <p:nvPr>
            <p:ph type="title"/>
          </p:nvPr>
        </p:nvSpPr>
        <p:spPr/>
        <p:txBody>
          <a:bodyPr/>
          <a:lstStyle/>
          <a:p>
            <a:r>
              <a:rPr lang="pl-PL" dirty="0"/>
              <a:t>Przypadki testowe</a:t>
            </a:r>
            <a:endParaRPr lang="en-US" dirty="0"/>
          </a:p>
        </p:txBody>
      </p:sp>
      <p:sp>
        <p:nvSpPr>
          <p:cNvPr id="3" name="Content Placeholder 2">
            <a:extLst>
              <a:ext uri="{FF2B5EF4-FFF2-40B4-BE49-F238E27FC236}">
                <a16:creationId xmlns:a16="http://schemas.microsoft.com/office/drawing/2014/main" id="{6A82D95C-910C-4CF5-942F-D3583DE61D0F}"/>
              </a:ext>
            </a:extLst>
          </p:cNvPr>
          <p:cNvSpPr>
            <a:spLocks noGrp="1"/>
          </p:cNvSpPr>
          <p:nvPr>
            <p:ph idx="1"/>
          </p:nvPr>
        </p:nvSpPr>
        <p:spPr/>
        <p:txBody>
          <a:bodyPr/>
          <a:lstStyle/>
          <a:p>
            <a:pPr marL="0" indent="0">
              <a:buNone/>
            </a:pPr>
            <a:r>
              <a:rPr lang="pl-PL" b="1" dirty="0"/>
              <a:t>Test </a:t>
            </a:r>
            <a:r>
              <a:rPr lang="pl-PL" b="1" dirty="0" err="1"/>
              <a:t>case</a:t>
            </a:r>
            <a:r>
              <a:rPr lang="pl-PL" b="1" dirty="0"/>
              <a:t> </a:t>
            </a:r>
            <a:r>
              <a:rPr lang="pl-PL" dirty="0"/>
              <a:t>– Zawiera zestaw wartości wejściowych, warunków niezbędnych do wykonania testu, Kroki wykonania, oraz oczekiwany rezultat. Stworzony z myślą osiągnięcia konkretnego celu np. przejścia konkretnej ścieżki w programie.</a:t>
            </a:r>
            <a:endParaRPr lang="en-US" dirty="0"/>
          </a:p>
        </p:txBody>
      </p:sp>
    </p:spTree>
    <p:extLst>
      <p:ext uri="{BB962C8B-B14F-4D97-AF65-F5344CB8AC3E}">
        <p14:creationId xmlns:p14="http://schemas.microsoft.com/office/powerpoint/2010/main" val="295658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8DE152-5861-499B-B97B-30D93A503BAD}"/>
              </a:ext>
            </a:extLst>
          </p:cNvPr>
          <p:cNvSpPr>
            <a:spLocks noGrp="1"/>
          </p:cNvSpPr>
          <p:nvPr>
            <p:ph type="title"/>
          </p:nvPr>
        </p:nvSpPr>
        <p:spPr/>
        <p:txBody>
          <a:bodyPr/>
          <a:lstStyle/>
          <a:p>
            <a:r>
              <a:rPr lang="pl-PL" dirty="0"/>
              <a:t>Przypadki testowe</a:t>
            </a:r>
            <a:endParaRPr lang="en-US" dirty="0"/>
          </a:p>
        </p:txBody>
      </p:sp>
      <p:sp>
        <p:nvSpPr>
          <p:cNvPr id="9" name="Content Placeholder 8">
            <a:extLst>
              <a:ext uri="{FF2B5EF4-FFF2-40B4-BE49-F238E27FC236}">
                <a16:creationId xmlns:a16="http://schemas.microsoft.com/office/drawing/2014/main" id="{C8CD46EB-CF78-4763-925E-DA169BE5814B}"/>
              </a:ext>
            </a:extLst>
          </p:cNvPr>
          <p:cNvSpPr>
            <a:spLocks noGrp="1"/>
          </p:cNvSpPr>
          <p:nvPr>
            <p:ph sz="half" idx="1"/>
          </p:nvPr>
        </p:nvSpPr>
        <p:spPr/>
        <p:txBody>
          <a:bodyPr>
            <a:normAutofit fontScale="92500" lnSpcReduction="20000"/>
          </a:bodyPr>
          <a:lstStyle/>
          <a:p>
            <a:r>
              <a:rPr lang="pl-PL" dirty="0"/>
              <a:t>KLUCZOWE elementy:</a:t>
            </a:r>
          </a:p>
          <a:p>
            <a:pPr lvl="1"/>
            <a:r>
              <a:rPr lang="pl-PL" dirty="0"/>
              <a:t>ID - unikalny identyfikator</a:t>
            </a:r>
          </a:p>
          <a:p>
            <a:pPr lvl="1"/>
            <a:r>
              <a:rPr lang="pl-PL" dirty="0"/>
              <a:t>Warunki wstępne uruchomienia</a:t>
            </a:r>
          </a:p>
          <a:p>
            <a:pPr lvl="1"/>
            <a:r>
              <a:rPr lang="pl-PL" dirty="0"/>
              <a:t>Kroki do wykonania testu</a:t>
            </a:r>
          </a:p>
          <a:p>
            <a:pPr lvl="1"/>
            <a:r>
              <a:rPr lang="pl-PL" dirty="0"/>
              <a:t>Oczekiwany rezultat</a:t>
            </a:r>
          </a:p>
          <a:p>
            <a:pPr lvl="1"/>
            <a:r>
              <a:rPr lang="pl-PL" dirty="0"/>
              <a:t>Warunek końcowy</a:t>
            </a:r>
          </a:p>
          <a:p>
            <a:pPr marL="0" indent="0">
              <a:buNone/>
            </a:pPr>
            <a:endParaRPr lang="en-US" dirty="0"/>
          </a:p>
        </p:txBody>
      </p:sp>
      <p:sp>
        <p:nvSpPr>
          <p:cNvPr id="10" name="Content Placeholder 9">
            <a:extLst>
              <a:ext uri="{FF2B5EF4-FFF2-40B4-BE49-F238E27FC236}">
                <a16:creationId xmlns:a16="http://schemas.microsoft.com/office/drawing/2014/main" id="{3F24D79B-5DB0-4D53-83D9-96735508ACE5}"/>
              </a:ext>
            </a:extLst>
          </p:cNvPr>
          <p:cNvSpPr>
            <a:spLocks noGrp="1"/>
          </p:cNvSpPr>
          <p:nvPr>
            <p:ph sz="half" idx="2"/>
          </p:nvPr>
        </p:nvSpPr>
        <p:spPr/>
        <p:txBody>
          <a:bodyPr>
            <a:normAutofit fontScale="92500" lnSpcReduction="20000"/>
          </a:bodyPr>
          <a:lstStyle/>
          <a:p>
            <a:r>
              <a:rPr lang="pl-PL" dirty="0"/>
              <a:t>WAŻNE elementy:</a:t>
            </a:r>
          </a:p>
          <a:p>
            <a:pPr lvl="1"/>
            <a:r>
              <a:rPr lang="pl-PL" dirty="0"/>
              <a:t>Tytuł</a:t>
            </a:r>
          </a:p>
          <a:p>
            <a:pPr lvl="1"/>
            <a:r>
              <a:rPr lang="pl-PL" dirty="0"/>
              <a:t>Dane testowe</a:t>
            </a:r>
          </a:p>
          <a:p>
            <a:pPr lvl="1"/>
            <a:r>
              <a:rPr lang="pl-PL" dirty="0"/>
              <a:t>Środowisko uruchomienia</a:t>
            </a:r>
          </a:p>
          <a:p>
            <a:pPr lvl="1"/>
            <a:r>
              <a:rPr lang="pl-PL" dirty="0"/>
              <a:t>Powiązania z wymaganiem (pokrycie testowe)</a:t>
            </a:r>
          </a:p>
          <a:p>
            <a:pPr lvl="1"/>
            <a:r>
              <a:rPr lang="pl-PL" dirty="0"/>
              <a:t>Kategoria / typ</a:t>
            </a:r>
          </a:p>
          <a:p>
            <a:pPr lvl="1"/>
            <a:r>
              <a:rPr lang="pl-PL" dirty="0" err="1"/>
              <a:t>Tagi</a:t>
            </a:r>
            <a:r>
              <a:rPr lang="pl-PL" dirty="0"/>
              <a:t> - słowa kluczowe powiązane z przypadkiem</a:t>
            </a:r>
          </a:p>
          <a:p>
            <a:pPr lvl="1"/>
            <a:r>
              <a:rPr lang="pl-PL" dirty="0"/>
              <a:t>Autor (wraz z danymi kontaktowymi)</a:t>
            </a:r>
          </a:p>
          <a:p>
            <a:pPr lvl="1"/>
            <a:r>
              <a:rPr lang="pl-PL" dirty="0"/>
              <a:t>Informacje o wersji.</a:t>
            </a:r>
          </a:p>
          <a:p>
            <a:pPr lvl="1"/>
            <a:r>
              <a:rPr lang="pl-PL" dirty="0"/>
              <a:t>I wiele innych. Przypadek testowy może być nośnikiem olbrzymiej ilości informacji.</a:t>
            </a:r>
          </a:p>
          <a:p>
            <a:endParaRPr lang="en-US" dirty="0"/>
          </a:p>
        </p:txBody>
      </p:sp>
    </p:spTree>
    <p:extLst>
      <p:ext uri="{BB962C8B-B14F-4D97-AF65-F5344CB8AC3E}">
        <p14:creationId xmlns:p14="http://schemas.microsoft.com/office/powerpoint/2010/main" val="3266840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E9B-2F07-4107-AF6F-311B9744FC25}"/>
              </a:ext>
            </a:extLst>
          </p:cNvPr>
          <p:cNvSpPr>
            <a:spLocks noGrp="1"/>
          </p:cNvSpPr>
          <p:nvPr>
            <p:ph type="title"/>
          </p:nvPr>
        </p:nvSpPr>
        <p:spPr/>
        <p:txBody>
          <a:bodyPr/>
          <a:lstStyle/>
          <a:p>
            <a:r>
              <a:rPr lang="pl-PL" dirty="0"/>
              <a:t>Testowanie Funkcjonalne</a:t>
            </a:r>
            <a:endParaRPr lang="en-US" dirty="0"/>
          </a:p>
        </p:txBody>
      </p:sp>
      <p:sp>
        <p:nvSpPr>
          <p:cNvPr id="5" name="Content Placeholder 4">
            <a:extLst>
              <a:ext uri="{FF2B5EF4-FFF2-40B4-BE49-F238E27FC236}">
                <a16:creationId xmlns:a16="http://schemas.microsoft.com/office/drawing/2014/main" id="{5C005E97-FB40-40D1-99A0-D80AC9B379AF}"/>
              </a:ext>
            </a:extLst>
          </p:cNvPr>
          <p:cNvSpPr>
            <a:spLocks noGrp="1"/>
          </p:cNvSpPr>
          <p:nvPr>
            <p:ph idx="1"/>
          </p:nvPr>
        </p:nvSpPr>
        <p:spPr/>
        <p:txBody>
          <a:bodyPr/>
          <a:lstStyle/>
          <a:p>
            <a:pPr marL="0" indent="0">
              <a:buNone/>
            </a:pPr>
            <a:r>
              <a:rPr lang="pl-PL" b="1" dirty="0"/>
              <a:t>Funkcjonalność</a:t>
            </a:r>
            <a:r>
              <a:rPr lang="pl-PL" dirty="0"/>
              <a:t> to zdolność oprogramowania do zapewnienia funkcji odpowiadających zdefiniowanym i przewidywanym potrzebom, gdy oprogramowanie jest używane w określonych warunkach.</a:t>
            </a:r>
            <a:endParaRPr lang="en-US" dirty="0"/>
          </a:p>
        </p:txBody>
      </p:sp>
    </p:spTree>
    <p:extLst>
      <p:ext uri="{BB962C8B-B14F-4D97-AF65-F5344CB8AC3E}">
        <p14:creationId xmlns:p14="http://schemas.microsoft.com/office/powerpoint/2010/main" val="358092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5855-A97F-4669-9D6E-630DC232482F}"/>
              </a:ext>
            </a:extLst>
          </p:cNvPr>
          <p:cNvSpPr>
            <a:spLocks noGrp="1"/>
          </p:cNvSpPr>
          <p:nvPr>
            <p:ph type="title"/>
          </p:nvPr>
        </p:nvSpPr>
        <p:spPr/>
        <p:txBody>
          <a:bodyPr/>
          <a:lstStyle/>
          <a:p>
            <a:r>
              <a:rPr lang="pl-PL" dirty="0"/>
              <a:t>Testowanie niefunkcjonalne</a:t>
            </a:r>
            <a:endParaRPr lang="en-US" dirty="0"/>
          </a:p>
        </p:txBody>
      </p:sp>
      <p:sp>
        <p:nvSpPr>
          <p:cNvPr id="3" name="Content Placeholder 2">
            <a:extLst>
              <a:ext uri="{FF2B5EF4-FFF2-40B4-BE49-F238E27FC236}">
                <a16:creationId xmlns:a16="http://schemas.microsoft.com/office/drawing/2014/main" id="{F7B43ACE-2A9C-473F-943C-408300E42BC8}"/>
              </a:ext>
            </a:extLst>
          </p:cNvPr>
          <p:cNvSpPr>
            <a:spLocks noGrp="1"/>
          </p:cNvSpPr>
          <p:nvPr>
            <p:ph idx="1"/>
          </p:nvPr>
        </p:nvSpPr>
        <p:spPr/>
        <p:txBody>
          <a:bodyPr/>
          <a:lstStyle/>
          <a:p>
            <a:r>
              <a:rPr lang="en-US" dirty="0" err="1"/>
              <a:t>Testowanie</a:t>
            </a:r>
            <a:r>
              <a:rPr lang="en-US" dirty="0"/>
              <a:t> </a:t>
            </a:r>
            <a:r>
              <a:rPr lang="en-US" dirty="0" err="1"/>
              <a:t>obciążeniowe</a:t>
            </a:r>
            <a:r>
              <a:rPr lang="en-US" dirty="0"/>
              <a:t> </a:t>
            </a:r>
            <a:r>
              <a:rPr lang="en-US" dirty="0" err="1"/>
              <a:t>i</a:t>
            </a:r>
            <a:r>
              <a:rPr lang="en-US" dirty="0"/>
              <a:t>  </a:t>
            </a:r>
            <a:r>
              <a:rPr lang="en-US" dirty="0" err="1"/>
              <a:t>wydajnościowe</a:t>
            </a:r>
            <a:endParaRPr lang="en-US" dirty="0"/>
          </a:p>
          <a:p>
            <a:r>
              <a:rPr lang="pl-PL" dirty="0"/>
              <a:t>Testowanie przeciążające i obciążenia</a:t>
            </a:r>
          </a:p>
          <a:p>
            <a:r>
              <a:rPr lang="pl-PL" dirty="0"/>
              <a:t>Testowanie ergonomii</a:t>
            </a:r>
          </a:p>
          <a:p>
            <a:r>
              <a:rPr lang="pl-PL" dirty="0"/>
              <a:t>Testowanie współpracy (międzyoperacyjności)</a:t>
            </a:r>
          </a:p>
          <a:p>
            <a:r>
              <a:rPr lang="pl-PL" dirty="0"/>
              <a:t>Testowanie konwersji danych</a:t>
            </a:r>
          </a:p>
          <a:p>
            <a:r>
              <a:rPr lang="pl-PL" dirty="0"/>
              <a:t>Testy bezpieczeństwa / Testy penetracyjne</a:t>
            </a:r>
          </a:p>
          <a:p>
            <a:r>
              <a:rPr lang="pl-PL" dirty="0"/>
              <a:t>Testowanie instalacji</a:t>
            </a:r>
          </a:p>
          <a:p>
            <a:r>
              <a:rPr lang="pl-PL" dirty="0"/>
              <a:t>Testy bezpieczeństwa  (zabezpieczeń aplikacji, sieci)</a:t>
            </a:r>
            <a:endParaRPr lang="en-US" dirty="0"/>
          </a:p>
        </p:txBody>
      </p:sp>
    </p:spTree>
    <p:extLst>
      <p:ext uri="{BB962C8B-B14F-4D97-AF65-F5344CB8AC3E}">
        <p14:creationId xmlns:p14="http://schemas.microsoft.com/office/powerpoint/2010/main" val="373968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BEB5-553C-4CD3-8B84-BB1DF8F733B7}"/>
              </a:ext>
            </a:extLst>
          </p:cNvPr>
          <p:cNvSpPr>
            <a:spLocks noGrp="1"/>
          </p:cNvSpPr>
          <p:nvPr>
            <p:ph type="title"/>
          </p:nvPr>
        </p:nvSpPr>
        <p:spPr/>
        <p:txBody>
          <a:bodyPr/>
          <a:lstStyle/>
          <a:p>
            <a:r>
              <a:rPr lang="pl-PL" dirty="0"/>
              <a:t>Techniki projektowania testów</a:t>
            </a:r>
            <a:endParaRPr lang="en-US" dirty="0"/>
          </a:p>
        </p:txBody>
      </p:sp>
      <p:sp>
        <p:nvSpPr>
          <p:cNvPr id="3" name="Content Placeholder 2">
            <a:extLst>
              <a:ext uri="{FF2B5EF4-FFF2-40B4-BE49-F238E27FC236}">
                <a16:creationId xmlns:a16="http://schemas.microsoft.com/office/drawing/2014/main" id="{E2C62B94-6438-4213-B961-50975514B1DD}"/>
              </a:ext>
            </a:extLst>
          </p:cNvPr>
          <p:cNvSpPr>
            <a:spLocks noGrp="1"/>
          </p:cNvSpPr>
          <p:nvPr>
            <p:ph idx="1"/>
          </p:nvPr>
        </p:nvSpPr>
        <p:spPr/>
        <p:txBody>
          <a:bodyPr/>
          <a:lstStyle/>
          <a:p>
            <a:r>
              <a:rPr lang="pl-PL" dirty="0"/>
              <a:t>Black Box</a:t>
            </a:r>
          </a:p>
          <a:p>
            <a:pPr lvl="1"/>
            <a:r>
              <a:rPr lang="pl-PL" dirty="0"/>
              <a:t>Analiza wartości granicznych</a:t>
            </a:r>
          </a:p>
          <a:p>
            <a:pPr lvl="1"/>
            <a:r>
              <a:rPr lang="pl-PL" dirty="0"/>
              <a:t>Klasy równoważności (</a:t>
            </a:r>
            <a:r>
              <a:rPr lang="pl-PL" dirty="0" err="1"/>
              <a:t>equivalence</a:t>
            </a:r>
            <a:r>
              <a:rPr lang="pl-PL" dirty="0"/>
              <a:t> </a:t>
            </a:r>
            <a:r>
              <a:rPr lang="pl-PL" dirty="0" err="1"/>
              <a:t>partition</a:t>
            </a:r>
            <a:r>
              <a:rPr lang="pl-PL" dirty="0"/>
              <a:t>)</a:t>
            </a:r>
          </a:p>
          <a:p>
            <a:pPr lvl="1"/>
            <a:r>
              <a:rPr lang="pl-PL" dirty="0"/>
              <a:t>Analiza tablic decyzji</a:t>
            </a:r>
          </a:p>
          <a:p>
            <a:pPr lvl="1"/>
            <a:r>
              <a:rPr lang="pl-PL" dirty="0"/>
              <a:t>Analiza przejścia stanów</a:t>
            </a:r>
          </a:p>
          <a:p>
            <a:r>
              <a:rPr lang="pl-PL" dirty="0"/>
              <a:t>White Box</a:t>
            </a:r>
          </a:p>
          <a:p>
            <a:pPr lvl="1"/>
            <a:r>
              <a:rPr lang="pl-PL" dirty="0"/>
              <a:t>Analiza pokrycia kodu źródłowego</a:t>
            </a:r>
          </a:p>
          <a:p>
            <a:r>
              <a:rPr lang="pl-PL" dirty="0"/>
              <a:t>Inne</a:t>
            </a:r>
          </a:p>
          <a:p>
            <a:pPr lvl="1"/>
            <a:r>
              <a:rPr lang="pl-PL" dirty="0"/>
              <a:t>Oracle </a:t>
            </a:r>
            <a:r>
              <a:rPr lang="pl-PL" dirty="0" err="1"/>
              <a:t>testing</a:t>
            </a:r>
            <a:endParaRPr lang="pl-PL" dirty="0"/>
          </a:p>
          <a:p>
            <a:pPr lvl="1"/>
            <a:r>
              <a:rPr lang="pl-PL" dirty="0" err="1"/>
              <a:t>Risk</a:t>
            </a:r>
            <a:r>
              <a:rPr lang="pl-PL" dirty="0"/>
              <a:t> </a:t>
            </a:r>
            <a:r>
              <a:rPr lang="pl-PL" dirty="0" err="1"/>
              <a:t>based</a:t>
            </a:r>
            <a:r>
              <a:rPr lang="pl-PL" dirty="0"/>
              <a:t> </a:t>
            </a:r>
            <a:r>
              <a:rPr lang="pl-PL" dirty="0" err="1"/>
              <a:t>testing</a:t>
            </a:r>
            <a:endParaRPr lang="pl-PL" dirty="0"/>
          </a:p>
          <a:p>
            <a:endParaRPr lang="pl-PL" dirty="0"/>
          </a:p>
          <a:p>
            <a:endParaRPr lang="en-US" dirty="0"/>
          </a:p>
        </p:txBody>
      </p:sp>
    </p:spTree>
    <p:extLst>
      <p:ext uri="{BB962C8B-B14F-4D97-AF65-F5344CB8AC3E}">
        <p14:creationId xmlns:p14="http://schemas.microsoft.com/office/powerpoint/2010/main" val="278545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2C97-FCBB-4216-8A95-3088D5303222}"/>
              </a:ext>
            </a:extLst>
          </p:cNvPr>
          <p:cNvSpPr>
            <a:spLocks noGrp="1"/>
          </p:cNvSpPr>
          <p:nvPr>
            <p:ph type="title"/>
          </p:nvPr>
        </p:nvSpPr>
        <p:spPr/>
        <p:txBody>
          <a:bodyPr/>
          <a:lstStyle/>
          <a:p>
            <a:r>
              <a:rPr lang="pl-PL" dirty="0"/>
              <a:t>Techniki projektowania testów</a:t>
            </a:r>
            <a:endParaRPr lang="en-US" dirty="0"/>
          </a:p>
        </p:txBody>
      </p:sp>
      <p:sp>
        <p:nvSpPr>
          <p:cNvPr id="3" name="Content Placeholder 2">
            <a:extLst>
              <a:ext uri="{FF2B5EF4-FFF2-40B4-BE49-F238E27FC236}">
                <a16:creationId xmlns:a16="http://schemas.microsoft.com/office/drawing/2014/main" id="{7B484C0F-C856-483C-B7AA-835077CC030C}"/>
              </a:ext>
            </a:extLst>
          </p:cNvPr>
          <p:cNvSpPr>
            <a:spLocks noGrp="1"/>
          </p:cNvSpPr>
          <p:nvPr>
            <p:ph idx="1"/>
          </p:nvPr>
        </p:nvSpPr>
        <p:spPr/>
        <p:txBody>
          <a:bodyPr>
            <a:normAutofit fontScale="70000" lnSpcReduction="20000"/>
          </a:bodyPr>
          <a:lstStyle/>
          <a:p>
            <a:pPr marL="0" indent="0">
              <a:buNone/>
            </a:pPr>
            <a:r>
              <a:rPr lang="pl-PL" dirty="0"/>
              <a:t>Dobór techniki:</a:t>
            </a:r>
          </a:p>
          <a:p>
            <a:r>
              <a:rPr lang="pl-PL" dirty="0"/>
              <a:t>typ systemu</a:t>
            </a:r>
          </a:p>
          <a:p>
            <a:r>
              <a:rPr lang="pl-PL" dirty="0"/>
              <a:t>standardy dla systemu</a:t>
            </a:r>
          </a:p>
          <a:p>
            <a:r>
              <a:rPr lang="pl-PL" dirty="0"/>
              <a:t>wymagania kontraktu lub klienta</a:t>
            </a:r>
          </a:p>
          <a:p>
            <a:r>
              <a:rPr lang="pl-PL" dirty="0"/>
              <a:t>poziom ryzyka</a:t>
            </a:r>
          </a:p>
          <a:p>
            <a:r>
              <a:rPr lang="pl-PL" dirty="0"/>
              <a:t>cele testów</a:t>
            </a:r>
          </a:p>
          <a:p>
            <a:r>
              <a:rPr lang="pl-PL" dirty="0"/>
              <a:t>dostępna dokumentacja</a:t>
            </a:r>
          </a:p>
          <a:p>
            <a:r>
              <a:rPr lang="pl-PL" dirty="0"/>
              <a:t>wiedza testerów</a:t>
            </a:r>
          </a:p>
          <a:p>
            <a:r>
              <a:rPr lang="pl-PL" dirty="0"/>
              <a:t>czas i budżet</a:t>
            </a:r>
          </a:p>
          <a:p>
            <a:r>
              <a:rPr lang="pl-PL" dirty="0"/>
              <a:t>typ cyklu tworzenia oprogramowania</a:t>
            </a:r>
          </a:p>
          <a:p>
            <a:r>
              <a:rPr lang="pl-PL" dirty="0"/>
              <a:t>model przypadków użycia</a:t>
            </a:r>
          </a:p>
          <a:p>
            <a:r>
              <a:rPr lang="pl-PL" dirty="0"/>
              <a:t>poprzednie doświadczenia</a:t>
            </a:r>
          </a:p>
          <a:p>
            <a:r>
              <a:rPr lang="pl-PL" dirty="0"/>
              <a:t>typy znalezionych defektów.</a:t>
            </a:r>
          </a:p>
          <a:p>
            <a:endParaRPr lang="en-US" dirty="0"/>
          </a:p>
        </p:txBody>
      </p:sp>
    </p:spTree>
    <p:extLst>
      <p:ext uri="{BB962C8B-B14F-4D97-AF65-F5344CB8AC3E}">
        <p14:creationId xmlns:p14="http://schemas.microsoft.com/office/powerpoint/2010/main" val="7540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p:cNvSpPr>
            <a:spLocks noGrp="1"/>
          </p:cNvSpPr>
          <p:nvPr>
            <p:ph type="title"/>
          </p:nvPr>
        </p:nvSpPr>
        <p:spPr/>
        <p:txBody>
          <a:bodyPr/>
          <a:lstStyle/>
          <a:p>
            <a:r>
              <a:rPr lang="pl-PL" dirty="0"/>
              <a:t>Podział Testów</a:t>
            </a:r>
          </a:p>
        </p:txBody>
      </p:sp>
      <p:sp>
        <p:nvSpPr>
          <p:cNvPr id="10" name="Symbol zastępczy zawartości 9"/>
          <p:cNvSpPr>
            <a:spLocks noGrp="1"/>
          </p:cNvSpPr>
          <p:nvPr>
            <p:ph sz="half" idx="1"/>
          </p:nvPr>
        </p:nvSpPr>
        <p:spPr>
          <a:xfrm>
            <a:off x="628651" y="2036619"/>
            <a:ext cx="3886200" cy="2269052"/>
          </a:xfrm>
        </p:spPr>
        <p:txBody>
          <a:bodyPr/>
          <a:lstStyle/>
          <a:p>
            <a:pPr marL="0" indent="0">
              <a:buNone/>
            </a:pPr>
            <a:r>
              <a:rPr lang="pl-PL" dirty="0"/>
              <a:t>Sposób wykonania</a:t>
            </a:r>
          </a:p>
          <a:p>
            <a:pPr lvl="1"/>
            <a:r>
              <a:rPr lang="pl-PL" dirty="0" err="1"/>
              <a:t>Whitebox</a:t>
            </a:r>
            <a:endParaRPr lang="pl-PL" dirty="0"/>
          </a:p>
          <a:p>
            <a:pPr lvl="1"/>
            <a:r>
              <a:rPr lang="pl-PL" dirty="0" err="1"/>
              <a:t>Greybox</a:t>
            </a:r>
            <a:endParaRPr lang="pl-PL" dirty="0"/>
          </a:p>
          <a:p>
            <a:pPr lvl="1"/>
            <a:r>
              <a:rPr lang="pl-PL" dirty="0" err="1"/>
              <a:t>Blackbox</a:t>
            </a:r>
            <a:endParaRPr lang="pl-PL" dirty="0"/>
          </a:p>
        </p:txBody>
      </p:sp>
      <p:sp>
        <p:nvSpPr>
          <p:cNvPr id="2" name="Content Placeholder 1">
            <a:extLst>
              <a:ext uri="{FF2B5EF4-FFF2-40B4-BE49-F238E27FC236}">
                <a16:creationId xmlns:a16="http://schemas.microsoft.com/office/drawing/2014/main" id="{D0979DE2-ABA5-4E18-BA63-562E67D37BE0}"/>
              </a:ext>
            </a:extLst>
          </p:cNvPr>
          <p:cNvSpPr>
            <a:spLocks noGrp="1"/>
          </p:cNvSpPr>
          <p:nvPr>
            <p:ph sz="half" idx="2"/>
          </p:nvPr>
        </p:nvSpPr>
        <p:spPr>
          <a:xfrm>
            <a:off x="4629150" y="2036619"/>
            <a:ext cx="3886200" cy="2269052"/>
          </a:xfrm>
        </p:spPr>
        <p:txBody>
          <a:bodyPr/>
          <a:lstStyle/>
          <a:p>
            <a:pPr marL="0" indent="0">
              <a:buNone/>
            </a:pPr>
            <a:r>
              <a:rPr lang="pl-PL" dirty="0"/>
              <a:t>Etap projektu</a:t>
            </a:r>
          </a:p>
          <a:p>
            <a:pPr lvl="1"/>
            <a:r>
              <a:rPr lang="pl-PL" dirty="0"/>
              <a:t>Testy jednostkowe (unit/component)</a:t>
            </a:r>
          </a:p>
          <a:p>
            <a:pPr lvl="1"/>
            <a:r>
              <a:rPr lang="pl-PL" dirty="0"/>
              <a:t>Testy integracyjne</a:t>
            </a:r>
          </a:p>
          <a:p>
            <a:pPr lvl="1"/>
            <a:r>
              <a:rPr lang="pl-PL" dirty="0"/>
              <a:t>Testy systemowe</a:t>
            </a:r>
          </a:p>
          <a:p>
            <a:pPr lvl="1"/>
            <a:r>
              <a:rPr lang="pl-PL" dirty="0"/>
              <a:t>Testy akceptacyjne</a:t>
            </a:r>
            <a:endParaRPr lang="en-US" dirty="0"/>
          </a:p>
        </p:txBody>
      </p:sp>
      <p:sp>
        <p:nvSpPr>
          <p:cNvPr id="4" name="TextBox 3">
            <a:extLst>
              <a:ext uri="{FF2B5EF4-FFF2-40B4-BE49-F238E27FC236}">
                <a16:creationId xmlns:a16="http://schemas.microsoft.com/office/drawing/2014/main" id="{80F61C21-69E3-4431-A51A-A2D688CAC5CE}"/>
              </a:ext>
            </a:extLst>
          </p:cNvPr>
          <p:cNvSpPr txBox="1"/>
          <p:nvPr/>
        </p:nvSpPr>
        <p:spPr>
          <a:xfrm>
            <a:off x="628650" y="4447713"/>
            <a:ext cx="7886700" cy="461665"/>
          </a:xfrm>
          <a:prstGeom prst="rect">
            <a:avLst/>
          </a:prstGeom>
          <a:noFill/>
        </p:spPr>
        <p:txBody>
          <a:bodyPr wrap="square" rtlCol="0">
            <a:spAutoFit/>
          </a:bodyPr>
          <a:lstStyle/>
          <a:p>
            <a:pPr algn="ctr"/>
            <a:r>
              <a:rPr lang="pl-PL" sz="2400" dirty="0">
                <a:latin typeface="Segoe UI Light" panose="020B0502040204020203" pitchFamily="34" charset="0"/>
              </a:rPr>
              <a:t>Wymagania</a:t>
            </a:r>
            <a:endParaRPr lang="en-US" sz="2400" dirty="0">
              <a:latin typeface="Segoe UI Light" panose="020B0502040204020203" pitchFamily="34" charset="0"/>
            </a:endParaRPr>
          </a:p>
        </p:txBody>
      </p:sp>
      <p:sp>
        <p:nvSpPr>
          <p:cNvPr id="12" name="Symbol zastępczy zawartości 9">
            <a:extLst>
              <a:ext uri="{FF2B5EF4-FFF2-40B4-BE49-F238E27FC236}">
                <a16:creationId xmlns:a16="http://schemas.microsoft.com/office/drawing/2014/main" id="{1ADC9406-BCDB-41CB-A658-F22CD7A6C75C}"/>
              </a:ext>
            </a:extLst>
          </p:cNvPr>
          <p:cNvSpPr txBox="1">
            <a:spLocks/>
          </p:cNvSpPr>
          <p:nvPr/>
        </p:nvSpPr>
        <p:spPr>
          <a:xfrm>
            <a:off x="4781550" y="5129424"/>
            <a:ext cx="3886200" cy="533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110000"/>
              <a:buFontTx/>
              <a:buBlip>
                <a:blip r:embed="rId2"/>
              </a:buBlip>
              <a:defRPr sz="2400" kern="1200">
                <a:solidFill>
                  <a:schemeClr val="tx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Tx/>
              <a:buBlip>
                <a:blip r:embed="rId3"/>
              </a:buBlip>
              <a:defRPr sz="2000" kern="1200">
                <a:solidFill>
                  <a:schemeClr val="tx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Tx/>
              <a:buBlip>
                <a:blip r:embed="rId4"/>
              </a:buBlip>
              <a:defRPr sz="1800" kern="1200">
                <a:solidFill>
                  <a:schemeClr val="tx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Tx/>
              <a:buBlip>
                <a:blip r:embed="rId5"/>
              </a:buBlip>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6"/>
              </a:buBlip>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pl-PL" dirty="0"/>
              <a:t>Niefunkcjonalne</a:t>
            </a:r>
          </a:p>
        </p:txBody>
      </p:sp>
      <p:sp>
        <p:nvSpPr>
          <p:cNvPr id="13" name="Symbol zastępczy zawartości 9">
            <a:extLst>
              <a:ext uri="{FF2B5EF4-FFF2-40B4-BE49-F238E27FC236}">
                <a16:creationId xmlns:a16="http://schemas.microsoft.com/office/drawing/2014/main" id="{790EA10C-4896-4B07-8E19-E64A6248B10A}"/>
              </a:ext>
            </a:extLst>
          </p:cNvPr>
          <p:cNvSpPr txBox="1">
            <a:spLocks/>
          </p:cNvSpPr>
          <p:nvPr/>
        </p:nvSpPr>
        <p:spPr>
          <a:xfrm>
            <a:off x="895350" y="5129424"/>
            <a:ext cx="3886200" cy="4656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110000"/>
              <a:buFontTx/>
              <a:buBlip>
                <a:blip r:embed="rId2"/>
              </a:buBlip>
              <a:defRPr sz="2400" kern="1200">
                <a:solidFill>
                  <a:schemeClr val="tx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Tx/>
              <a:buBlip>
                <a:blip r:embed="rId3"/>
              </a:buBlip>
              <a:defRPr sz="2000" kern="1200">
                <a:solidFill>
                  <a:schemeClr val="tx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Tx/>
              <a:buBlip>
                <a:blip r:embed="rId4"/>
              </a:buBlip>
              <a:defRPr sz="1800" kern="1200">
                <a:solidFill>
                  <a:schemeClr val="tx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Tx/>
              <a:buBlip>
                <a:blip r:embed="rId5"/>
              </a:buBlip>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6"/>
              </a:buBlip>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pl-PL" dirty="0"/>
              <a:t>Funkcjonalne</a:t>
            </a:r>
          </a:p>
        </p:txBody>
      </p:sp>
    </p:spTree>
    <p:extLst>
      <p:ext uri="{BB962C8B-B14F-4D97-AF65-F5344CB8AC3E}">
        <p14:creationId xmlns:p14="http://schemas.microsoft.com/office/powerpoint/2010/main" val="344824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EB38-501A-4866-98D6-984CAB4FC2B4}"/>
              </a:ext>
            </a:extLst>
          </p:cNvPr>
          <p:cNvSpPr>
            <a:spLocks noGrp="1"/>
          </p:cNvSpPr>
          <p:nvPr>
            <p:ph type="title"/>
          </p:nvPr>
        </p:nvSpPr>
        <p:spPr/>
        <p:txBody>
          <a:bodyPr/>
          <a:lstStyle/>
          <a:p>
            <a:r>
              <a:rPr lang="pl-PL" dirty="0"/>
              <a:t>Analiza wartości granicznych</a:t>
            </a:r>
            <a:endParaRPr lang="en-US" dirty="0"/>
          </a:p>
        </p:txBody>
      </p:sp>
      <p:sp>
        <p:nvSpPr>
          <p:cNvPr id="3" name="Content Placeholder 2">
            <a:extLst>
              <a:ext uri="{FF2B5EF4-FFF2-40B4-BE49-F238E27FC236}">
                <a16:creationId xmlns:a16="http://schemas.microsoft.com/office/drawing/2014/main" id="{3242778B-14CD-4CCC-AF43-8CCB6BCA42AD}"/>
              </a:ext>
            </a:extLst>
          </p:cNvPr>
          <p:cNvSpPr>
            <a:spLocks noGrp="1"/>
          </p:cNvSpPr>
          <p:nvPr>
            <p:ph idx="1"/>
          </p:nvPr>
        </p:nvSpPr>
        <p:spPr/>
        <p:txBody>
          <a:bodyPr/>
          <a:lstStyle/>
          <a:p>
            <a:pPr marL="0" indent="0">
              <a:buNone/>
            </a:pPr>
            <a:r>
              <a:rPr lang="pl-PL" dirty="0"/>
              <a:t>Polega na dobraniu wartości testowych na granicy obszarów.</a:t>
            </a:r>
          </a:p>
          <a:p>
            <a:pPr marL="0" indent="0">
              <a:buNone/>
            </a:pPr>
            <a:r>
              <a:rPr lang="pl-PL" dirty="0"/>
              <a:t>Wartości minimalna i maksymalna partycji są jego wartościami granicznymi. Wartość graniczna dla poprawnej partycji jest poprawną wartością graniczną i, odpowiednio dla niepoprawnej, jest niepoprawną wartością graniczną.</a:t>
            </a:r>
            <a:endParaRPr lang="en-US" dirty="0"/>
          </a:p>
        </p:txBody>
      </p:sp>
    </p:spTree>
    <p:extLst>
      <p:ext uri="{BB962C8B-B14F-4D97-AF65-F5344CB8AC3E}">
        <p14:creationId xmlns:p14="http://schemas.microsoft.com/office/powerpoint/2010/main" val="1535290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091E-621C-4997-90FB-1130F27BEB80}"/>
              </a:ext>
            </a:extLst>
          </p:cNvPr>
          <p:cNvSpPr>
            <a:spLocks noGrp="1"/>
          </p:cNvSpPr>
          <p:nvPr>
            <p:ph type="title"/>
          </p:nvPr>
        </p:nvSpPr>
        <p:spPr/>
        <p:txBody>
          <a:bodyPr>
            <a:normAutofit fontScale="90000"/>
          </a:bodyPr>
          <a:lstStyle/>
          <a:p>
            <a:r>
              <a:rPr lang="pl-PL" dirty="0"/>
              <a:t>Klasy równoważności (</a:t>
            </a:r>
            <a:r>
              <a:rPr lang="pl-PL" dirty="0" err="1"/>
              <a:t>equivalence</a:t>
            </a:r>
            <a:r>
              <a:rPr lang="pl-PL" dirty="0"/>
              <a:t> </a:t>
            </a:r>
            <a:r>
              <a:rPr lang="pl-PL" dirty="0" err="1"/>
              <a:t>partition</a:t>
            </a:r>
            <a:r>
              <a:rPr lang="pl-PL" dirty="0"/>
              <a:t>)</a:t>
            </a:r>
            <a:endParaRPr lang="en-US" dirty="0"/>
          </a:p>
        </p:txBody>
      </p:sp>
      <p:sp>
        <p:nvSpPr>
          <p:cNvPr id="3" name="Content Placeholder 2">
            <a:extLst>
              <a:ext uri="{FF2B5EF4-FFF2-40B4-BE49-F238E27FC236}">
                <a16:creationId xmlns:a16="http://schemas.microsoft.com/office/drawing/2014/main" id="{6947DE9E-0890-4442-B21D-5DA0FF227E48}"/>
              </a:ext>
            </a:extLst>
          </p:cNvPr>
          <p:cNvSpPr>
            <a:spLocks noGrp="1"/>
          </p:cNvSpPr>
          <p:nvPr>
            <p:ph idx="1"/>
          </p:nvPr>
        </p:nvSpPr>
        <p:spPr/>
        <p:txBody>
          <a:bodyPr/>
          <a:lstStyle/>
          <a:p>
            <a:pPr marL="0" indent="0">
              <a:buNone/>
            </a:pPr>
            <a:r>
              <a:rPr lang="pl-PL" dirty="0"/>
              <a:t>Polega na wykorzystaniu wartości należącej do prawidłowych i nieprawidłowych przedziałów wartości</a:t>
            </a:r>
          </a:p>
          <a:p>
            <a:pPr marL="0" indent="0">
              <a:buNone/>
            </a:pPr>
            <a:endParaRPr lang="pl-PL" dirty="0"/>
          </a:p>
          <a:p>
            <a:pPr marL="0" indent="0">
              <a:buNone/>
            </a:pPr>
            <a:r>
              <a:rPr lang="pl-PL" dirty="0"/>
              <a:t>Często stosowana razem z Analizą wartości granicznych</a:t>
            </a:r>
            <a:endParaRPr lang="en-US" dirty="0"/>
          </a:p>
        </p:txBody>
      </p:sp>
    </p:spTree>
    <p:extLst>
      <p:ext uri="{BB962C8B-B14F-4D97-AF65-F5344CB8AC3E}">
        <p14:creationId xmlns:p14="http://schemas.microsoft.com/office/powerpoint/2010/main" val="328576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DD30-717D-4123-896C-63F43E1E9430}"/>
              </a:ext>
            </a:extLst>
          </p:cNvPr>
          <p:cNvSpPr>
            <a:spLocks noGrp="1"/>
          </p:cNvSpPr>
          <p:nvPr>
            <p:ph type="title"/>
          </p:nvPr>
        </p:nvSpPr>
        <p:spPr/>
        <p:txBody>
          <a:bodyPr>
            <a:normAutofit/>
          </a:bodyPr>
          <a:lstStyle/>
          <a:p>
            <a:r>
              <a:rPr lang="pl-PL" dirty="0"/>
              <a:t>Analiza tablic decyzji</a:t>
            </a:r>
            <a:endParaRPr lang="en-US" dirty="0"/>
          </a:p>
        </p:txBody>
      </p:sp>
      <p:sp>
        <p:nvSpPr>
          <p:cNvPr id="3" name="Content Placeholder 2">
            <a:extLst>
              <a:ext uri="{FF2B5EF4-FFF2-40B4-BE49-F238E27FC236}">
                <a16:creationId xmlns:a16="http://schemas.microsoft.com/office/drawing/2014/main" id="{73E23219-C8F1-4281-88E2-20198A73133E}"/>
              </a:ext>
            </a:extLst>
          </p:cNvPr>
          <p:cNvSpPr>
            <a:spLocks noGrp="1"/>
          </p:cNvSpPr>
          <p:nvPr>
            <p:ph idx="1"/>
          </p:nvPr>
        </p:nvSpPr>
        <p:spPr/>
        <p:txBody>
          <a:bodyPr/>
          <a:lstStyle/>
          <a:p>
            <a:pPr marL="0" indent="0">
              <a:buNone/>
            </a:pPr>
            <a:r>
              <a:rPr lang="pl-PL" dirty="0"/>
              <a:t>Tablice decyzyjne są stosowane w definiowaniu wymagań systemowych, gdzie opisane są warunki logiczne i udokumentowana jest wewnętrzna struktura systemu. Mogą one zostać użyte do zapisu skomplikowanych zasad biznesowych produkowanego systemu. Specyfikacja jest analizowana, a warunki i akcje systemu są identyfikowane.</a:t>
            </a:r>
            <a:endParaRPr lang="en-US" dirty="0"/>
          </a:p>
        </p:txBody>
      </p:sp>
    </p:spTree>
    <p:extLst>
      <p:ext uri="{BB962C8B-B14F-4D97-AF65-F5344CB8AC3E}">
        <p14:creationId xmlns:p14="http://schemas.microsoft.com/office/powerpoint/2010/main" val="978961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F9E0-6581-4086-8E21-0DBDE4A3E347}"/>
              </a:ext>
            </a:extLst>
          </p:cNvPr>
          <p:cNvSpPr>
            <a:spLocks noGrp="1"/>
          </p:cNvSpPr>
          <p:nvPr>
            <p:ph type="title"/>
          </p:nvPr>
        </p:nvSpPr>
        <p:spPr/>
        <p:txBody>
          <a:bodyPr>
            <a:normAutofit/>
          </a:bodyPr>
          <a:lstStyle/>
          <a:p>
            <a:r>
              <a:rPr lang="en-US" dirty="0" err="1"/>
              <a:t>Analiza</a:t>
            </a:r>
            <a:r>
              <a:rPr lang="en-US" dirty="0"/>
              <a:t> </a:t>
            </a:r>
            <a:r>
              <a:rPr lang="en-US" dirty="0" err="1"/>
              <a:t>przejścia</a:t>
            </a:r>
            <a:r>
              <a:rPr lang="en-US" dirty="0"/>
              <a:t> </a:t>
            </a:r>
            <a:r>
              <a:rPr lang="en-US" dirty="0" err="1"/>
              <a:t>stanów</a:t>
            </a:r>
            <a:endParaRPr lang="en-US" dirty="0"/>
          </a:p>
        </p:txBody>
      </p:sp>
      <p:sp>
        <p:nvSpPr>
          <p:cNvPr id="3" name="Content Placeholder 2">
            <a:extLst>
              <a:ext uri="{FF2B5EF4-FFF2-40B4-BE49-F238E27FC236}">
                <a16:creationId xmlns:a16="http://schemas.microsoft.com/office/drawing/2014/main" id="{5224806A-1F9D-4F31-9AF9-5636908DCEC0}"/>
              </a:ext>
            </a:extLst>
          </p:cNvPr>
          <p:cNvSpPr>
            <a:spLocks noGrp="1"/>
          </p:cNvSpPr>
          <p:nvPr>
            <p:ph idx="1"/>
          </p:nvPr>
        </p:nvSpPr>
        <p:spPr/>
        <p:txBody>
          <a:bodyPr/>
          <a:lstStyle/>
          <a:p>
            <a:pPr marL="0" indent="0">
              <a:buNone/>
            </a:pPr>
            <a:r>
              <a:rPr lang="pl-PL" dirty="0"/>
              <a:t>System może przedstawiać różne odpowiedzi w zależności od aktualnych warunków oraz wcześniejszych zdarzeń. W tym przypadku aspekty systemu mogą zostać pokazane jako diagram przejścia stanów. Umożliwia to testerowi zobaczenie oprogramowania z perspektywy jego stanów, przejść między stanami, danych wejściowych zdarzenia powodującego wykonanie zmiany stanu i akcji, które mogą być skutkiem tych zmian. Stany oprogramowania lub obiektu poddawanego testom są oddzielane, identyfikowane i grupowane. Tablica przejść pokazuje relacje pomiędzy stanami i danymi wejściowymi i może określać możliwe niepoprawne przejścia.</a:t>
            </a:r>
            <a:endParaRPr lang="en-US" dirty="0"/>
          </a:p>
        </p:txBody>
      </p:sp>
    </p:spTree>
    <p:extLst>
      <p:ext uri="{BB962C8B-B14F-4D97-AF65-F5344CB8AC3E}">
        <p14:creationId xmlns:p14="http://schemas.microsoft.com/office/powerpoint/2010/main" val="248554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3F8E-977E-40AA-80DF-71C2B73A60C6}"/>
              </a:ext>
            </a:extLst>
          </p:cNvPr>
          <p:cNvSpPr>
            <a:spLocks noGrp="1"/>
          </p:cNvSpPr>
          <p:nvPr>
            <p:ph type="title"/>
          </p:nvPr>
        </p:nvSpPr>
        <p:spPr/>
        <p:txBody>
          <a:bodyPr>
            <a:normAutofit/>
          </a:bodyPr>
          <a:lstStyle/>
          <a:p>
            <a:r>
              <a:rPr lang="pl-PL" dirty="0"/>
              <a:t>Analiza pokrycia kodu źródłowego</a:t>
            </a:r>
            <a:endParaRPr lang="en-US" dirty="0"/>
          </a:p>
        </p:txBody>
      </p:sp>
      <p:sp>
        <p:nvSpPr>
          <p:cNvPr id="3" name="Content Placeholder 2">
            <a:extLst>
              <a:ext uri="{FF2B5EF4-FFF2-40B4-BE49-F238E27FC236}">
                <a16:creationId xmlns:a16="http://schemas.microsoft.com/office/drawing/2014/main" id="{45DA0B6F-2314-49B7-ABB6-D7BE65393196}"/>
              </a:ext>
            </a:extLst>
          </p:cNvPr>
          <p:cNvSpPr>
            <a:spLocks noGrp="1"/>
          </p:cNvSpPr>
          <p:nvPr>
            <p:ph idx="1"/>
          </p:nvPr>
        </p:nvSpPr>
        <p:spPr/>
        <p:txBody>
          <a:bodyPr>
            <a:normAutofit lnSpcReduction="10000"/>
          </a:bodyPr>
          <a:lstStyle/>
          <a:p>
            <a:r>
              <a:rPr lang="pl-PL" b="1" dirty="0"/>
              <a:t>Test pokrycia instrukcji programu</a:t>
            </a:r>
            <a:r>
              <a:rPr lang="pl-PL" dirty="0"/>
              <a:t>, nazywany C0-Test, jest minimalnym testem spośród testów pokrycia. Podczas testu każda instrukcja z grafu przepływu sterowania jest wykonywana co najmniej raz.</a:t>
            </a:r>
          </a:p>
          <a:p>
            <a:r>
              <a:rPr lang="pl-PL" b="1" dirty="0"/>
              <a:t>Test pokrycia rozgałęzień</a:t>
            </a:r>
            <a:r>
              <a:rPr lang="pl-PL" dirty="0"/>
              <a:t>, zwany C1-Test, wykonuje co najmniej raz każdą krawędź (gałąź) w grafie przepływu sterowania. Przy tym każda decyzja w rozgałęzieniach w grafie osiąga przynajmniej raz wartość "</a:t>
            </a:r>
            <a:r>
              <a:rPr lang="pl-PL" dirty="0" err="1"/>
              <a:t>true</a:t>
            </a:r>
            <a:r>
              <a:rPr lang="pl-PL" dirty="0"/>
              <a:t>" i przynajmniej raz "</a:t>
            </a:r>
            <a:r>
              <a:rPr lang="pl-PL" dirty="0" err="1"/>
              <a:t>false</a:t>
            </a:r>
            <a:r>
              <a:rPr lang="pl-PL" dirty="0"/>
              <a:t>". Test pokrycia rozgałęzień zawiera całkowicie test pokrycia instrukcji programu. Test pokrycia rozgałęzień jest minimalnym kryterium testowym w obszarze statycznego testowania opartego na przepływie sterowania.</a:t>
            </a:r>
            <a:endParaRPr lang="en-US" dirty="0"/>
          </a:p>
        </p:txBody>
      </p:sp>
    </p:spTree>
    <p:extLst>
      <p:ext uri="{BB962C8B-B14F-4D97-AF65-F5344CB8AC3E}">
        <p14:creationId xmlns:p14="http://schemas.microsoft.com/office/powerpoint/2010/main" val="3891450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0487-9FD5-48E1-A3AD-47396339DB6D}"/>
              </a:ext>
            </a:extLst>
          </p:cNvPr>
          <p:cNvSpPr>
            <a:spLocks noGrp="1"/>
          </p:cNvSpPr>
          <p:nvPr>
            <p:ph type="title"/>
          </p:nvPr>
        </p:nvSpPr>
        <p:spPr/>
        <p:txBody>
          <a:bodyPr/>
          <a:lstStyle/>
          <a:p>
            <a:r>
              <a:rPr lang="pl-PL" dirty="0"/>
              <a:t>Analiza pokrycia kodu źródłowego</a:t>
            </a:r>
            <a:endParaRPr lang="en-US" dirty="0"/>
          </a:p>
        </p:txBody>
      </p:sp>
      <p:sp>
        <p:nvSpPr>
          <p:cNvPr id="3" name="Content Placeholder 2">
            <a:extLst>
              <a:ext uri="{FF2B5EF4-FFF2-40B4-BE49-F238E27FC236}">
                <a16:creationId xmlns:a16="http://schemas.microsoft.com/office/drawing/2014/main" id="{D8B74B1E-92FD-40D9-BADE-0111DBA479D4}"/>
              </a:ext>
            </a:extLst>
          </p:cNvPr>
          <p:cNvSpPr>
            <a:spLocks noGrp="1"/>
          </p:cNvSpPr>
          <p:nvPr>
            <p:ph idx="1"/>
          </p:nvPr>
        </p:nvSpPr>
        <p:spPr/>
        <p:txBody>
          <a:bodyPr/>
          <a:lstStyle/>
          <a:p>
            <a:r>
              <a:rPr lang="pl-PL" b="1" dirty="0"/>
              <a:t>Test pokrycia ścieżek</a:t>
            </a:r>
            <a:r>
              <a:rPr lang="pl-PL" dirty="0"/>
              <a:t> (C2-Test) – jeden z rodzajów testu pokrycia. Są w nim rozpatrywane możliwe ścieżki od wierzchołka startowego do wierzchołka końcowego.</a:t>
            </a:r>
          </a:p>
          <a:p>
            <a:r>
              <a:rPr lang="pl-PL" b="1" dirty="0"/>
              <a:t>Test pokrycia warunków logicznych</a:t>
            </a:r>
            <a:r>
              <a:rPr lang="pl-PL" dirty="0"/>
              <a:t> należy do grupy testów pokrycia, które są używane do testowania oprogramowania. Problemem dotychczas omawianych testów pokrycia (C1-Test, C2-Test) jest niewystarczające przetestowanie złożonych, wielopoziomowych warunków logicznych.</a:t>
            </a:r>
            <a:endParaRPr lang="en-US" dirty="0"/>
          </a:p>
        </p:txBody>
      </p:sp>
    </p:spTree>
    <p:extLst>
      <p:ext uri="{BB962C8B-B14F-4D97-AF65-F5344CB8AC3E}">
        <p14:creationId xmlns:p14="http://schemas.microsoft.com/office/powerpoint/2010/main" val="1508729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B751-AFEF-4815-A3D8-EF8A8DFBE2AA}"/>
              </a:ext>
            </a:extLst>
          </p:cNvPr>
          <p:cNvSpPr>
            <a:spLocks noGrp="1"/>
          </p:cNvSpPr>
          <p:nvPr>
            <p:ph type="title"/>
          </p:nvPr>
        </p:nvSpPr>
        <p:spPr/>
        <p:txBody>
          <a:bodyPr/>
          <a:lstStyle/>
          <a:p>
            <a:r>
              <a:rPr lang="pl-PL" dirty="0"/>
              <a:t>Oracle </a:t>
            </a:r>
            <a:r>
              <a:rPr lang="pl-PL" dirty="0" err="1"/>
              <a:t>testing</a:t>
            </a:r>
            <a:endParaRPr lang="en-US" dirty="0"/>
          </a:p>
        </p:txBody>
      </p:sp>
      <p:sp>
        <p:nvSpPr>
          <p:cNvPr id="3" name="Content Placeholder 2">
            <a:extLst>
              <a:ext uri="{FF2B5EF4-FFF2-40B4-BE49-F238E27FC236}">
                <a16:creationId xmlns:a16="http://schemas.microsoft.com/office/drawing/2014/main" id="{CCB70091-12BA-4758-9ADD-58361457BBF8}"/>
              </a:ext>
            </a:extLst>
          </p:cNvPr>
          <p:cNvSpPr>
            <a:spLocks noGrp="1"/>
          </p:cNvSpPr>
          <p:nvPr>
            <p:ph idx="1"/>
          </p:nvPr>
        </p:nvSpPr>
        <p:spPr/>
        <p:txBody>
          <a:bodyPr/>
          <a:lstStyle/>
          <a:p>
            <a:pPr marL="0" indent="0">
              <a:buNone/>
            </a:pPr>
            <a:r>
              <a:rPr lang="pl-PL" dirty="0"/>
              <a:t>Testowanie na bazie doświadczenia. W tym wypadku tester samodzielnie decyduje czy wynik testu jest pozytywny czy negatywny opierając się wyłącznie na swojej wiedzy i doświadczeniu z podobnymi produktami</a:t>
            </a:r>
          </a:p>
          <a:p>
            <a:pPr marL="0" indent="0">
              <a:buNone/>
            </a:pPr>
            <a:endParaRPr lang="pl-PL" dirty="0"/>
          </a:p>
          <a:p>
            <a:pPr marL="0" indent="0">
              <a:buNone/>
            </a:pPr>
            <a:r>
              <a:rPr lang="pl-PL" dirty="0"/>
              <a:t>Często stosowane podczas testów eksploracyjnych</a:t>
            </a:r>
            <a:endParaRPr lang="en-US" dirty="0"/>
          </a:p>
        </p:txBody>
      </p:sp>
    </p:spTree>
    <p:extLst>
      <p:ext uri="{BB962C8B-B14F-4D97-AF65-F5344CB8AC3E}">
        <p14:creationId xmlns:p14="http://schemas.microsoft.com/office/powerpoint/2010/main" val="3565599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B5E4-1046-4102-A26F-C12D9014ABB3}"/>
              </a:ext>
            </a:extLst>
          </p:cNvPr>
          <p:cNvSpPr>
            <a:spLocks noGrp="1"/>
          </p:cNvSpPr>
          <p:nvPr>
            <p:ph type="title"/>
          </p:nvPr>
        </p:nvSpPr>
        <p:spPr/>
        <p:txBody>
          <a:bodyPr>
            <a:normAutofit/>
          </a:bodyPr>
          <a:lstStyle/>
          <a:p>
            <a:r>
              <a:rPr lang="pl-PL" dirty="0" err="1"/>
              <a:t>Risk</a:t>
            </a:r>
            <a:r>
              <a:rPr lang="pl-PL" dirty="0"/>
              <a:t> </a:t>
            </a:r>
            <a:r>
              <a:rPr lang="pl-PL" dirty="0" err="1"/>
              <a:t>based</a:t>
            </a:r>
            <a:r>
              <a:rPr lang="pl-PL" dirty="0"/>
              <a:t> </a:t>
            </a:r>
            <a:r>
              <a:rPr lang="pl-PL" dirty="0" err="1"/>
              <a:t>testing</a:t>
            </a:r>
            <a:endParaRPr lang="en-US" dirty="0"/>
          </a:p>
        </p:txBody>
      </p:sp>
      <p:sp>
        <p:nvSpPr>
          <p:cNvPr id="3" name="Content Placeholder 2">
            <a:extLst>
              <a:ext uri="{FF2B5EF4-FFF2-40B4-BE49-F238E27FC236}">
                <a16:creationId xmlns:a16="http://schemas.microsoft.com/office/drawing/2014/main" id="{B6F358BE-1051-40E8-BD70-9C13CF01C8A1}"/>
              </a:ext>
            </a:extLst>
          </p:cNvPr>
          <p:cNvSpPr>
            <a:spLocks noGrp="1"/>
          </p:cNvSpPr>
          <p:nvPr>
            <p:ph idx="1"/>
          </p:nvPr>
        </p:nvSpPr>
        <p:spPr/>
        <p:txBody>
          <a:bodyPr/>
          <a:lstStyle/>
          <a:p>
            <a:pPr marL="0" indent="0">
              <a:buNone/>
            </a:pPr>
            <a:r>
              <a:rPr lang="pl-PL" dirty="0"/>
              <a:t>Testowanie na bazie ryzyka. Polega na przyznawaniu testom priorytetów bazując na:</a:t>
            </a:r>
            <a:endParaRPr lang="en-US" dirty="0"/>
          </a:p>
          <a:p>
            <a:r>
              <a:rPr lang="pl-PL" dirty="0"/>
              <a:t>Prawdopodobieństwie wystąpienia błędu</a:t>
            </a:r>
          </a:p>
          <a:p>
            <a:r>
              <a:rPr lang="pl-PL" dirty="0"/>
              <a:t>Jak ważna jest to funkcja w systemie</a:t>
            </a:r>
          </a:p>
          <a:p>
            <a:r>
              <a:rPr lang="pl-PL" dirty="0"/>
              <a:t>Przewidywanych skutków wystąpienia błędu</a:t>
            </a:r>
            <a:endParaRPr lang="en-US" dirty="0"/>
          </a:p>
        </p:txBody>
      </p:sp>
    </p:spTree>
    <p:extLst>
      <p:ext uri="{BB962C8B-B14F-4D97-AF65-F5344CB8AC3E}">
        <p14:creationId xmlns:p14="http://schemas.microsoft.com/office/powerpoint/2010/main" val="4210664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4AC4-51FD-47D6-B0D3-332925E1091A}"/>
              </a:ext>
            </a:extLst>
          </p:cNvPr>
          <p:cNvSpPr>
            <a:spLocks noGrp="1"/>
          </p:cNvSpPr>
          <p:nvPr>
            <p:ph type="title"/>
          </p:nvPr>
        </p:nvSpPr>
        <p:spPr/>
        <p:txBody>
          <a:bodyPr/>
          <a:lstStyle/>
          <a:p>
            <a:r>
              <a:rPr lang="pl-PL" dirty="0"/>
              <a:t>Narzędzia</a:t>
            </a:r>
            <a:endParaRPr lang="en-US" dirty="0"/>
          </a:p>
        </p:txBody>
      </p:sp>
      <p:sp>
        <p:nvSpPr>
          <p:cNvPr id="3" name="Content Placeholder 2">
            <a:extLst>
              <a:ext uri="{FF2B5EF4-FFF2-40B4-BE49-F238E27FC236}">
                <a16:creationId xmlns:a16="http://schemas.microsoft.com/office/drawing/2014/main" id="{8926B05A-69C6-43CD-AB93-E3766606AAED}"/>
              </a:ext>
            </a:extLst>
          </p:cNvPr>
          <p:cNvSpPr>
            <a:spLocks noGrp="1"/>
          </p:cNvSpPr>
          <p:nvPr>
            <p:ph idx="1"/>
          </p:nvPr>
        </p:nvSpPr>
        <p:spPr/>
        <p:txBody>
          <a:bodyPr/>
          <a:lstStyle/>
          <a:p>
            <a:pPr marL="0" indent="0">
              <a:buNone/>
            </a:pPr>
            <a:r>
              <a:rPr lang="pl-PL" dirty="0" err="1"/>
              <a:t>Testlink</a:t>
            </a:r>
            <a:endParaRPr lang="pl-PL" dirty="0"/>
          </a:p>
          <a:p>
            <a:pPr marL="0" indent="0">
              <a:buNone/>
            </a:pPr>
            <a:r>
              <a:rPr lang="en-US" dirty="0">
                <a:hlinkClick r:id="rId2"/>
              </a:rPr>
              <a:t>http://testlink.testerzy.pl</a:t>
            </a:r>
            <a:endParaRPr lang="pl-PL" dirty="0"/>
          </a:p>
          <a:p>
            <a:pPr marL="0" indent="0">
              <a:buNone/>
            </a:pPr>
            <a:endParaRPr lang="pl-PL" dirty="0"/>
          </a:p>
          <a:p>
            <a:pPr marL="0" indent="0">
              <a:buNone/>
            </a:pPr>
            <a:r>
              <a:rPr lang="pl-PL" dirty="0"/>
              <a:t>Test Arena</a:t>
            </a:r>
          </a:p>
          <a:p>
            <a:pPr marL="0" indent="0">
              <a:buNone/>
            </a:pPr>
            <a:r>
              <a:rPr lang="pl-PL" dirty="0">
                <a:hlinkClick r:id="rId3"/>
              </a:rPr>
              <a:t>http://testarena.pl/demo</a:t>
            </a:r>
            <a:endParaRPr lang="pl-PL" dirty="0"/>
          </a:p>
          <a:p>
            <a:pPr marL="0" indent="0">
              <a:buNone/>
            </a:pPr>
            <a:endParaRPr lang="pl-PL" dirty="0"/>
          </a:p>
          <a:p>
            <a:pPr marL="0" indent="0">
              <a:buNone/>
            </a:pPr>
            <a:r>
              <a:rPr lang="pl-PL" dirty="0" err="1"/>
              <a:t>Testopia</a:t>
            </a:r>
            <a:endParaRPr lang="pl-PL" dirty="0"/>
          </a:p>
          <a:p>
            <a:pPr marL="0" indent="0">
              <a:buNone/>
            </a:pPr>
            <a:r>
              <a:rPr lang="pl-PL" dirty="0">
                <a:hlinkClick r:id="rId4"/>
              </a:rPr>
              <a:t>https://devzing.com/testopia-hosting</a:t>
            </a:r>
            <a:endParaRPr lang="pl-PL" dirty="0"/>
          </a:p>
        </p:txBody>
      </p:sp>
    </p:spTree>
    <p:extLst>
      <p:ext uri="{BB962C8B-B14F-4D97-AF65-F5344CB8AC3E}">
        <p14:creationId xmlns:p14="http://schemas.microsoft.com/office/powerpoint/2010/main" val="247086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zawartości 7"/>
          <p:cNvSpPr>
            <a:spLocks noGrp="1"/>
          </p:cNvSpPr>
          <p:nvPr>
            <p:ph idx="1"/>
          </p:nvPr>
        </p:nvSpPr>
        <p:spPr/>
        <p:txBody>
          <a:bodyPr/>
          <a:lstStyle/>
          <a:p>
            <a:r>
              <a:rPr lang="pl-PL" dirty="0"/>
              <a:t>Polegają na testowaniu programu poprzez podawanie na wejściu takich danych, aby program przeszedł przez każdą zaimplementowaną ścieżkę. Zasady te są definiowane przez kryteria pokrycia wszystkich pętli oraz wszystkich warunków. Testy białej skrzynki nie są w stanie wykazać braku implementacji funkcji, którą powinien posiadać system docelowy. Sprawdzają jednak dokładnie operacje wykonywane w zaimplementowanych metodach.</a:t>
            </a:r>
          </a:p>
        </p:txBody>
      </p:sp>
      <p:sp>
        <p:nvSpPr>
          <p:cNvPr id="9" name="Tytuł 8"/>
          <p:cNvSpPr>
            <a:spLocks noGrp="1"/>
          </p:cNvSpPr>
          <p:nvPr>
            <p:ph type="title"/>
          </p:nvPr>
        </p:nvSpPr>
        <p:spPr/>
        <p:txBody>
          <a:bodyPr>
            <a:normAutofit/>
          </a:bodyPr>
          <a:lstStyle/>
          <a:p>
            <a:r>
              <a:rPr lang="pl-PL" dirty="0" err="1"/>
              <a:t>Whitebox</a:t>
            </a:r>
            <a:endParaRPr lang="pl-PL" dirty="0"/>
          </a:p>
        </p:txBody>
      </p:sp>
    </p:spTree>
    <p:extLst>
      <p:ext uri="{BB962C8B-B14F-4D97-AF65-F5344CB8AC3E}">
        <p14:creationId xmlns:p14="http://schemas.microsoft.com/office/powerpoint/2010/main" val="230225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E919-8FA3-428B-9D4B-0E8F49D9DD29}"/>
              </a:ext>
            </a:extLst>
          </p:cNvPr>
          <p:cNvSpPr>
            <a:spLocks noGrp="1"/>
          </p:cNvSpPr>
          <p:nvPr>
            <p:ph type="title"/>
          </p:nvPr>
        </p:nvSpPr>
        <p:spPr/>
        <p:txBody>
          <a:bodyPr/>
          <a:lstStyle/>
          <a:p>
            <a:r>
              <a:rPr lang="pl-PL" dirty="0" err="1"/>
              <a:t>Blackbox</a:t>
            </a:r>
            <a:endParaRPr lang="en-US" dirty="0"/>
          </a:p>
        </p:txBody>
      </p:sp>
      <p:sp>
        <p:nvSpPr>
          <p:cNvPr id="3" name="Content Placeholder 2">
            <a:extLst>
              <a:ext uri="{FF2B5EF4-FFF2-40B4-BE49-F238E27FC236}">
                <a16:creationId xmlns:a16="http://schemas.microsoft.com/office/drawing/2014/main" id="{FAB61298-B61B-4ED4-AC36-B3B7C859845A}"/>
              </a:ext>
            </a:extLst>
          </p:cNvPr>
          <p:cNvSpPr>
            <a:spLocks noGrp="1"/>
          </p:cNvSpPr>
          <p:nvPr>
            <p:ph idx="1"/>
          </p:nvPr>
        </p:nvSpPr>
        <p:spPr/>
        <p:txBody>
          <a:bodyPr/>
          <a:lstStyle/>
          <a:p>
            <a:pPr marL="0" indent="0">
              <a:buNone/>
            </a:pPr>
            <a:r>
              <a:rPr lang="pl-PL" dirty="0"/>
              <a:t>Testowanie funkcjonalne lub niefunkcjonalne, bez odniesienia do wewnętrznej struktury modułu lub systemu.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a:t>Greybox</a:t>
            </a:r>
            <a:endParaRPr lang="pl-PL" dirty="0"/>
          </a:p>
        </p:txBody>
      </p:sp>
      <p:sp>
        <p:nvSpPr>
          <p:cNvPr id="2" name="Content Placeholder 1">
            <a:extLst>
              <a:ext uri="{FF2B5EF4-FFF2-40B4-BE49-F238E27FC236}">
                <a16:creationId xmlns:a16="http://schemas.microsoft.com/office/drawing/2014/main" id="{2C8254C0-8FD5-466A-A768-53B1039F6F9F}"/>
              </a:ext>
            </a:extLst>
          </p:cNvPr>
          <p:cNvSpPr>
            <a:spLocks noGrp="1"/>
          </p:cNvSpPr>
          <p:nvPr>
            <p:ph idx="1"/>
          </p:nvPr>
        </p:nvSpPr>
        <p:spPr/>
        <p:txBody>
          <a:bodyPr/>
          <a:lstStyle/>
          <a:p>
            <a:pPr marL="0" indent="0">
              <a:buNone/>
            </a:pPr>
            <a:r>
              <a:rPr lang="pl-PL" dirty="0"/>
              <a:t>Łączy w sobie cechy testów </a:t>
            </a:r>
            <a:r>
              <a:rPr lang="pl-PL" dirty="0" err="1"/>
              <a:t>whitebox</a:t>
            </a:r>
            <a:r>
              <a:rPr lang="pl-PL" dirty="0"/>
              <a:t> i </a:t>
            </a:r>
            <a:r>
              <a:rPr lang="pl-PL" dirty="0" err="1"/>
              <a:t>blackbox</a:t>
            </a:r>
            <a:r>
              <a:rPr lang="pl-PL" dirty="0"/>
              <a:t>. Polega to na testowaniu funkcjonalnym lub niefunkcjonalnym z dostępem do kodu źródłowego aplikacji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D887-CA86-4CE6-8209-FA03A72C62A3}"/>
              </a:ext>
            </a:extLst>
          </p:cNvPr>
          <p:cNvSpPr>
            <a:spLocks noGrp="1"/>
          </p:cNvSpPr>
          <p:nvPr>
            <p:ph type="title"/>
          </p:nvPr>
        </p:nvSpPr>
        <p:spPr/>
        <p:txBody>
          <a:bodyPr/>
          <a:lstStyle/>
          <a:p>
            <a:r>
              <a:rPr lang="pl-PL" dirty="0"/>
              <a:t>Piramida testów</a:t>
            </a:r>
            <a:endParaRPr lang="en-US" dirty="0"/>
          </a:p>
        </p:txBody>
      </p:sp>
      <p:pic>
        <p:nvPicPr>
          <p:cNvPr id="1026" name="Picture 2" descr="Znalezione obrazy dla zapytania piramida testÃ³w">
            <a:extLst>
              <a:ext uri="{FF2B5EF4-FFF2-40B4-BE49-F238E27FC236}">
                <a16:creationId xmlns:a16="http://schemas.microsoft.com/office/drawing/2014/main" id="{6E868FB8-2804-4879-8FAA-C476BA928F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238" y="2206069"/>
            <a:ext cx="3809524" cy="38095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5A75-088F-4FE8-9F81-60AF7D56CB4A}"/>
              </a:ext>
            </a:extLst>
          </p:cNvPr>
          <p:cNvSpPr>
            <a:spLocks noGrp="1"/>
          </p:cNvSpPr>
          <p:nvPr>
            <p:ph type="title"/>
          </p:nvPr>
        </p:nvSpPr>
        <p:spPr/>
        <p:txBody>
          <a:bodyPr/>
          <a:lstStyle/>
          <a:p>
            <a:r>
              <a:rPr lang="pl-PL" dirty="0"/>
              <a:t>Model V</a:t>
            </a:r>
            <a:endParaRPr lang="en-US" dirty="0"/>
          </a:p>
        </p:txBody>
      </p:sp>
      <p:pic>
        <p:nvPicPr>
          <p:cNvPr id="2052" name="Picture 4" descr="V Model of testing">
            <a:extLst>
              <a:ext uri="{FF2B5EF4-FFF2-40B4-BE49-F238E27FC236}">
                <a16:creationId xmlns:a16="http://schemas.microsoft.com/office/drawing/2014/main" id="{748F7DCD-C1E5-493E-8998-1AF060EEC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6469" y="2486592"/>
            <a:ext cx="5811061" cy="3248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5048-30D1-46FD-9491-05D57758471E}"/>
              </a:ext>
            </a:extLst>
          </p:cNvPr>
          <p:cNvSpPr>
            <a:spLocks noGrp="1"/>
          </p:cNvSpPr>
          <p:nvPr>
            <p:ph type="title"/>
          </p:nvPr>
        </p:nvSpPr>
        <p:spPr/>
        <p:txBody>
          <a:bodyPr/>
          <a:lstStyle/>
          <a:p>
            <a:r>
              <a:rPr lang="pl-PL" dirty="0"/>
              <a:t>Testy jednostkowe</a:t>
            </a:r>
            <a:endParaRPr lang="en-US" dirty="0"/>
          </a:p>
        </p:txBody>
      </p:sp>
      <p:sp>
        <p:nvSpPr>
          <p:cNvPr id="3" name="Content Placeholder 2">
            <a:extLst>
              <a:ext uri="{FF2B5EF4-FFF2-40B4-BE49-F238E27FC236}">
                <a16:creationId xmlns:a16="http://schemas.microsoft.com/office/drawing/2014/main" id="{0A44D9A0-1426-4998-BB5E-EEEA05ED000D}"/>
              </a:ext>
            </a:extLst>
          </p:cNvPr>
          <p:cNvSpPr>
            <a:spLocks noGrp="1"/>
          </p:cNvSpPr>
          <p:nvPr>
            <p:ph idx="1"/>
          </p:nvPr>
        </p:nvSpPr>
        <p:spPr/>
        <p:txBody>
          <a:bodyPr>
            <a:normAutofit fontScale="92500"/>
          </a:bodyPr>
          <a:lstStyle/>
          <a:p>
            <a:pPr marL="0" indent="0">
              <a:buNone/>
            </a:pPr>
            <a:r>
              <a:rPr lang="pl-PL" dirty="0"/>
              <a:t>Metoda testowania tworzonego oprogramowania poprzez wykonywanie testów weryfikujących poprawność działania pojedynczych elementów (jednostek) programu – np. metod lub obiektów w programowaniu obiektowym lub procedur w programowaniu proceduralnym. Testowany fragment programu poddawany jest testowi, który wykonuje go i porównuje wynik (np. zwrócone wartości, stan obiektu, zgłoszone wyjątki) z oczekiwanymi wynikami – tak pozytywnymi, jak i negatywnymi (niepowodzenie działania kodu w określonych sytuacjach również może podlegać testowaniu).</a:t>
            </a:r>
          </a:p>
          <a:p>
            <a:pPr marL="0" indent="0">
              <a:buNone/>
            </a:pPr>
            <a:r>
              <a:rPr lang="en-US" dirty="0" err="1"/>
              <a:t>Definicja</a:t>
            </a:r>
            <a:r>
              <a:rPr lang="en-US" dirty="0"/>
              <a:t> ISTQB:</a:t>
            </a:r>
            <a:br>
              <a:rPr lang="en-US" dirty="0"/>
            </a:br>
            <a:r>
              <a:rPr lang="en-US" dirty="0" err="1"/>
              <a:t>Testowanie</a:t>
            </a:r>
            <a:r>
              <a:rPr lang="en-US" dirty="0"/>
              <a:t> </a:t>
            </a:r>
            <a:r>
              <a:rPr lang="en-US" dirty="0" err="1"/>
              <a:t>poszczególnych</a:t>
            </a:r>
            <a:r>
              <a:rPr lang="en-US" dirty="0"/>
              <a:t> </a:t>
            </a:r>
            <a:r>
              <a:rPr lang="en-US" dirty="0" err="1"/>
              <a:t>komponentów</a:t>
            </a:r>
            <a:r>
              <a:rPr lang="en-US" dirty="0"/>
              <a:t> </a:t>
            </a:r>
            <a:r>
              <a:rPr lang="en-US" dirty="0" err="1"/>
              <a:t>oprogramowania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1327-B9E7-45D1-97CA-96C50F6D0B6F}"/>
              </a:ext>
            </a:extLst>
          </p:cNvPr>
          <p:cNvSpPr>
            <a:spLocks noGrp="1"/>
          </p:cNvSpPr>
          <p:nvPr>
            <p:ph type="title"/>
          </p:nvPr>
        </p:nvSpPr>
        <p:spPr/>
        <p:txBody>
          <a:bodyPr/>
          <a:lstStyle/>
          <a:p>
            <a:r>
              <a:rPr lang="pl-PL" dirty="0"/>
              <a:t>Testy jednostkowe</a:t>
            </a:r>
            <a:endParaRPr lang="en-US" dirty="0"/>
          </a:p>
        </p:txBody>
      </p:sp>
      <p:sp>
        <p:nvSpPr>
          <p:cNvPr id="3" name="Content Placeholder 2">
            <a:extLst>
              <a:ext uri="{FF2B5EF4-FFF2-40B4-BE49-F238E27FC236}">
                <a16:creationId xmlns:a16="http://schemas.microsoft.com/office/drawing/2014/main" id="{BDC98F50-C742-4223-91EE-F8A25B790275}"/>
              </a:ext>
            </a:extLst>
          </p:cNvPr>
          <p:cNvSpPr>
            <a:spLocks noGrp="1"/>
          </p:cNvSpPr>
          <p:nvPr>
            <p:ph idx="1"/>
          </p:nvPr>
        </p:nvSpPr>
        <p:spPr/>
        <p:txBody>
          <a:bodyPr>
            <a:normAutofit fontScale="92500" lnSpcReduction="10000"/>
          </a:bodyPr>
          <a:lstStyle/>
          <a:p>
            <a:r>
              <a:rPr lang="pl-PL" b="1" dirty="0"/>
              <a:t>Analiza ścieżek (</a:t>
            </a:r>
            <a:r>
              <a:rPr lang="pl-PL" b="1" dirty="0" err="1"/>
              <a:t>path</a:t>
            </a:r>
            <a:r>
              <a:rPr lang="pl-PL" b="1" dirty="0"/>
              <a:t> </a:t>
            </a:r>
            <a:r>
              <a:rPr lang="pl-PL" b="1" dirty="0" err="1"/>
              <a:t>analysis</a:t>
            </a:r>
            <a:r>
              <a:rPr lang="pl-PL" b="1" dirty="0"/>
              <a:t>)</a:t>
            </a:r>
            <a:br>
              <a:rPr lang="pl-PL" dirty="0"/>
            </a:br>
            <a:r>
              <a:rPr lang="pl-PL" dirty="0"/>
              <a:t>Ten typ testów zakłada przejście wszystkich możliwych ścieżek funkcji od wejścia do wyjścia.</a:t>
            </a:r>
          </a:p>
          <a:p>
            <a:r>
              <a:rPr lang="pl-PL" b="1" dirty="0"/>
              <a:t>Klasy równoważności (</a:t>
            </a:r>
            <a:r>
              <a:rPr lang="pl-PL" b="1" dirty="0" err="1"/>
              <a:t>equivalence</a:t>
            </a:r>
            <a:r>
              <a:rPr lang="pl-PL" b="1" dirty="0"/>
              <a:t> </a:t>
            </a:r>
            <a:r>
              <a:rPr lang="pl-PL" b="1" dirty="0" err="1"/>
              <a:t>partition</a:t>
            </a:r>
            <a:r>
              <a:rPr lang="pl-PL" b="1" dirty="0"/>
              <a:t>)</a:t>
            </a:r>
            <a:br>
              <a:rPr lang="pl-PL" dirty="0"/>
            </a:br>
            <a:r>
              <a:rPr lang="pl-PL" dirty="0"/>
              <a:t>Klasa równoważności jest to zbiór danych używanych do przeprowadzenia testu. Wykonanie testu z użyciem kilku elementów zbioru, powoduje uznanie całej klasy za poprawną i zwalnia nas od testowania wszystkich elementów w np. 1000-elementowym zbiorze.</a:t>
            </a:r>
          </a:p>
          <a:p>
            <a:r>
              <a:rPr lang="pl-PL" b="1" dirty="0"/>
              <a:t>Testowanie wartości brzegowych (</a:t>
            </a:r>
            <a:r>
              <a:rPr lang="pl-PL" b="1" dirty="0" err="1"/>
              <a:t>boundary</a:t>
            </a:r>
            <a:r>
              <a:rPr lang="pl-PL" b="1" dirty="0"/>
              <a:t> </a:t>
            </a:r>
            <a:r>
              <a:rPr lang="pl-PL" b="1" dirty="0" err="1"/>
              <a:t>value</a:t>
            </a:r>
            <a:r>
              <a:rPr lang="pl-PL" b="1" dirty="0"/>
              <a:t> </a:t>
            </a:r>
            <a:r>
              <a:rPr lang="pl-PL" b="1" dirty="0" err="1"/>
              <a:t>analysis</a:t>
            </a:r>
            <a:r>
              <a:rPr lang="pl-PL" b="1" dirty="0"/>
              <a:t>)</a:t>
            </a:r>
            <a:br>
              <a:rPr lang="pl-PL" dirty="0"/>
            </a:br>
            <a:r>
              <a:rPr lang="pl-PL" dirty="0"/>
              <a:t>Rozwinięciem testów z użyciem klas równoważności jest testowanie wartości brzegowych. Wartość brzegowa to wartość znajdująca się wewnątrz, pomiędzy lub tuż przy granicy danej klasy równoważności.</a:t>
            </a:r>
            <a:endParaRPr lang="en-US" dirty="0"/>
          </a:p>
        </p:txBody>
      </p:sp>
    </p:spTree>
    <p:extLst>
      <p:ext uri="{BB962C8B-B14F-4D97-AF65-F5344CB8AC3E}">
        <p14:creationId xmlns:p14="http://schemas.microsoft.com/office/powerpoint/2010/main" val="3482275000"/>
      </p:ext>
    </p:extLst>
  </p:cSld>
  <p:clrMapOvr>
    <a:masterClrMapping/>
  </p:clrMapOvr>
</p:sld>
</file>

<file path=ppt/theme/theme1.xml><?xml version="1.0" encoding="utf-8"?>
<a:theme xmlns:a="http://schemas.openxmlformats.org/drawingml/2006/main" name="Motyw pakietu Office">
  <a:themeElements>
    <a:clrScheme name="Motyw pakietu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iestandardowy 1">
      <a:majorFont>
        <a:latin typeface="Roboto"/>
        <a:ea typeface=""/>
        <a:cs typeface=""/>
      </a:majorFont>
      <a:minorFont>
        <a:latin typeface="Roboto Light"/>
        <a:ea typeface=""/>
        <a:cs typeface=""/>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669</TotalTime>
  <Words>832</Words>
  <Application>Microsoft Office PowerPoint</Application>
  <PresentationFormat>On-screen Show (4:3)</PresentationFormat>
  <Paragraphs>140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Roboto</vt:lpstr>
      <vt:lpstr>Roboto Light</vt:lpstr>
      <vt:lpstr>Segoe UI</vt:lpstr>
      <vt:lpstr>Segoe UI Light</vt:lpstr>
      <vt:lpstr>Segoe UI Semibold</vt:lpstr>
      <vt:lpstr>Motyw pakietu Office</vt:lpstr>
      <vt:lpstr>Testowanie Oprogramowania</vt:lpstr>
      <vt:lpstr>Podział Testów</vt:lpstr>
      <vt:lpstr>Whitebox</vt:lpstr>
      <vt:lpstr>Blackbox</vt:lpstr>
      <vt:lpstr>Greybox</vt:lpstr>
      <vt:lpstr>Piramida testów</vt:lpstr>
      <vt:lpstr>Model V</vt:lpstr>
      <vt:lpstr>Testy jednostkowe</vt:lpstr>
      <vt:lpstr>Testy jednostkowe</vt:lpstr>
      <vt:lpstr>Testy integracyjne</vt:lpstr>
      <vt:lpstr>Testy systemowe</vt:lpstr>
      <vt:lpstr>Testy Akceptacyjne (UAT)</vt:lpstr>
      <vt:lpstr>Przypadki testowe</vt:lpstr>
      <vt:lpstr>Przypadki testowe</vt:lpstr>
      <vt:lpstr>Przypadki testowe</vt:lpstr>
      <vt:lpstr>Testowanie Funkcjonalne</vt:lpstr>
      <vt:lpstr>Testowanie niefunkcjonalne</vt:lpstr>
      <vt:lpstr>Techniki projektowania testów</vt:lpstr>
      <vt:lpstr>Techniki projektowania testów</vt:lpstr>
      <vt:lpstr>Analiza wartości granicznych</vt:lpstr>
      <vt:lpstr>Klasy równoważności (equivalence partition)</vt:lpstr>
      <vt:lpstr>Analiza tablic decyzji</vt:lpstr>
      <vt:lpstr>Analiza przejścia stanów</vt:lpstr>
      <vt:lpstr>Analiza pokrycia kodu źródłowego</vt:lpstr>
      <vt:lpstr>Analiza pokrycia kodu źródłowego</vt:lpstr>
      <vt:lpstr>Oracle testing</vt:lpstr>
      <vt:lpstr>Risk based testing</vt:lpstr>
      <vt:lpstr>Narzędzia</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Agata Mikołajczak</dc:creator>
  <cp:lastModifiedBy>Dariusz Dolecki</cp:lastModifiedBy>
  <cp:revision>50</cp:revision>
  <dcterms:created xsi:type="dcterms:W3CDTF">2015-07-10T08:19:32Z</dcterms:created>
  <dcterms:modified xsi:type="dcterms:W3CDTF">2018-07-31T12:20:56Z</dcterms:modified>
</cp:coreProperties>
</file>