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94424" autoAdjust="0"/>
  </p:normalViewPr>
  <p:slideViewPr>
    <p:cSldViewPr snapToGrid="0">
      <p:cViewPr varScale="1">
        <p:scale>
          <a:sx n="108" d="100"/>
          <a:sy n="108" d="100"/>
        </p:scale>
        <p:origin x="17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5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571E3-5279-470C-B60C-6B1E232F308F}" type="datetimeFigureOut">
              <a:rPr lang="pl-PL" smtClean="0"/>
              <a:t>02.08.2018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81DD8-8E31-462F-8E3F-66E3071B23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0904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BB5E3-18D1-40B5-A7E0-D95F5975C0CF}" type="datetimeFigureOut">
              <a:rPr lang="pl-PL" smtClean="0"/>
              <a:pPr/>
              <a:t>02.08.2018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201D-BFB7-4E3C-9B58-D9722CC2B09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806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7499-C2AE-4549-8347-69E5BA0E5E48}" type="datetime1">
              <a:rPr lang="pl-PL" smtClean="0"/>
              <a:pPr/>
              <a:t>02.08.2018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56763" y="6567055"/>
            <a:ext cx="1725505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Tytuł 1"/>
          <p:cNvSpPr>
            <a:spLocks noGrp="1"/>
          </p:cNvSpPr>
          <p:nvPr>
            <p:ph type="ctrTitle"/>
          </p:nvPr>
        </p:nvSpPr>
        <p:spPr>
          <a:xfrm>
            <a:off x="1815352" y="2275685"/>
            <a:ext cx="6281244" cy="1071072"/>
          </a:xfrm>
        </p:spPr>
        <p:txBody>
          <a:bodyPr>
            <a:normAutofit/>
          </a:bodyPr>
          <a:lstStyle>
            <a:lvl1pPr>
              <a:defRPr sz="48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pl-PL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Tytuł prezentacji</a:t>
            </a:r>
          </a:p>
        </p:txBody>
      </p:sp>
      <p:sp>
        <p:nvSpPr>
          <p:cNvPr id="10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815353" y="5345084"/>
            <a:ext cx="5876366" cy="872836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latin typeface="Segoe UI Light" panose="020B0502040204020203" pitchFamily="34" charset="0"/>
              </a:defRPr>
            </a:lvl1pPr>
          </a:lstStyle>
          <a:p>
            <a:pPr algn="l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Autor / Data</a:t>
            </a:r>
          </a:p>
        </p:txBody>
      </p:sp>
      <p:sp>
        <p:nvSpPr>
          <p:cNvPr id="12" name="Symbol zastępczy tekstu 16"/>
          <p:cNvSpPr>
            <a:spLocks noGrp="1"/>
          </p:cNvSpPr>
          <p:nvPr>
            <p:ph type="body" sz="quarter" idx="13" hasCustomPrompt="1"/>
          </p:nvPr>
        </p:nvSpPr>
        <p:spPr>
          <a:xfrm>
            <a:off x="1816100" y="3585747"/>
            <a:ext cx="5875338" cy="986253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latin typeface="Segoe UI Light" panose="020B0502040204020203" pitchFamily="34" charset="0"/>
              </a:defRPr>
            </a:lvl1pPr>
          </a:lstStyle>
          <a:p>
            <a:pPr lvl="0"/>
            <a:r>
              <a:rPr lang="pl-PL" dirty="0"/>
              <a:t>Podtytuł</a:t>
            </a:r>
          </a:p>
          <a:p>
            <a:pPr lvl="0"/>
            <a:r>
              <a:rPr lang="pl-PL" dirty="0"/>
              <a:t>dwie linijki</a:t>
            </a:r>
          </a:p>
        </p:txBody>
      </p:sp>
    </p:spTree>
    <p:extLst>
      <p:ext uri="{BB962C8B-B14F-4D97-AF65-F5344CB8AC3E}">
        <p14:creationId xmlns:p14="http://schemas.microsoft.com/office/powerpoint/2010/main" val="262933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56449"/>
            <a:ext cx="4629150" cy="470460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F8A2-2857-48E2-8A47-A9CE9A6D7EB1}" type="datetime1">
              <a:rPr lang="pl-PL" smtClean="0"/>
              <a:pPr/>
              <a:t>02.08.2018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02873"/>
            <a:ext cx="2949178" cy="36661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197034"/>
            <a:ext cx="2949178" cy="84789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5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2FDD-90F0-456F-BAAA-BF1C9FFFC6BD}" type="datetime1">
              <a:rPr lang="pl-PL" smtClean="0"/>
              <a:pPr/>
              <a:t>02.08.2018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8560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8370" y="1205345"/>
            <a:ext cx="1971675" cy="4971618"/>
          </a:xfr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197034"/>
            <a:ext cx="5880215" cy="4979930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C3C6-5B8B-446F-80F9-607D34B54500}" type="datetime1">
              <a:rPr lang="pl-PL" smtClean="0"/>
              <a:pPr/>
              <a:t>02.08.2018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256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ona końc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6D99-301A-4A48-90EB-FA05978B8964}" type="datetime1">
              <a:rPr lang="pl-PL" smtClean="0"/>
              <a:pPr/>
              <a:t>02.08.2018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1"/>
          <p:cNvSpPr>
            <a:spLocks noGrp="1"/>
          </p:cNvSpPr>
          <p:nvPr>
            <p:ph type="ctrTitle" hasCustomPrompt="1"/>
          </p:nvPr>
        </p:nvSpPr>
        <p:spPr>
          <a:xfrm>
            <a:off x="1815352" y="2275685"/>
            <a:ext cx="6281244" cy="1071072"/>
          </a:xfrm>
        </p:spPr>
        <p:txBody>
          <a:bodyPr>
            <a:normAutofit/>
          </a:bodyPr>
          <a:lstStyle>
            <a:lvl1pPr>
              <a:defRPr sz="4800">
                <a:latin typeface="Segoe UI Semibold" panose="020B0702040204020203" pitchFamily="34" charset="0"/>
              </a:defRPr>
            </a:lvl1pPr>
          </a:lstStyle>
          <a:p>
            <a:pPr algn="l"/>
            <a:r>
              <a:rPr lang="pl-PL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Dziękujemy etc...</a:t>
            </a:r>
          </a:p>
        </p:txBody>
      </p:sp>
      <p:sp>
        <p:nvSpPr>
          <p:cNvPr id="7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815353" y="5070755"/>
            <a:ext cx="5876366" cy="872836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latin typeface="Segoe UI Light" panose="020B0502040204020203" pitchFamily="34" charset="0"/>
              </a:defRPr>
            </a:lvl1pPr>
          </a:lstStyle>
          <a:p>
            <a:pPr algn="l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Autor / Kontakt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EA81-872F-44BC-A1AE-8749EE7AE0F9}" type="datetime1">
              <a:rPr lang="pl-PL" smtClean="0"/>
              <a:pPr/>
              <a:t>02.08.2018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8245" y="6567055"/>
            <a:ext cx="1670858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1195327"/>
            <a:ext cx="7886700" cy="739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2043953"/>
            <a:ext cx="7886700" cy="413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</p:spTree>
    <p:extLst>
      <p:ext uri="{BB962C8B-B14F-4D97-AF65-F5344CB8AC3E}">
        <p14:creationId xmlns:p14="http://schemas.microsoft.com/office/powerpoint/2010/main" val="138794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3EF-918A-420E-B0F8-4C9699FA6612}" type="datetime1">
              <a:rPr lang="pl-PL" smtClean="0"/>
              <a:pPr/>
              <a:t>02.08.2018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043953"/>
            <a:ext cx="7886700" cy="4133010"/>
          </a:xfrm>
        </p:spPr>
        <p:txBody>
          <a:bodyPr>
            <a:normAutofit/>
          </a:bodyPr>
          <a:lstStyle>
            <a:lvl1pPr marL="0" indent="0">
              <a:buSzPct val="110000"/>
              <a:buFontTx/>
              <a:buNone/>
              <a:defRPr sz="2000"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4pPr marL="1600200" indent="-228600">
              <a:buFontTx/>
              <a:buBlip>
                <a:blip r:embed="rId4"/>
              </a:buBlip>
              <a:defRPr/>
            </a:lvl4pPr>
            <a:lvl5pPr marL="2057400" indent="-228600">
              <a:buFontTx/>
              <a:buBlip>
                <a:blip r:embed="rId5"/>
              </a:buBlip>
              <a:defRPr/>
            </a:lvl5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7076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EEF-BF73-40D3-91A1-0D845AE88E86}" type="datetime1">
              <a:rPr lang="pl-PL" smtClean="0"/>
              <a:pPr/>
              <a:t>02.08.2018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tekstu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25161" y="4065001"/>
            <a:ext cx="5875338" cy="986253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</a:lstStyle>
          <a:p>
            <a:pPr lvl="0"/>
            <a:r>
              <a:rPr lang="pl-PL"/>
              <a:t>Podtytuł</a:t>
            </a:r>
            <a:endParaRPr lang="pl-PL" dirty="0"/>
          </a:p>
        </p:txBody>
      </p:sp>
      <p:sp>
        <p:nvSpPr>
          <p:cNvPr id="18" name="Symbol zastępczy tekstu 17"/>
          <p:cNvSpPr>
            <a:spLocks noGrp="1"/>
          </p:cNvSpPr>
          <p:nvPr>
            <p:ph type="body" sz="quarter" idx="14" hasCustomPrompt="1"/>
          </p:nvPr>
        </p:nvSpPr>
        <p:spPr>
          <a:xfrm>
            <a:off x="1520773" y="3026459"/>
            <a:ext cx="6883400" cy="657355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pl-PL"/>
              <a:t>Kliknij, aby edytować nagłówek</a:t>
            </a:r>
          </a:p>
        </p:txBody>
      </p:sp>
    </p:spTree>
    <p:extLst>
      <p:ext uri="{BB962C8B-B14F-4D97-AF65-F5344CB8AC3E}">
        <p14:creationId xmlns:p14="http://schemas.microsoft.com/office/powerpoint/2010/main" val="2097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6618"/>
            <a:ext cx="3886200" cy="4140344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36618"/>
            <a:ext cx="3886200" cy="414034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F428-31F7-4351-A761-2A113992A2A5}" type="datetime1">
              <a:rPr lang="pl-PL" smtClean="0"/>
              <a:pPr/>
              <a:t>02.08.2018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397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36619"/>
            <a:ext cx="3868340" cy="71856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044931"/>
            <a:ext cx="3887391" cy="710247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4319-5959-47EA-AF49-4FD0A3BDB676}" type="datetime1">
              <a:rPr lang="pl-PL" smtClean="0"/>
              <a:pPr/>
              <a:t>02.08.2018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195327"/>
            <a:ext cx="7886700" cy="73958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28650" y="2867891"/>
            <a:ext cx="3886200" cy="33090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67892"/>
            <a:ext cx="3886200" cy="33090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D73A-069F-48AB-B768-15C2DCA0221A}" type="datetime1">
              <a:rPr lang="pl-PL" smtClean="0"/>
              <a:pPr/>
              <a:t>02.08.2018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1205345"/>
            <a:ext cx="7886700" cy="14048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2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C15C-9FFD-4D87-9094-2A1E6B931D36}" type="datetime1">
              <a:rPr lang="pl-PL" smtClean="0"/>
              <a:pPr/>
              <a:t>02.08.2018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560782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50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7034"/>
            <a:ext cx="2949178" cy="84789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1197033"/>
            <a:ext cx="4629150" cy="46640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02873"/>
            <a:ext cx="2949178" cy="36661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E604-728C-4812-BA74-090038664047}" type="datetime1">
              <a:rPr lang="pl-PL" smtClean="0"/>
              <a:pPr/>
              <a:t>02.08.2018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60782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11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95327"/>
            <a:ext cx="7886700" cy="739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43953"/>
            <a:ext cx="7886700" cy="413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 Kliknij, aby edytować style wzorca tekstu</a:t>
            </a:r>
          </a:p>
          <a:p>
            <a:pPr lvl="1"/>
            <a:r>
              <a:rPr lang="pl-PL" dirty="0"/>
              <a:t> Drugi poziom</a:t>
            </a:r>
          </a:p>
          <a:p>
            <a:pPr lvl="2"/>
            <a:r>
              <a:rPr lang="pl-PL" dirty="0"/>
              <a:t> 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36D99-301A-4A48-90EB-FA05978B8964}" type="datetime1">
              <a:rPr lang="pl-PL" smtClean="0"/>
              <a:pPr/>
              <a:t>02.08.2018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67055"/>
            <a:ext cx="1679171" cy="290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9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Tx/>
        <a:buBlip>
          <a:blip r:embed="rId16"/>
        </a:buBlip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/>
        </a:buBlip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0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5">
            <a:extLst>
              <a:ext uri="{FF2B5EF4-FFF2-40B4-BE49-F238E27FC236}">
                <a16:creationId xmlns:a16="http://schemas.microsoft.com/office/drawing/2014/main" id="{B979474F-322A-4B71-BEC2-A5C7AC40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352" y="2275685"/>
            <a:ext cx="6281244" cy="1071072"/>
          </a:xfrm>
        </p:spPr>
        <p:txBody>
          <a:bodyPr>
            <a:normAutofit fontScale="90000"/>
          </a:bodyPr>
          <a:lstStyle/>
          <a:p>
            <a:r>
              <a:rPr lang="pl-PL" dirty="0"/>
              <a:t>Testowanie Oprogramowania</a:t>
            </a:r>
          </a:p>
        </p:txBody>
      </p:sp>
      <p:sp>
        <p:nvSpPr>
          <p:cNvPr id="9" name="Symbol zastępczy tekstu 6">
            <a:extLst>
              <a:ext uri="{FF2B5EF4-FFF2-40B4-BE49-F238E27FC236}">
                <a16:creationId xmlns:a16="http://schemas.microsoft.com/office/drawing/2014/main" id="{162FC576-17C4-4BDB-9068-B56BDF1453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6100" y="3585747"/>
            <a:ext cx="5875338" cy="986253"/>
          </a:xfrm>
        </p:spPr>
        <p:txBody>
          <a:bodyPr/>
          <a:lstStyle/>
          <a:p>
            <a:r>
              <a:rPr lang="pl-PL" dirty="0"/>
              <a:t>Teoria testów 3/3</a:t>
            </a:r>
          </a:p>
        </p:txBody>
      </p:sp>
      <p:sp>
        <p:nvSpPr>
          <p:cNvPr id="10" name="Podtytuł 7">
            <a:extLst>
              <a:ext uri="{FF2B5EF4-FFF2-40B4-BE49-F238E27FC236}">
                <a16:creationId xmlns:a16="http://schemas.microsoft.com/office/drawing/2014/main" id="{89C16E11-9537-4EFC-A298-BFCBBA9D3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5353" y="5345084"/>
            <a:ext cx="5876366" cy="872836"/>
          </a:xfrm>
        </p:spPr>
        <p:txBody>
          <a:bodyPr/>
          <a:lstStyle/>
          <a:p>
            <a:r>
              <a:rPr lang="pl-PL" dirty="0"/>
              <a:t>Dariusz Dolecki</a:t>
            </a:r>
          </a:p>
        </p:txBody>
      </p:sp>
    </p:spTree>
    <p:extLst>
      <p:ext uri="{BB962C8B-B14F-4D97-AF65-F5344CB8AC3E}">
        <p14:creationId xmlns:p14="http://schemas.microsoft.com/office/powerpoint/2010/main" val="3919131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C2C5-D8D4-4480-8FAF-726EABF4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Estymacja testów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FC8C-C298-4329-A39D-1E5F59CA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/>
              <a:t>testy regresji</a:t>
            </a:r>
            <a:r>
              <a:rPr lang="pl-PL" dirty="0"/>
              <a:t>, które są konieczne po każdym większym wydaniu wersji, w celu sprawdzenia czy naprawione błędy nie spowodowały nowych defektów.  Określ jaki zakres jest krytyczny dla działania systemu i oszacuj czasochłonność takiej weryfikacji.</a:t>
            </a:r>
          </a:p>
          <a:p>
            <a:r>
              <a:rPr lang="pl-PL" b="1" dirty="0"/>
              <a:t>cykle testowe</a:t>
            </a:r>
            <a:r>
              <a:rPr lang="pl-PL" dirty="0"/>
              <a:t> – oszacuj, ile pełnych cykli testowych będzie potrzebnych do wydania stabilnej wersji oprogramowania.</a:t>
            </a:r>
          </a:p>
          <a:p>
            <a:r>
              <a:rPr lang="pl-PL" b="1" dirty="0"/>
              <a:t>przygotowanie i utrzymanie automatyzacji</a:t>
            </a:r>
            <a:r>
              <a:rPr lang="pl-PL" dirty="0"/>
              <a:t> – jeżeli decydujesz się na automatyzację testów, uwzględnij czas i koszt jej wprowadzenia oraz utrzymania.</a:t>
            </a:r>
          </a:p>
          <a:p>
            <a:r>
              <a:rPr lang="pl-PL" b="1" dirty="0"/>
              <a:t>dokumentacja</a:t>
            </a:r>
            <a:r>
              <a:rPr lang="pl-PL" dirty="0"/>
              <a:t> – w zależności od specyfikacji projektu, może być koniecznie przygotowanie dokładnej dokumentacji z testów (np. systemy medyczne).</a:t>
            </a:r>
          </a:p>
          <a:p>
            <a:r>
              <a:rPr lang="pl-PL" b="1" dirty="0"/>
              <a:t>testy niefunkcjonalne</a:t>
            </a:r>
            <a:r>
              <a:rPr lang="pl-PL" dirty="0"/>
              <a:t> – często pomijane w oszacowaniu i zwykle generują spore koszty w projektach. Dzieje się tak ze względu na to, że wymagają często specjalistycznej wiedzy i narzędzi, a także z powodu wykrywania przez nie dużej liczby błędów, gdyż często te aspekty są pomijane na etapie wytwarzania, co w konsekwencji wiąże się z koniecznością częstego ich powtarzania.</a:t>
            </a:r>
          </a:p>
        </p:txBody>
      </p:sp>
    </p:spTree>
    <p:extLst>
      <p:ext uri="{BB962C8B-B14F-4D97-AF65-F5344CB8AC3E}">
        <p14:creationId xmlns:p14="http://schemas.microsoft.com/office/powerpoint/2010/main" val="88730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A462-78F9-4104-9FD5-57CA026B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estymacji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6B90-6A3A-4692-AE12-6FC5E180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/>
              <a:t>Ocena ekspercka</a:t>
            </a:r>
            <a:r>
              <a:rPr lang="pl-PL" dirty="0"/>
              <a:t> – osoba, która posiada duże doświadczenie i wiedzę dokonuje oszacowania działań testowych.</a:t>
            </a:r>
          </a:p>
          <a:p>
            <a:r>
              <a:rPr lang="pl-PL" b="1" dirty="0"/>
              <a:t>Estymacja na podstawie historycznych danych</a:t>
            </a:r>
            <a:r>
              <a:rPr lang="pl-PL" dirty="0"/>
              <a:t> – jeżeli projekt jest podobny do uprzednio zrealizowanego  i warto skorzystać z takich informacji. Jest to wygodny i prosty sposób, który jednak może być obarczony dużym błędem – w przypadku, gdy okaże się, że projekty nie są aż tak bardzo podobne.</a:t>
            </a:r>
          </a:p>
          <a:p>
            <a:r>
              <a:rPr lang="pl-PL" b="1" dirty="0"/>
              <a:t>Estymacja w oparciu o parametry projektu</a:t>
            </a:r>
            <a:r>
              <a:rPr lang="pl-PL" dirty="0"/>
              <a:t> – metoda dość złożona, ale w dłuższej perspektywie daje przyzwoite rezultaty. Może również stanowić drugie źródło weryfikacji dla oceny eksperckiej. W podejściu tym opracowujemy wzory matematyczne, które obliczają czasochłonność lub budżet na podstawie wprowadzonych parametrów. W naszym przypadku danymi wejściowymi może być na przykład ilość punktów funkcyjnych i ich złożoność. Jednym z klasycznych przykładów zastosowania tego podejścia jest model COCOMO.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1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8347-2E71-4549-95F6-22008ACD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estymacji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5079-43ED-4132-B4E3-176347C8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b="1" dirty="0"/>
              <a:t>Trzypunktowa estymacja</a:t>
            </a:r>
            <a:r>
              <a:rPr lang="pl-PL" dirty="0"/>
              <a:t> – określamy najbardziej optymistyczny scenariusz, średni oraz pesymistyczny. Finalna wartość estymacji jest średnią tych liczb, przy czym wzór może być modyfikowany poprzez zastosowanie innych wag dla parametrów, przykładowo: (</a:t>
            </a:r>
            <a:r>
              <a:rPr lang="pl-PL" dirty="0" err="1"/>
              <a:t>opt</a:t>
            </a:r>
            <a:r>
              <a:rPr lang="pl-PL" dirty="0"/>
              <a:t>. + 3 x śr. + </a:t>
            </a:r>
            <a:r>
              <a:rPr lang="pl-PL" dirty="0" err="1"/>
              <a:t>pes</a:t>
            </a:r>
            <a:r>
              <a:rPr lang="pl-PL" dirty="0"/>
              <a:t>)/5. Takie podejście stosuje się, gdy brakuje danych historycznych lub projekt obarczony jest dużym ryzykiem.</a:t>
            </a:r>
          </a:p>
          <a:p>
            <a:r>
              <a:rPr lang="pl-PL" b="1" dirty="0"/>
              <a:t>Estymacje „od dołu do góry” (</a:t>
            </a:r>
            <a:r>
              <a:rPr lang="pl-PL" b="1" i="1" dirty="0" err="1"/>
              <a:t>bottom-up</a:t>
            </a:r>
            <a:r>
              <a:rPr lang="pl-PL" b="1" dirty="0"/>
              <a:t>)</a:t>
            </a:r>
            <a:r>
              <a:rPr lang="pl-PL" dirty="0"/>
              <a:t> – bardzo dokładna technika, ale zarazem czasochłonna i czasami wręcz niemożliwa do wykonania. Wymaga estymacji niskopoziomowych zadań w projekcie a następnie pogrupowania ich i zsumowania. W projektach typowo zwinnych jest to więc niemożliwe w dłuższym horyzoncie czasowym.</a:t>
            </a:r>
          </a:p>
          <a:p>
            <a:r>
              <a:rPr lang="pl-PL" b="1" dirty="0"/>
              <a:t>Spotkania, głosowania</a:t>
            </a:r>
            <a:r>
              <a:rPr lang="pl-PL" dirty="0"/>
              <a:t> – wszelkie interaktywne dyskusje, które mają na celu wypracowanie wspólnych szacunków. Tego typu szacowanie ma miejsce w podejściu zwinnym przed każdą iteracją, ale można je także zaaplikować do wyceny dłuższych etapów lub nawet całego projektu.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8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1176-3603-4B72-A248-DFBFF02E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Strategie testów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6F25-CAA6-4CD8-AD17-B3EF91A8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podejścia analityczne</a:t>
            </a:r>
            <a:r>
              <a:rPr lang="pl-PL" dirty="0"/>
              <a:t>, takie jak testy oparte na ryzyku, w którym testowanie jest kierowane na obszary o największym ryzyku</a:t>
            </a:r>
          </a:p>
          <a:p>
            <a:r>
              <a:rPr lang="pl-PL" b="1" dirty="0"/>
              <a:t>podejścia oparte na modelach</a:t>
            </a:r>
            <a:r>
              <a:rPr lang="pl-PL" dirty="0"/>
              <a:t>, takie jak testowanie stochastyczne wykorzystujące informacje statystyczne na temat współczynników awarii (takich jak modele wzrostu niezawodności oprogramowania) lub wykorzystania oprogramowania (takich jak profile operacyjne)</a:t>
            </a:r>
          </a:p>
          <a:p>
            <a:r>
              <a:rPr lang="pl-PL" b="1" dirty="0"/>
              <a:t>podejścia metodyczne</a:t>
            </a:r>
            <a:r>
              <a:rPr lang="pl-PL" dirty="0"/>
              <a:t>, takie jak podejścia oparte na awariach (włącznie ze zgadywaniem błędów i atakami usterkowymi), oparte na doświadczeniu, na listach kontrolnych lub na atrybutach jakościowych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8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1C55-EDF3-4020-9F47-357E51CB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Strategie testów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84E4-1E24-481B-A22D-2E946371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/>
              <a:t>podejścia zgodne ze standardem lub procesem</a:t>
            </a:r>
            <a:r>
              <a:rPr lang="pl-PL" dirty="0"/>
              <a:t>, takie jak te określone przez standardy przemysłowe lub metodyki zwinne</a:t>
            </a:r>
          </a:p>
          <a:p>
            <a:r>
              <a:rPr lang="pl-PL" b="1" dirty="0"/>
              <a:t>podejścia dynamiczne i heurystyczne</a:t>
            </a:r>
            <a:r>
              <a:rPr lang="pl-PL" dirty="0"/>
              <a:t>, takie jak testowanie eksploracyjne, w którym testowanie bardziej reaguje na zdarzenia podczas testów niż jest wykonywane według planu i w którym wykonywanie testów i ocena wyników dzieją się równolegle</a:t>
            </a:r>
          </a:p>
          <a:p>
            <a:r>
              <a:rPr lang="pl-PL" b="1" dirty="0"/>
              <a:t>podejścia konsultatywne</a:t>
            </a:r>
            <a:r>
              <a:rPr lang="pl-PL" dirty="0"/>
              <a:t>, w których pokrycie testowe jest sterowane głównie przez wskazówki i porady ekspertów technologicznych lub biznesowych z zewnątrz zespołu testowego</a:t>
            </a:r>
          </a:p>
          <a:p>
            <a:r>
              <a:rPr lang="pl-PL" b="1" dirty="0"/>
              <a:t>podejścia regresywne</a:t>
            </a:r>
            <a:r>
              <a:rPr lang="pl-PL" dirty="0"/>
              <a:t>, w których używa się powtórnie istniejących materiałów testowych, rozbudowanej automatyzacji regresywnych testów funkcjonalnych oraz standardowych zestawów testów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4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CFBB-6794-44C2-B936-882DFCB5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testów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9D69-C975-4157-A38E-14E086B8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Master Test Plan </a:t>
            </a:r>
            <a:r>
              <a:rPr lang="pl-PL" dirty="0"/>
              <a:t>– wysokopoziomowy dokument opisujący całość procesu testowania</a:t>
            </a:r>
          </a:p>
          <a:p>
            <a:r>
              <a:rPr lang="en-US" b="1" dirty="0"/>
              <a:t>Testing Level Specific Test Plans</a:t>
            </a:r>
            <a:r>
              <a:rPr lang="pl-PL" b="1" dirty="0"/>
              <a:t> </a:t>
            </a:r>
            <a:r>
              <a:rPr lang="pl-PL" dirty="0"/>
              <a:t>– Specyfikacja poszczególnych etapów </a:t>
            </a:r>
          </a:p>
          <a:p>
            <a:pPr lvl="1"/>
            <a:r>
              <a:rPr lang="en-US" dirty="0"/>
              <a:t>Unit Test Plan</a:t>
            </a:r>
          </a:p>
          <a:p>
            <a:pPr lvl="1"/>
            <a:r>
              <a:rPr lang="en-US" dirty="0"/>
              <a:t>Integration Test Plan</a:t>
            </a:r>
          </a:p>
          <a:p>
            <a:pPr lvl="1"/>
            <a:r>
              <a:rPr lang="en-US" dirty="0"/>
              <a:t>System Test Plan</a:t>
            </a:r>
          </a:p>
          <a:p>
            <a:pPr lvl="1"/>
            <a:r>
              <a:rPr lang="en-US" dirty="0"/>
              <a:t>Acceptance Test Plan</a:t>
            </a:r>
            <a:endParaRPr lang="pl-PL" dirty="0"/>
          </a:p>
          <a:p>
            <a:r>
              <a:rPr lang="en-US" b="1" dirty="0"/>
              <a:t>Testing Type Specific Test Plans</a:t>
            </a:r>
            <a:r>
              <a:rPr lang="pl-PL" dirty="0"/>
              <a:t> – Opis poszczególnych typów testów</a:t>
            </a:r>
          </a:p>
          <a:p>
            <a:pPr lvl="1"/>
            <a:r>
              <a:rPr lang="en-US" dirty="0"/>
              <a:t>Performance Test Plan</a:t>
            </a:r>
            <a:endParaRPr lang="pl-PL" dirty="0"/>
          </a:p>
          <a:p>
            <a:pPr lvl="1"/>
            <a:r>
              <a:rPr lang="en-US" dirty="0"/>
              <a:t>Security Test Plan</a:t>
            </a:r>
          </a:p>
        </p:txBody>
      </p:sp>
    </p:spTree>
    <p:extLst>
      <p:ext uri="{BB962C8B-B14F-4D97-AF65-F5344CB8AC3E}">
        <p14:creationId xmlns:p14="http://schemas.microsoft.com/office/powerpoint/2010/main" val="401118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367F-79D5-43DC-8BA7-18AE1C50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testów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F851-89DC-4F83-8960-37AE71E1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Identyfikator – unikalny identyfikator dokumentu</a:t>
            </a:r>
          </a:p>
          <a:p>
            <a:r>
              <a:rPr lang="pl-PL" dirty="0"/>
              <a:t>Wprowadzenie:</a:t>
            </a:r>
          </a:p>
          <a:p>
            <a:pPr lvl="1"/>
            <a:r>
              <a:rPr lang="pl-PL" dirty="0"/>
              <a:t>Przegląd zawartości </a:t>
            </a:r>
          </a:p>
          <a:p>
            <a:pPr lvl="1"/>
            <a:r>
              <a:rPr lang="pl-PL" dirty="0"/>
              <a:t>Opis celów</a:t>
            </a:r>
          </a:p>
          <a:p>
            <a:pPr lvl="1"/>
            <a:r>
              <a:rPr lang="pl-PL" dirty="0"/>
              <a:t>Ramy dokumentu</a:t>
            </a:r>
          </a:p>
          <a:p>
            <a:r>
              <a:rPr lang="pl-PL" dirty="0"/>
              <a:t>Odnośniki – lista powiązanych dokumentów</a:t>
            </a:r>
          </a:p>
          <a:p>
            <a:r>
              <a:rPr lang="pl-PL" dirty="0"/>
              <a:t>Przedmiot testów – szczegółowa lista produktów podlegających testom</a:t>
            </a:r>
          </a:p>
          <a:p>
            <a:r>
              <a:rPr lang="pl-PL" dirty="0"/>
              <a:t>Funkcjonalności – lista wszystkich funkcjonalności do przetestowania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8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E3BF-E4F2-43FF-B731-4C88E944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testów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D486-48C0-4FC5-9DCD-DEFBAF143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Funkcjonalności wykluczone – lista funkcjonalności nie objętych testami</a:t>
            </a:r>
          </a:p>
          <a:p>
            <a:r>
              <a:rPr lang="pl-PL" dirty="0"/>
              <a:t>Podejście – informacje na temat podejścia do testów, w wypadku Master Test Plan informacje na temat faz testów</a:t>
            </a:r>
          </a:p>
          <a:p>
            <a:r>
              <a:rPr lang="pl-PL" dirty="0"/>
              <a:t>Pass/</a:t>
            </a:r>
            <a:r>
              <a:rPr lang="pl-PL" dirty="0" err="1"/>
              <a:t>fail</a:t>
            </a:r>
            <a:r>
              <a:rPr lang="pl-PL" dirty="0"/>
              <a:t> </a:t>
            </a:r>
            <a:r>
              <a:rPr lang="pl-PL" dirty="0" err="1"/>
              <a:t>Criteria</a:t>
            </a:r>
            <a:r>
              <a:rPr lang="pl-PL" dirty="0"/>
              <a:t> – warunki w jakich testy są zakończone pozytywnie i negatywnie</a:t>
            </a:r>
          </a:p>
          <a:p>
            <a:r>
              <a:rPr lang="pl-PL" dirty="0"/>
              <a:t>Kryteria zawieszenia i wznowienia testów</a:t>
            </a:r>
          </a:p>
          <a:p>
            <a:r>
              <a:rPr lang="pl-PL" dirty="0"/>
              <a:t>Test </a:t>
            </a:r>
            <a:r>
              <a:rPr lang="pl-PL" dirty="0" err="1"/>
              <a:t>Deliverables</a:t>
            </a:r>
            <a:r>
              <a:rPr lang="pl-PL" dirty="0"/>
              <a:t>:</a:t>
            </a:r>
          </a:p>
          <a:p>
            <a:pPr lvl="1"/>
            <a:r>
              <a:rPr lang="en-US" dirty="0"/>
              <a:t>Test Plan</a:t>
            </a:r>
          </a:p>
          <a:p>
            <a:pPr lvl="1"/>
            <a:r>
              <a:rPr lang="en-US" dirty="0"/>
              <a:t>Test Cases</a:t>
            </a:r>
          </a:p>
          <a:p>
            <a:pPr lvl="1"/>
            <a:r>
              <a:rPr lang="en-US" dirty="0"/>
              <a:t>Test Scripts</a:t>
            </a:r>
          </a:p>
          <a:p>
            <a:pPr lvl="1"/>
            <a:r>
              <a:rPr lang="en-US" dirty="0"/>
              <a:t>Defect/Enhancement Logs</a:t>
            </a:r>
          </a:p>
          <a:p>
            <a:pPr lvl="1"/>
            <a:r>
              <a:rPr lang="en-US" dirty="0"/>
              <a:t>Test Reports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57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A00-D970-42EA-9951-608B83E0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testów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0749-9692-43EA-B0BB-A28B5862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Środowisko testowe</a:t>
            </a:r>
          </a:p>
          <a:p>
            <a:r>
              <a:rPr lang="pl-PL" dirty="0" err="1"/>
              <a:t>Estymaty</a:t>
            </a:r>
            <a:endParaRPr lang="pl-PL" dirty="0"/>
          </a:p>
          <a:p>
            <a:r>
              <a:rPr lang="pl-PL" dirty="0"/>
              <a:t>Harmonogram</a:t>
            </a:r>
          </a:p>
          <a:p>
            <a:r>
              <a:rPr lang="pl-PL" dirty="0"/>
              <a:t>Personel i szkolenia – lista niezbędnych ról i wymaganych do nich umiejętności</a:t>
            </a:r>
          </a:p>
          <a:p>
            <a:r>
              <a:rPr lang="pl-PL" dirty="0"/>
              <a:t>Podział zadań – kto jest odpowiedzialny za co</a:t>
            </a:r>
          </a:p>
          <a:p>
            <a:r>
              <a:rPr lang="pl-PL" dirty="0"/>
              <a:t>Ryzyka</a:t>
            </a:r>
          </a:p>
          <a:p>
            <a:r>
              <a:rPr lang="pl-PL" dirty="0"/>
              <a:t>Założenia i zależności</a:t>
            </a:r>
          </a:p>
          <a:p>
            <a:r>
              <a:rPr lang="pl-PL" dirty="0"/>
              <a:t>Potrzebne zgody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34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4D04-4E45-497E-BA1E-B6065C81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Raportowanie wyników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2F4E-5392-48F8-A47D-18D5157A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Spójność - jednakowe miary i metryki w całym raporcie oraz ich jednakowa (jednoznaczna) interpretacja</a:t>
            </a:r>
          </a:p>
          <a:p>
            <a:r>
              <a:rPr lang="pl-PL" dirty="0"/>
              <a:t>Czytelność - graficzne wizualizacje z opisem i przejrzyste tabele</a:t>
            </a:r>
          </a:p>
          <a:p>
            <a:r>
              <a:rPr lang="pl-PL" dirty="0"/>
              <a:t>Jednoznaczność - wyniki 2-3 stanowe, np. przeszło, nie przeszło, nieuruchomione</a:t>
            </a:r>
          </a:p>
          <a:p>
            <a:r>
              <a:rPr lang="pl-PL" dirty="0"/>
              <a:t>Łatwość rozpowszechnienia i prezentacji - format ogólnie dostępny i łatwy w edycji, np. </a:t>
            </a:r>
            <a:r>
              <a:rPr lang="pl-PL" dirty="0" err="1"/>
              <a:t>html</a:t>
            </a:r>
            <a:r>
              <a:rPr lang="pl-PL" dirty="0"/>
              <a:t> (plik </a:t>
            </a:r>
            <a:r>
              <a:rPr lang="pl-PL" dirty="0" err="1"/>
              <a:t>wiki</a:t>
            </a:r>
            <a:r>
              <a:rPr lang="pl-PL" dirty="0"/>
              <a:t>), xls, </a:t>
            </a:r>
            <a:r>
              <a:rPr lang="pl-PL" dirty="0" err="1"/>
              <a:t>ppt</a:t>
            </a:r>
            <a:endParaRPr lang="pl-PL" dirty="0"/>
          </a:p>
          <a:p>
            <a:r>
              <a:rPr lang="pl-PL" dirty="0"/>
              <a:t>Informacja z testów - czy jest dobrze czy źle? Czytelna informacja dostępna "na pierwszy rzut oka"</a:t>
            </a:r>
          </a:p>
          <a:p>
            <a:r>
              <a:rPr lang="pl-PL" dirty="0"/>
              <a:t>Podsumowanie całości wyników w nagłówku z odpowiednią kolorystyką lub elementami graficznymi np. kciuk w górę, uśmiechnięta buźka</a:t>
            </a:r>
          </a:p>
          <a:p>
            <a:r>
              <a:rPr lang="pl-PL" dirty="0"/>
              <a:t>Łatwość porównania z poprzednimi wynikami testów - tabele porównawcze</a:t>
            </a:r>
          </a:p>
          <a:p>
            <a:r>
              <a:rPr lang="pl-PL" dirty="0"/>
              <a:t>Wsparcie do dalszej analizy wyników - wynikające również z formatu danych.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1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Zasady testowania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9F0C-3A6F-42D1-9318-1BD34969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Testowanie ukazuje obecność defektów</a:t>
            </a:r>
            <a:br>
              <a:rPr lang="pl-PL" dirty="0"/>
            </a:br>
            <a:r>
              <a:rPr lang="pl-PL" dirty="0"/>
              <a:t>Testowanie może ukazać defekty, ale nie jest w stanie udowodnić, że oprogramowanie jest od nich wolne. Testowanie redukuje liczbę potencjalnych, nieznalezionych defektów, ale nawet jeżeli nie zostanie znaleziony żaden, nie jest to dowód na stuprocentową poprawność produktu.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4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A54D-2314-4D52-B0A5-DF9AB51E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D634-1A69-4E4A-A057-34268074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postęp przygotowania testów</a:t>
            </a:r>
          </a:p>
          <a:p>
            <a:r>
              <a:rPr lang="pl-PL" dirty="0"/>
              <a:t>stopień pokrycia zmian testami</a:t>
            </a:r>
          </a:p>
          <a:p>
            <a:r>
              <a:rPr lang="pl-PL" dirty="0"/>
              <a:t>postęp wykonania testów</a:t>
            </a:r>
          </a:p>
          <a:p>
            <a:r>
              <a:rPr lang="pl-PL" dirty="0"/>
              <a:t>postęp testowania zmian</a:t>
            </a:r>
          </a:p>
          <a:p>
            <a:r>
              <a:rPr lang="pl-PL" dirty="0"/>
              <a:t>przyrost liczby błędów w podziale na fazy/iteracje</a:t>
            </a:r>
          </a:p>
          <a:p>
            <a:r>
              <a:rPr lang="pl-PL" dirty="0"/>
              <a:t>szybkość rozwiązywania błędów</a:t>
            </a:r>
          </a:p>
          <a:p>
            <a:r>
              <a:rPr lang="pl-PL" dirty="0"/>
              <a:t>itp.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0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30CE-CC46-4DD1-9A16-C89DB63D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Ryzyka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9020-B15E-49DE-A126-64306AE9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czynniki dostawcy (niemożność dostarczenia produktu/podzespołu przez zewnętrzną grupę; czynniki kontraktowe)</a:t>
            </a:r>
          </a:p>
          <a:p>
            <a:r>
              <a:rPr lang="pl-PL" dirty="0"/>
              <a:t>czynniki organizacyjne (brak umiejętności i ludzi; czynniki osobiste i treningi; czynniki polityczne takie jak problem z komunikacją, niemożność uczenia się na własnych błędach; niepoprawny odbiór lub oczekiwania względem testowania np. brak doceniania wartości błędów znalezionych podczas testowania)</a:t>
            </a:r>
          </a:p>
          <a:p>
            <a:r>
              <a:rPr lang="pl-PL" dirty="0"/>
              <a:t>czynniki techniczne (problem ze zdefiniowaniem właściwych wymagań; zakres wymagań, który może zostać osiągnięty dla istniejących ram; jakość projektów, kodu i testów)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14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F31D9A-3F67-4CE0-B4DE-B6415ADD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63D4E0-F4BD-4C51-B786-0BA703DC7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Jmeter</a:t>
            </a:r>
            <a:endParaRPr lang="pl-PL" dirty="0"/>
          </a:p>
          <a:p>
            <a:r>
              <a:rPr lang="pl-PL" dirty="0" err="1"/>
              <a:t>Postman</a:t>
            </a:r>
            <a:endParaRPr lang="pl-PL" dirty="0"/>
          </a:p>
          <a:p>
            <a:r>
              <a:rPr lang="pl-PL" dirty="0" err="1"/>
              <a:t>Moba</a:t>
            </a:r>
            <a:r>
              <a:rPr lang="pl-PL" dirty="0"/>
              <a:t> </a:t>
            </a:r>
            <a:r>
              <a:rPr lang="pl-PL" dirty="0" err="1"/>
              <a:t>xterm</a:t>
            </a:r>
            <a:endParaRPr lang="pl-PL" dirty="0"/>
          </a:p>
          <a:p>
            <a:r>
              <a:rPr lang="pl-PL" dirty="0" err="1"/>
              <a:t>Heidi</a:t>
            </a:r>
            <a:r>
              <a:rPr lang="pl-PL"/>
              <a:t> SQL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0EC3-58A5-4208-A555-7BBB4795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Zasady testowania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9F0B-4B2E-4558-B94A-3082E586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Gruntowne testowanie jest niemożliwe</a:t>
            </a:r>
            <a:br>
              <a:rPr lang="pl-PL" dirty="0"/>
            </a:br>
            <a:r>
              <a:rPr lang="pl-PL" dirty="0"/>
              <a:t>Przetestowanie wszystkiego, włącznie z wszystkimi kombinacjami danych wejściowych i warunków wstępnych, nie jest możliwe. Zamiast gruntownie sprawdzać całe oprogramowanie, możemy wesprzeć się </a:t>
            </a:r>
            <a:r>
              <a:rPr lang="pl-PL" dirty="0" err="1"/>
              <a:t>ryzykami</a:t>
            </a:r>
            <a:r>
              <a:rPr lang="pl-PL" dirty="0"/>
              <a:t> oraz priorytetami. Wyobraźmy sobie ekran pewnej aplikacji, na którym dostępne jest 15 pól wyboru, a każda posiada 5 różnych wartości. Aby przetestować każdą możliwą kombinację potrzebowalibyśmy dokładnie 30 517 587 125 (5 do potęgi 15) testów. Z pewnością nikt nie zgodziłby się na tak czasochłonne testowanie. Dlatego ważnym jest, aby odpowiednio zarządzać ryzykiem.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9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EE2C-74ED-40B2-9CC8-8E14DCF3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Zasady testowania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96FC-614E-4639-A818-D15280D7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Wczesne testowanie</a:t>
            </a:r>
            <a:br>
              <a:rPr lang="pl-PL" dirty="0"/>
            </a:br>
            <a:r>
              <a:rPr lang="pl-PL" dirty="0"/>
              <a:t>W cyklu życia rozwoju oprogramowania czynności </a:t>
            </a:r>
            <a:r>
              <a:rPr lang="pl-PL" dirty="0" err="1"/>
              <a:t>testerskie</a:t>
            </a:r>
            <a:r>
              <a:rPr lang="pl-PL" dirty="0"/>
              <a:t> powinny zaczynać się jak najwcześniej jest to możliwe oraz powinny być skoncentrowane na zdefiniowanych obiektach.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3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AE7B-E152-47B9-86BC-845F1C90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Zasady testowania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B624-3184-4B02-A0DE-D09DD64B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Kumulowanie się defektów</a:t>
            </a:r>
            <a:br>
              <a:rPr lang="pl-PL" dirty="0"/>
            </a:br>
            <a:r>
              <a:rPr lang="pl-PL" dirty="0"/>
              <a:t>Mała liczba modułów zawiera najwięcej defektów – jeżeli w danej części oprogramowania znajdziemy jakiś błąd to nasza uwaga powinna być skupiona właśnie na tej części – bardzo prawdopodobne, że znajdziemy tam koleje defekty.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3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CFDF-CA9C-48A0-B8B0-74860CCC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Zasady testowania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C82E-7F87-4290-AD22-A2BC2B94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Paradoks pestycydów</a:t>
            </a:r>
            <a:br>
              <a:rPr lang="pl-PL" dirty="0"/>
            </a:br>
            <a:r>
              <a:rPr lang="pl-PL" dirty="0"/>
              <a:t>Jeżeli powtarzane są ciągle te same testy, ostatecznie dany zestaw testów może nie być w stanie znaleźć nowych defektów. Aby przełamać ten paradoks, należy regularnie aktualizować zestaw testów w celu testowania innych części oprogramowania i znalezienia potencjalnych defektów.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1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01F2-1102-4D98-86F5-62644B9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Zasady testowania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166F-098E-4D54-8A20-B7038FD3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Testowanie jest zależne od kontekstu</a:t>
            </a:r>
            <a:br>
              <a:rPr lang="pl-PL" dirty="0"/>
            </a:br>
            <a:r>
              <a:rPr lang="pl-PL" dirty="0"/>
              <a:t>Różne oprogramowanie powinno mieć różne podejście do testowania. Oprogramowanie, w którym krytyczne i najważniejsze jest bezpieczeństwo (np. logowanie do banku) będzie wymagało innego podejścia do testowania niż oprogramowanie stricte rozrywkowe (np. gra mobilna).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8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FB34-ADA3-4985-BB31-8F8013BE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Zasady testowania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6A2B-8AD1-4507-91F1-853BDF9F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Błędne mniemanie o braku błędów</a:t>
            </a:r>
            <a:br>
              <a:rPr lang="pl-PL" dirty="0"/>
            </a:br>
            <a:r>
              <a:rPr lang="pl-PL" dirty="0"/>
              <a:t>Jeżeli oprogramowanie zostało „dokładnie” przetestowane i nie znajdujemy więcej defektów (co nie znaczy, że ich nie ma) to nie znaczy, że jest ono gotowe do wypuszczenia na rynek. Nawet jeżeli produkt został przygotowany i przetestowany to może nie spełniać wymagań użytkowników, co również jest kluczowe.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2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ADC1-DFD4-410F-8756-912CF4FF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Estymacja testów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8488-ABD5-4B96-9EAF-959DFAED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b="1" dirty="0"/>
              <a:t>czas potrzebny na</a:t>
            </a:r>
            <a:r>
              <a:rPr lang="pl-PL" dirty="0"/>
              <a:t> </a:t>
            </a:r>
            <a:r>
              <a:rPr lang="pl-PL" b="1" dirty="0"/>
              <a:t>planowanie testów</a:t>
            </a:r>
            <a:r>
              <a:rPr lang="pl-PL" dirty="0"/>
              <a:t> (czyli również na ich estymację) oraz zarządzanie (aktualizacja planu, raportowanie postępu, spotkania z zespołem itp.).</a:t>
            </a:r>
          </a:p>
          <a:p>
            <a:r>
              <a:rPr lang="pl-PL" b="1" dirty="0"/>
              <a:t>przygotowanie testów</a:t>
            </a:r>
            <a:r>
              <a:rPr lang="pl-PL" dirty="0"/>
              <a:t> w tym opracowanie scenariuszy testowych czy przypadków testowych oraz wszelkie prace związane ze środowiskiem testowym, narzędziami itp.</a:t>
            </a:r>
          </a:p>
          <a:p>
            <a:r>
              <a:rPr lang="pl-PL" b="1" dirty="0"/>
              <a:t>wykonywanie testów</a:t>
            </a:r>
            <a:r>
              <a:rPr lang="pl-PL" dirty="0"/>
              <a:t> – pełny cykl testowy dla określonego zakresu.</a:t>
            </a:r>
          </a:p>
          <a:p>
            <a:r>
              <a:rPr lang="pl-PL" b="1" dirty="0"/>
              <a:t>raportowanie błędów</a:t>
            </a:r>
            <a:r>
              <a:rPr lang="pl-PL" dirty="0"/>
              <a:t> – jeżeli system ma sporo błędów, to ich zgłaszanie może być naprawdę czasochłonne. Zastanów się, ile czasu zajmuje opisanie kroków, dodanie zrzutu ekranu lub filmu?</a:t>
            </a:r>
          </a:p>
          <a:p>
            <a:r>
              <a:rPr lang="pl-PL" b="1" dirty="0"/>
              <a:t>retesty</a:t>
            </a:r>
            <a:r>
              <a:rPr lang="pl-PL" dirty="0"/>
              <a:t>, czyli weryfikacja błędów. W trakcie retestów zwykle okazuje się, że jakaś część błędów nie została naprawiona lub pojawiły się nowe defekty. Konieczne jest więc powtarzanie tego kroku.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6681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iestandardowy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689</Words>
  <Application>Microsoft Office PowerPoint</Application>
  <PresentationFormat>On-screen Show (4:3)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Roboto</vt:lpstr>
      <vt:lpstr>Roboto Light</vt:lpstr>
      <vt:lpstr>Segoe UI</vt:lpstr>
      <vt:lpstr>Segoe UI Light</vt:lpstr>
      <vt:lpstr>Segoe UI Semibold</vt:lpstr>
      <vt:lpstr>Motyw pakietu Office</vt:lpstr>
      <vt:lpstr>Testowanie Oprogramowania</vt:lpstr>
      <vt:lpstr>Zasady testowania</vt:lpstr>
      <vt:lpstr>Zasady testowania</vt:lpstr>
      <vt:lpstr>Zasady testowania</vt:lpstr>
      <vt:lpstr>Zasady testowania</vt:lpstr>
      <vt:lpstr>Zasady testowania</vt:lpstr>
      <vt:lpstr>Zasady testowania</vt:lpstr>
      <vt:lpstr>Zasady testowania</vt:lpstr>
      <vt:lpstr>Estymacja testów</vt:lpstr>
      <vt:lpstr>Estymacja testów</vt:lpstr>
      <vt:lpstr>Techniki estymacji</vt:lpstr>
      <vt:lpstr>Techniki estymacji</vt:lpstr>
      <vt:lpstr>Strategie testów</vt:lpstr>
      <vt:lpstr>Strategie testów</vt:lpstr>
      <vt:lpstr>Plan testów</vt:lpstr>
      <vt:lpstr>Plan testów</vt:lpstr>
      <vt:lpstr>Plan testów</vt:lpstr>
      <vt:lpstr>Plan testów</vt:lpstr>
      <vt:lpstr>Raportowanie wyników</vt:lpstr>
      <vt:lpstr>Metryki</vt:lpstr>
      <vt:lpstr>Ryzyka</vt:lpstr>
      <vt:lpstr>Narzędzia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Agata Mikołajczak</dc:creator>
  <cp:lastModifiedBy>Dariusz Dolecki</cp:lastModifiedBy>
  <cp:revision>47</cp:revision>
  <dcterms:created xsi:type="dcterms:W3CDTF">2015-07-10T08:19:32Z</dcterms:created>
  <dcterms:modified xsi:type="dcterms:W3CDTF">2018-08-02T11:36:50Z</dcterms:modified>
</cp:coreProperties>
</file>