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5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71E3-5279-470C-B60C-6B1E232F308F}" type="datetimeFigureOut">
              <a:rPr lang="pl-PL" smtClean="0"/>
              <a:t>09.08.2018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1DD8-8E31-462F-8E3F-66E3071B23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90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BB5E3-18D1-40B5-A7E0-D95F5975C0CF}" type="datetimeFigureOut">
              <a:rPr lang="pl-PL" smtClean="0"/>
              <a:pPr/>
              <a:t>09.08.2018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201D-BFB7-4E3C-9B58-D9722CC2B0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06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7499-C2AE-4549-8347-69E5BA0E5E48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56763" y="6567055"/>
            <a:ext cx="1725505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ytuł 1"/>
          <p:cNvSpPr>
            <a:spLocks noGrp="1"/>
          </p:cNvSpPr>
          <p:nvPr>
            <p:ph type="ctrTitle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Tytuł prezentacji</a:t>
            </a:r>
          </a:p>
        </p:txBody>
      </p:sp>
      <p:sp>
        <p:nvSpPr>
          <p:cNvPr id="10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345084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Data</a:t>
            </a:r>
          </a:p>
        </p:txBody>
      </p:sp>
      <p:sp>
        <p:nvSpPr>
          <p:cNvPr id="12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816100" y="3585747"/>
            <a:ext cx="5875338" cy="9862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Segoe UI Light" panose="020B0502040204020203" pitchFamily="34" charset="0"/>
              </a:defRPr>
            </a:lvl1pPr>
          </a:lstStyle>
          <a:p>
            <a:pPr lvl="0"/>
            <a:r>
              <a:rPr lang="pl-PL" dirty="0"/>
              <a:t>Podtytuł</a:t>
            </a:r>
          </a:p>
          <a:p>
            <a:pPr lvl="0"/>
            <a:r>
              <a:rPr lang="pl-PL" dirty="0"/>
              <a:t>dwie linijki</a:t>
            </a:r>
          </a:p>
        </p:txBody>
      </p:sp>
    </p:spTree>
    <p:extLst>
      <p:ext uri="{BB962C8B-B14F-4D97-AF65-F5344CB8AC3E}">
        <p14:creationId xmlns:p14="http://schemas.microsoft.com/office/powerpoint/2010/main" val="26293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56449"/>
            <a:ext cx="4629150" cy="47046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F8A2-2857-48E2-8A47-A9CE9A6D7EB1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2FDD-90F0-456F-BAAA-BF1C9FFFC6BD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56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8370" y="1205345"/>
            <a:ext cx="1971675" cy="497161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197034"/>
            <a:ext cx="5880215" cy="4979930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C3C6-5B8B-446F-80F9-607D34B54500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25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końc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6D99-301A-4A48-90EB-FA05978B8964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1"/>
          <p:cNvSpPr>
            <a:spLocks noGrp="1"/>
          </p:cNvSpPr>
          <p:nvPr>
            <p:ph type="ctrTitle" hasCustomPrompt="1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Dziękujemy etc...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070755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Kontakt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EA81-872F-44BC-A1AE-8749EE7AE0F9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8245" y="6567055"/>
            <a:ext cx="1670858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</p:spTree>
    <p:extLst>
      <p:ext uri="{BB962C8B-B14F-4D97-AF65-F5344CB8AC3E}">
        <p14:creationId xmlns:p14="http://schemas.microsoft.com/office/powerpoint/2010/main" val="13879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3EF-918A-420E-B0F8-4C9699FA6612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043953"/>
            <a:ext cx="7886700" cy="4133010"/>
          </a:xfrm>
        </p:spPr>
        <p:txBody>
          <a:bodyPr>
            <a:normAutofit/>
          </a:bodyPr>
          <a:lstStyle>
            <a:lvl1pPr marL="0" indent="0">
              <a:buSzPct val="110000"/>
              <a:buFontTx/>
              <a:buNone/>
              <a:defRPr sz="2000"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4"/>
              </a:buBlip>
              <a:defRPr/>
            </a:lvl4pPr>
            <a:lvl5pPr marL="2057400" indent="-22860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07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EEF-BF73-40D3-91A1-0D845AE88E86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25161" y="4065001"/>
            <a:ext cx="5875338" cy="986253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</a:lstStyle>
          <a:p>
            <a:pPr lvl="0"/>
            <a:r>
              <a:rPr lang="pl-PL"/>
              <a:t>Podtytuł</a:t>
            </a:r>
            <a:endParaRPr lang="pl-PL" dirty="0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0773" y="3026459"/>
            <a:ext cx="6883400" cy="657355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pl-PL"/>
              <a:t>Kliknij, aby edytować nagłówek</a:t>
            </a:r>
          </a:p>
        </p:txBody>
      </p:sp>
    </p:spTree>
    <p:extLst>
      <p:ext uri="{BB962C8B-B14F-4D97-AF65-F5344CB8AC3E}">
        <p14:creationId xmlns:p14="http://schemas.microsoft.com/office/powerpoint/2010/main" val="2097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6618"/>
            <a:ext cx="3886200" cy="4140344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6618"/>
            <a:ext cx="3886200" cy="414034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F428-31F7-4351-A761-2A113992A2A5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9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36619"/>
            <a:ext cx="3868340" cy="71856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44931"/>
            <a:ext cx="3887391" cy="710247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4319-5959-47EA-AF49-4FD0A3BDB676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2867891"/>
            <a:ext cx="3886200" cy="33090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67892"/>
            <a:ext cx="3886200" cy="33090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D73A-069F-48AB-B768-15C2DCA0221A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1205345"/>
            <a:ext cx="7886700" cy="14048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15C-9FFD-4D87-9094-2A1E6B931D36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5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1197033"/>
            <a:ext cx="4629150" cy="46640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E604-728C-4812-BA74-090038664047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1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 Kliknij, aby edytować style wzorca tekstu</a:t>
            </a:r>
          </a:p>
          <a:p>
            <a:pPr lvl="1"/>
            <a:r>
              <a:rPr lang="pl-PL" dirty="0"/>
              <a:t> Drugi poziom</a:t>
            </a:r>
          </a:p>
          <a:p>
            <a:pPr lvl="2"/>
            <a:r>
              <a:rPr lang="pl-PL" dirty="0"/>
              <a:t> 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6D99-301A-4A48-90EB-FA05978B8964}" type="datetime1">
              <a:rPr lang="pl-PL" smtClean="0"/>
              <a:pPr/>
              <a:t>09.08.2018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67055"/>
            <a:ext cx="1679171" cy="290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5">
            <a:extLst>
              <a:ext uri="{FF2B5EF4-FFF2-40B4-BE49-F238E27FC236}">
                <a16:creationId xmlns:a16="http://schemas.microsoft.com/office/drawing/2014/main" id="{B979474F-322A-4B71-BEC2-A5C7AC40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352" y="2275685"/>
            <a:ext cx="6281244" cy="1071072"/>
          </a:xfrm>
        </p:spPr>
        <p:txBody>
          <a:bodyPr>
            <a:normAutofit fontScale="90000"/>
          </a:bodyPr>
          <a:lstStyle/>
          <a:p>
            <a:r>
              <a:rPr lang="pl-PL" dirty="0"/>
              <a:t>Testowanie Oprogramowania</a:t>
            </a:r>
          </a:p>
        </p:txBody>
      </p:sp>
      <p:sp>
        <p:nvSpPr>
          <p:cNvPr id="9" name="Symbol zastępczy tekstu 6">
            <a:extLst>
              <a:ext uri="{FF2B5EF4-FFF2-40B4-BE49-F238E27FC236}">
                <a16:creationId xmlns:a16="http://schemas.microsoft.com/office/drawing/2014/main" id="{162FC576-17C4-4BDB-9068-B56BDF145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6100" y="3585747"/>
            <a:ext cx="5875338" cy="986253"/>
          </a:xfrm>
        </p:spPr>
        <p:txBody>
          <a:bodyPr/>
          <a:lstStyle/>
          <a:p>
            <a:r>
              <a:rPr lang="pl-PL" dirty="0"/>
              <a:t>HTML/CSS</a:t>
            </a:r>
          </a:p>
        </p:txBody>
      </p:sp>
      <p:sp>
        <p:nvSpPr>
          <p:cNvPr id="10" name="Podtytuł 7">
            <a:extLst>
              <a:ext uri="{FF2B5EF4-FFF2-40B4-BE49-F238E27FC236}">
                <a16:creationId xmlns:a16="http://schemas.microsoft.com/office/drawing/2014/main" id="{89C16E11-9537-4EFC-A298-BFCBBA9D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353" y="5345084"/>
            <a:ext cx="5876366" cy="872836"/>
          </a:xfrm>
        </p:spPr>
        <p:txBody>
          <a:bodyPr/>
          <a:lstStyle/>
          <a:p>
            <a:r>
              <a:rPr lang="pl-PL" dirty="0"/>
              <a:t>Dariusz Dolecki</a:t>
            </a:r>
          </a:p>
        </p:txBody>
      </p:sp>
    </p:spTree>
    <p:extLst>
      <p:ext uri="{BB962C8B-B14F-4D97-AF65-F5344CB8AC3E}">
        <p14:creationId xmlns:p14="http://schemas.microsoft.com/office/powerpoint/2010/main" val="391913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8AEE-70F2-4680-9774-40CEBA90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619-08B8-4AFE-B6E5-697B000A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&lt;dl&gt;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&lt;dt&gt;Coffee&lt;/dt&gt;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&lt;dd&gt;Black hot drink&lt;/dd&gt;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&lt;dt&gt;Milk&lt;/dt&gt;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&lt;dd&gt;White cold drink&lt;/dd&gt;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410794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24FC-707E-4BD8-BD37-B51E54A4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FD32-AB09-4998-AB93-3678F0CB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&lt;h1&gt;</a:t>
            </a:r>
            <a:r>
              <a:rPr lang="pl-PL" dirty="0">
                <a:latin typeface="Consolas" panose="020B0609020204030204" pitchFamily="49" charset="0"/>
              </a:rPr>
              <a:t> Nagłówek </a:t>
            </a:r>
            <a:r>
              <a:rPr lang="en-US" dirty="0">
                <a:latin typeface="Consolas" panose="020B0609020204030204" pitchFamily="49" charset="0"/>
              </a:rPr>
              <a:t>1&lt;/h1&gt;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&lt;h2&gt;</a:t>
            </a:r>
            <a:r>
              <a:rPr lang="pl-PL" dirty="0">
                <a:latin typeface="Consolas" panose="020B0609020204030204" pitchFamily="49" charset="0"/>
              </a:rPr>
              <a:t> Nagłówek </a:t>
            </a:r>
            <a:r>
              <a:rPr lang="en-US" dirty="0">
                <a:latin typeface="Consolas" panose="020B0609020204030204" pitchFamily="49" charset="0"/>
              </a:rPr>
              <a:t>2&lt;/h2&gt;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&lt;h3&gt;</a:t>
            </a:r>
            <a:r>
              <a:rPr lang="pl-PL" dirty="0">
                <a:latin typeface="Consolas" panose="020B0609020204030204" pitchFamily="49" charset="0"/>
              </a:rPr>
              <a:t> Nagłówek </a:t>
            </a:r>
            <a:r>
              <a:rPr lang="en-US" dirty="0">
                <a:latin typeface="Consolas" panose="020B0609020204030204" pitchFamily="49" charset="0"/>
              </a:rPr>
              <a:t>3&lt;/h3&gt;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&lt;h4&gt;</a:t>
            </a:r>
            <a:r>
              <a:rPr lang="pl-PL" dirty="0">
                <a:latin typeface="Consolas" panose="020B0609020204030204" pitchFamily="49" charset="0"/>
              </a:rPr>
              <a:t> Nagłówek </a:t>
            </a:r>
            <a:r>
              <a:rPr lang="en-US" dirty="0">
                <a:latin typeface="Consolas" panose="020B0609020204030204" pitchFamily="49" charset="0"/>
              </a:rPr>
              <a:t>4&lt;/h4&gt;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&lt;h5&gt;</a:t>
            </a:r>
            <a:r>
              <a:rPr lang="pl-PL" dirty="0">
                <a:latin typeface="Consolas" panose="020B0609020204030204" pitchFamily="49" charset="0"/>
              </a:rPr>
              <a:t> Nagłówek </a:t>
            </a:r>
            <a:r>
              <a:rPr lang="en-US" dirty="0">
                <a:latin typeface="Consolas" panose="020B0609020204030204" pitchFamily="49" charset="0"/>
              </a:rPr>
              <a:t>5&lt;/h5&gt;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&lt;h6&gt;</a:t>
            </a:r>
            <a:r>
              <a:rPr lang="pl-PL" dirty="0">
                <a:latin typeface="Consolas" panose="020B0609020204030204" pitchFamily="49" charset="0"/>
              </a:rPr>
              <a:t> Nagłówek </a:t>
            </a:r>
            <a:r>
              <a:rPr lang="en-US" dirty="0">
                <a:latin typeface="Consolas" panose="020B0609020204030204" pitchFamily="49" charset="0"/>
              </a:rPr>
              <a:t>6&lt;/h6&gt;</a:t>
            </a:r>
          </a:p>
        </p:txBody>
      </p:sp>
    </p:spTree>
    <p:extLst>
      <p:ext uri="{BB962C8B-B14F-4D97-AF65-F5344CB8AC3E}">
        <p14:creationId xmlns:p14="http://schemas.microsoft.com/office/powerpoint/2010/main" val="121197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6E23-7617-4AB8-A4DC-9AFCFAD8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DFD1-29F9-435F-86FA-F7599289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&lt;input list="browsers"&gt;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datalist</a:t>
            </a:r>
            <a:r>
              <a:rPr lang="en-US" dirty="0">
                <a:latin typeface="Consolas" panose="020B0609020204030204" pitchFamily="49" charset="0"/>
              </a:rPr>
              <a:t> id="browsers"&gt;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&lt;option value="Internet Explorer"&gt;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&lt;option value="Firefox"&gt;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&lt;option value="Chrome"&gt;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&lt;option value="Opera"&gt;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&lt;option value="Safari"&gt;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datalist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8929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B480-8BE6-4776-A86D-EEBA42F5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F37B-967D-4371-91B0-C0DC0797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&lt;h1&gt;</a:t>
            </a:r>
            <a:r>
              <a:rPr lang="pl-PL" dirty="0">
                <a:latin typeface="Consolas" panose="020B0609020204030204" pitchFamily="49" charset="0"/>
              </a:rPr>
              <a:t>Akapit</a:t>
            </a:r>
            <a:r>
              <a:rPr lang="en-US" dirty="0">
                <a:latin typeface="Consolas" panose="020B0609020204030204" pitchFamily="49" charset="0"/>
              </a:rPr>
              <a:t>&lt;/h1&gt;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pl-PL" dirty="0">
                <a:latin typeface="Consolas" panose="020B0609020204030204" pitchFamily="49" charset="0"/>
              </a:rPr>
              <a:t>Nagłówek</a:t>
            </a:r>
            <a:r>
              <a:rPr lang="en-US" dirty="0">
                <a:latin typeface="Consolas" panose="020B0609020204030204" pitchFamily="49" charset="0"/>
              </a:rPr>
              <a:t>&lt;/p&gt;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hr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&lt;h1&gt;</a:t>
            </a:r>
            <a:r>
              <a:rPr lang="pl-PL" dirty="0">
                <a:latin typeface="Consolas" panose="020B0609020204030204" pitchFamily="49" charset="0"/>
              </a:rPr>
              <a:t>Nagłówek</a:t>
            </a:r>
            <a:r>
              <a:rPr lang="en-US" dirty="0">
                <a:latin typeface="Consolas" panose="020B0609020204030204" pitchFamily="49" charset="0"/>
              </a:rPr>
              <a:t>&lt;/h1&gt;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pl-PL" dirty="0">
                <a:latin typeface="Consolas" panose="020B0609020204030204" pitchFamily="49" charset="0"/>
              </a:rPr>
              <a:t>Akapit</a:t>
            </a:r>
            <a:r>
              <a:rPr lang="en-US" dirty="0"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6938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E324-BBAE-4D0D-8927-D2F4F55F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446B-1F8F-4CBA-AA18-56AA8D9A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&lt;a 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="https://www.w3schools.com"&gt;</a:t>
            </a:r>
            <a:r>
              <a:rPr lang="pl-PL" dirty="0">
                <a:latin typeface="Consolas" panose="020B0609020204030204" pitchFamily="49" charset="0"/>
              </a:rPr>
              <a:t>Darmowe kursy</a:t>
            </a:r>
            <a:r>
              <a:rPr lang="en-US" dirty="0">
                <a:latin typeface="Consolas" panose="020B060902020403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6577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6979-B18A-4D02-8007-C8F53D26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1D4D-D680-4BF8-B7E3-4E859411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CSS -</a:t>
            </a:r>
            <a:r>
              <a:rPr lang="en-US" dirty="0"/>
              <a:t>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Opisuje w jaki sposób elementy HTML maja być wyświetlane na ekranie</a:t>
            </a:r>
          </a:p>
          <a:p>
            <a:pPr marL="0" indent="0">
              <a:buNone/>
            </a:pPr>
            <a:r>
              <a:rPr lang="pl-PL" dirty="0"/>
              <a:t>Pozwala na zmianę wyglądu wielu elementów przez dokonanie poprawek w jednym miejscu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1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C622-64A7-4CC4-930A-CD3809C1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składni CSS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B7D89F-3733-4CC9-839F-207F8238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H1 {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blue</a:t>
            </a:r>
            <a:r>
              <a:rPr lang="pl-PL" dirty="0"/>
              <a:t>; </a:t>
            </a:r>
            <a:r>
              <a:rPr lang="pl-PL" dirty="0" err="1"/>
              <a:t>font-size</a:t>
            </a:r>
            <a:r>
              <a:rPr lang="pl-PL" dirty="0"/>
              <a:t>: 12px;}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H1 – </a:t>
            </a:r>
            <a:r>
              <a:rPr lang="pl-PL" dirty="0" err="1"/>
              <a:t>selktor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Clolor</a:t>
            </a:r>
            <a:r>
              <a:rPr lang="pl-PL" dirty="0"/>
              <a:t> – Właściwość</a:t>
            </a:r>
          </a:p>
          <a:p>
            <a:pPr marL="0" indent="0">
              <a:buNone/>
            </a:pPr>
            <a:r>
              <a:rPr lang="pl-PL" dirty="0"/>
              <a:t>Blue - Wartość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D4C905-0751-495D-895E-6B62EC0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err="1"/>
              <a:t>urzywać</a:t>
            </a:r>
            <a:r>
              <a:rPr lang="pl-PL" dirty="0"/>
              <a:t> CSS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E13123-335B-4F2D-8A6A-B44A1CA5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&lt;head&gt;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&lt;link 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 type="text/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" 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="mystyle.css"&gt;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cs typeface="Segoe UI Light" panose="020B0502040204020203" pitchFamily="34" charset="0"/>
              </a:rPr>
              <a:t>Deklaracja pliku stylu powinna się znajdować w każdym dokumencie .</a:t>
            </a:r>
            <a:r>
              <a:rPr lang="pl-PL" dirty="0" err="1">
                <a:cs typeface="Segoe UI Light" panose="020B0502040204020203" pitchFamily="34" charset="0"/>
              </a:rPr>
              <a:t>html</a:t>
            </a:r>
            <a:endParaRPr lang="en-U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0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B6AE-246C-4A23-A32C-414E5F44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8462-6AA8-44BD-B2E8-5453AD79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cs typeface="Segoe UI Light" panose="020B0502040204020203" pitchFamily="34" charset="0"/>
              </a:rPr>
              <a:t>Ustawianie domyślnych </a:t>
            </a:r>
            <a:r>
              <a:rPr lang="pl-PL" dirty="0" err="1">
                <a:cs typeface="Segoe UI Light" panose="020B0502040204020203" pitchFamily="34" charset="0"/>
              </a:rPr>
              <a:t>wartośći</a:t>
            </a:r>
            <a:r>
              <a:rPr lang="pl-PL" dirty="0">
                <a:cs typeface="Segoe UI Light" panose="020B0502040204020203" pitchFamily="34" charset="0"/>
              </a:rPr>
              <a:t> dla </a:t>
            </a:r>
            <a:r>
              <a:rPr lang="pl-PL" dirty="0" err="1">
                <a:cs typeface="Segoe UI Light" panose="020B0502040204020203" pitchFamily="34" charset="0"/>
              </a:rPr>
              <a:t>tagów</a:t>
            </a:r>
            <a:r>
              <a:rPr lang="pl-PL" dirty="0">
                <a:cs typeface="Segoe UI Light" panose="020B0502040204020203" pitchFamily="34" charset="0"/>
              </a:rPr>
              <a:t> HTML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text-align: center;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color: red;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1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A7F-AEB9-4992-911C-95AA2A8A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939B-FD40-42AC-9F58-4967726D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Ustawianie domyślnych wartości dla klas CSS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.center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text-align: center;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color: red;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2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46A08-5E1B-455C-B619-D0FF261A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HTML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44C33-64D1-4B88-9D4F-821DEF74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HTML (</a:t>
            </a:r>
            <a:r>
              <a:rPr lang="en-US" b="1" dirty="0" err="1"/>
              <a:t>HyperText</a:t>
            </a:r>
            <a:r>
              <a:rPr lang="en-US" b="1" dirty="0"/>
              <a:t> Markup Language)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język wykorzystywany do tworzenia stron internetowych. Jest to zbiór kilkudziesięciu znaczników, za pomocą których w zwykłym dokumencie tekstowym ( np. Microsoft Word) tworzymy tzw. kod źródłowy strony internetowej.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AD3-2191-4D83-AD92-CD8A501C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Korzystanie z klas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8332-A961-4E96-BD7E-16B40172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.center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text-align: center;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color: red;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&lt;h1 class="center"&gt;Red and center-aligned heading&lt;/h1&gt;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&lt;p class="center"&gt;Red and center-aligned paragraph.&lt;/p&gt; 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028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8B8D-1E71-4ECB-8398-E7401DF0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2674-2F5C-4740-A05C-8DFEDCB7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Ustawianie domyślnych wartości dla </a:t>
            </a:r>
            <a:r>
              <a:rPr lang="pl-PL" dirty="0" err="1"/>
              <a:t>css</a:t>
            </a:r>
            <a:r>
              <a:rPr lang="pl-PL" dirty="0"/>
              <a:t> id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#para1 {</a:t>
            </a:r>
            <a:br>
              <a:rPr lang="es-ES" dirty="0">
                <a:latin typeface="Consolas" panose="020B0609020204030204" pitchFamily="49" charset="0"/>
              </a:rPr>
            </a:br>
            <a:r>
              <a:rPr lang="es-ES" dirty="0">
                <a:latin typeface="Consolas" panose="020B0609020204030204" pitchFamily="49" charset="0"/>
              </a:rPr>
              <a:t>    </a:t>
            </a:r>
            <a:r>
              <a:rPr lang="es-ES" dirty="0" err="1">
                <a:latin typeface="Consolas" panose="020B0609020204030204" pitchFamily="49" charset="0"/>
              </a:rPr>
              <a:t>text-align</a:t>
            </a:r>
            <a:r>
              <a:rPr lang="es-ES" dirty="0">
                <a:latin typeface="Consolas" panose="020B0609020204030204" pitchFamily="49" charset="0"/>
              </a:rPr>
              <a:t>: center;</a:t>
            </a:r>
            <a:br>
              <a:rPr lang="es-ES" dirty="0">
                <a:latin typeface="Consolas" panose="020B0609020204030204" pitchFamily="49" charset="0"/>
              </a:rPr>
            </a:br>
            <a:r>
              <a:rPr lang="es-ES" dirty="0">
                <a:latin typeface="Consolas" panose="020B0609020204030204" pitchFamily="49" charset="0"/>
              </a:rPr>
              <a:t>    color: red;</a:t>
            </a:r>
            <a:br>
              <a:rPr lang="es-ES" dirty="0">
                <a:latin typeface="Consolas" panose="020B0609020204030204" pitchFamily="49" charset="0"/>
              </a:rPr>
            </a:br>
            <a:r>
              <a:rPr lang="es-ES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424A-2769-4383-BF75-EE869E17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Korzystanie z CSS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E69B-FCDD-40DC-9276-4E6B2F02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#para1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text-align: center;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color: red;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&lt;p id="para1"&gt;Hello World!&lt;/p&gt;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&lt;p&gt;This paragraph is not affected by the style.&lt;/p&gt;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3555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A25-5F4B-45A8-A53B-D3046349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	!</a:t>
            </a:r>
            <a:r>
              <a:rPr lang="pl-PL" dirty="0" err="1"/>
              <a:t>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3F17-6560-438E-BCF7-E5803895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!</a:t>
            </a:r>
            <a:r>
              <a:rPr lang="pl-PL" dirty="0" err="1"/>
              <a:t>Important</a:t>
            </a:r>
            <a:r>
              <a:rPr lang="pl-PL" dirty="0"/>
              <a:t> – Właściwości z tym parametrem nie będą nadpisywane przez inne deklaracje.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text-align: center;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color: red</a:t>
            </a:r>
            <a:r>
              <a:rPr lang="pl-PL" dirty="0">
                <a:latin typeface="Consolas" panose="020B0609020204030204" pitchFamily="49" charset="0"/>
              </a:rPr>
              <a:t> !</a:t>
            </a:r>
            <a:r>
              <a:rPr lang="pl-PL" dirty="0" err="1">
                <a:latin typeface="Consolas" panose="020B0609020204030204" pitchFamily="49" charset="0"/>
              </a:rPr>
              <a:t>important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#para1</a:t>
            </a:r>
            <a:r>
              <a:rPr lang="en-US" dirty="0">
                <a:latin typeface="Consolas" panose="020B0609020204030204" pitchFamily="49" charset="0"/>
              </a:rPr>
              <a:t>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text-align: center;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color: </a:t>
            </a:r>
            <a:r>
              <a:rPr lang="pl-PL" dirty="0" err="1">
                <a:latin typeface="Consolas" panose="020B0609020204030204" pitchFamily="49" charset="0"/>
              </a:rPr>
              <a:t>green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37D-1721-4447-ADBF-716ECFC6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58B8-85C1-4CBE-8D97-DD86957C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&lt;p id="para1"&gt;Hello World!&lt;/p&gt;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&lt;p&gt;This paragraph is not affected by the style.&lt;/p&gt;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4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733-1C38-412E-A289-F2DCB8E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8C95-0127-4C7F-9126-E62C8EFA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Wewnątrz sekcji &lt;</a:t>
            </a:r>
            <a:r>
              <a:rPr lang="pl-PL" dirty="0" err="1"/>
              <a:t>head</a:t>
            </a:r>
            <a:r>
              <a:rPr lang="pl-PL" dirty="0"/>
              <a:t>&gt;&lt;/</a:t>
            </a:r>
            <a:r>
              <a:rPr lang="pl-PL" dirty="0" err="1"/>
              <a:t>head</a:t>
            </a:r>
            <a:r>
              <a:rPr lang="pl-PL" dirty="0"/>
              <a:t>&gt;</a:t>
            </a:r>
          </a:p>
          <a:p>
            <a:r>
              <a:rPr lang="pl-PL" dirty="0"/>
              <a:t>W zewnętrznych plikach .</a:t>
            </a:r>
            <a:r>
              <a:rPr lang="pl-PL" dirty="0" err="1"/>
              <a:t>css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="stylesheet"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br>
              <a:rPr lang="en-US" dirty="0"/>
            </a:br>
            <a:r>
              <a:rPr lang="en-US" dirty="0"/>
              <a:t>&lt;/head&gt;</a:t>
            </a:r>
            <a:endParaRPr lang="pl-PL" dirty="0"/>
          </a:p>
          <a:p>
            <a:r>
              <a:rPr lang="pl-PL" dirty="0" err="1"/>
              <a:t>Inline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&lt;body&gt;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&lt;p style="color:blue;font-size:46px;"&gt; </a:t>
            </a:r>
            <a:r>
              <a:rPr lang="pl-PL" dirty="0"/>
              <a:t>jakiś napis</a:t>
            </a:r>
            <a:r>
              <a:rPr lang="en-US" dirty="0"/>
              <a:t>, &lt;strong&gt;strong&lt;/strong&gt; paragraph &lt;/p&gt;</a:t>
            </a:r>
            <a:endParaRPr lang="pl-PL"/>
          </a:p>
          <a:p>
            <a:pPr marL="0" indent="0">
              <a:buNone/>
            </a:pPr>
            <a:r>
              <a:rPr lang="en-US"/>
              <a:t>&lt;/</a:t>
            </a:r>
            <a:r>
              <a:rPr lang="en-US" dirty="0"/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22589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CDFEB-735E-436B-815A-2BCEFE92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HTML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FC884F-0709-4106-BCA2-4B60224D4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40676" y="2044702"/>
          <a:ext cx="5862648" cy="4132258"/>
        </p:xfrm>
        <a:graphic>
          <a:graphicData uri="http://schemas.openxmlformats.org/drawingml/2006/table">
            <a:tbl>
              <a:tblPr/>
              <a:tblGrid>
                <a:gridCol w="2931324">
                  <a:extLst>
                    <a:ext uri="{9D8B030D-6E8A-4147-A177-3AD203B41FA5}">
                      <a16:colId xmlns:a16="http://schemas.microsoft.com/office/drawing/2014/main" val="2009960212"/>
                    </a:ext>
                  </a:extLst>
                </a:gridCol>
                <a:gridCol w="2931324">
                  <a:extLst>
                    <a:ext uri="{9D8B030D-6E8A-4147-A177-3AD203B41FA5}">
                      <a16:colId xmlns:a16="http://schemas.microsoft.com/office/drawing/2014/main" val="3500387496"/>
                    </a:ext>
                  </a:extLst>
                </a:gridCol>
              </a:tblGrid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1989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 Berners-Lee invented www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4694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1991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 Berners-Lee invented HTML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0304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1993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Dave Raggett drafted HTML+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17485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1995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HTML Working Group defined HTML 2.0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47606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1997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 3.2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90484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1999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 4.01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74420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2000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XHTML 1.0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28149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2008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WHATWG HTML5 First Public Draft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052094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2012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WHATWG HTML5 Living Standard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630401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2014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HTML5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79397"/>
                  </a:ext>
                </a:extLst>
              </a:tr>
              <a:tr h="475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2016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Candidate Recommendation: HTML 5.1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46071"/>
                  </a:ext>
                </a:extLst>
              </a:tr>
              <a:tr h="475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W3C Recommendation: HTML5.1 2nd Edition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34652"/>
                  </a:ext>
                </a:extLst>
              </a:tr>
              <a:tr h="2892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103307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W3C Recommendation: HTML5.2</a:t>
                      </a:r>
                    </a:p>
                  </a:txBody>
                  <a:tcPr marL="51653" marR="51653" marT="51653" marB="5165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2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4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9FF4-1B62-4954-AC83-73983357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 przykłady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BB94-D01D-45EE-8053-E784BF79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&lt;!DOCTYPE html&gt;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&lt;html&gt;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&lt;head&gt;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&lt;script&gt;</a:t>
            </a:r>
            <a:r>
              <a:rPr lang="en-US" sz="1500" dirty="0" err="1">
                <a:latin typeface="Consolas" panose="020B0609020204030204" pitchFamily="49" charset="0"/>
              </a:rPr>
              <a:t>document.createElement</a:t>
            </a:r>
            <a:r>
              <a:rPr lang="en-US" sz="1500" dirty="0">
                <a:latin typeface="Consolas" panose="020B0609020204030204" pitchFamily="49" charset="0"/>
              </a:rPr>
              <a:t>("</a:t>
            </a:r>
            <a:r>
              <a:rPr lang="en-US" sz="1500" dirty="0" err="1">
                <a:latin typeface="Consolas" panose="020B0609020204030204" pitchFamily="49" charset="0"/>
              </a:rPr>
              <a:t>myHero</a:t>
            </a:r>
            <a:r>
              <a:rPr lang="en-US" sz="1500" dirty="0">
                <a:latin typeface="Consolas" panose="020B0609020204030204" pitchFamily="49" charset="0"/>
              </a:rPr>
              <a:t>")&lt;/script&gt;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&lt;style&gt;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err="1">
                <a:latin typeface="Consolas" panose="020B0609020204030204" pitchFamily="49" charset="0"/>
              </a:rPr>
              <a:t>myHero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  display: block;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  background-color: #</a:t>
            </a:r>
            <a:r>
              <a:rPr lang="en-US" sz="1500" dirty="0" err="1">
                <a:latin typeface="Consolas" panose="020B0609020204030204" pitchFamily="49" charset="0"/>
              </a:rPr>
              <a:t>dddddd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  padding: 50px;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  font-size: 30px;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 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&lt;/style&gt; 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&lt;/head&gt;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&lt;body&gt;</a:t>
            </a: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&lt;h1&gt;A Heading&lt;/h1&gt;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latin typeface="Consolas" panose="020B0609020204030204" pitchFamily="49" charset="0"/>
              </a:rPr>
              <a:t>myHero</a:t>
            </a:r>
            <a:r>
              <a:rPr lang="en-US" sz="1500" dirty="0">
                <a:latin typeface="Consolas" panose="020B0609020204030204" pitchFamily="49" charset="0"/>
              </a:rPr>
              <a:t>&gt;My Hero Element&lt;/</a:t>
            </a:r>
            <a:r>
              <a:rPr lang="en-US" sz="1500" dirty="0" err="1">
                <a:latin typeface="Consolas" panose="020B0609020204030204" pitchFamily="49" charset="0"/>
              </a:rPr>
              <a:t>myHero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  <a:br>
              <a:rPr lang="en-US" sz="1500" dirty="0">
                <a:latin typeface="Consolas" panose="020B0609020204030204" pitchFamily="49" charset="0"/>
              </a:rPr>
            </a:b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&lt;/body&gt;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1249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AE85-53F9-4FC0-8811-970DBC3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21C7-3C03-4D73-B423-D071F0A7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&lt;!DOCTYPE html&gt;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</a:rPr>
              <a:t>html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&lt;</a:t>
            </a:r>
            <a:r>
              <a:rPr lang="pl-PL" dirty="0" err="1">
                <a:latin typeface="Consolas" panose="020B0609020204030204" pitchFamily="49" charset="0"/>
              </a:rPr>
              <a:t>head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&lt;</a:t>
            </a:r>
            <a:r>
              <a:rPr lang="pl-PL" dirty="0" err="1">
                <a:latin typeface="Consolas" panose="020B0609020204030204" pitchFamily="49" charset="0"/>
              </a:rPr>
              <a:t>title</a:t>
            </a:r>
            <a:r>
              <a:rPr lang="pl-PL" dirty="0">
                <a:latin typeface="Consolas" panose="020B0609020204030204" pitchFamily="49" charset="0"/>
              </a:rPr>
              <a:t>&gt;&lt;/</a:t>
            </a:r>
            <a:r>
              <a:rPr lang="pl-PL" dirty="0" err="1">
                <a:latin typeface="Consolas" panose="020B0609020204030204" pitchFamily="49" charset="0"/>
              </a:rPr>
              <a:t>title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&lt;/</a:t>
            </a:r>
            <a:r>
              <a:rPr lang="pl-PL" dirty="0" err="1">
                <a:latin typeface="Consolas" panose="020B0609020204030204" pitchFamily="49" charset="0"/>
              </a:rPr>
              <a:t>head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&lt;/</a:t>
            </a:r>
            <a:r>
              <a:rPr lang="pl-PL" dirty="0" err="1">
                <a:latin typeface="Consolas" panose="020B0609020204030204" pitchFamily="49" charset="0"/>
              </a:rPr>
              <a:t>html</a:t>
            </a:r>
            <a:r>
              <a:rPr lang="pl-PL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2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83F7-C571-4F61-B4AD-D7363137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Tag &lt;meta&gt;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91A8-1D0E-4D91-8DCD-ED96C691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&lt;head&gt;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&lt;meta charset="UTF-8"&gt;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&lt;meta name="description" content="Free Web tutorials"&gt;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&lt;meta name="keywords" content="</a:t>
            </a:r>
            <a:r>
              <a:rPr lang="en-US" dirty="0" err="1">
                <a:latin typeface="Consolas" panose="020B0609020204030204" pitchFamily="49" charset="0"/>
              </a:rPr>
              <a:t>HTML,CSS,XML,JavaScript</a:t>
            </a:r>
            <a:r>
              <a:rPr lang="en-US" dirty="0">
                <a:latin typeface="Consolas" panose="020B0609020204030204" pitchFamily="49" charset="0"/>
              </a:rPr>
              <a:t>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&lt;meta name="author" content="John Doe"&gt;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&lt;meta name="viewport" content="width=device-width, initial-scale=1.0"&gt;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17216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9BDF-C827-4721-B838-85E60064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0003-2A06-4DBF-A8B4-087C5DBD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&lt;article&gt;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&lt;header&gt;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&lt;h1&gt;</a:t>
            </a:r>
            <a:r>
              <a:rPr lang="pl-PL" dirty="0">
                <a:latin typeface="Consolas" panose="020B0609020204030204" pitchFamily="49" charset="0"/>
              </a:rPr>
              <a:t>Ważny nagłówek</a:t>
            </a:r>
            <a:r>
              <a:rPr lang="en-US" dirty="0">
                <a:latin typeface="Consolas" panose="020B0609020204030204" pitchFamily="49" charset="0"/>
              </a:rPr>
              <a:t>&lt;/h1&gt;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&lt;h3&gt;</a:t>
            </a:r>
            <a:r>
              <a:rPr lang="pl-PL" dirty="0">
                <a:latin typeface="Consolas" panose="020B0609020204030204" pitchFamily="49" charset="0"/>
              </a:rPr>
              <a:t>Mniej ważny nagłówek</a:t>
            </a:r>
            <a:r>
              <a:rPr lang="en-US" dirty="0">
                <a:latin typeface="Consolas" panose="020B0609020204030204" pitchFamily="49" charset="0"/>
              </a:rPr>
              <a:t>&lt;/h3&gt;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&lt;p&gt;</a:t>
            </a:r>
            <a:r>
              <a:rPr lang="pl-PL" dirty="0">
                <a:latin typeface="Consolas" panose="020B0609020204030204" pitchFamily="49" charset="0"/>
              </a:rPr>
              <a:t>Dodatkowe informacje</a:t>
            </a:r>
            <a:r>
              <a:rPr lang="en-US" dirty="0">
                <a:latin typeface="Consolas" panose="020B0609020204030204" pitchFamily="49" charset="0"/>
              </a:rPr>
              <a:t>&lt;/p&gt;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&lt;/header&gt;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&lt;p&gt;Lorem Ipsum dolor set </a:t>
            </a:r>
            <a:r>
              <a:rPr lang="en-US" dirty="0" err="1">
                <a:latin typeface="Consolas" panose="020B0609020204030204" pitchFamily="49" charset="0"/>
              </a:rPr>
              <a:t>amet</a:t>
            </a:r>
            <a:r>
              <a:rPr lang="en-US" dirty="0">
                <a:latin typeface="Consolas" panose="020B0609020204030204" pitchFamily="49" charset="0"/>
              </a:rPr>
              <a:t>....&lt;/p&gt;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252939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877-243D-4F66-A028-BD85229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1202-C58B-4BAC-82F9-E3F93B92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&lt;div style="</a:t>
            </a:r>
            <a:r>
              <a:rPr lang="en-US" dirty="0" err="1">
                <a:latin typeface="Consolas" panose="020B0609020204030204" pitchFamily="49" charset="0"/>
              </a:rPr>
              <a:t>background-color:lightblue</a:t>
            </a:r>
            <a:r>
              <a:rPr lang="en-US" dirty="0">
                <a:latin typeface="Consolas" panose="020B0609020204030204" pitchFamily="49" charset="0"/>
              </a:rPr>
              <a:t>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&lt;h3&gt;</a:t>
            </a:r>
            <a:r>
              <a:rPr lang="pl-PL" dirty="0">
                <a:latin typeface="Consolas" panose="020B0609020204030204" pitchFamily="49" charset="0"/>
              </a:rPr>
              <a:t>Nagłówek</a:t>
            </a:r>
            <a:r>
              <a:rPr lang="en-US" dirty="0">
                <a:latin typeface="Consolas" panose="020B0609020204030204" pitchFamily="49" charset="0"/>
              </a:rPr>
              <a:t>&lt;/h3&gt;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&lt;p&gt;</a:t>
            </a:r>
            <a:r>
              <a:rPr lang="pl-PL" dirty="0">
                <a:latin typeface="Consolas" panose="020B0609020204030204" pitchFamily="49" charset="0"/>
              </a:rPr>
              <a:t>Akapit</a:t>
            </a:r>
            <a:r>
              <a:rPr lang="en-US" dirty="0">
                <a:latin typeface="Consolas" panose="020B0609020204030204" pitchFamily="49" charset="0"/>
              </a:rPr>
              <a:t>.&lt;/p&gt;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978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8BE3-8389-4762-B28E-D578731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używane w sekcji &lt;body&gt;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8571-6211-41D0-AC91-5B1D63DC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&lt;ol&gt;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  &lt;li&gt;</a:t>
            </a:r>
            <a:r>
              <a:rPr lang="pl-PL" dirty="0">
                <a:latin typeface="Consolas" panose="020B0609020204030204" pitchFamily="49" charset="0"/>
              </a:rPr>
              <a:t>Kawa</a:t>
            </a:r>
            <a:r>
              <a:rPr lang="it-IT" dirty="0">
                <a:latin typeface="Consolas" panose="020B0609020204030204" pitchFamily="49" charset="0"/>
              </a:rPr>
              <a:t>&lt;/li&gt;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  &lt;li&gt;</a:t>
            </a:r>
            <a:r>
              <a:rPr lang="pl-PL" dirty="0">
                <a:latin typeface="Consolas" panose="020B0609020204030204" pitchFamily="49" charset="0"/>
              </a:rPr>
              <a:t>Herbata</a:t>
            </a:r>
            <a:r>
              <a:rPr lang="it-IT" dirty="0">
                <a:latin typeface="Consolas" panose="020B0609020204030204" pitchFamily="49" charset="0"/>
              </a:rPr>
              <a:t>&lt;/li&gt;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  &lt;li&gt;</a:t>
            </a:r>
            <a:r>
              <a:rPr lang="pl-PL" dirty="0">
                <a:latin typeface="Consolas" panose="020B0609020204030204" pitchFamily="49" charset="0"/>
              </a:rPr>
              <a:t>Mleko</a:t>
            </a:r>
            <a:r>
              <a:rPr lang="it-IT" dirty="0">
                <a:latin typeface="Consolas" panose="020B0609020204030204" pitchFamily="49" charset="0"/>
              </a:rPr>
              <a:t>&lt;/li&gt;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&lt;/ol&gt;</a:t>
            </a:r>
            <a:br>
              <a:rPr lang="it-IT" dirty="0">
                <a:latin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&lt;ul&gt;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  &lt;li&gt;</a:t>
            </a:r>
            <a:r>
              <a:rPr lang="pl-PL" dirty="0">
                <a:latin typeface="Consolas" panose="020B0609020204030204" pitchFamily="49" charset="0"/>
              </a:rPr>
              <a:t>Kawa</a:t>
            </a:r>
            <a:r>
              <a:rPr lang="it-IT" dirty="0">
                <a:latin typeface="Consolas" panose="020B0609020204030204" pitchFamily="49" charset="0"/>
              </a:rPr>
              <a:t>&lt;/li&gt;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  &lt;li&gt;</a:t>
            </a:r>
            <a:r>
              <a:rPr lang="pl-PL" dirty="0">
                <a:latin typeface="Consolas" panose="020B0609020204030204" pitchFamily="49" charset="0"/>
              </a:rPr>
              <a:t>Herbata</a:t>
            </a:r>
            <a:r>
              <a:rPr lang="it-IT" dirty="0">
                <a:latin typeface="Consolas" panose="020B0609020204030204" pitchFamily="49" charset="0"/>
              </a:rPr>
              <a:t>&lt;/li&gt;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  &lt;li&gt;</a:t>
            </a:r>
            <a:r>
              <a:rPr lang="pl-PL" dirty="0">
                <a:latin typeface="Consolas" panose="020B0609020204030204" pitchFamily="49" charset="0"/>
              </a:rPr>
              <a:t>Mleko</a:t>
            </a:r>
            <a:r>
              <a:rPr lang="it-IT" dirty="0">
                <a:latin typeface="Consolas" panose="020B0609020204030204" pitchFamily="49" charset="0"/>
              </a:rPr>
              <a:t>&lt;/li&gt;</a:t>
            </a:r>
            <a:br>
              <a:rPr lang="it-IT" dirty="0">
                <a:latin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</a:rPr>
              <a:t>&lt;/ul&gt;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74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540</Words>
  <Application>Microsoft Office PowerPoint</Application>
  <PresentationFormat>On-screen Show (4:3)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Roboto</vt:lpstr>
      <vt:lpstr>Roboto Light</vt:lpstr>
      <vt:lpstr>Segoe UI</vt:lpstr>
      <vt:lpstr>Segoe UI Light</vt:lpstr>
      <vt:lpstr>Segoe UI Semibold</vt:lpstr>
      <vt:lpstr>Motyw pakietu Office</vt:lpstr>
      <vt:lpstr>Testowanie Oprogramowania</vt:lpstr>
      <vt:lpstr>Czym jest HTML</vt:lpstr>
      <vt:lpstr>Historia HTML</vt:lpstr>
      <vt:lpstr>HTML przykłady</vt:lpstr>
      <vt:lpstr>Tagi HTML</vt:lpstr>
      <vt:lpstr>Tag &lt;meta&gt;</vt:lpstr>
      <vt:lpstr>Tagi używane w sekcji &lt;body&gt;</vt:lpstr>
      <vt:lpstr>Tagi używane w sekcji &lt;body&gt;</vt:lpstr>
      <vt:lpstr>Tagi używane w sekcji &lt;body&gt;</vt:lpstr>
      <vt:lpstr>Tagi używane w sekcji &lt;body&gt;</vt:lpstr>
      <vt:lpstr>Tagi używane w sekcji &lt;body&gt;</vt:lpstr>
      <vt:lpstr>Tagi używane w sekcji &lt;body&gt;</vt:lpstr>
      <vt:lpstr>Tagi używane w sekcji &lt;body&gt;</vt:lpstr>
      <vt:lpstr>Tagi używane w sekcji &lt;body&gt;</vt:lpstr>
      <vt:lpstr>Czym jest CSS</vt:lpstr>
      <vt:lpstr>Podstawy składni CSS</vt:lpstr>
      <vt:lpstr>Jak urzywać CSS</vt:lpstr>
      <vt:lpstr>CSS Tag</vt:lpstr>
      <vt:lpstr>CSS Class</vt:lpstr>
      <vt:lpstr>Korzystanie z klas CSS</vt:lpstr>
      <vt:lpstr>CSS ID</vt:lpstr>
      <vt:lpstr>Korzystanie z CSS ID</vt:lpstr>
      <vt:lpstr>CSS !Important</vt:lpstr>
      <vt:lpstr>PowerPoint Presentation</vt:lpstr>
      <vt:lpstr>Definicje CSS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Agata Mikołajczak</dc:creator>
  <cp:lastModifiedBy>Dariusz Dolecki</cp:lastModifiedBy>
  <cp:revision>51</cp:revision>
  <dcterms:created xsi:type="dcterms:W3CDTF">2015-07-10T08:19:32Z</dcterms:created>
  <dcterms:modified xsi:type="dcterms:W3CDTF">2018-08-09T11:10:07Z</dcterms:modified>
</cp:coreProperties>
</file>