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8" r:id="rId2"/>
    <p:sldId id="259" r:id="rId3"/>
    <p:sldId id="289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</p:sldIdLst>
  <p:sldSz cx="12192000" cy="6858000"/>
  <p:notesSz cx="6858000" cy="9144000"/>
  <p:embeddedFontLst>
    <p:embeddedFont>
      <p:font typeface="Candara" panose="020E0502030303020204" pitchFamily="34" charset="0"/>
      <p:regular r:id="rId14"/>
      <p:bold r:id="rId15"/>
      <p:italic r:id="rId16"/>
      <p:boldItalic r:id="rId17"/>
    </p:embeddedFont>
    <p:embeddedFont>
      <p:font typeface="Open Sans" panose="020B0600000101010101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2F1334-02BD-4B83-9B71-958ACE88B52F}">
  <a:tblStyle styleId="{DB2F1334-02BD-4B83-9B71-958ACE88B52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30469D7-8D97-45B6-BD78-CB584393132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345AC8-3237-48F4-B36B-2B2646344247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DB08CA-6C9E-4142-A08B-E3A445E05D23}" styleName="Table_3">
    <a:wholeTbl>
      <a:tcTxStyle b="off" i="off">
        <a:font>
          <a:latin typeface="Candara"/>
          <a:ea typeface="Candara"/>
          <a:cs typeface="Candar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55D157-9EB3-40C0-99A0-FE81335EAFD5}" styleName="Table_4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tcBdr/>
        <a:fill>
          <a:solidFill>
            <a:srgbClr val="CA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A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92ACC8A-D255-4104-817D-CE72A2CB33E1}" styleName="Table_5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tcBdr/>
        <a:fill>
          <a:solidFill>
            <a:srgbClr val="CA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A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000000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0000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3512667-4B0B-4A62-A52A-2598615D6A71}" styleName="Table_6">
    <a:wholeTbl>
      <a:tcTxStyle b="off" i="off">
        <a:font>
          <a:latin typeface="Candara"/>
          <a:ea typeface="Candara"/>
          <a:cs typeface="Candar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tcBdr/>
        <a:fill>
          <a:solidFill>
            <a:srgbClr val="CA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70a88db77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g870a88db77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2360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969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70a88db77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870a88db77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2" name="Google Shape;93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48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123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680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8385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055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07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5144886" y="261257"/>
            <a:ext cx="23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 로드맵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741424" y="785901"/>
            <a:ext cx="1171200" cy="57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메인 맵 홈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313212" y="1959248"/>
            <a:ext cx="9513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5869665" y="1959248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483250" y="2882348"/>
            <a:ext cx="8130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(2-1)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419411" y="2882355"/>
            <a:ext cx="7389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303332" y="2891062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비밀번호찾기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3" name="Google Shape;103;p15"/>
          <p:cNvCxnSpPr>
            <a:stCxn id="98" idx="2"/>
            <a:endCxn id="100" idx="0"/>
          </p:cNvCxnSpPr>
          <p:nvPr/>
        </p:nvCxnSpPr>
        <p:spPr>
          <a:xfrm flipH="1">
            <a:off x="889762" y="2465048"/>
            <a:ext cx="899100" cy="41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4" name="Google Shape;104;p15"/>
          <p:cNvCxnSpPr>
            <a:stCxn id="98" idx="2"/>
            <a:endCxn id="101" idx="0"/>
          </p:cNvCxnSpPr>
          <p:nvPr/>
        </p:nvCxnSpPr>
        <p:spPr>
          <a:xfrm>
            <a:off x="1788862" y="2465048"/>
            <a:ext cx="0" cy="41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" name="Google Shape;105;p15"/>
          <p:cNvCxnSpPr>
            <a:stCxn id="98" idx="2"/>
            <a:endCxn id="102" idx="0"/>
          </p:cNvCxnSpPr>
          <p:nvPr/>
        </p:nvCxnSpPr>
        <p:spPr>
          <a:xfrm>
            <a:off x="1788862" y="2465048"/>
            <a:ext cx="918900" cy="4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6" name="Google Shape;106;p15"/>
          <p:cNvSpPr txBox="1"/>
          <p:nvPr/>
        </p:nvSpPr>
        <p:spPr>
          <a:xfrm>
            <a:off x="144525" y="5035500"/>
            <a:ext cx="8130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약관동의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7" name="Google Shape;107;p15"/>
          <p:cNvCxnSpPr>
            <a:stCxn id="100" idx="2"/>
            <a:endCxn id="106" idx="0"/>
          </p:cNvCxnSpPr>
          <p:nvPr/>
        </p:nvCxnSpPr>
        <p:spPr>
          <a:xfrm flipH="1">
            <a:off x="551050" y="3536348"/>
            <a:ext cx="338700" cy="149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8" name="Google Shape;108;p15"/>
          <p:cNvSpPr txBox="1"/>
          <p:nvPr/>
        </p:nvSpPr>
        <p:spPr>
          <a:xfrm>
            <a:off x="1044125" y="5035500"/>
            <a:ext cx="8130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9" name="Google Shape;109;p15"/>
          <p:cNvCxnSpPr>
            <a:stCxn id="100" idx="2"/>
            <a:endCxn id="108" idx="0"/>
          </p:cNvCxnSpPr>
          <p:nvPr/>
        </p:nvCxnSpPr>
        <p:spPr>
          <a:xfrm>
            <a:off x="889750" y="3536348"/>
            <a:ext cx="561000" cy="149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" name="Google Shape;110;p15"/>
          <p:cNvSpPr txBox="1"/>
          <p:nvPr/>
        </p:nvSpPr>
        <p:spPr>
          <a:xfrm>
            <a:off x="1943725" y="5035500"/>
            <a:ext cx="8130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1" name="Google Shape;111;p15"/>
          <p:cNvCxnSpPr>
            <a:stCxn id="100" idx="2"/>
            <a:endCxn id="110" idx="0"/>
          </p:cNvCxnSpPr>
          <p:nvPr/>
        </p:nvCxnSpPr>
        <p:spPr>
          <a:xfrm>
            <a:off x="889750" y="3536348"/>
            <a:ext cx="1460400" cy="149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2056449" y="3849273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3" name="Google Shape;113;p15"/>
          <p:cNvCxnSpPr>
            <a:stCxn id="101" idx="2"/>
            <a:endCxn id="112" idx="0"/>
          </p:cNvCxnSpPr>
          <p:nvPr/>
        </p:nvCxnSpPr>
        <p:spPr>
          <a:xfrm>
            <a:off x="1788861" y="3536355"/>
            <a:ext cx="672000" cy="31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114;p15"/>
          <p:cNvCxnSpPr>
            <a:stCxn id="97" idx="2"/>
            <a:endCxn id="99" idx="0"/>
          </p:cNvCxnSpPr>
          <p:nvPr/>
        </p:nvCxnSpPr>
        <p:spPr>
          <a:xfrm>
            <a:off x="6327024" y="1358601"/>
            <a:ext cx="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5" name="Google Shape;115;p15"/>
          <p:cNvCxnSpPr>
            <a:stCxn id="97" idx="2"/>
            <a:endCxn id="98" idx="0"/>
          </p:cNvCxnSpPr>
          <p:nvPr/>
        </p:nvCxnSpPr>
        <p:spPr>
          <a:xfrm flipH="1">
            <a:off x="1788924" y="1358601"/>
            <a:ext cx="45381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6" name="Google Shape;116;p15"/>
          <p:cNvSpPr txBox="1"/>
          <p:nvPr/>
        </p:nvSpPr>
        <p:spPr>
          <a:xfrm>
            <a:off x="3788575" y="2808700"/>
            <a:ext cx="8130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관심종목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4895737" y="2788750"/>
            <a:ext cx="883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8" name="Google Shape;118;p15"/>
          <p:cNvCxnSpPr>
            <a:stCxn id="99" idx="2"/>
            <a:endCxn id="116" idx="0"/>
          </p:cNvCxnSpPr>
          <p:nvPr/>
        </p:nvCxnSpPr>
        <p:spPr>
          <a:xfrm flipH="1">
            <a:off x="4195215" y="2465048"/>
            <a:ext cx="2131800" cy="34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9" name="Google Shape;119;p15"/>
          <p:cNvCxnSpPr>
            <a:stCxn id="99" idx="2"/>
            <a:endCxn id="117" idx="0"/>
          </p:cNvCxnSpPr>
          <p:nvPr/>
        </p:nvCxnSpPr>
        <p:spPr>
          <a:xfrm flipH="1">
            <a:off x="5337615" y="2465048"/>
            <a:ext cx="989400" cy="323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0" name="Google Shape;120;p15"/>
          <p:cNvSpPr txBox="1"/>
          <p:nvPr/>
        </p:nvSpPr>
        <p:spPr>
          <a:xfrm>
            <a:off x="7830700" y="2813062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10130838" y="4126532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(3-3-3)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9033586" y="412654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3" name="Google Shape;123;p15"/>
          <p:cNvCxnSpPr>
            <a:stCxn id="120" idx="2"/>
            <a:endCxn id="121" idx="0"/>
          </p:cNvCxnSpPr>
          <p:nvPr/>
        </p:nvCxnSpPr>
        <p:spPr>
          <a:xfrm>
            <a:off x="8235100" y="3458362"/>
            <a:ext cx="2300100" cy="66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4" name="Google Shape;124;p15"/>
          <p:cNvCxnSpPr>
            <a:stCxn id="120" idx="2"/>
            <a:endCxn id="122" idx="0"/>
          </p:cNvCxnSpPr>
          <p:nvPr/>
        </p:nvCxnSpPr>
        <p:spPr>
          <a:xfrm>
            <a:off x="8235100" y="3458362"/>
            <a:ext cx="1203000" cy="66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125;p15"/>
          <p:cNvCxnSpPr>
            <a:stCxn id="121" idx="2"/>
            <a:endCxn id="126" idx="0"/>
          </p:cNvCxnSpPr>
          <p:nvPr/>
        </p:nvCxnSpPr>
        <p:spPr>
          <a:xfrm flipH="1">
            <a:off x="9808638" y="4877732"/>
            <a:ext cx="726600" cy="94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15"/>
          <p:cNvCxnSpPr>
            <a:stCxn id="121" idx="2"/>
            <a:endCxn id="128" idx="0"/>
          </p:cNvCxnSpPr>
          <p:nvPr/>
        </p:nvCxnSpPr>
        <p:spPr>
          <a:xfrm>
            <a:off x="10535238" y="4877732"/>
            <a:ext cx="146100" cy="94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6" name="Google Shape;126;p15"/>
          <p:cNvSpPr txBox="1"/>
          <p:nvPr/>
        </p:nvSpPr>
        <p:spPr>
          <a:xfrm>
            <a:off x="9404327" y="582430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3-3-3-1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입력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10276852" y="582430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3-3-3-2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실패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7936299" y="412654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(3-3-1)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0" name="Google Shape;130;p15"/>
          <p:cNvCxnSpPr>
            <a:stCxn id="120" idx="2"/>
            <a:endCxn id="129" idx="0"/>
          </p:cNvCxnSpPr>
          <p:nvPr/>
        </p:nvCxnSpPr>
        <p:spPr>
          <a:xfrm>
            <a:off x="8235100" y="3458362"/>
            <a:ext cx="105600" cy="66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15"/>
          <p:cNvSpPr txBox="1"/>
          <p:nvPr/>
        </p:nvSpPr>
        <p:spPr>
          <a:xfrm>
            <a:off x="7483290" y="582430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3-3-2-1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비번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수정실패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524113" y="5824300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3-3-1-3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수정실패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3" name="Google Shape;133;p15"/>
          <p:cNvCxnSpPr>
            <a:stCxn id="129" idx="2"/>
            <a:endCxn id="132" idx="0"/>
          </p:cNvCxnSpPr>
          <p:nvPr/>
        </p:nvCxnSpPr>
        <p:spPr>
          <a:xfrm flipH="1">
            <a:off x="5928399" y="4877748"/>
            <a:ext cx="2412300" cy="94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5"/>
          <p:cNvCxnSpPr>
            <a:stCxn id="122" idx="2"/>
            <a:endCxn id="131" idx="0"/>
          </p:cNvCxnSpPr>
          <p:nvPr/>
        </p:nvCxnSpPr>
        <p:spPr>
          <a:xfrm flipH="1">
            <a:off x="7887586" y="4877748"/>
            <a:ext cx="1550400" cy="94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" name="Google Shape;135;p15"/>
          <p:cNvSpPr txBox="1"/>
          <p:nvPr/>
        </p:nvSpPr>
        <p:spPr>
          <a:xfrm>
            <a:off x="4633514" y="582430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3-3-1-2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3742915" y="582430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3-3-1-1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입력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7" name="Google Shape;137;p15"/>
          <p:cNvCxnSpPr>
            <a:stCxn id="129" idx="2"/>
            <a:endCxn id="136" idx="0"/>
          </p:cNvCxnSpPr>
          <p:nvPr/>
        </p:nvCxnSpPr>
        <p:spPr>
          <a:xfrm flipH="1">
            <a:off x="4147299" y="4877748"/>
            <a:ext cx="4193400" cy="94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5"/>
          <p:cNvCxnSpPr>
            <a:stCxn id="129" idx="2"/>
            <a:endCxn id="135" idx="0"/>
          </p:cNvCxnSpPr>
          <p:nvPr/>
        </p:nvCxnSpPr>
        <p:spPr>
          <a:xfrm flipH="1">
            <a:off x="5037999" y="4877748"/>
            <a:ext cx="3302700" cy="94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15"/>
          <p:cNvSpPr txBox="1"/>
          <p:nvPr/>
        </p:nvSpPr>
        <p:spPr>
          <a:xfrm>
            <a:off x="8335752" y="582430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3-3-2-2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비번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수정확인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" name="Google Shape;140;p15"/>
          <p:cNvCxnSpPr>
            <a:stCxn id="122" idx="2"/>
            <a:endCxn id="139" idx="0"/>
          </p:cNvCxnSpPr>
          <p:nvPr/>
        </p:nvCxnSpPr>
        <p:spPr>
          <a:xfrm flipH="1">
            <a:off x="8740186" y="4877748"/>
            <a:ext cx="697800" cy="94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5"/>
          <p:cNvCxnSpPr>
            <a:stCxn id="121" idx="2"/>
            <a:endCxn id="142" idx="0"/>
          </p:cNvCxnSpPr>
          <p:nvPr/>
        </p:nvCxnSpPr>
        <p:spPr>
          <a:xfrm>
            <a:off x="10535238" y="4877732"/>
            <a:ext cx="1018500" cy="94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2" name="Google Shape;142;p15"/>
          <p:cNvSpPr txBox="1"/>
          <p:nvPr/>
        </p:nvSpPr>
        <p:spPr>
          <a:xfrm>
            <a:off x="11149377" y="582430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3-3-3-3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6414713" y="5824300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3-3-1-4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수정확인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4" name="Google Shape;144;p15"/>
          <p:cNvCxnSpPr>
            <a:stCxn id="129" idx="2"/>
            <a:endCxn id="143" idx="0"/>
          </p:cNvCxnSpPr>
          <p:nvPr/>
        </p:nvCxnSpPr>
        <p:spPr>
          <a:xfrm flipH="1">
            <a:off x="6819099" y="4877748"/>
            <a:ext cx="1521600" cy="94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145;p15"/>
          <p:cNvSpPr txBox="1"/>
          <p:nvPr/>
        </p:nvSpPr>
        <p:spPr>
          <a:xfrm>
            <a:off x="6606749" y="409859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3-3-div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도움말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15"/>
          <p:cNvCxnSpPr>
            <a:stCxn id="120" idx="2"/>
            <a:endCxn id="145" idx="0"/>
          </p:cNvCxnSpPr>
          <p:nvPr/>
        </p:nvCxnSpPr>
        <p:spPr>
          <a:xfrm flipH="1">
            <a:off x="7011100" y="3458362"/>
            <a:ext cx="1224000" cy="64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15"/>
          <p:cNvSpPr txBox="1"/>
          <p:nvPr/>
        </p:nvSpPr>
        <p:spPr>
          <a:xfrm>
            <a:off x="3790674" y="409859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3-1-div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도움말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8" name="Google Shape;148;p15"/>
          <p:cNvCxnSpPr>
            <a:stCxn id="116" idx="2"/>
            <a:endCxn id="147" idx="0"/>
          </p:cNvCxnSpPr>
          <p:nvPr/>
        </p:nvCxnSpPr>
        <p:spPr>
          <a:xfrm>
            <a:off x="4195075" y="3462700"/>
            <a:ext cx="0" cy="63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15"/>
          <p:cNvSpPr txBox="1"/>
          <p:nvPr/>
        </p:nvSpPr>
        <p:spPr>
          <a:xfrm>
            <a:off x="4898426" y="3744388"/>
            <a:ext cx="8991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4837259" y="4700050"/>
            <a:ext cx="10185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3-3-1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1" name="Google Shape;151;p15"/>
          <p:cNvCxnSpPr>
            <a:stCxn id="117" idx="2"/>
            <a:endCxn id="149" idx="0"/>
          </p:cNvCxnSpPr>
          <p:nvPr/>
        </p:nvCxnSpPr>
        <p:spPr>
          <a:xfrm>
            <a:off x="5337637" y="3434050"/>
            <a:ext cx="10200" cy="31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5"/>
          <p:cNvCxnSpPr>
            <a:stCxn id="99" idx="2"/>
            <a:endCxn id="120" idx="0"/>
          </p:cNvCxnSpPr>
          <p:nvPr/>
        </p:nvCxnSpPr>
        <p:spPr>
          <a:xfrm>
            <a:off x="6327015" y="2465048"/>
            <a:ext cx="1908000" cy="348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5"/>
          <p:cNvCxnSpPr>
            <a:stCxn id="149" idx="2"/>
            <a:endCxn id="150" idx="0"/>
          </p:cNvCxnSpPr>
          <p:nvPr/>
        </p:nvCxnSpPr>
        <p:spPr>
          <a:xfrm flipH="1">
            <a:off x="5346476" y="4389688"/>
            <a:ext cx="1500" cy="310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8-2-3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200" b="0" u="none" strike="noStrike" cap="none" baseline="0" dirty="0">
                          <a:solidFill>
                            <a:schemeClr val="dk1"/>
                          </a:solidFill>
                        </a:rPr>
                        <a:t> 상세보기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/>
        </p:nvGraphicFramePr>
        <p:xfrm>
          <a:off x="8500532" y="1625601"/>
          <a:ext cx="3691450" cy="52346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076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3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공지사항 리스트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5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5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5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5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5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5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5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5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25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25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851;p39"/>
          <p:cNvSpPr txBox="1"/>
          <p:nvPr/>
        </p:nvSpPr>
        <p:spPr>
          <a:xfrm>
            <a:off x="2188995" y="2135607"/>
            <a:ext cx="4265100" cy="3390064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글 번호 </a:t>
            </a:r>
            <a:r>
              <a:rPr lang="en-US" alt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51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altLang="ko-K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작성일 </a:t>
            </a:r>
            <a:r>
              <a:rPr lang="en-US" alt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2020-05-21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altLang="ko-K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     </a:t>
            </a:r>
            <a:r>
              <a:rPr lang="en-US" alt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 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월 </a:t>
            </a:r>
            <a:r>
              <a:rPr lang="ko-KR" alt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관련 변경사항 공지</a:t>
            </a:r>
            <a:endParaRPr lang="en-US" altLang="ko-K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altLang="ko-K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altLang="ko-K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Clr>
                <a:schemeClr val="dk1"/>
              </a:buClr>
              <a:buSzPts val="1200"/>
            </a:pPr>
            <a:r>
              <a:rPr lang="en-US" alt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월 </a:t>
            </a:r>
            <a:r>
              <a:rPr lang="en-US" alt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일 </a:t>
            </a:r>
            <a:r>
              <a:rPr lang="ko-KR" alt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서비스가 불안정했던 것에 </a:t>
            </a:r>
            <a:r>
              <a:rPr lang="ko-KR" alt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사과드리며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모든 회원님들께 </a:t>
            </a:r>
            <a:r>
              <a:rPr lang="en-US" alt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10000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포인트를 추가로</a:t>
            </a:r>
            <a:r>
              <a:rPr lang="en-US" alt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……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856;p39"/>
          <p:cNvSpPr txBox="1"/>
          <p:nvPr/>
        </p:nvSpPr>
        <p:spPr>
          <a:xfrm>
            <a:off x="3922493" y="5717605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목록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871;p39"/>
          <p:cNvSpPr txBox="1"/>
          <p:nvPr/>
        </p:nvSpPr>
        <p:spPr>
          <a:xfrm>
            <a:off x="5184445" y="55318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910;p41"/>
          <p:cNvSpPr txBox="1"/>
          <p:nvPr/>
        </p:nvSpPr>
        <p:spPr>
          <a:xfrm>
            <a:off x="3380657" y="160737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898;p40"/>
          <p:cNvSpPr txBox="1"/>
          <p:nvPr/>
        </p:nvSpPr>
        <p:spPr>
          <a:xfrm>
            <a:off x="3582160" y="580378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rgbClr val="1273EB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5540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2167358716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8-3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비밀번호 확인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473939730"/>
              </p:ext>
            </p:extLst>
          </p:nvPr>
        </p:nvGraphicFramePr>
        <p:xfrm>
          <a:off x="8500532" y="1625601"/>
          <a:ext cx="3691450" cy="5244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652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로그인한 관리자의 회원정보를 검색하여 입력한 비밀번호와 같은지 검사한다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입력한 비밀번호가 맞지 않으면 에러메시지를 화면에 나타낸다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입력한 비밀번호가 맞으면 다음 페이지로 이동한다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3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3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3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3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3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83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83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851;p39"/>
          <p:cNvSpPr txBox="1"/>
          <p:nvPr/>
        </p:nvSpPr>
        <p:spPr>
          <a:xfrm>
            <a:off x="2188995" y="2135607"/>
            <a:ext cx="4265100" cy="2995791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altLang="ko-K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altLang="ko-K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alt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입력</a:t>
            </a:r>
            <a:endParaRPr lang="en-US" altLang="ko-KR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altLang="en-US" sz="12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비밀번호를 다시 입력해주세요</a:t>
            </a:r>
            <a:r>
              <a:rPr lang="en-US" altLang="ko-KR" sz="12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120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871;p39"/>
          <p:cNvSpPr txBox="1"/>
          <p:nvPr/>
        </p:nvSpPr>
        <p:spPr>
          <a:xfrm>
            <a:off x="5184445" y="55318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851;p39"/>
          <p:cNvSpPr txBox="1"/>
          <p:nvPr/>
        </p:nvSpPr>
        <p:spPr>
          <a:xfrm>
            <a:off x="2977441" y="3275128"/>
            <a:ext cx="2688207" cy="358374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altLang="ko-K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altLang="ko-K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160;p14"/>
          <p:cNvSpPr txBox="1"/>
          <p:nvPr/>
        </p:nvSpPr>
        <p:spPr>
          <a:xfrm>
            <a:off x="3711867" y="4332874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입력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898;p40"/>
          <p:cNvSpPr txBox="1"/>
          <p:nvPr/>
        </p:nvSpPr>
        <p:spPr>
          <a:xfrm>
            <a:off x="4404483" y="443655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7266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4788567" y="261257"/>
            <a:ext cx="305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페이지 로드맵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866232" y="1187472"/>
            <a:ext cx="1171200" cy="57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메인 맵 홈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8962394" y="2456961"/>
            <a:ext cx="15642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7855157" y="3481179"/>
            <a:ext cx="903600" cy="629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2" name="Google Shape;162;p16"/>
          <p:cNvCxnSpPr>
            <a:stCxn id="160" idx="2"/>
            <a:endCxn id="161" idx="0"/>
          </p:cNvCxnSpPr>
          <p:nvPr/>
        </p:nvCxnSpPr>
        <p:spPr>
          <a:xfrm flipH="1">
            <a:off x="8306957" y="2962761"/>
            <a:ext cx="1437537" cy="51841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3" name="Google Shape;163;p16"/>
          <p:cNvCxnSpPr>
            <a:stCxn id="160" idx="2"/>
            <a:endCxn id="164" idx="0"/>
          </p:cNvCxnSpPr>
          <p:nvPr/>
        </p:nvCxnSpPr>
        <p:spPr>
          <a:xfrm>
            <a:off x="9744494" y="2962761"/>
            <a:ext cx="0" cy="5184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5" name="Google Shape;165;p16"/>
          <p:cNvCxnSpPr>
            <a:stCxn id="159" idx="2"/>
            <a:endCxn id="160" idx="0"/>
          </p:cNvCxnSpPr>
          <p:nvPr/>
        </p:nvCxnSpPr>
        <p:spPr>
          <a:xfrm>
            <a:off x="5451832" y="1760172"/>
            <a:ext cx="4292662" cy="69678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4" name="Google Shape;164;p16"/>
          <p:cNvSpPr txBox="1"/>
          <p:nvPr/>
        </p:nvSpPr>
        <p:spPr>
          <a:xfrm>
            <a:off x="9134744" y="3481178"/>
            <a:ext cx="1219500" cy="629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공지사항관리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6" name="Google Shape;166;p16"/>
          <p:cNvCxnSpPr>
            <a:stCxn id="161" idx="2"/>
            <a:endCxn id="167" idx="0"/>
          </p:cNvCxnSpPr>
          <p:nvPr/>
        </p:nvCxnSpPr>
        <p:spPr>
          <a:xfrm flipH="1">
            <a:off x="7598163" y="4110279"/>
            <a:ext cx="708794" cy="46552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7" name="Google Shape;167;p16"/>
          <p:cNvSpPr txBox="1"/>
          <p:nvPr/>
        </p:nvSpPr>
        <p:spPr>
          <a:xfrm>
            <a:off x="7146363" y="4575808"/>
            <a:ext cx="903600" cy="629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8-1-1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포인트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8" name="Google Shape;168;p16"/>
          <p:cNvCxnSpPr>
            <a:endCxn id="170" idx="0"/>
          </p:cNvCxnSpPr>
          <p:nvPr/>
        </p:nvCxnSpPr>
        <p:spPr>
          <a:xfrm flipH="1">
            <a:off x="8710642" y="4121090"/>
            <a:ext cx="1059285" cy="46385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9" name="Google Shape;169;p16"/>
          <p:cNvCxnSpPr>
            <a:stCxn id="164" idx="2"/>
            <a:endCxn id="171" idx="0"/>
          </p:cNvCxnSpPr>
          <p:nvPr/>
        </p:nvCxnSpPr>
        <p:spPr>
          <a:xfrm>
            <a:off x="9744494" y="4110278"/>
            <a:ext cx="82989" cy="47466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16"/>
          <p:cNvSpPr txBox="1"/>
          <p:nvPr/>
        </p:nvSpPr>
        <p:spPr>
          <a:xfrm>
            <a:off x="8200042" y="4584941"/>
            <a:ext cx="1021200" cy="629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8-2-1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9316883" y="4584941"/>
            <a:ext cx="1021200" cy="629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8-2-2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350947" y="2457086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2277312" y="2457086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4387603" y="2456961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5" name="Google Shape;175;p16"/>
          <p:cNvCxnSpPr>
            <a:stCxn id="159" idx="2"/>
            <a:endCxn id="172" idx="0"/>
          </p:cNvCxnSpPr>
          <p:nvPr/>
        </p:nvCxnSpPr>
        <p:spPr>
          <a:xfrm flipH="1">
            <a:off x="808432" y="1760172"/>
            <a:ext cx="4643400" cy="69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6" name="Google Shape;176;p16"/>
          <p:cNvCxnSpPr>
            <a:stCxn id="159" idx="2"/>
            <a:endCxn id="173" idx="0"/>
          </p:cNvCxnSpPr>
          <p:nvPr/>
        </p:nvCxnSpPr>
        <p:spPr>
          <a:xfrm flipH="1">
            <a:off x="2734732" y="1760172"/>
            <a:ext cx="2717100" cy="69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7" name="Google Shape;177;p16"/>
          <p:cNvCxnSpPr>
            <a:stCxn id="159" idx="2"/>
            <a:endCxn id="174" idx="0"/>
          </p:cNvCxnSpPr>
          <p:nvPr/>
        </p:nvCxnSpPr>
        <p:spPr>
          <a:xfrm flipH="1">
            <a:off x="4844932" y="1760172"/>
            <a:ext cx="606900" cy="69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8" name="Google Shape;178;p16"/>
          <p:cNvSpPr txBox="1"/>
          <p:nvPr/>
        </p:nvSpPr>
        <p:spPr>
          <a:xfrm>
            <a:off x="6107928" y="2457088"/>
            <a:ext cx="8838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1363064" y="3481306"/>
            <a:ext cx="8130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2330259" y="3490009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1" name="Google Shape;181;p16"/>
          <p:cNvCxnSpPr>
            <a:stCxn id="173" idx="2"/>
            <a:endCxn id="179" idx="0"/>
          </p:cNvCxnSpPr>
          <p:nvPr/>
        </p:nvCxnSpPr>
        <p:spPr>
          <a:xfrm flipH="1">
            <a:off x="1769562" y="2962886"/>
            <a:ext cx="965100" cy="51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2" name="Google Shape;182;p16"/>
          <p:cNvCxnSpPr>
            <a:stCxn id="173" idx="2"/>
            <a:endCxn id="180" idx="0"/>
          </p:cNvCxnSpPr>
          <p:nvPr/>
        </p:nvCxnSpPr>
        <p:spPr>
          <a:xfrm>
            <a:off x="2734662" y="2962886"/>
            <a:ext cx="0" cy="52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3" name="Google Shape;183;p16"/>
          <p:cNvSpPr txBox="1"/>
          <p:nvPr/>
        </p:nvSpPr>
        <p:spPr>
          <a:xfrm>
            <a:off x="4403053" y="3485600"/>
            <a:ext cx="883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4" name="Google Shape;184;p16"/>
          <p:cNvCxnSpPr>
            <a:stCxn id="174" idx="2"/>
            <a:endCxn id="183" idx="0"/>
          </p:cNvCxnSpPr>
          <p:nvPr/>
        </p:nvCxnSpPr>
        <p:spPr>
          <a:xfrm>
            <a:off x="4844953" y="2962761"/>
            <a:ext cx="0" cy="52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5" name="Google Shape;185;p16"/>
          <p:cNvSpPr txBox="1"/>
          <p:nvPr/>
        </p:nvSpPr>
        <p:spPr>
          <a:xfrm>
            <a:off x="5691264" y="3485473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보유주식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6" name="Google Shape;186;p16"/>
          <p:cNvCxnSpPr>
            <a:stCxn id="178" idx="2"/>
            <a:endCxn id="185" idx="0"/>
          </p:cNvCxnSpPr>
          <p:nvPr/>
        </p:nvCxnSpPr>
        <p:spPr>
          <a:xfrm flipH="1">
            <a:off x="6095628" y="2962888"/>
            <a:ext cx="454200" cy="52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7" name="Google Shape;187;p16"/>
          <p:cNvSpPr txBox="1"/>
          <p:nvPr/>
        </p:nvSpPr>
        <p:spPr>
          <a:xfrm>
            <a:off x="6599602" y="3485473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주식주문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16"/>
          <p:cNvCxnSpPr>
            <a:stCxn id="178" idx="2"/>
            <a:endCxn id="187" idx="0"/>
          </p:cNvCxnSpPr>
          <p:nvPr/>
        </p:nvCxnSpPr>
        <p:spPr>
          <a:xfrm>
            <a:off x="6549828" y="2962888"/>
            <a:ext cx="454200" cy="52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9" name="Google Shape;189;p16"/>
          <p:cNvCxnSpPr>
            <a:stCxn id="159" idx="2"/>
            <a:endCxn id="178" idx="0"/>
          </p:cNvCxnSpPr>
          <p:nvPr/>
        </p:nvCxnSpPr>
        <p:spPr>
          <a:xfrm>
            <a:off x="5451832" y="1760172"/>
            <a:ext cx="1098000" cy="696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0" name="Google Shape;190;p16"/>
          <p:cNvSpPr txBox="1"/>
          <p:nvPr/>
        </p:nvSpPr>
        <p:spPr>
          <a:xfrm>
            <a:off x="3293281" y="3490012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1" name="Google Shape;191;p16"/>
          <p:cNvCxnSpPr>
            <a:stCxn id="173" idx="2"/>
            <a:endCxn id="190" idx="0"/>
          </p:cNvCxnSpPr>
          <p:nvPr/>
        </p:nvCxnSpPr>
        <p:spPr>
          <a:xfrm>
            <a:off x="2734662" y="2962886"/>
            <a:ext cx="963000" cy="52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" name="Google Shape;160;p16"/>
          <p:cNvSpPr txBox="1"/>
          <p:nvPr/>
        </p:nvSpPr>
        <p:spPr>
          <a:xfrm>
            <a:off x="10657797" y="3489986"/>
            <a:ext cx="1272766" cy="69384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lang="en-US" altLang="ko-KR" sz="1200" b="1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" name="Google Shape;163;p16"/>
          <p:cNvCxnSpPr>
            <a:stCxn id="160" idx="2"/>
            <a:endCxn id="36" idx="0"/>
          </p:cNvCxnSpPr>
          <p:nvPr/>
        </p:nvCxnSpPr>
        <p:spPr>
          <a:xfrm>
            <a:off x="9744494" y="2962761"/>
            <a:ext cx="1549686" cy="5272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" name="Google Shape;171;p16"/>
          <p:cNvSpPr txBox="1"/>
          <p:nvPr/>
        </p:nvSpPr>
        <p:spPr>
          <a:xfrm>
            <a:off x="10433724" y="4579615"/>
            <a:ext cx="1021200" cy="629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8-2-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200" b="1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sz="1200" b="1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" name="Google Shape;169;p16"/>
          <p:cNvCxnSpPr>
            <a:stCxn id="164" idx="2"/>
            <a:endCxn id="47" idx="0"/>
          </p:cNvCxnSpPr>
          <p:nvPr/>
        </p:nvCxnSpPr>
        <p:spPr>
          <a:xfrm>
            <a:off x="9744494" y="4110278"/>
            <a:ext cx="1199830" cy="46933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4" name="Google Shape;934;p46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실시간순위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35" name="Google Shape;935;p46"/>
          <p:cNvGraphicFramePr/>
          <p:nvPr/>
        </p:nvGraphicFramePr>
        <p:xfrm>
          <a:off x="8500532" y="1625599"/>
          <a:ext cx="3691450" cy="523242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 컬럼명을 클릭하면 등락률 내림차순 정렬, 사용자가 실시간순위 페이지를 들어왔을때 기본값은 등락률 내림차순으로 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 컬럼명을 한 번 누르면 오름차순 정렬로 바뀌면서 화살표가 변한다.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시가총액을 한 번 클릭하면 시가총액 내림차순 정렬이 된다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시가총액을 한 번 더 클릭하면 시가총액 오름차순 정렬이 되며 화살표가 변한다.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비로그인 상태이면 로그인창으로 이동하고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로그인 상태이면 해당 회사</a:t>
                      </a:r>
                      <a:r>
                        <a:rPr lang="ko-KR" sz="1100" u="none" strike="noStrike" cap="none"/>
                        <a:t> (가상투자) 주식을</a:t>
                      </a: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 구매하는 창으로 이동한다. 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한 번 누르면 노란 별으로 바뀌면서 관심주식리스트에 추가되고 한 번 더 누르면 관심주식 리스트에서 삭제된다.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4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업종별 버튼을 클릭하면 기업 db에 있는 업종 리스트를 볼 수 있다. 기본값은 전체 기업의 순위를 볼 수 있는 전체보기로 하고 리스트의 업종명을 클릭하면 해당 업종별 순위를 볼 수 있다.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3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업종별을 선택한 상태에서 등락률버튼을 누르면 업종별 등락률 순위, 시가총액 버튼을 누르면 업종별 시가총액 순위를 볼 수 있다.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36" name="Google Shape;936;p46"/>
          <p:cNvSpPr txBox="1"/>
          <p:nvPr/>
        </p:nvSpPr>
        <p:spPr>
          <a:xfrm>
            <a:off x="6909501" y="1359621"/>
            <a:ext cx="10110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전체보기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7" name="Google Shape;937;p46"/>
          <p:cNvSpPr/>
          <p:nvPr/>
        </p:nvSpPr>
        <p:spPr>
          <a:xfrm rot="10800000" flipH="1">
            <a:off x="7678401" y="1445735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38" name="Google Shape;938;p46"/>
          <p:cNvGraphicFramePr/>
          <p:nvPr/>
        </p:nvGraphicFramePr>
        <p:xfrm>
          <a:off x="304800" y="1830168"/>
          <a:ext cx="7615575" cy="4734015"/>
        </p:xfrm>
        <a:graphic>
          <a:graphicData uri="http://schemas.openxmlformats.org/drawingml/2006/table">
            <a:tbl>
              <a:tblPr firstRow="1" bandRow="1">
                <a:noFill/>
                <a:tableStyleId>{CB55D157-9EB3-40C0-99A0-FE81335EAFD5}</a:tableStyleId>
              </a:tblPr>
              <a:tblGrid>
                <a:gridCol w="4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3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08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0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순위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회사명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   등락률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    시가총액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가상투자 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관심주식 등록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화학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한화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0.00%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13,830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18,450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497,239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9,257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31,300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275">
                <a:tc gridSpan="1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9" name="Google Shape;939;p46"/>
          <p:cNvSpPr txBox="1"/>
          <p:nvPr/>
        </p:nvSpPr>
        <p:spPr>
          <a:xfrm>
            <a:off x="1500585" y="149668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0" name="Google Shape;940;p46"/>
          <p:cNvSpPr txBox="1"/>
          <p:nvPr/>
        </p:nvSpPr>
        <p:spPr>
          <a:xfrm>
            <a:off x="3037633" y="149668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1" name="Google Shape;941;p46"/>
          <p:cNvSpPr txBox="1"/>
          <p:nvPr/>
        </p:nvSpPr>
        <p:spPr>
          <a:xfrm>
            <a:off x="6031602" y="206183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2" name="Google Shape;942;p46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 순위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3" name="Google Shape;943;p46"/>
          <p:cNvSpPr/>
          <p:nvPr/>
        </p:nvSpPr>
        <p:spPr>
          <a:xfrm rot="10800000" flipH="1">
            <a:off x="2218619" y="1912746"/>
            <a:ext cx="53100" cy="456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4" name="Google Shape;944;p46"/>
          <p:cNvSpPr/>
          <p:nvPr/>
        </p:nvSpPr>
        <p:spPr>
          <a:xfrm rot="10800000" flipH="1">
            <a:off x="2964164" y="1912746"/>
            <a:ext cx="53100" cy="456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5" name="Google Shape;945;p46"/>
          <p:cNvSpPr/>
          <p:nvPr/>
        </p:nvSpPr>
        <p:spPr>
          <a:xfrm>
            <a:off x="2218615" y="1716119"/>
            <a:ext cx="53100" cy="4560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6" name="Google Shape;946;p46"/>
          <p:cNvSpPr/>
          <p:nvPr/>
        </p:nvSpPr>
        <p:spPr>
          <a:xfrm>
            <a:off x="2964184" y="1716133"/>
            <a:ext cx="53100" cy="4560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7" name="Google Shape;947;p46"/>
          <p:cNvSpPr txBox="1"/>
          <p:nvPr/>
        </p:nvSpPr>
        <p:spPr>
          <a:xfrm>
            <a:off x="6967679" y="2058819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8" name="Google Shape;948;p46"/>
          <p:cNvSpPr txBox="1"/>
          <p:nvPr/>
        </p:nvSpPr>
        <p:spPr>
          <a:xfrm>
            <a:off x="7699875" y="1034981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46"/>
          <p:cNvSpPr/>
          <p:nvPr/>
        </p:nvSpPr>
        <p:spPr>
          <a:xfrm>
            <a:off x="7392402" y="2081513"/>
            <a:ext cx="120000" cy="1200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0" name="Google Shape;950;p46"/>
          <p:cNvSpPr/>
          <p:nvPr/>
        </p:nvSpPr>
        <p:spPr>
          <a:xfrm>
            <a:off x="7544452" y="2169626"/>
            <a:ext cx="120000" cy="1200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1" name="Google Shape;951;p46"/>
          <p:cNvSpPr txBox="1"/>
          <p:nvPr/>
        </p:nvSpPr>
        <p:spPr>
          <a:xfrm>
            <a:off x="5757448" y="1341584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업종별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2" name="Google Shape;952;p46"/>
          <p:cNvSpPr/>
          <p:nvPr/>
        </p:nvSpPr>
        <p:spPr>
          <a:xfrm>
            <a:off x="6373625" y="2085625"/>
            <a:ext cx="594000" cy="1281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거래하기</a:t>
            </a:r>
            <a:endParaRPr sz="800" b="1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53" name="Google Shape;953;p4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4" name="Google Shape;954;p4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5" name="Google Shape;955;p4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6" name="Google Shape;956;p4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7" name="Google Shape;957;p4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8" name="Google Shape;958;p4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9" name="Google Shape;959;p4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0" name="Google Shape;960;p4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관리자 페이지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/>
        </p:nvGraphicFramePr>
        <p:xfrm>
          <a:off x="8500532" y="1625605"/>
          <a:ext cx="3691450" cy="523353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194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>
                          <a:solidFill>
                            <a:schemeClr val="dk1"/>
                          </a:solidFill>
                        </a:rPr>
                        <a:t>화면설명</a:t>
                      </a: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 (페이지 흐름)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5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관리자는 모든 관리자페이지에서 회원관리버튼을 통해 쉽게 페이지 이동이 가능하다</a:t>
                      </a:r>
                      <a:r>
                        <a:rPr lang="en-US" altLang="ko-KR" sz="1200" dirty="0"/>
                        <a:t>.(8-1</a:t>
                      </a:r>
                      <a:r>
                        <a:rPr lang="ko-KR" altLang="en-US" sz="1200" dirty="0"/>
                        <a:t>페이지로 이동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5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관리자는 모든 관리자페이지에서 공지사항버튼을 통해 쉽게 페이지 이동이 가능하다</a:t>
                      </a:r>
                      <a:r>
                        <a:rPr lang="en-US" altLang="ko-KR" sz="1200" dirty="0"/>
                        <a:t>.(8-2</a:t>
                      </a:r>
                      <a:r>
                        <a:rPr lang="ko-KR" altLang="en-US" sz="1200" dirty="0"/>
                        <a:t>페이지로 이동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0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관리자는 홈페이지 통계를 관리자 메인페이지에서 확인 가능하다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0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방문자수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</a:rPr>
                        <a:t>회원수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</a:rPr>
                        <a:t>게시글수를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 오늘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전체누적값으로 확인 가능하다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0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관리자는 홈페이지에 방문한 방문자수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 변화 추이를 확인할 수 있다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51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그래프 위에 있는 </a:t>
                      </a:r>
                      <a:r>
                        <a:rPr lang="en-US" altLang="ko-KR" sz="1200" u="none" strike="noStrike" cap="none" dirty="0" err="1">
                          <a:solidFill>
                            <a:schemeClr val="dk1"/>
                          </a:solidFill>
                        </a:rPr>
                        <a:t>selec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박스를 이용해 일주일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한달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일년간의 방문자수 변동 추이를 확인 가능하다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80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09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4908" y="2137287"/>
            <a:ext cx="2347858" cy="1417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168073" y="2137287"/>
            <a:ext cx="2347858" cy="1417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81238" y="2137287"/>
            <a:ext cx="2347858" cy="1417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906" y="2213435"/>
            <a:ext cx="796670" cy="7966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021" y="2250192"/>
            <a:ext cx="740290" cy="7402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0" y="2213435"/>
            <a:ext cx="921350" cy="921350"/>
          </a:xfrm>
          <a:prstGeom prst="rect">
            <a:avLst/>
          </a:prstGeom>
        </p:spPr>
      </p:pic>
      <p:sp>
        <p:nvSpPr>
          <p:cNvPr id="35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ysClr val="windowText" lastClr="000000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ysClr val="windowText" lastClr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910;p41"/>
          <p:cNvSpPr txBox="1"/>
          <p:nvPr/>
        </p:nvSpPr>
        <p:spPr>
          <a:xfrm>
            <a:off x="883720" y="3121286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방문자수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910;p41"/>
          <p:cNvSpPr txBox="1"/>
          <p:nvPr/>
        </p:nvSpPr>
        <p:spPr>
          <a:xfrm>
            <a:off x="3333682" y="3125824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 수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910;p41"/>
          <p:cNvSpPr txBox="1"/>
          <p:nvPr/>
        </p:nvSpPr>
        <p:spPr>
          <a:xfrm>
            <a:off x="5851134" y="3110535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게시글</a:t>
            </a: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수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910;p41"/>
          <p:cNvSpPr txBox="1"/>
          <p:nvPr/>
        </p:nvSpPr>
        <p:spPr>
          <a:xfrm>
            <a:off x="1928551" y="2174570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today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910;p41"/>
          <p:cNvSpPr txBox="1"/>
          <p:nvPr/>
        </p:nvSpPr>
        <p:spPr>
          <a:xfrm>
            <a:off x="4331764" y="2181997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today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910;p41"/>
          <p:cNvSpPr txBox="1"/>
          <p:nvPr/>
        </p:nvSpPr>
        <p:spPr>
          <a:xfrm>
            <a:off x="6734977" y="2189424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today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910;p41"/>
          <p:cNvSpPr txBox="1"/>
          <p:nvPr/>
        </p:nvSpPr>
        <p:spPr>
          <a:xfrm>
            <a:off x="1940917" y="3092878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/1380</a:t>
            </a: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명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910;p41"/>
          <p:cNvSpPr txBox="1"/>
          <p:nvPr/>
        </p:nvSpPr>
        <p:spPr>
          <a:xfrm>
            <a:off x="1928551" y="2649831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altLang="ko-KR" sz="40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80</a:t>
            </a:r>
            <a:endParaRPr sz="4000" b="1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910;p41"/>
          <p:cNvSpPr txBox="1"/>
          <p:nvPr/>
        </p:nvSpPr>
        <p:spPr>
          <a:xfrm>
            <a:off x="4344130" y="3083863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/290</a:t>
            </a: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명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910;p41"/>
          <p:cNvSpPr txBox="1"/>
          <p:nvPr/>
        </p:nvSpPr>
        <p:spPr>
          <a:xfrm>
            <a:off x="4331764" y="2640816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altLang="ko-KR" sz="40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  <a:endParaRPr sz="4000" b="1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910;p41"/>
          <p:cNvSpPr txBox="1"/>
          <p:nvPr/>
        </p:nvSpPr>
        <p:spPr>
          <a:xfrm>
            <a:off x="6747343" y="3074848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/550</a:t>
            </a: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910;p41"/>
          <p:cNvSpPr txBox="1"/>
          <p:nvPr/>
        </p:nvSpPr>
        <p:spPr>
          <a:xfrm>
            <a:off x="6734977" y="2631801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altLang="ko-KR" sz="40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42</a:t>
            </a:r>
            <a:endParaRPr sz="4000" b="1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69491" y="4318999"/>
            <a:ext cx="5946868" cy="19350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Google Shape;160;p14"/>
          <p:cNvSpPr txBox="1"/>
          <p:nvPr/>
        </p:nvSpPr>
        <p:spPr>
          <a:xfrm>
            <a:off x="6347680" y="3910927"/>
            <a:ext cx="86867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일주일  ▼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0185" y="4370570"/>
            <a:ext cx="5514975" cy="1809750"/>
          </a:xfrm>
          <a:prstGeom prst="rect">
            <a:avLst/>
          </a:prstGeom>
        </p:spPr>
      </p:pic>
      <p:sp>
        <p:nvSpPr>
          <p:cNvPr id="65" name="Google Shape;1031;p45"/>
          <p:cNvSpPr txBox="1"/>
          <p:nvPr/>
        </p:nvSpPr>
        <p:spPr>
          <a:xfrm>
            <a:off x="2909479" y="93400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032;p45"/>
          <p:cNvSpPr txBox="1"/>
          <p:nvPr/>
        </p:nvSpPr>
        <p:spPr>
          <a:xfrm>
            <a:off x="3881351" y="9307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034;p45"/>
          <p:cNvSpPr txBox="1"/>
          <p:nvPr/>
        </p:nvSpPr>
        <p:spPr>
          <a:xfrm>
            <a:off x="7035395" y="35725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033;p45"/>
          <p:cNvSpPr txBox="1"/>
          <p:nvPr/>
        </p:nvSpPr>
        <p:spPr>
          <a:xfrm>
            <a:off x="390673" y="184961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369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8-1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회원관리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/>
        </p:nvGraphicFramePr>
        <p:xfrm>
          <a:off x="8500532" y="1625602"/>
          <a:ext cx="3691450" cy="52323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443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3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닉네임이나 아이디를 검색하여 원하는 회원을 검색한다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이때 입력한 키워드를 포함한 결과값을 전부 출력한다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DB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에서 회원 테이블을 검색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3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관리자는 각 회원의 자산 포인트를 충전할 수 있다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관리자는 비밀번호 확인 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(8-3)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에서 비밀번호 입력 후 맞으면 포인트 충전 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(8-1-1)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로 이동한다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3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관리자는 각 회원을 강제 탈퇴시킬 수 있다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비밀번호 확인 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(8-3)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에서 비밀번호를 확인 한 후 강제 탈퇴가 완료된다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6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6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8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8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8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" name="Google Shape;479;p25"/>
          <p:cNvGraphicFramePr/>
          <p:nvPr/>
        </p:nvGraphicFramePr>
        <p:xfrm>
          <a:off x="617419" y="2316763"/>
          <a:ext cx="7390507" cy="403831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0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1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46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</a:rPr>
                        <a:t>닉네임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아이디</a:t>
                      </a:r>
                      <a:endParaRPr sz="1100" b="1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>
                          <a:solidFill>
                            <a:schemeClr val="dk1"/>
                          </a:solidFill>
                        </a:rPr>
                        <a:t>회원명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이메일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</a:rPr>
                        <a:t>가입일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</a:rPr>
                        <a:t>예수금포인트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</a:rPr>
                        <a:t>강제탈퇴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/>
                        <a:t>주식천재</a:t>
                      </a:r>
                      <a:endParaRPr sz="11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user1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홍길동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hong@naver.com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2020-05-01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300p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1" u="sng" dirty="0">
                          <a:solidFill>
                            <a:srgbClr val="FF0000"/>
                          </a:solidFill>
                        </a:rPr>
                        <a:t>탈퇴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9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/>
                        <a:t>왔다형</a:t>
                      </a:r>
                      <a:endParaRPr sz="11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user2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err="1"/>
                        <a:t>김기리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kim@gmail.com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2020-06-02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100p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1" u="sng" dirty="0">
                          <a:solidFill>
                            <a:srgbClr val="FF0000"/>
                          </a:solidFill>
                        </a:rPr>
                        <a:t>탈퇴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638406"/>
                  </a:ext>
                </a:extLst>
              </a:tr>
              <a:tr h="292974">
                <a:tc>
                  <a:txBody>
                    <a:bodyPr/>
                    <a:lstStyle/>
                    <a:p>
                      <a:r>
                        <a:rPr lang="ko-KR" altLang="en-US" sz="1100" dirty="0" err="1"/>
                        <a:t>존버해</a:t>
                      </a:r>
                      <a:endParaRPr lang="ko-KR" altLang="en-US"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user3</a:t>
                      </a:r>
                      <a:endParaRPr lang="ko-KR" altLang="en-US"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박형진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park@naver.com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2020-07-03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3555p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u="sng" dirty="0">
                          <a:solidFill>
                            <a:srgbClr val="FF0000"/>
                          </a:solidFill>
                        </a:rPr>
                        <a:t>탈퇴</a:t>
                      </a:r>
                      <a:endParaRPr sz="11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13465"/>
                  </a:ext>
                </a:extLst>
              </a:tr>
              <a:tr h="287476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371938"/>
                  </a:ext>
                </a:extLst>
              </a:tr>
            </a:tbl>
          </a:graphicData>
        </a:graphic>
      </p:graphicFrame>
      <p:sp>
        <p:nvSpPr>
          <p:cNvPr id="17" name="Google Shape;193;p15"/>
          <p:cNvSpPr txBox="1"/>
          <p:nvPr/>
        </p:nvSpPr>
        <p:spPr>
          <a:xfrm>
            <a:off x="6288925" y="1411862"/>
            <a:ext cx="1340700" cy="27709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204;p15"/>
          <p:cNvSpPr txBox="1"/>
          <p:nvPr/>
        </p:nvSpPr>
        <p:spPr>
          <a:xfrm>
            <a:off x="7635375" y="1411862"/>
            <a:ext cx="324000" cy="27709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832;p38"/>
          <p:cNvSpPr txBox="1"/>
          <p:nvPr/>
        </p:nvSpPr>
        <p:spPr>
          <a:xfrm>
            <a:off x="5372172" y="1431341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en-US" alt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833;p38"/>
          <p:cNvSpPr/>
          <p:nvPr/>
        </p:nvSpPr>
        <p:spPr>
          <a:xfrm rot="10800000" flipH="1">
            <a:off x="5979303" y="1517456"/>
            <a:ext cx="127419" cy="106889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0;p14"/>
          <p:cNvSpPr txBox="1"/>
          <p:nvPr/>
        </p:nvSpPr>
        <p:spPr>
          <a:xfrm>
            <a:off x="6504632" y="2648281"/>
            <a:ext cx="394932" cy="20583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160;p14"/>
          <p:cNvSpPr txBox="1"/>
          <p:nvPr/>
        </p:nvSpPr>
        <p:spPr>
          <a:xfrm>
            <a:off x="6504386" y="2956945"/>
            <a:ext cx="394932" cy="20583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160;p14"/>
          <p:cNvSpPr txBox="1"/>
          <p:nvPr/>
        </p:nvSpPr>
        <p:spPr>
          <a:xfrm>
            <a:off x="6504632" y="3240632"/>
            <a:ext cx="394932" cy="20583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1031;p45"/>
          <p:cNvSpPr txBox="1"/>
          <p:nvPr/>
        </p:nvSpPr>
        <p:spPr>
          <a:xfrm>
            <a:off x="5949750" y="107796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32;p45"/>
          <p:cNvSpPr txBox="1"/>
          <p:nvPr/>
        </p:nvSpPr>
        <p:spPr>
          <a:xfrm>
            <a:off x="6640376" y="32920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033;p45"/>
          <p:cNvSpPr txBox="1"/>
          <p:nvPr/>
        </p:nvSpPr>
        <p:spPr>
          <a:xfrm>
            <a:off x="7718510" y="324063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34;p38"/>
          <p:cNvSpPr txBox="1"/>
          <p:nvPr/>
        </p:nvSpPr>
        <p:spPr>
          <a:xfrm>
            <a:off x="5378610" y="1691422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5355" y="6428232"/>
            <a:ext cx="3643948" cy="292608"/>
          </a:xfrm>
          <a:prstGeom prst="rect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이전</a:t>
            </a: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]    [1] [2] [3] [4] [5] [6] [7] [8] [9] [10]    [</a:t>
            </a: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다음</a:t>
            </a: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lang="ko-KR" altLang="en-US"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4586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20;p41"/>
          <p:cNvSpPr txBox="1"/>
          <p:nvPr/>
        </p:nvSpPr>
        <p:spPr>
          <a:xfrm>
            <a:off x="1914960" y="2309090"/>
            <a:ext cx="4554037" cy="302952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7" name="Google Shape;157;p1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8-1-1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포인트</a:t>
                      </a:r>
                      <a:r>
                        <a:rPr lang="ko-KR" altLang="en-US" sz="1200" b="0" u="none" strike="noStrike" cap="none" baseline="0" dirty="0">
                          <a:solidFill>
                            <a:schemeClr val="dk1"/>
                          </a:solidFill>
                        </a:rPr>
                        <a:t> 충전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/>
        </p:nvGraphicFramePr>
        <p:xfrm>
          <a:off x="8500532" y="1625604"/>
          <a:ext cx="3691450" cy="52323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00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클릭한 회원의 닉네임 데이터를 불러온다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회원의 현재 보유 포인트를 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DB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에서 불러온다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6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충전할 포인트를 관리자가 직접 입력한다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포인트는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가 입력되면 충전이 되고 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–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가 입력되면 차감이 된다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6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입력한 포인트를 해당 회원의 현재 포인트에 더한다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.(8-1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으로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910;p41"/>
          <p:cNvSpPr txBox="1"/>
          <p:nvPr/>
        </p:nvSpPr>
        <p:spPr>
          <a:xfrm>
            <a:off x="3329891" y="2504948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포인트 충전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9789" y="3264155"/>
            <a:ext cx="331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주식천재</a:t>
            </a:r>
            <a:r>
              <a:rPr lang="ko-KR" altLang="en-US" dirty="0"/>
              <a:t>님의 현재 포인트 </a:t>
            </a:r>
            <a:r>
              <a:rPr lang="en-US" altLang="ko-KR" dirty="0"/>
              <a:t>: 300P</a:t>
            </a:r>
            <a:endParaRPr lang="ko-KR" altLang="en-US" dirty="0"/>
          </a:p>
        </p:txBody>
      </p:sp>
      <p:sp>
        <p:nvSpPr>
          <p:cNvPr id="17" name="Google Shape;163;p14"/>
          <p:cNvSpPr txBox="1"/>
          <p:nvPr/>
        </p:nvSpPr>
        <p:spPr>
          <a:xfrm>
            <a:off x="2895384" y="3796313"/>
            <a:ext cx="15965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1884" y="3796313"/>
            <a:ext cx="1167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 </a:t>
            </a:r>
            <a:r>
              <a:rPr lang="ko-KR" altLang="en-US" dirty="0"/>
              <a:t>충전하기</a:t>
            </a:r>
          </a:p>
        </p:txBody>
      </p:sp>
      <p:sp>
        <p:nvSpPr>
          <p:cNvPr id="20" name="Google Shape;160;p14"/>
          <p:cNvSpPr txBox="1"/>
          <p:nvPr/>
        </p:nvSpPr>
        <p:spPr>
          <a:xfrm>
            <a:off x="3747061" y="4502266"/>
            <a:ext cx="889833" cy="348901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6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1031;p45"/>
          <p:cNvSpPr txBox="1"/>
          <p:nvPr/>
        </p:nvSpPr>
        <p:spPr>
          <a:xfrm>
            <a:off x="2483672" y="29289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032;p45"/>
          <p:cNvSpPr txBox="1"/>
          <p:nvPr/>
        </p:nvSpPr>
        <p:spPr>
          <a:xfrm>
            <a:off x="5316392" y="296107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034;p45"/>
          <p:cNvSpPr txBox="1"/>
          <p:nvPr/>
        </p:nvSpPr>
        <p:spPr>
          <a:xfrm>
            <a:off x="4510902" y="458495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033;p45"/>
          <p:cNvSpPr txBox="1"/>
          <p:nvPr/>
        </p:nvSpPr>
        <p:spPr>
          <a:xfrm>
            <a:off x="2492976" y="352958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7467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/>
        </p:nvGraphicFramePr>
        <p:xfrm>
          <a:off x="8500532" y="1625600"/>
          <a:ext cx="3691450" cy="52323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17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3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제목이나 내용을 검색하여 원하는 공지사항을 검색한다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이때 입력한 키워드를 포함한 결과값을 전부 출력한다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DB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에서 공지사항 테이블을 검색한다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3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해당 공지사항의 제목을 클릭하면 상세보기 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(8-2-3)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로 이동한다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9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관리자는 비밀번호 확인 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(8-3)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에서 비밀번호 입력 후 맞으면 공지사항 수정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(8-2-2)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페이지로 이동한다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9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관리자는 비밀번호 확인 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(8-3)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에서 비밀번호 입력 후 맞으면 공지사항이 삭제된다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9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관리자는 비밀번호 확인 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(8-3)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에서 비밀번호 입력 후 맞으면 공지사항 작성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(8-2-1)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페이지로 이동한다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5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5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5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5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831;p38"/>
          <p:cNvSpPr txBox="1"/>
          <p:nvPr/>
        </p:nvSpPr>
        <p:spPr>
          <a:xfrm>
            <a:off x="7266052" y="1547493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" name="Google Shape;836;p38"/>
          <p:cNvGraphicFramePr/>
          <p:nvPr/>
        </p:nvGraphicFramePr>
        <p:xfrm>
          <a:off x="789514" y="2462312"/>
          <a:ext cx="7157295" cy="3515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53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191">
                  <a:extLst>
                    <a:ext uri="{9D8B030D-6E8A-4147-A177-3AD203B41FA5}">
                      <a16:colId xmlns:a16="http://schemas.microsoft.com/office/drawing/2014/main" val="3223676847"/>
                    </a:ext>
                  </a:extLst>
                </a:gridCol>
                <a:gridCol w="575191">
                  <a:extLst>
                    <a:ext uri="{9D8B030D-6E8A-4147-A177-3AD203B41FA5}">
                      <a16:colId xmlns:a16="http://schemas.microsoft.com/office/drawing/2014/main" val="226825385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000000"/>
                          </a:solidFill>
                        </a:rPr>
                        <a:t>글번호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조회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00000"/>
                          </a:solidFill>
                        </a:rPr>
                        <a:t>수정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00000"/>
                          </a:solidFill>
                        </a:rPr>
                        <a:t>삭제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sng" strike="noStrike" cap="none" dirty="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ko-KR" altLang="en-US" sz="1100" u="sng" strike="noStrike" cap="none" dirty="0">
                          <a:solidFill>
                            <a:srgbClr val="000000"/>
                          </a:solidFill>
                        </a:rPr>
                        <a:t>월 가상투자관련 변경사항 공지</a:t>
                      </a:r>
                      <a:endParaRPr sz="1100" u="sng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sng" strike="noStrike" cap="none" dirty="0">
                          <a:solidFill>
                            <a:srgbClr val="FF0000"/>
                          </a:solidFill>
                        </a:rPr>
                        <a:t>수정</a:t>
                      </a:r>
                      <a:endParaRPr sz="1100" u="sng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sng" strike="noStrike" cap="none" dirty="0">
                          <a:solidFill>
                            <a:srgbClr val="FF0000"/>
                          </a:solidFill>
                        </a:rPr>
                        <a:t>삭제</a:t>
                      </a:r>
                      <a:endParaRPr sz="1100" u="sng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Google Shape;837;p38"/>
          <p:cNvSpPr txBox="1"/>
          <p:nvPr/>
        </p:nvSpPr>
        <p:spPr>
          <a:xfrm>
            <a:off x="5543076" y="1552829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838;p38"/>
          <p:cNvSpPr txBox="1"/>
          <p:nvPr/>
        </p:nvSpPr>
        <p:spPr>
          <a:xfrm>
            <a:off x="6346027" y="576384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839;p38"/>
          <p:cNvSpPr txBox="1"/>
          <p:nvPr/>
        </p:nvSpPr>
        <p:spPr>
          <a:xfrm>
            <a:off x="3533090" y="285537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40;p38"/>
          <p:cNvSpPr txBox="1"/>
          <p:nvPr/>
        </p:nvSpPr>
        <p:spPr>
          <a:xfrm>
            <a:off x="1948337" y="6225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	 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841;p38"/>
          <p:cNvSpPr txBox="1"/>
          <p:nvPr/>
        </p:nvSpPr>
        <p:spPr>
          <a:xfrm>
            <a:off x="6624702" y="6077363"/>
            <a:ext cx="1080654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altLang="en-US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공지사항 작성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842;p38"/>
          <p:cNvSpPr txBox="1"/>
          <p:nvPr/>
        </p:nvSpPr>
        <p:spPr>
          <a:xfrm>
            <a:off x="6991702" y="290138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dirty="0"/>
          </a:p>
        </p:txBody>
      </p:sp>
      <p:sp>
        <p:nvSpPr>
          <p:cNvPr id="27" name="Google Shape;843;p38"/>
          <p:cNvSpPr txBox="1"/>
          <p:nvPr/>
        </p:nvSpPr>
        <p:spPr>
          <a:xfrm>
            <a:off x="7626844" y="290138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dirty="0"/>
          </a:p>
        </p:txBody>
      </p:sp>
      <p:sp>
        <p:nvSpPr>
          <p:cNvPr id="28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rgbClr val="1273EB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838;p38"/>
          <p:cNvSpPr txBox="1"/>
          <p:nvPr/>
        </p:nvSpPr>
        <p:spPr>
          <a:xfrm>
            <a:off x="7742900" y="120226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32;p38"/>
          <p:cNvSpPr txBox="1"/>
          <p:nvPr/>
        </p:nvSpPr>
        <p:spPr>
          <a:xfrm>
            <a:off x="4627547" y="1554878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en-US" altLang="ko-KR" sz="11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833;p38"/>
          <p:cNvSpPr/>
          <p:nvPr/>
        </p:nvSpPr>
        <p:spPr>
          <a:xfrm rot="10800000" flipH="1">
            <a:off x="5234678" y="1640993"/>
            <a:ext cx="127419" cy="106889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834;p38"/>
          <p:cNvSpPr txBox="1"/>
          <p:nvPr/>
        </p:nvSpPr>
        <p:spPr>
          <a:xfrm>
            <a:off x="4627547" y="1818971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내용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3595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8-2-1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공지사항 작성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/>
        </p:nvGraphicFramePr>
        <p:xfrm>
          <a:off x="8500532" y="1625601"/>
          <a:ext cx="3691450" cy="52393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176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>
                          <a:solidFill>
                            <a:schemeClr val="dk1"/>
                          </a:solidFill>
                        </a:rPr>
                        <a:t>화면설명</a:t>
                      </a: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 (페이지 흐름)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28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작성한 공지사항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을 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DB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에 입력하고 공지사항 리스트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 페이지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8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만약 제목이나 상세내용을 작성하지 않고 누르면 내용을 입력하라는 </a:t>
                      </a: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</a:rPr>
                        <a:t>경고창을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 띄운다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28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작성하던 내용 삭제하고 이전 페이지로 이동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9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9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851;p39"/>
          <p:cNvSpPr txBox="1"/>
          <p:nvPr/>
        </p:nvSpPr>
        <p:spPr>
          <a:xfrm>
            <a:off x="2188995" y="2135607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852;p39"/>
          <p:cNvSpPr txBox="1"/>
          <p:nvPr/>
        </p:nvSpPr>
        <p:spPr>
          <a:xfrm>
            <a:off x="2188692" y="2561813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853;p39"/>
          <p:cNvSpPr txBox="1"/>
          <p:nvPr/>
        </p:nvSpPr>
        <p:spPr>
          <a:xfrm>
            <a:off x="1383351" y="2109957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854;p39"/>
          <p:cNvSpPr txBox="1"/>
          <p:nvPr/>
        </p:nvSpPr>
        <p:spPr>
          <a:xfrm>
            <a:off x="1246086" y="2554457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856;p39"/>
          <p:cNvSpPr txBox="1"/>
          <p:nvPr/>
        </p:nvSpPr>
        <p:spPr>
          <a:xfrm>
            <a:off x="3430069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871;p39"/>
          <p:cNvSpPr txBox="1"/>
          <p:nvPr/>
        </p:nvSpPr>
        <p:spPr>
          <a:xfrm>
            <a:off x="5184445" y="55318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872;p39"/>
          <p:cNvSpPr txBox="1"/>
          <p:nvPr/>
        </p:nvSpPr>
        <p:spPr>
          <a:xfrm>
            <a:off x="4396094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870;p39"/>
          <p:cNvSpPr txBox="1"/>
          <p:nvPr/>
        </p:nvSpPr>
        <p:spPr>
          <a:xfrm>
            <a:off x="5078127" y="599351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10;p41"/>
          <p:cNvSpPr txBox="1"/>
          <p:nvPr/>
        </p:nvSpPr>
        <p:spPr>
          <a:xfrm>
            <a:off x="3380657" y="160737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 작성</a:t>
            </a: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898;p40"/>
          <p:cNvSpPr txBox="1"/>
          <p:nvPr/>
        </p:nvSpPr>
        <p:spPr>
          <a:xfrm>
            <a:off x="3089736" y="59935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rgbClr val="1273EB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4780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8-2-2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200" b="0" u="none" strike="noStrike" cap="none" baseline="0" dirty="0">
                          <a:solidFill>
                            <a:schemeClr val="dk1"/>
                          </a:solidFill>
                        </a:rPr>
                        <a:t> 수정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/>
        </p:nvGraphicFramePr>
        <p:xfrm>
          <a:off x="8500532" y="1625603"/>
          <a:ext cx="3691450" cy="52323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266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7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해당 공지사항의 제목과 상세내용을 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SELECT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하여 화면에 출력하고 관리자가 내용을 변경하면 변경된 내용으로 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UPDATE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93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만약 제목이나 상세내용을 작성하지 않고 누르면 내용을 입력하라는 </a:t>
                      </a: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</a:rPr>
                        <a:t>경고창을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 띄운다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12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10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작성하던 내용 삭제하고 이전 페이지로 이동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7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7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7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7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7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37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37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851;p39"/>
          <p:cNvSpPr txBox="1"/>
          <p:nvPr/>
        </p:nvSpPr>
        <p:spPr>
          <a:xfrm>
            <a:off x="2188995" y="2135607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월 </a:t>
            </a:r>
            <a:r>
              <a:rPr lang="ko-KR" alt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관련 변경사항 공지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852;p39"/>
          <p:cNvSpPr txBox="1"/>
          <p:nvPr/>
        </p:nvSpPr>
        <p:spPr>
          <a:xfrm>
            <a:off x="2188692" y="2561813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월 </a:t>
            </a:r>
            <a:r>
              <a:rPr lang="en-US" alt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일 </a:t>
            </a:r>
            <a:r>
              <a:rPr lang="ko-KR" alt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서비스가 불안정했던 것에 </a:t>
            </a:r>
            <a:r>
              <a:rPr lang="ko-KR" alt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사과드리며</a:t>
            </a:r>
            <a:r>
              <a:rPr lang="en-US" alt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853;p39"/>
          <p:cNvSpPr txBox="1"/>
          <p:nvPr/>
        </p:nvSpPr>
        <p:spPr>
          <a:xfrm>
            <a:off x="1383351" y="2109957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854;p39"/>
          <p:cNvSpPr txBox="1"/>
          <p:nvPr/>
        </p:nvSpPr>
        <p:spPr>
          <a:xfrm>
            <a:off x="1246086" y="2554457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856;p39"/>
          <p:cNvSpPr txBox="1"/>
          <p:nvPr/>
        </p:nvSpPr>
        <p:spPr>
          <a:xfrm>
            <a:off x="3430069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871;p39"/>
          <p:cNvSpPr txBox="1"/>
          <p:nvPr/>
        </p:nvSpPr>
        <p:spPr>
          <a:xfrm>
            <a:off x="5184445" y="55318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72;p39"/>
          <p:cNvSpPr txBox="1"/>
          <p:nvPr/>
        </p:nvSpPr>
        <p:spPr>
          <a:xfrm>
            <a:off x="4396094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870;p39"/>
          <p:cNvSpPr txBox="1"/>
          <p:nvPr/>
        </p:nvSpPr>
        <p:spPr>
          <a:xfrm>
            <a:off x="5078127" y="599351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10;p41"/>
          <p:cNvSpPr txBox="1"/>
          <p:nvPr/>
        </p:nvSpPr>
        <p:spPr>
          <a:xfrm>
            <a:off x="3380657" y="160737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 변경</a:t>
            </a: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898;p40"/>
          <p:cNvSpPr txBox="1"/>
          <p:nvPr/>
        </p:nvSpPr>
        <p:spPr>
          <a:xfrm>
            <a:off x="3089736" y="59935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rgbClr val="1273EB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1434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1265</Words>
  <Application>Microsoft Office PowerPoint</Application>
  <PresentationFormat>와이드스크린</PresentationFormat>
  <Paragraphs>538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Open Sans</vt:lpstr>
      <vt:lpstr>Candara</vt:lpstr>
      <vt:lpstr>맑은 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5</cp:revision>
  <dcterms:modified xsi:type="dcterms:W3CDTF">2020-05-28T08:50:40Z</dcterms:modified>
</cp:coreProperties>
</file>