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embeddedFontLst>
    <p:embeddedFont>
      <p:font typeface="Candara" panose="020E0502030303020204" pitchFamily="34" charset="0"/>
      <p:regular r:id="rId52"/>
      <p:bold r:id="rId53"/>
      <p:italic r:id="rId54"/>
      <p:boldItalic r:id="rId55"/>
    </p:embeddedFont>
    <p:embeddedFont>
      <p:font typeface="Open Sans" panose="020B0600000101010101" charset="0"/>
      <p:regular r:id="rId56"/>
      <p:bold r:id="rId57"/>
      <p:italic r:id="rId58"/>
      <p:boldItalic r:id="rId59"/>
    </p:embeddedFont>
    <p:embeddedFont>
      <p:font typeface="맑은 고딕" panose="020B0503020000020004" pitchFamily="50" charset="-127"/>
      <p:regular r:id="rId60"/>
      <p:bold r:id="rId61"/>
    </p:embeddedFont>
    <p:embeddedFont>
      <p:font typeface="맑은 고딕" panose="020B0503020000020004" pitchFamily="50" charset="-127"/>
      <p:regular r:id="rId6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2F1334-02BD-4B83-9B71-958ACE88B52F}">
  <a:tblStyle styleId="{DB2F1334-02BD-4B83-9B71-958ACE88B52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30469D7-8D97-45B6-BD78-CB584393132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345AC8-3237-48F4-B36B-2B2646344247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DB08CA-6C9E-4142-A08B-E3A445E05D23}" styleName="Table_3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55D157-9EB3-40C0-99A0-FE81335EAFD5}" styleName="Table_4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92ACC8A-D255-4104-817D-CE72A2CB33E1}" styleName="Table_5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00000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000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3512667-4B0B-4A62-A52A-2598615D6A71}" styleName="Table_6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4" name="Google Shape;4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9" name="Google Shape;4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0" name="Google Shape;4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70a88db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870a88db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70a88db7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870a88db7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70a88db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870a88db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70a88db7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870a88db7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870a88db7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g870a88db7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70a88db7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870a88db7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70a88db7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g870a88db7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870a88db7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g870a88db7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70a88db7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g870a88db7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870a88db7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g870a88db7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870a88db77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g870a88db77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870a88db7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g870a88db7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870a88db7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g870a88db7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870a88db77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g870a88db77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870a88db77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g870a88db77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70a88db77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g870a88db77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0a88db77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g870a88db77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870a88db77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g870a88db77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70a88db77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g870a88db77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870a88db7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870a88db7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2" name="Google Shape;93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3" name="Google Shape;9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3" name="Google Shape;9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2" name="Google Shape;10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3" name="Google Shape;10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0" name="Google Shape;109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5" name="Google Shape;11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0a88db77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870a88db77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9" name="Google Shape;11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2" name="Google Shape;11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4813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2311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680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3854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0552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078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3600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96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219833149"/>
              </p:ext>
            </p:extLst>
          </p:nvPr>
        </p:nvGraphicFramePr>
        <p:xfrm>
          <a:off x="677984" y="710874"/>
          <a:ext cx="10716825" cy="593360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86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작성자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수정일자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신나진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관리자페이지 로드맵과 스토리보드 추가 &amp; 편의상 업데이트날짜를 jsp페이지명으로 변경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2020-05-03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유태우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사용기술스택 슬라이드 추가, 자유게시판 기능설명추가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2020-05-06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유태우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구현 후 스토리보드 추가(29번 슬라이드 ~ 34번 슬라이드)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2020-05-</a:t>
                      </a:r>
                      <a:r>
                        <a:rPr lang="en-US" altLang="ko-KR" sz="1400" u="none" strike="noStrike" cap="none" dirty="0"/>
                        <a:t>1</a:t>
                      </a:r>
                      <a:r>
                        <a:rPr lang="ko-KR" sz="1400" u="none" strike="noStrike" cap="none" dirty="0"/>
                        <a:t>0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4610376" y="237392"/>
            <a:ext cx="28520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스토리보드 수정사항 기록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Google Shape;387;p23"/>
          <p:cNvGraphicFramePr/>
          <p:nvPr>
            <p:extLst>
              <p:ext uri="{D42A27DB-BD31-4B8C-83A1-F6EECF244321}">
                <p14:modId xmlns:p14="http://schemas.microsoft.com/office/powerpoint/2010/main" val="2448646067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/>
                        <a:t>2-1-</a:t>
                      </a:r>
                      <a:r>
                        <a:rPr lang="en-US" altLang="ko-KR" sz="1200" u="none" strike="noStrike" cap="none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회원가입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8" name="Google Shape;388;p23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89" name="Google Shape;389;p23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회원가입이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3"/>
          <p:cNvSpPr txBox="1"/>
          <p:nvPr/>
        </p:nvSpPr>
        <p:spPr>
          <a:xfrm>
            <a:off x="3090300" y="4061775"/>
            <a:ext cx="9513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3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23"/>
          <p:cNvSpPr txBox="1"/>
          <p:nvPr/>
        </p:nvSpPr>
        <p:spPr>
          <a:xfrm>
            <a:off x="4279150" y="4061775"/>
            <a:ext cx="9513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2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2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2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2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4"/>
          <p:cNvSpPr txBox="1"/>
          <p:nvPr/>
        </p:nvSpPr>
        <p:spPr>
          <a:xfrm>
            <a:off x="2345667" y="2181447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07" name="Google Shape;407;p2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아이디 찾기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8" name="Google Shape;408;p24"/>
          <p:cNvGraphicFramePr/>
          <p:nvPr/>
        </p:nvGraphicFramePr>
        <p:xfrm>
          <a:off x="8500532" y="1625598"/>
          <a:ext cx="3691450" cy="523237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입력받은 이름과 이메일로 사용자 아이디를 찾는다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1. (정보 일치)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        (2-2-1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2. (정보 불일치)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        alert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다시 작성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09" name="Google Shape;409;p24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4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4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3296667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24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인증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3785144" y="424844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4727963" y="426349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24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24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2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2569867" y="3499649"/>
            <a:ext cx="6741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32" name="Google Shape;432;p2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2-2-1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아이디 </a:t>
                      </a:r>
                      <a:r>
                        <a:rPr lang="ko-KR" sz="1200" u="none" strike="noStrike" cap="none"/>
                        <a:t>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3" name="Google Shape;433;p25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아이디 앞 네 자리, 뒤는 *처리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34" name="Google Shape;434;p25"/>
          <p:cNvSpPr txBox="1"/>
          <p:nvPr/>
        </p:nvSpPr>
        <p:spPr>
          <a:xfrm>
            <a:off x="2492600" y="3012799"/>
            <a:ext cx="761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25"/>
          <p:cNvSpPr txBox="1"/>
          <p:nvPr/>
        </p:nvSpPr>
        <p:spPr>
          <a:xfrm>
            <a:off x="3296667" y="22951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확인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25"/>
          <p:cNvSpPr txBox="1"/>
          <p:nvPr/>
        </p:nvSpPr>
        <p:spPr>
          <a:xfrm>
            <a:off x="3716075" y="3982671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3476007" y="29321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3253707" y="3859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25"/>
          <p:cNvSpPr txBox="1"/>
          <p:nvPr/>
        </p:nvSpPr>
        <p:spPr>
          <a:xfrm>
            <a:off x="3263350" y="3012800"/>
            <a:ext cx="2517300" cy="33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hong******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2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2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2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p2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2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2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" name="Google Shape;452;p2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3" name="Google Shape;453;p26"/>
          <p:cNvGraphicFramePr/>
          <p:nvPr/>
        </p:nvGraphicFramePr>
        <p:xfrm>
          <a:off x="8500532" y="1625598"/>
          <a:ext cx="3691450" cy="531596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입력 받은 이름과 이메일, 아이디로 비밀번호를 재설정 한다.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2.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다시작성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54" name="Google Shape;454;p26"/>
          <p:cNvSpPr txBox="1"/>
          <p:nvPr/>
        </p:nvSpPr>
        <p:spPr>
          <a:xfrm>
            <a:off x="2345685" y="2063930"/>
            <a:ext cx="3558600" cy="366691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26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26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26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26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3596618" y="4999629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3806029" y="52723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2408090" y="3469999"/>
            <a:ext cx="817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이메일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26"/>
          <p:cNvSpPr txBox="1"/>
          <p:nvPr/>
        </p:nvSpPr>
        <p:spPr>
          <a:xfrm>
            <a:off x="3724971" y="526689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4554971" y="498832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4716596" y="524020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2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Google Shape;473;p26"/>
          <p:cNvSpPr txBox="1"/>
          <p:nvPr/>
        </p:nvSpPr>
        <p:spPr>
          <a:xfrm>
            <a:off x="3294734" y="39271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26"/>
          <p:cNvSpPr txBox="1"/>
          <p:nvPr/>
        </p:nvSpPr>
        <p:spPr>
          <a:xfrm>
            <a:off x="2410350" y="3927199"/>
            <a:ext cx="817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아이디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26"/>
          <p:cNvSpPr txBox="1"/>
          <p:nvPr/>
        </p:nvSpPr>
        <p:spPr>
          <a:xfrm>
            <a:off x="4701254" y="5254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0" name="Google Shape;480;p2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1" name="Google Shape;481;p27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(3-1 페이지로)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(7-1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(3-3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82" name="Google Shape;482;p27"/>
          <p:cNvSpPr txBox="1"/>
          <p:nvPr/>
        </p:nvSpPr>
        <p:spPr>
          <a:xfrm>
            <a:off x="665094" y="1289226"/>
            <a:ext cx="3055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마이페이지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1317575" y="2203575"/>
            <a:ext cx="5587800" cy="85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관심주식 LIST 5개만 보이기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1317592" y="1903275"/>
            <a:ext cx="558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관심주식 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1317475" y="3513400"/>
            <a:ext cx="5587800" cy="83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현황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27"/>
          <p:cNvSpPr txBox="1"/>
          <p:nvPr/>
        </p:nvSpPr>
        <p:spPr>
          <a:xfrm>
            <a:off x="1317608" y="3213100"/>
            <a:ext cx="558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27"/>
          <p:cNvSpPr txBox="1"/>
          <p:nvPr/>
        </p:nvSpPr>
        <p:spPr>
          <a:xfrm>
            <a:off x="4647854" y="183188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4760340" y="3106156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1317575" y="4785124"/>
            <a:ext cx="5587800" cy="668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내가 쓴 글 5개만 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p27"/>
          <p:cNvSpPr txBox="1"/>
          <p:nvPr/>
        </p:nvSpPr>
        <p:spPr>
          <a:xfrm>
            <a:off x="1317486" y="4470425"/>
            <a:ext cx="5587800" cy="31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 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p27"/>
          <p:cNvSpPr txBox="1"/>
          <p:nvPr/>
        </p:nvSpPr>
        <p:spPr>
          <a:xfrm>
            <a:off x="1317575" y="5654821"/>
            <a:ext cx="5587800" cy="591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p27"/>
          <p:cNvSpPr txBox="1"/>
          <p:nvPr/>
        </p:nvSpPr>
        <p:spPr>
          <a:xfrm>
            <a:off x="4701705" y="43477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7"/>
          <p:cNvSpPr txBox="1"/>
          <p:nvPr/>
        </p:nvSpPr>
        <p:spPr>
          <a:xfrm>
            <a:off x="4538350" y="56437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2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2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p2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2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2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2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2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2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6" name="Google Shape;506;p28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7" name="Google Shape;507;p28"/>
          <p:cNvGraphicFramePr/>
          <p:nvPr/>
        </p:nvGraphicFramePr>
        <p:xfrm>
          <a:off x="8500532" y="1625598"/>
          <a:ext cx="3691450" cy="4485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검색 및 관심종목에 추가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체크박스로 종목 선택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선택 후 관심종목에서 삭제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(7-2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08" name="Google Shape;508;p28"/>
          <p:cNvGraphicFramePr/>
          <p:nvPr/>
        </p:nvGraphicFramePr>
        <p:xfrm>
          <a:off x="942134" y="2493239"/>
          <a:ext cx="6697550" cy="3239790"/>
        </p:xfrm>
        <a:graphic>
          <a:graphicData uri="http://schemas.openxmlformats.org/drawingml/2006/table">
            <a:tbl>
              <a:tblPr firstRow="1" bandRow="1">
                <a:noFill/>
                <a:tableStyleId>{E3345AC8-3237-48F4-B36B-2B2646344247}</a:tableStyleId>
              </a:tblPr>
              <a:tblGrid>
                <a:gridCol w="4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1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☐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회사명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/업종/세부업종/</a:t>
                      </a:r>
                      <a:r>
                        <a:rPr lang="ko-KR" sz="1100" b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현재가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100" b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전일비/거래량/거래대금/등락율/시가총액/52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주고가</a:t>
                      </a:r>
                      <a:endParaRPr sz="1100" b="1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9" name="Google Shape;509;p28"/>
          <p:cNvSpPr txBox="1"/>
          <p:nvPr/>
        </p:nvSpPr>
        <p:spPr>
          <a:xfrm>
            <a:off x="2670955" y="17986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870783" y="1336921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관심종목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5394275" y="2096325"/>
            <a:ext cx="739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✕   삭제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2" name="Google Shape;512;p28"/>
          <p:cNvSpPr txBox="1"/>
          <p:nvPr/>
        </p:nvSpPr>
        <p:spPr>
          <a:xfrm>
            <a:off x="2992527" y="2100575"/>
            <a:ext cx="826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종목추가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3" name="Google Shape;513;p28"/>
          <p:cNvSpPr txBox="1"/>
          <p:nvPr/>
        </p:nvSpPr>
        <p:spPr>
          <a:xfrm>
            <a:off x="3732025" y="2100575"/>
            <a:ext cx="1587000" cy="228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종목검색     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4" name="Google Shape;514;p28"/>
          <p:cNvSpPr txBox="1"/>
          <p:nvPr/>
        </p:nvSpPr>
        <p:spPr>
          <a:xfrm>
            <a:off x="5783780" y="1679055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8"/>
          <p:cNvSpPr txBox="1"/>
          <p:nvPr/>
        </p:nvSpPr>
        <p:spPr>
          <a:xfrm>
            <a:off x="6858513" y="16817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5051750" y="2092425"/>
            <a:ext cx="236400" cy="236400"/>
          </a:xfrm>
          <a:prstGeom prst="mathPlus">
            <a:avLst>
              <a:gd name="adj1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p2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p2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2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2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2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4" name="Google Shape;524;p2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5" name="Google Shape;525;p28"/>
          <p:cNvSpPr txBox="1"/>
          <p:nvPr/>
        </p:nvSpPr>
        <p:spPr>
          <a:xfrm>
            <a:off x="737355" y="21445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28"/>
          <p:cNvSpPr txBox="1"/>
          <p:nvPr/>
        </p:nvSpPr>
        <p:spPr>
          <a:xfrm>
            <a:off x="6224775" y="2096325"/>
            <a:ext cx="9819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Google Shape;527;p28"/>
          <p:cNvSpPr/>
          <p:nvPr/>
        </p:nvSpPr>
        <p:spPr>
          <a:xfrm>
            <a:off x="7297675" y="2074725"/>
            <a:ext cx="271800" cy="27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?</a:t>
            </a:r>
            <a:endParaRPr/>
          </a:p>
        </p:txBody>
      </p:sp>
      <p:sp>
        <p:nvSpPr>
          <p:cNvPr id="528" name="Google Shape;528;p28"/>
          <p:cNvSpPr txBox="1"/>
          <p:nvPr/>
        </p:nvSpPr>
        <p:spPr>
          <a:xfrm>
            <a:off x="7424713" y="19231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" name="Google Shape;533;p29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1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div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도움말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34" name="Google Shape;534;p29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본 div창을 닫는다.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35" name="Google Shape;535;p29"/>
          <p:cNvSpPr/>
          <p:nvPr/>
        </p:nvSpPr>
        <p:spPr>
          <a:xfrm>
            <a:off x="1819375" y="1899500"/>
            <a:ext cx="4529700" cy="3603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 txBox="1"/>
          <p:nvPr/>
        </p:nvSpPr>
        <p:spPr>
          <a:xfrm>
            <a:off x="3326425" y="2046100"/>
            <a:ext cx="16698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도움말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29"/>
          <p:cNvSpPr txBox="1"/>
          <p:nvPr/>
        </p:nvSpPr>
        <p:spPr>
          <a:xfrm>
            <a:off x="5887150" y="1984025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29"/>
          <p:cNvSpPr txBox="1"/>
          <p:nvPr/>
        </p:nvSpPr>
        <p:spPr>
          <a:xfrm>
            <a:off x="5521716" y="19099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2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2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p2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Google Shape;542;p2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3" name="Google Shape;543;p2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4" name="Google Shape;544;p2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" name="Google Shape;545;p2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Google Shape;546;p2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7" name="Google Shape;547;p29"/>
          <p:cNvSpPr txBox="1"/>
          <p:nvPr/>
        </p:nvSpPr>
        <p:spPr>
          <a:xfrm>
            <a:off x="2248175" y="3001025"/>
            <a:ext cx="3764100" cy="21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설명~~~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" name="Google Shape;552;p30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</a:t>
                      </a:r>
                      <a:r>
                        <a:rPr lang="ko-KR" sz="1200"/>
                        <a:t> 게시글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3" name="Google Shape;553;p30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제목/내용을 기준으로 게시글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게시글 선택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선택된 게시글을 삭제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게시글 상세보기로 이동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(3-3 페이지)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54" name="Google Shape;554;p30"/>
          <p:cNvSpPr txBox="1"/>
          <p:nvPr/>
        </p:nvSpPr>
        <p:spPr>
          <a:xfrm>
            <a:off x="848045" y="1448684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5" name="Google Shape;555;p30"/>
          <p:cNvSpPr txBox="1"/>
          <p:nvPr/>
        </p:nvSpPr>
        <p:spPr>
          <a:xfrm>
            <a:off x="7066256" y="1449385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30"/>
          <p:cNvSpPr txBox="1"/>
          <p:nvPr/>
        </p:nvSpPr>
        <p:spPr>
          <a:xfrm>
            <a:off x="4415246" y="1457411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7" name="Google Shape;557;p30"/>
          <p:cNvSpPr/>
          <p:nvPr/>
        </p:nvSpPr>
        <p:spPr>
          <a:xfrm rot="10800000" flipH="1">
            <a:off x="5105501" y="15435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30"/>
          <p:cNvSpPr txBox="1"/>
          <p:nvPr/>
        </p:nvSpPr>
        <p:spPr>
          <a:xfrm>
            <a:off x="4415245" y="1781933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59" name="Google Shape;559;p30"/>
          <p:cNvGraphicFramePr/>
          <p:nvPr/>
        </p:nvGraphicFramePr>
        <p:xfrm>
          <a:off x="767220" y="23680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{E3345AC8-3237-48F4-B36B-2B2646344247}</a:tableStyleId>
              </a:tblPr>
              <a:tblGrid>
                <a:gridCol w="6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☐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글번호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삼성전자 지금 주식 사야됨?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주식천재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0" name="Google Shape;560;p30"/>
          <p:cNvSpPr txBox="1"/>
          <p:nvPr/>
        </p:nvSpPr>
        <p:spPr>
          <a:xfrm>
            <a:off x="5343280" y="1454721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30"/>
          <p:cNvSpPr txBox="1"/>
          <p:nvPr/>
        </p:nvSpPr>
        <p:spPr>
          <a:xfrm>
            <a:off x="7509328" y="11458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2109024" y="6153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p30"/>
          <p:cNvSpPr txBox="1"/>
          <p:nvPr/>
        </p:nvSpPr>
        <p:spPr>
          <a:xfrm>
            <a:off x="1429761" y="170933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64" name="Google Shape;564;p3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5" name="Google Shape;565;p3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3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7" name="Google Shape;567;p3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3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3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0" name="Google Shape;570;p3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p3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30"/>
          <p:cNvSpPr txBox="1"/>
          <p:nvPr/>
        </p:nvSpPr>
        <p:spPr>
          <a:xfrm>
            <a:off x="767231" y="1933697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30"/>
          <p:cNvSpPr txBox="1"/>
          <p:nvPr/>
        </p:nvSpPr>
        <p:spPr>
          <a:xfrm>
            <a:off x="571803" y="23263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30"/>
          <p:cNvSpPr txBox="1"/>
          <p:nvPr/>
        </p:nvSpPr>
        <p:spPr>
          <a:xfrm>
            <a:off x="3866561" y="26565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"/>
          <p:cNvSpPr txBox="1"/>
          <p:nvPr/>
        </p:nvSpPr>
        <p:spPr>
          <a:xfrm>
            <a:off x="886975" y="2156977"/>
            <a:ext cx="6479100" cy="2072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80" name="Google Shape;580;p3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내 게시글 상세보기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1" name="Google Shape;581;p3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1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(3-3-1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(3-2페이지로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82" name="Google Shape;582;p31"/>
          <p:cNvSpPr txBox="1"/>
          <p:nvPr/>
        </p:nvSpPr>
        <p:spPr>
          <a:xfrm>
            <a:off x="525951" y="1225700"/>
            <a:ext cx="174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3" name="Google Shape;583;p31"/>
          <p:cNvSpPr txBox="1"/>
          <p:nvPr/>
        </p:nvSpPr>
        <p:spPr>
          <a:xfrm>
            <a:off x="2119403" y="21569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31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31"/>
          <p:cNvSpPr txBox="1"/>
          <p:nvPr/>
        </p:nvSpPr>
        <p:spPr>
          <a:xfrm>
            <a:off x="1313309" y="21569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Google Shape;586;p31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31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31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9" name="Google Shape;589;p31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31"/>
          <p:cNvSpPr txBox="1"/>
          <p:nvPr/>
        </p:nvSpPr>
        <p:spPr>
          <a:xfrm>
            <a:off x="2119403" y="25623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31"/>
          <p:cNvSpPr txBox="1"/>
          <p:nvPr/>
        </p:nvSpPr>
        <p:spPr>
          <a:xfrm>
            <a:off x="1313309" y="25623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3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3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3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3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7" name="Google Shape;597;p3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8" name="Google Shape;598;p3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9" name="Google Shape;599;p3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p31"/>
          <p:cNvSpPr txBox="1"/>
          <p:nvPr/>
        </p:nvSpPr>
        <p:spPr>
          <a:xfrm>
            <a:off x="907025" y="1766825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1" name="Google Shape;601;p31"/>
          <p:cNvSpPr txBox="1"/>
          <p:nvPr/>
        </p:nvSpPr>
        <p:spPr>
          <a:xfrm>
            <a:off x="5641238" y="1762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2" name="Google Shape;602;p31"/>
          <p:cNvSpPr txBox="1"/>
          <p:nvPr/>
        </p:nvSpPr>
        <p:spPr>
          <a:xfrm>
            <a:off x="6550238" y="1762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31"/>
          <p:cNvSpPr txBox="1"/>
          <p:nvPr/>
        </p:nvSpPr>
        <p:spPr>
          <a:xfrm>
            <a:off x="423428" y="166563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31"/>
          <p:cNvSpPr txBox="1"/>
          <p:nvPr/>
        </p:nvSpPr>
        <p:spPr>
          <a:xfrm>
            <a:off x="5583448" y="1356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31"/>
          <p:cNvSpPr txBox="1"/>
          <p:nvPr/>
        </p:nvSpPr>
        <p:spPr>
          <a:xfrm>
            <a:off x="6446550" y="4345624"/>
            <a:ext cx="548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606" name="Google Shape;606;p31"/>
          <p:cNvSpPr txBox="1"/>
          <p:nvPr/>
        </p:nvSpPr>
        <p:spPr>
          <a:xfrm>
            <a:off x="6459061" y="1356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graphicFrame>
        <p:nvGraphicFramePr>
          <p:cNvPr id="607" name="Google Shape;607;p31"/>
          <p:cNvGraphicFramePr/>
          <p:nvPr/>
        </p:nvGraphicFramePr>
        <p:xfrm>
          <a:off x="881791" y="519967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{E3DB08CA-6C9E-4142-A08B-E3A445E05D23}</a:tableStyleId>
              </a:tblPr>
              <a:tblGrid>
                <a:gridCol w="8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삭제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8" name="Google Shape;608;p31"/>
          <p:cNvSpPr txBox="1"/>
          <p:nvPr/>
        </p:nvSpPr>
        <p:spPr>
          <a:xfrm>
            <a:off x="7232073" y="516413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609" name="Google Shape;609;p31"/>
          <p:cNvSpPr txBox="1"/>
          <p:nvPr/>
        </p:nvSpPr>
        <p:spPr>
          <a:xfrm>
            <a:off x="6080548" y="52361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" name="Google Shape;614;p3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3-3-1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내 게시글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15" name="Google Shape;615;p3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update한 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삭제 기능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6" name="Google Shape;616;p32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수정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3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3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3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3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3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p3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p3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p3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p32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6" name="Google Shape;626;p32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p32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32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32"/>
          <p:cNvSpPr txBox="1"/>
          <p:nvPr/>
        </p:nvSpPr>
        <p:spPr>
          <a:xfrm>
            <a:off x="2933852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32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32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32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p32"/>
          <p:cNvSpPr/>
          <p:nvPr/>
        </p:nvSpPr>
        <p:spPr>
          <a:xfrm rot="10800000" flipH="1">
            <a:off x="2208651" y="20764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32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32"/>
          <p:cNvSpPr txBox="1"/>
          <p:nvPr/>
        </p:nvSpPr>
        <p:spPr>
          <a:xfrm>
            <a:off x="2443998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32"/>
          <p:cNvSpPr txBox="1"/>
          <p:nvPr/>
        </p:nvSpPr>
        <p:spPr>
          <a:xfrm>
            <a:off x="3899877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Google Shape;637;p32"/>
          <p:cNvSpPr txBox="1"/>
          <p:nvPr/>
        </p:nvSpPr>
        <p:spPr>
          <a:xfrm>
            <a:off x="5638648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638" name="Google Shape;638;p32"/>
          <p:cNvSpPr txBox="1"/>
          <p:nvPr/>
        </p:nvSpPr>
        <p:spPr>
          <a:xfrm>
            <a:off x="4865890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9" name="Google Shape;639;p32"/>
          <p:cNvSpPr txBox="1"/>
          <p:nvPr/>
        </p:nvSpPr>
        <p:spPr>
          <a:xfrm>
            <a:off x="3686386" y="5822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640" name="Google Shape;640;p32"/>
          <p:cNvSpPr txBox="1"/>
          <p:nvPr/>
        </p:nvSpPr>
        <p:spPr>
          <a:xfrm>
            <a:off x="525951" y="1225700"/>
            <a:ext cx="174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1648691" y="1039235"/>
            <a:ext cx="9144000" cy="7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사용 기술스택(추가바람)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524000" y="178723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dirty="0" err="1"/>
              <a:t>Python</a:t>
            </a:r>
            <a:r>
              <a:rPr lang="ko-KR" dirty="0"/>
              <a:t> 3.8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dirty="0" err="1"/>
              <a:t>java</a:t>
            </a:r>
            <a:r>
              <a:rPr lang="ko-KR" dirty="0"/>
              <a:t> 1.8.0_241-b07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dirty="0" err="1"/>
              <a:t>eclipse</a:t>
            </a:r>
            <a:r>
              <a:rPr lang="ko-KR" dirty="0"/>
              <a:t> 2019-03 (4.11.0)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dirty="0" err="1"/>
              <a:t>MariaDB</a:t>
            </a:r>
            <a:r>
              <a:rPr lang="ko-KR" dirty="0"/>
              <a:t> 10.3 </a:t>
            </a:r>
            <a:r>
              <a:rPr lang="ko-KR" dirty="0" err="1"/>
              <a:t>Series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dirty="0" err="1"/>
              <a:t>Tomcat</a:t>
            </a:r>
            <a:r>
              <a:rPr lang="ko-KR" dirty="0"/>
              <a:t> 8.5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dirty="0" err="1"/>
              <a:t>Anychart</a:t>
            </a:r>
            <a:r>
              <a:rPr lang="ko-KR" dirty="0"/>
              <a:t> </a:t>
            </a:r>
            <a:r>
              <a:rPr lang="ko-KR" dirty="0" err="1"/>
              <a:t>api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3"/>
          <p:cNvSpPr txBox="1"/>
          <p:nvPr/>
        </p:nvSpPr>
        <p:spPr>
          <a:xfrm>
            <a:off x="1703675" y="1397725"/>
            <a:ext cx="5140500" cy="445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46" name="Google Shape;646;p33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 정보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7" name="Google Shape;647;p33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(3-3-div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(3-4-3-1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48" name="Google Shape;648;p33"/>
          <p:cNvSpPr txBox="1"/>
          <p:nvPr/>
        </p:nvSpPr>
        <p:spPr>
          <a:xfrm>
            <a:off x="3726082" y="2391867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33"/>
          <p:cNvSpPr txBox="1"/>
          <p:nvPr/>
        </p:nvSpPr>
        <p:spPr>
          <a:xfrm>
            <a:off x="2909481" y="2370823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33"/>
          <p:cNvSpPr txBox="1"/>
          <p:nvPr/>
        </p:nvSpPr>
        <p:spPr>
          <a:xfrm>
            <a:off x="3991173" y="2848413"/>
            <a:ext cx="18669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33"/>
          <p:cNvSpPr txBox="1"/>
          <p:nvPr/>
        </p:nvSpPr>
        <p:spPr>
          <a:xfrm>
            <a:off x="2739678" y="28611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33"/>
          <p:cNvSpPr txBox="1"/>
          <p:nvPr/>
        </p:nvSpPr>
        <p:spPr>
          <a:xfrm>
            <a:off x="2723404" y="34124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3"/>
          <p:cNvSpPr txBox="1"/>
          <p:nvPr/>
        </p:nvSpPr>
        <p:spPr>
          <a:xfrm>
            <a:off x="2723404" y="393956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4" name="Google Shape;654;p33"/>
          <p:cNvSpPr txBox="1"/>
          <p:nvPr/>
        </p:nvSpPr>
        <p:spPr>
          <a:xfrm>
            <a:off x="2723404" y="4418854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5" name="Google Shape;655;p33"/>
          <p:cNvSpPr txBox="1"/>
          <p:nvPr/>
        </p:nvSpPr>
        <p:spPr>
          <a:xfrm>
            <a:off x="3415537" y="176311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p33"/>
          <p:cNvSpPr txBox="1"/>
          <p:nvPr/>
        </p:nvSpPr>
        <p:spPr>
          <a:xfrm>
            <a:off x="3748337" y="3425476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p33"/>
          <p:cNvSpPr txBox="1"/>
          <p:nvPr/>
        </p:nvSpPr>
        <p:spPr>
          <a:xfrm>
            <a:off x="3748337" y="3939569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33"/>
          <p:cNvSpPr txBox="1"/>
          <p:nvPr/>
        </p:nvSpPr>
        <p:spPr>
          <a:xfrm>
            <a:off x="3748337" y="4418854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33"/>
          <p:cNvSpPr txBox="1"/>
          <p:nvPr/>
        </p:nvSpPr>
        <p:spPr>
          <a:xfrm>
            <a:off x="3741928" y="6135695"/>
            <a:ext cx="12663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p33"/>
          <p:cNvSpPr txBox="1"/>
          <p:nvPr/>
        </p:nvSpPr>
        <p:spPr>
          <a:xfrm>
            <a:off x="5374673" y="6148048"/>
            <a:ext cx="11988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탈퇴하기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33"/>
          <p:cNvSpPr txBox="1"/>
          <p:nvPr/>
        </p:nvSpPr>
        <p:spPr>
          <a:xfrm>
            <a:off x="2109153" y="6123415"/>
            <a:ext cx="12663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" name="Google Shape;663;p3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p3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5" name="Google Shape;665;p3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3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p3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3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33"/>
          <p:cNvSpPr txBox="1"/>
          <p:nvPr/>
        </p:nvSpPr>
        <p:spPr>
          <a:xfrm>
            <a:off x="2165123" y="4891425"/>
            <a:ext cx="150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예수금 포인트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p33"/>
          <p:cNvSpPr txBox="1"/>
          <p:nvPr/>
        </p:nvSpPr>
        <p:spPr>
          <a:xfrm>
            <a:off x="3748337" y="4891416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101022 p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3"/>
          <p:cNvSpPr txBox="1"/>
          <p:nvPr/>
        </p:nvSpPr>
        <p:spPr>
          <a:xfrm>
            <a:off x="2329523" y="5287975"/>
            <a:ext cx="1341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자산 포인트 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3" name="Google Shape;673;p33"/>
          <p:cNvSpPr txBox="1"/>
          <p:nvPr/>
        </p:nvSpPr>
        <p:spPr>
          <a:xfrm>
            <a:off x="3748337" y="5287966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3054410 p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4" name="Google Shape;674;p33"/>
          <p:cNvSpPr/>
          <p:nvPr/>
        </p:nvSpPr>
        <p:spPr>
          <a:xfrm>
            <a:off x="3640400" y="5352325"/>
            <a:ext cx="271800" cy="27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?</a:t>
            </a:r>
            <a:endParaRPr/>
          </a:p>
        </p:txBody>
      </p:sp>
      <p:sp>
        <p:nvSpPr>
          <p:cNvPr id="675" name="Google Shape;675;p33"/>
          <p:cNvSpPr txBox="1"/>
          <p:nvPr/>
        </p:nvSpPr>
        <p:spPr>
          <a:xfrm>
            <a:off x="1840367" y="583692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33"/>
          <p:cNvSpPr txBox="1"/>
          <p:nvPr/>
        </p:nvSpPr>
        <p:spPr>
          <a:xfrm>
            <a:off x="3345075" y="5373175"/>
            <a:ext cx="40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33"/>
          <p:cNvSpPr txBox="1"/>
          <p:nvPr/>
        </p:nvSpPr>
        <p:spPr>
          <a:xfrm>
            <a:off x="3501961" y="584323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678" name="Google Shape;678;p33"/>
          <p:cNvSpPr txBox="1"/>
          <p:nvPr/>
        </p:nvSpPr>
        <p:spPr>
          <a:xfrm>
            <a:off x="5134161" y="58432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3" name="Google Shape;683;p34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div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도움말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84" name="Google Shape;684;p34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본 div창을 닫는다.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85" name="Google Shape;685;p34"/>
          <p:cNvSpPr/>
          <p:nvPr/>
        </p:nvSpPr>
        <p:spPr>
          <a:xfrm>
            <a:off x="1819375" y="1899500"/>
            <a:ext cx="4529700" cy="3603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4"/>
          <p:cNvSpPr txBox="1"/>
          <p:nvPr/>
        </p:nvSpPr>
        <p:spPr>
          <a:xfrm>
            <a:off x="3326425" y="2046100"/>
            <a:ext cx="16698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자산 포인트란?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34"/>
          <p:cNvSpPr txBox="1"/>
          <p:nvPr/>
        </p:nvSpPr>
        <p:spPr>
          <a:xfrm>
            <a:off x="5887150" y="1984025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34"/>
          <p:cNvSpPr txBox="1"/>
          <p:nvPr/>
        </p:nvSpPr>
        <p:spPr>
          <a:xfrm>
            <a:off x="5521716" y="19099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3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3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p3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p3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3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3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3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p3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7" name="Google Shape;697;p34"/>
          <p:cNvSpPr txBox="1"/>
          <p:nvPr/>
        </p:nvSpPr>
        <p:spPr>
          <a:xfrm>
            <a:off x="2248175" y="3001025"/>
            <a:ext cx="3764100" cy="21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설명~~~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2" name="Google Shape;702;p35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비밀번호 입력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03" name="Google Shape;703;p35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(3-4-1-2 이동)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04" name="Google Shape;704;p35"/>
          <p:cNvSpPr txBox="1"/>
          <p:nvPr/>
        </p:nvSpPr>
        <p:spPr>
          <a:xfrm>
            <a:off x="3755931" y="220117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5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6" name="Google Shape;706;p35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35"/>
          <p:cNvSpPr txBox="1"/>
          <p:nvPr/>
        </p:nvSpPr>
        <p:spPr>
          <a:xfrm>
            <a:off x="3583092" y="3242488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35"/>
          <p:cNvSpPr txBox="1"/>
          <p:nvPr/>
        </p:nvSpPr>
        <p:spPr>
          <a:xfrm>
            <a:off x="3582342" y="369968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35"/>
          <p:cNvSpPr txBox="1"/>
          <p:nvPr/>
        </p:nvSpPr>
        <p:spPr>
          <a:xfrm>
            <a:off x="2776998" y="324248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p35"/>
          <p:cNvSpPr txBox="1"/>
          <p:nvPr/>
        </p:nvSpPr>
        <p:spPr>
          <a:xfrm>
            <a:off x="2639733" y="368698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35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35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p35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p3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3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6" name="Google Shape;716;p3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7" name="Google Shape;717;p3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8" name="Google Shape;718;p3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9" name="Google Shape;719;p3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3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3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/>
          <p:nvPr/>
        </p:nvSpPr>
        <p:spPr>
          <a:xfrm>
            <a:off x="1703665" y="1397725"/>
            <a:ext cx="5140500" cy="3801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27" name="Google Shape;727;p36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-1-2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 정보 </a:t>
                      </a:r>
                      <a:r>
                        <a:rPr lang="ko-KR" sz="1200"/>
                        <a:t>수정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28" name="Google Shape;728;p36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아이디, 이름 제외하고 나머지 내용 수정 가능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(3-4-1-1 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29" name="Google Shape;729;p36"/>
          <p:cNvSpPr txBox="1"/>
          <p:nvPr/>
        </p:nvSpPr>
        <p:spPr>
          <a:xfrm>
            <a:off x="3726082" y="2391867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0" name="Google Shape;730;p36"/>
          <p:cNvSpPr txBox="1"/>
          <p:nvPr/>
        </p:nvSpPr>
        <p:spPr>
          <a:xfrm>
            <a:off x="2909481" y="2370823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p36"/>
          <p:cNvSpPr txBox="1"/>
          <p:nvPr/>
        </p:nvSpPr>
        <p:spPr>
          <a:xfrm>
            <a:off x="2739678" y="28611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Google Shape;732;p36"/>
          <p:cNvSpPr txBox="1"/>
          <p:nvPr/>
        </p:nvSpPr>
        <p:spPr>
          <a:xfrm>
            <a:off x="2723404" y="34124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36"/>
          <p:cNvSpPr txBox="1"/>
          <p:nvPr/>
        </p:nvSpPr>
        <p:spPr>
          <a:xfrm>
            <a:off x="2723404" y="393956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4" name="Google Shape;734;p36"/>
          <p:cNvSpPr txBox="1"/>
          <p:nvPr/>
        </p:nvSpPr>
        <p:spPr>
          <a:xfrm>
            <a:off x="2723404" y="4418854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36"/>
          <p:cNvSpPr txBox="1"/>
          <p:nvPr/>
        </p:nvSpPr>
        <p:spPr>
          <a:xfrm>
            <a:off x="3415537" y="176311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6"/>
          <p:cNvSpPr txBox="1"/>
          <p:nvPr/>
        </p:nvSpPr>
        <p:spPr>
          <a:xfrm>
            <a:off x="3748325" y="3425475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Google Shape;737;p36"/>
          <p:cNvSpPr txBox="1"/>
          <p:nvPr/>
        </p:nvSpPr>
        <p:spPr>
          <a:xfrm>
            <a:off x="3748337" y="393956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36"/>
          <p:cNvSpPr txBox="1"/>
          <p:nvPr/>
        </p:nvSpPr>
        <p:spPr>
          <a:xfrm>
            <a:off x="3748337" y="4418854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Google Shape;739;p36"/>
          <p:cNvSpPr txBox="1"/>
          <p:nvPr/>
        </p:nvSpPr>
        <p:spPr>
          <a:xfrm>
            <a:off x="4438536" y="5508315"/>
            <a:ext cx="9645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36"/>
          <p:cNvSpPr txBox="1"/>
          <p:nvPr/>
        </p:nvSpPr>
        <p:spPr>
          <a:xfrm>
            <a:off x="4024526" y="225897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36"/>
          <p:cNvSpPr txBox="1"/>
          <p:nvPr/>
        </p:nvSpPr>
        <p:spPr>
          <a:xfrm>
            <a:off x="3194713" y="5508315"/>
            <a:ext cx="9645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36"/>
          <p:cNvSpPr txBox="1"/>
          <p:nvPr/>
        </p:nvSpPr>
        <p:spPr>
          <a:xfrm>
            <a:off x="5282336" y="52705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743" name="Google Shape;743;p36"/>
          <p:cNvSpPr txBox="1"/>
          <p:nvPr/>
        </p:nvSpPr>
        <p:spPr>
          <a:xfrm>
            <a:off x="3726082" y="2851342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4" name="Google Shape;744;p3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5" name="Google Shape;745;p3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6" name="Google Shape;746;p3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7" name="Google Shape;747;p3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8" name="Google Shape;748;p3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9" name="Google Shape;749;p3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0" name="Google Shape;750;p3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1" name="Google Shape;751;p3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2" name="Google Shape;752;p36"/>
          <p:cNvSpPr txBox="1"/>
          <p:nvPr/>
        </p:nvSpPr>
        <p:spPr>
          <a:xfrm>
            <a:off x="2909467" y="527057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" name="Google Shape;757;p37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 실패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58" name="Google Shape;758;p37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59" name="Google Shape;759;p37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수정을 실패했습니다.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0" name="Google Shape;760;p37"/>
          <p:cNvSpPr txBox="1"/>
          <p:nvPr/>
        </p:nvSpPr>
        <p:spPr>
          <a:xfrm>
            <a:off x="3090301" y="4061775"/>
            <a:ext cx="11952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7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37"/>
          <p:cNvSpPr txBox="1"/>
          <p:nvPr/>
        </p:nvSpPr>
        <p:spPr>
          <a:xfrm>
            <a:off x="4412649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37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p3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3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3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8" name="Google Shape;768;p3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9" name="Google Shape;769;p3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0" name="Google Shape;770;p3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3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6" name="Google Shape;776;p3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77" name="Google Shape;777;p3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78" name="Google Shape;778;p38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38"/>
          <p:cNvSpPr txBox="1"/>
          <p:nvPr/>
        </p:nvSpPr>
        <p:spPr>
          <a:xfrm>
            <a:off x="3090301" y="4061775"/>
            <a:ext cx="11952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38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p38"/>
          <p:cNvSpPr txBox="1"/>
          <p:nvPr/>
        </p:nvSpPr>
        <p:spPr>
          <a:xfrm>
            <a:off x="4412649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2" name="Google Shape;782;p38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3" name="Google Shape;783;p3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3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5" name="Google Shape;785;p3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6" name="Google Shape;786;p3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7" name="Google Shape;787;p3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8" name="Google Shape;788;p3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9" name="Google Shape;789;p3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0" name="Google Shape;790;p3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5" name="Google Shape;795;p39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6" name="Google Shape;796;p39"/>
          <p:cNvGraphicFramePr/>
          <p:nvPr/>
        </p:nvGraphicFramePr>
        <p:xfrm>
          <a:off x="8500532" y="1625598"/>
          <a:ext cx="3691450" cy="5232525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(현재 비밀번호 일치)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(3-4-2-1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(현재 비밀번호 일치X)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페이지 이동X (alert)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97" name="Google Shape;797;p39"/>
          <p:cNvSpPr txBox="1"/>
          <p:nvPr/>
        </p:nvSpPr>
        <p:spPr>
          <a:xfrm>
            <a:off x="2290471" y="2142309"/>
            <a:ext cx="42063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39"/>
          <p:cNvSpPr txBox="1"/>
          <p:nvPr/>
        </p:nvSpPr>
        <p:spPr>
          <a:xfrm>
            <a:off x="3789904" y="3091177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9" name="Google Shape;799;p39"/>
          <p:cNvSpPr txBox="1"/>
          <p:nvPr/>
        </p:nvSpPr>
        <p:spPr>
          <a:xfrm>
            <a:off x="3789154" y="3548377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39"/>
          <p:cNvSpPr txBox="1"/>
          <p:nvPr/>
        </p:nvSpPr>
        <p:spPr>
          <a:xfrm>
            <a:off x="2615707" y="3091177"/>
            <a:ext cx="1148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현재 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1" name="Google Shape;801;p39"/>
          <p:cNvSpPr txBox="1"/>
          <p:nvPr/>
        </p:nvSpPr>
        <p:spPr>
          <a:xfrm>
            <a:off x="2370035" y="3548377"/>
            <a:ext cx="1541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새로운 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2" name="Google Shape;802;p39"/>
          <p:cNvSpPr txBox="1"/>
          <p:nvPr/>
        </p:nvSpPr>
        <p:spPr>
          <a:xfrm>
            <a:off x="3553203" y="2444668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3" name="Google Shape;803;p39"/>
          <p:cNvSpPr txBox="1"/>
          <p:nvPr/>
        </p:nvSpPr>
        <p:spPr>
          <a:xfrm>
            <a:off x="3480972" y="4091418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4" name="Google Shape;804;p39"/>
          <p:cNvSpPr txBox="1"/>
          <p:nvPr/>
        </p:nvSpPr>
        <p:spPr>
          <a:xfrm>
            <a:off x="412757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39"/>
          <p:cNvSpPr txBox="1"/>
          <p:nvPr/>
        </p:nvSpPr>
        <p:spPr>
          <a:xfrm>
            <a:off x="4553422" y="4091418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6" name="Google Shape;806;p39"/>
          <p:cNvSpPr txBox="1"/>
          <p:nvPr/>
        </p:nvSpPr>
        <p:spPr>
          <a:xfrm>
            <a:off x="520002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p3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8" name="Google Shape;808;p3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3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3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3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3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" name="Google Shape;819;p4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 실패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0" name="Google Shape;820;p40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21" name="Google Shape;821;p40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변경을 실패했습니다.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2" name="Google Shape;822;p40"/>
          <p:cNvSpPr txBox="1"/>
          <p:nvPr/>
        </p:nvSpPr>
        <p:spPr>
          <a:xfrm>
            <a:off x="3203799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40"/>
          <p:cNvSpPr txBox="1"/>
          <p:nvPr/>
        </p:nvSpPr>
        <p:spPr>
          <a:xfrm>
            <a:off x="3850403" y="41356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5" name="Google Shape;825;p4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4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4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4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4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p4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4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2" name="Google Shape;832;p40"/>
          <p:cNvSpPr txBox="1"/>
          <p:nvPr/>
        </p:nvSpPr>
        <p:spPr>
          <a:xfrm>
            <a:off x="4446847" y="4061780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40"/>
          <p:cNvSpPr txBox="1"/>
          <p:nvPr/>
        </p:nvSpPr>
        <p:spPr>
          <a:xfrm>
            <a:off x="5150201" y="417253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8" name="Google Shape;838;p41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 실패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39" name="Google Shape;839;p41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40" name="Google Shape;840;p41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변경되었습니다.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41"/>
          <p:cNvSpPr txBox="1"/>
          <p:nvPr/>
        </p:nvSpPr>
        <p:spPr>
          <a:xfrm>
            <a:off x="3769274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41"/>
          <p:cNvSpPr txBox="1"/>
          <p:nvPr/>
        </p:nvSpPr>
        <p:spPr>
          <a:xfrm>
            <a:off x="4415878" y="41356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p4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4" name="Google Shape;844;p4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p4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p4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4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8" name="Google Shape;848;p4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9" name="Google Shape;849;p4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0" name="Google Shape;850;p4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5" name="Google Shape;855;p42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6" name="Google Shape;856;p42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57" name="Google Shape;857;p42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변경되었습니다.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42"/>
          <p:cNvSpPr txBox="1"/>
          <p:nvPr/>
        </p:nvSpPr>
        <p:spPr>
          <a:xfrm>
            <a:off x="3769274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42"/>
          <p:cNvSpPr txBox="1"/>
          <p:nvPr/>
        </p:nvSpPr>
        <p:spPr>
          <a:xfrm>
            <a:off x="4415878" y="41356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0" name="Google Shape;860;p4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4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4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p4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4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4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4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4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5144886" y="261257"/>
            <a:ext cx="23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로드맵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741424" y="785901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313212" y="1959248"/>
            <a:ext cx="9513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869665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83250" y="2882348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(2-1)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419411" y="2882355"/>
            <a:ext cx="7389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303332" y="2891062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비밀번호찾기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15"/>
          <p:cNvCxnSpPr>
            <a:stCxn id="98" idx="2"/>
            <a:endCxn id="100" idx="0"/>
          </p:cNvCxnSpPr>
          <p:nvPr/>
        </p:nvCxnSpPr>
        <p:spPr>
          <a:xfrm flipH="1">
            <a:off x="889762" y="2465048"/>
            <a:ext cx="89910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104;p15"/>
          <p:cNvCxnSpPr>
            <a:stCxn id="98" idx="2"/>
            <a:endCxn id="101" idx="0"/>
          </p:cNvCxnSpPr>
          <p:nvPr/>
        </p:nvCxnSpPr>
        <p:spPr>
          <a:xfrm>
            <a:off x="1788862" y="2465048"/>
            <a:ext cx="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15"/>
          <p:cNvCxnSpPr>
            <a:stCxn id="98" idx="2"/>
            <a:endCxn id="102" idx="0"/>
          </p:cNvCxnSpPr>
          <p:nvPr/>
        </p:nvCxnSpPr>
        <p:spPr>
          <a:xfrm>
            <a:off x="1788862" y="2465048"/>
            <a:ext cx="918900" cy="4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" name="Google Shape;106;p15"/>
          <p:cNvSpPr txBox="1"/>
          <p:nvPr/>
        </p:nvSpPr>
        <p:spPr>
          <a:xfrm>
            <a:off x="1445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약관동의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7" name="Google Shape;107;p15"/>
          <p:cNvCxnSpPr>
            <a:stCxn id="100" idx="2"/>
            <a:endCxn id="106" idx="0"/>
          </p:cNvCxnSpPr>
          <p:nvPr/>
        </p:nvCxnSpPr>
        <p:spPr>
          <a:xfrm flipH="1">
            <a:off x="551050" y="3536348"/>
            <a:ext cx="3387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Google Shape;108;p15"/>
          <p:cNvSpPr txBox="1"/>
          <p:nvPr/>
        </p:nvSpPr>
        <p:spPr>
          <a:xfrm>
            <a:off x="10441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9" name="Google Shape;109;p15"/>
          <p:cNvCxnSpPr>
            <a:stCxn id="100" idx="2"/>
            <a:endCxn id="108" idx="0"/>
          </p:cNvCxnSpPr>
          <p:nvPr/>
        </p:nvCxnSpPr>
        <p:spPr>
          <a:xfrm>
            <a:off x="889750" y="3536348"/>
            <a:ext cx="5610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15"/>
          <p:cNvSpPr txBox="1"/>
          <p:nvPr/>
        </p:nvSpPr>
        <p:spPr>
          <a:xfrm>
            <a:off x="19437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15"/>
          <p:cNvCxnSpPr>
            <a:stCxn id="100" idx="2"/>
            <a:endCxn id="110" idx="0"/>
          </p:cNvCxnSpPr>
          <p:nvPr/>
        </p:nvCxnSpPr>
        <p:spPr>
          <a:xfrm>
            <a:off x="889750" y="3536348"/>
            <a:ext cx="14604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2056449" y="3849273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3" name="Google Shape;113;p15"/>
          <p:cNvCxnSpPr>
            <a:stCxn id="101" idx="2"/>
            <a:endCxn id="112" idx="0"/>
          </p:cNvCxnSpPr>
          <p:nvPr/>
        </p:nvCxnSpPr>
        <p:spPr>
          <a:xfrm>
            <a:off x="1788861" y="3536355"/>
            <a:ext cx="672000" cy="31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15"/>
          <p:cNvCxnSpPr>
            <a:stCxn id="97" idx="2"/>
            <a:endCxn id="99" idx="0"/>
          </p:cNvCxnSpPr>
          <p:nvPr/>
        </p:nvCxnSpPr>
        <p:spPr>
          <a:xfrm>
            <a:off x="6327024" y="1358601"/>
            <a:ext cx="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5"/>
          <p:cNvCxnSpPr>
            <a:stCxn id="97" idx="2"/>
            <a:endCxn id="98" idx="0"/>
          </p:cNvCxnSpPr>
          <p:nvPr/>
        </p:nvCxnSpPr>
        <p:spPr>
          <a:xfrm flipH="1">
            <a:off x="1788924" y="1358601"/>
            <a:ext cx="45381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6" name="Google Shape;116;p15"/>
          <p:cNvSpPr txBox="1"/>
          <p:nvPr/>
        </p:nvSpPr>
        <p:spPr>
          <a:xfrm>
            <a:off x="3788575" y="2808700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관심종목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895737" y="2788750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8" name="Google Shape;118;p15"/>
          <p:cNvCxnSpPr>
            <a:stCxn id="99" idx="2"/>
            <a:endCxn id="116" idx="0"/>
          </p:cNvCxnSpPr>
          <p:nvPr/>
        </p:nvCxnSpPr>
        <p:spPr>
          <a:xfrm flipH="1">
            <a:off x="4195215" y="2465048"/>
            <a:ext cx="2131800" cy="34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15"/>
          <p:cNvCxnSpPr>
            <a:stCxn id="99" idx="2"/>
            <a:endCxn id="117" idx="0"/>
          </p:cNvCxnSpPr>
          <p:nvPr/>
        </p:nvCxnSpPr>
        <p:spPr>
          <a:xfrm flipH="1">
            <a:off x="5337615" y="2465048"/>
            <a:ext cx="989400" cy="323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p15"/>
          <p:cNvSpPr txBox="1"/>
          <p:nvPr/>
        </p:nvSpPr>
        <p:spPr>
          <a:xfrm>
            <a:off x="7830700" y="2813062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0130838" y="4126532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(3-3-3)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9033586" y="41265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15"/>
          <p:cNvCxnSpPr>
            <a:stCxn id="120" idx="2"/>
            <a:endCxn id="121" idx="0"/>
          </p:cNvCxnSpPr>
          <p:nvPr/>
        </p:nvCxnSpPr>
        <p:spPr>
          <a:xfrm>
            <a:off x="8235100" y="3458362"/>
            <a:ext cx="2300100" cy="66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15"/>
          <p:cNvCxnSpPr>
            <a:stCxn id="120" idx="2"/>
            <a:endCxn id="122" idx="0"/>
          </p:cNvCxnSpPr>
          <p:nvPr/>
        </p:nvCxnSpPr>
        <p:spPr>
          <a:xfrm>
            <a:off x="8235100" y="3458362"/>
            <a:ext cx="1203000" cy="66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15"/>
          <p:cNvCxnSpPr>
            <a:stCxn id="121" idx="2"/>
            <a:endCxn id="126" idx="0"/>
          </p:cNvCxnSpPr>
          <p:nvPr/>
        </p:nvCxnSpPr>
        <p:spPr>
          <a:xfrm flipH="1">
            <a:off x="9808638" y="4877732"/>
            <a:ext cx="7266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15"/>
          <p:cNvCxnSpPr>
            <a:stCxn id="121" idx="2"/>
            <a:endCxn id="128" idx="0"/>
          </p:cNvCxnSpPr>
          <p:nvPr/>
        </p:nvCxnSpPr>
        <p:spPr>
          <a:xfrm>
            <a:off x="10535238" y="4877732"/>
            <a:ext cx="1461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Google Shape;126;p15"/>
          <p:cNvSpPr txBox="1"/>
          <p:nvPr/>
        </p:nvSpPr>
        <p:spPr>
          <a:xfrm>
            <a:off x="9404327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0276852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실패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7936299" y="41265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(3-3-1)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0" name="Google Shape;130;p15"/>
          <p:cNvCxnSpPr>
            <a:stCxn id="120" idx="2"/>
            <a:endCxn id="129" idx="0"/>
          </p:cNvCxnSpPr>
          <p:nvPr/>
        </p:nvCxnSpPr>
        <p:spPr>
          <a:xfrm>
            <a:off x="8235100" y="3458362"/>
            <a:ext cx="105600" cy="66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5"/>
          <p:cNvSpPr txBox="1"/>
          <p:nvPr/>
        </p:nvSpPr>
        <p:spPr>
          <a:xfrm>
            <a:off x="7483290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3-3-2-1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비번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수정실패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524113" y="5824300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3-3-1-3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수정실패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3" name="Google Shape;133;p15"/>
          <p:cNvCxnSpPr>
            <a:stCxn id="129" idx="2"/>
            <a:endCxn id="132" idx="0"/>
          </p:cNvCxnSpPr>
          <p:nvPr/>
        </p:nvCxnSpPr>
        <p:spPr>
          <a:xfrm flipH="1">
            <a:off x="5928399" y="4877748"/>
            <a:ext cx="24123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5"/>
          <p:cNvCxnSpPr>
            <a:stCxn id="122" idx="2"/>
            <a:endCxn id="131" idx="0"/>
          </p:cNvCxnSpPr>
          <p:nvPr/>
        </p:nvCxnSpPr>
        <p:spPr>
          <a:xfrm flipH="1">
            <a:off x="7887586" y="4877748"/>
            <a:ext cx="15504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15"/>
          <p:cNvSpPr txBox="1"/>
          <p:nvPr/>
        </p:nvSpPr>
        <p:spPr>
          <a:xfrm>
            <a:off x="4633514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3-3-1-2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3742915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3-3-1-1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" name="Google Shape;137;p15"/>
          <p:cNvCxnSpPr>
            <a:stCxn id="129" idx="2"/>
            <a:endCxn id="136" idx="0"/>
          </p:cNvCxnSpPr>
          <p:nvPr/>
        </p:nvCxnSpPr>
        <p:spPr>
          <a:xfrm flipH="1">
            <a:off x="4147299" y="4877748"/>
            <a:ext cx="41934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5"/>
          <p:cNvCxnSpPr>
            <a:stCxn id="129" idx="2"/>
            <a:endCxn id="135" idx="0"/>
          </p:cNvCxnSpPr>
          <p:nvPr/>
        </p:nvCxnSpPr>
        <p:spPr>
          <a:xfrm flipH="1">
            <a:off x="5037999" y="4877748"/>
            <a:ext cx="33027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5"/>
          <p:cNvSpPr txBox="1"/>
          <p:nvPr/>
        </p:nvSpPr>
        <p:spPr>
          <a:xfrm>
            <a:off x="8335752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3-3-2-2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비번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15"/>
          <p:cNvCxnSpPr>
            <a:stCxn id="122" idx="2"/>
            <a:endCxn id="139" idx="0"/>
          </p:cNvCxnSpPr>
          <p:nvPr/>
        </p:nvCxnSpPr>
        <p:spPr>
          <a:xfrm flipH="1">
            <a:off x="8740186" y="4877748"/>
            <a:ext cx="6978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5"/>
          <p:cNvCxnSpPr>
            <a:stCxn id="121" idx="2"/>
            <a:endCxn id="142" idx="0"/>
          </p:cNvCxnSpPr>
          <p:nvPr/>
        </p:nvCxnSpPr>
        <p:spPr>
          <a:xfrm>
            <a:off x="10535238" y="4877732"/>
            <a:ext cx="10185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2" name="Google Shape;142;p15"/>
          <p:cNvSpPr txBox="1"/>
          <p:nvPr/>
        </p:nvSpPr>
        <p:spPr>
          <a:xfrm>
            <a:off x="11149377" y="582430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6414713" y="5824300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3-3-1-4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5"/>
          <p:cNvCxnSpPr>
            <a:stCxn id="129" idx="2"/>
            <a:endCxn id="143" idx="0"/>
          </p:cNvCxnSpPr>
          <p:nvPr/>
        </p:nvCxnSpPr>
        <p:spPr>
          <a:xfrm flipH="1">
            <a:off x="6819099" y="4877748"/>
            <a:ext cx="1521600" cy="94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15"/>
          <p:cNvSpPr txBox="1"/>
          <p:nvPr/>
        </p:nvSpPr>
        <p:spPr>
          <a:xfrm>
            <a:off x="6606749" y="40985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3-3-div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도움말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15"/>
          <p:cNvCxnSpPr>
            <a:stCxn id="120" idx="2"/>
            <a:endCxn id="145" idx="0"/>
          </p:cNvCxnSpPr>
          <p:nvPr/>
        </p:nvCxnSpPr>
        <p:spPr>
          <a:xfrm flipH="1">
            <a:off x="7011100" y="3458362"/>
            <a:ext cx="1224000" cy="64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5"/>
          <p:cNvSpPr txBox="1"/>
          <p:nvPr/>
        </p:nvSpPr>
        <p:spPr>
          <a:xfrm>
            <a:off x="3790674" y="40985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3-1-div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도움말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15"/>
          <p:cNvCxnSpPr>
            <a:stCxn id="116" idx="2"/>
            <a:endCxn id="147" idx="0"/>
          </p:cNvCxnSpPr>
          <p:nvPr/>
        </p:nvCxnSpPr>
        <p:spPr>
          <a:xfrm>
            <a:off x="4195075" y="3462700"/>
            <a:ext cx="0" cy="6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15"/>
          <p:cNvSpPr txBox="1"/>
          <p:nvPr/>
        </p:nvSpPr>
        <p:spPr>
          <a:xfrm>
            <a:off x="4898426" y="3744388"/>
            <a:ext cx="8991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837259" y="4700050"/>
            <a:ext cx="10185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3-3-1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15"/>
          <p:cNvCxnSpPr>
            <a:stCxn id="117" idx="2"/>
            <a:endCxn id="149" idx="0"/>
          </p:cNvCxnSpPr>
          <p:nvPr/>
        </p:nvCxnSpPr>
        <p:spPr>
          <a:xfrm>
            <a:off x="5337637" y="3434050"/>
            <a:ext cx="10200" cy="31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5"/>
          <p:cNvCxnSpPr>
            <a:stCxn id="99" idx="2"/>
            <a:endCxn id="120" idx="0"/>
          </p:cNvCxnSpPr>
          <p:nvPr/>
        </p:nvCxnSpPr>
        <p:spPr>
          <a:xfrm>
            <a:off x="6327015" y="2465048"/>
            <a:ext cx="1908000" cy="348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5"/>
          <p:cNvCxnSpPr>
            <a:stCxn id="149" idx="2"/>
            <a:endCxn id="150" idx="0"/>
          </p:cNvCxnSpPr>
          <p:nvPr/>
        </p:nvCxnSpPr>
        <p:spPr>
          <a:xfrm flipH="1">
            <a:off x="5346476" y="4389688"/>
            <a:ext cx="1500" cy="31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2" name="Google Shape;872;p43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회원탈퇴 비밀번호 입력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3" name="Google Shape;873;p43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(3-4-3-3 이동)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74" name="Google Shape;874;p43"/>
          <p:cNvSpPr txBox="1"/>
          <p:nvPr/>
        </p:nvSpPr>
        <p:spPr>
          <a:xfrm>
            <a:off x="3755931" y="220117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5" name="Google Shape;875;p43"/>
          <p:cNvSpPr txBox="1"/>
          <p:nvPr/>
        </p:nvSpPr>
        <p:spPr>
          <a:xfrm>
            <a:off x="3728525" y="49663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6" name="Google Shape;876;p43"/>
          <p:cNvSpPr txBox="1"/>
          <p:nvPr/>
        </p:nvSpPr>
        <p:spPr>
          <a:xfrm>
            <a:off x="3179829" y="49048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7" name="Google Shape;877;p43"/>
          <p:cNvSpPr txBox="1"/>
          <p:nvPr/>
        </p:nvSpPr>
        <p:spPr>
          <a:xfrm>
            <a:off x="3789667" y="3242488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8" name="Google Shape;878;p43"/>
          <p:cNvSpPr txBox="1"/>
          <p:nvPr/>
        </p:nvSpPr>
        <p:spPr>
          <a:xfrm>
            <a:off x="3788917" y="369968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9" name="Google Shape;879;p43"/>
          <p:cNvSpPr txBox="1"/>
          <p:nvPr/>
        </p:nvSpPr>
        <p:spPr>
          <a:xfrm>
            <a:off x="2983573" y="324248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p43"/>
          <p:cNvSpPr txBox="1"/>
          <p:nvPr/>
        </p:nvSpPr>
        <p:spPr>
          <a:xfrm>
            <a:off x="2846308" y="368698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1" name="Google Shape;881;p43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43"/>
          <p:cNvSpPr txBox="1"/>
          <p:nvPr/>
        </p:nvSpPr>
        <p:spPr>
          <a:xfrm>
            <a:off x="4788950" y="49663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43"/>
          <p:cNvSpPr txBox="1"/>
          <p:nvPr/>
        </p:nvSpPr>
        <p:spPr>
          <a:xfrm>
            <a:off x="5605254" y="49048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4" name="Google Shape;884;p4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p4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7" name="Google Shape;887;p4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4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9" name="Google Shape;889;p4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3"/>
          <p:cNvSpPr txBox="1"/>
          <p:nvPr/>
        </p:nvSpPr>
        <p:spPr>
          <a:xfrm>
            <a:off x="2999547" y="4401450"/>
            <a:ext cx="332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 전부 삭제됩니다…..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3" name="Google Shape;893;p43"/>
          <p:cNvCxnSpPr/>
          <p:nvPr/>
        </p:nvCxnSpPr>
        <p:spPr>
          <a:xfrm>
            <a:off x="3011650" y="4393250"/>
            <a:ext cx="331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8" name="Google Shape;898;p4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회원탈퇴 </a:t>
                      </a:r>
                      <a:r>
                        <a:rPr lang="ko-KR" sz="1200"/>
                        <a:t>실패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9" name="Google Shape;899;p44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00" name="Google Shape;900;p44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회원탈퇴에 실패했습니다.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1" name="Google Shape;901;p44"/>
          <p:cNvSpPr txBox="1"/>
          <p:nvPr/>
        </p:nvSpPr>
        <p:spPr>
          <a:xfrm>
            <a:off x="3258924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2" name="Google Shape;902;p44"/>
          <p:cNvSpPr txBox="1"/>
          <p:nvPr/>
        </p:nvSpPr>
        <p:spPr>
          <a:xfrm>
            <a:off x="3905528" y="41356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p4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4" name="Google Shape;904;p4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5" name="Google Shape;905;p4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6" name="Google Shape;906;p4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7" name="Google Shape;907;p4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8" name="Google Shape;908;p4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9" name="Google Shape;909;p4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0" name="Google Shape;910;p4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44"/>
          <p:cNvSpPr txBox="1"/>
          <p:nvPr/>
        </p:nvSpPr>
        <p:spPr>
          <a:xfrm>
            <a:off x="4404972" y="4061780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p44"/>
          <p:cNvSpPr txBox="1"/>
          <p:nvPr/>
        </p:nvSpPr>
        <p:spPr>
          <a:xfrm>
            <a:off x="5108326" y="417253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7" name="Google Shape;917;p4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회원탈퇴 </a:t>
                      </a:r>
                      <a:r>
                        <a:rPr lang="ko-KR" sz="1200"/>
                        <a:t>실패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18" name="Google Shape;918;p45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{530469D7-8D97-45B6-BD78-CB5843931323}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19" name="Google Shape;919;p45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0" name="Google Shape;920;p45"/>
          <p:cNvSpPr txBox="1"/>
          <p:nvPr/>
        </p:nvSpPr>
        <p:spPr>
          <a:xfrm>
            <a:off x="3769274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1" name="Google Shape;921;p45"/>
          <p:cNvSpPr txBox="1"/>
          <p:nvPr/>
        </p:nvSpPr>
        <p:spPr>
          <a:xfrm>
            <a:off x="4415878" y="41356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2" name="Google Shape;922;p4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4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4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5" name="Google Shape;925;p4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6" name="Google Shape;926;p4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4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p4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4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4" name="Google Shape;934;p4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실시간순위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35" name="Google Shape;935;p46"/>
          <p:cNvGraphicFramePr/>
          <p:nvPr/>
        </p:nvGraphicFramePr>
        <p:xfrm>
          <a:off x="8500532" y="1625599"/>
          <a:ext cx="3691450" cy="52324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클릭하면 등락률 내림차순 정렬, 사용자가 실시간순위 페이지를 들어왔을때 기본값은 등락률 내림차순으로 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한 번 누르면 오름차순 정렬로 바뀌면서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클릭하면 시가총액 내림차순 정렬이 된다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더 클릭하면 시가총액 오름차순 정렬이 되며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비로그인 상태이면 로그인창으로 이동하고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로그인 상태이면 해당 회사</a:t>
                      </a:r>
                      <a:r>
                        <a:rPr lang="ko-KR" sz="1100" u="none" strike="noStrike" cap="none"/>
                        <a:t> (가상투자) 주식을</a:t>
                      </a: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 구매하는 창으로 이동한다. 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한 번 누르면 노란 별으로 바뀌면서 관심주식리스트에 추가되고 한 번 더 누르면 관심주식 리스트에서 삭제된다.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 버튼을 클릭하면 기업 db에 있는 업종 리스트를 볼 수 있다. 기본값은 전체 기업의 순위를 볼 수 있는 전체보기로 하고 리스트의 업종명을 클릭하면 해당 업종별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업종별을 선택한 상태에서 등락률버튼을 누르면 업종별 등락률 순위, 시가총액 버튼을 누르면 업종별 시가총액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36" name="Google Shape;936;p46"/>
          <p:cNvSpPr txBox="1"/>
          <p:nvPr/>
        </p:nvSpPr>
        <p:spPr>
          <a:xfrm>
            <a:off x="6909501" y="1359621"/>
            <a:ext cx="10110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전체보기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7" name="Google Shape;937;p46"/>
          <p:cNvSpPr/>
          <p:nvPr/>
        </p:nvSpPr>
        <p:spPr>
          <a:xfrm rot="10800000" flipH="1">
            <a:off x="7678401" y="1445735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38" name="Google Shape;938;p46"/>
          <p:cNvGraphicFramePr/>
          <p:nvPr/>
        </p:nvGraphicFramePr>
        <p:xfrm>
          <a:off x="304800" y="1830168"/>
          <a:ext cx="7615575" cy="4734015"/>
        </p:xfrm>
        <a:graphic>
          <a:graphicData uri="http://schemas.openxmlformats.org/drawingml/2006/table">
            <a:tbl>
              <a:tblPr firstRow="1" bandRow="1">
                <a:noFill/>
                <a:tableStyleId>{CB55D157-9EB3-40C0-99A0-FE81335EAFD5}</a:tableStyleId>
              </a:tblPr>
              <a:tblGrid>
                <a:gridCol w="4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순위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회사명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등락률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 시가총액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가상투자 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관심주식 등록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화학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한화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0.00%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13,830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18,450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497,239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9,257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31,300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275">
                <a:tc gridSpan="1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9" name="Google Shape;939;p46"/>
          <p:cNvSpPr txBox="1"/>
          <p:nvPr/>
        </p:nvSpPr>
        <p:spPr>
          <a:xfrm>
            <a:off x="1500585" y="149668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0" name="Google Shape;940;p46"/>
          <p:cNvSpPr txBox="1"/>
          <p:nvPr/>
        </p:nvSpPr>
        <p:spPr>
          <a:xfrm>
            <a:off x="3037633" y="149668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1" name="Google Shape;941;p46"/>
          <p:cNvSpPr txBox="1"/>
          <p:nvPr/>
        </p:nvSpPr>
        <p:spPr>
          <a:xfrm>
            <a:off x="6031602" y="2061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2" name="Google Shape;942;p46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 순위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6"/>
          <p:cNvSpPr/>
          <p:nvPr/>
        </p:nvSpPr>
        <p:spPr>
          <a:xfrm rot="10800000" flipH="1">
            <a:off x="2218619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4" name="Google Shape;944;p46"/>
          <p:cNvSpPr/>
          <p:nvPr/>
        </p:nvSpPr>
        <p:spPr>
          <a:xfrm rot="10800000" flipH="1">
            <a:off x="2964164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5" name="Google Shape;945;p46"/>
          <p:cNvSpPr/>
          <p:nvPr/>
        </p:nvSpPr>
        <p:spPr>
          <a:xfrm>
            <a:off x="2218615" y="1716119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6" name="Google Shape;946;p46"/>
          <p:cNvSpPr/>
          <p:nvPr/>
        </p:nvSpPr>
        <p:spPr>
          <a:xfrm>
            <a:off x="2964184" y="1716133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7" name="Google Shape;947;p46"/>
          <p:cNvSpPr txBox="1"/>
          <p:nvPr/>
        </p:nvSpPr>
        <p:spPr>
          <a:xfrm>
            <a:off x="6967679" y="2058819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8" name="Google Shape;948;p46"/>
          <p:cNvSpPr txBox="1"/>
          <p:nvPr/>
        </p:nvSpPr>
        <p:spPr>
          <a:xfrm>
            <a:off x="7699875" y="1034981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46"/>
          <p:cNvSpPr/>
          <p:nvPr/>
        </p:nvSpPr>
        <p:spPr>
          <a:xfrm>
            <a:off x="7392402" y="2081513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0" name="Google Shape;950;p46"/>
          <p:cNvSpPr/>
          <p:nvPr/>
        </p:nvSpPr>
        <p:spPr>
          <a:xfrm>
            <a:off x="7544452" y="2169626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1" name="Google Shape;951;p46"/>
          <p:cNvSpPr txBox="1"/>
          <p:nvPr/>
        </p:nvSpPr>
        <p:spPr>
          <a:xfrm>
            <a:off x="5757448" y="134158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업종별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2" name="Google Shape;952;p46"/>
          <p:cNvSpPr/>
          <p:nvPr/>
        </p:nvSpPr>
        <p:spPr>
          <a:xfrm>
            <a:off x="6373625" y="2085625"/>
            <a:ext cx="594000" cy="1281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sz="800" b="1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53" name="Google Shape;953;p4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4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5" name="Google Shape;955;p4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6" name="Google Shape;956;p4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p4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8" name="Google Shape;958;p4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9" name="Google Shape;959;p4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p4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5" name="Google Shape;965;p4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5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자유게시판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5.6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6" name="Google Shape;966;p47"/>
          <p:cNvGraphicFramePr/>
          <p:nvPr/>
        </p:nvGraphicFramePr>
        <p:xfrm>
          <a:off x="8500532" y="1625598"/>
          <a:ext cx="3691450" cy="587735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범주(제목,내용,작성자)의 검색 내용에 따라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게시판 내용 노출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검색어가 없을 시 alert문 출력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로그인 시에는 (5-1 페이지로 이동)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비 로그인 시에는 로그인 페이지로 이동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글 제목 클릭시 해당 본문 페이지로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&lt;&lt; : 10개 단위 맨 앞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&gt;&gt; : 10개 단위 맨 뒤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&lt;   : 한 칸 앞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&gt;   : 한 칸 뒤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요청한 페이지가 n이면, 게시글은 (10*n)+1번째부터 10*(n+1)번째까지 출력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(5/6)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조회 수는 한 세션당 30분에 한번 씩만 올라가도록 구현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67" name="Google Shape;967;p4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8" name="Google Shape;968;p4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9" name="Google Shape;969;p4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0" name="Google Shape;970;p4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4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4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4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47"/>
          <p:cNvSpPr txBox="1"/>
          <p:nvPr/>
        </p:nvSpPr>
        <p:spPr>
          <a:xfrm>
            <a:off x="674550" y="13812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47"/>
          <p:cNvSpPr txBox="1"/>
          <p:nvPr/>
        </p:nvSpPr>
        <p:spPr>
          <a:xfrm>
            <a:off x="7066256" y="1373185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7" name="Google Shape;977;p47"/>
          <p:cNvSpPr txBox="1"/>
          <p:nvPr/>
        </p:nvSpPr>
        <p:spPr>
          <a:xfrm>
            <a:off x="4415246" y="1367356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47"/>
          <p:cNvSpPr/>
          <p:nvPr/>
        </p:nvSpPr>
        <p:spPr>
          <a:xfrm rot="10800000" flipH="1">
            <a:off x="5105501" y="1453471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9" name="Google Shape;979;p47"/>
          <p:cNvSpPr txBox="1"/>
          <p:nvPr/>
        </p:nvSpPr>
        <p:spPr>
          <a:xfrm>
            <a:off x="4415244" y="2003823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47"/>
          <p:cNvSpPr txBox="1"/>
          <p:nvPr/>
        </p:nvSpPr>
        <p:spPr>
          <a:xfrm>
            <a:off x="4415244" y="1689039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작성자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81" name="Google Shape;981;p47"/>
          <p:cNvGraphicFramePr/>
          <p:nvPr/>
        </p:nvGraphicFramePr>
        <p:xfrm>
          <a:off x="882595" y="2450038"/>
          <a:ext cx="6843950" cy="3554430"/>
        </p:xfrm>
        <a:graphic>
          <a:graphicData uri="http://schemas.openxmlformats.org/drawingml/2006/table">
            <a:tbl>
              <a:tblPr firstRow="1" bandRow="1">
                <a:noFill/>
                <a:tableStyleId>{D92ACC8A-D255-4104-817D-CE72A2CB33E1}</a:tableStyleId>
              </a:tblPr>
              <a:tblGrid>
                <a:gridCol w="8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[일반]삼성전자 지금 주식 사야됨?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주식천재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12:12:12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2" name="Google Shape;982;p47"/>
          <p:cNvSpPr txBox="1"/>
          <p:nvPr/>
        </p:nvSpPr>
        <p:spPr>
          <a:xfrm>
            <a:off x="5343280" y="1378521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47"/>
          <p:cNvSpPr txBox="1"/>
          <p:nvPr/>
        </p:nvSpPr>
        <p:spPr>
          <a:xfrm>
            <a:off x="7509328" y="10696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4" name="Google Shape;984;p47"/>
          <p:cNvSpPr txBox="1"/>
          <p:nvPr/>
        </p:nvSpPr>
        <p:spPr>
          <a:xfrm>
            <a:off x="7705473" y="61628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p47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  2  3  4  5 &gt;	 </a:t>
            </a:r>
            <a:endParaRPr sz="18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47"/>
          <p:cNvSpPr txBox="1"/>
          <p:nvPr/>
        </p:nvSpPr>
        <p:spPr>
          <a:xfrm>
            <a:off x="6930298" y="6077377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글쓰기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7" name="Google Shape;987;p47"/>
          <p:cNvSpPr txBox="1"/>
          <p:nvPr/>
        </p:nvSpPr>
        <p:spPr>
          <a:xfrm>
            <a:off x="3479736" y="24771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47"/>
          <p:cNvSpPr txBox="1"/>
          <p:nvPr/>
        </p:nvSpPr>
        <p:spPr>
          <a:xfrm>
            <a:off x="1636040" y="607736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47"/>
          <p:cNvSpPr txBox="1"/>
          <p:nvPr/>
        </p:nvSpPr>
        <p:spPr>
          <a:xfrm>
            <a:off x="4366634" y="600477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7"/>
          <p:cNvSpPr txBox="1"/>
          <p:nvPr/>
        </p:nvSpPr>
        <p:spPr>
          <a:xfrm>
            <a:off x="7431006" y="273684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5" name="Google Shape;995;p48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작성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(5/6)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96" name="Google Shape;996;p48"/>
          <p:cNvGraphicFramePr/>
          <p:nvPr/>
        </p:nvGraphicFramePr>
        <p:xfrm>
          <a:off x="8500532" y="1625598"/>
          <a:ext cx="3691450" cy="532538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선택 기능(일반/정보/유머)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작성 완료시 제목 앞에 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[일반] 글 제목, [유머] 글 제목, [정보] 글 제목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등으로 노출된다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선택하지 않고 ‘등록’시 alert 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(‘말머리를 선택하시오’)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DB에 insert한 후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97" name="Google Shape;997;p48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8" name="Google Shape;998;p48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9" name="Google Shape;999;p48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0" name="Google Shape;1000;p48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1" name="Google Shape;1001;p48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2" name="Google Shape;1002;p48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게시글 작성</a:t>
            </a:r>
            <a:endParaRPr sz="14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3" name="Google Shape;1003;p48"/>
          <p:cNvSpPr txBox="1"/>
          <p:nvPr/>
        </p:nvSpPr>
        <p:spPr>
          <a:xfrm>
            <a:off x="3360027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4" name="Google Shape;1004;p4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5" name="Google Shape;1005;p4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6" name="Google Shape;1006;p4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4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8" name="Google Shape;1008;p4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9" name="Google Shape;1009;p4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0" name="Google Shape;1010;p4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1" name="Google Shape;1011;p4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2" name="Google Shape;1012;p48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3" name="Google Shape;1013;p48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48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48"/>
          <p:cNvSpPr/>
          <p:nvPr/>
        </p:nvSpPr>
        <p:spPr>
          <a:xfrm rot="10800000" flipH="1">
            <a:off x="2208651" y="20764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6" name="Google Shape;1016;p48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7" name="Google Shape;1017;p48"/>
          <p:cNvSpPr txBox="1"/>
          <p:nvPr/>
        </p:nvSpPr>
        <p:spPr>
          <a:xfrm>
            <a:off x="2870173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8" name="Google Shape;1018;p48"/>
          <p:cNvSpPr txBox="1"/>
          <p:nvPr/>
        </p:nvSpPr>
        <p:spPr>
          <a:xfrm>
            <a:off x="5143861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8"/>
          <p:cNvSpPr txBox="1"/>
          <p:nvPr/>
        </p:nvSpPr>
        <p:spPr>
          <a:xfrm>
            <a:off x="4326052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Google Shape;1024;p49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5" name="Google Shape;1025;p49"/>
          <p:cNvGraphicFramePr/>
          <p:nvPr/>
        </p:nvGraphicFramePr>
        <p:xfrm>
          <a:off x="8500532" y="1625598"/>
          <a:ext cx="3691450" cy="524573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선택 기능(일반/정보/유머)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작성 완료시 제목 앞에 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[일반] 글 제목, [유머] 글 제목, [정보] 글 제목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등으로 노출된다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선택하지 않고 ‘등록’시 일반 말머리로 등록됨,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제목, 상세내용 안적고 등록 시 alert문 출력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DB update한 후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삭제 기능(alert문으로 최종 확인한다.)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(5-3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6" name="Google Shape;1026;p49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7" name="Google Shape;1027;p49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게시글 수정</a:t>
            </a:r>
            <a:endParaRPr sz="14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4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4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0" name="Google Shape;1030;p4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4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2" name="Google Shape;1032;p4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3" name="Google Shape;1033;p4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4" name="Google Shape;1034;p4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5" name="Google Shape;1035;p4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6" name="Google Shape;1036;p49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7" name="Google Shape;1037;p49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8" name="Google Shape;1038;p49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9" name="Google Shape;1039;p49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0" name="Google Shape;1040;p49"/>
          <p:cNvSpPr txBox="1"/>
          <p:nvPr/>
        </p:nvSpPr>
        <p:spPr>
          <a:xfrm>
            <a:off x="2933852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1" name="Google Shape;1041;p49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2" name="Google Shape;1042;p49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49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4" name="Google Shape;1044;p49"/>
          <p:cNvSpPr/>
          <p:nvPr/>
        </p:nvSpPr>
        <p:spPr>
          <a:xfrm rot="10800000" flipH="1">
            <a:off x="2208651" y="20764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1045;p49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1046;p49"/>
          <p:cNvSpPr txBox="1"/>
          <p:nvPr/>
        </p:nvSpPr>
        <p:spPr>
          <a:xfrm>
            <a:off x="2443998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047;p49"/>
          <p:cNvSpPr txBox="1"/>
          <p:nvPr/>
        </p:nvSpPr>
        <p:spPr>
          <a:xfrm>
            <a:off x="3899877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8" name="Google Shape;1048;p49"/>
          <p:cNvSpPr txBox="1"/>
          <p:nvPr/>
        </p:nvSpPr>
        <p:spPr>
          <a:xfrm>
            <a:off x="5638648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9"/>
          <p:cNvSpPr txBox="1"/>
          <p:nvPr/>
        </p:nvSpPr>
        <p:spPr>
          <a:xfrm>
            <a:off x="4865890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0" name="Google Shape;1050;p49"/>
          <p:cNvSpPr txBox="1"/>
          <p:nvPr/>
        </p:nvSpPr>
        <p:spPr>
          <a:xfrm>
            <a:off x="3686386" y="5822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5" name="Google Shape;1055;p5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(5/6)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56" name="Google Shape;1056;p50"/>
          <p:cNvGraphicFramePr/>
          <p:nvPr/>
        </p:nvGraphicFramePr>
        <p:xfrm>
          <a:off x="8500532" y="1625598"/>
          <a:ext cx="3691450" cy="540687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(5-1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자신이 작성한 게시글일 때만 보임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(5-2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자신이 작성한 게시글일 때만 보임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ko-KR" sz="1200" u="none" strike="noStrike" cap="none"/>
                        <a:t>삭제 기능 → (5페이지로 이동)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ko-KR" sz="1200" u="none" strike="noStrike" cap="none"/>
                        <a:t>(alert문으로 최종 확인한다.)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해당 게시글에 댓글 등록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자신이 작성한 댓글일 때에만 보임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ko-KR" sz="1200" u="none" strike="noStrike" cap="none"/>
                        <a:t>작성한 댓글 삭제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해당 글 조회시 조회수가 자동 증가됨(5/6)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57" name="Google Shape;1057;p50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8" name="Google Shape;1058;p50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50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0" name="Google Shape;1060;p50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1" name="Google Shape;1061;p50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2" name="Google Shape;1062;p50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3" name="Google Shape;1063;p50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4" name="Google Shape;1064;p50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5" name="Google Shape;1065;p50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6" name="Google Shape;1066;p50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7" name="Google Shape;1067;p50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8" name="Google Shape;1068;p5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9" name="Google Shape;1069;p5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0" name="Google Shape;1070;p5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1" name="Google Shape;1071;p5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2" name="Google Shape;1072;p5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3" name="Google Shape;1073;p5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4" name="Google Shape;1074;p5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5" name="Google Shape;1075;p5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6" name="Google Shape;1076;p50"/>
          <p:cNvSpPr txBox="1"/>
          <p:nvPr/>
        </p:nvSpPr>
        <p:spPr>
          <a:xfrm>
            <a:off x="3747050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7" name="Google Shape;1077;p50"/>
          <p:cNvSpPr txBox="1"/>
          <p:nvPr/>
        </p:nvSpPr>
        <p:spPr>
          <a:xfrm>
            <a:off x="4656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글쓰기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8" name="Google Shape;1078;p50"/>
          <p:cNvSpPr txBox="1"/>
          <p:nvPr/>
        </p:nvSpPr>
        <p:spPr>
          <a:xfrm>
            <a:off x="5565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9" name="Google Shape;1079;p50"/>
          <p:cNvSpPr txBox="1"/>
          <p:nvPr/>
        </p:nvSpPr>
        <p:spPr>
          <a:xfrm>
            <a:off x="6474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0" name="Google Shape;1080;p50"/>
          <p:cNvSpPr txBox="1"/>
          <p:nvPr/>
        </p:nvSpPr>
        <p:spPr>
          <a:xfrm>
            <a:off x="34920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081;p50"/>
          <p:cNvSpPr txBox="1"/>
          <p:nvPr/>
        </p:nvSpPr>
        <p:spPr>
          <a:xfrm>
            <a:off x="45648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082;p50"/>
          <p:cNvSpPr txBox="1"/>
          <p:nvPr/>
        </p:nvSpPr>
        <p:spPr>
          <a:xfrm>
            <a:off x="6385098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50"/>
          <p:cNvSpPr txBox="1"/>
          <p:nvPr/>
        </p:nvSpPr>
        <p:spPr>
          <a:xfrm>
            <a:off x="54831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50"/>
          <p:cNvSpPr txBox="1"/>
          <p:nvPr/>
        </p:nvSpPr>
        <p:spPr>
          <a:xfrm>
            <a:off x="6299273" y="438943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5" name="Google Shape;1085;p50"/>
          <p:cNvGraphicFramePr/>
          <p:nvPr/>
        </p:nvGraphicFramePr>
        <p:xfrm>
          <a:off x="881791" y="5199679"/>
          <a:ext cx="6489450" cy="1426900"/>
        </p:xfrm>
        <a:graphic>
          <a:graphicData uri="http://schemas.openxmlformats.org/drawingml/2006/table">
            <a:tbl>
              <a:tblPr firstRow="1" bandRow="1">
                <a:noFill/>
                <a:tableStyleId>{83512667-4B0B-4A62-A52A-2598615D6A71}</a:tableStyleId>
              </a:tblPr>
              <a:tblGrid>
                <a:gridCol w="8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홍길동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사지마! 내가 살거야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2020-04-27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u="none" strike="noStrike" cap="none"/>
                        <a:t>👍12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u="none" strike="noStrike" cap="none"/>
                        <a:t>👎1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삭제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6" name="Google Shape;1086;p50"/>
          <p:cNvSpPr txBox="1"/>
          <p:nvPr/>
        </p:nvSpPr>
        <p:spPr>
          <a:xfrm>
            <a:off x="5556823" y="53012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50"/>
          <p:cNvSpPr txBox="1"/>
          <p:nvPr/>
        </p:nvSpPr>
        <p:spPr>
          <a:xfrm>
            <a:off x="7196473" y="5323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2" name="Google Shape;1092;p51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공지사항게시판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93" name="Google Shape;1093;p51"/>
          <p:cNvGraphicFramePr/>
          <p:nvPr/>
        </p:nvGraphicFramePr>
        <p:xfrm>
          <a:off x="8500532" y="1625598"/>
          <a:ext cx="3691450" cy="539942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제목 누를 시 본문으로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제목, 내용을 검색할 수 있음,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검색어가 없을 시 alert문 출력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페이징 처리, </a:t>
                      </a:r>
                      <a:r>
                        <a:rPr lang="ko-KR" sz="1200" u="none" strike="noStrike" cap="none"/>
                        <a:t>&lt;   : 한 칸 앞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&gt;   : 한 칸 뒤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94" name="Google Shape;1094;p5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5" name="Google Shape;1095;p51"/>
          <p:cNvSpPr txBox="1"/>
          <p:nvPr/>
        </p:nvSpPr>
        <p:spPr>
          <a:xfrm>
            <a:off x="549089" y="129602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8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96" name="Google Shape;1096;p51"/>
          <p:cNvGraphicFramePr/>
          <p:nvPr/>
        </p:nvGraphicFramePr>
        <p:xfrm>
          <a:off x="882595" y="2450038"/>
          <a:ext cx="6894425" cy="3515875"/>
        </p:xfrm>
        <a:graphic>
          <a:graphicData uri="http://schemas.openxmlformats.org/drawingml/2006/table">
            <a:tbl>
              <a:tblPr firstRow="1" bandRow="1">
                <a:noFill/>
                <a:tableStyleId>{D92ACC8A-D255-4104-817D-CE72A2CB33E1}</a:tableStyleId>
              </a:tblPr>
              <a:tblGrid>
                <a:gridCol w="7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sng" strike="noStrike" cap="none">
                          <a:solidFill>
                            <a:srgbClr val="000000"/>
                          </a:solidFill>
                        </a:rPr>
                        <a:t>4월 가상투자관련 변경사항 공지</a:t>
                      </a:r>
                      <a:endParaRPr sz="1100" u="sng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7" name="Google Shape;1097;p51"/>
          <p:cNvSpPr txBox="1"/>
          <p:nvPr/>
        </p:nvSpPr>
        <p:spPr>
          <a:xfrm>
            <a:off x="3629371" y="25252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51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&lt;  1  2  3  4 5 &gt; 	 </a:t>
            </a:r>
            <a:endParaRPr sz="18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9" name="Google Shape;1099;p51"/>
          <p:cNvSpPr txBox="1"/>
          <p:nvPr/>
        </p:nvSpPr>
        <p:spPr>
          <a:xfrm>
            <a:off x="7085170" y="1905104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0" name="Google Shape;1100;p51"/>
          <p:cNvSpPr txBox="1"/>
          <p:nvPr/>
        </p:nvSpPr>
        <p:spPr>
          <a:xfrm>
            <a:off x="5362194" y="1910440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1" name="Google Shape;1101;p51"/>
          <p:cNvSpPr txBox="1"/>
          <p:nvPr/>
        </p:nvSpPr>
        <p:spPr>
          <a:xfrm>
            <a:off x="7493036" y="157569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2" name="Google Shape;1102;p5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3" name="Google Shape;1103;p5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4" name="Google Shape;1104;p5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5" name="Google Shape;1105;p5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6" name="Google Shape;1106;p5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7" name="Google Shape;1107;p5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9" name="Google Shape;1109;p51"/>
          <p:cNvSpPr txBox="1"/>
          <p:nvPr/>
        </p:nvSpPr>
        <p:spPr>
          <a:xfrm>
            <a:off x="4428560" y="1905104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0" name="Google Shape;1110;p51"/>
          <p:cNvSpPr txBox="1"/>
          <p:nvPr/>
        </p:nvSpPr>
        <p:spPr>
          <a:xfrm>
            <a:off x="4428560" y="2221604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1" name="Google Shape;1111;p51"/>
          <p:cNvSpPr/>
          <p:nvPr/>
        </p:nvSpPr>
        <p:spPr>
          <a:xfrm rot="10800000" flipH="1">
            <a:off x="5133068" y="2009837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2" name="Google Shape;1112;p51"/>
          <p:cNvSpPr txBox="1"/>
          <p:nvPr/>
        </p:nvSpPr>
        <p:spPr>
          <a:xfrm>
            <a:off x="2348134" y="586487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2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18" name="Google Shape;1118;p52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6-1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공지사항 상세보기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19" name="Google Shape;1119;p52"/>
          <p:cNvGraphicFramePr/>
          <p:nvPr/>
        </p:nvGraphicFramePr>
        <p:xfrm>
          <a:off x="8500532" y="1625598"/>
          <a:ext cx="3691450" cy="511119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(5 페이지로 이동)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모든 사용자에게 노출됨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20" name="Google Shape;1120;p52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공지게시판</a:t>
            </a:r>
            <a:endParaRPr sz="18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1" name="Google Shape;1121;p52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[공지] 공지게시판입니다.</a:t>
            </a:r>
            <a:endParaRPr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2" name="Google Shape;1122;p52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3" name="Google Shape;1123;p52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4" name="Google Shape;1124;p52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5" name="Google Shape;1125;p52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관리자</a:t>
            </a:r>
            <a:endParaRPr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6" name="Google Shape;1126;p52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7" name="Google Shape;1127;p5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8" name="Google Shape;1128;p52"/>
          <p:cNvSpPr txBox="1"/>
          <p:nvPr/>
        </p:nvSpPr>
        <p:spPr>
          <a:xfrm>
            <a:off x="4551450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9" name="Google Shape;1129;p52"/>
          <p:cNvSpPr txBox="1"/>
          <p:nvPr/>
        </p:nvSpPr>
        <p:spPr>
          <a:xfrm>
            <a:off x="42964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0" name="Google Shape;1130;p5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1" name="Google Shape;1131;p5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2" name="Google Shape;1132;p5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3" name="Google Shape;1133;p5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4" name="Google Shape;1134;p5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5" name="Google Shape;1135;p5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6" name="Google Shape;1136;p5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4788567" y="261257"/>
            <a:ext cx="305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페이지 로드맵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866232" y="1187472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8962394" y="2456961"/>
            <a:ext cx="15642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7855157" y="3481179"/>
            <a:ext cx="903600" cy="629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2" name="Google Shape;162;p16"/>
          <p:cNvCxnSpPr>
            <a:stCxn id="160" idx="2"/>
            <a:endCxn id="161" idx="0"/>
          </p:cNvCxnSpPr>
          <p:nvPr/>
        </p:nvCxnSpPr>
        <p:spPr>
          <a:xfrm flipH="1">
            <a:off x="8306957" y="2962761"/>
            <a:ext cx="1437537" cy="5184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163;p16"/>
          <p:cNvCxnSpPr>
            <a:stCxn id="160" idx="2"/>
            <a:endCxn id="164" idx="0"/>
          </p:cNvCxnSpPr>
          <p:nvPr/>
        </p:nvCxnSpPr>
        <p:spPr>
          <a:xfrm>
            <a:off x="9744494" y="2962761"/>
            <a:ext cx="0" cy="5184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" name="Google Shape;165;p16"/>
          <p:cNvCxnSpPr>
            <a:stCxn id="159" idx="2"/>
            <a:endCxn id="160" idx="0"/>
          </p:cNvCxnSpPr>
          <p:nvPr/>
        </p:nvCxnSpPr>
        <p:spPr>
          <a:xfrm>
            <a:off x="5451832" y="1760172"/>
            <a:ext cx="4292662" cy="69678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Google Shape;164;p16"/>
          <p:cNvSpPr txBox="1"/>
          <p:nvPr/>
        </p:nvSpPr>
        <p:spPr>
          <a:xfrm>
            <a:off x="9134744" y="3481178"/>
            <a:ext cx="1219500" cy="629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공지사항관리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6" name="Google Shape;166;p16"/>
          <p:cNvCxnSpPr>
            <a:stCxn id="161" idx="2"/>
            <a:endCxn id="167" idx="0"/>
          </p:cNvCxnSpPr>
          <p:nvPr/>
        </p:nvCxnSpPr>
        <p:spPr>
          <a:xfrm flipH="1">
            <a:off x="7598163" y="4110279"/>
            <a:ext cx="708794" cy="46552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" name="Google Shape;167;p16"/>
          <p:cNvSpPr txBox="1"/>
          <p:nvPr/>
        </p:nvSpPr>
        <p:spPr>
          <a:xfrm>
            <a:off x="7146363" y="4575808"/>
            <a:ext cx="903600" cy="629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8-1-1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8" name="Google Shape;168;p16"/>
          <p:cNvCxnSpPr>
            <a:endCxn id="170" idx="0"/>
          </p:cNvCxnSpPr>
          <p:nvPr/>
        </p:nvCxnSpPr>
        <p:spPr>
          <a:xfrm flipH="1">
            <a:off x="8710642" y="4121090"/>
            <a:ext cx="1059285" cy="46385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9" name="Google Shape;169;p16"/>
          <p:cNvCxnSpPr>
            <a:stCxn id="164" idx="2"/>
            <a:endCxn id="171" idx="0"/>
          </p:cNvCxnSpPr>
          <p:nvPr/>
        </p:nvCxnSpPr>
        <p:spPr>
          <a:xfrm>
            <a:off x="9744494" y="4110278"/>
            <a:ext cx="82989" cy="47466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16"/>
          <p:cNvSpPr txBox="1"/>
          <p:nvPr/>
        </p:nvSpPr>
        <p:spPr>
          <a:xfrm>
            <a:off x="8200042" y="4584941"/>
            <a:ext cx="1021200" cy="629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8-2-1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9316883" y="4584941"/>
            <a:ext cx="1021200" cy="629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8-2-2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350947" y="2457086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2277312" y="2457086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4387603" y="2456961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5" name="Google Shape;175;p16"/>
          <p:cNvCxnSpPr>
            <a:stCxn id="159" idx="2"/>
            <a:endCxn id="172" idx="0"/>
          </p:cNvCxnSpPr>
          <p:nvPr/>
        </p:nvCxnSpPr>
        <p:spPr>
          <a:xfrm flipH="1">
            <a:off x="808432" y="1760172"/>
            <a:ext cx="4643400" cy="6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16"/>
          <p:cNvCxnSpPr>
            <a:stCxn id="159" idx="2"/>
            <a:endCxn id="173" idx="0"/>
          </p:cNvCxnSpPr>
          <p:nvPr/>
        </p:nvCxnSpPr>
        <p:spPr>
          <a:xfrm flipH="1">
            <a:off x="2734732" y="1760172"/>
            <a:ext cx="2717100" cy="6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16"/>
          <p:cNvCxnSpPr>
            <a:stCxn id="159" idx="2"/>
            <a:endCxn id="174" idx="0"/>
          </p:cNvCxnSpPr>
          <p:nvPr/>
        </p:nvCxnSpPr>
        <p:spPr>
          <a:xfrm flipH="1">
            <a:off x="4844932" y="1760172"/>
            <a:ext cx="606900" cy="6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16"/>
          <p:cNvSpPr txBox="1"/>
          <p:nvPr/>
        </p:nvSpPr>
        <p:spPr>
          <a:xfrm>
            <a:off x="6107928" y="2457088"/>
            <a:ext cx="8838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1363064" y="3481306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2330259" y="3490009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1" name="Google Shape;181;p16"/>
          <p:cNvCxnSpPr>
            <a:stCxn id="173" idx="2"/>
            <a:endCxn id="179" idx="0"/>
          </p:cNvCxnSpPr>
          <p:nvPr/>
        </p:nvCxnSpPr>
        <p:spPr>
          <a:xfrm flipH="1">
            <a:off x="1769562" y="2962886"/>
            <a:ext cx="965100" cy="51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16"/>
          <p:cNvCxnSpPr>
            <a:stCxn id="173" idx="2"/>
            <a:endCxn id="180" idx="0"/>
          </p:cNvCxnSpPr>
          <p:nvPr/>
        </p:nvCxnSpPr>
        <p:spPr>
          <a:xfrm>
            <a:off x="2734662" y="2962886"/>
            <a:ext cx="0" cy="52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3" name="Google Shape;183;p16"/>
          <p:cNvSpPr txBox="1"/>
          <p:nvPr/>
        </p:nvSpPr>
        <p:spPr>
          <a:xfrm>
            <a:off x="4403053" y="3485600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4" name="Google Shape;184;p16"/>
          <p:cNvCxnSpPr>
            <a:stCxn id="174" idx="2"/>
            <a:endCxn id="183" idx="0"/>
          </p:cNvCxnSpPr>
          <p:nvPr/>
        </p:nvCxnSpPr>
        <p:spPr>
          <a:xfrm>
            <a:off x="4844953" y="2962761"/>
            <a:ext cx="0" cy="52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5" name="Google Shape;185;p16"/>
          <p:cNvSpPr txBox="1"/>
          <p:nvPr/>
        </p:nvSpPr>
        <p:spPr>
          <a:xfrm>
            <a:off x="5691264" y="3485473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6" name="Google Shape;186;p16"/>
          <p:cNvCxnSpPr>
            <a:stCxn id="178" idx="2"/>
            <a:endCxn id="185" idx="0"/>
          </p:cNvCxnSpPr>
          <p:nvPr/>
        </p:nvCxnSpPr>
        <p:spPr>
          <a:xfrm flipH="1">
            <a:off x="6095628" y="2962888"/>
            <a:ext cx="454200" cy="52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16"/>
          <p:cNvSpPr txBox="1"/>
          <p:nvPr/>
        </p:nvSpPr>
        <p:spPr>
          <a:xfrm>
            <a:off x="6599602" y="3485473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16"/>
          <p:cNvCxnSpPr>
            <a:stCxn id="178" idx="2"/>
            <a:endCxn id="187" idx="0"/>
          </p:cNvCxnSpPr>
          <p:nvPr/>
        </p:nvCxnSpPr>
        <p:spPr>
          <a:xfrm>
            <a:off x="6549828" y="2962888"/>
            <a:ext cx="454200" cy="52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" name="Google Shape;189;p16"/>
          <p:cNvCxnSpPr>
            <a:stCxn id="159" idx="2"/>
            <a:endCxn id="178" idx="0"/>
          </p:cNvCxnSpPr>
          <p:nvPr/>
        </p:nvCxnSpPr>
        <p:spPr>
          <a:xfrm>
            <a:off x="5451832" y="1760172"/>
            <a:ext cx="1098000" cy="696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0" name="Google Shape;190;p16"/>
          <p:cNvSpPr txBox="1"/>
          <p:nvPr/>
        </p:nvSpPr>
        <p:spPr>
          <a:xfrm>
            <a:off x="3293281" y="3490012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1" name="Google Shape;191;p16"/>
          <p:cNvCxnSpPr>
            <a:stCxn id="173" idx="2"/>
            <a:endCxn id="190" idx="0"/>
          </p:cNvCxnSpPr>
          <p:nvPr/>
        </p:nvCxnSpPr>
        <p:spPr>
          <a:xfrm>
            <a:off x="2734662" y="2962886"/>
            <a:ext cx="963000" cy="52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" name="Google Shape;160;p16"/>
          <p:cNvSpPr txBox="1"/>
          <p:nvPr/>
        </p:nvSpPr>
        <p:spPr>
          <a:xfrm>
            <a:off x="10657797" y="3489986"/>
            <a:ext cx="1272766" cy="69384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lang="en-US" altLang="ko-KR" sz="12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" name="Google Shape;163;p16"/>
          <p:cNvCxnSpPr>
            <a:stCxn id="160" idx="2"/>
            <a:endCxn id="36" idx="0"/>
          </p:cNvCxnSpPr>
          <p:nvPr/>
        </p:nvCxnSpPr>
        <p:spPr>
          <a:xfrm>
            <a:off x="9744494" y="2962761"/>
            <a:ext cx="1549686" cy="5272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" name="Google Shape;171;p16"/>
          <p:cNvSpPr txBox="1"/>
          <p:nvPr/>
        </p:nvSpPr>
        <p:spPr>
          <a:xfrm>
            <a:off x="10433724" y="4579615"/>
            <a:ext cx="1021200" cy="629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8-2-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2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" name="Google Shape;169;p16"/>
          <p:cNvCxnSpPr>
            <a:stCxn id="164" idx="2"/>
            <a:endCxn id="47" idx="0"/>
          </p:cNvCxnSpPr>
          <p:nvPr/>
        </p:nvCxnSpPr>
        <p:spPr>
          <a:xfrm>
            <a:off x="9744494" y="4110278"/>
            <a:ext cx="1199830" cy="46933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1" name="Google Shape;1141;p53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7-1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가상투자 보유주식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이준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42" name="Google Shape;1142;p53"/>
          <p:cNvGraphicFramePr/>
          <p:nvPr/>
        </p:nvGraphicFramePr>
        <p:xfrm>
          <a:off x="8500532" y="1625598"/>
          <a:ext cx="3691450" cy="523235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로그인한 회원이 보유한 포인트 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가상 투자 업체 리스트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  xxx 을 기준으로 오름 오름 차순을 기준으로 하며, 항목(종목/현재가/전일비/등락률/시가총액/보유량)을 누르면 정렬기준이 해당 항목으로 변경된다.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거래하기를 누르면 해당 종목을 가지고 거래하기 화면으로 이동된다.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보유 포인트 + 보유량 환산 포인트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43" name="Google Shape;1143;p53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보유 주식</a:t>
            </a:r>
            <a:endParaRPr sz="15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4" name="Google Shape;1144;p53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보유 포인트:</a:t>
            </a:r>
            <a:endParaRPr sz="1100" b="1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145" name="Google Shape;1145;p53"/>
          <p:cNvGraphicFramePr/>
          <p:nvPr/>
        </p:nvGraphicFramePr>
        <p:xfrm>
          <a:off x="527366" y="1605967"/>
          <a:ext cx="7663775" cy="1787050"/>
        </p:xfrm>
        <a:graphic>
          <a:graphicData uri="http://schemas.openxmlformats.org/drawingml/2006/table">
            <a:tbl>
              <a:tblPr firstRow="1" bandRow="1">
                <a:noFill/>
                <a:tableStyleId>{83512667-4B0B-4A62-A52A-2598615D6A71}</a:tableStyleId>
              </a:tblPr>
              <a:tblGrid>
                <a:gridCol w="109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보유량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가상투자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46" name="Google Shape;1146;p53"/>
          <p:cNvSpPr/>
          <p:nvPr/>
        </p:nvSpPr>
        <p:spPr>
          <a:xfrm>
            <a:off x="7267636" y="2033519"/>
            <a:ext cx="814500" cy="2880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sz="1100" b="1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47" name="Google Shape;1147;p53"/>
          <p:cNvSpPr/>
          <p:nvPr/>
        </p:nvSpPr>
        <p:spPr>
          <a:xfrm>
            <a:off x="6236675" y="352187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총 자산 :</a:t>
            </a:r>
            <a:endParaRPr sz="1100" b="1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48" name="Google Shape;1148;p53"/>
          <p:cNvSpPr txBox="1"/>
          <p:nvPr/>
        </p:nvSpPr>
        <p:spPr>
          <a:xfrm>
            <a:off x="5945907" y="9753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9" name="Google Shape;1149;p53"/>
          <p:cNvSpPr txBox="1"/>
          <p:nvPr/>
        </p:nvSpPr>
        <p:spPr>
          <a:xfrm>
            <a:off x="153957" y="14909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0" name="Google Shape;1150;p53"/>
          <p:cNvSpPr txBox="1"/>
          <p:nvPr/>
        </p:nvSpPr>
        <p:spPr>
          <a:xfrm>
            <a:off x="7061307" y="16962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1151;p53"/>
          <p:cNvSpPr txBox="1"/>
          <p:nvPr/>
        </p:nvSpPr>
        <p:spPr>
          <a:xfrm>
            <a:off x="5821657" y="3355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2" name="Google Shape;1152;p5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3" name="Google Shape;1153;p5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4" name="Google Shape;1154;p5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5" name="Google Shape;1155;p5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6" name="Google Shape;1156;p5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7" name="Google Shape;1157;p5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8" name="Google Shape;1158;p5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9" name="Google Shape;1159;p5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4" name="Google Shape;1164;p5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7-2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가상투자 주식주문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이준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65" name="Google Shape;1165;p54"/>
          <p:cNvGraphicFramePr/>
          <p:nvPr/>
        </p:nvGraphicFramePr>
        <p:xfrm>
          <a:off x="8500532" y="1625598"/>
          <a:ext cx="3691450" cy="527696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가상투자 업체 검색.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기본값은 aa업체를 기준으로 함.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  - 내가 보유한 주식에서 업체를 선택해서 왔다면 해당 업체 를 보여줌.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업체 상세 정보 출력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내가 보유한(즉시 사용 가능한) 포인트 양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거래 하고자 하는 수량(주식량) 입력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수량에 입력된 값을 기준으로 현재 주식가를 반영하여 구매 계산.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7.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수량에 입력된 값을 기준으로 현재 주식가를 반영하여 판매 계산.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66" name="Google Shape;1166;p54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주식주문</a:t>
            </a:r>
            <a:endParaRPr sz="15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7" name="Google Shape;1167;p54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검색</a:t>
            </a:r>
            <a:endParaRPr sz="1100" b="1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168" name="Google Shape;1168;p54"/>
          <p:cNvGraphicFramePr/>
          <p:nvPr/>
        </p:nvGraphicFramePr>
        <p:xfrm>
          <a:off x="527366" y="1605967"/>
          <a:ext cx="7612125" cy="2418300"/>
        </p:xfrm>
        <a:graphic>
          <a:graphicData uri="http://schemas.openxmlformats.org/drawingml/2006/table">
            <a:tbl>
              <a:tblPr firstRow="1" bandRow="1">
                <a:noFill/>
                <a:tableStyleId>{83512667-4B0B-4A62-A52A-2598615D6A71}</a:tableStyleId>
              </a:tblPr>
              <a:tblGrid>
                <a:gridCol w="15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50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9" name="Google Shape;1169;p54"/>
          <p:cNvSpPr/>
          <p:nvPr/>
        </p:nvSpPr>
        <p:spPr>
          <a:xfrm>
            <a:off x="3916300" y="352187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현재 보유 포인트:</a:t>
            </a:r>
            <a:endParaRPr sz="1100" b="1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70" name="Google Shape;1170;p54"/>
          <p:cNvSpPr txBox="1"/>
          <p:nvPr/>
        </p:nvSpPr>
        <p:spPr>
          <a:xfrm>
            <a:off x="5889432" y="11657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1" name="Google Shape;1171;p54"/>
          <p:cNvSpPr txBox="1"/>
          <p:nvPr/>
        </p:nvSpPr>
        <p:spPr>
          <a:xfrm>
            <a:off x="457207" y="15671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172;p54"/>
          <p:cNvSpPr txBox="1"/>
          <p:nvPr/>
        </p:nvSpPr>
        <p:spPr>
          <a:xfrm>
            <a:off x="854732" y="21603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3" name="Google Shape;1173;p54"/>
          <p:cNvSpPr txBox="1"/>
          <p:nvPr/>
        </p:nvSpPr>
        <p:spPr>
          <a:xfrm>
            <a:off x="3620432" y="34249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174;p54"/>
          <p:cNvSpPr/>
          <p:nvPr/>
        </p:nvSpPr>
        <p:spPr>
          <a:xfrm>
            <a:off x="5945900" y="3521875"/>
            <a:ext cx="5868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주문수량</a:t>
            </a:r>
            <a:endParaRPr sz="1100" b="1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75" name="Google Shape;1175;p54"/>
          <p:cNvSpPr/>
          <p:nvPr/>
        </p:nvSpPr>
        <p:spPr>
          <a:xfrm>
            <a:off x="6599925" y="3521875"/>
            <a:ext cx="6930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매수</a:t>
            </a:r>
            <a:endParaRPr sz="1100" b="1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76" name="Google Shape;1176;p54"/>
          <p:cNvSpPr/>
          <p:nvPr/>
        </p:nvSpPr>
        <p:spPr>
          <a:xfrm>
            <a:off x="7360138" y="3521875"/>
            <a:ext cx="6930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매도</a:t>
            </a:r>
            <a:endParaRPr sz="1100" b="1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77" name="Google Shape;1177;p54"/>
          <p:cNvSpPr txBox="1"/>
          <p:nvPr/>
        </p:nvSpPr>
        <p:spPr>
          <a:xfrm>
            <a:off x="572138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8" name="Google Shape;1178;p54"/>
          <p:cNvSpPr txBox="1"/>
          <p:nvPr/>
        </p:nvSpPr>
        <p:spPr>
          <a:xfrm>
            <a:off x="643813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179;p54"/>
          <p:cNvSpPr txBox="1"/>
          <p:nvPr/>
        </p:nvSpPr>
        <p:spPr>
          <a:xfrm>
            <a:off x="7166070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1180;p5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1" name="Google Shape;1181;p5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2" name="Google Shape;1182;p5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3" name="Google Shape;1183;p5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4" name="Google Shape;1184;p5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5" name="Google Shape;1185;p5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6" name="Google Shape;1186;p5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7" name="Google Shape;1187;p5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관리자 페이지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5"/>
          <a:ext cx="3691450" cy="523353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194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>
                          <a:solidFill>
                            <a:schemeClr val="dk1"/>
                          </a:solidFill>
                        </a:rPr>
                        <a:t>화면설명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 (페이지 흐름)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5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관리자는 모든 관리자페이지에서 회원관리버튼을 통해 쉽게 페이지 이동이 가능하다</a:t>
                      </a:r>
                      <a:r>
                        <a:rPr lang="en-US" altLang="ko-KR" sz="1200" dirty="0"/>
                        <a:t>.(8-1</a:t>
                      </a:r>
                      <a:r>
                        <a:rPr lang="ko-KR" altLang="en-US" sz="1200" dirty="0"/>
                        <a:t>페이지로 이동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5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관리자는 모든 관리자페이지에서 공지사항버튼을 통해 쉽게 페이지 이동이 가능하다</a:t>
                      </a:r>
                      <a:r>
                        <a:rPr lang="en-US" altLang="ko-KR" sz="1200" dirty="0"/>
                        <a:t>.(8-2</a:t>
                      </a:r>
                      <a:r>
                        <a:rPr lang="ko-KR" altLang="en-US" sz="1200" dirty="0"/>
                        <a:t>페이지로 이동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관리자는 홈페이지 통계를 관리자 메인페이지에서 확인 가능하다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0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방문자수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회원수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게시글수를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 오늘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전체누적값으로 확인 가능하다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홈페이지에 방문한 방문자수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변화 추이를 확인할 수 있다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1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그래프 위에 있는 </a:t>
                      </a:r>
                      <a:r>
                        <a:rPr lang="en-US" altLang="ko-KR" sz="1200" u="none" strike="noStrike" cap="none" dirty="0" err="1">
                          <a:solidFill>
                            <a:schemeClr val="dk1"/>
                          </a:solidFill>
                        </a:rPr>
                        <a:t>selec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박스를 이용해 일주일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한달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일년간의 방문자수 변동 추이를 확인 가능하다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80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9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4908" y="2137287"/>
            <a:ext cx="2347858" cy="1417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68073" y="2137287"/>
            <a:ext cx="2347858" cy="1417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81238" y="2137287"/>
            <a:ext cx="2347858" cy="1417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06" y="2213435"/>
            <a:ext cx="796670" cy="7966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21" y="2250192"/>
            <a:ext cx="740290" cy="7402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0" y="2213435"/>
            <a:ext cx="921350" cy="921350"/>
          </a:xfrm>
          <a:prstGeom prst="rect">
            <a:avLst/>
          </a:prstGeom>
        </p:spPr>
      </p:pic>
      <p:sp>
        <p:nvSpPr>
          <p:cNvPr id="35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ysClr val="windowText" lastClr="000000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ysClr val="windowText" lastClr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910;p41"/>
          <p:cNvSpPr txBox="1"/>
          <p:nvPr/>
        </p:nvSpPr>
        <p:spPr>
          <a:xfrm>
            <a:off x="883720" y="3121286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방문자수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910;p41"/>
          <p:cNvSpPr txBox="1"/>
          <p:nvPr/>
        </p:nvSpPr>
        <p:spPr>
          <a:xfrm>
            <a:off x="3333682" y="3125824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 수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910;p41"/>
          <p:cNvSpPr txBox="1"/>
          <p:nvPr/>
        </p:nvSpPr>
        <p:spPr>
          <a:xfrm>
            <a:off x="5851134" y="3110535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</a:t>
            </a: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수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910;p41"/>
          <p:cNvSpPr txBox="1"/>
          <p:nvPr/>
        </p:nvSpPr>
        <p:spPr>
          <a:xfrm>
            <a:off x="1928551" y="2174570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today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910;p41"/>
          <p:cNvSpPr txBox="1"/>
          <p:nvPr/>
        </p:nvSpPr>
        <p:spPr>
          <a:xfrm>
            <a:off x="4331764" y="2181997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today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910;p41"/>
          <p:cNvSpPr txBox="1"/>
          <p:nvPr/>
        </p:nvSpPr>
        <p:spPr>
          <a:xfrm>
            <a:off x="6734977" y="2189424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today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910;p41"/>
          <p:cNvSpPr txBox="1"/>
          <p:nvPr/>
        </p:nvSpPr>
        <p:spPr>
          <a:xfrm>
            <a:off x="1940917" y="3092878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/1380</a:t>
            </a: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910;p41"/>
          <p:cNvSpPr txBox="1"/>
          <p:nvPr/>
        </p:nvSpPr>
        <p:spPr>
          <a:xfrm>
            <a:off x="1928551" y="2649831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altLang="ko-KR" sz="40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80</a:t>
            </a:r>
            <a:endParaRPr sz="4000" b="1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910;p41"/>
          <p:cNvSpPr txBox="1"/>
          <p:nvPr/>
        </p:nvSpPr>
        <p:spPr>
          <a:xfrm>
            <a:off x="4344130" y="3083863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/290</a:t>
            </a: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910;p41"/>
          <p:cNvSpPr txBox="1"/>
          <p:nvPr/>
        </p:nvSpPr>
        <p:spPr>
          <a:xfrm>
            <a:off x="4331764" y="2640816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altLang="ko-KR" sz="40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 sz="4000" b="1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910;p41"/>
          <p:cNvSpPr txBox="1"/>
          <p:nvPr/>
        </p:nvSpPr>
        <p:spPr>
          <a:xfrm>
            <a:off x="6747343" y="3074848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/550</a:t>
            </a: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910;p41"/>
          <p:cNvSpPr txBox="1"/>
          <p:nvPr/>
        </p:nvSpPr>
        <p:spPr>
          <a:xfrm>
            <a:off x="6734977" y="2631801"/>
            <a:ext cx="921274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altLang="ko-KR" sz="40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42</a:t>
            </a:r>
            <a:endParaRPr sz="4000" b="1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69491" y="4318999"/>
            <a:ext cx="5946868" cy="19350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Google Shape;160;p14"/>
          <p:cNvSpPr txBox="1"/>
          <p:nvPr/>
        </p:nvSpPr>
        <p:spPr>
          <a:xfrm>
            <a:off x="6347680" y="3910927"/>
            <a:ext cx="86867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일주일  ▼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85" y="4370570"/>
            <a:ext cx="5514975" cy="1809750"/>
          </a:xfrm>
          <a:prstGeom prst="rect">
            <a:avLst/>
          </a:prstGeom>
        </p:spPr>
      </p:pic>
      <p:sp>
        <p:nvSpPr>
          <p:cNvPr id="65" name="Google Shape;1031;p45"/>
          <p:cNvSpPr txBox="1"/>
          <p:nvPr/>
        </p:nvSpPr>
        <p:spPr>
          <a:xfrm>
            <a:off x="2909479" y="93400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032;p45"/>
          <p:cNvSpPr txBox="1"/>
          <p:nvPr/>
        </p:nvSpPr>
        <p:spPr>
          <a:xfrm>
            <a:off x="3881351" y="9307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034;p45"/>
          <p:cNvSpPr txBox="1"/>
          <p:nvPr/>
        </p:nvSpPr>
        <p:spPr>
          <a:xfrm>
            <a:off x="7035395" y="35725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033;p45"/>
          <p:cNvSpPr txBox="1"/>
          <p:nvPr/>
        </p:nvSpPr>
        <p:spPr>
          <a:xfrm>
            <a:off x="390673" y="184961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3692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회원관리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2"/>
          <a:ext cx="3691450" cy="52323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443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3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닉네임이나 아이디를 검색하여 원하는 회원을 검색한다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이때 입력한 키워드를 포함한 결과값을 전부 출력한다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DB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회원 테이블을 검색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3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각 회원의 자산 포인트를 충전할 수 있다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비밀번호 확인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(8-3)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비밀번호 입력 후 맞으면 포인트 충전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(8-1-1)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3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각 회원을 강제 탈퇴시킬 수 있다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비밀번호 확인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(8-3)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비밀번호를 확인 한 후 강제 탈퇴가 완료된다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6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6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8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8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" name="Google Shape;479;p25"/>
          <p:cNvGraphicFramePr/>
          <p:nvPr/>
        </p:nvGraphicFramePr>
        <p:xfrm>
          <a:off x="617419" y="2316763"/>
          <a:ext cx="7390507" cy="40383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0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46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닉네임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아이디</a:t>
                      </a:r>
                      <a:endParaRPr sz="1100" b="1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</a:rPr>
                        <a:t>회원명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이메일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가입일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예수금포인트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강제탈퇴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주식천재</a:t>
                      </a:r>
                      <a:endParaRPr sz="11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user1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홍길동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hong@naver.com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2020-05-01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300p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1" u="sng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9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왔다형</a:t>
                      </a:r>
                      <a:endParaRPr sz="11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user2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err="1"/>
                        <a:t>김기리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kim@gmail.com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2020-06-02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1" u="sng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38406"/>
                  </a:ext>
                </a:extLst>
              </a:tr>
              <a:tr h="292974">
                <a:tc>
                  <a:txBody>
                    <a:bodyPr/>
                    <a:lstStyle/>
                    <a:p>
                      <a:r>
                        <a:rPr lang="ko-KR" altLang="en-US" sz="1100" dirty="0" err="1"/>
                        <a:t>존버해</a:t>
                      </a:r>
                      <a:endParaRPr lang="ko-KR" altLang="en-US"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user3</a:t>
                      </a:r>
                      <a:endParaRPr lang="ko-KR" altLang="en-US"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박형진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park@naver.com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2020-07-03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3555p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u="sng" dirty="0">
                          <a:solidFill>
                            <a:srgbClr val="FF0000"/>
                          </a:solidFill>
                        </a:rPr>
                        <a:t>탈퇴</a:t>
                      </a:r>
                      <a:endParaRPr sz="11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13465"/>
                  </a:ext>
                </a:extLst>
              </a:tr>
              <a:tr h="28747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71938"/>
                  </a:ext>
                </a:extLst>
              </a:tr>
            </a:tbl>
          </a:graphicData>
        </a:graphic>
      </p:graphicFrame>
      <p:sp>
        <p:nvSpPr>
          <p:cNvPr id="17" name="Google Shape;193;p15"/>
          <p:cNvSpPr txBox="1"/>
          <p:nvPr/>
        </p:nvSpPr>
        <p:spPr>
          <a:xfrm>
            <a:off x="6288925" y="1411862"/>
            <a:ext cx="13407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204;p15"/>
          <p:cNvSpPr txBox="1"/>
          <p:nvPr/>
        </p:nvSpPr>
        <p:spPr>
          <a:xfrm>
            <a:off x="7635375" y="1411862"/>
            <a:ext cx="3240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832;p38"/>
          <p:cNvSpPr txBox="1"/>
          <p:nvPr/>
        </p:nvSpPr>
        <p:spPr>
          <a:xfrm>
            <a:off x="5372172" y="1431341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en-US" alt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33;p38"/>
          <p:cNvSpPr/>
          <p:nvPr/>
        </p:nvSpPr>
        <p:spPr>
          <a:xfrm rot="10800000" flipH="1">
            <a:off x="5979303" y="1517456"/>
            <a:ext cx="127419" cy="106889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0;p14"/>
          <p:cNvSpPr txBox="1"/>
          <p:nvPr/>
        </p:nvSpPr>
        <p:spPr>
          <a:xfrm>
            <a:off x="6504632" y="2648281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160;p14"/>
          <p:cNvSpPr txBox="1"/>
          <p:nvPr/>
        </p:nvSpPr>
        <p:spPr>
          <a:xfrm>
            <a:off x="6504386" y="2956945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60;p14"/>
          <p:cNvSpPr txBox="1"/>
          <p:nvPr/>
        </p:nvSpPr>
        <p:spPr>
          <a:xfrm>
            <a:off x="6504632" y="3240632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031;p45"/>
          <p:cNvSpPr txBox="1"/>
          <p:nvPr/>
        </p:nvSpPr>
        <p:spPr>
          <a:xfrm>
            <a:off x="5949750" y="107796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32;p45"/>
          <p:cNvSpPr txBox="1"/>
          <p:nvPr/>
        </p:nvSpPr>
        <p:spPr>
          <a:xfrm>
            <a:off x="6640376" y="32920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033;p45"/>
          <p:cNvSpPr txBox="1"/>
          <p:nvPr/>
        </p:nvSpPr>
        <p:spPr>
          <a:xfrm>
            <a:off x="7718510" y="324063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34;p38"/>
          <p:cNvSpPr txBox="1"/>
          <p:nvPr/>
        </p:nvSpPr>
        <p:spPr>
          <a:xfrm>
            <a:off x="5378610" y="1691422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5355" y="6428232"/>
            <a:ext cx="3643948" cy="292608"/>
          </a:xfrm>
          <a:prstGeom prst="rect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이전</a:t>
            </a: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    [1] [2] [3] [4] [5] [6] [7] [8] [9] [10]    [</a:t>
            </a: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다음</a:t>
            </a: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lang="ko-KR" altLang="en-US"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862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20;p41"/>
          <p:cNvSpPr txBox="1"/>
          <p:nvPr/>
        </p:nvSpPr>
        <p:spPr>
          <a:xfrm>
            <a:off x="1914960" y="2309090"/>
            <a:ext cx="4554037" cy="302952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8-1-1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포인트</a:t>
                      </a:r>
                      <a:r>
                        <a:rPr lang="ko-KR" altLang="en-US" sz="1200" b="0" u="none" strike="noStrike" cap="none" baseline="0" dirty="0">
                          <a:solidFill>
                            <a:schemeClr val="dk1"/>
                          </a:solidFill>
                        </a:rPr>
                        <a:t> 충전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4"/>
          <a:ext cx="3691450" cy="52323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00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클릭한 회원의 닉네임 데이터를 불러온다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회원의 현재 보유 포인트를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불러온다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6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충전할 포인트를 관리자가 직접 입력한다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포인트는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가 입력되면 충전이 되고 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–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가 입력되면 차감이 된다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6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입력한 포인트를 해당 회원의 현재 포인트에 더한다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.(8-1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으로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910;p41"/>
          <p:cNvSpPr txBox="1"/>
          <p:nvPr/>
        </p:nvSpPr>
        <p:spPr>
          <a:xfrm>
            <a:off x="3329891" y="2504948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 충전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9789" y="3264155"/>
            <a:ext cx="331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주식천재</a:t>
            </a:r>
            <a:r>
              <a:rPr lang="ko-KR" altLang="en-US" dirty="0"/>
              <a:t>님의 현재 포인트 </a:t>
            </a:r>
            <a:r>
              <a:rPr lang="en-US" altLang="ko-KR" dirty="0"/>
              <a:t>: 300P</a:t>
            </a:r>
            <a:endParaRPr lang="ko-KR" altLang="en-US" dirty="0"/>
          </a:p>
        </p:txBody>
      </p:sp>
      <p:sp>
        <p:nvSpPr>
          <p:cNvPr id="17" name="Google Shape;163;p14"/>
          <p:cNvSpPr txBox="1"/>
          <p:nvPr/>
        </p:nvSpPr>
        <p:spPr>
          <a:xfrm>
            <a:off x="2895384" y="3796313"/>
            <a:ext cx="159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1884" y="3796313"/>
            <a:ext cx="116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 </a:t>
            </a:r>
            <a:r>
              <a:rPr lang="ko-KR" altLang="en-US" dirty="0"/>
              <a:t>충전하기</a:t>
            </a:r>
          </a:p>
        </p:txBody>
      </p:sp>
      <p:sp>
        <p:nvSpPr>
          <p:cNvPr id="20" name="Google Shape;160;p14"/>
          <p:cNvSpPr txBox="1"/>
          <p:nvPr/>
        </p:nvSpPr>
        <p:spPr>
          <a:xfrm>
            <a:off x="3747061" y="4502266"/>
            <a:ext cx="889833" cy="348901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6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1031;p45"/>
          <p:cNvSpPr txBox="1"/>
          <p:nvPr/>
        </p:nvSpPr>
        <p:spPr>
          <a:xfrm>
            <a:off x="2483672" y="2928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032;p45"/>
          <p:cNvSpPr txBox="1"/>
          <p:nvPr/>
        </p:nvSpPr>
        <p:spPr>
          <a:xfrm>
            <a:off x="5316392" y="296107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034;p45"/>
          <p:cNvSpPr txBox="1"/>
          <p:nvPr/>
        </p:nvSpPr>
        <p:spPr>
          <a:xfrm>
            <a:off x="4510902" y="458495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033;p45"/>
          <p:cNvSpPr txBox="1"/>
          <p:nvPr/>
        </p:nvSpPr>
        <p:spPr>
          <a:xfrm>
            <a:off x="2492976" y="352958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74674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0"/>
          <a:ext cx="3691450" cy="52323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17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3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제목이나 내용을 검색하여 원하는 공지사항을 검색한다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이때 입력한 키워드를 포함한 결과값을 전부 출력한다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DB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공지사항 테이블을 검색한다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해당 공지사항의 제목을 클릭하면 상세보기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(8-2-3)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비밀번호 확인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(8-3)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비밀번호 입력 후 맞으면 공지사항 수정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(8-2-2)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페이지로 이동한다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비밀번호 확인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(8-3)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비밀번호 입력 후 맞으면 공지사항이 삭제된다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9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비밀번호 확인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(8-3)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비밀번호 입력 후 맞으면 공지사항 작성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(8-2-1)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페이지로 이동한다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5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5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31;p38"/>
          <p:cNvSpPr txBox="1"/>
          <p:nvPr/>
        </p:nvSpPr>
        <p:spPr>
          <a:xfrm>
            <a:off x="7266052" y="1547493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" name="Google Shape;836;p38"/>
          <p:cNvGraphicFramePr/>
          <p:nvPr/>
        </p:nvGraphicFramePr>
        <p:xfrm>
          <a:off x="789514" y="2462312"/>
          <a:ext cx="7157295" cy="3515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3223676847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226825385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00000"/>
                          </a:solidFill>
                        </a:rPr>
                        <a:t>수정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00000"/>
                          </a:solidFill>
                        </a:rPr>
                        <a:t>삭제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sng" strike="noStrike" cap="none" dirty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100" u="sng" strike="noStrike" cap="none" dirty="0">
                          <a:solidFill>
                            <a:srgbClr val="000000"/>
                          </a:solidFill>
                        </a:rPr>
                        <a:t>월 가상투자관련 변경사항 공지</a:t>
                      </a:r>
                      <a:endParaRPr sz="1100" u="sng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>
                          <a:solidFill>
                            <a:srgbClr val="FF0000"/>
                          </a:solidFill>
                        </a:rPr>
                        <a:t>수정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Google Shape;837;p38"/>
          <p:cNvSpPr txBox="1"/>
          <p:nvPr/>
        </p:nvSpPr>
        <p:spPr>
          <a:xfrm>
            <a:off x="5543076" y="1552829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838;p38"/>
          <p:cNvSpPr txBox="1"/>
          <p:nvPr/>
        </p:nvSpPr>
        <p:spPr>
          <a:xfrm>
            <a:off x="6346027" y="576384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39;p38"/>
          <p:cNvSpPr txBox="1"/>
          <p:nvPr/>
        </p:nvSpPr>
        <p:spPr>
          <a:xfrm>
            <a:off x="3533090" y="285537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41;p38"/>
          <p:cNvSpPr txBox="1"/>
          <p:nvPr/>
        </p:nvSpPr>
        <p:spPr>
          <a:xfrm>
            <a:off x="6624702" y="6077363"/>
            <a:ext cx="1080654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842;p38"/>
          <p:cNvSpPr txBox="1"/>
          <p:nvPr/>
        </p:nvSpPr>
        <p:spPr>
          <a:xfrm>
            <a:off x="6991702" y="290138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dirty="0"/>
          </a:p>
        </p:txBody>
      </p:sp>
      <p:sp>
        <p:nvSpPr>
          <p:cNvPr id="27" name="Google Shape;843;p38"/>
          <p:cNvSpPr txBox="1"/>
          <p:nvPr/>
        </p:nvSpPr>
        <p:spPr>
          <a:xfrm>
            <a:off x="7626844" y="290138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dirty="0"/>
          </a:p>
        </p:txBody>
      </p:sp>
      <p:sp>
        <p:nvSpPr>
          <p:cNvPr id="28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rgbClr val="1273E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838;p38"/>
          <p:cNvSpPr txBox="1"/>
          <p:nvPr/>
        </p:nvSpPr>
        <p:spPr>
          <a:xfrm>
            <a:off x="7742900" y="12022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32;p38"/>
          <p:cNvSpPr txBox="1"/>
          <p:nvPr/>
        </p:nvSpPr>
        <p:spPr>
          <a:xfrm>
            <a:off x="4627547" y="1554878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en-US" altLang="ko-KR" sz="11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833;p38"/>
          <p:cNvSpPr/>
          <p:nvPr/>
        </p:nvSpPr>
        <p:spPr>
          <a:xfrm rot="10800000" flipH="1">
            <a:off x="5234678" y="1640993"/>
            <a:ext cx="127419" cy="106889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34;p38"/>
          <p:cNvSpPr txBox="1"/>
          <p:nvPr/>
        </p:nvSpPr>
        <p:spPr>
          <a:xfrm>
            <a:off x="4627547" y="1818971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내용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35958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 작성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1"/>
          <a:ext cx="3691450" cy="52393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17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>
                          <a:solidFill>
                            <a:schemeClr val="dk1"/>
                          </a:solidFill>
                        </a:rPr>
                        <a:t>화면설명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 (페이지 흐름)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작성한 공지사항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을 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에 입력하고 공지사항 리스트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페이지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만약 제목이나 상세내용을 작성하지 않고 누르면 내용을 입력하라는 </a:t>
                      </a: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경고창을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 띄운다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rgbClr val="1273E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47809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b="0" u="none" strike="noStrike" cap="none" baseline="0" dirty="0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3"/>
          <a:ext cx="3691450" cy="52323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6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7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해당 공지사항의 제목과 상세내용을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하여 화면에 출력하고 관리자가 내용을 변경하면 변경된 내용으로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UPDATE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9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만약 제목이나 상세내용을 작성하지 않고 누르면 내용을 입력하라는 </a:t>
                      </a: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경고창을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 띄운다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1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37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관련 변경사항 공지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일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서비스가 불안정했던 것에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사과드리며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 변경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rgbClr val="1273E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14349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8-2-3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b="0" u="none" strike="noStrike" cap="none" baseline="0" dirty="0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1"/>
          <a:ext cx="3691450" cy="5234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07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 리스트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25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9006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글 번호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51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작성일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2020-05-21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    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 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관련 변경사항 공지</a:t>
            </a: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일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서비스가 불안정했던 것에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사과드리며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모든 회원님들께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10000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포인트를 추가로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……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922493" y="5717605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98;p40"/>
          <p:cNvSpPr txBox="1"/>
          <p:nvPr/>
        </p:nvSpPr>
        <p:spPr>
          <a:xfrm>
            <a:off x="3582160" y="580378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rgbClr val="1273E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55400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2167358716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8-3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비밀번호 확인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473939730"/>
              </p:ext>
            </p:extLst>
          </p:nvPr>
        </p:nvGraphicFramePr>
        <p:xfrm>
          <a:off x="8500532" y="1625601"/>
          <a:ext cx="3691450" cy="5244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52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로그인한 관리자의 회원정보를 검색하여 입력한 비밀번호와 같은지 검사한다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입력한 비밀번호가 맞지 않으면 에러메시지를 화면에 나타낸다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입력한 비밀번호가 맞으면 다음 페이지로 이동한다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299579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입력</a:t>
            </a:r>
            <a:endParaRPr lang="en-US" altLang="ko-KR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sz="12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입력해주세요</a:t>
            </a:r>
            <a:r>
              <a:rPr lang="en-US" altLang="ko-KR" sz="12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12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51;p39"/>
          <p:cNvSpPr txBox="1"/>
          <p:nvPr/>
        </p:nvSpPr>
        <p:spPr>
          <a:xfrm>
            <a:off x="2977441" y="3275128"/>
            <a:ext cx="2688207" cy="35837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60;p14"/>
          <p:cNvSpPr txBox="1"/>
          <p:nvPr/>
        </p:nvSpPr>
        <p:spPr>
          <a:xfrm>
            <a:off x="3711867" y="4332874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898;p40"/>
          <p:cNvSpPr txBox="1"/>
          <p:nvPr/>
        </p:nvSpPr>
        <p:spPr>
          <a:xfrm>
            <a:off x="4404483" y="443655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266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/>
        </p:nvSpPr>
        <p:spPr>
          <a:xfrm>
            <a:off x="5433976" y="870636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내정보</a:t>
            </a:r>
            <a:endParaRPr sz="1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7" name="Google Shape;197;p1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화면의 헤더/푸터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8" name="Google Shape;198;p17"/>
          <p:cNvGraphicFramePr/>
          <p:nvPr/>
        </p:nvGraphicFramePr>
        <p:xfrm>
          <a:off x="8500532" y="1625601"/>
          <a:ext cx="3691450" cy="524954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1. (로그인 상태-3페이지로)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8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1. (로그인 상태-3페이지로)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1.로그인 상태면 로그아웃 표시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(로그아웃하고 현재페이지 새로고침)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2.비로그인 상태면 로그인 표시(2페이지로)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99" name="Google Shape;199;p17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7533574" y="55329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05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-3348" y="103663"/>
            <a:ext cx="46391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1025170" y="218328"/>
            <a:ext cx="40253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784610" y="218328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2686750" y="218328"/>
            <a:ext cx="37894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4427117" y="218328"/>
            <a:ext cx="3984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7533574" y="919729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7292257" y="667996"/>
            <a:ext cx="172336" cy="442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5433976" y="1173615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 종목</a:t>
            </a:r>
            <a:endParaRPr sz="1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5433976" y="1475879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4566499" y="859554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sz="1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4566499" y="1164497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sz="1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3542603" y="218328"/>
            <a:ext cx="37894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4229463" y="774853"/>
            <a:ext cx="38985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4239513" y="1083651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5346778" y="218335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6108333" y="895164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6132483" y="1204155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6132483" y="1513145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7276652" y="206284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⑬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Google Shape;231;p18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2" name="Google Shape;232;p18"/>
          <p:cNvGraphicFramePr/>
          <p:nvPr/>
        </p:nvGraphicFramePr>
        <p:xfrm>
          <a:off x="8500532" y="1625598"/>
          <a:ext cx="3691450" cy="499614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종목 더블클릭하면 ②의 데이터가 변화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-사각형의 크기: 시가총액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- 색깔: 등락률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- 세부업종에 따라 섹터가 나뉘어짐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동일 세부업종 현황에는 동일 세부업종에 속해있는 정보 제공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동일 세부업종 아래에는 해당종목 차트제공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/>
                        <a:t>종목코드 혹은 회사명으로 검색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/>
                        <a:t>일치하는 데이터가 ②의 데이터 변화 (종목 더블클릭시와 효과 동일)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종목코드 혹은 회사명으로 검색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일치하는 데이터가 있으면 트리맵에 표시되고 ②의 데이터 변화 (종목클릭시와 효과 동일)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/>
                        <a:t>1. (로그인시): 모의투자 거래 페이지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/>
                        <a:t>2. (미로그인시): alert → (2 페이지로 이동)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3" name="Google Shape;233;p18"/>
          <p:cNvSpPr txBox="1"/>
          <p:nvPr/>
        </p:nvSpPr>
        <p:spPr>
          <a:xfrm>
            <a:off x="5421513" y="3386284"/>
            <a:ext cx="1340700" cy="24610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4" name="Google Shape;234;p18"/>
          <p:cNvGraphicFramePr/>
          <p:nvPr/>
        </p:nvGraphicFramePr>
        <p:xfrm>
          <a:off x="1317571" y="1155405"/>
          <a:ext cx="5951100" cy="207025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43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/>
                        <a:t>회사명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등락률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1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CC5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5" name="Google Shape;235;p18"/>
          <p:cNvGraphicFramePr/>
          <p:nvPr/>
        </p:nvGraphicFramePr>
        <p:xfrm>
          <a:off x="1253821" y="3755024"/>
          <a:ext cx="5951100" cy="303640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9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회사명 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76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6" name="Google Shape;236;p18"/>
          <p:cNvSpPr/>
          <p:nvPr/>
        </p:nvSpPr>
        <p:spPr>
          <a:xfrm>
            <a:off x="6906569" y="3788041"/>
            <a:ext cx="185700" cy="1857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970409" y="347587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5127156" y="3172421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6955067" y="3514080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6767963" y="3386284"/>
            <a:ext cx="494576" cy="24610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6051028" y="3780417"/>
            <a:ext cx="8115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2160" y="5880659"/>
            <a:ext cx="3048508" cy="91075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/>
          <p:nvPr/>
        </p:nvSpPr>
        <p:spPr>
          <a:xfrm>
            <a:off x="5761010" y="3536871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19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9" name="Google Shape;259;p19"/>
          <p:cNvGraphicFramePr/>
          <p:nvPr/>
        </p:nvGraphicFramePr>
        <p:xfrm>
          <a:off x="8500532" y="1625598"/>
          <a:ext cx="3691450" cy="484460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1. (로그인시)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☆일때 클릭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ko-KR" sz="1200" u="none" strike="noStrike" cap="none"/>
                        <a:t>☆가 ★으로 변경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ko-KR" sz="1200" u="none" strike="noStrike" cap="none"/>
                        <a:t>해당 아이디의 관심종목에 편입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★일때 클릭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ko-KR" sz="1200" u="none" strike="noStrike" cap="none"/>
                        <a:t>★가 ☆으로 변경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ko-KR" sz="1200" u="none" strike="noStrike" cap="none"/>
                        <a:t>해당 아이디의 관심종목에서 제거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2. (미로그인시)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ko-KR" sz="1200" u="none" strike="noStrike" cap="none"/>
                        <a:t>기본은 ☆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ko-KR" sz="1200" u="none" strike="noStrike" cap="none"/>
                        <a:t>☆클릭시 alert(“로그인필요”)</a:t>
                      </a:r>
                      <a:br>
                        <a:rPr lang="ko-KR" sz="1200" u="none" strike="noStrike" cap="none"/>
                      </a:br>
                      <a:r>
                        <a:rPr lang="ko-KR" sz="1200" u="none" strike="noStrike" cap="none"/>
                        <a:t> → (2 페이지로 이동)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메인페이지 실행 시 크롤링 파일 실행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0" name="Google Shape;260;p19"/>
          <p:cNvSpPr txBox="1"/>
          <p:nvPr/>
        </p:nvSpPr>
        <p:spPr>
          <a:xfrm>
            <a:off x="5421513" y="3386284"/>
            <a:ext cx="1340700" cy="24610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1" name="Google Shape;261;p19"/>
          <p:cNvGraphicFramePr/>
          <p:nvPr/>
        </p:nvGraphicFramePr>
        <p:xfrm>
          <a:off x="1317571" y="1155405"/>
          <a:ext cx="5951100" cy="207025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43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/>
                        <a:t>회사명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등락률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1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CC5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2" name="Google Shape;262;p19"/>
          <p:cNvGraphicFramePr/>
          <p:nvPr/>
        </p:nvGraphicFramePr>
        <p:xfrm>
          <a:off x="1253821" y="3755024"/>
          <a:ext cx="5951100" cy="303640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9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회사명 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76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3" name="Google Shape;263;p19"/>
          <p:cNvSpPr/>
          <p:nvPr/>
        </p:nvSpPr>
        <p:spPr>
          <a:xfrm>
            <a:off x="6906569" y="3788041"/>
            <a:ext cx="185700" cy="1857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970409" y="347587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5127156" y="3172421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6955067" y="3514080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6767963" y="3386284"/>
            <a:ext cx="494576" cy="24610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/>
          </a:p>
        </p:txBody>
      </p:sp>
      <p:sp>
        <p:nvSpPr>
          <p:cNvPr id="270" name="Google Shape;270;p19"/>
          <p:cNvSpPr txBox="1"/>
          <p:nvPr/>
        </p:nvSpPr>
        <p:spPr>
          <a:xfrm>
            <a:off x="6051028" y="3780417"/>
            <a:ext cx="8115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9" name="Google Shape;27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2160" y="5880659"/>
            <a:ext cx="3048508" cy="91075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9"/>
          <p:cNvSpPr txBox="1"/>
          <p:nvPr/>
        </p:nvSpPr>
        <p:spPr>
          <a:xfrm>
            <a:off x="5761010" y="3536871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/>
        </p:nvSpPr>
        <p:spPr>
          <a:xfrm>
            <a:off x="2076549" y="1988456"/>
            <a:ext cx="4350000" cy="279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6" name="Google Shape;286;p2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7" name="Google Shape;287;p20"/>
          <p:cNvGraphicFramePr/>
          <p:nvPr/>
        </p:nvGraphicFramePr>
        <p:xfrm>
          <a:off x="8500532" y="1625598"/>
          <a:ext cx="3691450" cy="523237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입력 받은 아이디와 비밀번호로 로그인 =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1. (아이디와 비밀번호 일치)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        로그인 성공 -&gt; (이전 페이지)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2. (아이디 일치, 비밀번호 불일치)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3. (아이디와 비밀번호 불일치)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        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회원가입 페이지로이동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아이디 찾기 페이지로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비밀번호 찾기 페이지로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8" name="Google Shape;288;p20"/>
          <p:cNvSpPr txBox="1"/>
          <p:nvPr/>
        </p:nvSpPr>
        <p:spPr>
          <a:xfrm>
            <a:off x="4609237" y="38063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2191394" y="488653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3614441" y="491416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5817068" y="4901549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2345685" y="345729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2459803" y="4886531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i="0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3834888" y="4886531"/>
            <a:ext cx="11133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sz="1200" b="1" i="0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4859806" y="4886531"/>
            <a:ext cx="1198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sz="1200" b="1" i="0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38348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Google Shape;343;p22"/>
          <p:cNvGraphicFramePr/>
          <p:nvPr>
            <p:extLst>
              <p:ext uri="{D42A27DB-BD31-4B8C-83A1-F6EECF244321}">
                <p14:modId xmlns:p14="http://schemas.microsoft.com/office/powerpoint/2010/main" val="1251968432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</a:rPr>
                        <a:t>2-1-</a:t>
                      </a: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4" name="Google Shape;344;p22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{DB2F1334-02BD-4B83-9B71-958ACE88B52F}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아이디 있는지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비밀번호 조건에 맞는지 유효성검사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비밀번호 2번과 같은지 유효성검사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닉네임 있는지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DB의 회원테이블에 행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alert (성공메세지)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sz="1200" u="none" strike="noStrike" cap="none"/>
                        <a:t>2-1-3 페이지로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45" name="Google Shape;345;p22"/>
          <p:cNvSpPr txBox="1"/>
          <p:nvPr/>
        </p:nvSpPr>
        <p:spPr>
          <a:xfrm>
            <a:off x="3015043" y="22256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3014293" y="26828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2198442" y="2204564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2012365" y="2660312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3415537" y="159685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3640540" y="5774055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3015043" y="31273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3014293" y="3571808"/>
            <a:ext cx="1866900" cy="349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1722757" y="3116060"/>
            <a:ext cx="123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확인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2012365" y="358450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3014293" y="4084257"/>
            <a:ext cx="1866900" cy="315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2012365" y="406379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5498310" y="2204564"/>
            <a:ext cx="88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3014293" y="4541458"/>
            <a:ext cx="16425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2012365" y="45422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3014293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2012365" y="502155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4196720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5397978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3775548" y="501210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22"/>
          <p:cNvSpPr txBox="1"/>
          <p:nvPr/>
        </p:nvSpPr>
        <p:spPr>
          <a:xfrm>
            <a:off x="4953239" y="5012103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22"/>
          <p:cNvSpPr txBox="1"/>
          <p:nvPr/>
        </p:nvSpPr>
        <p:spPr>
          <a:xfrm>
            <a:off x="4656744" y="455175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endParaRPr sz="14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p22"/>
          <p:cNvSpPr txBox="1"/>
          <p:nvPr/>
        </p:nvSpPr>
        <p:spPr>
          <a:xfrm>
            <a:off x="5106326" y="4564826"/>
            <a:ext cx="16425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22"/>
          <p:cNvSpPr/>
          <p:nvPr/>
        </p:nvSpPr>
        <p:spPr>
          <a:xfrm rot="10800000" flipH="1">
            <a:off x="6495523" y="4666584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4981409" y="4094554"/>
            <a:ext cx="88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6208715" y="193212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22"/>
          <p:cNvSpPr txBox="1"/>
          <p:nvPr/>
        </p:nvSpPr>
        <p:spPr>
          <a:xfrm>
            <a:off x="5188146" y="249643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5173437" y="2913522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5691570" y="3804354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4236941" y="5481673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4351</Words>
  <Application>Microsoft Office PowerPoint</Application>
  <PresentationFormat>와이드스크린</PresentationFormat>
  <Paragraphs>1995</Paragraphs>
  <Slides>49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Open Sans</vt:lpstr>
      <vt:lpstr>Candara</vt:lpstr>
      <vt:lpstr>Arial</vt:lpstr>
      <vt:lpstr>맑은 고딕</vt:lpstr>
      <vt:lpstr>맑은 고딕</vt:lpstr>
      <vt:lpstr>Office 테마</vt:lpstr>
      <vt:lpstr>PowerPoint 프레젠테이션</vt:lpstr>
      <vt:lpstr>사용 기술스택(추가바람)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4</cp:revision>
  <dcterms:modified xsi:type="dcterms:W3CDTF">2020-05-25T06:28:34Z</dcterms:modified>
</cp:coreProperties>
</file>