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57" r:id="rId7"/>
    <p:sldId id="259" r:id="rId8"/>
    <p:sldId id="260" r:id="rId9"/>
    <p:sldId id="261" r:id="rId10"/>
    <p:sldId id="258" r:id="rId11"/>
    <p:sldId id="262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5T01:16:09.99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54,'98'-1,"104"2,-136 13,-8 0,517 0,-364-17,1019 3,-962-13,104 3,1 4,-206 9,-15-5,160 4,-100 16,133 4,-292-20,54 9,-54-4,58-1,62-5,103-2,-108-13,-129 10,45-11,-53 8,0 1,62-2,250-3,55 7,-211 7,673-3,-828 2,54 9,-7 0,253 2,-148-10,-60 4,-35-1,91-6,-141-5,74-19,-41 7,154-20,-136 22,-41 6,72-4,178 14,-288 1,1 0,-1 1,0 0,0 0,-1 1,1 1,11 6,-13-6,1 0,1 0,-1-1,1-1,-1 1,1-2,0 0,11 1,288-2,-149-2,-149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9BB1-5A9A-4222-8134-56059876E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7A6E3-BB2D-4303-A4B1-CB35D3D0E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E9E73-09B9-4ABA-BA78-E796A862A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8138-94C7-4224-A21B-FDE2759EAB04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B3C94-F4FE-4EEC-9F54-26E227B0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147F-E63B-44B8-9A6B-A85948F7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2D1F-2BFF-4FFB-B306-47031132E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51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2724-96A4-4108-956F-6B956A93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51149-AA6F-4185-A9B0-44926B85E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323D9-6BF9-432C-B851-A84DF7454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8138-94C7-4224-A21B-FDE2759EAB04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5089D-A5AC-4C83-B7F8-C56703E9C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7238F-1968-4E25-B89F-84944933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2D1F-2BFF-4FFB-B306-47031132E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68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83829-9F46-49E6-A98B-944EF2757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27E5E-29CF-43C8-BF97-8B03F5B4E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FF249-BF37-452A-8F54-E0044A17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8138-94C7-4224-A21B-FDE2759EAB04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5FBD5-78BC-416F-8C80-FA2EEF3E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374FB-083B-4B36-A1E1-D22C2DA0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2D1F-2BFF-4FFB-B306-47031132E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60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180D-EE2D-4377-9AFE-4252E634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2F772-246D-4D17-9CE6-C037809FF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5C981-84A6-4122-894C-8C841191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8138-94C7-4224-A21B-FDE2759EAB04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5F59C-136A-4EA4-9BB7-63A38454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76648-7446-414F-88D2-8178F13D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2D1F-2BFF-4FFB-B306-47031132E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67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8DCE-B7C3-4183-A37A-27B30D04E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ABDC3-09A8-434F-9B04-AF814471F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F3714-924A-48BE-AEB2-DA7E7A26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8138-94C7-4224-A21B-FDE2759EAB04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E7EB0-CC91-43DB-9DEB-12CF8098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1780C-B865-4F4C-8FA2-1D855DB2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2D1F-2BFF-4FFB-B306-47031132E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39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C6CD-D0CD-4CF6-B8C4-9FD6DE88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86C6B-4903-4B30-8F4E-F3D458D70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529D-393B-45AD-B91B-2C4A5009B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C647B-DDDE-4779-A137-19A3ED02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8138-94C7-4224-A21B-FDE2759EAB04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950B6-29F1-4BFC-A49B-F105EB76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C8C41-8ABC-432C-BFFB-7B1E9FE9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2D1F-2BFF-4FFB-B306-47031132E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65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B5E0-3B2F-49D3-BC16-572B7B08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2FD3A-65E6-4CBA-B323-71E54A74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8C8DD-1E0B-404E-8F74-7601D3713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18C8E-D55A-47A5-ADD8-C734C4BEA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F163BF-4F55-40FA-914C-9CDC1EDE8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260938-C713-44A3-BED5-D4BC00C14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8138-94C7-4224-A21B-FDE2759EAB04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D16EE-302B-44E0-9AFE-AA9248AF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B0ECD3-5100-4155-BEFD-1E0EF80A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2D1F-2BFF-4FFB-B306-47031132E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73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CB36-480E-4A8E-B4C9-2277E66F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239979-FD2B-4C16-8392-8D87B5CA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8138-94C7-4224-A21B-FDE2759EAB04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2376F-2CF3-4516-99AD-91159D38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22C38-64DB-4845-822E-968063F1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2D1F-2BFF-4FFB-B306-47031132E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96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ED64B7-57CC-44F1-BF6D-E2AAC12F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8138-94C7-4224-A21B-FDE2759EAB04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DC477-02FB-4249-8051-0E3F8F3F3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30DF9-FF9F-483E-83E3-758A3EC2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2D1F-2BFF-4FFB-B306-47031132E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71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6A8CF-AE87-498C-A4EC-15266380C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6647C-1EF5-45E7-8A3C-A644A44CF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E6BC6-E15C-49D3-A6FA-6F74E8AB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C7791-8204-4973-858D-610B92CB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8138-94C7-4224-A21B-FDE2759EAB04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12A76-49D6-4EF9-B0A1-B575865F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AB5CF-6D66-4B93-8C8F-07914B1A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2D1F-2BFF-4FFB-B306-47031132E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35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F676B-A108-4035-A0E7-2E75A2475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7FC0C-B130-480F-9EFB-EC55184A3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27E35-FFE4-4FDA-A5FE-155F1B4C9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5C846-B3C2-4B07-A0FC-CEBD1791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8138-94C7-4224-A21B-FDE2759EAB04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0B115-CBA8-4570-BCA8-D26E35FA8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A03C6-D7FE-4C89-85CA-B173C6328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2D1F-2BFF-4FFB-B306-47031132E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72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672DA8-6FF3-4C85-B914-78F67299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42D3A-086A-4371-8B27-19E78757E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571E7-CDE1-4873-8BCC-D2C5E9AAD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58138-94C7-4224-A21B-FDE2759EAB04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E0C1D-C48A-4246-B95E-3EDACF36F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56E3F-15E0-4D40-B5F4-02454A2D1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22D1F-2BFF-4FFB-B306-47031132E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71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playground-series-s3e24/leaderboar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my.clevelandclinic.org/health/articles/11920-cholesterol-numbers-what-do-they-mean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al.science/hal-00535009/document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dney.org/news/kidneyCare/winter09/DontSmoke#:~:text=The%20Surgeon%20General%20issued%20a,your%20kidneys%20are%20under%20stres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ayoclinic.org/tests-procedures/liver-function-tests/about/pac-20394595#:~:text=Standard%20range%20blood%20test%20results,8%20to%2048%20U%2FL%20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logy.com/calculator/ast-alt-ratio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customXml" Target="../ink/ink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40229B-B59F-460E-928B-7EAD23EB07BF}"/>
              </a:ext>
            </a:extLst>
          </p:cNvPr>
          <p:cNvSpPr txBox="1"/>
          <p:nvPr/>
        </p:nvSpPr>
        <p:spPr>
          <a:xfrm>
            <a:off x="0" y="5857999"/>
            <a:ext cx="1196788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>
                <a:hlinkClick r:id="rId2"/>
              </a:rPr>
              <a:t>DataSource</a:t>
            </a:r>
            <a:endParaRPr lang="en-IN" dirty="0"/>
          </a:p>
          <a:p>
            <a:endParaRPr lang="en-IN" dirty="0"/>
          </a:p>
          <a:p>
            <a:r>
              <a:rPr lang="en-US" sz="1400" b="0" i="0" dirty="0">
                <a:solidFill>
                  <a:srgbClr val="3C4043"/>
                </a:solidFill>
                <a:effectLst/>
                <a:latin typeface="Inter"/>
              </a:rPr>
              <a:t>Walter Reade, Ashley Chow. (2023). Binary Prediction of Smoker Status using Bio-Signals. Kaggle. https://kaggle.com/competitions/playground-series-s3e24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366893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57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5592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6464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29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342C64A-D9C6-4CF6-91B7-B2BFD756419C}"/>
              </a:ext>
            </a:extLst>
          </p:cNvPr>
          <p:cNvGrpSpPr/>
          <p:nvPr/>
        </p:nvGrpSpPr>
        <p:grpSpPr>
          <a:xfrm>
            <a:off x="6096000" y="304409"/>
            <a:ext cx="5676093" cy="3577208"/>
            <a:chOff x="5626969" y="35858"/>
            <a:chExt cx="6026161" cy="4025443"/>
          </a:xfrm>
        </p:grpSpPr>
        <p:pic>
          <p:nvPicPr>
            <p:cNvPr id="1026" name="Picture 2" descr="Infographic showing heart-healthy, at-risk and dangerous cholesterol levels.">
              <a:extLst>
                <a:ext uri="{FF2B5EF4-FFF2-40B4-BE49-F238E27FC236}">
                  <a16:creationId xmlns:a16="http://schemas.microsoft.com/office/drawing/2014/main" id="{5F02D36C-8F7A-4310-BCD2-5BD1716A5F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6969" y="35858"/>
              <a:ext cx="3355666" cy="3774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313833-391D-4546-9E5F-3FBE5534CAD2}"/>
                </a:ext>
              </a:extLst>
            </p:cNvPr>
            <p:cNvSpPr txBox="1"/>
            <p:nvPr/>
          </p:nvSpPr>
          <p:spPr>
            <a:xfrm>
              <a:off x="6360460" y="3630414"/>
              <a:ext cx="4352364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1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Source</a:t>
              </a:r>
              <a:r>
                <a:rPr lang="en-IN" sz="11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en-IN" sz="1100" dirty="0">
                  <a:latin typeface="Arial" panose="020B0604020202020204" pitchFamily="34" charset="0"/>
                  <a:cs typeface="Arial" panose="020B0604020202020204" pitchFamily="34" charset="0"/>
                  <a:hlinkClick r:id="rId3"/>
                </a:rPr>
                <a:t>https://my.clevelandclinic.org/health/articles/11920-cholesterol-numbers-what-do-they-mean</a:t>
              </a:r>
              <a:endParaRPr lang="en-IN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B99333-D478-4BFE-9752-7DE3B0953CB1}"/>
                </a:ext>
              </a:extLst>
            </p:cNvPr>
            <p:cNvSpPr txBox="1"/>
            <p:nvPr/>
          </p:nvSpPr>
          <p:spPr>
            <a:xfrm>
              <a:off x="8735119" y="131492"/>
              <a:ext cx="2918011" cy="30469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200" b="1" i="1" u="sng" dirty="0">
                  <a:latin typeface="Arial" panose="020B0604020202020204" pitchFamily="34" charset="0"/>
                  <a:cs typeface="Arial" panose="020B0604020202020204" pitchFamily="34" charset="0"/>
                </a:rPr>
                <a:t>Cholesterol Levels are Averaged Out for Males and Females</a:t>
              </a:r>
              <a:endParaRPr lang="en-IN" sz="1050" i="1" u="sng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IN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IN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IN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Total Cholesterol</a:t>
              </a:r>
              <a:r>
                <a:rPr lang="en-IN" sz="1050" dirty="0">
                  <a:latin typeface="Arial" panose="020B0604020202020204" pitchFamily="34" charset="0"/>
                  <a:cs typeface="Arial" panose="020B0604020202020204" pitchFamily="34" charset="0"/>
                </a:rPr>
                <a:t> –</a:t>
              </a:r>
            </a:p>
            <a:p>
              <a:pPr algn="ctr"/>
              <a:r>
                <a:rPr lang="en-IN" sz="1050" dirty="0">
                  <a:latin typeface="Arial" panose="020B0604020202020204" pitchFamily="34" charset="0"/>
                  <a:cs typeface="Arial" panose="020B0604020202020204" pitchFamily="34" charset="0"/>
                </a:rPr>
                <a:t>240+ - Dangerous</a:t>
              </a:r>
            </a:p>
            <a:p>
              <a:pPr algn="ctr"/>
              <a:r>
                <a:rPr lang="en-IN" sz="1050" dirty="0">
                  <a:latin typeface="Arial" panose="020B0604020202020204" pitchFamily="34" charset="0"/>
                  <a:cs typeface="Arial" panose="020B0604020202020204" pitchFamily="34" charset="0"/>
                </a:rPr>
                <a:t>200-239 -&gt; At Risk</a:t>
              </a:r>
            </a:p>
            <a:p>
              <a:pPr algn="ctr"/>
              <a:r>
                <a:rPr lang="en-IN" sz="1050" dirty="0">
                  <a:latin typeface="Arial" panose="020B0604020202020204" pitchFamily="34" charset="0"/>
                  <a:cs typeface="Arial" panose="020B0604020202020204" pitchFamily="34" charset="0"/>
                </a:rPr>
                <a:t>&lt; 200 -&gt; Healthy</a:t>
              </a:r>
            </a:p>
            <a:p>
              <a:pPr algn="ctr"/>
              <a:endParaRPr lang="en-IN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IN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LDL</a:t>
              </a:r>
            </a:p>
            <a:p>
              <a:pPr algn="ctr"/>
              <a:r>
                <a:rPr lang="en-IN" sz="1050" dirty="0">
                  <a:latin typeface="Arial" panose="020B0604020202020204" pitchFamily="34" charset="0"/>
                  <a:cs typeface="Arial" panose="020B0604020202020204" pitchFamily="34" charset="0"/>
                </a:rPr>
                <a:t>160+ - Dangerous</a:t>
              </a:r>
            </a:p>
            <a:p>
              <a:pPr algn="ctr"/>
              <a:r>
                <a:rPr lang="en-IN" sz="1050" dirty="0">
                  <a:latin typeface="Arial" panose="020B0604020202020204" pitchFamily="34" charset="0"/>
                  <a:cs typeface="Arial" panose="020B0604020202020204" pitchFamily="34" charset="0"/>
                </a:rPr>
                <a:t>100 – 159 -&gt; At Risk</a:t>
              </a:r>
            </a:p>
            <a:p>
              <a:pPr algn="ctr"/>
              <a:r>
                <a:rPr lang="en-IN" sz="1050" dirty="0">
                  <a:latin typeface="Arial" panose="020B0604020202020204" pitchFamily="34" charset="0"/>
                  <a:cs typeface="Arial" panose="020B0604020202020204" pitchFamily="34" charset="0"/>
                </a:rPr>
                <a:t>&lt; 100 -&gt; Healthy</a:t>
              </a:r>
            </a:p>
            <a:p>
              <a:pPr algn="ctr"/>
              <a:endParaRPr lang="en-IN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IN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HDL</a:t>
              </a:r>
            </a:p>
            <a:p>
              <a:pPr algn="ctr"/>
              <a:r>
                <a:rPr lang="en-IN" sz="1050" dirty="0">
                  <a:latin typeface="Arial" panose="020B0604020202020204" pitchFamily="34" charset="0"/>
                  <a:cs typeface="Arial" panose="020B0604020202020204" pitchFamily="34" charset="0"/>
                </a:rPr>
                <a:t>&lt; 45 - Dangerous</a:t>
              </a:r>
            </a:p>
            <a:p>
              <a:pPr algn="ctr"/>
              <a:r>
                <a:rPr lang="en-IN" sz="1050" dirty="0">
                  <a:latin typeface="Arial" panose="020B0604020202020204" pitchFamily="34" charset="0"/>
                  <a:cs typeface="Arial" panose="020B0604020202020204" pitchFamily="34" charset="0"/>
                </a:rPr>
                <a:t>45 – 60 &gt; At Risk</a:t>
              </a:r>
            </a:p>
            <a:p>
              <a:pPr algn="ctr"/>
              <a:r>
                <a:rPr lang="en-IN" sz="1050" dirty="0">
                  <a:latin typeface="Arial" panose="020B0604020202020204" pitchFamily="34" charset="0"/>
                  <a:cs typeface="Arial" panose="020B0604020202020204" pitchFamily="34" charset="0"/>
                </a:rPr>
                <a:t>60+ -&gt; Healthy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C19064-3F60-45BE-8F54-7DA40D8BC6DE}"/>
              </a:ext>
            </a:extLst>
          </p:cNvPr>
          <p:cNvGrpSpPr/>
          <p:nvPr/>
        </p:nvGrpSpPr>
        <p:grpSpPr>
          <a:xfrm>
            <a:off x="265938" y="173450"/>
            <a:ext cx="3314700" cy="2959507"/>
            <a:chOff x="367554" y="693645"/>
            <a:chExt cx="3314700" cy="2959507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90CA90F9-036B-4187-80D5-71DDE52E2E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554" y="693645"/>
              <a:ext cx="3314700" cy="1866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FFA15F-A8BA-4A44-AF59-7AD112E71940}"/>
                </a:ext>
              </a:extLst>
            </p:cNvPr>
            <p:cNvSpPr txBox="1"/>
            <p:nvPr/>
          </p:nvSpPr>
          <p:spPr>
            <a:xfrm>
              <a:off x="469978" y="2560545"/>
              <a:ext cx="2918011" cy="1092607"/>
            </a:xfrm>
            <a:custGeom>
              <a:avLst/>
              <a:gdLst>
                <a:gd name="connsiteX0" fmla="*/ 0 w 2918011"/>
                <a:gd name="connsiteY0" fmla="*/ 0 h 1092607"/>
                <a:gd name="connsiteX1" fmla="*/ 525242 w 2918011"/>
                <a:gd name="connsiteY1" fmla="*/ 0 h 1092607"/>
                <a:gd name="connsiteX2" fmla="*/ 1108844 w 2918011"/>
                <a:gd name="connsiteY2" fmla="*/ 0 h 1092607"/>
                <a:gd name="connsiteX3" fmla="*/ 1750807 w 2918011"/>
                <a:gd name="connsiteY3" fmla="*/ 0 h 1092607"/>
                <a:gd name="connsiteX4" fmla="*/ 2246868 w 2918011"/>
                <a:gd name="connsiteY4" fmla="*/ 0 h 1092607"/>
                <a:gd name="connsiteX5" fmla="*/ 2918011 w 2918011"/>
                <a:gd name="connsiteY5" fmla="*/ 0 h 1092607"/>
                <a:gd name="connsiteX6" fmla="*/ 2918011 w 2918011"/>
                <a:gd name="connsiteY6" fmla="*/ 535377 h 1092607"/>
                <a:gd name="connsiteX7" fmla="*/ 2918011 w 2918011"/>
                <a:gd name="connsiteY7" fmla="*/ 1092607 h 1092607"/>
                <a:gd name="connsiteX8" fmla="*/ 2363589 w 2918011"/>
                <a:gd name="connsiteY8" fmla="*/ 1092607 h 1092607"/>
                <a:gd name="connsiteX9" fmla="*/ 1721626 w 2918011"/>
                <a:gd name="connsiteY9" fmla="*/ 1092607 h 1092607"/>
                <a:gd name="connsiteX10" fmla="*/ 1138024 w 2918011"/>
                <a:gd name="connsiteY10" fmla="*/ 1092607 h 1092607"/>
                <a:gd name="connsiteX11" fmla="*/ 525242 w 2918011"/>
                <a:gd name="connsiteY11" fmla="*/ 1092607 h 1092607"/>
                <a:gd name="connsiteX12" fmla="*/ 0 w 2918011"/>
                <a:gd name="connsiteY12" fmla="*/ 1092607 h 1092607"/>
                <a:gd name="connsiteX13" fmla="*/ 0 w 2918011"/>
                <a:gd name="connsiteY13" fmla="*/ 524451 h 1092607"/>
                <a:gd name="connsiteX14" fmla="*/ 0 w 2918011"/>
                <a:gd name="connsiteY14" fmla="*/ 0 h 109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18011" h="1092607" fill="none" extrusionOk="0">
                  <a:moveTo>
                    <a:pt x="0" y="0"/>
                  </a:moveTo>
                  <a:cubicBezTo>
                    <a:pt x="139734" y="-15908"/>
                    <a:pt x="343403" y="40018"/>
                    <a:pt x="525242" y="0"/>
                  </a:cubicBezTo>
                  <a:cubicBezTo>
                    <a:pt x="707081" y="-40018"/>
                    <a:pt x="981197" y="30726"/>
                    <a:pt x="1108844" y="0"/>
                  </a:cubicBezTo>
                  <a:cubicBezTo>
                    <a:pt x="1236491" y="-30726"/>
                    <a:pt x="1477138" y="19902"/>
                    <a:pt x="1750807" y="0"/>
                  </a:cubicBezTo>
                  <a:cubicBezTo>
                    <a:pt x="2024476" y="-19902"/>
                    <a:pt x="2009861" y="46369"/>
                    <a:pt x="2246868" y="0"/>
                  </a:cubicBezTo>
                  <a:cubicBezTo>
                    <a:pt x="2483875" y="-46369"/>
                    <a:pt x="2703912" y="61531"/>
                    <a:pt x="2918011" y="0"/>
                  </a:cubicBezTo>
                  <a:cubicBezTo>
                    <a:pt x="2976733" y="154152"/>
                    <a:pt x="2890224" y="280237"/>
                    <a:pt x="2918011" y="535377"/>
                  </a:cubicBezTo>
                  <a:cubicBezTo>
                    <a:pt x="2945798" y="790517"/>
                    <a:pt x="2917470" y="939852"/>
                    <a:pt x="2918011" y="1092607"/>
                  </a:cubicBezTo>
                  <a:cubicBezTo>
                    <a:pt x="2643248" y="1117209"/>
                    <a:pt x="2476539" y="1031005"/>
                    <a:pt x="2363589" y="1092607"/>
                  </a:cubicBezTo>
                  <a:cubicBezTo>
                    <a:pt x="2250639" y="1154209"/>
                    <a:pt x="1975486" y="1051833"/>
                    <a:pt x="1721626" y="1092607"/>
                  </a:cubicBezTo>
                  <a:cubicBezTo>
                    <a:pt x="1467766" y="1133381"/>
                    <a:pt x="1336851" y="1060254"/>
                    <a:pt x="1138024" y="1092607"/>
                  </a:cubicBezTo>
                  <a:cubicBezTo>
                    <a:pt x="939197" y="1124960"/>
                    <a:pt x="652739" y="1031378"/>
                    <a:pt x="525242" y="1092607"/>
                  </a:cubicBezTo>
                  <a:cubicBezTo>
                    <a:pt x="397745" y="1153836"/>
                    <a:pt x="240340" y="1060214"/>
                    <a:pt x="0" y="1092607"/>
                  </a:cubicBezTo>
                  <a:cubicBezTo>
                    <a:pt x="-7842" y="832687"/>
                    <a:pt x="26162" y="739847"/>
                    <a:pt x="0" y="524451"/>
                  </a:cubicBezTo>
                  <a:cubicBezTo>
                    <a:pt x="-26162" y="309055"/>
                    <a:pt x="19402" y="115701"/>
                    <a:pt x="0" y="0"/>
                  </a:cubicBezTo>
                  <a:close/>
                </a:path>
                <a:path w="2918011" h="1092607" stroke="0" extrusionOk="0">
                  <a:moveTo>
                    <a:pt x="0" y="0"/>
                  </a:moveTo>
                  <a:cubicBezTo>
                    <a:pt x="167550" y="-14380"/>
                    <a:pt x="423865" y="23047"/>
                    <a:pt x="612782" y="0"/>
                  </a:cubicBezTo>
                  <a:cubicBezTo>
                    <a:pt x="801699" y="-23047"/>
                    <a:pt x="1005084" y="58143"/>
                    <a:pt x="1138024" y="0"/>
                  </a:cubicBezTo>
                  <a:cubicBezTo>
                    <a:pt x="1270964" y="-58143"/>
                    <a:pt x="1485122" y="43765"/>
                    <a:pt x="1634086" y="0"/>
                  </a:cubicBezTo>
                  <a:cubicBezTo>
                    <a:pt x="1783050" y="-43765"/>
                    <a:pt x="1963209" y="54449"/>
                    <a:pt x="2130148" y="0"/>
                  </a:cubicBezTo>
                  <a:cubicBezTo>
                    <a:pt x="2297087" y="-54449"/>
                    <a:pt x="2650678" y="32400"/>
                    <a:pt x="2918011" y="0"/>
                  </a:cubicBezTo>
                  <a:cubicBezTo>
                    <a:pt x="2966258" y="157458"/>
                    <a:pt x="2907451" y="386973"/>
                    <a:pt x="2918011" y="535377"/>
                  </a:cubicBezTo>
                  <a:cubicBezTo>
                    <a:pt x="2928571" y="683781"/>
                    <a:pt x="2863914" y="919877"/>
                    <a:pt x="2918011" y="1092607"/>
                  </a:cubicBezTo>
                  <a:cubicBezTo>
                    <a:pt x="2676914" y="1112143"/>
                    <a:pt x="2596590" y="1038962"/>
                    <a:pt x="2421949" y="1092607"/>
                  </a:cubicBezTo>
                  <a:cubicBezTo>
                    <a:pt x="2247308" y="1146252"/>
                    <a:pt x="2044681" y="1067154"/>
                    <a:pt x="1809167" y="1092607"/>
                  </a:cubicBezTo>
                  <a:cubicBezTo>
                    <a:pt x="1573653" y="1118060"/>
                    <a:pt x="1432753" y="1086654"/>
                    <a:pt x="1225565" y="1092607"/>
                  </a:cubicBezTo>
                  <a:cubicBezTo>
                    <a:pt x="1018377" y="1098560"/>
                    <a:pt x="910770" y="1041514"/>
                    <a:pt x="641962" y="1092607"/>
                  </a:cubicBezTo>
                  <a:cubicBezTo>
                    <a:pt x="373154" y="1143700"/>
                    <a:pt x="163590" y="1085958"/>
                    <a:pt x="0" y="1092607"/>
                  </a:cubicBezTo>
                  <a:cubicBezTo>
                    <a:pt x="-3565" y="935783"/>
                    <a:pt x="26395" y="694546"/>
                    <a:pt x="0" y="568156"/>
                  </a:cubicBezTo>
                  <a:cubicBezTo>
                    <a:pt x="-26395" y="441766"/>
                    <a:pt x="55760" y="270671"/>
                    <a:pt x="0" y="0"/>
                  </a:cubicBezTo>
                  <a:close/>
                </a:path>
              </a:pathLst>
            </a:custGeom>
            <a:blipFill>
              <a:blip r:embed="rId5"/>
              <a:tile tx="0" ty="0" sx="100000" sy="100000" flip="none" algn="tl"/>
            </a:blipFill>
            <a:ln w="12700">
              <a:extLst>
                <a:ext uri="{C807C97D-BFC1-408E-A445-0C87EB9F89A2}">
                  <ask:lineSketchStyleProps xmlns:ask="http://schemas.microsoft.com/office/drawing/2018/sketchyshapes" sd="1605497895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IN" b="1" i="1" u="sng" dirty="0">
                  <a:latin typeface="Arial" panose="020B0604020202020204" pitchFamily="34" charset="0"/>
                  <a:cs typeface="Arial" panose="020B0604020202020204" pitchFamily="34" charset="0"/>
                </a:rPr>
                <a:t>Triglycerides Levels</a:t>
              </a:r>
              <a:endParaRPr lang="en-IN" sz="1100" i="1" u="sng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IN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IN" sz="1200" dirty="0">
                  <a:latin typeface="Arial" panose="020B0604020202020204" pitchFamily="34" charset="0"/>
                  <a:cs typeface="Arial" panose="020B0604020202020204" pitchFamily="34" charset="0"/>
                </a:rPr>
                <a:t>200+ - Dangerous</a:t>
              </a:r>
            </a:p>
            <a:p>
              <a:pPr algn="ctr"/>
              <a:r>
                <a:rPr lang="en-IN" sz="1200" dirty="0">
                  <a:latin typeface="Arial" panose="020B0604020202020204" pitchFamily="34" charset="0"/>
                  <a:cs typeface="Arial" panose="020B0604020202020204" pitchFamily="34" charset="0"/>
                </a:rPr>
                <a:t>150-200 -&gt; At Risk</a:t>
              </a:r>
            </a:p>
            <a:p>
              <a:pPr algn="ctr"/>
              <a:r>
                <a:rPr lang="en-IN" sz="1200" dirty="0">
                  <a:latin typeface="Arial" panose="020B0604020202020204" pitchFamily="34" charset="0"/>
                  <a:cs typeface="Arial" panose="020B0604020202020204" pitchFamily="34" charset="0"/>
                </a:rPr>
                <a:t>&lt; 150 -&gt; Healthy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BEB149C-3E9C-4B0A-963B-C57424CD08D7}"/>
              </a:ext>
            </a:extLst>
          </p:cNvPr>
          <p:cNvGrpSpPr/>
          <p:nvPr/>
        </p:nvGrpSpPr>
        <p:grpSpPr>
          <a:xfrm>
            <a:off x="82210" y="4145940"/>
            <a:ext cx="9666311" cy="2640343"/>
            <a:chOff x="82210" y="4145940"/>
            <a:chExt cx="9666311" cy="264034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2366460-9979-4699-8B9C-1A065BBD8B38}"/>
                </a:ext>
              </a:extLst>
            </p:cNvPr>
            <p:cNvGrpSpPr/>
            <p:nvPr/>
          </p:nvGrpSpPr>
          <p:grpSpPr>
            <a:xfrm>
              <a:off x="82210" y="4145940"/>
              <a:ext cx="6278250" cy="2640343"/>
              <a:chOff x="140478" y="3986012"/>
              <a:chExt cx="6278250" cy="2640343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4E6123-3766-4ACD-B189-EFCD2E2E301D}"/>
                  </a:ext>
                </a:extLst>
              </p:cNvPr>
              <p:cNvSpPr txBox="1"/>
              <p:nvPr/>
            </p:nvSpPr>
            <p:spPr>
              <a:xfrm>
                <a:off x="140478" y="6364745"/>
                <a:ext cx="3372161" cy="26161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IN" sz="1100" u="sng" dirty="0"/>
                  <a:t>Source</a:t>
                </a:r>
                <a:r>
                  <a:rPr lang="en-IN" sz="1100" dirty="0"/>
                  <a:t>: </a:t>
                </a:r>
                <a:r>
                  <a:rPr lang="en-IN" sz="1100" dirty="0">
                    <a:hlinkClick r:id="rId6"/>
                  </a:rPr>
                  <a:t>https://hal.science/hal-00535009/document</a:t>
                </a:r>
                <a:endParaRPr lang="en-IN" sz="1100" dirty="0"/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A3A5768D-1414-4087-9623-63860E502B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4867" y="3986012"/>
                <a:ext cx="6273861" cy="2369384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</p:pic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51F9265-8FA4-416C-84DA-D3371C2DCF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53853" r="46777"/>
            <a:stretch/>
          </p:blipFill>
          <p:spPr>
            <a:xfrm>
              <a:off x="6593543" y="4852935"/>
              <a:ext cx="3154978" cy="9602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24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24E8ADE-889B-45D7-B6E4-F7F7399DBB4D}"/>
              </a:ext>
            </a:extLst>
          </p:cNvPr>
          <p:cNvGrpSpPr/>
          <p:nvPr/>
        </p:nvGrpSpPr>
        <p:grpSpPr>
          <a:xfrm>
            <a:off x="143434" y="316116"/>
            <a:ext cx="5287011" cy="4167126"/>
            <a:chOff x="143434" y="316116"/>
            <a:chExt cx="5287011" cy="416712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FFF8E4B-63EB-4215-9222-DA1DDD354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434" y="316116"/>
              <a:ext cx="5287011" cy="339527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B7B4AE-16D3-449F-8051-68267E69E889}"/>
                </a:ext>
              </a:extLst>
            </p:cNvPr>
            <p:cNvSpPr txBox="1"/>
            <p:nvPr/>
          </p:nvSpPr>
          <p:spPr>
            <a:xfrm>
              <a:off x="143434" y="3836911"/>
              <a:ext cx="52870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200" u="sng" dirty="0"/>
                <a:t>Source</a:t>
              </a:r>
              <a:r>
                <a:rPr lang="en-IN" sz="1200" dirty="0"/>
                <a:t>: </a:t>
              </a:r>
              <a:r>
                <a:rPr lang="en-IN" sz="1200" dirty="0">
                  <a:hlinkClick r:id="rId3"/>
                </a:rPr>
                <a:t>https://www.kidney.org/news/kidneyCare/winter09/DontSmoke#:~:text=The%20Surgeon%20General%20issued%20a,your%20kidneys%20are%20under%20stress</a:t>
              </a:r>
              <a:endParaRPr lang="en-IN" sz="1200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3148D4F-193B-47CE-8295-E8D2CE469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767" y="485515"/>
            <a:ext cx="6070799" cy="25804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C9CEC4F-3607-4C46-AC92-A1C9966D22F9}"/>
              </a:ext>
            </a:extLst>
          </p:cNvPr>
          <p:cNvSpPr txBox="1"/>
          <p:nvPr/>
        </p:nvSpPr>
        <p:spPr>
          <a:xfrm>
            <a:off x="5836024" y="306592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u="sng" dirty="0"/>
              <a:t>Source</a:t>
            </a:r>
            <a:r>
              <a:rPr lang="en-IN" sz="1200" dirty="0"/>
              <a:t>: </a:t>
            </a:r>
            <a:r>
              <a:rPr lang="en-IN" sz="1200" dirty="0">
                <a:hlinkClick r:id="rId5"/>
              </a:rPr>
              <a:t>https://www.mayoclinic.org/tests-procedures/liver-function-tests/about/pac-20394595#:~:text=Standard%20range%20blood%20test%20results,8%20to%2048%20U%2FL%20</a:t>
            </a:r>
            <a:r>
              <a:rPr lang="en-IN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6960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FE4FF1-354A-4363-859A-754578C73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3" y="92534"/>
            <a:ext cx="5839956" cy="30182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AA890E-0165-463C-BDA4-1C51D61450BE}"/>
              </a:ext>
            </a:extLst>
          </p:cNvPr>
          <p:cNvSpPr txBox="1"/>
          <p:nvPr/>
        </p:nvSpPr>
        <p:spPr>
          <a:xfrm>
            <a:off x="0" y="311075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u="sng" dirty="0"/>
              <a:t>Source</a:t>
            </a:r>
            <a:r>
              <a:rPr lang="en-IN" sz="1400" dirty="0"/>
              <a:t>: </a:t>
            </a:r>
            <a:r>
              <a:rPr lang="en-IN" sz="1400" dirty="0">
                <a:hlinkClick r:id="rId3"/>
              </a:rPr>
              <a:t>https://drlogy.com/calculator/ast-alt-ratio</a:t>
            </a:r>
            <a:endParaRPr lang="en-IN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4E2E82-26AF-4B66-A647-B0635F9F3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460" y="92534"/>
            <a:ext cx="6141637" cy="42194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84880F-419F-402C-91F0-C6057A6964C6}"/>
              </a:ext>
            </a:extLst>
          </p:cNvPr>
          <p:cNvSpPr txBox="1"/>
          <p:nvPr/>
        </p:nvSpPr>
        <p:spPr>
          <a:xfrm>
            <a:off x="5986460" y="4296215"/>
            <a:ext cx="61049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u="sng" dirty="0"/>
              <a:t>Source</a:t>
            </a:r>
            <a:r>
              <a:rPr lang="en-IN" sz="1400" dirty="0"/>
              <a:t>: https://www.ncbi.nlm.nih.gov/pmc/articles/PMC3222662/</a:t>
            </a:r>
          </a:p>
        </p:txBody>
      </p:sp>
    </p:spTree>
    <p:extLst>
      <p:ext uri="{BB962C8B-B14F-4D97-AF65-F5344CB8AC3E}">
        <p14:creationId xmlns:p14="http://schemas.microsoft.com/office/powerpoint/2010/main" val="68955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200C8B-8B1E-4505-9453-6352DD02F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4" y="106687"/>
            <a:ext cx="6262227" cy="61228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CBF827-8E38-45EC-A10E-594291D14826}"/>
              </a:ext>
            </a:extLst>
          </p:cNvPr>
          <p:cNvSpPr txBox="1"/>
          <p:nvPr/>
        </p:nvSpPr>
        <p:spPr>
          <a:xfrm>
            <a:off x="104544" y="622958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u="sng" dirty="0"/>
              <a:t>Source</a:t>
            </a:r>
            <a:r>
              <a:rPr lang="en-IN" sz="1200" dirty="0"/>
              <a:t>: https://pubmed.ncbi.nlm.nih.gov/29524646/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EC2FBE-8CCC-45BC-A246-6BE72E02C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771" y="0"/>
            <a:ext cx="5709236" cy="4716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482030-750E-4FE0-82A7-B6B2E5254738}"/>
              </a:ext>
            </a:extLst>
          </p:cNvPr>
          <p:cNvSpPr txBox="1"/>
          <p:nvPr/>
        </p:nvSpPr>
        <p:spPr>
          <a:xfrm>
            <a:off x="6366771" y="655499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u="sng" dirty="0"/>
              <a:t>Source</a:t>
            </a:r>
            <a:r>
              <a:rPr lang="en-IN" sz="1200" dirty="0"/>
              <a:t>: https://www.ncbi.nlm.nih.gov/books/NBK538226/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7B87B9-6690-41AD-A8A4-2F6B5D1A8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771" y="4716325"/>
            <a:ext cx="5558118" cy="107710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B4397AE-C791-4E23-99B2-3DC485750D64}"/>
                  </a:ext>
                </a:extLst>
              </p14:cNvPr>
              <p14:cNvContentPartPr/>
              <p14:nvPr/>
            </p14:nvContentPartPr>
            <p14:xfrm>
              <a:off x="6429038" y="5033663"/>
              <a:ext cx="3762360" cy="48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B4397AE-C791-4E23-99B2-3DC485750D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75398" y="4925663"/>
                <a:ext cx="3870000" cy="26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150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049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E7E8F3-9ACF-483E-B8C0-A2F9559BB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71" y="322730"/>
            <a:ext cx="11161046" cy="54415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824306C-C4BF-4348-A011-DD0CAE72FDAA}"/>
              </a:ext>
            </a:extLst>
          </p:cNvPr>
          <p:cNvSpPr/>
          <p:nvPr/>
        </p:nvSpPr>
        <p:spPr>
          <a:xfrm>
            <a:off x="3639671" y="3747247"/>
            <a:ext cx="7467600" cy="94129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307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99B3B2-86A3-4AB4-9559-7DA751661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38" y="299946"/>
            <a:ext cx="5544324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63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209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52511392293054EB71E4FD6141DE2E2" ma:contentTypeVersion="8" ma:contentTypeDescription="Creare un nuovo documento." ma:contentTypeScope="" ma:versionID="3c0d95651413fe2c39cbbbf9953e5645">
  <xsd:schema xmlns:xsd="http://www.w3.org/2001/XMLSchema" xmlns:xs="http://www.w3.org/2001/XMLSchema" xmlns:p="http://schemas.microsoft.com/office/2006/metadata/properties" xmlns:ns3="e36dfa3c-4f9c-45ab-9cab-2a9270d3a0b8" xmlns:ns4="a4dc7fbb-2e7d-492a-b336-070c84711300" targetNamespace="http://schemas.microsoft.com/office/2006/metadata/properties" ma:root="true" ma:fieldsID="563229e533b7b54ed21763140cd2accd" ns3:_="" ns4:_="">
    <xsd:import namespace="e36dfa3c-4f9c-45ab-9cab-2a9270d3a0b8"/>
    <xsd:import namespace="a4dc7fbb-2e7d-492a-b336-070c8471130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6dfa3c-4f9c-45ab-9cab-2a9270d3a0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dc7fbb-2e7d-492a-b336-070c84711300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36dfa3c-4f9c-45ab-9cab-2a9270d3a0b8" xsi:nil="true"/>
  </documentManagement>
</p:properties>
</file>

<file path=customXml/itemProps1.xml><?xml version="1.0" encoding="utf-8"?>
<ds:datastoreItem xmlns:ds="http://schemas.openxmlformats.org/officeDocument/2006/customXml" ds:itemID="{77B5E32B-4561-4F6E-A983-BFA961873D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6dfa3c-4f9c-45ab-9cab-2a9270d3a0b8"/>
    <ds:schemaRef ds:uri="a4dc7fbb-2e7d-492a-b336-070c847113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B613C6-F2FE-4E2E-8362-A668911784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521224-CB6E-485D-9697-9BE2E1ED0ED7}">
  <ds:schemaRefs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a4dc7fbb-2e7d-492a-b336-070c84711300"/>
    <ds:schemaRef ds:uri="http://purl.org/dc/terms/"/>
    <ds:schemaRef ds:uri="http://purl.org/dc/dcmitype/"/>
    <ds:schemaRef ds:uri="e36dfa3c-4f9c-45ab-9cab-2a9270d3a0b8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264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Mittal</dc:creator>
  <cp:lastModifiedBy>Akash Mittal</cp:lastModifiedBy>
  <cp:revision>3</cp:revision>
  <dcterms:created xsi:type="dcterms:W3CDTF">2024-03-14T21:25:24Z</dcterms:created>
  <dcterms:modified xsi:type="dcterms:W3CDTF">2024-03-15T09:48:07Z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0x010100F52511392293054EB71E4FD6141DE2E2</vt:lpwstr>
  </property>
</Properties>
</file>