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8.xml" ContentType="application/vnd.openxmlformats-officedocument.presentationml.tag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tags/tag9.xml" ContentType="application/vnd.openxmlformats-officedocument.presentationml.tags+xml"/>
  <Override PartName="/ppt/notesSlides/notesSlide97.xml" ContentType="application/vnd.openxmlformats-officedocument.presentationml.notesSlide+xml"/>
  <Override PartName="/ppt/tags/tag10.xml" ContentType="application/vnd.openxmlformats-officedocument.presentationml.tags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tags/tag11.xml" ContentType="application/vnd.openxmlformats-officedocument.presentationml.tags+xml"/>
  <Override PartName="/ppt/notesSlides/notesSlide102.xml" ContentType="application/vnd.openxmlformats-officedocument.presentationml.notesSlide+xml"/>
  <Override PartName="/ppt/tags/tag12.xml" ContentType="application/vnd.openxmlformats-officedocument.presentationml.tags+xml"/>
  <Override PartName="/ppt/notesSlides/notesSlide103.xml" ContentType="application/vnd.openxmlformats-officedocument.presentationml.notesSlide+xml"/>
  <Override PartName="/ppt/tags/tag13.xml" ContentType="application/vnd.openxmlformats-officedocument.presentationml.tags+xml"/>
  <Override PartName="/ppt/notesSlides/notesSlide104.xml" ContentType="application/vnd.openxmlformats-officedocument.presentationml.notesSlide+xml"/>
  <Override PartName="/ppt/tags/tag14.xml" ContentType="application/vnd.openxmlformats-officedocument.presentationml.tags+xml"/>
  <Override PartName="/ppt/notesSlides/notesSlide105.xml" ContentType="application/vnd.openxmlformats-officedocument.presentationml.notesSlide+xml"/>
  <Override PartName="/ppt/tags/tag15.xml" ContentType="application/vnd.openxmlformats-officedocument.presentationml.tags+xml"/>
  <Override PartName="/ppt/notesSlides/notesSlide106.xml" ContentType="application/vnd.openxmlformats-officedocument.presentationml.notesSlide+xml"/>
  <Override PartName="/ppt/tags/tag16.xml" ContentType="application/vnd.openxmlformats-officedocument.presentationml.tags+xml"/>
  <Override PartName="/ppt/notesSlides/notesSlide107.xml" ContentType="application/vnd.openxmlformats-officedocument.presentationml.notesSlide+xml"/>
  <Override PartName="/ppt/tags/tag17.xml" ContentType="application/vnd.openxmlformats-officedocument.presentationml.tags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5"/>
  </p:notesMasterIdLst>
  <p:handoutMasterIdLst>
    <p:handoutMasterId r:id="rId206"/>
  </p:handoutMasterIdLst>
  <p:sldIdLst>
    <p:sldId id="621" r:id="rId2"/>
    <p:sldId id="622" r:id="rId3"/>
    <p:sldId id="618" r:id="rId4"/>
    <p:sldId id="617" r:id="rId5"/>
    <p:sldId id="627" r:id="rId6"/>
    <p:sldId id="563" r:id="rId7"/>
    <p:sldId id="567" r:id="rId8"/>
    <p:sldId id="629" r:id="rId9"/>
    <p:sldId id="712" r:id="rId10"/>
    <p:sldId id="628" r:id="rId11"/>
    <p:sldId id="630" r:id="rId12"/>
    <p:sldId id="568" r:id="rId13"/>
    <p:sldId id="713" r:id="rId14"/>
    <p:sldId id="714" r:id="rId15"/>
    <p:sldId id="569" r:id="rId16"/>
    <p:sldId id="634" r:id="rId17"/>
    <p:sldId id="632" r:id="rId18"/>
    <p:sldId id="633" r:id="rId19"/>
    <p:sldId id="636" r:id="rId20"/>
    <p:sldId id="637" r:id="rId21"/>
    <p:sldId id="571" r:id="rId22"/>
    <p:sldId id="715" r:id="rId23"/>
    <p:sldId id="639" r:id="rId24"/>
    <p:sldId id="640" r:id="rId25"/>
    <p:sldId id="638" r:id="rId26"/>
    <p:sldId id="572" r:id="rId27"/>
    <p:sldId id="641" r:id="rId28"/>
    <p:sldId id="642" r:id="rId29"/>
    <p:sldId id="643" r:id="rId30"/>
    <p:sldId id="716" r:id="rId31"/>
    <p:sldId id="611" r:id="rId32"/>
    <p:sldId id="574" r:id="rId33"/>
    <p:sldId id="647" r:id="rId34"/>
    <p:sldId id="575" r:id="rId35"/>
    <p:sldId id="585" r:id="rId36"/>
    <p:sldId id="588" r:id="rId37"/>
    <p:sldId id="587" r:id="rId38"/>
    <p:sldId id="586" r:id="rId39"/>
    <p:sldId id="612" r:id="rId40"/>
    <p:sldId id="589" r:id="rId41"/>
    <p:sldId id="590" r:id="rId42"/>
    <p:sldId id="717" r:id="rId43"/>
    <p:sldId id="591" r:id="rId44"/>
    <p:sldId id="718" r:id="rId45"/>
    <p:sldId id="592" r:id="rId46"/>
    <p:sldId id="719" r:id="rId47"/>
    <p:sldId id="576" r:id="rId48"/>
    <p:sldId id="644" r:id="rId49"/>
    <p:sldId id="645" r:id="rId50"/>
    <p:sldId id="648" r:id="rId51"/>
    <p:sldId id="594" r:id="rId52"/>
    <p:sldId id="595" r:id="rId53"/>
    <p:sldId id="721" r:id="rId54"/>
    <p:sldId id="720" r:id="rId55"/>
    <p:sldId id="577" r:id="rId56"/>
    <p:sldId id="596" r:id="rId57"/>
    <p:sldId id="646" r:id="rId58"/>
    <p:sldId id="649" r:id="rId59"/>
    <p:sldId id="579" r:id="rId60"/>
    <p:sldId id="650" r:id="rId61"/>
    <p:sldId id="652" r:id="rId62"/>
    <p:sldId id="651" r:id="rId63"/>
    <p:sldId id="614" r:id="rId64"/>
    <p:sldId id="615" r:id="rId65"/>
    <p:sldId id="653" r:id="rId66"/>
    <p:sldId id="580" r:id="rId67"/>
    <p:sldId id="654" r:id="rId68"/>
    <p:sldId id="655" r:id="rId69"/>
    <p:sldId id="656" r:id="rId70"/>
    <p:sldId id="657" r:id="rId71"/>
    <p:sldId id="658" r:id="rId72"/>
    <p:sldId id="659" r:id="rId73"/>
    <p:sldId id="660" r:id="rId74"/>
    <p:sldId id="661" r:id="rId75"/>
    <p:sldId id="662" r:id="rId76"/>
    <p:sldId id="664" r:id="rId77"/>
    <p:sldId id="663" r:id="rId78"/>
    <p:sldId id="665" r:id="rId79"/>
    <p:sldId id="269" r:id="rId80"/>
    <p:sldId id="518" r:id="rId81"/>
    <p:sldId id="666" r:id="rId82"/>
    <p:sldId id="273" r:id="rId83"/>
    <p:sldId id="667" r:id="rId84"/>
    <p:sldId id="597" r:id="rId85"/>
    <p:sldId id="277" r:id="rId86"/>
    <p:sldId id="668" r:id="rId87"/>
    <p:sldId id="669" r:id="rId88"/>
    <p:sldId id="670" r:id="rId89"/>
    <p:sldId id="671" r:id="rId90"/>
    <p:sldId id="288" r:id="rId91"/>
    <p:sldId id="673" r:id="rId92"/>
    <p:sldId id="674" r:id="rId93"/>
    <p:sldId id="675" r:id="rId94"/>
    <p:sldId id="672" r:id="rId95"/>
    <p:sldId id="289" r:id="rId96"/>
    <p:sldId id="290" r:id="rId97"/>
    <p:sldId id="291" r:id="rId98"/>
    <p:sldId id="292" r:id="rId99"/>
    <p:sldId id="293" r:id="rId100"/>
    <p:sldId id="294" r:id="rId101"/>
    <p:sldId id="295" r:id="rId102"/>
    <p:sldId id="677" r:id="rId103"/>
    <p:sldId id="676" r:id="rId104"/>
    <p:sldId id="679" r:id="rId105"/>
    <p:sldId id="678" r:id="rId106"/>
    <p:sldId id="680" r:id="rId107"/>
    <p:sldId id="500" r:id="rId108"/>
    <p:sldId id="501" r:id="rId109"/>
    <p:sldId id="299" r:id="rId110"/>
    <p:sldId id="524" r:id="rId111"/>
    <p:sldId id="684" r:id="rId112"/>
    <p:sldId id="683" r:id="rId113"/>
    <p:sldId id="682" r:id="rId114"/>
    <p:sldId id="681" r:id="rId115"/>
    <p:sldId id="303" r:id="rId116"/>
    <p:sldId id="686" r:id="rId117"/>
    <p:sldId id="304" r:id="rId118"/>
    <p:sldId id="687" r:id="rId119"/>
    <p:sldId id="688" r:id="rId120"/>
    <p:sldId id="623" r:id="rId121"/>
    <p:sldId id="305" r:id="rId122"/>
    <p:sldId id="689" r:id="rId123"/>
    <p:sldId id="307" r:id="rId124"/>
    <p:sldId id="527" r:id="rId125"/>
    <p:sldId id="722" r:id="rId126"/>
    <p:sldId id="528" r:id="rId127"/>
    <p:sldId id="306" r:id="rId128"/>
    <p:sldId id="729" r:id="rId129"/>
    <p:sldId id="728" r:id="rId130"/>
    <p:sldId id="727" r:id="rId131"/>
    <p:sldId id="726" r:id="rId132"/>
    <p:sldId id="690" r:id="rId133"/>
    <p:sldId id="691" r:id="rId134"/>
    <p:sldId id="692" r:id="rId135"/>
    <p:sldId id="693" r:id="rId136"/>
    <p:sldId id="694" r:id="rId137"/>
    <p:sldId id="695" r:id="rId138"/>
    <p:sldId id="696" r:id="rId139"/>
    <p:sldId id="697" r:id="rId140"/>
    <p:sldId id="698" r:id="rId141"/>
    <p:sldId id="313" r:id="rId142"/>
    <p:sldId id="599" r:id="rId143"/>
    <p:sldId id="314" r:id="rId144"/>
    <p:sldId id="315" r:id="rId145"/>
    <p:sldId id="532" r:id="rId146"/>
    <p:sldId id="702" r:id="rId147"/>
    <p:sldId id="703" r:id="rId148"/>
    <p:sldId id="730" r:id="rId149"/>
    <p:sldId id="733" r:id="rId150"/>
    <p:sldId id="734" r:id="rId151"/>
    <p:sldId id="732" r:id="rId152"/>
    <p:sldId id="731" r:id="rId153"/>
    <p:sldId id="538" r:id="rId154"/>
    <p:sldId id="699" r:id="rId155"/>
    <p:sldId id="318" r:id="rId156"/>
    <p:sldId id="539" r:id="rId157"/>
    <p:sldId id="704" r:id="rId158"/>
    <p:sldId id="319" r:id="rId159"/>
    <p:sldId id="541" r:id="rId160"/>
    <p:sldId id="542" r:id="rId161"/>
    <p:sldId id="706" r:id="rId162"/>
    <p:sldId id="705" r:id="rId163"/>
    <p:sldId id="323" r:id="rId164"/>
    <p:sldId id="324" r:id="rId165"/>
    <p:sldId id="325" r:id="rId166"/>
    <p:sldId id="326" r:id="rId167"/>
    <p:sldId id="700" r:id="rId168"/>
    <p:sldId id="327" r:id="rId169"/>
    <p:sldId id="560" r:id="rId170"/>
    <p:sldId id="735" r:id="rId171"/>
    <p:sldId id="736" r:id="rId172"/>
    <p:sldId id="546" r:id="rId173"/>
    <p:sldId id="339" r:id="rId174"/>
    <p:sldId id="551" r:id="rId175"/>
    <p:sldId id="341" r:id="rId176"/>
    <p:sldId id="701" r:id="rId177"/>
    <p:sldId id="624" r:id="rId178"/>
    <p:sldId id="707" r:id="rId179"/>
    <p:sldId id="342" r:id="rId180"/>
    <p:sldId id="708" r:id="rId181"/>
    <p:sldId id="344" r:id="rId182"/>
    <p:sldId id="600" r:id="rId183"/>
    <p:sldId id="601" r:id="rId184"/>
    <p:sldId id="602" r:id="rId185"/>
    <p:sldId id="604" r:id="rId186"/>
    <p:sldId id="737" r:id="rId187"/>
    <p:sldId id="353" r:id="rId188"/>
    <p:sldId id="354" r:id="rId189"/>
    <p:sldId id="355" r:id="rId190"/>
    <p:sldId id="356" r:id="rId191"/>
    <p:sldId id="625" r:id="rId192"/>
    <p:sldId id="359" r:id="rId193"/>
    <p:sldId id="709" r:id="rId194"/>
    <p:sldId id="741" r:id="rId195"/>
    <p:sldId id="740" r:id="rId196"/>
    <p:sldId id="739" r:id="rId197"/>
    <p:sldId id="738" r:id="rId198"/>
    <p:sldId id="626" r:id="rId199"/>
    <p:sldId id="610" r:id="rId200"/>
    <p:sldId id="711" r:id="rId201"/>
    <p:sldId id="607" r:id="rId202"/>
    <p:sldId id="609" r:id="rId203"/>
    <p:sldId id="710" r:id="rId20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7" autoAdjust="0"/>
    <p:restoredTop sz="69596"/>
  </p:normalViewPr>
  <p:slideViewPr>
    <p:cSldViewPr snapToGrid="0" showGuides="1">
      <p:cViewPr varScale="1">
        <p:scale>
          <a:sx n="75" d="100"/>
          <a:sy n="75" d="100"/>
        </p:scale>
        <p:origin x="1728" y="16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commentAuthors" Target="commentAuthor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6F890-89D9-4D6F-8AAE-5D0A37DC2952}" type="doc">
      <dgm:prSet loTypeId="urn:microsoft.com/office/officeart/2005/8/layout/process3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59DEAAC-47DD-449F-8698-3C78125F59AD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授权阶段</a:t>
          </a:r>
        </a:p>
      </dgm:t>
    </dgm:pt>
    <dgm:pt modelId="{FD0EC4AD-ACC5-495D-AE8E-412557FCB008}" type="parTrans" cxnId="{DEF46CE2-F67C-49C7-A423-B08725E4896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A3A9E54-9C98-426E-B823-E58126FFC635}" type="sibTrans" cxnId="{DEF46CE2-F67C-49C7-A423-B08725E48965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CA62408-745F-411F-BACC-F657C7F96CCF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用户代理需要向服务器发送用户名和口令</a:t>
          </a:r>
        </a:p>
      </dgm:t>
    </dgm:pt>
    <dgm:pt modelId="{4605D1B8-003F-473F-BA39-CD9FB4E4E6E2}" type="parTrans" cxnId="{9FD38006-B915-46DE-BA19-E9FCC354214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2EEAFE-C664-462E-B821-EDC89A37DD6C}" type="sibTrans" cxnId="{9FD38006-B915-46DE-BA19-E9FCC354214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F7D4784-AC46-4A1F-A55D-1907B4EBBF72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事务处理阶段</a:t>
          </a:r>
        </a:p>
      </dgm:t>
    </dgm:pt>
    <dgm:pt modelId="{022C4D97-6038-478E-8D90-F849A48CC4A6}" type="parTrans" cxnId="{09DA4757-9B87-4887-8EF0-AA2186D53EC2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39DEC33-598E-4120-A03B-A11405AE1F68}" type="sibTrans" cxnId="{09DA4757-9B87-4887-8EF0-AA2186D53EC2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989BD93-172B-4D98-A535-9AD3D50A3A09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用户代理向服务器发送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</a:t>
          </a:r>
        </a:p>
      </dgm:t>
    </dgm:pt>
    <dgm:pt modelId="{CF8D7074-6514-41C8-991D-6457ECB0CF35}" type="parTrans" cxnId="{C7D7C11E-313F-449E-A067-2CFB26CB9F54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C6B4CDA-01EE-4B79-94B5-57634E18D8DC}" type="sibTrans" cxnId="{C7D7C11E-313F-449E-A067-2CFB26CB9F54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43377D-5826-4F8C-9337-EF8462A1EC7C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更新阶段</a:t>
          </a:r>
        </a:p>
      </dgm:t>
    </dgm:pt>
    <dgm:pt modelId="{A226CC6F-A46E-4FCB-84F5-E505CE4C7B4F}" type="parTrans" cxnId="{99A9F670-2E5E-46A3-9D31-E1935C6BA3F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E7BA366-66B0-4620-BD82-247611922E6B}" type="sibTrans" cxnId="{99A9F670-2E5E-46A3-9D31-E1935C6BA3F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F3FD41C-1A48-4F1D-8B89-FB906B69E9BD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客户发出了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quit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命令，结束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会话</a:t>
          </a:r>
        </a:p>
      </dgm:t>
    </dgm:pt>
    <dgm:pt modelId="{0C33A2F4-67C5-4EDF-BB2F-1BE3863F896D}" type="parTrans" cxnId="{609D84F5-E63F-494D-97BA-FF4E5C274CF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752B71C-2F0D-497B-8ABD-6E09012953DF}" type="sibTrans" cxnId="{609D84F5-E63F-494D-97BA-FF4E5C274CF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369A1C9-3481-442F-AEAE-2EDB63B30371}" type="pres">
      <dgm:prSet presAssocID="{7696F890-89D9-4D6F-8AAE-5D0A37DC2952}" presName="linearFlow" presStyleCnt="0">
        <dgm:presLayoutVars>
          <dgm:dir/>
          <dgm:animLvl val="lvl"/>
          <dgm:resizeHandles val="exact"/>
        </dgm:presLayoutVars>
      </dgm:prSet>
      <dgm:spPr/>
    </dgm:pt>
    <dgm:pt modelId="{53C6C1A6-3896-4D50-B493-47D86BCE4C3F}" type="pres">
      <dgm:prSet presAssocID="{D59DEAAC-47DD-449F-8698-3C78125F59AD}" presName="composite" presStyleCnt="0"/>
      <dgm:spPr/>
    </dgm:pt>
    <dgm:pt modelId="{0BCFAE43-EBD8-4F68-8DC1-CEE6F322C6FD}" type="pres">
      <dgm:prSet presAssocID="{D59DEAAC-47DD-449F-8698-3C78125F59A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9D5BD83-4AC4-4E4E-9242-E83C0424E788}" type="pres">
      <dgm:prSet presAssocID="{D59DEAAC-47DD-449F-8698-3C78125F59AD}" presName="parSh" presStyleLbl="node1" presStyleIdx="0" presStyleCnt="3"/>
      <dgm:spPr/>
    </dgm:pt>
    <dgm:pt modelId="{889F6685-2558-4053-9E70-DE72A9ACE3B8}" type="pres">
      <dgm:prSet presAssocID="{D59DEAAC-47DD-449F-8698-3C78125F59AD}" presName="desTx" presStyleLbl="fgAcc1" presStyleIdx="0" presStyleCnt="3">
        <dgm:presLayoutVars>
          <dgm:bulletEnabled val="1"/>
        </dgm:presLayoutVars>
      </dgm:prSet>
      <dgm:spPr/>
    </dgm:pt>
    <dgm:pt modelId="{DD749441-73BB-429E-B2B5-781138BC646E}" type="pres">
      <dgm:prSet presAssocID="{BA3A9E54-9C98-426E-B823-E58126FFC635}" presName="sibTrans" presStyleLbl="sibTrans2D1" presStyleIdx="0" presStyleCnt="2"/>
      <dgm:spPr/>
    </dgm:pt>
    <dgm:pt modelId="{1C317C8E-46E7-4098-8A5E-B2AB143890FE}" type="pres">
      <dgm:prSet presAssocID="{BA3A9E54-9C98-426E-B823-E58126FFC635}" presName="connTx" presStyleLbl="sibTrans2D1" presStyleIdx="0" presStyleCnt="2"/>
      <dgm:spPr/>
    </dgm:pt>
    <dgm:pt modelId="{5A2D7B08-DA23-4AF2-890B-92648828134C}" type="pres">
      <dgm:prSet presAssocID="{DF7D4784-AC46-4A1F-A55D-1907B4EBBF72}" presName="composite" presStyleCnt="0"/>
      <dgm:spPr/>
    </dgm:pt>
    <dgm:pt modelId="{13CF0CE3-6602-489F-B3CC-88AFD63FE330}" type="pres">
      <dgm:prSet presAssocID="{DF7D4784-AC46-4A1F-A55D-1907B4EBBF7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5A36907-2091-4739-9CBE-026A021BA80D}" type="pres">
      <dgm:prSet presAssocID="{DF7D4784-AC46-4A1F-A55D-1907B4EBBF72}" presName="parSh" presStyleLbl="node1" presStyleIdx="1" presStyleCnt="3"/>
      <dgm:spPr/>
    </dgm:pt>
    <dgm:pt modelId="{E6AE9F9F-2375-4534-9A2D-3B09AD8B6170}" type="pres">
      <dgm:prSet presAssocID="{DF7D4784-AC46-4A1F-A55D-1907B4EBBF72}" presName="desTx" presStyleLbl="fgAcc1" presStyleIdx="1" presStyleCnt="3">
        <dgm:presLayoutVars>
          <dgm:bulletEnabled val="1"/>
        </dgm:presLayoutVars>
      </dgm:prSet>
      <dgm:spPr/>
    </dgm:pt>
    <dgm:pt modelId="{00A2C9BD-B1C8-4E0D-9E1E-AF12D9EEBD33}" type="pres">
      <dgm:prSet presAssocID="{639DEC33-598E-4120-A03B-A11405AE1F68}" presName="sibTrans" presStyleLbl="sibTrans2D1" presStyleIdx="1" presStyleCnt="2"/>
      <dgm:spPr/>
    </dgm:pt>
    <dgm:pt modelId="{8A763733-B263-4E0A-8BB2-F2D1A7DAFA9B}" type="pres">
      <dgm:prSet presAssocID="{639DEC33-598E-4120-A03B-A11405AE1F68}" presName="connTx" presStyleLbl="sibTrans2D1" presStyleIdx="1" presStyleCnt="2"/>
      <dgm:spPr/>
    </dgm:pt>
    <dgm:pt modelId="{055A1C16-8E95-4CE3-A0EF-E2B8F4FFE792}" type="pres">
      <dgm:prSet presAssocID="{4343377D-5826-4F8C-9337-EF8462A1EC7C}" presName="composite" presStyleCnt="0"/>
      <dgm:spPr/>
    </dgm:pt>
    <dgm:pt modelId="{285554EB-E61D-4CF4-8A9E-E070B6EBBDC2}" type="pres">
      <dgm:prSet presAssocID="{4343377D-5826-4F8C-9337-EF8462A1EC7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F22876-FE6B-4A49-A47A-D2A90335FDB7}" type="pres">
      <dgm:prSet presAssocID="{4343377D-5826-4F8C-9337-EF8462A1EC7C}" presName="parSh" presStyleLbl="node1" presStyleIdx="2" presStyleCnt="3"/>
      <dgm:spPr/>
    </dgm:pt>
    <dgm:pt modelId="{4EFCBC36-2447-43DF-BCCC-E6597FC01A82}" type="pres">
      <dgm:prSet presAssocID="{4343377D-5826-4F8C-9337-EF8462A1EC7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9FD38006-B915-46DE-BA19-E9FCC3542148}" srcId="{D59DEAAC-47DD-449F-8698-3C78125F59AD}" destId="{DCA62408-745F-411F-BACC-F657C7F96CCF}" srcOrd="0" destOrd="0" parTransId="{4605D1B8-003F-473F-BA39-CD9FB4E4E6E2}" sibTransId="{DE2EEAFE-C664-462E-B821-EDC89A37DD6C}"/>
    <dgm:cxn modelId="{291AFF15-729F-DA4B-9176-8F08C374914B}" type="presOf" srcId="{DF7D4784-AC46-4A1F-A55D-1907B4EBBF72}" destId="{55A36907-2091-4739-9CBE-026A021BA80D}" srcOrd="1" destOrd="0" presId="urn:microsoft.com/office/officeart/2005/8/layout/process3#1"/>
    <dgm:cxn modelId="{C7D7C11E-313F-449E-A067-2CFB26CB9F54}" srcId="{DF7D4784-AC46-4A1F-A55D-1907B4EBBF72}" destId="{5989BD93-172B-4D98-A535-9AD3D50A3A09}" srcOrd="0" destOrd="0" parTransId="{CF8D7074-6514-41C8-991D-6457ECB0CF35}" sibTransId="{CC6B4CDA-01EE-4B79-94B5-57634E18D8DC}"/>
    <dgm:cxn modelId="{68609124-29AF-B042-AFDB-6CF4E449DDD3}" type="presOf" srcId="{5989BD93-172B-4D98-A535-9AD3D50A3A09}" destId="{E6AE9F9F-2375-4534-9A2D-3B09AD8B6170}" srcOrd="0" destOrd="0" presId="urn:microsoft.com/office/officeart/2005/8/layout/process3#1"/>
    <dgm:cxn modelId="{2E72513A-60B9-174F-941A-7D20962810B3}" type="presOf" srcId="{DCA62408-745F-411F-BACC-F657C7F96CCF}" destId="{889F6685-2558-4053-9E70-DE72A9ACE3B8}" srcOrd="0" destOrd="0" presId="urn:microsoft.com/office/officeart/2005/8/layout/process3#1"/>
    <dgm:cxn modelId="{D1022544-E3C3-B744-91FE-4D247FD9D0A8}" type="presOf" srcId="{4343377D-5826-4F8C-9337-EF8462A1EC7C}" destId="{9BF22876-FE6B-4A49-A47A-D2A90335FDB7}" srcOrd="1" destOrd="0" presId="urn:microsoft.com/office/officeart/2005/8/layout/process3#1"/>
    <dgm:cxn modelId="{23F8FA4E-254F-DA49-A287-1F605886C607}" type="presOf" srcId="{639DEC33-598E-4120-A03B-A11405AE1F68}" destId="{00A2C9BD-B1C8-4E0D-9E1E-AF12D9EEBD33}" srcOrd="0" destOrd="0" presId="urn:microsoft.com/office/officeart/2005/8/layout/process3#1"/>
    <dgm:cxn modelId="{09DA4757-9B87-4887-8EF0-AA2186D53EC2}" srcId="{7696F890-89D9-4D6F-8AAE-5D0A37DC2952}" destId="{DF7D4784-AC46-4A1F-A55D-1907B4EBBF72}" srcOrd="1" destOrd="0" parTransId="{022C4D97-6038-478E-8D90-F849A48CC4A6}" sibTransId="{639DEC33-598E-4120-A03B-A11405AE1F68}"/>
    <dgm:cxn modelId="{1E11F260-5C7C-0B44-B12C-754112DC49FF}" type="presOf" srcId="{7696F890-89D9-4D6F-8AAE-5D0A37DC2952}" destId="{F369A1C9-3481-442F-AEAE-2EDB63B30371}" srcOrd="0" destOrd="0" presId="urn:microsoft.com/office/officeart/2005/8/layout/process3#1"/>
    <dgm:cxn modelId="{99A9F670-2E5E-46A3-9D31-E1935C6BA3F5}" srcId="{7696F890-89D9-4D6F-8AAE-5D0A37DC2952}" destId="{4343377D-5826-4F8C-9337-EF8462A1EC7C}" srcOrd="2" destOrd="0" parTransId="{A226CC6F-A46E-4FCB-84F5-E505CE4C7B4F}" sibTransId="{EE7BA366-66B0-4620-BD82-247611922E6B}"/>
    <dgm:cxn modelId="{141DF67B-C2A2-834C-B9ED-656073E95541}" type="presOf" srcId="{DF7D4784-AC46-4A1F-A55D-1907B4EBBF72}" destId="{13CF0CE3-6602-489F-B3CC-88AFD63FE330}" srcOrd="0" destOrd="0" presId="urn:microsoft.com/office/officeart/2005/8/layout/process3#1"/>
    <dgm:cxn modelId="{7678309A-6DD9-C24F-A0A7-9687D50F5CAB}" type="presOf" srcId="{639DEC33-598E-4120-A03B-A11405AE1F68}" destId="{8A763733-B263-4E0A-8BB2-F2D1A7DAFA9B}" srcOrd="1" destOrd="0" presId="urn:microsoft.com/office/officeart/2005/8/layout/process3#1"/>
    <dgm:cxn modelId="{992790A4-A106-874F-9DD7-CAE19EC67349}" type="presOf" srcId="{BA3A9E54-9C98-426E-B823-E58126FFC635}" destId="{1C317C8E-46E7-4098-8A5E-B2AB143890FE}" srcOrd="1" destOrd="0" presId="urn:microsoft.com/office/officeart/2005/8/layout/process3#1"/>
    <dgm:cxn modelId="{FFEED8BD-9124-C74A-BFC9-6E2CDFDDB9F8}" type="presOf" srcId="{0F3FD41C-1A48-4F1D-8B89-FB906B69E9BD}" destId="{4EFCBC36-2447-43DF-BCCC-E6597FC01A82}" srcOrd="0" destOrd="0" presId="urn:microsoft.com/office/officeart/2005/8/layout/process3#1"/>
    <dgm:cxn modelId="{9DA68BD6-CE7B-3847-9F01-10E80AC2FB8A}" type="presOf" srcId="{D59DEAAC-47DD-449F-8698-3C78125F59AD}" destId="{0BCFAE43-EBD8-4F68-8DC1-CEE6F322C6FD}" srcOrd="0" destOrd="0" presId="urn:microsoft.com/office/officeart/2005/8/layout/process3#1"/>
    <dgm:cxn modelId="{DEF46CE2-F67C-49C7-A423-B08725E48965}" srcId="{7696F890-89D9-4D6F-8AAE-5D0A37DC2952}" destId="{D59DEAAC-47DD-449F-8698-3C78125F59AD}" srcOrd="0" destOrd="0" parTransId="{FD0EC4AD-ACC5-495D-AE8E-412557FCB008}" sibTransId="{BA3A9E54-9C98-426E-B823-E58126FFC635}"/>
    <dgm:cxn modelId="{B661EBE8-C111-054D-AF48-7B63251157BB}" type="presOf" srcId="{BA3A9E54-9C98-426E-B823-E58126FFC635}" destId="{DD749441-73BB-429E-B2B5-781138BC646E}" srcOrd="0" destOrd="0" presId="urn:microsoft.com/office/officeart/2005/8/layout/process3#1"/>
    <dgm:cxn modelId="{9E7000F3-84AF-6449-AF2C-1C72240C5D7C}" type="presOf" srcId="{4343377D-5826-4F8C-9337-EF8462A1EC7C}" destId="{285554EB-E61D-4CF4-8A9E-E070B6EBBDC2}" srcOrd="0" destOrd="0" presId="urn:microsoft.com/office/officeart/2005/8/layout/process3#1"/>
    <dgm:cxn modelId="{919CB2F3-C531-AD4D-A2A5-84CA8B1401D4}" type="presOf" srcId="{D59DEAAC-47DD-449F-8698-3C78125F59AD}" destId="{C9D5BD83-4AC4-4E4E-9242-E83C0424E788}" srcOrd="1" destOrd="0" presId="urn:microsoft.com/office/officeart/2005/8/layout/process3#1"/>
    <dgm:cxn modelId="{609D84F5-E63F-494D-97BA-FF4E5C274CF8}" srcId="{4343377D-5826-4F8C-9337-EF8462A1EC7C}" destId="{0F3FD41C-1A48-4F1D-8B89-FB906B69E9BD}" srcOrd="0" destOrd="0" parTransId="{0C33A2F4-67C5-4EDF-BB2F-1BE3863F896D}" sibTransId="{C752B71C-2F0D-497B-8ABD-6E09012953DF}"/>
    <dgm:cxn modelId="{8F329D3E-8A87-924E-8C0E-0E98717419A2}" type="presParOf" srcId="{F369A1C9-3481-442F-AEAE-2EDB63B30371}" destId="{53C6C1A6-3896-4D50-B493-47D86BCE4C3F}" srcOrd="0" destOrd="0" presId="urn:microsoft.com/office/officeart/2005/8/layout/process3#1"/>
    <dgm:cxn modelId="{FEF91EEC-971C-3547-A0F1-69B3EF7AB506}" type="presParOf" srcId="{53C6C1A6-3896-4D50-B493-47D86BCE4C3F}" destId="{0BCFAE43-EBD8-4F68-8DC1-CEE6F322C6FD}" srcOrd="0" destOrd="0" presId="urn:microsoft.com/office/officeart/2005/8/layout/process3#1"/>
    <dgm:cxn modelId="{983E21BB-46C2-314D-8850-3324E7000B1D}" type="presParOf" srcId="{53C6C1A6-3896-4D50-B493-47D86BCE4C3F}" destId="{C9D5BD83-4AC4-4E4E-9242-E83C0424E788}" srcOrd="1" destOrd="0" presId="urn:microsoft.com/office/officeart/2005/8/layout/process3#1"/>
    <dgm:cxn modelId="{BED42FAD-C226-6844-BC41-156C73009433}" type="presParOf" srcId="{53C6C1A6-3896-4D50-B493-47D86BCE4C3F}" destId="{889F6685-2558-4053-9E70-DE72A9ACE3B8}" srcOrd="2" destOrd="0" presId="urn:microsoft.com/office/officeart/2005/8/layout/process3#1"/>
    <dgm:cxn modelId="{0CFEB3EE-6713-2B45-8D5F-0A1388FEB9FE}" type="presParOf" srcId="{F369A1C9-3481-442F-AEAE-2EDB63B30371}" destId="{DD749441-73BB-429E-B2B5-781138BC646E}" srcOrd="1" destOrd="0" presId="urn:microsoft.com/office/officeart/2005/8/layout/process3#1"/>
    <dgm:cxn modelId="{99AA5FA6-1A26-5449-8B58-726A35519D8F}" type="presParOf" srcId="{DD749441-73BB-429E-B2B5-781138BC646E}" destId="{1C317C8E-46E7-4098-8A5E-B2AB143890FE}" srcOrd="0" destOrd="0" presId="urn:microsoft.com/office/officeart/2005/8/layout/process3#1"/>
    <dgm:cxn modelId="{B1FD142D-E28B-B247-A071-6ACD288FBDEA}" type="presParOf" srcId="{F369A1C9-3481-442F-AEAE-2EDB63B30371}" destId="{5A2D7B08-DA23-4AF2-890B-92648828134C}" srcOrd="2" destOrd="0" presId="urn:microsoft.com/office/officeart/2005/8/layout/process3#1"/>
    <dgm:cxn modelId="{B33C2F11-20D1-CA40-B595-96C54B57BC32}" type="presParOf" srcId="{5A2D7B08-DA23-4AF2-890B-92648828134C}" destId="{13CF0CE3-6602-489F-B3CC-88AFD63FE330}" srcOrd="0" destOrd="0" presId="urn:microsoft.com/office/officeart/2005/8/layout/process3#1"/>
    <dgm:cxn modelId="{F0D5721C-517B-AB40-921C-C5D8B6E239CB}" type="presParOf" srcId="{5A2D7B08-DA23-4AF2-890B-92648828134C}" destId="{55A36907-2091-4739-9CBE-026A021BA80D}" srcOrd="1" destOrd="0" presId="urn:microsoft.com/office/officeart/2005/8/layout/process3#1"/>
    <dgm:cxn modelId="{5B404945-1FD7-2943-965F-5D40B45C1F8E}" type="presParOf" srcId="{5A2D7B08-DA23-4AF2-890B-92648828134C}" destId="{E6AE9F9F-2375-4534-9A2D-3B09AD8B6170}" srcOrd="2" destOrd="0" presId="urn:microsoft.com/office/officeart/2005/8/layout/process3#1"/>
    <dgm:cxn modelId="{E7E36ED9-63D4-A540-B7D1-E07B9455F57D}" type="presParOf" srcId="{F369A1C9-3481-442F-AEAE-2EDB63B30371}" destId="{00A2C9BD-B1C8-4E0D-9E1E-AF12D9EEBD33}" srcOrd="3" destOrd="0" presId="urn:microsoft.com/office/officeart/2005/8/layout/process3#1"/>
    <dgm:cxn modelId="{63ABC8AE-6C48-1F44-A41F-7F5F9CCDBBC9}" type="presParOf" srcId="{00A2C9BD-B1C8-4E0D-9E1E-AF12D9EEBD33}" destId="{8A763733-B263-4E0A-8BB2-F2D1A7DAFA9B}" srcOrd="0" destOrd="0" presId="urn:microsoft.com/office/officeart/2005/8/layout/process3#1"/>
    <dgm:cxn modelId="{DDE27EBF-471B-894A-91B6-3E5B6B6B1317}" type="presParOf" srcId="{F369A1C9-3481-442F-AEAE-2EDB63B30371}" destId="{055A1C16-8E95-4CE3-A0EF-E2B8F4FFE792}" srcOrd="4" destOrd="0" presId="urn:microsoft.com/office/officeart/2005/8/layout/process3#1"/>
    <dgm:cxn modelId="{D20B9408-15FF-F548-A7DF-7170657F86E1}" type="presParOf" srcId="{055A1C16-8E95-4CE3-A0EF-E2B8F4FFE792}" destId="{285554EB-E61D-4CF4-8A9E-E070B6EBBDC2}" srcOrd="0" destOrd="0" presId="urn:microsoft.com/office/officeart/2005/8/layout/process3#1"/>
    <dgm:cxn modelId="{1047E977-8EEA-074D-A204-5D135BCCBD9F}" type="presParOf" srcId="{055A1C16-8E95-4CE3-A0EF-E2B8F4FFE792}" destId="{9BF22876-FE6B-4A49-A47A-D2A90335FDB7}" srcOrd="1" destOrd="0" presId="urn:microsoft.com/office/officeart/2005/8/layout/process3#1"/>
    <dgm:cxn modelId="{DD53F131-E644-834B-A739-755138659B96}" type="presParOf" srcId="{055A1C16-8E95-4CE3-A0EF-E2B8F4FFE792}" destId="{4EFCBC36-2447-43DF-BCCC-E6597FC01A82}" srcOrd="2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6F890-89D9-4D6F-8AAE-5D0A37DC2952}" type="doc">
      <dgm:prSet loTypeId="urn:microsoft.com/office/officeart/2005/8/layout/process3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59DEAAC-47DD-449F-8698-3C78125F59AD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授权阶段</a:t>
          </a:r>
        </a:p>
      </dgm:t>
    </dgm:pt>
    <dgm:pt modelId="{FD0EC4AD-ACC5-495D-AE8E-412557FCB008}" type="parTrans" cxnId="{DEF46CE2-F67C-49C7-A423-B08725E4896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A3A9E54-9C98-426E-B823-E58126FFC635}" type="sibTrans" cxnId="{DEF46CE2-F67C-49C7-A423-B08725E48965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CA62408-745F-411F-BACC-F657C7F96CCF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用户代理需要向服务器发送用户名和口令</a:t>
          </a:r>
        </a:p>
      </dgm:t>
    </dgm:pt>
    <dgm:pt modelId="{4605D1B8-003F-473F-BA39-CD9FB4E4E6E2}" type="parTrans" cxnId="{9FD38006-B915-46DE-BA19-E9FCC354214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2EEAFE-C664-462E-B821-EDC89A37DD6C}" type="sibTrans" cxnId="{9FD38006-B915-46DE-BA19-E9FCC354214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F7D4784-AC46-4A1F-A55D-1907B4EBBF72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事务处理阶段</a:t>
          </a:r>
        </a:p>
      </dgm:t>
    </dgm:pt>
    <dgm:pt modelId="{022C4D97-6038-478E-8D90-F849A48CC4A6}" type="parTrans" cxnId="{09DA4757-9B87-4887-8EF0-AA2186D53EC2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39DEC33-598E-4120-A03B-A11405AE1F68}" type="sibTrans" cxnId="{09DA4757-9B87-4887-8EF0-AA2186D53EC2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989BD93-172B-4D98-A535-9AD3D50A3A09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用户代理向服务器发送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</a:t>
          </a:r>
        </a:p>
      </dgm:t>
    </dgm:pt>
    <dgm:pt modelId="{CF8D7074-6514-41C8-991D-6457ECB0CF35}" type="parTrans" cxnId="{C7D7C11E-313F-449E-A067-2CFB26CB9F54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C6B4CDA-01EE-4B79-94B5-57634E18D8DC}" type="sibTrans" cxnId="{C7D7C11E-313F-449E-A067-2CFB26CB9F54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43377D-5826-4F8C-9337-EF8462A1EC7C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更新阶段</a:t>
          </a:r>
        </a:p>
      </dgm:t>
    </dgm:pt>
    <dgm:pt modelId="{A226CC6F-A46E-4FCB-84F5-E505CE4C7B4F}" type="parTrans" cxnId="{99A9F670-2E5E-46A3-9D31-E1935C6BA3F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E7BA366-66B0-4620-BD82-247611922E6B}" type="sibTrans" cxnId="{99A9F670-2E5E-46A3-9D31-E1935C6BA3F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F3FD41C-1A48-4F1D-8B89-FB906B69E9BD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客户发出了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quit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命令，结束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会话</a:t>
          </a:r>
        </a:p>
      </dgm:t>
    </dgm:pt>
    <dgm:pt modelId="{0C33A2F4-67C5-4EDF-BB2F-1BE3863F896D}" type="parTrans" cxnId="{609D84F5-E63F-494D-97BA-FF4E5C274CF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752B71C-2F0D-497B-8ABD-6E09012953DF}" type="sibTrans" cxnId="{609D84F5-E63F-494D-97BA-FF4E5C274CF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369A1C9-3481-442F-AEAE-2EDB63B30371}" type="pres">
      <dgm:prSet presAssocID="{7696F890-89D9-4D6F-8AAE-5D0A37DC2952}" presName="linearFlow" presStyleCnt="0">
        <dgm:presLayoutVars>
          <dgm:dir/>
          <dgm:animLvl val="lvl"/>
          <dgm:resizeHandles val="exact"/>
        </dgm:presLayoutVars>
      </dgm:prSet>
      <dgm:spPr/>
    </dgm:pt>
    <dgm:pt modelId="{53C6C1A6-3896-4D50-B493-47D86BCE4C3F}" type="pres">
      <dgm:prSet presAssocID="{D59DEAAC-47DD-449F-8698-3C78125F59AD}" presName="composite" presStyleCnt="0"/>
      <dgm:spPr/>
    </dgm:pt>
    <dgm:pt modelId="{0BCFAE43-EBD8-4F68-8DC1-CEE6F322C6FD}" type="pres">
      <dgm:prSet presAssocID="{D59DEAAC-47DD-449F-8698-3C78125F59A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9D5BD83-4AC4-4E4E-9242-E83C0424E788}" type="pres">
      <dgm:prSet presAssocID="{D59DEAAC-47DD-449F-8698-3C78125F59AD}" presName="parSh" presStyleLbl="node1" presStyleIdx="0" presStyleCnt="3"/>
      <dgm:spPr/>
    </dgm:pt>
    <dgm:pt modelId="{889F6685-2558-4053-9E70-DE72A9ACE3B8}" type="pres">
      <dgm:prSet presAssocID="{D59DEAAC-47DD-449F-8698-3C78125F59AD}" presName="desTx" presStyleLbl="fgAcc1" presStyleIdx="0" presStyleCnt="3">
        <dgm:presLayoutVars>
          <dgm:bulletEnabled val="1"/>
        </dgm:presLayoutVars>
      </dgm:prSet>
      <dgm:spPr/>
    </dgm:pt>
    <dgm:pt modelId="{DD749441-73BB-429E-B2B5-781138BC646E}" type="pres">
      <dgm:prSet presAssocID="{BA3A9E54-9C98-426E-B823-E58126FFC635}" presName="sibTrans" presStyleLbl="sibTrans2D1" presStyleIdx="0" presStyleCnt="2"/>
      <dgm:spPr/>
    </dgm:pt>
    <dgm:pt modelId="{1C317C8E-46E7-4098-8A5E-B2AB143890FE}" type="pres">
      <dgm:prSet presAssocID="{BA3A9E54-9C98-426E-B823-E58126FFC635}" presName="connTx" presStyleLbl="sibTrans2D1" presStyleIdx="0" presStyleCnt="2"/>
      <dgm:spPr/>
    </dgm:pt>
    <dgm:pt modelId="{5A2D7B08-DA23-4AF2-890B-92648828134C}" type="pres">
      <dgm:prSet presAssocID="{DF7D4784-AC46-4A1F-A55D-1907B4EBBF72}" presName="composite" presStyleCnt="0"/>
      <dgm:spPr/>
    </dgm:pt>
    <dgm:pt modelId="{13CF0CE3-6602-489F-B3CC-88AFD63FE330}" type="pres">
      <dgm:prSet presAssocID="{DF7D4784-AC46-4A1F-A55D-1907B4EBBF7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5A36907-2091-4739-9CBE-026A021BA80D}" type="pres">
      <dgm:prSet presAssocID="{DF7D4784-AC46-4A1F-A55D-1907B4EBBF72}" presName="parSh" presStyleLbl="node1" presStyleIdx="1" presStyleCnt="3"/>
      <dgm:spPr/>
    </dgm:pt>
    <dgm:pt modelId="{E6AE9F9F-2375-4534-9A2D-3B09AD8B6170}" type="pres">
      <dgm:prSet presAssocID="{DF7D4784-AC46-4A1F-A55D-1907B4EBBF72}" presName="desTx" presStyleLbl="fgAcc1" presStyleIdx="1" presStyleCnt="3">
        <dgm:presLayoutVars>
          <dgm:bulletEnabled val="1"/>
        </dgm:presLayoutVars>
      </dgm:prSet>
      <dgm:spPr/>
    </dgm:pt>
    <dgm:pt modelId="{00A2C9BD-B1C8-4E0D-9E1E-AF12D9EEBD33}" type="pres">
      <dgm:prSet presAssocID="{639DEC33-598E-4120-A03B-A11405AE1F68}" presName="sibTrans" presStyleLbl="sibTrans2D1" presStyleIdx="1" presStyleCnt="2"/>
      <dgm:spPr/>
    </dgm:pt>
    <dgm:pt modelId="{8A763733-B263-4E0A-8BB2-F2D1A7DAFA9B}" type="pres">
      <dgm:prSet presAssocID="{639DEC33-598E-4120-A03B-A11405AE1F68}" presName="connTx" presStyleLbl="sibTrans2D1" presStyleIdx="1" presStyleCnt="2"/>
      <dgm:spPr/>
    </dgm:pt>
    <dgm:pt modelId="{055A1C16-8E95-4CE3-A0EF-E2B8F4FFE792}" type="pres">
      <dgm:prSet presAssocID="{4343377D-5826-4F8C-9337-EF8462A1EC7C}" presName="composite" presStyleCnt="0"/>
      <dgm:spPr/>
    </dgm:pt>
    <dgm:pt modelId="{285554EB-E61D-4CF4-8A9E-E070B6EBBDC2}" type="pres">
      <dgm:prSet presAssocID="{4343377D-5826-4F8C-9337-EF8462A1EC7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F22876-FE6B-4A49-A47A-D2A90335FDB7}" type="pres">
      <dgm:prSet presAssocID="{4343377D-5826-4F8C-9337-EF8462A1EC7C}" presName="parSh" presStyleLbl="node1" presStyleIdx="2" presStyleCnt="3"/>
      <dgm:spPr/>
    </dgm:pt>
    <dgm:pt modelId="{4EFCBC36-2447-43DF-BCCC-E6597FC01A82}" type="pres">
      <dgm:prSet presAssocID="{4343377D-5826-4F8C-9337-EF8462A1EC7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9FD38006-B915-46DE-BA19-E9FCC3542148}" srcId="{D59DEAAC-47DD-449F-8698-3C78125F59AD}" destId="{DCA62408-745F-411F-BACC-F657C7F96CCF}" srcOrd="0" destOrd="0" parTransId="{4605D1B8-003F-473F-BA39-CD9FB4E4E6E2}" sibTransId="{DE2EEAFE-C664-462E-B821-EDC89A37DD6C}"/>
    <dgm:cxn modelId="{291AFF15-729F-DA4B-9176-8F08C374914B}" type="presOf" srcId="{DF7D4784-AC46-4A1F-A55D-1907B4EBBF72}" destId="{55A36907-2091-4739-9CBE-026A021BA80D}" srcOrd="1" destOrd="0" presId="urn:microsoft.com/office/officeart/2005/8/layout/process3#1"/>
    <dgm:cxn modelId="{C7D7C11E-313F-449E-A067-2CFB26CB9F54}" srcId="{DF7D4784-AC46-4A1F-A55D-1907B4EBBF72}" destId="{5989BD93-172B-4D98-A535-9AD3D50A3A09}" srcOrd="0" destOrd="0" parTransId="{CF8D7074-6514-41C8-991D-6457ECB0CF35}" sibTransId="{CC6B4CDA-01EE-4B79-94B5-57634E18D8DC}"/>
    <dgm:cxn modelId="{68609124-29AF-B042-AFDB-6CF4E449DDD3}" type="presOf" srcId="{5989BD93-172B-4D98-A535-9AD3D50A3A09}" destId="{E6AE9F9F-2375-4534-9A2D-3B09AD8B6170}" srcOrd="0" destOrd="0" presId="urn:microsoft.com/office/officeart/2005/8/layout/process3#1"/>
    <dgm:cxn modelId="{2E72513A-60B9-174F-941A-7D20962810B3}" type="presOf" srcId="{DCA62408-745F-411F-BACC-F657C7F96CCF}" destId="{889F6685-2558-4053-9E70-DE72A9ACE3B8}" srcOrd="0" destOrd="0" presId="urn:microsoft.com/office/officeart/2005/8/layout/process3#1"/>
    <dgm:cxn modelId="{D1022544-E3C3-B744-91FE-4D247FD9D0A8}" type="presOf" srcId="{4343377D-5826-4F8C-9337-EF8462A1EC7C}" destId="{9BF22876-FE6B-4A49-A47A-D2A90335FDB7}" srcOrd="1" destOrd="0" presId="urn:microsoft.com/office/officeart/2005/8/layout/process3#1"/>
    <dgm:cxn modelId="{23F8FA4E-254F-DA49-A287-1F605886C607}" type="presOf" srcId="{639DEC33-598E-4120-A03B-A11405AE1F68}" destId="{00A2C9BD-B1C8-4E0D-9E1E-AF12D9EEBD33}" srcOrd="0" destOrd="0" presId="urn:microsoft.com/office/officeart/2005/8/layout/process3#1"/>
    <dgm:cxn modelId="{09DA4757-9B87-4887-8EF0-AA2186D53EC2}" srcId="{7696F890-89D9-4D6F-8AAE-5D0A37DC2952}" destId="{DF7D4784-AC46-4A1F-A55D-1907B4EBBF72}" srcOrd="1" destOrd="0" parTransId="{022C4D97-6038-478E-8D90-F849A48CC4A6}" sibTransId="{639DEC33-598E-4120-A03B-A11405AE1F68}"/>
    <dgm:cxn modelId="{1E11F260-5C7C-0B44-B12C-754112DC49FF}" type="presOf" srcId="{7696F890-89D9-4D6F-8AAE-5D0A37DC2952}" destId="{F369A1C9-3481-442F-AEAE-2EDB63B30371}" srcOrd="0" destOrd="0" presId="urn:microsoft.com/office/officeart/2005/8/layout/process3#1"/>
    <dgm:cxn modelId="{99A9F670-2E5E-46A3-9D31-E1935C6BA3F5}" srcId="{7696F890-89D9-4D6F-8AAE-5D0A37DC2952}" destId="{4343377D-5826-4F8C-9337-EF8462A1EC7C}" srcOrd="2" destOrd="0" parTransId="{A226CC6F-A46E-4FCB-84F5-E505CE4C7B4F}" sibTransId="{EE7BA366-66B0-4620-BD82-247611922E6B}"/>
    <dgm:cxn modelId="{141DF67B-C2A2-834C-B9ED-656073E95541}" type="presOf" srcId="{DF7D4784-AC46-4A1F-A55D-1907B4EBBF72}" destId="{13CF0CE3-6602-489F-B3CC-88AFD63FE330}" srcOrd="0" destOrd="0" presId="urn:microsoft.com/office/officeart/2005/8/layout/process3#1"/>
    <dgm:cxn modelId="{7678309A-6DD9-C24F-A0A7-9687D50F5CAB}" type="presOf" srcId="{639DEC33-598E-4120-A03B-A11405AE1F68}" destId="{8A763733-B263-4E0A-8BB2-F2D1A7DAFA9B}" srcOrd="1" destOrd="0" presId="urn:microsoft.com/office/officeart/2005/8/layout/process3#1"/>
    <dgm:cxn modelId="{992790A4-A106-874F-9DD7-CAE19EC67349}" type="presOf" srcId="{BA3A9E54-9C98-426E-B823-E58126FFC635}" destId="{1C317C8E-46E7-4098-8A5E-B2AB143890FE}" srcOrd="1" destOrd="0" presId="urn:microsoft.com/office/officeart/2005/8/layout/process3#1"/>
    <dgm:cxn modelId="{FFEED8BD-9124-C74A-BFC9-6E2CDFDDB9F8}" type="presOf" srcId="{0F3FD41C-1A48-4F1D-8B89-FB906B69E9BD}" destId="{4EFCBC36-2447-43DF-BCCC-E6597FC01A82}" srcOrd="0" destOrd="0" presId="urn:microsoft.com/office/officeart/2005/8/layout/process3#1"/>
    <dgm:cxn modelId="{9DA68BD6-CE7B-3847-9F01-10E80AC2FB8A}" type="presOf" srcId="{D59DEAAC-47DD-449F-8698-3C78125F59AD}" destId="{0BCFAE43-EBD8-4F68-8DC1-CEE6F322C6FD}" srcOrd="0" destOrd="0" presId="urn:microsoft.com/office/officeart/2005/8/layout/process3#1"/>
    <dgm:cxn modelId="{DEF46CE2-F67C-49C7-A423-B08725E48965}" srcId="{7696F890-89D9-4D6F-8AAE-5D0A37DC2952}" destId="{D59DEAAC-47DD-449F-8698-3C78125F59AD}" srcOrd="0" destOrd="0" parTransId="{FD0EC4AD-ACC5-495D-AE8E-412557FCB008}" sibTransId="{BA3A9E54-9C98-426E-B823-E58126FFC635}"/>
    <dgm:cxn modelId="{B661EBE8-C111-054D-AF48-7B63251157BB}" type="presOf" srcId="{BA3A9E54-9C98-426E-B823-E58126FFC635}" destId="{DD749441-73BB-429E-B2B5-781138BC646E}" srcOrd="0" destOrd="0" presId="urn:microsoft.com/office/officeart/2005/8/layout/process3#1"/>
    <dgm:cxn modelId="{9E7000F3-84AF-6449-AF2C-1C72240C5D7C}" type="presOf" srcId="{4343377D-5826-4F8C-9337-EF8462A1EC7C}" destId="{285554EB-E61D-4CF4-8A9E-E070B6EBBDC2}" srcOrd="0" destOrd="0" presId="urn:microsoft.com/office/officeart/2005/8/layout/process3#1"/>
    <dgm:cxn modelId="{919CB2F3-C531-AD4D-A2A5-84CA8B1401D4}" type="presOf" srcId="{D59DEAAC-47DD-449F-8698-3C78125F59AD}" destId="{C9D5BD83-4AC4-4E4E-9242-E83C0424E788}" srcOrd="1" destOrd="0" presId="urn:microsoft.com/office/officeart/2005/8/layout/process3#1"/>
    <dgm:cxn modelId="{609D84F5-E63F-494D-97BA-FF4E5C274CF8}" srcId="{4343377D-5826-4F8C-9337-EF8462A1EC7C}" destId="{0F3FD41C-1A48-4F1D-8B89-FB906B69E9BD}" srcOrd="0" destOrd="0" parTransId="{0C33A2F4-67C5-4EDF-BB2F-1BE3863F896D}" sibTransId="{C752B71C-2F0D-497B-8ABD-6E09012953DF}"/>
    <dgm:cxn modelId="{8F329D3E-8A87-924E-8C0E-0E98717419A2}" type="presParOf" srcId="{F369A1C9-3481-442F-AEAE-2EDB63B30371}" destId="{53C6C1A6-3896-4D50-B493-47D86BCE4C3F}" srcOrd="0" destOrd="0" presId="urn:microsoft.com/office/officeart/2005/8/layout/process3#1"/>
    <dgm:cxn modelId="{FEF91EEC-971C-3547-A0F1-69B3EF7AB506}" type="presParOf" srcId="{53C6C1A6-3896-4D50-B493-47D86BCE4C3F}" destId="{0BCFAE43-EBD8-4F68-8DC1-CEE6F322C6FD}" srcOrd="0" destOrd="0" presId="urn:microsoft.com/office/officeart/2005/8/layout/process3#1"/>
    <dgm:cxn modelId="{983E21BB-46C2-314D-8850-3324E7000B1D}" type="presParOf" srcId="{53C6C1A6-3896-4D50-B493-47D86BCE4C3F}" destId="{C9D5BD83-4AC4-4E4E-9242-E83C0424E788}" srcOrd="1" destOrd="0" presId="urn:microsoft.com/office/officeart/2005/8/layout/process3#1"/>
    <dgm:cxn modelId="{BED42FAD-C226-6844-BC41-156C73009433}" type="presParOf" srcId="{53C6C1A6-3896-4D50-B493-47D86BCE4C3F}" destId="{889F6685-2558-4053-9E70-DE72A9ACE3B8}" srcOrd="2" destOrd="0" presId="urn:microsoft.com/office/officeart/2005/8/layout/process3#1"/>
    <dgm:cxn modelId="{0CFEB3EE-6713-2B45-8D5F-0A1388FEB9FE}" type="presParOf" srcId="{F369A1C9-3481-442F-AEAE-2EDB63B30371}" destId="{DD749441-73BB-429E-B2B5-781138BC646E}" srcOrd="1" destOrd="0" presId="urn:microsoft.com/office/officeart/2005/8/layout/process3#1"/>
    <dgm:cxn modelId="{99AA5FA6-1A26-5449-8B58-726A35519D8F}" type="presParOf" srcId="{DD749441-73BB-429E-B2B5-781138BC646E}" destId="{1C317C8E-46E7-4098-8A5E-B2AB143890FE}" srcOrd="0" destOrd="0" presId="urn:microsoft.com/office/officeart/2005/8/layout/process3#1"/>
    <dgm:cxn modelId="{B1FD142D-E28B-B247-A071-6ACD288FBDEA}" type="presParOf" srcId="{F369A1C9-3481-442F-AEAE-2EDB63B30371}" destId="{5A2D7B08-DA23-4AF2-890B-92648828134C}" srcOrd="2" destOrd="0" presId="urn:microsoft.com/office/officeart/2005/8/layout/process3#1"/>
    <dgm:cxn modelId="{B33C2F11-20D1-CA40-B595-96C54B57BC32}" type="presParOf" srcId="{5A2D7B08-DA23-4AF2-890B-92648828134C}" destId="{13CF0CE3-6602-489F-B3CC-88AFD63FE330}" srcOrd="0" destOrd="0" presId="urn:microsoft.com/office/officeart/2005/8/layout/process3#1"/>
    <dgm:cxn modelId="{F0D5721C-517B-AB40-921C-C5D8B6E239CB}" type="presParOf" srcId="{5A2D7B08-DA23-4AF2-890B-92648828134C}" destId="{55A36907-2091-4739-9CBE-026A021BA80D}" srcOrd="1" destOrd="0" presId="urn:microsoft.com/office/officeart/2005/8/layout/process3#1"/>
    <dgm:cxn modelId="{5B404945-1FD7-2943-965F-5D40B45C1F8E}" type="presParOf" srcId="{5A2D7B08-DA23-4AF2-890B-92648828134C}" destId="{E6AE9F9F-2375-4534-9A2D-3B09AD8B6170}" srcOrd="2" destOrd="0" presId="urn:microsoft.com/office/officeart/2005/8/layout/process3#1"/>
    <dgm:cxn modelId="{E7E36ED9-63D4-A540-B7D1-E07B9455F57D}" type="presParOf" srcId="{F369A1C9-3481-442F-AEAE-2EDB63B30371}" destId="{00A2C9BD-B1C8-4E0D-9E1E-AF12D9EEBD33}" srcOrd="3" destOrd="0" presId="urn:microsoft.com/office/officeart/2005/8/layout/process3#1"/>
    <dgm:cxn modelId="{63ABC8AE-6C48-1F44-A41F-7F5F9CCDBBC9}" type="presParOf" srcId="{00A2C9BD-B1C8-4E0D-9E1E-AF12D9EEBD33}" destId="{8A763733-B263-4E0A-8BB2-F2D1A7DAFA9B}" srcOrd="0" destOrd="0" presId="urn:microsoft.com/office/officeart/2005/8/layout/process3#1"/>
    <dgm:cxn modelId="{DDE27EBF-471B-894A-91B6-3E5B6B6B1317}" type="presParOf" srcId="{F369A1C9-3481-442F-AEAE-2EDB63B30371}" destId="{055A1C16-8E95-4CE3-A0EF-E2B8F4FFE792}" srcOrd="4" destOrd="0" presId="urn:microsoft.com/office/officeart/2005/8/layout/process3#1"/>
    <dgm:cxn modelId="{D20B9408-15FF-F548-A7DF-7170657F86E1}" type="presParOf" srcId="{055A1C16-8E95-4CE3-A0EF-E2B8F4FFE792}" destId="{285554EB-E61D-4CF4-8A9E-E070B6EBBDC2}" srcOrd="0" destOrd="0" presId="urn:microsoft.com/office/officeart/2005/8/layout/process3#1"/>
    <dgm:cxn modelId="{1047E977-8EEA-074D-A204-5D135BCCBD9F}" type="presParOf" srcId="{055A1C16-8E95-4CE3-A0EF-E2B8F4FFE792}" destId="{9BF22876-FE6B-4A49-A47A-D2A90335FDB7}" srcOrd="1" destOrd="0" presId="urn:microsoft.com/office/officeart/2005/8/layout/process3#1"/>
    <dgm:cxn modelId="{DD53F131-E644-834B-A739-755138659B96}" type="presParOf" srcId="{055A1C16-8E95-4CE3-A0EF-E2B8F4FFE792}" destId="{4EFCBC36-2447-43DF-BCCC-E6597FC01A82}" srcOrd="2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6F890-89D9-4D6F-8AAE-5D0A37DC2952}" type="doc">
      <dgm:prSet loTypeId="urn:microsoft.com/office/officeart/2005/8/layout/process3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59DEAAC-47DD-449F-8698-3C78125F59AD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授权阶段</a:t>
          </a:r>
        </a:p>
      </dgm:t>
    </dgm:pt>
    <dgm:pt modelId="{FD0EC4AD-ACC5-495D-AE8E-412557FCB008}" type="parTrans" cxnId="{DEF46CE2-F67C-49C7-A423-B08725E4896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A3A9E54-9C98-426E-B823-E58126FFC635}" type="sibTrans" cxnId="{DEF46CE2-F67C-49C7-A423-B08725E48965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CA62408-745F-411F-BACC-F657C7F96CCF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用户代理需要向服务器发送用户名和口令</a:t>
          </a:r>
        </a:p>
      </dgm:t>
    </dgm:pt>
    <dgm:pt modelId="{4605D1B8-003F-473F-BA39-CD9FB4E4E6E2}" type="parTrans" cxnId="{9FD38006-B915-46DE-BA19-E9FCC354214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2EEAFE-C664-462E-B821-EDC89A37DD6C}" type="sibTrans" cxnId="{9FD38006-B915-46DE-BA19-E9FCC354214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F7D4784-AC46-4A1F-A55D-1907B4EBBF72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事务处理阶段</a:t>
          </a:r>
        </a:p>
      </dgm:t>
    </dgm:pt>
    <dgm:pt modelId="{022C4D97-6038-478E-8D90-F849A48CC4A6}" type="parTrans" cxnId="{09DA4757-9B87-4887-8EF0-AA2186D53EC2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39DEC33-598E-4120-A03B-A11405AE1F68}" type="sibTrans" cxnId="{09DA4757-9B87-4887-8EF0-AA2186D53EC2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989BD93-172B-4D98-A535-9AD3D50A3A09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用户代理向服务器发送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</a:t>
          </a:r>
        </a:p>
      </dgm:t>
    </dgm:pt>
    <dgm:pt modelId="{CF8D7074-6514-41C8-991D-6457ECB0CF35}" type="parTrans" cxnId="{C7D7C11E-313F-449E-A067-2CFB26CB9F54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C6B4CDA-01EE-4B79-94B5-57634E18D8DC}" type="sibTrans" cxnId="{C7D7C11E-313F-449E-A067-2CFB26CB9F54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43377D-5826-4F8C-9337-EF8462A1EC7C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更新阶段</a:t>
          </a:r>
        </a:p>
      </dgm:t>
    </dgm:pt>
    <dgm:pt modelId="{A226CC6F-A46E-4FCB-84F5-E505CE4C7B4F}" type="parTrans" cxnId="{99A9F670-2E5E-46A3-9D31-E1935C6BA3F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E7BA366-66B0-4620-BD82-247611922E6B}" type="sibTrans" cxnId="{99A9F670-2E5E-46A3-9D31-E1935C6BA3F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F3FD41C-1A48-4F1D-8B89-FB906B69E9BD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客户发出了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quit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命令，结束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会话</a:t>
          </a:r>
        </a:p>
      </dgm:t>
    </dgm:pt>
    <dgm:pt modelId="{0C33A2F4-67C5-4EDF-BB2F-1BE3863F896D}" type="parTrans" cxnId="{609D84F5-E63F-494D-97BA-FF4E5C274CF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752B71C-2F0D-497B-8ABD-6E09012953DF}" type="sibTrans" cxnId="{609D84F5-E63F-494D-97BA-FF4E5C274CF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369A1C9-3481-442F-AEAE-2EDB63B30371}" type="pres">
      <dgm:prSet presAssocID="{7696F890-89D9-4D6F-8AAE-5D0A37DC2952}" presName="linearFlow" presStyleCnt="0">
        <dgm:presLayoutVars>
          <dgm:dir/>
          <dgm:animLvl val="lvl"/>
          <dgm:resizeHandles val="exact"/>
        </dgm:presLayoutVars>
      </dgm:prSet>
      <dgm:spPr/>
    </dgm:pt>
    <dgm:pt modelId="{53C6C1A6-3896-4D50-B493-47D86BCE4C3F}" type="pres">
      <dgm:prSet presAssocID="{D59DEAAC-47DD-449F-8698-3C78125F59AD}" presName="composite" presStyleCnt="0"/>
      <dgm:spPr/>
    </dgm:pt>
    <dgm:pt modelId="{0BCFAE43-EBD8-4F68-8DC1-CEE6F322C6FD}" type="pres">
      <dgm:prSet presAssocID="{D59DEAAC-47DD-449F-8698-3C78125F59A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9D5BD83-4AC4-4E4E-9242-E83C0424E788}" type="pres">
      <dgm:prSet presAssocID="{D59DEAAC-47DD-449F-8698-3C78125F59AD}" presName="parSh" presStyleLbl="node1" presStyleIdx="0" presStyleCnt="3"/>
      <dgm:spPr/>
    </dgm:pt>
    <dgm:pt modelId="{889F6685-2558-4053-9E70-DE72A9ACE3B8}" type="pres">
      <dgm:prSet presAssocID="{D59DEAAC-47DD-449F-8698-3C78125F59AD}" presName="desTx" presStyleLbl="fgAcc1" presStyleIdx="0" presStyleCnt="3">
        <dgm:presLayoutVars>
          <dgm:bulletEnabled val="1"/>
        </dgm:presLayoutVars>
      </dgm:prSet>
      <dgm:spPr/>
    </dgm:pt>
    <dgm:pt modelId="{DD749441-73BB-429E-B2B5-781138BC646E}" type="pres">
      <dgm:prSet presAssocID="{BA3A9E54-9C98-426E-B823-E58126FFC635}" presName="sibTrans" presStyleLbl="sibTrans2D1" presStyleIdx="0" presStyleCnt="2"/>
      <dgm:spPr/>
    </dgm:pt>
    <dgm:pt modelId="{1C317C8E-46E7-4098-8A5E-B2AB143890FE}" type="pres">
      <dgm:prSet presAssocID="{BA3A9E54-9C98-426E-B823-E58126FFC635}" presName="connTx" presStyleLbl="sibTrans2D1" presStyleIdx="0" presStyleCnt="2"/>
      <dgm:spPr/>
    </dgm:pt>
    <dgm:pt modelId="{5A2D7B08-DA23-4AF2-890B-92648828134C}" type="pres">
      <dgm:prSet presAssocID="{DF7D4784-AC46-4A1F-A55D-1907B4EBBF72}" presName="composite" presStyleCnt="0"/>
      <dgm:spPr/>
    </dgm:pt>
    <dgm:pt modelId="{13CF0CE3-6602-489F-B3CC-88AFD63FE330}" type="pres">
      <dgm:prSet presAssocID="{DF7D4784-AC46-4A1F-A55D-1907B4EBBF7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5A36907-2091-4739-9CBE-026A021BA80D}" type="pres">
      <dgm:prSet presAssocID="{DF7D4784-AC46-4A1F-A55D-1907B4EBBF72}" presName="parSh" presStyleLbl="node1" presStyleIdx="1" presStyleCnt="3"/>
      <dgm:spPr/>
    </dgm:pt>
    <dgm:pt modelId="{E6AE9F9F-2375-4534-9A2D-3B09AD8B6170}" type="pres">
      <dgm:prSet presAssocID="{DF7D4784-AC46-4A1F-A55D-1907B4EBBF72}" presName="desTx" presStyleLbl="fgAcc1" presStyleIdx="1" presStyleCnt="3">
        <dgm:presLayoutVars>
          <dgm:bulletEnabled val="1"/>
        </dgm:presLayoutVars>
      </dgm:prSet>
      <dgm:spPr/>
    </dgm:pt>
    <dgm:pt modelId="{00A2C9BD-B1C8-4E0D-9E1E-AF12D9EEBD33}" type="pres">
      <dgm:prSet presAssocID="{639DEC33-598E-4120-A03B-A11405AE1F68}" presName="sibTrans" presStyleLbl="sibTrans2D1" presStyleIdx="1" presStyleCnt="2"/>
      <dgm:spPr/>
    </dgm:pt>
    <dgm:pt modelId="{8A763733-B263-4E0A-8BB2-F2D1A7DAFA9B}" type="pres">
      <dgm:prSet presAssocID="{639DEC33-598E-4120-A03B-A11405AE1F68}" presName="connTx" presStyleLbl="sibTrans2D1" presStyleIdx="1" presStyleCnt="2"/>
      <dgm:spPr/>
    </dgm:pt>
    <dgm:pt modelId="{055A1C16-8E95-4CE3-A0EF-E2B8F4FFE792}" type="pres">
      <dgm:prSet presAssocID="{4343377D-5826-4F8C-9337-EF8462A1EC7C}" presName="composite" presStyleCnt="0"/>
      <dgm:spPr/>
    </dgm:pt>
    <dgm:pt modelId="{285554EB-E61D-4CF4-8A9E-E070B6EBBDC2}" type="pres">
      <dgm:prSet presAssocID="{4343377D-5826-4F8C-9337-EF8462A1EC7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F22876-FE6B-4A49-A47A-D2A90335FDB7}" type="pres">
      <dgm:prSet presAssocID="{4343377D-5826-4F8C-9337-EF8462A1EC7C}" presName="parSh" presStyleLbl="node1" presStyleIdx="2" presStyleCnt="3"/>
      <dgm:spPr/>
    </dgm:pt>
    <dgm:pt modelId="{4EFCBC36-2447-43DF-BCCC-E6597FC01A82}" type="pres">
      <dgm:prSet presAssocID="{4343377D-5826-4F8C-9337-EF8462A1EC7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9FD38006-B915-46DE-BA19-E9FCC3542148}" srcId="{D59DEAAC-47DD-449F-8698-3C78125F59AD}" destId="{DCA62408-745F-411F-BACC-F657C7F96CCF}" srcOrd="0" destOrd="0" parTransId="{4605D1B8-003F-473F-BA39-CD9FB4E4E6E2}" sibTransId="{DE2EEAFE-C664-462E-B821-EDC89A37DD6C}"/>
    <dgm:cxn modelId="{291AFF15-729F-DA4B-9176-8F08C374914B}" type="presOf" srcId="{DF7D4784-AC46-4A1F-A55D-1907B4EBBF72}" destId="{55A36907-2091-4739-9CBE-026A021BA80D}" srcOrd="1" destOrd="0" presId="urn:microsoft.com/office/officeart/2005/8/layout/process3#1"/>
    <dgm:cxn modelId="{C7D7C11E-313F-449E-A067-2CFB26CB9F54}" srcId="{DF7D4784-AC46-4A1F-A55D-1907B4EBBF72}" destId="{5989BD93-172B-4D98-A535-9AD3D50A3A09}" srcOrd="0" destOrd="0" parTransId="{CF8D7074-6514-41C8-991D-6457ECB0CF35}" sibTransId="{CC6B4CDA-01EE-4B79-94B5-57634E18D8DC}"/>
    <dgm:cxn modelId="{68609124-29AF-B042-AFDB-6CF4E449DDD3}" type="presOf" srcId="{5989BD93-172B-4D98-A535-9AD3D50A3A09}" destId="{E6AE9F9F-2375-4534-9A2D-3B09AD8B6170}" srcOrd="0" destOrd="0" presId="urn:microsoft.com/office/officeart/2005/8/layout/process3#1"/>
    <dgm:cxn modelId="{2E72513A-60B9-174F-941A-7D20962810B3}" type="presOf" srcId="{DCA62408-745F-411F-BACC-F657C7F96CCF}" destId="{889F6685-2558-4053-9E70-DE72A9ACE3B8}" srcOrd="0" destOrd="0" presId="urn:microsoft.com/office/officeart/2005/8/layout/process3#1"/>
    <dgm:cxn modelId="{D1022544-E3C3-B744-91FE-4D247FD9D0A8}" type="presOf" srcId="{4343377D-5826-4F8C-9337-EF8462A1EC7C}" destId="{9BF22876-FE6B-4A49-A47A-D2A90335FDB7}" srcOrd="1" destOrd="0" presId="urn:microsoft.com/office/officeart/2005/8/layout/process3#1"/>
    <dgm:cxn modelId="{23F8FA4E-254F-DA49-A287-1F605886C607}" type="presOf" srcId="{639DEC33-598E-4120-A03B-A11405AE1F68}" destId="{00A2C9BD-B1C8-4E0D-9E1E-AF12D9EEBD33}" srcOrd="0" destOrd="0" presId="urn:microsoft.com/office/officeart/2005/8/layout/process3#1"/>
    <dgm:cxn modelId="{09DA4757-9B87-4887-8EF0-AA2186D53EC2}" srcId="{7696F890-89D9-4D6F-8AAE-5D0A37DC2952}" destId="{DF7D4784-AC46-4A1F-A55D-1907B4EBBF72}" srcOrd="1" destOrd="0" parTransId="{022C4D97-6038-478E-8D90-F849A48CC4A6}" sibTransId="{639DEC33-598E-4120-A03B-A11405AE1F68}"/>
    <dgm:cxn modelId="{1E11F260-5C7C-0B44-B12C-754112DC49FF}" type="presOf" srcId="{7696F890-89D9-4D6F-8AAE-5D0A37DC2952}" destId="{F369A1C9-3481-442F-AEAE-2EDB63B30371}" srcOrd="0" destOrd="0" presId="urn:microsoft.com/office/officeart/2005/8/layout/process3#1"/>
    <dgm:cxn modelId="{99A9F670-2E5E-46A3-9D31-E1935C6BA3F5}" srcId="{7696F890-89D9-4D6F-8AAE-5D0A37DC2952}" destId="{4343377D-5826-4F8C-9337-EF8462A1EC7C}" srcOrd="2" destOrd="0" parTransId="{A226CC6F-A46E-4FCB-84F5-E505CE4C7B4F}" sibTransId="{EE7BA366-66B0-4620-BD82-247611922E6B}"/>
    <dgm:cxn modelId="{141DF67B-C2A2-834C-B9ED-656073E95541}" type="presOf" srcId="{DF7D4784-AC46-4A1F-A55D-1907B4EBBF72}" destId="{13CF0CE3-6602-489F-B3CC-88AFD63FE330}" srcOrd="0" destOrd="0" presId="urn:microsoft.com/office/officeart/2005/8/layout/process3#1"/>
    <dgm:cxn modelId="{7678309A-6DD9-C24F-A0A7-9687D50F5CAB}" type="presOf" srcId="{639DEC33-598E-4120-A03B-A11405AE1F68}" destId="{8A763733-B263-4E0A-8BB2-F2D1A7DAFA9B}" srcOrd="1" destOrd="0" presId="urn:microsoft.com/office/officeart/2005/8/layout/process3#1"/>
    <dgm:cxn modelId="{992790A4-A106-874F-9DD7-CAE19EC67349}" type="presOf" srcId="{BA3A9E54-9C98-426E-B823-E58126FFC635}" destId="{1C317C8E-46E7-4098-8A5E-B2AB143890FE}" srcOrd="1" destOrd="0" presId="urn:microsoft.com/office/officeart/2005/8/layout/process3#1"/>
    <dgm:cxn modelId="{FFEED8BD-9124-C74A-BFC9-6E2CDFDDB9F8}" type="presOf" srcId="{0F3FD41C-1A48-4F1D-8B89-FB906B69E9BD}" destId="{4EFCBC36-2447-43DF-BCCC-E6597FC01A82}" srcOrd="0" destOrd="0" presId="urn:microsoft.com/office/officeart/2005/8/layout/process3#1"/>
    <dgm:cxn modelId="{9DA68BD6-CE7B-3847-9F01-10E80AC2FB8A}" type="presOf" srcId="{D59DEAAC-47DD-449F-8698-3C78125F59AD}" destId="{0BCFAE43-EBD8-4F68-8DC1-CEE6F322C6FD}" srcOrd="0" destOrd="0" presId="urn:microsoft.com/office/officeart/2005/8/layout/process3#1"/>
    <dgm:cxn modelId="{DEF46CE2-F67C-49C7-A423-B08725E48965}" srcId="{7696F890-89D9-4D6F-8AAE-5D0A37DC2952}" destId="{D59DEAAC-47DD-449F-8698-3C78125F59AD}" srcOrd="0" destOrd="0" parTransId="{FD0EC4AD-ACC5-495D-AE8E-412557FCB008}" sibTransId="{BA3A9E54-9C98-426E-B823-E58126FFC635}"/>
    <dgm:cxn modelId="{B661EBE8-C111-054D-AF48-7B63251157BB}" type="presOf" srcId="{BA3A9E54-9C98-426E-B823-E58126FFC635}" destId="{DD749441-73BB-429E-B2B5-781138BC646E}" srcOrd="0" destOrd="0" presId="urn:microsoft.com/office/officeart/2005/8/layout/process3#1"/>
    <dgm:cxn modelId="{9E7000F3-84AF-6449-AF2C-1C72240C5D7C}" type="presOf" srcId="{4343377D-5826-4F8C-9337-EF8462A1EC7C}" destId="{285554EB-E61D-4CF4-8A9E-E070B6EBBDC2}" srcOrd="0" destOrd="0" presId="urn:microsoft.com/office/officeart/2005/8/layout/process3#1"/>
    <dgm:cxn modelId="{919CB2F3-C531-AD4D-A2A5-84CA8B1401D4}" type="presOf" srcId="{D59DEAAC-47DD-449F-8698-3C78125F59AD}" destId="{C9D5BD83-4AC4-4E4E-9242-E83C0424E788}" srcOrd="1" destOrd="0" presId="urn:microsoft.com/office/officeart/2005/8/layout/process3#1"/>
    <dgm:cxn modelId="{609D84F5-E63F-494D-97BA-FF4E5C274CF8}" srcId="{4343377D-5826-4F8C-9337-EF8462A1EC7C}" destId="{0F3FD41C-1A48-4F1D-8B89-FB906B69E9BD}" srcOrd="0" destOrd="0" parTransId="{0C33A2F4-67C5-4EDF-BB2F-1BE3863F896D}" sibTransId="{C752B71C-2F0D-497B-8ABD-6E09012953DF}"/>
    <dgm:cxn modelId="{8F329D3E-8A87-924E-8C0E-0E98717419A2}" type="presParOf" srcId="{F369A1C9-3481-442F-AEAE-2EDB63B30371}" destId="{53C6C1A6-3896-4D50-B493-47D86BCE4C3F}" srcOrd="0" destOrd="0" presId="urn:microsoft.com/office/officeart/2005/8/layout/process3#1"/>
    <dgm:cxn modelId="{FEF91EEC-971C-3547-A0F1-69B3EF7AB506}" type="presParOf" srcId="{53C6C1A6-3896-4D50-B493-47D86BCE4C3F}" destId="{0BCFAE43-EBD8-4F68-8DC1-CEE6F322C6FD}" srcOrd="0" destOrd="0" presId="urn:microsoft.com/office/officeart/2005/8/layout/process3#1"/>
    <dgm:cxn modelId="{983E21BB-46C2-314D-8850-3324E7000B1D}" type="presParOf" srcId="{53C6C1A6-3896-4D50-B493-47D86BCE4C3F}" destId="{C9D5BD83-4AC4-4E4E-9242-E83C0424E788}" srcOrd="1" destOrd="0" presId="urn:microsoft.com/office/officeart/2005/8/layout/process3#1"/>
    <dgm:cxn modelId="{BED42FAD-C226-6844-BC41-156C73009433}" type="presParOf" srcId="{53C6C1A6-3896-4D50-B493-47D86BCE4C3F}" destId="{889F6685-2558-4053-9E70-DE72A9ACE3B8}" srcOrd="2" destOrd="0" presId="urn:microsoft.com/office/officeart/2005/8/layout/process3#1"/>
    <dgm:cxn modelId="{0CFEB3EE-6713-2B45-8D5F-0A1388FEB9FE}" type="presParOf" srcId="{F369A1C9-3481-442F-AEAE-2EDB63B30371}" destId="{DD749441-73BB-429E-B2B5-781138BC646E}" srcOrd="1" destOrd="0" presId="urn:microsoft.com/office/officeart/2005/8/layout/process3#1"/>
    <dgm:cxn modelId="{99AA5FA6-1A26-5449-8B58-726A35519D8F}" type="presParOf" srcId="{DD749441-73BB-429E-B2B5-781138BC646E}" destId="{1C317C8E-46E7-4098-8A5E-B2AB143890FE}" srcOrd="0" destOrd="0" presId="urn:microsoft.com/office/officeart/2005/8/layout/process3#1"/>
    <dgm:cxn modelId="{B1FD142D-E28B-B247-A071-6ACD288FBDEA}" type="presParOf" srcId="{F369A1C9-3481-442F-AEAE-2EDB63B30371}" destId="{5A2D7B08-DA23-4AF2-890B-92648828134C}" srcOrd="2" destOrd="0" presId="urn:microsoft.com/office/officeart/2005/8/layout/process3#1"/>
    <dgm:cxn modelId="{B33C2F11-20D1-CA40-B595-96C54B57BC32}" type="presParOf" srcId="{5A2D7B08-DA23-4AF2-890B-92648828134C}" destId="{13CF0CE3-6602-489F-B3CC-88AFD63FE330}" srcOrd="0" destOrd="0" presId="urn:microsoft.com/office/officeart/2005/8/layout/process3#1"/>
    <dgm:cxn modelId="{F0D5721C-517B-AB40-921C-C5D8B6E239CB}" type="presParOf" srcId="{5A2D7B08-DA23-4AF2-890B-92648828134C}" destId="{55A36907-2091-4739-9CBE-026A021BA80D}" srcOrd="1" destOrd="0" presId="urn:microsoft.com/office/officeart/2005/8/layout/process3#1"/>
    <dgm:cxn modelId="{5B404945-1FD7-2943-965F-5D40B45C1F8E}" type="presParOf" srcId="{5A2D7B08-DA23-4AF2-890B-92648828134C}" destId="{E6AE9F9F-2375-4534-9A2D-3B09AD8B6170}" srcOrd="2" destOrd="0" presId="urn:microsoft.com/office/officeart/2005/8/layout/process3#1"/>
    <dgm:cxn modelId="{E7E36ED9-63D4-A540-B7D1-E07B9455F57D}" type="presParOf" srcId="{F369A1C9-3481-442F-AEAE-2EDB63B30371}" destId="{00A2C9BD-B1C8-4E0D-9E1E-AF12D9EEBD33}" srcOrd="3" destOrd="0" presId="urn:microsoft.com/office/officeart/2005/8/layout/process3#1"/>
    <dgm:cxn modelId="{63ABC8AE-6C48-1F44-A41F-7F5F9CCDBBC9}" type="presParOf" srcId="{00A2C9BD-B1C8-4E0D-9E1E-AF12D9EEBD33}" destId="{8A763733-B263-4E0A-8BB2-F2D1A7DAFA9B}" srcOrd="0" destOrd="0" presId="urn:microsoft.com/office/officeart/2005/8/layout/process3#1"/>
    <dgm:cxn modelId="{DDE27EBF-471B-894A-91B6-3E5B6B6B1317}" type="presParOf" srcId="{F369A1C9-3481-442F-AEAE-2EDB63B30371}" destId="{055A1C16-8E95-4CE3-A0EF-E2B8F4FFE792}" srcOrd="4" destOrd="0" presId="urn:microsoft.com/office/officeart/2005/8/layout/process3#1"/>
    <dgm:cxn modelId="{D20B9408-15FF-F548-A7DF-7170657F86E1}" type="presParOf" srcId="{055A1C16-8E95-4CE3-A0EF-E2B8F4FFE792}" destId="{285554EB-E61D-4CF4-8A9E-E070B6EBBDC2}" srcOrd="0" destOrd="0" presId="urn:microsoft.com/office/officeart/2005/8/layout/process3#1"/>
    <dgm:cxn modelId="{1047E977-8EEA-074D-A204-5D135BCCBD9F}" type="presParOf" srcId="{055A1C16-8E95-4CE3-A0EF-E2B8F4FFE792}" destId="{9BF22876-FE6B-4A49-A47A-D2A90335FDB7}" srcOrd="1" destOrd="0" presId="urn:microsoft.com/office/officeart/2005/8/layout/process3#1"/>
    <dgm:cxn modelId="{DD53F131-E644-834B-A739-755138659B96}" type="presParOf" srcId="{055A1C16-8E95-4CE3-A0EF-E2B8F4FFE792}" destId="{4EFCBC36-2447-43DF-BCCC-E6597FC01A82}" srcOrd="2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5BD83-4AC4-4E4E-9242-E83C0424E788}">
      <dsp:nvSpPr>
        <dsp:cNvPr id="0" name=""/>
        <dsp:cNvSpPr/>
      </dsp:nvSpPr>
      <dsp:spPr>
        <a:xfrm>
          <a:off x="4667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授权阶段</a:t>
          </a:r>
        </a:p>
      </dsp:txBody>
      <dsp:txXfrm>
        <a:off x="4667" y="47690"/>
        <a:ext cx="2122303" cy="661287"/>
      </dsp:txXfrm>
    </dsp:sp>
    <dsp:sp modelId="{889F6685-2558-4053-9E70-DE72A9ACE3B8}">
      <dsp:nvSpPr>
        <dsp:cNvPr id="0" name=""/>
        <dsp:cNvSpPr/>
      </dsp:nvSpPr>
      <dsp:spPr>
        <a:xfrm>
          <a:off x="439356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用户代理需要向服务器发送用户名和口令</a:t>
          </a:r>
        </a:p>
      </dsp:txBody>
      <dsp:txXfrm>
        <a:off x="501516" y="771137"/>
        <a:ext cx="1997983" cy="2035680"/>
      </dsp:txXfrm>
    </dsp:sp>
    <dsp:sp modelId="{DD749441-73BB-429E-B2B5-781138BC646E}">
      <dsp:nvSpPr>
        <dsp:cNvPr id="0" name=""/>
        <dsp:cNvSpPr/>
      </dsp:nvSpPr>
      <dsp:spPr>
        <a:xfrm>
          <a:off x="2448704" y="114137"/>
          <a:ext cx="682075" cy="52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448704" y="219815"/>
        <a:ext cx="523557" cy="317036"/>
      </dsp:txXfrm>
    </dsp:sp>
    <dsp:sp modelId="{55A36907-2091-4739-9CBE-026A021BA80D}">
      <dsp:nvSpPr>
        <dsp:cNvPr id="0" name=""/>
        <dsp:cNvSpPr/>
      </dsp:nvSpPr>
      <dsp:spPr>
        <a:xfrm>
          <a:off x="3413905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事务处理阶段</a:t>
          </a:r>
        </a:p>
      </dsp:txBody>
      <dsp:txXfrm>
        <a:off x="3413905" y="47690"/>
        <a:ext cx="2122303" cy="661287"/>
      </dsp:txXfrm>
    </dsp:sp>
    <dsp:sp modelId="{E6AE9F9F-2375-4534-9A2D-3B09AD8B6170}">
      <dsp:nvSpPr>
        <dsp:cNvPr id="0" name=""/>
        <dsp:cNvSpPr/>
      </dsp:nvSpPr>
      <dsp:spPr>
        <a:xfrm>
          <a:off x="3848594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用户代理向服务器发送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</a:t>
          </a:r>
        </a:p>
      </dsp:txBody>
      <dsp:txXfrm>
        <a:off x="3910754" y="771137"/>
        <a:ext cx="1997983" cy="2035680"/>
      </dsp:txXfrm>
    </dsp:sp>
    <dsp:sp modelId="{00A2C9BD-B1C8-4E0D-9E1E-AF12D9EEBD33}">
      <dsp:nvSpPr>
        <dsp:cNvPr id="0" name=""/>
        <dsp:cNvSpPr/>
      </dsp:nvSpPr>
      <dsp:spPr>
        <a:xfrm>
          <a:off x="5857942" y="114137"/>
          <a:ext cx="682075" cy="52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857942" y="219815"/>
        <a:ext cx="523557" cy="317036"/>
      </dsp:txXfrm>
    </dsp:sp>
    <dsp:sp modelId="{9BF22876-FE6B-4A49-A47A-D2A90335FDB7}">
      <dsp:nvSpPr>
        <dsp:cNvPr id="0" name=""/>
        <dsp:cNvSpPr/>
      </dsp:nvSpPr>
      <dsp:spPr>
        <a:xfrm>
          <a:off x="6823143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更新阶段</a:t>
          </a:r>
        </a:p>
      </dsp:txBody>
      <dsp:txXfrm>
        <a:off x="6823143" y="47690"/>
        <a:ext cx="2122303" cy="661287"/>
      </dsp:txXfrm>
    </dsp:sp>
    <dsp:sp modelId="{4EFCBC36-2447-43DF-BCCC-E6597FC01A82}">
      <dsp:nvSpPr>
        <dsp:cNvPr id="0" name=""/>
        <dsp:cNvSpPr/>
      </dsp:nvSpPr>
      <dsp:spPr>
        <a:xfrm>
          <a:off x="7257831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客户发出了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quit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命令，结束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会话</a:t>
          </a:r>
        </a:p>
      </dsp:txBody>
      <dsp:txXfrm>
        <a:off x="7319991" y="771137"/>
        <a:ext cx="1997983" cy="203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5BD83-4AC4-4E4E-9242-E83C0424E788}">
      <dsp:nvSpPr>
        <dsp:cNvPr id="0" name=""/>
        <dsp:cNvSpPr/>
      </dsp:nvSpPr>
      <dsp:spPr>
        <a:xfrm>
          <a:off x="4667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授权阶段</a:t>
          </a:r>
        </a:p>
      </dsp:txBody>
      <dsp:txXfrm>
        <a:off x="4667" y="47690"/>
        <a:ext cx="2122303" cy="661287"/>
      </dsp:txXfrm>
    </dsp:sp>
    <dsp:sp modelId="{889F6685-2558-4053-9E70-DE72A9ACE3B8}">
      <dsp:nvSpPr>
        <dsp:cNvPr id="0" name=""/>
        <dsp:cNvSpPr/>
      </dsp:nvSpPr>
      <dsp:spPr>
        <a:xfrm>
          <a:off x="439356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用户代理需要向服务器发送用户名和口令</a:t>
          </a:r>
        </a:p>
      </dsp:txBody>
      <dsp:txXfrm>
        <a:off x="501516" y="771137"/>
        <a:ext cx="1997983" cy="2035680"/>
      </dsp:txXfrm>
    </dsp:sp>
    <dsp:sp modelId="{DD749441-73BB-429E-B2B5-781138BC646E}">
      <dsp:nvSpPr>
        <dsp:cNvPr id="0" name=""/>
        <dsp:cNvSpPr/>
      </dsp:nvSpPr>
      <dsp:spPr>
        <a:xfrm>
          <a:off x="2448704" y="114137"/>
          <a:ext cx="682075" cy="52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448704" y="219815"/>
        <a:ext cx="523557" cy="317036"/>
      </dsp:txXfrm>
    </dsp:sp>
    <dsp:sp modelId="{55A36907-2091-4739-9CBE-026A021BA80D}">
      <dsp:nvSpPr>
        <dsp:cNvPr id="0" name=""/>
        <dsp:cNvSpPr/>
      </dsp:nvSpPr>
      <dsp:spPr>
        <a:xfrm>
          <a:off x="3413905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事务处理阶段</a:t>
          </a:r>
        </a:p>
      </dsp:txBody>
      <dsp:txXfrm>
        <a:off x="3413905" y="47690"/>
        <a:ext cx="2122303" cy="661287"/>
      </dsp:txXfrm>
    </dsp:sp>
    <dsp:sp modelId="{E6AE9F9F-2375-4534-9A2D-3B09AD8B6170}">
      <dsp:nvSpPr>
        <dsp:cNvPr id="0" name=""/>
        <dsp:cNvSpPr/>
      </dsp:nvSpPr>
      <dsp:spPr>
        <a:xfrm>
          <a:off x="3848594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用户代理向服务器发送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</a:t>
          </a:r>
        </a:p>
      </dsp:txBody>
      <dsp:txXfrm>
        <a:off x="3910754" y="771137"/>
        <a:ext cx="1997983" cy="2035680"/>
      </dsp:txXfrm>
    </dsp:sp>
    <dsp:sp modelId="{00A2C9BD-B1C8-4E0D-9E1E-AF12D9EEBD33}">
      <dsp:nvSpPr>
        <dsp:cNvPr id="0" name=""/>
        <dsp:cNvSpPr/>
      </dsp:nvSpPr>
      <dsp:spPr>
        <a:xfrm>
          <a:off x="5857942" y="114137"/>
          <a:ext cx="682075" cy="52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857942" y="219815"/>
        <a:ext cx="523557" cy="317036"/>
      </dsp:txXfrm>
    </dsp:sp>
    <dsp:sp modelId="{9BF22876-FE6B-4A49-A47A-D2A90335FDB7}">
      <dsp:nvSpPr>
        <dsp:cNvPr id="0" name=""/>
        <dsp:cNvSpPr/>
      </dsp:nvSpPr>
      <dsp:spPr>
        <a:xfrm>
          <a:off x="6823143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更新阶段</a:t>
          </a:r>
        </a:p>
      </dsp:txBody>
      <dsp:txXfrm>
        <a:off x="6823143" y="47690"/>
        <a:ext cx="2122303" cy="661287"/>
      </dsp:txXfrm>
    </dsp:sp>
    <dsp:sp modelId="{4EFCBC36-2447-43DF-BCCC-E6597FC01A82}">
      <dsp:nvSpPr>
        <dsp:cNvPr id="0" name=""/>
        <dsp:cNvSpPr/>
      </dsp:nvSpPr>
      <dsp:spPr>
        <a:xfrm>
          <a:off x="7257831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客户发出了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quit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命令，结束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会话</a:t>
          </a:r>
        </a:p>
      </dsp:txBody>
      <dsp:txXfrm>
        <a:off x="7319991" y="771137"/>
        <a:ext cx="1997983" cy="2035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5BD83-4AC4-4E4E-9242-E83C0424E788}">
      <dsp:nvSpPr>
        <dsp:cNvPr id="0" name=""/>
        <dsp:cNvSpPr/>
      </dsp:nvSpPr>
      <dsp:spPr>
        <a:xfrm>
          <a:off x="4667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授权阶段</a:t>
          </a:r>
        </a:p>
      </dsp:txBody>
      <dsp:txXfrm>
        <a:off x="4667" y="47690"/>
        <a:ext cx="2122303" cy="661287"/>
      </dsp:txXfrm>
    </dsp:sp>
    <dsp:sp modelId="{889F6685-2558-4053-9E70-DE72A9ACE3B8}">
      <dsp:nvSpPr>
        <dsp:cNvPr id="0" name=""/>
        <dsp:cNvSpPr/>
      </dsp:nvSpPr>
      <dsp:spPr>
        <a:xfrm>
          <a:off x="439356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用户代理需要向服务器发送用户名和口令</a:t>
          </a:r>
        </a:p>
      </dsp:txBody>
      <dsp:txXfrm>
        <a:off x="501516" y="771137"/>
        <a:ext cx="1997983" cy="2035680"/>
      </dsp:txXfrm>
    </dsp:sp>
    <dsp:sp modelId="{DD749441-73BB-429E-B2B5-781138BC646E}">
      <dsp:nvSpPr>
        <dsp:cNvPr id="0" name=""/>
        <dsp:cNvSpPr/>
      </dsp:nvSpPr>
      <dsp:spPr>
        <a:xfrm>
          <a:off x="2448704" y="114137"/>
          <a:ext cx="682075" cy="52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448704" y="219815"/>
        <a:ext cx="523557" cy="317036"/>
      </dsp:txXfrm>
    </dsp:sp>
    <dsp:sp modelId="{55A36907-2091-4739-9CBE-026A021BA80D}">
      <dsp:nvSpPr>
        <dsp:cNvPr id="0" name=""/>
        <dsp:cNvSpPr/>
      </dsp:nvSpPr>
      <dsp:spPr>
        <a:xfrm>
          <a:off x="3413905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事务处理阶段</a:t>
          </a:r>
        </a:p>
      </dsp:txBody>
      <dsp:txXfrm>
        <a:off x="3413905" y="47690"/>
        <a:ext cx="2122303" cy="661287"/>
      </dsp:txXfrm>
    </dsp:sp>
    <dsp:sp modelId="{E6AE9F9F-2375-4534-9A2D-3B09AD8B6170}">
      <dsp:nvSpPr>
        <dsp:cNvPr id="0" name=""/>
        <dsp:cNvSpPr/>
      </dsp:nvSpPr>
      <dsp:spPr>
        <a:xfrm>
          <a:off x="3848594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用户代理向服务器发送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</a:t>
          </a:r>
        </a:p>
      </dsp:txBody>
      <dsp:txXfrm>
        <a:off x="3910754" y="771137"/>
        <a:ext cx="1997983" cy="2035680"/>
      </dsp:txXfrm>
    </dsp:sp>
    <dsp:sp modelId="{00A2C9BD-B1C8-4E0D-9E1E-AF12D9EEBD33}">
      <dsp:nvSpPr>
        <dsp:cNvPr id="0" name=""/>
        <dsp:cNvSpPr/>
      </dsp:nvSpPr>
      <dsp:spPr>
        <a:xfrm>
          <a:off x="5857942" y="114137"/>
          <a:ext cx="682075" cy="52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857942" y="219815"/>
        <a:ext cx="523557" cy="317036"/>
      </dsp:txXfrm>
    </dsp:sp>
    <dsp:sp modelId="{9BF22876-FE6B-4A49-A47A-D2A90335FDB7}">
      <dsp:nvSpPr>
        <dsp:cNvPr id="0" name=""/>
        <dsp:cNvSpPr/>
      </dsp:nvSpPr>
      <dsp:spPr>
        <a:xfrm>
          <a:off x="6823143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更新阶段</a:t>
          </a:r>
        </a:p>
      </dsp:txBody>
      <dsp:txXfrm>
        <a:off x="6823143" y="47690"/>
        <a:ext cx="2122303" cy="661287"/>
      </dsp:txXfrm>
    </dsp:sp>
    <dsp:sp modelId="{4EFCBC36-2447-43DF-BCCC-E6597FC01A82}">
      <dsp:nvSpPr>
        <dsp:cNvPr id="0" name=""/>
        <dsp:cNvSpPr/>
      </dsp:nvSpPr>
      <dsp:spPr>
        <a:xfrm>
          <a:off x="7257831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客户发出了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quit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命令，结束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会话</a:t>
          </a:r>
        </a:p>
      </dsp:txBody>
      <dsp:txXfrm>
        <a:off x="7319991" y="771137"/>
        <a:ext cx="1997983" cy="203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7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23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不存储的用户的使用习惯的</a:t>
            </a:r>
            <a:r>
              <a:rPr lang="en-US" altLang="zh-CN" dirty="0"/>
              <a:t>HTTP</a:t>
            </a:r>
            <a:r>
              <a:rPr lang="zh-CN" altLang="en-US" dirty="0"/>
              <a:t>叫做无状态协议。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51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不存储的用户的使用习惯的</a:t>
            </a:r>
            <a:r>
              <a:rPr lang="en-US" altLang="zh-CN" dirty="0"/>
              <a:t>HTTP</a:t>
            </a:r>
            <a:r>
              <a:rPr lang="zh-CN" altLang="en-US" dirty="0"/>
              <a:t>叫做无状态协议。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6970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191</a:t>
            </a:fld>
            <a:endParaRPr lang="en-US" altLang="zh-CN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459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198</a:t>
            </a:fld>
            <a:endParaRPr lang="en-US" altLang="zh-CN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652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602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316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201</a:t>
            </a:fld>
            <a:endParaRPr lang="en-US" altLang="zh-CN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1268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202</a:t>
            </a:fld>
            <a:endParaRPr lang="en-US" altLang="zh-CN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526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203</a:t>
            </a:fld>
            <a:endParaRPr lang="en-US" altLang="zh-CN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50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2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0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65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00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42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92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6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传输控制协议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5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28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87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86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21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62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99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51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14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92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30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9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035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45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99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84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55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164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99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03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79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4</a:t>
            </a:fld>
            <a:endParaRPr lang="en-US" altLang="zh-CN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433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463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0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GET,</a:t>
            </a:r>
            <a:r>
              <a:rPr lang="zh-CN" altLang="en-US" dirty="0"/>
              <a:t>向服务器索取页面，获取页面。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HEAD</a:t>
            </a:r>
            <a:r>
              <a:rPr lang="zh-CN" altLang="en-US" sz="1200" dirty="0">
                <a:latin typeface="+mn-lt"/>
                <a:ea typeface="+mn-ea"/>
              </a:rPr>
              <a:t>，不需要页面，只需要读取首部信息。不需要获取所有的资源，就能知道他们有没有问题，存储路径有咩有发生改变。</a:t>
            </a:r>
            <a:endParaRPr lang="en-US" altLang="zh-CN" sz="1200" dirty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，想网页上添加信息。例如说注册。登录。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OPTION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，获取一些选项信息，比如，使用什么方法访问这些资源。优点，就是不需要获取这些资源，就能知道那种方法访问你是最优的。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PUT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，修改服务器的内容。登录之后才可以使用。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963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253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247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378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39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2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73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例如：用户每次登录论坛时，都需要重新输入用户名和密码。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931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907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558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059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151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1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506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120</a:t>
            </a:fld>
            <a:endParaRPr lang="en-US" altLang="zh-CN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699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470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552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注意：邮件传输和邮件读取不是同一个协议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233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注意：邮件传输和邮件读取不是同一个协议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141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注意：邮件传输和邮件读取不是同一个协议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404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注意：邮件传输和邮件读取不是同一个协议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014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注意：邮件传输和邮件读取不是同一个协议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670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注意：邮件传输和邮件读取不是同一个协议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446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注意：邮件传输和邮件读取不是同一个协议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230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注意：邮件传输和邮件读取不是同一个协议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825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注意：邮件传输和邮件读取不是同一个协议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74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0883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15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握手阶段：互相寒暄。嗨，你好，我是赵珂卉。嗨你好，我是赵锦超。然后发送邮件，然后关闭连接表明邮件传输结束。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237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握手阶段：互相寒暄。嗨，你好，我是赵珂卉。嗨你好，我是赵锦超。然后发送邮件，然后关闭连接表明邮件传输结束。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4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在这个例子中，客户从邮件服务器</a:t>
            </a:r>
            <a:r>
              <a:rPr lang="en-US" altLang="zh-CN"/>
              <a:t>xyz.hit.edu.cn</a:t>
            </a:r>
            <a:r>
              <a:rPr lang="zh-CN" altLang="en-US"/>
              <a:t>向邮件服务器</a:t>
            </a:r>
            <a:r>
              <a:rPr lang="en-US" altLang="zh-CN"/>
              <a:t>mail.abc.com</a:t>
            </a:r>
            <a:r>
              <a:rPr lang="zh-CN" altLang="en-US"/>
              <a:t>发送了一封简单邮件。在</a:t>
            </a:r>
            <a:r>
              <a:rPr lang="en-US" altLang="zh-CN"/>
              <a:t>TCP</a:t>
            </a:r>
            <a:r>
              <a:rPr lang="zh-CN" altLang="en-US"/>
              <a:t>连接建立成功后，服务器首先发送</a:t>
            </a:r>
            <a:r>
              <a:rPr lang="en-US" altLang="zh-CN"/>
              <a:t>220 mail.abc.com</a:t>
            </a:r>
            <a:r>
              <a:rPr lang="zh-CN" altLang="en-US"/>
              <a:t>消息对客户连接请求的应答，开启了</a:t>
            </a:r>
            <a:r>
              <a:rPr lang="en-US" altLang="zh-CN"/>
              <a:t>SMTP</a:t>
            </a:r>
            <a:r>
              <a:rPr lang="zh-CN" altLang="en-US"/>
              <a:t>的握手阶段；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在这个例子中，客户从邮件服务器</a:t>
            </a:r>
            <a:r>
              <a:rPr lang="en-US" altLang="zh-CN"/>
              <a:t>xyz.hit.edu.cn</a:t>
            </a:r>
            <a:r>
              <a:rPr lang="zh-CN" altLang="en-US"/>
              <a:t>向邮件服务器</a:t>
            </a:r>
            <a:r>
              <a:rPr lang="en-US" altLang="zh-CN"/>
              <a:t>mail.abc.com</a:t>
            </a:r>
            <a:r>
              <a:rPr lang="zh-CN" altLang="en-US"/>
              <a:t>发送了一封简单邮件。在</a:t>
            </a:r>
            <a:r>
              <a:rPr lang="en-US" altLang="zh-CN"/>
              <a:t>TCP</a:t>
            </a:r>
            <a:r>
              <a:rPr lang="zh-CN" altLang="en-US"/>
              <a:t>连接建立成功后，服务器首先发送</a:t>
            </a:r>
            <a:r>
              <a:rPr lang="en-US" altLang="zh-CN"/>
              <a:t>220 mail.abc.com</a:t>
            </a:r>
            <a:r>
              <a:rPr lang="zh-CN" altLang="en-US"/>
              <a:t>消息对客户连接请求的应答，开启了</a:t>
            </a:r>
            <a:r>
              <a:rPr lang="en-US" altLang="zh-CN"/>
              <a:t>SMTP</a:t>
            </a:r>
            <a:r>
              <a:rPr lang="zh-CN" altLang="en-US"/>
              <a:t>的握手阶段；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6237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在这个例子中，客户从邮件服务器</a:t>
            </a:r>
            <a:r>
              <a:rPr lang="en-US" altLang="zh-CN"/>
              <a:t>xyz.hit.edu.cn</a:t>
            </a:r>
            <a:r>
              <a:rPr lang="zh-CN" altLang="en-US"/>
              <a:t>向邮件服务器</a:t>
            </a:r>
            <a:r>
              <a:rPr lang="en-US" altLang="zh-CN"/>
              <a:t>mail.abc.com</a:t>
            </a:r>
            <a:r>
              <a:rPr lang="zh-CN" altLang="en-US"/>
              <a:t>发送了一封简单邮件。在</a:t>
            </a:r>
            <a:r>
              <a:rPr lang="en-US" altLang="zh-CN"/>
              <a:t>TCP</a:t>
            </a:r>
            <a:r>
              <a:rPr lang="zh-CN" altLang="en-US"/>
              <a:t>连接建立成功后，服务器首先发送</a:t>
            </a:r>
            <a:r>
              <a:rPr lang="en-US" altLang="zh-CN"/>
              <a:t>220 mail.abc.com</a:t>
            </a:r>
            <a:r>
              <a:rPr lang="zh-CN" altLang="en-US"/>
              <a:t>消息对客户连接请求的应答，开启了</a:t>
            </a:r>
            <a:r>
              <a:rPr lang="en-US" altLang="zh-CN"/>
              <a:t>SMTP</a:t>
            </a:r>
            <a:r>
              <a:rPr lang="zh-CN" altLang="en-US"/>
              <a:t>的握手阶段；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953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在这个例子中，客户从邮件服务器</a:t>
            </a:r>
            <a:r>
              <a:rPr lang="en-US" altLang="zh-CN"/>
              <a:t>xyz.hit.edu.cn</a:t>
            </a:r>
            <a:r>
              <a:rPr lang="zh-CN" altLang="en-US"/>
              <a:t>向邮件服务器</a:t>
            </a:r>
            <a:r>
              <a:rPr lang="en-US" altLang="zh-CN"/>
              <a:t>mail.abc.com</a:t>
            </a:r>
            <a:r>
              <a:rPr lang="zh-CN" altLang="en-US"/>
              <a:t>发送了一封简单邮件。在</a:t>
            </a:r>
            <a:r>
              <a:rPr lang="en-US" altLang="zh-CN"/>
              <a:t>TCP</a:t>
            </a:r>
            <a:r>
              <a:rPr lang="zh-CN" altLang="en-US"/>
              <a:t>连接建立成功后，服务器首先发送</a:t>
            </a:r>
            <a:r>
              <a:rPr lang="en-US" altLang="zh-CN"/>
              <a:t>220 mail.abc.com</a:t>
            </a:r>
            <a:r>
              <a:rPr lang="zh-CN" altLang="en-US"/>
              <a:t>消息对客户连接请求的应答，开启了</a:t>
            </a:r>
            <a:r>
              <a:rPr lang="en-US" altLang="zh-CN"/>
              <a:t>SMTP</a:t>
            </a:r>
            <a:r>
              <a:rPr lang="zh-CN" altLang="en-US"/>
              <a:t>的握手阶段；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0976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推动，我们想要发送邮件的时候，主动联系服务器，把邮件推送给服务器。</a:t>
            </a:r>
            <a:endParaRPr kumimoji="1" lang="en-US" altLang="zh-CN" dirty="0"/>
          </a:p>
          <a:p>
            <a:r>
              <a:rPr kumimoji="1" lang="zh-CN" altLang="en-US" dirty="0"/>
              <a:t>拉动，我们要什么，服务器给什么。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324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推动，我们想要发送邮件的时候，主动联系服务器，把邮件推送给服务器。</a:t>
            </a:r>
            <a:endParaRPr kumimoji="1" lang="en-US" altLang="zh-CN" dirty="0"/>
          </a:p>
          <a:p>
            <a:r>
              <a:rPr kumimoji="1" lang="zh-CN" altLang="en-US" dirty="0"/>
              <a:t>拉动，我们要什么，服务器给什么。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270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推动，我们想要发送邮件的时候，主动联系服务器，把邮件推送给服务器。</a:t>
            </a:r>
            <a:endParaRPr kumimoji="1" lang="en-US" altLang="zh-CN" dirty="0"/>
          </a:p>
          <a:p>
            <a:r>
              <a:rPr kumimoji="1" lang="zh-CN" altLang="en-US" dirty="0"/>
              <a:t>拉动，我们要什么，服务器给什么。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6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065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推动，我们想要发送邮件的时候，主动联系服务器，把邮件推送给服务器。</a:t>
            </a:r>
            <a:endParaRPr kumimoji="1" lang="en-US" altLang="zh-CN" dirty="0"/>
          </a:p>
          <a:p>
            <a:r>
              <a:rPr kumimoji="1" lang="zh-CN" altLang="en-US" dirty="0"/>
              <a:t>拉动，我们要什么，服务器给什么。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309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推动，我们想要发送邮件的时候，主动联系服务器，把邮件推送给服务器。</a:t>
            </a:r>
            <a:endParaRPr kumimoji="1" lang="en-US" altLang="zh-CN" dirty="0"/>
          </a:p>
          <a:p>
            <a:r>
              <a:rPr kumimoji="1" lang="zh-CN" altLang="en-US" dirty="0"/>
              <a:t>拉动，我们要什么，服务器给什么。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1500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推动，我们想要发送邮件的时候，主动联系服务器，把邮件推送给服务器。</a:t>
            </a:r>
            <a:endParaRPr kumimoji="1" lang="en-US" altLang="zh-CN" dirty="0"/>
          </a:p>
          <a:p>
            <a:r>
              <a:rPr kumimoji="1" lang="zh-CN" altLang="en-US" dirty="0"/>
              <a:t>拉动，我们要什么，服务器给什么。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69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9574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36795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cc</a:t>
            </a:r>
            <a:r>
              <a:rPr kumimoji="1" lang="zh-CN" altLang="en-US" dirty="0"/>
              <a:t>：其实就是我们平时用的抄送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3839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SMTP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只能传输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ASCII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码文本内容，所以在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648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SMTP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只能传输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ASCII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码文本内容，所以在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077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SMTP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只能传输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ASCII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码文本内容，所以在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984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一个对象存储一个文件，存在服务器上。一般来说</a:t>
            </a:r>
            <a:r>
              <a:rPr kumimoji="1" lang="en-US" altLang="zh-CN" dirty="0"/>
              <a:t>web</a:t>
            </a:r>
            <a:r>
              <a:rPr kumimoji="1" lang="zh-CN" altLang="en-US" dirty="0"/>
              <a:t>页含有一个基本的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页面，基本页里面再引用其他对象。</a:t>
            </a:r>
            <a:endParaRPr kumimoji="1" lang="en-US" altLang="zh-CN" dirty="0"/>
          </a:p>
          <a:p>
            <a:r>
              <a:rPr kumimoji="1" lang="zh-CN" altLang="en-US" dirty="0"/>
              <a:t>那么怎么找到这个</a:t>
            </a:r>
            <a:r>
              <a:rPr kumimoji="1" lang="en-US" altLang="zh-CN" dirty="0"/>
              <a:t>web</a:t>
            </a:r>
            <a:r>
              <a:rPr kumimoji="1" lang="zh-CN" altLang="en-US" dirty="0"/>
              <a:t>页或者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文件呢。就需要用到统一资源定位符。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2437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由于</a:t>
            </a:r>
            <a:r>
              <a:rPr lang="en-US" altLang="zh-CN"/>
              <a:t>SMTP</a:t>
            </a:r>
            <a:r>
              <a:rPr lang="zh-CN" altLang="en-US"/>
              <a:t>是推动协议，所以不能用于用户从自己邮箱中读取邮件的操作。</a:t>
            </a:r>
          </a:p>
          <a:p>
            <a:r>
              <a:rPr lang="zh-CN" altLang="en-US"/>
              <a:t>POP3是一个简单的邮件读取协议，因此其功能很有限。</a:t>
            </a:r>
          </a:p>
          <a:p>
            <a:r>
              <a:rPr lang="zh-CN" altLang="en-US"/>
              <a:t>为了保证读取邮件过程的可靠性，POP3协议使用传输层TCP。</a:t>
            </a:r>
          </a:p>
          <a:p>
            <a:r>
              <a:rPr lang="zh-CN" altLang="en-US"/>
              <a:t>POP3客户端运行在用户代理中，POP3服务器运行在邮件服务器上，默认熟知端口号为110。</a:t>
            </a:r>
          </a:p>
          <a:p>
            <a:r>
              <a:rPr lang="zh-CN" altLang="en-US"/>
              <a:t>用户读取邮件中的邮件时，用户代理中的POP3客户首先请求与POP3服务器进行交互，实现对邮箱的操作。</a:t>
            </a:r>
          </a:p>
          <a:p>
            <a:r>
              <a:rPr lang="zh-CN" altLang="en-US"/>
              <a:t>POP3协议交互过程可以分为3个阶段：授权、事务处理和更新。</a:t>
            </a: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35628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：客户请求服务器发送邮件列表。</a:t>
            </a:r>
            <a:r>
              <a:rPr lang="en-US" altLang="zh-CN" dirty="0"/>
              <a:t>3</a:t>
            </a:r>
            <a:r>
              <a:rPr lang="zh-CN" altLang="en-US" dirty="0"/>
              <a:t>封邮件，第一封：</a:t>
            </a:r>
            <a:r>
              <a:rPr lang="en-US" altLang="zh-CN" dirty="0"/>
              <a:t>200</a:t>
            </a:r>
            <a:r>
              <a:rPr lang="zh-CN" altLang="en-US" dirty="0"/>
              <a:t>字。第二封：</a:t>
            </a:r>
            <a:r>
              <a:rPr lang="en-US" altLang="zh-CN" dirty="0"/>
              <a:t>300</a:t>
            </a:r>
            <a:r>
              <a:rPr lang="zh-CN" altLang="en-US" dirty="0"/>
              <a:t>字。第三封：</a:t>
            </a:r>
            <a:r>
              <a:rPr lang="en-US" altLang="zh-CN" dirty="0"/>
              <a:t>500</a:t>
            </a:r>
            <a:r>
              <a:rPr lang="zh-CN" altLang="en-US" dirty="0"/>
              <a:t>字。</a:t>
            </a:r>
            <a:endParaRPr lang="en-US" altLang="zh-CN" dirty="0"/>
          </a:p>
          <a:p>
            <a:r>
              <a:rPr lang="en-US" altLang="zh-CN" dirty="0" err="1"/>
              <a:t>retr</a:t>
            </a:r>
            <a:r>
              <a:rPr lang="zh-CN" altLang="en-US" dirty="0"/>
              <a:t>：传送。</a:t>
            </a:r>
            <a:r>
              <a:rPr lang="en-US" altLang="zh-CN" dirty="0"/>
              <a:t>retr1</a:t>
            </a:r>
            <a:r>
              <a:rPr lang="zh-CN" altLang="en-US" dirty="0"/>
              <a:t>把第一封传送过来。</a:t>
            </a:r>
            <a:endParaRPr lang="en-US" altLang="zh-CN" dirty="0"/>
          </a:p>
          <a:p>
            <a:r>
              <a:rPr lang="en-US" altLang="zh-CN" dirty="0" err="1"/>
              <a:t>dete</a:t>
            </a:r>
            <a:r>
              <a:rPr lang="zh-CN" altLang="en-US" dirty="0"/>
              <a:t>：删除。</a:t>
            </a:r>
            <a:r>
              <a:rPr lang="en-US" altLang="zh-CN" dirty="0"/>
              <a:t>dete2</a:t>
            </a:r>
            <a:r>
              <a:rPr lang="zh-CN" altLang="en-US" dirty="0"/>
              <a:t>把第二封邮件删除标记。</a:t>
            </a:r>
            <a:endParaRPr lang="en-US" altLang="zh-CN" dirty="0"/>
          </a:p>
          <a:p>
            <a:r>
              <a:rPr lang="en-US" altLang="zh-CN" dirty="0"/>
              <a:t>quit</a:t>
            </a:r>
            <a:r>
              <a:rPr lang="zh-CN" altLang="en-US" dirty="0"/>
              <a:t>：服务器删除已做删除标记的邮件，并断开</a:t>
            </a:r>
            <a:r>
              <a:rPr lang="en-US" altLang="zh-CN" dirty="0"/>
              <a:t>TCP</a:t>
            </a:r>
            <a:r>
              <a:rPr lang="zh-CN" altLang="en-US" dirty="0"/>
              <a:t>连接。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08536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：客户请求服务器发送邮件列表。</a:t>
            </a:r>
            <a:r>
              <a:rPr lang="en-US" altLang="zh-CN" dirty="0"/>
              <a:t>3</a:t>
            </a:r>
            <a:r>
              <a:rPr lang="zh-CN" altLang="en-US" dirty="0"/>
              <a:t>封邮件，第一封：</a:t>
            </a:r>
            <a:r>
              <a:rPr lang="en-US" altLang="zh-CN" dirty="0"/>
              <a:t>200</a:t>
            </a:r>
            <a:r>
              <a:rPr lang="zh-CN" altLang="en-US" dirty="0"/>
              <a:t>字。第二封：</a:t>
            </a:r>
            <a:r>
              <a:rPr lang="en-US" altLang="zh-CN" dirty="0"/>
              <a:t>300</a:t>
            </a:r>
            <a:r>
              <a:rPr lang="zh-CN" altLang="en-US" dirty="0"/>
              <a:t>字。第三封：</a:t>
            </a:r>
            <a:r>
              <a:rPr lang="en-US" altLang="zh-CN" dirty="0"/>
              <a:t>500</a:t>
            </a:r>
            <a:r>
              <a:rPr lang="zh-CN" altLang="en-US" dirty="0"/>
              <a:t>字。</a:t>
            </a:r>
            <a:endParaRPr lang="en-US" altLang="zh-CN" dirty="0"/>
          </a:p>
          <a:p>
            <a:r>
              <a:rPr lang="en-US" altLang="zh-CN" dirty="0" err="1"/>
              <a:t>retr</a:t>
            </a:r>
            <a:r>
              <a:rPr lang="zh-CN" altLang="en-US" dirty="0"/>
              <a:t>：传送。</a:t>
            </a:r>
            <a:r>
              <a:rPr lang="en-US" altLang="zh-CN" dirty="0"/>
              <a:t>retr1</a:t>
            </a:r>
            <a:r>
              <a:rPr lang="zh-CN" altLang="en-US" dirty="0"/>
              <a:t>把第一封传送过来。</a:t>
            </a:r>
            <a:endParaRPr lang="en-US" altLang="zh-CN" dirty="0"/>
          </a:p>
          <a:p>
            <a:r>
              <a:rPr lang="en-US" altLang="zh-CN" dirty="0" err="1"/>
              <a:t>dete</a:t>
            </a:r>
            <a:r>
              <a:rPr lang="zh-CN" altLang="en-US" dirty="0"/>
              <a:t>：删除。</a:t>
            </a:r>
            <a:r>
              <a:rPr lang="en-US" altLang="zh-CN" dirty="0"/>
              <a:t>dete2</a:t>
            </a:r>
            <a:r>
              <a:rPr lang="zh-CN" altLang="en-US" dirty="0"/>
              <a:t>把第二封邮件删除标记。</a:t>
            </a:r>
            <a:endParaRPr lang="en-US" altLang="zh-CN" dirty="0"/>
          </a:p>
          <a:p>
            <a:r>
              <a:rPr lang="en-US" altLang="zh-CN" dirty="0"/>
              <a:t>quit</a:t>
            </a:r>
            <a:r>
              <a:rPr lang="zh-CN" altLang="en-US" dirty="0"/>
              <a:t>：服务器删除已做删除标记的邮件，并断开</a:t>
            </a:r>
            <a:r>
              <a:rPr lang="en-US" altLang="zh-CN" dirty="0"/>
              <a:t>TCP</a:t>
            </a:r>
            <a:r>
              <a:rPr lang="zh-CN" altLang="en-US" dirty="0"/>
              <a:t>连接。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95582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：客户请求服务器发送邮件列表。</a:t>
            </a:r>
            <a:r>
              <a:rPr lang="en-US" altLang="zh-CN" dirty="0"/>
              <a:t>3</a:t>
            </a:r>
            <a:r>
              <a:rPr lang="zh-CN" altLang="en-US" dirty="0"/>
              <a:t>封邮件，第一封：</a:t>
            </a:r>
            <a:r>
              <a:rPr lang="en-US" altLang="zh-CN" dirty="0"/>
              <a:t>200</a:t>
            </a:r>
            <a:r>
              <a:rPr lang="zh-CN" altLang="en-US" dirty="0"/>
              <a:t>字。第二封：</a:t>
            </a:r>
            <a:r>
              <a:rPr lang="en-US" altLang="zh-CN" dirty="0"/>
              <a:t>300</a:t>
            </a:r>
            <a:r>
              <a:rPr lang="zh-CN" altLang="en-US" dirty="0"/>
              <a:t>字。第三封：</a:t>
            </a:r>
            <a:r>
              <a:rPr lang="en-US" altLang="zh-CN" dirty="0"/>
              <a:t>500</a:t>
            </a:r>
            <a:r>
              <a:rPr lang="zh-CN" altLang="en-US" dirty="0"/>
              <a:t>字。</a:t>
            </a:r>
            <a:endParaRPr lang="en-US" altLang="zh-CN" dirty="0"/>
          </a:p>
          <a:p>
            <a:r>
              <a:rPr lang="en-US" altLang="zh-CN" dirty="0" err="1"/>
              <a:t>retr</a:t>
            </a:r>
            <a:r>
              <a:rPr lang="zh-CN" altLang="en-US" dirty="0"/>
              <a:t>：传送。</a:t>
            </a:r>
            <a:r>
              <a:rPr lang="en-US" altLang="zh-CN" dirty="0"/>
              <a:t>retr1</a:t>
            </a:r>
            <a:r>
              <a:rPr lang="zh-CN" altLang="en-US" dirty="0"/>
              <a:t>把第一封传送过来。</a:t>
            </a:r>
            <a:endParaRPr lang="en-US" altLang="zh-CN" dirty="0"/>
          </a:p>
          <a:p>
            <a:r>
              <a:rPr lang="en-US" altLang="zh-CN" dirty="0" err="1"/>
              <a:t>dete</a:t>
            </a:r>
            <a:r>
              <a:rPr lang="zh-CN" altLang="en-US" dirty="0"/>
              <a:t>：删除。</a:t>
            </a:r>
            <a:r>
              <a:rPr lang="en-US" altLang="zh-CN" dirty="0"/>
              <a:t>dete2</a:t>
            </a:r>
            <a:r>
              <a:rPr lang="zh-CN" altLang="en-US" dirty="0"/>
              <a:t>把第二封邮件删除标记。</a:t>
            </a:r>
            <a:endParaRPr lang="en-US" altLang="zh-CN" dirty="0"/>
          </a:p>
          <a:p>
            <a:r>
              <a:rPr lang="en-US" altLang="zh-CN" dirty="0"/>
              <a:t>quit</a:t>
            </a:r>
            <a:r>
              <a:rPr lang="zh-CN" altLang="en-US" dirty="0"/>
              <a:t>：服务器删除已做删除标记的邮件，并断开</a:t>
            </a:r>
            <a:r>
              <a:rPr lang="en-US" altLang="zh-CN" dirty="0"/>
              <a:t>TCP</a:t>
            </a:r>
            <a:r>
              <a:rPr lang="zh-CN" altLang="en-US" dirty="0"/>
              <a:t>连接。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7032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HTTP是Web应用的应用层协议。当使用基于Web的邮件时，HTTP便被用于邮件的读取，此时，HTTP也作为邮件读取协议使用。</a:t>
            </a: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86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177</a:t>
            </a:fld>
            <a:endParaRPr lang="en-US" altLang="zh-CN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180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178</a:t>
            </a:fld>
            <a:endParaRPr lang="en-US" altLang="zh-CN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9194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2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7900035" y="3731895"/>
            <a:ext cx="4469765" cy="988695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计算机网络</a:t>
            </a:r>
            <a:r>
              <a:rPr lang="zh-CN" altLang="en-US" sz="3600" kern="1200" dirty="0"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7898765" y="4720590"/>
            <a:ext cx="5848985" cy="48768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algn="l" defTabSz="914400"/>
            <a:r>
              <a:rPr lang="en-US" altLang="zh-CN" sz="28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42" y="1279357"/>
            <a:ext cx="3441233" cy="34412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915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4" y="626632"/>
            <a:ext cx="5394073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2.4.1 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万维网应用结构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491" y="2052773"/>
            <a:ext cx="10801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、万维网应用结构包括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浏览器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浏览器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应用的客户代理。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存储管理供用户请求浏览的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页面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(Web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文档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超文本传输协议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(HTTP)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：客户和服务器间的交互基于的协议。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50198" y="874583"/>
            <a:ext cx="22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万维网应用结构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10495019" y="432504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17138" y="301324"/>
            <a:ext cx="16286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结构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URL</a:t>
            </a:r>
          </a:p>
        </p:txBody>
      </p:sp>
      <p:sp>
        <p:nvSpPr>
          <p:cNvPr id="2" name="矩形 1"/>
          <p:cNvSpPr/>
          <p:nvPr/>
        </p:nvSpPr>
        <p:spPr>
          <a:xfrm>
            <a:off x="52301" y="155505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一、万维网应用结构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33" y="4886326"/>
            <a:ext cx="971550" cy="971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09" y="4917241"/>
            <a:ext cx="534003" cy="5340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54" y="4894617"/>
            <a:ext cx="963259" cy="963259"/>
          </a:xfrm>
          <a:prstGeom prst="rect">
            <a:avLst/>
          </a:prstGeom>
        </p:spPr>
      </p:pic>
      <p:cxnSp>
        <p:nvCxnSpPr>
          <p:cNvPr id="14" name="直线箭头连接符 13"/>
          <p:cNvCxnSpPr>
            <a:stCxn id="12" idx="3"/>
            <a:endCxn id="4" idx="1"/>
          </p:cNvCxnSpPr>
          <p:nvPr/>
        </p:nvCxnSpPr>
        <p:spPr>
          <a:xfrm>
            <a:off x="4292683" y="5372101"/>
            <a:ext cx="2845071" cy="414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6"/>
          <p:cNvSpPr txBox="1"/>
          <p:nvPr/>
        </p:nvSpPr>
        <p:spPr>
          <a:xfrm>
            <a:off x="5286578" y="4846872"/>
            <a:ext cx="857280" cy="47875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algn="ctr" fontAlgn="auto">
              <a:lnSpc>
                <a:spcPct val="150000"/>
              </a:lnSpc>
            </a:pP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endParaRPr lang="zh-CN" altLang="zh-CN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D2F1B6-9BC6-C74C-AD3B-B29AA5A1A2A2}"/>
              </a:ext>
            </a:extLst>
          </p:cNvPr>
          <p:cNvSpPr/>
          <p:nvPr/>
        </p:nvSpPr>
        <p:spPr>
          <a:xfrm>
            <a:off x="1534746" y="4405332"/>
            <a:ext cx="357277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HyperText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Transfer Protocol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951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847205" cy="271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响应报文的首部行里没有以下哪个部分（</a:t>
            </a:r>
            <a:r>
              <a:rPr lang="en-US" altLang="zh-CN" sz="2125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</a:p>
          <a:p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zh-CN" altLang="en-US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状态码</a:t>
            </a:r>
            <a:endParaRPr lang="en-US" altLang="zh-CN" sz="212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zh-CN" altLang="en-US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原因短语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 </a:t>
            </a:r>
            <a:r>
              <a:rPr lang="zh-CN" altLang="en-US" sz="212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协议版本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 </a:t>
            </a:r>
            <a:r>
              <a:rPr lang="zh-CN" altLang="en-US" sz="212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资源路径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847205" cy="2772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响应报文的首部行里没有以下哪个部分（</a:t>
            </a:r>
            <a:r>
              <a:rPr lang="en-US" altLang="zh-CN" sz="2125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</a:p>
          <a:p>
            <a:endParaRPr lang="zh-CN" altLang="en-US" sz="2130" dirty="0"/>
          </a:p>
          <a:p>
            <a:pPr fontAlgn="auto">
              <a:lnSpc>
                <a:spcPct val="150000"/>
              </a:lnSpc>
            </a:pP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状态码</a:t>
            </a:r>
            <a:endParaRPr lang="en-US" altLang="zh-CN" sz="212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原因短语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2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 </a:t>
            </a:r>
            <a:r>
              <a:rPr lang="zh-CN" altLang="en-US" sz="212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协议版本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25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 </a:t>
            </a:r>
            <a:r>
              <a:rPr lang="zh-CN" altLang="en-US" sz="2125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资源路径    </a:t>
            </a:r>
            <a:r>
              <a:rPr lang="en-US" altLang="zh-CN" sz="2000" dirty="0">
                <a:sym typeface="+mn-ea"/>
              </a:rPr>
              <a:t>&lt;URL&gt;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643247"/>
            <a:ext cx="14714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467404" y="962525"/>
            <a:ext cx="280036" cy="44115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7440" y="773019"/>
            <a:ext cx="21959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7440" y="4826681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9496" y="2918502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607944" y="34016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82277" y="89748"/>
            <a:ext cx="6950944" cy="142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结构：浏览器、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服务器、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URL</a:t>
            </a:r>
            <a:r>
              <a:rPr lang="zh-CN" altLang="en-US" sz="2000" dirty="0"/>
              <a:t>：服务器主机域名</a:t>
            </a:r>
            <a:r>
              <a:rPr lang="en-US" altLang="zh-CN" sz="2000" dirty="0"/>
              <a:t>(IP</a:t>
            </a:r>
            <a:r>
              <a:rPr lang="zh-CN" altLang="en-US" sz="2000" dirty="0"/>
              <a:t>地址</a:t>
            </a:r>
            <a:r>
              <a:rPr lang="en-US" altLang="zh-CN" sz="2000" dirty="0"/>
              <a:t>)+</a:t>
            </a:r>
            <a:r>
              <a:rPr lang="zh-CN" altLang="en-US" sz="2000" dirty="0"/>
              <a:t>对象的路径名</a:t>
            </a:r>
            <a:endParaRPr lang="en-US" altLang="zh-CN" sz="2000" dirty="0"/>
          </a:p>
        </p:txBody>
      </p:sp>
      <p:sp>
        <p:nvSpPr>
          <p:cNvPr id="9" name="左大括号 8"/>
          <p:cNvSpPr/>
          <p:nvPr/>
        </p:nvSpPr>
        <p:spPr>
          <a:xfrm>
            <a:off x="2603424" y="251612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4036" y="2347175"/>
            <a:ext cx="3644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连接：</a:t>
            </a: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策略不同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6613933" y="2172431"/>
            <a:ext cx="552462" cy="1940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6965016" y="2137651"/>
            <a:ext cx="2489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非持久连接的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持久连接的</a:t>
            </a:r>
            <a:r>
              <a:rPr lang="en-US" altLang="zh-CN" sz="2000" dirty="0"/>
              <a:t>HTTP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9298319" y="1816845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9738645" y="1683977"/>
            <a:ext cx="1391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一条连接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多条连接</a:t>
            </a:r>
            <a:endParaRPr lang="en-US" altLang="zh-CN" sz="2000" dirty="0"/>
          </a:p>
        </p:txBody>
      </p:sp>
      <p:sp>
        <p:nvSpPr>
          <p:cNvPr id="19" name="矩形 18"/>
          <p:cNvSpPr/>
          <p:nvPr/>
        </p:nvSpPr>
        <p:spPr>
          <a:xfrm>
            <a:off x="9441550" y="3249649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非流水方式持久连接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流水方式持久连接</a:t>
            </a:r>
            <a:endParaRPr lang="zh-CN" altLang="en-US" sz="2000" dirty="0"/>
          </a:p>
        </p:txBody>
      </p:sp>
      <p:sp>
        <p:nvSpPr>
          <p:cNvPr id="20" name="左大括号 19"/>
          <p:cNvSpPr/>
          <p:nvPr/>
        </p:nvSpPr>
        <p:spPr>
          <a:xfrm>
            <a:off x="9051891" y="318254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11060928" y="1772321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HTTP1.0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737954" y="4265312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HTTP1.1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4486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643247"/>
            <a:ext cx="14714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467404" y="962525"/>
            <a:ext cx="280036" cy="44115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7440" y="773019"/>
            <a:ext cx="21959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7440" y="4826681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9496" y="2918502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607944" y="34016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82277" y="89748"/>
            <a:ext cx="6950944" cy="142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结构：浏览器、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服务器、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URL</a:t>
            </a:r>
            <a:r>
              <a:rPr lang="zh-CN" altLang="en-US" sz="2000" dirty="0"/>
              <a:t>：服务器主机域名</a:t>
            </a:r>
            <a:r>
              <a:rPr lang="en-US" altLang="zh-CN" sz="2000" dirty="0"/>
              <a:t>(IP</a:t>
            </a:r>
            <a:r>
              <a:rPr lang="zh-CN" altLang="en-US" sz="2000" dirty="0"/>
              <a:t>地址</a:t>
            </a:r>
            <a:r>
              <a:rPr lang="en-US" altLang="zh-CN" sz="2000" dirty="0"/>
              <a:t>)+</a:t>
            </a:r>
            <a:r>
              <a:rPr lang="zh-CN" altLang="en-US" sz="2000" dirty="0"/>
              <a:t>对象的路径名</a:t>
            </a:r>
            <a:endParaRPr lang="en-US" altLang="zh-CN" sz="2000" dirty="0"/>
          </a:p>
        </p:txBody>
      </p:sp>
      <p:sp>
        <p:nvSpPr>
          <p:cNvPr id="9" name="左大括号 8"/>
          <p:cNvSpPr/>
          <p:nvPr/>
        </p:nvSpPr>
        <p:spPr>
          <a:xfrm>
            <a:off x="2603424" y="251612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4036" y="2347175"/>
            <a:ext cx="3644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4459705" y="2537434"/>
            <a:ext cx="276793" cy="20478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69400" y="2412720"/>
            <a:ext cx="24329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请求报文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响应报文</a:t>
            </a:r>
          </a:p>
        </p:txBody>
      </p:sp>
      <p:sp>
        <p:nvSpPr>
          <p:cNvPr id="6" name="矩形 5"/>
          <p:cNvSpPr/>
          <p:nvPr/>
        </p:nvSpPr>
        <p:spPr>
          <a:xfrm>
            <a:off x="6951648" y="2407864"/>
            <a:ext cx="41889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请求行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:&lt;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方法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&gt;&lt;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URL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&gt;&lt;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协议版本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&gt;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1648" y="4259379"/>
            <a:ext cx="48894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状态行：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协议版本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 &lt;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状态码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 &lt;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短语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810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643247"/>
            <a:ext cx="14714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467404" y="962525"/>
            <a:ext cx="280036" cy="44115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7440" y="773019"/>
            <a:ext cx="21959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7440" y="4826681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9496" y="2918502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607944" y="34016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82277" y="89748"/>
            <a:ext cx="6950944" cy="142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结构：浏览器、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服务器、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URL</a:t>
            </a:r>
            <a:r>
              <a:rPr lang="zh-CN" altLang="en-US" sz="2000" dirty="0"/>
              <a:t>：服务器主机域名</a:t>
            </a:r>
            <a:r>
              <a:rPr lang="en-US" altLang="zh-CN" sz="2000" dirty="0"/>
              <a:t>(IP</a:t>
            </a:r>
            <a:r>
              <a:rPr lang="zh-CN" altLang="en-US" sz="2000" dirty="0"/>
              <a:t>地址</a:t>
            </a:r>
            <a:r>
              <a:rPr lang="en-US" altLang="zh-CN" sz="2000" dirty="0"/>
              <a:t>)+</a:t>
            </a:r>
            <a:r>
              <a:rPr lang="zh-CN" altLang="en-US" sz="2000" dirty="0"/>
              <a:t>对象的路径名</a:t>
            </a:r>
            <a:endParaRPr lang="en-US" altLang="zh-CN" sz="2000" dirty="0"/>
          </a:p>
        </p:txBody>
      </p:sp>
      <p:sp>
        <p:nvSpPr>
          <p:cNvPr id="9" name="左大括号 8"/>
          <p:cNvSpPr/>
          <p:nvPr/>
        </p:nvSpPr>
        <p:spPr>
          <a:xfrm>
            <a:off x="2603424" y="251612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4036" y="2347175"/>
            <a:ext cx="3644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4459705" y="2537434"/>
            <a:ext cx="276793" cy="20478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69400" y="2412720"/>
            <a:ext cx="24329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请求报文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响应报文</a:t>
            </a:r>
          </a:p>
        </p:txBody>
      </p:sp>
      <p:sp>
        <p:nvSpPr>
          <p:cNvPr id="6" name="矩形 5"/>
          <p:cNvSpPr/>
          <p:nvPr/>
        </p:nvSpPr>
        <p:spPr>
          <a:xfrm>
            <a:off x="6951648" y="2407864"/>
            <a:ext cx="41889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请求行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:&lt;</a:t>
            </a:r>
            <a:r>
              <a:rPr lang="zh-CN" altLang="en-US" sz="2000" dirty="0">
                <a:solidFill>
                  <a:schemeClr val="accent6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方法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&gt;&lt;</a:t>
            </a:r>
            <a:r>
              <a:rPr lang="en-US" altLang="zh-CN" sz="2000" dirty="0">
                <a:solidFill>
                  <a:schemeClr val="accent6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URL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&gt;&lt;</a:t>
            </a:r>
            <a:r>
              <a:rPr lang="zh-CN" altLang="en-US" sz="2000" dirty="0">
                <a:solidFill>
                  <a:schemeClr val="accent6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协议版本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&gt;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1648" y="4259379"/>
            <a:ext cx="48894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状态行：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协议版本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 &lt;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状态码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 &lt;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短语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286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643247"/>
            <a:ext cx="14714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467404" y="962525"/>
            <a:ext cx="280036" cy="44115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7440" y="773019"/>
            <a:ext cx="21959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7440" y="4826681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9496" y="2918502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607944" y="34016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82277" y="89748"/>
            <a:ext cx="6950944" cy="142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结构：浏览器、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服务器、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URL</a:t>
            </a:r>
            <a:r>
              <a:rPr lang="zh-CN" altLang="en-US" sz="2000" dirty="0"/>
              <a:t>：服务器主机域名</a:t>
            </a:r>
            <a:r>
              <a:rPr lang="en-US" altLang="zh-CN" sz="2000" dirty="0"/>
              <a:t>(IP</a:t>
            </a:r>
            <a:r>
              <a:rPr lang="zh-CN" altLang="en-US" sz="2000" dirty="0"/>
              <a:t>地址</a:t>
            </a:r>
            <a:r>
              <a:rPr lang="en-US" altLang="zh-CN" sz="2000" dirty="0"/>
              <a:t>)+</a:t>
            </a:r>
            <a:r>
              <a:rPr lang="zh-CN" altLang="en-US" sz="2000" dirty="0"/>
              <a:t>对象的路径名</a:t>
            </a:r>
            <a:endParaRPr lang="en-US" altLang="zh-CN" sz="2000" dirty="0"/>
          </a:p>
        </p:txBody>
      </p:sp>
      <p:sp>
        <p:nvSpPr>
          <p:cNvPr id="9" name="左大括号 8"/>
          <p:cNvSpPr/>
          <p:nvPr/>
        </p:nvSpPr>
        <p:spPr>
          <a:xfrm>
            <a:off x="2603424" y="251612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4036" y="2347175"/>
            <a:ext cx="3644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4459705" y="2537434"/>
            <a:ext cx="276793" cy="20478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69400" y="2412720"/>
            <a:ext cx="24329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请求报文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响应报文</a:t>
            </a:r>
          </a:p>
        </p:txBody>
      </p:sp>
      <p:sp>
        <p:nvSpPr>
          <p:cNvPr id="6" name="矩形 5"/>
          <p:cNvSpPr/>
          <p:nvPr/>
        </p:nvSpPr>
        <p:spPr>
          <a:xfrm>
            <a:off x="6951648" y="2407864"/>
            <a:ext cx="41889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请求行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:&lt;</a:t>
            </a:r>
            <a:r>
              <a:rPr lang="zh-CN" altLang="en-US" sz="2000" dirty="0">
                <a:solidFill>
                  <a:schemeClr val="accent6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方法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&gt;&lt;</a:t>
            </a:r>
            <a:r>
              <a:rPr lang="en-US" altLang="zh-CN" sz="2000" dirty="0">
                <a:solidFill>
                  <a:schemeClr val="accent6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URL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&gt;&lt;</a:t>
            </a:r>
            <a:r>
              <a:rPr lang="zh-CN" altLang="en-US" sz="2000" dirty="0">
                <a:solidFill>
                  <a:schemeClr val="accent6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协议版本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&gt;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1648" y="4259379"/>
            <a:ext cx="48894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状态行：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</a:t>
            </a:r>
            <a:r>
              <a:rPr lang="zh-CN" altLang="en-US" sz="2000" dirty="0">
                <a:solidFill>
                  <a:schemeClr val="accent6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协议版本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 &lt;</a:t>
            </a:r>
            <a:r>
              <a:rPr lang="zh-CN" altLang="en-US" sz="2000" dirty="0">
                <a:solidFill>
                  <a:schemeClr val="accent6"/>
                </a:solidFill>
                <a:latin typeface="Microsoft YaHei" charset="-122"/>
                <a:ea typeface="Microsoft YaHei" charset="-122"/>
                <a:cs typeface="Microsoft YaHei" charset="-122"/>
              </a:rPr>
              <a:t>状态码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 &lt;</a:t>
            </a:r>
            <a:r>
              <a:rPr lang="zh-CN" altLang="en-US" sz="2000" dirty="0">
                <a:solidFill>
                  <a:schemeClr val="accent6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短语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94088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643247"/>
            <a:ext cx="14714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467404" y="962525"/>
            <a:ext cx="280036" cy="44115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7440" y="773019"/>
            <a:ext cx="21959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7440" y="4826681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9496" y="2918502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607944" y="34016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82277" y="89748"/>
            <a:ext cx="6950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结构：浏览器、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服务器、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URL</a:t>
            </a:r>
            <a:r>
              <a:rPr lang="zh-CN" altLang="en-US" sz="2000" dirty="0"/>
              <a:t>：服务器主机域名</a:t>
            </a:r>
            <a:r>
              <a:rPr lang="en-US" altLang="zh-CN" sz="2000" dirty="0"/>
              <a:t>(IP</a:t>
            </a:r>
            <a:r>
              <a:rPr lang="zh-CN" altLang="en-US" sz="2000" dirty="0"/>
              <a:t>地址</a:t>
            </a:r>
            <a:r>
              <a:rPr lang="en-US" altLang="zh-CN" sz="2000" dirty="0"/>
              <a:t>)+</a:t>
            </a:r>
            <a:r>
              <a:rPr lang="zh-CN" altLang="en-US" sz="2000" dirty="0"/>
              <a:t>对象的路径名</a:t>
            </a:r>
            <a:endParaRPr lang="en-US" altLang="zh-CN" sz="2000" dirty="0"/>
          </a:p>
        </p:txBody>
      </p:sp>
      <p:sp>
        <p:nvSpPr>
          <p:cNvPr id="9" name="左大括号 8"/>
          <p:cNvSpPr/>
          <p:nvPr/>
        </p:nvSpPr>
        <p:spPr>
          <a:xfrm>
            <a:off x="2603424" y="251612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4036" y="2347175"/>
            <a:ext cx="3644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sp>
        <p:nvSpPr>
          <p:cNvPr id="24" name="左大括号 23"/>
          <p:cNvSpPr/>
          <p:nvPr/>
        </p:nvSpPr>
        <p:spPr>
          <a:xfrm>
            <a:off x="4459705" y="2537434"/>
            <a:ext cx="276793" cy="20478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69400" y="2412720"/>
            <a:ext cx="24329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请求报文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响应报文</a:t>
            </a:r>
          </a:p>
        </p:txBody>
      </p:sp>
      <p:sp>
        <p:nvSpPr>
          <p:cNvPr id="6" name="矩形 5"/>
          <p:cNvSpPr/>
          <p:nvPr/>
        </p:nvSpPr>
        <p:spPr>
          <a:xfrm>
            <a:off x="6951648" y="2407864"/>
            <a:ext cx="418896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请求行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:&lt;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方法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&gt;&lt;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URL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&gt;&lt;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协议版本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&gt;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1648" y="4259379"/>
            <a:ext cx="488948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状态行：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协议版本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 &lt;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状态码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 &lt;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短语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2784786" y="4539052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90645" y="4337829"/>
            <a:ext cx="128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概念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技术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919400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4301900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2.4.3 Cookie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5025" y="2671493"/>
            <a:ext cx="10002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服务器不保存客户的任何信息，被称为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无状态协议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94010" y="488852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10631356" y="201223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137215" y="0"/>
            <a:ext cx="128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概念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技术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051004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2" name="下箭头 1"/>
          <p:cNvSpPr/>
          <p:nvPr/>
        </p:nvSpPr>
        <p:spPr>
          <a:xfrm>
            <a:off x="4883150" y="3870325"/>
            <a:ext cx="694055" cy="14249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4"/>
          <p:cNvSpPr txBox="1"/>
          <p:nvPr/>
        </p:nvSpPr>
        <p:spPr>
          <a:xfrm>
            <a:off x="3512866" y="5295265"/>
            <a:ext cx="498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机制，用于用户跟踪。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1135025" y="2671493"/>
            <a:ext cx="10002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服务器不保存客户的任何信息，被称为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无状态协议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594010" y="488852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10631356" y="201223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137215" y="0"/>
            <a:ext cx="128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概念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技术</a:t>
            </a:r>
            <a:endParaRPr lang="en-US" altLang="zh-CN" sz="2000" dirty="0"/>
          </a:p>
        </p:txBody>
      </p:sp>
      <p:sp>
        <p:nvSpPr>
          <p:cNvPr id="22" name="文本框 6"/>
          <p:cNvSpPr txBox="1"/>
          <p:nvPr/>
        </p:nvSpPr>
        <p:spPr>
          <a:xfrm>
            <a:off x="749785" y="626632"/>
            <a:ext cx="4301900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2.4.3 Cookie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9983212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95020" y="241241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小型文本文件（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）：网站为了辨别用户身份、进行会话跟踪而储存在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用户本地终端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上的数据。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594010" y="488852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0631356" y="201223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37215" y="0"/>
            <a:ext cx="128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概念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技术</a:t>
            </a:r>
            <a:endParaRPr lang="en-US" altLang="zh-CN" sz="2000" dirty="0"/>
          </a:p>
        </p:txBody>
      </p:sp>
      <p:sp>
        <p:nvSpPr>
          <p:cNvPr id="20" name="文本框 6"/>
          <p:cNvSpPr txBox="1"/>
          <p:nvPr/>
        </p:nvSpPr>
        <p:spPr>
          <a:xfrm>
            <a:off x="749785" y="626632"/>
            <a:ext cx="4301900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2.4.3 Cookie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30912" y="4590766"/>
            <a:ext cx="65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对象：网页上的图片、文字、视频等等。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12" y="936120"/>
            <a:ext cx="5984873" cy="35239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301" y="155505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一、万维网应用结构</a:t>
            </a:r>
          </a:p>
        </p:txBody>
      </p:sp>
    </p:spTree>
    <p:extLst>
      <p:ext uri="{BB962C8B-B14F-4D97-AF65-F5344CB8AC3E}">
        <p14:creationId xmlns:p14="http://schemas.microsoft.com/office/powerpoint/2010/main" val="17572154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281" y="2154135"/>
            <a:ext cx="11647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技术主要包括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部分内容：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简答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49785" y="626632"/>
            <a:ext cx="430190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2.4.3 Cookie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594010" y="488852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0631356" y="201223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37215" y="0"/>
            <a:ext cx="128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概念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技术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41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281" y="2154135"/>
            <a:ext cx="11647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技术主要包括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部分内容：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简答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响应报文中的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头行：用户的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，用户偏好等。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749785" y="626632"/>
            <a:ext cx="430190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2.4.3 Cookie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94010" y="488852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631356" y="201223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137215" y="0"/>
            <a:ext cx="128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概念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技术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021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281" y="2154135"/>
            <a:ext cx="11647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技术主要包括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部分内容：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【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简答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响应报文中的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头行：用户的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，用户偏好等。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用户浏览器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存储、维护和管理的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749785" y="626632"/>
            <a:ext cx="430190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2.4.3 Cookie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94010" y="488852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631356" y="201223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137215" y="0"/>
            <a:ext cx="128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概念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技术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822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281" y="2154135"/>
            <a:ext cx="11647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技术主要包括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部分内容：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【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简答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响应报文中的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头行：用户的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，用户偏好等。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用户浏览器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存储、维护和管理的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请求报文中的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头行：用户已访问过的网站再次访问时，浏览器会检索本地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749785" y="626632"/>
            <a:ext cx="430190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2.4.3 Cookie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94010" y="488852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631356" y="201223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137215" y="0"/>
            <a:ext cx="128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概念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技术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632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281" y="2154135"/>
            <a:ext cx="116471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技术主要包括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部分内容：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【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简答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响应报文中的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头行：用户的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，用户偏好等。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用户浏览器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存储、维护和管理的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请求报文中的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头行：用户已访问过的网站再次访问时，浏览器会检索本地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、网站在后台数据库中存储、维护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信息：分配用户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、每个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用户在本网站的访问特征等。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4010" y="488852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10631356" y="201223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137215" y="0"/>
            <a:ext cx="128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概念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技术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749785" y="626632"/>
            <a:ext cx="430190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2.4.3 Cookie</a:t>
            </a:r>
          </a:p>
        </p:txBody>
      </p:sp>
    </p:spTree>
    <p:extLst>
      <p:ext uri="{BB962C8B-B14F-4D97-AF65-F5344CB8AC3E}">
        <p14:creationId xmlns:p14="http://schemas.microsoft.com/office/powerpoint/2010/main" val="7945715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5500" y="1721485"/>
            <a:ext cx="10907395" cy="2797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下列关于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的说法错误的是（）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机制用于用户跟踪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由客户端生成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存储在用户本地终端上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为小型文本文件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5500" y="1721485"/>
            <a:ext cx="1090739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下列关于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的说法错误的是（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机制用于用户跟踪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B:Cookie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由客户端生成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存储在用户本地终端上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为小型文本文件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5500" y="1721485"/>
            <a:ext cx="109073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 </a:t>
            </a:r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)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中文名称为小型文本文件，指某些网站为了辨别用户身份、进行会话跟踪而储存在用户本地终端上的数据。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、因为HTTP服务器并不保存关于客户的任何信息，所以HTTP被称为（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无状态协议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5500" y="1721485"/>
            <a:ext cx="109073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 Cookie  )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中文名称为小型文本文件，指某些网站为了辨别用户身份、进行会话跟踪而储存在用户本地终端上的数据。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、因为HTTP服务器并不保存关于客户的任何信息，所以HTTP被称为（  无状态协议 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659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643247"/>
            <a:ext cx="14714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467404" y="962525"/>
            <a:ext cx="280036" cy="44115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7440" y="773019"/>
            <a:ext cx="21959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7440" y="4826681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9496" y="2918502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607944" y="34016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82277" y="89748"/>
            <a:ext cx="6950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结构：浏览器、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服务器、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URL</a:t>
            </a:r>
            <a:r>
              <a:rPr lang="zh-CN" altLang="en-US" sz="2000" dirty="0"/>
              <a:t>：服务器主机域名</a:t>
            </a:r>
            <a:r>
              <a:rPr lang="en-US" altLang="zh-CN" sz="2000" dirty="0"/>
              <a:t>(IP</a:t>
            </a:r>
            <a:r>
              <a:rPr lang="zh-CN" altLang="en-US" sz="2000" dirty="0"/>
              <a:t>地址</a:t>
            </a:r>
            <a:r>
              <a:rPr lang="en-US" altLang="zh-CN" sz="2000" dirty="0"/>
              <a:t>)+</a:t>
            </a:r>
            <a:r>
              <a:rPr lang="zh-CN" altLang="en-US" sz="2000" dirty="0"/>
              <a:t>对象的路径名</a:t>
            </a:r>
            <a:endParaRPr lang="en-US" altLang="zh-CN" sz="2000" dirty="0"/>
          </a:p>
        </p:txBody>
      </p:sp>
      <p:sp>
        <p:nvSpPr>
          <p:cNvPr id="9" name="左大括号 8"/>
          <p:cNvSpPr/>
          <p:nvPr/>
        </p:nvSpPr>
        <p:spPr>
          <a:xfrm>
            <a:off x="2603424" y="251612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4036" y="2347175"/>
            <a:ext cx="3644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sp>
        <p:nvSpPr>
          <p:cNvPr id="24" name="左大括号 23"/>
          <p:cNvSpPr/>
          <p:nvPr/>
        </p:nvSpPr>
        <p:spPr>
          <a:xfrm>
            <a:off x="4459705" y="2537434"/>
            <a:ext cx="276793" cy="20478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69400" y="2412720"/>
            <a:ext cx="24329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请求报文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响应报文</a:t>
            </a:r>
          </a:p>
        </p:txBody>
      </p:sp>
      <p:sp>
        <p:nvSpPr>
          <p:cNvPr id="6" name="矩形 5"/>
          <p:cNvSpPr/>
          <p:nvPr/>
        </p:nvSpPr>
        <p:spPr>
          <a:xfrm>
            <a:off x="6951648" y="2407864"/>
            <a:ext cx="418896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请求行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:&lt;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方法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&gt;&lt;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URL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&gt;&lt;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协议版本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&gt;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1648" y="4259379"/>
            <a:ext cx="488948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状态行：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协议版本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 &lt;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状态码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 &lt;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短语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2784786" y="4539052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90645" y="4337829"/>
            <a:ext cx="128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概念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技术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0933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907" y="1888103"/>
            <a:ext cx="10341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、统一资源定位符（</a:t>
            </a:r>
            <a:r>
              <a:rPr lang="en-US" altLang="zh-CN" sz="2400" dirty="0"/>
              <a:t> Universal Resource Locator, URL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URL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地址：存放对象的</a:t>
            </a:r>
            <a:r>
              <a:rPr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主机域名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（或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地址）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＋</a:t>
            </a:r>
            <a:r>
              <a:rPr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对象的路径名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   例：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       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www.abc.edu.cn</a:t>
            </a:r>
            <a:r>
              <a:rPr lang="en-US" altLang="zh-CN" sz="2400" b="1" dirty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/cs/</a:t>
            </a:r>
            <a:r>
              <a:rPr lang="en-US" altLang="zh-CN" sz="2400" b="1" dirty="0" err="1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index.html</a:t>
            </a:r>
            <a:endParaRPr lang="en-US" altLang="zh-CN" sz="2400" b="1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301" y="155505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一、万维网应用结构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750198" y="874583"/>
            <a:ext cx="22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万维网应用结构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10495019" y="432504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17138" y="301324"/>
            <a:ext cx="16286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结构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49784" y="626632"/>
            <a:ext cx="5394073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2.4.1 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万维网应用结构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526510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6866" y="2483876"/>
            <a:ext cx="145186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第二章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网络应用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768727" y="1116107"/>
            <a:ext cx="372967" cy="41954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7791" y="938388"/>
            <a:ext cx="623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第一节 计算机网络应用体系结构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第二节 网络应用通信的基本原理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第三节 域名系统（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DNS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第四节 万维网应用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第五节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Internet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电子邮件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第六节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FTP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第七节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第八节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编程基础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04471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282951" y="2090607"/>
            <a:ext cx="609275" cy="3379751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901" y="1973843"/>
            <a:ext cx="249214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2710901" y="4905995"/>
            <a:ext cx="242311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1" name="矩形 10"/>
          <p:cNvSpPr/>
          <p:nvPr/>
        </p:nvSpPr>
        <p:spPr>
          <a:xfrm>
            <a:off x="100046" y="3440271"/>
            <a:ext cx="2182905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0901" y="3780482"/>
            <a:ext cx="28396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0901" y="2910713"/>
            <a:ext cx="3385099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（简单邮件传输协议）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282951" y="2090607"/>
            <a:ext cx="609275" cy="3379751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901" y="1973843"/>
            <a:ext cx="249214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2710901" y="4905995"/>
            <a:ext cx="242311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1" name="矩形 10"/>
          <p:cNvSpPr/>
          <p:nvPr/>
        </p:nvSpPr>
        <p:spPr>
          <a:xfrm>
            <a:off x="100046" y="3440271"/>
            <a:ext cx="2182905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0901" y="3780482"/>
            <a:ext cx="28396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130E0A-0230-4144-812D-49212CCFD336}"/>
              </a:ext>
            </a:extLst>
          </p:cNvPr>
          <p:cNvSpPr/>
          <p:nvPr/>
        </p:nvSpPr>
        <p:spPr>
          <a:xfrm>
            <a:off x="2710901" y="2910713"/>
            <a:ext cx="3385099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（简单邮件传输协议）</a:t>
            </a:r>
          </a:p>
        </p:txBody>
      </p:sp>
    </p:spTree>
    <p:extLst>
      <p:ext uri="{BB962C8B-B14F-4D97-AF65-F5344CB8AC3E}">
        <p14:creationId xmlns:p14="http://schemas.microsoft.com/office/powerpoint/2010/main" val="43040994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523934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5" y="2714171"/>
            <a:ext cx="1176468" cy="9470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94142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+mn-ea"/>
              </a:rPr>
              <a:t>赵珂卉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69433"/>
            <a:ext cx="1534886" cy="153488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15000" y="5840646"/>
            <a:ext cx="157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邮件服务器</a:t>
            </a:r>
          </a:p>
        </p:txBody>
      </p:sp>
      <p:cxnSp>
        <p:nvCxnSpPr>
          <p:cNvPr id="24" name="直线箭头连接符 23"/>
          <p:cNvCxnSpPr>
            <a:stCxn id="13" idx="3"/>
          </p:cNvCxnSpPr>
          <p:nvPr/>
        </p:nvCxnSpPr>
        <p:spPr>
          <a:xfrm>
            <a:off x="2460983" y="3187700"/>
            <a:ext cx="3254017" cy="1749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20" y="2714170"/>
            <a:ext cx="1176468" cy="947057"/>
          </a:xfrm>
          <a:prstGeom prst="rect">
            <a:avLst/>
          </a:prstGeom>
        </p:spPr>
      </p:pic>
      <p:cxnSp>
        <p:nvCxnSpPr>
          <p:cNvPr id="27" name="直线箭头连接符 26"/>
          <p:cNvCxnSpPr>
            <a:stCxn id="21" idx="3"/>
            <a:endCxn id="26" idx="1"/>
          </p:cNvCxnSpPr>
          <p:nvPr/>
        </p:nvCxnSpPr>
        <p:spPr>
          <a:xfrm flipV="1">
            <a:off x="7249886" y="3187699"/>
            <a:ext cx="2593734" cy="1749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062047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+mn-ea"/>
              </a:rPr>
              <a:t>孙小涵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9" name="矩形 28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30" name="矩形 29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5" y="2714171"/>
            <a:ext cx="1176468" cy="9470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94142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+mn-ea"/>
              </a:rPr>
              <a:t>赵珂卉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69433"/>
            <a:ext cx="1534886" cy="153488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15000" y="5840646"/>
            <a:ext cx="157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邮件服务器</a:t>
            </a:r>
          </a:p>
        </p:txBody>
      </p:sp>
      <p:cxnSp>
        <p:nvCxnSpPr>
          <p:cNvPr id="24" name="直线箭头连接符 23"/>
          <p:cNvCxnSpPr>
            <a:stCxn id="13" idx="3"/>
          </p:cNvCxnSpPr>
          <p:nvPr/>
        </p:nvCxnSpPr>
        <p:spPr>
          <a:xfrm>
            <a:off x="2460983" y="3187700"/>
            <a:ext cx="3254017" cy="1749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1783531">
            <a:off x="2958247" y="3475010"/>
            <a:ext cx="2755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简单邮件传输协议</a:t>
            </a:r>
            <a:endParaRPr kumimoji="1" lang="zh-CN" altLang="en-US" sz="2000" dirty="0">
              <a:latin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20" y="2714170"/>
            <a:ext cx="1176468" cy="947057"/>
          </a:xfrm>
          <a:prstGeom prst="rect">
            <a:avLst/>
          </a:prstGeom>
        </p:spPr>
      </p:pic>
      <p:cxnSp>
        <p:nvCxnSpPr>
          <p:cNvPr id="27" name="直线箭头连接符 26"/>
          <p:cNvCxnSpPr>
            <a:stCxn id="21" idx="3"/>
            <a:endCxn id="26" idx="1"/>
          </p:cNvCxnSpPr>
          <p:nvPr/>
        </p:nvCxnSpPr>
        <p:spPr>
          <a:xfrm flipV="1">
            <a:off x="7249886" y="3187699"/>
            <a:ext cx="2593734" cy="1749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062047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+mn-ea"/>
              </a:rPr>
              <a:t>孙小涵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0" name="文本框 6"/>
          <p:cNvSpPr txBox="1"/>
          <p:nvPr/>
        </p:nvSpPr>
        <p:spPr>
          <a:xfrm>
            <a:off x="735180" y="596787"/>
            <a:ext cx="523934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33" name="矩形 32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34" name="矩形 33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8651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5" y="2714171"/>
            <a:ext cx="1176468" cy="9470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94142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+mn-ea"/>
              </a:rPr>
              <a:t>赵珂卉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69433"/>
            <a:ext cx="1534886" cy="153488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15000" y="5840646"/>
            <a:ext cx="157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邮件服务器</a:t>
            </a:r>
          </a:p>
        </p:txBody>
      </p:sp>
      <p:cxnSp>
        <p:nvCxnSpPr>
          <p:cNvPr id="24" name="直线箭头连接符 23"/>
          <p:cNvCxnSpPr>
            <a:stCxn id="13" idx="3"/>
          </p:cNvCxnSpPr>
          <p:nvPr/>
        </p:nvCxnSpPr>
        <p:spPr>
          <a:xfrm>
            <a:off x="2460983" y="3187700"/>
            <a:ext cx="3254017" cy="1749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20" y="2714170"/>
            <a:ext cx="1176468" cy="947057"/>
          </a:xfrm>
          <a:prstGeom prst="rect">
            <a:avLst/>
          </a:prstGeom>
        </p:spPr>
      </p:pic>
      <p:cxnSp>
        <p:nvCxnSpPr>
          <p:cNvPr id="27" name="直线箭头连接符 26"/>
          <p:cNvCxnSpPr>
            <a:stCxn id="21" idx="3"/>
            <a:endCxn id="26" idx="1"/>
          </p:cNvCxnSpPr>
          <p:nvPr/>
        </p:nvCxnSpPr>
        <p:spPr>
          <a:xfrm flipV="1">
            <a:off x="7249886" y="3187699"/>
            <a:ext cx="2593734" cy="1749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062047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+mn-ea"/>
              </a:rPr>
              <a:t>孙小涵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 rot="19540308">
            <a:off x="7220181" y="3338716"/>
            <a:ext cx="265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简单邮件传输协议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735180" y="596787"/>
            <a:ext cx="523934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0" name="左大括号 29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33" name="矩形 32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34" name="矩形 33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 rot="1783531">
            <a:off x="2958247" y="3475010"/>
            <a:ext cx="2755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简单邮件传输协议</a:t>
            </a:r>
            <a:endParaRPr kumimoji="1"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29406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5" y="2714171"/>
            <a:ext cx="1176468" cy="9470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94142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+mn-ea"/>
              </a:rPr>
              <a:t>赵珂卉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69433"/>
            <a:ext cx="1534886" cy="153488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15000" y="5840646"/>
            <a:ext cx="157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邮件服务器</a:t>
            </a:r>
          </a:p>
        </p:txBody>
      </p:sp>
      <p:cxnSp>
        <p:nvCxnSpPr>
          <p:cNvPr id="24" name="直线箭头连接符 23"/>
          <p:cNvCxnSpPr>
            <a:stCxn id="13" idx="3"/>
          </p:cNvCxnSpPr>
          <p:nvPr/>
        </p:nvCxnSpPr>
        <p:spPr>
          <a:xfrm>
            <a:off x="2460983" y="3187700"/>
            <a:ext cx="3254017" cy="1749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20" y="2714170"/>
            <a:ext cx="1176468" cy="947057"/>
          </a:xfrm>
          <a:prstGeom prst="rect">
            <a:avLst/>
          </a:prstGeom>
        </p:spPr>
      </p:pic>
      <p:cxnSp>
        <p:nvCxnSpPr>
          <p:cNvPr id="27" name="直线箭头连接符 26"/>
          <p:cNvCxnSpPr>
            <a:stCxn id="21" idx="3"/>
            <a:endCxn id="26" idx="1"/>
          </p:cNvCxnSpPr>
          <p:nvPr/>
        </p:nvCxnSpPr>
        <p:spPr>
          <a:xfrm flipV="1">
            <a:off x="7249886" y="3187699"/>
            <a:ext cx="2593734" cy="1749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062047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+mn-ea"/>
              </a:rPr>
              <a:t>孙小涵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 rot="19540308">
            <a:off x="7220181" y="3338716"/>
            <a:ext cx="265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简单邮件传输协议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63259" y="204707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邮件读取协议</a:t>
            </a:r>
            <a:endParaRPr lang="zh-CN" altLang="en-US" sz="2000" dirty="0"/>
          </a:p>
        </p:txBody>
      </p:sp>
      <p:sp>
        <p:nvSpPr>
          <p:cNvPr id="23" name="文本框 6"/>
          <p:cNvSpPr txBox="1"/>
          <p:nvPr/>
        </p:nvSpPr>
        <p:spPr>
          <a:xfrm>
            <a:off x="735180" y="596787"/>
            <a:ext cx="523934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0" name="左大括号 29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33" name="矩形 32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34" name="矩形 33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 rot="1783531">
            <a:off x="2958247" y="3475010"/>
            <a:ext cx="2755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简单邮件传输协议</a:t>
            </a:r>
            <a:endParaRPr kumimoji="1"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6483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/>
          <p:cNvSpPr txBox="1"/>
          <p:nvPr/>
        </p:nvSpPr>
        <p:spPr>
          <a:xfrm>
            <a:off x="735180" y="596787"/>
            <a:ext cx="629126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2" name="矩形 21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A495D3-F79F-CB42-92C3-B89886F9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653" y="2270076"/>
            <a:ext cx="4271681" cy="1876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C0F28BE-C7C8-0840-AB67-0E63D667112A}"/>
              </a:ext>
            </a:extLst>
          </p:cNvPr>
          <p:cNvSpPr txBox="1"/>
          <p:nvPr/>
        </p:nvSpPr>
        <p:spPr>
          <a:xfrm>
            <a:off x="1127760" y="2516505"/>
            <a:ext cx="7061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用户代理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简单邮件传输协议（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邮件读取协议（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27760" y="2516505"/>
            <a:ext cx="7061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用户代理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简单邮件传输协议（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邮件读取协议（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735180" y="596787"/>
            <a:ext cx="629126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2" name="矩形 21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A495D3-F79F-CB42-92C3-B89886F9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653" y="2270076"/>
            <a:ext cx="4271681" cy="1876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34366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27760" y="2516505"/>
            <a:ext cx="7061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、用户代理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简单邮件传输协议（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邮件读取协议（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735180" y="596787"/>
            <a:ext cx="629126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2" name="矩形 21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A495D3-F79F-CB42-92C3-B89886F9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653" y="2270076"/>
            <a:ext cx="4271681" cy="1876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287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907" y="1888103"/>
            <a:ext cx="10341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、统一资源定位符（</a:t>
            </a:r>
            <a:r>
              <a:rPr lang="en-US" altLang="zh-CN" sz="2400" dirty="0"/>
              <a:t> Universal Resource Locator, URL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URL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地址：存放对象的</a:t>
            </a:r>
            <a:r>
              <a: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主机域名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（或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地址）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＋</a:t>
            </a:r>
            <a:r>
              <a:rPr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对象的路径名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   例：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       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www.abc.edu.cn</a:t>
            </a:r>
            <a:r>
              <a:rPr lang="en-US" altLang="zh-CN" sz="2400" b="1" dirty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/cs/</a:t>
            </a:r>
            <a:r>
              <a:rPr lang="en-US" altLang="zh-CN" sz="2400" b="1" dirty="0" err="1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index.html</a:t>
            </a:r>
            <a:endParaRPr lang="en-US" altLang="zh-CN" sz="2400" b="1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301" y="155505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一、万维网应用结构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750198" y="874583"/>
            <a:ext cx="22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万维网应用结构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10495019" y="432504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17138" y="301324"/>
            <a:ext cx="16286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结构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49784" y="626632"/>
            <a:ext cx="5394073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2.4.1 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万维网应用结构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233051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27760" y="2516505"/>
            <a:ext cx="7061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、用户代理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、简单邮件传输协议（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邮件读取协议（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735180" y="596787"/>
            <a:ext cx="629126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2" name="矩形 21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A495D3-F79F-CB42-92C3-B89886F9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653" y="2270076"/>
            <a:ext cx="4271681" cy="1876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118812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27760" y="2516505"/>
            <a:ext cx="7061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、用户代理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、简单邮件传输协议（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、邮件读取协议（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735180" y="596787"/>
            <a:ext cx="629126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2" name="矩形 21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A495D3-F79F-CB42-92C3-B89886F9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653" y="2270076"/>
            <a:ext cx="4271681" cy="1876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0202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27760" y="2516505"/>
            <a:ext cx="1042255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、邮件服务器：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电子邮件体系结构的核心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功能：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发送和接收邮件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向发信人报告邮件传送情况（已交付、被拒绝、丢失等）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用户注册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分配存储空间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2" name="矩形 21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35180" y="596787"/>
            <a:ext cx="629126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E968124-4E57-5345-8550-913A90E8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313" y="1670624"/>
            <a:ext cx="3895326" cy="1710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615142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27760" y="2516505"/>
            <a:ext cx="10165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、用户代理：电子邮件应用的客户端软件。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例如：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Outlook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Apple Mail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Fox Mail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功能：支持用户撰写、显示、处理和收发邮件。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为用户阅读、回复、转发、保存和撰写邮件提供编辑与操作环境。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2" name="矩形 21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35180" y="596787"/>
            <a:ext cx="629126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18C779-E06D-3D4E-B65B-D3EBAC69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313" y="1670624"/>
            <a:ext cx="3895326" cy="1710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50304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27760" y="2516505"/>
            <a:ext cx="10993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、简单邮件传输协议（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Simple Mail Transfer Protocol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，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电子邮件中应用层协议。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功能：实现邮件服务器之间或用户代理到邮件服务器之间的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邮件传输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2" name="矩形 21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35180" y="596787"/>
            <a:ext cx="629126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B28C89-C728-E84E-BE8B-056AF218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513" y="4479351"/>
            <a:ext cx="3895326" cy="1710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714536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27760" y="2516505"/>
            <a:ext cx="70618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、邮件读取协议（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2" name="矩形 21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14888"/>
              </p:ext>
            </p:extLst>
          </p:nvPr>
        </p:nvGraphicFramePr>
        <p:xfrm>
          <a:off x="1026662" y="3350496"/>
          <a:ext cx="9993426" cy="1484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6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第三版邮局协议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Post Office Protocol - Version 3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POP3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互联网邮件访问协议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Internet Message Access Protocol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IMAP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Web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邮件系统的邮件读取协议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HyperText</a:t>
                      </a: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Transfer Protocol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HTTP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本框 6"/>
          <p:cNvSpPr txBox="1"/>
          <p:nvPr/>
        </p:nvSpPr>
        <p:spPr>
          <a:xfrm>
            <a:off x="735180" y="596787"/>
            <a:ext cx="629126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电子邮件系统结构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D94344-E8EA-9943-BE69-396294AB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37" y="1588801"/>
            <a:ext cx="3531751" cy="155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812245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5500" y="1721485"/>
            <a:ext cx="1090739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作为电子邮件应用客户端软件的用户代理不包括（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A:Apple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Mail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B:MIME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C:Fox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Mail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D:Outlook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8028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5500" y="1721485"/>
            <a:ext cx="1090739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作为电子邮件应用客户端软件的用户代理不包括（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A:Apple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Mail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B:MIME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C:Fox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Mail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D:Outlook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526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5500" y="1721485"/>
            <a:ext cx="10907395" cy="2797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电子邮件系统不包括（）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简单邮件传输协议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邮件读取协议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7709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5500" y="1721485"/>
            <a:ext cx="1090739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电子邮件系统不包括（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简单邮件传输协议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邮件读取协议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907" y="1888103"/>
            <a:ext cx="10341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、统一资源定位符（</a:t>
            </a:r>
            <a:r>
              <a:rPr lang="en-US" altLang="zh-CN" sz="2400" dirty="0"/>
              <a:t> Universal Resource Locator, URL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URL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地址：存放对象的</a:t>
            </a:r>
            <a:r>
              <a: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主机域名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（或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地址）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＋</a:t>
            </a:r>
            <a:r>
              <a:rPr lang="zh-CN" altLang="en-US" sz="2400" b="1" dirty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对象的路径名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   例：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       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www.abc.edu.cn</a:t>
            </a:r>
            <a:r>
              <a:rPr lang="en-US" altLang="zh-CN" sz="2400" b="1" dirty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/cs/</a:t>
            </a:r>
            <a:r>
              <a:rPr lang="en-US" altLang="zh-CN" sz="2400" b="1" dirty="0" err="1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index.html</a:t>
            </a:r>
            <a:endParaRPr lang="en-US" altLang="zh-CN" sz="2400" b="1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301" y="155505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一、万维网应用结构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750198" y="874583"/>
            <a:ext cx="22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万维网应用结构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10495019" y="432504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17138" y="301324"/>
            <a:ext cx="16286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结构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49784" y="626632"/>
            <a:ext cx="5394073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2.4.1 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万维网应用结构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655459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282951" y="2090607"/>
            <a:ext cx="609275" cy="3379751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901" y="1973843"/>
            <a:ext cx="249214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2710901" y="4905995"/>
            <a:ext cx="242311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1" name="矩形 10"/>
          <p:cNvSpPr/>
          <p:nvPr/>
        </p:nvSpPr>
        <p:spPr>
          <a:xfrm>
            <a:off x="100046" y="3440271"/>
            <a:ext cx="2182905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0901" y="3780482"/>
            <a:ext cx="28396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0901" y="2910713"/>
            <a:ext cx="195219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571929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一、简单邮件传输协议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(Simple Mail Transfer Protocol, SMTP)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：实现邮件服务器之间或用户代理到邮件服务器之间的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邮件传输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5" name="矩形 14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5025" y="2138093"/>
            <a:ext cx="10002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个阶段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的应用层交互完成邮件的传输：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握手阶段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邮件传输阶段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关闭阶段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6" name="矩形 15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49543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4944" y="2125545"/>
            <a:ext cx="9538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定义了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条命令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，每条命令用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个字母组成。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例如：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：标识发件人自己的身份；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：通知服务器准备开始发送邮件内容；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QUIT：命令退出；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定义了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21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种应答信息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，由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位数字的代码开始，后面附上（也可不附）简单的文字说明。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2" name="矩形 21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3" name="矩形 22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180" y="1832584"/>
            <a:ext cx="10336557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）之间一封简单邮件传输的交互过程示例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6" name="矩形 15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372535" y="3300284"/>
            <a:ext cx="2286000" cy="5942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anose="02010600030101010101" pitchFamily="2" charset="-122"/>
              </a:rPr>
              <a:t>阶段一：握手阶段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495" y="2720247"/>
            <a:ext cx="858252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220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mail.abc.com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HELO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xyz.hit.edu.cn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Hello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xyz.hit.edu.cn,pleased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</a:t>
            </a:r>
          </a:p>
        </p:txBody>
      </p:sp>
      <p:sp>
        <p:nvSpPr>
          <p:cNvPr id="13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8" name="矩形 17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9" name="矩形 18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191018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220134" y="3301429"/>
            <a:ext cx="2855495" cy="6008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anose="02010600030101010101" pitchFamily="2" charset="-122"/>
              </a:rPr>
              <a:t>阶段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二：邮件传输阶段</a:t>
            </a:r>
            <a:endParaRPr lang="zh-CN" altLang="zh-CN" sz="2000" dirty="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8" name="矩形 17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9" name="矩形 18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198002" y="1505439"/>
            <a:ext cx="8261684" cy="419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客户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MAIL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FROM:&lt;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user_a@xyz.hit.edu.cn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服务器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b="1" dirty="0">
                <a:solidFill>
                  <a:srgbClr val="20202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250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user_a@xyz.hit.edu.cn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Sender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ok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客户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RCPT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TO:&lt;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user_b@mail.abc.com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服务器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250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user_b@mail.abc.com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Recipient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ok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客户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服务器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354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Enter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mail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end with “.” on a line by itself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客户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 Are you available tonight?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客户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 How about going to the cinema together?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客户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 .</a:t>
            </a:r>
          </a:p>
        </p:txBody>
      </p:sp>
    </p:spTree>
    <p:extLst>
      <p:ext uri="{BB962C8B-B14F-4D97-AF65-F5344CB8AC3E}">
        <p14:creationId xmlns:p14="http://schemas.microsoft.com/office/powerpoint/2010/main" val="175753700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0" y="3247520"/>
            <a:ext cx="2855495" cy="5063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anose="02010600030101010101" pitchFamily="2" charset="-122"/>
              </a:rPr>
              <a:t>阶段</a:t>
            </a:r>
            <a:r>
              <a:rPr lang="zh-CN" altLang="en-US" sz="2400" dirty="0">
                <a:latin typeface="+mn-ea"/>
                <a:cs typeface="宋体" panose="02010600030101010101" pitchFamily="2" charset="-122"/>
              </a:rPr>
              <a:t>三：关闭阶段</a:t>
            </a:r>
            <a:endParaRPr lang="zh-CN" altLang="zh-CN" sz="2400" dirty="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8" name="矩形 17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9" name="矩形 18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855495" y="2657763"/>
            <a:ext cx="8261684" cy="1685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服务器</a:t>
            </a:r>
            <a:r>
              <a:rPr lang="en-US" altLang="zh-CN" sz="2400" dirty="0"/>
              <a:t>: </a:t>
            </a:r>
            <a:r>
              <a:rPr lang="en-US" altLang="zh-CN" sz="2400" b="1" dirty="0"/>
              <a:t>250</a:t>
            </a:r>
            <a:r>
              <a:rPr lang="en-US" altLang="zh-CN" sz="2400" dirty="0"/>
              <a:t> Message accepted for delivery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客户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QUIT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服务器</a:t>
            </a:r>
            <a:r>
              <a:rPr lang="en-US" altLang="zh-CN" sz="2400" dirty="0"/>
              <a:t>: </a:t>
            </a:r>
            <a:r>
              <a:rPr lang="en-US" altLang="zh-CN" sz="2400" b="1" dirty="0"/>
              <a:t>221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mail.abc.com</a:t>
            </a:r>
            <a:r>
              <a:rPr lang="en-US" altLang="zh-CN" sz="2400" dirty="0"/>
              <a:t> closing connection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436341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094105" y="1863057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简答题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1" name="矩形 20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42405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94105" y="2574290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只能传送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ASCⅡ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码文本内容，包括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命令、应答消息以及邮件内容。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94105" y="1863057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简答题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1" name="矩形 20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36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4125" y="2127560"/>
            <a:ext cx="891984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应用中，寻址一个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对象需要通过一个（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访问协议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B:URL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域名解析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8077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94105" y="2574290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只能传送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ASCⅡ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码文本内容，包括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命令、应答消息以及邮件内容。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94105" y="358838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传送的邮件内容中不能包含“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CRLF.CRLF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”，因为该信息用于标识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邮件内容的结束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94105" y="1863057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简答题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1" name="矩形 20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94600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94105" y="2574290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只能传送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ASCⅡ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码文本内容，包括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命令、应答消息以及邮件内容。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94105" y="358838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传送的邮件内容中不能包含“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CRLF.CRLF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”，因为该信息用于标识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邮件内容的结束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94105" y="1863057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简答题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1" name="矩形 20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900952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94105" y="2574290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只能传送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ASCⅡ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码文本内容，包括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命令、应答消息以及邮件内容。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94105" y="358838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传送的邮件内容中不能包含“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CRLF.CRLF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”，因为该信息用于标识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邮件内容的结束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94105" y="460184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”协议。（补充：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是“拉动”协议）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94105" y="1863057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简答题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1" name="矩形 20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77156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94105" y="2574290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只能传送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ASCⅡ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码文本内容，包括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命令、应答消息以及邮件内容。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94105" y="358838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传送的邮件内容中不能包含“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CRLF.CRLF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”，因为该信息用于标识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邮件内容的结束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94105" y="460184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”协议。（补充：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是“拉动”协议）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94105" y="561530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连接是持久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94105" y="1863057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简答题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35180" y="596787"/>
            <a:ext cx="8821420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1" name="矩形 20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4" y="804054"/>
            <a:ext cx="20225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8884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282951" y="2090607"/>
            <a:ext cx="609275" cy="3379751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901" y="1973843"/>
            <a:ext cx="249214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2710901" y="4905995"/>
            <a:ext cx="242311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1" name="矩形 10"/>
          <p:cNvSpPr/>
          <p:nvPr/>
        </p:nvSpPr>
        <p:spPr>
          <a:xfrm>
            <a:off x="100046" y="3440271"/>
            <a:ext cx="2182905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0901" y="3780482"/>
            <a:ext cx="283966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电子邮件格式与</a:t>
            </a: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0901" y="2910713"/>
            <a:ext cx="195219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470041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508100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电子邮件格式与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5" name="矩形 14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67629" y="1832584"/>
            <a:ext cx="9897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一、电子邮件格式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首部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空白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行主体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735180" y="596787"/>
            <a:ext cx="508100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电子邮件格式与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8" name="矩形 17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3914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67629" y="1832584"/>
            <a:ext cx="9897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一、电子邮件格式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首部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空白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行主体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735180" y="596787"/>
            <a:ext cx="508100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电子邮件格式与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8" name="矩形 17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54" y="2571583"/>
            <a:ext cx="7956680" cy="28067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6E37FF-DD58-0440-A1CD-3B08CBBC2C5A}"/>
              </a:ext>
            </a:extLst>
          </p:cNvPr>
          <p:cNvSpPr/>
          <p:nvPr/>
        </p:nvSpPr>
        <p:spPr>
          <a:xfrm>
            <a:off x="3769654" y="3429000"/>
            <a:ext cx="802346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79E19A-18AB-3645-B542-A48F3B28F2FB}"/>
              </a:ext>
            </a:extLst>
          </p:cNvPr>
          <p:cNvSpPr/>
          <p:nvPr/>
        </p:nvSpPr>
        <p:spPr>
          <a:xfrm>
            <a:off x="3769654" y="3925362"/>
            <a:ext cx="802346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D45F0D-1C2C-2149-84F8-F2320D3E19AB}"/>
              </a:ext>
            </a:extLst>
          </p:cNvPr>
          <p:cNvSpPr/>
          <p:nvPr/>
        </p:nvSpPr>
        <p:spPr>
          <a:xfrm>
            <a:off x="3769654" y="4461322"/>
            <a:ext cx="802346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2A9018-5679-A841-B8A6-9205A35808EA}"/>
              </a:ext>
            </a:extLst>
          </p:cNvPr>
          <p:cNvSpPr/>
          <p:nvPr/>
        </p:nvSpPr>
        <p:spPr>
          <a:xfrm>
            <a:off x="4622800" y="4999294"/>
            <a:ext cx="802346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51352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邮件中常见的首部行内容：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50177"/>
              </p:ext>
            </p:extLst>
          </p:nvPr>
        </p:nvGraphicFramePr>
        <p:xfrm>
          <a:off x="1532268" y="2944071"/>
          <a:ext cx="9604946" cy="322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7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收件人的电子邮件地址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邮件的主题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表示应给某某人发送一个邮件副本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表示发信人的电子邮件地址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发信日期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Reply-To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对方回信所用的地址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文本框 6"/>
          <p:cNvSpPr txBox="1"/>
          <p:nvPr/>
        </p:nvSpPr>
        <p:spPr>
          <a:xfrm>
            <a:off x="735180" y="596787"/>
            <a:ext cx="508100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电子邮件格式与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8" name="矩形 17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邮件中常见的首部行内容：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20914" y="2944071"/>
            <a:ext cx="98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必填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20914" y="4569111"/>
            <a:ext cx="98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可选</a:t>
            </a:r>
            <a:endParaRPr kumimoji="1" lang="zh-CN" altLang="en-US" sz="2000" dirty="0"/>
          </a:p>
        </p:txBody>
      </p:sp>
      <p:sp>
        <p:nvSpPr>
          <p:cNvPr id="14" name="左大括号 13"/>
          <p:cNvSpPr/>
          <p:nvPr/>
        </p:nvSpPr>
        <p:spPr>
          <a:xfrm>
            <a:off x="1135025" y="3643086"/>
            <a:ext cx="272861" cy="238034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33482"/>
              </p:ext>
            </p:extLst>
          </p:nvPr>
        </p:nvGraphicFramePr>
        <p:xfrm>
          <a:off x="1532268" y="2944071"/>
          <a:ext cx="9604946" cy="322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7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后面收件人的电子邮件地址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邮件的主题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表示应给某某人发送一个邮件副本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表示发信人的电子邮件地址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发信日期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Reply-To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对方回信所用的地址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文本框 6"/>
          <p:cNvSpPr txBox="1"/>
          <p:nvPr/>
        </p:nvSpPr>
        <p:spPr>
          <a:xfrm>
            <a:off x="735180" y="596787"/>
            <a:ext cx="508100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电子邮件格式与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2" name="矩形 21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3" name="矩形 22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789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4125" y="2127560"/>
            <a:ext cx="891984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应用中，寻址一个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对象需要通过一个（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访问协议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B:URL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域名解析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2366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180" y="1893240"/>
            <a:ext cx="1063067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二、传输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文本内容时，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必须依据一个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将非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码文本内容转换位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码文本内容，然后再传输。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35180" y="596787"/>
            <a:ext cx="508100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电子邮件格式与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9" name="矩形 18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0" name="矩形 19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732536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180" y="1893240"/>
            <a:ext cx="1063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二、传输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文本内容时，必须依据一个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将非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码文本内容转换位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码文本内容，然后再传输。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35180" y="596787"/>
            <a:ext cx="508100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电子邮件格式与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9" name="矩形 18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0" name="矩形 19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029649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180" y="1893240"/>
            <a:ext cx="1063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二、传输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文本内容时，必须依据一个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将非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码文本内容转换位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码文本内容，然后再传输。</a:t>
            </a:r>
          </a:p>
        </p:txBody>
      </p:sp>
      <p:sp>
        <p:nvSpPr>
          <p:cNvPr id="13" name="下箭头 12"/>
          <p:cNvSpPr/>
          <p:nvPr/>
        </p:nvSpPr>
        <p:spPr>
          <a:xfrm>
            <a:off x="5421531" y="3489065"/>
            <a:ext cx="789305" cy="107505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"/>
          <p:cNvSpPr txBox="1"/>
          <p:nvPr/>
        </p:nvSpPr>
        <p:spPr>
          <a:xfrm>
            <a:off x="1209741" y="4807599"/>
            <a:ext cx="10002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互联网邮件扩展（Multipurpose Internet Mail Extensions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MIME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735180" y="596787"/>
            <a:ext cx="5081004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电子邮件格式与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9" name="矩形 18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0" name="矩形 19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68290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8000" y="1369060"/>
            <a:ext cx="73831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下列哪项不属于邮件的组成部分（）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A:首部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B:空白行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C:尾部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D:主体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6" y="0"/>
            <a:ext cx="1455316" cy="1435682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8000" y="1369060"/>
            <a:ext cx="73831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下列哪项不属于邮件的组成部分（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A:首部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B:空白行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C:尾部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D:主体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6" y="0"/>
            <a:ext cx="1455316" cy="1435682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5330" y="1536700"/>
            <a:ext cx="106343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SMTP作为电子邮件系统的核心应用层协议，关于其特点的描述错误的是（）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A:SMTP只能传送7位ASCII码文本内容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B:SMTP传送的邮件内容中不能包含“CRLF.CRLF”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C:SMTP是“拉动”协议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D:SMTP使用TCP连接是持久的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6" y="0"/>
            <a:ext cx="1455316" cy="1435682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5330" y="1536700"/>
            <a:ext cx="108521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SMTP作为电子邮件系统的核心应用层协议，关于其特点的描述错误的是（</a:t>
            </a:r>
            <a:r>
              <a:rPr 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A:SMTP只能传送7位ASCII码文本内容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B:SMTP传送的邮件内容中不能包含“CRLF.CRLF”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C:SMTP是“拉动”协议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D:SMTP使用TCP连接是持久的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6" y="0"/>
            <a:ext cx="1455316" cy="1435682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282951" y="2090607"/>
            <a:ext cx="609275" cy="3379751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901" y="1973843"/>
            <a:ext cx="249214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2710901" y="4905995"/>
            <a:ext cx="242311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1" name="矩形 10"/>
          <p:cNvSpPr/>
          <p:nvPr/>
        </p:nvSpPr>
        <p:spPr>
          <a:xfrm>
            <a:off x="100046" y="3440271"/>
            <a:ext cx="2182905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0901" y="3780482"/>
            <a:ext cx="28396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0901" y="2910713"/>
            <a:ext cx="195219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679831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823302" y="749006"/>
            <a:ext cx="5395797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邮件读取协议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50790"/>
              </p:ext>
            </p:extLst>
          </p:nvPr>
        </p:nvGraphicFramePr>
        <p:xfrm>
          <a:off x="1026662" y="3010899"/>
          <a:ext cx="9993426" cy="1484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6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第三版邮局协议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Post Office Protocol - Version 3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POP3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互联网邮件访问协议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Internet Message Access Protocol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IMAP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Web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邮件系统的邮件读取协议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HyperText</a:t>
                      </a: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Transfer Protocol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HTTP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0" y="136870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2.5.4.0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邮件读取协议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1" name="矩形 20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2" name="矩形 21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/>
          <p:nvPr/>
        </p:nvSpPr>
        <p:spPr>
          <a:xfrm>
            <a:off x="735180" y="2058712"/>
            <a:ext cx="1145682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一、第三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版邮局协议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： 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Post Office Protocol - Version 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POP3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136870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2.5.4.0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邮件读取协议</a:t>
            </a:r>
          </a:p>
        </p:txBody>
      </p:sp>
      <p:sp>
        <p:nvSpPr>
          <p:cNvPr id="23" name="左大括号 22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5" name="矩形 24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6" name="矩形 25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9" name="文本框 6"/>
          <p:cNvSpPr txBox="1"/>
          <p:nvPr/>
        </p:nvSpPr>
        <p:spPr>
          <a:xfrm>
            <a:off x="823302" y="749006"/>
            <a:ext cx="5395797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邮件读取协议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23433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8316" y="2051234"/>
            <a:ext cx="1011989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、作为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应用的客户端软件是（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、每个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地址主要包括存放对象的服务器主机域名（或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地址）和（</a:t>
            </a:r>
            <a:r>
              <a:rPr lang="zh-CN" altLang="en-US" sz="2400" dirty="0">
                <a:solidFill>
                  <a:schemeClr val="bg1"/>
                </a:solidFill>
              </a:rPr>
              <a:t>对象的路径名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057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520454" y="3072810"/>
          <a:ext cx="9384803" cy="2916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矩形 24"/>
          <p:cNvSpPr/>
          <p:nvPr/>
        </p:nvSpPr>
        <p:spPr>
          <a:xfrm>
            <a:off x="0" y="136870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2.5.4.0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邮件读取协议</a:t>
            </a:r>
          </a:p>
        </p:txBody>
      </p:sp>
      <p:sp>
        <p:nvSpPr>
          <p:cNvPr id="26" name="左大括号 25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8" name="矩形 27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9" name="矩形 28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735180" y="2058712"/>
            <a:ext cx="1145682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一、第三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版邮局协议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： 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Post Office Protocol - Version 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POP3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33" name="文本框 6"/>
          <p:cNvSpPr txBox="1"/>
          <p:nvPr/>
        </p:nvSpPr>
        <p:spPr>
          <a:xfrm>
            <a:off x="823302" y="749006"/>
            <a:ext cx="5395797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邮件读取协议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2409BA-8032-594B-851E-6922ED271349}"/>
              </a:ext>
            </a:extLst>
          </p:cNvPr>
          <p:cNvSpPr/>
          <p:nvPr/>
        </p:nvSpPr>
        <p:spPr>
          <a:xfrm>
            <a:off x="4656667" y="2625534"/>
            <a:ext cx="7465013" cy="423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87861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520454" y="3072810"/>
          <a:ext cx="9384803" cy="2916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矩形 24"/>
          <p:cNvSpPr/>
          <p:nvPr/>
        </p:nvSpPr>
        <p:spPr>
          <a:xfrm>
            <a:off x="0" y="136870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2.5.4.0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邮件读取协议</a:t>
            </a:r>
          </a:p>
        </p:txBody>
      </p:sp>
      <p:sp>
        <p:nvSpPr>
          <p:cNvPr id="26" name="左大括号 25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8" name="矩形 27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9" name="矩形 28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735180" y="2058712"/>
            <a:ext cx="1145682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一、第三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版邮局协议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： 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Post Office Protocol - Version 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POP3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33" name="文本框 6"/>
          <p:cNvSpPr txBox="1"/>
          <p:nvPr/>
        </p:nvSpPr>
        <p:spPr>
          <a:xfrm>
            <a:off x="823302" y="749006"/>
            <a:ext cx="5395797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邮件读取协议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2409BA-8032-594B-851E-6922ED271349}"/>
              </a:ext>
            </a:extLst>
          </p:cNvPr>
          <p:cNvSpPr/>
          <p:nvPr/>
        </p:nvSpPr>
        <p:spPr>
          <a:xfrm>
            <a:off x="8116986" y="2625534"/>
            <a:ext cx="7465013" cy="423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52175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520454" y="3072810"/>
          <a:ext cx="9384803" cy="2916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矩形 24"/>
          <p:cNvSpPr/>
          <p:nvPr/>
        </p:nvSpPr>
        <p:spPr>
          <a:xfrm>
            <a:off x="0" y="136870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2.5.4.0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邮件读取协议</a:t>
            </a:r>
          </a:p>
        </p:txBody>
      </p:sp>
      <p:sp>
        <p:nvSpPr>
          <p:cNvPr id="26" name="左大括号 25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8" name="矩形 27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9" name="矩形 28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735180" y="2058712"/>
            <a:ext cx="1145682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一、第三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版邮局协议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： 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Post Office Protocol - Version 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POP3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33" name="文本框 6"/>
          <p:cNvSpPr txBox="1"/>
          <p:nvPr/>
        </p:nvSpPr>
        <p:spPr>
          <a:xfrm>
            <a:off x="823302" y="749006"/>
            <a:ext cx="5395797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邮件读取协议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2109356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3302" y="2041793"/>
            <a:ext cx="11026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二、互联网邮件访问协议： 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Internet Message Access Protocol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IMAP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IMAP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服务器将每个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邮件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与一个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文件夹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进行关联，通过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IMAP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收件人可以对邮件进行移动、查询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阅读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删除等操作。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136870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2.5.4.0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邮件读取协议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9" name="矩形 18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0" name="矩形 19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823302" y="749006"/>
            <a:ext cx="5395797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邮件读取协议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29814"/>
              </p:ext>
            </p:extLst>
          </p:nvPr>
        </p:nvGraphicFramePr>
        <p:xfrm>
          <a:off x="840111" y="3085852"/>
          <a:ext cx="10810522" cy="2674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4909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IMAP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POP3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相同点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邮件读取协议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邮件读取协议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63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对邮件的操作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会反映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在服务器上。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对邮件的操作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不会反映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在服务器上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0" y="136870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2.5.4.0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邮件读取协议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1" name="矩形 20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823302" y="2041793"/>
            <a:ext cx="1102619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二、互联网邮件访问协议： 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Internet Message Access Protocol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IMAP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25" name="文本框 6"/>
          <p:cNvSpPr txBox="1"/>
          <p:nvPr/>
        </p:nvSpPr>
        <p:spPr>
          <a:xfrm>
            <a:off x="823302" y="749006"/>
            <a:ext cx="5395797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邮件读取协议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75077061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3302" y="1832584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邮件系统的邮件读取协议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76" y="2885669"/>
            <a:ext cx="6389383" cy="356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0" y="136870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2.5.4.0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邮件读取协议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9826976" y="183229"/>
            <a:ext cx="524742" cy="1269363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69483" y="12112"/>
            <a:ext cx="155685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9" name="矩形 18"/>
          <p:cNvSpPr/>
          <p:nvPr/>
        </p:nvSpPr>
        <p:spPr>
          <a:xfrm>
            <a:off x="10169483" y="1120333"/>
            <a:ext cx="168001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20" name="矩形 19"/>
          <p:cNvSpPr/>
          <p:nvPr/>
        </p:nvSpPr>
        <p:spPr>
          <a:xfrm>
            <a:off x="8242888" y="596787"/>
            <a:ext cx="158408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9484" y="804054"/>
            <a:ext cx="20225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69483" y="408082"/>
            <a:ext cx="195219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823302" y="749006"/>
            <a:ext cx="5395797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2.5.4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邮件读取协议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282951" y="2090607"/>
            <a:ext cx="609275" cy="3379751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901" y="1973843"/>
            <a:ext cx="249214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邮件系统结构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2710901" y="4905995"/>
            <a:ext cx="242311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邮件读取协议</a:t>
            </a:r>
          </a:p>
        </p:txBody>
      </p:sp>
      <p:sp>
        <p:nvSpPr>
          <p:cNvPr id="11" name="矩形 10"/>
          <p:cNvSpPr/>
          <p:nvPr/>
        </p:nvSpPr>
        <p:spPr>
          <a:xfrm>
            <a:off x="100046" y="3440271"/>
            <a:ext cx="2182905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0901" y="3780482"/>
            <a:ext cx="28396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电子邮件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格式与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MIME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0901" y="2910713"/>
            <a:ext cx="195219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SMTP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38193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6866" y="2483876"/>
            <a:ext cx="145186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第二章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网络应用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768727" y="1116107"/>
            <a:ext cx="372967" cy="41954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7791" y="938388"/>
            <a:ext cx="623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第一节 计算机网络应用体系结构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第二节 网络应用通信的基本原理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第三节 域名系统（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DNS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第四节 万维网应用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第五节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Internet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电子邮件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第六节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FTP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第七节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第八节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编程基础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4480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左大括号 7"/>
          <p:cNvSpPr/>
          <p:nvPr/>
        </p:nvSpPr>
        <p:spPr>
          <a:xfrm>
            <a:off x="1978510" y="1764632"/>
            <a:ext cx="500518" cy="3192379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3781" y="1617883"/>
            <a:ext cx="194534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2528368" y="4375954"/>
            <a:ext cx="132978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命令</a:t>
            </a:r>
          </a:p>
        </p:txBody>
      </p:sp>
      <p:sp>
        <p:nvSpPr>
          <p:cNvPr id="11" name="矩形 10"/>
          <p:cNvSpPr/>
          <p:nvPr/>
        </p:nvSpPr>
        <p:spPr>
          <a:xfrm>
            <a:off x="1264276" y="3027485"/>
            <a:ext cx="71423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FTP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87492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589264" y="764043"/>
            <a:ext cx="608425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2.6.1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151" y="2017641"/>
            <a:ext cx="991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一、文件传送协议（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 Transfer Protocol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）：在互联网的两个主机间实现文件互传的网络应用的应用层协议。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75073"/>
            <a:ext cx="1178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2.6</a:t>
            </a:r>
            <a:r>
              <a:rPr lang="zh-CN" altLang="fr-F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第六节 </a:t>
            </a:r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FTP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8316" y="2051234"/>
            <a:ext cx="1011989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、作为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应用的客户端软件是（浏览器）。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、每个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地址主要包括存放对象的服务器主机域名（或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地址）和（</a:t>
            </a:r>
            <a:r>
              <a:rPr lang="zh-CN" altLang="en-US" sz="2400" dirty="0"/>
              <a:t>对象的路径名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53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12151" y="2017641"/>
            <a:ext cx="991298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二、FTP的服务器进程由两大部分组成：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主进程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，负责接受新的客户请求；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从属进程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，负责处理单个客户请求，与具体客户进行交互。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75073"/>
            <a:ext cx="1178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2.6</a:t>
            </a:r>
            <a:r>
              <a:rPr lang="zh-CN" altLang="fr-F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第六节 </a:t>
            </a:r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FTP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589264" y="764043"/>
            <a:ext cx="608425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2.6.1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433655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08345" y="2312027"/>
            <a:ext cx="5840819" cy="2849525"/>
            <a:chOff x="2445488" y="2604977"/>
            <a:chExt cx="5840819" cy="2849525"/>
          </a:xfrm>
        </p:grpSpPr>
        <p:sp>
          <p:nvSpPr>
            <p:cNvPr id="14" name="矩形 13"/>
            <p:cNvSpPr/>
            <p:nvPr/>
          </p:nvSpPr>
          <p:spPr>
            <a:xfrm>
              <a:off x="2445488" y="2604977"/>
              <a:ext cx="1509824" cy="1190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FTP</a:t>
              </a:r>
            </a:p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客户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776483" y="2604977"/>
              <a:ext cx="1509824" cy="1190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FTP</a:t>
              </a:r>
            </a:p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服务器</a:t>
              </a:r>
            </a:p>
          </p:txBody>
        </p:sp>
        <p:sp>
          <p:nvSpPr>
            <p:cNvPr id="34" name="圆柱形 33"/>
            <p:cNvSpPr/>
            <p:nvPr/>
          </p:nvSpPr>
          <p:spPr>
            <a:xfrm>
              <a:off x="2535865" y="4720856"/>
              <a:ext cx="1329070" cy="73364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文件系统</a:t>
              </a:r>
            </a:p>
          </p:txBody>
        </p:sp>
        <p:cxnSp>
          <p:nvCxnSpPr>
            <p:cNvPr id="35" name="直接箭头连接符 34"/>
            <p:cNvCxnSpPr>
              <a:stCxn id="14" idx="2"/>
              <a:endCxn id="34" idx="1"/>
            </p:cNvCxnSpPr>
            <p:nvPr/>
          </p:nvCxnSpPr>
          <p:spPr>
            <a:xfrm>
              <a:off x="3200400" y="3795823"/>
              <a:ext cx="0" cy="9250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圆柱形 36"/>
            <p:cNvSpPr/>
            <p:nvPr/>
          </p:nvSpPr>
          <p:spPr>
            <a:xfrm>
              <a:off x="6925891" y="4720856"/>
              <a:ext cx="1329070" cy="73364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文件系统</a:t>
              </a:r>
            </a:p>
          </p:txBody>
        </p:sp>
        <p:cxnSp>
          <p:nvCxnSpPr>
            <p:cNvPr id="38" name="直接箭头连接符 37"/>
            <p:cNvCxnSpPr>
              <a:endCxn id="37" idx="1"/>
            </p:cNvCxnSpPr>
            <p:nvPr/>
          </p:nvCxnSpPr>
          <p:spPr>
            <a:xfrm>
              <a:off x="7590426" y="3795823"/>
              <a:ext cx="0" cy="9250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75073"/>
            <a:ext cx="1178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2.6</a:t>
            </a:r>
            <a:r>
              <a:rPr lang="zh-CN" altLang="fr-F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第六节 </a:t>
            </a:r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FTP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589264" y="764043"/>
            <a:ext cx="608425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2.6.1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08345" y="2312027"/>
            <a:ext cx="5840819" cy="2849525"/>
            <a:chOff x="2445488" y="2604977"/>
            <a:chExt cx="5840819" cy="2849525"/>
          </a:xfrm>
        </p:grpSpPr>
        <p:sp>
          <p:nvSpPr>
            <p:cNvPr id="14" name="矩形 13"/>
            <p:cNvSpPr/>
            <p:nvPr/>
          </p:nvSpPr>
          <p:spPr>
            <a:xfrm>
              <a:off x="2445488" y="2604977"/>
              <a:ext cx="1509824" cy="1190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FTP</a:t>
              </a:r>
            </a:p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客户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776483" y="2604977"/>
              <a:ext cx="1509824" cy="1190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FTP</a:t>
              </a:r>
            </a:p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服务器</a:t>
              </a:r>
            </a:p>
          </p:txBody>
        </p:sp>
        <p:sp>
          <p:nvSpPr>
            <p:cNvPr id="34" name="圆柱形 33"/>
            <p:cNvSpPr/>
            <p:nvPr/>
          </p:nvSpPr>
          <p:spPr>
            <a:xfrm>
              <a:off x="2535865" y="4720856"/>
              <a:ext cx="1329070" cy="73364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文件系统</a:t>
              </a:r>
            </a:p>
          </p:txBody>
        </p:sp>
        <p:cxnSp>
          <p:nvCxnSpPr>
            <p:cNvPr id="35" name="直接箭头连接符 34"/>
            <p:cNvCxnSpPr>
              <a:stCxn id="14" idx="2"/>
              <a:endCxn id="34" idx="1"/>
            </p:cNvCxnSpPr>
            <p:nvPr/>
          </p:nvCxnSpPr>
          <p:spPr>
            <a:xfrm>
              <a:off x="3200400" y="3795823"/>
              <a:ext cx="0" cy="9250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圆柱形 36"/>
            <p:cNvSpPr/>
            <p:nvPr/>
          </p:nvSpPr>
          <p:spPr>
            <a:xfrm>
              <a:off x="6925891" y="4720856"/>
              <a:ext cx="1329070" cy="73364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文件系统</a:t>
              </a:r>
            </a:p>
          </p:txBody>
        </p:sp>
        <p:cxnSp>
          <p:nvCxnSpPr>
            <p:cNvPr id="38" name="直接箭头连接符 37"/>
            <p:cNvCxnSpPr>
              <a:endCxn id="37" idx="1"/>
            </p:cNvCxnSpPr>
            <p:nvPr/>
          </p:nvCxnSpPr>
          <p:spPr>
            <a:xfrm>
              <a:off x="7590426" y="3795823"/>
              <a:ext cx="0" cy="9250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1" name="直接箭头连接符 29"/>
          <p:cNvCxnSpPr/>
          <p:nvPr/>
        </p:nvCxnSpPr>
        <p:spPr>
          <a:xfrm>
            <a:off x="4318169" y="2652269"/>
            <a:ext cx="2821171" cy="0"/>
          </a:xfrm>
          <a:prstGeom prst="straightConnector1">
            <a:avLst/>
          </a:prstGeom>
          <a:ln w="38100">
            <a:solidFill>
              <a:srgbClr val="20202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/>
          <p:nvPr/>
        </p:nvSpPr>
        <p:spPr>
          <a:xfrm>
            <a:off x="4673186" y="2239033"/>
            <a:ext cx="20424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控制连接（持久）                    </a:t>
            </a:r>
          </a:p>
        </p:txBody>
      </p:sp>
      <p:sp>
        <p:nvSpPr>
          <p:cNvPr id="18" name="矩形 17"/>
          <p:cNvSpPr/>
          <p:nvPr/>
        </p:nvSpPr>
        <p:spPr>
          <a:xfrm>
            <a:off x="1398048" y="5385023"/>
            <a:ext cx="10058772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rialMT" charset="0"/>
              </a:rPr>
              <a:t>控制连接：用户登录，服务器授权</a:t>
            </a:r>
            <a:r>
              <a:rPr lang="zh-CN" altLang="en-US" sz="2400" dirty="0">
                <a:latin typeface="MicrosoftYaHei" charset="-122"/>
              </a:rPr>
              <a:t>。 </a:t>
            </a:r>
            <a:endParaRPr lang="zh-CN" altLang="en-US" sz="2400" dirty="0">
              <a:effectLst/>
            </a:endParaRPr>
          </a:p>
        </p:txBody>
      </p:sp>
      <p:grpSp>
        <p:nvGrpSpPr>
          <p:cNvPr id="2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25" name="左大括号 24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0" y="75073"/>
            <a:ext cx="1178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2.6</a:t>
            </a:r>
            <a:r>
              <a:rPr lang="zh-CN" altLang="fr-F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第六节 </a:t>
            </a:r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FTP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0" name="文本框 6"/>
          <p:cNvSpPr txBox="1"/>
          <p:nvPr/>
        </p:nvSpPr>
        <p:spPr>
          <a:xfrm>
            <a:off x="589264" y="764043"/>
            <a:ext cx="608425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2.6.1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843660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08345" y="2312027"/>
            <a:ext cx="5840819" cy="2849525"/>
            <a:chOff x="2445488" y="2604977"/>
            <a:chExt cx="5840819" cy="2849525"/>
          </a:xfrm>
        </p:grpSpPr>
        <p:sp>
          <p:nvSpPr>
            <p:cNvPr id="14" name="矩形 13"/>
            <p:cNvSpPr/>
            <p:nvPr/>
          </p:nvSpPr>
          <p:spPr>
            <a:xfrm>
              <a:off x="2445488" y="2604977"/>
              <a:ext cx="1509824" cy="1190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FTP</a:t>
              </a:r>
            </a:p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客户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776483" y="2604977"/>
              <a:ext cx="1509824" cy="1190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FTP</a:t>
              </a:r>
            </a:p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服务器</a:t>
              </a:r>
            </a:p>
          </p:txBody>
        </p:sp>
        <p:sp>
          <p:nvSpPr>
            <p:cNvPr id="34" name="圆柱形 33"/>
            <p:cNvSpPr/>
            <p:nvPr/>
          </p:nvSpPr>
          <p:spPr>
            <a:xfrm>
              <a:off x="2535865" y="4720856"/>
              <a:ext cx="1329070" cy="73364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文件系统</a:t>
              </a:r>
            </a:p>
          </p:txBody>
        </p:sp>
        <p:cxnSp>
          <p:nvCxnSpPr>
            <p:cNvPr id="35" name="直接箭头连接符 34"/>
            <p:cNvCxnSpPr>
              <a:stCxn id="14" idx="2"/>
              <a:endCxn id="34" idx="1"/>
            </p:cNvCxnSpPr>
            <p:nvPr/>
          </p:nvCxnSpPr>
          <p:spPr>
            <a:xfrm>
              <a:off x="3200400" y="3795823"/>
              <a:ext cx="0" cy="9250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圆柱形 36"/>
            <p:cNvSpPr/>
            <p:nvPr/>
          </p:nvSpPr>
          <p:spPr>
            <a:xfrm>
              <a:off x="6925891" y="4720856"/>
              <a:ext cx="1329070" cy="73364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文件系统</a:t>
              </a:r>
            </a:p>
          </p:txBody>
        </p:sp>
        <p:cxnSp>
          <p:nvCxnSpPr>
            <p:cNvPr id="38" name="直接箭头连接符 37"/>
            <p:cNvCxnSpPr>
              <a:endCxn id="37" idx="1"/>
            </p:cNvCxnSpPr>
            <p:nvPr/>
          </p:nvCxnSpPr>
          <p:spPr>
            <a:xfrm>
              <a:off x="7590426" y="3795823"/>
              <a:ext cx="0" cy="9250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1" name="直接箭头连接符 29"/>
          <p:cNvCxnSpPr/>
          <p:nvPr/>
        </p:nvCxnSpPr>
        <p:spPr>
          <a:xfrm>
            <a:off x="4318169" y="2652269"/>
            <a:ext cx="2821171" cy="0"/>
          </a:xfrm>
          <a:prstGeom prst="straightConnector1">
            <a:avLst/>
          </a:prstGeom>
          <a:ln w="38100">
            <a:solidFill>
              <a:srgbClr val="20202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/>
          <p:nvPr/>
        </p:nvSpPr>
        <p:spPr>
          <a:xfrm>
            <a:off x="4673186" y="2239033"/>
            <a:ext cx="20424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控制连接（持久）                    </a:t>
            </a:r>
          </a:p>
        </p:txBody>
      </p:sp>
      <p:cxnSp>
        <p:nvCxnSpPr>
          <p:cNvPr id="17" name="直接箭头连接符 30"/>
          <p:cNvCxnSpPr/>
          <p:nvPr/>
        </p:nvCxnSpPr>
        <p:spPr>
          <a:xfrm>
            <a:off x="4318169" y="3176809"/>
            <a:ext cx="2821171" cy="0"/>
          </a:xfrm>
          <a:prstGeom prst="straightConnector1">
            <a:avLst/>
          </a:prstGeom>
          <a:ln w="38100">
            <a:solidFill>
              <a:srgbClr val="20202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/>
          <p:cNvSpPr txBox="1"/>
          <p:nvPr/>
        </p:nvSpPr>
        <p:spPr>
          <a:xfrm>
            <a:off x="4644233" y="2807477"/>
            <a:ext cx="20713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数据连接（临时）                    </a:t>
            </a:r>
          </a:p>
        </p:txBody>
      </p:sp>
      <p:sp>
        <p:nvSpPr>
          <p:cNvPr id="24" name="矩形 23"/>
          <p:cNvSpPr/>
          <p:nvPr/>
        </p:nvSpPr>
        <p:spPr>
          <a:xfrm>
            <a:off x="1398048" y="5385023"/>
            <a:ext cx="10058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rialMT" charset="0"/>
              </a:rPr>
              <a:t>数据连接：专门用于文件传输</a:t>
            </a:r>
            <a:r>
              <a:rPr lang="zh-CN" altLang="en-US" sz="2400" dirty="0">
                <a:latin typeface="MicrosoftYaHei" charset="-122"/>
              </a:rPr>
              <a:t>。 </a:t>
            </a:r>
            <a:endParaRPr lang="zh-CN" altLang="en-US" sz="2400" dirty="0">
              <a:effectLst/>
            </a:endParaRPr>
          </a:p>
        </p:txBody>
      </p:sp>
      <p:grpSp>
        <p:nvGrpSpPr>
          <p:cNvPr id="26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27" name="左大括号 26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0" y="75073"/>
            <a:ext cx="1178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2.6</a:t>
            </a:r>
            <a:r>
              <a:rPr lang="zh-CN" altLang="fr-F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第六节 </a:t>
            </a:r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FTP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2" name="文本框 6"/>
          <p:cNvSpPr txBox="1"/>
          <p:nvPr/>
        </p:nvSpPr>
        <p:spPr>
          <a:xfrm>
            <a:off x="589264" y="764043"/>
            <a:ext cx="608425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2.6.1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756437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08345" y="2312027"/>
            <a:ext cx="5840819" cy="2849525"/>
            <a:chOff x="2445488" y="2604977"/>
            <a:chExt cx="5840819" cy="2849525"/>
          </a:xfrm>
        </p:grpSpPr>
        <p:sp>
          <p:nvSpPr>
            <p:cNvPr id="14" name="矩形 13"/>
            <p:cNvSpPr/>
            <p:nvPr/>
          </p:nvSpPr>
          <p:spPr>
            <a:xfrm>
              <a:off x="2445488" y="2604977"/>
              <a:ext cx="1509824" cy="1190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FTP</a:t>
              </a:r>
            </a:p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客户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776483" y="2604977"/>
              <a:ext cx="1509824" cy="1190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FTP</a:t>
              </a:r>
            </a:p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服务器</a:t>
              </a:r>
            </a:p>
          </p:txBody>
        </p:sp>
        <p:sp>
          <p:nvSpPr>
            <p:cNvPr id="34" name="圆柱形 33"/>
            <p:cNvSpPr/>
            <p:nvPr/>
          </p:nvSpPr>
          <p:spPr>
            <a:xfrm>
              <a:off x="2535865" y="4720856"/>
              <a:ext cx="1329070" cy="73364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文件系统</a:t>
              </a:r>
            </a:p>
          </p:txBody>
        </p:sp>
        <p:cxnSp>
          <p:nvCxnSpPr>
            <p:cNvPr id="35" name="直接箭头连接符 34"/>
            <p:cNvCxnSpPr>
              <a:stCxn id="14" idx="2"/>
              <a:endCxn id="34" idx="1"/>
            </p:cNvCxnSpPr>
            <p:nvPr/>
          </p:nvCxnSpPr>
          <p:spPr>
            <a:xfrm>
              <a:off x="3200400" y="3795823"/>
              <a:ext cx="0" cy="9250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圆柱形 36"/>
            <p:cNvSpPr/>
            <p:nvPr/>
          </p:nvSpPr>
          <p:spPr>
            <a:xfrm>
              <a:off x="6925891" y="4720856"/>
              <a:ext cx="1329070" cy="73364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文件系统</a:t>
              </a:r>
            </a:p>
          </p:txBody>
        </p:sp>
        <p:cxnSp>
          <p:nvCxnSpPr>
            <p:cNvPr id="38" name="直接箭头连接符 37"/>
            <p:cNvCxnSpPr>
              <a:endCxn id="37" idx="1"/>
            </p:cNvCxnSpPr>
            <p:nvPr/>
          </p:nvCxnSpPr>
          <p:spPr>
            <a:xfrm>
              <a:off x="7590426" y="3795823"/>
              <a:ext cx="0" cy="9250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1" name="直接箭头连接符 29"/>
          <p:cNvCxnSpPr/>
          <p:nvPr/>
        </p:nvCxnSpPr>
        <p:spPr>
          <a:xfrm>
            <a:off x="4318169" y="2652269"/>
            <a:ext cx="2821171" cy="0"/>
          </a:xfrm>
          <a:prstGeom prst="straightConnector1">
            <a:avLst/>
          </a:prstGeom>
          <a:ln w="38100">
            <a:solidFill>
              <a:srgbClr val="20202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/>
          <p:nvPr/>
        </p:nvSpPr>
        <p:spPr>
          <a:xfrm>
            <a:off x="4673186" y="2239033"/>
            <a:ext cx="20424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控制连接（持久）                    </a:t>
            </a:r>
          </a:p>
        </p:txBody>
      </p:sp>
      <p:cxnSp>
        <p:nvCxnSpPr>
          <p:cNvPr id="17" name="直接箭头连接符 30"/>
          <p:cNvCxnSpPr/>
          <p:nvPr/>
        </p:nvCxnSpPr>
        <p:spPr>
          <a:xfrm>
            <a:off x="4318169" y="3176809"/>
            <a:ext cx="2821171" cy="0"/>
          </a:xfrm>
          <a:prstGeom prst="straightConnector1">
            <a:avLst/>
          </a:prstGeom>
          <a:ln w="38100">
            <a:solidFill>
              <a:srgbClr val="20202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/>
          <p:cNvSpPr txBox="1"/>
          <p:nvPr/>
        </p:nvSpPr>
        <p:spPr>
          <a:xfrm>
            <a:off x="4644233" y="2807477"/>
            <a:ext cx="20713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数据连接（临时）                    </a:t>
            </a:r>
          </a:p>
        </p:txBody>
      </p:sp>
      <p:sp>
        <p:nvSpPr>
          <p:cNvPr id="23" name="矩形 22"/>
          <p:cNvSpPr/>
          <p:nvPr/>
        </p:nvSpPr>
        <p:spPr>
          <a:xfrm>
            <a:off x="1398048" y="5352939"/>
            <a:ext cx="10058772" cy="113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MT" charset="0"/>
              </a:rPr>
              <a:t>FTP</a:t>
            </a:r>
            <a:r>
              <a:rPr lang="zh-CN" altLang="en-US" sz="2400" dirty="0">
                <a:latin typeface="MicrosoftYaHei" charset="-122"/>
              </a:rPr>
              <a:t>专门使用一个独立的控制连接传输控制信息，与传输文件信息进行分离，所以将</a:t>
            </a:r>
            <a:r>
              <a:rPr lang="en-US" altLang="zh-CN" sz="2400" dirty="0">
                <a:latin typeface="ArialMT" charset="0"/>
              </a:rPr>
              <a:t>FTP</a:t>
            </a:r>
            <a:r>
              <a:rPr lang="zh-CN" altLang="en-US" sz="2400" dirty="0">
                <a:latin typeface="MicrosoftYaHei" charset="-122"/>
              </a:rPr>
              <a:t>这种控制信息的传送方式称为</a:t>
            </a:r>
            <a:r>
              <a:rPr lang="zh-CN" altLang="en-US" sz="2400" dirty="0">
                <a:solidFill>
                  <a:srgbClr val="FF0000"/>
                </a:solidFill>
              </a:rPr>
              <a:t>带外控制</a:t>
            </a:r>
            <a:r>
              <a:rPr lang="zh-CN" altLang="en-US" sz="2400" dirty="0">
                <a:latin typeface="MicrosoftYaHei" charset="-122"/>
              </a:rPr>
              <a:t>。 </a:t>
            </a:r>
            <a:endParaRPr lang="zh-CN" altLang="en-US" sz="2400" dirty="0">
              <a:effectLst/>
            </a:endParaRPr>
          </a:p>
        </p:txBody>
      </p:sp>
      <p:grpSp>
        <p:nvGrpSpPr>
          <p:cNvPr id="33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36" name="左大括号 35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75073"/>
            <a:ext cx="1178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2.6</a:t>
            </a:r>
            <a:r>
              <a:rPr lang="zh-CN" altLang="fr-F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第六节 </a:t>
            </a:r>
            <a:r>
              <a:rPr lang="fr-FR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FTP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43" name="文本框 6"/>
          <p:cNvSpPr txBox="1"/>
          <p:nvPr/>
        </p:nvSpPr>
        <p:spPr>
          <a:xfrm>
            <a:off x="589264" y="764043"/>
            <a:ext cx="6084252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2.6.1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应用结构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63125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37235" y="593725"/>
            <a:ext cx="788210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20202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2.6.2</a:t>
            </a:r>
            <a:r>
              <a:rPr lang="zh-CN" altLang="en-US" sz="2400" dirty="0">
                <a:solidFill>
                  <a:srgbClr val="20202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20202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命令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】</a:t>
            </a:r>
            <a:endParaRPr lang="zh-CN" altLang="en-US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165513" y="1662458"/>
            <a:ext cx="379206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有状态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的协议。</a:t>
            </a:r>
            <a:endParaRPr lang="zh-CN" altLang="en-US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09312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37235" y="593725"/>
            <a:ext cx="788210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20202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2.6.2</a:t>
            </a:r>
            <a:r>
              <a:rPr lang="zh-CN" altLang="en-US" sz="2400" dirty="0">
                <a:solidFill>
                  <a:srgbClr val="20202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20202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命令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】</a:t>
            </a:r>
            <a:endParaRPr lang="zh-CN" altLang="en-US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80990" y="2573364"/>
            <a:ext cx="2919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USER </a:t>
            </a:r>
            <a:r>
              <a:rPr lang="en-US" altLang="zh-CN" sz="2400" dirty="0" err="1"/>
              <a:t>usename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PASS password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LIST </a:t>
            </a:r>
          </a:p>
        </p:txBody>
      </p:sp>
      <p:sp>
        <p:nvSpPr>
          <p:cNvPr id="2" name="矩形 1"/>
          <p:cNvSpPr/>
          <p:nvPr/>
        </p:nvSpPr>
        <p:spPr>
          <a:xfrm>
            <a:off x="1165513" y="1662458"/>
            <a:ext cx="6783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一、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有状态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的协议，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的命令都是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可读的</a:t>
            </a:r>
            <a:endParaRPr lang="zh-CN" altLang="en-US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19120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205" y="2006600"/>
            <a:ext cx="11959590" cy="58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130"/>
              <a:t>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700" y="701040"/>
            <a:ext cx="184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1735" y="1751965"/>
            <a:ext cx="1001458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13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）是在互联网的两个主机间实现文件互传的网络应用</a:t>
            </a:r>
            <a:r>
              <a:rPr 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</a:t>
            </a:r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A:POP3</a:t>
            </a: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B:FTP</a:t>
            </a: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D:SMTP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6" y="0"/>
            <a:ext cx="1455316" cy="1435682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205" y="2006600"/>
            <a:ext cx="11959590" cy="58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130"/>
              <a:t>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700" y="701040"/>
            <a:ext cx="184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1735" y="1751965"/>
            <a:ext cx="1001458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13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）是在互联网的两个主机间实现文件互传的网络应用。</a:t>
            </a: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A:POP3</a:t>
            </a: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B:FTP</a:t>
            </a:r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D:SMTP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6" y="0"/>
            <a:ext cx="1455316" cy="1435682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205" y="2006600"/>
            <a:ext cx="11959590" cy="1073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130"/>
              <a:t>       </a:t>
            </a:r>
            <a:r>
              <a:rPr lang="zh-CN" altLang="en-US" sz="2130"/>
              <a:t>由于FTP专门使用一个独立的控制连接传输控制信息，与传输文件信息进行分离，所以将FTP这种控制信息的传送方式称为（</a:t>
            </a:r>
            <a:r>
              <a:rPr lang="zh-CN" altLang="en-US" sz="2130">
                <a:solidFill>
                  <a:schemeClr val="bg2"/>
                </a:solidFill>
              </a:rPr>
              <a:t>带外控制</a:t>
            </a:r>
            <a:r>
              <a:rPr lang="zh-CN" altLang="en-US" sz="2130"/>
              <a:t>）</a:t>
            </a:r>
            <a:endParaRPr lang="en-US" altLang="zh-CN" sz="2130"/>
          </a:p>
        </p:txBody>
      </p:sp>
      <p:sp>
        <p:nvSpPr>
          <p:cNvPr id="4" name="文本框 3"/>
          <p:cNvSpPr txBox="1"/>
          <p:nvPr/>
        </p:nvSpPr>
        <p:spPr>
          <a:xfrm>
            <a:off x="647700" y="701040"/>
            <a:ext cx="184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6" y="0"/>
            <a:ext cx="1455316" cy="14356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643247"/>
            <a:ext cx="14714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467404" y="962525"/>
            <a:ext cx="280036" cy="44115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7440" y="773019"/>
            <a:ext cx="21959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7440" y="4826681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9496" y="2918502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607944" y="34016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82277" y="89748"/>
            <a:ext cx="6950944" cy="142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结构：浏览器、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服务器、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URL</a:t>
            </a:r>
            <a:r>
              <a:rPr lang="zh-CN" altLang="en-US" sz="2000" dirty="0"/>
              <a:t>：服务器主机域名</a:t>
            </a:r>
            <a:r>
              <a:rPr lang="en-US" altLang="zh-CN" sz="2000" dirty="0"/>
              <a:t>(IP</a:t>
            </a:r>
            <a:r>
              <a:rPr lang="zh-CN" altLang="en-US" sz="2000" dirty="0"/>
              <a:t>地址</a:t>
            </a:r>
            <a:r>
              <a:rPr lang="en-US" altLang="zh-CN" sz="2000" dirty="0"/>
              <a:t>)+</a:t>
            </a:r>
            <a:r>
              <a:rPr lang="zh-CN" altLang="en-US" sz="2000" dirty="0"/>
              <a:t>对象的路径名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57385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205" y="2006600"/>
            <a:ext cx="11959590" cy="1073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130"/>
              <a:t>       </a:t>
            </a:r>
            <a:r>
              <a:rPr lang="zh-CN" altLang="en-US" sz="2130"/>
              <a:t>由于FTP专门使用一个独立的控制连接传输控制信息，与传输文件信息进行分离，所以将FTP这种控制信息的传送方式称为（</a:t>
            </a:r>
            <a:r>
              <a:rPr lang="zh-CN" altLang="en-US" sz="2130">
                <a:solidFill>
                  <a:schemeClr val="accent6"/>
                </a:solidFill>
              </a:rPr>
              <a:t>带外控制</a:t>
            </a:r>
            <a:r>
              <a:rPr lang="zh-CN" altLang="en-US" sz="2130"/>
              <a:t>）</a:t>
            </a:r>
            <a:endParaRPr lang="en-US" altLang="zh-CN" sz="2130"/>
          </a:p>
        </p:txBody>
      </p:sp>
      <p:sp>
        <p:nvSpPr>
          <p:cNvPr id="4" name="文本框 3"/>
          <p:cNvSpPr txBox="1"/>
          <p:nvPr/>
        </p:nvSpPr>
        <p:spPr>
          <a:xfrm>
            <a:off x="647700" y="701040"/>
            <a:ext cx="184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6" y="0"/>
            <a:ext cx="1455316" cy="1435682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6866" y="2483876"/>
            <a:ext cx="145186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第二章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网络应用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768727" y="1116107"/>
            <a:ext cx="372967" cy="41954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7791" y="938388"/>
            <a:ext cx="623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第一节 计算机网络应用体系结构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第二节 网络应用通信的基本原理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第三节 域名系统（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DNS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第四节 万维网应用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第五节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Internet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电子邮件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第六节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FTP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第七节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P2P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第八节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编程基础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63799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2.7.1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2158" y="1832241"/>
            <a:ext cx="10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P2P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近年来很多性能表现优异，深受用户喜爱的P2P应用层出不穷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例如，BitTorrent、PPLive和PPstream等。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158" y="1832241"/>
            <a:ext cx="1000219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应用特点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</a:p>
        </p:txBody>
      </p:sp>
      <p:sp>
        <p:nvSpPr>
          <p:cNvPr id="4" name="文本框 6"/>
          <p:cNvSpPr txBox="1"/>
          <p:nvPr/>
        </p:nvSpPr>
        <p:spPr>
          <a:xfrm>
            <a:off x="735180" y="596787"/>
            <a:ext cx="8821420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2.7.1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05471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158" y="1832241"/>
            <a:ext cx="1000219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应用特点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、应用的对等方是用户的计算机。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</a:p>
        </p:txBody>
      </p:sp>
      <p:sp>
        <p:nvSpPr>
          <p:cNvPr id="4" name="文本框 6"/>
          <p:cNvSpPr txBox="1"/>
          <p:nvPr/>
        </p:nvSpPr>
        <p:spPr>
          <a:xfrm>
            <a:off x="735180" y="596787"/>
            <a:ext cx="8821420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2.7.1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886314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158" y="1832241"/>
            <a:ext cx="1000219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应用特点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、应用的对等方是用户的计算机。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、很强的应用规模伸缩性。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</a:p>
        </p:txBody>
      </p:sp>
      <p:sp>
        <p:nvSpPr>
          <p:cNvPr id="4" name="文本框 6"/>
          <p:cNvSpPr txBox="1"/>
          <p:nvPr/>
        </p:nvSpPr>
        <p:spPr>
          <a:xfrm>
            <a:off x="735180" y="596787"/>
            <a:ext cx="8821420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2.7.1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792525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158" y="1832241"/>
            <a:ext cx="10002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应用特点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、应用的对等方是用户的计算机。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、很强的应用规模伸缩性。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、应用在对等方之间进行。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</a:p>
        </p:txBody>
      </p:sp>
      <p:sp>
        <p:nvSpPr>
          <p:cNvPr id="4" name="文本框 6"/>
          <p:cNvSpPr txBox="1"/>
          <p:nvPr/>
        </p:nvSpPr>
        <p:spPr>
          <a:xfrm>
            <a:off x="735180" y="596787"/>
            <a:ext cx="8821420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2.7.1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849947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158" y="1832241"/>
            <a:ext cx="10002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应用特点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、应用的对等方是用户的计算机。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、很强的应用规模伸缩性。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、应用在对等方之间进行。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、应用充分聚集利用了端系统的计算能力以及网络传输宽带。 </a:t>
            </a:r>
          </a:p>
        </p:txBody>
      </p:sp>
      <p:sp>
        <p:nvSpPr>
          <p:cNvPr id="4" name="文本框 6"/>
          <p:cNvSpPr txBox="1"/>
          <p:nvPr/>
        </p:nvSpPr>
        <p:spPr>
          <a:xfrm>
            <a:off x="735180" y="596787"/>
            <a:ext cx="8821420" cy="666173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2.7.1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458517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6866" y="2483876"/>
            <a:ext cx="145186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第二章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网络应用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768727" y="1116107"/>
            <a:ext cx="372967" cy="41954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7791" y="938388"/>
            <a:ext cx="623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第一节 计算机网络应用体系结构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第二节 网络应用通信的基本原理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第三节 域名系统（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DNS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第四节 万维网应用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第五节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Internet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电子邮件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第六节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FTP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第七节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第八节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编程基础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77985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15" y="2005120"/>
            <a:ext cx="7025485" cy="304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5" y="1862530"/>
            <a:ext cx="1054100" cy="1346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655" y="1812827"/>
            <a:ext cx="1054100" cy="13462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9182" y="5196927"/>
            <a:ext cx="105619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套接字（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典型的网络应用编程接口。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端口号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标识套接字。</a:t>
            </a:r>
            <a:endParaRPr lang="zh-CN" altLang="en-US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0065" y="293235"/>
            <a:ext cx="37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sym typeface="+mn-ea"/>
              </a:rPr>
              <a:t>2.8</a:t>
            </a:r>
            <a:r>
              <a:rPr lang="zh-CN" altLang="en-US" sz="2400" dirty="0">
                <a:latin typeface="+mn-ea"/>
                <a:sym typeface="+mn-ea"/>
              </a:rPr>
              <a:t> </a:t>
            </a:r>
            <a:r>
              <a:rPr lang="en-US" altLang="zh-CN" sz="2400" dirty="0">
                <a:latin typeface="+mn-ea"/>
                <a:sym typeface="+mn-ea"/>
              </a:rPr>
              <a:t>Socket </a:t>
            </a:r>
            <a:r>
              <a:rPr lang="zh-CN" altLang="en-US" sz="2400" dirty="0">
                <a:latin typeface="+mn-ea"/>
                <a:sym typeface="+mn-ea"/>
              </a:rPr>
              <a:t>编程基础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73790" y="900400"/>
            <a:ext cx="686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sym typeface="+mn-ea"/>
              </a:rPr>
              <a:t>1】</a:t>
            </a:r>
            <a:r>
              <a:rPr lang="zh-CN" altLang="en-US" sz="2400" dirty="0">
                <a:latin typeface="+mn-ea"/>
                <a:sym typeface="+mn-ea"/>
              </a:rPr>
              <a:t>套接字与端口号 </a:t>
            </a:r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选择、填空</a:t>
            </a:r>
            <a:r>
              <a:rPr lang="en-US" altLang="zh-CN" sz="2400" dirty="0">
                <a:latin typeface="+mn-ea"/>
                <a:sym typeface="+mn-ea"/>
              </a:rPr>
              <a:t>】</a:t>
            </a:r>
            <a:endParaRPr lang="zh-CN" altLang="en-US" sz="2400" dirty="0">
              <a:latin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03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70509" y="1402281"/>
            <a:ext cx="508381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 dirty="0"/>
              <a:t> </a:t>
            </a:r>
            <a:r>
              <a:rPr lang="zh-CN" altLang="en-US" sz="2130" dirty="0"/>
              <a:t>计算机网络原理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90284" y="2347742"/>
          <a:ext cx="6732858" cy="2882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1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题型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题目数量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单选题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25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25</a:t>
                      </a:r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填空题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简答题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30</a:t>
                      </a:r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综合题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分、</a:t>
                      </a:r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</a:t>
                      </a:r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分、</a:t>
                      </a:r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13</a:t>
                      </a:r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1399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643247"/>
            <a:ext cx="14714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467404" y="962525"/>
            <a:ext cx="280036" cy="44115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7440" y="773019"/>
            <a:ext cx="21959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7440" y="4826681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9496" y="2918502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607944" y="34016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82277" y="89748"/>
            <a:ext cx="6950944" cy="142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结构：浏览器、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服务器、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URL</a:t>
            </a:r>
            <a:r>
              <a:rPr lang="zh-CN" altLang="en-US" sz="2000" dirty="0"/>
              <a:t>：服务器主机域名</a:t>
            </a:r>
            <a:r>
              <a:rPr lang="en-US" altLang="zh-CN" sz="2000" dirty="0"/>
              <a:t>(IP</a:t>
            </a:r>
            <a:r>
              <a:rPr lang="zh-CN" altLang="en-US" sz="2000" dirty="0"/>
              <a:t>地址</a:t>
            </a:r>
            <a:r>
              <a:rPr lang="en-US" altLang="zh-CN" sz="2000" dirty="0"/>
              <a:t>)+</a:t>
            </a:r>
            <a:r>
              <a:rPr lang="zh-CN" altLang="en-US" sz="2000" dirty="0"/>
              <a:t>对象的路径名</a:t>
            </a:r>
            <a:endParaRPr lang="en-US" altLang="zh-CN" sz="2000" dirty="0"/>
          </a:p>
        </p:txBody>
      </p:sp>
      <p:sp>
        <p:nvSpPr>
          <p:cNvPr id="9" name="左大括号 8"/>
          <p:cNvSpPr/>
          <p:nvPr/>
        </p:nvSpPr>
        <p:spPr>
          <a:xfrm>
            <a:off x="2603424" y="251612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4036" y="2347175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7AD332-36F8-DF41-9D35-45C89BF39DD0}"/>
              </a:ext>
            </a:extLst>
          </p:cNvPr>
          <p:cNvSpPr/>
          <p:nvPr/>
        </p:nvSpPr>
        <p:spPr>
          <a:xfrm>
            <a:off x="1821557" y="3820502"/>
            <a:ext cx="357277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HyperText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Transfer Protocol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68172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15" y="2005120"/>
            <a:ext cx="7025485" cy="304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5" y="1862530"/>
            <a:ext cx="1054100" cy="1346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655" y="1812827"/>
            <a:ext cx="1054100" cy="13462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9182" y="5196927"/>
            <a:ext cx="105619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套接字（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）：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典型的网络应用编程接口。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端口号：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标识套接字。</a:t>
            </a:r>
            <a:endParaRPr lang="zh-CN" altLang="en-US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0065" y="293235"/>
            <a:ext cx="37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sym typeface="+mn-ea"/>
              </a:rPr>
              <a:t>2.8</a:t>
            </a:r>
            <a:r>
              <a:rPr lang="zh-CN" altLang="en-US" sz="2400" dirty="0">
                <a:latin typeface="+mn-ea"/>
                <a:sym typeface="+mn-ea"/>
              </a:rPr>
              <a:t> </a:t>
            </a:r>
            <a:r>
              <a:rPr lang="en-US" altLang="zh-CN" sz="2400" dirty="0">
                <a:latin typeface="+mn-ea"/>
                <a:sym typeface="+mn-ea"/>
              </a:rPr>
              <a:t>Socket </a:t>
            </a:r>
            <a:r>
              <a:rPr lang="zh-CN" altLang="en-US" sz="2400" dirty="0">
                <a:latin typeface="+mn-ea"/>
                <a:sym typeface="+mn-ea"/>
              </a:rPr>
              <a:t>编程基础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73790" y="900400"/>
            <a:ext cx="686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sym typeface="+mn-ea"/>
              </a:rPr>
              <a:t>1】</a:t>
            </a:r>
            <a:r>
              <a:rPr lang="zh-CN" altLang="en-US" sz="2400" dirty="0">
                <a:latin typeface="+mn-ea"/>
                <a:sym typeface="+mn-ea"/>
              </a:rPr>
              <a:t>套接字与端口号 </a:t>
            </a:r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选择、填空</a:t>
            </a:r>
            <a:r>
              <a:rPr lang="en-US" altLang="zh-CN" sz="2400" dirty="0">
                <a:latin typeface="+mn-ea"/>
                <a:sym typeface="+mn-ea"/>
              </a:rPr>
              <a:t>】</a:t>
            </a:r>
            <a:endParaRPr lang="zh-CN" altLang="en-US" sz="2400" dirty="0">
              <a:latin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34789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7247890" y="1598295"/>
            <a:ext cx="42824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7595" y="1138555"/>
            <a:ext cx="246253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/>
          </a:p>
          <a:p>
            <a:endParaRPr lang="zh-CN" altLang="en-US" sz="2130"/>
          </a:p>
        </p:txBody>
      </p:sp>
      <p:sp>
        <p:nvSpPr>
          <p:cNvPr id="9" name="文本框 8"/>
          <p:cNvSpPr txBox="1"/>
          <p:nvPr/>
        </p:nvSpPr>
        <p:spPr>
          <a:xfrm>
            <a:off x="520065" y="293235"/>
            <a:ext cx="37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sym typeface="+mn-ea"/>
              </a:rPr>
              <a:t>2.8</a:t>
            </a:r>
            <a:r>
              <a:rPr lang="zh-CN" altLang="en-US" sz="2400" dirty="0">
                <a:latin typeface="+mn-ea"/>
                <a:sym typeface="+mn-ea"/>
              </a:rPr>
              <a:t> </a:t>
            </a:r>
            <a:r>
              <a:rPr lang="en-US" altLang="zh-CN" sz="2400" dirty="0">
                <a:latin typeface="+mn-ea"/>
                <a:sym typeface="+mn-ea"/>
              </a:rPr>
              <a:t>Socket </a:t>
            </a:r>
            <a:r>
              <a:rPr lang="zh-CN" altLang="en-US" sz="2400" dirty="0">
                <a:latin typeface="+mn-ea"/>
                <a:sym typeface="+mn-ea"/>
              </a:rPr>
              <a:t>编程基础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199"/>
              </p:ext>
            </p:extLst>
          </p:nvPr>
        </p:nvGraphicFramePr>
        <p:xfrm>
          <a:off x="2060226" y="2715006"/>
          <a:ext cx="8169084" cy="3071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端口号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21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FTP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文件传输协议端口号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25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SMTP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简单邮件传输协议端口号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53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DNS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域名服务器端口号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HTTP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超文本传输协议端口号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110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POP3</a:t>
                      </a:r>
                      <a:r>
                        <a:rPr lang="zh-CN" altLang="en-US" sz="20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第三版的邮局协议端口号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52060" y="1680730"/>
            <a:ext cx="50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sym typeface="+mn-ea"/>
              </a:rPr>
              <a:t>常见端口号要简单记忆下</a:t>
            </a:r>
            <a:r>
              <a:rPr lang="en-US" altLang="zh-CN" sz="2400" dirty="0">
                <a:latin typeface="+mn-ea"/>
                <a:sym typeface="+mn-ea"/>
              </a:rPr>
              <a:t>~</a:t>
            </a:r>
            <a:endParaRPr lang="zh-CN" altLang="en-US" sz="2400" dirty="0">
              <a:latin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3790" y="900400"/>
            <a:ext cx="686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sym typeface="+mn-ea"/>
              </a:rPr>
              <a:t>1】</a:t>
            </a:r>
            <a:r>
              <a:rPr lang="zh-CN" altLang="en-US" sz="2400" dirty="0">
                <a:latin typeface="+mn-ea"/>
                <a:sym typeface="+mn-ea"/>
              </a:rPr>
              <a:t>套接字与端口号 </a:t>
            </a:r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选择、填空</a:t>
            </a:r>
            <a:r>
              <a:rPr lang="en-US" altLang="zh-CN" sz="2400" dirty="0">
                <a:latin typeface="+mn-ea"/>
                <a:sym typeface="+mn-ea"/>
              </a:rPr>
              <a:t>】</a:t>
            </a:r>
            <a:endParaRPr lang="zh-CN" altLang="en-US" sz="2400" dirty="0">
              <a:latin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50814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3789" y="900400"/>
            <a:ext cx="636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sym typeface="+mn-ea"/>
              </a:rPr>
              <a:t>2】 Socket</a:t>
            </a:r>
            <a:r>
              <a:rPr lang="zh-CN" altLang="en-US" sz="2400" dirty="0">
                <a:latin typeface="+mn-ea"/>
                <a:sym typeface="+mn-ea"/>
              </a:rPr>
              <a:t> </a:t>
            </a:r>
            <a:r>
              <a:rPr lang="en-US" altLang="zh-CN" sz="2400" dirty="0">
                <a:latin typeface="+mn-ea"/>
                <a:sym typeface="+mn-ea"/>
              </a:rPr>
              <a:t>API</a:t>
            </a:r>
            <a:r>
              <a:rPr lang="zh-CN" altLang="en-US" sz="2400" dirty="0">
                <a:latin typeface="+mn-ea"/>
                <a:sym typeface="+mn-ea"/>
              </a:rPr>
              <a:t>函数</a:t>
            </a:r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选择、填空</a:t>
            </a:r>
            <a:r>
              <a:rPr lang="en-US" altLang="zh-CN" sz="2400" dirty="0">
                <a:latin typeface="+mn-ea"/>
                <a:sym typeface="+mn-ea"/>
              </a:rPr>
              <a:t>】</a:t>
            </a:r>
            <a:endParaRPr lang="zh-CN" altLang="en-US" sz="2400" dirty="0"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065" y="293235"/>
            <a:ext cx="37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sym typeface="+mn-ea"/>
              </a:rPr>
              <a:t>2.8</a:t>
            </a:r>
            <a:r>
              <a:rPr lang="zh-CN" altLang="en-US" sz="2400" dirty="0">
                <a:latin typeface="+mn-ea"/>
                <a:sym typeface="+mn-ea"/>
              </a:rPr>
              <a:t> </a:t>
            </a:r>
            <a:r>
              <a:rPr lang="en-US" altLang="zh-CN" sz="2400" dirty="0">
                <a:latin typeface="+mn-ea"/>
                <a:sym typeface="+mn-ea"/>
              </a:rPr>
              <a:t>Socket </a:t>
            </a:r>
            <a:r>
              <a:rPr lang="zh-CN" altLang="en-US" sz="2400" dirty="0">
                <a:latin typeface="+mn-ea"/>
                <a:sym typeface="+mn-ea"/>
              </a:rPr>
              <a:t>编程基础</a:t>
            </a:r>
          </a:p>
        </p:txBody>
      </p:sp>
      <p:sp>
        <p:nvSpPr>
          <p:cNvPr id="2" name="矩形 1"/>
          <p:cNvSpPr/>
          <p:nvPr/>
        </p:nvSpPr>
        <p:spPr>
          <a:xfrm>
            <a:off x="1422069" y="1957270"/>
            <a:ext cx="8441459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、创建套接字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: socket( )</a:t>
            </a:r>
            <a:b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、绑定套接字的本地端点地址：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bind( )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、设置监听：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listen( )</a:t>
            </a:r>
            <a:endParaRPr lang="en-US" altLang="zh-CN" sz="240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33724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0065" y="293235"/>
            <a:ext cx="37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sym typeface="+mn-ea"/>
              </a:rPr>
              <a:t>2.8</a:t>
            </a:r>
            <a:r>
              <a:rPr lang="zh-CN" altLang="en-US" sz="2400" dirty="0">
                <a:latin typeface="+mn-ea"/>
                <a:sym typeface="+mn-ea"/>
              </a:rPr>
              <a:t> </a:t>
            </a:r>
            <a:r>
              <a:rPr lang="en-US" altLang="zh-CN" sz="2400" dirty="0">
                <a:latin typeface="+mn-ea"/>
                <a:sym typeface="+mn-ea"/>
              </a:rPr>
              <a:t>Socket </a:t>
            </a:r>
            <a:r>
              <a:rPr lang="zh-CN" altLang="en-US" sz="2400" dirty="0">
                <a:latin typeface="+mn-ea"/>
                <a:sym typeface="+mn-ea"/>
              </a:rPr>
              <a:t>编程基础</a:t>
            </a:r>
          </a:p>
        </p:txBody>
      </p:sp>
      <p:sp>
        <p:nvSpPr>
          <p:cNvPr id="2" name="矩形 1"/>
          <p:cNvSpPr/>
          <p:nvPr/>
        </p:nvSpPr>
        <p:spPr>
          <a:xfrm>
            <a:off x="1422069" y="1957270"/>
            <a:ext cx="844145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、创建套接字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 socket( )</a:t>
            </a:r>
            <a:b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、绑定套接字的本地端点地址：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bind( 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、设置监听：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listen( )</a:t>
            </a:r>
            <a:b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、建立连接：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(1)TCP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客户端：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connect( 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(2 ) TCP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服务端：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accept( 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、接收数据：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(1)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TCP:recv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 )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UDP:recvfrom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、发送数据：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(1)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TCP:send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 )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UDP:sendto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、关闭套接字：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close( ) </a:t>
            </a:r>
            <a:endParaRPr lang="en-US" altLang="zh-CN" sz="200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3789" y="900400"/>
            <a:ext cx="636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sym typeface="+mn-ea"/>
              </a:rPr>
              <a:t>2】 Socket</a:t>
            </a:r>
            <a:r>
              <a:rPr lang="zh-CN" altLang="en-US" sz="2400" dirty="0">
                <a:latin typeface="+mn-ea"/>
                <a:sym typeface="+mn-ea"/>
              </a:rPr>
              <a:t> </a:t>
            </a:r>
            <a:r>
              <a:rPr lang="en-US" altLang="zh-CN" sz="2400" dirty="0">
                <a:latin typeface="+mn-ea"/>
                <a:sym typeface="+mn-ea"/>
              </a:rPr>
              <a:t>API</a:t>
            </a:r>
            <a:r>
              <a:rPr lang="zh-CN" altLang="en-US" sz="2400" dirty="0">
                <a:latin typeface="+mn-ea"/>
                <a:sym typeface="+mn-ea"/>
              </a:rPr>
              <a:t>函数</a:t>
            </a:r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选择、填空</a:t>
            </a:r>
            <a:r>
              <a:rPr lang="en-US" altLang="zh-CN" sz="2400" dirty="0">
                <a:latin typeface="+mn-ea"/>
                <a:sym typeface="+mn-ea"/>
              </a:rPr>
              <a:t>】</a:t>
            </a:r>
            <a:endParaRPr lang="zh-CN" altLang="en-US" sz="2400" dirty="0">
              <a:latin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643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概述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9784" y="1957484"/>
            <a:ext cx="1098501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一、超文本传输协议</a:t>
            </a:r>
            <a:r>
              <a:rPr lang="zh-CN" altLang="en-US" sz="2400" dirty="0">
                <a:ea typeface="Microsoft YaHei" charset="-122"/>
                <a:cs typeface="Microsoft YaHei" charset="-122"/>
                <a:sym typeface="+mn-ea"/>
              </a:rPr>
              <a:t>（</a:t>
            </a:r>
            <a:r>
              <a:rPr lang="en-US" altLang="zh-CN" sz="2400" dirty="0" err="1">
                <a:ea typeface="Microsoft YaHei" charset="-122"/>
                <a:cs typeface="Microsoft YaHei" charset="-122"/>
                <a:sym typeface="+mn-ea"/>
              </a:rPr>
              <a:t>HyperText</a:t>
            </a:r>
            <a:r>
              <a:rPr lang="en-US" altLang="zh-CN" sz="2400" dirty="0">
                <a:ea typeface="Microsoft YaHei" charset="-122"/>
                <a:cs typeface="Microsoft YaHei" charset="-122"/>
                <a:sym typeface="+mn-ea"/>
              </a:rPr>
              <a:t> Transfer Protocol</a:t>
            </a:r>
            <a:r>
              <a:rPr lang="zh-CN" altLang="en-US" sz="2400" dirty="0">
                <a:ea typeface="Microsoft YaHei" charset="-122"/>
                <a:cs typeface="Microsoft YaHei" charset="-122"/>
                <a:sym typeface="+mn-ea"/>
              </a:rPr>
              <a:t>，</a:t>
            </a:r>
            <a:r>
              <a:rPr lang="en-US" altLang="zh-CN" sz="2400" dirty="0">
                <a:ea typeface="Microsoft YaHei" charset="-122"/>
                <a:cs typeface="Microsoft YaHei" charset="-122"/>
                <a:sym typeface="+mn-ea"/>
              </a:rPr>
              <a:t> HTTP </a:t>
            </a:r>
            <a:r>
              <a:rPr lang="zh-CN" altLang="en-US" sz="2400" dirty="0">
                <a:ea typeface="Microsoft YaHei" charset="-122"/>
                <a:cs typeface="Microsoft YaHei" charset="-122"/>
                <a:sym typeface="+mn-ea"/>
              </a:rPr>
              <a:t>）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应用的应用层协议，定义浏览器如何向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服务器发送请求，以及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服务器如何进行响应。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版本：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HTTP/1.0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HTTP/1.1</a:t>
            </a:r>
            <a:endParaRPr lang="zh-CN" altLang="en-US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概述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4643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643247"/>
            <a:ext cx="14714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467404" y="962525"/>
            <a:ext cx="280036" cy="44115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7440" y="773019"/>
            <a:ext cx="21959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7440" y="4826681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9496" y="2918502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607944" y="34016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82277" y="89748"/>
            <a:ext cx="6950944" cy="142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结构：浏览器、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服务器、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URL</a:t>
            </a:r>
            <a:r>
              <a:rPr lang="zh-CN" altLang="en-US" sz="2000" dirty="0"/>
              <a:t>：服务器主机域名</a:t>
            </a:r>
            <a:r>
              <a:rPr lang="en-US" altLang="zh-CN" sz="2000" dirty="0"/>
              <a:t>(IP</a:t>
            </a:r>
            <a:r>
              <a:rPr lang="zh-CN" altLang="en-US" sz="2000" dirty="0"/>
              <a:t>地址</a:t>
            </a:r>
            <a:r>
              <a:rPr lang="en-US" altLang="zh-CN" sz="2000" dirty="0"/>
              <a:t>)+</a:t>
            </a:r>
            <a:r>
              <a:rPr lang="zh-CN" altLang="en-US" sz="2000" dirty="0"/>
              <a:t>对象的路径名</a:t>
            </a:r>
            <a:endParaRPr lang="en-US" altLang="zh-CN" sz="2000" dirty="0"/>
          </a:p>
        </p:txBody>
      </p:sp>
      <p:sp>
        <p:nvSpPr>
          <p:cNvPr id="9" name="左大括号 8"/>
          <p:cNvSpPr/>
          <p:nvPr/>
        </p:nvSpPr>
        <p:spPr>
          <a:xfrm>
            <a:off x="2603424" y="251612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4036" y="2347175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7AD332-36F8-DF41-9D35-45C89BF39DD0}"/>
              </a:ext>
            </a:extLst>
          </p:cNvPr>
          <p:cNvSpPr/>
          <p:nvPr/>
        </p:nvSpPr>
        <p:spPr>
          <a:xfrm>
            <a:off x="1821557" y="3820502"/>
            <a:ext cx="357277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HyperText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Transfer Protocol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754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31569" y="2075815"/>
            <a:ext cx="979461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一、浏览器在向服务器发送请求之前，首先建立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连接，然后才发送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请求报文，接收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响应报文。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49785" y="626632"/>
            <a:ext cx="8821420" cy="115489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连接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77" y="3567669"/>
            <a:ext cx="943717" cy="9437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92" y="3567669"/>
            <a:ext cx="947357" cy="9473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6807" y="3741667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阿珂的电脑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00194" y="3741667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百度服务器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64" y="3021254"/>
            <a:ext cx="800624" cy="79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4159374" y="4511386"/>
            <a:ext cx="1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7557117" y="4388491"/>
            <a:ext cx="0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B024F13-9E34-A143-B287-724C6F1A150C}"/>
              </a:ext>
            </a:extLst>
          </p:cNvPr>
          <p:cNvSpPr/>
          <p:nvPr/>
        </p:nvSpPr>
        <p:spPr>
          <a:xfrm>
            <a:off x="3626492" y="1701809"/>
            <a:ext cx="663418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传输控制协议（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Transmission Control Protocol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47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31569" y="2075815"/>
            <a:ext cx="979461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一、浏览器在向服务器发送请求之前，首先建立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连接，然后才发送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请求报文，接收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响应报文。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49785" y="626632"/>
            <a:ext cx="8821420" cy="115489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连接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77" y="3567669"/>
            <a:ext cx="943717" cy="9437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92" y="3567669"/>
            <a:ext cx="947357" cy="9473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6807" y="3741667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阿珂的电脑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00194" y="3741667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百度服务器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64" y="3021254"/>
            <a:ext cx="800624" cy="79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4159374" y="4511386"/>
            <a:ext cx="1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7557117" y="4388491"/>
            <a:ext cx="0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4159374" y="4599947"/>
            <a:ext cx="3397743" cy="13394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60786" y="3957997"/>
            <a:ext cx="146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请求建立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44507-4ADC-E348-8C73-91DAFE7B3006}"/>
              </a:ext>
            </a:extLst>
          </p:cNvPr>
          <p:cNvSpPr/>
          <p:nvPr/>
        </p:nvSpPr>
        <p:spPr>
          <a:xfrm>
            <a:off x="3626492" y="1701809"/>
            <a:ext cx="663418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传输控制协议（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Transmission Control Protocol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60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31569" y="2075815"/>
            <a:ext cx="979461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一、浏览器在向服务器发送请求之前，首先建立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连接，然后才发送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请求报文，接收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响应报文。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49785" y="626632"/>
            <a:ext cx="8821420" cy="115489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连接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77" y="3567669"/>
            <a:ext cx="943717" cy="9437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92" y="3567669"/>
            <a:ext cx="947357" cy="9473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6807" y="3741667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阿珂的电脑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00194" y="3741667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百度服务器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64" y="3021254"/>
            <a:ext cx="800624" cy="79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4159374" y="4511386"/>
            <a:ext cx="1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7557117" y="4388491"/>
            <a:ext cx="0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4159374" y="4599947"/>
            <a:ext cx="3397743" cy="13394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4100170" y="4733887"/>
            <a:ext cx="3456948" cy="246285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60786" y="3957997"/>
            <a:ext cx="146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请求建立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34246" y="4818808"/>
            <a:ext cx="146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同意建立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096F783-A30E-8942-A8BE-227DA4C092E7}"/>
              </a:ext>
            </a:extLst>
          </p:cNvPr>
          <p:cNvSpPr/>
          <p:nvPr/>
        </p:nvSpPr>
        <p:spPr>
          <a:xfrm>
            <a:off x="3626492" y="1701809"/>
            <a:ext cx="663418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传输控制协议（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Transmission Control Protocol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78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31569" y="2075815"/>
            <a:ext cx="979461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一、浏览器在向服务器发送请求之前，首先建立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连接，然后才发送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请求报文，接收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响应报文。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49785" y="626632"/>
            <a:ext cx="8821420" cy="115489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连接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77" y="3567669"/>
            <a:ext cx="943717" cy="9437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92" y="3567669"/>
            <a:ext cx="947357" cy="9473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6807" y="3741667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阿珂的电脑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00194" y="3741667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百度服务器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64" y="3021254"/>
            <a:ext cx="800624" cy="79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4159374" y="4511386"/>
            <a:ext cx="1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7557117" y="4388491"/>
            <a:ext cx="0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4159374" y="4599947"/>
            <a:ext cx="3397743" cy="13394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4100170" y="4733887"/>
            <a:ext cx="3456948" cy="246285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60786" y="3957997"/>
            <a:ext cx="146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请求建立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34246" y="4818808"/>
            <a:ext cx="146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同意建立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4129772" y="5891124"/>
            <a:ext cx="3397743" cy="13394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43003" y="5606536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看首页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9A154F-7D5A-1644-9679-0336A2FA29F0}"/>
              </a:ext>
            </a:extLst>
          </p:cNvPr>
          <p:cNvSpPr/>
          <p:nvPr/>
        </p:nvSpPr>
        <p:spPr>
          <a:xfrm>
            <a:off x="3626492" y="1701809"/>
            <a:ext cx="663418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传输控制协议（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Transmission Control Protocol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028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31569" y="2075815"/>
            <a:ext cx="979461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一、浏览器在向服务器发送请求之前，首先建立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连接，然后才发送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请求报文，接收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响应报文。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49785" y="626632"/>
            <a:ext cx="8821420" cy="115489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连接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77" y="3567669"/>
            <a:ext cx="943717" cy="9437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92" y="3567669"/>
            <a:ext cx="947357" cy="9473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6807" y="3741667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阿珂的电脑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00194" y="3741667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百度服务器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64" y="3021254"/>
            <a:ext cx="800624" cy="79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4159374" y="4511386"/>
            <a:ext cx="1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7557117" y="4388491"/>
            <a:ext cx="0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4159374" y="4599947"/>
            <a:ext cx="3397743" cy="13394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4100170" y="4733887"/>
            <a:ext cx="3456948" cy="246285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60786" y="3957997"/>
            <a:ext cx="146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请求建立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34246" y="4818808"/>
            <a:ext cx="146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同意建立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4129772" y="5891124"/>
            <a:ext cx="3397743" cy="13394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43003" y="5606536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看首页</a:t>
            </a:r>
            <a:endParaRPr kumimoji="1"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4159374" y="6091503"/>
            <a:ext cx="3397743" cy="229351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996978" y="6291316"/>
            <a:ext cx="175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给你，看吧！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64801D7-B895-9944-98B3-70B2B5155D2E}"/>
              </a:ext>
            </a:extLst>
          </p:cNvPr>
          <p:cNvSpPr/>
          <p:nvPr/>
        </p:nvSpPr>
        <p:spPr>
          <a:xfrm>
            <a:off x="3626492" y="1701809"/>
            <a:ext cx="663418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传输控制协议（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Transmission Control Protocol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14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31569" y="2075815"/>
            <a:ext cx="77669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连接分类：使用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连接的策略不同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49785" y="626632"/>
            <a:ext cx="8821420" cy="115489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连接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250874" y="4078593"/>
            <a:ext cx="232121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策略不同</a:t>
            </a:r>
          </a:p>
        </p:txBody>
      </p:sp>
      <p:sp>
        <p:nvSpPr>
          <p:cNvPr id="28" name="左大括号 27"/>
          <p:cNvSpPr/>
          <p:nvPr/>
        </p:nvSpPr>
        <p:spPr>
          <a:xfrm>
            <a:off x="4556004" y="3758692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958761" y="3728240"/>
            <a:ext cx="3138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非持久连接的</a:t>
            </a:r>
            <a:r>
              <a:rPr lang="en-US" altLang="zh-CN" sz="2400" dirty="0"/>
              <a:t>HTTP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持久连接的</a:t>
            </a:r>
            <a:r>
              <a:rPr lang="en-US" altLang="zh-CN" sz="2400" dirty="0"/>
              <a:t>HTTP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47B17C-4B4B-6D48-AA08-357D9126CEF6}"/>
              </a:ext>
            </a:extLst>
          </p:cNvPr>
          <p:cNvSpPr/>
          <p:nvPr/>
        </p:nvSpPr>
        <p:spPr>
          <a:xfrm>
            <a:off x="3626492" y="1701809"/>
            <a:ext cx="663418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传输控制协议（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Transmission Control Protocol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345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31569" y="2075815"/>
            <a:ext cx="1083104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RTT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作为一个时间单位来使用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客户进程向服务器请求建立连接：从客户发送连接请求，到收到服务器连接确认，用时一个往返时间（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Round Trip Time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RTT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49785" y="626632"/>
            <a:ext cx="8821420" cy="115489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连接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32" y="4676631"/>
            <a:ext cx="943717" cy="9437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79" y="4676631"/>
            <a:ext cx="947357" cy="9473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14724" y="5842849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阿珂的电脑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71194" y="5842849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百度服务器</a:t>
            </a:r>
          </a:p>
        </p:txBody>
      </p:sp>
      <p:cxnSp>
        <p:nvCxnSpPr>
          <p:cNvPr id="16" name="直线箭头连接符 15"/>
          <p:cNvCxnSpPr>
            <a:endCxn id="15" idx="1"/>
          </p:cNvCxnSpPr>
          <p:nvPr/>
        </p:nvCxnSpPr>
        <p:spPr>
          <a:xfrm>
            <a:off x="4274836" y="4794807"/>
            <a:ext cx="3356396" cy="35368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8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51455" y="3264535"/>
            <a:ext cx="22885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 </a:t>
            </a:r>
            <a:r>
              <a:rPr lang="zh-CN" altLang="en-US" sz="2130"/>
              <a:t>计算机网络原理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53635" y="970915"/>
            <a:ext cx="4195483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dirty="0">
                <a:solidFill>
                  <a:schemeClr val="tx1"/>
                </a:solidFill>
              </a:rPr>
              <a:t>第一章 计算机网络概述</a:t>
            </a:r>
          </a:p>
          <a:p>
            <a:endParaRPr lang="zh-CN" altLang="en-US" sz="2130" dirty="0"/>
          </a:p>
          <a:p>
            <a:r>
              <a:rPr lang="zh-CN" altLang="en-US" sz="2130" dirty="0">
                <a:solidFill>
                  <a:srgbClr val="FF0000"/>
                </a:solidFill>
              </a:rPr>
              <a:t>第二章 网络应用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第三章 传输层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第四章 网络层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第五章 数据链路层与局域网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第六章 物理层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第七章 无线与移动网络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第八章 网络安全基础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5039995" y="970915"/>
            <a:ext cx="513640" cy="50063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26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31569" y="2075815"/>
            <a:ext cx="1083104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RTT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作为一个时间单位来使用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客户进程向服务器请求建立连接：从客户发送连接请求，到收到服务器连接确认，用时一个往返时间（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Round Trip Time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RTT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49785" y="626632"/>
            <a:ext cx="8821420" cy="115489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连接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32" y="4676631"/>
            <a:ext cx="943717" cy="9437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79" y="4676631"/>
            <a:ext cx="947357" cy="9473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14724" y="5842849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阿珂的电脑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71194" y="5842849"/>
            <a:ext cx="1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百度服务器</a:t>
            </a:r>
          </a:p>
        </p:txBody>
      </p:sp>
      <p:cxnSp>
        <p:nvCxnSpPr>
          <p:cNvPr id="16" name="直线箭头连接符 15"/>
          <p:cNvCxnSpPr>
            <a:endCxn id="15" idx="1"/>
          </p:cNvCxnSpPr>
          <p:nvPr/>
        </p:nvCxnSpPr>
        <p:spPr>
          <a:xfrm>
            <a:off x="4274836" y="4794807"/>
            <a:ext cx="3356396" cy="35368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5" idx="1"/>
          </p:cNvCxnSpPr>
          <p:nvPr/>
        </p:nvCxnSpPr>
        <p:spPr>
          <a:xfrm flipH="1">
            <a:off x="4167266" y="5148490"/>
            <a:ext cx="3463966" cy="20095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69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906" y="2586677"/>
            <a:ext cx="232121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策略不同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4037331" y="1923081"/>
            <a:ext cx="552462" cy="1940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89793" y="1709514"/>
            <a:ext cx="3138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非持久连接的</a:t>
            </a:r>
            <a:r>
              <a:rPr lang="en-US" altLang="zh-CN" sz="24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持久连接的</a:t>
            </a:r>
            <a:r>
              <a:rPr lang="en-US" altLang="zh-CN" sz="2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563366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9785" y="2827641"/>
            <a:ext cx="10594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非持久连接：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客户与服务器建立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连接后，通过该连接发送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请求报文，接收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响应报文，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然后断开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749785" y="626632"/>
            <a:ext cx="8821420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78710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906" y="2586677"/>
            <a:ext cx="232121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策略不同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4037331" y="1923081"/>
            <a:ext cx="552462" cy="1940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89793" y="1709514"/>
            <a:ext cx="3138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非持久连接的</a:t>
            </a:r>
            <a:r>
              <a:rPr lang="en-US" altLang="zh-CN" sz="24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持久连接的</a:t>
            </a:r>
            <a:r>
              <a:rPr lang="en-US" altLang="zh-CN" sz="2400" dirty="0"/>
              <a:t>HTTP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325853" y="1423555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28610" y="1045918"/>
            <a:ext cx="3138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一条连接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多条连接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7728609" y="3050307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非流水方式持久连接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流水方式持久连接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7325852" y="3050307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6"/>
          <p:cNvSpPr txBox="1"/>
          <p:nvPr/>
        </p:nvSpPr>
        <p:spPr>
          <a:xfrm>
            <a:off x="461027" y="712831"/>
            <a:ext cx="1720699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sz="2400" b="1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endParaRPr lang="zh-CN" altLang="en-US" sz="2400" b="1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063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8821420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  <p:sp>
        <p:nvSpPr>
          <p:cNvPr id="9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553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702940" y="1364126"/>
            <a:ext cx="1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>
            <a:off x="11138157" y="1364126"/>
            <a:ext cx="0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910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702940" y="1364126"/>
            <a:ext cx="1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>
            <a:off x="11138157" y="1364126"/>
            <a:ext cx="0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154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702940" y="1364126"/>
            <a:ext cx="1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>
            <a:off x="11138157" y="1364126"/>
            <a:ext cx="0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158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702940" y="1364126"/>
            <a:ext cx="1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>
            <a:off x="11138157" y="1364126"/>
            <a:ext cx="0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671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702940" y="1364126"/>
            <a:ext cx="1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>
            <a:off x="11138157" y="1364126"/>
            <a:ext cx="0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sp>
        <p:nvSpPr>
          <p:cNvPr id="17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82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6866" y="2483876"/>
            <a:ext cx="145186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第二章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网络应用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768727" y="1116107"/>
            <a:ext cx="372967" cy="41954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7791" y="938388"/>
            <a:ext cx="623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第一节 计算机网络应用体系结构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第二节 网络应用通信的基本原理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第三节 域名系统（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DNS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第四节 万维网应用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第五节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Internet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电子邮件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第六节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FTP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第七节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P2P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第八节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编程基础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654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702940" y="1364126"/>
            <a:ext cx="1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>
            <a:off x="11138157" y="1364126"/>
            <a:ext cx="0" cy="4946732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486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6746635" y="270301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sp>
        <p:nvSpPr>
          <p:cNvPr id="26" name="圆角矩形标注 25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539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24" idx="2"/>
          </p:cNvCxnSpPr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6746635" y="270301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8702941" y="337600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8702940" y="370576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6746635" y="342846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26" name="圆角矩形标注 25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347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24" idx="2"/>
          </p:cNvCxnSpPr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6746635" y="270301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8702941" y="337600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8702940" y="370576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6746635" y="342846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8702940" y="411168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8702939" y="444144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>
          <a:xfrm>
            <a:off x="6746634" y="409671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sp>
        <p:nvSpPr>
          <p:cNvPr id="32" name="圆角矩形标注 31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sp>
        <p:nvSpPr>
          <p:cNvPr id="33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048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24" idx="2"/>
          </p:cNvCxnSpPr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6746635" y="270301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8702941" y="337600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8702940" y="370576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6746635" y="342846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6" name="直线箭头连接符 25"/>
          <p:cNvCxnSpPr>
            <a:stCxn id="30" idx="2"/>
          </p:cNvCxnSpPr>
          <p:nvPr/>
        </p:nvCxnSpPr>
        <p:spPr>
          <a:xfrm>
            <a:off x="8702940" y="411168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8702939" y="444144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>
          <a:xfrm>
            <a:off x="6746634" y="409671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8702940" y="476970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8702939" y="509946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6746634" y="482216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32" name="圆角矩形标注 31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sp>
        <p:nvSpPr>
          <p:cNvPr id="33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629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24" idx="2"/>
          </p:cNvCxnSpPr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6746635" y="270301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8702941" y="337600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8702940" y="370576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6746635" y="342846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6" name="直线箭头连接符 25"/>
          <p:cNvCxnSpPr>
            <a:stCxn id="30" idx="2"/>
          </p:cNvCxnSpPr>
          <p:nvPr/>
        </p:nvCxnSpPr>
        <p:spPr>
          <a:xfrm>
            <a:off x="8702940" y="411168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8702939" y="444144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>
          <a:xfrm>
            <a:off x="6746634" y="409671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8702940" y="476970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8702939" y="509946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6746634" y="482216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8702940" y="546554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8702939" y="579530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746634" y="545057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sp>
        <p:nvSpPr>
          <p:cNvPr id="38" name="圆角矩形标注 37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sp>
        <p:nvSpPr>
          <p:cNvPr id="40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786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3" name="直线连接符 2"/>
          <p:cNvCxnSpPr>
            <a:stCxn id="6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24" idx="2"/>
          </p:cNvCxnSpPr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6746635" y="270301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8702941" y="337600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8702940" y="370576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6746635" y="342846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6" name="直线箭头连接符 25"/>
          <p:cNvCxnSpPr>
            <a:stCxn id="30" idx="2"/>
          </p:cNvCxnSpPr>
          <p:nvPr/>
        </p:nvCxnSpPr>
        <p:spPr>
          <a:xfrm>
            <a:off x="8702940" y="411168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8702939" y="444144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>
          <a:xfrm>
            <a:off x="6746634" y="409671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8702940" y="476970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8702939" y="509946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6746634" y="482216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8702940" y="546554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8702939" y="579530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746634" y="545057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8702940" y="612356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8702939" y="645332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标注 36"/>
          <p:cNvSpPr/>
          <p:nvPr/>
        </p:nvSpPr>
        <p:spPr>
          <a:xfrm>
            <a:off x="6746634" y="617602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38" name="圆角矩形标注 37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sp>
        <p:nvSpPr>
          <p:cNvPr id="40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82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RTT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10" name="直线连接符 9"/>
          <p:cNvCxnSpPr>
            <a:stCxn id="11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9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1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29" idx="2"/>
          </p:cNvCxnSpPr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6746635" y="270301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702941" y="337600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702940" y="370576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6746635" y="342846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3" name="直线箭头连接符 22"/>
          <p:cNvCxnSpPr>
            <a:stCxn id="35" idx="2"/>
          </p:cNvCxnSpPr>
          <p:nvPr/>
        </p:nvCxnSpPr>
        <p:spPr>
          <a:xfrm>
            <a:off x="8702940" y="411168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8702939" y="444144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6746634" y="409671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8702940" y="476970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8702939" y="509946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>
          <a:xfrm>
            <a:off x="6746634" y="482216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8702940" y="546554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8702939" y="579530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6746634" y="545057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8702940" y="612356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8702939" y="645332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746634" y="617602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35" name="圆角矩形标注 34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666915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RTT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10" name="直线连接符 9"/>
          <p:cNvCxnSpPr>
            <a:stCxn id="11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9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1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29" idx="2"/>
          </p:cNvCxnSpPr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6746635" y="270301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702941" y="337600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702940" y="370576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6746635" y="342846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3" name="直线箭头连接符 22"/>
          <p:cNvCxnSpPr>
            <a:stCxn id="35" idx="2"/>
          </p:cNvCxnSpPr>
          <p:nvPr/>
        </p:nvCxnSpPr>
        <p:spPr>
          <a:xfrm>
            <a:off x="8702940" y="411168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8702939" y="444144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6746634" y="409671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8702940" y="476970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8702939" y="509946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>
          <a:xfrm>
            <a:off x="6746634" y="482216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8702940" y="546554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8702939" y="579530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6746634" y="545057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8702940" y="612356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8702939" y="645332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746634" y="617602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35" name="圆角矩形标注 34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6371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RTT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10" name="直线连接符 9"/>
          <p:cNvCxnSpPr>
            <a:stCxn id="11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9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1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29" idx="2"/>
          </p:cNvCxnSpPr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6746635" y="270301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702941" y="337600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702940" y="370576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6746635" y="342846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3" name="直线箭头连接符 22"/>
          <p:cNvCxnSpPr>
            <a:stCxn id="35" idx="2"/>
          </p:cNvCxnSpPr>
          <p:nvPr/>
        </p:nvCxnSpPr>
        <p:spPr>
          <a:xfrm>
            <a:off x="8702940" y="411168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8702939" y="444144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6746634" y="409671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8702940" y="476970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8702939" y="509946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>
          <a:xfrm>
            <a:off x="6746634" y="482216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8702940" y="546554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8702939" y="579530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6746634" y="5450576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8702940" y="612356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8702939" y="645332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746634" y="617602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35" name="圆角矩形标注 34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sp>
        <p:nvSpPr>
          <p:cNvPr id="36" name="下箭头 35"/>
          <p:cNvSpPr/>
          <p:nvPr/>
        </p:nvSpPr>
        <p:spPr>
          <a:xfrm>
            <a:off x="2354757" y="3939718"/>
            <a:ext cx="1781504" cy="1246355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41414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643247"/>
            <a:ext cx="14714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467405" y="1550987"/>
            <a:ext cx="251460" cy="26841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8865" y="1301175"/>
            <a:ext cx="21959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7440" y="3889397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7440" y="2643306"/>
            <a:ext cx="1029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637748" y="966911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66235" y="708064"/>
            <a:ext cx="1628609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结构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88969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906" y="2586677"/>
            <a:ext cx="232121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策略不同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4037331" y="1923081"/>
            <a:ext cx="552462" cy="1940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89793" y="1709514"/>
            <a:ext cx="3138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非持久连接的</a:t>
            </a:r>
            <a:r>
              <a:rPr lang="en-US" altLang="zh-CN" sz="24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持久连接的</a:t>
            </a:r>
            <a:r>
              <a:rPr lang="en-US" altLang="zh-CN" sz="2400" dirty="0"/>
              <a:t>HTTP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325853" y="1423555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28610" y="1045918"/>
            <a:ext cx="3138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一条连接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多条连接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28609" y="3050307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非流水方式持久连接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流水方式持久连接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7325852" y="3050307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17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9785" y="2757461"/>
            <a:ext cx="10800531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并行连接：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通过建立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多条并行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连接，并行发送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请求和并行接收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响应。通过并行连接发送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请求报文，接收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响应报文，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然后断开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45324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10" name="直线连接符 9"/>
          <p:cNvCxnSpPr>
            <a:stCxn id="11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9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并行连接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790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10" name="直线连接符 9"/>
          <p:cNvCxnSpPr>
            <a:stCxn id="11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9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1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sp>
        <p:nvSpPr>
          <p:cNvPr id="19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并行连接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9804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10" name="直线连接符 9"/>
          <p:cNvCxnSpPr>
            <a:stCxn id="11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9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1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并行连接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886066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10" name="直线连接符 9"/>
          <p:cNvCxnSpPr>
            <a:stCxn id="11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9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1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6746635" y="2807808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条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8702941" y="2807808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8702940" y="3137570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8697705" y="291196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8697704" y="324172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并行连接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82140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10" name="直线连接符 9"/>
          <p:cNvCxnSpPr>
            <a:stCxn id="11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9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1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6746635" y="2807808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条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6746635" y="365557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8702941" y="2807808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8702940" y="3137570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8697705" y="291196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8697704" y="324172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8745284" y="360311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8745283" y="393287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8745284" y="3692938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H="1">
            <a:off x="8745283" y="4022700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8740048" y="379709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8740047" y="412685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并行连接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8864239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45" y="406302"/>
            <a:ext cx="957824" cy="957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62" y="416769"/>
            <a:ext cx="947357" cy="947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40" y="148492"/>
            <a:ext cx="518212" cy="515620"/>
          </a:xfrm>
          <a:prstGeom prst="rect">
            <a:avLst/>
          </a:prstGeom>
        </p:spPr>
      </p:pic>
      <p:cxnSp>
        <p:nvCxnSpPr>
          <p:cNvPr id="10" name="直线连接符 9"/>
          <p:cNvCxnSpPr>
            <a:stCxn id="11" idx="2"/>
          </p:cNvCxnSpPr>
          <p:nvPr/>
        </p:nvCxnSpPr>
        <p:spPr>
          <a:xfrm flipH="1">
            <a:off x="8697706" y="1364126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9" idx="2"/>
          </p:cNvCxnSpPr>
          <p:nvPr/>
        </p:nvCxnSpPr>
        <p:spPr>
          <a:xfrm flipH="1">
            <a:off x="11138156" y="1364126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1" idx="2"/>
          </p:cNvCxnSpPr>
          <p:nvPr/>
        </p:nvCxnSpPr>
        <p:spPr>
          <a:xfrm>
            <a:off x="8702941" y="136412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8702940" y="169388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6746635" y="1349157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8702941" y="202214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702940" y="235190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8702941" y="271798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8702940" y="304774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6746635" y="2807808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条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6746635" y="365557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8702941" y="2807808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8702940" y="3137570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8697705" y="291196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8697704" y="324172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8745284" y="360311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8745283" y="393287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8745284" y="3692938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H="1">
            <a:off x="8745283" y="4022700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8740048" y="379709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8740047" y="412685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并行连接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RTT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6746635" y="207460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76318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906" y="2586677"/>
            <a:ext cx="232121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策略不同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4037331" y="1923081"/>
            <a:ext cx="552462" cy="1940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89793" y="1709514"/>
            <a:ext cx="3138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非持久连接的</a:t>
            </a:r>
            <a:r>
              <a:rPr lang="en-US" altLang="zh-CN" sz="24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持久连接的</a:t>
            </a:r>
            <a:r>
              <a:rPr lang="en-US" altLang="zh-CN" sz="2400" dirty="0"/>
              <a:t>HTTP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325853" y="1423555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28610" y="1045918"/>
            <a:ext cx="3138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一条连接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多条连接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7728609" y="3050307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非流水方式持久连接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流水方式持久连接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7325852" y="3050307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11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9784" y="2748103"/>
            <a:ext cx="1017489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非流水方式</a:t>
            </a:r>
            <a:r>
              <a:rPr lang="zh-CN" altLang="en-US" sz="2400" b="1" dirty="0">
                <a:latin typeface="+mn-ea"/>
              </a:rPr>
              <a:t>持久连接（非管道方式持久连接）</a:t>
            </a:r>
            <a:r>
              <a:rPr lang="zh-CN" altLang="en-US" sz="2400" dirty="0">
                <a:latin typeface="+mn-ea"/>
              </a:rPr>
              <a:t>：客户端收到响应报文后，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不断开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TCP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连接</a:t>
            </a:r>
            <a:r>
              <a:rPr lang="zh-CN" altLang="en-US" sz="2400" dirty="0">
                <a:latin typeface="+mn-ea"/>
              </a:rPr>
              <a:t>，继续请求接下来的文档。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054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23801" y="5745797"/>
            <a:ext cx="188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淘宝网页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91" y="2171362"/>
            <a:ext cx="5984873" cy="35239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301" y="155505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0297" y="432504"/>
            <a:ext cx="4279265" cy="168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/>
              <a:t>W</a:t>
            </a:r>
            <a:r>
              <a:rPr lang="en-US" altLang="zh-CN" sz="2400" dirty="0"/>
              <a:t>orld</a:t>
            </a:r>
            <a:r>
              <a:rPr lang="zh-CN" altLang="en-US" sz="2400" dirty="0"/>
              <a:t> </a:t>
            </a:r>
            <a:r>
              <a:rPr lang="en-US" altLang="zh-CN" sz="2400" b="1" dirty="0"/>
              <a:t>W</a:t>
            </a:r>
            <a:r>
              <a:rPr lang="en-US" altLang="zh-CN" sz="2400" dirty="0"/>
              <a:t>ide</a:t>
            </a:r>
            <a:r>
              <a:rPr lang="zh-CN" altLang="en-US" sz="2400" dirty="0"/>
              <a:t> </a:t>
            </a:r>
            <a:r>
              <a:rPr lang="en-US" altLang="zh-CN" sz="2400" b="1" dirty="0"/>
              <a:t>W</a:t>
            </a:r>
            <a:r>
              <a:rPr lang="en-US" altLang="zh-CN" sz="2400" dirty="0"/>
              <a:t>eb</a:t>
            </a:r>
            <a:r>
              <a:rPr lang="zh-CN" altLang="en-US" sz="2400" dirty="0"/>
              <a:t>应用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en-US" altLang="zh-CN" sz="2400" dirty="0"/>
              <a:t>Web</a:t>
            </a:r>
            <a:r>
              <a:rPr lang="zh-CN" altLang="en-US" sz="2400" dirty="0"/>
              <a:t>应用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万维网应用</a:t>
            </a:r>
          </a:p>
        </p:txBody>
      </p:sp>
    </p:spTree>
    <p:extLst>
      <p:ext uri="{BB962C8B-B14F-4D97-AF65-F5344CB8AC3E}">
        <p14:creationId xmlns:p14="http://schemas.microsoft.com/office/powerpoint/2010/main" val="2422287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50" y="344796"/>
            <a:ext cx="957824" cy="957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67" y="355263"/>
            <a:ext cx="947357" cy="9473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45" y="86986"/>
            <a:ext cx="518212" cy="515620"/>
          </a:xfrm>
          <a:prstGeom prst="rect">
            <a:avLst/>
          </a:prstGeom>
        </p:spPr>
      </p:pic>
      <p:cxnSp>
        <p:nvCxnSpPr>
          <p:cNvPr id="11" name="直线连接符 10"/>
          <p:cNvCxnSpPr>
            <a:stCxn id="18" idx="2"/>
          </p:cNvCxnSpPr>
          <p:nvPr/>
        </p:nvCxnSpPr>
        <p:spPr>
          <a:xfrm flipH="1">
            <a:off x="9147411" y="1302620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16" idx="2"/>
          </p:cNvCxnSpPr>
          <p:nvPr/>
        </p:nvCxnSpPr>
        <p:spPr>
          <a:xfrm flipH="1">
            <a:off x="11587861" y="1302620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8" idx="2"/>
          </p:cNvCxnSpPr>
          <p:nvPr/>
        </p:nvCxnSpPr>
        <p:spPr>
          <a:xfrm>
            <a:off x="9152646" y="1302620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9152645" y="1632382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7196340" y="128765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9152646" y="1960640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9152645" y="2290402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2"/>
          <p:cNvSpPr txBox="1"/>
          <p:nvPr/>
        </p:nvSpPr>
        <p:spPr>
          <a:xfrm>
            <a:off x="372617" y="2506310"/>
            <a:ext cx="6205651" cy="961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非流水方式持久连接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7196340" y="2013095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/>
              <a:t>HTML</a:t>
            </a:r>
            <a:r>
              <a:rPr kumimoji="1" lang="zh-CN" altLang="en-US" sz="1600"/>
              <a:t>页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6995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50" y="344796"/>
            <a:ext cx="957824" cy="957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67" y="355263"/>
            <a:ext cx="947357" cy="9473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45" y="86986"/>
            <a:ext cx="518212" cy="515620"/>
          </a:xfrm>
          <a:prstGeom prst="rect">
            <a:avLst/>
          </a:prstGeom>
        </p:spPr>
      </p:pic>
      <p:cxnSp>
        <p:nvCxnSpPr>
          <p:cNvPr id="11" name="直线连接符 10"/>
          <p:cNvCxnSpPr>
            <a:stCxn id="18" idx="2"/>
          </p:cNvCxnSpPr>
          <p:nvPr/>
        </p:nvCxnSpPr>
        <p:spPr>
          <a:xfrm flipH="1">
            <a:off x="9147411" y="1302620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16" idx="2"/>
          </p:cNvCxnSpPr>
          <p:nvPr/>
        </p:nvCxnSpPr>
        <p:spPr>
          <a:xfrm flipH="1">
            <a:off x="11587861" y="1302620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8" idx="2"/>
          </p:cNvCxnSpPr>
          <p:nvPr/>
        </p:nvCxnSpPr>
        <p:spPr>
          <a:xfrm>
            <a:off x="9152646" y="1302620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9152645" y="1632382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7196340" y="128765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9152646" y="1960640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9152645" y="2290402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9152646" y="2656479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9152645" y="2986241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7196340" y="2746302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24" name="TextBox 12"/>
          <p:cNvSpPr txBox="1"/>
          <p:nvPr/>
        </p:nvSpPr>
        <p:spPr>
          <a:xfrm>
            <a:off x="372617" y="2506310"/>
            <a:ext cx="6205651" cy="961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非流水方式持久连接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7196340" y="2013095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/>
              <a:t>HTML</a:t>
            </a:r>
            <a:r>
              <a:rPr kumimoji="1" lang="zh-CN" altLang="en-US" sz="1600"/>
              <a:t>页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1509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50" y="344796"/>
            <a:ext cx="957824" cy="957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67" y="355263"/>
            <a:ext cx="947357" cy="9473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45" y="86986"/>
            <a:ext cx="518212" cy="515620"/>
          </a:xfrm>
          <a:prstGeom prst="rect">
            <a:avLst/>
          </a:prstGeom>
        </p:spPr>
      </p:pic>
      <p:cxnSp>
        <p:nvCxnSpPr>
          <p:cNvPr id="11" name="直线连接符 10"/>
          <p:cNvCxnSpPr>
            <a:stCxn id="18" idx="2"/>
          </p:cNvCxnSpPr>
          <p:nvPr/>
        </p:nvCxnSpPr>
        <p:spPr>
          <a:xfrm flipH="1">
            <a:off x="9147411" y="1302620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16" idx="2"/>
          </p:cNvCxnSpPr>
          <p:nvPr/>
        </p:nvCxnSpPr>
        <p:spPr>
          <a:xfrm flipH="1">
            <a:off x="11587861" y="1302620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8" idx="2"/>
          </p:cNvCxnSpPr>
          <p:nvPr/>
        </p:nvCxnSpPr>
        <p:spPr>
          <a:xfrm>
            <a:off x="9152646" y="1302620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9152645" y="1632382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7196340" y="128765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9152646" y="1960640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9152645" y="2290402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9152646" y="2656479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9152645" y="2986241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7196340" y="2746302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23" name="圆角矩形标注 22"/>
          <p:cNvSpPr/>
          <p:nvPr/>
        </p:nvSpPr>
        <p:spPr>
          <a:xfrm>
            <a:off x="7196340" y="3594064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9194989" y="3541609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>
            <a:off x="9194988" y="3871371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2"/>
          <p:cNvSpPr txBox="1"/>
          <p:nvPr/>
        </p:nvSpPr>
        <p:spPr>
          <a:xfrm>
            <a:off x="372617" y="2506310"/>
            <a:ext cx="6205651" cy="961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非流水方式持久连接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7196340" y="2013095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/>
              <a:t>HTML</a:t>
            </a:r>
            <a:r>
              <a:rPr kumimoji="1" lang="zh-CN" altLang="en-US" sz="1600"/>
              <a:t>页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237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50" y="344796"/>
            <a:ext cx="957824" cy="957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67" y="355263"/>
            <a:ext cx="947357" cy="9473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45" y="86986"/>
            <a:ext cx="518212" cy="515620"/>
          </a:xfrm>
          <a:prstGeom prst="rect">
            <a:avLst/>
          </a:prstGeom>
        </p:spPr>
      </p:pic>
      <p:cxnSp>
        <p:nvCxnSpPr>
          <p:cNvPr id="11" name="直线连接符 10"/>
          <p:cNvCxnSpPr>
            <a:stCxn id="18" idx="2"/>
          </p:cNvCxnSpPr>
          <p:nvPr/>
        </p:nvCxnSpPr>
        <p:spPr>
          <a:xfrm flipH="1">
            <a:off x="9147411" y="1302620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16" idx="2"/>
          </p:cNvCxnSpPr>
          <p:nvPr/>
        </p:nvCxnSpPr>
        <p:spPr>
          <a:xfrm flipH="1">
            <a:off x="11587861" y="1302620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8" idx="2"/>
          </p:cNvCxnSpPr>
          <p:nvPr/>
        </p:nvCxnSpPr>
        <p:spPr>
          <a:xfrm>
            <a:off x="9152646" y="1302620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9152645" y="1632382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7196340" y="128765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9152646" y="1960640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9152645" y="2290402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9152646" y="2656479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9152645" y="2986241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7196340" y="2746302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23" name="圆角矩形标注 22"/>
          <p:cNvSpPr/>
          <p:nvPr/>
        </p:nvSpPr>
        <p:spPr>
          <a:xfrm>
            <a:off x="7196340" y="3594064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9194989" y="3541609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>
            <a:off x="9194988" y="3871371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96340" y="431667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9194989" y="426421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9194988" y="459397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2"/>
          <p:cNvSpPr txBox="1"/>
          <p:nvPr/>
        </p:nvSpPr>
        <p:spPr>
          <a:xfrm>
            <a:off x="372617" y="2506310"/>
            <a:ext cx="6205651" cy="961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非流水方式持久连接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7196340" y="2013095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/>
              <a:t>HTML</a:t>
            </a:r>
            <a:r>
              <a:rPr kumimoji="1" lang="zh-CN" altLang="en-US" sz="1600"/>
              <a:t>页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91327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50" y="344796"/>
            <a:ext cx="957824" cy="957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67" y="355263"/>
            <a:ext cx="947357" cy="9473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45" y="86986"/>
            <a:ext cx="518212" cy="515620"/>
          </a:xfrm>
          <a:prstGeom prst="rect">
            <a:avLst/>
          </a:prstGeom>
        </p:spPr>
      </p:pic>
      <p:cxnSp>
        <p:nvCxnSpPr>
          <p:cNvPr id="11" name="直线连接符 10"/>
          <p:cNvCxnSpPr>
            <a:stCxn id="18" idx="2"/>
          </p:cNvCxnSpPr>
          <p:nvPr/>
        </p:nvCxnSpPr>
        <p:spPr>
          <a:xfrm flipH="1">
            <a:off x="9147411" y="1302620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16" idx="2"/>
          </p:cNvCxnSpPr>
          <p:nvPr/>
        </p:nvCxnSpPr>
        <p:spPr>
          <a:xfrm flipH="1">
            <a:off x="11587861" y="1302620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8" idx="2"/>
          </p:cNvCxnSpPr>
          <p:nvPr/>
        </p:nvCxnSpPr>
        <p:spPr>
          <a:xfrm>
            <a:off x="9152646" y="1302620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9152645" y="1632382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7196340" y="1287651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9152646" y="1960640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9152645" y="2290402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7196340" y="2013095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9152646" y="2656479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9152645" y="2986241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7196340" y="2746302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23" name="圆角矩形标注 22"/>
          <p:cNvSpPr/>
          <p:nvPr/>
        </p:nvSpPr>
        <p:spPr>
          <a:xfrm>
            <a:off x="7196340" y="3594064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9194989" y="3541609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>
            <a:off x="9194988" y="3871371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96340" y="4316670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9194989" y="4264215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9194988" y="4593977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非流水方式持久连接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RTT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939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906" y="2586677"/>
            <a:ext cx="232121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策略不同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4037331" y="1923081"/>
            <a:ext cx="552462" cy="1940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89793" y="1709514"/>
            <a:ext cx="3138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非持久连接的</a:t>
            </a:r>
            <a:r>
              <a:rPr lang="en-US" altLang="zh-CN" sz="24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持久连接的</a:t>
            </a:r>
            <a:r>
              <a:rPr lang="en-US" altLang="zh-CN" sz="2400" dirty="0"/>
              <a:t>HTTP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325853" y="1423555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28610" y="1045918"/>
            <a:ext cx="3138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一条连接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多条连接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7728609" y="3050307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非流水方式持久连接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流水方式持久连接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7325852" y="3050307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82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665" y="2576760"/>
            <a:ext cx="1138603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流水方式</a:t>
            </a:r>
            <a:r>
              <a:rPr lang="zh-CN" altLang="en-US" sz="2400" b="1" dirty="0">
                <a:latin typeface="+mn-ea"/>
              </a:rPr>
              <a:t>持久连接（管道方式持久连接）</a:t>
            </a:r>
            <a:r>
              <a:rPr lang="zh-CN" altLang="en-US" sz="2400" dirty="0">
                <a:latin typeface="+mn-ea"/>
              </a:rPr>
              <a:t>：客户端在接收到前一个响应报文后，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不断开连接</a:t>
            </a:r>
            <a:r>
              <a:rPr lang="zh-CN" altLang="en-US" sz="2400" dirty="0">
                <a:latin typeface="+mn-ea"/>
              </a:rPr>
              <a:t>，继续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并行</a:t>
            </a:r>
            <a:r>
              <a:rPr lang="zh-CN" altLang="en-US" sz="2400" dirty="0">
                <a:latin typeface="+mn-ea"/>
              </a:rPr>
              <a:t>请求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个图片。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连接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报文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0914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>
                <a:latin typeface="+mn-ea"/>
                <a:cs typeface="+mn-ea"/>
                <a:sym typeface="+mn-ea"/>
              </a:rPr>
              <a:t>2.4.2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50" y="481213"/>
            <a:ext cx="957824" cy="957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67" y="491680"/>
            <a:ext cx="947357" cy="9473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45" y="223403"/>
            <a:ext cx="518212" cy="515620"/>
          </a:xfrm>
          <a:prstGeom prst="rect">
            <a:avLst/>
          </a:prstGeom>
        </p:spPr>
      </p:pic>
      <p:cxnSp>
        <p:nvCxnSpPr>
          <p:cNvPr id="11" name="直线连接符 10"/>
          <p:cNvCxnSpPr/>
          <p:nvPr/>
        </p:nvCxnSpPr>
        <p:spPr>
          <a:xfrm flipH="1">
            <a:off x="9147411" y="1439037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11587861" y="1439037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9152646" y="1439037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9152645" y="1768799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7196340" y="1424068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9152646" y="2097057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9152645" y="2426819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7196340" y="2149512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sp>
        <p:nvSpPr>
          <p:cNvPr id="23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流水方式持久连接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1173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>
                <a:latin typeface="+mn-ea"/>
                <a:cs typeface="+mn-ea"/>
                <a:sym typeface="+mn-ea"/>
              </a:rPr>
              <a:t>2.4.2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50" y="481213"/>
            <a:ext cx="957824" cy="957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67" y="491680"/>
            <a:ext cx="947357" cy="9473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45" y="223403"/>
            <a:ext cx="518212" cy="515620"/>
          </a:xfrm>
          <a:prstGeom prst="rect">
            <a:avLst/>
          </a:prstGeom>
        </p:spPr>
      </p:pic>
      <p:cxnSp>
        <p:nvCxnSpPr>
          <p:cNvPr id="11" name="直线连接符 10"/>
          <p:cNvCxnSpPr/>
          <p:nvPr/>
        </p:nvCxnSpPr>
        <p:spPr>
          <a:xfrm flipH="1">
            <a:off x="9147411" y="1439037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11587861" y="1439037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9152646" y="1439037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9152645" y="1768799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7196340" y="1424068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9152646" y="2097057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9152645" y="2426819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7196340" y="2149512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9152646" y="279289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9152645" y="312265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7196340" y="2882719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9152646" y="2852739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9152645" y="3182501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9152646" y="2917149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9152645" y="3246911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流水方式持久连接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982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9785" y="626632"/>
            <a:ext cx="4991448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>
                <a:latin typeface="+mn-ea"/>
                <a:cs typeface="+mn-ea"/>
                <a:sym typeface="+mn-ea"/>
              </a:rPr>
              <a:t>2.4.2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50" y="481213"/>
            <a:ext cx="957824" cy="957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67" y="491680"/>
            <a:ext cx="947357" cy="9473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45" y="223403"/>
            <a:ext cx="518212" cy="515620"/>
          </a:xfrm>
          <a:prstGeom prst="rect">
            <a:avLst/>
          </a:prstGeom>
        </p:spPr>
      </p:pic>
      <p:cxnSp>
        <p:nvCxnSpPr>
          <p:cNvPr id="11" name="直线连接符 10"/>
          <p:cNvCxnSpPr/>
          <p:nvPr/>
        </p:nvCxnSpPr>
        <p:spPr>
          <a:xfrm flipH="1">
            <a:off x="9147411" y="1439037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11587861" y="1439037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9152646" y="1439037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9152645" y="1768799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7196340" y="1424068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9152646" y="2097057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9152645" y="2426819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7196340" y="2149512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9152646" y="2792896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9152645" y="3122658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7196340" y="2882719"/>
            <a:ext cx="1477393" cy="554614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9152646" y="2852739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9152645" y="3182501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9152646" y="2917149"/>
            <a:ext cx="2435216" cy="32976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9152645" y="3246911"/>
            <a:ext cx="2435217" cy="224852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2"/>
          <p:cNvSpPr txBox="1"/>
          <p:nvPr/>
        </p:nvSpPr>
        <p:spPr>
          <a:xfrm>
            <a:off x="372617" y="2506310"/>
            <a:ext cx="62056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流水方式持久连接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的响应时间：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RTT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JPEG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页面为例。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66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3693628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2.4.1 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万维网应用结构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9491" y="2052773"/>
            <a:ext cx="10801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、万维网应用结构包括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浏览器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</a:t>
            </a:r>
            <a:r>
              <a:rPr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浏览器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应用的客户代理。 </a:t>
            </a:r>
            <a:endParaRPr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</a:t>
            </a:r>
            <a:r>
              <a:rPr lang="en-US" altLang="zh-CN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存储管理供用户请求浏览的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页面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(Web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文档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超文本传输协议</a:t>
            </a:r>
            <a:r>
              <a:rPr lang="en-US" altLang="zh-CN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(HTTP)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：客户和服务器间的交互基于应用层的协议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50198" y="874583"/>
            <a:ext cx="22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万维网应用结构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10495019" y="432504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17138" y="301324"/>
            <a:ext cx="16286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结构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URL</a:t>
            </a:r>
          </a:p>
        </p:txBody>
      </p:sp>
      <p:sp>
        <p:nvSpPr>
          <p:cNvPr id="2" name="矩形 1"/>
          <p:cNvSpPr/>
          <p:nvPr/>
        </p:nvSpPr>
        <p:spPr>
          <a:xfrm>
            <a:off x="52301" y="155505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一、万维网应用结构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33" y="4886326"/>
            <a:ext cx="971550" cy="971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09" y="4917241"/>
            <a:ext cx="534003" cy="5340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54" y="4894617"/>
            <a:ext cx="963259" cy="963259"/>
          </a:xfrm>
          <a:prstGeom prst="rect">
            <a:avLst/>
          </a:prstGeom>
        </p:spPr>
      </p:pic>
      <p:cxnSp>
        <p:nvCxnSpPr>
          <p:cNvPr id="14" name="直线箭头连接符 13"/>
          <p:cNvCxnSpPr>
            <a:stCxn id="12" idx="3"/>
            <a:endCxn id="4" idx="1"/>
          </p:cNvCxnSpPr>
          <p:nvPr/>
        </p:nvCxnSpPr>
        <p:spPr>
          <a:xfrm>
            <a:off x="4292683" y="5372101"/>
            <a:ext cx="2845071" cy="414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400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5822" y="2971688"/>
            <a:ext cx="232121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策略不同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2481247" y="2308092"/>
            <a:ext cx="552462" cy="1940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33709" y="2094525"/>
            <a:ext cx="3138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非持久连接的</a:t>
            </a:r>
            <a:r>
              <a:rPr lang="en-US" altLang="zh-CN" sz="24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持久连接的</a:t>
            </a:r>
            <a:r>
              <a:rPr lang="en-US" altLang="zh-CN" sz="2400" dirty="0"/>
              <a:t>HTTP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5769769" y="180856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72526" y="1430929"/>
            <a:ext cx="3138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一条连接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多条连接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6172525" y="3435318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非流水方式持久连接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流水方式持久连接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5769768" y="34353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01592" y="1577733"/>
            <a:ext cx="14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HTTP1.0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11343" y="4157418"/>
            <a:ext cx="14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HTTP1.1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1877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19050" y="125988"/>
            <a:ext cx="1011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1904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029" y="679986"/>
            <a:ext cx="117432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设某网页的</a:t>
            </a:r>
            <a:r>
              <a:rPr lang="en-US" altLang="zh-CN" sz="2000" dirty="0"/>
              <a:t>URL</a:t>
            </a:r>
            <a:r>
              <a:rPr lang="zh-CN" altLang="en-US" sz="2000" dirty="0"/>
              <a:t>为“</a:t>
            </a:r>
            <a:r>
              <a:rPr lang="en-US" altLang="zh-CN" sz="2000" dirty="0"/>
              <a:t>http://</a:t>
            </a:r>
            <a:r>
              <a:rPr lang="en-US" altLang="zh-CN" sz="2000" dirty="0" err="1"/>
              <a:t>www.abc.com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index.html</a:t>
            </a:r>
            <a:r>
              <a:rPr lang="en-US" altLang="zh-CN" sz="2000" dirty="0"/>
              <a:t>”</a:t>
            </a:r>
            <a:r>
              <a:rPr lang="zh-CN" altLang="en-US" sz="2000" dirty="0"/>
              <a:t>，且该</a:t>
            </a:r>
            <a:r>
              <a:rPr lang="en-US" altLang="zh-CN" sz="2000" dirty="0"/>
              <a:t>URL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地址在你的计算机上没有缓存；文件</a:t>
            </a:r>
            <a:r>
              <a:rPr lang="en-US" altLang="zh-CN" sz="2000" dirty="0" err="1"/>
              <a:t>index.html</a:t>
            </a:r>
            <a:r>
              <a:rPr lang="zh-CN" altLang="en-US" sz="2000" dirty="0"/>
              <a:t>引用了 </a:t>
            </a:r>
            <a:r>
              <a:rPr lang="en-US" altLang="zh-CN" sz="2000" dirty="0"/>
              <a:t>8</a:t>
            </a:r>
            <a:r>
              <a:rPr lang="zh-CN" altLang="en-US" sz="2000" dirty="0"/>
              <a:t>个小图像。在域名解析的过程中，无等待的一次</a:t>
            </a:r>
            <a:r>
              <a:rPr lang="en-US" altLang="zh-CN" sz="2000" dirty="0"/>
              <a:t>DNS</a:t>
            </a:r>
            <a:r>
              <a:rPr lang="zh-CN" altLang="en-US" sz="2000" dirty="0"/>
              <a:t>解析请求与响应时间记为</a:t>
            </a:r>
            <a:r>
              <a:rPr lang="en-US" altLang="zh-CN" sz="2000" dirty="0" err="1"/>
              <a:t>RTTd,HTTP</a:t>
            </a:r>
            <a:r>
              <a:rPr lang="zh-CN" altLang="en-US" sz="2000" dirty="0"/>
              <a:t>请求传输</a:t>
            </a:r>
            <a:r>
              <a:rPr lang="en-US" altLang="zh-CN" sz="2000" dirty="0"/>
              <a:t>Web</a:t>
            </a:r>
            <a:r>
              <a:rPr lang="zh-CN" altLang="en-US" sz="2000" dirty="0"/>
              <a:t>对象过程的一次往返时间记为</a:t>
            </a:r>
            <a:r>
              <a:rPr lang="en-US" altLang="zh-CN" sz="2000" dirty="0" err="1"/>
              <a:t>RTTh</a:t>
            </a:r>
            <a:r>
              <a:rPr lang="zh-CN" altLang="en-US" sz="2000" dirty="0"/>
              <a:t>。试给出：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中的域名。      </a:t>
            </a:r>
            <a:endParaRPr kumimoji="1" lang="zh-CN" altLang="en-US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浏览器解析到该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对应的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地址的最短时间和最长时间。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3. 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若浏览器没有配置并行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连接，则基于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HTTP1.0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页的完整内容（包括引用的图像）所需要的时间（不包括域名解析时间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     </a:t>
            </a:r>
            <a:endParaRPr kumimoji="1" lang="zh-CN" altLang="en-US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若浏览器配置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个并行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连接，则基于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HTTP1.0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页的完整内容（包括引用的图像）需要的时间（不包括域名解析时间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        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5. 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若浏览器没有配置并行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连接，则基于非流水方式的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 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页完整内容需要的时间以及基于流水方式的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页的完整内容（包括引用的图像）需要的时间（不包括域名解析时间）。</a:t>
            </a:r>
          </a:p>
        </p:txBody>
      </p:sp>
    </p:spTree>
    <p:extLst>
      <p:ext uri="{BB962C8B-B14F-4D97-AF65-F5344CB8AC3E}">
        <p14:creationId xmlns:p14="http://schemas.microsoft.com/office/powerpoint/2010/main" val="1627839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19050" y="125988"/>
            <a:ext cx="1011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1904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029" y="679986"/>
            <a:ext cx="117432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设某网页的</a:t>
            </a:r>
            <a:r>
              <a:rPr lang="en-US" altLang="zh-CN" sz="2000" dirty="0"/>
              <a:t>URL</a:t>
            </a:r>
            <a:r>
              <a:rPr lang="zh-CN" altLang="en-US" sz="2000" dirty="0"/>
              <a:t>为“</a:t>
            </a:r>
            <a:r>
              <a:rPr lang="en-US" altLang="zh-CN" sz="2000" dirty="0"/>
              <a:t>http://</a:t>
            </a:r>
            <a:r>
              <a:rPr lang="en-US" altLang="zh-CN" sz="2000" dirty="0" err="1"/>
              <a:t>www.abc.com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index.html</a:t>
            </a:r>
            <a:r>
              <a:rPr lang="en-US" altLang="zh-CN" sz="2000" dirty="0"/>
              <a:t>”</a:t>
            </a:r>
            <a:r>
              <a:rPr lang="zh-CN" altLang="en-US" sz="2000" dirty="0"/>
              <a:t>，且该</a:t>
            </a:r>
            <a:r>
              <a:rPr lang="en-US" altLang="zh-CN" sz="2000" dirty="0"/>
              <a:t>URL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地址在你的计算机上没有缓存；文件</a:t>
            </a:r>
            <a:r>
              <a:rPr lang="en-US" altLang="zh-CN" sz="2000" dirty="0" err="1"/>
              <a:t>index.html</a:t>
            </a:r>
            <a:r>
              <a:rPr lang="zh-CN" altLang="en-US" sz="2000" dirty="0"/>
              <a:t>引用了 </a:t>
            </a:r>
            <a:r>
              <a:rPr lang="en-US" altLang="zh-CN" sz="2000" dirty="0"/>
              <a:t>8</a:t>
            </a:r>
            <a:r>
              <a:rPr lang="zh-CN" altLang="en-US" sz="2000" dirty="0"/>
              <a:t>个小图像。在域名解析的过程中，无等待的一次</a:t>
            </a:r>
            <a:r>
              <a:rPr lang="en-US" altLang="zh-CN" sz="2000" dirty="0"/>
              <a:t>DNS</a:t>
            </a:r>
            <a:r>
              <a:rPr lang="zh-CN" altLang="en-US" sz="2000" dirty="0"/>
              <a:t>解析请求与响应时间记为</a:t>
            </a:r>
            <a:r>
              <a:rPr lang="en-US" altLang="zh-CN" sz="2000" dirty="0" err="1"/>
              <a:t>RTTd,HTTP</a:t>
            </a:r>
            <a:r>
              <a:rPr lang="zh-CN" altLang="en-US" sz="2000" dirty="0"/>
              <a:t>请求传输</a:t>
            </a:r>
            <a:r>
              <a:rPr lang="en-US" altLang="zh-CN" sz="2000" dirty="0"/>
              <a:t>Web</a:t>
            </a:r>
            <a:r>
              <a:rPr lang="zh-CN" altLang="en-US" sz="2000" dirty="0"/>
              <a:t>对象过程的一次往返时间记为</a:t>
            </a:r>
            <a:r>
              <a:rPr lang="en-US" altLang="zh-CN" sz="2000" dirty="0" err="1"/>
              <a:t>RTTh</a:t>
            </a:r>
            <a:r>
              <a:rPr lang="zh-CN" altLang="en-US" sz="2000" dirty="0"/>
              <a:t>。试给出：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中的域名。      </a:t>
            </a:r>
            <a:r>
              <a:rPr lang="en-US" altLang="zh-CN" sz="2000" b="1" dirty="0" err="1"/>
              <a:t>www.abc.com</a:t>
            </a:r>
            <a:endParaRPr kumimoji="1" lang="zh-CN" altLang="en-US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浏览器解析到该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对应的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地址的最短时间和最长时间。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最短时间：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1RTTd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。最长时间：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4RTTd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6437" y="3329841"/>
            <a:ext cx="10647315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最短：本地域名服务器有被查询域名信息，则直接得到被查域名的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地址，即此时需要最短时间</a:t>
            </a:r>
            <a:r>
              <a:rPr lang="en-US" altLang="zh-CN" sz="2000" dirty="0"/>
              <a:t>1RTTd</a:t>
            </a:r>
            <a:r>
              <a:rPr lang="zh-CN" altLang="en-US" sz="2000" dirty="0"/>
              <a:t>。    </a:t>
            </a:r>
            <a:r>
              <a:rPr lang="zh-CN" altLang="en-US" sz="2000" b="1" dirty="0"/>
              <a:t>本地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最长：本地域名服务器没有被查询域名信息，则查询根域名服务器，顶级域名服务器</a:t>
            </a:r>
            <a:r>
              <a:rPr lang="en-US" altLang="zh-CN" sz="2000" dirty="0" err="1"/>
              <a:t>abc.com</a:t>
            </a:r>
            <a:r>
              <a:rPr lang="zh-CN" altLang="en-US" sz="2000" dirty="0"/>
              <a:t>，直到查询到被查询域名主机的权威域名服务器</a:t>
            </a:r>
            <a:r>
              <a:rPr lang="en-US" altLang="zh-CN" sz="2000" dirty="0" err="1"/>
              <a:t>dns.abc.com</a:t>
            </a:r>
            <a:r>
              <a:rPr lang="zh-CN" altLang="en-US" sz="2000" dirty="0"/>
              <a:t>，即此时需要最长时间</a:t>
            </a:r>
            <a:r>
              <a:rPr lang="en-US" altLang="zh-CN" sz="2000" dirty="0"/>
              <a:t>4RTTd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</a:t>
            </a:r>
            <a:r>
              <a:rPr lang="zh-CN" altLang="en-US" sz="2000" b="1" dirty="0"/>
              <a:t>本地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根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顶级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权威</a:t>
            </a:r>
          </a:p>
        </p:txBody>
      </p:sp>
    </p:spTree>
    <p:extLst>
      <p:ext uri="{BB962C8B-B14F-4D97-AF65-F5344CB8AC3E}">
        <p14:creationId xmlns:p14="http://schemas.microsoft.com/office/powerpoint/2010/main" val="12252165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19050" y="125988"/>
            <a:ext cx="1011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1904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029" y="679986"/>
            <a:ext cx="117432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设某网页的</a:t>
            </a:r>
            <a:r>
              <a:rPr lang="en-US" altLang="zh-CN" sz="2000" dirty="0"/>
              <a:t>URL</a:t>
            </a:r>
            <a:r>
              <a:rPr lang="zh-CN" altLang="en-US" sz="2000" dirty="0"/>
              <a:t>为“</a:t>
            </a:r>
            <a:r>
              <a:rPr lang="en-US" altLang="zh-CN" sz="2000" dirty="0"/>
              <a:t>http://</a:t>
            </a:r>
            <a:r>
              <a:rPr lang="en-US" altLang="zh-CN" sz="2000" dirty="0" err="1"/>
              <a:t>www.abc.com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index.html</a:t>
            </a:r>
            <a:r>
              <a:rPr lang="en-US" altLang="zh-CN" sz="2000" dirty="0"/>
              <a:t>”</a:t>
            </a:r>
            <a:r>
              <a:rPr lang="zh-CN" altLang="en-US" sz="2000" dirty="0"/>
              <a:t>，且该</a:t>
            </a:r>
            <a:r>
              <a:rPr lang="en-US" altLang="zh-CN" sz="2000" dirty="0"/>
              <a:t>URL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地址在你的计算机上没有缓存；文件</a:t>
            </a:r>
            <a:r>
              <a:rPr lang="en-US" altLang="zh-CN" sz="2000" dirty="0" err="1"/>
              <a:t>index.html</a:t>
            </a:r>
            <a:r>
              <a:rPr lang="zh-CN" altLang="en-US" sz="2000" dirty="0"/>
              <a:t>引用了 </a:t>
            </a:r>
            <a:r>
              <a:rPr lang="en-US" altLang="zh-CN" sz="2000" dirty="0"/>
              <a:t>8</a:t>
            </a:r>
            <a:r>
              <a:rPr lang="zh-CN" altLang="en-US" sz="2000" dirty="0"/>
              <a:t>个小图像。在域名解析的过程中，无等待的一次</a:t>
            </a:r>
            <a:r>
              <a:rPr lang="en-US" altLang="zh-CN" sz="2000" dirty="0"/>
              <a:t>DNS</a:t>
            </a:r>
            <a:r>
              <a:rPr lang="zh-CN" altLang="en-US" sz="2000" dirty="0"/>
              <a:t>解析请求与响应时间记为</a:t>
            </a:r>
            <a:r>
              <a:rPr lang="en-US" altLang="zh-CN" sz="2000" dirty="0" err="1"/>
              <a:t>RTTd,HTTP</a:t>
            </a:r>
            <a:r>
              <a:rPr lang="zh-CN" altLang="en-US" sz="2000" dirty="0"/>
              <a:t>请求传输</a:t>
            </a:r>
            <a:r>
              <a:rPr lang="en-US" altLang="zh-CN" sz="2000" dirty="0"/>
              <a:t>Web</a:t>
            </a:r>
            <a:r>
              <a:rPr lang="zh-CN" altLang="en-US" sz="2000" dirty="0"/>
              <a:t>对象过程的一次往返时间记为</a:t>
            </a:r>
            <a:r>
              <a:rPr lang="en-US" altLang="zh-CN" sz="2000" dirty="0" err="1"/>
              <a:t>RTTh</a:t>
            </a:r>
            <a:r>
              <a:rPr lang="zh-CN" altLang="en-US" sz="2000" dirty="0"/>
              <a:t>。试给出：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3. 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若浏览器没有配置并行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连接，则基于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HTTP1.0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页的完整内容（包括引用的图像）所需要的时间（不包括域名解析时间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     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18RTTh</a:t>
            </a:r>
            <a:endParaRPr kumimoji="1" lang="zh-CN" altLang="en-US" sz="20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2851142" y="2987374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5291592" y="2987374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851142" y="3079068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2851142" y="3317136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900071" y="3033550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33" name="直线箭头连接符 32"/>
          <p:cNvCxnSpPr/>
          <p:nvPr/>
        </p:nvCxnSpPr>
        <p:spPr>
          <a:xfrm>
            <a:off x="2851142" y="3454347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2851142" y="3692415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标注 34"/>
          <p:cNvSpPr/>
          <p:nvPr/>
        </p:nvSpPr>
        <p:spPr>
          <a:xfrm>
            <a:off x="900071" y="3408829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2851142" y="3868579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>
            <a:off x="2851142" y="4106647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标注 37"/>
          <p:cNvSpPr/>
          <p:nvPr/>
        </p:nvSpPr>
        <p:spPr>
          <a:xfrm>
            <a:off x="900071" y="3823061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39" name="直线箭头连接符 38"/>
          <p:cNvCxnSpPr/>
          <p:nvPr/>
        </p:nvCxnSpPr>
        <p:spPr>
          <a:xfrm>
            <a:off x="2851142" y="4243858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2851142" y="4481926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标注 40"/>
          <p:cNvSpPr/>
          <p:nvPr/>
        </p:nvSpPr>
        <p:spPr>
          <a:xfrm>
            <a:off x="900071" y="4198340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43" name="直线箭头连接符 42"/>
          <p:cNvCxnSpPr/>
          <p:nvPr/>
        </p:nvCxnSpPr>
        <p:spPr>
          <a:xfrm>
            <a:off x="2851142" y="4627459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H="1">
            <a:off x="2851142" y="4865527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标注 44"/>
          <p:cNvSpPr/>
          <p:nvPr/>
        </p:nvSpPr>
        <p:spPr>
          <a:xfrm>
            <a:off x="900071" y="4581941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46" name="直线箭头连接符 45"/>
          <p:cNvCxnSpPr/>
          <p:nvPr/>
        </p:nvCxnSpPr>
        <p:spPr>
          <a:xfrm>
            <a:off x="2851142" y="5002738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H="1">
            <a:off x="2851142" y="5240806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标注 47"/>
          <p:cNvSpPr/>
          <p:nvPr/>
        </p:nvSpPr>
        <p:spPr>
          <a:xfrm>
            <a:off x="900071" y="4957220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cxnSp>
        <p:nvCxnSpPr>
          <p:cNvPr id="50" name="直线箭头连接符 49"/>
          <p:cNvCxnSpPr/>
          <p:nvPr/>
        </p:nvCxnSpPr>
        <p:spPr>
          <a:xfrm>
            <a:off x="2851142" y="5416399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 flipH="1">
            <a:off x="2851142" y="5654467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标注 51"/>
          <p:cNvSpPr/>
          <p:nvPr/>
        </p:nvSpPr>
        <p:spPr>
          <a:xfrm>
            <a:off x="900071" y="5370881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2851142" y="5791678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>
            <a:off x="2851142" y="6029746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标注 54"/>
          <p:cNvSpPr/>
          <p:nvPr/>
        </p:nvSpPr>
        <p:spPr>
          <a:xfrm>
            <a:off x="900071" y="5746160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cxnSp>
        <p:nvCxnSpPr>
          <p:cNvPr id="56" name="直线箭头连接符 55"/>
          <p:cNvCxnSpPr/>
          <p:nvPr/>
        </p:nvCxnSpPr>
        <p:spPr>
          <a:xfrm>
            <a:off x="2851142" y="6145186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 flipH="1">
            <a:off x="2851142" y="6383254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标注 57"/>
          <p:cNvSpPr/>
          <p:nvPr/>
        </p:nvSpPr>
        <p:spPr>
          <a:xfrm>
            <a:off x="900071" y="6099668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59" name="直线箭头连接符 58"/>
          <p:cNvCxnSpPr/>
          <p:nvPr/>
        </p:nvCxnSpPr>
        <p:spPr>
          <a:xfrm>
            <a:off x="2851142" y="6520465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 flipH="1">
            <a:off x="2851142" y="6758533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900071" y="6474947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4</a:t>
            </a:r>
            <a:endParaRPr kumimoji="1" lang="zh-CN" altLang="en-US" sz="1600" dirty="0"/>
          </a:p>
        </p:txBody>
      </p:sp>
      <p:cxnSp>
        <p:nvCxnSpPr>
          <p:cNvPr id="62" name="直线连接符 61"/>
          <p:cNvCxnSpPr/>
          <p:nvPr/>
        </p:nvCxnSpPr>
        <p:spPr>
          <a:xfrm flipH="1">
            <a:off x="7982706" y="2946560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 flipH="1">
            <a:off x="10423156" y="2946560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7982706" y="3038254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>
            <a:off x="7982706" y="3276322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标注 65"/>
          <p:cNvSpPr/>
          <p:nvPr/>
        </p:nvSpPr>
        <p:spPr>
          <a:xfrm>
            <a:off x="6031635" y="2992736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67" name="直线箭头连接符 66"/>
          <p:cNvCxnSpPr/>
          <p:nvPr/>
        </p:nvCxnSpPr>
        <p:spPr>
          <a:xfrm>
            <a:off x="7982706" y="3413533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7982706" y="3651601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标注 68"/>
          <p:cNvSpPr/>
          <p:nvPr/>
        </p:nvSpPr>
        <p:spPr>
          <a:xfrm>
            <a:off x="6031635" y="3368015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5</a:t>
            </a:r>
            <a:endParaRPr kumimoji="1" lang="zh-CN" altLang="en-US" sz="1600" dirty="0"/>
          </a:p>
        </p:txBody>
      </p:sp>
      <p:cxnSp>
        <p:nvCxnSpPr>
          <p:cNvPr id="70" name="直线箭头连接符 69"/>
          <p:cNvCxnSpPr/>
          <p:nvPr/>
        </p:nvCxnSpPr>
        <p:spPr>
          <a:xfrm>
            <a:off x="7982706" y="3827765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H="1">
            <a:off x="7982706" y="4065833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6031635" y="3782247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73" name="直线箭头连接符 72"/>
          <p:cNvCxnSpPr/>
          <p:nvPr/>
        </p:nvCxnSpPr>
        <p:spPr>
          <a:xfrm>
            <a:off x="7982706" y="4203044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 flipH="1">
            <a:off x="7982706" y="4441112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标注 74"/>
          <p:cNvSpPr/>
          <p:nvPr/>
        </p:nvSpPr>
        <p:spPr>
          <a:xfrm>
            <a:off x="6031635" y="4157526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6</a:t>
            </a:r>
            <a:endParaRPr kumimoji="1" lang="zh-CN" altLang="en-US" sz="1600" dirty="0"/>
          </a:p>
        </p:txBody>
      </p:sp>
      <p:cxnSp>
        <p:nvCxnSpPr>
          <p:cNvPr id="76" name="直线箭头连接符 75"/>
          <p:cNvCxnSpPr/>
          <p:nvPr/>
        </p:nvCxnSpPr>
        <p:spPr>
          <a:xfrm>
            <a:off x="7982706" y="4586645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 flipH="1">
            <a:off x="7982706" y="4824713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标注 77"/>
          <p:cNvSpPr/>
          <p:nvPr/>
        </p:nvSpPr>
        <p:spPr>
          <a:xfrm>
            <a:off x="6031635" y="4541127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79" name="直线箭头连接符 78"/>
          <p:cNvCxnSpPr/>
          <p:nvPr/>
        </p:nvCxnSpPr>
        <p:spPr>
          <a:xfrm>
            <a:off x="7982706" y="4961924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 flipH="1">
            <a:off x="7982706" y="5199992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标注 80"/>
          <p:cNvSpPr/>
          <p:nvPr/>
        </p:nvSpPr>
        <p:spPr>
          <a:xfrm>
            <a:off x="6031635" y="4916406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7</a:t>
            </a:r>
            <a:endParaRPr kumimoji="1" lang="zh-CN" altLang="en-US" sz="1600" dirty="0"/>
          </a:p>
        </p:txBody>
      </p:sp>
      <p:cxnSp>
        <p:nvCxnSpPr>
          <p:cNvPr id="82" name="直线箭头连接符 81"/>
          <p:cNvCxnSpPr/>
          <p:nvPr/>
        </p:nvCxnSpPr>
        <p:spPr>
          <a:xfrm>
            <a:off x="7982706" y="5375585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 flipH="1">
            <a:off x="7982706" y="5613653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标注 83"/>
          <p:cNvSpPr/>
          <p:nvPr/>
        </p:nvSpPr>
        <p:spPr>
          <a:xfrm>
            <a:off x="6031635" y="5330067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85" name="直线箭头连接符 84"/>
          <p:cNvCxnSpPr/>
          <p:nvPr/>
        </p:nvCxnSpPr>
        <p:spPr>
          <a:xfrm>
            <a:off x="7982706" y="5750864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/>
          <p:nvPr/>
        </p:nvCxnSpPr>
        <p:spPr>
          <a:xfrm flipH="1">
            <a:off x="7982706" y="5988932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标注 86"/>
          <p:cNvSpPr/>
          <p:nvPr/>
        </p:nvSpPr>
        <p:spPr>
          <a:xfrm>
            <a:off x="6031635" y="5705346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8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2906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19050" y="125988"/>
            <a:ext cx="1011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1904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029" y="679986"/>
            <a:ext cx="117432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设某网页的</a:t>
            </a:r>
            <a:r>
              <a:rPr lang="en-US" altLang="zh-CN" sz="2000" dirty="0"/>
              <a:t>URL</a:t>
            </a:r>
            <a:r>
              <a:rPr lang="zh-CN" altLang="en-US" sz="2000" dirty="0"/>
              <a:t>为“</a:t>
            </a:r>
            <a:r>
              <a:rPr lang="en-US" altLang="zh-CN" sz="2000" dirty="0"/>
              <a:t>http://</a:t>
            </a:r>
            <a:r>
              <a:rPr lang="en-US" altLang="zh-CN" sz="2000" dirty="0" err="1"/>
              <a:t>www.abc.com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index.html</a:t>
            </a:r>
            <a:r>
              <a:rPr lang="en-US" altLang="zh-CN" sz="2000" dirty="0"/>
              <a:t>”</a:t>
            </a:r>
            <a:r>
              <a:rPr lang="zh-CN" altLang="en-US" sz="2000" dirty="0"/>
              <a:t>，且该</a:t>
            </a:r>
            <a:r>
              <a:rPr lang="en-US" altLang="zh-CN" sz="2000" dirty="0"/>
              <a:t>URL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地址在你的计算机上没有缓存；文件</a:t>
            </a:r>
            <a:r>
              <a:rPr lang="en-US" altLang="zh-CN" sz="2000" dirty="0" err="1"/>
              <a:t>index.html</a:t>
            </a:r>
            <a:r>
              <a:rPr lang="zh-CN" altLang="en-US" sz="2000" dirty="0"/>
              <a:t>引用了 </a:t>
            </a:r>
            <a:r>
              <a:rPr lang="en-US" altLang="zh-CN" sz="2000" dirty="0"/>
              <a:t>8</a:t>
            </a:r>
            <a:r>
              <a:rPr lang="zh-CN" altLang="en-US" sz="2000" dirty="0"/>
              <a:t>个小图像。在域名解析的过程中，无等待的一次</a:t>
            </a:r>
            <a:r>
              <a:rPr lang="en-US" altLang="zh-CN" sz="2000" dirty="0"/>
              <a:t>DNS</a:t>
            </a:r>
            <a:r>
              <a:rPr lang="zh-CN" altLang="en-US" sz="2000" dirty="0"/>
              <a:t>解析请求与响应时间记为</a:t>
            </a:r>
            <a:r>
              <a:rPr lang="en-US" altLang="zh-CN" sz="2000" dirty="0" err="1"/>
              <a:t>RTTd,HTTP</a:t>
            </a:r>
            <a:r>
              <a:rPr lang="zh-CN" altLang="en-US" sz="2000" dirty="0"/>
              <a:t>请求传输</a:t>
            </a:r>
            <a:r>
              <a:rPr lang="en-US" altLang="zh-CN" sz="2000" dirty="0"/>
              <a:t>Web</a:t>
            </a:r>
            <a:r>
              <a:rPr lang="zh-CN" altLang="en-US" sz="2000" dirty="0"/>
              <a:t>对象过程的一次往返时间记为</a:t>
            </a:r>
            <a:r>
              <a:rPr lang="en-US" altLang="zh-CN" sz="2000" dirty="0" err="1"/>
              <a:t>RTTh</a:t>
            </a:r>
            <a:r>
              <a:rPr lang="zh-CN" altLang="en-US" sz="2000" dirty="0"/>
              <a:t>。试给出：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若浏览器配置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个并行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连接，则基于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HTTP1.0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页的完整内容（包括引用的图像）需要的时间（不包括域名解析时间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        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6RTTh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5413815" y="3267402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 flipH="1">
            <a:off x="7854265" y="3267402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5413815" y="3359096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>
            <a:off x="5413815" y="3597164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462744" y="3313578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0" name="直线箭头连接符 9"/>
          <p:cNvCxnSpPr/>
          <p:nvPr/>
        </p:nvCxnSpPr>
        <p:spPr>
          <a:xfrm>
            <a:off x="5413815" y="3734375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5413815" y="3972443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3462744" y="3688857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5413815" y="4148607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5413815" y="4386675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2438400" y="4148606"/>
            <a:ext cx="2501738" cy="283585"/>
          </a:xfrm>
          <a:prstGeom prst="wedgeRoundRectCallout">
            <a:avLst>
              <a:gd name="adj1" fmla="val 69265"/>
              <a:gd name="adj2" fmla="val -4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条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5413815" y="4523886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5413815" y="4761954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标注 17"/>
          <p:cNvSpPr/>
          <p:nvPr/>
        </p:nvSpPr>
        <p:spPr>
          <a:xfrm>
            <a:off x="2438400" y="4556273"/>
            <a:ext cx="2501738" cy="251197"/>
          </a:xfrm>
          <a:prstGeom prst="wedgeRoundRectCallout">
            <a:avLst>
              <a:gd name="adj1" fmla="val 67342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5</a:t>
            </a:r>
            <a:endParaRPr kumimoji="1" lang="zh-CN" altLang="en-US" sz="1600" dirty="0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5413812" y="4943905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5413812" y="5181973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2438397" y="4943904"/>
            <a:ext cx="2501738" cy="283585"/>
          </a:xfrm>
          <a:prstGeom prst="wedgeRoundRectCallout">
            <a:avLst>
              <a:gd name="adj1" fmla="val 69265"/>
              <a:gd name="adj2" fmla="val -4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条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5413812" y="5319184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5413812" y="5557252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标注 36"/>
          <p:cNvSpPr/>
          <p:nvPr/>
        </p:nvSpPr>
        <p:spPr>
          <a:xfrm>
            <a:off x="2438397" y="5351571"/>
            <a:ext cx="2501738" cy="251197"/>
          </a:xfrm>
          <a:prstGeom prst="wedgeRoundRectCallout">
            <a:avLst>
              <a:gd name="adj1" fmla="val 67342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6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7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8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0175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19050" y="125988"/>
            <a:ext cx="1011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1904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029" y="679986"/>
            <a:ext cx="11743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设某网页的</a:t>
            </a:r>
            <a:r>
              <a:rPr lang="en-US" altLang="zh-CN" sz="2000" dirty="0"/>
              <a:t>URL</a:t>
            </a:r>
            <a:r>
              <a:rPr lang="zh-CN" altLang="en-US" sz="2000" dirty="0"/>
              <a:t>为“</a:t>
            </a:r>
            <a:r>
              <a:rPr lang="en-US" altLang="zh-CN" sz="2000" dirty="0"/>
              <a:t>http://</a:t>
            </a:r>
            <a:r>
              <a:rPr lang="en-US" altLang="zh-CN" sz="2000" dirty="0" err="1"/>
              <a:t>www.abc.com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index.html</a:t>
            </a:r>
            <a:r>
              <a:rPr lang="en-US" altLang="zh-CN" sz="2000" dirty="0"/>
              <a:t>”</a:t>
            </a:r>
            <a:r>
              <a:rPr lang="zh-CN" altLang="en-US" sz="2000" dirty="0"/>
              <a:t>，且该</a:t>
            </a:r>
            <a:r>
              <a:rPr lang="en-US" altLang="zh-CN" sz="2000" dirty="0"/>
              <a:t>URL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地址在你的计算机上没有缓存；文件</a:t>
            </a:r>
            <a:r>
              <a:rPr lang="en-US" altLang="zh-CN" sz="2000" dirty="0" err="1"/>
              <a:t>index.html</a:t>
            </a:r>
            <a:r>
              <a:rPr lang="zh-CN" altLang="en-US" sz="2000" dirty="0"/>
              <a:t>引用了 </a:t>
            </a:r>
            <a:r>
              <a:rPr lang="en-US" altLang="zh-CN" sz="2000" dirty="0"/>
              <a:t>8</a:t>
            </a:r>
            <a:r>
              <a:rPr lang="zh-CN" altLang="en-US" sz="2000" dirty="0"/>
              <a:t>个小图像。在域名解析的过程中，无等待的一次</a:t>
            </a:r>
            <a:r>
              <a:rPr lang="en-US" altLang="zh-CN" sz="2000" dirty="0"/>
              <a:t>DNS</a:t>
            </a:r>
            <a:r>
              <a:rPr lang="zh-CN" altLang="en-US" sz="2000" dirty="0"/>
              <a:t>解析请求与响应时间记为</a:t>
            </a:r>
            <a:r>
              <a:rPr lang="en-US" altLang="zh-CN" sz="2000" dirty="0" err="1"/>
              <a:t>RTTd,HTTP</a:t>
            </a:r>
            <a:r>
              <a:rPr lang="zh-CN" altLang="en-US" sz="2000" dirty="0"/>
              <a:t>请求传输</a:t>
            </a:r>
            <a:r>
              <a:rPr lang="en-US" altLang="zh-CN" sz="2000" dirty="0"/>
              <a:t>Web</a:t>
            </a:r>
            <a:r>
              <a:rPr lang="zh-CN" altLang="en-US" sz="2000" dirty="0"/>
              <a:t>对象过程的一次往返时间记为</a:t>
            </a:r>
            <a:r>
              <a:rPr lang="en-US" altLang="zh-CN" sz="2000" dirty="0" err="1"/>
              <a:t>RTTh</a:t>
            </a:r>
            <a:r>
              <a:rPr lang="zh-CN" altLang="en-US" sz="2000" dirty="0"/>
              <a:t>。试给出：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5. 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若浏览器没有配置并行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连接，则基于非流水方式的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 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页完整内容需要的时间以及基于流水方式的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页的完整内容（包括引用的图像）需要的时间（不包括域名解析时间）。                                           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非流水：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10RTTh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。    </a:t>
            </a:r>
            <a:r>
              <a:rPr kumimoji="1" lang="zh-CN" altLang="en-US" sz="2000" b="1" dirty="0">
                <a:solidFill>
                  <a:schemeClr val="bg1">
                    <a:lumMod val="8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流水：</a:t>
            </a:r>
            <a:r>
              <a:rPr kumimoji="1" lang="en-US" altLang="zh-CN" sz="2000" b="1" dirty="0">
                <a:solidFill>
                  <a:schemeClr val="bg1">
                    <a:lumMod val="8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3RTTh</a:t>
            </a:r>
            <a:endParaRPr kumimoji="1" lang="zh-CN" altLang="en-US" sz="2000" dirty="0">
              <a:solidFill>
                <a:schemeClr val="bg1">
                  <a:lumMod val="8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3132265" y="3748665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 flipH="1">
            <a:off x="5572715" y="3748665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132265" y="3840359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>
            <a:off x="3132265" y="4078427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1181194" y="3794841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0" name="直线箭头连接符 9"/>
          <p:cNvCxnSpPr/>
          <p:nvPr/>
        </p:nvCxnSpPr>
        <p:spPr>
          <a:xfrm>
            <a:off x="3132265" y="4215638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3132265" y="4453706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1181194" y="4170120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3132265" y="4629870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3132265" y="4867938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1181194" y="4623305"/>
            <a:ext cx="1477394" cy="290149"/>
          </a:xfrm>
          <a:prstGeom prst="wedgeRoundRectCallout">
            <a:avLst>
              <a:gd name="adj1" fmla="val 81209"/>
              <a:gd name="adj2" fmla="val -4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3132265" y="5044101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3132265" y="5282169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标注 26"/>
          <p:cNvSpPr/>
          <p:nvPr/>
        </p:nvSpPr>
        <p:spPr>
          <a:xfrm>
            <a:off x="1181194" y="5037536"/>
            <a:ext cx="1477394" cy="290149"/>
          </a:xfrm>
          <a:prstGeom prst="wedgeRoundRectCallout">
            <a:avLst>
              <a:gd name="adj1" fmla="val 81209"/>
              <a:gd name="adj2" fmla="val -4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132265" y="5446719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>
            <a:off x="3132265" y="5684787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标注 29"/>
          <p:cNvSpPr/>
          <p:nvPr/>
        </p:nvSpPr>
        <p:spPr>
          <a:xfrm>
            <a:off x="1181194" y="5440154"/>
            <a:ext cx="1477394" cy="290149"/>
          </a:xfrm>
          <a:prstGeom prst="wedgeRoundRectCallout">
            <a:avLst>
              <a:gd name="adj1" fmla="val 81209"/>
              <a:gd name="adj2" fmla="val -4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132265" y="5901155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3132265" y="6139223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1181194" y="5894590"/>
            <a:ext cx="1477394" cy="290149"/>
          </a:xfrm>
          <a:prstGeom prst="wedgeRoundRectCallout">
            <a:avLst>
              <a:gd name="adj1" fmla="val 81209"/>
              <a:gd name="adj2" fmla="val -4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4</a:t>
            </a:r>
            <a:endParaRPr kumimoji="1" lang="zh-CN" altLang="en-US" sz="1600" dirty="0"/>
          </a:p>
        </p:txBody>
      </p:sp>
      <p:cxnSp>
        <p:nvCxnSpPr>
          <p:cNvPr id="34" name="直线连接符 33"/>
          <p:cNvCxnSpPr/>
          <p:nvPr/>
        </p:nvCxnSpPr>
        <p:spPr>
          <a:xfrm flipH="1">
            <a:off x="8381166" y="3794841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H="1">
            <a:off x="10821616" y="3794841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8381166" y="3886535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>
            <a:off x="8381166" y="4124603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标注 37"/>
          <p:cNvSpPr/>
          <p:nvPr/>
        </p:nvSpPr>
        <p:spPr>
          <a:xfrm>
            <a:off x="6430095" y="3841017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5</a:t>
            </a:r>
            <a:endParaRPr kumimoji="1" lang="zh-CN" altLang="en-US" sz="1600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8381166" y="4261814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8381166" y="4499882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标注 40"/>
          <p:cNvSpPr/>
          <p:nvPr/>
        </p:nvSpPr>
        <p:spPr>
          <a:xfrm>
            <a:off x="6430095" y="4216296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6</a:t>
            </a:r>
            <a:endParaRPr kumimoji="1" lang="zh-CN" altLang="en-US" sz="1600" dirty="0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8381166" y="4676046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H="1">
            <a:off x="8381166" y="4914114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6430095" y="4669481"/>
            <a:ext cx="1477394" cy="290149"/>
          </a:xfrm>
          <a:prstGeom prst="wedgeRoundRectCallout">
            <a:avLst>
              <a:gd name="adj1" fmla="val 81209"/>
              <a:gd name="adj2" fmla="val -4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7</a:t>
            </a:r>
            <a:endParaRPr kumimoji="1" lang="zh-CN" altLang="en-US" sz="1600" dirty="0"/>
          </a:p>
        </p:txBody>
      </p:sp>
      <p:cxnSp>
        <p:nvCxnSpPr>
          <p:cNvPr id="45" name="直线箭头连接符 44"/>
          <p:cNvCxnSpPr/>
          <p:nvPr/>
        </p:nvCxnSpPr>
        <p:spPr>
          <a:xfrm>
            <a:off x="8381166" y="5090277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8381166" y="5328345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标注 46"/>
          <p:cNvSpPr/>
          <p:nvPr/>
        </p:nvSpPr>
        <p:spPr>
          <a:xfrm>
            <a:off x="6430095" y="5083712"/>
            <a:ext cx="1477394" cy="290149"/>
          </a:xfrm>
          <a:prstGeom prst="wedgeRoundRectCallout">
            <a:avLst>
              <a:gd name="adj1" fmla="val 81209"/>
              <a:gd name="adj2" fmla="val -4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8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88686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19050" y="125988"/>
            <a:ext cx="1011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1904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029" y="679986"/>
            <a:ext cx="11743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设某网页的</a:t>
            </a:r>
            <a:r>
              <a:rPr lang="en-US" altLang="zh-CN" sz="2000" dirty="0"/>
              <a:t>URL</a:t>
            </a:r>
            <a:r>
              <a:rPr lang="zh-CN" altLang="en-US" sz="2000" dirty="0"/>
              <a:t>为“</a:t>
            </a:r>
            <a:r>
              <a:rPr lang="en-US" altLang="zh-CN" sz="2000" dirty="0"/>
              <a:t>http://</a:t>
            </a:r>
            <a:r>
              <a:rPr lang="en-US" altLang="zh-CN" sz="2000" dirty="0" err="1"/>
              <a:t>www.abc.com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index.html</a:t>
            </a:r>
            <a:r>
              <a:rPr lang="en-US" altLang="zh-CN" sz="2000" dirty="0"/>
              <a:t>”</a:t>
            </a:r>
            <a:r>
              <a:rPr lang="zh-CN" altLang="en-US" sz="2000" dirty="0"/>
              <a:t>，且该</a:t>
            </a:r>
            <a:r>
              <a:rPr lang="en-US" altLang="zh-CN" sz="2000" dirty="0"/>
              <a:t>URL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地址在你的计算机上没有缓存；文件</a:t>
            </a:r>
            <a:r>
              <a:rPr lang="en-US" altLang="zh-CN" sz="2000" dirty="0" err="1"/>
              <a:t>index.html</a:t>
            </a:r>
            <a:r>
              <a:rPr lang="zh-CN" altLang="en-US" sz="2000" dirty="0"/>
              <a:t>引用了 </a:t>
            </a:r>
            <a:r>
              <a:rPr lang="en-US" altLang="zh-CN" sz="2000" dirty="0"/>
              <a:t>8</a:t>
            </a:r>
            <a:r>
              <a:rPr lang="zh-CN" altLang="en-US" sz="2000" dirty="0"/>
              <a:t>个小图像。在域名解析的过程中，无等待的一次</a:t>
            </a:r>
            <a:r>
              <a:rPr lang="en-US" altLang="zh-CN" sz="2000" dirty="0"/>
              <a:t>DNS</a:t>
            </a:r>
            <a:r>
              <a:rPr lang="zh-CN" altLang="en-US" sz="2000" dirty="0"/>
              <a:t>解析请求与响应时间记为</a:t>
            </a:r>
            <a:r>
              <a:rPr lang="en-US" altLang="zh-CN" sz="2000" dirty="0" err="1"/>
              <a:t>RTTd,HTTP</a:t>
            </a:r>
            <a:r>
              <a:rPr lang="zh-CN" altLang="en-US" sz="2000" dirty="0"/>
              <a:t>请求传输</a:t>
            </a:r>
            <a:r>
              <a:rPr lang="en-US" altLang="zh-CN" sz="2000" dirty="0"/>
              <a:t>Web</a:t>
            </a:r>
            <a:r>
              <a:rPr lang="zh-CN" altLang="en-US" sz="2000" dirty="0"/>
              <a:t>对象过程的一次往返时间记为</a:t>
            </a:r>
            <a:r>
              <a:rPr lang="en-US" altLang="zh-CN" sz="2000" dirty="0" err="1"/>
              <a:t>RTTh</a:t>
            </a:r>
            <a:r>
              <a:rPr lang="zh-CN" altLang="en-US" sz="2000" dirty="0"/>
              <a:t>。试给出：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5. 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若浏览器没有配置并行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连接，则基于非流水方式的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 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页完整内容需要的时间以及基于流水方式的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页的完整内容（包括引用的图像）需要的时间（不包括域名解析时间）。                                           </a:t>
            </a:r>
            <a:r>
              <a:rPr kumimoji="1" lang="zh-CN" altLang="en-US" sz="2000" b="1" dirty="0">
                <a:solidFill>
                  <a:schemeClr val="bg1">
                    <a:lumMod val="8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非流水：</a:t>
            </a:r>
            <a:r>
              <a:rPr kumimoji="1" lang="en-US" altLang="zh-CN" sz="2000" b="1" dirty="0">
                <a:solidFill>
                  <a:schemeClr val="bg1">
                    <a:lumMod val="8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10RTTh</a:t>
            </a:r>
            <a:r>
              <a:rPr kumimoji="1" lang="zh-CN" altLang="en-US" sz="2000" b="1" dirty="0">
                <a:solidFill>
                  <a:schemeClr val="bg1">
                    <a:lumMod val="8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    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流水：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3RTTh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3132265" y="3748665"/>
            <a:ext cx="5235" cy="5418963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 flipH="1">
            <a:off x="5572715" y="3748665"/>
            <a:ext cx="1" cy="5366508"/>
          </a:xfrm>
          <a:prstGeom prst="line">
            <a:avLst/>
          </a:prstGeom>
          <a:ln w="571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132265" y="3840359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>
            <a:off x="3132265" y="4078427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1181194" y="3794841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建立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连接</a:t>
            </a:r>
          </a:p>
        </p:txBody>
      </p:sp>
      <p:cxnSp>
        <p:nvCxnSpPr>
          <p:cNvPr id="10" name="直线箭头连接符 9"/>
          <p:cNvCxnSpPr/>
          <p:nvPr/>
        </p:nvCxnSpPr>
        <p:spPr>
          <a:xfrm>
            <a:off x="3132265" y="4215638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3132265" y="4453706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1181194" y="4170120"/>
            <a:ext cx="1477393" cy="329103"/>
          </a:xfrm>
          <a:prstGeom prst="wedgeRoundRectCallout">
            <a:avLst>
              <a:gd name="adj1" fmla="val 89785"/>
              <a:gd name="adj2" fmla="val 14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页</a:t>
            </a: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3132265" y="4629870"/>
            <a:ext cx="2440451" cy="238068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3132265" y="4867938"/>
            <a:ext cx="2440452" cy="0"/>
          </a:xfrm>
          <a:prstGeom prst="straightConnector1">
            <a:avLst/>
          </a:prstGeom>
          <a:ln w="38100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1181194" y="4623305"/>
            <a:ext cx="1477394" cy="290149"/>
          </a:xfrm>
          <a:prstGeom prst="wedgeRoundRectCallout">
            <a:avLst>
              <a:gd name="adj1" fmla="val 81209"/>
              <a:gd name="adj2" fmla="val -4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请求图片</a:t>
            </a:r>
            <a:r>
              <a:rPr kumimoji="1" lang="en-US" altLang="zh-CN" sz="1600" dirty="0"/>
              <a:t>1-8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45387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19050" y="125988"/>
            <a:ext cx="1011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1904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029" y="679986"/>
            <a:ext cx="117432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设某网页的</a:t>
            </a:r>
            <a:r>
              <a:rPr lang="en-US" altLang="zh-CN" sz="2000" dirty="0"/>
              <a:t>URL</a:t>
            </a:r>
            <a:r>
              <a:rPr lang="zh-CN" altLang="en-US" sz="2000" dirty="0"/>
              <a:t>为“</a:t>
            </a:r>
            <a:r>
              <a:rPr lang="en-US" altLang="zh-CN" sz="2000" dirty="0"/>
              <a:t>http://</a:t>
            </a:r>
            <a:r>
              <a:rPr lang="en-US" altLang="zh-CN" sz="2000" dirty="0" err="1"/>
              <a:t>www.abc.com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index.html</a:t>
            </a:r>
            <a:r>
              <a:rPr lang="en-US" altLang="zh-CN" sz="2000" dirty="0"/>
              <a:t>”</a:t>
            </a:r>
            <a:r>
              <a:rPr lang="zh-CN" altLang="en-US" sz="2000" dirty="0"/>
              <a:t>，且该</a:t>
            </a:r>
            <a:r>
              <a:rPr lang="en-US" altLang="zh-CN" sz="2000" dirty="0"/>
              <a:t>URL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地址在你的计算机上没有缓存；文件</a:t>
            </a:r>
            <a:r>
              <a:rPr lang="en-US" altLang="zh-CN" sz="2000" dirty="0" err="1"/>
              <a:t>index.html</a:t>
            </a:r>
            <a:r>
              <a:rPr lang="zh-CN" altLang="en-US" sz="2000" dirty="0"/>
              <a:t>引用了 </a:t>
            </a:r>
            <a:r>
              <a:rPr lang="en-US" altLang="zh-CN" sz="2000" dirty="0"/>
              <a:t>8</a:t>
            </a:r>
            <a:r>
              <a:rPr lang="zh-CN" altLang="en-US" sz="2000" dirty="0"/>
              <a:t>个小图像。在域名解析的过程中，无等待的一次</a:t>
            </a:r>
            <a:r>
              <a:rPr lang="en-US" altLang="zh-CN" sz="2000" dirty="0"/>
              <a:t>DNS</a:t>
            </a:r>
            <a:r>
              <a:rPr lang="zh-CN" altLang="en-US" sz="2000" dirty="0"/>
              <a:t>解析请求与响应时间记为</a:t>
            </a:r>
            <a:r>
              <a:rPr lang="en-US" altLang="zh-CN" sz="2000" dirty="0" err="1"/>
              <a:t>RTTd,HTTP</a:t>
            </a:r>
            <a:r>
              <a:rPr lang="zh-CN" altLang="en-US" sz="2000" dirty="0"/>
              <a:t>请求传输</a:t>
            </a:r>
            <a:r>
              <a:rPr lang="en-US" altLang="zh-CN" sz="2000" dirty="0"/>
              <a:t>Web</a:t>
            </a:r>
            <a:r>
              <a:rPr lang="zh-CN" altLang="en-US" sz="2000" dirty="0"/>
              <a:t>对象过程的一次往返时间记为</a:t>
            </a:r>
            <a:r>
              <a:rPr lang="en-US" altLang="zh-CN" sz="2000" dirty="0" err="1"/>
              <a:t>RTTh</a:t>
            </a:r>
            <a:r>
              <a:rPr lang="zh-CN" altLang="en-US" sz="2000" dirty="0"/>
              <a:t>。试给出：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中的域名。      </a:t>
            </a:r>
            <a:r>
              <a:rPr lang="en-US" altLang="zh-CN" sz="2000" b="1" dirty="0" err="1"/>
              <a:t>www.abc.com</a:t>
            </a:r>
            <a:endParaRPr kumimoji="1" lang="zh-CN" altLang="en-US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浏览器解析到该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对应的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地址的最短时间和最长时间。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最短时间：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1RTTd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。最长时间：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4RTTd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3. 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若浏览器没有配置并行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连接，则基于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HTTP1.0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页的完整内容（包括引用的图像）所需要的时间（不包括域名解析时间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     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18RTTh</a:t>
            </a:r>
            <a:endParaRPr kumimoji="1" lang="zh-CN" altLang="en-US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若浏览器配置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个并行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连接，则基于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HTTP1.0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页的完整内容（包括引用的图像）需要的时间（不包括域名解析时间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        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6RTTh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5. 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若浏览器没有配置并行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连接，则基于非流水方式的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 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页完整内容需要的时间以及基于流水方式的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获取该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页的完整内容（包括引用的图像）需要的时间（不包括域名解析时间）。                                           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非流水：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10RTTh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。    流水：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3RTTh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066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643247"/>
            <a:ext cx="14714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467404" y="962525"/>
            <a:ext cx="280036" cy="44115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7440" y="773019"/>
            <a:ext cx="21959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万维网应用结构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7440" y="4826681"/>
            <a:ext cx="1326596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Cookie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9496" y="2918502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607944" y="34016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82277" y="89748"/>
            <a:ext cx="6950944" cy="142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结构：浏览器、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服务器、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URL</a:t>
            </a:r>
            <a:r>
              <a:rPr lang="zh-CN" altLang="en-US" sz="2000" dirty="0"/>
              <a:t>：服务器主机域名</a:t>
            </a:r>
            <a:r>
              <a:rPr lang="en-US" altLang="zh-CN" sz="2000" dirty="0"/>
              <a:t>(IP</a:t>
            </a:r>
            <a:r>
              <a:rPr lang="zh-CN" altLang="en-US" sz="2000" dirty="0"/>
              <a:t>地址</a:t>
            </a:r>
            <a:r>
              <a:rPr lang="en-US" altLang="zh-CN" sz="2000" dirty="0"/>
              <a:t>)+</a:t>
            </a:r>
            <a:r>
              <a:rPr lang="zh-CN" altLang="en-US" sz="2000" dirty="0"/>
              <a:t>对象的路径名</a:t>
            </a:r>
            <a:endParaRPr lang="en-US" altLang="zh-CN" sz="2000" dirty="0"/>
          </a:p>
        </p:txBody>
      </p:sp>
      <p:sp>
        <p:nvSpPr>
          <p:cNvPr id="9" name="左大括号 8"/>
          <p:cNvSpPr/>
          <p:nvPr/>
        </p:nvSpPr>
        <p:spPr>
          <a:xfrm>
            <a:off x="2603424" y="251612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4036" y="2347175"/>
            <a:ext cx="3644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连接：</a:t>
            </a: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策略不同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6613933" y="2172431"/>
            <a:ext cx="552462" cy="1940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6965016" y="2137651"/>
            <a:ext cx="2489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非持久连接的</a:t>
            </a:r>
            <a:r>
              <a:rPr lang="en-US" altLang="zh-CN" sz="2000" dirty="0"/>
              <a:t>HTTP</a:t>
            </a:r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持久连接的</a:t>
            </a:r>
            <a:r>
              <a:rPr lang="en-US" altLang="zh-CN" sz="2000" dirty="0"/>
              <a:t>HTTP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9298319" y="1816845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9738645" y="1683977"/>
            <a:ext cx="1391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一条连接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多条连接</a:t>
            </a:r>
            <a:endParaRPr lang="en-US" altLang="zh-CN" sz="2000" dirty="0"/>
          </a:p>
        </p:txBody>
      </p:sp>
      <p:sp>
        <p:nvSpPr>
          <p:cNvPr id="19" name="矩形 18"/>
          <p:cNvSpPr/>
          <p:nvPr/>
        </p:nvSpPr>
        <p:spPr>
          <a:xfrm>
            <a:off x="9441550" y="3249649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非流水方式持久连接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流水方式持久连接</a:t>
            </a:r>
            <a:endParaRPr lang="zh-CN" altLang="en-US" sz="2000" dirty="0"/>
          </a:p>
        </p:txBody>
      </p:sp>
      <p:sp>
        <p:nvSpPr>
          <p:cNvPr id="20" name="左大括号 19"/>
          <p:cNvSpPr/>
          <p:nvPr/>
        </p:nvSpPr>
        <p:spPr>
          <a:xfrm>
            <a:off x="9051891" y="3182546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11060928" y="1772321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HTTP1.0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737954" y="4265312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HTTP1.1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ACA321-F786-5644-BA31-D091740EB4F4}"/>
              </a:ext>
            </a:extLst>
          </p:cNvPr>
          <p:cNvSpPr/>
          <p:nvPr/>
        </p:nvSpPr>
        <p:spPr>
          <a:xfrm>
            <a:off x="1821557" y="3820502"/>
            <a:ext cx="357277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HyperText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Transfer Protocol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106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379564" y="547761"/>
            <a:ext cx="6539955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报文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3" name="TextBox 4"/>
          <p:cNvSpPr txBox="1"/>
          <p:nvPr/>
        </p:nvSpPr>
        <p:spPr>
          <a:xfrm>
            <a:off x="1010920" y="2018197"/>
            <a:ext cx="6970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报文：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请求报文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响应报文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请求报文：浏览器发送给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响应报文：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服务器发送给浏览器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48" y="8683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2.4.2.3HTTP</a:t>
            </a:r>
            <a:r>
              <a:rPr lang="zh-CN" altLang="hr-H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报文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3693628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2.4.1 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万维网应用结构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9491" y="2052773"/>
            <a:ext cx="10801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、万维网应用结构包括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浏览器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浏览器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应用的客户代理。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</a:t>
            </a:r>
            <a:r>
              <a:rPr lang="en-US" altLang="zh-CN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存储管理供用户请求浏览的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页面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(Web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文档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超文本传输协议</a:t>
            </a:r>
            <a:r>
              <a:rPr lang="en-US" altLang="zh-CN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(HTTP)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：客户和服务器间的交互基于应用层的协议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50198" y="874583"/>
            <a:ext cx="22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万维网应用结构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10495019" y="432504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17138" y="301324"/>
            <a:ext cx="16286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结构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URL</a:t>
            </a:r>
          </a:p>
        </p:txBody>
      </p:sp>
      <p:sp>
        <p:nvSpPr>
          <p:cNvPr id="2" name="矩形 1"/>
          <p:cNvSpPr/>
          <p:nvPr/>
        </p:nvSpPr>
        <p:spPr>
          <a:xfrm>
            <a:off x="52301" y="155505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一、万维网应用结构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33" y="4886326"/>
            <a:ext cx="971550" cy="971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09" y="4917241"/>
            <a:ext cx="534003" cy="5340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54" y="4894617"/>
            <a:ext cx="963259" cy="963259"/>
          </a:xfrm>
          <a:prstGeom prst="rect">
            <a:avLst/>
          </a:prstGeom>
        </p:spPr>
      </p:pic>
      <p:cxnSp>
        <p:nvCxnSpPr>
          <p:cNvPr id="14" name="直线箭头连接符 13"/>
          <p:cNvCxnSpPr>
            <a:stCxn id="12" idx="3"/>
            <a:endCxn id="4" idx="1"/>
          </p:cNvCxnSpPr>
          <p:nvPr/>
        </p:nvCxnSpPr>
        <p:spPr>
          <a:xfrm>
            <a:off x="4292683" y="5372101"/>
            <a:ext cx="2845071" cy="414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371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4148" y="8683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2.4.2.3HTTP</a:t>
            </a:r>
            <a:r>
              <a:rPr lang="zh-CN" altLang="hr-H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报文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15205"/>
              </p:ext>
            </p:extLst>
          </p:nvPr>
        </p:nvGraphicFramePr>
        <p:xfrm>
          <a:off x="718371" y="2105033"/>
          <a:ext cx="11089074" cy="3788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请求报文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响应报文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起始行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请求行：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dirty="0"/>
                        <a:t>方法</a:t>
                      </a:r>
                      <a:r>
                        <a:rPr lang="en-US" altLang="zh-CN" sz="2000" b="1" dirty="0"/>
                        <a:t>&gt;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&lt;URL&gt;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状态行：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状态码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短语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首部行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空白行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报文主体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本框 6"/>
          <p:cNvSpPr txBox="1"/>
          <p:nvPr/>
        </p:nvSpPr>
        <p:spPr>
          <a:xfrm>
            <a:off x="379564" y="547761"/>
            <a:ext cx="6539955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报文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9426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4148" y="8683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2.4.2.3HTTP</a:t>
            </a:r>
            <a:r>
              <a:rPr lang="zh-CN" altLang="hr-H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报文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43805"/>
              </p:ext>
            </p:extLst>
          </p:nvPr>
        </p:nvGraphicFramePr>
        <p:xfrm>
          <a:off x="718371" y="2105033"/>
          <a:ext cx="11089074" cy="3788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请求报文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响应报文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起始行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请求行：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方法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000" b="1" dirty="0"/>
                        <a:t>&lt;URL&gt;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状态行：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状态码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短语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首部行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空白行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报文主体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6"/>
          <p:cNvSpPr txBox="1"/>
          <p:nvPr/>
        </p:nvSpPr>
        <p:spPr>
          <a:xfrm>
            <a:off x="379564" y="547761"/>
            <a:ext cx="6539955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报文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0745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15" name="TextBox 4"/>
          <p:cNvSpPr txBox="1"/>
          <p:nvPr/>
        </p:nvSpPr>
        <p:spPr>
          <a:xfrm>
            <a:off x="1010920" y="2101973"/>
            <a:ext cx="324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典型的请求方法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10030"/>
              </p:ext>
            </p:extLst>
          </p:nvPr>
        </p:nvGraphicFramePr>
        <p:xfrm>
          <a:off x="1765278" y="2962811"/>
          <a:ext cx="9504326" cy="3076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9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j-lt"/>
                          <a:ea typeface="微软雅黑" panose="020B0503020204020204" charset="-122"/>
                          <a:cs typeface="+mn-cs"/>
                        </a:rPr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请求读取由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URL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所标识的信息，是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最常见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j-lt"/>
                          <a:ea typeface="微软雅黑" panose="020B0503020204020204" charset="-122"/>
                          <a:cs typeface="+mn-cs"/>
                        </a:rPr>
                        <a:t>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请求读取由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URL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所标识的信息的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1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j-lt"/>
                          <a:ea typeface="微软雅黑" panose="020B0503020204020204" charset="-122"/>
                          <a:cs typeface="+mn-cs"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给服务器添加信息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j-lt"/>
                          <a:ea typeface="微软雅黑" panose="020B0503020204020204" charset="-122"/>
                          <a:cs typeface="+mn-cs"/>
                        </a:rPr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请求一些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选项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的信息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1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j-lt"/>
                          <a:ea typeface="微软雅黑" panose="020B0503020204020204" charset="-122"/>
                        </a:rPr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在指明的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URL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下存储一个文档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4148" y="8683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2.4.2.3HTTP</a:t>
            </a:r>
            <a:r>
              <a:rPr lang="zh-CN" altLang="hr-H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报文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379564" y="547761"/>
            <a:ext cx="6539955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报文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4148" y="8683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2.4.2.3HTTP</a:t>
            </a:r>
            <a:r>
              <a:rPr lang="zh-CN" altLang="hr-H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报文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32863"/>
              </p:ext>
            </p:extLst>
          </p:nvPr>
        </p:nvGraphicFramePr>
        <p:xfrm>
          <a:off x="718371" y="2105033"/>
          <a:ext cx="11089074" cy="3788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请求报文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响应报文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起始行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请求行：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dirty="0"/>
                        <a:t>方法</a:t>
                      </a:r>
                      <a:r>
                        <a:rPr lang="en-US" altLang="zh-CN" sz="2000" b="1" dirty="0"/>
                        <a:t>&gt;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&lt;URL&gt;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状态行：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</a:rPr>
                        <a:t>状态码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短语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首部行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空白行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报文主体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6"/>
          <p:cNvSpPr txBox="1"/>
          <p:nvPr/>
        </p:nvSpPr>
        <p:spPr>
          <a:xfrm>
            <a:off x="379564" y="547761"/>
            <a:ext cx="6539955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报文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8345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82371"/>
              </p:ext>
            </p:extLst>
          </p:nvPr>
        </p:nvGraphicFramePr>
        <p:xfrm>
          <a:off x="606186" y="3048628"/>
          <a:ext cx="10440730" cy="3313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2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状态码类别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取值范围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2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100-199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信息提示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通告信息，可能还需要进一步交互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200-299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成功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成功完成客户请求的操作，并进行响应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300-399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重定向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表示资源已移走，需要向新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URL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400-499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由于客户端请求错误，无法成功响应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500-599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由于服务器端错误，无法成功响应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4148" y="8683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2.4.2.3HTTP</a:t>
            </a:r>
            <a:r>
              <a:rPr lang="zh-CN" altLang="hr-H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报文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379564" y="1957484"/>
            <a:ext cx="1098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状态码：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位十进制数，利用第一位十进制数字区分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类状态码。</a:t>
            </a:r>
          </a:p>
        </p:txBody>
      </p:sp>
      <p:sp>
        <p:nvSpPr>
          <p:cNvPr id="20" name="文本框 6"/>
          <p:cNvSpPr txBox="1"/>
          <p:nvPr/>
        </p:nvSpPr>
        <p:spPr>
          <a:xfrm>
            <a:off x="379564" y="547761"/>
            <a:ext cx="6539955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报文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37798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26464"/>
              </p:ext>
            </p:extLst>
          </p:nvPr>
        </p:nvGraphicFramePr>
        <p:xfrm>
          <a:off x="544187" y="2708230"/>
          <a:ext cx="11179448" cy="376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状态码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短语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已成功收到了请求的初始部分，请客户端继续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成功，所请求信息在响应报文中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Moved Permanently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重定向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Bad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客户端请求错误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Unauthorized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未授权，需要输入用户名和密码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Not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客户端请求的对象，在服务器上不存在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Unsupported Media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不支持的媒体类型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HTTP Version Not</a:t>
                      </a:r>
                      <a:r>
                        <a:rPr lang="en-US" altLang="zh-CN" sz="20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Supported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请求使用的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HTTP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版本，服务器不支持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4148" y="8683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2.4.2.3HTTP</a:t>
            </a:r>
            <a:r>
              <a:rPr lang="zh-CN" altLang="hr-H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报文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379564" y="1957484"/>
            <a:ext cx="10981055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状态码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379564" y="547761"/>
            <a:ext cx="6539955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报文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4148" y="8683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2.4.2.3HTTP</a:t>
            </a:r>
            <a:r>
              <a:rPr lang="zh-CN" altLang="hr-H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报文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32863"/>
              </p:ext>
            </p:extLst>
          </p:nvPr>
        </p:nvGraphicFramePr>
        <p:xfrm>
          <a:off x="718371" y="2105033"/>
          <a:ext cx="11089074" cy="3788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请求报文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响应报文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起始行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请求行：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dirty="0"/>
                        <a:t>方法</a:t>
                      </a:r>
                      <a:r>
                        <a:rPr lang="en-US" altLang="zh-CN" sz="2000" b="1" dirty="0"/>
                        <a:t>&gt;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&lt;URL&gt;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状态行：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</a:rPr>
                        <a:t>状态码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短语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首部行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空白行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报文主体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1047" y="3765467"/>
            <a:ext cx="11758023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r>
              <a:rPr kumimoji="1" lang="en-US" altLang="zh-CN" sz="2400" dirty="0">
                <a:latin typeface="+mn-ea"/>
              </a:rPr>
              <a:t>CRLF</a:t>
            </a:r>
            <a:r>
              <a:rPr kumimoji="1" lang="zh-CN" altLang="en-US" sz="2400" dirty="0">
                <a:latin typeface="+mn-ea"/>
              </a:rPr>
              <a:t>（</a:t>
            </a:r>
            <a:r>
              <a:rPr lang="zh-CN" altLang="mr-IN" sz="2400" dirty="0"/>
              <a:t>回车</a:t>
            </a:r>
            <a:r>
              <a:rPr lang="zh-CN" altLang="en-US" sz="2400" dirty="0"/>
              <a:t>：</a:t>
            </a:r>
            <a:r>
              <a:rPr lang="mr-IN" altLang="zh-CN" sz="2400" dirty="0"/>
              <a:t>CR</a:t>
            </a:r>
            <a:r>
              <a:rPr lang="zh-CN" altLang="en-US" sz="2400" dirty="0"/>
              <a:t>。换行：</a:t>
            </a:r>
            <a:r>
              <a:rPr lang="en-US" altLang="zh-CN" sz="2400" dirty="0"/>
              <a:t>LF</a:t>
            </a:r>
            <a:r>
              <a:rPr kumimoji="1" lang="zh-CN" altLang="en-US" sz="2400" dirty="0">
                <a:latin typeface="+mn-ea"/>
              </a:rPr>
              <a:t>）</a:t>
            </a:r>
          </a:p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379564" y="547761"/>
            <a:ext cx="6539955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报文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94879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4148" y="8683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2.4.2.3HTTP</a:t>
            </a:r>
            <a:r>
              <a:rPr lang="zh-CN" altLang="hr-H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报文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4138"/>
              </p:ext>
            </p:extLst>
          </p:nvPr>
        </p:nvGraphicFramePr>
        <p:xfrm>
          <a:off x="718371" y="2105033"/>
          <a:ext cx="11089074" cy="3788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请求报文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响应报文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起始行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请求行：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dirty="0"/>
                        <a:t>方法</a:t>
                      </a:r>
                      <a:r>
                        <a:rPr lang="en-US" altLang="zh-CN" sz="2000" b="1" dirty="0"/>
                        <a:t>&gt;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&lt;URL&gt;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状态行：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</a:rPr>
                        <a:t>状态码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短语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首部行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携带附加信息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携带附加信息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空白行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报文主体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6"/>
          <p:cNvSpPr txBox="1"/>
          <p:nvPr/>
        </p:nvSpPr>
        <p:spPr>
          <a:xfrm>
            <a:off x="379564" y="547761"/>
            <a:ext cx="6539955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报文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7991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4148" y="8683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2.4.2.3HTTP</a:t>
            </a:r>
            <a:r>
              <a:rPr lang="zh-CN" altLang="hr-H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报文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4138"/>
              </p:ext>
            </p:extLst>
          </p:nvPr>
        </p:nvGraphicFramePr>
        <p:xfrm>
          <a:off x="718371" y="2105033"/>
          <a:ext cx="11089074" cy="3788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请求报文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响应报文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起始行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请求行：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dirty="0"/>
                        <a:t>方法</a:t>
                      </a:r>
                      <a:r>
                        <a:rPr lang="en-US" altLang="zh-CN" sz="2000" b="1" dirty="0"/>
                        <a:t>&gt;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&lt;URL&gt;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状态行：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</a:rPr>
                        <a:t>状态码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短语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首部行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携带附加信息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携带附加信息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空白行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报文主体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1047" y="4391109"/>
            <a:ext cx="11758023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r>
              <a:rPr kumimoji="1" lang="en-US" altLang="zh-CN" sz="2400" dirty="0">
                <a:latin typeface="+mn-ea"/>
              </a:rPr>
              <a:t>CRLF</a:t>
            </a:r>
            <a:r>
              <a:rPr kumimoji="1" lang="zh-CN" altLang="en-US" sz="2400" dirty="0">
                <a:latin typeface="+mn-ea"/>
              </a:rPr>
              <a:t>（</a:t>
            </a:r>
            <a:r>
              <a:rPr lang="zh-CN" altLang="mr-IN" sz="2400" dirty="0"/>
              <a:t>回车</a:t>
            </a:r>
            <a:r>
              <a:rPr lang="zh-CN" altLang="en-US" sz="2400" dirty="0"/>
              <a:t>：</a:t>
            </a:r>
            <a:r>
              <a:rPr lang="mr-IN" altLang="zh-CN" sz="2400" dirty="0"/>
              <a:t>CR</a:t>
            </a:r>
            <a:r>
              <a:rPr lang="zh-CN" altLang="en-US" sz="2400" dirty="0"/>
              <a:t>。换行：</a:t>
            </a:r>
            <a:r>
              <a:rPr lang="en-US" altLang="zh-CN" sz="2400" dirty="0"/>
              <a:t>LF</a:t>
            </a:r>
            <a:r>
              <a:rPr kumimoji="1" lang="zh-CN" altLang="en-US" sz="2400" dirty="0">
                <a:latin typeface="+mn-ea"/>
              </a:rPr>
              <a:t>）</a:t>
            </a:r>
          </a:p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379564" y="547761"/>
            <a:ext cx="6539955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报文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89927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4148" y="8683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2.4.2.3HTTP</a:t>
            </a:r>
            <a:r>
              <a:rPr lang="zh-CN" altLang="hr-HR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报文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49496" y="703994"/>
            <a:ext cx="10294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10223424" y="301618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694036" y="132667"/>
            <a:ext cx="149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83064"/>
              </p:ext>
            </p:extLst>
          </p:nvPr>
        </p:nvGraphicFramePr>
        <p:xfrm>
          <a:off x="718371" y="2105033"/>
          <a:ext cx="11089074" cy="3788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请求报文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响应报文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起始行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/>
                        <a:t>请求行：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dirty="0"/>
                        <a:t>方法</a:t>
                      </a:r>
                      <a:r>
                        <a:rPr lang="en-US" altLang="zh-CN" sz="2000" b="1" dirty="0"/>
                        <a:t>&gt;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&lt;URL&gt;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状态行：</a:t>
                      </a:r>
                      <a:r>
                        <a:rPr lang="en-US" altLang="zh-CN" sz="2000" b="1" dirty="0"/>
                        <a:t>&lt;</a:t>
                      </a:r>
                      <a:r>
                        <a:rPr lang="zh-CN" altLang="en-US" sz="2000" b="1" baseline="0" dirty="0"/>
                        <a:t>协议版本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</a:rPr>
                        <a:t>状态码</a:t>
                      </a:r>
                      <a:r>
                        <a:rPr lang="en-US" altLang="zh-CN" sz="2000" b="1" baseline="0" dirty="0"/>
                        <a:t>&gt;</a:t>
                      </a:r>
                      <a:r>
                        <a:rPr lang="zh-CN" altLang="en-US" sz="2000" b="1" baseline="0" dirty="0"/>
                        <a:t> </a:t>
                      </a:r>
                      <a:r>
                        <a:rPr lang="en-US" altLang="zh-CN" sz="2000" b="1" baseline="0" dirty="0"/>
                        <a:t>&lt;</a:t>
                      </a:r>
                      <a:r>
                        <a:rPr lang="zh-CN" altLang="en-US" sz="2000" b="1" baseline="0" dirty="0"/>
                        <a:t>短语</a:t>
                      </a:r>
                      <a:r>
                        <a:rPr lang="en-US" altLang="zh-CN" sz="2000" b="1" baseline="0" dirty="0"/>
                        <a:t>&gt;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首部行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携带附加信息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携带附加信息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空白行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CRLF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CRLF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报文主体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一般没有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一般没有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6"/>
          <p:cNvSpPr txBox="1"/>
          <p:nvPr/>
        </p:nvSpPr>
        <p:spPr>
          <a:xfrm>
            <a:off x="379564" y="547761"/>
            <a:ext cx="6539955" cy="12201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知识点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报文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50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3693628" cy="600898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2.4.1 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万维网应用结构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9491" y="2052773"/>
            <a:ext cx="10801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、万维网应用结构包括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浏览器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浏览器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应用的客户代理。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存储管理供用户请求浏览的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页面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(Web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文档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超文本传输协议</a:t>
            </a:r>
            <a:r>
              <a:rPr lang="en-US" altLang="zh-CN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(HTTP)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：客户和服务器间的交互基于应用层的协议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50198" y="874583"/>
            <a:ext cx="22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万维网应用结构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10495019" y="432504"/>
            <a:ext cx="402757" cy="12534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17138" y="301324"/>
            <a:ext cx="16286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结构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URL</a:t>
            </a:r>
          </a:p>
        </p:txBody>
      </p:sp>
      <p:sp>
        <p:nvSpPr>
          <p:cNvPr id="2" name="矩形 1"/>
          <p:cNvSpPr/>
          <p:nvPr/>
        </p:nvSpPr>
        <p:spPr>
          <a:xfrm>
            <a:off x="52301" y="155505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2.4.1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一、万维网应用结构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33" y="4886326"/>
            <a:ext cx="971550" cy="971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09" y="4917241"/>
            <a:ext cx="534003" cy="5340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54" y="4894617"/>
            <a:ext cx="963259" cy="963259"/>
          </a:xfrm>
          <a:prstGeom prst="rect">
            <a:avLst/>
          </a:prstGeom>
        </p:spPr>
      </p:pic>
      <p:cxnSp>
        <p:nvCxnSpPr>
          <p:cNvPr id="14" name="直线箭头连接符 13"/>
          <p:cNvCxnSpPr>
            <a:stCxn id="12" idx="3"/>
            <a:endCxn id="4" idx="1"/>
          </p:cNvCxnSpPr>
          <p:nvPr/>
        </p:nvCxnSpPr>
        <p:spPr>
          <a:xfrm>
            <a:off x="4292683" y="5372101"/>
            <a:ext cx="2845071" cy="414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134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102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真题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1409" y="2095476"/>
            <a:ext cx="8919845" cy="2797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在典型的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请求方法中，最常见的方法是（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A:HEAD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B:PUT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C:POST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D:GET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102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真题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1409" y="2095476"/>
            <a:ext cx="891984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在典型的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请求方法中，最常见的方法是（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A:HEAD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B:PUT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C:POST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D:GET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116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102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真题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1409" y="2095476"/>
            <a:ext cx="891984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报文中用于服务器向客户端通告响应情况的是（）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短语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D:URL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496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102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真题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1409" y="2095476"/>
            <a:ext cx="891984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报文中用于服务器向客户端通告响应情况的是（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短语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D:URL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25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102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真题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9325" y="1772285"/>
            <a:ext cx="89198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在HTTP报文中，请求报文与响应报文最主要的区别是（）不同。</a:t>
            </a:r>
          </a:p>
          <a:p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None/>
            </a:pPr>
            <a:r>
              <a:rPr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A:起始行</a:t>
            </a: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None/>
            </a:pP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B:首部行</a:t>
            </a:r>
          </a:p>
          <a:p>
            <a:pPr algn="l">
              <a:buNone/>
            </a:pP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C:实体主体</a:t>
            </a:r>
          </a:p>
          <a:p>
            <a:pPr algn="l">
              <a:buNone/>
            </a:pP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D:尾部行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211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102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真题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9325" y="1772285"/>
            <a:ext cx="89198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在HTTP报文中，请求报文与响应报文最主要的区别是（）不同。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A:起始行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B:首部行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C:实体主体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D:尾部行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71449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请求报文的起始行中不包括以下哪些信息 （</a:t>
            </a:r>
            <a:r>
              <a:rPr lang="en-US" altLang="zh-CN" sz="2130">
                <a:solidFill>
                  <a:schemeClr val="bg2"/>
                </a:solidFill>
              </a:rPr>
              <a:t>C</a:t>
            </a:r>
            <a:r>
              <a:rPr lang="zh-CN" altLang="en-US" sz="2130"/>
              <a:t>）</a:t>
            </a:r>
          </a:p>
          <a:p>
            <a:endParaRPr lang="zh-CN" altLang="en-US" sz="2130"/>
          </a:p>
          <a:p>
            <a:r>
              <a:rPr lang="en-US" altLang="zh-CN" sz="2130"/>
              <a:t>A </a:t>
            </a:r>
            <a:r>
              <a:rPr lang="zh-CN" altLang="en-US" sz="2130"/>
              <a:t>资源路径</a:t>
            </a:r>
            <a:endParaRPr lang="en-US" altLang="zh-CN" sz="2130"/>
          </a:p>
          <a:p>
            <a:endParaRPr lang="zh-CN" altLang="en-US" sz="2130"/>
          </a:p>
          <a:p>
            <a:r>
              <a:rPr lang="en-US" altLang="zh-CN" sz="2130"/>
              <a:t>B </a:t>
            </a:r>
            <a:r>
              <a:rPr lang="zh-CN" altLang="en-US" sz="2130"/>
              <a:t>请求方法</a:t>
            </a:r>
          </a:p>
          <a:p>
            <a:endParaRPr lang="zh-CN" altLang="en-US" sz="2130"/>
          </a:p>
          <a:p>
            <a:r>
              <a:rPr lang="en-US" altLang="zh-CN" sz="2130"/>
              <a:t>C </a:t>
            </a:r>
            <a:r>
              <a:rPr lang="zh-CN" altLang="en-US" sz="2130"/>
              <a:t>状态码</a:t>
            </a:r>
            <a:endParaRPr lang="en-US" altLang="zh-CN" sz="2130"/>
          </a:p>
          <a:p>
            <a:endParaRPr lang="en-US" altLang="zh-CN" sz="2130"/>
          </a:p>
          <a:p>
            <a:r>
              <a:rPr lang="en-US" altLang="zh-CN" sz="2130"/>
              <a:t>D </a:t>
            </a:r>
            <a:r>
              <a:rPr lang="zh-CN" altLang="en-US" sz="2130"/>
              <a:t>协议版本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71449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dirty="0"/>
              <a:t>请求报文的起始行中不包括以下哪些信息 （</a:t>
            </a:r>
            <a:r>
              <a:rPr lang="en-US" altLang="zh-CN" sz="2130" dirty="0">
                <a:solidFill>
                  <a:schemeClr val="accent6"/>
                </a:solidFill>
              </a:rPr>
              <a:t>C</a:t>
            </a:r>
            <a:r>
              <a:rPr lang="zh-CN" altLang="en-US" sz="2130" dirty="0"/>
              <a:t>）</a:t>
            </a:r>
          </a:p>
          <a:p>
            <a:endParaRPr lang="zh-CN" altLang="en-US" sz="2130" dirty="0"/>
          </a:p>
          <a:p>
            <a:r>
              <a:rPr lang="en-US" altLang="zh-CN" sz="2130" dirty="0"/>
              <a:t>A </a:t>
            </a:r>
            <a:r>
              <a:rPr lang="zh-CN" altLang="en-US" sz="2130" dirty="0"/>
              <a:t>资源路径   </a:t>
            </a:r>
            <a:r>
              <a:rPr lang="en-US" altLang="zh-CN" sz="2400" dirty="0">
                <a:sym typeface="+mn-ea"/>
              </a:rPr>
              <a:t>&lt;URL&gt; </a:t>
            </a:r>
            <a:endParaRPr lang="en-US" altLang="zh-CN" sz="2130" dirty="0"/>
          </a:p>
          <a:p>
            <a:endParaRPr lang="zh-CN" altLang="en-US" sz="2130" dirty="0"/>
          </a:p>
          <a:p>
            <a:r>
              <a:rPr lang="en-US" altLang="zh-CN" sz="2130" dirty="0"/>
              <a:t>B </a:t>
            </a:r>
            <a:r>
              <a:rPr lang="zh-CN" altLang="en-US" sz="2130" dirty="0"/>
              <a:t>请求方法</a:t>
            </a:r>
          </a:p>
          <a:p>
            <a:endParaRPr lang="zh-CN" altLang="en-US" sz="2130" dirty="0"/>
          </a:p>
          <a:p>
            <a:r>
              <a:rPr lang="en-US" altLang="zh-CN" sz="2130" dirty="0">
                <a:solidFill>
                  <a:schemeClr val="accent6"/>
                </a:solidFill>
              </a:rPr>
              <a:t>C </a:t>
            </a:r>
            <a:r>
              <a:rPr lang="zh-CN" altLang="en-US" sz="2130" dirty="0">
                <a:solidFill>
                  <a:schemeClr val="accent6"/>
                </a:solidFill>
              </a:rPr>
              <a:t>状态码</a:t>
            </a:r>
            <a:endParaRPr lang="en-US" altLang="zh-CN" sz="2130" dirty="0"/>
          </a:p>
          <a:p>
            <a:endParaRPr lang="en-US" altLang="zh-CN" sz="2130" dirty="0"/>
          </a:p>
          <a:p>
            <a:r>
              <a:rPr lang="en-US" altLang="zh-CN" sz="2130" dirty="0"/>
              <a:t>D </a:t>
            </a:r>
            <a:r>
              <a:rPr lang="zh-CN" altLang="en-US" sz="2130" dirty="0"/>
              <a:t>协议版本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83260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请求报文和响应报文的起始行都包括的是 （</a:t>
            </a:r>
            <a:r>
              <a:rPr lang="en-US" altLang="zh-CN" sz="2130">
                <a:solidFill>
                  <a:schemeClr val="bg2"/>
                </a:solidFill>
              </a:rPr>
              <a:t>D</a:t>
            </a:r>
            <a:r>
              <a:rPr lang="zh-CN" altLang="en-US" sz="2130"/>
              <a:t>）</a:t>
            </a:r>
          </a:p>
          <a:p>
            <a:endParaRPr lang="zh-CN" altLang="en-US" sz="2130"/>
          </a:p>
          <a:p>
            <a:r>
              <a:rPr lang="en-US" altLang="zh-CN" sz="2130"/>
              <a:t>A </a:t>
            </a:r>
            <a:r>
              <a:rPr lang="zh-CN" altLang="en-US" sz="2130"/>
              <a:t>原因短语</a:t>
            </a:r>
            <a:endParaRPr lang="en-US" altLang="zh-CN" sz="2130"/>
          </a:p>
          <a:p>
            <a:endParaRPr lang="zh-CN" altLang="en-US" sz="2130"/>
          </a:p>
          <a:p>
            <a:r>
              <a:rPr lang="en-US" altLang="zh-CN" sz="2130"/>
              <a:t>B </a:t>
            </a:r>
            <a:r>
              <a:rPr lang="zh-CN" altLang="en-US" sz="2130"/>
              <a:t>请求方法</a:t>
            </a:r>
          </a:p>
          <a:p>
            <a:endParaRPr lang="zh-CN" altLang="en-US" sz="2130"/>
          </a:p>
          <a:p>
            <a:r>
              <a:rPr lang="en-US" altLang="zh-CN" sz="2130">
                <a:solidFill>
                  <a:schemeClr val="tx1"/>
                </a:solidFill>
              </a:rPr>
              <a:t>C </a:t>
            </a:r>
            <a:r>
              <a:rPr lang="zh-CN" altLang="en-US" sz="2130">
                <a:solidFill>
                  <a:schemeClr val="tx1"/>
                </a:solidFill>
              </a:rPr>
              <a:t>资源路径</a:t>
            </a:r>
            <a:endParaRPr lang="en-US" altLang="zh-CN" sz="2130"/>
          </a:p>
          <a:p>
            <a:endParaRPr lang="en-US" altLang="zh-CN" sz="2130"/>
          </a:p>
          <a:p>
            <a:r>
              <a:rPr lang="en-US" altLang="zh-CN" sz="2130"/>
              <a:t>D </a:t>
            </a:r>
            <a:r>
              <a:rPr lang="zh-CN" altLang="en-US" sz="2130"/>
              <a:t>协议版本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83260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请求报文和响应报文的起始行都包括的是 （</a:t>
            </a:r>
            <a:r>
              <a:rPr lang="en-US" altLang="zh-CN" sz="2130">
                <a:solidFill>
                  <a:schemeClr val="accent6"/>
                </a:solidFill>
              </a:rPr>
              <a:t>D</a:t>
            </a:r>
            <a:r>
              <a:rPr lang="zh-CN" altLang="en-US" sz="2130"/>
              <a:t>）</a:t>
            </a:r>
          </a:p>
          <a:p>
            <a:endParaRPr lang="zh-CN" altLang="en-US" sz="2130"/>
          </a:p>
          <a:p>
            <a:r>
              <a:rPr lang="en-US" altLang="zh-CN" sz="2130"/>
              <a:t>A </a:t>
            </a:r>
            <a:r>
              <a:rPr lang="zh-CN" altLang="en-US" sz="2130"/>
              <a:t>原因短语</a:t>
            </a:r>
            <a:endParaRPr lang="en-US" altLang="zh-CN" sz="2130"/>
          </a:p>
          <a:p>
            <a:endParaRPr lang="zh-CN" altLang="en-US" sz="2130"/>
          </a:p>
          <a:p>
            <a:r>
              <a:rPr lang="en-US" altLang="zh-CN" sz="2130"/>
              <a:t>B </a:t>
            </a:r>
            <a:r>
              <a:rPr lang="zh-CN" altLang="en-US" sz="2130"/>
              <a:t>请求方法</a:t>
            </a:r>
          </a:p>
          <a:p>
            <a:endParaRPr lang="zh-CN" altLang="en-US" sz="2130"/>
          </a:p>
          <a:p>
            <a:r>
              <a:rPr lang="en-US" altLang="zh-CN" sz="2130">
                <a:solidFill>
                  <a:schemeClr val="tx1"/>
                </a:solidFill>
              </a:rPr>
              <a:t>C </a:t>
            </a:r>
            <a:r>
              <a:rPr lang="zh-CN" altLang="en-US" sz="2130">
                <a:solidFill>
                  <a:schemeClr val="tx1"/>
                </a:solidFill>
              </a:rPr>
              <a:t>资源路径</a:t>
            </a:r>
            <a:endParaRPr lang="en-US" altLang="zh-CN" sz="2130"/>
          </a:p>
          <a:p>
            <a:endParaRPr lang="en-US" altLang="zh-CN" sz="2130"/>
          </a:p>
          <a:p>
            <a:r>
              <a:rPr lang="en-US" altLang="zh-CN" sz="2130">
                <a:solidFill>
                  <a:schemeClr val="accent6"/>
                </a:solidFill>
              </a:rPr>
              <a:t>D </a:t>
            </a:r>
            <a:r>
              <a:rPr lang="zh-CN" altLang="en-US" sz="2130">
                <a:solidFill>
                  <a:schemeClr val="accent6"/>
                </a:solidFill>
              </a:rPr>
              <a:t>协议版本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6" y="97752"/>
            <a:ext cx="1588168" cy="156674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12638</Words>
  <Application>Microsoft Macintosh PowerPoint</Application>
  <PresentationFormat>宽屏</PresentationFormat>
  <Paragraphs>2134</Paragraphs>
  <Slides>203</Slides>
  <Notes>108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203</vt:i4>
      </vt:variant>
    </vt:vector>
  </HeadingPairs>
  <TitlesOfParts>
    <vt:vector size="213" baseType="lpstr">
      <vt:lpstr>等线</vt:lpstr>
      <vt:lpstr>黑体</vt:lpstr>
      <vt:lpstr>宋体</vt:lpstr>
      <vt:lpstr>Microsoft YaHei</vt:lpstr>
      <vt:lpstr>Microsoft YaHei</vt:lpstr>
      <vt:lpstr>ArialMT</vt:lpstr>
      <vt:lpstr>MicrosoftYaHei</vt:lpstr>
      <vt:lpstr>Arial</vt:lpstr>
      <vt:lpstr>Calibri</vt:lpstr>
      <vt:lpstr>Office 主题​​</vt:lpstr>
      <vt:lpstr>计算机网络原理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178033415@qq.com</cp:lastModifiedBy>
  <cp:revision>486</cp:revision>
  <dcterms:created xsi:type="dcterms:W3CDTF">2017-08-03T09:01:00Z</dcterms:created>
  <dcterms:modified xsi:type="dcterms:W3CDTF">2020-08-04T11:03:42Z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