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34.xml" ContentType="application/vnd.openxmlformats-officedocument.presentationml.notesSlide+xml"/>
  <Override PartName="/ppt/tags/tag56.xml" ContentType="application/vnd.openxmlformats-officedocument.presentationml.tags+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36.xml" ContentType="application/vnd.openxmlformats-officedocument.presentationml.notesSlide+xml"/>
  <Override PartName="/ppt/tags/tag58.xml" ContentType="application/vnd.openxmlformats-officedocument.presentationml.tags+xml"/>
  <Override PartName="/ppt/notesSlides/notesSlide3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8.xml" ContentType="application/vnd.openxmlformats-officedocument.presentationml.notesSlide+xml"/>
  <Override PartName="/ppt/tags/tag66.xml" ContentType="application/vnd.openxmlformats-officedocument.presentationml.tags+xml"/>
  <Override PartName="/ppt/notesSlides/notesSlide3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4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72.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76.xml" ContentType="application/vnd.openxmlformats-officedocument.presentationml.tags+xml"/>
  <Override PartName="/ppt/notesSlides/notesSlide48.xml" ContentType="application/vnd.openxmlformats-officedocument.presentationml.notesSlide+xml"/>
  <Override PartName="/ppt/tags/tag77.xml" ContentType="application/vnd.openxmlformats-officedocument.presentationml.tags+xml"/>
  <Override PartName="/ppt/notesSlides/notesSlide49.xml" ContentType="application/vnd.openxmlformats-officedocument.presentationml.notesSlide+xml"/>
  <Override PartName="/ppt/tags/tag78.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79.xml" ContentType="application/vnd.openxmlformats-officedocument.presentationml.tags+xml"/>
  <Override PartName="/ppt/notesSlides/notesSlide58.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59.xml" ContentType="application/vnd.openxmlformats-officedocument.presentationml.notesSlide+xml"/>
  <Override PartName="/ppt/tags/tag83.xml" ContentType="application/vnd.openxmlformats-officedocument.presentationml.tags+xml"/>
  <Override PartName="/ppt/notesSlides/notesSlide60.xml" ContentType="application/vnd.openxmlformats-officedocument.presentationml.notesSlide+xml"/>
  <Override PartName="/ppt/tags/tag84.xml" ContentType="application/vnd.openxmlformats-officedocument.presentationml.tags+xml"/>
  <Override PartName="/ppt/notesSlides/notesSlide61.xml" ContentType="application/vnd.openxmlformats-officedocument.presentationml.notesSlide+xml"/>
  <Override PartName="/ppt/tags/tag85.xml" ContentType="application/vnd.openxmlformats-officedocument.presentationml.tags+xml"/>
  <Override PartName="/ppt/notesSlides/notesSlide62.xml" ContentType="application/vnd.openxmlformats-officedocument.presentationml.notesSlide+xml"/>
  <Override PartName="/ppt/tags/tag86.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6"/>
  </p:notesMasterIdLst>
  <p:handoutMasterIdLst>
    <p:handoutMasterId r:id="rId217"/>
  </p:handoutMasterIdLst>
  <p:sldIdLst>
    <p:sldId id="433" r:id="rId2"/>
    <p:sldId id="624" r:id="rId3"/>
    <p:sldId id="707" r:id="rId4"/>
    <p:sldId id="708" r:id="rId5"/>
    <p:sldId id="709" r:id="rId6"/>
    <p:sldId id="710" r:id="rId7"/>
    <p:sldId id="600" r:id="rId8"/>
    <p:sldId id="601" r:id="rId9"/>
    <p:sldId id="602" r:id="rId10"/>
    <p:sldId id="604" r:id="rId11"/>
    <p:sldId id="737" r:id="rId12"/>
    <p:sldId id="353" r:id="rId13"/>
    <p:sldId id="354" r:id="rId14"/>
    <p:sldId id="355" r:id="rId15"/>
    <p:sldId id="356" r:id="rId16"/>
    <p:sldId id="625" r:id="rId17"/>
    <p:sldId id="738" r:id="rId18"/>
    <p:sldId id="739" r:id="rId19"/>
    <p:sldId id="741" r:id="rId20"/>
    <p:sldId id="740" r:id="rId21"/>
    <p:sldId id="742" r:id="rId22"/>
    <p:sldId id="743" r:id="rId23"/>
    <p:sldId id="626" r:id="rId24"/>
    <p:sldId id="610" r:id="rId25"/>
    <p:sldId id="711" r:id="rId26"/>
    <p:sldId id="607" r:id="rId27"/>
    <p:sldId id="774" r:id="rId28"/>
    <p:sldId id="773" r:id="rId29"/>
    <p:sldId id="772" r:id="rId30"/>
    <p:sldId id="771" r:id="rId31"/>
    <p:sldId id="770" r:id="rId32"/>
    <p:sldId id="777" r:id="rId33"/>
    <p:sldId id="778" r:id="rId34"/>
    <p:sldId id="776" r:id="rId35"/>
    <p:sldId id="782" r:id="rId36"/>
    <p:sldId id="781" r:id="rId37"/>
    <p:sldId id="780" r:id="rId38"/>
    <p:sldId id="779" r:id="rId39"/>
    <p:sldId id="775" r:id="rId40"/>
    <p:sldId id="783" r:id="rId41"/>
    <p:sldId id="784" r:id="rId42"/>
    <p:sldId id="524" r:id="rId43"/>
    <p:sldId id="434" r:id="rId44"/>
    <p:sldId id="436" r:id="rId45"/>
    <p:sldId id="432" r:id="rId46"/>
    <p:sldId id="486" r:id="rId47"/>
    <p:sldId id="259" r:id="rId48"/>
    <p:sldId id="327" r:id="rId49"/>
    <p:sldId id="261" r:id="rId50"/>
    <p:sldId id="330" r:id="rId51"/>
    <p:sldId id="332" r:id="rId52"/>
    <p:sldId id="334" r:id="rId53"/>
    <p:sldId id="335" r:id="rId54"/>
    <p:sldId id="336" r:id="rId55"/>
    <p:sldId id="337" r:id="rId56"/>
    <p:sldId id="785" r:id="rId57"/>
    <p:sldId id="340" r:id="rId58"/>
    <p:sldId id="349" r:id="rId59"/>
    <p:sldId id="745" r:id="rId60"/>
    <p:sldId id="751" r:id="rId61"/>
    <p:sldId id="750" r:id="rId62"/>
    <p:sldId id="749" r:id="rId63"/>
    <p:sldId id="748" r:id="rId64"/>
    <p:sldId id="747" r:id="rId65"/>
    <p:sldId id="746" r:id="rId66"/>
    <p:sldId id="342" r:id="rId67"/>
    <p:sldId id="786" r:id="rId68"/>
    <p:sldId id="344" r:id="rId69"/>
    <p:sldId id="487" r:id="rId70"/>
    <p:sldId id="488" r:id="rId71"/>
    <p:sldId id="489" r:id="rId72"/>
    <p:sldId id="490" r:id="rId73"/>
    <p:sldId id="496" r:id="rId74"/>
    <p:sldId id="264" r:id="rId75"/>
    <p:sldId id="350" r:id="rId76"/>
    <p:sldId id="265" r:id="rId77"/>
    <p:sldId id="352" r:id="rId78"/>
    <p:sldId id="492" r:id="rId79"/>
    <p:sldId id="494" r:id="rId80"/>
    <p:sldId id="493" r:id="rId81"/>
    <p:sldId id="752" r:id="rId82"/>
    <p:sldId id="756" r:id="rId83"/>
    <p:sldId id="755" r:id="rId84"/>
    <p:sldId id="754" r:id="rId85"/>
    <p:sldId id="753" r:id="rId86"/>
    <p:sldId id="495" r:id="rId87"/>
    <p:sldId id="267" r:id="rId88"/>
    <p:sldId id="472" r:id="rId89"/>
    <p:sldId id="473" r:id="rId90"/>
    <p:sldId id="474" r:id="rId91"/>
    <p:sldId id="475" r:id="rId92"/>
    <p:sldId id="476" r:id="rId93"/>
    <p:sldId id="477" r:id="rId94"/>
    <p:sldId id="478" r:id="rId95"/>
    <p:sldId id="479" r:id="rId96"/>
    <p:sldId id="497" r:id="rId97"/>
    <p:sldId id="268" r:id="rId98"/>
    <p:sldId id="359" r:id="rId99"/>
    <p:sldId id="362" r:id="rId100"/>
    <p:sldId id="361" r:id="rId101"/>
    <p:sldId id="360" r:id="rId102"/>
    <p:sldId id="363" r:id="rId103"/>
    <p:sldId id="273" r:id="rId104"/>
    <p:sldId id="498" r:id="rId105"/>
    <p:sldId id="499" r:id="rId106"/>
    <p:sldId id="500" r:id="rId107"/>
    <p:sldId id="501" r:id="rId108"/>
    <p:sldId id="437" r:id="rId109"/>
    <p:sldId id="503" r:id="rId110"/>
    <p:sldId id="438" r:id="rId111"/>
    <p:sldId id="439" r:id="rId112"/>
    <p:sldId id="440" r:id="rId113"/>
    <p:sldId id="369" r:id="rId114"/>
    <p:sldId id="441" r:id="rId115"/>
    <p:sldId id="370" r:id="rId116"/>
    <p:sldId id="276" r:id="rId117"/>
    <p:sldId id="502" r:id="rId118"/>
    <p:sldId id="442" r:id="rId119"/>
    <p:sldId id="446" r:id="rId120"/>
    <p:sldId id="504" r:id="rId121"/>
    <p:sldId id="443" r:id="rId122"/>
    <p:sldId id="373" r:id="rId123"/>
    <p:sldId id="286" r:id="rId124"/>
    <p:sldId id="289" r:id="rId125"/>
    <p:sldId id="290" r:id="rId126"/>
    <p:sldId id="505" r:id="rId127"/>
    <p:sldId id="506" r:id="rId128"/>
    <p:sldId id="507" r:id="rId129"/>
    <p:sldId id="364" r:id="rId130"/>
    <p:sldId id="291" r:id="rId131"/>
    <p:sldId id="508" r:id="rId132"/>
    <p:sldId id="292" r:id="rId133"/>
    <p:sldId id="450" r:id="rId134"/>
    <p:sldId id="293" r:id="rId135"/>
    <p:sldId id="295" r:id="rId136"/>
    <p:sldId id="297" r:id="rId137"/>
    <p:sldId id="377" r:id="rId138"/>
    <p:sldId id="378" r:id="rId139"/>
    <p:sldId id="379" r:id="rId140"/>
    <p:sldId id="380" r:id="rId141"/>
    <p:sldId id="381" r:id="rId142"/>
    <p:sldId id="298" r:id="rId143"/>
    <p:sldId id="299" r:id="rId144"/>
    <p:sldId id="300" r:id="rId145"/>
    <p:sldId id="301" r:id="rId146"/>
    <p:sldId id="302" r:id="rId147"/>
    <p:sldId id="303" r:id="rId148"/>
    <p:sldId id="521" r:id="rId149"/>
    <p:sldId id="326" r:id="rId150"/>
    <p:sldId id="382" r:id="rId151"/>
    <p:sldId id="455" r:id="rId152"/>
    <p:sldId id="454" r:id="rId153"/>
    <p:sldId id="456" r:id="rId154"/>
    <p:sldId id="457" r:id="rId155"/>
    <p:sldId id="384" r:id="rId156"/>
    <p:sldId id="511" r:id="rId157"/>
    <p:sldId id="510" r:id="rId158"/>
    <p:sldId id="509" r:id="rId159"/>
    <p:sldId id="308" r:id="rId160"/>
    <p:sldId id="512" r:id="rId161"/>
    <p:sldId id="513" r:id="rId162"/>
    <p:sldId id="482" r:id="rId163"/>
    <p:sldId id="483" r:id="rId164"/>
    <p:sldId id="514" r:id="rId165"/>
    <p:sldId id="515" r:id="rId166"/>
    <p:sldId id="522" r:id="rId167"/>
    <p:sldId id="523" r:id="rId168"/>
    <p:sldId id="458" r:id="rId169"/>
    <p:sldId id="757" r:id="rId170"/>
    <p:sldId id="516" r:id="rId171"/>
    <p:sldId id="391" r:id="rId172"/>
    <p:sldId id="460" r:id="rId173"/>
    <p:sldId id="396" r:id="rId174"/>
    <p:sldId id="390" r:id="rId175"/>
    <p:sldId id="387" r:id="rId176"/>
    <p:sldId id="389" r:id="rId177"/>
    <p:sldId id="787" r:id="rId178"/>
    <p:sldId id="392" r:id="rId179"/>
    <p:sldId id="310" r:id="rId180"/>
    <p:sldId id="311" r:id="rId181"/>
    <p:sldId id="312" r:id="rId182"/>
    <p:sldId id="758" r:id="rId183"/>
    <p:sldId id="393" r:id="rId184"/>
    <p:sldId id="517" r:id="rId185"/>
    <p:sldId id="394" r:id="rId186"/>
    <p:sldId id="313" r:id="rId187"/>
    <p:sldId id="314" r:id="rId188"/>
    <p:sldId id="518" r:id="rId189"/>
    <p:sldId id="765" r:id="rId190"/>
    <p:sldId id="767" r:id="rId191"/>
    <p:sldId id="768" r:id="rId192"/>
    <p:sldId id="520" r:id="rId193"/>
    <p:sldId id="761" r:id="rId194"/>
    <p:sldId id="760" r:id="rId195"/>
    <p:sldId id="759" r:id="rId196"/>
    <p:sldId id="465" r:id="rId197"/>
    <p:sldId id="769" r:id="rId198"/>
    <p:sldId id="519" r:id="rId199"/>
    <p:sldId id="764" r:id="rId200"/>
    <p:sldId id="763" r:id="rId201"/>
    <p:sldId id="762" r:id="rId202"/>
    <p:sldId id="464" r:id="rId203"/>
    <p:sldId id="318" r:id="rId204"/>
    <p:sldId id="319" r:id="rId205"/>
    <p:sldId id="320" r:id="rId206"/>
    <p:sldId id="321" r:id="rId207"/>
    <p:sldId id="322" r:id="rId208"/>
    <p:sldId id="323" r:id="rId209"/>
    <p:sldId id="484" r:id="rId210"/>
    <p:sldId id="485" r:id="rId211"/>
    <p:sldId id="467" r:id="rId212"/>
    <p:sldId id="468" r:id="rId213"/>
    <p:sldId id="469" r:id="rId214"/>
    <p:sldId id="470" r:id="rId21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370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 id="2" name="Microsoft Office 用户" initials="Office" lastIdx="1" clrIdx="1"/>
  <p:cmAuthor id="3" name="Microsoft Office 用户" initials="Office [2]" lastIdx="1" clrIdx="2"/>
  <p:cmAuthor id="4" name="Microsoft Office 用户" initials="Office [2] [2]" lastIdx="1" clrIdx="3"/>
  <p:cmAuthor id="5" name="Microsoft Office 用户" initials="Office [2] [2] [2]"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5" autoAdjust="0"/>
    <p:restoredTop sz="71540"/>
  </p:normalViewPr>
  <p:slideViewPr>
    <p:cSldViewPr snapToGrid="0" showGuides="1">
      <p:cViewPr varScale="1">
        <p:scale>
          <a:sx n="77" d="100"/>
          <a:sy n="77" d="100"/>
        </p:scale>
        <p:origin x="1720" y="192"/>
      </p:cViewPr>
      <p:guideLst>
        <p:guide orient="horz" pos="2280"/>
        <p:guide pos="3701"/>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handoutMaster" Target="handoutMasters/handout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commentAuthors" Target="commentAuthor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B4010-99AC-9E4D-8C69-83232FDB99D3}" type="doc">
      <dgm:prSet loTypeId="urn:microsoft.com/office/officeart/2005/8/layout/hierarchy2" loCatId="" qsTypeId="urn:microsoft.com/office/officeart/2005/8/quickstyle/simple2" qsCatId="simple" csTypeId="urn:microsoft.com/office/officeart/2005/8/colors/accent0_1" csCatId="mainScheme" phldr="1"/>
      <dgm:spPr/>
      <dgm:t>
        <a:bodyPr/>
        <a:lstStyle/>
        <a:p>
          <a:endParaRPr lang="zh-CN" altLang="en-US"/>
        </a:p>
      </dgm:t>
    </dgm:pt>
    <dgm:pt modelId="{3DE48A38-AAA0-104B-9270-72CAA50C2960}">
      <dgm:prSet phldrT="[文本]" custT="1"/>
      <dgm:spPr/>
      <dgm:t>
        <a:bodyPr/>
        <a:lstStyle/>
        <a:p>
          <a:r>
            <a:rPr lang="zh-CN" altLang="en-US" sz="2000" dirty="0">
              <a:latin typeface="Microsoft YaHei" charset="-122"/>
              <a:ea typeface="Microsoft YaHei" charset="-122"/>
              <a:cs typeface="Microsoft YaHei" charset="-122"/>
            </a:rPr>
            <a:t>实现数据可靠传输</a:t>
          </a:r>
        </a:p>
      </dgm:t>
    </dgm:pt>
    <dgm:pt modelId="{937C3B3B-ECE3-2841-BEB0-B7543F49518A}" type="par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BFE56C82-6919-294D-871A-61FB172FACA0}" type="sib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42A57A27-BE55-D840-B10F-3F0D57CDF680}">
      <dgm:prSet phldrT="[文本]" custT="1"/>
      <dgm:spPr/>
      <dgm:t>
        <a:bodyPr/>
        <a:lstStyle/>
        <a:p>
          <a:r>
            <a:rPr lang="zh-CN" altLang="en-US" sz="2000" dirty="0">
              <a:latin typeface="Microsoft YaHei" charset="-122"/>
              <a:ea typeface="Microsoft YaHei" charset="-122"/>
              <a:cs typeface="Microsoft YaHei" charset="-122"/>
            </a:rPr>
            <a:t>自动重传请求协议</a:t>
          </a:r>
          <a:r>
            <a:rPr lang="en-US" altLang="zh-CN" sz="2000" dirty="0">
              <a:latin typeface="Microsoft YaHei" charset="-122"/>
              <a:ea typeface="Microsoft YaHei" charset="-122"/>
              <a:cs typeface="Microsoft YaHei" charset="-122"/>
            </a:rPr>
            <a:t>ARQ</a:t>
          </a:r>
          <a:endParaRPr lang="zh-CN" altLang="en-US" sz="2000" dirty="0">
            <a:latin typeface="Microsoft YaHei" charset="-122"/>
            <a:ea typeface="Microsoft YaHei" charset="-122"/>
            <a:cs typeface="Microsoft YaHei" charset="-122"/>
          </a:endParaRPr>
        </a:p>
      </dgm:t>
    </dgm:pt>
    <dgm:pt modelId="{C0795D07-A1E5-B541-850D-0618587EEB50}" type="parTrans" cxnId="{F6CBDF2B-C9DC-D249-B5D9-93B7BF16699C}">
      <dgm:prSet custT="1"/>
      <dgm:spPr/>
      <dgm:t>
        <a:bodyPr/>
        <a:lstStyle/>
        <a:p>
          <a:endParaRPr lang="zh-CN" altLang="en-US" sz="2000">
            <a:latin typeface="Microsoft YaHei" charset="-122"/>
            <a:ea typeface="Microsoft YaHei" charset="-122"/>
            <a:cs typeface="Microsoft YaHei" charset="-122"/>
          </a:endParaRPr>
        </a:p>
      </dgm:t>
    </dgm:pt>
    <dgm:pt modelId="{CDE652DE-E005-B540-8DE5-3C1783640EE8}" type="sibTrans" cxnId="{F6CBDF2B-C9DC-D249-B5D9-93B7BF16699C}">
      <dgm:prSet/>
      <dgm:spPr/>
      <dgm:t>
        <a:bodyPr/>
        <a:lstStyle/>
        <a:p>
          <a:endParaRPr lang="zh-CN" altLang="en-US" sz="2000">
            <a:latin typeface="Microsoft YaHei" charset="-122"/>
            <a:ea typeface="Microsoft YaHei" charset="-122"/>
            <a:cs typeface="Microsoft YaHei" charset="-122"/>
          </a:endParaRPr>
        </a:p>
      </dgm:t>
    </dgm:pt>
    <dgm:pt modelId="{4BB3C438-A89E-D44B-B844-B0BD0BFD8DA0}">
      <dgm:prSet phldrT="[文本]" custT="1"/>
      <dgm:spPr/>
      <dgm:t>
        <a:bodyPr/>
        <a:lstStyle/>
        <a:p>
          <a:r>
            <a:rPr lang="zh-CN" altLang="en-US" sz="2000" dirty="0">
              <a:solidFill>
                <a:schemeClr val="bg1"/>
              </a:solidFill>
              <a:latin typeface="Microsoft YaHei" charset="-122"/>
              <a:ea typeface="Microsoft YaHei" charset="-122"/>
              <a:cs typeface="Microsoft YaHei" charset="-122"/>
            </a:rPr>
            <a:t>停</a:t>
          </a:r>
          <a:r>
            <a:rPr lang="en-US" altLang="zh-CN" sz="2000" dirty="0">
              <a:solidFill>
                <a:schemeClr val="bg1"/>
              </a:solidFill>
              <a:latin typeface="Microsoft YaHei" charset="-122"/>
              <a:ea typeface="Microsoft YaHei" charset="-122"/>
              <a:cs typeface="Microsoft YaHei" charset="-122"/>
            </a:rPr>
            <a:t>-</a:t>
          </a:r>
          <a:r>
            <a:rPr lang="zh-CN" altLang="en-US" sz="2000" dirty="0">
              <a:solidFill>
                <a:schemeClr val="bg1"/>
              </a:solidFill>
              <a:latin typeface="Microsoft YaHei" charset="-122"/>
              <a:ea typeface="Microsoft YaHei" charset="-122"/>
              <a:cs typeface="Microsoft YaHei" charset="-122"/>
            </a:rPr>
            <a:t>等协议</a:t>
          </a:r>
        </a:p>
      </dgm:t>
    </dgm:pt>
    <dgm:pt modelId="{22635484-81A9-DF43-8574-EA258FC0E33C}" type="parTrans" cxnId="{EA541BA2-E716-E344-973B-FE638DA53B30}">
      <dgm:prSet custT="1"/>
      <dgm:spPr/>
      <dgm:t>
        <a:bodyPr/>
        <a:lstStyle/>
        <a:p>
          <a:endParaRPr lang="zh-CN" altLang="en-US" sz="2000">
            <a:latin typeface="Microsoft YaHei" charset="-122"/>
            <a:ea typeface="Microsoft YaHei" charset="-122"/>
            <a:cs typeface="Microsoft YaHei" charset="-122"/>
          </a:endParaRPr>
        </a:p>
      </dgm:t>
    </dgm:pt>
    <dgm:pt modelId="{D3627400-B25D-2143-A8B7-54FF8FA6B863}" type="sibTrans" cxnId="{EA541BA2-E716-E344-973B-FE638DA53B30}">
      <dgm:prSet/>
      <dgm:spPr/>
      <dgm:t>
        <a:bodyPr/>
        <a:lstStyle/>
        <a:p>
          <a:endParaRPr lang="zh-CN" altLang="en-US" sz="2000">
            <a:latin typeface="Microsoft YaHei" charset="-122"/>
            <a:ea typeface="Microsoft YaHei" charset="-122"/>
            <a:cs typeface="Microsoft YaHei" charset="-122"/>
          </a:endParaRPr>
        </a:p>
      </dgm:t>
    </dgm:pt>
    <dgm:pt modelId="{9EBE5491-E93D-5841-B0AA-E830D9DF9CD8}">
      <dgm:prSet phldrT="[文本]" custT="1"/>
      <dgm:spPr/>
      <dgm:t>
        <a:bodyPr/>
        <a:lstStyle/>
        <a:p>
          <a:r>
            <a:rPr lang="zh-CN" altLang="en-US" sz="2000" dirty="0">
              <a:latin typeface="Microsoft YaHei" charset="-122"/>
              <a:ea typeface="Microsoft YaHei" charset="-122"/>
              <a:cs typeface="Microsoft YaHei" charset="-122"/>
            </a:rPr>
            <a:t>流水线协议</a:t>
          </a:r>
        </a:p>
        <a:p>
          <a:r>
            <a:rPr lang="zh-CN" altLang="en-US" sz="2000" dirty="0">
              <a:latin typeface="Microsoft YaHei" charset="-122"/>
              <a:ea typeface="Microsoft YaHei" charset="-122"/>
              <a:cs typeface="Microsoft YaHei" charset="-122"/>
            </a:rPr>
            <a:t>（管道协议）</a:t>
          </a:r>
        </a:p>
      </dgm:t>
    </dgm:pt>
    <dgm:pt modelId="{81C91F48-8A96-D940-A90C-EE74DC7FE447}" type="parTrans" cxnId="{B825B47B-0F77-2C4D-804F-B678825B557E}">
      <dgm:prSet custT="1"/>
      <dgm:spPr/>
      <dgm:t>
        <a:bodyPr/>
        <a:lstStyle/>
        <a:p>
          <a:endParaRPr lang="zh-CN" altLang="en-US" sz="2000">
            <a:latin typeface="Microsoft YaHei" charset="-122"/>
            <a:ea typeface="Microsoft YaHei" charset="-122"/>
            <a:cs typeface="Microsoft YaHei" charset="-122"/>
          </a:endParaRPr>
        </a:p>
      </dgm:t>
    </dgm:pt>
    <dgm:pt modelId="{FC6CA493-6D0A-684B-B6B6-EFF08BB05F31}" type="sibTrans" cxnId="{B825B47B-0F77-2C4D-804F-B678825B557E}">
      <dgm:prSet/>
      <dgm:spPr/>
      <dgm:t>
        <a:bodyPr/>
        <a:lstStyle/>
        <a:p>
          <a:endParaRPr lang="zh-CN" altLang="en-US" sz="2000">
            <a:latin typeface="Microsoft YaHei" charset="-122"/>
            <a:ea typeface="Microsoft YaHei" charset="-122"/>
            <a:cs typeface="Microsoft YaHei" charset="-122"/>
          </a:endParaRPr>
        </a:p>
      </dgm:t>
    </dgm:pt>
    <dgm:pt modelId="{3D895921-A525-4D48-9E9C-6E0323130E27}">
      <dgm:prSet phldrT="[文本]" custT="1"/>
      <dgm:spPr/>
      <dgm:t>
        <a:bodyPr/>
        <a:lstStyle/>
        <a:p>
          <a:r>
            <a:rPr lang="zh-CN" altLang="en-US" sz="2000" dirty="0">
              <a:solidFill>
                <a:schemeClr val="bg1"/>
              </a:solidFill>
              <a:latin typeface="Microsoft YaHei" charset="-122"/>
              <a:ea typeface="Microsoft YaHei" charset="-122"/>
              <a:cs typeface="Microsoft YaHei" charset="-122"/>
            </a:rPr>
            <a:t>滑动窗口协议</a:t>
          </a:r>
        </a:p>
      </dgm:t>
    </dgm:pt>
    <dgm:pt modelId="{1B351BD2-1EE4-ED40-8438-AE294373CA66}" type="parTrans" cxnId="{B7E43FF1-4D4B-A441-8EC6-FDAE27A32C2E}">
      <dgm:prSet custT="1"/>
      <dgm:spPr/>
      <dgm:t>
        <a:bodyPr/>
        <a:lstStyle/>
        <a:p>
          <a:endParaRPr lang="zh-CN" altLang="en-US" sz="2000">
            <a:latin typeface="Microsoft YaHei" charset="-122"/>
            <a:ea typeface="Microsoft YaHei" charset="-122"/>
            <a:cs typeface="Microsoft YaHei" charset="-122"/>
          </a:endParaRPr>
        </a:p>
      </dgm:t>
    </dgm:pt>
    <dgm:pt modelId="{4C86CD46-AC77-9345-807D-6DF994A7407E}" type="sibTrans" cxnId="{B7E43FF1-4D4B-A441-8EC6-FDAE27A32C2E}">
      <dgm:prSet/>
      <dgm:spPr/>
      <dgm:t>
        <a:bodyPr/>
        <a:lstStyle/>
        <a:p>
          <a:endParaRPr lang="zh-CN" altLang="en-US" sz="2000">
            <a:latin typeface="Microsoft YaHei" charset="-122"/>
            <a:ea typeface="Microsoft YaHei" charset="-122"/>
            <a:cs typeface="Microsoft YaHei" charset="-122"/>
          </a:endParaRPr>
        </a:p>
      </dgm:t>
    </dgm:pt>
    <dgm:pt modelId="{34C56881-90AF-E646-A0F4-37E39242DE3F}">
      <dgm:prSet phldrT="[文本]" custT="1"/>
      <dgm:spPr/>
      <dgm:t>
        <a:bodyPr/>
        <a:lstStyle/>
        <a:p>
          <a:r>
            <a:rPr lang="en-US" altLang="zh-CN" sz="2000" dirty="0">
              <a:solidFill>
                <a:schemeClr val="bg1"/>
              </a:solidFill>
              <a:latin typeface="Microsoft YaHei" charset="-122"/>
              <a:ea typeface="Microsoft YaHei" charset="-122"/>
              <a:cs typeface="Microsoft YaHei" charset="-122"/>
            </a:rPr>
            <a:t>SR</a:t>
          </a:r>
          <a:r>
            <a:rPr lang="zh-CN" altLang="en-US" sz="2000" dirty="0">
              <a:solidFill>
                <a:schemeClr val="bg1"/>
              </a:solidFill>
              <a:latin typeface="Microsoft YaHei" charset="-122"/>
              <a:ea typeface="Microsoft YaHei" charset="-122"/>
              <a:cs typeface="Microsoft YaHei" charset="-122"/>
            </a:rPr>
            <a:t>协议</a:t>
          </a:r>
        </a:p>
      </dgm:t>
    </dgm:pt>
    <dgm:pt modelId="{66FE7C6A-24FB-494E-B176-BB9BDB9223AC}" type="parTrans" cxnId="{16B9E203-56AA-C345-AA02-210B5F29FB56}">
      <dgm:prSet/>
      <dgm:spPr/>
      <dgm:t>
        <a:bodyPr/>
        <a:lstStyle/>
        <a:p>
          <a:endParaRPr lang="zh-CN" altLang="en-US"/>
        </a:p>
      </dgm:t>
    </dgm:pt>
    <dgm:pt modelId="{9A7CBA28-26F0-B64C-9104-08856932E91A}" type="sibTrans" cxnId="{16B9E203-56AA-C345-AA02-210B5F29FB56}">
      <dgm:prSet/>
      <dgm:spPr/>
      <dgm:t>
        <a:bodyPr/>
        <a:lstStyle/>
        <a:p>
          <a:endParaRPr lang="zh-CN" altLang="en-US"/>
        </a:p>
      </dgm:t>
    </dgm:pt>
    <dgm:pt modelId="{A79BD0E4-2FAC-4549-9609-713FC17B524F}">
      <dgm:prSet phldrT="[文本]" custT="1"/>
      <dgm:spPr/>
      <dgm:t>
        <a:bodyPr/>
        <a:lstStyle/>
        <a:p>
          <a:r>
            <a:rPr lang="en-US" altLang="zh-CN" sz="2000" dirty="0">
              <a:solidFill>
                <a:schemeClr val="bg1"/>
              </a:solidFill>
              <a:latin typeface="Microsoft YaHei" charset="-122"/>
              <a:ea typeface="Microsoft YaHei" charset="-122"/>
              <a:cs typeface="Microsoft YaHei" charset="-122"/>
            </a:rPr>
            <a:t>GBN</a:t>
          </a:r>
          <a:r>
            <a:rPr lang="zh-CN" altLang="en-US" sz="2000" dirty="0">
              <a:solidFill>
                <a:schemeClr val="bg1"/>
              </a:solidFill>
              <a:latin typeface="Microsoft YaHei" charset="-122"/>
              <a:ea typeface="Microsoft YaHei" charset="-122"/>
              <a:cs typeface="Microsoft YaHei" charset="-122"/>
            </a:rPr>
            <a:t>协议</a:t>
          </a:r>
        </a:p>
      </dgm:t>
    </dgm:pt>
    <dgm:pt modelId="{A2838BB3-D050-0E4D-AE1B-535136153274}" type="parTrans" cxnId="{2D0ADC9F-4C65-9C4B-A867-D362FF6B8160}">
      <dgm:prSet/>
      <dgm:spPr/>
      <dgm:t>
        <a:bodyPr/>
        <a:lstStyle/>
        <a:p>
          <a:endParaRPr lang="zh-CN" altLang="en-US"/>
        </a:p>
      </dgm:t>
    </dgm:pt>
    <dgm:pt modelId="{1758B835-5BE2-2C40-ADAD-3DACFEA3C498}" type="sibTrans" cxnId="{2D0ADC9F-4C65-9C4B-A867-D362FF6B8160}">
      <dgm:prSet/>
      <dgm:spPr/>
      <dgm:t>
        <a:bodyPr/>
        <a:lstStyle/>
        <a:p>
          <a:endParaRPr lang="zh-CN" altLang="en-US"/>
        </a:p>
      </dgm:t>
    </dgm:pt>
    <dgm:pt modelId="{1AAD0F0C-E00D-9343-A8A0-5567AECCC829}" type="pres">
      <dgm:prSet presAssocID="{A3AB4010-99AC-9E4D-8C69-83232FDB99D3}" presName="diagram" presStyleCnt="0">
        <dgm:presLayoutVars>
          <dgm:chPref val="1"/>
          <dgm:dir/>
          <dgm:animOne val="branch"/>
          <dgm:animLvl val="lvl"/>
          <dgm:resizeHandles val="exact"/>
        </dgm:presLayoutVars>
      </dgm:prSet>
      <dgm:spPr/>
    </dgm:pt>
    <dgm:pt modelId="{B3C6A26D-82BC-0744-9B08-6606AA19FC41}" type="pres">
      <dgm:prSet presAssocID="{3DE48A38-AAA0-104B-9270-72CAA50C2960}" presName="root1" presStyleCnt="0"/>
      <dgm:spPr/>
    </dgm:pt>
    <dgm:pt modelId="{185884CC-7F7B-284F-ABBB-2A74A9760BB4}" type="pres">
      <dgm:prSet presAssocID="{3DE48A38-AAA0-104B-9270-72CAA50C2960}" presName="LevelOneTextNode" presStyleLbl="node0" presStyleIdx="0" presStyleCnt="1" custScaleX="130652">
        <dgm:presLayoutVars>
          <dgm:chPref val="3"/>
        </dgm:presLayoutVars>
      </dgm:prSet>
      <dgm:spPr/>
    </dgm:pt>
    <dgm:pt modelId="{87DB45B2-30B5-564C-94DB-5A7C101D041D}" type="pres">
      <dgm:prSet presAssocID="{3DE48A38-AAA0-104B-9270-72CAA50C2960}" presName="level2hierChild" presStyleCnt="0"/>
      <dgm:spPr/>
    </dgm:pt>
    <dgm:pt modelId="{12428B7C-7F1C-4347-876C-F0FF6DBA1686}" type="pres">
      <dgm:prSet presAssocID="{C0795D07-A1E5-B541-850D-0618587EEB50}" presName="conn2-1" presStyleLbl="parChTrans1D2" presStyleIdx="0" presStyleCnt="2"/>
      <dgm:spPr/>
    </dgm:pt>
    <dgm:pt modelId="{BD228179-465E-124F-9CAD-594E06DAE12E}" type="pres">
      <dgm:prSet presAssocID="{C0795D07-A1E5-B541-850D-0618587EEB50}" presName="connTx" presStyleLbl="parChTrans1D2" presStyleIdx="0" presStyleCnt="2"/>
      <dgm:spPr/>
    </dgm:pt>
    <dgm:pt modelId="{2BEE6813-AEB4-7243-8396-3B56D7D576A8}" type="pres">
      <dgm:prSet presAssocID="{42A57A27-BE55-D840-B10F-3F0D57CDF680}" presName="root2" presStyleCnt="0"/>
      <dgm:spPr/>
    </dgm:pt>
    <dgm:pt modelId="{CC121059-EF04-5B41-BD7B-F38AB3425870}" type="pres">
      <dgm:prSet presAssocID="{42A57A27-BE55-D840-B10F-3F0D57CDF680}" presName="LevelTwoTextNode" presStyleLbl="node2" presStyleIdx="0" presStyleCnt="2" custScaleX="188973">
        <dgm:presLayoutVars>
          <dgm:chPref val="3"/>
        </dgm:presLayoutVars>
      </dgm:prSet>
      <dgm:spPr/>
    </dgm:pt>
    <dgm:pt modelId="{913DE7B0-311F-2941-8599-B38E52AF47F6}" type="pres">
      <dgm:prSet presAssocID="{42A57A27-BE55-D840-B10F-3F0D57CDF680}" presName="level3hierChild" presStyleCnt="0"/>
      <dgm:spPr/>
    </dgm:pt>
    <dgm:pt modelId="{25CA80A9-0AD6-254C-8657-F687E01BA88E}" type="pres">
      <dgm:prSet presAssocID="{22635484-81A9-DF43-8574-EA258FC0E33C}" presName="conn2-1" presStyleLbl="parChTrans1D3" presStyleIdx="0" presStyleCnt="2"/>
      <dgm:spPr/>
    </dgm:pt>
    <dgm:pt modelId="{E2C64753-B097-6542-A235-20C4A16AF4E8}" type="pres">
      <dgm:prSet presAssocID="{22635484-81A9-DF43-8574-EA258FC0E33C}" presName="connTx" presStyleLbl="parChTrans1D3" presStyleIdx="0" presStyleCnt="2"/>
      <dgm:spPr/>
    </dgm:pt>
    <dgm:pt modelId="{29E7093E-A53D-8343-9E10-90F9E250C76B}" type="pres">
      <dgm:prSet presAssocID="{4BB3C438-A89E-D44B-B844-B0BD0BFD8DA0}" presName="root2" presStyleCnt="0"/>
      <dgm:spPr/>
    </dgm:pt>
    <dgm:pt modelId="{E00D92C8-A08C-3B40-8637-8CFDBBBE79DF}" type="pres">
      <dgm:prSet presAssocID="{4BB3C438-A89E-D44B-B844-B0BD0BFD8DA0}" presName="LevelTwoTextNode" presStyleLbl="node3" presStyleIdx="0" presStyleCnt="2">
        <dgm:presLayoutVars>
          <dgm:chPref val="3"/>
        </dgm:presLayoutVars>
      </dgm:prSet>
      <dgm:spPr/>
    </dgm:pt>
    <dgm:pt modelId="{49F157B4-BAA0-D248-A70F-829AFF2F97EC}" type="pres">
      <dgm:prSet presAssocID="{4BB3C438-A89E-D44B-B844-B0BD0BFD8DA0}" presName="level3hierChild" presStyleCnt="0"/>
      <dgm:spPr/>
    </dgm:pt>
    <dgm:pt modelId="{B13308BE-63BE-AA43-8354-66B63783DF3D}" type="pres">
      <dgm:prSet presAssocID="{81C91F48-8A96-D940-A90C-EE74DC7FE447}" presName="conn2-1" presStyleLbl="parChTrans1D2" presStyleIdx="1" presStyleCnt="2"/>
      <dgm:spPr/>
    </dgm:pt>
    <dgm:pt modelId="{D4E62B8C-DFC4-E740-8B29-FCDC7C0EA0E0}" type="pres">
      <dgm:prSet presAssocID="{81C91F48-8A96-D940-A90C-EE74DC7FE447}" presName="connTx" presStyleLbl="parChTrans1D2" presStyleIdx="1" presStyleCnt="2"/>
      <dgm:spPr/>
    </dgm:pt>
    <dgm:pt modelId="{063FB378-D2EA-6D46-A1F0-D9CC149A3FEA}" type="pres">
      <dgm:prSet presAssocID="{9EBE5491-E93D-5841-B0AA-E830D9DF9CD8}" presName="root2" presStyleCnt="0"/>
      <dgm:spPr/>
    </dgm:pt>
    <dgm:pt modelId="{C4A7FD44-CA20-3745-B0F0-CF06E01F0ED6}" type="pres">
      <dgm:prSet presAssocID="{9EBE5491-E93D-5841-B0AA-E830D9DF9CD8}" presName="LevelTwoTextNode" presStyleLbl="node2" presStyleIdx="1" presStyleCnt="2" custScaleX="188973">
        <dgm:presLayoutVars>
          <dgm:chPref val="3"/>
        </dgm:presLayoutVars>
      </dgm:prSet>
      <dgm:spPr/>
    </dgm:pt>
    <dgm:pt modelId="{8F4ED70D-4D68-3946-8FF3-4220E655A1EE}" type="pres">
      <dgm:prSet presAssocID="{9EBE5491-E93D-5841-B0AA-E830D9DF9CD8}" presName="level3hierChild" presStyleCnt="0"/>
      <dgm:spPr/>
    </dgm:pt>
    <dgm:pt modelId="{491FD2CF-8176-0043-8BE5-A0284F7EBFB0}" type="pres">
      <dgm:prSet presAssocID="{1B351BD2-1EE4-ED40-8438-AE294373CA66}" presName="conn2-1" presStyleLbl="parChTrans1D3" presStyleIdx="1" presStyleCnt="2"/>
      <dgm:spPr/>
    </dgm:pt>
    <dgm:pt modelId="{216A1094-09A7-5240-B90E-EAE9FD597834}" type="pres">
      <dgm:prSet presAssocID="{1B351BD2-1EE4-ED40-8438-AE294373CA66}" presName="connTx" presStyleLbl="parChTrans1D3" presStyleIdx="1" presStyleCnt="2"/>
      <dgm:spPr/>
    </dgm:pt>
    <dgm:pt modelId="{DD3EC060-9A9C-DC41-899B-FF7F2076E669}" type="pres">
      <dgm:prSet presAssocID="{3D895921-A525-4D48-9E9C-6E0323130E27}" presName="root2" presStyleCnt="0"/>
      <dgm:spPr/>
    </dgm:pt>
    <dgm:pt modelId="{5982CDD9-1D1D-7B47-B18C-665DA7B39398}" type="pres">
      <dgm:prSet presAssocID="{3D895921-A525-4D48-9E9C-6E0323130E27}" presName="LevelTwoTextNode" presStyleLbl="node3" presStyleIdx="1" presStyleCnt="2">
        <dgm:presLayoutVars>
          <dgm:chPref val="3"/>
        </dgm:presLayoutVars>
      </dgm:prSet>
      <dgm:spPr/>
    </dgm:pt>
    <dgm:pt modelId="{F1B8DF92-C0CC-4045-8360-72F36CD21E01}" type="pres">
      <dgm:prSet presAssocID="{3D895921-A525-4D48-9E9C-6E0323130E27}" presName="level3hierChild" presStyleCnt="0"/>
      <dgm:spPr/>
    </dgm:pt>
    <dgm:pt modelId="{443A899F-817A-0A45-BCA5-C36308FFCEAF}" type="pres">
      <dgm:prSet presAssocID="{A2838BB3-D050-0E4D-AE1B-535136153274}" presName="conn2-1" presStyleLbl="parChTrans1D4" presStyleIdx="0" presStyleCnt="2"/>
      <dgm:spPr/>
    </dgm:pt>
    <dgm:pt modelId="{C8FDBECF-0680-A244-8C51-8BFE621EF4FC}" type="pres">
      <dgm:prSet presAssocID="{A2838BB3-D050-0E4D-AE1B-535136153274}" presName="connTx" presStyleLbl="parChTrans1D4" presStyleIdx="0" presStyleCnt="2"/>
      <dgm:spPr/>
    </dgm:pt>
    <dgm:pt modelId="{4A1F0901-1CEE-764E-ABDB-156A024457F4}" type="pres">
      <dgm:prSet presAssocID="{A79BD0E4-2FAC-4549-9609-713FC17B524F}" presName="root2" presStyleCnt="0"/>
      <dgm:spPr/>
    </dgm:pt>
    <dgm:pt modelId="{8D6B353E-BFE3-0948-925D-3CAAD4FCF97B}" type="pres">
      <dgm:prSet presAssocID="{A79BD0E4-2FAC-4549-9609-713FC17B524F}" presName="LevelTwoTextNode" presStyleLbl="node4" presStyleIdx="0" presStyleCnt="2" custLinFactNeighborX="49403" custLinFactNeighborY="2149">
        <dgm:presLayoutVars>
          <dgm:chPref val="3"/>
        </dgm:presLayoutVars>
      </dgm:prSet>
      <dgm:spPr/>
    </dgm:pt>
    <dgm:pt modelId="{205DFF27-713C-BA4A-B2F3-9397BECD1F6F}" type="pres">
      <dgm:prSet presAssocID="{A79BD0E4-2FAC-4549-9609-713FC17B524F}" presName="level3hierChild" presStyleCnt="0"/>
      <dgm:spPr/>
    </dgm:pt>
    <dgm:pt modelId="{94B62ECF-4AF9-9E4E-814E-FA247C84AB72}" type="pres">
      <dgm:prSet presAssocID="{66FE7C6A-24FB-494E-B176-BB9BDB9223AC}" presName="conn2-1" presStyleLbl="parChTrans1D4" presStyleIdx="1" presStyleCnt="2"/>
      <dgm:spPr/>
    </dgm:pt>
    <dgm:pt modelId="{55CDF015-6E46-AC45-BCCF-C2442E6F9C19}" type="pres">
      <dgm:prSet presAssocID="{66FE7C6A-24FB-494E-B176-BB9BDB9223AC}" presName="connTx" presStyleLbl="parChTrans1D4" presStyleIdx="1" presStyleCnt="2"/>
      <dgm:spPr/>
    </dgm:pt>
    <dgm:pt modelId="{CCAD10B6-2960-204A-BB22-3C1247098E12}" type="pres">
      <dgm:prSet presAssocID="{34C56881-90AF-E646-A0F4-37E39242DE3F}" presName="root2" presStyleCnt="0"/>
      <dgm:spPr/>
    </dgm:pt>
    <dgm:pt modelId="{A7AD225E-DFFF-654C-93DB-0F3989A1E2D7}" type="pres">
      <dgm:prSet presAssocID="{34C56881-90AF-E646-A0F4-37E39242DE3F}" presName="LevelTwoTextNode" presStyleLbl="node4" presStyleIdx="1" presStyleCnt="2">
        <dgm:presLayoutVars>
          <dgm:chPref val="3"/>
        </dgm:presLayoutVars>
      </dgm:prSet>
      <dgm:spPr/>
    </dgm:pt>
    <dgm:pt modelId="{5C198B22-9DD1-0844-9370-9A43555544D5}" type="pres">
      <dgm:prSet presAssocID="{34C56881-90AF-E646-A0F4-37E39242DE3F}" presName="level3hierChild" presStyleCnt="0"/>
      <dgm:spPr/>
    </dgm:pt>
  </dgm:ptLst>
  <dgm:cxnLst>
    <dgm:cxn modelId="{16B9E203-56AA-C345-AA02-210B5F29FB56}" srcId="{3D895921-A525-4D48-9E9C-6E0323130E27}" destId="{34C56881-90AF-E646-A0F4-37E39242DE3F}" srcOrd="1" destOrd="0" parTransId="{66FE7C6A-24FB-494E-B176-BB9BDB9223AC}" sibTransId="{9A7CBA28-26F0-B64C-9104-08856932E91A}"/>
    <dgm:cxn modelId="{E3A4CE13-5D39-154C-9EEE-CFC95BBB3ECC}" srcId="{A3AB4010-99AC-9E4D-8C69-83232FDB99D3}" destId="{3DE48A38-AAA0-104B-9270-72CAA50C2960}" srcOrd="0" destOrd="0" parTransId="{937C3B3B-ECE3-2841-BEB0-B7543F49518A}" sibTransId="{BFE56C82-6919-294D-871A-61FB172FACA0}"/>
    <dgm:cxn modelId="{C9790626-3CC8-FE4D-BFAC-2FB8AD608068}" type="presOf" srcId="{81C91F48-8A96-D940-A90C-EE74DC7FE447}" destId="{B13308BE-63BE-AA43-8354-66B63783DF3D}" srcOrd="0" destOrd="0" presId="urn:microsoft.com/office/officeart/2005/8/layout/hierarchy2"/>
    <dgm:cxn modelId="{F6CBDF2B-C9DC-D249-B5D9-93B7BF16699C}" srcId="{3DE48A38-AAA0-104B-9270-72CAA50C2960}" destId="{42A57A27-BE55-D840-B10F-3F0D57CDF680}" srcOrd="0" destOrd="0" parTransId="{C0795D07-A1E5-B541-850D-0618587EEB50}" sibTransId="{CDE652DE-E005-B540-8DE5-3C1783640EE8}"/>
    <dgm:cxn modelId="{19FA462C-498E-FA46-9D6E-7C363FA7C5F0}" type="presOf" srcId="{81C91F48-8A96-D940-A90C-EE74DC7FE447}" destId="{D4E62B8C-DFC4-E740-8B29-FCDC7C0EA0E0}" srcOrd="1" destOrd="0" presId="urn:microsoft.com/office/officeart/2005/8/layout/hierarchy2"/>
    <dgm:cxn modelId="{BD474A31-F092-C345-A980-650FFFF61A65}" type="presOf" srcId="{A2838BB3-D050-0E4D-AE1B-535136153274}" destId="{443A899F-817A-0A45-BCA5-C36308FFCEAF}" srcOrd="0" destOrd="0" presId="urn:microsoft.com/office/officeart/2005/8/layout/hierarchy2"/>
    <dgm:cxn modelId="{C8C28C38-EEDE-7F44-8388-C99995C27C63}" type="presOf" srcId="{C0795D07-A1E5-B541-850D-0618587EEB50}" destId="{BD228179-465E-124F-9CAD-594E06DAE12E}" srcOrd="1" destOrd="0" presId="urn:microsoft.com/office/officeart/2005/8/layout/hierarchy2"/>
    <dgm:cxn modelId="{AB0D973D-0284-CD43-8B91-C4B74795DE98}" type="presOf" srcId="{34C56881-90AF-E646-A0F4-37E39242DE3F}" destId="{A7AD225E-DFFF-654C-93DB-0F3989A1E2D7}" srcOrd="0" destOrd="0" presId="urn:microsoft.com/office/officeart/2005/8/layout/hierarchy2"/>
    <dgm:cxn modelId="{C88E0A4A-17E1-0C44-A0DF-CE6010E20EF9}" type="presOf" srcId="{A3AB4010-99AC-9E4D-8C69-83232FDB99D3}" destId="{1AAD0F0C-E00D-9343-A8A0-5567AECCC829}" srcOrd="0" destOrd="0" presId="urn:microsoft.com/office/officeart/2005/8/layout/hierarchy2"/>
    <dgm:cxn modelId="{C00C8750-4639-4E45-A061-16B4EF44F26C}" type="presOf" srcId="{9EBE5491-E93D-5841-B0AA-E830D9DF9CD8}" destId="{C4A7FD44-CA20-3745-B0F0-CF06E01F0ED6}" srcOrd="0" destOrd="0" presId="urn:microsoft.com/office/officeart/2005/8/layout/hierarchy2"/>
    <dgm:cxn modelId="{EB075D56-3ACC-6C40-BFEB-95C7EB05BB75}" type="presOf" srcId="{1B351BD2-1EE4-ED40-8438-AE294373CA66}" destId="{216A1094-09A7-5240-B90E-EAE9FD597834}" srcOrd="1" destOrd="0" presId="urn:microsoft.com/office/officeart/2005/8/layout/hierarchy2"/>
    <dgm:cxn modelId="{416ACA61-E049-3448-874B-D983BB0AC230}" type="presOf" srcId="{22635484-81A9-DF43-8574-EA258FC0E33C}" destId="{25CA80A9-0AD6-254C-8657-F687E01BA88E}" srcOrd="0" destOrd="0" presId="urn:microsoft.com/office/officeart/2005/8/layout/hierarchy2"/>
    <dgm:cxn modelId="{BB813A69-A9F6-8D4B-97D0-E21EEC420B03}" type="presOf" srcId="{A79BD0E4-2FAC-4549-9609-713FC17B524F}" destId="{8D6B353E-BFE3-0948-925D-3CAAD4FCF97B}" srcOrd="0" destOrd="0" presId="urn:microsoft.com/office/officeart/2005/8/layout/hierarchy2"/>
    <dgm:cxn modelId="{5DCD4170-604E-894A-B52D-F97E1C3847C5}" type="presOf" srcId="{1B351BD2-1EE4-ED40-8438-AE294373CA66}" destId="{491FD2CF-8176-0043-8BE5-A0284F7EBFB0}" srcOrd="0" destOrd="0" presId="urn:microsoft.com/office/officeart/2005/8/layout/hierarchy2"/>
    <dgm:cxn modelId="{60203473-94F0-784A-981A-33025EBAE043}" type="presOf" srcId="{3D895921-A525-4D48-9E9C-6E0323130E27}" destId="{5982CDD9-1D1D-7B47-B18C-665DA7B39398}" srcOrd="0" destOrd="0" presId="urn:microsoft.com/office/officeart/2005/8/layout/hierarchy2"/>
    <dgm:cxn modelId="{B15DCC73-F9EF-4942-A21B-1A73B525940E}" type="presOf" srcId="{C0795D07-A1E5-B541-850D-0618587EEB50}" destId="{12428B7C-7F1C-4347-876C-F0FF6DBA1686}" srcOrd="0" destOrd="0" presId="urn:microsoft.com/office/officeart/2005/8/layout/hierarchy2"/>
    <dgm:cxn modelId="{9A1E2674-DC2A-054A-85CA-1ACFBD75951D}" type="presOf" srcId="{4BB3C438-A89E-D44B-B844-B0BD0BFD8DA0}" destId="{E00D92C8-A08C-3B40-8637-8CFDBBBE79DF}" srcOrd="0" destOrd="0" presId="urn:microsoft.com/office/officeart/2005/8/layout/hierarchy2"/>
    <dgm:cxn modelId="{B825B47B-0F77-2C4D-804F-B678825B557E}" srcId="{3DE48A38-AAA0-104B-9270-72CAA50C2960}" destId="{9EBE5491-E93D-5841-B0AA-E830D9DF9CD8}" srcOrd="1" destOrd="0" parTransId="{81C91F48-8A96-D940-A90C-EE74DC7FE447}" sibTransId="{FC6CA493-6D0A-684B-B6B6-EFF08BB05F31}"/>
    <dgm:cxn modelId="{EC8F3894-2DA1-5C49-B13C-C473D9787D08}" type="presOf" srcId="{66FE7C6A-24FB-494E-B176-BB9BDB9223AC}" destId="{94B62ECF-4AF9-9E4E-814E-FA247C84AB72}" srcOrd="0" destOrd="0" presId="urn:microsoft.com/office/officeart/2005/8/layout/hierarchy2"/>
    <dgm:cxn modelId="{2D0ADC9F-4C65-9C4B-A867-D362FF6B8160}" srcId="{3D895921-A525-4D48-9E9C-6E0323130E27}" destId="{A79BD0E4-2FAC-4549-9609-713FC17B524F}" srcOrd="0" destOrd="0" parTransId="{A2838BB3-D050-0E4D-AE1B-535136153274}" sibTransId="{1758B835-5BE2-2C40-ADAD-3DACFEA3C498}"/>
    <dgm:cxn modelId="{EA541BA2-E716-E344-973B-FE638DA53B30}" srcId="{42A57A27-BE55-D840-B10F-3F0D57CDF680}" destId="{4BB3C438-A89E-D44B-B844-B0BD0BFD8DA0}" srcOrd="0" destOrd="0" parTransId="{22635484-81A9-DF43-8574-EA258FC0E33C}" sibTransId="{D3627400-B25D-2143-A8B7-54FF8FA6B863}"/>
    <dgm:cxn modelId="{B22C34B4-EED2-AE42-9696-39250D960C83}" type="presOf" srcId="{3DE48A38-AAA0-104B-9270-72CAA50C2960}" destId="{185884CC-7F7B-284F-ABBB-2A74A9760BB4}" srcOrd="0" destOrd="0" presId="urn:microsoft.com/office/officeart/2005/8/layout/hierarchy2"/>
    <dgm:cxn modelId="{FE97E9BA-874D-0A4A-AB8E-A58C0D22DD3C}" type="presOf" srcId="{42A57A27-BE55-D840-B10F-3F0D57CDF680}" destId="{CC121059-EF04-5B41-BD7B-F38AB3425870}" srcOrd="0" destOrd="0" presId="urn:microsoft.com/office/officeart/2005/8/layout/hierarchy2"/>
    <dgm:cxn modelId="{6BC7B1C2-228B-914B-8AD0-9CF51C7BB5DA}" type="presOf" srcId="{22635484-81A9-DF43-8574-EA258FC0E33C}" destId="{E2C64753-B097-6542-A235-20C4A16AF4E8}" srcOrd="1" destOrd="0" presId="urn:microsoft.com/office/officeart/2005/8/layout/hierarchy2"/>
    <dgm:cxn modelId="{B7E43FF1-4D4B-A441-8EC6-FDAE27A32C2E}" srcId="{9EBE5491-E93D-5841-B0AA-E830D9DF9CD8}" destId="{3D895921-A525-4D48-9E9C-6E0323130E27}" srcOrd="0" destOrd="0" parTransId="{1B351BD2-1EE4-ED40-8438-AE294373CA66}" sibTransId="{4C86CD46-AC77-9345-807D-6DF994A7407E}"/>
    <dgm:cxn modelId="{A5757CFC-C014-244D-82EF-C7CC6D92E52C}" type="presOf" srcId="{66FE7C6A-24FB-494E-B176-BB9BDB9223AC}" destId="{55CDF015-6E46-AC45-BCCF-C2442E6F9C19}" srcOrd="1" destOrd="0" presId="urn:microsoft.com/office/officeart/2005/8/layout/hierarchy2"/>
    <dgm:cxn modelId="{57081CFD-B62B-7646-B7CA-BD396E55CEB7}" type="presOf" srcId="{A2838BB3-D050-0E4D-AE1B-535136153274}" destId="{C8FDBECF-0680-A244-8C51-8BFE621EF4FC}" srcOrd="1" destOrd="0" presId="urn:microsoft.com/office/officeart/2005/8/layout/hierarchy2"/>
    <dgm:cxn modelId="{CDAF59E1-D208-BB4E-8B4D-4FFE5B423515}" type="presParOf" srcId="{1AAD0F0C-E00D-9343-A8A0-5567AECCC829}" destId="{B3C6A26D-82BC-0744-9B08-6606AA19FC41}" srcOrd="0" destOrd="0" presId="urn:microsoft.com/office/officeart/2005/8/layout/hierarchy2"/>
    <dgm:cxn modelId="{DE1EF2CD-A714-8F48-B01D-0734328F3D1A}" type="presParOf" srcId="{B3C6A26D-82BC-0744-9B08-6606AA19FC41}" destId="{185884CC-7F7B-284F-ABBB-2A74A9760BB4}" srcOrd="0" destOrd="0" presId="urn:microsoft.com/office/officeart/2005/8/layout/hierarchy2"/>
    <dgm:cxn modelId="{A1EF8019-91EC-1B44-B7BE-C359100AE6D6}" type="presParOf" srcId="{B3C6A26D-82BC-0744-9B08-6606AA19FC41}" destId="{87DB45B2-30B5-564C-94DB-5A7C101D041D}" srcOrd="1" destOrd="0" presId="urn:microsoft.com/office/officeart/2005/8/layout/hierarchy2"/>
    <dgm:cxn modelId="{ED84197F-129B-9D4D-B1B2-5FCB295EB34C}" type="presParOf" srcId="{87DB45B2-30B5-564C-94DB-5A7C101D041D}" destId="{12428B7C-7F1C-4347-876C-F0FF6DBA1686}" srcOrd="0" destOrd="0" presId="urn:microsoft.com/office/officeart/2005/8/layout/hierarchy2"/>
    <dgm:cxn modelId="{B0161BA3-7947-384F-AD3A-F4B8909BF2A6}" type="presParOf" srcId="{12428B7C-7F1C-4347-876C-F0FF6DBA1686}" destId="{BD228179-465E-124F-9CAD-594E06DAE12E}" srcOrd="0" destOrd="0" presId="urn:microsoft.com/office/officeart/2005/8/layout/hierarchy2"/>
    <dgm:cxn modelId="{E8A4727E-25F9-3246-A26D-50F858D02326}" type="presParOf" srcId="{87DB45B2-30B5-564C-94DB-5A7C101D041D}" destId="{2BEE6813-AEB4-7243-8396-3B56D7D576A8}" srcOrd="1" destOrd="0" presId="urn:microsoft.com/office/officeart/2005/8/layout/hierarchy2"/>
    <dgm:cxn modelId="{64FEFCF9-1420-CE40-A084-61462B8E9ED2}" type="presParOf" srcId="{2BEE6813-AEB4-7243-8396-3B56D7D576A8}" destId="{CC121059-EF04-5B41-BD7B-F38AB3425870}" srcOrd="0" destOrd="0" presId="urn:microsoft.com/office/officeart/2005/8/layout/hierarchy2"/>
    <dgm:cxn modelId="{F9EFE4CA-9EDE-B041-BA81-DC313935923D}" type="presParOf" srcId="{2BEE6813-AEB4-7243-8396-3B56D7D576A8}" destId="{913DE7B0-311F-2941-8599-B38E52AF47F6}" srcOrd="1" destOrd="0" presId="urn:microsoft.com/office/officeart/2005/8/layout/hierarchy2"/>
    <dgm:cxn modelId="{C51CF3D9-56B3-D14A-BAB1-6F53CAF760CC}" type="presParOf" srcId="{913DE7B0-311F-2941-8599-B38E52AF47F6}" destId="{25CA80A9-0AD6-254C-8657-F687E01BA88E}" srcOrd="0" destOrd="0" presId="urn:microsoft.com/office/officeart/2005/8/layout/hierarchy2"/>
    <dgm:cxn modelId="{8D72D03F-9FBC-8040-A6C0-C6D122F735C4}" type="presParOf" srcId="{25CA80A9-0AD6-254C-8657-F687E01BA88E}" destId="{E2C64753-B097-6542-A235-20C4A16AF4E8}" srcOrd="0" destOrd="0" presId="urn:microsoft.com/office/officeart/2005/8/layout/hierarchy2"/>
    <dgm:cxn modelId="{2B7C506C-C673-3346-BAF9-8220B8249D47}" type="presParOf" srcId="{913DE7B0-311F-2941-8599-B38E52AF47F6}" destId="{29E7093E-A53D-8343-9E10-90F9E250C76B}" srcOrd="1" destOrd="0" presId="urn:microsoft.com/office/officeart/2005/8/layout/hierarchy2"/>
    <dgm:cxn modelId="{D092CF19-B898-A64B-80B5-8C35B45FFBDF}" type="presParOf" srcId="{29E7093E-A53D-8343-9E10-90F9E250C76B}" destId="{E00D92C8-A08C-3B40-8637-8CFDBBBE79DF}" srcOrd="0" destOrd="0" presId="urn:microsoft.com/office/officeart/2005/8/layout/hierarchy2"/>
    <dgm:cxn modelId="{8621A867-E04E-6D4F-962E-39B27A13F2BD}" type="presParOf" srcId="{29E7093E-A53D-8343-9E10-90F9E250C76B}" destId="{49F157B4-BAA0-D248-A70F-829AFF2F97EC}" srcOrd="1" destOrd="0" presId="urn:microsoft.com/office/officeart/2005/8/layout/hierarchy2"/>
    <dgm:cxn modelId="{8C3EE42F-E197-B34D-B9C4-464DC63129EC}" type="presParOf" srcId="{87DB45B2-30B5-564C-94DB-5A7C101D041D}" destId="{B13308BE-63BE-AA43-8354-66B63783DF3D}" srcOrd="2" destOrd="0" presId="urn:microsoft.com/office/officeart/2005/8/layout/hierarchy2"/>
    <dgm:cxn modelId="{BFF67ECC-B8DD-5B48-B7EE-B748F80C5BD5}" type="presParOf" srcId="{B13308BE-63BE-AA43-8354-66B63783DF3D}" destId="{D4E62B8C-DFC4-E740-8B29-FCDC7C0EA0E0}" srcOrd="0" destOrd="0" presId="urn:microsoft.com/office/officeart/2005/8/layout/hierarchy2"/>
    <dgm:cxn modelId="{F542E4AB-9545-0D4D-9A7B-B0094E7336FA}" type="presParOf" srcId="{87DB45B2-30B5-564C-94DB-5A7C101D041D}" destId="{063FB378-D2EA-6D46-A1F0-D9CC149A3FEA}" srcOrd="3" destOrd="0" presId="urn:microsoft.com/office/officeart/2005/8/layout/hierarchy2"/>
    <dgm:cxn modelId="{745B0902-F8E6-E64A-B26B-C24FB762B9D7}" type="presParOf" srcId="{063FB378-D2EA-6D46-A1F0-D9CC149A3FEA}" destId="{C4A7FD44-CA20-3745-B0F0-CF06E01F0ED6}" srcOrd="0" destOrd="0" presId="urn:microsoft.com/office/officeart/2005/8/layout/hierarchy2"/>
    <dgm:cxn modelId="{70A7AE83-B82F-6F42-B772-15BFC750546F}" type="presParOf" srcId="{063FB378-D2EA-6D46-A1F0-D9CC149A3FEA}" destId="{8F4ED70D-4D68-3946-8FF3-4220E655A1EE}" srcOrd="1" destOrd="0" presId="urn:microsoft.com/office/officeart/2005/8/layout/hierarchy2"/>
    <dgm:cxn modelId="{63C333BA-E64B-C143-9399-0A5AECA9E377}" type="presParOf" srcId="{8F4ED70D-4D68-3946-8FF3-4220E655A1EE}" destId="{491FD2CF-8176-0043-8BE5-A0284F7EBFB0}" srcOrd="0" destOrd="0" presId="urn:microsoft.com/office/officeart/2005/8/layout/hierarchy2"/>
    <dgm:cxn modelId="{B6F916F3-01A3-824D-BDFA-70E7C6669EAB}" type="presParOf" srcId="{491FD2CF-8176-0043-8BE5-A0284F7EBFB0}" destId="{216A1094-09A7-5240-B90E-EAE9FD597834}" srcOrd="0" destOrd="0" presId="urn:microsoft.com/office/officeart/2005/8/layout/hierarchy2"/>
    <dgm:cxn modelId="{00416493-0439-BD4F-8174-477A59AAA83C}" type="presParOf" srcId="{8F4ED70D-4D68-3946-8FF3-4220E655A1EE}" destId="{DD3EC060-9A9C-DC41-899B-FF7F2076E669}" srcOrd="1" destOrd="0" presId="urn:microsoft.com/office/officeart/2005/8/layout/hierarchy2"/>
    <dgm:cxn modelId="{AE272BBF-A32C-D449-9FA2-BF1E2B852A67}" type="presParOf" srcId="{DD3EC060-9A9C-DC41-899B-FF7F2076E669}" destId="{5982CDD9-1D1D-7B47-B18C-665DA7B39398}" srcOrd="0" destOrd="0" presId="urn:microsoft.com/office/officeart/2005/8/layout/hierarchy2"/>
    <dgm:cxn modelId="{853B6B80-C826-FF41-A4BF-55983141C73A}" type="presParOf" srcId="{DD3EC060-9A9C-DC41-899B-FF7F2076E669}" destId="{F1B8DF92-C0CC-4045-8360-72F36CD21E01}" srcOrd="1" destOrd="0" presId="urn:microsoft.com/office/officeart/2005/8/layout/hierarchy2"/>
    <dgm:cxn modelId="{175C81B7-5581-B445-92D1-6BC4B0945E4F}" type="presParOf" srcId="{F1B8DF92-C0CC-4045-8360-72F36CD21E01}" destId="{443A899F-817A-0A45-BCA5-C36308FFCEAF}" srcOrd="0" destOrd="0" presId="urn:microsoft.com/office/officeart/2005/8/layout/hierarchy2"/>
    <dgm:cxn modelId="{1D95CEC2-338E-394B-8BD2-046E6FFDEE9C}" type="presParOf" srcId="{443A899F-817A-0A45-BCA5-C36308FFCEAF}" destId="{C8FDBECF-0680-A244-8C51-8BFE621EF4FC}" srcOrd="0" destOrd="0" presId="urn:microsoft.com/office/officeart/2005/8/layout/hierarchy2"/>
    <dgm:cxn modelId="{F7E4EE85-C5C2-1745-AA13-892F4E9E644F}" type="presParOf" srcId="{F1B8DF92-C0CC-4045-8360-72F36CD21E01}" destId="{4A1F0901-1CEE-764E-ABDB-156A024457F4}" srcOrd="1" destOrd="0" presId="urn:microsoft.com/office/officeart/2005/8/layout/hierarchy2"/>
    <dgm:cxn modelId="{9937D2EC-7FBE-7049-8053-BC8FE6E54A6B}" type="presParOf" srcId="{4A1F0901-1CEE-764E-ABDB-156A024457F4}" destId="{8D6B353E-BFE3-0948-925D-3CAAD4FCF97B}" srcOrd="0" destOrd="0" presId="urn:microsoft.com/office/officeart/2005/8/layout/hierarchy2"/>
    <dgm:cxn modelId="{2EFED7E2-439C-9A46-A81E-92C3E084850E}" type="presParOf" srcId="{4A1F0901-1CEE-764E-ABDB-156A024457F4}" destId="{205DFF27-713C-BA4A-B2F3-9397BECD1F6F}" srcOrd="1" destOrd="0" presId="urn:microsoft.com/office/officeart/2005/8/layout/hierarchy2"/>
    <dgm:cxn modelId="{886FFD0C-5FC5-9247-A1B5-D87BE583A24F}" type="presParOf" srcId="{F1B8DF92-C0CC-4045-8360-72F36CD21E01}" destId="{94B62ECF-4AF9-9E4E-814E-FA247C84AB72}" srcOrd="2" destOrd="0" presId="urn:microsoft.com/office/officeart/2005/8/layout/hierarchy2"/>
    <dgm:cxn modelId="{84FFF0E6-F5F8-C548-BB06-4528B0300DC4}" type="presParOf" srcId="{94B62ECF-4AF9-9E4E-814E-FA247C84AB72}" destId="{55CDF015-6E46-AC45-BCCF-C2442E6F9C19}" srcOrd="0" destOrd="0" presId="urn:microsoft.com/office/officeart/2005/8/layout/hierarchy2"/>
    <dgm:cxn modelId="{0538A2D3-3B55-7942-A2CF-7859FF83CEDC}" type="presParOf" srcId="{F1B8DF92-C0CC-4045-8360-72F36CD21E01}" destId="{CCAD10B6-2960-204A-BB22-3C1247098E12}" srcOrd="3" destOrd="0" presId="urn:microsoft.com/office/officeart/2005/8/layout/hierarchy2"/>
    <dgm:cxn modelId="{2154AB84-51E1-4149-8B99-BB8462DBCEBD}" type="presParOf" srcId="{CCAD10B6-2960-204A-BB22-3C1247098E12}" destId="{A7AD225E-DFFF-654C-93DB-0F3989A1E2D7}" srcOrd="0" destOrd="0" presId="urn:microsoft.com/office/officeart/2005/8/layout/hierarchy2"/>
    <dgm:cxn modelId="{C800CF6F-9FF0-9F46-8034-6FD91DAA652D}" type="presParOf" srcId="{CCAD10B6-2960-204A-BB22-3C1247098E12}" destId="{5C198B22-9DD1-0844-9370-9A43555544D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AB4010-99AC-9E4D-8C69-83232FDB99D3}" type="doc">
      <dgm:prSet loTypeId="urn:microsoft.com/office/officeart/2005/8/layout/hierarchy2" loCatId="" qsTypeId="urn:microsoft.com/office/officeart/2005/8/quickstyle/simple2" qsCatId="simple" csTypeId="urn:microsoft.com/office/officeart/2005/8/colors/accent0_1" csCatId="mainScheme" phldr="1"/>
      <dgm:spPr/>
      <dgm:t>
        <a:bodyPr/>
        <a:lstStyle/>
        <a:p>
          <a:endParaRPr lang="zh-CN" altLang="en-US"/>
        </a:p>
      </dgm:t>
    </dgm:pt>
    <dgm:pt modelId="{3DE48A38-AAA0-104B-9270-72CAA50C2960}">
      <dgm:prSet phldrT="[文本]" custT="1"/>
      <dgm:spPr/>
      <dgm:t>
        <a:bodyPr/>
        <a:lstStyle/>
        <a:p>
          <a:r>
            <a:rPr lang="zh-CN" altLang="en-US" sz="2000" dirty="0">
              <a:latin typeface="Microsoft YaHei" charset="-122"/>
              <a:ea typeface="Microsoft YaHei" charset="-122"/>
              <a:cs typeface="Microsoft YaHei" charset="-122"/>
            </a:rPr>
            <a:t>实现数据可靠传输</a:t>
          </a:r>
        </a:p>
      </dgm:t>
    </dgm:pt>
    <dgm:pt modelId="{937C3B3B-ECE3-2841-BEB0-B7543F49518A}" type="par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BFE56C82-6919-294D-871A-61FB172FACA0}" type="sib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42A57A27-BE55-D840-B10F-3F0D57CDF680}">
      <dgm:prSet phldrT="[文本]" custT="1"/>
      <dgm:spPr/>
      <dgm:t>
        <a:bodyPr/>
        <a:lstStyle/>
        <a:p>
          <a:r>
            <a:rPr lang="zh-CN" altLang="en-US" sz="2000" dirty="0">
              <a:latin typeface="Microsoft YaHei" charset="-122"/>
              <a:ea typeface="Microsoft YaHei" charset="-122"/>
              <a:cs typeface="Microsoft YaHei" charset="-122"/>
            </a:rPr>
            <a:t>自动重传请求协议</a:t>
          </a:r>
          <a:r>
            <a:rPr lang="en-US" altLang="zh-CN" sz="2000" dirty="0">
              <a:latin typeface="Microsoft YaHei" charset="-122"/>
              <a:ea typeface="Microsoft YaHei" charset="-122"/>
              <a:cs typeface="Microsoft YaHei" charset="-122"/>
            </a:rPr>
            <a:t>ARQ</a:t>
          </a:r>
          <a:endParaRPr lang="zh-CN" altLang="en-US" sz="2000" dirty="0">
            <a:latin typeface="Microsoft YaHei" charset="-122"/>
            <a:ea typeface="Microsoft YaHei" charset="-122"/>
            <a:cs typeface="Microsoft YaHei" charset="-122"/>
          </a:endParaRPr>
        </a:p>
      </dgm:t>
    </dgm:pt>
    <dgm:pt modelId="{C0795D07-A1E5-B541-850D-0618587EEB50}" type="parTrans" cxnId="{F6CBDF2B-C9DC-D249-B5D9-93B7BF16699C}">
      <dgm:prSet custT="1"/>
      <dgm:spPr/>
      <dgm:t>
        <a:bodyPr/>
        <a:lstStyle/>
        <a:p>
          <a:endParaRPr lang="zh-CN" altLang="en-US" sz="2000">
            <a:latin typeface="Microsoft YaHei" charset="-122"/>
            <a:ea typeface="Microsoft YaHei" charset="-122"/>
            <a:cs typeface="Microsoft YaHei" charset="-122"/>
          </a:endParaRPr>
        </a:p>
      </dgm:t>
    </dgm:pt>
    <dgm:pt modelId="{CDE652DE-E005-B540-8DE5-3C1783640EE8}" type="sibTrans" cxnId="{F6CBDF2B-C9DC-D249-B5D9-93B7BF16699C}">
      <dgm:prSet/>
      <dgm:spPr/>
      <dgm:t>
        <a:bodyPr/>
        <a:lstStyle/>
        <a:p>
          <a:endParaRPr lang="zh-CN" altLang="en-US" sz="2000">
            <a:latin typeface="Microsoft YaHei" charset="-122"/>
            <a:ea typeface="Microsoft YaHei" charset="-122"/>
            <a:cs typeface="Microsoft YaHei" charset="-122"/>
          </a:endParaRPr>
        </a:p>
      </dgm:t>
    </dgm:pt>
    <dgm:pt modelId="{4BB3C438-A89E-D44B-B844-B0BD0BFD8DA0}">
      <dgm:prSet phldrT="[文本]" custT="1"/>
      <dgm:spPr/>
      <dgm:t>
        <a:bodyPr/>
        <a:lstStyle/>
        <a:p>
          <a:r>
            <a:rPr lang="zh-CN" altLang="en-US" sz="2000" dirty="0">
              <a:latin typeface="Microsoft YaHei" charset="-122"/>
              <a:ea typeface="Microsoft YaHei" charset="-122"/>
              <a:cs typeface="Microsoft YaHei" charset="-122"/>
            </a:rPr>
            <a:t>停</a:t>
          </a:r>
          <a:r>
            <a:rPr lang="en-US" altLang="zh-CN"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等协议</a:t>
          </a:r>
        </a:p>
      </dgm:t>
    </dgm:pt>
    <dgm:pt modelId="{22635484-81A9-DF43-8574-EA258FC0E33C}" type="parTrans" cxnId="{EA541BA2-E716-E344-973B-FE638DA53B30}">
      <dgm:prSet custT="1"/>
      <dgm:spPr/>
      <dgm:t>
        <a:bodyPr/>
        <a:lstStyle/>
        <a:p>
          <a:endParaRPr lang="zh-CN" altLang="en-US" sz="2000">
            <a:latin typeface="Microsoft YaHei" charset="-122"/>
            <a:ea typeface="Microsoft YaHei" charset="-122"/>
            <a:cs typeface="Microsoft YaHei" charset="-122"/>
          </a:endParaRPr>
        </a:p>
      </dgm:t>
    </dgm:pt>
    <dgm:pt modelId="{D3627400-B25D-2143-A8B7-54FF8FA6B863}" type="sibTrans" cxnId="{EA541BA2-E716-E344-973B-FE638DA53B30}">
      <dgm:prSet/>
      <dgm:spPr/>
      <dgm:t>
        <a:bodyPr/>
        <a:lstStyle/>
        <a:p>
          <a:endParaRPr lang="zh-CN" altLang="en-US" sz="2000">
            <a:latin typeface="Microsoft YaHei" charset="-122"/>
            <a:ea typeface="Microsoft YaHei" charset="-122"/>
            <a:cs typeface="Microsoft YaHei" charset="-122"/>
          </a:endParaRPr>
        </a:p>
      </dgm:t>
    </dgm:pt>
    <dgm:pt modelId="{9EBE5491-E93D-5841-B0AA-E830D9DF9CD8}">
      <dgm:prSet phldrT="[文本]" custT="1"/>
      <dgm:spPr/>
      <dgm:t>
        <a:bodyPr/>
        <a:lstStyle/>
        <a:p>
          <a:r>
            <a:rPr lang="zh-CN" altLang="en-US" sz="2000" dirty="0">
              <a:latin typeface="Microsoft YaHei" charset="-122"/>
              <a:ea typeface="Microsoft YaHei" charset="-122"/>
              <a:cs typeface="Microsoft YaHei" charset="-122"/>
            </a:rPr>
            <a:t>流水线协议</a:t>
          </a:r>
        </a:p>
        <a:p>
          <a:r>
            <a:rPr lang="zh-CN" altLang="en-US" sz="2000" dirty="0">
              <a:latin typeface="Microsoft YaHei" charset="-122"/>
              <a:ea typeface="Microsoft YaHei" charset="-122"/>
              <a:cs typeface="Microsoft YaHei" charset="-122"/>
            </a:rPr>
            <a:t>（管道协议）</a:t>
          </a:r>
        </a:p>
      </dgm:t>
    </dgm:pt>
    <dgm:pt modelId="{81C91F48-8A96-D940-A90C-EE74DC7FE447}" type="parTrans" cxnId="{B825B47B-0F77-2C4D-804F-B678825B557E}">
      <dgm:prSet custT="1"/>
      <dgm:spPr/>
      <dgm:t>
        <a:bodyPr/>
        <a:lstStyle/>
        <a:p>
          <a:endParaRPr lang="zh-CN" altLang="en-US" sz="2000">
            <a:latin typeface="Microsoft YaHei" charset="-122"/>
            <a:ea typeface="Microsoft YaHei" charset="-122"/>
            <a:cs typeface="Microsoft YaHei" charset="-122"/>
          </a:endParaRPr>
        </a:p>
      </dgm:t>
    </dgm:pt>
    <dgm:pt modelId="{FC6CA493-6D0A-684B-B6B6-EFF08BB05F31}" type="sibTrans" cxnId="{B825B47B-0F77-2C4D-804F-B678825B557E}">
      <dgm:prSet/>
      <dgm:spPr/>
      <dgm:t>
        <a:bodyPr/>
        <a:lstStyle/>
        <a:p>
          <a:endParaRPr lang="zh-CN" altLang="en-US" sz="2000">
            <a:latin typeface="Microsoft YaHei" charset="-122"/>
            <a:ea typeface="Microsoft YaHei" charset="-122"/>
            <a:cs typeface="Microsoft YaHei" charset="-122"/>
          </a:endParaRPr>
        </a:p>
      </dgm:t>
    </dgm:pt>
    <dgm:pt modelId="{3D895921-A525-4D48-9E9C-6E0323130E27}">
      <dgm:prSet phldrT="[文本]" custT="1"/>
      <dgm:spPr/>
      <dgm:t>
        <a:bodyPr/>
        <a:lstStyle/>
        <a:p>
          <a:r>
            <a:rPr lang="zh-CN" altLang="en-US" sz="2000" dirty="0">
              <a:solidFill>
                <a:schemeClr val="bg1"/>
              </a:solidFill>
              <a:latin typeface="Microsoft YaHei" charset="-122"/>
              <a:ea typeface="Microsoft YaHei" charset="-122"/>
              <a:cs typeface="Microsoft YaHei" charset="-122"/>
            </a:rPr>
            <a:t>滑动窗口协议</a:t>
          </a:r>
        </a:p>
      </dgm:t>
    </dgm:pt>
    <dgm:pt modelId="{1B351BD2-1EE4-ED40-8438-AE294373CA66}" type="parTrans" cxnId="{B7E43FF1-4D4B-A441-8EC6-FDAE27A32C2E}">
      <dgm:prSet custT="1"/>
      <dgm:spPr/>
      <dgm:t>
        <a:bodyPr/>
        <a:lstStyle/>
        <a:p>
          <a:endParaRPr lang="zh-CN" altLang="en-US" sz="2000">
            <a:latin typeface="Microsoft YaHei" charset="-122"/>
            <a:ea typeface="Microsoft YaHei" charset="-122"/>
            <a:cs typeface="Microsoft YaHei" charset="-122"/>
          </a:endParaRPr>
        </a:p>
      </dgm:t>
    </dgm:pt>
    <dgm:pt modelId="{4C86CD46-AC77-9345-807D-6DF994A7407E}" type="sibTrans" cxnId="{B7E43FF1-4D4B-A441-8EC6-FDAE27A32C2E}">
      <dgm:prSet/>
      <dgm:spPr/>
      <dgm:t>
        <a:bodyPr/>
        <a:lstStyle/>
        <a:p>
          <a:endParaRPr lang="zh-CN" altLang="en-US" sz="2000">
            <a:latin typeface="Microsoft YaHei" charset="-122"/>
            <a:ea typeface="Microsoft YaHei" charset="-122"/>
            <a:cs typeface="Microsoft YaHei" charset="-122"/>
          </a:endParaRPr>
        </a:p>
      </dgm:t>
    </dgm:pt>
    <dgm:pt modelId="{34C56881-90AF-E646-A0F4-37E39242DE3F}">
      <dgm:prSet phldrT="[文本]" custT="1"/>
      <dgm:spPr/>
      <dgm:t>
        <a:bodyPr/>
        <a:lstStyle/>
        <a:p>
          <a:r>
            <a:rPr lang="en-US" altLang="zh-CN" sz="2000" dirty="0">
              <a:solidFill>
                <a:schemeClr val="bg1"/>
              </a:solidFill>
              <a:latin typeface="Microsoft YaHei" charset="-122"/>
              <a:ea typeface="Microsoft YaHei" charset="-122"/>
              <a:cs typeface="Microsoft YaHei" charset="-122"/>
            </a:rPr>
            <a:t>SR</a:t>
          </a:r>
          <a:r>
            <a:rPr lang="zh-CN" altLang="en-US" sz="2000" dirty="0">
              <a:solidFill>
                <a:schemeClr val="bg1"/>
              </a:solidFill>
              <a:latin typeface="Microsoft YaHei" charset="-122"/>
              <a:ea typeface="Microsoft YaHei" charset="-122"/>
              <a:cs typeface="Microsoft YaHei" charset="-122"/>
            </a:rPr>
            <a:t>协议</a:t>
          </a:r>
        </a:p>
      </dgm:t>
    </dgm:pt>
    <dgm:pt modelId="{66FE7C6A-24FB-494E-B176-BB9BDB9223AC}" type="parTrans" cxnId="{16B9E203-56AA-C345-AA02-210B5F29FB56}">
      <dgm:prSet/>
      <dgm:spPr/>
      <dgm:t>
        <a:bodyPr/>
        <a:lstStyle/>
        <a:p>
          <a:endParaRPr lang="zh-CN" altLang="en-US"/>
        </a:p>
      </dgm:t>
    </dgm:pt>
    <dgm:pt modelId="{9A7CBA28-26F0-B64C-9104-08856932E91A}" type="sibTrans" cxnId="{16B9E203-56AA-C345-AA02-210B5F29FB56}">
      <dgm:prSet/>
      <dgm:spPr/>
      <dgm:t>
        <a:bodyPr/>
        <a:lstStyle/>
        <a:p>
          <a:endParaRPr lang="zh-CN" altLang="en-US"/>
        </a:p>
      </dgm:t>
    </dgm:pt>
    <dgm:pt modelId="{A79BD0E4-2FAC-4549-9609-713FC17B524F}">
      <dgm:prSet phldrT="[文本]" custT="1"/>
      <dgm:spPr/>
      <dgm:t>
        <a:bodyPr/>
        <a:lstStyle/>
        <a:p>
          <a:r>
            <a:rPr lang="en-US" altLang="zh-CN" sz="2000" dirty="0">
              <a:solidFill>
                <a:schemeClr val="bg1"/>
              </a:solidFill>
              <a:latin typeface="Microsoft YaHei" charset="-122"/>
              <a:ea typeface="Microsoft YaHei" charset="-122"/>
              <a:cs typeface="Microsoft YaHei" charset="-122"/>
            </a:rPr>
            <a:t>GBN</a:t>
          </a:r>
          <a:r>
            <a:rPr lang="zh-CN" altLang="en-US" sz="2000" dirty="0">
              <a:solidFill>
                <a:schemeClr val="bg1"/>
              </a:solidFill>
              <a:latin typeface="Microsoft YaHei" charset="-122"/>
              <a:ea typeface="Microsoft YaHei" charset="-122"/>
              <a:cs typeface="Microsoft YaHei" charset="-122"/>
            </a:rPr>
            <a:t>协议</a:t>
          </a:r>
        </a:p>
      </dgm:t>
    </dgm:pt>
    <dgm:pt modelId="{A2838BB3-D050-0E4D-AE1B-535136153274}" type="parTrans" cxnId="{2D0ADC9F-4C65-9C4B-A867-D362FF6B8160}">
      <dgm:prSet/>
      <dgm:spPr/>
      <dgm:t>
        <a:bodyPr/>
        <a:lstStyle/>
        <a:p>
          <a:endParaRPr lang="zh-CN" altLang="en-US"/>
        </a:p>
      </dgm:t>
    </dgm:pt>
    <dgm:pt modelId="{1758B835-5BE2-2C40-ADAD-3DACFEA3C498}" type="sibTrans" cxnId="{2D0ADC9F-4C65-9C4B-A867-D362FF6B8160}">
      <dgm:prSet/>
      <dgm:spPr/>
      <dgm:t>
        <a:bodyPr/>
        <a:lstStyle/>
        <a:p>
          <a:endParaRPr lang="zh-CN" altLang="en-US"/>
        </a:p>
      </dgm:t>
    </dgm:pt>
    <dgm:pt modelId="{1AAD0F0C-E00D-9343-A8A0-5567AECCC829}" type="pres">
      <dgm:prSet presAssocID="{A3AB4010-99AC-9E4D-8C69-83232FDB99D3}" presName="diagram" presStyleCnt="0">
        <dgm:presLayoutVars>
          <dgm:chPref val="1"/>
          <dgm:dir/>
          <dgm:animOne val="branch"/>
          <dgm:animLvl val="lvl"/>
          <dgm:resizeHandles val="exact"/>
        </dgm:presLayoutVars>
      </dgm:prSet>
      <dgm:spPr/>
    </dgm:pt>
    <dgm:pt modelId="{B3C6A26D-82BC-0744-9B08-6606AA19FC41}" type="pres">
      <dgm:prSet presAssocID="{3DE48A38-AAA0-104B-9270-72CAA50C2960}" presName="root1" presStyleCnt="0"/>
      <dgm:spPr/>
    </dgm:pt>
    <dgm:pt modelId="{185884CC-7F7B-284F-ABBB-2A74A9760BB4}" type="pres">
      <dgm:prSet presAssocID="{3DE48A38-AAA0-104B-9270-72CAA50C2960}" presName="LevelOneTextNode" presStyleLbl="node0" presStyleIdx="0" presStyleCnt="1" custScaleX="130652">
        <dgm:presLayoutVars>
          <dgm:chPref val="3"/>
        </dgm:presLayoutVars>
      </dgm:prSet>
      <dgm:spPr/>
    </dgm:pt>
    <dgm:pt modelId="{87DB45B2-30B5-564C-94DB-5A7C101D041D}" type="pres">
      <dgm:prSet presAssocID="{3DE48A38-AAA0-104B-9270-72CAA50C2960}" presName="level2hierChild" presStyleCnt="0"/>
      <dgm:spPr/>
    </dgm:pt>
    <dgm:pt modelId="{12428B7C-7F1C-4347-876C-F0FF6DBA1686}" type="pres">
      <dgm:prSet presAssocID="{C0795D07-A1E5-B541-850D-0618587EEB50}" presName="conn2-1" presStyleLbl="parChTrans1D2" presStyleIdx="0" presStyleCnt="2"/>
      <dgm:spPr/>
    </dgm:pt>
    <dgm:pt modelId="{BD228179-465E-124F-9CAD-594E06DAE12E}" type="pres">
      <dgm:prSet presAssocID="{C0795D07-A1E5-B541-850D-0618587EEB50}" presName="connTx" presStyleLbl="parChTrans1D2" presStyleIdx="0" presStyleCnt="2"/>
      <dgm:spPr/>
    </dgm:pt>
    <dgm:pt modelId="{2BEE6813-AEB4-7243-8396-3B56D7D576A8}" type="pres">
      <dgm:prSet presAssocID="{42A57A27-BE55-D840-B10F-3F0D57CDF680}" presName="root2" presStyleCnt="0"/>
      <dgm:spPr/>
    </dgm:pt>
    <dgm:pt modelId="{CC121059-EF04-5B41-BD7B-F38AB3425870}" type="pres">
      <dgm:prSet presAssocID="{42A57A27-BE55-D840-B10F-3F0D57CDF680}" presName="LevelTwoTextNode" presStyleLbl="node2" presStyleIdx="0" presStyleCnt="2" custScaleX="188973">
        <dgm:presLayoutVars>
          <dgm:chPref val="3"/>
        </dgm:presLayoutVars>
      </dgm:prSet>
      <dgm:spPr/>
    </dgm:pt>
    <dgm:pt modelId="{913DE7B0-311F-2941-8599-B38E52AF47F6}" type="pres">
      <dgm:prSet presAssocID="{42A57A27-BE55-D840-B10F-3F0D57CDF680}" presName="level3hierChild" presStyleCnt="0"/>
      <dgm:spPr/>
    </dgm:pt>
    <dgm:pt modelId="{25CA80A9-0AD6-254C-8657-F687E01BA88E}" type="pres">
      <dgm:prSet presAssocID="{22635484-81A9-DF43-8574-EA258FC0E33C}" presName="conn2-1" presStyleLbl="parChTrans1D3" presStyleIdx="0" presStyleCnt="2"/>
      <dgm:spPr/>
    </dgm:pt>
    <dgm:pt modelId="{E2C64753-B097-6542-A235-20C4A16AF4E8}" type="pres">
      <dgm:prSet presAssocID="{22635484-81A9-DF43-8574-EA258FC0E33C}" presName="connTx" presStyleLbl="parChTrans1D3" presStyleIdx="0" presStyleCnt="2"/>
      <dgm:spPr/>
    </dgm:pt>
    <dgm:pt modelId="{29E7093E-A53D-8343-9E10-90F9E250C76B}" type="pres">
      <dgm:prSet presAssocID="{4BB3C438-A89E-D44B-B844-B0BD0BFD8DA0}" presName="root2" presStyleCnt="0"/>
      <dgm:spPr/>
    </dgm:pt>
    <dgm:pt modelId="{E00D92C8-A08C-3B40-8637-8CFDBBBE79DF}" type="pres">
      <dgm:prSet presAssocID="{4BB3C438-A89E-D44B-B844-B0BD0BFD8DA0}" presName="LevelTwoTextNode" presStyleLbl="node3" presStyleIdx="0" presStyleCnt="2">
        <dgm:presLayoutVars>
          <dgm:chPref val="3"/>
        </dgm:presLayoutVars>
      </dgm:prSet>
      <dgm:spPr/>
    </dgm:pt>
    <dgm:pt modelId="{49F157B4-BAA0-D248-A70F-829AFF2F97EC}" type="pres">
      <dgm:prSet presAssocID="{4BB3C438-A89E-D44B-B844-B0BD0BFD8DA0}" presName="level3hierChild" presStyleCnt="0"/>
      <dgm:spPr/>
    </dgm:pt>
    <dgm:pt modelId="{B13308BE-63BE-AA43-8354-66B63783DF3D}" type="pres">
      <dgm:prSet presAssocID="{81C91F48-8A96-D940-A90C-EE74DC7FE447}" presName="conn2-1" presStyleLbl="parChTrans1D2" presStyleIdx="1" presStyleCnt="2"/>
      <dgm:spPr/>
    </dgm:pt>
    <dgm:pt modelId="{D4E62B8C-DFC4-E740-8B29-FCDC7C0EA0E0}" type="pres">
      <dgm:prSet presAssocID="{81C91F48-8A96-D940-A90C-EE74DC7FE447}" presName="connTx" presStyleLbl="parChTrans1D2" presStyleIdx="1" presStyleCnt="2"/>
      <dgm:spPr/>
    </dgm:pt>
    <dgm:pt modelId="{063FB378-D2EA-6D46-A1F0-D9CC149A3FEA}" type="pres">
      <dgm:prSet presAssocID="{9EBE5491-E93D-5841-B0AA-E830D9DF9CD8}" presName="root2" presStyleCnt="0"/>
      <dgm:spPr/>
    </dgm:pt>
    <dgm:pt modelId="{C4A7FD44-CA20-3745-B0F0-CF06E01F0ED6}" type="pres">
      <dgm:prSet presAssocID="{9EBE5491-E93D-5841-B0AA-E830D9DF9CD8}" presName="LevelTwoTextNode" presStyleLbl="node2" presStyleIdx="1" presStyleCnt="2" custScaleX="188973">
        <dgm:presLayoutVars>
          <dgm:chPref val="3"/>
        </dgm:presLayoutVars>
      </dgm:prSet>
      <dgm:spPr/>
    </dgm:pt>
    <dgm:pt modelId="{8F4ED70D-4D68-3946-8FF3-4220E655A1EE}" type="pres">
      <dgm:prSet presAssocID="{9EBE5491-E93D-5841-B0AA-E830D9DF9CD8}" presName="level3hierChild" presStyleCnt="0"/>
      <dgm:spPr/>
    </dgm:pt>
    <dgm:pt modelId="{491FD2CF-8176-0043-8BE5-A0284F7EBFB0}" type="pres">
      <dgm:prSet presAssocID="{1B351BD2-1EE4-ED40-8438-AE294373CA66}" presName="conn2-1" presStyleLbl="parChTrans1D3" presStyleIdx="1" presStyleCnt="2"/>
      <dgm:spPr/>
    </dgm:pt>
    <dgm:pt modelId="{216A1094-09A7-5240-B90E-EAE9FD597834}" type="pres">
      <dgm:prSet presAssocID="{1B351BD2-1EE4-ED40-8438-AE294373CA66}" presName="connTx" presStyleLbl="parChTrans1D3" presStyleIdx="1" presStyleCnt="2"/>
      <dgm:spPr/>
    </dgm:pt>
    <dgm:pt modelId="{DD3EC060-9A9C-DC41-899B-FF7F2076E669}" type="pres">
      <dgm:prSet presAssocID="{3D895921-A525-4D48-9E9C-6E0323130E27}" presName="root2" presStyleCnt="0"/>
      <dgm:spPr/>
    </dgm:pt>
    <dgm:pt modelId="{5982CDD9-1D1D-7B47-B18C-665DA7B39398}" type="pres">
      <dgm:prSet presAssocID="{3D895921-A525-4D48-9E9C-6E0323130E27}" presName="LevelTwoTextNode" presStyleLbl="node3" presStyleIdx="1" presStyleCnt="2">
        <dgm:presLayoutVars>
          <dgm:chPref val="3"/>
        </dgm:presLayoutVars>
      </dgm:prSet>
      <dgm:spPr/>
    </dgm:pt>
    <dgm:pt modelId="{F1B8DF92-C0CC-4045-8360-72F36CD21E01}" type="pres">
      <dgm:prSet presAssocID="{3D895921-A525-4D48-9E9C-6E0323130E27}" presName="level3hierChild" presStyleCnt="0"/>
      <dgm:spPr/>
    </dgm:pt>
    <dgm:pt modelId="{443A899F-817A-0A45-BCA5-C36308FFCEAF}" type="pres">
      <dgm:prSet presAssocID="{A2838BB3-D050-0E4D-AE1B-535136153274}" presName="conn2-1" presStyleLbl="parChTrans1D4" presStyleIdx="0" presStyleCnt="2"/>
      <dgm:spPr/>
    </dgm:pt>
    <dgm:pt modelId="{C8FDBECF-0680-A244-8C51-8BFE621EF4FC}" type="pres">
      <dgm:prSet presAssocID="{A2838BB3-D050-0E4D-AE1B-535136153274}" presName="connTx" presStyleLbl="parChTrans1D4" presStyleIdx="0" presStyleCnt="2"/>
      <dgm:spPr/>
    </dgm:pt>
    <dgm:pt modelId="{4A1F0901-1CEE-764E-ABDB-156A024457F4}" type="pres">
      <dgm:prSet presAssocID="{A79BD0E4-2FAC-4549-9609-713FC17B524F}" presName="root2" presStyleCnt="0"/>
      <dgm:spPr/>
    </dgm:pt>
    <dgm:pt modelId="{8D6B353E-BFE3-0948-925D-3CAAD4FCF97B}" type="pres">
      <dgm:prSet presAssocID="{A79BD0E4-2FAC-4549-9609-713FC17B524F}" presName="LevelTwoTextNode" presStyleLbl="node4" presStyleIdx="0" presStyleCnt="2">
        <dgm:presLayoutVars>
          <dgm:chPref val="3"/>
        </dgm:presLayoutVars>
      </dgm:prSet>
      <dgm:spPr/>
    </dgm:pt>
    <dgm:pt modelId="{205DFF27-713C-BA4A-B2F3-9397BECD1F6F}" type="pres">
      <dgm:prSet presAssocID="{A79BD0E4-2FAC-4549-9609-713FC17B524F}" presName="level3hierChild" presStyleCnt="0"/>
      <dgm:spPr/>
    </dgm:pt>
    <dgm:pt modelId="{94B62ECF-4AF9-9E4E-814E-FA247C84AB72}" type="pres">
      <dgm:prSet presAssocID="{66FE7C6A-24FB-494E-B176-BB9BDB9223AC}" presName="conn2-1" presStyleLbl="parChTrans1D4" presStyleIdx="1" presStyleCnt="2"/>
      <dgm:spPr/>
    </dgm:pt>
    <dgm:pt modelId="{55CDF015-6E46-AC45-BCCF-C2442E6F9C19}" type="pres">
      <dgm:prSet presAssocID="{66FE7C6A-24FB-494E-B176-BB9BDB9223AC}" presName="connTx" presStyleLbl="parChTrans1D4" presStyleIdx="1" presStyleCnt="2"/>
      <dgm:spPr/>
    </dgm:pt>
    <dgm:pt modelId="{CCAD10B6-2960-204A-BB22-3C1247098E12}" type="pres">
      <dgm:prSet presAssocID="{34C56881-90AF-E646-A0F4-37E39242DE3F}" presName="root2" presStyleCnt="0"/>
      <dgm:spPr/>
    </dgm:pt>
    <dgm:pt modelId="{A7AD225E-DFFF-654C-93DB-0F3989A1E2D7}" type="pres">
      <dgm:prSet presAssocID="{34C56881-90AF-E646-A0F4-37E39242DE3F}" presName="LevelTwoTextNode" presStyleLbl="node4" presStyleIdx="1" presStyleCnt="2">
        <dgm:presLayoutVars>
          <dgm:chPref val="3"/>
        </dgm:presLayoutVars>
      </dgm:prSet>
      <dgm:spPr/>
    </dgm:pt>
    <dgm:pt modelId="{5C198B22-9DD1-0844-9370-9A43555544D5}" type="pres">
      <dgm:prSet presAssocID="{34C56881-90AF-E646-A0F4-37E39242DE3F}" presName="level3hierChild" presStyleCnt="0"/>
      <dgm:spPr/>
    </dgm:pt>
  </dgm:ptLst>
  <dgm:cxnLst>
    <dgm:cxn modelId="{16B9E203-56AA-C345-AA02-210B5F29FB56}" srcId="{3D895921-A525-4D48-9E9C-6E0323130E27}" destId="{34C56881-90AF-E646-A0F4-37E39242DE3F}" srcOrd="1" destOrd="0" parTransId="{66FE7C6A-24FB-494E-B176-BB9BDB9223AC}" sibTransId="{9A7CBA28-26F0-B64C-9104-08856932E91A}"/>
    <dgm:cxn modelId="{E3A4CE13-5D39-154C-9EEE-CFC95BBB3ECC}" srcId="{A3AB4010-99AC-9E4D-8C69-83232FDB99D3}" destId="{3DE48A38-AAA0-104B-9270-72CAA50C2960}" srcOrd="0" destOrd="0" parTransId="{937C3B3B-ECE3-2841-BEB0-B7543F49518A}" sibTransId="{BFE56C82-6919-294D-871A-61FB172FACA0}"/>
    <dgm:cxn modelId="{6CB9461B-E1CA-764B-9F8E-9FBBACD3CDEA}" type="presOf" srcId="{1B351BD2-1EE4-ED40-8438-AE294373CA66}" destId="{216A1094-09A7-5240-B90E-EAE9FD597834}" srcOrd="1" destOrd="0" presId="urn:microsoft.com/office/officeart/2005/8/layout/hierarchy2"/>
    <dgm:cxn modelId="{F6CBDF2B-C9DC-D249-B5D9-93B7BF16699C}" srcId="{3DE48A38-AAA0-104B-9270-72CAA50C2960}" destId="{42A57A27-BE55-D840-B10F-3F0D57CDF680}" srcOrd="0" destOrd="0" parTransId="{C0795D07-A1E5-B541-850D-0618587EEB50}" sibTransId="{CDE652DE-E005-B540-8DE5-3C1783640EE8}"/>
    <dgm:cxn modelId="{C5AEC036-45F5-0144-A979-379C06FA2C4C}" type="presOf" srcId="{4BB3C438-A89E-D44B-B844-B0BD0BFD8DA0}" destId="{E00D92C8-A08C-3B40-8637-8CFDBBBE79DF}" srcOrd="0" destOrd="0" presId="urn:microsoft.com/office/officeart/2005/8/layout/hierarchy2"/>
    <dgm:cxn modelId="{4C9E9F3F-9021-634D-AB0D-0784B4E867D5}" type="presOf" srcId="{C0795D07-A1E5-B541-850D-0618587EEB50}" destId="{BD228179-465E-124F-9CAD-594E06DAE12E}" srcOrd="1" destOrd="0" presId="urn:microsoft.com/office/officeart/2005/8/layout/hierarchy2"/>
    <dgm:cxn modelId="{346F5446-8BBC-1347-8706-A1E5423AE54C}" type="presOf" srcId="{A2838BB3-D050-0E4D-AE1B-535136153274}" destId="{C8FDBECF-0680-A244-8C51-8BFE621EF4FC}" srcOrd="1" destOrd="0" presId="urn:microsoft.com/office/officeart/2005/8/layout/hierarchy2"/>
    <dgm:cxn modelId="{8B1A5749-EB3D-DD40-B0FA-FCFEDA5B135F}" type="presOf" srcId="{81C91F48-8A96-D940-A90C-EE74DC7FE447}" destId="{D4E62B8C-DFC4-E740-8B29-FCDC7C0EA0E0}" srcOrd="1" destOrd="0" presId="urn:microsoft.com/office/officeart/2005/8/layout/hierarchy2"/>
    <dgm:cxn modelId="{AC68BA4C-EC99-9847-9A3D-C6DFBAAEA806}" type="presOf" srcId="{3D895921-A525-4D48-9E9C-6E0323130E27}" destId="{5982CDD9-1D1D-7B47-B18C-665DA7B39398}" srcOrd="0" destOrd="0" presId="urn:microsoft.com/office/officeart/2005/8/layout/hierarchy2"/>
    <dgm:cxn modelId="{59C8336C-0C7B-804B-AE71-CC6E8082A5A2}" type="presOf" srcId="{22635484-81A9-DF43-8574-EA258FC0E33C}" destId="{25CA80A9-0AD6-254C-8657-F687E01BA88E}" srcOrd="0" destOrd="0" presId="urn:microsoft.com/office/officeart/2005/8/layout/hierarchy2"/>
    <dgm:cxn modelId="{B825B47B-0F77-2C4D-804F-B678825B557E}" srcId="{3DE48A38-AAA0-104B-9270-72CAA50C2960}" destId="{9EBE5491-E93D-5841-B0AA-E830D9DF9CD8}" srcOrd="1" destOrd="0" parTransId="{81C91F48-8A96-D940-A90C-EE74DC7FE447}" sibTransId="{FC6CA493-6D0A-684B-B6B6-EFF08BB05F31}"/>
    <dgm:cxn modelId="{911D4882-66F7-A646-80E8-8B146E42B0FB}" type="presOf" srcId="{A79BD0E4-2FAC-4549-9609-713FC17B524F}" destId="{8D6B353E-BFE3-0948-925D-3CAAD4FCF97B}" srcOrd="0" destOrd="0" presId="urn:microsoft.com/office/officeart/2005/8/layout/hierarchy2"/>
    <dgm:cxn modelId="{D8B7DE86-20B2-F340-BC51-929CA246B2A9}" type="presOf" srcId="{66FE7C6A-24FB-494E-B176-BB9BDB9223AC}" destId="{55CDF015-6E46-AC45-BCCF-C2442E6F9C19}" srcOrd="1" destOrd="0" presId="urn:microsoft.com/office/officeart/2005/8/layout/hierarchy2"/>
    <dgm:cxn modelId="{65179194-7900-F347-A0B6-90803491B920}" type="presOf" srcId="{3DE48A38-AAA0-104B-9270-72CAA50C2960}" destId="{185884CC-7F7B-284F-ABBB-2A74A9760BB4}" srcOrd="0" destOrd="0" presId="urn:microsoft.com/office/officeart/2005/8/layout/hierarchy2"/>
    <dgm:cxn modelId="{1BFEEB95-30F6-7045-B7E5-C487DE72AE4E}" type="presOf" srcId="{42A57A27-BE55-D840-B10F-3F0D57CDF680}" destId="{CC121059-EF04-5B41-BD7B-F38AB3425870}" srcOrd="0" destOrd="0" presId="urn:microsoft.com/office/officeart/2005/8/layout/hierarchy2"/>
    <dgm:cxn modelId="{2D0ADC9F-4C65-9C4B-A867-D362FF6B8160}" srcId="{3D895921-A525-4D48-9E9C-6E0323130E27}" destId="{A79BD0E4-2FAC-4549-9609-713FC17B524F}" srcOrd="0" destOrd="0" parTransId="{A2838BB3-D050-0E4D-AE1B-535136153274}" sibTransId="{1758B835-5BE2-2C40-ADAD-3DACFEA3C498}"/>
    <dgm:cxn modelId="{EA541BA2-E716-E344-973B-FE638DA53B30}" srcId="{42A57A27-BE55-D840-B10F-3F0D57CDF680}" destId="{4BB3C438-A89E-D44B-B844-B0BD0BFD8DA0}" srcOrd="0" destOrd="0" parTransId="{22635484-81A9-DF43-8574-EA258FC0E33C}" sibTransId="{D3627400-B25D-2143-A8B7-54FF8FA6B863}"/>
    <dgm:cxn modelId="{CFAFE4A4-CBFC-DD4D-85F2-1468CDEFBE3F}" type="presOf" srcId="{A2838BB3-D050-0E4D-AE1B-535136153274}" destId="{443A899F-817A-0A45-BCA5-C36308FFCEAF}" srcOrd="0" destOrd="0" presId="urn:microsoft.com/office/officeart/2005/8/layout/hierarchy2"/>
    <dgm:cxn modelId="{82C856C1-B6DE-6D4D-855A-5BB61BDBB223}" type="presOf" srcId="{81C91F48-8A96-D940-A90C-EE74DC7FE447}" destId="{B13308BE-63BE-AA43-8354-66B63783DF3D}" srcOrd="0" destOrd="0" presId="urn:microsoft.com/office/officeart/2005/8/layout/hierarchy2"/>
    <dgm:cxn modelId="{BDC6D0CE-E84D-0044-81D3-32D1062B2422}" type="presOf" srcId="{1B351BD2-1EE4-ED40-8438-AE294373CA66}" destId="{491FD2CF-8176-0043-8BE5-A0284F7EBFB0}" srcOrd="0" destOrd="0" presId="urn:microsoft.com/office/officeart/2005/8/layout/hierarchy2"/>
    <dgm:cxn modelId="{A26C37CF-3CDB-044F-B8E0-0511C9DCD690}" type="presOf" srcId="{34C56881-90AF-E646-A0F4-37E39242DE3F}" destId="{A7AD225E-DFFF-654C-93DB-0F3989A1E2D7}" srcOrd="0" destOrd="0" presId="urn:microsoft.com/office/officeart/2005/8/layout/hierarchy2"/>
    <dgm:cxn modelId="{1C7775D0-B312-0243-A414-E3F217D133CC}" type="presOf" srcId="{22635484-81A9-DF43-8574-EA258FC0E33C}" destId="{E2C64753-B097-6542-A235-20C4A16AF4E8}" srcOrd="1" destOrd="0" presId="urn:microsoft.com/office/officeart/2005/8/layout/hierarchy2"/>
    <dgm:cxn modelId="{1CCD13D9-B820-574F-8F32-626D92E1BA23}" type="presOf" srcId="{66FE7C6A-24FB-494E-B176-BB9BDB9223AC}" destId="{94B62ECF-4AF9-9E4E-814E-FA247C84AB72}" srcOrd="0" destOrd="0" presId="urn:microsoft.com/office/officeart/2005/8/layout/hierarchy2"/>
    <dgm:cxn modelId="{6FBB32E7-70D4-B241-BA0A-98BEE04A4417}" type="presOf" srcId="{A3AB4010-99AC-9E4D-8C69-83232FDB99D3}" destId="{1AAD0F0C-E00D-9343-A8A0-5567AECCC829}" srcOrd="0" destOrd="0" presId="urn:microsoft.com/office/officeart/2005/8/layout/hierarchy2"/>
    <dgm:cxn modelId="{CF1D88E9-16BE-2546-A101-2AEE08AA5934}" type="presOf" srcId="{9EBE5491-E93D-5841-B0AA-E830D9DF9CD8}" destId="{C4A7FD44-CA20-3745-B0F0-CF06E01F0ED6}" srcOrd="0" destOrd="0" presId="urn:microsoft.com/office/officeart/2005/8/layout/hierarchy2"/>
    <dgm:cxn modelId="{B7E43FF1-4D4B-A441-8EC6-FDAE27A32C2E}" srcId="{9EBE5491-E93D-5841-B0AA-E830D9DF9CD8}" destId="{3D895921-A525-4D48-9E9C-6E0323130E27}" srcOrd="0" destOrd="0" parTransId="{1B351BD2-1EE4-ED40-8438-AE294373CA66}" sibTransId="{4C86CD46-AC77-9345-807D-6DF994A7407E}"/>
    <dgm:cxn modelId="{9B4837F5-0D57-E946-926A-092F145753B8}" type="presOf" srcId="{C0795D07-A1E5-B541-850D-0618587EEB50}" destId="{12428B7C-7F1C-4347-876C-F0FF6DBA1686}" srcOrd="0" destOrd="0" presId="urn:microsoft.com/office/officeart/2005/8/layout/hierarchy2"/>
    <dgm:cxn modelId="{719C26DB-6E1D-1A40-B519-412DDD26CB75}" type="presParOf" srcId="{1AAD0F0C-E00D-9343-A8A0-5567AECCC829}" destId="{B3C6A26D-82BC-0744-9B08-6606AA19FC41}" srcOrd="0" destOrd="0" presId="urn:microsoft.com/office/officeart/2005/8/layout/hierarchy2"/>
    <dgm:cxn modelId="{8C0F1FEA-7610-0244-ABF4-100F9CC2C2E7}" type="presParOf" srcId="{B3C6A26D-82BC-0744-9B08-6606AA19FC41}" destId="{185884CC-7F7B-284F-ABBB-2A74A9760BB4}" srcOrd="0" destOrd="0" presId="urn:microsoft.com/office/officeart/2005/8/layout/hierarchy2"/>
    <dgm:cxn modelId="{BB933C20-2212-7748-A0C8-5F0E057E2E08}" type="presParOf" srcId="{B3C6A26D-82BC-0744-9B08-6606AA19FC41}" destId="{87DB45B2-30B5-564C-94DB-5A7C101D041D}" srcOrd="1" destOrd="0" presId="urn:microsoft.com/office/officeart/2005/8/layout/hierarchy2"/>
    <dgm:cxn modelId="{D15A533E-26DF-324F-81F0-C127B222C877}" type="presParOf" srcId="{87DB45B2-30B5-564C-94DB-5A7C101D041D}" destId="{12428B7C-7F1C-4347-876C-F0FF6DBA1686}" srcOrd="0" destOrd="0" presId="urn:microsoft.com/office/officeart/2005/8/layout/hierarchy2"/>
    <dgm:cxn modelId="{66867F18-5A08-DA40-B27A-6649D1FB925E}" type="presParOf" srcId="{12428B7C-7F1C-4347-876C-F0FF6DBA1686}" destId="{BD228179-465E-124F-9CAD-594E06DAE12E}" srcOrd="0" destOrd="0" presId="urn:microsoft.com/office/officeart/2005/8/layout/hierarchy2"/>
    <dgm:cxn modelId="{9D0D13E4-8B6F-6842-8AD0-0CC43074DB8F}" type="presParOf" srcId="{87DB45B2-30B5-564C-94DB-5A7C101D041D}" destId="{2BEE6813-AEB4-7243-8396-3B56D7D576A8}" srcOrd="1" destOrd="0" presId="urn:microsoft.com/office/officeart/2005/8/layout/hierarchy2"/>
    <dgm:cxn modelId="{2ED9B65A-EB54-0947-8AFD-ACF1DCC6169C}" type="presParOf" srcId="{2BEE6813-AEB4-7243-8396-3B56D7D576A8}" destId="{CC121059-EF04-5B41-BD7B-F38AB3425870}" srcOrd="0" destOrd="0" presId="urn:microsoft.com/office/officeart/2005/8/layout/hierarchy2"/>
    <dgm:cxn modelId="{B6EAA30D-1EED-8940-BAB5-440247A0121F}" type="presParOf" srcId="{2BEE6813-AEB4-7243-8396-3B56D7D576A8}" destId="{913DE7B0-311F-2941-8599-B38E52AF47F6}" srcOrd="1" destOrd="0" presId="urn:microsoft.com/office/officeart/2005/8/layout/hierarchy2"/>
    <dgm:cxn modelId="{EC372894-09AF-D44A-8BE5-E1732D18BEAE}" type="presParOf" srcId="{913DE7B0-311F-2941-8599-B38E52AF47F6}" destId="{25CA80A9-0AD6-254C-8657-F687E01BA88E}" srcOrd="0" destOrd="0" presId="urn:microsoft.com/office/officeart/2005/8/layout/hierarchy2"/>
    <dgm:cxn modelId="{189F4227-5CA9-8748-BFEE-E6D97C0A6C54}" type="presParOf" srcId="{25CA80A9-0AD6-254C-8657-F687E01BA88E}" destId="{E2C64753-B097-6542-A235-20C4A16AF4E8}" srcOrd="0" destOrd="0" presId="urn:microsoft.com/office/officeart/2005/8/layout/hierarchy2"/>
    <dgm:cxn modelId="{BDAACE76-AD84-474D-8B1E-00D671F33024}" type="presParOf" srcId="{913DE7B0-311F-2941-8599-B38E52AF47F6}" destId="{29E7093E-A53D-8343-9E10-90F9E250C76B}" srcOrd="1" destOrd="0" presId="urn:microsoft.com/office/officeart/2005/8/layout/hierarchy2"/>
    <dgm:cxn modelId="{5FC1088E-62BA-7C49-ACE1-31C3E3F4597E}" type="presParOf" srcId="{29E7093E-A53D-8343-9E10-90F9E250C76B}" destId="{E00D92C8-A08C-3B40-8637-8CFDBBBE79DF}" srcOrd="0" destOrd="0" presId="urn:microsoft.com/office/officeart/2005/8/layout/hierarchy2"/>
    <dgm:cxn modelId="{9D31C069-F387-6048-B46B-A4A188F950F4}" type="presParOf" srcId="{29E7093E-A53D-8343-9E10-90F9E250C76B}" destId="{49F157B4-BAA0-D248-A70F-829AFF2F97EC}" srcOrd="1" destOrd="0" presId="urn:microsoft.com/office/officeart/2005/8/layout/hierarchy2"/>
    <dgm:cxn modelId="{C972EB71-7E46-8D4C-90C1-85BBE085FAA8}" type="presParOf" srcId="{87DB45B2-30B5-564C-94DB-5A7C101D041D}" destId="{B13308BE-63BE-AA43-8354-66B63783DF3D}" srcOrd="2" destOrd="0" presId="urn:microsoft.com/office/officeart/2005/8/layout/hierarchy2"/>
    <dgm:cxn modelId="{6623093E-7307-B246-AEAC-7FF51C1A0CC6}" type="presParOf" srcId="{B13308BE-63BE-AA43-8354-66B63783DF3D}" destId="{D4E62B8C-DFC4-E740-8B29-FCDC7C0EA0E0}" srcOrd="0" destOrd="0" presId="urn:microsoft.com/office/officeart/2005/8/layout/hierarchy2"/>
    <dgm:cxn modelId="{14AB02D2-28E6-2D4C-BD88-640E7A4F2C12}" type="presParOf" srcId="{87DB45B2-30B5-564C-94DB-5A7C101D041D}" destId="{063FB378-D2EA-6D46-A1F0-D9CC149A3FEA}" srcOrd="3" destOrd="0" presId="urn:microsoft.com/office/officeart/2005/8/layout/hierarchy2"/>
    <dgm:cxn modelId="{CD78CE67-E492-7246-9434-A998C76B1031}" type="presParOf" srcId="{063FB378-D2EA-6D46-A1F0-D9CC149A3FEA}" destId="{C4A7FD44-CA20-3745-B0F0-CF06E01F0ED6}" srcOrd="0" destOrd="0" presId="urn:microsoft.com/office/officeart/2005/8/layout/hierarchy2"/>
    <dgm:cxn modelId="{7E3B2612-5A94-2D46-A973-668047EC14A1}" type="presParOf" srcId="{063FB378-D2EA-6D46-A1F0-D9CC149A3FEA}" destId="{8F4ED70D-4D68-3946-8FF3-4220E655A1EE}" srcOrd="1" destOrd="0" presId="urn:microsoft.com/office/officeart/2005/8/layout/hierarchy2"/>
    <dgm:cxn modelId="{8A4AEB52-B448-A74D-8AD2-5790A9CB0267}" type="presParOf" srcId="{8F4ED70D-4D68-3946-8FF3-4220E655A1EE}" destId="{491FD2CF-8176-0043-8BE5-A0284F7EBFB0}" srcOrd="0" destOrd="0" presId="urn:microsoft.com/office/officeart/2005/8/layout/hierarchy2"/>
    <dgm:cxn modelId="{15CDD9D8-A4BB-A547-8B3F-2CCF05E99C4D}" type="presParOf" srcId="{491FD2CF-8176-0043-8BE5-A0284F7EBFB0}" destId="{216A1094-09A7-5240-B90E-EAE9FD597834}" srcOrd="0" destOrd="0" presId="urn:microsoft.com/office/officeart/2005/8/layout/hierarchy2"/>
    <dgm:cxn modelId="{5F92120C-0E2E-3943-AD93-07920523CFB4}" type="presParOf" srcId="{8F4ED70D-4D68-3946-8FF3-4220E655A1EE}" destId="{DD3EC060-9A9C-DC41-899B-FF7F2076E669}" srcOrd="1" destOrd="0" presId="urn:microsoft.com/office/officeart/2005/8/layout/hierarchy2"/>
    <dgm:cxn modelId="{18DFD849-FC90-734A-9698-FEAACB3FBA14}" type="presParOf" srcId="{DD3EC060-9A9C-DC41-899B-FF7F2076E669}" destId="{5982CDD9-1D1D-7B47-B18C-665DA7B39398}" srcOrd="0" destOrd="0" presId="urn:microsoft.com/office/officeart/2005/8/layout/hierarchy2"/>
    <dgm:cxn modelId="{47FC891F-C068-AB41-A6AE-38650455E2AA}" type="presParOf" srcId="{DD3EC060-9A9C-DC41-899B-FF7F2076E669}" destId="{F1B8DF92-C0CC-4045-8360-72F36CD21E01}" srcOrd="1" destOrd="0" presId="urn:microsoft.com/office/officeart/2005/8/layout/hierarchy2"/>
    <dgm:cxn modelId="{669D77E4-F18D-4440-B62C-D13A5605C74E}" type="presParOf" srcId="{F1B8DF92-C0CC-4045-8360-72F36CD21E01}" destId="{443A899F-817A-0A45-BCA5-C36308FFCEAF}" srcOrd="0" destOrd="0" presId="urn:microsoft.com/office/officeart/2005/8/layout/hierarchy2"/>
    <dgm:cxn modelId="{25F48B2B-E2D6-8B41-84F2-7D06A490B126}" type="presParOf" srcId="{443A899F-817A-0A45-BCA5-C36308FFCEAF}" destId="{C8FDBECF-0680-A244-8C51-8BFE621EF4FC}" srcOrd="0" destOrd="0" presId="urn:microsoft.com/office/officeart/2005/8/layout/hierarchy2"/>
    <dgm:cxn modelId="{BBD633B5-D965-8D40-9143-F893510F2130}" type="presParOf" srcId="{F1B8DF92-C0CC-4045-8360-72F36CD21E01}" destId="{4A1F0901-1CEE-764E-ABDB-156A024457F4}" srcOrd="1" destOrd="0" presId="urn:microsoft.com/office/officeart/2005/8/layout/hierarchy2"/>
    <dgm:cxn modelId="{43B9B273-F97D-D345-810E-D3527BE3F11A}" type="presParOf" srcId="{4A1F0901-1CEE-764E-ABDB-156A024457F4}" destId="{8D6B353E-BFE3-0948-925D-3CAAD4FCF97B}" srcOrd="0" destOrd="0" presId="urn:microsoft.com/office/officeart/2005/8/layout/hierarchy2"/>
    <dgm:cxn modelId="{33E4A42F-5135-4F4F-8F4E-C318055245CA}" type="presParOf" srcId="{4A1F0901-1CEE-764E-ABDB-156A024457F4}" destId="{205DFF27-713C-BA4A-B2F3-9397BECD1F6F}" srcOrd="1" destOrd="0" presId="urn:microsoft.com/office/officeart/2005/8/layout/hierarchy2"/>
    <dgm:cxn modelId="{3E3DD811-FAF5-EC4D-BD40-25EA777D2352}" type="presParOf" srcId="{F1B8DF92-C0CC-4045-8360-72F36CD21E01}" destId="{94B62ECF-4AF9-9E4E-814E-FA247C84AB72}" srcOrd="2" destOrd="0" presId="urn:microsoft.com/office/officeart/2005/8/layout/hierarchy2"/>
    <dgm:cxn modelId="{5291286B-AE2A-534D-ABC2-89439D11D0B0}" type="presParOf" srcId="{94B62ECF-4AF9-9E4E-814E-FA247C84AB72}" destId="{55CDF015-6E46-AC45-BCCF-C2442E6F9C19}" srcOrd="0" destOrd="0" presId="urn:microsoft.com/office/officeart/2005/8/layout/hierarchy2"/>
    <dgm:cxn modelId="{2C8A1882-B2C5-6740-8DA0-79EEA09BE31B}" type="presParOf" srcId="{F1B8DF92-C0CC-4045-8360-72F36CD21E01}" destId="{CCAD10B6-2960-204A-BB22-3C1247098E12}" srcOrd="3" destOrd="0" presId="urn:microsoft.com/office/officeart/2005/8/layout/hierarchy2"/>
    <dgm:cxn modelId="{07BAC901-FA5E-8E40-A7E8-0025F027C31D}" type="presParOf" srcId="{CCAD10B6-2960-204A-BB22-3C1247098E12}" destId="{A7AD225E-DFFF-654C-93DB-0F3989A1E2D7}" srcOrd="0" destOrd="0" presId="urn:microsoft.com/office/officeart/2005/8/layout/hierarchy2"/>
    <dgm:cxn modelId="{18FE202F-3AFE-FA49-BC21-FFACE5CC4A70}" type="presParOf" srcId="{CCAD10B6-2960-204A-BB22-3C1247098E12}" destId="{5C198B22-9DD1-0844-9370-9A43555544D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AB4010-99AC-9E4D-8C69-83232FDB99D3}" type="doc">
      <dgm:prSet loTypeId="urn:microsoft.com/office/officeart/2005/8/layout/hierarchy2" loCatId="" qsTypeId="urn:microsoft.com/office/officeart/2005/8/quickstyle/simple2" qsCatId="simple" csTypeId="urn:microsoft.com/office/officeart/2005/8/colors/accent0_1" csCatId="mainScheme" phldr="1"/>
      <dgm:spPr/>
      <dgm:t>
        <a:bodyPr/>
        <a:lstStyle/>
        <a:p>
          <a:endParaRPr lang="zh-CN" altLang="en-US"/>
        </a:p>
      </dgm:t>
    </dgm:pt>
    <dgm:pt modelId="{3DE48A38-AAA0-104B-9270-72CAA50C2960}">
      <dgm:prSet phldrT="[文本]" custT="1"/>
      <dgm:spPr/>
      <dgm:t>
        <a:bodyPr/>
        <a:lstStyle/>
        <a:p>
          <a:r>
            <a:rPr lang="zh-CN" altLang="en-US" sz="2000" dirty="0">
              <a:latin typeface="Microsoft YaHei" charset="-122"/>
              <a:ea typeface="Microsoft YaHei" charset="-122"/>
              <a:cs typeface="Microsoft YaHei" charset="-122"/>
            </a:rPr>
            <a:t>实现数据可靠传输</a:t>
          </a:r>
        </a:p>
      </dgm:t>
    </dgm:pt>
    <dgm:pt modelId="{937C3B3B-ECE3-2841-BEB0-B7543F49518A}" type="par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BFE56C82-6919-294D-871A-61FB172FACA0}" type="sib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42A57A27-BE55-D840-B10F-3F0D57CDF680}">
      <dgm:prSet phldrT="[文本]" custT="1"/>
      <dgm:spPr/>
      <dgm:t>
        <a:bodyPr/>
        <a:lstStyle/>
        <a:p>
          <a:r>
            <a:rPr lang="zh-CN" altLang="en-US" sz="2000" dirty="0">
              <a:latin typeface="Microsoft YaHei" charset="-122"/>
              <a:ea typeface="Microsoft YaHei" charset="-122"/>
              <a:cs typeface="Microsoft YaHei" charset="-122"/>
            </a:rPr>
            <a:t>自动重传请求协议</a:t>
          </a:r>
          <a:r>
            <a:rPr lang="en-US" altLang="zh-CN" sz="2000" dirty="0">
              <a:latin typeface="Microsoft YaHei" charset="-122"/>
              <a:ea typeface="Microsoft YaHei" charset="-122"/>
              <a:cs typeface="Microsoft YaHei" charset="-122"/>
            </a:rPr>
            <a:t>ARQ</a:t>
          </a:r>
          <a:endParaRPr lang="zh-CN" altLang="en-US" sz="2000" dirty="0">
            <a:latin typeface="Microsoft YaHei" charset="-122"/>
            <a:ea typeface="Microsoft YaHei" charset="-122"/>
            <a:cs typeface="Microsoft YaHei" charset="-122"/>
          </a:endParaRPr>
        </a:p>
      </dgm:t>
    </dgm:pt>
    <dgm:pt modelId="{C0795D07-A1E5-B541-850D-0618587EEB50}" type="parTrans" cxnId="{F6CBDF2B-C9DC-D249-B5D9-93B7BF16699C}">
      <dgm:prSet custT="1"/>
      <dgm:spPr/>
      <dgm:t>
        <a:bodyPr/>
        <a:lstStyle/>
        <a:p>
          <a:endParaRPr lang="zh-CN" altLang="en-US" sz="2000">
            <a:latin typeface="Microsoft YaHei" charset="-122"/>
            <a:ea typeface="Microsoft YaHei" charset="-122"/>
            <a:cs typeface="Microsoft YaHei" charset="-122"/>
          </a:endParaRPr>
        </a:p>
      </dgm:t>
    </dgm:pt>
    <dgm:pt modelId="{CDE652DE-E005-B540-8DE5-3C1783640EE8}" type="sibTrans" cxnId="{F6CBDF2B-C9DC-D249-B5D9-93B7BF16699C}">
      <dgm:prSet/>
      <dgm:spPr/>
      <dgm:t>
        <a:bodyPr/>
        <a:lstStyle/>
        <a:p>
          <a:endParaRPr lang="zh-CN" altLang="en-US" sz="2000">
            <a:latin typeface="Microsoft YaHei" charset="-122"/>
            <a:ea typeface="Microsoft YaHei" charset="-122"/>
            <a:cs typeface="Microsoft YaHei" charset="-122"/>
          </a:endParaRPr>
        </a:p>
      </dgm:t>
    </dgm:pt>
    <dgm:pt modelId="{4BB3C438-A89E-D44B-B844-B0BD0BFD8DA0}">
      <dgm:prSet phldrT="[文本]" custT="1"/>
      <dgm:spPr/>
      <dgm:t>
        <a:bodyPr/>
        <a:lstStyle/>
        <a:p>
          <a:r>
            <a:rPr lang="zh-CN" altLang="en-US" sz="2000" dirty="0">
              <a:latin typeface="Microsoft YaHei" charset="-122"/>
              <a:ea typeface="Microsoft YaHei" charset="-122"/>
              <a:cs typeface="Microsoft YaHei" charset="-122"/>
            </a:rPr>
            <a:t>停</a:t>
          </a:r>
          <a:r>
            <a:rPr lang="en-US" altLang="zh-CN"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等协议</a:t>
          </a:r>
        </a:p>
      </dgm:t>
    </dgm:pt>
    <dgm:pt modelId="{22635484-81A9-DF43-8574-EA258FC0E33C}" type="parTrans" cxnId="{EA541BA2-E716-E344-973B-FE638DA53B30}">
      <dgm:prSet custT="1"/>
      <dgm:spPr/>
      <dgm:t>
        <a:bodyPr/>
        <a:lstStyle/>
        <a:p>
          <a:endParaRPr lang="zh-CN" altLang="en-US" sz="2000">
            <a:latin typeface="Microsoft YaHei" charset="-122"/>
            <a:ea typeface="Microsoft YaHei" charset="-122"/>
            <a:cs typeface="Microsoft YaHei" charset="-122"/>
          </a:endParaRPr>
        </a:p>
      </dgm:t>
    </dgm:pt>
    <dgm:pt modelId="{D3627400-B25D-2143-A8B7-54FF8FA6B863}" type="sibTrans" cxnId="{EA541BA2-E716-E344-973B-FE638DA53B30}">
      <dgm:prSet/>
      <dgm:spPr/>
      <dgm:t>
        <a:bodyPr/>
        <a:lstStyle/>
        <a:p>
          <a:endParaRPr lang="zh-CN" altLang="en-US" sz="2000">
            <a:latin typeface="Microsoft YaHei" charset="-122"/>
            <a:ea typeface="Microsoft YaHei" charset="-122"/>
            <a:cs typeface="Microsoft YaHei" charset="-122"/>
          </a:endParaRPr>
        </a:p>
      </dgm:t>
    </dgm:pt>
    <dgm:pt modelId="{9EBE5491-E93D-5841-B0AA-E830D9DF9CD8}">
      <dgm:prSet phldrT="[文本]" custT="1"/>
      <dgm:spPr/>
      <dgm:t>
        <a:bodyPr/>
        <a:lstStyle/>
        <a:p>
          <a:r>
            <a:rPr lang="zh-CN" altLang="en-US" sz="2000" dirty="0">
              <a:latin typeface="Microsoft YaHei" charset="-122"/>
              <a:ea typeface="Microsoft YaHei" charset="-122"/>
              <a:cs typeface="Microsoft YaHei" charset="-122"/>
            </a:rPr>
            <a:t>流水线协议</a:t>
          </a:r>
        </a:p>
        <a:p>
          <a:r>
            <a:rPr lang="zh-CN" altLang="en-US" sz="2000" dirty="0">
              <a:latin typeface="Microsoft YaHei" charset="-122"/>
              <a:ea typeface="Microsoft YaHei" charset="-122"/>
              <a:cs typeface="Microsoft YaHei" charset="-122"/>
            </a:rPr>
            <a:t>（管道协议）</a:t>
          </a:r>
        </a:p>
      </dgm:t>
    </dgm:pt>
    <dgm:pt modelId="{81C91F48-8A96-D940-A90C-EE74DC7FE447}" type="parTrans" cxnId="{B825B47B-0F77-2C4D-804F-B678825B557E}">
      <dgm:prSet custT="1"/>
      <dgm:spPr/>
      <dgm:t>
        <a:bodyPr/>
        <a:lstStyle/>
        <a:p>
          <a:endParaRPr lang="zh-CN" altLang="en-US" sz="2000">
            <a:latin typeface="Microsoft YaHei" charset="-122"/>
            <a:ea typeface="Microsoft YaHei" charset="-122"/>
            <a:cs typeface="Microsoft YaHei" charset="-122"/>
          </a:endParaRPr>
        </a:p>
      </dgm:t>
    </dgm:pt>
    <dgm:pt modelId="{FC6CA493-6D0A-684B-B6B6-EFF08BB05F31}" type="sibTrans" cxnId="{B825B47B-0F77-2C4D-804F-B678825B557E}">
      <dgm:prSet/>
      <dgm:spPr/>
      <dgm:t>
        <a:bodyPr/>
        <a:lstStyle/>
        <a:p>
          <a:endParaRPr lang="zh-CN" altLang="en-US" sz="2000">
            <a:latin typeface="Microsoft YaHei" charset="-122"/>
            <a:ea typeface="Microsoft YaHei" charset="-122"/>
            <a:cs typeface="Microsoft YaHei" charset="-122"/>
          </a:endParaRPr>
        </a:p>
      </dgm:t>
    </dgm:pt>
    <dgm:pt modelId="{3D895921-A525-4D48-9E9C-6E0323130E27}">
      <dgm:prSet phldrT="[文本]" custT="1"/>
      <dgm:spPr/>
      <dgm:t>
        <a:bodyPr/>
        <a:lstStyle/>
        <a:p>
          <a:r>
            <a:rPr lang="zh-CN" altLang="en-US" sz="2000" dirty="0">
              <a:latin typeface="Microsoft YaHei" charset="-122"/>
              <a:ea typeface="Microsoft YaHei" charset="-122"/>
              <a:cs typeface="Microsoft YaHei" charset="-122"/>
            </a:rPr>
            <a:t>滑动窗口协议</a:t>
          </a:r>
        </a:p>
      </dgm:t>
    </dgm:pt>
    <dgm:pt modelId="{1B351BD2-1EE4-ED40-8438-AE294373CA66}" type="parTrans" cxnId="{B7E43FF1-4D4B-A441-8EC6-FDAE27A32C2E}">
      <dgm:prSet custT="1"/>
      <dgm:spPr/>
      <dgm:t>
        <a:bodyPr/>
        <a:lstStyle/>
        <a:p>
          <a:endParaRPr lang="zh-CN" altLang="en-US" sz="2000">
            <a:latin typeface="Microsoft YaHei" charset="-122"/>
            <a:ea typeface="Microsoft YaHei" charset="-122"/>
            <a:cs typeface="Microsoft YaHei" charset="-122"/>
          </a:endParaRPr>
        </a:p>
      </dgm:t>
    </dgm:pt>
    <dgm:pt modelId="{4C86CD46-AC77-9345-807D-6DF994A7407E}" type="sibTrans" cxnId="{B7E43FF1-4D4B-A441-8EC6-FDAE27A32C2E}">
      <dgm:prSet/>
      <dgm:spPr/>
      <dgm:t>
        <a:bodyPr/>
        <a:lstStyle/>
        <a:p>
          <a:endParaRPr lang="zh-CN" altLang="en-US" sz="2000">
            <a:latin typeface="Microsoft YaHei" charset="-122"/>
            <a:ea typeface="Microsoft YaHei" charset="-122"/>
            <a:cs typeface="Microsoft YaHei" charset="-122"/>
          </a:endParaRPr>
        </a:p>
      </dgm:t>
    </dgm:pt>
    <dgm:pt modelId="{34C56881-90AF-E646-A0F4-37E39242DE3F}">
      <dgm:prSet phldrT="[文本]" custT="1"/>
      <dgm:spPr/>
      <dgm:t>
        <a:bodyPr/>
        <a:lstStyle/>
        <a:p>
          <a:r>
            <a:rPr lang="en-US" altLang="zh-CN" sz="2000" dirty="0">
              <a:solidFill>
                <a:schemeClr val="bg1"/>
              </a:solidFill>
              <a:latin typeface="Microsoft YaHei" charset="-122"/>
              <a:ea typeface="Microsoft YaHei" charset="-122"/>
              <a:cs typeface="Microsoft YaHei" charset="-122"/>
            </a:rPr>
            <a:t>SR</a:t>
          </a:r>
          <a:r>
            <a:rPr lang="zh-CN" altLang="en-US" sz="2000" dirty="0">
              <a:solidFill>
                <a:schemeClr val="bg1"/>
              </a:solidFill>
              <a:latin typeface="Microsoft YaHei" charset="-122"/>
              <a:ea typeface="Microsoft YaHei" charset="-122"/>
              <a:cs typeface="Microsoft YaHei" charset="-122"/>
            </a:rPr>
            <a:t>协议</a:t>
          </a:r>
        </a:p>
      </dgm:t>
    </dgm:pt>
    <dgm:pt modelId="{66FE7C6A-24FB-494E-B176-BB9BDB9223AC}" type="parTrans" cxnId="{16B9E203-56AA-C345-AA02-210B5F29FB56}">
      <dgm:prSet/>
      <dgm:spPr/>
      <dgm:t>
        <a:bodyPr/>
        <a:lstStyle/>
        <a:p>
          <a:endParaRPr lang="zh-CN" altLang="en-US"/>
        </a:p>
      </dgm:t>
    </dgm:pt>
    <dgm:pt modelId="{9A7CBA28-26F0-B64C-9104-08856932E91A}" type="sibTrans" cxnId="{16B9E203-56AA-C345-AA02-210B5F29FB56}">
      <dgm:prSet/>
      <dgm:spPr/>
      <dgm:t>
        <a:bodyPr/>
        <a:lstStyle/>
        <a:p>
          <a:endParaRPr lang="zh-CN" altLang="en-US"/>
        </a:p>
      </dgm:t>
    </dgm:pt>
    <dgm:pt modelId="{A79BD0E4-2FAC-4549-9609-713FC17B524F}">
      <dgm:prSet phldrT="[文本]" custT="1"/>
      <dgm:spPr/>
      <dgm:t>
        <a:bodyPr/>
        <a:lstStyle/>
        <a:p>
          <a:r>
            <a:rPr lang="en-US" altLang="zh-CN" sz="2000" dirty="0">
              <a:solidFill>
                <a:schemeClr val="bg1"/>
              </a:solidFill>
              <a:latin typeface="Microsoft YaHei" charset="-122"/>
              <a:ea typeface="Microsoft YaHei" charset="-122"/>
              <a:cs typeface="Microsoft YaHei" charset="-122"/>
            </a:rPr>
            <a:t>GBN</a:t>
          </a:r>
          <a:r>
            <a:rPr lang="zh-CN" altLang="en-US" sz="2000" dirty="0">
              <a:solidFill>
                <a:schemeClr val="bg1"/>
              </a:solidFill>
              <a:latin typeface="Microsoft YaHei" charset="-122"/>
              <a:ea typeface="Microsoft YaHei" charset="-122"/>
              <a:cs typeface="Microsoft YaHei" charset="-122"/>
            </a:rPr>
            <a:t>协议</a:t>
          </a:r>
        </a:p>
      </dgm:t>
    </dgm:pt>
    <dgm:pt modelId="{A2838BB3-D050-0E4D-AE1B-535136153274}" type="parTrans" cxnId="{2D0ADC9F-4C65-9C4B-A867-D362FF6B8160}">
      <dgm:prSet/>
      <dgm:spPr/>
      <dgm:t>
        <a:bodyPr/>
        <a:lstStyle/>
        <a:p>
          <a:endParaRPr lang="zh-CN" altLang="en-US"/>
        </a:p>
      </dgm:t>
    </dgm:pt>
    <dgm:pt modelId="{1758B835-5BE2-2C40-ADAD-3DACFEA3C498}" type="sibTrans" cxnId="{2D0ADC9F-4C65-9C4B-A867-D362FF6B8160}">
      <dgm:prSet/>
      <dgm:spPr/>
      <dgm:t>
        <a:bodyPr/>
        <a:lstStyle/>
        <a:p>
          <a:endParaRPr lang="zh-CN" altLang="en-US"/>
        </a:p>
      </dgm:t>
    </dgm:pt>
    <dgm:pt modelId="{1AAD0F0C-E00D-9343-A8A0-5567AECCC829}" type="pres">
      <dgm:prSet presAssocID="{A3AB4010-99AC-9E4D-8C69-83232FDB99D3}" presName="diagram" presStyleCnt="0">
        <dgm:presLayoutVars>
          <dgm:chPref val="1"/>
          <dgm:dir/>
          <dgm:animOne val="branch"/>
          <dgm:animLvl val="lvl"/>
          <dgm:resizeHandles val="exact"/>
        </dgm:presLayoutVars>
      </dgm:prSet>
      <dgm:spPr/>
    </dgm:pt>
    <dgm:pt modelId="{B3C6A26D-82BC-0744-9B08-6606AA19FC41}" type="pres">
      <dgm:prSet presAssocID="{3DE48A38-AAA0-104B-9270-72CAA50C2960}" presName="root1" presStyleCnt="0"/>
      <dgm:spPr/>
    </dgm:pt>
    <dgm:pt modelId="{185884CC-7F7B-284F-ABBB-2A74A9760BB4}" type="pres">
      <dgm:prSet presAssocID="{3DE48A38-AAA0-104B-9270-72CAA50C2960}" presName="LevelOneTextNode" presStyleLbl="node0" presStyleIdx="0" presStyleCnt="1" custScaleX="130652">
        <dgm:presLayoutVars>
          <dgm:chPref val="3"/>
        </dgm:presLayoutVars>
      </dgm:prSet>
      <dgm:spPr/>
    </dgm:pt>
    <dgm:pt modelId="{87DB45B2-30B5-564C-94DB-5A7C101D041D}" type="pres">
      <dgm:prSet presAssocID="{3DE48A38-AAA0-104B-9270-72CAA50C2960}" presName="level2hierChild" presStyleCnt="0"/>
      <dgm:spPr/>
    </dgm:pt>
    <dgm:pt modelId="{12428B7C-7F1C-4347-876C-F0FF6DBA1686}" type="pres">
      <dgm:prSet presAssocID="{C0795D07-A1E5-B541-850D-0618587EEB50}" presName="conn2-1" presStyleLbl="parChTrans1D2" presStyleIdx="0" presStyleCnt="2"/>
      <dgm:spPr/>
    </dgm:pt>
    <dgm:pt modelId="{BD228179-465E-124F-9CAD-594E06DAE12E}" type="pres">
      <dgm:prSet presAssocID="{C0795D07-A1E5-B541-850D-0618587EEB50}" presName="connTx" presStyleLbl="parChTrans1D2" presStyleIdx="0" presStyleCnt="2"/>
      <dgm:spPr/>
    </dgm:pt>
    <dgm:pt modelId="{2BEE6813-AEB4-7243-8396-3B56D7D576A8}" type="pres">
      <dgm:prSet presAssocID="{42A57A27-BE55-D840-B10F-3F0D57CDF680}" presName="root2" presStyleCnt="0"/>
      <dgm:spPr/>
    </dgm:pt>
    <dgm:pt modelId="{CC121059-EF04-5B41-BD7B-F38AB3425870}" type="pres">
      <dgm:prSet presAssocID="{42A57A27-BE55-D840-B10F-3F0D57CDF680}" presName="LevelTwoTextNode" presStyleLbl="node2" presStyleIdx="0" presStyleCnt="2" custScaleX="188973">
        <dgm:presLayoutVars>
          <dgm:chPref val="3"/>
        </dgm:presLayoutVars>
      </dgm:prSet>
      <dgm:spPr/>
    </dgm:pt>
    <dgm:pt modelId="{913DE7B0-311F-2941-8599-B38E52AF47F6}" type="pres">
      <dgm:prSet presAssocID="{42A57A27-BE55-D840-B10F-3F0D57CDF680}" presName="level3hierChild" presStyleCnt="0"/>
      <dgm:spPr/>
    </dgm:pt>
    <dgm:pt modelId="{25CA80A9-0AD6-254C-8657-F687E01BA88E}" type="pres">
      <dgm:prSet presAssocID="{22635484-81A9-DF43-8574-EA258FC0E33C}" presName="conn2-1" presStyleLbl="parChTrans1D3" presStyleIdx="0" presStyleCnt="2"/>
      <dgm:spPr/>
    </dgm:pt>
    <dgm:pt modelId="{E2C64753-B097-6542-A235-20C4A16AF4E8}" type="pres">
      <dgm:prSet presAssocID="{22635484-81A9-DF43-8574-EA258FC0E33C}" presName="connTx" presStyleLbl="parChTrans1D3" presStyleIdx="0" presStyleCnt="2"/>
      <dgm:spPr/>
    </dgm:pt>
    <dgm:pt modelId="{29E7093E-A53D-8343-9E10-90F9E250C76B}" type="pres">
      <dgm:prSet presAssocID="{4BB3C438-A89E-D44B-B844-B0BD0BFD8DA0}" presName="root2" presStyleCnt="0"/>
      <dgm:spPr/>
    </dgm:pt>
    <dgm:pt modelId="{E00D92C8-A08C-3B40-8637-8CFDBBBE79DF}" type="pres">
      <dgm:prSet presAssocID="{4BB3C438-A89E-D44B-B844-B0BD0BFD8DA0}" presName="LevelTwoTextNode" presStyleLbl="node3" presStyleIdx="0" presStyleCnt="2">
        <dgm:presLayoutVars>
          <dgm:chPref val="3"/>
        </dgm:presLayoutVars>
      </dgm:prSet>
      <dgm:spPr/>
    </dgm:pt>
    <dgm:pt modelId="{49F157B4-BAA0-D248-A70F-829AFF2F97EC}" type="pres">
      <dgm:prSet presAssocID="{4BB3C438-A89E-D44B-B844-B0BD0BFD8DA0}" presName="level3hierChild" presStyleCnt="0"/>
      <dgm:spPr/>
    </dgm:pt>
    <dgm:pt modelId="{B13308BE-63BE-AA43-8354-66B63783DF3D}" type="pres">
      <dgm:prSet presAssocID="{81C91F48-8A96-D940-A90C-EE74DC7FE447}" presName="conn2-1" presStyleLbl="parChTrans1D2" presStyleIdx="1" presStyleCnt="2"/>
      <dgm:spPr/>
    </dgm:pt>
    <dgm:pt modelId="{D4E62B8C-DFC4-E740-8B29-FCDC7C0EA0E0}" type="pres">
      <dgm:prSet presAssocID="{81C91F48-8A96-D940-A90C-EE74DC7FE447}" presName="connTx" presStyleLbl="parChTrans1D2" presStyleIdx="1" presStyleCnt="2"/>
      <dgm:spPr/>
    </dgm:pt>
    <dgm:pt modelId="{063FB378-D2EA-6D46-A1F0-D9CC149A3FEA}" type="pres">
      <dgm:prSet presAssocID="{9EBE5491-E93D-5841-B0AA-E830D9DF9CD8}" presName="root2" presStyleCnt="0"/>
      <dgm:spPr/>
    </dgm:pt>
    <dgm:pt modelId="{C4A7FD44-CA20-3745-B0F0-CF06E01F0ED6}" type="pres">
      <dgm:prSet presAssocID="{9EBE5491-E93D-5841-B0AA-E830D9DF9CD8}" presName="LevelTwoTextNode" presStyleLbl="node2" presStyleIdx="1" presStyleCnt="2" custScaleX="188973">
        <dgm:presLayoutVars>
          <dgm:chPref val="3"/>
        </dgm:presLayoutVars>
      </dgm:prSet>
      <dgm:spPr/>
    </dgm:pt>
    <dgm:pt modelId="{8F4ED70D-4D68-3946-8FF3-4220E655A1EE}" type="pres">
      <dgm:prSet presAssocID="{9EBE5491-E93D-5841-B0AA-E830D9DF9CD8}" presName="level3hierChild" presStyleCnt="0"/>
      <dgm:spPr/>
    </dgm:pt>
    <dgm:pt modelId="{491FD2CF-8176-0043-8BE5-A0284F7EBFB0}" type="pres">
      <dgm:prSet presAssocID="{1B351BD2-1EE4-ED40-8438-AE294373CA66}" presName="conn2-1" presStyleLbl="parChTrans1D3" presStyleIdx="1" presStyleCnt="2"/>
      <dgm:spPr/>
    </dgm:pt>
    <dgm:pt modelId="{216A1094-09A7-5240-B90E-EAE9FD597834}" type="pres">
      <dgm:prSet presAssocID="{1B351BD2-1EE4-ED40-8438-AE294373CA66}" presName="connTx" presStyleLbl="parChTrans1D3" presStyleIdx="1" presStyleCnt="2"/>
      <dgm:spPr/>
    </dgm:pt>
    <dgm:pt modelId="{DD3EC060-9A9C-DC41-899B-FF7F2076E669}" type="pres">
      <dgm:prSet presAssocID="{3D895921-A525-4D48-9E9C-6E0323130E27}" presName="root2" presStyleCnt="0"/>
      <dgm:spPr/>
    </dgm:pt>
    <dgm:pt modelId="{5982CDD9-1D1D-7B47-B18C-665DA7B39398}" type="pres">
      <dgm:prSet presAssocID="{3D895921-A525-4D48-9E9C-6E0323130E27}" presName="LevelTwoTextNode" presStyleLbl="node3" presStyleIdx="1" presStyleCnt="2">
        <dgm:presLayoutVars>
          <dgm:chPref val="3"/>
        </dgm:presLayoutVars>
      </dgm:prSet>
      <dgm:spPr/>
    </dgm:pt>
    <dgm:pt modelId="{F1B8DF92-C0CC-4045-8360-72F36CD21E01}" type="pres">
      <dgm:prSet presAssocID="{3D895921-A525-4D48-9E9C-6E0323130E27}" presName="level3hierChild" presStyleCnt="0"/>
      <dgm:spPr/>
    </dgm:pt>
    <dgm:pt modelId="{443A899F-817A-0A45-BCA5-C36308FFCEAF}" type="pres">
      <dgm:prSet presAssocID="{A2838BB3-D050-0E4D-AE1B-535136153274}" presName="conn2-1" presStyleLbl="parChTrans1D4" presStyleIdx="0" presStyleCnt="2"/>
      <dgm:spPr/>
    </dgm:pt>
    <dgm:pt modelId="{C8FDBECF-0680-A244-8C51-8BFE621EF4FC}" type="pres">
      <dgm:prSet presAssocID="{A2838BB3-D050-0E4D-AE1B-535136153274}" presName="connTx" presStyleLbl="parChTrans1D4" presStyleIdx="0" presStyleCnt="2"/>
      <dgm:spPr/>
    </dgm:pt>
    <dgm:pt modelId="{4A1F0901-1CEE-764E-ABDB-156A024457F4}" type="pres">
      <dgm:prSet presAssocID="{A79BD0E4-2FAC-4549-9609-713FC17B524F}" presName="root2" presStyleCnt="0"/>
      <dgm:spPr/>
    </dgm:pt>
    <dgm:pt modelId="{8D6B353E-BFE3-0948-925D-3CAAD4FCF97B}" type="pres">
      <dgm:prSet presAssocID="{A79BD0E4-2FAC-4549-9609-713FC17B524F}" presName="LevelTwoTextNode" presStyleLbl="node4" presStyleIdx="0" presStyleCnt="2">
        <dgm:presLayoutVars>
          <dgm:chPref val="3"/>
        </dgm:presLayoutVars>
      </dgm:prSet>
      <dgm:spPr/>
    </dgm:pt>
    <dgm:pt modelId="{205DFF27-713C-BA4A-B2F3-9397BECD1F6F}" type="pres">
      <dgm:prSet presAssocID="{A79BD0E4-2FAC-4549-9609-713FC17B524F}" presName="level3hierChild" presStyleCnt="0"/>
      <dgm:spPr/>
    </dgm:pt>
    <dgm:pt modelId="{94B62ECF-4AF9-9E4E-814E-FA247C84AB72}" type="pres">
      <dgm:prSet presAssocID="{66FE7C6A-24FB-494E-B176-BB9BDB9223AC}" presName="conn2-1" presStyleLbl="parChTrans1D4" presStyleIdx="1" presStyleCnt="2"/>
      <dgm:spPr/>
    </dgm:pt>
    <dgm:pt modelId="{55CDF015-6E46-AC45-BCCF-C2442E6F9C19}" type="pres">
      <dgm:prSet presAssocID="{66FE7C6A-24FB-494E-B176-BB9BDB9223AC}" presName="connTx" presStyleLbl="parChTrans1D4" presStyleIdx="1" presStyleCnt="2"/>
      <dgm:spPr/>
    </dgm:pt>
    <dgm:pt modelId="{CCAD10B6-2960-204A-BB22-3C1247098E12}" type="pres">
      <dgm:prSet presAssocID="{34C56881-90AF-E646-A0F4-37E39242DE3F}" presName="root2" presStyleCnt="0"/>
      <dgm:spPr/>
    </dgm:pt>
    <dgm:pt modelId="{A7AD225E-DFFF-654C-93DB-0F3989A1E2D7}" type="pres">
      <dgm:prSet presAssocID="{34C56881-90AF-E646-A0F4-37E39242DE3F}" presName="LevelTwoTextNode" presStyleLbl="node4" presStyleIdx="1" presStyleCnt="2">
        <dgm:presLayoutVars>
          <dgm:chPref val="3"/>
        </dgm:presLayoutVars>
      </dgm:prSet>
      <dgm:spPr/>
    </dgm:pt>
    <dgm:pt modelId="{5C198B22-9DD1-0844-9370-9A43555544D5}" type="pres">
      <dgm:prSet presAssocID="{34C56881-90AF-E646-A0F4-37E39242DE3F}" presName="level3hierChild" presStyleCnt="0"/>
      <dgm:spPr/>
    </dgm:pt>
  </dgm:ptLst>
  <dgm:cxnLst>
    <dgm:cxn modelId="{EC930E02-0451-4049-9D2D-D95419C82BC0}" type="presOf" srcId="{1B351BD2-1EE4-ED40-8438-AE294373CA66}" destId="{491FD2CF-8176-0043-8BE5-A0284F7EBFB0}" srcOrd="0" destOrd="0" presId="urn:microsoft.com/office/officeart/2005/8/layout/hierarchy2"/>
    <dgm:cxn modelId="{16B9E203-56AA-C345-AA02-210B5F29FB56}" srcId="{3D895921-A525-4D48-9E9C-6E0323130E27}" destId="{34C56881-90AF-E646-A0F4-37E39242DE3F}" srcOrd="1" destOrd="0" parTransId="{66FE7C6A-24FB-494E-B176-BB9BDB9223AC}" sibTransId="{9A7CBA28-26F0-B64C-9104-08856932E91A}"/>
    <dgm:cxn modelId="{E3A4CE13-5D39-154C-9EEE-CFC95BBB3ECC}" srcId="{A3AB4010-99AC-9E4D-8C69-83232FDB99D3}" destId="{3DE48A38-AAA0-104B-9270-72CAA50C2960}" srcOrd="0" destOrd="0" parTransId="{937C3B3B-ECE3-2841-BEB0-B7543F49518A}" sibTransId="{BFE56C82-6919-294D-871A-61FB172FACA0}"/>
    <dgm:cxn modelId="{3EC7BE1E-6C90-334D-835F-BFE54CF60F01}" type="presOf" srcId="{A3AB4010-99AC-9E4D-8C69-83232FDB99D3}" destId="{1AAD0F0C-E00D-9343-A8A0-5567AECCC829}" srcOrd="0" destOrd="0" presId="urn:microsoft.com/office/officeart/2005/8/layout/hierarchy2"/>
    <dgm:cxn modelId="{007D0C1F-6AD2-0E46-9035-75BF0A98811B}" type="presOf" srcId="{22635484-81A9-DF43-8574-EA258FC0E33C}" destId="{E2C64753-B097-6542-A235-20C4A16AF4E8}" srcOrd="1" destOrd="0" presId="urn:microsoft.com/office/officeart/2005/8/layout/hierarchy2"/>
    <dgm:cxn modelId="{F6CBDF2B-C9DC-D249-B5D9-93B7BF16699C}" srcId="{3DE48A38-AAA0-104B-9270-72CAA50C2960}" destId="{42A57A27-BE55-D840-B10F-3F0D57CDF680}" srcOrd="0" destOrd="0" parTransId="{C0795D07-A1E5-B541-850D-0618587EEB50}" sibTransId="{CDE652DE-E005-B540-8DE5-3C1783640EE8}"/>
    <dgm:cxn modelId="{D004A42C-0972-C34F-9DEF-79F83A3A0ADD}" type="presOf" srcId="{3DE48A38-AAA0-104B-9270-72CAA50C2960}" destId="{185884CC-7F7B-284F-ABBB-2A74A9760BB4}" srcOrd="0" destOrd="0" presId="urn:microsoft.com/office/officeart/2005/8/layout/hierarchy2"/>
    <dgm:cxn modelId="{3F71383C-E0AA-B74B-9ABD-2F77B94ABA02}" type="presOf" srcId="{81C91F48-8A96-D940-A90C-EE74DC7FE447}" destId="{B13308BE-63BE-AA43-8354-66B63783DF3D}" srcOrd="0" destOrd="0" presId="urn:microsoft.com/office/officeart/2005/8/layout/hierarchy2"/>
    <dgm:cxn modelId="{B2842F4C-E2D8-064E-B0CA-25F04A6B4629}" type="presOf" srcId="{C0795D07-A1E5-B541-850D-0618587EEB50}" destId="{12428B7C-7F1C-4347-876C-F0FF6DBA1686}" srcOrd="0" destOrd="0" presId="urn:microsoft.com/office/officeart/2005/8/layout/hierarchy2"/>
    <dgm:cxn modelId="{E6F60E61-144C-6A46-B41E-34D759F944FC}" type="presOf" srcId="{9EBE5491-E93D-5841-B0AA-E830D9DF9CD8}" destId="{C4A7FD44-CA20-3745-B0F0-CF06E01F0ED6}" srcOrd="0" destOrd="0" presId="urn:microsoft.com/office/officeart/2005/8/layout/hierarchy2"/>
    <dgm:cxn modelId="{63790365-6B81-524B-A5C4-09CAFEDB379F}" type="presOf" srcId="{81C91F48-8A96-D940-A90C-EE74DC7FE447}" destId="{D4E62B8C-DFC4-E740-8B29-FCDC7C0EA0E0}" srcOrd="1" destOrd="0" presId="urn:microsoft.com/office/officeart/2005/8/layout/hierarchy2"/>
    <dgm:cxn modelId="{056CDF6D-B932-F847-B388-63273B59E69E}" type="presOf" srcId="{A2838BB3-D050-0E4D-AE1B-535136153274}" destId="{443A899F-817A-0A45-BCA5-C36308FFCEAF}" srcOrd="0" destOrd="0" presId="urn:microsoft.com/office/officeart/2005/8/layout/hierarchy2"/>
    <dgm:cxn modelId="{638F0373-654C-134F-B607-247AA3F1DF81}" type="presOf" srcId="{34C56881-90AF-E646-A0F4-37E39242DE3F}" destId="{A7AD225E-DFFF-654C-93DB-0F3989A1E2D7}" srcOrd="0" destOrd="0" presId="urn:microsoft.com/office/officeart/2005/8/layout/hierarchy2"/>
    <dgm:cxn modelId="{11235073-6120-DA4C-8BED-15D5B84E651B}" type="presOf" srcId="{A79BD0E4-2FAC-4549-9609-713FC17B524F}" destId="{8D6B353E-BFE3-0948-925D-3CAAD4FCF97B}" srcOrd="0" destOrd="0" presId="urn:microsoft.com/office/officeart/2005/8/layout/hierarchy2"/>
    <dgm:cxn modelId="{B825B47B-0F77-2C4D-804F-B678825B557E}" srcId="{3DE48A38-AAA0-104B-9270-72CAA50C2960}" destId="{9EBE5491-E93D-5841-B0AA-E830D9DF9CD8}" srcOrd="1" destOrd="0" parTransId="{81C91F48-8A96-D940-A90C-EE74DC7FE447}" sibTransId="{FC6CA493-6D0A-684B-B6B6-EFF08BB05F31}"/>
    <dgm:cxn modelId="{924AB27D-613B-554F-AFC5-13CFE594129B}" type="presOf" srcId="{66FE7C6A-24FB-494E-B176-BB9BDB9223AC}" destId="{94B62ECF-4AF9-9E4E-814E-FA247C84AB72}" srcOrd="0" destOrd="0" presId="urn:microsoft.com/office/officeart/2005/8/layout/hierarchy2"/>
    <dgm:cxn modelId="{7D7D9185-46AB-E04C-BF75-C15B553B9017}" type="presOf" srcId="{42A57A27-BE55-D840-B10F-3F0D57CDF680}" destId="{CC121059-EF04-5B41-BD7B-F38AB3425870}" srcOrd="0" destOrd="0" presId="urn:microsoft.com/office/officeart/2005/8/layout/hierarchy2"/>
    <dgm:cxn modelId="{7E6D0497-C112-B747-BF11-EE9F393FCAFA}" type="presOf" srcId="{66FE7C6A-24FB-494E-B176-BB9BDB9223AC}" destId="{55CDF015-6E46-AC45-BCCF-C2442E6F9C19}" srcOrd="1" destOrd="0" presId="urn:microsoft.com/office/officeart/2005/8/layout/hierarchy2"/>
    <dgm:cxn modelId="{2D0ADC9F-4C65-9C4B-A867-D362FF6B8160}" srcId="{3D895921-A525-4D48-9E9C-6E0323130E27}" destId="{A79BD0E4-2FAC-4549-9609-713FC17B524F}" srcOrd="0" destOrd="0" parTransId="{A2838BB3-D050-0E4D-AE1B-535136153274}" sibTransId="{1758B835-5BE2-2C40-ADAD-3DACFEA3C498}"/>
    <dgm:cxn modelId="{EA541BA2-E716-E344-973B-FE638DA53B30}" srcId="{42A57A27-BE55-D840-B10F-3F0D57CDF680}" destId="{4BB3C438-A89E-D44B-B844-B0BD0BFD8DA0}" srcOrd="0" destOrd="0" parTransId="{22635484-81A9-DF43-8574-EA258FC0E33C}" sibTransId="{D3627400-B25D-2143-A8B7-54FF8FA6B863}"/>
    <dgm:cxn modelId="{BB6741BD-35F0-6843-84B3-C9311D557EFE}" type="presOf" srcId="{3D895921-A525-4D48-9E9C-6E0323130E27}" destId="{5982CDD9-1D1D-7B47-B18C-665DA7B39398}" srcOrd="0" destOrd="0" presId="urn:microsoft.com/office/officeart/2005/8/layout/hierarchy2"/>
    <dgm:cxn modelId="{15A1C8C1-4099-7441-91B1-E1290BAFEE9C}" type="presOf" srcId="{22635484-81A9-DF43-8574-EA258FC0E33C}" destId="{25CA80A9-0AD6-254C-8657-F687E01BA88E}" srcOrd="0" destOrd="0" presId="urn:microsoft.com/office/officeart/2005/8/layout/hierarchy2"/>
    <dgm:cxn modelId="{3C1BD2CB-2F19-CC45-950D-FAC4CA57F98C}" type="presOf" srcId="{A2838BB3-D050-0E4D-AE1B-535136153274}" destId="{C8FDBECF-0680-A244-8C51-8BFE621EF4FC}" srcOrd="1" destOrd="0" presId="urn:microsoft.com/office/officeart/2005/8/layout/hierarchy2"/>
    <dgm:cxn modelId="{640D09E4-A0A3-EF42-9991-9B951E812016}" type="presOf" srcId="{4BB3C438-A89E-D44B-B844-B0BD0BFD8DA0}" destId="{E00D92C8-A08C-3B40-8637-8CFDBBBE79DF}" srcOrd="0" destOrd="0" presId="urn:microsoft.com/office/officeart/2005/8/layout/hierarchy2"/>
    <dgm:cxn modelId="{ACAA67EC-82AE-E342-9F53-C22C4942089D}" type="presOf" srcId="{1B351BD2-1EE4-ED40-8438-AE294373CA66}" destId="{216A1094-09A7-5240-B90E-EAE9FD597834}" srcOrd="1" destOrd="0" presId="urn:microsoft.com/office/officeart/2005/8/layout/hierarchy2"/>
    <dgm:cxn modelId="{B7E43FF1-4D4B-A441-8EC6-FDAE27A32C2E}" srcId="{9EBE5491-E93D-5841-B0AA-E830D9DF9CD8}" destId="{3D895921-A525-4D48-9E9C-6E0323130E27}" srcOrd="0" destOrd="0" parTransId="{1B351BD2-1EE4-ED40-8438-AE294373CA66}" sibTransId="{4C86CD46-AC77-9345-807D-6DF994A7407E}"/>
    <dgm:cxn modelId="{7DD59DF7-A957-4949-91EC-5DCBE27E53BA}" type="presOf" srcId="{C0795D07-A1E5-B541-850D-0618587EEB50}" destId="{BD228179-465E-124F-9CAD-594E06DAE12E}" srcOrd="1" destOrd="0" presId="urn:microsoft.com/office/officeart/2005/8/layout/hierarchy2"/>
    <dgm:cxn modelId="{D6F678B7-86C8-D943-89F2-10FED69CE80D}" type="presParOf" srcId="{1AAD0F0C-E00D-9343-A8A0-5567AECCC829}" destId="{B3C6A26D-82BC-0744-9B08-6606AA19FC41}" srcOrd="0" destOrd="0" presId="urn:microsoft.com/office/officeart/2005/8/layout/hierarchy2"/>
    <dgm:cxn modelId="{AEC90873-5C7A-6A4E-A2BE-A8966303E212}" type="presParOf" srcId="{B3C6A26D-82BC-0744-9B08-6606AA19FC41}" destId="{185884CC-7F7B-284F-ABBB-2A74A9760BB4}" srcOrd="0" destOrd="0" presId="urn:microsoft.com/office/officeart/2005/8/layout/hierarchy2"/>
    <dgm:cxn modelId="{514A2238-3812-F744-B224-F1972812FC27}" type="presParOf" srcId="{B3C6A26D-82BC-0744-9B08-6606AA19FC41}" destId="{87DB45B2-30B5-564C-94DB-5A7C101D041D}" srcOrd="1" destOrd="0" presId="urn:microsoft.com/office/officeart/2005/8/layout/hierarchy2"/>
    <dgm:cxn modelId="{37031868-325D-C348-9BC6-1BA143397DA8}" type="presParOf" srcId="{87DB45B2-30B5-564C-94DB-5A7C101D041D}" destId="{12428B7C-7F1C-4347-876C-F0FF6DBA1686}" srcOrd="0" destOrd="0" presId="urn:microsoft.com/office/officeart/2005/8/layout/hierarchy2"/>
    <dgm:cxn modelId="{F9A138AE-D636-5F43-85DD-AE8D141D0BE9}" type="presParOf" srcId="{12428B7C-7F1C-4347-876C-F0FF6DBA1686}" destId="{BD228179-465E-124F-9CAD-594E06DAE12E}" srcOrd="0" destOrd="0" presId="urn:microsoft.com/office/officeart/2005/8/layout/hierarchy2"/>
    <dgm:cxn modelId="{AA6228AC-9353-8947-B2D6-3AE915ABCF73}" type="presParOf" srcId="{87DB45B2-30B5-564C-94DB-5A7C101D041D}" destId="{2BEE6813-AEB4-7243-8396-3B56D7D576A8}" srcOrd="1" destOrd="0" presId="urn:microsoft.com/office/officeart/2005/8/layout/hierarchy2"/>
    <dgm:cxn modelId="{1E710CA7-3F10-874E-A3F9-CF843986AB5D}" type="presParOf" srcId="{2BEE6813-AEB4-7243-8396-3B56D7D576A8}" destId="{CC121059-EF04-5B41-BD7B-F38AB3425870}" srcOrd="0" destOrd="0" presId="urn:microsoft.com/office/officeart/2005/8/layout/hierarchy2"/>
    <dgm:cxn modelId="{1CD441FC-13AF-AC44-9C8B-12BDDD496DD4}" type="presParOf" srcId="{2BEE6813-AEB4-7243-8396-3B56D7D576A8}" destId="{913DE7B0-311F-2941-8599-B38E52AF47F6}" srcOrd="1" destOrd="0" presId="urn:microsoft.com/office/officeart/2005/8/layout/hierarchy2"/>
    <dgm:cxn modelId="{14392DA8-CA75-C54A-BE0C-9FB4E74EFF91}" type="presParOf" srcId="{913DE7B0-311F-2941-8599-B38E52AF47F6}" destId="{25CA80A9-0AD6-254C-8657-F687E01BA88E}" srcOrd="0" destOrd="0" presId="urn:microsoft.com/office/officeart/2005/8/layout/hierarchy2"/>
    <dgm:cxn modelId="{1251778A-B0DB-2B46-B571-072C9765ABE5}" type="presParOf" srcId="{25CA80A9-0AD6-254C-8657-F687E01BA88E}" destId="{E2C64753-B097-6542-A235-20C4A16AF4E8}" srcOrd="0" destOrd="0" presId="urn:microsoft.com/office/officeart/2005/8/layout/hierarchy2"/>
    <dgm:cxn modelId="{55512978-2075-2B40-B19B-4D5810315917}" type="presParOf" srcId="{913DE7B0-311F-2941-8599-B38E52AF47F6}" destId="{29E7093E-A53D-8343-9E10-90F9E250C76B}" srcOrd="1" destOrd="0" presId="urn:microsoft.com/office/officeart/2005/8/layout/hierarchy2"/>
    <dgm:cxn modelId="{ED6BC815-4DF9-804E-817F-FD59E5E5DB7F}" type="presParOf" srcId="{29E7093E-A53D-8343-9E10-90F9E250C76B}" destId="{E00D92C8-A08C-3B40-8637-8CFDBBBE79DF}" srcOrd="0" destOrd="0" presId="urn:microsoft.com/office/officeart/2005/8/layout/hierarchy2"/>
    <dgm:cxn modelId="{27D9F92C-249C-FC4D-8DF4-76E458FD5D61}" type="presParOf" srcId="{29E7093E-A53D-8343-9E10-90F9E250C76B}" destId="{49F157B4-BAA0-D248-A70F-829AFF2F97EC}" srcOrd="1" destOrd="0" presId="urn:microsoft.com/office/officeart/2005/8/layout/hierarchy2"/>
    <dgm:cxn modelId="{D8EE57B7-F1BC-5240-86DB-DAA631134191}" type="presParOf" srcId="{87DB45B2-30B5-564C-94DB-5A7C101D041D}" destId="{B13308BE-63BE-AA43-8354-66B63783DF3D}" srcOrd="2" destOrd="0" presId="urn:microsoft.com/office/officeart/2005/8/layout/hierarchy2"/>
    <dgm:cxn modelId="{D5CC34A1-9C0D-DB4B-9FE9-59B96A3F9D0E}" type="presParOf" srcId="{B13308BE-63BE-AA43-8354-66B63783DF3D}" destId="{D4E62B8C-DFC4-E740-8B29-FCDC7C0EA0E0}" srcOrd="0" destOrd="0" presId="urn:microsoft.com/office/officeart/2005/8/layout/hierarchy2"/>
    <dgm:cxn modelId="{263115E6-CEDF-7240-8B7A-E3EFC8DD8D8A}" type="presParOf" srcId="{87DB45B2-30B5-564C-94DB-5A7C101D041D}" destId="{063FB378-D2EA-6D46-A1F0-D9CC149A3FEA}" srcOrd="3" destOrd="0" presId="urn:microsoft.com/office/officeart/2005/8/layout/hierarchy2"/>
    <dgm:cxn modelId="{29D57D19-0120-884D-9408-E9CE2745E30A}" type="presParOf" srcId="{063FB378-D2EA-6D46-A1F0-D9CC149A3FEA}" destId="{C4A7FD44-CA20-3745-B0F0-CF06E01F0ED6}" srcOrd="0" destOrd="0" presId="urn:microsoft.com/office/officeart/2005/8/layout/hierarchy2"/>
    <dgm:cxn modelId="{4B98FB47-438B-634B-A3EF-7F52089A38CC}" type="presParOf" srcId="{063FB378-D2EA-6D46-A1F0-D9CC149A3FEA}" destId="{8F4ED70D-4D68-3946-8FF3-4220E655A1EE}" srcOrd="1" destOrd="0" presId="urn:microsoft.com/office/officeart/2005/8/layout/hierarchy2"/>
    <dgm:cxn modelId="{B7E10ACF-0558-3841-AC9A-E8E591582873}" type="presParOf" srcId="{8F4ED70D-4D68-3946-8FF3-4220E655A1EE}" destId="{491FD2CF-8176-0043-8BE5-A0284F7EBFB0}" srcOrd="0" destOrd="0" presId="urn:microsoft.com/office/officeart/2005/8/layout/hierarchy2"/>
    <dgm:cxn modelId="{1DCD9BB3-2767-6342-8664-9C94CF0B0C5E}" type="presParOf" srcId="{491FD2CF-8176-0043-8BE5-A0284F7EBFB0}" destId="{216A1094-09A7-5240-B90E-EAE9FD597834}" srcOrd="0" destOrd="0" presId="urn:microsoft.com/office/officeart/2005/8/layout/hierarchy2"/>
    <dgm:cxn modelId="{FBF06191-400C-D84D-ABFB-FEE4B468898F}" type="presParOf" srcId="{8F4ED70D-4D68-3946-8FF3-4220E655A1EE}" destId="{DD3EC060-9A9C-DC41-899B-FF7F2076E669}" srcOrd="1" destOrd="0" presId="urn:microsoft.com/office/officeart/2005/8/layout/hierarchy2"/>
    <dgm:cxn modelId="{713FAFBF-7D0B-C94A-B435-F4FC99B89CFD}" type="presParOf" srcId="{DD3EC060-9A9C-DC41-899B-FF7F2076E669}" destId="{5982CDD9-1D1D-7B47-B18C-665DA7B39398}" srcOrd="0" destOrd="0" presId="urn:microsoft.com/office/officeart/2005/8/layout/hierarchy2"/>
    <dgm:cxn modelId="{8269AC01-6D66-FB44-85E1-7DE8E01856D9}" type="presParOf" srcId="{DD3EC060-9A9C-DC41-899B-FF7F2076E669}" destId="{F1B8DF92-C0CC-4045-8360-72F36CD21E01}" srcOrd="1" destOrd="0" presId="urn:microsoft.com/office/officeart/2005/8/layout/hierarchy2"/>
    <dgm:cxn modelId="{44812CAF-D836-7242-B8AB-BAD0F96C10C7}" type="presParOf" srcId="{F1B8DF92-C0CC-4045-8360-72F36CD21E01}" destId="{443A899F-817A-0A45-BCA5-C36308FFCEAF}" srcOrd="0" destOrd="0" presId="urn:microsoft.com/office/officeart/2005/8/layout/hierarchy2"/>
    <dgm:cxn modelId="{18F726C2-A06C-0244-A400-0C7B968B55F0}" type="presParOf" srcId="{443A899F-817A-0A45-BCA5-C36308FFCEAF}" destId="{C8FDBECF-0680-A244-8C51-8BFE621EF4FC}" srcOrd="0" destOrd="0" presId="urn:microsoft.com/office/officeart/2005/8/layout/hierarchy2"/>
    <dgm:cxn modelId="{8BA3C5C0-60BD-124B-912C-1B3A132FBC06}" type="presParOf" srcId="{F1B8DF92-C0CC-4045-8360-72F36CD21E01}" destId="{4A1F0901-1CEE-764E-ABDB-156A024457F4}" srcOrd="1" destOrd="0" presId="urn:microsoft.com/office/officeart/2005/8/layout/hierarchy2"/>
    <dgm:cxn modelId="{6649531C-182A-B945-8A33-80E9CA8F7BC8}" type="presParOf" srcId="{4A1F0901-1CEE-764E-ABDB-156A024457F4}" destId="{8D6B353E-BFE3-0948-925D-3CAAD4FCF97B}" srcOrd="0" destOrd="0" presId="urn:microsoft.com/office/officeart/2005/8/layout/hierarchy2"/>
    <dgm:cxn modelId="{8BEC76E2-1456-144C-BDF9-AE640754841A}" type="presParOf" srcId="{4A1F0901-1CEE-764E-ABDB-156A024457F4}" destId="{205DFF27-713C-BA4A-B2F3-9397BECD1F6F}" srcOrd="1" destOrd="0" presId="urn:microsoft.com/office/officeart/2005/8/layout/hierarchy2"/>
    <dgm:cxn modelId="{ACBF1C2D-9A36-D34C-8FCF-47470C5713E2}" type="presParOf" srcId="{F1B8DF92-C0CC-4045-8360-72F36CD21E01}" destId="{94B62ECF-4AF9-9E4E-814E-FA247C84AB72}" srcOrd="2" destOrd="0" presId="urn:microsoft.com/office/officeart/2005/8/layout/hierarchy2"/>
    <dgm:cxn modelId="{33CC0DBD-1B4E-8945-9DFC-FDBC7D8BE62E}" type="presParOf" srcId="{94B62ECF-4AF9-9E4E-814E-FA247C84AB72}" destId="{55CDF015-6E46-AC45-BCCF-C2442E6F9C19}" srcOrd="0" destOrd="0" presId="urn:microsoft.com/office/officeart/2005/8/layout/hierarchy2"/>
    <dgm:cxn modelId="{85BB403A-F13C-494F-84EF-078C4597CDFA}" type="presParOf" srcId="{F1B8DF92-C0CC-4045-8360-72F36CD21E01}" destId="{CCAD10B6-2960-204A-BB22-3C1247098E12}" srcOrd="3" destOrd="0" presId="urn:microsoft.com/office/officeart/2005/8/layout/hierarchy2"/>
    <dgm:cxn modelId="{B87D80EA-6116-F148-B02D-1DE53BE5CA5E}" type="presParOf" srcId="{CCAD10B6-2960-204A-BB22-3C1247098E12}" destId="{A7AD225E-DFFF-654C-93DB-0F3989A1E2D7}" srcOrd="0" destOrd="0" presId="urn:microsoft.com/office/officeart/2005/8/layout/hierarchy2"/>
    <dgm:cxn modelId="{3E4D7B09-5967-0243-871A-1CD7AB28BCD1}" type="presParOf" srcId="{CCAD10B6-2960-204A-BB22-3C1247098E12}" destId="{5C198B22-9DD1-0844-9370-9A43555544D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AB4010-99AC-9E4D-8C69-83232FDB99D3}" type="doc">
      <dgm:prSet loTypeId="urn:microsoft.com/office/officeart/2005/8/layout/hierarchy2" loCatId="" qsTypeId="urn:microsoft.com/office/officeart/2005/8/quickstyle/simple2" qsCatId="simple" csTypeId="urn:microsoft.com/office/officeart/2005/8/colors/accent0_1" csCatId="mainScheme" phldr="1"/>
      <dgm:spPr/>
      <dgm:t>
        <a:bodyPr/>
        <a:lstStyle/>
        <a:p>
          <a:endParaRPr lang="zh-CN" altLang="en-US"/>
        </a:p>
      </dgm:t>
    </dgm:pt>
    <dgm:pt modelId="{3DE48A38-AAA0-104B-9270-72CAA50C2960}">
      <dgm:prSet phldrT="[文本]" custT="1"/>
      <dgm:spPr/>
      <dgm:t>
        <a:bodyPr/>
        <a:lstStyle/>
        <a:p>
          <a:r>
            <a:rPr lang="zh-CN" altLang="en-US" sz="2000" dirty="0">
              <a:latin typeface="Microsoft YaHei" charset="-122"/>
              <a:ea typeface="Microsoft YaHei" charset="-122"/>
              <a:cs typeface="Microsoft YaHei" charset="-122"/>
            </a:rPr>
            <a:t>实现数据可靠传输</a:t>
          </a:r>
        </a:p>
      </dgm:t>
    </dgm:pt>
    <dgm:pt modelId="{937C3B3B-ECE3-2841-BEB0-B7543F49518A}" type="par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BFE56C82-6919-294D-871A-61FB172FACA0}" type="sibTrans" cxnId="{E3A4CE13-5D39-154C-9EEE-CFC95BBB3ECC}">
      <dgm:prSet/>
      <dgm:spPr/>
      <dgm:t>
        <a:bodyPr/>
        <a:lstStyle/>
        <a:p>
          <a:endParaRPr lang="zh-CN" altLang="en-US" sz="2000">
            <a:latin typeface="Microsoft YaHei" charset="-122"/>
            <a:ea typeface="Microsoft YaHei" charset="-122"/>
            <a:cs typeface="Microsoft YaHei" charset="-122"/>
          </a:endParaRPr>
        </a:p>
      </dgm:t>
    </dgm:pt>
    <dgm:pt modelId="{42A57A27-BE55-D840-B10F-3F0D57CDF680}">
      <dgm:prSet phldrT="[文本]" custT="1"/>
      <dgm:spPr/>
      <dgm:t>
        <a:bodyPr/>
        <a:lstStyle/>
        <a:p>
          <a:r>
            <a:rPr lang="zh-CN" altLang="en-US" sz="2000" dirty="0">
              <a:latin typeface="Microsoft YaHei" charset="-122"/>
              <a:ea typeface="Microsoft YaHei" charset="-122"/>
              <a:cs typeface="Microsoft YaHei" charset="-122"/>
            </a:rPr>
            <a:t>自动重传请求协议</a:t>
          </a:r>
          <a:r>
            <a:rPr lang="en-US" altLang="zh-CN" sz="2000" dirty="0">
              <a:latin typeface="Microsoft YaHei" charset="-122"/>
              <a:ea typeface="Microsoft YaHei" charset="-122"/>
              <a:cs typeface="Microsoft YaHei" charset="-122"/>
            </a:rPr>
            <a:t>ARQ</a:t>
          </a:r>
          <a:endParaRPr lang="zh-CN" altLang="en-US" sz="2000" dirty="0">
            <a:latin typeface="Microsoft YaHei" charset="-122"/>
            <a:ea typeface="Microsoft YaHei" charset="-122"/>
            <a:cs typeface="Microsoft YaHei" charset="-122"/>
          </a:endParaRPr>
        </a:p>
      </dgm:t>
    </dgm:pt>
    <dgm:pt modelId="{C0795D07-A1E5-B541-850D-0618587EEB50}" type="parTrans" cxnId="{F6CBDF2B-C9DC-D249-B5D9-93B7BF16699C}">
      <dgm:prSet custT="1"/>
      <dgm:spPr/>
      <dgm:t>
        <a:bodyPr/>
        <a:lstStyle/>
        <a:p>
          <a:endParaRPr lang="zh-CN" altLang="en-US" sz="2000">
            <a:latin typeface="Microsoft YaHei" charset="-122"/>
            <a:ea typeface="Microsoft YaHei" charset="-122"/>
            <a:cs typeface="Microsoft YaHei" charset="-122"/>
          </a:endParaRPr>
        </a:p>
      </dgm:t>
    </dgm:pt>
    <dgm:pt modelId="{CDE652DE-E005-B540-8DE5-3C1783640EE8}" type="sibTrans" cxnId="{F6CBDF2B-C9DC-D249-B5D9-93B7BF16699C}">
      <dgm:prSet/>
      <dgm:spPr/>
      <dgm:t>
        <a:bodyPr/>
        <a:lstStyle/>
        <a:p>
          <a:endParaRPr lang="zh-CN" altLang="en-US" sz="2000">
            <a:latin typeface="Microsoft YaHei" charset="-122"/>
            <a:ea typeface="Microsoft YaHei" charset="-122"/>
            <a:cs typeface="Microsoft YaHei" charset="-122"/>
          </a:endParaRPr>
        </a:p>
      </dgm:t>
    </dgm:pt>
    <dgm:pt modelId="{4BB3C438-A89E-D44B-B844-B0BD0BFD8DA0}">
      <dgm:prSet phldrT="[文本]" custT="1"/>
      <dgm:spPr/>
      <dgm:t>
        <a:bodyPr/>
        <a:lstStyle/>
        <a:p>
          <a:r>
            <a:rPr lang="zh-CN" altLang="en-US" sz="2000" dirty="0">
              <a:latin typeface="Microsoft YaHei" charset="-122"/>
              <a:ea typeface="Microsoft YaHei" charset="-122"/>
              <a:cs typeface="Microsoft YaHei" charset="-122"/>
            </a:rPr>
            <a:t>停</a:t>
          </a:r>
          <a:r>
            <a:rPr lang="en-US" altLang="zh-CN" sz="2000" dirty="0">
              <a:latin typeface="Microsoft YaHei" charset="-122"/>
              <a:ea typeface="Microsoft YaHei" charset="-122"/>
              <a:cs typeface="Microsoft YaHei" charset="-122"/>
            </a:rPr>
            <a:t>-</a:t>
          </a:r>
          <a:r>
            <a:rPr lang="zh-CN" altLang="en-US" sz="2000" dirty="0">
              <a:latin typeface="Microsoft YaHei" charset="-122"/>
              <a:ea typeface="Microsoft YaHei" charset="-122"/>
              <a:cs typeface="Microsoft YaHei" charset="-122"/>
            </a:rPr>
            <a:t>等协议</a:t>
          </a:r>
        </a:p>
      </dgm:t>
    </dgm:pt>
    <dgm:pt modelId="{22635484-81A9-DF43-8574-EA258FC0E33C}" type="parTrans" cxnId="{EA541BA2-E716-E344-973B-FE638DA53B30}">
      <dgm:prSet custT="1"/>
      <dgm:spPr/>
      <dgm:t>
        <a:bodyPr/>
        <a:lstStyle/>
        <a:p>
          <a:endParaRPr lang="zh-CN" altLang="en-US" sz="2000">
            <a:latin typeface="Microsoft YaHei" charset="-122"/>
            <a:ea typeface="Microsoft YaHei" charset="-122"/>
            <a:cs typeface="Microsoft YaHei" charset="-122"/>
          </a:endParaRPr>
        </a:p>
      </dgm:t>
    </dgm:pt>
    <dgm:pt modelId="{D3627400-B25D-2143-A8B7-54FF8FA6B863}" type="sibTrans" cxnId="{EA541BA2-E716-E344-973B-FE638DA53B30}">
      <dgm:prSet/>
      <dgm:spPr/>
      <dgm:t>
        <a:bodyPr/>
        <a:lstStyle/>
        <a:p>
          <a:endParaRPr lang="zh-CN" altLang="en-US" sz="2000">
            <a:latin typeface="Microsoft YaHei" charset="-122"/>
            <a:ea typeface="Microsoft YaHei" charset="-122"/>
            <a:cs typeface="Microsoft YaHei" charset="-122"/>
          </a:endParaRPr>
        </a:p>
      </dgm:t>
    </dgm:pt>
    <dgm:pt modelId="{9EBE5491-E93D-5841-B0AA-E830D9DF9CD8}">
      <dgm:prSet phldrT="[文本]" custT="1"/>
      <dgm:spPr/>
      <dgm:t>
        <a:bodyPr/>
        <a:lstStyle/>
        <a:p>
          <a:r>
            <a:rPr lang="zh-CN" altLang="en-US" sz="2000" dirty="0">
              <a:latin typeface="Microsoft YaHei" charset="-122"/>
              <a:ea typeface="Microsoft YaHei" charset="-122"/>
              <a:cs typeface="Microsoft YaHei" charset="-122"/>
            </a:rPr>
            <a:t>流水线协议</a:t>
          </a:r>
        </a:p>
        <a:p>
          <a:r>
            <a:rPr lang="zh-CN" altLang="en-US" sz="2000" dirty="0">
              <a:latin typeface="Microsoft YaHei" charset="-122"/>
              <a:ea typeface="Microsoft YaHei" charset="-122"/>
              <a:cs typeface="Microsoft YaHei" charset="-122"/>
            </a:rPr>
            <a:t>（管道协议）</a:t>
          </a:r>
        </a:p>
      </dgm:t>
    </dgm:pt>
    <dgm:pt modelId="{81C91F48-8A96-D940-A90C-EE74DC7FE447}" type="parTrans" cxnId="{B825B47B-0F77-2C4D-804F-B678825B557E}">
      <dgm:prSet custT="1"/>
      <dgm:spPr/>
      <dgm:t>
        <a:bodyPr/>
        <a:lstStyle/>
        <a:p>
          <a:endParaRPr lang="zh-CN" altLang="en-US" sz="2000">
            <a:latin typeface="Microsoft YaHei" charset="-122"/>
            <a:ea typeface="Microsoft YaHei" charset="-122"/>
            <a:cs typeface="Microsoft YaHei" charset="-122"/>
          </a:endParaRPr>
        </a:p>
      </dgm:t>
    </dgm:pt>
    <dgm:pt modelId="{FC6CA493-6D0A-684B-B6B6-EFF08BB05F31}" type="sibTrans" cxnId="{B825B47B-0F77-2C4D-804F-B678825B557E}">
      <dgm:prSet/>
      <dgm:spPr/>
      <dgm:t>
        <a:bodyPr/>
        <a:lstStyle/>
        <a:p>
          <a:endParaRPr lang="zh-CN" altLang="en-US" sz="2000">
            <a:latin typeface="Microsoft YaHei" charset="-122"/>
            <a:ea typeface="Microsoft YaHei" charset="-122"/>
            <a:cs typeface="Microsoft YaHei" charset="-122"/>
          </a:endParaRPr>
        </a:p>
      </dgm:t>
    </dgm:pt>
    <dgm:pt modelId="{3D895921-A525-4D48-9E9C-6E0323130E27}">
      <dgm:prSet phldrT="[文本]" custT="1"/>
      <dgm:spPr/>
      <dgm:t>
        <a:bodyPr/>
        <a:lstStyle/>
        <a:p>
          <a:r>
            <a:rPr lang="zh-CN" altLang="en-US" sz="2000" dirty="0">
              <a:latin typeface="Microsoft YaHei" charset="-122"/>
              <a:ea typeface="Microsoft YaHei" charset="-122"/>
              <a:cs typeface="Microsoft YaHei" charset="-122"/>
            </a:rPr>
            <a:t>滑动窗口协议</a:t>
          </a:r>
        </a:p>
      </dgm:t>
    </dgm:pt>
    <dgm:pt modelId="{1B351BD2-1EE4-ED40-8438-AE294373CA66}" type="parTrans" cxnId="{B7E43FF1-4D4B-A441-8EC6-FDAE27A32C2E}">
      <dgm:prSet custT="1"/>
      <dgm:spPr/>
      <dgm:t>
        <a:bodyPr/>
        <a:lstStyle/>
        <a:p>
          <a:endParaRPr lang="zh-CN" altLang="en-US" sz="2000">
            <a:latin typeface="Microsoft YaHei" charset="-122"/>
            <a:ea typeface="Microsoft YaHei" charset="-122"/>
            <a:cs typeface="Microsoft YaHei" charset="-122"/>
          </a:endParaRPr>
        </a:p>
      </dgm:t>
    </dgm:pt>
    <dgm:pt modelId="{4C86CD46-AC77-9345-807D-6DF994A7407E}" type="sibTrans" cxnId="{B7E43FF1-4D4B-A441-8EC6-FDAE27A32C2E}">
      <dgm:prSet/>
      <dgm:spPr/>
      <dgm:t>
        <a:bodyPr/>
        <a:lstStyle/>
        <a:p>
          <a:endParaRPr lang="zh-CN" altLang="en-US" sz="2000">
            <a:latin typeface="Microsoft YaHei" charset="-122"/>
            <a:ea typeface="Microsoft YaHei" charset="-122"/>
            <a:cs typeface="Microsoft YaHei" charset="-122"/>
          </a:endParaRPr>
        </a:p>
      </dgm:t>
    </dgm:pt>
    <dgm:pt modelId="{34C56881-90AF-E646-A0F4-37E39242DE3F}">
      <dgm:prSet phldrT="[文本]" custT="1"/>
      <dgm:spPr/>
      <dgm:t>
        <a:bodyPr/>
        <a:lstStyle/>
        <a:p>
          <a:r>
            <a:rPr lang="en-US" altLang="zh-CN" sz="2000" dirty="0">
              <a:latin typeface="Microsoft YaHei" charset="-122"/>
              <a:ea typeface="Microsoft YaHei" charset="-122"/>
              <a:cs typeface="Microsoft YaHei" charset="-122"/>
            </a:rPr>
            <a:t>SR</a:t>
          </a:r>
          <a:r>
            <a:rPr lang="zh-CN" altLang="en-US" sz="2000" dirty="0">
              <a:latin typeface="Microsoft YaHei" charset="-122"/>
              <a:ea typeface="Microsoft YaHei" charset="-122"/>
              <a:cs typeface="Microsoft YaHei" charset="-122"/>
            </a:rPr>
            <a:t>协议</a:t>
          </a:r>
        </a:p>
      </dgm:t>
    </dgm:pt>
    <dgm:pt modelId="{66FE7C6A-24FB-494E-B176-BB9BDB9223AC}" type="parTrans" cxnId="{16B9E203-56AA-C345-AA02-210B5F29FB56}">
      <dgm:prSet/>
      <dgm:spPr/>
      <dgm:t>
        <a:bodyPr/>
        <a:lstStyle/>
        <a:p>
          <a:endParaRPr lang="zh-CN" altLang="en-US"/>
        </a:p>
      </dgm:t>
    </dgm:pt>
    <dgm:pt modelId="{9A7CBA28-26F0-B64C-9104-08856932E91A}" type="sibTrans" cxnId="{16B9E203-56AA-C345-AA02-210B5F29FB56}">
      <dgm:prSet/>
      <dgm:spPr/>
      <dgm:t>
        <a:bodyPr/>
        <a:lstStyle/>
        <a:p>
          <a:endParaRPr lang="zh-CN" altLang="en-US"/>
        </a:p>
      </dgm:t>
    </dgm:pt>
    <dgm:pt modelId="{A79BD0E4-2FAC-4549-9609-713FC17B524F}">
      <dgm:prSet phldrT="[文本]" custT="1"/>
      <dgm:spPr/>
      <dgm:t>
        <a:bodyPr/>
        <a:lstStyle/>
        <a:p>
          <a:r>
            <a:rPr lang="en-US" altLang="zh-CN" sz="2000" dirty="0">
              <a:latin typeface="Microsoft YaHei" charset="-122"/>
              <a:ea typeface="Microsoft YaHei" charset="-122"/>
              <a:cs typeface="Microsoft YaHei" charset="-122"/>
            </a:rPr>
            <a:t>GBN</a:t>
          </a:r>
          <a:r>
            <a:rPr lang="zh-CN" altLang="en-US" sz="2000" dirty="0">
              <a:latin typeface="Microsoft YaHei" charset="-122"/>
              <a:ea typeface="Microsoft YaHei" charset="-122"/>
              <a:cs typeface="Microsoft YaHei" charset="-122"/>
            </a:rPr>
            <a:t>协议</a:t>
          </a:r>
        </a:p>
      </dgm:t>
    </dgm:pt>
    <dgm:pt modelId="{A2838BB3-D050-0E4D-AE1B-535136153274}" type="parTrans" cxnId="{2D0ADC9F-4C65-9C4B-A867-D362FF6B8160}">
      <dgm:prSet/>
      <dgm:spPr/>
      <dgm:t>
        <a:bodyPr/>
        <a:lstStyle/>
        <a:p>
          <a:endParaRPr lang="zh-CN" altLang="en-US"/>
        </a:p>
      </dgm:t>
    </dgm:pt>
    <dgm:pt modelId="{1758B835-5BE2-2C40-ADAD-3DACFEA3C498}" type="sibTrans" cxnId="{2D0ADC9F-4C65-9C4B-A867-D362FF6B8160}">
      <dgm:prSet/>
      <dgm:spPr/>
      <dgm:t>
        <a:bodyPr/>
        <a:lstStyle/>
        <a:p>
          <a:endParaRPr lang="zh-CN" altLang="en-US"/>
        </a:p>
      </dgm:t>
    </dgm:pt>
    <dgm:pt modelId="{1AAD0F0C-E00D-9343-A8A0-5567AECCC829}" type="pres">
      <dgm:prSet presAssocID="{A3AB4010-99AC-9E4D-8C69-83232FDB99D3}" presName="diagram" presStyleCnt="0">
        <dgm:presLayoutVars>
          <dgm:chPref val="1"/>
          <dgm:dir/>
          <dgm:animOne val="branch"/>
          <dgm:animLvl val="lvl"/>
          <dgm:resizeHandles val="exact"/>
        </dgm:presLayoutVars>
      </dgm:prSet>
      <dgm:spPr/>
    </dgm:pt>
    <dgm:pt modelId="{B3C6A26D-82BC-0744-9B08-6606AA19FC41}" type="pres">
      <dgm:prSet presAssocID="{3DE48A38-AAA0-104B-9270-72CAA50C2960}" presName="root1" presStyleCnt="0"/>
      <dgm:spPr/>
    </dgm:pt>
    <dgm:pt modelId="{185884CC-7F7B-284F-ABBB-2A74A9760BB4}" type="pres">
      <dgm:prSet presAssocID="{3DE48A38-AAA0-104B-9270-72CAA50C2960}" presName="LevelOneTextNode" presStyleLbl="node0" presStyleIdx="0" presStyleCnt="1" custScaleX="130652">
        <dgm:presLayoutVars>
          <dgm:chPref val="3"/>
        </dgm:presLayoutVars>
      </dgm:prSet>
      <dgm:spPr/>
    </dgm:pt>
    <dgm:pt modelId="{87DB45B2-30B5-564C-94DB-5A7C101D041D}" type="pres">
      <dgm:prSet presAssocID="{3DE48A38-AAA0-104B-9270-72CAA50C2960}" presName="level2hierChild" presStyleCnt="0"/>
      <dgm:spPr/>
    </dgm:pt>
    <dgm:pt modelId="{12428B7C-7F1C-4347-876C-F0FF6DBA1686}" type="pres">
      <dgm:prSet presAssocID="{C0795D07-A1E5-B541-850D-0618587EEB50}" presName="conn2-1" presStyleLbl="parChTrans1D2" presStyleIdx="0" presStyleCnt="2"/>
      <dgm:spPr/>
    </dgm:pt>
    <dgm:pt modelId="{BD228179-465E-124F-9CAD-594E06DAE12E}" type="pres">
      <dgm:prSet presAssocID="{C0795D07-A1E5-B541-850D-0618587EEB50}" presName="connTx" presStyleLbl="parChTrans1D2" presStyleIdx="0" presStyleCnt="2"/>
      <dgm:spPr/>
    </dgm:pt>
    <dgm:pt modelId="{2BEE6813-AEB4-7243-8396-3B56D7D576A8}" type="pres">
      <dgm:prSet presAssocID="{42A57A27-BE55-D840-B10F-3F0D57CDF680}" presName="root2" presStyleCnt="0"/>
      <dgm:spPr/>
    </dgm:pt>
    <dgm:pt modelId="{CC121059-EF04-5B41-BD7B-F38AB3425870}" type="pres">
      <dgm:prSet presAssocID="{42A57A27-BE55-D840-B10F-3F0D57CDF680}" presName="LevelTwoTextNode" presStyleLbl="node2" presStyleIdx="0" presStyleCnt="2" custScaleX="188973">
        <dgm:presLayoutVars>
          <dgm:chPref val="3"/>
        </dgm:presLayoutVars>
      </dgm:prSet>
      <dgm:spPr/>
    </dgm:pt>
    <dgm:pt modelId="{913DE7B0-311F-2941-8599-B38E52AF47F6}" type="pres">
      <dgm:prSet presAssocID="{42A57A27-BE55-D840-B10F-3F0D57CDF680}" presName="level3hierChild" presStyleCnt="0"/>
      <dgm:spPr/>
    </dgm:pt>
    <dgm:pt modelId="{25CA80A9-0AD6-254C-8657-F687E01BA88E}" type="pres">
      <dgm:prSet presAssocID="{22635484-81A9-DF43-8574-EA258FC0E33C}" presName="conn2-1" presStyleLbl="parChTrans1D3" presStyleIdx="0" presStyleCnt="2"/>
      <dgm:spPr/>
    </dgm:pt>
    <dgm:pt modelId="{E2C64753-B097-6542-A235-20C4A16AF4E8}" type="pres">
      <dgm:prSet presAssocID="{22635484-81A9-DF43-8574-EA258FC0E33C}" presName="connTx" presStyleLbl="parChTrans1D3" presStyleIdx="0" presStyleCnt="2"/>
      <dgm:spPr/>
    </dgm:pt>
    <dgm:pt modelId="{29E7093E-A53D-8343-9E10-90F9E250C76B}" type="pres">
      <dgm:prSet presAssocID="{4BB3C438-A89E-D44B-B844-B0BD0BFD8DA0}" presName="root2" presStyleCnt="0"/>
      <dgm:spPr/>
    </dgm:pt>
    <dgm:pt modelId="{E00D92C8-A08C-3B40-8637-8CFDBBBE79DF}" type="pres">
      <dgm:prSet presAssocID="{4BB3C438-A89E-D44B-B844-B0BD0BFD8DA0}" presName="LevelTwoTextNode" presStyleLbl="node3" presStyleIdx="0" presStyleCnt="2">
        <dgm:presLayoutVars>
          <dgm:chPref val="3"/>
        </dgm:presLayoutVars>
      </dgm:prSet>
      <dgm:spPr/>
    </dgm:pt>
    <dgm:pt modelId="{49F157B4-BAA0-D248-A70F-829AFF2F97EC}" type="pres">
      <dgm:prSet presAssocID="{4BB3C438-A89E-D44B-B844-B0BD0BFD8DA0}" presName="level3hierChild" presStyleCnt="0"/>
      <dgm:spPr/>
    </dgm:pt>
    <dgm:pt modelId="{B13308BE-63BE-AA43-8354-66B63783DF3D}" type="pres">
      <dgm:prSet presAssocID="{81C91F48-8A96-D940-A90C-EE74DC7FE447}" presName="conn2-1" presStyleLbl="parChTrans1D2" presStyleIdx="1" presStyleCnt="2"/>
      <dgm:spPr/>
    </dgm:pt>
    <dgm:pt modelId="{D4E62B8C-DFC4-E740-8B29-FCDC7C0EA0E0}" type="pres">
      <dgm:prSet presAssocID="{81C91F48-8A96-D940-A90C-EE74DC7FE447}" presName="connTx" presStyleLbl="parChTrans1D2" presStyleIdx="1" presStyleCnt="2"/>
      <dgm:spPr/>
    </dgm:pt>
    <dgm:pt modelId="{063FB378-D2EA-6D46-A1F0-D9CC149A3FEA}" type="pres">
      <dgm:prSet presAssocID="{9EBE5491-E93D-5841-B0AA-E830D9DF9CD8}" presName="root2" presStyleCnt="0"/>
      <dgm:spPr/>
    </dgm:pt>
    <dgm:pt modelId="{C4A7FD44-CA20-3745-B0F0-CF06E01F0ED6}" type="pres">
      <dgm:prSet presAssocID="{9EBE5491-E93D-5841-B0AA-E830D9DF9CD8}" presName="LevelTwoTextNode" presStyleLbl="node2" presStyleIdx="1" presStyleCnt="2" custScaleX="188973">
        <dgm:presLayoutVars>
          <dgm:chPref val="3"/>
        </dgm:presLayoutVars>
      </dgm:prSet>
      <dgm:spPr/>
    </dgm:pt>
    <dgm:pt modelId="{8F4ED70D-4D68-3946-8FF3-4220E655A1EE}" type="pres">
      <dgm:prSet presAssocID="{9EBE5491-E93D-5841-B0AA-E830D9DF9CD8}" presName="level3hierChild" presStyleCnt="0"/>
      <dgm:spPr/>
    </dgm:pt>
    <dgm:pt modelId="{491FD2CF-8176-0043-8BE5-A0284F7EBFB0}" type="pres">
      <dgm:prSet presAssocID="{1B351BD2-1EE4-ED40-8438-AE294373CA66}" presName="conn2-1" presStyleLbl="parChTrans1D3" presStyleIdx="1" presStyleCnt="2"/>
      <dgm:spPr/>
    </dgm:pt>
    <dgm:pt modelId="{216A1094-09A7-5240-B90E-EAE9FD597834}" type="pres">
      <dgm:prSet presAssocID="{1B351BD2-1EE4-ED40-8438-AE294373CA66}" presName="connTx" presStyleLbl="parChTrans1D3" presStyleIdx="1" presStyleCnt="2"/>
      <dgm:spPr/>
    </dgm:pt>
    <dgm:pt modelId="{DD3EC060-9A9C-DC41-899B-FF7F2076E669}" type="pres">
      <dgm:prSet presAssocID="{3D895921-A525-4D48-9E9C-6E0323130E27}" presName="root2" presStyleCnt="0"/>
      <dgm:spPr/>
    </dgm:pt>
    <dgm:pt modelId="{5982CDD9-1D1D-7B47-B18C-665DA7B39398}" type="pres">
      <dgm:prSet presAssocID="{3D895921-A525-4D48-9E9C-6E0323130E27}" presName="LevelTwoTextNode" presStyleLbl="node3" presStyleIdx="1" presStyleCnt="2">
        <dgm:presLayoutVars>
          <dgm:chPref val="3"/>
        </dgm:presLayoutVars>
      </dgm:prSet>
      <dgm:spPr/>
    </dgm:pt>
    <dgm:pt modelId="{F1B8DF92-C0CC-4045-8360-72F36CD21E01}" type="pres">
      <dgm:prSet presAssocID="{3D895921-A525-4D48-9E9C-6E0323130E27}" presName="level3hierChild" presStyleCnt="0"/>
      <dgm:spPr/>
    </dgm:pt>
    <dgm:pt modelId="{443A899F-817A-0A45-BCA5-C36308FFCEAF}" type="pres">
      <dgm:prSet presAssocID="{A2838BB3-D050-0E4D-AE1B-535136153274}" presName="conn2-1" presStyleLbl="parChTrans1D4" presStyleIdx="0" presStyleCnt="2"/>
      <dgm:spPr/>
    </dgm:pt>
    <dgm:pt modelId="{C8FDBECF-0680-A244-8C51-8BFE621EF4FC}" type="pres">
      <dgm:prSet presAssocID="{A2838BB3-D050-0E4D-AE1B-535136153274}" presName="connTx" presStyleLbl="parChTrans1D4" presStyleIdx="0" presStyleCnt="2"/>
      <dgm:spPr/>
    </dgm:pt>
    <dgm:pt modelId="{4A1F0901-1CEE-764E-ABDB-156A024457F4}" type="pres">
      <dgm:prSet presAssocID="{A79BD0E4-2FAC-4549-9609-713FC17B524F}" presName="root2" presStyleCnt="0"/>
      <dgm:spPr/>
    </dgm:pt>
    <dgm:pt modelId="{8D6B353E-BFE3-0948-925D-3CAAD4FCF97B}" type="pres">
      <dgm:prSet presAssocID="{A79BD0E4-2FAC-4549-9609-713FC17B524F}" presName="LevelTwoTextNode" presStyleLbl="node4" presStyleIdx="0" presStyleCnt="2">
        <dgm:presLayoutVars>
          <dgm:chPref val="3"/>
        </dgm:presLayoutVars>
      </dgm:prSet>
      <dgm:spPr/>
    </dgm:pt>
    <dgm:pt modelId="{205DFF27-713C-BA4A-B2F3-9397BECD1F6F}" type="pres">
      <dgm:prSet presAssocID="{A79BD0E4-2FAC-4549-9609-713FC17B524F}" presName="level3hierChild" presStyleCnt="0"/>
      <dgm:spPr/>
    </dgm:pt>
    <dgm:pt modelId="{94B62ECF-4AF9-9E4E-814E-FA247C84AB72}" type="pres">
      <dgm:prSet presAssocID="{66FE7C6A-24FB-494E-B176-BB9BDB9223AC}" presName="conn2-1" presStyleLbl="parChTrans1D4" presStyleIdx="1" presStyleCnt="2"/>
      <dgm:spPr/>
    </dgm:pt>
    <dgm:pt modelId="{55CDF015-6E46-AC45-BCCF-C2442E6F9C19}" type="pres">
      <dgm:prSet presAssocID="{66FE7C6A-24FB-494E-B176-BB9BDB9223AC}" presName="connTx" presStyleLbl="parChTrans1D4" presStyleIdx="1" presStyleCnt="2"/>
      <dgm:spPr/>
    </dgm:pt>
    <dgm:pt modelId="{CCAD10B6-2960-204A-BB22-3C1247098E12}" type="pres">
      <dgm:prSet presAssocID="{34C56881-90AF-E646-A0F4-37E39242DE3F}" presName="root2" presStyleCnt="0"/>
      <dgm:spPr/>
    </dgm:pt>
    <dgm:pt modelId="{A7AD225E-DFFF-654C-93DB-0F3989A1E2D7}" type="pres">
      <dgm:prSet presAssocID="{34C56881-90AF-E646-A0F4-37E39242DE3F}" presName="LevelTwoTextNode" presStyleLbl="node4" presStyleIdx="1" presStyleCnt="2">
        <dgm:presLayoutVars>
          <dgm:chPref val="3"/>
        </dgm:presLayoutVars>
      </dgm:prSet>
      <dgm:spPr/>
    </dgm:pt>
    <dgm:pt modelId="{5C198B22-9DD1-0844-9370-9A43555544D5}" type="pres">
      <dgm:prSet presAssocID="{34C56881-90AF-E646-A0F4-37E39242DE3F}" presName="level3hierChild" presStyleCnt="0"/>
      <dgm:spPr/>
    </dgm:pt>
  </dgm:ptLst>
  <dgm:cxnLst>
    <dgm:cxn modelId="{16B9E203-56AA-C345-AA02-210B5F29FB56}" srcId="{3D895921-A525-4D48-9E9C-6E0323130E27}" destId="{34C56881-90AF-E646-A0F4-37E39242DE3F}" srcOrd="1" destOrd="0" parTransId="{66FE7C6A-24FB-494E-B176-BB9BDB9223AC}" sibTransId="{9A7CBA28-26F0-B64C-9104-08856932E91A}"/>
    <dgm:cxn modelId="{7656B00A-784A-4946-BFD2-7B79CDB30E2E}" type="presOf" srcId="{1B351BD2-1EE4-ED40-8438-AE294373CA66}" destId="{491FD2CF-8176-0043-8BE5-A0284F7EBFB0}" srcOrd="0" destOrd="0" presId="urn:microsoft.com/office/officeart/2005/8/layout/hierarchy2"/>
    <dgm:cxn modelId="{E3A4CE13-5D39-154C-9EEE-CFC95BBB3ECC}" srcId="{A3AB4010-99AC-9E4D-8C69-83232FDB99D3}" destId="{3DE48A38-AAA0-104B-9270-72CAA50C2960}" srcOrd="0" destOrd="0" parTransId="{937C3B3B-ECE3-2841-BEB0-B7543F49518A}" sibTransId="{BFE56C82-6919-294D-871A-61FB172FACA0}"/>
    <dgm:cxn modelId="{EAA6591A-0382-DB4C-A182-FF975A833C8E}" type="presOf" srcId="{4BB3C438-A89E-D44B-B844-B0BD0BFD8DA0}" destId="{E00D92C8-A08C-3B40-8637-8CFDBBBE79DF}" srcOrd="0" destOrd="0" presId="urn:microsoft.com/office/officeart/2005/8/layout/hierarchy2"/>
    <dgm:cxn modelId="{F6CBDF2B-C9DC-D249-B5D9-93B7BF16699C}" srcId="{3DE48A38-AAA0-104B-9270-72CAA50C2960}" destId="{42A57A27-BE55-D840-B10F-3F0D57CDF680}" srcOrd="0" destOrd="0" parTransId="{C0795D07-A1E5-B541-850D-0618587EEB50}" sibTransId="{CDE652DE-E005-B540-8DE5-3C1783640EE8}"/>
    <dgm:cxn modelId="{ED01B22E-689E-6A4F-999A-0613056DF84C}" type="presOf" srcId="{66FE7C6A-24FB-494E-B176-BB9BDB9223AC}" destId="{55CDF015-6E46-AC45-BCCF-C2442E6F9C19}" srcOrd="1" destOrd="0" presId="urn:microsoft.com/office/officeart/2005/8/layout/hierarchy2"/>
    <dgm:cxn modelId="{4A304B30-AEF0-C248-B150-DF74D2F49874}" type="presOf" srcId="{81C91F48-8A96-D940-A90C-EE74DC7FE447}" destId="{B13308BE-63BE-AA43-8354-66B63783DF3D}" srcOrd="0" destOrd="0" presId="urn:microsoft.com/office/officeart/2005/8/layout/hierarchy2"/>
    <dgm:cxn modelId="{EE5EB84B-7275-1746-9B51-A1113B610FEC}" type="presOf" srcId="{A79BD0E4-2FAC-4549-9609-713FC17B524F}" destId="{8D6B353E-BFE3-0948-925D-3CAAD4FCF97B}" srcOrd="0" destOrd="0" presId="urn:microsoft.com/office/officeart/2005/8/layout/hierarchy2"/>
    <dgm:cxn modelId="{6AA6A24D-1A50-7342-9748-18D55555BFD0}" type="presOf" srcId="{1B351BD2-1EE4-ED40-8438-AE294373CA66}" destId="{216A1094-09A7-5240-B90E-EAE9FD597834}" srcOrd="1" destOrd="0" presId="urn:microsoft.com/office/officeart/2005/8/layout/hierarchy2"/>
    <dgm:cxn modelId="{8172E34F-5B02-724B-84E6-EC19993417F4}" type="presOf" srcId="{81C91F48-8A96-D940-A90C-EE74DC7FE447}" destId="{D4E62B8C-DFC4-E740-8B29-FCDC7C0EA0E0}" srcOrd="1" destOrd="0" presId="urn:microsoft.com/office/officeart/2005/8/layout/hierarchy2"/>
    <dgm:cxn modelId="{DD348557-0833-9649-966D-9F45BDFD662C}" type="presOf" srcId="{9EBE5491-E93D-5841-B0AA-E830D9DF9CD8}" destId="{C4A7FD44-CA20-3745-B0F0-CF06E01F0ED6}" srcOrd="0" destOrd="0" presId="urn:microsoft.com/office/officeart/2005/8/layout/hierarchy2"/>
    <dgm:cxn modelId="{4515D36C-F64B-904C-AB8E-A8AA57808519}" type="presOf" srcId="{66FE7C6A-24FB-494E-B176-BB9BDB9223AC}" destId="{94B62ECF-4AF9-9E4E-814E-FA247C84AB72}" srcOrd="0" destOrd="0" presId="urn:microsoft.com/office/officeart/2005/8/layout/hierarchy2"/>
    <dgm:cxn modelId="{DAE17B70-B29D-984B-8359-84F7682823B6}" type="presOf" srcId="{22635484-81A9-DF43-8574-EA258FC0E33C}" destId="{E2C64753-B097-6542-A235-20C4A16AF4E8}" srcOrd="1" destOrd="0" presId="urn:microsoft.com/office/officeart/2005/8/layout/hierarchy2"/>
    <dgm:cxn modelId="{B825B47B-0F77-2C4D-804F-B678825B557E}" srcId="{3DE48A38-AAA0-104B-9270-72CAA50C2960}" destId="{9EBE5491-E93D-5841-B0AA-E830D9DF9CD8}" srcOrd="1" destOrd="0" parTransId="{81C91F48-8A96-D940-A90C-EE74DC7FE447}" sibTransId="{FC6CA493-6D0A-684B-B6B6-EFF08BB05F31}"/>
    <dgm:cxn modelId="{EE276A8E-A551-D54F-A240-3F5AA5A62629}" type="presOf" srcId="{A2838BB3-D050-0E4D-AE1B-535136153274}" destId="{443A899F-817A-0A45-BCA5-C36308FFCEAF}" srcOrd="0" destOrd="0" presId="urn:microsoft.com/office/officeart/2005/8/layout/hierarchy2"/>
    <dgm:cxn modelId="{09E28597-C572-034D-8794-836D912AB115}" type="presOf" srcId="{3D895921-A525-4D48-9E9C-6E0323130E27}" destId="{5982CDD9-1D1D-7B47-B18C-665DA7B39398}" srcOrd="0" destOrd="0" presId="urn:microsoft.com/office/officeart/2005/8/layout/hierarchy2"/>
    <dgm:cxn modelId="{95B39E9E-D9CC-404A-92B9-6FEBB90C80AA}" type="presOf" srcId="{C0795D07-A1E5-B541-850D-0618587EEB50}" destId="{12428B7C-7F1C-4347-876C-F0FF6DBA1686}" srcOrd="0" destOrd="0" presId="urn:microsoft.com/office/officeart/2005/8/layout/hierarchy2"/>
    <dgm:cxn modelId="{2D0ADC9F-4C65-9C4B-A867-D362FF6B8160}" srcId="{3D895921-A525-4D48-9E9C-6E0323130E27}" destId="{A79BD0E4-2FAC-4549-9609-713FC17B524F}" srcOrd="0" destOrd="0" parTransId="{A2838BB3-D050-0E4D-AE1B-535136153274}" sibTransId="{1758B835-5BE2-2C40-ADAD-3DACFEA3C498}"/>
    <dgm:cxn modelId="{EA541BA2-E716-E344-973B-FE638DA53B30}" srcId="{42A57A27-BE55-D840-B10F-3F0D57CDF680}" destId="{4BB3C438-A89E-D44B-B844-B0BD0BFD8DA0}" srcOrd="0" destOrd="0" parTransId="{22635484-81A9-DF43-8574-EA258FC0E33C}" sibTransId="{D3627400-B25D-2143-A8B7-54FF8FA6B863}"/>
    <dgm:cxn modelId="{B29800B8-004A-8447-842D-4644C3CDC5DA}" type="presOf" srcId="{C0795D07-A1E5-B541-850D-0618587EEB50}" destId="{BD228179-465E-124F-9CAD-594E06DAE12E}" srcOrd="1" destOrd="0" presId="urn:microsoft.com/office/officeart/2005/8/layout/hierarchy2"/>
    <dgm:cxn modelId="{6042C1BF-9C31-7849-AB88-7717C2CAE9EE}" type="presOf" srcId="{34C56881-90AF-E646-A0F4-37E39242DE3F}" destId="{A7AD225E-DFFF-654C-93DB-0F3989A1E2D7}" srcOrd="0" destOrd="0" presId="urn:microsoft.com/office/officeart/2005/8/layout/hierarchy2"/>
    <dgm:cxn modelId="{1BB4D2C8-5060-DB4E-986A-C851758F707C}" type="presOf" srcId="{42A57A27-BE55-D840-B10F-3F0D57CDF680}" destId="{CC121059-EF04-5B41-BD7B-F38AB3425870}" srcOrd="0" destOrd="0" presId="urn:microsoft.com/office/officeart/2005/8/layout/hierarchy2"/>
    <dgm:cxn modelId="{582064D6-02AE-704D-955B-E46C3ECEE56B}" type="presOf" srcId="{3DE48A38-AAA0-104B-9270-72CAA50C2960}" destId="{185884CC-7F7B-284F-ABBB-2A74A9760BB4}" srcOrd="0" destOrd="0" presId="urn:microsoft.com/office/officeart/2005/8/layout/hierarchy2"/>
    <dgm:cxn modelId="{F6ADE5E3-5A54-924F-A062-0907E0A2D26F}" type="presOf" srcId="{A3AB4010-99AC-9E4D-8C69-83232FDB99D3}" destId="{1AAD0F0C-E00D-9343-A8A0-5567AECCC829}" srcOrd="0" destOrd="0" presId="urn:microsoft.com/office/officeart/2005/8/layout/hierarchy2"/>
    <dgm:cxn modelId="{B7E43FF1-4D4B-A441-8EC6-FDAE27A32C2E}" srcId="{9EBE5491-E93D-5841-B0AA-E830D9DF9CD8}" destId="{3D895921-A525-4D48-9E9C-6E0323130E27}" srcOrd="0" destOrd="0" parTransId="{1B351BD2-1EE4-ED40-8438-AE294373CA66}" sibTransId="{4C86CD46-AC77-9345-807D-6DF994A7407E}"/>
    <dgm:cxn modelId="{A9020DFE-A2AB-764B-8B45-BC5A2D1C1212}" type="presOf" srcId="{22635484-81A9-DF43-8574-EA258FC0E33C}" destId="{25CA80A9-0AD6-254C-8657-F687E01BA88E}" srcOrd="0" destOrd="0" presId="urn:microsoft.com/office/officeart/2005/8/layout/hierarchy2"/>
    <dgm:cxn modelId="{6A408DFE-8F16-9B4E-9567-9B2882B0A9F3}" type="presOf" srcId="{A2838BB3-D050-0E4D-AE1B-535136153274}" destId="{C8FDBECF-0680-A244-8C51-8BFE621EF4FC}" srcOrd="1" destOrd="0" presId="urn:microsoft.com/office/officeart/2005/8/layout/hierarchy2"/>
    <dgm:cxn modelId="{1445104C-6C02-464E-AC28-06E598EAF349}" type="presParOf" srcId="{1AAD0F0C-E00D-9343-A8A0-5567AECCC829}" destId="{B3C6A26D-82BC-0744-9B08-6606AA19FC41}" srcOrd="0" destOrd="0" presId="urn:microsoft.com/office/officeart/2005/8/layout/hierarchy2"/>
    <dgm:cxn modelId="{ABE1AD12-1087-4643-AA30-0F5F3ABC20D1}" type="presParOf" srcId="{B3C6A26D-82BC-0744-9B08-6606AA19FC41}" destId="{185884CC-7F7B-284F-ABBB-2A74A9760BB4}" srcOrd="0" destOrd="0" presId="urn:microsoft.com/office/officeart/2005/8/layout/hierarchy2"/>
    <dgm:cxn modelId="{287FF42C-3E7F-D34A-9CE4-7F25D00810B6}" type="presParOf" srcId="{B3C6A26D-82BC-0744-9B08-6606AA19FC41}" destId="{87DB45B2-30B5-564C-94DB-5A7C101D041D}" srcOrd="1" destOrd="0" presId="urn:microsoft.com/office/officeart/2005/8/layout/hierarchy2"/>
    <dgm:cxn modelId="{67C31C2A-AB29-A54C-85CB-38754056EB15}" type="presParOf" srcId="{87DB45B2-30B5-564C-94DB-5A7C101D041D}" destId="{12428B7C-7F1C-4347-876C-F0FF6DBA1686}" srcOrd="0" destOrd="0" presId="urn:microsoft.com/office/officeart/2005/8/layout/hierarchy2"/>
    <dgm:cxn modelId="{8A06BB13-0766-5C43-A98B-4A51050967CF}" type="presParOf" srcId="{12428B7C-7F1C-4347-876C-F0FF6DBA1686}" destId="{BD228179-465E-124F-9CAD-594E06DAE12E}" srcOrd="0" destOrd="0" presId="urn:microsoft.com/office/officeart/2005/8/layout/hierarchy2"/>
    <dgm:cxn modelId="{9504D8D3-0335-2D4E-92DC-8BF63C1B1C88}" type="presParOf" srcId="{87DB45B2-30B5-564C-94DB-5A7C101D041D}" destId="{2BEE6813-AEB4-7243-8396-3B56D7D576A8}" srcOrd="1" destOrd="0" presId="urn:microsoft.com/office/officeart/2005/8/layout/hierarchy2"/>
    <dgm:cxn modelId="{B5A4CA34-BA60-F149-BF1A-6B8CAF691B3B}" type="presParOf" srcId="{2BEE6813-AEB4-7243-8396-3B56D7D576A8}" destId="{CC121059-EF04-5B41-BD7B-F38AB3425870}" srcOrd="0" destOrd="0" presId="urn:microsoft.com/office/officeart/2005/8/layout/hierarchy2"/>
    <dgm:cxn modelId="{D97F8DE4-C79D-3249-ABCA-B9045C2B9EBC}" type="presParOf" srcId="{2BEE6813-AEB4-7243-8396-3B56D7D576A8}" destId="{913DE7B0-311F-2941-8599-B38E52AF47F6}" srcOrd="1" destOrd="0" presId="urn:microsoft.com/office/officeart/2005/8/layout/hierarchy2"/>
    <dgm:cxn modelId="{05DDA760-BAF3-8749-B630-6CE11FEFD8D9}" type="presParOf" srcId="{913DE7B0-311F-2941-8599-B38E52AF47F6}" destId="{25CA80A9-0AD6-254C-8657-F687E01BA88E}" srcOrd="0" destOrd="0" presId="urn:microsoft.com/office/officeart/2005/8/layout/hierarchy2"/>
    <dgm:cxn modelId="{9D36FA7C-20F1-524D-9910-34DFB0E87C0B}" type="presParOf" srcId="{25CA80A9-0AD6-254C-8657-F687E01BA88E}" destId="{E2C64753-B097-6542-A235-20C4A16AF4E8}" srcOrd="0" destOrd="0" presId="urn:microsoft.com/office/officeart/2005/8/layout/hierarchy2"/>
    <dgm:cxn modelId="{31C30EE3-56C5-6B41-898A-533EF8EEE8B8}" type="presParOf" srcId="{913DE7B0-311F-2941-8599-B38E52AF47F6}" destId="{29E7093E-A53D-8343-9E10-90F9E250C76B}" srcOrd="1" destOrd="0" presId="urn:microsoft.com/office/officeart/2005/8/layout/hierarchy2"/>
    <dgm:cxn modelId="{21956CE8-5BD4-8A48-83E8-9AED1F8A51B8}" type="presParOf" srcId="{29E7093E-A53D-8343-9E10-90F9E250C76B}" destId="{E00D92C8-A08C-3B40-8637-8CFDBBBE79DF}" srcOrd="0" destOrd="0" presId="urn:microsoft.com/office/officeart/2005/8/layout/hierarchy2"/>
    <dgm:cxn modelId="{D1E3D7CD-16D2-C64D-B011-2792C2680AE3}" type="presParOf" srcId="{29E7093E-A53D-8343-9E10-90F9E250C76B}" destId="{49F157B4-BAA0-D248-A70F-829AFF2F97EC}" srcOrd="1" destOrd="0" presId="urn:microsoft.com/office/officeart/2005/8/layout/hierarchy2"/>
    <dgm:cxn modelId="{C479B77F-32CB-9C4E-810B-A25449EA1228}" type="presParOf" srcId="{87DB45B2-30B5-564C-94DB-5A7C101D041D}" destId="{B13308BE-63BE-AA43-8354-66B63783DF3D}" srcOrd="2" destOrd="0" presId="urn:microsoft.com/office/officeart/2005/8/layout/hierarchy2"/>
    <dgm:cxn modelId="{3BA67DE1-5214-2A46-ABE5-D933774E4DD1}" type="presParOf" srcId="{B13308BE-63BE-AA43-8354-66B63783DF3D}" destId="{D4E62B8C-DFC4-E740-8B29-FCDC7C0EA0E0}" srcOrd="0" destOrd="0" presId="urn:microsoft.com/office/officeart/2005/8/layout/hierarchy2"/>
    <dgm:cxn modelId="{4B143773-C988-8548-98FD-ADF003EF439B}" type="presParOf" srcId="{87DB45B2-30B5-564C-94DB-5A7C101D041D}" destId="{063FB378-D2EA-6D46-A1F0-D9CC149A3FEA}" srcOrd="3" destOrd="0" presId="urn:microsoft.com/office/officeart/2005/8/layout/hierarchy2"/>
    <dgm:cxn modelId="{44091E47-C42A-D649-943E-22FC4495EE28}" type="presParOf" srcId="{063FB378-D2EA-6D46-A1F0-D9CC149A3FEA}" destId="{C4A7FD44-CA20-3745-B0F0-CF06E01F0ED6}" srcOrd="0" destOrd="0" presId="urn:microsoft.com/office/officeart/2005/8/layout/hierarchy2"/>
    <dgm:cxn modelId="{06028447-5B70-4E4C-843C-1FBA12B91EFE}" type="presParOf" srcId="{063FB378-D2EA-6D46-A1F0-D9CC149A3FEA}" destId="{8F4ED70D-4D68-3946-8FF3-4220E655A1EE}" srcOrd="1" destOrd="0" presId="urn:microsoft.com/office/officeart/2005/8/layout/hierarchy2"/>
    <dgm:cxn modelId="{38A97A8E-FD53-2B4A-A569-1E67379E869F}" type="presParOf" srcId="{8F4ED70D-4D68-3946-8FF3-4220E655A1EE}" destId="{491FD2CF-8176-0043-8BE5-A0284F7EBFB0}" srcOrd="0" destOrd="0" presId="urn:microsoft.com/office/officeart/2005/8/layout/hierarchy2"/>
    <dgm:cxn modelId="{A43AEFFA-9313-EB4F-A59F-A22835EF2C81}" type="presParOf" srcId="{491FD2CF-8176-0043-8BE5-A0284F7EBFB0}" destId="{216A1094-09A7-5240-B90E-EAE9FD597834}" srcOrd="0" destOrd="0" presId="urn:microsoft.com/office/officeart/2005/8/layout/hierarchy2"/>
    <dgm:cxn modelId="{85645D4E-E88B-9444-8E32-EB60E3053ED1}" type="presParOf" srcId="{8F4ED70D-4D68-3946-8FF3-4220E655A1EE}" destId="{DD3EC060-9A9C-DC41-899B-FF7F2076E669}" srcOrd="1" destOrd="0" presId="urn:microsoft.com/office/officeart/2005/8/layout/hierarchy2"/>
    <dgm:cxn modelId="{D0973723-FC6F-CD42-A5E4-B7CE67090DBA}" type="presParOf" srcId="{DD3EC060-9A9C-DC41-899B-FF7F2076E669}" destId="{5982CDD9-1D1D-7B47-B18C-665DA7B39398}" srcOrd="0" destOrd="0" presId="urn:microsoft.com/office/officeart/2005/8/layout/hierarchy2"/>
    <dgm:cxn modelId="{D5862987-C75C-FD4B-A5EE-7CE5A041F4F4}" type="presParOf" srcId="{DD3EC060-9A9C-DC41-899B-FF7F2076E669}" destId="{F1B8DF92-C0CC-4045-8360-72F36CD21E01}" srcOrd="1" destOrd="0" presId="urn:microsoft.com/office/officeart/2005/8/layout/hierarchy2"/>
    <dgm:cxn modelId="{91D5C8D4-9D1F-4043-AB04-631A845C9C14}" type="presParOf" srcId="{F1B8DF92-C0CC-4045-8360-72F36CD21E01}" destId="{443A899F-817A-0A45-BCA5-C36308FFCEAF}" srcOrd="0" destOrd="0" presId="urn:microsoft.com/office/officeart/2005/8/layout/hierarchy2"/>
    <dgm:cxn modelId="{7D78C266-57AE-E843-8356-0A6852DB9FBE}" type="presParOf" srcId="{443A899F-817A-0A45-BCA5-C36308FFCEAF}" destId="{C8FDBECF-0680-A244-8C51-8BFE621EF4FC}" srcOrd="0" destOrd="0" presId="urn:microsoft.com/office/officeart/2005/8/layout/hierarchy2"/>
    <dgm:cxn modelId="{47DECE56-14C1-AD46-8B6C-DD577B63597A}" type="presParOf" srcId="{F1B8DF92-C0CC-4045-8360-72F36CD21E01}" destId="{4A1F0901-1CEE-764E-ABDB-156A024457F4}" srcOrd="1" destOrd="0" presId="urn:microsoft.com/office/officeart/2005/8/layout/hierarchy2"/>
    <dgm:cxn modelId="{41C0EA7E-9E9E-4843-909D-49AA3312F552}" type="presParOf" srcId="{4A1F0901-1CEE-764E-ABDB-156A024457F4}" destId="{8D6B353E-BFE3-0948-925D-3CAAD4FCF97B}" srcOrd="0" destOrd="0" presId="urn:microsoft.com/office/officeart/2005/8/layout/hierarchy2"/>
    <dgm:cxn modelId="{2C9F1D32-9655-0F4F-95CB-9C4A78090013}" type="presParOf" srcId="{4A1F0901-1CEE-764E-ABDB-156A024457F4}" destId="{205DFF27-713C-BA4A-B2F3-9397BECD1F6F}" srcOrd="1" destOrd="0" presId="urn:microsoft.com/office/officeart/2005/8/layout/hierarchy2"/>
    <dgm:cxn modelId="{D54BBA8C-48BE-DC4F-9FA6-F948833F3D82}" type="presParOf" srcId="{F1B8DF92-C0CC-4045-8360-72F36CD21E01}" destId="{94B62ECF-4AF9-9E4E-814E-FA247C84AB72}" srcOrd="2" destOrd="0" presId="urn:microsoft.com/office/officeart/2005/8/layout/hierarchy2"/>
    <dgm:cxn modelId="{E0399CF2-9740-C24D-9224-DC44CF5C5608}" type="presParOf" srcId="{94B62ECF-4AF9-9E4E-814E-FA247C84AB72}" destId="{55CDF015-6E46-AC45-BCCF-C2442E6F9C19}" srcOrd="0" destOrd="0" presId="urn:microsoft.com/office/officeart/2005/8/layout/hierarchy2"/>
    <dgm:cxn modelId="{8C6C697D-E912-CF4C-BCB4-0672D750301C}" type="presParOf" srcId="{F1B8DF92-C0CC-4045-8360-72F36CD21E01}" destId="{CCAD10B6-2960-204A-BB22-3C1247098E12}" srcOrd="3" destOrd="0" presId="urn:microsoft.com/office/officeart/2005/8/layout/hierarchy2"/>
    <dgm:cxn modelId="{99292BB9-E9D1-634A-9E78-201BCC9CCB97}" type="presParOf" srcId="{CCAD10B6-2960-204A-BB22-3C1247098E12}" destId="{A7AD225E-DFFF-654C-93DB-0F3989A1E2D7}" srcOrd="0" destOrd="0" presId="urn:microsoft.com/office/officeart/2005/8/layout/hierarchy2"/>
    <dgm:cxn modelId="{53098058-CEFA-3243-9775-259404FD7CEE}" type="presParOf" srcId="{CCAD10B6-2960-204A-BB22-3C1247098E12}" destId="{5C198B22-9DD1-0844-9370-9A43555544D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884CC-7F7B-284F-ABBB-2A74A9760BB4}">
      <dsp:nvSpPr>
        <dsp:cNvPr id="0" name=""/>
        <dsp:cNvSpPr/>
      </dsp:nvSpPr>
      <dsp:spPr>
        <a:xfrm>
          <a:off x="5806" y="2039071"/>
          <a:ext cx="2224027"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实现数据可靠传输</a:t>
          </a:r>
        </a:p>
      </dsp:txBody>
      <dsp:txXfrm>
        <a:off x="30735" y="2064000"/>
        <a:ext cx="2174169" cy="801268"/>
      </dsp:txXfrm>
    </dsp:sp>
    <dsp:sp modelId="{12428B7C-7F1C-4347-876C-F0FF6DBA1686}">
      <dsp:nvSpPr>
        <dsp:cNvPr id="0" name=""/>
        <dsp:cNvSpPr/>
      </dsp:nvSpPr>
      <dsp:spPr>
        <a:xfrm rot="18770822">
          <a:off x="2069654" y="2083449"/>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072554"/>
        <a:ext cx="50063" cy="50063"/>
      </dsp:txXfrm>
    </dsp:sp>
    <dsp:sp modelId="{CC121059-EF04-5B41-BD7B-F38AB3425870}">
      <dsp:nvSpPr>
        <dsp:cNvPr id="0" name=""/>
        <dsp:cNvSpPr/>
      </dsp:nvSpPr>
      <dsp:spPr>
        <a:xfrm>
          <a:off x="2910735" y="1304974"/>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自动重传请求协议</a:t>
          </a:r>
          <a:r>
            <a:rPr lang="en-US" altLang="zh-CN" sz="2000" kern="1200" dirty="0">
              <a:latin typeface="Microsoft YaHei" charset="-122"/>
              <a:ea typeface="Microsoft YaHei" charset="-122"/>
              <a:cs typeface="Microsoft YaHei" charset="-122"/>
            </a:rPr>
            <a:t>ARQ</a:t>
          </a:r>
          <a:endParaRPr lang="zh-CN" altLang="en-US" sz="2000" kern="1200" dirty="0">
            <a:latin typeface="Microsoft YaHei" charset="-122"/>
            <a:ea typeface="Microsoft YaHei" charset="-122"/>
            <a:cs typeface="Microsoft YaHei" charset="-122"/>
          </a:endParaRPr>
        </a:p>
      </dsp:txBody>
      <dsp:txXfrm>
        <a:off x="2935664" y="1329903"/>
        <a:ext cx="3166940" cy="801268"/>
      </dsp:txXfrm>
    </dsp:sp>
    <dsp:sp modelId="{25CA80A9-0AD6-254C-8657-F687E01BA88E}">
      <dsp:nvSpPr>
        <dsp:cNvPr id="0" name=""/>
        <dsp:cNvSpPr/>
      </dsp:nvSpPr>
      <dsp:spPr>
        <a:xfrm>
          <a:off x="6127533" y="1716401"/>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1713515"/>
        <a:ext cx="34045" cy="34045"/>
      </dsp:txXfrm>
    </dsp:sp>
    <dsp:sp modelId="{E00D92C8-A08C-3B40-8637-8CFDBBBE79DF}">
      <dsp:nvSpPr>
        <dsp:cNvPr id="0" name=""/>
        <dsp:cNvSpPr/>
      </dsp:nvSpPr>
      <dsp:spPr>
        <a:xfrm>
          <a:off x="6808434" y="1304974"/>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solidFill>
              <a:latin typeface="Microsoft YaHei" charset="-122"/>
              <a:ea typeface="Microsoft YaHei" charset="-122"/>
              <a:cs typeface="Microsoft YaHei" charset="-122"/>
            </a:rPr>
            <a:t>停</a:t>
          </a:r>
          <a:r>
            <a:rPr lang="en-US" altLang="zh-CN" sz="2000" kern="1200" dirty="0">
              <a:solidFill>
                <a:schemeClr val="bg1"/>
              </a:solidFill>
              <a:latin typeface="Microsoft YaHei" charset="-122"/>
              <a:ea typeface="Microsoft YaHei" charset="-122"/>
              <a:cs typeface="Microsoft YaHei" charset="-122"/>
            </a:rPr>
            <a:t>-</a:t>
          </a:r>
          <a:r>
            <a:rPr lang="zh-CN" altLang="en-US" sz="2000" kern="1200" dirty="0">
              <a:solidFill>
                <a:schemeClr val="bg1"/>
              </a:solidFill>
              <a:latin typeface="Microsoft YaHei" charset="-122"/>
              <a:ea typeface="Microsoft YaHei" charset="-122"/>
              <a:cs typeface="Microsoft YaHei" charset="-122"/>
            </a:rPr>
            <a:t>等协议</a:t>
          </a:r>
        </a:p>
      </dsp:txBody>
      <dsp:txXfrm>
        <a:off x="6833363" y="1329903"/>
        <a:ext cx="1652394" cy="801268"/>
      </dsp:txXfrm>
    </dsp:sp>
    <dsp:sp modelId="{B13308BE-63BE-AA43-8354-66B63783DF3D}">
      <dsp:nvSpPr>
        <dsp:cNvPr id="0" name=""/>
        <dsp:cNvSpPr/>
      </dsp:nvSpPr>
      <dsp:spPr>
        <a:xfrm rot="2829178">
          <a:off x="2069654" y="2817546"/>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806651"/>
        <a:ext cx="50063" cy="50063"/>
      </dsp:txXfrm>
    </dsp:sp>
    <dsp:sp modelId="{C4A7FD44-CA20-3745-B0F0-CF06E01F0ED6}">
      <dsp:nvSpPr>
        <dsp:cNvPr id="0" name=""/>
        <dsp:cNvSpPr/>
      </dsp:nvSpPr>
      <dsp:spPr>
        <a:xfrm>
          <a:off x="2910735" y="2773167"/>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流水线协议</a:t>
          </a:r>
        </a:p>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（管道协议）</a:t>
          </a:r>
        </a:p>
      </dsp:txBody>
      <dsp:txXfrm>
        <a:off x="2935664" y="2798096"/>
        <a:ext cx="3166940" cy="801268"/>
      </dsp:txXfrm>
    </dsp:sp>
    <dsp:sp modelId="{491FD2CF-8176-0043-8BE5-A0284F7EBFB0}">
      <dsp:nvSpPr>
        <dsp:cNvPr id="0" name=""/>
        <dsp:cNvSpPr/>
      </dsp:nvSpPr>
      <dsp:spPr>
        <a:xfrm>
          <a:off x="6127533" y="3184594"/>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3181708"/>
        <a:ext cx="34045" cy="34045"/>
      </dsp:txXfrm>
    </dsp:sp>
    <dsp:sp modelId="{5982CDD9-1D1D-7B47-B18C-665DA7B39398}">
      <dsp:nvSpPr>
        <dsp:cNvPr id="0" name=""/>
        <dsp:cNvSpPr/>
      </dsp:nvSpPr>
      <dsp:spPr>
        <a:xfrm>
          <a:off x="6808434" y="2773167"/>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solidFill>
              <a:latin typeface="Microsoft YaHei" charset="-122"/>
              <a:ea typeface="Microsoft YaHei" charset="-122"/>
              <a:cs typeface="Microsoft YaHei" charset="-122"/>
            </a:rPr>
            <a:t>滑动窗口协议</a:t>
          </a:r>
        </a:p>
      </dsp:txBody>
      <dsp:txXfrm>
        <a:off x="6833363" y="2798096"/>
        <a:ext cx="1652394" cy="801268"/>
      </dsp:txXfrm>
    </dsp:sp>
    <dsp:sp modelId="{443A899F-817A-0A45-BCA5-C36308FFCEAF}">
      <dsp:nvSpPr>
        <dsp:cNvPr id="0" name=""/>
        <dsp:cNvSpPr/>
      </dsp:nvSpPr>
      <dsp:spPr>
        <a:xfrm rot="19532906">
          <a:off x="8437655" y="2949041"/>
          <a:ext cx="832772" cy="28273"/>
        </a:xfrm>
        <a:custGeom>
          <a:avLst/>
          <a:gdLst/>
          <a:ahLst/>
          <a:cxnLst/>
          <a:rect l="0" t="0" r="0" b="0"/>
          <a:pathLst>
            <a:path>
              <a:moveTo>
                <a:pt x="0" y="14136"/>
              </a:moveTo>
              <a:lnTo>
                <a:pt x="83277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3221" y="2942358"/>
        <a:ext cx="41638" cy="41638"/>
      </dsp:txXfrm>
    </dsp:sp>
    <dsp:sp modelId="{8D6B353E-BFE3-0948-925D-3CAAD4FCF97B}">
      <dsp:nvSpPr>
        <dsp:cNvPr id="0" name=""/>
        <dsp:cNvSpPr/>
      </dsp:nvSpPr>
      <dsp:spPr>
        <a:xfrm>
          <a:off x="9197395" y="2302061"/>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Microsoft YaHei" charset="-122"/>
              <a:ea typeface="Microsoft YaHei" charset="-122"/>
              <a:cs typeface="Microsoft YaHei" charset="-122"/>
            </a:rPr>
            <a:t>GBN</a:t>
          </a:r>
          <a:r>
            <a:rPr lang="zh-CN" altLang="en-US" sz="2000" kern="1200" dirty="0">
              <a:solidFill>
                <a:schemeClr val="bg1"/>
              </a:solidFill>
              <a:latin typeface="Microsoft YaHei" charset="-122"/>
              <a:ea typeface="Microsoft YaHei" charset="-122"/>
              <a:cs typeface="Microsoft YaHei" charset="-122"/>
            </a:rPr>
            <a:t>协议</a:t>
          </a:r>
        </a:p>
      </dsp:txBody>
      <dsp:txXfrm>
        <a:off x="9222324" y="2326990"/>
        <a:ext cx="1652394" cy="801268"/>
      </dsp:txXfrm>
    </dsp:sp>
    <dsp:sp modelId="{94B62ECF-4AF9-9E4E-814E-FA247C84AB72}">
      <dsp:nvSpPr>
        <dsp:cNvPr id="0" name=""/>
        <dsp:cNvSpPr/>
      </dsp:nvSpPr>
      <dsp:spPr>
        <a:xfrm rot="2142401">
          <a:off x="8431871" y="3429293"/>
          <a:ext cx="838532" cy="28273"/>
        </a:xfrm>
        <a:custGeom>
          <a:avLst/>
          <a:gdLst/>
          <a:ahLst/>
          <a:cxnLst/>
          <a:rect l="0" t="0" r="0" b="0"/>
          <a:pathLst>
            <a:path>
              <a:moveTo>
                <a:pt x="0" y="14136"/>
              </a:moveTo>
              <a:lnTo>
                <a:pt x="83853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0174" y="3422466"/>
        <a:ext cx="41926" cy="41926"/>
      </dsp:txXfrm>
    </dsp:sp>
    <dsp:sp modelId="{A7AD225E-DFFF-654C-93DB-0F3989A1E2D7}">
      <dsp:nvSpPr>
        <dsp:cNvPr id="0" name=""/>
        <dsp:cNvSpPr/>
      </dsp:nvSpPr>
      <dsp:spPr>
        <a:xfrm>
          <a:off x="9191588" y="3262565"/>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Microsoft YaHei" charset="-122"/>
              <a:ea typeface="Microsoft YaHei" charset="-122"/>
              <a:cs typeface="Microsoft YaHei" charset="-122"/>
            </a:rPr>
            <a:t>SR</a:t>
          </a:r>
          <a:r>
            <a:rPr lang="zh-CN" altLang="en-US" sz="2000" kern="1200" dirty="0">
              <a:solidFill>
                <a:schemeClr val="bg1"/>
              </a:solidFill>
              <a:latin typeface="Microsoft YaHei" charset="-122"/>
              <a:ea typeface="Microsoft YaHei" charset="-122"/>
              <a:cs typeface="Microsoft YaHei" charset="-122"/>
            </a:rPr>
            <a:t>协议</a:t>
          </a:r>
        </a:p>
      </dsp:txBody>
      <dsp:txXfrm>
        <a:off x="9216517" y="3287494"/>
        <a:ext cx="1652394" cy="801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884CC-7F7B-284F-ABBB-2A74A9760BB4}">
      <dsp:nvSpPr>
        <dsp:cNvPr id="0" name=""/>
        <dsp:cNvSpPr/>
      </dsp:nvSpPr>
      <dsp:spPr>
        <a:xfrm>
          <a:off x="5806" y="2039071"/>
          <a:ext cx="2224027"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实现数据可靠传输</a:t>
          </a:r>
        </a:p>
      </dsp:txBody>
      <dsp:txXfrm>
        <a:off x="30735" y="2064000"/>
        <a:ext cx="2174169" cy="801268"/>
      </dsp:txXfrm>
    </dsp:sp>
    <dsp:sp modelId="{12428B7C-7F1C-4347-876C-F0FF6DBA1686}">
      <dsp:nvSpPr>
        <dsp:cNvPr id="0" name=""/>
        <dsp:cNvSpPr/>
      </dsp:nvSpPr>
      <dsp:spPr>
        <a:xfrm rot="18770822">
          <a:off x="2069654" y="2083449"/>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072554"/>
        <a:ext cx="50063" cy="50063"/>
      </dsp:txXfrm>
    </dsp:sp>
    <dsp:sp modelId="{CC121059-EF04-5B41-BD7B-F38AB3425870}">
      <dsp:nvSpPr>
        <dsp:cNvPr id="0" name=""/>
        <dsp:cNvSpPr/>
      </dsp:nvSpPr>
      <dsp:spPr>
        <a:xfrm>
          <a:off x="2910735" y="1304974"/>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自动重传请求协议</a:t>
          </a:r>
          <a:r>
            <a:rPr lang="en-US" altLang="zh-CN" sz="2000" kern="1200" dirty="0">
              <a:latin typeface="Microsoft YaHei" charset="-122"/>
              <a:ea typeface="Microsoft YaHei" charset="-122"/>
              <a:cs typeface="Microsoft YaHei" charset="-122"/>
            </a:rPr>
            <a:t>ARQ</a:t>
          </a:r>
          <a:endParaRPr lang="zh-CN" altLang="en-US" sz="2000" kern="1200" dirty="0">
            <a:latin typeface="Microsoft YaHei" charset="-122"/>
            <a:ea typeface="Microsoft YaHei" charset="-122"/>
            <a:cs typeface="Microsoft YaHei" charset="-122"/>
          </a:endParaRPr>
        </a:p>
      </dsp:txBody>
      <dsp:txXfrm>
        <a:off x="2935664" y="1329903"/>
        <a:ext cx="3166940" cy="801268"/>
      </dsp:txXfrm>
    </dsp:sp>
    <dsp:sp modelId="{25CA80A9-0AD6-254C-8657-F687E01BA88E}">
      <dsp:nvSpPr>
        <dsp:cNvPr id="0" name=""/>
        <dsp:cNvSpPr/>
      </dsp:nvSpPr>
      <dsp:spPr>
        <a:xfrm>
          <a:off x="6127533" y="1716401"/>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1713515"/>
        <a:ext cx="34045" cy="34045"/>
      </dsp:txXfrm>
    </dsp:sp>
    <dsp:sp modelId="{E00D92C8-A08C-3B40-8637-8CFDBBBE79DF}">
      <dsp:nvSpPr>
        <dsp:cNvPr id="0" name=""/>
        <dsp:cNvSpPr/>
      </dsp:nvSpPr>
      <dsp:spPr>
        <a:xfrm>
          <a:off x="6808434" y="1304974"/>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停</a:t>
          </a:r>
          <a:r>
            <a:rPr lang="en-US" altLang="zh-CN" sz="2000" kern="1200" dirty="0">
              <a:latin typeface="Microsoft YaHei" charset="-122"/>
              <a:ea typeface="Microsoft YaHei" charset="-122"/>
              <a:cs typeface="Microsoft YaHei" charset="-122"/>
            </a:rPr>
            <a:t>-</a:t>
          </a:r>
          <a:r>
            <a:rPr lang="zh-CN" altLang="en-US" sz="2000" kern="1200" dirty="0">
              <a:latin typeface="Microsoft YaHei" charset="-122"/>
              <a:ea typeface="Microsoft YaHei" charset="-122"/>
              <a:cs typeface="Microsoft YaHei" charset="-122"/>
            </a:rPr>
            <a:t>等协议</a:t>
          </a:r>
        </a:p>
      </dsp:txBody>
      <dsp:txXfrm>
        <a:off x="6833363" y="1329903"/>
        <a:ext cx="1652394" cy="801268"/>
      </dsp:txXfrm>
    </dsp:sp>
    <dsp:sp modelId="{B13308BE-63BE-AA43-8354-66B63783DF3D}">
      <dsp:nvSpPr>
        <dsp:cNvPr id="0" name=""/>
        <dsp:cNvSpPr/>
      </dsp:nvSpPr>
      <dsp:spPr>
        <a:xfrm rot="2829178">
          <a:off x="2069654" y="2817546"/>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806651"/>
        <a:ext cx="50063" cy="50063"/>
      </dsp:txXfrm>
    </dsp:sp>
    <dsp:sp modelId="{C4A7FD44-CA20-3745-B0F0-CF06E01F0ED6}">
      <dsp:nvSpPr>
        <dsp:cNvPr id="0" name=""/>
        <dsp:cNvSpPr/>
      </dsp:nvSpPr>
      <dsp:spPr>
        <a:xfrm>
          <a:off x="2910735" y="2773167"/>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流水线协议</a:t>
          </a:r>
        </a:p>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（管道协议）</a:t>
          </a:r>
        </a:p>
      </dsp:txBody>
      <dsp:txXfrm>
        <a:off x="2935664" y="2798096"/>
        <a:ext cx="3166940" cy="801268"/>
      </dsp:txXfrm>
    </dsp:sp>
    <dsp:sp modelId="{491FD2CF-8176-0043-8BE5-A0284F7EBFB0}">
      <dsp:nvSpPr>
        <dsp:cNvPr id="0" name=""/>
        <dsp:cNvSpPr/>
      </dsp:nvSpPr>
      <dsp:spPr>
        <a:xfrm>
          <a:off x="6127533" y="3184594"/>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3181708"/>
        <a:ext cx="34045" cy="34045"/>
      </dsp:txXfrm>
    </dsp:sp>
    <dsp:sp modelId="{5982CDD9-1D1D-7B47-B18C-665DA7B39398}">
      <dsp:nvSpPr>
        <dsp:cNvPr id="0" name=""/>
        <dsp:cNvSpPr/>
      </dsp:nvSpPr>
      <dsp:spPr>
        <a:xfrm>
          <a:off x="6808434" y="2773167"/>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bg1"/>
              </a:solidFill>
              <a:latin typeface="Microsoft YaHei" charset="-122"/>
              <a:ea typeface="Microsoft YaHei" charset="-122"/>
              <a:cs typeface="Microsoft YaHei" charset="-122"/>
            </a:rPr>
            <a:t>滑动窗口协议</a:t>
          </a:r>
        </a:p>
      </dsp:txBody>
      <dsp:txXfrm>
        <a:off x="6833363" y="2798096"/>
        <a:ext cx="1652394" cy="801268"/>
      </dsp:txXfrm>
    </dsp:sp>
    <dsp:sp modelId="{443A899F-817A-0A45-BCA5-C36308FFCEAF}">
      <dsp:nvSpPr>
        <dsp:cNvPr id="0" name=""/>
        <dsp:cNvSpPr/>
      </dsp:nvSpPr>
      <dsp:spPr>
        <a:xfrm rot="19457599">
          <a:off x="8431871" y="2939895"/>
          <a:ext cx="838532" cy="28273"/>
        </a:xfrm>
        <a:custGeom>
          <a:avLst/>
          <a:gdLst/>
          <a:ahLst/>
          <a:cxnLst/>
          <a:rect l="0" t="0" r="0" b="0"/>
          <a:pathLst>
            <a:path>
              <a:moveTo>
                <a:pt x="0" y="14136"/>
              </a:moveTo>
              <a:lnTo>
                <a:pt x="83853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0174" y="2933069"/>
        <a:ext cx="41926" cy="41926"/>
      </dsp:txXfrm>
    </dsp:sp>
    <dsp:sp modelId="{8D6B353E-BFE3-0948-925D-3CAAD4FCF97B}">
      <dsp:nvSpPr>
        <dsp:cNvPr id="0" name=""/>
        <dsp:cNvSpPr/>
      </dsp:nvSpPr>
      <dsp:spPr>
        <a:xfrm>
          <a:off x="9191588" y="2283770"/>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Microsoft YaHei" charset="-122"/>
              <a:ea typeface="Microsoft YaHei" charset="-122"/>
              <a:cs typeface="Microsoft YaHei" charset="-122"/>
            </a:rPr>
            <a:t>GBN</a:t>
          </a:r>
          <a:r>
            <a:rPr lang="zh-CN" altLang="en-US" sz="2000" kern="1200" dirty="0">
              <a:solidFill>
                <a:schemeClr val="bg1"/>
              </a:solidFill>
              <a:latin typeface="Microsoft YaHei" charset="-122"/>
              <a:ea typeface="Microsoft YaHei" charset="-122"/>
              <a:cs typeface="Microsoft YaHei" charset="-122"/>
            </a:rPr>
            <a:t>协议</a:t>
          </a:r>
        </a:p>
      </dsp:txBody>
      <dsp:txXfrm>
        <a:off x="9216517" y="2308699"/>
        <a:ext cx="1652394" cy="801268"/>
      </dsp:txXfrm>
    </dsp:sp>
    <dsp:sp modelId="{94B62ECF-4AF9-9E4E-814E-FA247C84AB72}">
      <dsp:nvSpPr>
        <dsp:cNvPr id="0" name=""/>
        <dsp:cNvSpPr/>
      </dsp:nvSpPr>
      <dsp:spPr>
        <a:xfrm rot="2142401">
          <a:off x="8431871" y="3429293"/>
          <a:ext cx="838532" cy="28273"/>
        </a:xfrm>
        <a:custGeom>
          <a:avLst/>
          <a:gdLst/>
          <a:ahLst/>
          <a:cxnLst/>
          <a:rect l="0" t="0" r="0" b="0"/>
          <a:pathLst>
            <a:path>
              <a:moveTo>
                <a:pt x="0" y="14136"/>
              </a:moveTo>
              <a:lnTo>
                <a:pt x="83853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0174" y="3422466"/>
        <a:ext cx="41926" cy="41926"/>
      </dsp:txXfrm>
    </dsp:sp>
    <dsp:sp modelId="{A7AD225E-DFFF-654C-93DB-0F3989A1E2D7}">
      <dsp:nvSpPr>
        <dsp:cNvPr id="0" name=""/>
        <dsp:cNvSpPr/>
      </dsp:nvSpPr>
      <dsp:spPr>
        <a:xfrm>
          <a:off x="9191588" y="3262565"/>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Microsoft YaHei" charset="-122"/>
              <a:ea typeface="Microsoft YaHei" charset="-122"/>
              <a:cs typeface="Microsoft YaHei" charset="-122"/>
            </a:rPr>
            <a:t>SR</a:t>
          </a:r>
          <a:r>
            <a:rPr lang="zh-CN" altLang="en-US" sz="2000" kern="1200" dirty="0">
              <a:solidFill>
                <a:schemeClr val="bg1"/>
              </a:solidFill>
              <a:latin typeface="Microsoft YaHei" charset="-122"/>
              <a:ea typeface="Microsoft YaHei" charset="-122"/>
              <a:cs typeface="Microsoft YaHei" charset="-122"/>
            </a:rPr>
            <a:t>协议</a:t>
          </a:r>
        </a:p>
      </dsp:txBody>
      <dsp:txXfrm>
        <a:off x="9216517" y="3287494"/>
        <a:ext cx="1652394" cy="801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884CC-7F7B-284F-ABBB-2A74A9760BB4}">
      <dsp:nvSpPr>
        <dsp:cNvPr id="0" name=""/>
        <dsp:cNvSpPr/>
      </dsp:nvSpPr>
      <dsp:spPr>
        <a:xfrm>
          <a:off x="5806" y="2039071"/>
          <a:ext cx="2224027"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实现数据可靠传输</a:t>
          </a:r>
        </a:p>
      </dsp:txBody>
      <dsp:txXfrm>
        <a:off x="30735" y="2064000"/>
        <a:ext cx="2174169" cy="801268"/>
      </dsp:txXfrm>
    </dsp:sp>
    <dsp:sp modelId="{12428B7C-7F1C-4347-876C-F0FF6DBA1686}">
      <dsp:nvSpPr>
        <dsp:cNvPr id="0" name=""/>
        <dsp:cNvSpPr/>
      </dsp:nvSpPr>
      <dsp:spPr>
        <a:xfrm rot="18770822">
          <a:off x="2069654" y="2083449"/>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072554"/>
        <a:ext cx="50063" cy="50063"/>
      </dsp:txXfrm>
    </dsp:sp>
    <dsp:sp modelId="{CC121059-EF04-5B41-BD7B-F38AB3425870}">
      <dsp:nvSpPr>
        <dsp:cNvPr id="0" name=""/>
        <dsp:cNvSpPr/>
      </dsp:nvSpPr>
      <dsp:spPr>
        <a:xfrm>
          <a:off x="2910735" y="1304974"/>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自动重传请求协议</a:t>
          </a:r>
          <a:r>
            <a:rPr lang="en-US" altLang="zh-CN" sz="2000" kern="1200" dirty="0">
              <a:latin typeface="Microsoft YaHei" charset="-122"/>
              <a:ea typeface="Microsoft YaHei" charset="-122"/>
              <a:cs typeface="Microsoft YaHei" charset="-122"/>
            </a:rPr>
            <a:t>ARQ</a:t>
          </a:r>
          <a:endParaRPr lang="zh-CN" altLang="en-US" sz="2000" kern="1200" dirty="0">
            <a:latin typeface="Microsoft YaHei" charset="-122"/>
            <a:ea typeface="Microsoft YaHei" charset="-122"/>
            <a:cs typeface="Microsoft YaHei" charset="-122"/>
          </a:endParaRPr>
        </a:p>
      </dsp:txBody>
      <dsp:txXfrm>
        <a:off x="2935664" y="1329903"/>
        <a:ext cx="3166940" cy="801268"/>
      </dsp:txXfrm>
    </dsp:sp>
    <dsp:sp modelId="{25CA80A9-0AD6-254C-8657-F687E01BA88E}">
      <dsp:nvSpPr>
        <dsp:cNvPr id="0" name=""/>
        <dsp:cNvSpPr/>
      </dsp:nvSpPr>
      <dsp:spPr>
        <a:xfrm>
          <a:off x="6127533" y="1716401"/>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1713515"/>
        <a:ext cx="34045" cy="34045"/>
      </dsp:txXfrm>
    </dsp:sp>
    <dsp:sp modelId="{E00D92C8-A08C-3B40-8637-8CFDBBBE79DF}">
      <dsp:nvSpPr>
        <dsp:cNvPr id="0" name=""/>
        <dsp:cNvSpPr/>
      </dsp:nvSpPr>
      <dsp:spPr>
        <a:xfrm>
          <a:off x="6808434" y="1304974"/>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停</a:t>
          </a:r>
          <a:r>
            <a:rPr lang="en-US" altLang="zh-CN" sz="2000" kern="1200" dirty="0">
              <a:latin typeface="Microsoft YaHei" charset="-122"/>
              <a:ea typeface="Microsoft YaHei" charset="-122"/>
              <a:cs typeface="Microsoft YaHei" charset="-122"/>
            </a:rPr>
            <a:t>-</a:t>
          </a:r>
          <a:r>
            <a:rPr lang="zh-CN" altLang="en-US" sz="2000" kern="1200" dirty="0">
              <a:latin typeface="Microsoft YaHei" charset="-122"/>
              <a:ea typeface="Microsoft YaHei" charset="-122"/>
              <a:cs typeface="Microsoft YaHei" charset="-122"/>
            </a:rPr>
            <a:t>等协议</a:t>
          </a:r>
        </a:p>
      </dsp:txBody>
      <dsp:txXfrm>
        <a:off x="6833363" y="1329903"/>
        <a:ext cx="1652394" cy="801268"/>
      </dsp:txXfrm>
    </dsp:sp>
    <dsp:sp modelId="{B13308BE-63BE-AA43-8354-66B63783DF3D}">
      <dsp:nvSpPr>
        <dsp:cNvPr id="0" name=""/>
        <dsp:cNvSpPr/>
      </dsp:nvSpPr>
      <dsp:spPr>
        <a:xfrm rot="2829178">
          <a:off x="2069654" y="2817546"/>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806651"/>
        <a:ext cx="50063" cy="50063"/>
      </dsp:txXfrm>
    </dsp:sp>
    <dsp:sp modelId="{C4A7FD44-CA20-3745-B0F0-CF06E01F0ED6}">
      <dsp:nvSpPr>
        <dsp:cNvPr id="0" name=""/>
        <dsp:cNvSpPr/>
      </dsp:nvSpPr>
      <dsp:spPr>
        <a:xfrm>
          <a:off x="2910735" y="2773167"/>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流水线协议</a:t>
          </a:r>
        </a:p>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（管道协议）</a:t>
          </a:r>
        </a:p>
      </dsp:txBody>
      <dsp:txXfrm>
        <a:off x="2935664" y="2798096"/>
        <a:ext cx="3166940" cy="801268"/>
      </dsp:txXfrm>
    </dsp:sp>
    <dsp:sp modelId="{491FD2CF-8176-0043-8BE5-A0284F7EBFB0}">
      <dsp:nvSpPr>
        <dsp:cNvPr id="0" name=""/>
        <dsp:cNvSpPr/>
      </dsp:nvSpPr>
      <dsp:spPr>
        <a:xfrm>
          <a:off x="6127533" y="3184594"/>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3181708"/>
        <a:ext cx="34045" cy="34045"/>
      </dsp:txXfrm>
    </dsp:sp>
    <dsp:sp modelId="{5982CDD9-1D1D-7B47-B18C-665DA7B39398}">
      <dsp:nvSpPr>
        <dsp:cNvPr id="0" name=""/>
        <dsp:cNvSpPr/>
      </dsp:nvSpPr>
      <dsp:spPr>
        <a:xfrm>
          <a:off x="6808434" y="2773167"/>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滑动窗口协议</a:t>
          </a:r>
        </a:p>
      </dsp:txBody>
      <dsp:txXfrm>
        <a:off x="6833363" y="2798096"/>
        <a:ext cx="1652394" cy="801268"/>
      </dsp:txXfrm>
    </dsp:sp>
    <dsp:sp modelId="{443A899F-817A-0A45-BCA5-C36308FFCEAF}">
      <dsp:nvSpPr>
        <dsp:cNvPr id="0" name=""/>
        <dsp:cNvSpPr/>
      </dsp:nvSpPr>
      <dsp:spPr>
        <a:xfrm rot="19457599">
          <a:off x="8431871" y="2939895"/>
          <a:ext cx="838532" cy="28273"/>
        </a:xfrm>
        <a:custGeom>
          <a:avLst/>
          <a:gdLst/>
          <a:ahLst/>
          <a:cxnLst/>
          <a:rect l="0" t="0" r="0" b="0"/>
          <a:pathLst>
            <a:path>
              <a:moveTo>
                <a:pt x="0" y="14136"/>
              </a:moveTo>
              <a:lnTo>
                <a:pt x="83853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0174" y="2933069"/>
        <a:ext cx="41926" cy="41926"/>
      </dsp:txXfrm>
    </dsp:sp>
    <dsp:sp modelId="{8D6B353E-BFE3-0948-925D-3CAAD4FCF97B}">
      <dsp:nvSpPr>
        <dsp:cNvPr id="0" name=""/>
        <dsp:cNvSpPr/>
      </dsp:nvSpPr>
      <dsp:spPr>
        <a:xfrm>
          <a:off x="9191588" y="2283770"/>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Microsoft YaHei" charset="-122"/>
              <a:ea typeface="Microsoft YaHei" charset="-122"/>
              <a:cs typeface="Microsoft YaHei" charset="-122"/>
            </a:rPr>
            <a:t>GBN</a:t>
          </a:r>
          <a:r>
            <a:rPr lang="zh-CN" altLang="en-US" sz="2000" kern="1200" dirty="0">
              <a:solidFill>
                <a:schemeClr val="bg1"/>
              </a:solidFill>
              <a:latin typeface="Microsoft YaHei" charset="-122"/>
              <a:ea typeface="Microsoft YaHei" charset="-122"/>
              <a:cs typeface="Microsoft YaHei" charset="-122"/>
            </a:rPr>
            <a:t>协议</a:t>
          </a:r>
        </a:p>
      </dsp:txBody>
      <dsp:txXfrm>
        <a:off x="9216517" y="2308699"/>
        <a:ext cx="1652394" cy="801268"/>
      </dsp:txXfrm>
    </dsp:sp>
    <dsp:sp modelId="{94B62ECF-4AF9-9E4E-814E-FA247C84AB72}">
      <dsp:nvSpPr>
        <dsp:cNvPr id="0" name=""/>
        <dsp:cNvSpPr/>
      </dsp:nvSpPr>
      <dsp:spPr>
        <a:xfrm rot="2142401">
          <a:off x="8431871" y="3429293"/>
          <a:ext cx="838532" cy="28273"/>
        </a:xfrm>
        <a:custGeom>
          <a:avLst/>
          <a:gdLst/>
          <a:ahLst/>
          <a:cxnLst/>
          <a:rect l="0" t="0" r="0" b="0"/>
          <a:pathLst>
            <a:path>
              <a:moveTo>
                <a:pt x="0" y="14136"/>
              </a:moveTo>
              <a:lnTo>
                <a:pt x="83853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0174" y="3422466"/>
        <a:ext cx="41926" cy="41926"/>
      </dsp:txXfrm>
    </dsp:sp>
    <dsp:sp modelId="{A7AD225E-DFFF-654C-93DB-0F3989A1E2D7}">
      <dsp:nvSpPr>
        <dsp:cNvPr id="0" name=""/>
        <dsp:cNvSpPr/>
      </dsp:nvSpPr>
      <dsp:spPr>
        <a:xfrm>
          <a:off x="9191588" y="3262565"/>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bg1"/>
              </a:solidFill>
              <a:latin typeface="Microsoft YaHei" charset="-122"/>
              <a:ea typeface="Microsoft YaHei" charset="-122"/>
              <a:cs typeface="Microsoft YaHei" charset="-122"/>
            </a:rPr>
            <a:t>SR</a:t>
          </a:r>
          <a:r>
            <a:rPr lang="zh-CN" altLang="en-US" sz="2000" kern="1200" dirty="0">
              <a:solidFill>
                <a:schemeClr val="bg1"/>
              </a:solidFill>
              <a:latin typeface="Microsoft YaHei" charset="-122"/>
              <a:ea typeface="Microsoft YaHei" charset="-122"/>
              <a:cs typeface="Microsoft YaHei" charset="-122"/>
            </a:rPr>
            <a:t>协议</a:t>
          </a:r>
        </a:p>
      </dsp:txBody>
      <dsp:txXfrm>
        <a:off x="9216517" y="3287494"/>
        <a:ext cx="1652394" cy="8012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884CC-7F7B-284F-ABBB-2A74A9760BB4}">
      <dsp:nvSpPr>
        <dsp:cNvPr id="0" name=""/>
        <dsp:cNvSpPr/>
      </dsp:nvSpPr>
      <dsp:spPr>
        <a:xfrm>
          <a:off x="5806" y="2039071"/>
          <a:ext cx="2224027"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实现数据可靠传输</a:t>
          </a:r>
        </a:p>
      </dsp:txBody>
      <dsp:txXfrm>
        <a:off x="30735" y="2064000"/>
        <a:ext cx="2174169" cy="801268"/>
      </dsp:txXfrm>
    </dsp:sp>
    <dsp:sp modelId="{12428B7C-7F1C-4347-876C-F0FF6DBA1686}">
      <dsp:nvSpPr>
        <dsp:cNvPr id="0" name=""/>
        <dsp:cNvSpPr/>
      </dsp:nvSpPr>
      <dsp:spPr>
        <a:xfrm rot="18770822">
          <a:off x="2069654" y="2083449"/>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072554"/>
        <a:ext cx="50063" cy="50063"/>
      </dsp:txXfrm>
    </dsp:sp>
    <dsp:sp modelId="{CC121059-EF04-5B41-BD7B-F38AB3425870}">
      <dsp:nvSpPr>
        <dsp:cNvPr id="0" name=""/>
        <dsp:cNvSpPr/>
      </dsp:nvSpPr>
      <dsp:spPr>
        <a:xfrm>
          <a:off x="2910735" y="1304974"/>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自动重传请求协议</a:t>
          </a:r>
          <a:r>
            <a:rPr lang="en-US" altLang="zh-CN" sz="2000" kern="1200" dirty="0">
              <a:latin typeface="Microsoft YaHei" charset="-122"/>
              <a:ea typeface="Microsoft YaHei" charset="-122"/>
              <a:cs typeface="Microsoft YaHei" charset="-122"/>
            </a:rPr>
            <a:t>ARQ</a:t>
          </a:r>
          <a:endParaRPr lang="zh-CN" altLang="en-US" sz="2000" kern="1200" dirty="0">
            <a:latin typeface="Microsoft YaHei" charset="-122"/>
            <a:ea typeface="Microsoft YaHei" charset="-122"/>
            <a:cs typeface="Microsoft YaHei" charset="-122"/>
          </a:endParaRPr>
        </a:p>
      </dsp:txBody>
      <dsp:txXfrm>
        <a:off x="2935664" y="1329903"/>
        <a:ext cx="3166940" cy="801268"/>
      </dsp:txXfrm>
    </dsp:sp>
    <dsp:sp modelId="{25CA80A9-0AD6-254C-8657-F687E01BA88E}">
      <dsp:nvSpPr>
        <dsp:cNvPr id="0" name=""/>
        <dsp:cNvSpPr/>
      </dsp:nvSpPr>
      <dsp:spPr>
        <a:xfrm>
          <a:off x="6127533" y="1716401"/>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1713515"/>
        <a:ext cx="34045" cy="34045"/>
      </dsp:txXfrm>
    </dsp:sp>
    <dsp:sp modelId="{E00D92C8-A08C-3B40-8637-8CFDBBBE79DF}">
      <dsp:nvSpPr>
        <dsp:cNvPr id="0" name=""/>
        <dsp:cNvSpPr/>
      </dsp:nvSpPr>
      <dsp:spPr>
        <a:xfrm>
          <a:off x="6808434" y="1304974"/>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停</a:t>
          </a:r>
          <a:r>
            <a:rPr lang="en-US" altLang="zh-CN" sz="2000" kern="1200" dirty="0">
              <a:latin typeface="Microsoft YaHei" charset="-122"/>
              <a:ea typeface="Microsoft YaHei" charset="-122"/>
              <a:cs typeface="Microsoft YaHei" charset="-122"/>
            </a:rPr>
            <a:t>-</a:t>
          </a:r>
          <a:r>
            <a:rPr lang="zh-CN" altLang="en-US" sz="2000" kern="1200" dirty="0">
              <a:latin typeface="Microsoft YaHei" charset="-122"/>
              <a:ea typeface="Microsoft YaHei" charset="-122"/>
              <a:cs typeface="Microsoft YaHei" charset="-122"/>
            </a:rPr>
            <a:t>等协议</a:t>
          </a:r>
        </a:p>
      </dsp:txBody>
      <dsp:txXfrm>
        <a:off x="6833363" y="1329903"/>
        <a:ext cx="1652394" cy="801268"/>
      </dsp:txXfrm>
    </dsp:sp>
    <dsp:sp modelId="{B13308BE-63BE-AA43-8354-66B63783DF3D}">
      <dsp:nvSpPr>
        <dsp:cNvPr id="0" name=""/>
        <dsp:cNvSpPr/>
      </dsp:nvSpPr>
      <dsp:spPr>
        <a:xfrm rot="2829178">
          <a:off x="2069654" y="2817546"/>
          <a:ext cx="1001261" cy="28273"/>
        </a:xfrm>
        <a:custGeom>
          <a:avLst/>
          <a:gdLst/>
          <a:ahLst/>
          <a:cxnLst/>
          <a:rect l="0" t="0" r="0" b="0"/>
          <a:pathLst>
            <a:path>
              <a:moveTo>
                <a:pt x="0" y="14136"/>
              </a:moveTo>
              <a:lnTo>
                <a:pt x="1001261" y="1413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2545253" y="2806651"/>
        <a:ext cx="50063" cy="50063"/>
      </dsp:txXfrm>
    </dsp:sp>
    <dsp:sp modelId="{C4A7FD44-CA20-3745-B0F0-CF06E01F0ED6}">
      <dsp:nvSpPr>
        <dsp:cNvPr id="0" name=""/>
        <dsp:cNvSpPr/>
      </dsp:nvSpPr>
      <dsp:spPr>
        <a:xfrm>
          <a:off x="2910735" y="2773167"/>
          <a:ext cx="3216798"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流水线协议</a:t>
          </a:r>
        </a:p>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（管道协议）</a:t>
          </a:r>
        </a:p>
      </dsp:txBody>
      <dsp:txXfrm>
        <a:off x="2935664" y="2798096"/>
        <a:ext cx="3166940" cy="801268"/>
      </dsp:txXfrm>
    </dsp:sp>
    <dsp:sp modelId="{491FD2CF-8176-0043-8BE5-A0284F7EBFB0}">
      <dsp:nvSpPr>
        <dsp:cNvPr id="0" name=""/>
        <dsp:cNvSpPr/>
      </dsp:nvSpPr>
      <dsp:spPr>
        <a:xfrm>
          <a:off x="6127533" y="3184594"/>
          <a:ext cx="680901" cy="28273"/>
        </a:xfrm>
        <a:custGeom>
          <a:avLst/>
          <a:gdLst/>
          <a:ahLst/>
          <a:cxnLst/>
          <a:rect l="0" t="0" r="0" b="0"/>
          <a:pathLst>
            <a:path>
              <a:moveTo>
                <a:pt x="0" y="14136"/>
              </a:moveTo>
              <a:lnTo>
                <a:pt x="680901"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latin typeface="Microsoft YaHei" charset="-122"/>
            <a:ea typeface="Microsoft YaHei" charset="-122"/>
            <a:cs typeface="Microsoft YaHei" charset="-122"/>
          </a:endParaRPr>
        </a:p>
      </dsp:txBody>
      <dsp:txXfrm>
        <a:off x="6450961" y="3181708"/>
        <a:ext cx="34045" cy="34045"/>
      </dsp:txXfrm>
    </dsp:sp>
    <dsp:sp modelId="{5982CDD9-1D1D-7B47-B18C-665DA7B39398}">
      <dsp:nvSpPr>
        <dsp:cNvPr id="0" name=""/>
        <dsp:cNvSpPr/>
      </dsp:nvSpPr>
      <dsp:spPr>
        <a:xfrm>
          <a:off x="6808434" y="2773167"/>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icrosoft YaHei" charset="-122"/>
              <a:ea typeface="Microsoft YaHei" charset="-122"/>
              <a:cs typeface="Microsoft YaHei" charset="-122"/>
            </a:rPr>
            <a:t>滑动窗口协议</a:t>
          </a:r>
        </a:p>
      </dsp:txBody>
      <dsp:txXfrm>
        <a:off x="6833363" y="2798096"/>
        <a:ext cx="1652394" cy="801268"/>
      </dsp:txXfrm>
    </dsp:sp>
    <dsp:sp modelId="{443A899F-817A-0A45-BCA5-C36308FFCEAF}">
      <dsp:nvSpPr>
        <dsp:cNvPr id="0" name=""/>
        <dsp:cNvSpPr/>
      </dsp:nvSpPr>
      <dsp:spPr>
        <a:xfrm rot="19457599">
          <a:off x="8431871" y="2939895"/>
          <a:ext cx="838532" cy="28273"/>
        </a:xfrm>
        <a:custGeom>
          <a:avLst/>
          <a:gdLst/>
          <a:ahLst/>
          <a:cxnLst/>
          <a:rect l="0" t="0" r="0" b="0"/>
          <a:pathLst>
            <a:path>
              <a:moveTo>
                <a:pt x="0" y="14136"/>
              </a:moveTo>
              <a:lnTo>
                <a:pt x="83853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0174" y="2933069"/>
        <a:ext cx="41926" cy="41926"/>
      </dsp:txXfrm>
    </dsp:sp>
    <dsp:sp modelId="{8D6B353E-BFE3-0948-925D-3CAAD4FCF97B}">
      <dsp:nvSpPr>
        <dsp:cNvPr id="0" name=""/>
        <dsp:cNvSpPr/>
      </dsp:nvSpPr>
      <dsp:spPr>
        <a:xfrm>
          <a:off x="9191588" y="2283770"/>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Microsoft YaHei" charset="-122"/>
              <a:ea typeface="Microsoft YaHei" charset="-122"/>
              <a:cs typeface="Microsoft YaHei" charset="-122"/>
            </a:rPr>
            <a:t>GBN</a:t>
          </a:r>
          <a:r>
            <a:rPr lang="zh-CN" altLang="en-US" sz="2000" kern="1200" dirty="0">
              <a:latin typeface="Microsoft YaHei" charset="-122"/>
              <a:ea typeface="Microsoft YaHei" charset="-122"/>
              <a:cs typeface="Microsoft YaHei" charset="-122"/>
            </a:rPr>
            <a:t>协议</a:t>
          </a:r>
        </a:p>
      </dsp:txBody>
      <dsp:txXfrm>
        <a:off x="9216517" y="2308699"/>
        <a:ext cx="1652394" cy="801268"/>
      </dsp:txXfrm>
    </dsp:sp>
    <dsp:sp modelId="{94B62ECF-4AF9-9E4E-814E-FA247C84AB72}">
      <dsp:nvSpPr>
        <dsp:cNvPr id="0" name=""/>
        <dsp:cNvSpPr/>
      </dsp:nvSpPr>
      <dsp:spPr>
        <a:xfrm rot="2142401">
          <a:off x="8431871" y="3429293"/>
          <a:ext cx="838532" cy="28273"/>
        </a:xfrm>
        <a:custGeom>
          <a:avLst/>
          <a:gdLst/>
          <a:ahLst/>
          <a:cxnLst/>
          <a:rect l="0" t="0" r="0" b="0"/>
          <a:pathLst>
            <a:path>
              <a:moveTo>
                <a:pt x="0" y="14136"/>
              </a:moveTo>
              <a:lnTo>
                <a:pt x="838532" y="1413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830174" y="3422466"/>
        <a:ext cx="41926" cy="41926"/>
      </dsp:txXfrm>
    </dsp:sp>
    <dsp:sp modelId="{A7AD225E-DFFF-654C-93DB-0F3989A1E2D7}">
      <dsp:nvSpPr>
        <dsp:cNvPr id="0" name=""/>
        <dsp:cNvSpPr/>
      </dsp:nvSpPr>
      <dsp:spPr>
        <a:xfrm>
          <a:off x="9191588" y="3262565"/>
          <a:ext cx="1702252" cy="851126"/>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Microsoft YaHei" charset="-122"/>
              <a:ea typeface="Microsoft YaHei" charset="-122"/>
              <a:cs typeface="Microsoft YaHei" charset="-122"/>
            </a:rPr>
            <a:t>SR</a:t>
          </a:r>
          <a:r>
            <a:rPr lang="zh-CN" altLang="en-US" sz="2000" kern="1200" dirty="0">
              <a:latin typeface="Microsoft YaHei" charset="-122"/>
              <a:ea typeface="Microsoft YaHei" charset="-122"/>
              <a:cs typeface="Microsoft YaHei" charset="-122"/>
            </a:rPr>
            <a:t>协议</a:t>
          </a:r>
        </a:p>
      </dsp:txBody>
      <dsp:txXfrm>
        <a:off x="9216517" y="3287494"/>
        <a:ext cx="1652394" cy="8012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2020/8/6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2020/8/6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1704179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72594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302226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3248686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3353802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2664528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2931831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727484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2227460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507075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215192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363993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534739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333156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132873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2088969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337019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593875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11852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275473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1783719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58066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532263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45</a:t>
            </a:fld>
            <a:endParaRPr lang="zh-CN" altLang="en-US"/>
          </a:p>
        </p:txBody>
      </p:sp>
    </p:spTree>
    <p:extLst>
      <p:ext uri="{BB962C8B-B14F-4D97-AF65-F5344CB8AC3E}">
        <p14:creationId xmlns:p14="http://schemas.microsoft.com/office/powerpoint/2010/main" val="1620266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1125072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73</a:t>
            </a:fld>
            <a:endParaRPr lang="zh-CN" altLang="en-US"/>
          </a:p>
        </p:txBody>
      </p:sp>
    </p:spTree>
    <p:extLst>
      <p:ext uri="{BB962C8B-B14F-4D97-AF65-F5344CB8AC3E}">
        <p14:creationId xmlns:p14="http://schemas.microsoft.com/office/powerpoint/2010/main" val="471596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传输层就是为了支持不同的主机，不同操作系统上的应用程序之间的通信，必须要使用统一的寻址方法对应用进程进行标识。</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添加服务器端的端口号</a:t>
            </a:r>
            <a:r>
              <a:rPr kumimoji="1" lang="en-US" altLang="zh-CN" dirty="0"/>
              <a:t>——</a:t>
            </a:r>
            <a:r>
              <a:rPr kumimoji="1" lang="zh-CN" altLang="en-US" dirty="0"/>
              <a:t>客户端的端口号</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77</a:t>
            </a:fld>
            <a:endParaRPr lang="zh-CN" altLang="en-US"/>
          </a:p>
        </p:txBody>
      </p:sp>
    </p:spTree>
    <p:extLst>
      <p:ext uri="{BB962C8B-B14F-4D97-AF65-F5344CB8AC3E}">
        <p14:creationId xmlns:p14="http://schemas.microsoft.com/office/powerpoint/2010/main" val="719151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添加服务器端的端口号</a:t>
            </a:r>
            <a:r>
              <a:rPr kumimoji="1" lang="en-US" altLang="zh-CN" dirty="0"/>
              <a:t>——</a:t>
            </a:r>
            <a:r>
              <a:rPr kumimoji="1" lang="zh-CN" altLang="en-US" dirty="0"/>
              <a:t>客户端的端口号</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78</a:t>
            </a:fld>
            <a:endParaRPr lang="zh-CN" altLang="en-US"/>
          </a:p>
        </p:txBody>
      </p:sp>
    </p:spTree>
    <p:extLst>
      <p:ext uri="{BB962C8B-B14F-4D97-AF65-F5344CB8AC3E}">
        <p14:creationId xmlns:p14="http://schemas.microsoft.com/office/powerpoint/2010/main" val="875004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添加服务器端的端口号</a:t>
            </a:r>
            <a:r>
              <a:rPr kumimoji="1" lang="en-US" altLang="zh-CN" dirty="0"/>
              <a:t>——</a:t>
            </a:r>
            <a:r>
              <a:rPr kumimoji="1" lang="zh-CN" altLang="en-US" dirty="0"/>
              <a:t>客户端的端口号</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79</a:t>
            </a:fld>
            <a:endParaRPr lang="zh-CN" altLang="en-US"/>
          </a:p>
        </p:txBody>
      </p:sp>
    </p:spTree>
    <p:extLst>
      <p:ext uri="{BB962C8B-B14F-4D97-AF65-F5344CB8AC3E}">
        <p14:creationId xmlns:p14="http://schemas.microsoft.com/office/powerpoint/2010/main" val="892021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添加服务器端的端口号</a:t>
            </a:r>
            <a:r>
              <a:rPr kumimoji="1" lang="en-US" altLang="zh-CN" dirty="0"/>
              <a:t>——</a:t>
            </a:r>
            <a:r>
              <a:rPr kumimoji="1" lang="zh-CN" altLang="en-US" dirty="0"/>
              <a:t>客户端的端口号</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80</a:t>
            </a:fld>
            <a:endParaRPr lang="zh-CN" altLang="en-US"/>
          </a:p>
        </p:txBody>
      </p:sp>
    </p:spTree>
    <p:extLst>
      <p:ext uri="{BB962C8B-B14F-4D97-AF65-F5344CB8AC3E}">
        <p14:creationId xmlns:p14="http://schemas.microsoft.com/office/powerpoint/2010/main" val="845268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96</a:t>
            </a:fld>
            <a:endParaRPr lang="zh-CN" altLang="en-US"/>
          </a:p>
        </p:txBody>
      </p:sp>
    </p:spTree>
    <p:extLst>
      <p:ext uri="{BB962C8B-B14F-4D97-AF65-F5344CB8AC3E}">
        <p14:creationId xmlns:p14="http://schemas.microsoft.com/office/powerpoint/2010/main" val="212550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使用大喇叭广播</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97</a:t>
            </a:fld>
            <a:endParaRPr lang="zh-CN" altLang="en-US"/>
          </a:p>
        </p:txBody>
      </p:sp>
    </p:spTree>
    <p:extLst>
      <p:ext uri="{BB962C8B-B14F-4D97-AF65-F5344CB8AC3E}">
        <p14:creationId xmlns:p14="http://schemas.microsoft.com/office/powerpoint/2010/main" val="1982306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62928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使用大喇叭广播</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100</a:t>
            </a:fld>
            <a:endParaRPr lang="zh-CN" altLang="en-US"/>
          </a:p>
        </p:txBody>
      </p:sp>
    </p:spTree>
    <p:extLst>
      <p:ext uri="{BB962C8B-B14F-4D97-AF65-F5344CB8AC3E}">
        <p14:creationId xmlns:p14="http://schemas.microsoft.com/office/powerpoint/2010/main" val="1009617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105</a:t>
            </a:fld>
            <a:endParaRPr lang="zh-CN" altLang="en-US"/>
          </a:p>
        </p:txBody>
      </p:sp>
    </p:spTree>
    <p:extLst>
      <p:ext uri="{BB962C8B-B14F-4D97-AF65-F5344CB8AC3E}">
        <p14:creationId xmlns:p14="http://schemas.microsoft.com/office/powerpoint/2010/main" val="5399458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106</a:t>
            </a:fld>
            <a:endParaRPr lang="zh-CN" altLang="en-US"/>
          </a:p>
        </p:txBody>
      </p:sp>
    </p:spTree>
    <p:extLst>
      <p:ext uri="{BB962C8B-B14F-4D97-AF65-F5344CB8AC3E}">
        <p14:creationId xmlns:p14="http://schemas.microsoft.com/office/powerpoint/2010/main" val="11277512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107</a:t>
            </a:fld>
            <a:endParaRPr lang="zh-CN" altLang="en-US"/>
          </a:p>
        </p:txBody>
      </p:sp>
    </p:spTree>
    <p:extLst>
      <p:ext uri="{BB962C8B-B14F-4D97-AF65-F5344CB8AC3E}">
        <p14:creationId xmlns:p14="http://schemas.microsoft.com/office/powerpoint/2010/main" val="20701655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108</a:t>
            </a:fld>
            <a:endParaRPr lang="zh-CN" altLang="en-US"/>
          </a:p>
        </p:txBody>
      </p:sp>
    </p:spTree>
    <p:extLst>
      <p:ext uri="{BB962C8B-B14F-4D97-AF65-F5344CB8AC3E}">
        <p14:creationId xmlns:p14="http://schemas.microsoft.com/office/powerpoint/2010/main" val="19060171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109</a:t>
            </a:fld>
            <a:endParaRPr lang="zh-CN" altLang="en-US"/>
          </a:p>
        </p:txBody>
      </p:sp>
    </p:spTree>
    <p:extLst>
      <p:ext uri="{BB962C8B-B14F-4D97-AF65-F5344CB8AC3E}">
        <p14:creationId xmlns:p14="http://schemas.microsoft.com/office/powerpoint/2010/main" val="204593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117</a:t>
            </a:fld>
            <a:endParaRPr lang="zh-CN" altLang="en-US"/>
          </a:p>
        </p:txBody>
      </p:sp>
    </p:spTree>
    <p:extLst>
      <p:ext uri="{BB962C8B-B14F-4D97-AF65-F5344CB8AC3E}">
        <p14:creationId xmlns:p14="http://schemas.microsoft.com/office/powerpoint/2010/main" val="912651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UDP</a:t>
            </a:r>
            <a:r>
              <a:rPr kumimoji="1" lang="zh-CN" altLang="en-US" dirty="0"/>
              <a:t>例如说</a:t>
            </a:r>
            <a:r>
              <a:rPr kumimoji="1" lang="en-US" altLang="zh-CN" dirty="0"/>
              <a:t>QQ</a:t>
            </a:r>
            <a:r>
              <a:rPr kumimoji="1" lang="zh-CN" altLang="en-US" dirty="0"/>
              <a:t>聊天，</a:t>
            </a:r>
            <a:endParaRPr kumimoji="1" lang="en-US" altLang="zh-CN" dirty="0"/>
          </a:p>
          <a:p>
            <a:r>
              <a:rPr kumimoji="1" lang="zh-CN" altLang="en-US" dirty="0"/>
              <a:t>在线视频，</a:t>
            </a:r>
            <a:endParaRPr kumimoji="1" lang="en-US" altLang="zh-CN" dirty="0"/>
          </a:p>
          <a:p>
            <a:r>
              <a:rPr kumimoji="1" lang="zh-CN" altLang="en-US" dirty="0"/>
              <a:t>网络语音电话（</a:t>
            </a:r>
            <a:r>
              <a:rPr lang="zh-CN" altLang="en-US" sz="1200" b="0" i="0" u="none" strike="noStrike" kern="1200" dirty="0">
                <a:solidFill>
                  <a:schemeClr val="tx1"/>
                </a:solidFill>
                <a:effectLst/>
                <a:latin typeface="+mn-lt"/>
                <a:ea typeface="+mn-ea"/>
                <a:cs typeface="+mn-cs"/>
              </a:rPr>
              <a:t>即时通讯，速度要求高，但是出现偶尔断续不是太大问题，并且此处完全不可以使用重发机制</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120</a:t>
            </a:fld>
            <a:endParaRPr lang="zh-CN" altLang="en-US"/>
          </a:p>
        </p:txBody>
      </p:sp>
    </p:spTree>
    <p:extLst>
      <p:ext uri="{BB962C8B-B14F-4D97-AF65-F5344CB8AC3E}">
        <p14:creationId xmlns:p14="http://schemas.microsoft.com/office/powerpoint/2010/main" val="27284217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UDP</a:t>
            </a:r>
            <a:r>
              <a:rPr kumimoji="1" lang="zh-CN" altLang="en-US" dirty="0"/>
              <a:t>例如说</a:t>
            </a:r>
            <a:r>
              <a:rPr kumimoji="1" lang="en-US" altLang="zh-CN" dirty="0"/>
              <a:t>QQ</a:t>
            </a:r>
            <a:r>
              <a:rPr kumimoji="1" lang="zh-CN" altLang="en-US" dirty="0"/>
              <a:t>聊天，</a:t>
            </a:r>
            <a:endParaRPr kumimoji="1" lang="en-US" altLang="zh-CN" dirty="0"/>
          </a:p>
          <a:p>
            <a:r>
              <a:rPr kumimoji="1" lang="zh-CN" altLang="en-US" dirty="0"/>
              <a:t>在线视频，</a:t>
            </a:r>
            <a:endParaRPr kumimoji="1" lang="en-US" altLang="zh-CN" dirty="0"/>
          </a:p>
          <a:p>
            <a:r>
              <a:rPr kumimoji="1" lang="zh-CN" altLang="en-US" dirty="0"/>
              <a:t>网络语音电话（</a:t>
            </a:r>
            <a:r>
              <a:rPr lang="zh-CN" altLang="en-US" sz="1200" b="0" i="0" u="none" strike="noStrike" kern="1200" dirty="0">
                <a:solidFill>
                  <a:schemeClr val="tx1"/>
                </a:solidFill>
                <a:effectLst/>
                <a:latin typeface="+mn-lt"/>
                <a:ea typeface="+mn-ea"/>
                <a:cs typeface="+mn-cs"/>
              </a:rPr>
              <a:t>即时通讯，速度要求高，但是出现偶尔断续不是太大问题，并且此处完全不可以使用重发机制</a:t>
            </a:r>
            <a:r>
              <a:rPr kumimoji="1" lang="zh-CN" altLang="en-US" dirty="0"/>
              <a:t>）</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121</a:t>
            </a:fld>
            <a:endParaRPr lang="zh-CN" altLang="en-US"/>
          </a:p>
        </p:txBody>
      </p:sp>
    </p:spTree>
    <p:extLst>
      <p:ext uri="{BB962C8B-B14F-4D97-AF65-F5344CB8AC3E}">
        <p14:creationId xmlns:p14="http://schemas.microsoft.com/office/powerpoint/2010/main" val="24894295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UDP</a:t>
            </a:r>
            <a:r>
              <a:rPr kumimoji="1" lang="zh-CN" altLang="en-US" dirty="0"/>
              <a:t>例如说</a:t>
            </a:r>
            <a:r>
              <a:rPr kumimoji="1" lang="en-US" altLang="zh-CN" dirty="0"/>
              <a:t>QQ</a:t>
            </a:r>
            <a:r>
              <a:rPr kumimoji="1" lang="zh-CN" altLang="en-US" dirty="0"/>
              <a:t>聊天，</a:t>
            </a:r>
            <a:endParaRPr kumimoji="1" lang="en-US" altLang="zh-CN" dirty="0"/>
          </a:p>
          <a:p>
            <a:r>
              <a:rPr kumimoji="1" lang="zh-CN" altLang="en-US" dirty="0"/>
              <a:t>在线视频，</a:t>
            </a:r>
            <a:endParaRPr kumimoji="1" lang="en-US" altLang="zh-CN" dirty="0"/>
          </a:p>
          <a:p>
            <a:r>
              <a:rPr kumimoji="1" lang="zh-CN" altLang="en-US" dirty="0"/>
              <a:t>网络语音电话（</a:t>
            </a:r>
            <a:r>
              <a:rPr lang="zh-CN" altLang="en-US" sz="1200" b="0" i="0" u="none" strike="noStrike" kern="1200" dirty="0">
                <a:solidFill>
                  <a:schemeClr val="tx1"/>
                </a:solidFill>
                <a:effectLst/>
                <a:latin typeface="+mn-lt"/>
                <a:ea typeface="+mn-ea"/>
                <a:cs typeface="+mn-cs"/>
              </a:rPr>
              <a:t>即时通讯，速度要求高，但是出现偶尔断续不是太大问题，并且此处完全不可以使用重发机制</a:t>
            </a:r>
            <a:r>
              <a:rPr kumimoji="1" lang="zh-CN" altLang="en-US" dirty="0"/>
              <a:t>）</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122</a:t>
            </a:fld>
            <a:endParaRPr lang="zh-CN" altLang="en-US"/>
          </a:p>
        </p:txBody>
      </p:sp>
    </p:spTree>
    <p:extLst>
      <p:ext uri="{BB962C8B-B14F-4D97-AF65-F5344CB8AC3E}">
        <p14:creationId xmlns:p14="http://schemas.microsoft.com/office/powerpoint/2010/main" val="360252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不存储的用户的使用习惯的</a:t>
            </a:r>
            <a:r>
              <a:rPr lang="en-US" altLang="zh-CN" dirty="0"/>
              <a:t>HTTP</a:t>
            </a:r>
            <a:r>
              <a:rPr lang="zh-CN" altLang="en-US" dirty="0"/>
              <a:t>叫做无状态协议。</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963284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TCP</a:t>
            </a:r>
            <a:r>
              <a:rPr lang="zh-CN" altLang="en-US" sz="1200" b="0" i="0" u="none" strike="noStrike" kern="1200" dirty="0">
                <a:solidFill>
                  <a:schemeClr val="tx1"/>
                </a:solidFill>
                <a:effectLst/>
                <a:latin typeface="+mn-lt"/>
                <a:ea typeface="+mn-ea"/>
                <a:cs typeface="+mn-cs"/>
              </a:rPr>
              <a:t>文件传输（准确高要求高、但是速度可以相对慢）、接受邮件、远程登录。</a:t>
            </a:r>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123</a:t>
            </a:fld>
            <a:endParaRPr lang="zh-CN" altLang="en-US"/>
          </a:p>
        </p:txBody>
      </p:sp>
    </p:spTree>
    <p:extLst>
      <p:ext uri="{BB962C8B-B14F-4D97-AF65-F5344CB8AC3E}">
        <p14:creationId xmlns:p14="http://schemas.microsoft.com/office/powerpoint/2010/main" val="2616872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126</a:t>
            </a:fld>
            <a:endParaRPr lang="zh-CN" altLang="en-US"/>
          </a:p>
        </p:txBody>
      </p:sp>
    </p:spTree>
    <p:extLst>
      <p:ext uri="{BB962C8B-B14F-4D97-AF65-F5344CB8AC3E}">
        <p14:creationId xmlns:p14="http://schemas.microsoft.com/office/powerpoint/2010/main" val="2862577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127</a:t>
            </a:fld>
            <a:endParaRPr lang="zh-CN" altLang="en-US"/>
          </a:p>
        </p:txBody>
      </p:sp>
    </p:spTree>
    <p:extLst>
      <p:ext uri="{BB962C8B-B14F-4D97-AF65-F5344CB8AC3E}">
        <p14:creationId xmlns:p14="http://schemas.microsoft.com/office/powerpoint/2010/main" val="170690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128</a:t>
            </a:fld>
            <a:endParaRPr lang="zh-CN" altLang="en-US"/>
          </a:p>
        </p:txBody>
      </p:sp>
    </p:spTree>
    <p:extLst>
      <p:ext uri="{BB962C8B-B14F-4D97-AF65-F5344CB8AC3E}">
        <p14:creationId xmlns:p14="http://schemas.microsoft.com/office/powerpoint/2010/main" val="10118981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根据传输的基本原理，出现了不同协议。</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129</a:t>
            </a:fld>
            <a:endParaRPr lang="zh-CN" altLang="en-US"/>
          </a:p>
        </p:txBody>
      </p:sp>
    </p:spTree>
    <p:extLst>
      <p:ext uri="{BB962C8B-B14F-4D97-AF65-F5344CB8AC3E}">
        <p14:creationId xmlns:p14="http://schemas.microsoft.com/office/powerpoint/2010/main" val="942167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130</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131</a:t>
            </a:fld>
            <a:endParaRPr lang="zh-CN" altLang="en-US"/>
          </a:p>
        </p:txBody>
      </p:sp>
    </p:spTree>
    <p:extLst>
      <p:ext uri="{BB962C8B-B14F-4D97-AF65-F5344CB8AC3E}">
        <p14:creationId xmlns:p14="http://schemas.microsoft.com/office/powerpoint/2010/main" val="1272480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133</a:t>
            </a:fld>
            <a:endParaRPr lang="zh-CN" altLang="en-US"/>
          </a:p>
        </p:txBody>
      </p:sp>
    </p:spTree>
    <p:extLst>
      <p:ext uri="{BB962C8B-B14F-4D97-AF65-F5344CB8AC3E}">
        <p14:creationId xmlns:p14="http://schemas.microsoft.com/office/powerpoint/2010/main" val="12495329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134</a:t>
            </a:fld>
            <a:endParaRPr lang="zh-CN" altLang="en-US"/>
          </a:p>
        </p:txBody>
      </p:sp>
    </p:spTree>
    <p:extLst>
      <p:ext uri="{BB962C8B-B14F-4D97-AF65-F5344CB8AC3E}">
        <p14:creationId xmlns:p14="http://schemas.microsoft.com/office/powerpoint/2010/main" val="1371824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复制一遍数据</a:t>
            </a:r>
            <a:endParaRPr kumimoji="1" lang="en-US" altLang="zh-CN" dirty="0"/>
          </a:p>
          <a:p>
            <a:r>
              <a:rPr kumimoji="1" lang="zh-CN" altLang="en-US" dirty="0"/>
              <a:t>接收方收到数据好检查发现不满足复制关系了，就说明出错了</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137</a:t>
            </a:fld>
            <a:endParaRPr lang="zh-CN" altLang="en-US"/>
          </a:p>
        </p:txBody>
      </p:sp>
    </p:spTree>
    <p:extLst>
      <p:ext uri="{BB962C8B-B14F-4D97-AF65-F5344CB8AC3E}">
        <p14:creationId xmlns:p14="http://schemas.microsoft.com/office/powerpoint/2010/main" val="199361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不存储的用户的使用习惯的</a:t>
            </a:r>
            <a:r>
              <a:rPr lang="en-US" altLang="zh-CN" dirty="0"/>
              <a:t>HTTP</a:t>
            </a:r>
            <a:r>
              <a:rPr lang="zh-CN" altLang="en-US" dirty="0"/>
              <a:t>叫做无状态协议。</a:t>
            </a:r>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640317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接收方利用编码确认数据没错了，并且是接收方期望接收的数据，就返回</a:t>
            </a:r>
            <a:r>
              <a:rPr kumimoji="1" lang="en-US" altLang="zh-CN" dirty="0"/>
              <a:t>ACK</a:t>
            </a:r>
          </a:p>
          <a:p>
            <a:r>
              <a:rPr kumimoji="1" lang="zh-CN" altLang="en-US" dirty="0"/>
              <a:t>接收方利用编码确认数据出错了，就返回</a:t>
            </a:r>
            <a:r>
              <a:rPr kumimoji="1" lang="en-US" altLang="zh-CN" dirty="0"/>
              <a:t>NAK</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138</a:t>
            </a:fld>
            <a:endParaRPr lang="zh-CN" altLang="en-US"/>
          </a:p>
        </p:txBody>
      </p:sp>
    </p:spTree>
    <p:extLst>
      <p:ext uri="{BB962C8B-B14F-4D97-AF65-F5344CB8AC3E}">
        <p14:creationId xmlns:p14="http://schemas.microsoft.com/office/powerpoint/2010/main" val="21385683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139</a:t>
            </a:fld>
            <a:endParaRPr lang="zh-CN" altLang="en-US"/>
          </a:p>
        </p:txBody>
      </p:sp>
    </p:spTree>
    <p:extLst>
      <p:ext uri="{BB962C8B-B14F-4D97-AF65-F5344CB8AC3E}">
        <p14:creationId xmlns:p14="http://schemas.microsoft.com/office/powerpoint/2010/main" val="14536781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数据块可能会乱序到达接收方。</a:t>
            </a:r>
            <a:endParaRPr kumimoji="1" lang="en-US" altLang="zh-CN" dirty="0"/>
          </a:p>
          <a:p>
            <a:r>
              <a:rPr kumimoji="1" lang="zh-CN" altLang="en-US" dirty="0"/>
              <a:t>对数据包进行编号，这样即便数据包不是按序到达的，接收方也可以根据数据包的序号进行纠正。</a:t>
            </a:r>
            <a:endParaRPr kumimoji="1" lang="en-US" altLang="zh-CN" dirty="0"/>
          </a:p>
          <a:p>
            <a:r>
              <a:rPr kumimoji="1" lang="zh-CN" altLang="en-US" dirty="0"/>
              <a:t>另外也可以解决重复数据被提交的问题。因为一个序号只能使用一次。</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140</a:t>
            </a:fld>
            <a:endParaRPr lang="zh-CN" altLang="en-US"/>
          </a:p>
        </p:txBody>
      </p:sp>
    </p:spTree>
    <p:extLst>
      <p:ext uri="{BB962C8B-B14F-4D97-AF65-F5344CB8AC3E}">
        <p14:creationId xmlns:p14="http://schemas.microsoft.com/office/powerpoint/2010/main" val="602710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计时器：当发生数据丢失时，接收方不会收到响应的数据包，也就不会对数据包进行确认，发送方也就不会重发丢失的数据包来纠正这一错误。</a:t>
            </a:r>
            <a:endParaRPr kumimoji="1" lang="en-US" altLang="zh-CN" dirty="0"/>
          </a:p>
          <a:p>
            <a:r>
              <a:rPr kumimoji="1" lang="zh-CN" altLang="en-US" dirty="0"/>
              <a:t>引入计时器，可以解决这个问题。</a:t>
            </a:r>
            <a:endParaRPr kumimoji="1" lang="en-US" altLang="zh-CN" dirty="0"/>
          </a:p>
          <a:p>
            <a:r>
              <a:rPr kumimoji="1" lang="zh-CN" altLang="en-US" dirty="0"/>
              <a:t>发送方，发送了数据包后启动计时器，在计时器发生超时还没有收到接收方的确认，就主动重发数据包，从而纠正数据丢失的问题。</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141</a:t>
            </a:fld>
            <a:endParaRPr lang="zh-CN" altLang="en-US"/>
          </a:p>
        </p:txBody>
      </p:sp>
    </p:spTree>
    <p:extLst>
      <p:ext uri="{BB962C8B-B14F-4D97-AF65-F5344CB8AC3E}">
        <p14:creationId xmlns:p14="http://schemas.microsoft.com/office/powerpoint/2010/main" val="18726462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148</a:t>
            </a:fld>
            <a:endParaRPr lang="zh-CN" altLang="en-US"/>
          </a:p>
        </p:txBody>
      </p:sp>
    </p:spTree>
    <p:extLst>
      <p:ext uri="{BB962C8B-B14F-4D97-AF65-F5344CB8AC3E}">
        <p14:creationId xmlns:p14="http://schemas.microsoft.com/office/powerpoint/2010/main" val="9116516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166</a:t>
            </a:fld>
            <a:endParaRPr lang="zh-CN" altLang="en-US"/>
          </a:p>
        </p:txBody>
      </p:sp>
    </p:spTree>
    <p:extLst>
      <p:ext uri="{BB962C8B-B14F-4D97-AF65-F5344CB8AC3E}">
        <p14:creationId xmlns:p14="http://schemas.microsoft.com/office/powerpoint/2010/main" val="857335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167</a:t>
            </a:fld>
            <a:endParaRPr lang="zh-CN" altLang="en-US"/>
          </a:p>
        </p:txBody>
      </p:sp>
    </p:spTree>
    <p:extLst>
      <p:ext uri="{BB962C8B-B14F-4D97-AF65-F5344CB8AC3E}">
        <p14:creationId xmlns:p14="http://schemas.microsoft.com/office/powerpoint/2010/main" val="7980416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在发送方向接收方传送的</a:t>
            </a:r>
            <a:r>
              <a:rPr lang="zh-CN" altLang="en-US" sz="1200" dirty="0">
                <a:solidFill>
                  <a:srgbClr val="FF0000"/>
                </a:solidFill>
                <a:latin typeface="+mn-ea"/>
              </a:rPr>
              <a:t>系列分组</a:t>
            </a:r>
            <a:r>
              <a:rPr lang="zh-CN" altLang="en-US" sz="1200" dirty="0">
                <a:latin typeface="+mn-ea"/>
              </a:rPr>
              <a:t>可以看成是填充到一条流水线</a:t>
            </a:r>
            <a:r>
              <a:rPr lang="en-US" altLang="zh-CN" sz="1200" dirty="0">
                <a:latin typeface="+mn-ea"/>
              </a:rPr>
              <a:t>(</a:t>
            </a:r>
            <a:r>
              <a:rPr lang="zh-CN" altLang="en-US" sz="1200" dirty="0">
                <a:latin typeface="+mn-ea"/>
              </a:rPr>
              <a:t>或一条管道</a:t>
            </a:r>
            <a:r>
              <a:rPr lang="en-US" altLang="zh-CN" sz="1200" dirty="0">
                <a:latin typeface="+mn-ea"/>
              </a:rPr>
              <a:t>)</a:t>
            </a:r>
            <a:r>
              <a:rPr lang="zh-CN" altLang="en-US" sz="1200" dirty="0">
                <a:latin typeface="+mn-ea"/>
              </a:rPr>
              <a:t>中，所以称为流水线协议。</a:t>
            </a:r>
            <a:endParaRPr kumimoji="1" lang="en-US" altLang="zh-CN" dirty="0"/>
          </a:p>
          <a:p>
            <a:r>
              <a:rPr kumimoji="1" lang="zh-CN" altLang="en-US" dirty="0"/>
              <a:t>给每一组需要发送的数据标上序号</a:t>
            </a:r>
            <a:r>
              <a:rPr kumimoji="1" lang="en-US" altLang="zh-C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允许发送方在没有收到确认前连续发送多个分组，在发送方向接收方传送的溪流分 组可以看成是填充到一条流水线</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或一条管道</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中，所以称这种协议为流水线协议或者 管道协议。最典型的流水线协议就是滑动窗口协议。 </a:t>
            </a:r>
            <a:endParaRPr lang="zh-CN" altLang="en-US" dirty="0">
              <a:effectLst/>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171</a:t>
            </a:fld>
            <a:endParaRPr lang="zh-CN" altLang="en-US"/>
          </a:p>
        </p:txBody>
      </p:sp>
    </p:spTree>
    <p:extLst>
      <p:ext uri="{BB962C8B-B14F-4D97-AF65-F5344CB8AC3E}">
        <p14:creationId xmlns:p14="http://schemas.microsoft.com/office/powerpoint/2010/main" val="1108997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ea"/>
              </a:rPr>
              <a:t>在发送方向接收方传送的</a:t>
            </a:r>
            <a:r>
              <a:rPr lang="zh-CN" altLang="en-US" sz="1200" dirty="0">
                <a:solidFill>
                  <a:srgbClr val="FF0000"/>
                </a:solidFill>
                <a:latin typeface="+mn-ea"/>
              </a:rPr>
              <a:t>系列分组</a:t>
            </a:r>
            <a:r>
              <a:rPr lang="zh-CN" altLang="en-US" sz="1200" dirty="0">
                <a:latin typeface="+mn-ea"/>
              </a:rPr>
              <a:t>可以看成是填充到一条流水线</a:t>
            </a:r>
            <a:r>
              <a:rPr lang="en-US" altLang="zh-CN" sz="1200" dirty="0">
                <a:latin typeface="+mn-ea"/>
              </a:rPr>
              <a:t>(</a:t>
            </a:r>
            <a:r>
              <a:rPr lang="zh-CN" altLang="en-US" sz="1200" dirty="0">
                <a:latin typeface="+mn-ea"/>
              </a:rPr>
              <a:t>或一条管道</a:t>
            </a:r>
            <a:r>
              <a:rPr lang="en-US" altLang="zh-CN" sz="1200" dirty="0">
                <a:latin typeface="+mn-ea"/>
              </a:rPr>
              <a:t>)</a:t>
            </a:r>
            <a:r>
              <a:rPr lang="zh-CN" altLang="en-US" sz="1200" dirty="0">
                <a:latin typeface="+mn-ea"/>
              </a:rPr>
              <a:t>中，所以称为流水线协议。</a:t>
            </a:r>
            <a:endParaRPr kumimoji="1" lang="en-US" altLang="zh-CN" dirty="0"/>
          </a:p>
          <a:p>
            <a:r>
              <a:rPr kumimoji="1" lang="zh-CN" altLang="en-US" dirty="0"/>
              <a:t>给每一组需要发送的数据标上序号</a:t>
            </a:r>
            <a:r>
              <a:rPr kumimoji="1" lang="en-US" altLang="zh-C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允许发送方在没有收到确认前连续发送多个分组，在发送方向接收方传送的溪流分 组可以看成是填充到一条流水线</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或一条管道</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中，所以称这种协议为流水线协议或者 管道协议。最典型的流水线协议就是滑动窗口协议。 </a:t>
            </a:r>
            <a:endParaRPr lang="zh-CN" altLang="en-US" dirty="0">
              <a:effectLst/>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172</a:t>
            </a:fld>
            <a:endParaRPr lang="zh-CN" altLang="en-US"/>
          </a:p>
        </p:txBody>
      </p:sp>
    </p:spTree>
    <p:extLst>
      <p:ext uri="{BB962C8B-B14F-4D97-AF65-F5344CB8AC3E}">
        <p14:creationId xmlns:p14="http://schemas.microsoft.com/office/powerpoint/2010/main" val="1011760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给每一组需要发送的数据标上序号</a:t>
            </a:r>
            <a:r>
              <a:rPr kumimoji="1" lang="en-US" altLang="zh-C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允许发送方在没有收到确认前连续发送多个分组，在发送方向接收方传送的溪流分 组可以看成是填充到一条流水线</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或一条管道</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中，所以称这种协议为流水线协议或者 管道协议。最典型的流水线协议就是滑动窗口协议。 </a:t>
            </a:r>
            <a:endParaRPr lang="zh-CN" altLang="en-US" dirty="0">
              <a:effectLst/>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173</a:t>
            </a:fld>
            <a:endParaRPr lang="zh-CN" altLang="en-US"/>
          </a:p>
        </p:txBody>
      </p:sp>
    </p:spTree>
    <p:extLst>
      <p:ext uri="{BB962C8B-B14F-4D97-AF65-F5344CB8AC3E}">
        <p14:creationId xmlns:p14="http://schemas.microsoft.com/office/powerpoint/2010/main" val="84447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29488751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给每一组需要发送的数据标上序号</a:t>
            </a:r>
            <a:r>
              <a:rPr kumimoji="1" lang="en-US" altLang="zh-C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允许发送方在没有收到确认前连续发送多个分组，在发送方向接收方传送的溪流分 组可以看成是填充到一条流水线</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或一条管道</a:t>
            </a:r>
            <a:r>
              <a:rPr lang="en-US" altLang="zh-CN" sz="1200" kern="1200" dirty="0">
                <a:solidFill>
                  <a:schemeClr val="tx1"/>
                </a:solidFill>
                <a:effectLst/>
                <a:latin typeface="+mn-lt"/>
                <a:ea typeface="+mn-ea"/>
                <a:cs typeface="+mn-cs"/>
              </a:rPr>
              <a:t>)</a:t>
            </a:r>
            <a:r>
              <a:rPr lang="zh-CN" altLang="en-US" sz="1200" kern="1200">
                <a:solidFill>
                  <a:schemeClr val="tx1"/>
                </a:solidFill>
                <a:effectLst/>
                <a:latin typeface="+mn-lt"/>
                <a:ea typeface="+mn-ea"/>
                <a:cs typeface="+mn-cs"/>
              </a:rPr>
              <a:t>中，所以称这种协议为流水线协议或者 管道协议。最典型的流水线协议就是滑动窗口协议。 </a:t>
            </a:r>
            <a:endParaRPr lang="zh-CN" altLang="en-US">
              <a:effectLst/>
            </a:endParaRPr>
          </a:p>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174</a:t>
            </a:fld>
            <a:endParaRPr lang="zh-CN" altLang="en-US"/>
          </a:p>
        </p:txBody>
      </p:sp>
    </p:spTree>
    <p:extLst>
      <p:ext uri="{BB962C8B-B14F-4D97-AF65-F5344CB8AC3E}">
        <p14:creationId xmlns:p14="http://schemas.microsoft.com/office/powerpoint/2010/main" val="3731186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给每一组需要发送的数据标上序号</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175</a:t>
            </a:fld>
            <a:endParaRPr lang="zh-CN" altLang="en-US"/>
          </a:p>
        </p:txBody>
      </p:sp>
    </p:spTree>
    <p:extLst>
      <p:ext uri="{BB962C8B-B14F-4D97-AF65-F5344CB8AC3E}">
        <p14:creationId xmlns:p14="http://schemas.microsoft.com/office/powerpoint/2010/main" val="15162957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给每一组需要发送的数据标上序号</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176</a:t>
            </a:fld>
            <a:endParaRPr lang="zh-CN" altLang="en-US"/>
          </a:p>
        </p:txBody>
      </p:sp>
    </p:spTree>
    <p:extLst>
      <p:ext uri="{BB962C8B-B14F-4D97-AF65-F5344CB8AC3E}">
        <p14:creationId xmlns:p14="http://schemas.microsoft.com/office/powerpoint/2010/main" val="15143085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给每一组需要发送的数据标上序号</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177</a:t>
            </a:fld>
            <a:endParaRPr lang="zh-CN" altLang="en-US"/>
          </a:p>
        </p:txBody>
      </p:sp>
    </p:spTree>
    <p:extLst>
      <p:ext uri="{BB962C8B-B14F-4D97-AF65-F5344CB8AC3E}">
        <p14:creationId xmlns:p14="http://schemas.microsoft.com/office/powerpoint/2010/main" val="5496062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给每一组需要发送的数据标上序号</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178</a:t>
            </a:fld>
            <a:endParaRPr lang="zh-CN" altLang="en-US"/>
          </a:p>
        </p:txBody>
      </p:sp>
    </p:spTree>
    <p:extLst>
      <p:ext uri="{BB962C8B-B14F-4D97-AF65-F5344CB8AC3E}">
        <p14:creationId xmlns:p14="http://schemas.microsoft.com/office/powerpoint/2010/main" val="113962509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发送</a:t>
            </a:r>
            <a:r>
              <a:rPr kumimoji="1" lang="en-US" altLang="zh-CN" dirty="0"/>
              <a:t>56789</a:t>
            </a:r>
            <a:r>
              <a:rPr kumimoji="1" lang="zh-CN" altLang="en-US" dirty="0"/>
              <a:t>五个分组，然后收到了</a:t>
            </a:r>
            <a:r>
              <a:rPr kumimoji="1" lang="en-US" altLang="zh-CN" dirty="0"/>
              <a:t>ack5</a:t>
            </a:r>
            <a:r>
              <a:rPr kumimoji="1" lang="zh-CN" altLang="en-US" dirty="0"/>
              <a:t>和</a:t>
            </a:r>
            <a:r>
              <a:rPr kumimoji="1" lang="en-US" altLang="zh-CN" dirty="0"/>
              <a:t>6</a:t>
            </a:r>
            <a:r>
              <a:rPr kumimoji="1" lang="zh-CN" altLang="en-US" dirty="0"/>
              <a:t>，</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179</a:t>
            </a:fld>
            <a:endParaRPr lang="zh-CN" altLang="en-US"/>
          </a:p>
        </p:txBody>
      </p:sp>
    </p:spTree>
    <p:extLst>
      <p:ext uri="{BB962C8B-B14F-4D97-AF65-F5344CB8AC3E}">
        <p14:creationId xmlns:p14="http://schemas.microsoft.com/office/powerpoint/2010/main" val="1048951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这是发送方怎么操作的，接下来我们看看接收方是怎么接收的</a:t>
            </a:r>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180</a:t>
            </a:fld>
            <a:endParaRPr lang="zh-CN" altLang="en-US"/>
          </a:p>
        </p:txBody>
      </p:sp>
    </p:spTree>
    <p:extLst>
      <p:ext uri="{BB962C8B-B14F-4D97-AF65-F5344CB8AC3E}">
        <p14:creationId xmlns:p14="http://schemas.microsoft.com/office/powerpoint/2010/main" val="3577029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181</a:t>
            </a:fld>
            <a:endParaRPr lang="zh-CN" altLang="en-US"/>
          </a:p>
        </p:txBody>
      </p:sp>
    </p:spTree>
    <p:extLst>
      <p:ext uri="{BB962C8B-B14F-4D97-AF65-F5344CB8AC3E}">
        <p14:creationId xmlns:p14="http://schemas.microsoft.com/office/powerpoint/2010/main" val="12141141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182</a:t>
            </a:fld>
            <a:endParaRPr lang="zh-CN" altLang="en-US"/>
          </a:p>
        </p:txBody>
      </p:sp>
    </p:spTree>
    <p:extLst>
      <p:ext uri="{BB962C8B-B14F-4D97-AF65-F5344CB8AC3E}">
        <p14:creationId xmlns:p14="http://schemas.microsoft.com/office/powerpoint/2010/main" val="35940841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现在分组序号</a:t>
            </a:r>
            <a:r>
              <a:rPr kumimoji="1" lang="en-US" altLang="zh-CN" dirty="0"/>
              <a:t>7</a:t>
            </a:r>
            <a:r>
              <a:rPr kumimoji="1" lang="zh-CN" altLang="en-US" dirty="0"/>
              <a:t>到来，接收方检查好无误，则返回</a:t>
            </a:r>
            <a:r>
              <a:rPr kumimoji="1" lang="en-US" altLang="zh-CN" dirty="0"/>
              <a:t>ACK7</a:t>
            </a:r>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186</a:t>
            </a:fld>
            <a:endParaRPr lang="zh-CN" altLang="en-US"/>
          </a:p>
        </p:txBody>
      </p:sp>
    </p:spTree>
    <p:extLst>
      <p:ext uri="{BB962C8B-B14F-4D97-AF65-F5344CB8AC3E}">
        <p14:creationId xmlns:p14="http://schemas.microsoft.com/office/powerpoint/2010/main" val="975076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53FA1B-AC57-414E-A6A6-D79E06144809}"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193678116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211</a:t>
            </a:fld>
            <a:endParaRPr lang="zh-CN" altLang="en-US"/>
          </a:p>
        </p:txBody>
      </p:sp>
    </p:spTree>
    <p:extLst>
      <p:ext uri="{BB962C8B-B14F-4D97-AF65-F5344CB8AC3E}">
        <p14:creationId xmlns:p14="http://schemas.microsoft.com/office/powerpoint/2010/main" val="83045982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212</a:t>
            </a:fld>
            <a:endParaRPr lang="zh-CN" altLang="en-US"/>
          </a:p>
        </p:txBody>
      </p:sp>
    </p:spTree>
    <p:extLst>
      <p:ext uri="{BB962C8B-B14F-4D97-AF65-F5344CB8AC3E}">
        <p14:creationId xmlns:p14="http://schemas.microsoft.com/office/powerpoint/2010/main" val="20440075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213</a:t>
            </a:fld>
            <a:endParaRPr lang="zh-CN" altLang="en-US"/>
          </a:p>
        </p:txBody>
      </p:sp>
    </p:spTree>
    <p:extLst>
      <p:ext uri="{BB962C8B-B14F-4D97-AF65-F5344CB8AC3E}">
        <p14:creationId xmlns:p14="http://schemas.microsoft.com/office/powerpoint/2010/main" val="20903435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D0DACE-38E0-42D2-9336-2B707D34BC6D}" type="slidenum">
              <a:rPr lang="zh-CN" altLang="en-US" smtClean="0"/>
              <a:t>214</a:t>
            </a:fld>
            <a:endParaRPr lang="zh-CN" altLang="en-US"/>
          </a:p>
        </p:txBody>
      </p:sp>
    </p:spTree>
    <p:extLst>
      <p:ext uri="{BB962C8B-B14F-4D97-AF65-F5344CB8AC3E}">
        <p14:creationId xmlns:p14="http://schemas.microsoft.com/office/powerpoint/2010/main" val="113983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D0DACE-38E0-42D2-9336-2B707D34BC6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05145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2020/8/6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2020/8/6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image" Target="../media/image13.png"/><Relationship Id="rId4" Type="http://schemas.openxmlformats.org/officeDocument/2006/relationships/image" Target="../media/image12.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10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1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14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0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0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6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8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6.xml"/><Relationship Id="rId4" Type="http://schemas.openxmlformats.org/officeDocument/2006/relationships/image" Target="../media/image12.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2751455" y="3264535"/>
            <a:ext cx="5083810" cy="419100"/>
          </a:xfrm>
          <a:prstGeom prst="rect">
            <a:avLst/>
          </a:prstGeom>
          <a:noFill/>
        </p:spPr>
        <p:txBody>
          <a:bodyPr wrap="square" rtlCol="0">
            <a:spAutoFit/>
          </a:bodyPr>
          <a:lstStyle/>
          <a:p>
            <a:r>
              <a:rPr lang="en-US" altLang="zh-CN" sz="2130"/>
              <a:t> </a:t>
            </a:r>
            <a:r>
              <a:rPr lang="zh-CN" altLang="en-US" sz="2130"/>
              <a:t>计算机网络原理</a:t>
            </a:r>
          </a:p>
        </p:txBody>
      </p:sp>
      <p:sp>
        <p:nvSpPr>
          <p:cNvPr id="7" name="文本框 6"/>
          <p:cNvSpPr txBox="1"/>
          <p:nvPr/>
        </p:nvSpPr>
        <p:spPr>
          <a:xfrm>
            <a:off x="5130165" y="970915"/>
            <a:ext cx="3757930" cy="5006340"/>
          </a:xfrm>
          <a:prstGeom prst="rect">
            <a:avLst/>
          </a:prstGeom>
          <a:noFill/>
        </p:spPr>
        <p:txBody>
          <a:bodyPr wrap="square" rtlCol="0">
            <a:spAutoFit/>
          </a:bodyPr>
          <a:lstStyle/>
          <a:p>
            <a:r>
              <a:rPr lang="zh-CN" altLang="en-US" sz="2130" dirty="0">
                <a:solidFill>
                  <a:schemeClr val="tx1"/>
                </a:solidFill>
              </a:rPr>
              <a:t>第一章 计算机网络概述</a:t>
            </a:r>
          </a:p>
          <a:p>
            <a:endParaRPr lang="zh-CN" altLang="en-US" sz="2130" dirty="0"/>
          </a:p>
          <a:p>
            <a:r>
              <a:rPr lang="zh-CN" altLang="en-US" sz="2130" dirty="0">
                <a:solidFill>
                  <a:srgbClr val="FF0000"/>
                </a:solidFill>
              </a:rPr>
              <a:t>第二章 网络应用</a:t>
            </a:r>
          </a:p>
          <a:p>
            <a:endParaRPr lang="zh-CN" altLang="en-US" sz="2130" dirty="0"/>
          </a:p>
          <a:p>
            <a:r>
              <a:rPr lang="zh-CN" altLang="en-US" sz="2130" dirty="0"/>
              <a:t>第三章 传输层</a:t>
            </a:r>
          </a:p>
          <a:p>
            <a:endParaRPr lang="zh-CN" altLang="en-US" sz="2130" dirty="0"/>
          </a:p>
          <a:p>
            <a:r>
              <a:rPr lang="zh-CN" altLang="en-US" sz="2130" dirty="0"/>
              <a:t>第四章 网络层</a:t>
            </a:r>
          </a:p>
          <a:p>
            <a:endParaRPr lang="zh-CN" altLang="en-US" sz="2130" dirty="0"/>
          </a:p>
          <a:p>
            <a:r>
              <a:rPr lang="zh-CN" altLang="en-US" sz="2130" dirty="0"/>
              <a:t>第五章 数据链路层与局域网</a:t>
            </a:r>
          </a:p>
          <a:p>
            <a:endParaRPr lang="zh-CN" altLang="en-US" sz="2130" dirty="0"/>
          </a:p>
          <a:p>
            <a:r>
              <a:rPr lang="zh-CN" altLang="en-US" sz="2130" dirty="0"/>
              <a:t>第六章 物理层</a:t>
            </a:r>
          </a:p>
          <a:p>
            <a:endParaRPr lang="zh-CN" altLang="en-US" sz="2130" dirty="0"/>
          </a:p>
          <a:p>
            <a:r>
              <a:rPr lang="zh-CN" altLang="en-US" sz="2130" dirty="0"/>
              <a:t>第七章 无线与移动网络</a:t>
            </a:r>
          </a:p>
          <a:p>
            <a:endParaRPr lang="zh-CN" altLang="en-US" sz="2130" dirty="0"/>
          </a:p>
          <a:p>
            <a:r>
              <a:rPr lang="zh-CN" altLang="en-US" sz="2130" dirty="0"/>
              <a:t>第八章 网络安全基础</a:t>
            </a:r>
          </a:p>
        </p:txBody>
      </p:sp>
      <p:sp>
        <p:nvSpPr>
          <p:cNvPr id="2" name="左大括号 1"/>
          <p:cNvSpPr/>
          <p:nvPr/>
        </p:nvSpPr>
        <p:spPr>
          <a:xfrm>
            <a:off x="5039995" y="970915"/>
            <a:ext cx="90170" cy="50063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63342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文本框 17"/>
          <p:cNvSpPr txBox="1"/>
          <p:nvPr/>
        </p:nvSpPr>
        <p:spPr>
          <a:xfrm>
            <a:off x="737235" y="593725"/>
            <a:ext cx="7882109" cy="646331"/>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02020"/>
                </a:solidFill>
                <a:effectLst/>
                <a:uLnTx/>
                <a:uFillTx/>
                <a:latin typeface="Microsoft YaHei" charset="-122"/>
                <a:ea typeface="Microsoft YaHei" charset="-122"/>
                <a:cs typeface="Microsoft YaHei" charset="-122"/>
                <a:sym typeface="+mn-ea"/>
              </a:rPr>
              <a:t>2.6.2</a:t>
            </a:r>
            <a:r>
              <a:rPr kumimoji="0" lang="zh-CN" altLang="en-US" sz="2400" b="0" i="0" u="none" strike="noStrike" kern="1200" cap="none" spc="0" normalizeH="0" baseline="0" noProof="0" dirty="0">
                <a:ln>
                  <a:noFill/>
                </a:ln>
                <a:solidFill>
                  <a:srgbClr val="20202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20202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命令</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sym typeface="+mn-ea"/>
            </a:endParaRPr>
          </a:p>
        </p:txBody>
      </p:sp>
      <p:grpSp>
        <p:nvGrpSpPr>
          <p:cNvPr id="4" name="组合 3"/>
          <p:cNvGrpSpPr/>
          <p:nvPr/>
        </p:nvGrpSpPr>
        <p:grpSpPr>
          <a:xfrm>
            <a:off x="9301370" y="414724"/>
            <a:ext cx="2592657" cy="1247734"/>
            <a:chOff x="9301370" y="281374"/>
            <a:chExt cx="2592657" cy="1247734"/>
          </a:xfrm>
        </p:grpSpPr>
        <p:sp>
          <p:nvSpPr>
            <p:cNvPr id="10" name="左大括号 9"/>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 name="矩形 2"/>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12" name="矩形 11"/>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命令</a:t>
              </a:r>
            </a:p>
          </p:txBody>
        </p:sp>
        <p:sp>
          <p:nvSpPr>
            <p:cNvPr id="13" name="矩形 12"/>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2" name="矩形 1"/>
          <p:cNvSpPr/>
          <p:nvPr/>
        </p:nvSpPr>
        <p:spPr>
          <a:xfrm>
            <a:off x="1165513" y="1662458"/>
            <a:ext cx="3792064" cy="581057"/>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一、</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是</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有状态</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的协议。</a:t>
            </a:r>
            <a:endPar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1402723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6795483" y="28137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无连接服务与面向连接服务</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2" name="图片 1"/>
          <p:cNvPicPr>
            <a:picLocks noChangeAspect="1"/>
          </p:cNvPicPr>
          <p:nvPr/>
        </p:nvPicPr>
        <p:blipFill>
          <a:blip r:embed="rId4"/>
          <a:stretch>
            <a:fillRect/>
          </a:stretch>
        </p:blipFill>
        <p:spPr>
          <a:xfrm>
            <a:off x="684530" y="2644140"/>
            <a:ext cx="4298950" cy="3009900"/>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6245225" y="2658110"/>
            <a:ext cx="4780280" cy="2995930"/>
          </a:xfrm>
          <a:prstGeom prst="rect">
            <a:avLst/>
          </a:prstGeom>
          <a:ln>
            <a:noFill/>
          </a:ln>
          <a:effectLst>
            <a:outerShdw blurRad="292100" dist="139700" dir="2700000" algn="tl" rotWithShape="0">
              <a:srgbClr val="333333">
                <a:alpha val="65000"/>
              </a:srgbClr>
            </a:outerShdw>
          </a:effectLst>
        </p:spPr>
      </p:pic>
      <p:sp>
        <p:nvSpPr>
          <p:cNvPr id="16" name="矩形 15"/>
          <p:cNvSpPr/>
          <p:nvPr/>
        </p:nvSpPr>
        <p:spPr>
          <a:xfrm>
            <a:off x="162863" y="227455"/>
            <a:ext cx="2723823"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3.1.3</a:t>
            </a:r>
            <a:r>
              <a:rPr lang="zh-CN" altLang="en-US" sz="1200" dirty="0">
                <a:solidFill>
                  <a:schemeClr val="bg1">
                    <a:lumMod val="75000"/>
                  </a:schemeClr>
                </a:solidFill>
                <a:latin typeface="SimSun" charset="-122"/>
                <a:ea typeface="SimSun" charset="-122"/>
                <a:cs typeface="SimSun" charset="-122"/>
              </a:rPr>
              <a:t>三、无连接服务与面向连接服务</a:t>
            </a:r>
          </a:p>
        </p:txBody>
      </p:sp>
      <p:sp>
        <p:nvSpPr>
          <p:cNvPr id="17" name="文本框 2"/>
          <p:cNvSpPr txBox="1"/>
          <p:nvPr>
            <p:custDataLst>
              <p:tags r:id="rId1"/>
            </p:custDataLst>
          </p:nvPr>
        </p:nvSpPr>
        <p:spPr>
          <a:xfrm>
            <a:off x="162863" y="851322"/>
            <a:ext cx="77192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：无连接服务与面向连接服务</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877124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426249791"/>
              </p:ext>
            </p:extLst>
          </p:nvPr>
        </p:nvGraphicFramePr>
        <p:xfrm>
          <a:off x="500378" y="2183070"/>
          <a:ext cx="11356264" cy="3738971"/>
        </p:xfrm>
        <a:graphic>
          <a:graphicData uri="http://schemas.openxmlformats.org/drawingml/2006/table">
            <a:tbl>
              <a:tblPr firstRow="1" bandRow="1">
                <a:tableStyleId>{5940675A-B579-460E-94D1-54222C63F5DA}</a:tableStyleId>
              </a:tblPr>
              <a:tblGrid>
                <a:gridCol w="5654009">
                  <a:extLst>
                    <a:ext uri="{9D8B030D-6E8A-4147-A177-3AD203B41FA5}">
                      <a16:colId xmlns:a16="http://schemas.microsoft.com/office/drawing/2014/main" val="20000"/>
                    </a:ext>
                  </a:extLst>
                </a:gridCol>
                <a:gridCol w="5702255">
                  <a:extLst>
                    <a:ext uri="{9D8B030D-6E8A-4147-A177-3AD203B41FA5}">
                      <a16:colId xmlns:a16="http://schemas.microsoft.com/office/drawing/2014/main" val="20001"/>
                    </a:ext>
                  </a:extLst>
                </a:gridCol>
              </a:tblGrid>
              <a:tr h="811423">
                <a:tc>
                  <a:txBody>
                    <a:bodyPr/>
                    <a:lstStyle/>
                    <a:p>
                      <a:pPr algn="ctr">
                        <a:lnSpc>
                          <a:spcPct val="150000"/>
                        </a:lnSpc>
                      </a:pPr>
                      <a:r>
                        <a:rPr lang="zh-CN" altLang="en-US" sz="2400" dirty="0">
                          <a:solidFill>
                            <a:srgbClr val="FF0000"/>
                          </a:solidFill>
                          <a:sym typeface="+mn-ea"/>
                        </a:rPr>
                        <a:t>无连接</a:t>
                      </a:r>
                      <a:r>
                        <a:rPr lang="zh-CN" altLang="en-US" sz="2400" dirty="0">
                          <a:sym typeface="+mn-ea"/>
                        </a:rPr>
                        <a:t>服务</a:t>
                      </a:r>
                      <a:endParaRPr lang="zh-CN" altLang="en-US" sz="2400" b="0" dirty="0">
                        <a:solidFill>
                          <a:schemeClr val="tx1"/>
                        </a:solidFill>
                        <a:latin typeface="微软雅黑" panose="020B0503020204020204" charset="-122"/>
                        <a:ea typeface="微软雅黑" panose="020B0503020204020204" charset="-122"/>
                        <a:sym typeface="+mn-ea"/>
                      </a:endParaRPr>
                    </a:p>
                  </a:txBody>
                  <a:tcPr anchor="ctr"/>
                </a:tc>
                <a:tc>
                  <a:txBody>
                    <a:bodyPr/>
                    <a:lstStyle/>
                    <a:p>
                      <a:pPr algn="ctr">
                        <a:lnSpc>
                          <a:spcPct val="150000"/>
                        </a:lnSpc>
                      </a:pPr>
                      <a:r>
                        <a:rPr lang="zh-CN" altLang="en-US" sz="2400" dirty="0">
                          <a:solidFill>
                            <a:schemeClr val="bg1"/>
                          </a:solidFill>
                          <a:sym typeface="+mn-ea"/>
                        </a:rPr>
                        <a:t>面向连接服务</a:t>
                      </a:r>
                      <a:endParaRPr lang="zh-CN" altLang="en-US" sz="2400" b="0" dirty="0">
                        <a:solidFill>
                          <a:schemeClr val="bg1"/>
                        </a:solidFill>
                        <a:latin typeface="微软雅黑" panose="020B0503020204020204" charset="-122"/>
                        <a:ea typeface="微软雅黑" panose="020B0503020204020204" charset="-122"/>
                        <a:sym typeface="+mn-ea"/>
                      </a:endParaRPr>
                    </a:p>
                  </a:txBody>
                  <a:tcPr anchor="ctr"/>
                </a:tc>
                <a:extLst>
                  <a:ext uri="{0D108BD9-81ED-4DB2-BD59-A6C34878D82A}">
                    <a16:rowId xmlns:a16="http://schemas.microsoft.com/office/drawing/2014/main" val="10000"/>
                  </a:ext>
                </a:extLst>
              </a:tr>
              <a:tr h="1254831">
                <a:tc>
                  <a:txBody>
                    <a:bodyPr/>
                    <a:lstStyle/>
                    <a:p>
                      <a:pPr fontAlgn="auto">
                        <a:lnSpc>
                          <a:spcPct val="150000"/>
                        </a:lnSpc>
                      </a:pPr>
                      <a:r>
                        <a:rPr lang="zh-CN" altLang="en-US" sz="2400" dirty="0"/>
                        <a:t>数据传输之前：</a:t>
                      </a:r>
                      <a:r>
                        <a:rPr lang="zh-CN" altLang="en-US" sz="2400" dirty="0">
                          <a:solidFill>
                            <a:srgbClr val="FF0000"/>
                          </a:solidFill>
                        </a:rPr>
                        <a:t>无需</a:t>
                      </a:r>
                      <a:r>
                        <a:rPr lang="zh-CN" altLang="en-US" sz="2400" dirty="0"/>
                        <a:t>与对端进行任何信息交换，直接构造传输层报文段并向接收端发送。</a:t>
                      </a:r>
                      <a:endParaRPr lang="zh-CN" altLang="en-US" sz="2400" dirty="0">
                        <a:latin typeface="微软雅黑" panose="020B0503020204020204" charset="-122"/>
                        <a:ea typeface="微软雅黑" panose="020B0503020204020204" charset="-122"/>
                      </a:endParaRPr>
                    </a:p>
                  </a:txBody>
                  <a:tcPr anchor="ctr"/>
                </a:tc>
                <a:tc>
                  <a:txBody>
                    <a:bodyPr/>
                    <a:lstStyle/>
                    <a:p>
                      <a:pPr fontAlgn="auto">
                        <a:lnSpc>
                          <a:spcPct val="150000"/>
                        </a:lnSpc>
                      </a:pPr>
                      <a:r>
                        <a:rPr lang="zh-CN" altLang="en-US" sz="2400" dirty="0"/>
                        <a:t>数据传输之前：</a:t>
                      </a:r>
                      <a:r>
                        <a:rPr lang="zh-CN" altLang="en-US" sz="2400" dirty="0">
                          <a:solidFill>
                            <a:srgbClr val="FF0000"/>
                          </a:solidFill>
                        </a:rPr>
                        <a:t>需要</a:t>
                      </a:r>
                      <a:r>
                        <a:rPr lang="zh-CN" altLang="en-US" sz="2400" dirty="0"/>
                        <a:t>双方交换一些控制信息，建立逻辑连接，然后再传输数据，传输结束后还需要拆除连接</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1254831">
                <a:tc>
                  <a:txBody>
                    <a:bodyPr/>
                    <a:lstStyle/>
                    <a:p>
                      <a:pPr>
                        <a:lnSpc>
                          <a:spcPct val="150000"/>
                        </a:lnSpc>
                      </a:pPr>
                      <a:r>
                        <a:rPr lang="zh-CN" altLang="en-US" sz="2400" dirty="0"/>
                        <a:t>类似于信件通信</a:t>
                      </a:r>
                      <a:endParaRPr lang="zh-CN" altLang="en-US" sz="2400" dirty="0">
                        <a:latin typeface="微软雅黑" panose="020B0503020204020204" charset="-122"/>
                        <a:ea typeface="微软雅黑" panose="020B0503020204020204" charset="-122"/>
                      </a:endParaRPr>
                    </a:p>
                  </a:txBody>
                  <a:tcPr anchor="ctr"/>
                </a:tc>
                <a:tc>
                  <a:txBody>
                    <a:bodyPr/>
                    <a:lstStyle/>
                    <a:p>
                      <a:pPr>
                        <a:lnSpc>
                          <a:spcPct val="150000"/>
                        </a:lnSpc>
                      </a:pPr>
                      <a:r>
                        <a:rPr lang="zh-CN" altLang="en-US" sz="2400" dirty="0"/>
                        <a:t>类似于电话通信</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bl>
          </a:graphicData>
        </a:graphic>
      </p:graphicFrame>
      <p:grpSp>
        <p:nvGrpSpPr>
          <p:cNvPr id="10" name="组合 9"/>
          <p:cNvGrpSpPr/>
          <p:nvPr/>
        </p:nvGrpSpPr>
        <p:grpSpPr>
          <a:xfrm>
            <a:off x="6795483" y="28137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无连接服务与面向连接服务</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62863" y="227455"/>
            <a:ext cx="2723823"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3.1.3</a:t>
            </a:r>
            <a:r>
              <a:rPr lang="zh-CN" altLang="en-US" sz="1200" dirty="0">
                <a:solidFill>
                  <a:schemeClr val="bg1">
                    <a:lumMod val="75000"/>
                  </a:schemeClr>
                </a:solidFill>
                <a:latin typeface="SimSun" charset="-122"/>
                <a:ea typeface="SimSun" charset="-122"/>
                <a:cs typeface="SimSun" charset="-122"/>
              </a:rPr>
              <a:t>三、无连接服务与面向连接服务</a:t>
            </a:r>
          </a:p>
        </p:txBody>
      </p:sp>
      <p:sp>
        <p:nvSpPr>
          <p:cNvPr id="17" name="文本框 2"/>
          <p:cNvSpPr txBox="1"/>
          <p:nvPr>
            <p:custDataLst>
              <p:tags r:id="rId1"/>
            </p:custDataLst>
          </p:nvPr>
        </p:nvSpPr>
        <p:spPr>
          <a:xfrm>
            <a:off x="162863" y="851322"/>
            <a:ext cx="77192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：无连接服务与面向连接服务</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0850272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095375821"/>
              </p:ext>
            </p:extLst>
          </p:nvPr>
        </p:nvGraphicFramePr>
        <p:xfrm>
          <a:off x="500378" y="2183070"/>
          <a:ext cx="11356264" cy="3738971"/>
        </p:xfrm>
        <a:graphic>
          <a:graphicData uri="http://schemas.openxmlformats.org/drawingml/2006/table">
            <a:tbl>
              <a:tblPr firstRow="1" bandRow="1">
                <a:tableStyleId>{5940675A-B579-460E-94D1-54222C63F5DA}</a:tableStyleId>
              </a:tblPr>
              <a:tblGrid>
                <a:gridCol w="5654009">
                  <a:extLst>
                    <a:ext uri="{9D8B030D-6E8A-4147-A177-3AD203B41FA5}">
                      <a16:colId xmlns:a16="http://schemas.microsoft.com/office/drawing/2014/main" val="20000"/>
                    </a:ext>
                  </a:extLst>
                </a:gridCol>
                <a:gridCol w="5702255">
                  <a:extLst>
                    <a:ext uri="{9D8B030D-6E8A-4147-A177-3AD203B41FA5}">
                      <a16:colId xmlns:a16="http://schemas.microsoft.com/office/drawing/2014/main" val="20001"/>
                    </a:ext>
                  </a:extLst>
                </a:gridCol>
              </a:tblGrid>
              <a:tr h="811423">
                <a:tc>
                  <a:txBody>
                    <a:bodyPr/>
                    <a:lstStyle/>
                    <a:p>
                      <a:pPr algn="ctr">
                        <a:lnSpc>
                          <a:spcPct val="150000"/>
                        </a:lnSpc>
                      </a:pPr>
                      <a:r>
                        <a:rPr lang="zh-CN" altLang="en-US" sz="2400" dirty="0">
                          <a:solidFill>
                            <a:srgbClr val="FF0000"/>
                          </a:solidFill>
                          <a:sym typeface="+mn-ea"/>
                        </a:rPr>
                        <a:t>无连接</a:t>
                      </a:r>
                      <a:r>
                        <a:rPr lang="zh-CN" altLang="en-US" sz="2400" dirty="0">
                          <a:sym typeface="+mn-ea"/>
                        </a:rPr>
                        <a:t>服务</a:t>
                      </a:r>
                      <a:endParaRPr lang="zh-CN" altLang="en-US" sz="2400" b="0" dirty="0">
                        <a:solidFill>
                          <a:schemeClr val="tx1"/>
                        </a:solidFill>
                        <a:latin typeface="微软雅黑" panose="020B0503020204020204" charset="-122"/>
                        <a:ea typeface="微软雅黑" panose="020B0503020204020204" charset="-122"/>
                        <a:sym typeface="+mn-ea"/>
                      </a:endParaRPr>
                    </a:p>
                  </a:txBody>
                  <a:tcPr anchor="ctr"/>
                </a:tc>
                <a:tc>
                  <a:txBody>
                    <a:bodyPr/>
                    <a:lstStyle/>
                    <a:p>
                      <a:pPr algn="ctr">
                        <a:lnSpc>
                          <a:spcPct val="150000"/>
                        </a:lnSpc>
                      </a:pPr>
                      <a:r>
                        <a:rPr lang="zh-CN" altLang="en-US" sz="2400" dirty="0">
                          <a:solidFill>
                            <a:srgbClr val="FF0000"/>
                          </a:solidFill>
                          <a:sym typeface="+mn-ea"/>
                        </a:rPr>
                        <a:t>面向连接</a:t>
                      </a:r>
                      <a:r>
                        <a:rPr lang="zh-CN" altLang="en-US" sz="2400" dirty="0">
                          <a:sym typeface="+mn-ea"/>
                        </a:rPr>
                        <a:t>服务</a:t>
                      </a:r>
                      <a:endParaRPr lang="zh-CN" altLang="en-US" sz="2400" b="0" dirty="0">
                        <a:solidFill>
                          <a:schemeClr val="tx1"/>
                        </a:solidFill>
                        <a:latin typeface="微软雅黑" panose="020B0503020204020204" charset="-122"/>
                        <a:ea typeface="微软雅黑" panose="020B0503020204020204" charset="-122"/>
                        <a:sym typeface="+mn-ea"/>
                      </a:endParaRPr>
                    </a:p>
                  </a:txBody>
                  <a:tcPr anchor="ctr"/>
                </a:tc>
                <a:extLst>
                  <a:ext uri="{0D108BD9-81ED-4DB2-BD59-A6C34878D82A}">
                    <a16:rowId xmlns:a16="http://schemas.microsoft.com/office/drawing/2014/main" val="10000"/>
                  </a:ext>
                </a:extLst>
              </a:tr>
              <a:tr h="1254831">
                <a:tc>
                  <a:txBody>
                    <a:bodyPr/>
                    <a:lstStyle/>
                    <a:p>
                      <a:pPr fontAlgn="auto">
                        <a:lnSpc>
                          <a:spcPct val="150000"/>
                        </a:lnSpc>
                      </a:pPr>
                      <a:r>
                        <a:rPr lang="zh-CN" altLang="en-US" sz="2400" dirty="0"/>
                        <a:t>数据传输之前：</a:t>
                      </a:r>
                      <a:r>
                        <a:rPr lang="zh-CN" altLang="en-US" sz="2400" dirty="0">
                          <a:solidFill>
                            <a:srgbClr val="FF0000"/>
                          </a:solidFill>
                        </a:rPr>
                        <a:t>无需</a:t>
                      </a:r>
                      <a:r>
                        <a:rPr lang="zh-CN" altLang="en-US" sz="2400" dirty="0"/>
                        <a:t>与对端进行任何信息交换，直接构造传输层报文段并向接收端发送。</a:t>
                      </a:r>
                      <a:endParaRPr lang="zh-CN" altLang="en-US" sz="2400" dirty="0">
                        <a:latin typeface="微软雅黑" panose="020B0503020204020204" charset="-122"/>
                        <a:ea typeface="微软雅黑" panose="020B0503020204020204" charset="-122"/>
                      </a:endParaRPr>
                    </a:p>
                  </a:txBody>
                  <a:tcPr anchor="ctr"/>
                </a:tc>
                <a:tc>
                  <a:txBody>
                    <a:bodyPr/>
                    <a:lstStyle/>
                    <a:p>
                      <a:pPr fontAlgn="auto">
                        <a:lnSpc>
                          <a:spcPct val="150000"/>
                        </a:lnSpc>
                      </a:pPr>
                      <a:r>
                        <a:rPr lang="zh-CN" altLang="en-US" sz="2400" dirty="0"/>
                        <a:t>数据传输之前：</a:t>
                      </a:r>
                      <a:r>
                        <a:rPr lang="zh-CN" altLang="en-US" sz="2400" dirty="0">
                          <a:solidFill>
                            <a:srgbClr val="FF0000"/>
                          </a:solidFill>
                        </a:rPr>
                        <a:t>需要</a:t>
                      </a:r>
                      <a:r>
                        <a:rPr lang="zh-CN" altLang="en-US" sz="2400" dirty="0"/>
                        <a:t>双方交换一些控制信息，建立逻辑连接，然后再传输数据，传输结束后还需要拆除连接</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1254831">
                <a:tc>
                  <a:txBody>
                    <a:bodyPr/>
                    <a:lstStyle/>
                    <a:p>
                      <a:pPr>
                        <a:lnSpc>
                          <a:spcPct val="150000"/>
                        </a:lnSpc>
                      </a:pPr>
                      <a:r>
                        <a:rPr lang="zh-CN" altLang="en-US" sz="2400" dirty="0"/>
                        <a:t>类似于信件通信</a:t>
                      </a:r>
                      <a:endParaRPr lang="zh-CN" altLang="en-US" sz="2400" dirty="0">
                        <a:latin typeface="微软雅黑" panose="020B0503020204020204" charset="-122"/>
                        <a:ea typeface="微软雅黑" panose="020B0503020204020204" charset="-122"/>
                      </a:endParaRPr>
                    </a:p>
                  </a:txBody>
                  <a:tcPr anchor="ctr"/>
                </a:tc>
                <a:tc>
                  <a:txBody>
                    <a:bodyPr/>
                    <a:lstStyle/>
                    <a:p>
                      <a:pPr>
                        <a:lnSpc>
                          <a:spcPct val="150000"/>
                        </a:lnSpc>
                      </a:pPr>
                      <a:r>
                        <a:rPr lang="zh-CN" altLang="en-US" sz="2400" dirty="0"/>
                        <a:t>类似于电话通信</a:t>
                      </a: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bl>
          </a:graphicData>
        </a:graphic>
      </p:graphicFrame>
      <p:grpSp>
        <p:nvGrpSpPr>
          <p:cNvPr id="10" name="组合 9"/>
          <p:cNvGrpSpPr/>
          <p:nvPr/>
        </p:nvGrpSpPr>
        <p:grpSpPr>
          <a:xfrm>
            <a:off x="6795483" y="28137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无连接服务与面向连接服务</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62863" y="227455"/>
            <a:ext cx="2723823"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3.1.3</a:t>
            </a:r>
            <a:r>
              <a:rPr lang="zh-CN" altLang="en-US" sz="1200" dirty="0">
                <a:solidFill>
                  <a:schemeClr val="bg1">
                    <a:lumMod val="75000"/>
                  </a:schemeClr>
                </a:solidFill>
                <a:latin typeface="SimSun" charset="-122"/>
                <a:ea typeface="SimSun" charset="-122"/>
                <a:cs typeface="SimSun" charset="-122"/>
              </a:rPr>
              <a:t>三、无连接服务与面向连接服务</a:t>
            </a:r>
          </a:p>
        </p:txBody>
      </p:sp>
      <p:sp>
        <p:nvSpPr>
          <p:cNvPr id="17" name="文本框 2"/>
          <p:cNvSpPr txBox="1"/>
          <p:nvPr>
            <p:custDataLst>
              <p:tags r:id="rId1"/>
            </p:custDataLst>
          </p:nvPr>
        </p:nvSpPr>
        <p:spPr>
          <a:xfrm>
            <a:off x="162863" y="851322"/>
            <a:ext cx="77192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：无连接服务与面向连接服务</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6295689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096391" y="2233487"/>
            <a:ext cx="8639175" cy="3415030"/>
          </a:xfrm>
          <a:prstGeom prst="rect">
            <a:avLst/>
          </a:prstGeom>
          <a:noFill/>
        </p:spPr>
        <p:txBody>
          <a:bodyPr wrap="square" rtlCol="0" anchor="t">
            <a:spAutoFit/>
          </a:bodyPr>
          <a:lstStyle/>
          <a:p>
            <a:r>
              <a:rPr sz="2400" dirty="0">
                <a:latin typeface="微软雅黑" panose="020B0503020204020204" charset="-122"/>
                <a:ea typeface="微软雅黑" panose="020B0503020204020204" charset="-122"/>
                <a:cs typeface="微软雅黑" panose="020B0503020204020204" charset="-122"/>
              </a:rPr>
              <a:t>在传输层提供的服务中，电话通信类似于（）</a:t>
            </a:r>
          </a:p>
          <a:p>
            <a:endParaRPr sz="2400" dirty="0">
              <a:latin typeface="微软雅黑" panose="020B0503020204020204" charset="-122"/>
              <a:ea typeface="微软雅黑" panose="020B0503020204020204" charset="-122"/>
              <a:cs typeface="微软雅黑" panose="020B0503020204020204" charset="-122"/>
            </a:endParaRPr>
          </a:p>
          <a:p>
            <a:r>
              <a:rPr sz="2400" dirty="0">
                <a:latin typeface="微软雅黑" panose="020B0503020204020204" charset="-122"/>
                <a:ea typeface="微软雅黑" panose="020B0503020204020204" charset="-122"/>
                <a:cs typeface="微软雅黑" panose="020B0503020204020204" charset="-122"/>
              </a:rPr>
              <a:t>A:无连接服务</a:t>
            </a:r>
          </a:p>
          <a:p>
            <a:endParaRPr sz="2400" dirty="0">
              <a:latin typeface="微软雅黑" panose="020B0503020204020204" charset="-122"/>
              <a:ea typeface="微软雅黑" panose="020B0503020204020204" charset="-122"/>
              <a:cs typeface="微软雅黑" panose="020B0503020204020204" charset="-122"/>
            </a:endParaRPr>
          </a:p>
          <a:p>
            <a:r>
              <a:rPr sz="2400" dirty="0">
                <a:latin typeface="微软雅黑" panose="020B0503020204020204" charset="-122"/>
                <a:ea typeface="微软雅黑" panose="020B0503020204020204" charset="-122"/>
                <a:cs typeface="微软雅黑" panose="020B0503020204020204" charset="-122"/>
              </a:rPr>
              <a:t>B:面向连接服务</a:t>
            </a:r>
          </a:p>
          <a:p>
            <a:endParaRPr sz="2400" dirty="0">
              <a:latin typeface="微软雅黑" panose="020B0503020204020204" charset="-122"/>
              <a:ea typeface="微软雅黑" panose="020B0503020204020204" charset="-122"/>
              <a:cs typeface="微软雅黑" panose="020B0503020204020204" charset="-122"/>
            </a:endParaRPr>
          </a:p>
          <a:p>
            <a:r>
              <a:rPr sz="2400" dirty="0">
                <a:latin typeface="微软雅黑" panose="020B0503020204020204" charset="-122"/>
                <a:ea typeface="微软雅黑" panose="020B0503020204020204" charset="-122"/>
                <a:cs typeface="微软雅黑" panose="020B0503020204020204" charset="-122"/>
              </a:rPr>
              <a:t>C:可靠连接服务</a:t>
            </a:r>
          </a:p>
          <a:p>
            <a:endParaRPr sz="2400" dirty="0">
              <a:latin typeface="微软雅黑" panose="020B0503020204020204" charset="-122"/>
              <a:ea typeface="微软雅黑" panose="020B0503020204020204" charset="-122"/>
              <a:cs typeface="微软雅黑" panose="020B0503020204020204" charset="-122"/>
            </a:endParaRPr>
          </a:p>
          <a:p>
            <a:r>
              <a:rPr sz="2400" dirty="0">
                <a:latin typeface="微软雅黑" panose="020B0503020204020204" charset="-122"/>
                <a:ea typeface="微软雅黑" panose="020B0503020204020204" charset="-122"/>
                <a:cs typeface="微软雅黑" panose="020B0503020204020204" charset="-122"/>
              </a:rPr>
              <a:t>D:不可靠连接服务</a:t>
            </a:r>
          </a:p>
        </p:txBody>
      </p:sp>
      <p:pic>
        <p:nvPicPr>
          <p:cNvPr id="5" name="图片 4"/>
          <p:cNvPicPr>
            <a:picLocks noChangeAspect="1"/>
          </p:cNvPicPr>
          <p:nvPr/>
        </p:nvPicPr>
        <p:blipFill rotWithShape="1">
          <a:blip r:embed="rId2"/>
          <a:srcRect l="13492" t="16443" r="17411" b="19684"/>
          <a:stretch/>
        </p:blipFill>
        <p:spPr>
          <a:xfrm>
            <a:off x="758063" y="310896"/>
            <a:ext cx="2314321" cy="1757492"/>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1096391" y="2233487"/>
            <a:ext cx="8639175" cy="3415030"/>
          </a:xfrm>
          <a:prstGeom prst="rect">
            <a:avLst/>
          </a:prstGeom>
          <a:noFill/>
        </p:spPr>
        <p:txBody>
          <a:bodyPr wrap="square" rtlCol="0" anchor="t">
            <a:spAutoFit/>
          </a:bodyPr>
          <a:lstStyle/>
          <a:p>
            <a:r>
              <a:rPr sz="2400" dirty="0">
                <a:latin typeface="微软雅黑" panose="020B0503020204020204" charset="-122"/>
                <a:ea typeface="微软雅黑" panose="020B0503020204020204" charset="-122"/>
                <a:cs typeface="微软雅黑" panose="020B0503020204020204" charset="-122"/>
              </a:rPr>
              <a:t>在传输层提供的服务中，电话通信类似于（</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 </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B </a:t>
            </a:r>
            <a:r>
              <a:rPr sz="2400" dirty="0">
                <a:latin typeface="微软雅黑" panose="020B0503020204020204" charset="-122"/>
                <a:ea typeface="微软雅黑" panose="020B0503020204020204" charset="-122"/>
                <a:cs typeface="微软雅黑" panose="020B0503020204020204" charset="-122"/>
              </a:rPr>
              <a:t>）</a:t>
            </a:r>
          </a:p>
          <a:p>
            <a:endParaRPr sz="2400" dirty="0">
              <a:latin typeface="微软雅黑" panose="020B0503020204020204" charset="-122"/>
              <a:ea typeface="微软雅黑" panose="020B0503020204020204" charset="-122"/>
              <a:cs typeface="微软雅黑" panose="020B0503020204020204" charset="-122"/>
            </a:endParaRPr>
          </a:p>
          <a:p>
            <a:r>
              <a:rPr sz="2400" dirty="0">
                <a:latin typeface="微软雅黑" panose="020B0503020204020204" charset="-122"/>
                <a:ea typeface="微软雅黑" panose="020B0503020204020204" charset="-122"/>
                <a:cs typeface="微软雅黑" panose="020B0503020204020204" charset="-122"/>
              </a:rPr>
              <a:t>A:无连接服务</a:t>
            </a:r>
          </a:p>
          <a:p>
            <a:endParaRPr sz="2400" dirty="0">
              <a:latin typeface="微软雅黑" panose="020B0503020204020204" charset="-122"/>
              <a:ea typeface="微软雅黑" panose="020B0503020204020204" charset="-122"/>
              <a:cs typeface="微软雅黑" panose="020B0503020204020204" charset="-122"/>
            </a:endParaRPr>
          </a:p>
          <a:p>
            <a:r>
              <a:rPr sz="2400" b="1" dirty="0">
                <a:solidFill>
                  <a:srgbClr val="C00000"/>
                </a:solidFill>
                <a:latin typeface="微软雅黑" panose="020B0503020204020204" charset="-122"/>
                <a:ea typeface="微软雅黑" panose="020B0503020204020204" charset="-122"/>
                <a:cs typeface="微软雅黑" panose="020B0503020204020204" charset="-122"/>
              </a:rPr>
              <a:t>B:面向连接服务</a:t>
            </a:r>
            <a:endParaRPr sz="2400" dirty="0">
              <a:latin typeface="微软雅黑" panose="020B0503020204020204" charset="-122"/>
              <a:ea typeface="微软雅黑" panose="020B0503020204020204" charset="-122"/>
              <a:cs typeface="微软雅黑" panose="020B0503020204020204" charset="-122"/>
            </a:endParaRPr>
          </a:p>
          <a:p>
            <a:endParaRPr sz="2400" dirty="0">
              <a:latin typeface="微软雅黑" panose="020B0503020204020204" charset="-122"/>
              <a:ea typeface="微软雅黑" panose="020B0503020204020204" charset="-122"/>
              <a:cs typeface="微软雅黑" panose="020B0503020204020204" charset="-122"/>
            </a:endParaRPr>
          </a:p>
          <a:p>
            <a:r>
              <a:rPr sz="2400" dirty="0">
                <a:latin typeface="微软雅黑" panose="020B0503020204020204" charset="-122"/>
                <a:ea typeface="微软雅黑" panose="020B0503020204020204" charset="-122"/>
                <a:cs typeface="微软雅黑" panose="020B0503020204020204" charset="-122"/>
              </a:rPr>
              <a:t>C:可靠连接服务</a:t>
            </a:r>
          </a:p>
          <a:p>
            <a:endParaRPr sz="2400" dirty="0">
              <a:latin typeface="微软雅黑" panose="020B0503020204020204" charset="-122"/>
              <a:ea typeface="微软雅黑" panose="020B0503020204020204" charset="-122"/>
              <a:cs typeface="微软雅黑" panose="020B0503020204020204" charset="-122"/>
            </a:endParaRPr>
          </a:p>
          <a:p>
            <a:r>
              <a:rPr sz="2400" dirty="0">
                <a:latin typeface="微软雅黑" panose="020B0503020204020204" charset="-122"/>
                <a:ea typeface="微软雅黑" panose="020B0503020204020204" charset="-122"/>
                <a:cs typeface="微软雅黑" panose="020B0503020204020204" charset="-122"/>
              </a:rPr>
              <a:t>D:不可靠连接服务</a:t>
            </a:r>
          </a:p>
        </p:txBody>
      </p:sp>
      <p:pic>
        <p:nvPicPr>
          <p:cNvPr id="5" name="图片 4"/>
          <p:cNvPicPr>
            <a:picLocks noChangeAspect="1"/>
          </p:cNvPicPr>
          <p:nvPr/>
        </p:nvPicPr>
        <p:blipFill rotWithShape="1">
          <a:blip r:embed="rId2"/>
          <a:srcRect l="13492" t="16443" r="17411" b="19684"/>
          <a:stretch/>
        </p:blipFill>
        <p:spPr>
          <a:xfrm>
            <a:off x="758063" y="310896"/>
            <a:ext cx="2314321" cy="1757492"/>
          </a:xfrm>
          <a:prstGeom prst="rect">
            <a:avLst/>
          </a:prstGeom>
        </p:spPr>
      </p:pic>
    </p:spTree>
    <p:extLst>
      <p:ext uri="{BB962C8B-B14F-4D97-AF65-F5344CB8AC3E}">
        <p14:creationId xmlns:p14="http://schemas.microsoft.com/office/powerpoint/2010/main" val="1756204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983713"/>
            <a:ext cx="1558861" cy="1134413"/>
          </a:xfrm>
          <a:prstGeom prst="rect">
            <a:avLst/>
          </a:prstGeom>
          <a:noFill/>
        </p:spPr>
        <p:txBody>
          <a:bodyPr wrap="square" rtlCol="0">
            <a:spAutoFit/>
          </a:bodyPr>
          <a:lstStyle/>
          <a:p>
            <a:pPr algn="ctr">
              <a:lnSpc>
                <a:spcPct val="150000"/>
              </a:lnSpc>
            </a:pPr>
            <a:r>
              <a:rPr lang="zh-CN" altLang="en-US" sz="2400" dirty="0"/>
              <a:t>传输层的</a:t>
            </a:r>
            <a:endParaRPr lang="en-US" altLang="zh-CN" sz="2400" dirty="0"/>
          </a:p>
          <a:p>
            <a:pPr algn="ctr">
              <a:lnSpc>
                <a:spcPct val="150000"/>
              </a:lnSpc>
            </a:pPr>
            <a:r>
              <a:rPr lang="zh-CN" altLang="en-US" sz="2400" dirty="0"/>
              <a:t>基本服务</a:t>
            </a:r>
          </a:p>
        </p:txBody>
      </p:sp>
      <p:sp>
        <p:nvSpPr>
          <p:cNvPr id="6" name="文本框 5"/>
          <p:cNvSpPr txBox="1"/>
          <p:nvPr/>
        </p:nvSpPr>
        <p:spPr>
          <a:xfrm>
            <a:off x="1827783" y="2263895"/>
            <a:ext cx="3841497" cy="2862322"/>
          </a:xfrm>
          <a:prstGeom prst="rect">
            <a:avLst/>
          </a:prstGeom>
          <a:noFill/>
        </p:spPr>
        <p:txBody>
          <a:bodyPr wrap="square" rtlCol="0">
            <a:spAutoFit/>
          </a:bodyPr>
          <a:lstStyle/>
          <a:p>
            <a:pPr>
              <a:lnSpc>
                <a:spcPct val="150000"/>
              </a:lnSpc>
            </a:pPr>
            <a:r>
              <a:rPr lang="zh-CN" altLang="en-US" sz="2400" dirty="0"/>
              <a:t>传输层功能</a:t>
            </a:r>
            <a:endParaRPr lang="en-US" altLang="zh-CN" sz="2400" dirty="0"/>
          </a:p>
          <a:p>
            <a:pPr>
              <a:lnSpc>
                <a:spcPct val="150000"/>
              </a:lnSpc>
            </a:pPr>
            <a:endParaRPr lang="en-US" altLang="zh-CN" sz="2400" dirty="0"/>
          </a:p>
          <a:p>
            <a:pPr>
              <a:lnSpc>
                <a:spcPct val="150000"/>
              </a:lnSpc>
            </a:pPr>
            <a:r>
              <a:rPr lang="zh-CN" altLang="en-US" sz="2400" dirty="0">
                <a:solidFill>
                  <a:schemeClr val="bg1">
                    <a:lumMod val="85000"/>
                  </a:schemeClr>
                </a:solidFill>
              </a:rPr>
              <a:t>传输层寻址与端口</a:t>
            </a:r>
            <a:endParaRPr lang="en-US" altLang="zh-CN" sz="2400" dirty="0">
              <a:solidFill>
                <a:schemeClr val="bg1">
                  <a:lumMod val="85000"/>
                </a:schemeClr>
              </a:solidFill>
            </a:endParaRPr>
          </a:p>
          <a:p>
            <a:pPr>
              <a:lnSpc>
                <a:spcPct val="150000"/>
              </a:lnSpc>
            </a:pP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无连接服务与面向连接服务</a:t>
            </a:r>
            <a:endParaRPr lang="en-US" altLang="zh-CN" sz="2400" dirty="0">
              <a:solidFill>
                <a:schemeClr val="bg1">
                  <a:lumMod val="85000"/>
                </a:schemeClr>
              </a:solidFill>
            </a:endParaRPr>
          </a:p>
        </p:txBody>
      </p:sp>
      <p:sp>
        <p:nvSpPr>
          <p:cNvPr id="9" name="左大括号 8"/>
          <p:cNvSpPr/>
          <p:nvPr/>
        </p:nvSpPr>
        <p:spPr>
          <a:xfrm>
            <a:off x="1289938" y="2209566"/>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
        <p:nvSpPr>
          <p:cNvPr id="7" name="左大括号 6"/>
          <p:cNvSpPr/>
          <p:nvPr/>
        </p:nvSpPr>
        <p:spPr>
          <a:xfrm>
            <a:off x="3620515" y="1977918"/>
            <a:ext cx="475997" cy="120037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
        <p:nvSpPr>
          <p:cNvPr id="8" name="文本框 7"/>
          <p:cNvSpPr txBox="1"/>
          <p:nvPr/>
        </p:nvSpPr>
        <p:spPr>
          <a:xfrm>
            <a:off x="4017453" y="1907628"/>
            <a:ext cx="7522275" cy="1200329"/>
          </a:xfrm>
          <a:prstGeom prst="rect">
            <a:avLst/>
          </a:prstGeom>
          <a:noFill/>
        </p:spPr>
        <p:txBody>
          <a:bodyPr wrap="square" rtlCol="0">
            <a:spAutoFit/>
          </a:bodyPr>
          <a:lstStyle/>
          <a:p>
            <a:pPr>
              <a:lnSpc>
                <a:spcPct val="150000"/>
              </a:lnSpc>
            </a:pPr>
            <a:r>
              <a:rPr lang="zh-CN" altLang="en-US" sz="2400" dirty="0"/>
              <a:t>核心任务：</a:t>
            </a:r>
            <a:r>
              <a:rPr lang="zh-CN" altLang="en-US" sz="2400" dirty="0">
                <a:solidFill>
                  <a:srgbClr val="FF0000"/>
                </a:solidFill>
                <a:latin typeface="微软雅黑" panose="020B0503020204020204" charset="-122"/>
                <a:ea typeface="微软雅黑" panose="020B0503020204020204" charset="-122"/>
              </a:rPr>
              <a:t>应用进程</a:t>
            </a:r>
            <a:r>
              <a:rPr lang="zh-CN" altLang="en-US" sz="2400" dirty="0">
                <a:latin typeface="微软雅黑" panose="020B0503020204020204" charset="-122"/>
                <a:ea typeface="微软雅黑" panose="020B0503020204020204" charset="-122"/>
              </a:rPr>
              <a:t>之间提供</a:t>
            </a:r>
            <a:r>
              <a:rPr lang="zh-CN" altLang="en-US" sz="2400" dirty="0">
                <a:solidFill>
                  <a:srgbClr val="FF0000"/>
                </a:solidFill>
                <a:latin typeface="微软雅黑" panose="020B0503020204020204" charset="-122"/>
                <a:ea typeface="微软雅黑" panose="020B0503020204020204" charset="-122"/>
              </a:rPr>
              <a:t>端到端</a:t>
            </a:r>
            <a:r>
              <a:rPr lang="zh-CN" altLang="en-US" sz="2400" dirty="0">
                <a:latin typeface="微软雅黑" panose="020B0503020204020204" charset="-122"/>
                <a:ea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逻辑通信</a:t>
            </a:r>
            <a:r>
              <a:rPr lang="zh-CN" altLang="en-US" sz="2400" dirty="0">
                <a:latin typeface="微软雅黑" panose="020B0503020204020204" charset="-122"/>
                <a:ea typeface="微软雅黑" panose="020B0503020204020204" charset="-122"/>
              </a:rPr>
              <a:t>服务。</a:t>
            </a:r>
            <a:endParaRPr lang="en-US" altLang="zh-CN" sz="2400" dirty="0"/>
          </a:p>
          <a:p>
            <a:pPr>
              <a:lnSpc>
                <a:spcPct val="150000"/>
              </a:lnSpc>
            </a:pPr>
            <a:r>
              <a:rPr lang="zh-CN" altLang="en-US" sz="2400" dirty="0"/>
              <a:t>功能</a:t>
            </a:r>
            <a:endParaRPr lang="en-US" altLang="zh-CN" sz="2400" dirty="0"/>
          </a:p>
        </p:txBody>
      </p:sp>
      <p:sp>
        <p:nvSpPr>
          <p:cNvPr id="10" name="左大括号 9"/>
          <p:cNvSpPr/>
          <p:nvPr/>
        </p:nvSpPr>
        <p:spPr>
          <a:xfrm>
            <a:off x="4835395" y="2661912"/>
            <a:ext cx="833885" cy="3556008"/>
          </a:xfrm>
          <a:prstGeom prst="leftBrace">
            <a:avLst>
              <a:gd name="adj1" fmla="val 8333"/>
              <a:gd name="adj2" fmla="val 514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
        <p:nvSpPr>
          <p:cNvPr id="2" name="矩形 1"/>
          <p:cNvSpPr/>
          <p:nvPr/>
        </p:nvSpPr>
        <p:spPr>
          <a:xfrm>
            <a:off x="5669280" y="2564992"/>
            <a:ext cx="6096000" cy="3970318"/>
          </a:xfrm>
          <a:prstGeom prst="rect">
            <a:avLst/>
          </a:prstGeom>
        </p:spPr>
        <p:txBody>
          <a:bodyPr>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对应用层报文进行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分</a:t>
            </a:r>
            <a:r>
              <a:rPr lang="zh-CN" altLang="en-US" sz="2400" dirty="0">
                <a:latin typeface="微软雅黑" panose="020B0503020204020204" charset="-122"/>
                <a:ea typeface="微软雅黑" panose="020B0503020204020204" charset="-122"/>
                <a:cs typeface="微软雅黑" panose="020B0503020204020204" charset="-122"/>
              </a:rPr>
              <a:t>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面向应用层实现</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复</a:t>
            </a:r>
            <a:r>
              <a:rPr lang="zh-CN" altLang="en-US" sz="2400" dirty="0">
                <a:latin typeface="微软雅黑" panose="020B0503020204020204" charset="-122"/>
                <a:ea typeface="微软雅黑" panose="020B0503020204020204" charset="-122"/>
                <a:cs typeface="微软雅黑" panose="020B0503020204020204" charset="-122"/>
              </a:rPr>
              <a:t>用与分解   （第二节）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实现端到端的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流</a:t>
            </a:r>
            <a:r>
              <a:rPr lang="zh-CN" altLang="en-US" sz="2400" dirty="0">
                <a:latin typeface="微软雅黑" panose="020B0503020204020204" charset="-122"/>
                <a:ea typeface="微软雅黑" panose="020B0503020204020204" charset="-122"/>
                <a:cs typeface="微软雅黑" panose="020B0503020204020204" charset="-122"/>
              </a:rPr>
              <a:t>量控制          （第五节）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拥</a:t>
            </a:r>
            <a:r>
              <a:rPr lang="zh-CN" altLang="en-US" sz="2400" dirty="0">
                <a:latin typeface="微软雅黑" panose="020B0503020204020204" charset="-122"/>
                <a:ea typeface="微软雅黑" panose="020B0503020204020204" charset="-122"/>
                <a:cs typeface="微软雅黑" panose="020B0503020204020204" charset="-122"/>
              </a:rPr>
              <a:t>塞控制                               （第五节）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传输层</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寻</a:t>
            </a:r>
            <a:r>
              <a:rPr lang="zh-CN" altLang="en-US" sz="2400" dirty="0">
                <a:latin typeface="微软雅黑" panose="020B0503020204020204" charset="-122"/>
                <a:ea typeface="微软雅黑" panose="020B0503020204020204" charset="-122"/>
                <a:cs typeface="微软雅黑" panose="020B0503020204020204" charset="-122"/>
              </a:rPr>
              <a:t>址</a:t>
            </a:r>
            <a:br>
              <a:rPr lang="zh-CN" altLang="en-US" sz="2400" dirty="0">
                <a:latin typeface="微软雅黑" panose="020B0503020204020204" charset="-122"/>
                <a:ea typeface="微软雅黑" panose="020B0503020204020204" charset="-122"/>
                <a:cs typeface="微软雅黑" panose="020B0503020204020204" charset="-122"/>
              </a:rPr>
            </a:br>
            <a:r>
              <a:rPr lang="zh-CN" altLang="en-US" sz="2400" dirty="0">
                <a:latin typeface="微软雅黑" panose="020B0503020204020204" charset="-122"/>
                <a:ea typeface="微软雅黑" panose="020B0503020204020204" charset="-122"/>
                <a:cs typeface="微软雅黑" panose="020B0503020204020204" charset="-122"/>
              </a:rPr>
              <a:t>对报文进行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差错</a:t>
            </a:r>
            <a:r>
              <a:rPr lang="zh-CN" altLang="en-US" sz="2400" dirty="0">
                <a:latin typeface="微软雅黑" panose="020B0503020204020204" charset="-122"/>
                <a:ea typeface="微软雅黑" panose="020B0503020204020204" charset="-122"/>
                <a:cs typeface="微软雅黑" panose="020B0503020204020204" charset="-122"/>
              </a:rPr>
              <a:t>检测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实现进程间的端到端</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可靠</a:t>
            </a:r>
            <a:r>
              <a:rPr lang="zh-CN" altLang="en-US" sz="2400" dirty="0">
                <a:latin typeface="微软雅黑" panose="020B0503020204020204" charset="-122"/>
                <a:ea typeface="微软雅黑" panose="020B0503020204020204" charset="-122"/>
                <a:cs typeface="微软雅黑" panose="020B0503020204020204" charset="-122"/>
              </a:rPr>
              <a:t>数据传输控制 </a:t>
            </a:r>
          </a:p>
        </p:txBody>
      </p:sp>
    </p:spTree>
    <p:extLst>
      <p:ext uri="{BB962C8B-B14F-4D97-AF65-F5344CB8AC3E}">
        <p14:creationId xmlns:p14="http://schemas.microsoft.com/office/powerpoint/2010/main" val="8683785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983713"/>
            <a:ext cx="1558861" cy="1134413"/>
          </a:xfrm>
          <a:prstGeom prst="rect">
            <a:avLst/>
          </a:prstGeom>
          <a:noFill/>
        </p:spPr>
        <p:txBody>
          <a:bodyPr wrap="square" rtlCol="0">
            <a:spAutoFit/>
          </a:bodyPr>
          <a:lstStyle/>
          <a:p>
            <a:pPr algn="ctr">
              <a:lnSpc>
                <a:spcPct val="150000"/>
              </a:lnSpc>
            </a:pPr>
            <a:r>
              <a:rPr lang="zh-CN" altLang="en-US" sz="2400" dirty="0"/>
              <a:t>传输层的</a:t>
            </a:r>
            <a:endParaRPr lang="en-US" altLang="zh-CN" sz="2400" dirty="0"/>
          </a:p>
          <a:p>
            <a:pPr algn="ctr">
              <a:lnSpc>
                <a:spcPct val="150000"/>
              </a:lnSpc>
            </a:pPr>
            <a:r>
              <a:rPr lang="zh-CN" altLang="en-US" sz="2400" dirty="0"/>
              <a:t>基本服务</a:t>
            </a:r>
          </a:p>
        </p:txBody>
      </p:sp>
      <p:sp>
        <p:nvSpPr>
          <p:cNvPr id="6" name="文本框 5"/>
          <p:cNvSpPr txBox="1"/>
          <p:nvPr/>
        </p:nvSpPr>
        <p:spPr>
          <a:xfrm>
            <a:off x="1827783" y="2263895"/>
            <a:ext cx="3841497" cy="2862322"/>
          </a:xfrm>
          <a:prstGeom prst="rect">
            <a:avLst/>
          </a:prstGeom>
          <a:noFill/>
        </p:spPr>
        <p:txBody>
          <a:bodyPr wrap="square" rtlCol="0">
            <a:spAutoFit/>
          </a:bodyPr>
          <a:lstStyle/>
          <a:p>
            <a:pPr>
              <a:lnSpc>
                <a:spcPct val="150000"/>
              </a:lnSpc>
            </a:pPr>
            <a:r>
              <a:rPr lang="zh-CN" altLang="en-US" sz="2400" dirty="0">
                <a:solidFill>
                  <a:schemeClr val="bg1">
                    <a:lumMod val="85000"/>
                  </a:schemeClr>
                </a:solidFill>
              </a:rPr>
              <a:t>传输层功能</a:t>
            </a:r>
            <a:endParaRPr lang="en-US" altLang="zh-CN" sz="2400" dirty="0">
              <a:solidFill>
                <a:schemeClr val="bg1">
                  <a:lumMod val="85000"/>
                </a:schemeClr>
              </a:solidFill>
            </a:endParaRPr>
          </a:p>
          <a:p>
            <a:pPr>
              <a:lnSpc>
                <a:spcPct val="150000"/>
              </a:lnSpc>
            </a:pPr>
            <a:endParaRPr lang="en-US" altLang="zh-CN" sz="2400" dirty="0"/>
          </a:p>
          <a:p>
            <a:pPr>
              <a:lnSpc>
                <a:spcPct val="150000"/>
              </a:lnSpc>
            </a:pPr>
            <a:r>
              <a:rPr lang="zh-CN" altLang="en-US" sz="2400" dirty="0"/>
              <a:t>传输层寻址与端口</a:t>
            </a:r>
            <a:endParaRPr lang="en-US" altLang="zh-CN" sz="2400" dirty="0"/>
          </a:p>
          <a:p>
            <a:pPr>
              <a:lnSpc>
                <a:spcPct val="150000"/>
              </a:lnSpc>
            </a:pP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无连接服务与面向连接服务</a:t>
            </a:r>
            <a:endParaRPr lang="en-US" altLang="zh-CN" sz="2400" dirty="0">
              <a:solidFill>
                <a:schemeClr val="bg1">
                  <a:lumMod val="85000"/>
                </a:schemeClr>
              </a:solidFill>
            </a:endParaRPr>
          </a:p>
        </p:txBody>
      </p:sp>
      <p:sp>
        <p:nvSpPr>
          <p:cNvPr id="9" name="左大括号 8"/>
          <p:cNvSpPr/>
          <p:nvPr/>
        </p:nvSpPr>
        <p:spPr>
          <a:xfrm>
            <a:off x="1289938" y="2209566"/>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graphicFrame>
        <p:nvGraphicFramePr>
          <p:cNvPr id="11" name="表格 10"/>
          <p:cNvGraphicFramePr>
            <a:graphicFrameLocks noGrp="1"/>
          </p:cNvGraphicFramePr>
          <p:nvPr>
            <p:extLst>
              <p:ext uri="{D42A27DB-BD31-4B8C-83A1-F6EECF244321}">
                <p14:modId xmlns:p14="http://schemas.microsoft.com/office/powerpoint/2010/main" val="1608872174"/>
              </p:ext>
            </p:extLst>
          </p:nvPr>
        </p:nvGraphicFramePr>
        <p:xfrm>
          <a:off x="4899106" y="2073646"/>
          <a:ext cx="6567470" cy="2310665"/>
        </p:xfrm>
        <a:graphic>
          <a:graphicData uri="http://schemas.openxmlformats.org/drawingml/2006/table">
            <a:tbl>
              <a:tblPr firstRow="1" bandRow="1">
                <a:tableStyleId>{5940675A-B579-460E-94D1-54222C63F5DA}</a:tableStyleId>
              </a:tblPr>
              <a:tblGrid>
                <a:gridCol w="2580686">
                  <a:extLst>
                    <a:ext uri="{9D8B030D-6E8A-4147-A177-3AD203B41FA5}">
                      <a16:colId xmlns:a16="http://schemas.microsoft.com/office/drawing/2014/main" val="20000"/>
                    </a:ext>
                  </a:extLst>
                </a:gridCol>
                <a:gridCol w="2212848">
                  <a:extLst>
                    <a:ext uri="{9D8B030D-6E8A-4147-A177-3AD203B41FA5}">
                      <a16:colId xmlns:a16="http://schemas.microsoft.com/office/drawing/2014/main" val="20001"/>
                    </a:ext>
                  </a:extLst>
                </a:gridCol>
                <a:gridCol w="1773936">
                  <a:extLst>
                    <a:ext uri="{9D8B030D-6E8A-4147-A177-3AD203B41FA5}">
                      <a16:colId xmlns:a16="http://schemas.microsoft.com/office/drawing/2014/main" val="20002"/>
                    </a:ext>
                  </a:extLst>
                </a:gridCol>
              </a:tblGrid>
              <a:tr h="770255">
                <a:tc>
                  <a:txBody>
                    <a:bodyPr/>
                    <a:lstStyle/>
                    <a:p>
                      <a:pPr algn="ctr"/>
                      <a:r>
                        <a:rPr lang="en-US" altLang="zh-CN" sz="2000" dirty="0">
                          <a:latin typeface="微软雅黑" panose="020B0503020204020204" charset="-122"/>
                          <a:ea typeface="微软雅黑" panose="020B0503020204020204" charset="-122"/>
                        </a:rPr>
                        <a:t>0——1023</a:t>
                      </a:r>
                    </a:p>
                  </a:txBody>
                  <a:tcPr anchor="ctr"/>
                </a:tc>
                <a:tc>
                  <a:txBody>
                    <a:bodyPr/>
                    <a:lstStyle/>
                    <a:p>
                      <a:pPr algn="ctr"/>
                      <a:r>
                        <a:rPr lang="zh-CN" altLang="en-US" sz="2000" dirty="0">
                          <a:latin typeface="微软雅黑" panose="020B0503020204020204" charset="-122"/>
                          <a:ea typeface="微软雅黑" panose="020B0503020204020204" charset="-122"/>
                        </a:rPr>
                        <a:t>熟知端口号</a:t>
                      </a:r>
                    </a:p>
                  </a:txBody>
                  <a:tcPr anchor="ctr"/>
                </a:tc>
                <a:tc rowSpan="2">
                  <a:txBody>
                    <a:bodyPr/>
                    <a:lstStyle/>
                    <a:p>
                      <a:pPr algn="ctr"/>
                      <a:r>
                        <a:rPr lang="zh-CN" altLang="en-US" sz="2000" dirty="0">
                          <a:latin typeface="微软雅黑" panose="020B0503020204020204" charset="-122"/>
                          <a:ea typeface="微软雅黑" panose="020B0503020204020204" charset="-122"/>
                        </a:rPr>
                        <a:t>服务器端口号</a:t>
                      </a:r>
                    </a:p>
                  </a:txBody>
                  <a:tcPr anchor="ctr"/>
                </a:tc>
                <a:extLst>
                  <a:ext uri="{0D108BD9-81ED-4DB2-BD59-A6C34878D82A}">
                    <a16:rowId xmlns:a16="http://schemas.microsoft.com/office/drawing/2014/main" val="10000"/>
                  </a:ext>
                </a:extLst>
              </a:tr>
              <a:tr h="770205">
                <a:tc>
                  <a:txBody>
                    <a:bodyPr/>
                    <a:lstStyle/>
                    <a:p>
                      <a:pPr algn="ctr"/>
                      <a:r>
                        <a:rPr lang="en-US" altLang="zh-CN" sz="2000" dirty="0">
                          <a:latin typeface="微软雅黑" panose="020B0503020204020204" charset="-122"/>
                          <a:ea typeface="微软雅黑" panose="020B0503020204020204" charset="-122"/>
                        </a:rPr>
                        <a:t>1024——49151</a:t>
                      </a:r>
                    </a:p>
                  </a:txBody>
                  <a:tcPr anchor="ctr"/>
                </a:tc>
                <a:tc>
                  <a:txBody>
                    <a:bodyPr/>
                    <a:lstStyle/>
                    <a:p>
                      <a:pPr algn="ctr"/>
                      <a:r>
                        <a:rPr lang="zh-CN" altLang="en-US" sz="2000" dirty="0">
                          <a:latin typeface="微软雅黑" panose="020B0503020204020204" charset="-122"/>
                          <a:ea typeface="微软雅黑" panose="020B0503020204020204" charset="-122"/>
                        </a:rPr>
                        <a:t>登记端口号</a:t>
                      </a:r>
                    </a:p>
                  </a:txBody>
                  <a:tcPr anchor="ctr"/>
                </a:tc>
                <a:tc vMerge="1">
                  <a:txBody>
                    <a:bodyPr/>
                    <a:lstStyle/>
                    <a:p>
                      <a:pPr algn="ct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770205">
                <a:tc>
                  <a:txBody>
                    <a:bodyPr/>
                    <a:lstStyle/>
                    <a:p>
                      <a:pPr algn="ctr"/>
                      <a:r>
                        <a:rPr lang="en-US" altLang="zh-CN" sz="2000" dirty="0">
                          <a:latin typeface="微软雅黑" panose="020B0503020204020204" charset="-122"/>
                          <a:ea typeface="微软雅黑" panose="020B0503020204020204" charset="-122"/>
                        </a:rPr>
                        <a:t>49152——65535</a:t>
                      </a:r>
                    </a:p>
                  </a:txBody>
                  <a:tcPr anchor="ctr"/>
                </a:tc>
                <a:tc>
                  <a:txBody>
                    <a:bodyPr/>
                    <a:lstStyle/>
                    <a:p>
                      <a:pPr algn="ctr"/>
                      <a:r>
                        <a:rPr lang="zh-CN" altLang="en-US" sz="2000" dirty="0">
                          <a:latin typeface="微软雅黑" panose="020B0503020204020204" charset="-122"/>
                          <a:ea typeface="微软雅黑" panose="020B0503020204020204" charset="-122"/>
                        </a:rPr>
                        <a:t>短暂端口号</a:t>
                      </a:r>
                    </a:p>
                  </a:txBody>
                  <a:tcPr anchor="ctr"/>
                </a:tc>
                <a:tc>
                  <a:txBody>
                    <a:bodyPr/>
                    <a:lstStyle/>
                    <a:p>
                      <a:pPr algn="ctr"/>
                      <a:r>
                        <a:rPr lang="zh-CN" altLang="en-US" sz="2000" dirty="0">
                          <a:latin typeface="微软雅黑" panose="020B0503020204020204" charset="-122"/>
                          <a:ea typeface="微软雅黑" panose="020B0503020204020204" charset="-122"/>
                        </a:rPr>
                        <a:t>客户端口号</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1926727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983713"/>
            <a:ext cx="1558861" cy="1134413"/>
          </a:xfrm>
          <a:prstGeom prst="rect">
            <a:avLst/>
          </a:prstGeom>
          <a:noFill/>
        </p:spPr>
        <p:txBody>
          <a:bodyPr wrap="square" rtlCol="0">
            <a:spAutoFit/>
          </a:bodyPr>
          <a:lstStyle/>
          <a:p>
            <a:pPr algn="ctr">
              <a:lnSpc>
                <a:spcPct val="150000"/>
              </a:lnSpc>
            </a:pPr>
            <a:r>
              <a:rPr lang="zh-CN" altLang="en-US" sz="2400" dirty="0"/>
              <a:t>传输层的</a:t>
            </a:r>
            <a:endParaRPr lang="en-US" altLang="zh-CN" sz="2400" dirty="0"/>
          </a:p>
          <a:p>
            <a:pPr algn="ctr">
              <a:lnSpc>
                <a:spcPct val="150000"/>
              </a:lnSpc>
            </a:pPr>
            <a:r>
              <a:rPr lang="zh-CN" altLang="en-US" sz="2400" dirty="0"/>
              <a:t>基本服务</a:t>
            </a:r>
          </a:p>
        </p:txBody>
      </p:sp>
      <p:sp>
        <p:nvSpPr>
          <p:cNvPr id="6" name="文本框 5"/>
          <p:cNvSpPr txBox="1"/>
          <p:nvPr/>
        </p:nvSpPr>
        <p:spPr>
          <a:xfrm>
            <a:off x="1827783" y="2263895"/>
            <a:ext cx="3841497" cy="2862322"/>
          </a:xfrm>
          <a:prstGeom prst="rect">
            <a:avLst/>
          </a:prstGeom>
          <a:noFill/>
        </p:spPr>
        <p:txBody>
          <a:bodyPr wrap="square" rtlCol="0">
            <a:spAutoFit/>
          </a:bodyPr>
          <a:lstStyle/>
          <a:p>
            <a:pPr>
              <a:lnSpc>
                <a:spcPct val="150000"/>
              </a:lnSpc>
            </a:pPr>
            <a:r>
              <a:rPr lang="zh-CN" altLang="en-US" sz="2400" dirty="0">
                <a:solidFill>
                  <a:schemeClr val="bg1">
                    <a:lumMod val="85000"/>
                  </a:schemeClr>
                </a:solidFill>
              </a:rPr>
              <a:t>传输层功能</a:t>
            </a:r>
            <a:endParaRPr lang="en-US" altLang="zh-CN" sz="2400" dirty="0">
              <a:solidFill>
                <a:schemeClr val="bg1">
                  <a:lumMod val="85000"/>
                </a:schemeClr>
              </a:solidFill>
            </a:endParaRPr>
          </a:p>
          <a:p>
            <a:pPr>
              <a:lnSpc>
                <a:spcPct val="150000"/>
              </a:lnSpc>
            </a:pP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传输层寻址与端口</a:t>
            </a:r>
            <a:endParaRPr lang="en-US" altLang="zh-CN" sz="2400" dirty="0">
              <a:solidFill>
                <a:schemeClr val="bg1">
                  <a:lumMod val="85000"/>
                </a:schemeClr>
              </a:solidFill>
            </a:endParaRPr>
          </a:p>
          <a:p>
            <a:pPr>
              <a:lnSpc>
                <a:spcPct val="150000"/>
              </a:lnSpc>
            </a:pPr>
            <a:endParaRPr lang="en-US" altLang="zh-CN" sz="2400" dirty="0">
              <a:solidFill>
                <a:schemeClr val="bg1">
                  <a:lumMod val="85000"/>
                </a:schemeClr>
              </a:solidFill>
            </a:endParaRPr>
          </a:p>
          <a:p>
            <a:pPr>
              <a:lnSpc>
                <a:spcPct val="150000"/>
              </a:lnSpc>
            </a:pPr>
            <a:r>
              <a:rPr lang="zh-CN" altLang="en-US" sz="2400" dirty="0"/>
              <a:t>无连接服务与面向连接服务</a:t>
            </a:r>
            <a:endParaRPr lang="en-US" altLang="zh-CN" sz="2400" dirty="0"/>
          </a:p>
        </p:txBody>
      </p:sp>
      <p:sp>
        <p:nvSpPr>
          <p:cNvPr id="9" name="左大括号 8"/>
          <p:cNvSpPr/>
          <p:nvPr/>
        </p:nvSpPr>
        <p:spPr>
          <a:xfrm>
            <a:off x="1289938" y="2209566"/>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2683190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389029" y="3166593"/>
            <a:ext cx="2288540" cy="461665"/>
          </a:xfrm>
          <a:prstGeom prst="rect">
            <a:avLst/>
          </a:prstGeom>
          <a:noFill/>
        </p:spPr>
        <p:txBody>
          <a:bodyPr wrap="square" rtlCol="0">
            <a:spAutoFit/>
          </a:bodyPr>
          <a:lstStyle/>
          <a:p>
            <a:r>
              <a:rPr lang="zh-CN" altLang="en-US" sz="2400" dirty="0"/>
              <a:t>第三章   传输层</a:t>
            </a:r>
          </a:p>
        </p:txBody>
      </p:sp>
      <p:sp>
        <p:nvSpPr>
          <p:cNvPr id="8" name="文本框 7"/>
          <p:cNvSpPr txBox="1"/>
          <p:nvPr/>
        </p:nvSpPr>
        <p:spPr>
          <a:xfrm>
            <a:off x="5495924" y="1515175"/>
            <a:ext cx="4763643" cy="3785652"/>
          </a:xfrm>
          <a:prstGeom prst="rect">
            <a:avLst/>
          </a:prstGeom>
          <a:noFill/>
        </p:spPr>
        <p:txBody>
          <a:bodyPr wrap="square" rtlCol="0">
            <a:spAutoFit/>
          </a:bodyPr>
          <a:lstStyle/>
          <a:p>
            <a:pPr>
              <a:lnSpc>
                <a:spcPct val="200000"/>
              </a:lnSpc>
            </a:pPr>
            <a:r>
              <a:rPr lang="zh-CN" altLang="en-US" sz="2400" dirty="0"/>
              <a:t>第一节 传输层的基本服务</a:t>
            </a:r>
            <a:endParaRPr lang="en-US" altLang="zh-CN" sz="2400" dirty="0"/>
          </a:p>
          <a:p>
            <a:pPr>
              <a:lnSpc>
                <a:spcPct val="200000"/>
              </a:lnSpc>
            </a:pPr>
            <a:r>
              <a:rPr lang="zh-CN" altLang="en-US" sz="2400" dirty="0">
                <a:solidFill>
                  <a:srgbClr val="FF0000"/>
                </a:solidFill>
              </a:rPr>
              <a:t>第二节 传输层的复用与分解</a:t>
            </a:r>
            <a:endParaRPr lang="en-US" altLang="zh-CN" sz="2400" dirty="0">
              <a:solidFill>
                <a:srgbClr val="FF0000"/>
              </a:solidFill>
            </a:endParaRPr>
          </a:p>
          <a:p>
            <a:pPr>
              <a:lnSpc>
                <a:spcPct val="200000"/>
              </a:lnSpc>
            </a:pPr>
            <a:r>
              <a:rPr lang="zh-CN" altLang="en-US" sz="2400" dirty="0"/>
              <a:t>第三节 停</a:t>
            </a:r>
            <a:r>
              <a:rPr lang="en-US" altLang="zh-CN" sz="2400" dirty="0"/>
              <a:t>-</a:t>
            </a:r>
            <a:r>
              <a:rPr lang="zh-CN" altLang="en-US" sz="2400" dirty="0"/>
              <a:t>等协议与滑动窗口协议</a:t>
            </a:r>
            <a:endParaRPr lang="en-US" altLang="zh-CN" sz="2400" dirty="0"/>
          </a:p>
          <a:p>
            <a:pPr>
              <a:lnSpc>
                <a:spcPct val="200000"/>
              </a:lnSpc>
            </a:pPr>
            <a:r>
              <a:rPr lang="zh-CN" altLang="en-US" sz="2400" dirty="0"/>
              <a:t>第四节 用户数据报协议（</a:t>
            </a:r>
            <a:r>
              <a:rPr lang="en-US" altLang="zh-CN" sz="2400" dirty="0"/>
              <a:t>UDP</a:t>
            </a:r>
            <a:r>
              <a:rPr lang="zh-CN" altLang="en-US" sz="2400" dirty="0"/>
              <a:t>）</a:t>
            </a:r>
            <a:endParaRPr lang="en-US" altLang="zh-CN" sz="2400" dirty="0"/>
          </a:p>
          <a:p>
            <a:pPr>
              <a:lnSpc>
                <a:spcPct val="200000"/>
              </a:lnSpc>
            </a:pPr>
            <a:r>
              <a:rPr lang="zh-CN" altLang="en-US" sz="2400" dirty="0"/>
              <a:t>第五节 传输控制协议（</a:t>
            </a:r>
            <a:r>
              <a:rPr lang="en-US" altLang="zh-CN" sz="2400" dirty="0"/>
              <a:t>TCP</a:t>
            </a:r>
            <a:r>
              <a:rPr lang="zh-CN" altLang="en-US" sz="2400" dirty="0"/>
              <a:t>）</a:t>
            </a:r>
          </a:p>
        </p:txBody>
      </p:sp>
      <p:sp>
        <p:nvSpPr>
          <p:cNvPr id="9" name="左大括号 8"/>
          <p:cNvSpPr/>
          <p:nvPr/>
        </p:nvSpPr>
        <p:spPr>
          <a:xfrm>
            <a:off x="4771072" y="1939101"/>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90214479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840794"/>
            <a:ext cx="2016686" cy="1200329"/>
          </a:xfrm>
          <a:prstGeom prst="rect">
            <a:avLst/>
          </a:prstGeom>
          <a:noFill/>
        </p:spPr>
        <p:txBody>
          <a:bodyPr wrap="square" rtlCol="0">
            <a:spAutoFit/>
          </a:bodyPr>
          <a:lstStyle/>
          <a:p>
            <a:pPr>
              <a:lnSpc>
                <a:spcPct val="150000"/>
              </a:lnSpc>
            </a:pPr>
            <a:r>
              <a:rPr lang="zh-CN" altLang="en-US" sz="2400" dirty="0"/>
              <a:t>传输层的</a:t>
            </a:r>
            <a:endParaRPr lang="en-US" altLang="zh-CN" sz="2400" dirty="0"/>
          </a:p>
          <a:p>
            <a:pPr>
              <a:lnSpc>
                <a:spcPct val="150000"/>
              </a:lnSpc>
            </a:pPr>
            <a:r>
              <a:rPr lang="zh-CN" altLang="en-US" sz="2400" dirty="0"/>
              <a:t>复用与分解</a:t>
            </a:r>
            <a:endParaRPr lang="en-US" altLang="zh-CN" sz="2400" dirty="0"/>
          </a:p>
        </p:txBody>
      </p:sp>
      <p:sp>
        <p:nvSpPr>
          <p:cNvPr id="6" name="文本框 5"/>
          <p:cNvSpPr txBox="1"/>
          <p:nvPr/>
        </p:nvSpPr>
        <p:spPr>
          <a:xfrm>
            <a:off x="2285608" y="1699840"/>
            <a:ext cx="4763643" cy="3970318"/>
          </a:xfrm>
          <a:prstGeom prst="rect">
            <a:avLst/>
          </a:prstGeom>
          <a:noFill/>
        </p:spPr>
        <p:txBody>
          <a:bodyPr wrap="square" rtlCol="0">
            <a:spAutoFit/>
          </a:bodyPr>
          <a:lstStyle/>
          <a:p>
            <a:pPr>
              <a:lnSpc>
                <a:spcPct val="150000"/>
              </a:lnSpc>
            </a:pPr>
            <a:r>
              <a:rPr lang="zh-CN" altLang="en-US" sz="2400" dirty="0">
                <a:solidFill>
                  <a:srgbClr val="FF0000"/>
                </a:solidFill>
              </a:rPr>
              <a:t>复用与分解</a:t>
            </a:r>
            <a:endParaRPr lang="en-US" altLang="zh-CN" sz="2400" dirty="0">
              <a:solidFill>
                <a:srgbClr val="FF0000"/>
              </a:solidFill>
            </a:endParaRPr>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无连接的多路复用与多路分解</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面向连接的多路复用与多路分解</a:t>
            </a:r>
          </a:p>
        </p:txBody>
      </p:sp>
      <p:sp>
        <p:nvSpPr>
          <p:cNvPr id="9" name="左大括号 8"/>
          <p:cNvSpPr/>
          <p:nvPr/>
        </p:nvSpPr>
        <p:spPr>
          <a:xfrm>
            <a:off x="1747763" y="1949675"/>
            <a:ext cx="537845" cy="33904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52850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文本框 17"/>
          <p:cNvSpPr txBox="1"/>
          <p:nvPr/>
        </p:nvSpPr>
        <p:spPr>
          <a:xfrm>
            <a:off x="737235" y="593725"/>
            <a:ext cx="7882109" cy="646331"/>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202020"/>
                </a:solidFill>
                <a:effectLst/>
                <a:uLnTx/>
                <a:uFillTx/>
                <a:latin typeface="Microsoft YaHei" charset="-122"/>
                <a:ea typeface="Microsoft YaHei" charset="-122"/>
                <a:cs typeface="Microsoft YaHei" charset="-122"/>
                <a:sym typeface="+mn-ea"/>
              </a:rPr>
              <a:t>2.6.2</a:t>
            </a:r>
            <a:r>
              <a:rPr kumimoji="0" lang="zh-CN" altLang="en-US" sz="2400" b="0" i="0" u="none" strike="noStrike" kern="1200" cap="none" spc="0" normalizeH="0" baseline="0" noProof="0" dirty="0">
                <a:ln>
                  <a:noFill/>
                </a:ln>
                <a:solidFill>
                  <a:srgbClr val="20202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20202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命令</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sym typeface="+mn-ea"/>
            </a:endParaRPr>
          </a:p>
        </p:txBody>
      </p:sp>
      <p:grpSp>
        <p:nvGrpSpPr>
          <p:cNvPr id="4" name="组合 3"/>
          <p:cNvGrpSpPr/>
          <p:nvPr/>
        </p:nvGrpSpPr>
        <p:grpSpPr>
          <a:xfrm>
            <a:off x="9301370" y="414724"/>
            <a:ext cx="2592657" cy="1247734"/>
            <a:chOff x="9301370" y="281374"/>
            <a:chExt cx="2592657" cy="1247734"/>
          </a:xfrm>
        </p:grpSpPr>
        <p:sp>
          <p:nvSpPr>
            <p:cNvPr id="10" name="左大括号 9"/>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 name="矩形 2"/>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12" name="矩形 11"/>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命令</a:t>
              </a:r>
            </a:p>
          </p:txBody>
        </p:sp>
        <p:sp>
          <p:nvSpPr>
            <p:cNvPr id="13" name="矩形 12"/>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8" name="文本框 7"/>
          <p:cNvSpPr txBox="1"/>
          <p:nvPr/>
        </p:nvSpPr>
        <p:spPr>
          <a:xfrm>
            <a:off x="2380990" y="2573364"/>
            <a:ext cx="2919095" cy="23083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例如：</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USER </a:t>
            </a:r>
            <a:r>
              <a:rPr kumimoji="0" lang="en-US" altLang="zh-CN" sz="2400" b="0" i="0" u="none" strike="noStrike" kern="1200" cap="none" spc="0" normalizeH="0" baseline="0" noProof="0" dirty="0" err="1">
                <a:ln>
                  <a:noFill/>
                </a:ln>
                <a:solidFill>
                  <a:srgbClr val="000000"/>
                </a:solidFill>
                <a:effectLst/>
                <a:uLnTx/>
                <a:uFillTx/>
                <a:latin typeface="Arial"/>
                <a:ea typeface="微软雅黑"/>
                <a:cs typeface="+mn-cs"/>
              </a:rPr>
              <a:t>usename</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PASS password</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LIST </a:t>
            </a:r>
          </a:p>
        </p:txBody>
      </p:sp>
      <p:sp>
        <p:nvSpPr>
          <p:cNvPr id="2" name="矩形 1"/>
          <p:cNvSpPr/>
          <p:nvPr/>
        </p:nvSpPr>
        <p:spPr>
          <a:xfrm>
            <a:off x="1165513" y="1662458"/>
            <a:ext cx="6783780" cy="646331"/>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rPr>
              <a:t>一、</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是</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有状态</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的协议，</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的命令都是</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可读的</a:t>
            </a:r>
            <a:endPar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351783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48" y="3185820"/>
            <a:ext cx="3448532" cy="277606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544" y="2289708"/>
            <a:ext cx="1107528" cy="11075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068" y="2289708"/>
            <a:ext cx="1107528" cy="1107528"/>
          </a:xfrm>
          <a:prstGeom prst="rect">
            <a:avLst/>
          </a:prstGeom>
        </p:spPr>
      </p:pic>
      <p:sp>
        <p:nvSpPr>
          <p:cNvPr id="7" name="文本框 6"/>
          <p:cNvSpPr txBox="1"/>
          <p:nvPr/>
        </p:nvSpPr>
        <p:spPr>
          <a:xfrm>
            <a:off x="2320684" y="4112189"/>
            <a:ext cx="1572768" cy="461665"/>
          </a:xfrm>
          <a:prstGeom prst="rect">
            <a:avLst/>
          </a:prstGeom>
          <a:noFill/>
        </p:spPr>
        <p:txBody>
          <a:bodyPr wrap="square" rtlCol="0">
            <a:spAutoFit/>
          </a:bodyPr>
          <a:lstStyle/>
          <a:p>
            <a:pPr algn="ctr"/>
            <a:r>
              <a:rPr kumimoji="1" lang="zh-CN" altLang="en-US" sz="2400" dirty="0"/>
              <a:t>源主机</a:t>
            </a:r>
          </a:p>
        </p:txBody>
      </p:sp>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580" y="3185820"/>
            <a:ext cx="3448532" cy="2776068"/>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913" y="2289708"/>
            <a:ext cx="1107528" cy="1107528"/>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91" y="2289708"/>
            <a:ext cx="1107528" cy="1107528"/>
          </a:xfrm>
          <a:prstGeom prst="rect">
            <a:avLst/>
          </a:prstGeom>
        </p:spPr>
      </p:pic>
      <p:sp>
        <p:nvSpPr>
          <p:cNvPr id="21" name="文本框 20"/>
          <p:cNvSpPr txBox="1"/>
          <p:nvPr/>
        </p:nvSpPr>
        <p:spPr>
          <a:xfrm>
            <a:off x="8672716" y="4112189"/>
            <a:ext cx="1572768" cy="461665"/>
          </a:xfrm>
          <a:prstGeom prst="rect">
            <a:avLst/>
          </a:prstGeom>
          <a:noFill/>
        </p:spPr>
        <p:txBody>
          <a:bodyPr wrap="square" rtlCol="0">
            <a:spAutoFit/>
          </a:bodyPr>
          <a:lstStyle/>
          <a:p>
            <a:pPr algn="ctr"/>
            <a:r>
              <a:rPr kumimoji="1" lang="zh-CN" altLang="en-US" sz="2400" dirty="0"/>
              <a:t>目的主机</a:t>
            </a:r>
          </a:p>
        </p:txBody>
      </p:sp>
      <p:sp>
        <p:nvSpPr>
          <p:cNvPr id="10" name="文本框 9">
            <a:extLst>
              <a:ext uri="{FF2B5EF4-FFF2-40B4-BE49-F238E27FC236}">
                <a16:creationId xmlns:a16="http://schemas.microsoft.com/office/drawing/2014/main" id="{B80B7355-4AB5-C249-9909-D1D9C810660A}"/>
              </a:ext>
            </a:extLst>
          </p:cNvPr>
          <p:cNvSpPr txBox="1"/>
          <p:nvPr/>
        </p:nvSpPr>
        <p:spPr>
          <a:xfrm>
            <a:off x="160123" y="2612639"/>
            <a:ext cx="1572768" cy="461665"/>
          </a:xfrm>
          <a:prstGeom prst="rect">
            <a:avLst/>
          </a:prstGeom>
          <a:noFill/>
        </p:spPr>
        <p:txBody>
          <a:bodyPr wrap="square" rtlCol="0">
            <a:spAutoFit/>
          </a:bodyPr>
          <a:lstStyle/>
          <a:p>
            <a:pPr algn="ctr"/>
            <a:r>
              <a:rPr kumimoji="1" lang="zh-CN" altLang="en-US" sz="2400" dirty="0"/>
              <a:t>应用层</a:t>
            </a:r>
          </a:p>
        </p:txBody>
      </p:sp>
      <p:sp>
        <p:nvSpPr>
          <p:cNvPr id="11" name="文本框 10">
            <a:extLst>
              <a:ext uri="{FF2B5EF4-FFF2-40B4-BE49-F238E27FC236}">
                <a16:creationId xmlns:a16="http://schemas.microsoft.com/office/drawing/2014/main" id="{24CDF985-0CC7-4146-B7E7-2E61154F3B0B}"/>
              </a:ext>
            </a:extLst>
          </p:cNvPr>
          <p:cNvSpPr txBox="1"/>
          <p:nvPr/>
        </p:nvSpPr>
        <p:spPr>
          <a:xfrm>
            <a:off x="10581542" y="2612639"/>
            <a:ext cx="1572768" cy="461665"/>
          </a:xfrm>
          <a:prstGeom prst="rect">
            <a:avLst/>
          </a:prstGeom>
          <a:noFill/>
        </p:spPr>
        <p:txBody>
          <a:bodyPr wrap="square" rtlCol="0">
            <a:spAutoFit/>
          </a:bodyPr>
          <a:lstStyle/>
          <a:p>
            <a:pPr algn="ctr"/>
            <a:r>
              <a:rPr kumimoji="1" lang="zh-CN" altLang="en-US" sz="2400" dirty="0"/>
              <a:t>应用层</a:t>
            </a:r>
          </a:p>
        </p:txBody>
      </p:sp>
    </p:spTree>
    <p:extLst>
      <p:ext uri="{BB962C8B-B14F-4D97-AF65-F5344CB8AC3E}">
        <p14:creationId xmlns:p14="http://schemas.microsoft.com/office/powerpoint/2010/main" val="15228124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48" y="3185820"/>
            <a:ext cx="3448532" cy="277606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544" y="2289708"/>
            <a:ext cx="1107528" cy="11075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068" y="2289708"/>
            <a:ext cx="1107528" cy="1107528"/>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580" y="3185820"/>
            <a:ext cx="3448532" cy="2776068"/>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913" y="2289708"/>
            <a:ext cx="1107528" cy="1107528"/>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91" y="2289708"/>
            <a:ext cx="1107528" cy="1107528"/>
          </a:xfrm>
          <a:prstGeom prst="rect">
            <a:avLst/>
          </a:prstGeom>
        </p:spPr>
      </p:pic>
      <p:cxnSp>
        <p:nvCxnSpPr>
          <p:cNvPr id="10" name="直线箭头连接符 9"/>
          <p:cNvCxnSpPr>
            <a:stCxn id="2" idx="0"/>
          </p:cNvCxnSpPr>
          <p:nvPr/>
        </p:nvCxnSpPr>
        <p:spPr>
          <a:xfrm flipV="1">
            <a:off x="2250308" y="1018845"/>
            <a:ext cx="2188216" cy="127086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3660832" y="1574755"/>
            <a:ext cx="1360151" cy="830322"/>
          </a:xfrm>
          <a:prstGeom prst="straightConnector1">
            <a:avLst/>
          </a:prstGeom>
          <a:ln w="5715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320684" y="4112189"/>
            <a:ext cx="1572768" cy="461665"/>
          </a:xfrm>
          <a:prstGeom prst="rect">
            <a:avLst/>
          </a:prstGeom>
          <a:noFill/>
        </p:spPr>
        <p:txBody>
          <a:bodyPr wrap="square" rtlCol="0">
            <a:spAutoFit/>
          </a:bodyPr>
          <a:lstStyle/>
          <a:p>
            <a:pPr algn="ctr"/>
            <a:r>
              <a:rPr kumimoji="1" lang="zh-CN" altLang="en-US" sz="2400" dirty="0"/>
              <a:t>源主机</a:t>
            </a:r>
          </a:p>
        </p:txBody>
      </p:sp>
      <p:sp>
        <p:nvSpPr>
          <p:cNvPr id="16" name="文本框 15"/>
          <p:cNvSpPr txBox="1"/>
          <p:nvPr/>
        </p:nvSpPr>
        <p:spPr>
          <a:xfrm>
            <a:off x="8672716" y="4112189"/>
            <a:ext cx="1572768" cy="461665"/>
          </a:xfrm>
          <a:prstGeom prst="rect">
            <a:avLst/>
          </a:prstGeom>
          <a:noFill/>
        </p:spPr>
        <p:txBody>
          <a:bodyPr wrap="square" rtlCol="0">
            <a:spAutoFit/>
          </a:bodyPr>
          <a:lstStyle/>
          <a:p>
            <a:pPr algn="ctr"/>
            <a:r>
              <a:rPr kumimoji="1" lang="zh-CN" altLang="en-US" sz="2400" dirty="0"/>
              <a:t>目的主机</a:t>
            </a:r>
          </a:p>
        </p:txBody>
      </p:sp>
      <p:sp>
        <p:nvSpPr>
          <p:cNvPr id="12" name="文本框 11">
            <a:extLst>
              <a:ext uri="{FF2B5EF4-FFF2-40B4-BE49-F238E27FC236}">
                <a16:creationId xmlns:a16="http://schemas.microsoft.com/office/drawing/2014/main" id="{8C038DA6-6F28-2D4D-81F4-9B11E0E3F64E}"/>
              </a:ext>
            </a:extLst>
          </p:cNvPr>
          <p:cNvSpPr txBox="1"/>
          <p:nvPr/>
        </p:nvSpPr>
        <p:spPr>
          <a:xfrm>
            <a:off x="160123" y="2612639"/>
            <a:ext cx="1572768" cy="461665"/>
          </a:xfrm>
          <a:prstGeom prst="rect">
            <a:avLst/>
          </a:prstGeom>
          <a:noFill/>
        </p:spPr>
        <p:txBody>
          <a:bodyPr wrap="square" rtlCol="0">
            <a:spAutoFit/>
          </a:bodyPr>
          <a:lstStyle/>
          <a:p>
            <a:pPr algn="ctr"/>
            <a:r>
              <a:rPr kumimoji="1" lang="zh-CN" altLang="en-US" sz="2400" dirty="0"/>
              <a:t>应用层</a:t>
            </a:r>
          </a:p>
        </p:txBody>
      </p:sp>
      <p:sp>
        <p:nvSpPr>
          <p:cNvPr id="13" name="文本框 12">
            <a:extLst>
              <a:ext uri="{FF2B5EF4-FFF2-40B4-BE49-F238E27FC236}">
                <a16:creationId xmlns:a16="http://schemas.microsoft.com/office/drawing/2014/main" id="{2F8D74F1-DBB1-DE49-8D1A-28E083F5A6B6}"/>
              </a:ext>
            </a:extLst>
          </p:cNvPr>
          <p:cNvSpPr txBox="1"/>
          <p:nvPr/>
        </p:nvSpPr>
        <p:spPr>
          <a:xfrm>
            <a:off x="10581542" y="2612639"/>
            <a:ext cx="1572768" cy="461665"/>
          </a:xfrm>
          <a:prstGeom prst="rect">
            <a:avLst/>
          </a:prstGeom>
          <a:noFill/>
        </p:spPr>
        <p:txBody>
          <a:bodyPr wrap="square" rtlCol="0">
            <a:spAutoFit/>
          </a:bodyPr>
          <a:lstStyle/>
          <a:p>
            <a:pPr algn="ctr"/>
            <a:r>
              <a:rPr kumimoji="1" lang="zh-CN" altLang="en-US" sz="2400" dirty="0"/>
              <a:t>应用层</a:t>
            </a:r>
          </a:p>
        </p:txBody>
      </p:sp>
    </p:spTree>
    <p:extLst>
      <p:ext uri="{BB962C8B-B14F-4D97-AF65-F5344CB8AC3E}">
        <p14:creationId xmlns:p14="http://schemas.microsoft.com/office/powerpoint/2010/main" val="9262639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48" y="3185820"/>
            <a:ext cx="3448532" cy="277606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544" y="2289708"/>
            <a:ext cx="1107528" cy="11075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068" y="2289708"/>
            <a:ext cx="1107528" cy="1107528"/>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580" y="3185820"/>
            <a:ext cx="3448532" cy="2776068"/>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913" y="2289708"/>
            <a:ext cx="1107528" cy="1107528"/>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91" y="2289708"/>
            <a:ext cx="1107528" cy="110752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44544">
            <a:off x="3398767" y="-1876220"/>
            <a:ext cx="5790128" cy="5790128"/>
          </a:xfrm>
          <a:prstGeom prst="rect">
            <a:avLst/>
          </a:prstGeom>
        </p:spPr>
      </p:pic>
      <p:cxnSp>
        <p:nvCxnSpPr>
          <p:cNvPr id="10" name="直线箭头连接符 9"/>
          <p:cNvCxnSpPr>
            <a:stCxn id="2" idx="0"/>
          </p:cNvCxnSpPr>
          <p:nvPr/>
        </p:nvCxnSpPr>
        <p:spPr>
          <a:xfrm flipV="1">
            <a:off x="2250308" y="1018845"/>
            <a:ext cx="2188216" cy="127086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3660832" y="1574755"/>
            <a:ext cx="1360151" cy="830322"/>
          </a:xfrm>
          <a:prstGeom prst="straightConnector1">
            <a:avLst/>
          </a:prstGeom>
          <a:ln w="57150">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320684" y="4112189"/>
            <a:ext cx="1572768" cy="461665"/>
          </a:xfrm>
          <a:prstGeom prst="rect">
            <a:avLst/>
          </a:prstGeom>
          <a:noFill/>
        </p:spPr>
        <p:txBody>
          <a:bodyPr wrap="square" rtlCol="0">
            <a:spAutoFit/>
          </a:bodyPr>
          <a:lstStyle/>
          <a:p>
            <a:pPr algn="ctr"/>
            <a:r>
              <a:rPr kumimoji="1" lang="zh-CN" altLang="en-US" sz="2400" dirty="0"/>
              <a:t>源主机</a:t>
            </a:r>
          </a:p>
        </p:txBody>
      </p:sp>
      <p:sp>
        <p:nvSpPr>
          <p:cNvPr id="16" name="文本框 15"/>
          <p:cNvSpPr txBox="1"/>
          <p:nvPr/>
        </p:nvSpPr>
        <p:spPr>
          <a:xfrm>
            <a:off x="8672716" y="4112189"/>
            <a:ext cx="1572768" cy="461665"/>
          </a:xfrm>
          <a:prstGeom prst="rect">
            <a:avLst/>
          </a:prstGeom>
          <a:noFill/>
        </p:spPr>
        <p:txBody>
          <a:bodyPr wrap="square" rtlCol="0">
            <a:spAutoFit/>
          </a:bodyPr>
          <a:lstStyle/>
          <a:p>
            <a:pPr algn="ctr"/>
            <a:r>
              <a:rPr kumimoji="1" lang="zh-CN" altLang="en-US" sz="2400" dirty="0"/>
              <a:t>目的主机</a:t>
            </a:r>
          </a:p>
        </p:txBody>
      </p:sp>
      <p:sp>
        <p:nvSpPr>
          <p:cNvPr id="13" name="文本框 12">
            <a:extLst>
              <a:ext uri="{FF2B5EF4-FFF2-40B4-BE49-F238E27FC236}">
                <a16:creationId xmlns:a16="http://schemas.microsoft.com/office/drawing/2014/main" id="{67FE1B25-314D-244E-BBDE-47E5012D8326}"/>
              </a:ext>
            </a:extLst>
          </p:cNvPr>
          <p:cNvSpPr txBox="1"/>
          <p:nvPr/>
        </p:nvSpPr>
        <p:spPr>
          <a:xfrm>
            <a:off x="160123" y="2612639"/>
            <a:ext cx="1572768" cy="461665"/>
          </a:xfrm>
          <a:prstGeom prst="rect">
            <a:avLst/>
          </a:prstGeom>
          <a:noFill/>
        </p:spPr>
        <p:txBody>
          <a:bodyPr wrap="square" rtlCol="0">
            <a:spAutoFit/>
          </a:bodyPr>
          <a:lstStyle/>
          <a:p>
            <a:pPr algn="ctr"/>
            <a:r>
              <a:rPr kumimoji="1" lang="zh-CN" altLang="en-US" sz="2400" dirty="0"/>
              <a:t>应用层</a:t>
            </a:r>
          </a:p>
        </p:txBody>
      </p:sp>
      <p:sp>
        <p:nvSpPr>
          <p:cNvPr id="14" name="文本框 13">
            <a:extLst>
              <a:ext uri="{FF2B5EF4-FFF2-40B4-BE49-F238E27FC236}">
                <a16:creationId xmlns:a16="http://schemas.microsoft.com/office/drawing/2014/main" id="{4F465122-24C5-3D4E-A232-43AF10CDBB22}"/>
              </a:ext>
            </a:extLst>
          </p:cNvPr>
          <p:cNvSpPr txBox="1"/>
          <p:nvPr/>
        </p:nvSpPr>
        <p:spPr>
          <a:xfrm>
            <a:off x="10581542" y="2612639"/>
            <a:ext cx="1572768" cy="461665"/>
          </a:xfrm>
          <a:prstGeom prst="rect">
            <a:avLst/>
          </a:prstGeom>
          <a:noFill/>
        </p:spPr>
        <p:txBody>
          <a:bodyPr wrap="square" rtlCol="0">
            <a:spAutoFit/>
          </a:bodyPr>
          <a:lstStyle/>
          <a:p>
            <a:pPr algn="ctr"/>
            <a:r>
              <a:rPr kumimoji="1" lang="zh-CN" altLang="en-US" sz="2400" dirty="0"/>
              <a:t>应用层</a:t>
            </a:r>
          </a:p>
        </p:txBody>
      </p:sp>
      <p:sp>
        <p:nvSpPr>
          <p:cNvPr id="21" name="文本框 20">
            <a:extLst>
              <a:ext uri="{FF2B5EF4-FFF2-40B4-BE49-F238E27FC236}">
                <a16:creationId xmlns:a16="http://schemas.microsoft.com/office/drawing/2014/main" id="{B5A53AF6-5964-F040-A276-0AA0BA53B34D}"/>
              </a:ext>
            </a:extLst>
          </p:cNvPr>
          <p:cNvSpPr txBox="1"/>
          <p:nvPr/>
        </p:nvSpPr>
        <p:spPr>
          <a:xfrm>
            <a:off x="3107068" y="238102"/>
            <a:ext cx="1572768" cy="461665"/>
          </a:xfrm>
          <a:prstGeom prst="rect">
            <a:avLst/>
          </a:prstGeom>
          <a:noFill/>
        </p:spPr>
        <p:txBody>
          <a:bodyPr wrap="square" rtlCol="0">
            <a:spAutoFit/>
          </a:bodyPr>
          <a:lstStyle/>
          <a:p>
            <a:pPr algn="ctr"/>
            <a:r>
              <a:rPr kumimoji="1" lang="zh-CN" altLang="en-US" sz="2400" dirty="0"/>
              <a:t>传输层</a:t>
            </a:r>
          </a:p>
        </p:txBody>
      </p:sp>
    </p:spTree>
    <p:extLst>
      <p:ext uri="{BB962C8B-B14F-4D97-AF65-F5344CB8AC3E}">
        <p14:creationId xmlns:p14="http://schemas.microsoft.com/office/powerpoint/2010/main" val="6955834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369362" y="445015"/>
            <a:ext cx="614110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：复用与分解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选择、填空</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
        <p:nvSpPr>
          <p:cNvPr id="5" name="TextBox 4"/>
          <p:cNvSpPr txBox="1"/>
          <p:nvPr/>
        </p:nvSpPr>
        <p:spPr>
          <a:xfrm>
            <a:off x="1135025" y="2138093"/>
            <a:ext cx="10002190" cy="1689052"/>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rPr>
              <a:t>多路复用</a:t>
            </a:r>
            <a:r>
              <a:rPr lang="zh-CN" altLang="en-US" sz="2400" dirty="0">
                <a:latin typeface="微软雅黑" panose="020B0503020204020204" charset="-122"/>
                <a:ea typeface="微软雅黑" panose="020B0503020204020204" charset="-122"/>
              </a:rPr>
              <a:t>：在源主机，传输层协议从不同的套接字收集应用进程发送的数据块，并为每个数据块封装上首部信息（包括用于分解的信息）构成报文段，然后将报文段传递给网络层。</a:t>
            </a:r>
          </a:p>
        </p:txBody>
      </p:sp>
      <p:sp>
        <p:nvSpPr>
          <p:cNvPr id="17" name="文本框 16"/>
          <p:cNvSpPr txBox="1"/>
          <p:nvPr/>
        </p:nvSpPr>
        <p:spPr>
          <a:xfrm>
            <a:off x="7651121" y="451118"/>
            <a:ext cx="1207008" cy="830997"/>
          </a:xfrm>
          <a:prstGeom prst="rect">
            <a:avLst/>
          </a:prstGeom>
          <a:noFill/>
        </p:spPr>
        <p:txBody>
          <a:bodyPr wrap="square" rtlCol="0">
            <a:spAutoFit/>
          </a:bodyPr>
          <a:lstStyle/>
          <a:p>
            <a:pPr>
              <a:lnSpc>
                <a:spcPct val="150000"/>
              </a:lnSpc>
            </a:pPr>
            <a:r>
              <a:rPr lang="zh-CN" altLang="en-US" sz="1600" dirty="0"/>
              <a:t>传输层的</a:t>
            </a:r>
            <a:endParaRPr lang="en-US" altLang="zh-CN" sz="1600" dirty="0"/>
          </a:p>
          <a:p>
            <a:pPr>
              <a:lnSpc>
                <a:spcPct val="150000"/>
              </a:lnSpc>
            </a:pPr>
            <a:r>
              <a:rPr lang="zh-CN" altLang="en-US" sz="1600" dirty="0"/>
              <a:t>复用与分解</a:t>
            </a:r>
            <a:endParaRPr lang="en-US" altLang="zh-CN" sz="1600" dirty="0"/>
          </a:p>
        </p:txBody>
      </p:sp>
      <p:sp>
        <p:nvSpPr>
          <p:cNvPr id="18" name="文本框 17"/>
          <p:cNvSpPr txBox="1"/>
          <p:nvPr/>
        </p:nvSpPr>
        <p:spPr>
          <a:xfrm>
            <a:off x="8992589" y="294597"/>
            <a:ext cx="3064949" cy="1200329"/>
          </a:xfrm>
          <a:prstGeom prst="rect">
            <a:avLst/>
          </a:prstGeom>
          <a:noFill/>
        </p:spPr>
        <p:txBody>
          <a:bodyPr wrap="square" rtlCol="0">
            <a:spAutoFit/>
          </a:bodyPr>
          <a:lstStyle/>
          <a:p>
            <a:pPr>
              <a:lnSpc>
                <a:spcPct val="150000"/>
              </a:lnSpc>
            </a:pPr>
            <a:r>
              <a:rPr lang="zh-CN" altLang="en-US" sz="1600" dirty="0">
                <a:solidFill>
                  <a:srgbClr val="FF0000"/>
                </a:solidFill>
              </a:rPr>
              <a:t>复用与分解</a:t>
            </a:r>
            <a:endParaRPr lang="en-US" altLang="zh-CN" sz="1600" dirty="0">
              <a:solidFill>
                <a:srgbClr val="FF0000"/>
              </a:solidFill>
            </a:endParaRPr>
          </a:p>
          <a:p>
            <a:pPr>
              <a:lnSpc>
                <a:spcPct val="150000"/>
              </a:lnSpc>
            </a:pPr>
            <a:r>
              <a:rPr lang="zh-CN" altLang="en-US" sz="1600" dirty="0"/>
              <a:t>无连接的多路复用与多路分解</a:t>
            </a:r>
            <a:endParaRPr lang="en-US" altLang="zh-CN" sz="1600" dirty="0"/>
          </a:p>
          <a:p>
            <a:pPr>
              <a:lnSpc>
                <a:spcPct val="150000"/>
              </a:lnSpc>
            </a:pPr>
            <a:r>
              <a:rPr lang="zh-CN" altLang="en-US" sz="1600" dirty="0"/>
              <a:t>面向连接的多路复用与多路分解</a:t>
            </a:r>
          </a:p>
        </p:txBody>
      </p:sp>
      <p:sp>
        <p:nvSpPr>
          <p:cNvPr id="19" name="左大括号 18"/>
          <p:cNvSpPr/>
          <p:nvPr/>
        </p:nvSpPr>
        <p:spPr>
          <a:xfrm>
            <a:off x="8723668" y="294597"/>
            <a:ext cx="268921" cy="125357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p>
        </p:txBody>
      </p:sp>
    </p:spTree>
    <p:extLst>
      <p:ext uri="{BB962C8B-B14F-4D97-AF65-F5344CB8AC3E}">
        <p14:creationId xmlns:p14="http://schemas.microsoft.com/office/powerpoint/2010/main" val="15682788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48" y="3185820"/>
            <a:ext cx="3448532" cy="277606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544" y="2289708"/>
            <a:ext cx="1107528" cy="11075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068" y="2289708"/>
            <a:ext cx="1107528" cy="1107528"/>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580" y="3185820"/>
            <a:ext cx="3448532" cy="2776068"/>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913" y="2289708"/>
            <a:ext cx="1107528" cy="1107528"/>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91" y="2289708"/>
            <a:ext cx="1107528" cy="110752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44544">
            <a:off x="3398767" y="-1876220"/>
            <a:ext cx="5790128" cy="5790128"/>
          </a:xfrm>
          <a:prstGeom prst="rect">
            <a:avLst/>
          </a:prstGeom>
        </p:spPr>
      </p:pic>
      <p:cxnSp>
        <p:nvCxnSpPr>
          <p:cNvPr id="10" name="直线箭头连接符 9"/>
          <p:cNvCxnSpPr>
            <a:stCxn id="2" idx="0"/>
          </p:cNvCxnSpPr>
          <p:nvPr/>
        </p:nvCxnSpPr>
        <p:spPr>
          <a:xfrm flipV="1">
            <a:off x="2250308" y="1018845"/>
            <a:ext cx="2188216" cy="127086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3660832" y="1574755"/>
            <a:ext cx="1360151" cy="830322"/>
          </a:xfrm>
          <a:prstGeom prst="straightConnector1">
            <a:avLst/>
          </a:prstGeom>
          <a:ln w="5715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7571069" y="1624020"/>
            <a:ext cx="975786" cy="712652"/>
          </a:xfrm>
          <a:prstGeom prst="straightConnector1">
            <a:avLst/>
          </a:prstGeom>
          <a:ln w="5715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endCxn id="19" idx="0"/>
          </p:cNvCxnSpPr>
          <p:nvPr/>
        </p:nvCxnSpPr>
        <p:spPr>
          <a:xfrm>
            <a:off x="8174736" y="1152144"/>
            <a:ext cx="2023941" cy="113756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320684" y="4112189"/>
            <a:ext cx="1572768" cy="461665"/>
          </a:xfrm>
          <a:prstGeom prst="rect">
            <a:avLst/>
          </a:prstGeom>
          <a:noFill/>
        </p:spPr>
        <p:txBody>
          <a:bodyPr wrap="square" rtlCol="0">
            <a:spAutoFit/>
          </a:bodyPr>
          <a:lstStyle/>
          <a:p>
            <a:pPr algn="ctr"/>
            <a:r>
              <a:rPr kumimoji="1" lang="zh-CN" altLang="en-US" sz="2400" dirty="0"/>
              <a:t>源主机</a:t>
            </a:r>
          </a:p>
        </p:txBody>
      </p:sp>
      <p:sp>
        <p:nvSpPr>
          <p:cNvPr id="16" name="文本框 15"/>
          <p:cNvSpPr txBox="1"/>
          <p:nvPr/>
        </p:nvSpPr>
        <p:spPr>
          <a:xfrm>
            <a:off x="8672716" y="4112189"/>
            <a:ext cx="1572768" cy="461665"/>
          </a:xfrm>
          <a:prstGeom prst="rect">
            <a:avLst/>
          </a:prstGeom>
          <a:noFill/>
        </p:spPr>
        <p:txBody>
          <a:bodyPr wrap="square" rtlCol="0">
            <a:spAutoFit/>
          </a:bodyPr>
          <a:lstStyle/>
          <a:p>
            <a:pPr algn="ctr"/>
            <a:r>
              <a:rPr kumimoji="1" lang="zh-CN" altLang="en-US" sz="2400" dirty="0"/>
              <a:t>目的主机</a:t>
            </a:r>
          </a:p>
        </p:txBody>
      </p:sp>
      <p:sp>
        <p:nvSpPr>
          <p:cNvPr id="21" name="文本框 20">
            <a:extLst>
              <a:ext uri="{FF2B5EF4-FFF2-40B4-BE49-F238E27FC236}">
                <a16:creationId xmlns:a16="http://schemas.microsoft.com/office/drawing/2014/main" id="{F29DF068-85C5-C24B-A094-DBA119D31363}"/>
              </a:ext>
            </a:extLst>
          </p:cNvPr>
          <p:cNvSpPr txBox="1"/>
          <p:nvPr/>
        </p:nvSpPr>
        <p:spPr>
          <a:xfrm>
            <a:off x="160123" y="2612639"/>
            <a:ext cx="1572768" cy="461665"/>
          </a:xfrm>
          <a:prstGeom prst="rect">
            <a:avLst/>
          </a:prstGeom>
          <a:noFill/>
        </p:spPr>
        <p:txBody>
          <a:bodyPr wrap="square" rtlCol="0">
            <a:spAutoFit/>
          </a:bodyPr>
          <a:lstStyle/>
          <a:p>
            <a:pPr algn="ctr"/>
            <a:r>
              <a:rPr kumimoji="1" lang="zh-CN" altLang="en-US" sz="2400" dirty="0"/>
              <a:t>应用层</a:t>
            </a:r>
          </a:p>
        </p:txBody>
      </p:sp>
      <p:sp>
        <p:nvSpPr>
          <p:cNvPr id="23" name="文本框 22">
            <a:extLst>
              <a:ext uri="{FF2B5EF4-FFF2-40B4-BE49-F238E27FC236}">
                <a16:creationId xmlns:a16="http://schemas.microsoft.com/office/drawing/2014/main" id="{4864F617-A661-1F4F-9860-ADC129AF3381}"/>
              </a:ext>
            </a:extLst>
          </p:cNvPr>
          <p:cNvSpPr txBox="1"/>
          <p:nvPr/>
        </p:nvSpPr>
        <p:spPr>
          <a:xfrm>
            <a:off x="10581542" y="2612639"/>
            <a:ext cx="1572768" cy="461665"/>
          </a:xfrm>
          <a:prstGeom prst="rect">
            <a:avLst/>
          </a:prstGeom>
          <a:noFill/>
        </p:spPr>
        <p:txBody>
          <a:bodyPr wrap="square" rtlCol="0">
            <a:spAutoFit/>
          </a:bodyPr>
          <a:lstStyle/>
          <a:p>
            <a:pPr algn="ctr"/>
            <a:r>
              <a:rPr kumimoji="1" lang="zh-CN" altLang="en-US" sz="2400" dirty="0"/>
              <a:t>应用层</a:t>
            </a:r>
          </a:p>
        </p:txBody>
      </p:sp>
      <p:sp>
        <p:nvSpPr>
          <p:cNvPr id="24" name="文本框 23">
            <a:extLst>
              <a:ext uri="{FF2B5EF4-FFF2-40B4-BE49-F238E27FC236}">
                <a16:creationId xmlns:a16="http://schemas.microsoft.com/office/drawing/2014/main" id="{05E16C1F-85B2-C14F-96B4-72C38E9EEF77}"/>
              </a:ext>
            </a:extLst>
          </p:cNvPr>
          <p:cNvSpPr txBox="1"/>
          <p:nvPr/>
        </p:nvSpPr>
        <p:spPr>
          <a:xfrm>
            <a:off x="3107068" y="238102"/>
            <a:ext cx="1572768" cy="461665"/>
          </a:xfrm>
          <a:prstGeom prst="rect">
            <a:avLst/>
          </a:prstGeom>
          <a:noFill/>
        </p:spPr>
        <p:txBody>
          <a:bodyPr wrap="square" rtlCol="0">
            <a:spAutoFit/>
          </a:bodyPr>
          <a:lstStyle/>
          <a:p>
            <a:pPr algn="ctr"/>
            <a:r>
              <a:rPr kumimoji="1" lang="zh-CN" altLang="en-US" sz="2400" dirty="0"/>
              <a:t>传输层</a:t>
            </a:r>
          </a:p>
        </p:txBody>
      </p:sp>
    </p:spTree>
    <p:extLst>
      <p:ext uri="{BB962C8B-B14F-4D97-AF65-F5344CB8AC3E}">
        <p14:creationId xmlns:p14="http://schemas.microsoft.com/office/powerpoint/2010/main" val="7728456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4" y="2138093"/>
            <a:ext cx="10294975" cy="1200329"/>
          </a:xfrm>
          <a:prstGeom prst="rect">
            <a:avLst/>
          </a:prstGeom>
          <a:noFill/>
        </p:spPr>
        <p:txBody>
          <a:bodyPr wrap="square" rtlCol="0">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rPr>
              <a:t>多路分解</a:t>
            </a:r>
            <a:r>
              <a:rPr lang="zh-CN" altLang="en-US" sz="2400">
                <a:latin typeface="微软雅黑" panose="020B0503020204020204" charset="-122"/>
                <a:ea typeface="微软雅黑" panose="020B0503020204020204" charset="-122"/>
              </a:rPr>
              <a:t>：在目的主机，</a:t>
            </a:r>
            <a:r>
              <a:rPr lang="zh-CN" altLang="en-US" sz="2400" dirty="0">
                <a:latin typeface="微软雅黑" panose="020B0503020204020204" charset="-122"/>
                <a:ea typeface="微软雅黑" panose="020B0503020204020204" charset="-122"/>
              </a:rPr>
              <a:t>传输层协议读取报文段中的字段，标识出接收套接字，进而通过该套接字，将传输层的报文段中的数据交付给正确的套接字。</a:t>
            </a:r>
          </a:p>
        </p:txBody>
      </p:sp>
      <p:sp>
        <p:nvSpPr>
          <p:cNvPr id="17" name="文本框 2"/>
          <p:cNvSpPr txBox="1"/>
          <p:nvPr>
            <p:custDataLst>
              <p:tags r:id="rId1"/>
            </p:custDataLst>
          </p:nvPr>
        </p:nvSpPr>
        <p:spPr>
          <a:xfrm>
            <a:off x="369362" y="445015"/>
            <a:ext cx="614110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：复用与分解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选择、填空</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
        <p:nvSpPr>
          <p:cNvPr id="18" name="文本框 17"/>
          <p:cNvSpPr txBox="1"/>
          <p:nvPr/>
        </p:nvSpPr>
        <p:spPr>
          <a:xfrm>
            <a:off x="7651121" y="451118"/>
            <a:ext cx="1207008" cy="830997"/>
          </a:xfrm>
          <a:prstGeom prst="rect">
            <a:avLst/>
          </a:prstGeom>
          <a:noFill/>
        </p:spPr>
        <p:txBody>
          <a:bodyPr wrap="square" rtlCol="0">
            <a:spAutoFit/>
          </a:bodyPr>
          <a:lstStyle/>
          <a:p>
            <a:pPr>
              <a:lnSpc>
                <a:spcPct val="150000"/>
              </a:lnSpc>
            </a:pPr>
            <a:r>
              <a:rPr lang="zh-CN" altLang="en-US" sz="1600" dirty="0"/>
              <a:t>传输层的</a:t>
            </a:r>
            <a:endParaRPr lang="en-US" altLang="zh-CN" sz="1600" dirty="0"/>
          </a:p>
          <a:p>
            <a:pPr>
              <a:lnSpc>
                <a:spcPct val="150000"/>
              </a:lnSpc>
            </a:pPr>
            <a:r>
              <a:rPr lang="zh-CN" altLang="en-US" sz="1600" dirty="0"/>
              <a:t>复用与分解</a:t>
            </a:r>
            <a:endParaRPr lang="en-US" altLang="zh-CN" sz="1600" dirty="0"/>
          </a:p>
        </p:txBody>
      </p:sp>
      <p:sp>
        <p:nvSpPr>
          <p:cNvPr id="19" name="文本框 18"/>
          <p:cNvSpPr txBox="1"/>
          <p:nvPr/>
        </p:nvSpPr>
        <p:spPr>
          <a:xfrm>
            <a:off x="8992589" y="294597"/>
            <a:ext cx="3064949" cy="1200329"/>
          </a:xfrm>
          <a:prstGeom prst="rect">
            <a:avLst/>
          </a:prstGeom>
          <a:noFill/>
        </p:spPr>
        <p:txBody>
          <a:bodyPr wrap="square" rtlCol="0">
            <a:spAutoFit/>
          </a:bodyPr>
          <a:lstStyle/>
          <a:p>
            <a:pPr>
              <a:lnSpc>
                <a:spcPct val="150000"/>
              </a:lnSpc>
            </a:pPr>
            <a:r>
              <a:rPr lang="zh-CN" altLang="en-US" sz="1600" dirty="0">
                <a:solidFill>
                  <a:srgbClr val="FF0000"/>
                </a:solidFill>
              </a:rPr>
              <a:t>复用与分解</a:t>
            </a:r>
            <a:endParaRPr lang="en-US" altLang="zh-CN" sz="1600" dirty="0">
              <a:solidFill>
                <a:srgbClr val="FF0000"/>
              </a:solidFill>
            </a:endParaRPr>
          </a:p>
          <a:p>
            <a:pPr>
              <a:lnSpc>
                <a:spcPct val="150000"/>
              </a:lnSpc>
            </a:pPr>
            <a:r>
              <a:rPr lang="zh-CN" altLang="en-US" sz="1600" dirty="0"/>
              <a:t>无连接的多路复用与多路分解</a:t>
            </a:r>
            <a:endParaRPr lang="en-US" altLang="zh-CN" sz="1600" dirty="0"/>
          </a:p>
          <a:p>
            <a:pPr>
              <a:lnSpc>
                <a:spcPct val="150000"/>
              </a:lnSpc>
            </a:pPr>
            <a:r>
              <a:rPr lang="zh-CN" altLang="en-US" sz="1600" dirty="0"/>
              <a:t>面向连接的多路复用与多路分解</a:t>
            </a:r>
          </a:p>
        </p:txBody>
      </p:sp>
      <p:sp>
        <p:nvSpPr>
          <p:cNvPr id="20" name="左大括号 19"/>
          <p:cNvSpPr/>
          <p:nvPr/>
        </p:nvSpPr>
        <p:spPr>
          <a:xfrm>
            <a:off x="8723668" y="294597"/>
            <a:ext cx="268921" cy="125357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p>
        </p:txBody>
      </p:sp>
    </p:spTree>
    <p:extLst>
      <p:ext uri="{BB962C8B-B14F-4D97-AF65-F5344CB8AC3E}">
        <p14:creationId xmlns:p14="http://schemas.microsoft.com/office/powerpoint/2010/main" val="18639687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495304" y="2138093"/>
            <a:ext cx="10623799" cy="1200329"/>
          </a:xfrm>
          <a:prstGeom prst="rect">
            <a:avLst/>
          </a:prstGeom>
          <a:noFill/>
        </p:spPr>
        <p:txBody>
          <a:bodyPr wrap="square" rtlCol="0">
            <a:spAutoFit/>
          </a:bodyPr>
          <a:lstStyle/>
          <a:p>
            <a:pPr>
              <a:lnSpc>
                <a:spcPct val="150000"/>
              </a:lnSpc>
            </a:pPr>
            <a:r>
              <a:rPr lang="zh-CN" altLang="en-US" sz="2400" b="1" dirty="0">
                <a:latin typeface="微软雅黑" panose="020B0503020204020204" charset="-122"/>
                <a:ea typeface="微软雅黑" panose="020B0503020204020204" charset="-122"/>
              </a:rPr>
              <a:t>多路复用与多路分解（复用与分解</a:t>
            </a:r>
            <a:r>
              <a:rPr lang="en-US" altLang="zh-CN" sz="2400" b="1" dirty="0">
                <a:latin typeface="微软雅黑" panose="020B0503020204020204" charset="-122"/>
                <a:ea typeface="微软雅黑" panose="020B0503020204020204" charset="-122"/>
              </a:rPr>
              <a:t>/</a:t>
            </a:r>
            <a:r>
              <a:rPr lang="zh-CN" altLang="en-US" sz="2400" b="1" dirty="0">
                <a:latin typeface="微软雅黑" panose="020B0503020204020204" charset="-122"/>
                <a:ea typeface="微软雅黑" panose="020B0503020204020204" charset="-122"/>
              </a:rPr>
              <a:t>复用与分用）</a:t>
            </a:r>
            <a:r>
              <a:rPr lang="zh-CN" altLang="en-US" sz="2400" dirty="0">
                <a:latin typeface="微软雅黑" panose="020B0503020204020204" charset="-122"/>
                <a:ea typeface="微软雅黑" panose="020B0503020204020204" charset="-122"/>
              </a:rPr>
              <a:t>：支持众多</a:t>
            </a:r>
            <a:r>
              <a:rPr lang="zh-CN" altLang="en-US" sz="2400" dirty="0">
                <a:solidFill>
                  <a:srgbClr val="FF0000"/>
                </a:solidFill>
                <a:latin typeface="微软雅黑" panose="020B0503020204020204" charset="-122"/>
                <a:ea typeface="微软雅黑" panose="020B0503020204020204" charset="-122"/>
              </a:rPr>
              <a:t>应用进程共用</a:t>
            </a:r>
            <a:r>
              <a:rPr lang="zh-CN" altLang="en-US" sz="2400" dirty="0">
                <a:latin typeface="微软雅黑" panose="020B0503020204020204" charset="-122"/>
                <a:ea typeface="微软雅黑" panose="020B0503020204020204" charset="-122"/>
              </a:rPr>
              <a:t>同一个传输层协议，并能够将接收到的数据准确交付给</a:t>
            </a:r>
            <a:r>
              <a:rPr lang="zh-CN" altLang="en-US" sz="2400" dirty="0">
                <a:solidFill>
                  <a:srgbClr val="FF0000"/>
                </a:solidFill>
                <a:latin typeface="微软雅黑" panose="020B0503020204020204" charset="-122"/>
                <a:ea typeface="微软雅黑" panose="020B0503020204020204" charset="-122"/>
              </a:rPr>
              <a:t>不同的应用进程</a:t>
            </a:r>
            <a:r>
              <a:rPr lang="zh-CN" altLang="en-US" sz="2400" dirty="0">
                <a:latin typeface="微软雅黑" panose="020B0503020204020204" charset="-122"/>
                <a:ea typeface="微软雅黑" panose="020B0503020204020204" charset="-122"/>
              </a:rPr>
              <a:t>。</a:t>
            </a:r>
          </a:p>
        </p:txBody>
      </p:sp>
      <p:sp>
        <p:nvSpPr>
          <p:cNvPr id="17" name="文本框 2"/>
          <p:cNvSpPr txBox="1"/>
          <p:nvPr>
            <p:custDataLst>
              <p:tags r:id="rId1"/>
            </p:custDataLst>
          </p:nvPr>
        </p:nvSpPr>
        <p:spPr>
          <a:xfrm>
            <a:off x="369362" y="445015"/>
            <a:ext cx="614110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：复用与分解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选择、填空</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
        <p:nvSpPr>
          <p:cNvPr id="18" name="文本框 17"/>
          <p:cNvSpPr txBox="1"/>
          <p:nvPr/>
        </p:nvSpPr>
        <p:spPr>
          <a:xfrm>
            <a:off x="7651121" y="451118"/>
            <a:ext cx="1207008" cy="830997"/>
          </a:xfrm>
          <a:prstGeom prst="rect">
            <a:avLst/>
          </a:prstGeom>
          <a:noFill/>
        </p:spPr>
        <p:txBody>
          <a:bodyPr wrap="square" rtlCol="0">
            <a:spAutoFit/>
          </a:bodyPr>
          <a:lstStyle/>
          <a:p>
            <a:pPr>
              <a:lnSpc>
                <a:spcPct val="150000"/>
              </a:lnSpc>
            </a:pPr>
            <a:r>
              <a:rPr lang="zh-CN" altLang="en-US" sz="1600" dirty="0"/>
              <a:t>传输层的</a:t>
            </a:r>
            <a:endParaRPr lang="en-US" altLang="zh-CN" sz="1600" dirty="0"/>
          </a:p>
          <a:p>
            <a:pPr>
              <a:lnSpc>
                <a:spcPct val="150000"/>
              </a:lnSpc>
            </a:pPr>
            <a:r>
              <a:rPr lang="zh-CN" altLang="en-US" sz="1600" dirty="0"/>
              <a:t>复用与分解</a:t>
            </a:r>
            <a:endParaRPr lang="en-US" altLang="zh-CN" sz="1600" dirty="0"/>
          </a:p>
        </p:txBody>
      </p:sp>
      <p:sp>
        <p:nvSpPr>
          <p:cNvPr id="19" name="文本框 18"/>
          <p:cNvSpPr txBox="1"/>
          <p:nvPr/>
        </p:nvSpPr>
        <p:spPr>
          <a:xfrm>
            <a:off x="8992589" y="294597"/>
            <a:ext cx="3064949" cy="1200329"/>
          </a:xfrm>
          <a:prstGeom prst="rect">
            <a:avLst/>
          </a:prstGeom>
          <a:noFill/>
        </p:spPr>
        <p:txBody>
          <a:bodyPr wrap="square" rtlCol="0">
            <a:spAutoFit/>
          </a:bodyPr>
          <a:lstStyle/>
          <a:p>
            <a:pPr>
              <a:lnSpc>
                <a:spcPct val="150000"/>
              </a:lnSpc>
            </a:pPr>
            <a:r>
              <a:rPr lang="zh-CN" altLang="en-US" sz="1600" dirty="0">
                <a:solidFill>
                  <a:srgbClr val="FF0000"/>
                </a:solidFill>
              </a:rPr>
              <a:t>复用与分解</a:t>
            </a:r>
            <a:endParaRPr lang="en-US" altLang="zh-CN" sz="1600" dirty="0">
              <a:solidFill>
                <a:srgbClr val="FF0000"/>
              </a:solidFill>
            </a:endParaRPr>
          </a:p>
          <a:p>
            <a:pPr>
              <a:lnSpc>
                <a:spcPct val="150000"/>
              </a:lnSpc>
            </a:pPr>
            <a:r>
              <a:rPr lang="zh-CN" altLang="en-US" sz="1600" dirty="0"/>
              <a:t>无连接的多路复用与多路分解</a:t>
            </a:r>
            <a:endParaRPr lang="en-US" altLang="zh-CN" sz="1600" dirty="0"/>
          </a:p>
          <a:p>
            <a:pPr>
              <a:lnSpc>
                <a:spcPct val="150000"/>
              </a:lnSpc>
            </a:pPr>
            <a:r>
              <a:rPr lang="zh-CN" altLang="en-US" sz="1600" dirty="0"/>
              <a:t>面向连接的多路复用与多路分解</a:t>
            </a:r>
          </a:p>
        </p:txBody>
      </p:sp>
      <p:sp>
        <p:nvSpPr>
          <p:cNvPr id="20" name="左大括号 19"/>
          <p:cNvSpPr/>
          <p:nvPr/>
        </p:nvSpPr>
        <p:spPr>
          <a:xfrm>
            <a:off x="8723668" y="294597"/>
            <a:ext cx="268921" cy="125357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840794"/>
            <a:ext cx="2016686" cy="1200329"/>
          </a:xfrm>
          <a:prstGeom prst="rect">
            <a:avLst/>
          </a:prstGeom>
          <a:noFill/>
        </p:spPr>
        <p:txBody>
          <a:bodyPr wrap="square" rtlCol="0">
            <a:spAutoFit/>
          </a:bodyPr>
          <a:lstStyle/>
          <a:p>
            <a:pPr>
              <a:lnSpc>
                <a:spcPct val="150000"/>
              </a:lnSpc>
            </a:pPr>
            <a:r>
              <a:rPr lang="zh-CN" altLang="en-US" sz="2400" dirty="0"/>
              <a:t>传输层的</a:t>
            </a:r>
            <a:endParaRPr lang="en-US" altLang="zh-CN" sz="2400" dirty="0"/>
          </a:p>
          <a:p>
            <a:pPr>
              <a:lnSpc>
                <a:spcPct val="150000"/>
              </a:lnSpc>
            </a:pPr>
            <a:r>
              <a:rPr lang="zh-CN" altLang="en-US" sz="2400" dirty="0"/>
              <a:t>复用与分解</a:t>
            </a:r>
            <a:endParaRPr lang="en-US" altLang="zh-CN" sz="2400" dirty="0"/>
          </a:p>
        </p:txBody>
      </p:sp>
      <p:sp>
        <p:nvSpPr>
          <p:cNvPr id="6" name="文本框 5"/>
          <p:cNvSpPr txBox="1"/>
          <p:nvPr/>
        </p:nvSpPr>
        <p:spPr>
          <a:xfrm>
            <a:off x="2285608" y="1699840"/>
            <a:ext cx="4763643" cy="3970318"/>
          </a:xfrm>
          <a:prstGeom prst="rect">
            <a:avLst/>
          </a:prstGeom>
          <a:noFill/>
        </p:spPr>
        <p:txBody>
          <a:bodyPr wrap="square" rtlCol="0">
            <a:spAutoFit/>
          </a:bodyPr>
          <a:lstStyle/>
          <a:p>
            <a:pPr>
              <a:lnSpc>
                <a:spcPct val="150000"/>
              </a:lnSpc>
            </a:pPr>
            <a:r>
              <a:rPr lang="zh-CN" altLang="en-US" sz="2400" dirty="0"/>
              <a:t>复用与分解</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solidFill>
                  <a:srgbClr val="FF0000"/>
                </a:solidFill>
              </a:rPr>
              <a:t>无连接的多路复用与多路分解</a:t>
            </a:r>
            <a:endParaRPr lang="en-US" altLang="zh-CN" sz="2400" dirty="0">
              <a:solidFill>
                <a:srgbClr val="FF0000"/>
              </a:solidFill>
            </a:endParaRPr>
          </a:p>
          <a:p>
            <a:pPr>
              <a:lnSpc>
                <a:spcPct val="150000"/>
              </a:lnSpc>
            </a:pPr>
            <a:endParaRPr lang="en-US" altLang="zh-CN" sz="2400" dirty="0">
              <a:solidFill>
                <a:srgbClr val="FF0000"/>
              </a:solidFill>
            </a:endParaRPr>
          </a:p>
          <a:p>
            <a:pPr>
              <a:lnSpc>
                <a:spcPct val="150000"/>
              </a:lnSpc>
            </a:pPr>
            <a:endParaRPr lang="en-US" altLang="zh-CN" sz="2400" dirty="0">
              <a:solidFill>
                <a:srgbClr val="FF0000"/>
              </a:solidFill>
            </a:endParaRPr>
          </a:p>
          <a:p>
            <a:pPr>
              <a:lnSpc>
                <a:spcPct val="150000"/>
              </a:lnSpc>
            </a:pPr>
            <a:r>
              <a:rPr lang="zh-CN" altLang="en-US" sz="2400" dirty="0">
                <a:solidFill>
                  <a:srgbClr val="FF0000"/>
                </a:solidFill>
              </a:rPr>
              <a:t>面向连接的多路复用与多路分解</a:t>
            </a:r>
          </a:p>
        </p:txBody>
      </p:sp>
      <p:sp>
        <p:nvSpPr>
          <p:cNvPr id="9" name="左大括号 8"/>
          <p:cNvSpPr/>
          <p:nvPr/>
        </p:nvSpPr>
        <p:spPr>
          <a:xfrm>
            <a:off x="1747763" y="1949675"/>
            <a:ext cx="537845" cy="33904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2715251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48" y="3185820"/>
            <a:ext cx="3448532" cy="277606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544" y="2289708"/>
            <a:ext cx="1107528" cy="110752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7068" y="2289708"/>
            <a:ext cx="1107528" cy="1107528"/>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5580" y="3185820"/>
            <a:ext cx="3448532" cy="2776068"/>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913" y="2289708"/>
            <a:ext cx="1107528" cy="1107528"/>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091" y="2289708"/>
            <a:ext cx="1107528" cy="110752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44544">
            <a:off x="3398767" y="-1876220"/>
            <a:ext cx="5790128" cy="5790128"/>
          </a:xfrm>
          <a:prstGeom prst="rect">
            <a:avLst/>
          </a:prstGeom>
        </p:spPr>
      </p:pic>
      <p:cxnSp>
        <p:nvCxnSpPr>
          <p:cNvPr id="10" name="直线箭头连接符 9"/>
          <p:cNvCxnSpPr>
            <a:stCxn id="2" idx="0"/>
          </p:cNvCxnSpPr>
          <p:nvPr/>
        </p:nvCxnSpPr>
        <p:spPr>
          <a:xfrm flipV="1">
            <a:off x="2250308" y="1018845"/>
            <a:ext cx="2188216" cy="127086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p:nvPr/>
        </p:nvCxnSpPr>
        <p:spPr>
          <a:xfrm flipV="1">
            <a:off x="3660832" y="1574755"/>
            <a:ext cx="1360151" cy="830322"/>
          </a:xfrm>
          <a:prstGeom prst="straightConnector1">
            <a:avLst/>
          </a:prstGeom>
          <a:ln w="5715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p:cNvCxnSpPr/>
          <p:nvPr/>
        </p:nvCxnSpPr>
        <p:spPr>
          <a:xfrm>
            <a:off x="7571069" y="1624020"/>
            <a:ext cx="975786" cy="712652"/>
          </a:xfrm>
          <a:prstGeom prst="straightConnector1">
            <a:avLst/>
          </a:prstGeom>
          <a:ln w="57150">
            <a:solidFill>
              <a:srgbClr val="20202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a:endCxn id="19" idx="0"/>
          </p:cNvCxnSpPr>
          <p:nvPr/>
        </p:nvCxnSpPr>
        <p:spPr>
          <a:xfrm>
            <a:off x="8174736" y="1152144"/>
            <a:ext cx="2023941" cy="113756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320684" y="4112189"/>
            <a:ext cx="1572768" cy="461665"/>
          </a:xfrm>
          <a:prstGeom prst="rect">
            <a:avLst/>
          </a:prstGeom>
          <a:noFill/>
        </p:spPr>
        <p:txBody>
          <a:bodyPr wrap="square" rtlCol="0">
            <a:spAutoFit/>
          </a:bodyPr>
          <a:lstStyle/>
          <a:p>
            <a:pPr algn="ctr"/>
            <a:r>
              <a:rPr kumimoji="1" lang="zh-CN" altLang="en-US" sz="2400" dirty="0"/>
              <a:t>源主机</a:t>
            </a:r>
          </a:p>
        </p:txBody>
      </p:sp>
      <p:sp>
        <p:nvSpPr>
          <p:cNvPr id="16" name="文本框 15"/>
          <p:cNvSpPr txBox="1"/>
          <p:nvPr/>
        </p:nvSpPr>
        <p:spPr>
          <a:xfrm>
            <a:off x="8672716" y="4112189"/>
            <a:ext cx="1572768" cy="461665"/>
          </a:xfrm>
          <a:prstGeom prst="rect">
            <a:avLst/>
          </a:prstGeom>
          <a:noFill/>
        </p:spPr>
        <p:txBody>
          <a:bodyPr wrap="square" rtlCol="0">
            <a:spAutoFit/>
          </a:bodyPr>
          <a:lstStyle/>
          <a:p>
            <a:pPr algn="ctr"/>
            <a:r>
              <a:rPr kumimoji="1" lang="zh-CN" altLang="en-US" sz="2400" dirty="0"/>
              <a:t>目的主机</a:t>
            </a:r>
          </a:p>
        </p:txBody>
      </p:sp>
      <p:sp>
        <p:nvSpPr>
          <p:cNvPr id="21" name="文本框 20">
            <a:extLst>
              <a:ext uri="{FF2B5EF4-FFF2-40B4-BE49-F238E27FC236}">
                <a16:creationId xmlns:a16="http://schemas.microsoft.com/office/drawing/2014/main" id="{825E3B1E-DDD6-5B46-ACBA-386AEF601FF1}"/>
              </a:ext>
            </a:extLst>
          </p:cNvPr>
          <p:cNvSpPr txBox="1"/>
          <p:nvPr/>
        </p:nvSpPr>
        <p:spPr>
          <a:xfrm>
            <a:off x="160123" y="2612639"/>
            <a:ext cx="1572768" cy="461665"/>
          </a:xfrm>
          <a:prstGeom prst="rect">
            <a:avLst/>
          </a:prstGeom>
          <a:noFill/>
        </p:spPr>
        <p:txBody>
          <a:bodyPr wrap="square" rtlCol="0">
            <a:spAutoFit/>
          </a:bodyPr>
          <a:lstStyle/>
          <a:p>
            <a:pPr algn="ctr"/>
            <a:r>
              <a:rPr kumimoji="1" lang="zh-CN" altLang="en-US" sz="2400" dirty="0"/>
              <a:t>应用层</a:t>
            </a:r>
          </a:p>
        </p:txBody>
      </p:sp>
      <p:sp>
        <p:nvSpPr>
          <p:cNvPr id="23" name="文本框 22">
            <a:extLst>
              <a:ext uri="{FF2B5EF4-FFF2-40B4-BE49-F238E27FC236}">
                <a16:creationId xmlns:a16="http://schemas.microsoft.com/office/drawing/2014/main" id="{D4D855E3-D868-0B44-8EF2-3036161994BB}"/>
              </a:ext>
            </a:extLst>
          </p:cNvPr>
          <p:cNvSpPr txBox="1"/>
          <p:nvPr/>
        </p:nvSpPr>
        <p:spPr>
          <a:xfrm>
            <a:off x="10581542" y="2612639"/>
            <a:ext cx="1572768" cy="461665"/>
          </a:xfrm>
          <a:prstGeom prst="rect">
            <a:avLst/>
          </a:prstGeom>
          <a:noFill/>
        </p:spPr>
        <p:txBody>
          <a:bodyPr wrap="square" rtlCol="0">
            <a:spAutoFit/>
          </a:bodyPr>
          <a:lstStyle/>
          <a:p>
            <a:pPr algn="ctr"/>
            <a:r>
              <a:rPr kumimoji="1" lang="zh-CN" altLang="en-US" sz="2400" dirty="0"/>
              <a:t>应用层</a:t>
            </a:r>
          </a:p>
        </p:txBody>
      </p:sp>
      <p:sp>
        <p:nvSpPr>
          <p:cNvPr id="24" name="文本框 23">
            <a:extLst>
              <a:ext uri="{FF2B5EF4-FFF2-40B4-BE49-F238E27FC236}">
                <a16:creationId xmlns:a16="http://schemas.microsoft.com/office/drawing/2014/main" id="{77BF1831-D5D7-2243-820C-652CC66A2719}"/>
              </a:ext>
            </a:extLst>
          </p:cNvPr>
          <p:cNvSpPr txBox="1"/>
          <p:nvPr/>
        </p:nvSpPr>
        <p:spPr>
          <a:xfrm>
            <a:off x="3107068" y="238102"/>
            <a:ext cx="1572768" cy="461665"/>
          </a:xfrm>
          <a:prstGeom prst="rect">
            <a:avLst/>
          </a:prstGeom>
          <a:noFill/>
        </p:spPr>
        <p:txBody>
          <a:bodyPr wrap="square" rtlCol="0">
            <a:spAutoFit/>
          </a:bodyPr>
          <a:lstStyle/>
          <a:p>
            <a:pPr algn="ctr"/>
            <a:r>
              <a:rPr kumimoji="1" lang="zh-CN" altLang="en-US" sz="2400" dirty="0"/>
              <a:t>传输层</a:t>
            </a:r>
          </a:p>
        </p:txBody>
      </p:sp>
    </p:spTree>
    <p:extLst>
      <p:ext uri="{BB962C8B-B14F-4D97-AF65-F5344CB8AC3E}">
        <p14:creationId xmlns:p14="http://schemas.microsoft.com/office/powerpoint/2010/main" val="12586340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44544">
            <a:off x="-355699" y="1534764"/>
            <a:ext cx="2849102" cy="2849102"/>
          </a:xfrm>
          <a:prstGeom prst="rect">
            <a:avLst/>
          </a:prstGeom>
        </p:spPr>
      </p:pic>
      <p:cxnSp>
        <p:nvCxnSpPr>
          <p:cNvPr id="4" name="直线箭头连接符 3"/>
          <p:cNvCxnSpPr>
            <a:stCxn id="3" idx="0"/>
          </p:cNvCxnSpPr>
          <p:nvPr/>
        </p:nvCxnSpPr>
        <p:spPr>
          <a:xfrm flipV="1">
            <a:off x="2089129" y="1229281"/>
            <a:ext cx="5039620" cy="7358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rot="21110648">
            <a:off x="2032920" y="1039353"/>
            <a:ext cx="4733730" cy="499624"/>
          </a:xfrm>
          <a:prstGeom prst="rect">
            <a:avLst/>
          </a:prstGeom>
          <a:noFill/>
        </p:spPr>
        <p:txBody>
          <a:bodyPr wrap="square" rtlCol="0">
            <a:spAutoFit/>
          </a:bodyPr>
          <a:lstStyle/>
          <a:p>
            <a:pPr>
              <a:lnSpc>
                <a:spcPct val="150000"/>
              </a:lnSpc>
            </a:pPr>
            <a:r>
              <a:rPr lang="zh-CN" altLang="en-US" sz="2000" dirty="0">
                <a:latin typeface="Microsoft YaHei" charset="-122"/>
                <a:ea typeface="Microsoft YaHei" charset="-122"/>
                <a:cs typeface="Microsoft YaHei" charset="-122"/>
                <a:sym typeface="+mn-ea"/>
              </a:rPr>
              <a:t>你去找你大舅，大舅家的地址是</a:t>
            </a:r>
            <a:r>
              <a:rPr lang="en-US" altLang="zh-CN" sz="2000" dirty="0">
                <a:latin typeface="Microsoft YaHei" charset="-122"/>
                <a:ea typeface="Microsoft YaHei" charset="-122"/>
                <a:cs typeface="Microsoft YaHei" charset="-122"/>
                <a:sym typeface="+mn-ea"/>
              </a:rPr>
              <a:t>……</a:t>
            </a:r>
          </a:p>
        </p:txBody>
      </p:sp>
      <p:cxnSp>
        <p:nvCxnSpPr>
          <p:cNvPr id="11" name="直线箭头连接符 10"/>
          <p:cNvCxnSpPr>
            <a:stCxn id="3" idx="3"/>
          </p:cNvCxnSpPr>
          <p:nvPr/>
        </p:nvCxnSpPr>
        <p:spPr>
          <a:xfrm>
            <a:off x="2063025" y="3979592"/>
            <a:ext cx="5065724" cy="4970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388487">
            <a:off x="1976223" y="4400656"/>
            <a:ext cx="4733730" cy="1477328"/>
          </a:xfrm>
          <a:prstGeom prst="rect">
            <a:avLst/>
          </a:prstGeom>
          <a:noFill/>
        </p:spPr>
        <p:txBody>
          <a:bodyPr wrap="square" rtlCol="0">
            <a:spAutoFit/>
          </a:bodyPr>
          <a:lstStyle/>
          <a:p>
            <a:pPr>
              <a:lnSpc>
                <a:spcPct val="150000"/>
              </a:lnSpc>
            </a:pPr>
            <a:r>
              <a:rPr lang="zh-CN" altLang="en-US" sz="2000" dirty="0">
                <a:latin typeface="Microsoft YaHei" charset="-122"/>
                <a:ea typeface="Microsoft YaHei" charset="-122"/>
                <a:cs typeface="Microsoft YaHei" charset="-122"/>
                <a:sym typeface="+mn-ea"/>
              </a:rPr>
              <a:t>你去找你大舅，怎么走呢？</a:t>
            </a:r>
            <a:endParaRPr lang="en-US" altLang="zh-CN" sz="2000" dirty="0">
              <a:latin typeface="Microsoft YaHei" charset="-122"/>
              <a:ea typeface="Microsoft YaHei" charset="-122"/>
              <a:cs typeface="Microsoft YaHei" charset="-122"/>
              <a:sym typeface="+mn-ea"/>
            </a:endParaRPr>
          </a:p>
          <a:p>
            <a:pPr>
              <a:lnSpc>
                <a:spcPct val="150000"/>
              </a:lnSpc>
            </a:pPr>
            <a:r>
              <a:rPr lang="zh-CN" altLang="en-US" sz="2000" dirty="0">
                <a:latin typeface="Microsoft YaHei" charset="-122"/>
                <a:ea typeface="Microsoft YaHei" charset="-122"/>
                <a:cs typeface="Microsoft YaHei" charset="-122"/>
                <a:sym typeface="+mn-ea"/>
              </a:rPr>
              <a:t>第一步：做</a:t>
            </a:r>
            <a:r>
              <a:rPr lang="en-US" altLang="zh-CN" sz="2000" dirty="0">
                <a:latin typeface="Microsoft YaHei" charset="-122"/>
                <a:ea typeface="Microsoft YaHei" charset="-122"/>
                <a:cs typeface="Microsoft YaHei" charset="-122"/>
                <a:sym typeface="+mn-ea"/>
              </a:rPr>
              <a:t>XX</a:t>
            </a:r>
            <a:r>
              <a:rPr lang="zh-CN" altLang="en-US" sz="2000" dirty="0">
                <a:latin typeface="Microsoft YaHei" charset="-122"/>
                <a:ea typeface="Microsoft YaHei" charset="-122"/>
                <a:cs typeface="Microsoft YaHei" charset="-122"/>
                <a:sym typeface="+mn-ea"/>
              </a:rPr>
              <a:t>路汽车，到</a:t>
            </a:r>
            <a:r>
              <a:rPr lang="en-US" altLang="zh-CN" sz="2000" dirty="0">
                <a:latin typeface="Microsoft YaHei" charset="-122"/>
                <a:ea typeface="Microsoft YaHei" charset="-122"/>
                <a:cs typeface="Microsoft YaHei" charset="-122"/>
                <a:sym typeface="+mn-ea"/>
              </a:rPr>
              <a:t>XX</a:t>
            </a:r>
            <a:r>
              <a:rPr lang="zh-CN" altLang="en-US" sz="2000" dirty="0">
                <a:latin typeface="Microsoft YaHei" charset="-122"/>
                <a:ea typeface="Microsoft YaHei" charset="-122"/>
                <a:cs typeface="Microsoft YaHei" charset="-122"/>
                <a:sym typeface="+mn-ea"/>
              </a:rPr>
              <a:t>站下车。</a:t>
            </a:r>
            <a:endParaRPr lang="en-US" altLang="zh-CN" sz="2000" dirty="0">
              <a:latin typeface="Microsoft YaHei" charset="-122"/>
              <a:ea typeface="Microsoft YaHei" charset="-122"/>
              <a:cs typeface="Microsoft YaHei" charset="-122"/>
              <a:sym typeface="+mn-ea"/>
            </a:endParaRPr>
          </a:p>
          <a:p>
            <a:pPr>
              <a:lnSpc>
                <a:spcPct val="150000"/>
              </a:lnSpc>
            </a:pPr>
            <a:r>
              <a:rPr lang="zh-CN" altLang="en-US" sz="2000" dirty="0">
                <a:latin typeface="Microsoft YaHei" charset="-122"/>
                <a:ea typeface="Microsoft YaHei" charset="-122"/>
                <a:cs typeface="Microsoft YaHei" charset="-122"/>
                <a:sym typeface="+mn-ea"/>
              </a:rPr>
              <a:t>第二步：在做</a:t>
            </a:r>
            <a:r>
              <a:rPr lang="en-US" altLang="zh-CN" sz="2000" dirty="0">
                <a:latin typeface="Microsoft YaHei" charset="-122"/>
                <a:ea typeface="Microsoft YaHei" charset="-122"/>
                <a:cs typeface="Microsoft YaHei" charset="-122"/>
                <a:sym typeface="+mn-ea"/>
              </a:rPr>
              <a:t>XXX</a:t>
            </a:r>
            <a:r>
              <a:rPr lang="zh-CN" altLang="en-US" sz="2000" dirty="0">
                <a:latin typeface="Microsoft YaHei" charset="-122"/>
                <a:ea typeface="Microsoft YaHei" charset="-122"/>
                <a:cs typeface="Microsoft YaHei" charset="-122"/>
                <a:sym typeface="+mn-ea"/>
              </a:rPr>
              <a:t>路汽车，到</a:t>
            </a:r>
            <a:r>
              <a:rPr lang="en-US" altLang="zh-CN" sz="2000" dirty="0">
                <a:latin typeface="Microsoft YaHei" charset="-122"/>
                <a:ea typeface="Microsoft YaHei" charset="-122"/>
                <a:cs typeface="Microsoft YaHei" charset="-122"/>
                <a:sym typeface="+mn-ea"/>
              </a:rPr>
              <a:t>XXX</a:t>
            </a:r>
            <a:r>
              <a:rPr lang="zh-CN" altLang="en-US" sz="2000" dirty="0">
                <a:latin typeface="Microsoft YaHei" charset="-122"/>
                <a:ea typeface="Microsoft YaHei" charset="-122"/>
                <a:cs typeface="Microsoft YaHei" charset="-122"/>
                <a:sym typeface="+mn-ea"/>
              </a:rPr>
              <a:t>站下车。</a:t>
            </a:r>
            <a:endParaRPr lang="en-US" altLang="zh-CN" sz="20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71707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116205" y="2006600"/>
            <a:ext cx="11959590" cy="58229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30" b="0" i="0" u="none" strike="noStrike" kern="1200" cap="none" spc="0" normalizeH="0" baseline="0" noProof="0">
                <a:ln>
                  <a:noFill/>
                </a:ln>
                <a:solidFill>
                  <a:srgbClr val="000000"/>
                </a:solidFill>
                <a:effectLst/>
                <a:uLnTx/>
                <a:uFillTx/>
                <a:latin typeface="Arial"/>
                <a:ea typeface="微软雅黑"/>
                <a:cs typeface="+mn-cs"/>
              </a:rPr>
              <a:t>       </a:t>
            </a:r>
          </a:p>
        </p:txBody>
      </p:sp>
      <p:sp>
        <p:nvSpPr>
          <p:cNvPr id="4" name="文本框 3"/>
          <p:cNvSpPr txBox="1"/>
          <p:nvPr/>
        </p:nvSpPr>
        <p:spPr>
          <a:xfrm>
            <a:off x="647700" y="701040"/>
            <a:ext cx="18434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Arial"/>
                <a:ea typeface="微软雅黑"/>
                <a:cs typeface="+mn-cs"/>
              </a:rPr>
              <a:t>练习</a:t>
            </a:r>
          </a:p>
        </p:txBody>
      </p:sp>
      <p:sp>
        <p:nvSpPr>
          <p:cNvPr id="5" name="文本框 4"/>
          <p:cNvSpPr txBox="1"/>
          <p:nvPr/>
        </p:nvSpPr>
        <p:spPr>
          <a:xfrm>
            <a:off x="1181735" y="1751965"/>
            <a:ext cx="10014585" cy="30403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13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rPr>
              <a:t>B</a:t>
            </a: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）是在互联网的两个主机间实现文件互传的网络应用</a:t>
            </a:r>
            <a:r>
              <a:rPr kumimoji="0" lang="zh-CN" altLang="en-US"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协议</a:t>
            </a: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A:POP3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B:FTP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C:</a:t>
            </a:r>
            <a:r>
              <a:rPr kumimoji="0" lang="en-US"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HTTP</a:t>
            </a: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D:SMTP</a:t>
            </a:r>
          </a:p>
        </p:txBody>
      </p:sp>
      <p:pic>
        <p:nvPicPr>
          <p:cNvPr id="6" name="图片 5"/>
          <p:cNvPicPr>
            <a:picLocks noChangeAspect="1"/>
          </p:cNvPicPr>
          <p:nvPr/>
        </p:nvPicPr>
        <p:blipFill>
          <a:blip r:embed="rId2"/>
          <a:stretch>
            <a:fillRect/>
          </a:stretch>
        </p:blipFill>
        <p:spPr>
          <a:xfrm>
            <a:off x="583346" y="0"/>
            <a:ext cx="1455316" cy="1435682"/>
          </a:xfrm>
          <a:prstGeom prst="rect">
            <a:avLst/>
          </a:prstGeom>
        </p:spPr>
      </p:pic>
    </p:spTree>
    <p:extLst>
      <p:ext uri="{BB962C8B-B14F-4D97-AF65-F5344CB8AC3E}">
        <p14:creationId xmlns:p14="http://schemas.microsoft.com/office/powerpoint/2010/main" val="29048535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744544">
            <a:off x="-355699" y="1534764"/>
            <a:ext cx="2849102" cy="2849102"/>
          </a:xfrm>
          <a:prstGeom prst="rect">
            <a:avLst/>
          </a:prstGeom>
        </p:spPr>
      </p:pic>
      <p:cxnSp>
        <p:nvCxnSpPr>
          <p:cNvPr id="4" name="直线箭头连接符 3"/>
          <p:cNvCxnSpPr>
            <a:stCxn id="3" idx="0"/>
          </p:cNvCxnSpPr>
          <p:nvPr/>
        </p:nvCxnSpPr>
        <p:spPr>
          <a:xfrm flipV="1">
            <a:off x="2089129" y="1229281"/>
            <a:ext cx="5039620" cy="7358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rot="21110648">
            <a:off x="2032920" y="1039353"/>
            <a:ext cx="4733730" cy="499624"/>
          </a:xfrm>
          <a:prstGeom prst="rect">
            <a:avLst/>
          </a:prstGeom>
          <a:noFill/>
        </p:spPr>
        <p:txBody>
          <a:bodyPr wrap="square" rtlCol="0">
            <a:spAutoFit/>
          </a:bodyPr>
          <a:lstStyle/>
          <a:p>
            <a:pPr>
              <a:lnSpc>
                <a:spcPct val="150000"/>
              </a:lnSpc>
            </a:pPr>
            <a:r>
              <a:rPr lang="zh-CN" altLang="en-US" sz="2000" dirty="0">
                <a:latin typeface="Microsoft YaHei" charset="-122"/>
                <a:ea typeface="Microsoft YaHei" charset="-122"/>
                <a:cs typeface="Microsoft YaHei" charset="-122"/>
                <a:sym typeface="+mn-ea"/>
              </a:rPr>
              <a:t>你去找你大舅，大舅家的地址是</a:t>
            </a:r>
            <a:r>
              <a:rPr lang="en-US" altLang="zh-CN" sz="2000" dirty="0">
                <a:latin typeface="Microsoft YaHei" charset="-122"/>
                <a:ea typeface="Microsoft YaHei" charset="-122"/>
                <a:cs typeface="Microsoft YaHei" charset="-122"/>
                <a:sym typeface="+mn-ea"/>
              </a:rPr>
              <a:t>……</a:t>
            </a:r>
          </a:p>
        </p:txBody>
      </p:sp>
      <p:cxnSp>
        <p:nvCxnSpPr>
          <p:cNvPr id="11" name="直线箭头连接符 10"/>
          <p:cNvCxnSpPr>
            <a:stCxn id="3" idx="3"/>
          </p:cNvCxnSpPr>
          <p:nvPr/>
        </p:nvCxnSpPr>
        <p:spPr>
          <a:xfrm>
            <a:off x="2063025" y="3979592"/>
            <a:ext cx="5065724" cy="4970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388487">
            <a:off x="1976223" y="4400656"/>
            <a:ext cx="4733730" cy="1477328"/>
          </a:xfrm>
          <a:prstGeom prst="rect">
            <a:avLst/>
          </a:prstGeom>
          <a:noFill/>
        </p:spPr>
        <p:txBody>
          <a:bodyPr wrap="square" rtlCol="0">
            <a:spAutoFit/>
          </a:bodyPr>
          <a:lstStyle/>
          <a:p>
            <a:pPr>
              <a:lnSpc>
                <a:spcPct val="150000"/>
              </a:lnSpc>
            </a:pPr>
            <a:r>
              <a:rPr lang="zh-CN" altLang="en-US" sz="2000" dirty="0">
                <a:latin typeface="Microsoft YaHei" charset="-122"/>
                <a:ea typeface="Microsoft YaHei" charset="-122"/>
                <a:cs typeface="Microsoft YaHei" charset="-122"/>
                <a:sym typeface="+mn-ea"/>
              </a:rPr>
              <a:t>你去找你大舅，怎么走呢？</a:t>
            </a:r>
            <a:endParaRPr lang="en-US" altLang="zh-CN" sz="2000" dirty="0">
              <a:latin typeface="Microsoft YaHei" charset="-122"/>
              <a:ea typeface="Microsoft YaHei" charset="-122"/>
              <a:cs typeface="Microsoft YaHei" charset="-122"/>
              <a:sym typeface="+mn-ea"/>
            </a:endParaRPr>
          </a:p>
          <a:p>
            <a:pPr>
              <a:lnSpc>
                <a:spcPct val="150000"/>
              </a:lnSpc>
            </a:pPr>
            <a:r>
              <a:rPr lang="zh-CN" altLang="en-US" sz="2000" dirty="0">
                <a:latin typeface="Microsoft YaHei" charset="-122"/>
                <a:ea typeface="Microsoft YaHei" charset="-122"/>
                <a:cs typeface="Microsoft YaHei" charset="-122"/>
                <a:sym typeface="+mn-ea"/>
              </a:rPr>
              <a:t>第一步：做</a:t>
            </a:r>
            <a:r>
              <a:rPr lang="en-US" altLang="zh-CN" sz="2000" dirty="0">
                <a:latin typeface="Microsoft YaHei" charset="-122"/>
                <a:ea typeface="Microsoft YaHei" charset="-122"/>
                <a:cs typeface="Microsoft YaHei" charset="-122"/>
                <a:sym typeface="+mn-ea"/>
              </a:rPr>
              <a:t>XX</a:t>
            </a:r>
            <a:r>
              <a:rPr lang="zh-CN" altLang="en-US" sz="2000" dirty="0">
                <a:latin typeface="Microsoft YaHei" charset="-122"/>
                <a:ea typeface="Microsoft YaHei" charset="-122"/>
                <a:cs typeface="Microsoft YaHei" charset="-122"/>
                <a:sym typeface="+mn-ea"/>
              </a:rPr>
              <a:t>路汽车，到</a:t>
            </a:r>
            <a:r>
              <a:rPr lang="en-US" altLang="zh-CN" sz="2000" dirty="0">
                <a:latin typeface="Microsoft YaHei" charset="-122"/>
                <a:ea typeface="Microsoft YaHei" charset="-122"/>
                <a:cs typeface="Microsoft YaHei" charset="-122"/>
                <a:sym typeface="+mn-ea"/>
              </a:rPr>
              <a:t>XX</a:t>
            </a:r>
            <a:r>
              <a:rPr lang="zh-CN" altLang="en-US" sz="2000" dirty="0">
                <a:latin typeface="Microsoft YaHei" charset="-122"/>
                <a:ea typeface="Microsoft YaHei" charset="-122"/>
                <a:cs typeface="Microsoft YaHei" charset="-122"/>
                <a:sym typeface="+mn-ea"/>
              </a:rPr>
              <a:t>站下车。</a:t>
            </a:r>
            <a:endParaRPr lang="en-US" altLang="zh-CN" sz="2000" dirty="0">
              <a:latin typeface="Microsoft YaHei" charset="-122"/>
              <a:ea typeface="Microsoft YaHei" charset="-122"/>
              <a:cs typeface="Microsoft YaHei" charset="-122"/>
              <a:sym typeface="+mn-ea"/>
            </a:endParaRPr>
          </a:p>
          <a:p>
            <a:pPr>
              <a:lnSpc>
                <a:spcPct val="150000"/>
              </a:lnSpc>
            </a:pPr>
            <a:r>
              <a:rPr lang="zh-CN" altLang="en-US" sz="2000" dirty="0">
                <a:latin typeface="Microsoft YaHei" charset="-122"/>
                <a:ea typeface="Microsoft YaHei" charset="-122"/>
                <a:cs typeface="Microsoft YaHei" charset="-122"/>
                <a:sym typeface="+mn-ea"/>
              </a:rPr>
              <a:t>第二步：在做</a:t>
            </a:r>
            <a:r>
              <a:rPr lang="en-US" altLang="zh-CN" sz="2000" dirty="0">
                <a:latin typeface="Microsoft YaHei" charset="-122"/>
                <a:ea typeface="Microsoft YaHei" charset="-122"/>
                <a:cs typeface="Microsoft YaHei" charset="-122"/>
                <a:sym typeface="+mn-ea"/>
              </a:rPr>
              <a:t>XXX</a:t>
            </a:r>
            <a:r>
              <a:rPr lang="zh-CN" altLang="en-US" sz="2000" dirty="0">
                <a:latin typeface="Microsoft YaHei" charset="-122"/>
                <a:ea typeface="Microsoft YaHei" charset="-122"/>
                <a:cs typeface="Microsoft YaHei" charset="-122"/>
                <a:sym typeface="+mn-ea"/>
              </a:rPr>
              <a:t>路汽车，到</a:t>
            </a:r>
            <a:r>
              <a:rPr lang="en-US" altLang="zh-CN" sz="2000" dirty="0">
                <a:latin typeface="Microsoft YaHei" charset="-122"/>
                <a:ea typeface="Microsoft YaHei" charset="-122"/>
                <a:cs typeface="Microsoft YaHei" charset="-122"/>
                <a:sym typeface="+mn-ea"/>
              </a:rPr>
              <a:t>XXX</a:t>
            </a:r>
            <a:r>
              <a:rPr lang="zh-CN" altLang="en-US" sz="2000" dirty="0">
                <a:latin typeface="Microsoft YaHei" charset="-122"/>
                <a:ea typeface="Microsoft YaHei" charset="-122"/>
                <a:cs typeface="Microsoft YaHei" charset="-122"/>
                <a:sym typeface="+mn-ea"/>
              </a:rPr>
              <a:t>站下车。</a:t>
            </a:r>
            <a:endParaRPr lang="en-US" altLang="zh-CN" sz="2000" dirty="0">
              <a:latin typeface="Microsoft YaHei" charset="-122"/>
              <a:ea typeface="Microsoft YaHei" charset="-122"/>
              <a:cs typeface="Microsoft YaHei" charset="-122"/>
              <a:sym typeface="+mn-ea"/>
            </a:endParaRPr>
          </a:p>
        </p:txBody>
      </p:sp>
      <p:sp>
        <p:nvSpPr>
          <p:cNvPr id="8" name="文本框 7"/>
          <p:cNvSpPr txBox="1"/>
          <p:nvPr/>
        </p:nvSpPr>
        <p:spPr>
          <a:xfrm>
            <a:off x="7196460" y="893985"/>
            <a:ext cx="4681728" cy="581057"/>
          </a:xfrm>
          <a:prstGeom prst="rect">
            <a:avLst/>
          </a:prstGeom>
          <a:noFill/>
          <a:ln>
            <a:solidFill>
              <a:srgbClr val="FF0000"/>
            </a:solidFill>
          </a:ln>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sym typeface="+mn-ea"/>
              </a:rPr>
              <a:t>无连接的多路复用与多路分解</a:t>
            </a:r>
            <a:endParaRPr lang="en-US" altLang="zh-CN" sz="2400" dirty="0">
              <a:latin typeface="Microsoft YaHei" charset="-122"/>
              <a:ea typeface="Microsoft YaHei" charset="-122"/>
              <a:cs typeface="Microsoft YaHei" charset="-122"/>
              <a:sym typeface="+mn-ea"/>
            </a:endParaRPr>
          </a:p>
        </p:txBody>
      </p:sp>
      <p:sp>
        <p:nvSpPr>
          <p:cNvPr id="9" name="矩形 8"/>
          <p:cNvSpPr/>
          <p:nvPr/>
        </p:nvSpPr>
        <p:spPr>
          <a:xfrm>
            <a:off x="7196460" y="4297388"/>
            <a:ext cx="4681728" cy="646331"/>
          </a:xfrm>
          <a:prstGeom prst="rect">
            <a:avLst/>
          </a:prstGeom>
          <a:ln>
            <a:solidFill>
              <a:srgbClr val="FF0000"/>
            </a:solidFill>
          </a:ln>
        </p:spPr>
        <p:txBody>
          <a:bodyPr wrap="square">
            <a:spAutoFit/>
          </a:bodyPr>
          <a:lstStyle/>
          <a:p>
            <a:pPr>
              <a:lnSpc>
                <a:spcPct val="150000"/>
              </a:lnSpc>
            </a:pPr>
            <a:r>
              <a:rPr lang="zh-CN" altLang="en-US" sz="2400">
                <a:latin typeface="Microsoft YaHei" charset="-122"/>
                <a:ea typeface="Microsoft YaHei" charset="-122"/>
                <a:cs typeface="Microsoft YaHei" charset="-122"/>
                <a:sym typeface="+mn-ea"/>
              </a:rPr>
              <a:t>面向连接的多路复用与多路分解</a:t>
            </a:r>
            <a:endParaRPr lang="en-US" altLang="zh-CN" sz="2400" dirty="0">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8003160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490442" y="1494926"/>
            <a:ext cx="881815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：无连接的多路复用与多路分解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选择、填空</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
        <p:nvSpPr>
          <p:cNvPr id="10" name="文本框 9"/>
          <p:cNvSpPr txBox="1"/>
          <p:nvPr/>
        </p:nvSpPr>
        <p:spPr>
          <a:xfrm>
            <a:off x="7651121" y="451118"/>
            <a:ext cx="1207008" cy="830997"/>
          </a:xfrm>
          <a:prstGeom prst="rect">
            <a:avLst/>
          </a:prstGeom>
          <a:noFill/>
        </p:spPr>
        <p:txBody>
          <a:bodyPr wrap="square" rtlCol="0">
            <a:spAutoFit/>
          </a:bodyPr>
          <a:lstStyle/>
          <a:p>
            <a:pPr>
              <a:lnSpc>
                <a:spcPct val="150000"/>
              </a:lnSpc>
            </a:pPr>
            <a:r>
              <a:rPr lang="zh-CN" altLang="en-US" sz="1600" dirty="0"/>
              <a:t>传输层的</a:t>
            </a:r>
            <a:endParaRPr lang="en-US" altLang="zh-CN" sz="1600" dirty="0"/>
          </a:p>
          <a:p>
            <a:pPr>
              <a:lnSpc>
                <a:spcPct val="150000"/>
              </a:lnSpc>
            </a:pPr>
            <a:r>
              <a:rPr lang="zh-CN" altLang="en-US" sz="1600" dirty="0"/>
              <a:t>复用与分解</a:t>
            </a:r>
            <a:endParaRPr lang="en-US" altLang="zh-CN" sz="1600" dirty="0"/>
          </a:p>
        </p:txBody>
      </p:sp>
      <p:sp>
        <p:nvSpPr>
          <p:cNvPr id="11" name="文本框 10"/>
          <p:cNvSpPr txBox="1"/>
          <p:nvPr/>
        </p:nvSpPr>
        <p:spPr>
          <a:xfrm>
            <a:off x="8992589" y="294597"/>
            <a:ext cx="3064949" cy="1200329"/>
          </a:xfrm>
          <a:prstGeom prst="rect">
            <a:avLst/>
          </a:prstGeom>
          <a:noFill/>
        </p:spPr>
        <p:txBody>
          <a:bodyPr wrap="square" rtlCol="0">
            <a:spAutoFit/>
          </a:bodyPr>
          <a:lstStyle/>
          <a:p>
            <a:pPr>
              <a:lnSpc>
                <a:spcPct val="150000"/>
              </a:lnSpc>
            </a:pPr>
            <a:r>
              <a:rPr lang="zh-CN" altLang="en-US" sz="1600" dirty="0"/>
              <a:t>复用与分解</a:t>
            </a:r>
            <a:endParaRPr lang="en-US" altLang="zh-CN" sz="1600" dirty="0"/>
          </a:p>
          <a:p>
            <a:pPr>
              <a:lnSpc>
                <a:spcPct val="150000"/>
              </a:lnSpc>
            </a:pPr>
            <a:r>
              <a:rPr lang="zh-CN" altLang="en-US" sz="1600" dirty="0">
                <a:solidFill>
                  <a:srgbClr val="FF0000"/>
                </a:solidFill>
              </a:rPr>
              <a:t>无连接的多路复用与多路分解</a:t>
            </a:r>
            <a:endParaRPr lang="en-US" altLang="zh-CN" sz="1600" dirty="0">
              <a:solidFill>
                <a:srgbClr val="FF0000"/>
              </a:solidFill>
            </a:endParaRPr>
          </a:p>
          <a:p>
            <a:pPr>
              <a:lnSpc>
                <a:spcPct val="150000"/>
              </a:lnSpc>
            </a:pPr>
            <a:r>
              <a:rPr lang="zh-CN" altLang="en-US" sz="1600" dirty="0"/>
              <a:t>面向连接的多路复用与多路分解</a:t>
            </a:r>
          </a:p>
        </p:txBody>
      </p:sp>
      <p:sp>
        <p:nvSpPr>
          <p:cNvPr id="12" name="左大括号 11"/>
          <p:cNvSpPr/>
          <p:nvPr/>
        </p:nvSpPr>
        <p:spPr>
          <a:xfrm>
            <a:off x="8723668" y="294597"/>
            <a:ext cx="268921" cy="125357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p>
        </p:txBody>
      </p:sp>
    </p:spTree>
    <p:extLst>
      <p:ext uri="{BB962C8B-B14F-4D97-AF65-F5344CB8AC3E}">
        <p14:creationId xmlns:p14="http://schemas.microsoft.com/office/powerpoint/2010/main" val="2693948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998507" y="2748500"/>
            <a:ext cx="10650950" cy="1754326"/>
          </a:xfrm>
          <a:prstGeom prst="rect">
            <a:avLst/>
          </a:prstGeom>
          <a:noFill/>
        </p:spPr>
        <p:txBody>
          <a:bodyPr wrap="square" rtlCol="0">
            <a:spAutoFit/>
          </a:bodyPr>
          <a:lstStyle/>
          <a:p>
            <a:pPr>
              <a:lnSpc>
                <a:spcPct val="150000"/>
              </a:lnSpc>
            </a:pPr>
            <a:r>
              <a:rPr lang="zh-CN" altLang="en-US" sz="2400" dirty="0">
                <a:latin typeface="Microsoft YaHei" charset="-122"/>
                <a:ea typeface="Microsoft YaHei" charset="-122"/>
                <a:cs typeface="Microsoft YaHei" charset="-122"/>
              </a:rPr>
              <a:t>用户数据报协议</a:t>
            </a:r>
            <a:r>
              <a:rPr lang="en-US" altLang="zh-CN" sz="2400" dirty="0">
                <a:latin typeface="Microsoft YaHei" charset="-122"/>
                <a:ea typeface="Microsoft YaHei" charset="-122"/>
                <a:cs typeface="Microsoft YaHei" charset="-122"/>
              </a:rPr>
              <a:t>(User Datagram Protocol</a:t>
            </a:r>
            <a:r>
              <a:rPr lang="zh-CN" altLang="en-US" sz="2400" dirty="0">
                <a:latin typeface="Microsoft YaHei" charset="-122"/>
                <a:ea typeface="Microsoft YaHei" charset="-122"/>
                <a:cs typeface="Microsoft YaHei" charset="-122"/>
              </a:rPr>
              <a:t>，</a:t>
            </a:r>
            <a:r>
              <a:rPr lang="en-US" altLang="zh-CN" sz="2400" dirty="0">
                <a:solidFill>
                  <a:srgbClr val="FF0000"/>
                </a:solidFill>
                <a:latin typeface="Microsoft YaHei" charset="-122"/>
                <a:ea typeface="Microsoft YaHei" charset="-122"/>
                <a:cs typeface="Microsoft YaHei" charset="-122"/>
              </a:rPr>
              <a:t> UDP</a:t>
            </a:r>
            <a:r>
              <a:rPr lang="en-US" altLang="zh-CN" sz="2400" dirty="0">
                <a:latin typeface="Microsoft YaHei" charset="-122"/>
                <a:ea typeface="Microsoft YaHei" charset="-122"/>
                <a:cs typeface="Microsoft YaHei" charset="-122"/>
              </a:rPr>
              <a:t>) </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Internet</a:t>
            </a:r>
            <a:r>
              <a:rPr lang="zh-CN" altLang="en-US" sz="2400" dirty="0">
                <a:latin typeface="Microsoft YaHei" charset="-122"/>
                <a:ea typeface="Microsoft YaHei" charset="-122"/>
                <a:cs typeface="Microsoft YaHei" charset="-122"/>
              </a:rPr>
              <a:t>提供</a:t>
            </a:r>
            <a:r>
              <a:rPr lang="zh-CN" altLang="en-US" sz="2400" dirty="0">
                <a:solidFill>
                  <a:srgbClr val="FF0000"/>
                </a:solidFill>
                <a:latin typeface="Microsoft YaHei" charset="-122"/>
                <a:ea typeface="Microsoft YaHei" charset="-122"/>
                <a:cs typeface="Microsoft YaHei" charset="-122"/>
              </a:rPr>
              <a:t>无连接服务</a:t>
            </a:r>
            <a:r>
              <a:rPr lang="zh-CN" altLang="en-US" sz="2400" dirty="0">
                <a:latin typeface="Microsoft YaHei" charset="-122"/>
                <a:ea typeface="Microsoft YaHei" charset="-122"/>
                <a:cs typeface="Microsoft YaHei" charset="-122"/>
              </a:rPr>
              <a:t>的传输层协议。</a:t>
            </a: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UDP</a:t>
            </a:r>
            <a:r>
              <a:rPr lang="zh-CN" altLang="en-US" sz="2400" dirty="0">
                <a:latin typeface="Microsoft YaHei" charset="-122"/>
                <a:ea typeface="Microsoft YaHei" charset="-122"/>
                <a:cs typeface="Microsoft YaHei" charset="-122"/>
              </a:rPr>
              <a:t>套接字二元组：</a:t>
            </a:r>
            <a:r>
              <a:rPr lang="en-US" altLang="zh-CN" sz="2400" dirty="0">
                <a:latin typeface="Microsoft YaHei" charset="-122"/>
                <a:ea typeface="Microsoft YaHei" charset="-122"/>
                <a:cs typeface="Microsoft YaHei" charset="-122"/>
              </a:rPr>
              <a:t>&lt;</a:t>
            </a:r>
            <a:r>
              <a:rPr lang="zh-CN" altLang="en-US" sz="2400" dirty="0">
                <a:solidFill>
                  <a:srgbClr val="FF0000"/>
                </a:solidFill>
                <a:latin typeface="Microsoft YaHei" charset="-122"/>
                <a:ea typeface="Microsoft YaHei" charset="-122"/>
                <a:cs typeface="Microsoft YaHei" charset="-122"/>
              </a:rPr>
              <a:t>目的</a:t>
            </a:r>
            <a:r>
              <a:rPr lang="en-US" altLang="zh-CN" sz="2400" dirty="0">
                <a:solidFill>
                  <a:srgbClr val="FF0000"/>
                </a:solidFill>
                <a:latin typeface="Microsoft YaHei" charset="-122"/>
                <a:ea typeface="Microsoft YaHei" charset="-122"/>
                <a:cs typeface="Microsoft YaHei" charset="-122"/>
              </a:rPr>
              <a:t>IP</a:t>
            </a:r>
            <a:r>
              <a:rPr lang="zh-CN" altLang="en-US" sz="2400" dirty="0">
                <a:solidFill>
                  <a:srgbClr val="FF0000"/>
                </a:solidFill>
                <a:latin typeface="Microsoft YaHei" charset="-122"/>
                <a:ea typeface="Microsoft YaHei" charset="-122"/>
                <a:cs typeface="Microsoft YaHei" charset="-122"/>
              </a:rPr>
              <a:t>地址，目的端口号</a:t>
            </a:r>
            <a:r>
              <a:rPr lang="en-US" altLang="zh-CN" sz="2400" dirty="0">
                <a:latin typeface="Microsoft YaHei" charset="-122"/>
                <a:ea typeface="Microsoft YaHei" charset="-122"/>
                <a:cs typeface="Microsoft YaHei" charset="-122"/>
              </a:rPr>
              <a:t>&gt; </a:t>
            </a:r>
            <a:r>
              <a:rPr lang="zh-CN" altLang="en-US" sz="2400" dirty="0">
                <a:latin typeface="Microsoft YaHei" charset="-122"/>
                <a:ea typeface="Microsoft YaHei" charset="-122"/>
                <a:cs typeface="Microsoft YaHei" charset="-122"/>
              </a:rPr>
              <a:t> </a:t>
            </a:r>
            <a:endParaRPr lang="zh-CN" altLang="en-US" sz="2400" dirty="0">
              <a:effectLst/>
              <a:latin typeface="Microsoft YaHei" charset="-122"/>
              <a:ea typeface="Microsoft YaHei" charset="-122"/>
              <a:cs typeface="Microsoft YaHei" charset="-122"/>
            </a:endParaRPr>
          </a:p>
        </p:txBody>
      </p:sp>
      <p:sp>
        <p:nvSpPr>
          <p:cNvPr id="11" name="文本框 10"/>
          <p:cNvSpPr txBox="1"/>
          <p:nvPr/>
        </p:nvSpPr>
        <p:spPr>
          <a:xfrm>
            <a:off x="7651121" y="451118"/>
            <a:ext cx="1207008" cy="830997"/>
          </a:xfrm>
          <a:prstGeom prst="rect">
            <a:avLst/>
          </a:prstGeom>
          <a:noFill/>
        </p:spPr>
        <p:txBody>
          <a:bodyPr wrap="square" rtlCol="0">
            <a:spAutoFit/>
          </a:bodyPr>
          <a:lstStyle/>
          <a:p>
            <a:pPr>
              <a:lnSpc>
                <a:spcPct val="150000"/>
              </a:lnSpc>
            </a:pPr>
            <a:r>
              <a:rPr lang="zh-CN" altLang="en-US" sz="1600" dirty="0"/>
              <a:t>传输层的</a:t>
            </a:r>
            <a:endParaRPr lang="en-US" altLang="zh-CN" sz="1600" dirty="0"/>
          </a:p>
          <a:p>
            <a:pPr>
              <a:lnSpc>
                <a:spcPct val="150000"/>
              </a:lnSpc>
            </a:pPr>
            <a:r>
              <a:rPr lang="zh-CN" altLang="en-US" sz="1600" dirty="0"/>
              <a:t>复用与分解</a:t>
            </a:r>
            <a:endParaRPr lang="en-US" altLang="zh-CN" sz="1600" dirty="0"/>
          </a:p>
        </p:txBody>
      </p:sp>
      <p:sp>
        <p:nvSpPr>
          <p:cNvPr id="12" name="文本框 11"/>
          <p:cNvSpPr txBox="1"/>
          <p:nvPr/>
        </p:nvSpPr>
        <p:spPr>
          <a:xfrm>
            <a:off x="8992589" y="294597"/>
            <a:ext cx="3064949" cy="1200329"/>
          </a:xfrm>
          <a:prstGeom prst="rect">
            <a:avLst/>
          </a:prstGeom>
          <a:noFill/>
        </p:spPr>
        <p:txBody>
          <a:bodyPr wrap="square" rtlCol="0">
            <a:spAutoFit/>
          </a:bodyPr>
          <a:lstStyle/>
          <a:p>
            <a:pPr>
              <a:lnSpc>
                <a:spcPct val="150000"/>
              </a:lnSpc>
            </a:pPr>
            <a:r>
              <a:rPr lang="zh-CN" altLang="en-US" sz="1600" dirty="0"/>
              <a:t>复用与分解</a:t>
            </a:r>
            <a:endParaRPr lang="en-US" altLang="zh-CN" sz="1600" dirty="0"/>
          </a:p>
          <a:p>
            <a:pPr>
              <a:lnSpc>
                <a:spcPct val="150000"/>
              </a:lnSpc>
            </a:pPr>
            <a:r>
              <a:rPr lang="zh-CN" altLang="en-US" sz="1600" dirty="0">
                <a:solidFill>
                  <a:srgbClr val="FF0000"/>
                </a:solidFill>
              </a:rPr>
              <a:t>无连接的多路复用与多路分解</a:t>
            </a:r>
            <a:endParaRPr lang="en-US" altLang="zh-CN" sz="1600" dirty="0">
              <a:solidFill>
                <a:srgbClr val="FF0000"/>
              </a:solidFill>
            </a:endParaRPr>
          </a:p>
          <a:p>
            <a:pPr>
              <a:lnSpc>
                <a:spcPct val="150000"/>
              </a:lnSpc>
            </a:pPr>
            <a:r>
              <a:rPr lang="zh-CN" altLang="en-US" sz="1600" dirty="0"/>
              <a:t>面向连接的多路复用与多路分解</a:t>
            </a:r>
          </a:p>
        </p:txBody>
      </p:sp>
      <p:sp>
        <p:nvSpPr>
          <p:cNvPr id="13" name="左大括号 12"/>
          <p:cNvSpPr/>
          <p:nvPr/>
        </p:nvSpPr>
        <p:spPr>
          <a:xfrm>
            <a:off x="8723668" y="294597"/>
            <a:ext cx="268921" cy="125357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p>
        </p:txBody>
      </p:sp>
      <p:sp>
        <p:nvSpPr>
          <p:cNvPr id="15" name="文本框 2"/>
          <p:cNvSpPr txBox="1"/>
          <p:nvPr>
            <p:custDataLst>
              <p:tags r:id="rId1"/>
            </p:custDataLst>
          </p:nvPr>
        </p:nvSpPr>
        <p:spPr>
          <a:xfrm>
            <a:off x="490442" y="1494926"/>
            <a:ext cx="8818150"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：无连接的多路复用与多路分解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选择、填空</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101981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336289" y="1389665"/>
            <a:ext cx="9320067"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：面向连接的多路复用与多路分解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选择、填空</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
        <p:nvSpPr>
          <p:cNvPr id="13" name="TextBox 4"/>
          <p:cNvSpPr txBox="1"/>
          <p:nvPr/>
        </p:nvSpPr>
        <p:spPr>
          <a:xfrm>
            <a:off x="760763" y="2643239"/>
            <a:ext cx="10650950" cy="1754326"/>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传输控制协议</a:t>
            </a:r>
            <a:r>
              <a:rPr lang="en-US" altLang="zh-CN" sz="2400" dirty="0">
                <a:latin typeface="微软雅黑" panose="020B0503020204020204" charset="-122"/>
                <a:ea typeface="微软雅黑" panose="020B0503020204020204" charset="-122"/>
                <a:cs typeface="微软雅黑" panose="020B0503020204020204" charset="-122"/>
              </a:rPr>
              <a:t> (Transmission Control Protocol</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TCP</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a:t>
            </a:r>
            <a:r>
              <a:rPr lang="en-US" altLang="zh-CN" sz="2400" dirty="0">
                <a:latin typeface="微软雅黑" panose="020B0503020204020204" charset="-122"/>
                <a:ea typeface="微软雅黑" panose="020B0503020204020204" charset="-122"/>
                <a:cs typeface="微软雅黑" panose="020B0503020204020204" charset="-122"/>
              </a:rPr>
              <a:t>Internet</a:t>
            </a:r>
            <a:r>
              <a:rPr lang="zh-CN" altLang="en-US" sz="2400" dirty="0">
                <a:latin typeface="微软雅黑" panose="020B0503020204020204" charset="-122"/>
                <a:ea typeface="微软雅黑" panose="020B0503020204020204" charset="-122"/>
                <a:cs typeface="微软雅黑" panose="020B0503020204020204" charset="-122"/>
              </a:rPr>
              <a:t>提供</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面向连接服务</a:t>
            </a:r>
            <a:r>
              <a:rPr lang="zh-CN" altLang="en-US" sz="2400" dirty="0">
                <a:latin typeface="微软雅黑" panose="020B0503020204020204" charset="-122"/>
                <a:ea typeface="微软雅黑" panose="020B0503020204020204" charset="-122"/>
                <a:cs typeface="微软雅黑" panose="020B0503020204020204" charset="-122"/>
              </a:rPr>
              <a:t>的传输层协议。</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  </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套接字四元组：</a:t>
            </a:r>
            <a:r>
              <a:rPr lang="en-US" altLang="zh-CN" sz="2400" dirty="0">
                <a:latin typeface="微软雅黑" panose="020B0503020204020204" charset="-122"/>
                <a:ea typeface="微软雅黑" panose="020B0503020204020204" charset="-122"/>
                <a:cs typeface="微软雅黑" panose="020B0503020204020204" charset="-122"/>
              </a:rPr>
              <a:t>&lt;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源</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IP</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地址，源端口号，目的</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IP</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地址，目的端口号</a:t>
            </a:r>
            <a:r>
              <a:rPr lang="en-US" altLang="zh-CN" sz="2400" dirty="0">
                <a:latin typeface="微软雅黑" panose="020B0503020204020204" charset="-122"/>
                <a:ea typeface="微软雅黑" panose="020B0503020204020204" charset="-122"/>
                <a:cs typeface="微软雅黑" panose="020B0503020204020204" charset="-122"/>
              </a:rPr>
              <a:t>&gt;</a:t>
            </a:r>
          </a:p>
        </p:txBody>
      </p:sp>
      <p:sp>
        <p:nvSpPr>
          <p:cNvPr id="11" name="文本框 10"/>
          <p:cNvSpPr txBox="1"/>
          <p:nvPr/>
        </p:nvSpPr>
        <p:spPr>
          <a:xfrm>
            <a:off x="7651121" y="451118"/>
            <a:ext cx="1207008" cy="830997"/>
          </a:xfrm>
          <a:prstGeom prst="rect">
            <a:avLst/>
          </a:prstGeom>
          <a:noFill/>
        </p:spPr>
        <p:txBody>
          <a:bodyPr wrap="square" rtlCol="0">
            <a:spAutoFit/>
          </a:bodyPr>
          <a:lstStyle/>
          <a:p>
            <a:pPr>
              <a:lnSpc>
                <a:spcPct val="150000"/>
              </a:lnSpc>
            </a:pPr>
            <a:r>
              <a:rPr lang="zh-CN" altLang="en-US" sz="1600" dirty="0"/>
              <a:t>传输层的</a:t>
            </a:r>
            <a:endParaRPr lang="en-US" altLang="zh-CN" sz="1600" dirty="0"/>
          </a:p>
          <a:p>
            <a:pPr>
              <a:lnSpc>
                <a:spcPct val="150000"/>
              </a:lnSpc>
            </a:pPr>
            <a:r>
              <a:rPr lang="zh-CN" altLang="en-US" sz="1600" dirty="0"/>
              <a:t>复用与分解</a:t>
            </a:r>
            <a:endParaRPr lang="en-US" altLang="zh-CN" sz="1600" dirty="0"/>
          </a:p>
        </p:txBody>
      </p:sp>
      <p:sp>
        <p:nvSpPr>
          <p:cNvPr id="12" name="文本框 11"/>
          <p:cNvSpPr txBox="1"/>
          <p:nvPr/>
        </p:nvSpPr>
        <p:spPr>
          <a:xfrm>
            <a:off x="8992589" y="294597"/>
            <a:ext cx="3064949" cy="1200329"/>
          </a:xfrm>
          <a:prstGeom prst="rect">
            <a:avLst/>
          </a:prstGeom>
          <a:noFill/>
        </p:spPr>
        <p:txBody>
          <a:bodyPr wrap="square" rtlCol="0">
            <a:spAutoFit/>
          </a:bodyPr>
          <a:lstStyle/>
          <a:p>
            <a:pPr>
              <a:lnSpc>
                <a:spcPct val="150000"/>
              </a:lnSpc>
            </a:pPr>
            <a:r>
              <a:rPr lang="zh-CN" altLang="en-US" sz="1600" dirty="0"/>
              <a:t>复用与分解</a:t>
            </a:r>
            <a:endParaRPr lang="en-US" altLang="zh-CN" sz="1600" dirty="0"/>
          </a:p>
          <a:p>
            <a:pPr>
              <a:lnSpc>
                <a:spcPct val="150000"/>
              </a:lnSpc>
            </a:pPr>
            <a:r>
              <a:rPr lang="zh-CN" altLang="en-US" sz="1600" dirty="0"/>
              <a:t>无连接的多路复用与多路分解</a:t>
            </a:r>
            <a:endParaRPr lang="en-US" altLang="zh-CN" sz="1600" dirty="0"/>
          </a:p>
          <a:p>
            <a:pPr>
              <a:lnSpc>
                <a:spcPct val="150000"/>
              </a:lnSpc>
            </a:pPr>
            <a:r>
              <a:rPr lang="zh-CN" altLang="en-US" sz="1600" dirty="0">
                <a:solidFill>
                  <a:srgbClr val="FF0000"/>
                </a:solidFill>
              </a:rPr>
              <a:t>面向连接的多路复用与多路分解</a:t>
            </a:r>
          </a:p>
        </p:txBody>
      </p:sp>
      <p:sp>
        <p:nvSpPr>
          <p:cNvPr id="14" name="左大括号 13"/>
          <p:cNvSpPr/>
          <p:nvPr/>
        </p:nvSpPr>
        <p:spPr>
          <a:xfrm>
            <a:off x="8723668" y="294597"/>
            <a:ext cx="268921" cy="125357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16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1023620" y="1475105"/>
            <a:ext cx="9479280" cy="2861310"/>
          </a:xfrm>
          <a:prstGeom prst="rect">
            <a:avLst/>
          </a:prstGeom>
          <a:noFill/>
        </p:spPr>
        <p:txBody>
          <a:bodyPr wrap="square" rtlCol="0" anchor="t">
            <a:spAutoFit/>
          </a:bodyPr>
          <a:lstStyle/>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、Internet传输层提供无连接服务的传输层协议是（）。</a:t>
            </a: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、Internet传输层提供面向连接服务的传输层协议是（）。</a:t>
            </a: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、支持众多应用进程共用同一个传输层协议，并能够将接收到的数据准确交付给不同的应用进程，是传输层需要实现的一项基本功能，称为传输层的（）。</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1023620" y="1475105"/>
            <a:ext cx="9479280" cy="2861310"/>
          </a:xfrm>
          <a:prstGeom prst="rect">
            <a:avLst/>
          </a:prstGeom>
          <a:noFill/>
        </p:spPr>
        <p:txBody>
          <a:bodyPr wrap="square" rtlCol="0" anchor="t">
            <a:spAutoFit/>
          </a:bodyPr>
          <a:lstStyle/>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1</a:t>
            </a:r>
            <a:r>
              <a:rPr lang="zh-CN" altLang="en-US" sz="2400">
                <a:latin typeface="微软雅黑" panose="020B0503020204020204" charset="-122"/>
                <a:ea typeface="微软雅黑" panose="020B0503020204020204" charset="-122"/>
                <a:cs typeface="微软雅黑" panose="020B0503020204020204" charset="-122"/>
              </a:rPr>
              <a:t>、Internet传输层提供无连接服务的传输层协议是（</a:t>
            </a:r>
            <a:r>
              <a:rPr lang="en-US" altLang="zh-CN" sz="2400">
                <a:solidFill>
                  <a:srgbClr val="C00000"/>
                </a:solidFill>
                <a:latin typeface="微软雅黑" panose="020B0503020204020204" charset="-122"/>
                <a:ea typeface="微软雅黑" panose="020B0503020204020204" charset="-122"/>
                <a:cs typeface="微软雅黑" panose="020B0503020204020204" charset="-122"/>
                <a:sym typeface="+mn-ea"/>
              </a:rPr>
              <a:t>UDP</a:t>
            </a:r>
            <a:r>
              <a:rPr lang="zh-CN" altLang="en-US" sz="240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2</a:t>
            </a:r>
            <a:r>
              <a:rPr lang="zh-CN" altLang="en-US" sz="2400">
                <a:latin typeface="微软雅黑" panose="020B0503020204020204" charset="-122"/>
                <a:ea typeface="微软雅黑" panose="020B0503020204020204" charset="-122"/>
                <a:cs typeface="微软雅黑" panose="020B0503020204020204" charset="-122"/>
              </a:rPr>
              <a:t>、Internet传输层提供面向连接服务的传输层协议是（</a:t>
            </a:r>
            <a:r>
              <a:rPr lang="en-US" altLang="zh-CN" sz="2400">
                <a:solidFill>
                  <a:srgbClr val="C00000"/>
                </a:solidFill>
                <a:latin typeface="微软雅黑" panose="020B0503020204020204" charset="-122"/>
                <a:ea typeface="微软雅黑" panose="020B0503020204020204" charset="-122"/>
                <a:cs typeface="微软雅黑" panose="020B0503020204020204" charset="-122"/>
                <a:sym typeface="+mn-ea"/>
              </a:rPr>
              <a:t>TCP</a:t>
            </a:r>
            <a:r>
              <a:rPr lang="zh-CN" altLang="en-US" sz="240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a:latin typeface="微软雅黑" panose="020B0503020204020204" charset="-122"/>
                <a:ea typeface="微软雅黑" panose="020B0503020204020204" charset="-122"/>
                <a:cs typeface="微软雅黑" panose="020B0503020204020204" charset="-122"/>
              </a:rPr>
              <a:t>3</a:t>
            </a:r>
            <a:r>
              <a:rPr lang="zh-CN" altLang="en-US" sz="2400">
                <a:latin typeface="微软雅黑" panose="020B0503020204020204" charset="-122"/>
                <a:ea typeface="微软雅黑" panose="020B0503020204020204" charset="-122"/>
                <a:cs typeface="微软雅黑" panose="020B0503020204020204" charset="-122"/>
              </a:rPr>
              <a:t>、支持众多应用进程共用同一个传输层协议，并能够将接收到的数据准确交付给不同的应用进程，是传输层需要实现的一项基本功能，称为传输层的（</a:t>
            </a:r>
            <a:r>
              <a:rPr lang="zh-CN" altLang="en-US" sz="2400">
                <a:solidFill>
                  <a:srgbClr val="C00000"/>
                </a:solidFill>
                <a:latin typeface="微软雅黑" panose="020B0503020204020204" charset="-122"/>
                <a:ea typeface="微软雅黑" panose="020B0503020204020204" charset="-122"/>
                <a:cs typeface="微软雅黑" panose="020B0503020204020204" charset="-122"/>
                <a:sym typeface="+mn-ea"/>
              </a:rPr>
              <a:t>多路复用和多路分解</a:t>
            </a:r>
            <a:r>
              <a:rPr lang="zh-CN" altLang="en-US" sz="2400">
                <a:latin typeface="微软雅黑" panose="020B0503020204020204" charset="-122"/>
                <a:ea typeface="微软雅黑" panose="020B0503020204020204" charset="-122"/>
                <a:cs typeface="微软雅黑" panose="020B0503020204020204" charset="-122"/>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840794"/>
            <a:ext cx="2016686" cy="1200329"/>
          </a:xfrm>
          <a:prstGeom prst="rect">
            <a:avLst/>
          </a:prstGeom>
          <a:noFill/>
        </p:spPr>
        <p:txBody>
          <a:bodyPr wrap="square" rtlCol="0">
            <a:spAutoFit/>
          </a:bodyPr>
          <a:lstStyle/>
          <a:p>
            <a:pPr>
              <a:lnSpc>
                <a:spcPct val="150000"/>
              </a:lnSpc>
            </a:pPr>
            <a:r>
              <a:rPr lang="zh-CN" altLang="en-US" sz="2400" dirty="0"/>
              <a:t>传输层的</a:t>
            </a:r>
            <a:endParaRPr lang="en-US" altLang="zh-CN" sz="2400" dirty="0"/>
          </a:p>
          <a:p>
            <a:pPr>
              <a:lnSpc>
                <a:spcPct val="150000"/>
              </a:lnSpc>
            </a:pPr>
            <a:r>
              <a:rPr lang="zh-CN" altLang="en-US" sz="2400" dirty="0"/>
              <a:t>复用与分解</a:t>
            </a:r>
            <a:endParaRPr lang="en-US" altLang="zh-CN" sz="2400" dirty="0"/>
          </a:p>
        </p:txBody>
      </p:sp>
      <p:sp>
        <p:nvSpPr>
          <p:cNvPr id="6" name="文本框 5"/>
          <p:cNvSpPr txBox="1"/>
          <p:nvPr/>
        </p:nvSpPr>
        <p:spPr>
          <a:xfrm>
            <a:off x="2285608" y="1659726"/>
            <a:ext cx="4763643" cy="3970318"/>
          </a:xfrm>
          <a:prstGeom prst="rect">
            <a:avLst/>
          </a:prstGeom>
          <a:noFill/>
        </p:spPr>
        <p:txBody>
          <a:bodyPr wrap="square" rtlCol="0">
            <a:spAutoFit/>
          </a:bodyPr>
          <a:lstStyle/>
          <a:p>
            <a:pPr>
              <a:lnSpc>
                <a:spcPct val="150000"/>
              </a:lnSpc>
            </a:pPr>
            <a:r>
              <a:rPr lang="zh-CN" altLang="en-US" sz="2400" dirty="0"/>
              <a:t>复用与分解</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无连接的多路复用与多路分解</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面向连接的多路复用与多路分解</a:t>
            </a:r>
          </a:p>
        </p:txBody>
      </p:sp>
      <p:sp>
        <p:nvSpPr>
          <p:cNvPr id="9" name="左大括号 8"/>
          <p:cNvSpPr/>
          <p:nvPr/>
        </p:nvSpPr>
        <p:spPr>
          <a:xfrm>
            <a:off x="1747763" y="1949675"/>
            <a:ext cx="537845" cy="33904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384067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840794"/>
            <a:ext cx="2016686" cy="1200329"/>
          </a:xfrm>
          <a:prstGeom prst="rect">
            <a:avLst/>
          </a:prstGeom>
          <a:noFill/>
        </p:spPr>
        <p:txBody>
          <a:bodyPr wrap="square" rtlCol="0">
            <a:spAutoFit/>
          </a:bodyPr>
          <a:lstStyle/>
          <a:p>
            <a:pPr>
              <a:lnSpc>
                <a:spcPct val="150000"/>
              </a:lnSpc>
            </a:pPr>
            <a:r>
              <a:rPr lang="zh-CN" altLang="en-US" sz="2400" dirty="0"/>
              <a:t>传输层的</a:t>
            </a:r>
            <a:endParaRPr lang="en-US" altLang="zh-CN" sz="2400" dirty="0"/>
          </a:p>
          <a:p>
            <a:pPr>
              <a:lnSpc>
                <a:spcPct val="150000"/>
              </a:lnSpc>
            </a:pPr>
            <a:r>
              <a:rPr lang="zh-CN" altLang="en-US" sz="2400" dirty="0"/>
              <a:t>复用与分解</a:t>
            </a:r>
            <a:endParaRPr lang="en-US" altLang="zh-CN" sz="2400" dirty="0"/>
          </a:p>
        </p:txBody>
      </p:sp>
      <p:sp>
        <p:nvSpPr>
          <p:cNvPr id="6" name="文本框 5"/>
          <p:cNvSpPr txBox="1"/>
          <p:nvPr/>
        </p:nvSpPr>
        <p:spPr>
          <a:xfrm>
            <a:off x="2285608" y="1659726"/>
            <a:ext cx="4763643" cy="3970318"/>
          </a:xfrm>
          <a:prstGeom prst="rect">
            <a:avLst/>
          </a:prstGeom>
          <a:noFill/>
        </p:spPr>
        <p:txBody>
          <a:bodyPr wrap="square" rtlCol="0">
            <a:spAutoFit/>
          </a:bodyPr>
          <a:lstStyle/>
          <a:p>
            <a:pPr>
              <a:lnSpc>
                <a:spcPct val="150000"/>
              </a:lnSpc>
            </a:pPr>
            <a:r>
              <a:rPr lang="zh-CN" altLang="en-US" sz="2400" dirty="0"/>
              <a:t>复用与分解</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solidFill>
                  <a:schemeClr val="bg1">
                    <a:lumMod val="85000"/>
                  </a:schemeClr>
                </a:solidFill>
              </a:rPr>
              <a:t>无连接的多路复用与多路分解</a:t>
            </a:r>
            <a:endParaRPr lang="en-US" altLang="zh-CN" sz="2400" dirty="0">
              <a:solidFill>
                <a:schemeClr val="bg1">
                  <a:lumMod val="85000"/>
                </a:schemeClr>
              </a:solidFill>
            </a:endParaRPr>
          </a:p>
          <a:p>
            <a:pPr>
              <a:lnSpc>
                <a:spcPct val="150000"/>
              </a:lnSpc>
            </a:pPr>
            <a:endParaRPr lang="en-US" altLang="zh-CN" sz="2400" dirty="0">
              <a:solidFill>
                <a:schemeClr val="bg1">
                  <a:lumMod val="85000"/>
                </a:schemeClr>
              </a:solidFill>
            </a:endParaRPr>
          </a:p>
          <a:p>
            <a:pPr>
              <a:lnSpc>
                <a:spcPct val="150000"/>
              </a:lnSpc>
            </a:pPr>
            <a:endParaRPr lang="en-US" altLang="zh-CN" sz="2400" dirty="0">
              <a:solidFill>
                <a:schemeClr val="bg1">
                  <a:lumMod val="85000"/>
                </a:schemeClr>
              </a:solidFill>
            </a:endParaRPr>
          </a:p>
          <a:p>
            <a:pPr>
              <a:lnSpc>
                <a:spcPct val="150000"/>
              </a:lnSpc>
            </a:pPr>
            <a:r>
              <a:rPr lang="zh-CN" altLang="en-US" sz="2400" dirty="0">
                <a:solidFill>
                  <a:schemeClr val="bg1">
                    <a:lumMod val="85000"/>
                  </a:schemeClr>
                </a:solidFill>
              </a:rPr>
              <a:t>面向连接的多路复用与多路分解</a:t>
            </a:r>
          </a:p>
        </p:txBody>
      </p:sp>
      <p:sp>
        <p:nvSpPr>
          <p:cNvPr id="9" name="左大括号 8"/>
          <p:cNvSpPr/>
          <p:nvPr/>
        </p:nvSpPr>
        <p:spPr>
          <a:xfrm>
            <a:off x="1747763" y="1949675"/>
            <a:ext cx="537845" cy="33904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TextBox 4"/>
          <p:cNvSpPr txBox="1"/>
          <p:nvPr/>
        </p:nvSpPr>
        <p:spPr>
          <a:xfrm>
            <a:off x="4189481" y="1072512"/>
            <a:ext cx="7679432" cy="1754326"/>
          </a:xfrm>
          <a:prstGeom prst="rect">
            <a:avLst/>
          </a:prstGeom>
          <a:noFill/>
        </p:spPr>
        <p:txBody>
          <a:bodyPr wrap="square" rtlCol="0">
            <a:spAutoFit/>
          </a:bodyPr>
          <a:lstStyle/>
          <a:p>
            <a:pPr>
              <a:lnSpc>
                <a:spcPct val="150000"/>
              </a:lnSpc>
            </a:pPr>
            <a:r>
              <a:rPr lang="zh-CN" altLang="en-US" sz="2400" b="1" dirty="0">
                <a:latin typeface="微软雅黑" panose="020B0503020204020204" charset="-122"/>
                <a:ea typeface="微软雅黑" panose="020B0503020204020204" charset="-122"/>
              </a:rPr>
              <a:t>多路复用与多</a:t>
            </a:r>
            <a:r>
              <a:rPr lang="zh-CN" altLang="en-US" sz="2400" b="1">
                <a:latin typeface="微软雅黑" panose="020B0503020204020204" charset="-122"/>
                <a:ea typeface="微软雅黑" panose="020B0503020204020204" charset="-122"/>
              </a:rPr>
              <a:t>路分解</a:t>
            </a:r>
            <a:r>
              <a:rPr lang="zh-CN" altLang="en-US" sz="240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支持众多</a:t>
            </a:r>
            <a:r>
              <a:rPr lang="zh-CN" altLang="en-US" sz="2400" dirty="0">
                <a:solidFill>
                  <a:srgbClr val="FF0000"/>
                </a:solidFill>
                <a:latin typeface="微软雅黑" panose="020B0503020204020204" charset="-122"/>
                <a:ea typeface="微软雅黑" panose="020B0503020204020204" charset="-122"/>
              </a:rPr>
              <a:t>应用进程共用</a:t>
            </a:r>
            <a:r>
              <a:rPr lang="zh-CN" altLang="en-US" sz="2400" dirty="0">
                <a:latin typeface="微软雅黑" panose="020B0503020204020204" charset="-122"/>
                <a:ea typeface="微软雅黑" panose="020B0503020204020204" charset="-122"/>
              </a:rPr>
              <a:t>同一个传输层协议，并能够将接收到的数据准确交付给</a:t>
            </a:r>
            <a:r>
              <a:rPr lang="zh-CN" altLang="en-US" sz="2400" dirty="0">
                <a:solidFill>
                  <a:srgbClr val="FF0000"/>
                </a:solidFill>
                <a:latin typeface="微软雅黑" panose="020B0503020204020204" charset="-122"/>
                <a:ea typeface="微软雅黑" panose="020B0503020204020204" charset="-122"/>
              </a:rPr>
              <a:t>不同的应用进程</a:t>
            </a:r>
            <a:r>
              <a:rPr lang="zh-CN" altLang="en-US" sz="2400" dirty="0">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87793045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840794"/>
            <a:ext cx="2016686" cy="1200329"/>
          </a:xfrm>
          <a:prstGeom prst="rect">
            <a:avLst/>
          </a:prstGeom>
          <a:noFill/>
        </p:spPr>
        <p:txBody>
          <a:bodyPr wrap="square" rtlCol="0">
            <a:spAutoFit/>
          </a:bodyPr>
          <a:lstStyle/>
          <a:p>
            <a:pPr>
              <a:lnSpc>
                <a:spcPct val="150000"/>
              </a:lnSpc>
            </a:pPr>
            <a:r>
              <a:rPr lang="zh-CN" altLang="en-US" sz="2400" dirty="0"/>
              <a:t>传输层的</a:t>
            </a:r>
            <a:endParaRPr lang="en-US" altLang="zh-CN" sz="2400" dirty="0"/>
          </a:p>
          <a:p>
            <a:pPr>
              <a:lnSpc>
                <a:spcPct val="150000"/>
              </a:lnSpc>
            </a:pPr>
            <a:r>
              <a:rPr lang="zh-CN" altLang="en-US" sz="2400" dirty="0"/>
              <a:t>复用与分解</a:t>
            </a:r>
            <a:endParaRPr lang="en-US" altLang="zh-CN" sz="2400" dirty="0"/>
          </a:p>
        </p:txBody>
      </p:sp>
      <p:sp>
        <p:nvSpPr>
          <p:cNvPr id="6" name="文本框 5"/>
          <p:cNvSpPr txBox="1"/>
          <p:nvPr/>
        </p:nvSpPr>
        <p:spPr>
          <a:xfrm>
            <a:off x="2285608" y="1659726"/>
            <a:ext cx="6346328" cy="3970318"/>
          </a:xfrm>
          <a:prstGeom prst="rect">
            <a:avLst/>
          </a:prstGeom>
          <a:noFill/>
        </p:spPr>
        <p:txBody>
          <a:bodyPr wrap="square" rtlCol="0">
            <a:spAutoFit/>
          </a:bodyPr>
          <a:lstStyle/>
          <a:p>
            <a:pPr>
              <a:lnSpc>
                <a:spcPct val="150000"/>
              </a:lnSpc>
            </a:pPr>
            <a:r>
              <a:rPr lang="zh-CN" altLang="en-US" sz="2400" dirty="0">
                <a:solidFill>
                  <a:schemeClr val="bg1">
                    <a:lumMod val="85000"/>
                  </a:schemeClr>
                </a:solidFill>
              </a:rPr>
              <a:t>复用与分解</a:t>
            </a:r>
            <a:endParaRPr lang="en-US" altLang="zh-CN" sz="2400" dirty="0">
              <a:solidFill>
                <a:schemeClr val="bg1">
                  <a:lumMod val="85000"/>
                </a:schemeClr>
              </a:solidFill>
            </a:endParaRPr>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无连接的多路复用与多路分解：</a:t>
            </a:r>
            <a:r>
              <a:rPr lang="en-US" altLang="zh-CN" sz="2400" dirty="0"/>
              <a:t>UDP</a:t>
            </a:r>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t>面向连接的多路复用与多路分解：</a:t>
            </a:r>
            <a:r>
              <a:rPr lang="en-US" altLang="zh-CN" sz="2400" dirty="0"/>
              <a:t>TCP</a:t>
            </a:r>
            <a:endParaRPr lang="zh-CN" altLang="en-US" sz="2400" dirty="0"/>
          </a:p>
        </p:txBody>
      </p:sp>
      <p:sp>
        <p:nvSpPr>
          <p:cNvPr id="9" name="左大括号 8"/>
          <p:cNvSpPr/>
          <p:nvPr/>
        </p:nvSpPr>
        <p:spPr>
          <a:xfrm>
            <a:off x="1747763" y="1949675"/>
            <a:ext cx="537845" cy="33904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 name="矩形 1"/>
          <p:cNvSpPr/>
          <p:nvPr/>
        </p:nvSpPr>
        <p:spPr>
          <a:xfrm>
            <a:off x="7578640" y="2906069"/>
            <a:ext cx="4177747" cy="1135054"/>
          </a:xfrm>
          <a:prstGeom prst="rect">
            <a:avLst/>
          </a:prstGeom>
          <a:ln>
            <a:solidFill>
              <a:schemeClr val="accent1"/>
            </a:solidFill>
          </a:ln>
        </p:spPr>
        <p:txBody>
          <a:bodyPr wrap="none">
            <a:spAutoFit/>
          </a:bodyPr>
          <a:lstStyle/>
          <a:p>
            <a:pPr>
              <a:lnSpc>
                <a:spcPct val="150000"/>
              </a:lnSpc>
            </a:pPr>
            <a:r>
              <a:rPr lang="en-US" altLang="zh-CN" sz="2400" dirty="0">
                <a:latin typeface="Microsoft YaHei" charset="-122"/>
                <a:ea typeface="Microsoft YaHei" charset="-122"/>
                <a:cs typeface="Microsoft YaHei" charset="-122"/>
              </a:rPr>
              <a:t>UDP</a:t>
            </a:r>
            <a:r>
              <a:rPr lang="zh-CN" altLang="en-US" sz="2400" dirty="0">
                <a:latin typeface="Microsoft YaHei" charset="-122"/>
                <a:ea typeface="Microsoft YaHei" charset="-122"/>
                <a:cs typeface="Microsoft YaHei" charset="-122"/>
              </a:rPr>
              <a:t>套接字二元组：</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&lt;</a:t>
            </a:r>
            <a:r>
              <a:rPr lang="zh-CN" altLang="en-US" sz="2400" dirty="0">
                <a:solidFill>
                  <a:srgbClr val="FF0000"/>
                </a:solidFill>
                <a:latin typeface="Microsoft YaHei" charset="-122"/>
                <a:ea typeface="Microsoft YaHei" charset="-122"/>
                <a:cs typeface="Microsoft YaHei" charset="-122"/>
              </a:rPr>
              <a:t>目的</a:t>
            </a:r>
            <a:r>
              <a:rPr lang="en-US" altLang="zh-CN" sz="2400" dirty="0">
                <a:solidFill>
                  <a:srgbClr val="FF0000"/>
                </a:solidFill>
                <a:latin typeface="Microsoft YaHei" charset="-122"/>
                <a:ea typeface="Microsoft YaHei" charset="-122"/>
                <a:cs typeface="Microsoft YaHei" charset="-122"/>
              </a:rPr>
              <a:t>IP</a:t>
            </a:r>
            <a:r>
              <a:rPr lang="zh-CN" altLang="en-US" sz="2400" dirty="0">
                <a:solidFill>
                  <a:srgbClr val="FF0000"/>
                </a:solidFill>
                <a:latin typeface="Microsoft YaHei" charset="-122"/>
                <a:ea typeface="Microsoft YaHei" charset="-122"/>
                <a:cs typeface="Microsoft YaHei" charset="-122"/>
              </a:rPr>
              <a:t>地址，目的端口号</a:t>
            </a:r>
            <a:r>
              <a:rPr lang="en-US" altLang="zh-CN" sz="2400" dirty="0">
                <a:latin typeface="Microsoft YaHei" charset="-122"/>
                <a:ea typeface="Microsoft YaHei" charset="-122"/>
                <a:cs typeface="Microsoft YaHei" charset="-122"/>
              </a:rPr>
              <a:t>&gt; </a:t>
            </a:r>
            <a:r>
              <a:rPr lang="zh-CN" altLang="en-US" sz="2400" dirty="0">
                <a:latin typeface="Microsoft YaHei" charset="-122"/>
                <a:ea typeface="Microsoft YaHei" charset="-122"/>
                <a:cs typeface="Microsoft YaHei" charset="-122"/>
              </a:rPr>
              <a:t> </a:t>
            </a:r>
          </a:p>
        </p:txBody>
      </p:sp>
      <p:sp>
        <p:nvSpPr>
          <p:cNvPr id="3" name="矩形 2"/>
          <p:cNvSpPr/>
          <p:nvPr/>
        </p:nvSpPr>
        <p:spPr>
          <a:xfrm>
            <a:off x="7578639" y="4670179"/>
            <a:ext cx="4177747" cy="1754326"/>
          </a:xfrm>
          <a:prstGeom prst="rect">
            <a:avLst/>
          </a:prstGeom>
          <a:ln>
            <a:solidFill>
              <a:schemeClr val="accent1"/>
            </a:solidFill>
          </a:ln>
        </p:spPr>
        <p:txBody>
          <a:bodyPr wrap="square">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套接字四元组：</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&lt;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源</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IP</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地址，源端口号，</a:t>
            </a:r>
            <a:endParaRPr lang="en-US" altLang="zh-CN" sz="240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目的</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IP</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地址，目的端口号</a:t>
            </a:r>
            <a:r>
              <a:rPr lang="en-US" altLang="zh-CN" sz="2400" dirty="0">
                <a:latin typeface="微软雅黑" panose="020B0503020204020204" charset="-122"/>
                <a:ea typeface="微软雅黑" panose="020B0503020204020204" charset="-122"/>
                <a:cs typeface="微软雅黑" panose="020B0503020204020204" charset="-122"/>
              </a:rPr>
              <a:t>&gt;</a:t>
            </a:r>
          </a:p>
        </p:txBody>
      </p:sp>
    </p:spTree>
    <p:extLst>
      <p:ext uri="{BB962C8B-B14F-4D97-AF65-F5344CB8AC3E}">
        <p14:creationId xmlns:p14="http://schemas.microsoft.com/office/powerpoint/2010/main" val="10102348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688245" y="3221457"/>
            <a:ext cx="2288540" cy="461665"/>
          </a:xfrm>
          <a:prstGeom prst="rect">
            <a:avLst/>
          </a:prstGeom>
          <a:noFill/>
        </p:spPr>
        <p:txBody>
          <a:bodyPr wrap="square" rtlCol="0">
            <a:spAutoFit/>
          </a:bodyPr>
          <a:lstStyle/>
          <a:p>
            <a:r>
              <a:rPr lang="zh-CN" altLang="en-US" sz="2400" dirty="0"/>
              <a:t>第三章   传输层</a:t>
            </a:r>
          </a:p>
        </p:txBody>
      </p:sp>
      <p:sp>
        <p:nvSpPr>
          <p:cNvPr id="9" name="文本框 8"/>
          <p:cNvSpPr txBox="1"/>
          <p:nvPr/>
        </p:nvSpPr>
        <p:spPr>
          <a:xfrm>
            <a:off x="3795140" y="1570039"/>
            <a:ext cx="4763643" cy="3785652"/>
          </a:xfrm>
          <a:prstGeom prst="rect">
            <a:avLst/>
          </a:prstGeom>
          <a:noFill/>
        </p:spPr>
        <p:txBody>
          <a:bodyPr wrap="square" rtlCol="0">
            <a:spAutoFit/>
          </a:bodyPr>
          <a:lstStyle/>
          <a:p>
            <a:pPr>
              <a:lnSpc>
                <a:spcPct val="200000"/>
              </a:lnSpc>
            </a:pPr>
            <a:r>
              <a:rPr lang="zh-CN" altLang="en-US" sz="2400" dirty="0"/>
              <a:t>第一节 传输层的基本服务</a:t>
            </a:r>
            <a:endParaRPr lang="en-US" altLang="zh-CN" sz="2400" dirty="0"/>
          </a:p>
          <a:p>
            <a:pPr>
              <a:lnSpc>
                <a:spcPct val="200000"/>
              </a:lnSpc>
            </a:pPr>
            <a:r>
              <a:rPr lang="zh-CN" altLang="en-US" sz="2400" dirty="0"/>
              <a:t>第二节 传输层的复用与分解</a:t>
            </a:r>
            <a:endParaRPr lang="en-US" altLang="zh-CN" sz="2400" dirty="0"/>
          </a:p>
          <a:p>
            <a:pPr>
              <a:lnSpc>
                <a:spcPct val="200000"/>
              </a:lnSpc>
            </a:pPr>
            <a:r>
              <a:rPr lang="zh-CN" altLang="en-US" sz="2400" dirty="0">
                <a:solidFill>
                  <a:srgbClr val="FF0000"/>
                </a:solidFill>
              </a:rPr>
              <a:t>第三节 停</a:t>
            </a:r>
            <a:r>
              <a:rPr lang="en-US" altLang="zh-CN" sz="2400" dirty="0">
                <a:solidFill>
                  <a:srgbClr val="FF0000"/>
                </a:solidFill>
              </a:rPr>
              <a:t>-</a:t>
            </a:r>
            <a:r>
              <a:rPr lang="zh-CN" altLang="en-US" sz="2400" dirty="0">
                <a:solidFill>
                  <a:srgbClr val="FF0000"/>
                </a:solidFill>
              </a:rPr>
              <a:t>等协议与滑动窗口协议</a:t>
            </a:r>
            <a:endParaRPr lang="en-US" altLang="zh-CN" sz="2400" dirty="0">
              <a:solidFill>
                <a:srgbClr val="FF0000"/>
              </a:solidFill>
            </a:endParaRPr>
          </a:p>
          <a:p>
            <a:pPr>
              <a:lnSpc>
                <a:spcPct val="200000"/>
              </a:lnSpc>
            </a:pPr>
            <a:r>
              <a:rPr lang="zh-CN" altLang="en-US" sz="2400" dirty="0"/>
              <a:t>第四节 用户数据报协议（</a:t>
            </a:r>
            <a:r>
              <a:rPr lang="en-US" altLang="zh-CN" sz="2400" dirty="0"/>
              <a:t>UDP</a:t>
            </a:r>
            <a:r>
              <a:rPr lang="zh-CN" altLang="en-US" sz="2400" dirty="0"/>
              <a:t>）</a:t>
            </a:r>
            <a:endParaRPr lang="en-US" altLang="zh-CN" sz="2400" dirty="0"/>
          </a:p>
          <a:p>
            <a:pPr>
              <a:lnSpc>
                <a:spcPct val="200000"/>
              </a:lnSpc>
            </a:pPr>
            <a:r>
              <a:rPr lang="zh-CN" altLang="en-US" sz="2400" dirty="0"/>
              <a:t>第五节 传输控制协议（</a:t>
            </a:r>
            <a:r>
              <a:rPr lang="en-US" altLang="zh-CN" sz="2400" dirty="0"/>
              <a:t>TCP</a:t>
            </a:r>
            <a:r>
              <a:rPr lang="zh-CN" altLang="en-US" sz="2400" dirty="0"/>
              <a:t>）</a:t>
            </a:r>
          </a:p>
        </p:txBody>
      </p:sp>
      <p:sp>
        <p:nvSpPr>
          <p:cNvPr id="10" name="左大括号 9"/>
          <p:cNvSpPr/>
          <p:nvPr/>
        </p:nvSpPr>
        <p:spPr>
          <a:xfrm>
            <a:off x="3070288" y="1993965"/>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0994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116205" y="2006600"/>
            <a:ext cx="11959590" cy="58229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30" b="0" i="0" u="none" strike="noStrike" kern="1200" cap="none" spc="0" normalizeH="0" baseline="0" noProof="0">
                <a:ln>
                  <a:noFill/>
                </a:ln>
                <a:solidFill>
                  <a:srgbClr val="000000"/>
                </a:solidFill>
                <a:effectLst/>
                <a:uLnTx/>
                <a:uFillTx/>
                <a:latin typeface="Arial"/>
                <a:ea typeface="微软雅黑"/>
                <a:cs typeface="+mn-cs"/>
              </a:rPr>
              <a:t>       </a:t>
            </a:r>
          </a:p>
        </p:txBody>
      </p:sp>
      <p:sp>
        <p:nvSpPr>
          <p:cNvPr id="4" name="文本框 3"/>
          <p:cNvSpPr txBox="1"/>
          <p:nvPr/>
        </p:nvSpPr>
        <p:spPr>
          <a:xfrm>
            <a:off x="647700" y="701040"/>
            <a:ext cx="18434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Arial"/>
                <a:ea typeface="微软雅黑"/>
                <a:cs typeface="+mn-cs"/>
              </a:rPr>
              <a:t>练习</a:t>
            </a:r>
          </a:p>
        </p:txBody>
      </p:sp>
      <p:sp>
        <p:nvSpPr>
          <p:cNvPr id="5" name="文本框 4"/>
          <p:cNvSpPr txBox="1"/>
          <p:nvPr/>
        </p:nvSpPr>
        <p:spPr>
          <a:xfrm>
            <a:off x="1181735" y="1751965"/>
            <a:ext cx="10014585" cy="30403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13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B</a:t>
            </a: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）是在互联网的两个主机间实现文件互传的网络应用。</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A:POP3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B:FTP</a:t>
            </a: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C:</a:t>
            </a:r>
            <a:r>
              <a:rPr kumimoji="0" lang="en-US"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HTTP</a:t>
            </a: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sz="213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D:SMTP</a:t>
            </a:r>
          </a:p>
        </p:txBody>
      </p:sp>
      <p:pic>
        <p:nvPicPr>
          <p:cNvPr id="6" name="图片 5"/>
          <p:cNvPicPr>
            <a:picLocks noChangeAspect="1"/>
          </p:cNvPicPr>
          <p:nvPr/>
        </p:nvPicPr>
        <p:blipFill>
          <a:blip r:embed="rId2"/>
          <a:stretch>
            <a:fillRect/>
          </a:stretch>
        </p:blipFill>
        <p:spPr>
          <a:xfrm>
            <a:off x="583346" y="0"/>
            <a:ext cx="1455316" cy="1435682"/>
          </a:xfrm>
          <a:prstGeom prst="rect">
            <a:avLst/>
          </a:prstGeom>
        </p:spPr>
      </p:pic>
    </p:spTree>
    <p:extLst>
      <p:ext uri="{BB962C8B-B14F-4D97-AF65-F5344CB8AC3E}">
        <p14:creationId xmlns:p14="http://schemas.microsoft.com/office/powerpoint/2010/main" val="384238671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2628265"/>
            <a:ext cx="2031325" cy="1134413"/>
          </a:xfrm>
          <a:prstGeom prst="rect">
            <a:avLst/>
          </a:prstGeom>
        </p:spPr>
        <p:txBody>
          <a:bodyPr wrap="none">
            <a:spAutoFit/>
          </a:bodyPr>
          <a:lstStyle/>
          <a:p>
            <a:pPr algn="ctr">
              <a:lnSpc>
                <a:spcPct val="150000"/>
              </a:lnSpc>
            </a:pPr>
            <a:r>
              <a:rPr lang="zh-CN" altLang="en-US" sz="2400" dirty="0"/>
              <a:t>停</a:t>
            </a:r>
            <a:r>
              <a:rPr lang="en-US" altLang="zh-CN" sz="2400" dirty="0"/>
              <a:t>-</a:t>
            </a:r>
            <a:r>
              <a:rPr lang="zh-CN" altLang="en-US" sz="2400" dirty="0"/>
              <a:t>等协议与</a:t>
            </a:r>
            <a:endParaRPr lang="en-US" altLang="zh-CN" sz="2400" dirty="0"/>
          </a:p>
          <a:p>
            <a:pPr algn="ctr">
              <a:lnSpc>
                <a:spcPct val="150000"/>
              </a:lnSpc>
            </a:pPr>
            <a:r>
              <a:rPr lang="zh-CN" altLang="en-US" sz="2400" dirty="0"/>
              <a:t>滑动窗口协议</a:t>
            </a:r>
            <a:endParaRPr lang="en-US" altLang="zh-CN" sz="2400" dirty="0"/>
          </a:p>
        </p:txBody>
      </p:sp>
      <p:sp>
        <p:nvSpPr>
          <p:cNvPr id="6" name="左大括号 5"/>
          <p:cNvSpPr/>
          <p:nvPr/>
        </p:nvSpPr>
        <p:spPr>
          <a:xfrm>
            <a:off x="1877496" y="1170433"/>
            <a:ext cx="313650" cy="426110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fontAlgn="base"/>
            <a:endParaRPr lang="zh-CN" altLang="en-US" strike="noStrike" noProof="1"/>
          </a:p>
        </p:txBody>
      </p:sp>
      <p:sp>
        <p:nvSpPr>
          <p:cNvPr id="9" name="文本框 8"/>
          <p:cNvSpPr txBox="1"/>
          <p:nvPr/>
        </p:nvSpPr>
        <p:spPr>
          <a:xfrm>
            <a:off x="2191146" y="1315826"/>
            <a:ext cx="3435350" cy="3970318"/>
          </a:xfrm>
          <a:prstGeom prst="rect">
            <a:avLst/>
          </a:prstGeom>
          <a:noFill/>
        </p:spPr>
        <p:txBody>
          <a:bodyPr wrap="square" rtlCol="0">
            <a:spAutoFit/>
          </a:bodyPr>
          <a:lstStyle/>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可靠数据传输基本原理</a:t>
            </a: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停</a:t>
            </a:r>
            <a:r>
              <a:rPr lang="en-US" altLang="zh-CN" sz="2400" noProof="1">
                <a:latin typeface="微软雅黑" panose="020B0503020204020204" charset="-122"/>
                <a:ea typeface="微软雅黑" panose="020B0503020204020204" charset="-122"/>
                <a:cs typeface="微软雅黑" panose="020B0503020204020204" charset="-122"/>
              </a:rPr>
              <a:t>-</a:t>
            </a:r>
            <a:r>
              <a:rPr lang="zh-CN" altLang="en-US" sz="2400" noProof="1">
                <a:latin typeface="微软雅黑" panose="020B0503020204020204" charset="-122"/>
                <a:ea typeface="微软雅黑" panose="020B0503020204020204" charset="-122"/>
                <a:cs typeface="微软雅黑" panose="020B0503020204020204" charset="-122"/>
              </a:rPr>
              <a:t>等协议</a:t>
            </a: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滑动窗口协议</a:t>
            </a:r>
            <a:endParaRPr lang="en-US" altLang="zh-CN" sz="2400" noProof="1">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2628265"/>
            <a:ext cx="2031325" cy="1134413"/>
          </a:xfrm>
          <a:prstGeom prst="rect">
            <a:avLst/>
          </a:prstGeom>
        </p:spPr>
        <p:txBody>
          <a:bodyPr wrap="none">
            <a:spAutoFit/>
          </a:bodyPr>
          <a:lstStyle/>
          <a:p>
            <a:pPr algn="ctr">
              <a:lnSpc>
                <a:spcPct val="150000"/>
              </a:lnSpc>
            </a:pPr>
            <a:r>
              <a:rPr lang="zh-CN" altLang="en-US" sz="2400" dirty="0"/>
              <a:t>停</a:t>
            </a:r>
            <a:r>
              <a:rPr lang="en-US" altLang="zh-CN" sz="2400" dirty="0"/>
              <a:t>-</a:t>
            </a:r>
            <a:r>
              <a:rPr lang="zh-CN" altLang="en-US" sz="2400" dirty="0"/>
              <a:t>等协议与</a:t>
            </a:r>
            <a:endParaRPr lang="en-US" altLang="zh-CN" sz="2400" dirty="0"/>
          </a:p>
          <a:p>
            <a:pPr algn="ctr">
              <a:lnSpc>
                <a:spcPct val="150000"/>
              </a:lnSpc>
            </a:pPr>
            <a:r>
              <a:rPr lang="zh-CN" altLang="en-US" sz="2400" dirty="0"/>
              <a:t>滑动窗口协议</a:t>
            </a:r>
            <a:endParaRPr lang="en-US" altLang="zh-CN" sz="2400" dirty="0"/>
          </a:p>
        </p:txBody>
      </p:sp>
      <p:sp>
        <p:nvSpPr>
          <p:cNvPr id="6" name="左大括号 5"/>
          <p:cNvSpPr/>
          <p:nvPr/>
        </p:nvSpPr>
        <p:spPr>
          <a:xfrm>
            <a:off x="1877496" y="1170433"/>
            <a:ext cx="313650" cy="426110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fontAlgn="base"/>
            <a:endParaRPr lang="zh-CN" altLang="en-US" strike="noStrike" noProof="1"/>
          </a:p>
        </p:txBody>
      </p:sp>
      <p:sp>
        <p:nvSpPr>
          <p:cNvPr id="9" name="文本框 8"/>
          <p:cNvSpPr txBox="1"/>
          <p:nvPr/>
        </p:nvSpPr>
        <p:spPr>
          <a:xfrm>
            <a:off x="2191146" y="1315826"/>
            <a:ext cx="3435350" cy="3970318"/>
          </a:xfrm>
          <a:prstGeom prst="rect">
            <a:avLst/>
          </a:prstGeom>
          <a:noFill/>
        </p:spPr>
        <p:txBody>
          <a:bodyPr wrap="square" rtlCol="0">
            <a:spAutoFit/>
          </a:bodyPr>
          <a:lstStyle/>
          <a:p>
            <a:pPr>
              <a:lnSpc>
                <a:spcPct val="150000"/>
              </a:lnSpc>
            </a:pP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可靠数据传输基本原理</a:t>
            </a:r>
            <a:endParaRPr lang="en-US" altLang="zh-CN" sz="2400" noProof="1">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停</a:t>
            </a:r>
            <a:r>
              <a:rPr lang="en-US" altLang="zh-CN" sz="2400" noProof="1">
                <a:latin typeface="微软雅黑" panose="020B0503020204020204" charset="-122"/>
                <a:ea typeface="微软雅黑" panose="020B0503020204020204" charset="-122"/>
                <a:cs typeface="微软雅黑" panose="020B0503020204020204" charset="-122"/>
              </a:rPr>
              <a:t>-</a:t>
            </a:r>
            <a:r>
              <a:rPr lang="zh-CN" altLang="en-US" sz="2400" noProof="1">
                <a:latin typeface="微软雅黑" panose="020B0503020204020204" charset="-122"/>
                <a:ea typeface="微软雅黑" panose="020B0503020204020204" charset="-122"/>
                <a:cs typeface="微软雅黑" panose="020B0503020204020204" charset="-122"/>
              </a:rPr>
              <a:t>等协议</a:t>
            </a: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滑动窗口协议</a:t>
            </a:r>
            <a:endParaRPr lang="en-US" altLang="zh-CN" sz="2400" noProof="1">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2659841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09730" y="2066544"/>
            <a:ext cx="10669038" cy="283732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0000"/>
            <a:lum/>
          </a:blip>
          <a:srcRect/>
          <a:stretch>
            <a:fillRect l="-1000" r="-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388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956310" y="2289175"/>
            <a:ext cx="7315200" cy="255524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400" dirty="0">
                <a:solidFill>
                  <a:schemeClr val="tx1"/>
                </a:solidFill>
                <a:latin typeface="微软雅黑" panose="020B0503020204020204" charset="-122"/>
                <a:ea typeface="微软雅黑" panose="020B0503020204020204" charset="-122"/>
              </a:rPr>
              <a:t>不可靠传输信道在数据传输中可能发生：</a:t>
            </a:r>
          </a:p>
          <a:p>
            <a:pPr>
              <a:lnSpc>
                <a:spcPct val="150000"/>
              </a:lnSpc>
            </a:pPr>
            <a:r>
              <a:rPr lang="en-US" altLang="zh-CN" sz="2400" dirty="0">
                <a:solidFill>
                  <a:schemeClr val="tx1"/>
                </a:solidFill>
                <a:latin typeface="微软雅黑" panose="020B0503020204020204" charset="-122"/>
                <a:ea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rPr>
              <a:t>、比特差错：</a:t>
            </a:r>
            <a:r>
              <a:rPr lang="en-US" altLang="zh-CN" sz="2400" dirty="0">
                <a:solidFill>
                  <a:schemeClr val="tx1"/>
                </a:solidFill>
                <a:latin typeface="微软雅黑" panose="020B0503020204020204" charset="-122"/>
                <a:ea typeface="微软雅黑" panose="020B0503020204020204" charset="-122"/>
              </a:rPr>
              <a:t>1001——1000</a:t>
            </a:r>
            <a:endParaRPr lang="zh-CN" altLang="en-US" sz="2400" dirty="0">
              <a:solidFill>
                <a:schemeClr val="tx1"/>
              </a:solidFill>
              <a:latin typeface="微软雅黑" panose="020B0503020204020204" charset="-122"/>
              <a:ea typeface="微软雅黑" panose="020B0503020204020204" charset="-122"/>
            </a:endParaRPr>
          </a:p>
          <a:p>
            <a:pPr>
              <a:lnSpc>
                <a:spcPct val="150000"/>
              </a:lnSpc>
            </a:pPr>
            <a:r>
              <a:rPr lang="en-US" altLang="zh-CN" sz="2400" dirty="0">
                <a:solidFill>
                  <a:schemeClr val="tx1"/>
                </a:solidFill>
                <a:latin typeface="微软雅黑" panose="020B0503020204020204" charset="-122"/>
                <a:ea typeface="微软雅黑" panose="020B0503020204020204" charset="-122"/>
              </a:rPr>
              <a:t>2</a:t>
            </a:r>
            <a:r>
              <a:rPr lang="zh-CN" altLang="en-US" sz="2400" dirty="0">
                <a:solidFill>
                  <a:schemeClr val="tx1"/>
                </a:solidFill>
                <a:latin typeface="微软雅黑" panose="020B0503020204020204" charset="-122"/>
                <a:ea typeface="微软雅黑" panose="020B0503020204020204" charset="-122"/>
              </a:rPr>
              <a:t>、乱序：数据块</a:t>
            </a:r>
            <a:r>
              <a:rPr lang="en-US" altLang="zh-CN" sz="2400" dirty="0">
                <a:solidFill>
                  <a:schemeClr val="tx1"/>
                </a:solidFill>
                <a:latin typeface="微软雅黑" panose="020B0503020204020204" charset="-122"/>
                <a:ea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2</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5</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6</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3</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4</a:t>
            </a:r>
          </a:p>
          <a:p>
            <a:pPr>
              <a:lnSpc>
                <a:spcPct val="150000"/>
              </a:lnSpc>
            </a:pPr>
            <a:r>
              <a:rPr lang="en-US" altLang="zh-CN" sz="2400" dirty="0">
                <a:solidFill>
                  <a:schemeClr val="tx1"/>
                </a:solidFill>
                <a:latin typeface="微软雅黑" panose="020B0503020204020204" charset="-122"/>
                <a:ea typeface="微软雅黑" panose="020B0503020204020204" charset="-122"/>
              </a:rPr>
              <a:t>3</a:t>
            </a:r>
            <a:r>
              <a:rPr lang="zh-CN" altLang="en-US" sz="2400" dirty="0">
                <a:solidFill>
                  <a:schemeClr val="tx1"/>
                </a:solidFill>
                <a:latin typeface="微软雅黑" panose="020B0503020204020204" charset="-122"/>
                <a:ea typeface="微软雅黑" panose="020B0503020204020204" charset="-122"/>
              </a:rPr>
              <a:t>、数据丢失：数据块</a:t>
            </a:r>
            <a:r>
              <a:rPr lang="en-US" altLang="zh-CN" sz="2400" dirty="0">
                <a:solidFill>
                  <a:schemeClr val="tx1"/>
                </a:solidFill>
                <a:latin typeface="微软雅黑" panose="020B0503020204020204" charset="-122"/>
                <a:ea typeface="微软雅黑" panose="020B0503020204020204" charset="-122"/>
              </a:rPr>
              <a:t>1</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2</a:t>
            </a:r>
            <a:r>
              <a:rPr lang="zh-CN" altLang="en-US" sz="2400" dirty="0">
                <a:solidFill>
                  <a:schemeClr val="tx1"/>
                </a:solidFill>
                <a:latin typeface="微软雅黑" panose="020B0503020204020204" charset="-122"/>
                <a:ea typeface="微软雅黑" panose="020B0503020204020204" charset="-122"/>
              </a:rPr>
              <a:t>、</a:t>
            </a:r>
            <a:r>
              <a:rPr lang="en-US" altLang="zh-CN" sz="2400" dirty="0">
                <a:solidFill>
                  <a:schemeClr val="tx1"/>
                </a:solidFill>
                <a:latin typeface="微软雅黑" panose="020B0503020204020204" charset="-122"/>
                <a:ea typeface="微软雅黑" panose="020B0503020204020204" charset="-122"/>
              </a:rPr>
              <a:t>5</a:t>
            </a:r>
          </a:p>
        </p:txBody>
      </p:sp>
      <p:grpSp>
        <p:nvGrpSpPr>
          <p:cNvPr id="19" name="组合 18"/>
          <p:cNvGrpSpPr/>
          <p:nvPr/>
        </p:nvGrpSpPr>
        <p:grpSpPr>
          <a:xfrm>
            <a:off x="6520354" y="296257"/>
            <a:ext cx="5627594" cy="1247734"/>
            <a:chOff x="5977894" y="281374"/>
            <a:chExt cx="5627594" cy="1247734"/>
          </a:xfrm>
        </p:grpSpPr>
        <p:sp>
          <p:nvSpPr>
            <p:cNvPr id="20" name="左大括号 19"/>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2" name="矩形 2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23" name="矩形 2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4" name="矩形 23"/>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1287780" y="3501963"/>
            <a:ext cx="8362315" cy="581057"/>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很多网络应用希望传输层提供</a:t>
            </a:r>
            <a:r>
              <a:rPr lang="zh-CN" altLang="en-US" sz="2400" b="1" dirty="0">
                <a:solidFill>
                  <a:srgbClr val="FF0000"/>
                </a:solidFill>
                <a:latin typeface="微软雅黑" panose="020B0503020204020204" charset="-122"/>
                <a:ea typeface="微软雅黑" panose="020B0503020204020204" charset="-122"/>
              </a:rPr>
              <a:t>可靠的数据传输服务</a:t>
            </a:r>
            <a:r>
              <a:rPr lang="zh-CN" altLang="en-US" sz="2400" dirty="0">
                <a:latin typeface="微软雅黑" panose="020B0503020204020204" charset="-122"/>
                <a:ea typeface="微软雅黑" panose="020B0503020204020204" charset="-122"/>
              </a:rPr>
              <a:t>。</a:t>
            </a:r>
          </a:p>
        </p:txBody>
      </p:sp>
      <p:grpSp>
        <p:nvGrpSpPr>
          <p:cNvPr id="18" name="组合 17"/>
          <p:cNvGrpSpPr/>
          <p:nvPr/>
        </p:nvGrpSpPr>
        <p:grpSpPr>
          <a:xfrm>
            <a:off x="6520354" y="296257"/>
            <a:ext cx="5627594" cy="1247734"/>
            <a:chOff x="5977894" y="281374"/>
            <a:chExt cx="5627594" cy="1247734"/>
          </a:xfrm>
        </p:grpSpPr>
        <p:sp>
          <p:nvSpPr>
            <p:cNvPr id="19" name="左大括号 18"/>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1" name="矩形 20"/>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22" name="矩形 21"/>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3" name="矩形 22"/>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基于不可靠信道实现可靠数据传输采取的措施：</a:t>
            </a:r>
          </a:p>
        </p:txBody>
      </p:sp>
      <p:grpSp>
        <p:nvGrpSpPr>
          <p:cNvPr id="15" name="组合 14"/>
          <p:cNvGrpSpPr/>
          <p:nvPr/>
        </p:nvGrpSpPr>
        <p:grpSpPr>
          <a:xfrm>
            <a:off x="6520354" y="296257"/>
            <a:ext cx="5627594" cy="1247734"/>
            <a:chOff x="5977894" y="281374"/>
            <a:chExt cx="5627594" cy="1247734"/>
          </a:xfrm>
        </p:grpSpPr>
        <p:sp>
          <p:nvSpPr>
            <p:cNvPr id="16" name="左大括号 1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0" name="矩形 1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1562735" y="258572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差错检测：利用编码实现数据包传输过程中的比特差错检测。</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基于不可靠信道实现可靠数据传输采取的措施：</a:t>
            </a:r>
          </a:p>
        </p:txBody>
      </p:sp>
      <p:grpSp>
        <p:nvGrpSpPr>
          <p:cNvPr id="15" name="组合 14"/>
          <p:cNvGrpSpPr/>
          <p:nvPr/>
        </p:nvGrpSpPr>
        <p:grpSpPr>
          <a:xfrm>
            <a:off x="6520354" y="296257"/>
            <a:ext cx="5627594" cy="1247734"/>
            <a:chOff x="5977894" y="281374"/>
            <a:chExt cx="5627594" cy="1247734"/>
          </a:xfrm>
        </p:grpSpPr>
        <p:sp>
          <p:nvSpPr>
            <p:cNvPr id="16" name="左大括号 1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0" name="矩形 1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2"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26169176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1562735" y="258572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差错检测：利用编码实现数据包传输过程中的比特差错检测。</a:t>
            </a:r>
          </a:p>
        </p:txBody>
      </p:sp>
      <p:sp>
        <p:nvSpPr>
          <p:cNvPr id="7" name="圆角矩形 6"/>
          <p:cNvSpPr/>
          <p:nvPr/>
        </p:nvSpPr>
        <p:spPr>
          <a:xfrm>
            <a:off x="1562735" y="337566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确认：接收方向发送方反馈接收状态。</a:t>
            </a:r>
            <a:r>
              <a:rPr lang="en-US" altLang="zh-CN" sz="2000" dirty="0">
                <a:solidFill>
                  <a:schemeClr val="tx1"/>
                </a:solidFill>
                <a:latin typeface="微软雅黑" panose="020B0503020204020204" charset="-122"/>
                <a:ea typeface="微软雅黑" panose="020B0503020204020204" charset="-122"/>
              </a:rPr>
              <a:t>ACK</a:t>
            </a:r>
            <a:r>
              <a:rPr lang="zh-CN" altLang="en-US" sz="2000" dirty="0">
                <a:solidFill>
                  <a:schemeClr val="tx1"/>
                </a:solidFill>
                <a:latin typeface="微软雅黑" panose="020B0503020204020204" charset="-122"/>
                <a:ea typeface="微软雅黑" panose="020B0503020204020204" charset="-122"/>
              </a:rPr>
              <a:t>（肯定确认）；</a:t>
            </a:r>
            <a:r>
              <a:rPr lang="en-US" altLang="zh-CN" sz="2000" dirty="0">
                <a:solidFill>
                  <a:schemeClr val="tx1"/>
                </a:solidFill>
                <a:latin typeface="微软雅黑" panose="020B0503020204020204" charset="-122"/>
                <a:ea typeface="微软雅黑" panose="020B0503020204020204" charset="-122"/>
              </a:rPr>
              <a:t>NAK</a:t>
            </a:r>
            <a:r>
              <a:rPr lang="zh-CN" altLang="en-US" sz="2000" dirty="0">
                <a:solidFill>
                  <a:schemeClr val="tx1"/>
                </a:solidFill>
                <a:latin typeface="微软雅黑" panose="020B0503020204020204" charset="-122"/>
                <a:ea typeface="微软雅黑" panose="020B0503020204020204" charset="-122"/>
              </a:rPr>
              <a:t>（否定确认）</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基于不可靠信道实现可靠数据传输采取的措施：</a:t>
            </a:r>
          </a:p>
        </p:txBody>
      </p:sp>
      <p:grpSp>
        <p:nvGrpSpPr>
          <p:cNvPr id="15" name="组合 14"/>
          <p:cNvGrpSpPr/>
          <p:nvPr/>
        </p:nvGrpSpPr>
        <p:grpSpPr>
          <a:xfrm>
            <a:off x="6520354" y="296257"/>
            <a:ext cx="5627594" cy="1247734"/>
            <a:chOff x="5977894" y="281374"/>
            <a:chExt cx="5627594" cy="1247734"/>
          </a:xfrm>
        </p:grpSpPr>
        <p:sp>
          <p:nvSpPr>
            <p:cNvPr id="16" name="左大括号 1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0" name="矩形 1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 name="矩形 10"/>
          <p:cNvSpPr/>
          <p:nvPr/>
        </p:nvSpPr>
        <p:spPr>
          <a:xfrm>
            <a:off x="2739030" y="4341614"/>
            <a:ext cx="9117612" cy="1135054"/>
          </a:xfrm>
          <a:prstGeom prst="rect">
            <a:avLst/>
          </a:prstGeom>
        </p:spPr>
        <p:txBody>
          <a:bodyPr wrap="square">
            <a:spAutoFit/>
          </a:bodyPr>
          <a:lstStyle/>
          <a:p>
            <a:pPr>
              <a:lnSpc>
                <a:spcPct val="150000"/>
              </a:lnSpc>
            </a:pPr>
            <a:r>
              <a:rPr lang="zh-CN" altLang="en-US" sz="2400" dirty="0">
                <a:solidFill>
                  <a:srgbClr val="333333"/>
                </a:solidFill>
                <a:latin typeface="+mn-ea"/>
              </a:rPr>
              <a:t>肯定确认：</a:t>
            </a:r>
            <a:r>
              <a:rPr lang="en-US" altLang="zh-CN" sz="2400" dirty="0">
                <a:solidFill>
                  <a:srgbClr val="333333"/>
                </a:solidFill>
                <a:latin typeface="+mn-ea"/>
              </a:rPr>
              <a:t>Positive</a:t>
            </a:r>
            <a:r>
              <a:rPr lang="zh-CN" altLang="en-US" sz="2400" dirty="0">
                <a:solidFill>
                  <a:srgbClr val="333333"/>
                </a:solidFill>
                <a:latin typeface="+mn-ea"/>
              </a:rPr>
              <a:t> </a:t>
            </a:r>
            <a:r>
              <a:rPr lang="en-US" altLang="zh-CN" sz="2400" dirty="0">
                <a:solidFill>
                  <a:srgbClr val="FF0000"/>
                </a:solidFill>
                <a:latin typeface="+mn-ea"/>
              </a:rPr>
              <a:t>Ack</a:t>
            </a:r>
            <a:r>
              <a:rPr lang="en-US" altLang="zh-CN" sz="2400" dirty="0">
                <a:solidFill>
                  <a:srgbClr val="333333"/>
                </a:solidFill>
                <a:latin typeface="+mn-ea"/>
              </a:rPr>
              <a:t>nowledgement</a:t>
            </a:r>
            <a:r>
              <a:rPr lang="zh-CN" altLang="en-US" sz="2400" dirty="0">
                <a:solidFill>
                  <a:srgbClr val="333333"/>
                </a:solidFill>
                <a:latin typeface="+mn-ea"/>
              </a:rPr>
              <a:t>，正确接收数据。</a:t>
            </a:r>
            <a:endParaRPr lang="en-US" altLang="zh-CN" sz="2400" dirty="0">
              <a:solidFill>
                <a:srgbClr val="333333"/>
              </a:solidFill>
              <a:latin typeface="+mn-ea"/>
            </a:endParaRPr>
          </a:p>
          <a:p>
            <a:pPr>
              <a:lnSpc>
                <a:spcPct val="150000"/>
              </a:lnSpc>
            </a:pPr>
            <a:r>
              <a:rPr lang="zh-CN" altLang="en-US" sz="2400" dirty="0">
                <a:solidFill>
                  <a:srgbClr val="333333"/>
                </a:solidFill>
                <a:latin typeface="+mn-ea"/>
              </a:rPr>
              <a:t>否定确认：</a:t>
            </a:r>
            <a:r>
              <a:rPr lang="en-US" altLang="zh-CN" sz="2400" dirty="0">
                <a:solidFill>
                  <a:srgbClr val="FF0000"/>
                </a:solidFill>
                <a:latin typeface="+mn-ea"/>
              </a:rPr>
              <a:t>N</a:t>
            </a:r>
            <a:r>
              <a:rPr lang="en-US" altLang="zh-CN" sz="2400" dirty="0">
                <a:solidFill>
                  <a:srgbClr val="333333"/>
                </a:solidFill>
                <a:latin typeface="+mn-ea"/>
              </a:rPr>
              <a:t>egative</a:t>
            </a:r>
            <a:r>
              <a:rPr lang="zh-CN" altLang="en-US" sz="2400" dirty="0">
                <a:solidFill>
                  <a:srgbClr val="333333"/>
                </a:solidFill>
                <a:latin typeface="+mn-ea"/>
              </a:rPr>
              <a:t> </a:t>
            </a:r>
            <a:r>
              <a:rPr lang="en-US" altLang="zh-CN" sz="2400" dirty="0">
                <a:solidFill>
                  <a:srgbClr val="FF0000"/>
                </a:solidFill>
                <a:latin typeface="+mn-ea"/>
              </a:rPr>
              <a:t>A</a:t>
            </a:r>
            <a:r>
              <a:rPr lang="en-US" altLang="zh-CN" sz="2400" dirty="0">
                <a:latin typeface="+mn-ea"/>
              </a:rPr>
              <a:t>c</a:t>
            </a:r>
            <a:r>
              <a:rPr lang="en-US" altLang="zh-CN" sz="2400" dirty="0">
                <a:solidFill>
                  <a:srgbClr val="FF0000"/>
                </a:solidFill>
                <a:latin typeface="+mn-ea"/>
              </a:rPr>
              <a:t>k</a:t>
            </a:r>
            <a:r>
              <a:rPr lang="en-US" altLang="zh-CN" sz="2400" dirty="0">
                <a:solidFill>
                  <a:srgbClr val="333333"/>
                </a:solidFill>
                <a:latin typeface="+mn-ea"/>
              </a:rPr>
              <a:t>nowledgement</a:t>
            </a:r>
            <a:r>
              <a:rPr lang="zh-CN" altLang="en-US" sz="2400" dirty="0">
                <a:solidFill>
                  <a:srgbClr val="333333"/>
                </a:solidFill>
                <a:latin typeface="+mn-ea"/>
              </a:rPr>
              <a:t>，没有正确接收数据。</a:t>
            </a:r>
            <a:endParaRPr lang="en-US" altLang="zh-CN" sz="2400" dirty="0">
              <a:solidFill>
                <a:srgbClr val="333333"/>
              </a:solidFill>
              <a:latin typeface="+mn-ea"/>
            </a:endParaRPr>
          </a:p>
        </p:txBody>
      </p:sp>
      <p:sp>
        <p:nvSpPr>
          <p:cNvPr id="14"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5156864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1562735" y="258572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差错检测：利用编码实现数据包传输过程中的比特差错检测。</a:t>
            </a:r>
          </a:p>
        </p:txBody>
      </p:sp>
      <p:sp>
        <p:nvSpPr>
          <p:cNvPr id="7" name="圆角矩形 6"/>
          <p:cNvSpPr/>
          <p:nvPr/>
        </p:nvSpPr>
        <p:spPr>
          <a:xfrm>
            <a:off x="1562735" y="337566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确认：接收方向发送方反馈接收状态。</a:t>
            </a:r>
            <a:r>
              <a:rPr lang="en-US" altLang="zh-CN" sz="2000" dirty="0">
                <a:solidFill>
                  <a:schemeClr val="tx1"/>
                </a:solidFill>
                <a:latin typeface="微软雅黑" panose="020B0503020204020204" charset="-122"/>
                <a:ea typeface="微软雅黑" panose="020B0503020204020204" charset="-122"/>
              </a:rPr>
              <a:t>ACK</a:t>
            </a:r>
            <a:r>
              <a:rPr lang="zh-CN" altLang="en-US" sz="2000" dirty="0">
                <a:solidFill>
                  <a:schemeClr val="tx1"/>
                </a:solidFill>
                <a:latin typeface="微软雅黑" panose="020B0503020204020204" charset="-122"/>
                <a:ea typeface="微软雅黑" panose="020B0503020204020204" charset="-122"/>
              </a:rPr>
              <a:t>（肯定确认）；</a:t>
            </a:r>
            <a:r>
              <a:rPr lang="en-US" altLang="zh-CN" sz="2000" dirty="0">
                <a:solidFill>
                  <a:schemeClr val="tx1"/>
                </a:solidFill>
                <a:latin typeface="微软雅黑" panose="020B0503020204020204" charset="-122"/>
                <a:ea typeface="微软雅黑" panose="020B0503020204020204" charset="-122"/>
              </a:rPr>
              <a:t>NAK</a:t>
            </a:r>
            <a:r>
              <a:rPr lang="zh-CN" altLang="en-US" sz="2000" dirty="0">
                <a:solidFill>
                  <a:schemeClr val="tx1"/>
                </a:solidFill>
                <a:latin typeface="微软雅黑" panose="020B0503020204020204" charset="-122"/>
                <a:ea typeface="微软雅黑" panose="020B0503020204020204" charset="-122"/>
              </a:rPr>
              <a:t>（否定确认）</a:t>
            </a:r>
          </a:p>
        </p:txBody>
      </p:sp>
      <p:sp>
        <p:nvSpPr>
          <p:cNvPr id="8" name="圆角矩形 7"/>
          <p:cNvSpPr/>
          <p:nvPr/>
        </p:nvSpPr>
        <p:spPr>
          <a:xfrm>
            <a:off x="1562735" y="4162425"/>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重传：发送方</a:t>
            </a:r>
            <a:r>
              <a:rPr lang="zh-CN" altLang="en-US" sz="2000" dirty="0">
                <a:solidFill>
                  <a:srgbClr val="FF0000"/>
                </a:solidFill>
                <a:latin typeface="微软雅黑" panose="020B0503020204020204" charset="-122"/>
                <a:ea typeface="微软雅黑" panose="020B0503020204020204" charset="-122"/>
              </a:rPr>
              <a:t>重新</a:t>
            </a:r>
            <a:r>
              <a:rPr lang="zh-CN" altLang="en-US" sz="2000" dirty="0">
                <a:solidFill>
                  <a:schemeClr val="tx1"/>
                </a:solidFill>
                <a:latin typeface="微软雅黑" panose="020B0503020204020204" charset="-122"/>
                <a:ea typeface="微软雅黑" panose="020B0503020204020204" charset="-122"/>
              </a:rPr>
              <a:t>发送接收方没有正确接收的数据。</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基于不可靠信道实现可靠数据传输采取的措施：</a:t>
            </a:r>
          </a:p>
        </p:txBody>
      </p:sp>
      <p:grpSp>
        <p:nvGrpSpPr>
          <p:cNvPr id="15" name="组合 14"/>
          <p:cNvGrpSpPr/>
          <p:nvPr/>
        </p:nvGrpSpPr>
        <p:grpSpPr>
          <a:xfrm>
            <a:off x="6520354" y="296257"/>
            <a:ext cx="5627594" cy="1247734"/>
            <a:chOff x="5977894" y="281374"/>
            <a:chExt cx="5627594" cy="1247734"/>
          </a:xfrm>
        </p:grpSpPr>
        <p:sp>
          <p:nvSpPr>
            <p:cNvPr id="16" name="左大括号 1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0" name="矩形 1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4"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99203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116205" y="2006600"/>
            <a:ext cx="11959590" cy="107378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30" b="0" i="0" u="none" strike="noStrike" kern="1200" cap="none" spc="0" normalizeH="0" baseline="0" noProof="0">
                <a:ln>
                  <a:noFill/>
                </a:ln>
                <a:solidFill>
                  <a:srgbClr val="000000"/>
                </a:solidFill>
                <a:effectLst/>
                <a:uLnTx/>
                <a:uFillTx/>
                <a:latin typeface="Arial"/>
                <a:ea typeface="微软雅黑"/>
                <a:cs typeface="+mn-cs"/>
              </a:rPr>
              <a:t>       </a:t>
            </a:r>
            <a:r>
              <a:rPr kumimoji="0" lang="zh-CN" altLang="en-US" sz="2130" b="0" i="0" u="none" strike="noStrike" kern="1200" cap="none" spc="0" normalizeH="0" baseline="0" noProof="0">
                <a:ln>
                  <a:noFill/>
                </a:ln>
                <a:solidFill>
                  <a:srgbClr val="000000"/>
                </a:solidFill>
                <a:effectLst/>
                <a:uLnTx/>
                <a:uFillTx/>
                <a:latin typeface="Arial"/>
                <a:ea typeface="微软雅黑"/>
                <a:cs typeface="+mn-cs"/>
              </a:rPr>
              <a:t>由于FTP专门使用一个独立的控制连接传输控制信息，与传输文件信息进行分离，所以将FTP这种控制信息的传送方式称为（</a:t>
            </a:r>
            <a:r>
              <a:rPr kumimoji="0" lang="zh-CN" altLang="en-US" sz="2130" b="0" i="0" u="none" strike="noStrike" kern="1200" cap="none" spc="0" normalizeH="0" baseline="0" noProof="0">
                <a:ln>
                  <a:noFill/>
                </a:ln>
                <a:solidFill>
                  <a:srgbClr val="FFFFFF"/>
                </a:solidFill>
                <a:effectLst/>
                <a:uLnTx/>
                <a:uFillTx/>
                <a:latin typeface="Arial"/>
                <a:ea typeface="微软雅黑"/>
                <a:cs typeface="+mn-cs"/>
              </a:rPr>
              <a:t>带外控制</a:t>
            </a:r>
            <a:r>
              <a:rPr kumimoji="0" lang="zh-CN" altLang="en-US" sz="2130" b="0" i="0" u="none" strike="noStrike" kern="1200" cap="none" spc="0" normalizeH="0" baseline="0" noProof="0">
                <a:ln>
                  <a:noFill/>
                </a:ln>
                <a:solidFill>
                  <a:srgbClr val="000000"/>
                </a:solidFill>
                <a:effectLst/>
                <a:uLnTx/>
                <a:uFillTx/>
                <a:latin typeface="Arial"/>
                <a:ea typeface="微软雅黑"/>
                <a:cs typeface="+mn-cs"/>
              </a:rPr>
              <a:t>）</a:t>
            </a:r>
            <a:endParaRPr kumimoji="0" lang="en-US" altLang="zh-CN"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4" name="文本框 3"/>
          <p:cNvSpPr txBox="1"/>
          <p:nvPr/>
        </p:nvSpPr>
        <p:spPr>
          <a:xfrm>
            <a:off x="647700" y="701040"/>
            <a:ext cx="18434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Arial"/>
                <a:ea typeface="微软雅黑"/>
                <a:cs typeface="+mn-cs"/>
              </a:rPr>
              <a:t>练习</a:t>
            </a:r>
          </a:p>
        </p:txBody>
      </p:sp>
      <p:pic>
        <p:nvPicPr>
          <p:cNvPr id="5" name="图片 4"/>
          <p:cNvPicPr>
            <a:picLocks noChangeAspect="1"/>
          </p:cNvPicPr>
          <p:nvPr/>
        </p:nvPicPr>
        <p:blipFill>
          <a:blip r:embed="rId2"/>
          <a:stretch>
            <a:fillRect/>
          </a:stretch>
        </p:blipFill>
        <p:spPr>
          <a:xfrm>
            <a:off x="583346" y="0"/>
            <a:ext cx="1455316" cy="1435682"/>
          </a:xfrm>
          <a:prstGeom prst="rect">
            <a:avLst/>
          </a:prstGeom>
        </p:spPr>
      </p:pic>
    </p:spTree>
    <p:extLst>
      <p:ext uri="{BB962C8B-B14F-4D97-AF65-F5344CB8AC3E}">
        <p14:creationId xmlns:p14="http://schemas.microsoft.com/office/powerpoint/2010/main" val="32648330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1562735" y="258572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差错检测：利用编码实现数据包传输过程中的比特差错检测。</a:t>
            </a:r>
          </a:p>
        </p:txBody>
      </p:sp>
      <p:sp>
        <p:nvSpPr>
          <p:cNvPr id="7" name="圆角矩形 6"/>
          <p:cNvSpPr/>
          <p:nvPr/>
        </p:nvSpPr>
        <p:spPr>
          <a:xfrm>
            <a:off x="1562735" y="337566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确认：接收方向发送方反馈接收状态。</a:t>
            </a:r>
            <a:r>
              <a:rPr lang="en-US" altLang="zh-CN" sz="2000" dirty="0">
                <a:solidFill>
                  <a:schemeClr val="tx1"/>
                </a:solidFill>
                <a:latin typeface="微软雅黑" panose="020B0503020204020204" charset="-122"/>
                <a:ea typeface="微软雅黑" panose="020B0503020204020204" charset="-122"/>
              </a:rPr>
              <a:t>ACK</a:t>
            </a:r>
            <a:r>
              <a:rPr lang="zh-CN" altLang="en-US" sz="2000" dirty="0">
                <a:solidFill>
                  <a:schemeClr val="tx1"/>
                </a:solidFill>
                <a:latin typeface="微软雅黑" panose="020B0503020204020204" charset="-122"/>
                <a:ea typeface="微软雅黑" panose="020B0503020204020204" charset="-122"/>
              </a:rPr>
              <a:t>（肯定确认）；</a:t>
            </a:r>
            <a:r>
              <a:rPr lang="en-US" altLang="zh-CN" sz="2000" dirty="0">
                <a:solidFill>
                  <a:schemeClr val="tx1"/>
                </a:solidFill>
                <a:latin typeface="微软雅黑" panose="020B0503020204020204" charset="-122"/>
                <a:ea typeface="微软雅黑" panose="020B0503020204020204" charset="-122"/>
              </a:rPr>
              <a:t>NAK</a:t>
            </a:r>
            <a:r>
              <a:rPr lang="zh-CN" altLang="en-US" sz="2000" dirty="0">
                <a:solidFill>
                  <a:schemeClr val="tx1"/>
                </a:solidFill>
                <a:latin typeface="微软雅黑" panose="020B0503020204020204" charset="-122"/>
                <a:ea typeface="微软雅黑" panose="020B0503020204020204" charset="-122"/>
              </a:rPr>
              <a:t>（否定确认）</a:t>
            </a:r>
          </a:p>
        </p:txBody>
      </p:sp>
      <p:sp>
        <p:nvSpPr>
          <p:cNvPr id="8" name="圆角矩形 7"/>
          <p:cNvSpPr/>
          <p:nvPr/>
        </p:nvSpPr>
        <p:spPr>
          <a:xfrm>
            <a:off x="1562735" y="4162425"/>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重传：发送方</a:t>
            </a:r>
            <a:r>
              <a:rPr lang="zh-CN" altLang="en-US" sz="2000" dirty="0">
                <a:solidFill>
                  <a:srgbClr val="FF0000"/>
                </a:solidFill>
                <a:latin typeface="微软雅黑" panose="020B0503020204020204" charset="-122"/>
                <a:ea typeface="微软雅黑" panose="020B0503020204020204" charset="-122"/>
              </a:rPr>
              <a:t>重新</a:t>
            </a:r>
            <a:r>
              <a:rPr lang="zh-CN" altLang="en-US" sz="2000" dirty="0">
                <a:solidFill>
                  <a:schemeClr val="tx1"/>
                </a:solidFill>
                <a:latin typeface="微软雅黑" panose="020B0503020204020204" charset="-122"/>
                <a:ea typeface="微软雅黑" panose="020B0503020204020204" charset="-122"/>
              </a:rPr>
              <a:t>发送接收方没有正确接收的数据。</a:t>
            </a:r>
          </a:p>
        </p:txBody>
      </p:sp>
      <p:sp>
        <p:nvSpPr>
          <p:cNvPr id="9" name="圆角矩形 8"/>
          <p:cNvSpPr/>
          <p:nvPr/>
        </p:nvSpPr>
        <p:spPr>
          <a:xfrm>
            <a:off x="1562735" y="495300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序号：确保数据按序提交。</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基于不可靠信道实现可靠数据传输采取的措施：</a:t>
            </a:r>
          </a:p>
        </p:txBody>
      </p:sp>
      <p:grpSp>
        <p:nvGrpSpPr>
          <p:cNvPr id="15" name="组合 14"/>
          <p:cNvGrpSpPr/>
          <p:nvPr/>
        </p:nvGrpSpPr>
        <p:grpSpPr>
          <a:xfrm>
            <a:off x="6520354" y="296257"/>
            <a:ext cx="5627594" cy="1247734"/>
            <a:chOff x="5977894" y="281374"/>
            <a:chExt cx="5627594" cy="1247734"/>
          </a:xfrm>
        </p:grpSpPr>
        <p:sp>
          <p:nvSpPr>
            <p:cNvPr id="16" name="左大括号 1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0" name="矩形 1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21" name="矩形 20"/>
          <p:cNvSpPr/>
          <p:nvPr/>
        </p:nvSpPr>
        <p:spPr>
          <a:xfrm>
            <a:off x="2107005" y="5743575"/>
            <a:ext cx="9117612" cy="499624"/>
          </a:xfrm>
          <a:prstGeom prst="rect">
            <a:avLst/>
          </a:prstGeom>
        </p:spPr>
        <p:txBody>
          <a:bodyPr wrap="square">
            <a:spAutoFit/>
          </a:bodyPr>
          <a:lstStyle/>
          <a:p>
            <a:pPr>
              <a:lnSpc>
                <a:spcPct val="150000"/>
              </a:lnSpc>
            </a:pPr>
            <a:r>
              <a:rPr lang="zh-CN" altLang="en-US" sz="2000" dirty="0">
                <a:solidFill>
                  <a:srgbClr val="333333"/>
                </a:solidFill>
                <a:latin typeface="+mn-ea"/>
              </a:rPr>
              <a:t>对数据进行编号，即便不按序到达，可以按序提交。</a:t>
            </a:r>
            <a:endParaRPr lang="en-US" altLang="zh-CN" sz="2000" dirty="0">
              <a:solidFill>
                <a:srgbClr val="333333"/>
              </a:solidFill>
              <a:latin typeface="+mn-ea"/>
            </a:endParaRPr>
          </a:p>
        </p:txBody>
      </p:sp>
      <p:sp>
        <p:nvSpPr>
          <p:cNvPr id="22"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20399063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1562735" y="258572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差错检测：利用编码实现数据包传输过程中的比特差错检测。</a:t>
            </a:r>
          </a:p>
        </p:txBody>
      </p:sp>
      <p:sp>
        <p:nvSpPr>
          <p:cNvPr id="7" name="圆角矩形 6"/>
          <p:cNvSpPr/>
          <p:nvPr/>
        </p:nvSpPr>
        <p:spPr>
          <a:xfrm>
            <a:off x="1562735" y="337566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确认：接收方向发送方反馈接收状态。</a:t>
            </a:r>
            <a:r>
              <a:rPr lang="en-US" altLang="zh-CN" sz="2000" dirty="0">
                <a:solidFill>
                  <a:srgbClr val="FF0000"/>
                </a:solidFill>
                <a:latin typeface="微软雅黑" panose="020B0503020204020204" charset="-122"/>
                <a:ea typeface="微软雅黑" panose="020B0503020204020204" charset="-122"/>
              </a:rPr>
              <a:t>ACK</a:t>
            </a:r>
            <a:r>
              <a:rPr lang="zh-CN" altLang="en-US" sz="2000" dirty="0">
                <a:solidFill>
                  <a:srgbClr val="FF0000"/>
                </a:solidFill>
                <a:latin typeface="微软雅黑" panose="020B0503020204020204" charset="-122"/>
                <a:ea typeface="微软雅黑" panose="020B0503020204020204" charset="-122"/>
              </a:rPr>
              <a:t>（肯定确认）</a:t>
            </a:r>
            <a:r>
              <a:rPr lang="zh-CN" altLang="en-US" sz="2000" dirty="0">
                <a:solidFill>
                  <a:schemeClr val="tx1"/>
                </a:solidFill>
                <a:latin typeface="微软雅黑" panose="020B0503020204020204" charset="-122"/>
                <a:ea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rPr>
              <a:t>NAK</a:t>
            </a:r>
            <a:r>
              <a:rPr lang="zh-CN" altLang="en-US" sz="2000" dirty="0">
                <a:solidFill>
                  <a:schemeClr val="tx1"/>
                </a:solidFill>
                <a:latin typeface="微软雅黑" panose="020B0503020204020204" charset="-122"/>
                <a:ea typeface="微软雅黑" panose="020B0503020204020204" charset="-122"/>
              </a:rPr>
              <a:t>（否定确认）</a:t>
            </a:r>
          </a:p>
        </p:txBody>
      </p:sp>
      <p:sp>
        <p:nvSpPr>
          <p:cNvPr id="8" name="圆角矩形 7"/>
          <p:cNvSpPr/>
          <p:nvPr/>
        </p:nvSpPr>
        <p:spPr>
          <a:xfrm>
            <a:off x="1562735" y="4162425"/>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重传：发送方</a:t>
            </a:r>
            <a:r>
              <a:rPr lang="zh-CN" altLang="en-US" sz="2000" dirty="0">
                <a:solidFill>
                  <a:srgbClr val="FF0000"/>
                </a:solidFill>
                <a:latin typeface="微软雅黑" panose="020B0503020204020204" charset="-122"/>
                <a:ea typeface="微软雅黑" panose="020B0503020204020204" charset="-122"/>
              </a:rPr>
              <a:t>重新</a:t>
            </a:r>
            <a:r>
              <a:rPr lang="zh-CN" altLang="en-US" sz="2000" dirty="0">
                <a:solidFill>
                  <a:schemeClr val="tx1"/>
                </a:solidFill>
                <a:latin typeface="微软雅黑" panose="020B0503020204020204" charset="-122"/>
                <a:ea typeface="微软雅黑" panose="020B0503020204020204" charset="-122"/>
              </a:rPr>
              <a:t>发送接收方没有正确接收的数据。</a:t>
            </a:r>
          </a:p>
        </p:txBody>
      </p:sp>
      <p:sp>
        <p:nvSpPr>
          <p:cNvPr id="9" name="圆角矩形 8"/>
          <p:cNvSpPr/>
          <p:nvPr/>
        </p:nvSpPr>
        <p:spPr>
          <a:xfrm>
            <a:off x="1562735" y="495300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序号：确保数据按序提交。</a:t>
            </a:r>
          </a:p>
        </p:txBody>
      </p:sp>
      <p:sp>
        <p:nvSpPr>
          <p:cNvPr id="10" name="圆角矩形 9"/>
          <p:cNvSpPr/>
          <p:nvPr/>
        </p:nvSpPr>
        <p:spPr>
          <a:xfrm>
            <a:off x="1562735" y="5754370"/>
            <a:ext cx="923226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计时器：</a:t>
            </a:r>
            <a:r>
              <a:rPr lang="zh-CN" altLang="en-US" sz="2000" dirty="0">
                <a:solidFill>
                  <a:srgbClr val="FF0000"/>
                </a:solidFill>
                <a:latin typeface="微软雅黑" panose="020B0503020204020204" charset="-122"/>
                <a:ea typeface="微软雅黑" panose="020B0503020204020204" charset="-122"/>
              </a:rPr>
              <a:t>解决</a:t>
            </a:r>
            <a:r>
              <a:rPr lang="zh-CN" altLang="en-US" sz="2000" dirty="0">
                <a:solidFill>
                  <a:schemeClr val="tx1"/>
                </a:solidFill>
                <a:latin typeface="微软雅黑" panose="020B0503020204020204" charset="-122"/>
                <a:ea typeface="微软雅黑" panose="020B0503020204020204" charset="-122"/>
              </a:rPr>
              <a:t>数据丢失问题。</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a:latin typeface="微软雅黑" panose="020B0503020204020204" charset="-122"/>
                <a:ea typeface="微软雅黑" panose="020B0503020204020204" charset="-122"/>
              </a:rPr>
              <a:t>基于不可靠信道实现可靠数据传输采取的措施：</a:t>
            </a:r>
          </a:p>
        </p:txBody>
      </p:sp>
      <p:grpSp>
        <p:nvGrpSpPr>
          <p:cNvPr id="15" name="组合 14"/>
          <p:cNvGrpSpPr/>
          <p:nvPr/>
        </p:nvGrpSpPr>
        <p:grpSpPr>
          <a:xfrm>
            <a:off x="6520354" y="296257"/>
            <a:ext cx="5627594" cy="1247734"/>
            <a:chOff x="5977894" y="281374"/>
            <a:chExt cx="5627594" cy="1247734"/>
          </a:xfrm>
        </p:grpSpPr>
        <p:sp>
          <p:nvSpPr>
            <p:cNvPr id="16" name="左大括号 1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0" name="矩形 1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21" name="文本框 2"/>
          <p:cNvSpPr txBox="1"/>
          <p:nvPr>
            <p:custDataLst>
              <p:tags r:id="rId1"/>
            </p:custDataLst>
          </p:nvPr>
        </p:nvSpPr>
        <p:spPr>
          <a:xfrm>
            <a:off x="365343" y="682147"/>
            <a:ext cx="6058443"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sym typeface="+mn-ea"/>
              </a:rPr>
              <a:t>知识点</a:t>
            </a:r>
            <a:r>
              <a:rPr lang="en-US" altLang="zh-CN" sz="2400" b="0" dirty="0">
                <a:solidFill>
                  <a:schemeClr val="tx1"/>
                </a:solidFill>
                <a:latin typeface="黑体" panose="02010609060101010101" pitchFamily="49" charset="-122"/>
                <a:ea typeface="黑体" panose="02010609060101010101" pitchFamily="49" charset="-122"/>
                <a:sym typeface="+mn-ea"/>
              </a:rPr>
              <a:t>1</a:t>
            </a:r>
            <a:r>
              <a:rPr lang="zh-CN" altLang="en-US" sz="2400" b="0" dirty="0">
                <a:solidFill>
                  <a:schemeClr val="tx1"/>
                </a:solidFill>
                <a:latin typeface="黑体" panose="02010609060101010101" pitchFamily="49" charset="-122"/>
                <a:ea typeface="黑体" panose="02010609060101010101" pitchFamily="49" charset="-122"/>
                <a:sym typeface="+mn-ea"/>
              </a:rPr>
              <a:t>：可靠数据传输基本原理</a:t>
            </a:r>
            <a:r>
              <a:rPr lang="en-US" altLang="zh-CN" sz="2400" b="0" dirty="0">
                <a:solidFill>
                  <a:schemeClr val="tx1"/>
                </a:solidFill>
                <a:latin typeface="黑体" panose="02010609060101010101" pitchFamily="49" charset="-122"/>
                <a:ea typeface="黑体" panose="02010609060101010101" pitchFamily="49" charset="-122"/>
                <a:sym typeface="+mn-ea"/>
              </a:rPr>
              <a:t>【</a:t>
            </a:r>
            <a:r>
              <a:rPr lang="zh-CN" altLang="en-US" sz="2400" b="0" dirty="0">
                <a:solidFill>
                  <a:schemeClr val="tx1"/>
                </a:solidFill>
                <a:latin typeface="黑体" panose="02010609060101010101" pitchFamily="49" charset="-122"/>
                <a:ea typeface="黑体" panose="02010609060101010101" pitchFamily="49" charset="-122"/>
                <a:sym typeface="+mn-ea"/>
              </a:rPr>
              <a:t>选择</a:t>
            </a:r>
            <a:r>
              <a:rPr lang="en-US" altLang="zh-CN" sz="24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3542493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8743950" cy="3415030"/>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不可靠传输信道的不可靠性主要表现的方面中不包括（）</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A:比特差错</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B:出现乱序</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C:数据丢失</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D:数据重复</a:t>
            </a:r>
          </a:p>
        </p:txBody>
      </p:sp>
      <p:pic>
        <p:nvPicPr>
          <p:cNvPr id="5" name="图片 4"/>
          <p:cNvPicPr>
            <a:picLocks noChangeAspect="1"/>
          </p:cNvPicPr>
          <p:nvPr/>
        </p:nvPicPr>
        <p:blipFill rotWithShape="1">
          <a:blip r:embed="rId2"/>
          <a:srcRect l="13492" t="16443" r="17411" b="19684"/>
          <a:stretch/>
        </p:blipFill>
        <p:spPr>
          <a:xfrm>
            <a:off x="8449056" y="3935110"/>
            <a:ext cx="3320415" cy="2521518"/>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8743950" cy="3415030"/>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不可靠传输信道的不可靠性主要表现的方面中不包括（</a:t>
            </a:r>
            <a:r>
              <a:rPr lang="en-US" altLang="zh-CN" sz="2400" b="1">
                <a:solidFill>
                  <a:srgbClr val="C00000"/>
                </a:solidFill>
                <a:latin typeface="微软雅黑" panose="020B0503020204020204" charset="-122"/>
                <a:ea typeface="微软雅黑" panose="020B0503020204020204" charset="-122"/>
                <a:cs typeface="微软雅黑" panose="020B0503020204020204" charset="-122"/>
              </a:rPr>
              <a:t>D</a:t>
            </a:r>
            <a:r>
              <a:rPr lang="zh-CN" altLang="en-US" sz="2400">
                <a:latin typeface="微软雅黑" panose="020B0503020204020204" charset="-122"/>
                <a:ea typeface="微软雅黑" panose="020B0503020204020204" charset="-122"/>
                <a:cs typeface="微软雅黑" panose="020B0503020204020204" charset="-122"/>
              </a:rPr>
              <a:t>）</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A:比特差错</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B:出现乱序</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C:数据丢失</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b="1">
                <a:solidFill>
                  <a:srgbClr val="C00000"/>
                </a:solidFill>
                <a:latin typeface="微软雅黑" panose="020B0503020204020204" charset="-122"/>
                <a:ea typeface="微软雅黑" panose="020B0503020204020204" charset="-122"/>
                <a:cs typeface="微软雅黑" panose="020B0503020204020204" charset="-122"/>
              </a:rPr>
              <a:t>D:数据重复</a:t>
            </a:r>
          </a:p>
        </p:txBody>
      </p:sp>
      <p:pic>
        <p:nvPicPr>
          <p:cNvPr id="5" name="图片 4"/>
          <p:cNvPicPr>
            <a:picLocks noChangeAspect="1"/>
          </p:cNvPicPr>
          <p:nvPr/>
        </p:nvPicPr>
        <p:blipFill rotWithShape="1">
          <a:blip r:embed="rId2"/>
          <a:srcRect l="13492" t="16443" r="17411" b="19684"/>
          <a:stretch/>
        </p:blipFill>
        <p:spPr>
          <a:xfrm>
            <a:off x="8449056" y="3935110"/>
            <a:ext cx="3320415" cy="2521518"/>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8743950" cy="3784600"/>
          </a:xfrm>
          <a:prstGeom prst="rect">
            <a:avLst/>
          </a:prstGeom>
          <a:noFill/>
        </p:spPr>
        <p:txBody>
          <a:bodyPr wrap="square" rtlCol="0" anchor="t">
            <a:spAutoFit/>
          </a:bodyPr>
          <a:lstStyle/>
          <a:p>
            <a:r>
              <a:rPr sz="2400">
                <a:latin typeface="微软雅黑" panose="020B0503020204020204" charset="-122"/>
                <a:ea typeface="微软雅黑" panose="020B0503020204020204" charset="-122"/>
                <a:cs typeface="微软雅黑" panose="020B0503020204020204" charset="-122"/>
              </a:rPr>
              <a:t>在实现可靠数据传输的措施中，用于实现接收方向发送方反馈接收状态的措施是（）</a:t>
            </a:r>
          </a:p>
          <a:p>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A:差错检测</a:t>
            </a:r>
          </a:p>
          <a:p>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B:确认</a:t>
            </a:r>
          </a:p>
          <a:p>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C:重传</a:t>
            </a:r>
          </a:p>
          <a:p>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D:计时器</a:t>
            </a:r>
          </a:p>
        </p:txBody>
      </p:sp>
      <p:pic>
        <p:nvPicPr>
          <p:cNvPr id="5" name="图片 4"/>
          <p:cNvPicPr>
            <a:picLocks noChangeAspect="1"/>
          </p:cNvPicPr>
          <p:nvPr/>
        </p:nvPicPr>
        <p:blipFill rotWithShape="1">
          <a:blip r:embed="rId2"/>
          <a:srcRect l="13492" t="16443" r="17411" b="19684"/>
          <a:stretch/>
        </p:blipFill>
        <p:spPr>
          <a:xfrm>
            <a:off x="8449056" y="3935110"/>
            <a:ext cx="3320415" cy="2521518"/>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8743950" cy="3784600"/>
          </a:xfrm>
          <a:prstGeom prst="rect">
            <a:avLst/>
          </a:prstGeom>
          <a:noFill/>
        </p:spPr>
        <p:txBody>
          <a:bodyPr wrap="square" rtlCol="0" anchor="t">
            <a:spAutoFit/>
          </a:bodyPr>
          <a:lstStyle/>
          <a:p>
            <a:r>
              <a:rPr sz="2400">
                <a:latin typeface="微软雅黑" panose="020B0503020204020204" charset="-122"/>
                <a:ea typeface="微软雅黑" panose="020B0503020204020204" charset="-122"/>
                <a:cs typeface="微软雅黑" panose="020B0503020204020204" charset="-122"/>
              </a:rPr>
              <a:t>在实现可靠数据传输的措施中，用于实现接收方向发送方反馈接收状态的措施是（）</a:t>
            </a:r>
          </a:p>
          <a:p>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A:差错检测</a:t>
            </a:r>
          </a:p>
          <a:p>
            <a:endParaRPr sz="2400">
              <a:latin typeface="微软雅黑" panose="020B0503020204020204" charset="-122"/>
              <a:ea typeface="微软雅黑" panose="020B0503020204020204" charset="-122"/>
              <a:cs typeface="微软雅黑" panose="020B0503020204020204" charset="-122"/>
            </a:endParaRPr>
          </a:p>
          <a:p>
            <a:r>
              <a:rPr sz="2400" b="1">
                <a:solidFill>
                  <a:srgbClr val="C00000"/>
                </a:solidFill>
                <a:latin typeface="微软雅黑" panose="020B0503020204020204" charset="-122"/>
                <a:ea typeface="微软雅黑" panose="020B0503020204020204" charset="-122"/>
                <a:cs typeface="微软雅黑" panose="020B0503020204020204" charset="-122"/>
              </a:rPr>
              <a:t>B:确认</a:t>
            </a:r>
            <a:endParaRPr sz="2400">
              <a:latin typeface="微软雅黑" panose="020B0503020204020204" charset="-122"/>
              <a:ea typeface="微软雅黑" panose="020B0503020204020204" charset="-122"/>
              <a:cs typeface="微软雅黑" panose="020B0503020204020204" charset="-122"/>
            </a:endParaRPr>
          </a:p>
          <a:p>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C:重传</a:t>
            </a:r>
          </a:p>
          <a:p>
            <a:endParaRPr sz="2400">
              <a:latin typeface="微软雅黑" panose="020B0503020204020204" charset="-122"/>
              <a:ea typeface="微软雅黑" panose="020B0503020204020204" charset="-122"/>
              <a:cs typeface="微软雅黑" panose="020B0503020204020204" charset="-122"/>
            </a:endParaRPr>
          </a:p>
          <a:p>
            <a:r>
              <a:rPr sz="2400">
                <a:latin typeface="微软雅黑" panose="020B0503020204020204" charset="-122"/>
                <a:ea typeface="微软雅黑" panose="020B0503020204020204" charset="-122"/>
                <a:cs typeface="微软雅黑" panose="020B0503020204020204" charset="-122"/>
              </a:rPr>
              <a:t>D:计时器</a:t>
            </a:r>
          </a:p>
        </p:txBody>
      </p:sp>
      <p:pic>
        <p:nvPicPr>
          <p:cNvPr id="5" name="图片 4"/>
          <p:cNvPicPr>
            <a:picLocks noChangeAspect="1"/>
          </p:cNvPicPr>
          <p:nvPr/>
        </p:nvPicPr>
        <p:blipFill rotWithShape="1">
          <a:blip r:embed="rId2"/>
          <a:srcRect l="13492" t="16443" r="17411" b="19684"/>
          <a:stretch/>
        </p:blipFill>
        <p:spPr>
          <a:xfrm>
            <a:off x="8449056" y="3935110"/>
            <a:ext cx="3320415" cy="2521518"/>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1163955" y="1536700"/>
            <a:ext cx="9525635" cy="3415030"/>
          </a:xfrm>
          <a:prstGeom prst="rect">
            <a:avLst/>
          </a:prstGeom>
          <a:noFill/>
        </p:spPr>
        <p:txBody>
          <a:bodyPr wrap="square" rtlCol="0" anchor="t">
            <a:spAutoFit/>
          </a:bodyPr>
          <a:lstStyle/>
          <a:p>
            <a:r>
              <a:rPr lang="zh-CN" altLang="en-US" sz="2400">
                <a:latin typeface="微软雅黑" panose="020B0503020204020204" charset="-122"/>
                <a:ea typeface="微软雅黑" panose="020B0503020204020204" charset="-122"/>
                <a:cs typeface="微软雅黑" panose="020B0503020204020204" charset="-122"/>
              </a:rPr>
              <a:t>在实现可靠数据传输的措施中，能解决数据丢失问题的是（）</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A:序号</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B:确认</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C:重传</a:t>
            </a:r>
          </a:p>
          <a:p>
            <a:endParaRPr lang="zh-CN" altLang="en-US" sz="2400">
              <a:latin typeface="微软雅黑" panose="020B0503020204020204" charset="-122"/>
              <a:ea typeface="微软雅黑" panose="020B0503020204020204" charset="-122"/>
              <a:cs typeface="微软雅黑" panose="020B0503020204020204" charset="-122"/>
            </a:endParaRPr>
          </a:p>
          <a:p>
            <a:r>
              <a:rPr lang="zh-CN" altLang="en-US" sz="2400">
                <a:latin typeface="微软雅黑" panose="020B0503020204020204" charset="-122"/>
                <a:ea typeface="微软雅黑" panose="020B0503020204020204" charset="-122"/>
                <a:cs typeface="微软雅黑" panose="020B0503020204020204" charset="-122"/>
              </a:rPr>
              <a:t>D:计时器</a:t>
            </a:r>
          </a:p>
        </p:txBody>
      </p:sp>
      <p:pic>
        <p:nvPicPr>
          <p:cNvPr id="5" name="图片 4"/>
          <p:cNvPicPr>
            <a:picLocks noChangeAspect="1"/>
          </p:cNvPicPr>
          <p:nvPr/>
        </p:nvPicPr>
        <p:blipFill rotWithShape="1">
          <a:blip r:embed="rId2"/>
          <a:srcRect l="13492" t="16443" r="17411" b="19684"/>
          <a:stretch/>
        </p:blipFill>
        <p:spPr>
          <a:xfrm>
            <a:off x="8449056" y="3935110"/>
            <a:ext cx="3320415" cy="2521518"/>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1163955" y="1536700"/>
            <a:ext cx="9525635" cy="3415030"/>
          </a:xfrm>
          <a:prstGeom prst="rect">
            <a:avLst/>
          </a:prstGeom>
          <a:noFill/>
        </p:spPr>
        <p:txBody>
          <a:bodyPr wrap="square" rtlCol="0"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在实现可靠数据传输的措施中，能</a:t>
            </a:r>
            <a:r>
              <a:rPr lang="zh-CN" altLang="en-US" sz="2400" dirty="0">
                <a:solidFill>
                  <a:srgbClr val="C00000"/>
                </a:solidFill>
                <a:latin typeface="微软雅黑" panose="020B0503020204020204" charset="-122"/>
                <a:ea typeface="微软雅黑" panose="020B0503020204020204" charset="-122"/>
                <a:cs typeface="微软雅黑" panose="020B0503020204020204" charset="-122"/>
              </a:rPr>
              <a:t>解决</a:t>
            </a:r>
            <a:r>
              <a:rPr lang="zh-CN" altLang="en-US" sz="2400" dirty="0">
                <a:latin typeface="微软雅黑" panose="020B0503020204020204" charset="-122"/>
                <a:ea typeface="微软雅黑" panose="020B0503020204020204" charset="-122"/>
                <a:cs typeface="微软雅黑" panose="020B0503020204020204" charset="-122"/>
              </a:rPr>
              <a:t>数据丢失问题的是（</a:t>
            </a:r>
            <a:r>
              <a:rPr lang="en-US" altLang="zh-CN" sz="2400" b="1" dirty="0">
                <a:solidFill>
                  <a:srgbClr val="C00000"/>
                </a:solidFill>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A:序号</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B:确认</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C:重传</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D:计时器</a:t>
            </a:r>
          </a:p>
        </p:txBody>
      </p:sp>
      <p:pic>
        <p:nvPicPr>
          <p:cNvPr id="5" name="图片 4"/>
          <p:cNvPicPr>
            <a:picLocks noChangeAspect="1"/>
          </p:cNvPicPr>
          <p:nvPr/>
        </p:nvPicPr>
        <p:blipFill rotWithShape="1">
          <a:blip r:embed="rId2"/>
          <a:srcRect l="13492" t="16443" r="17411" b="19684"/>
          <a:stretch/>
        </p:blipFill>
        <p:spPr>
          <a:xfrm>
            <a:off x="8449056" y="3935110"/>
            <a:ext cx="3320415" cy="2521518"/>
          </a:xfrm>
          <a:prstGeom prst="rect">
            <a:avLst/>
          </a:prstGeom>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2628265"/>
            <a:ext cx="2031325" cy="1134413"/>
          </a:xfrm>
          <a:prstGeom prst="rect">
            <a:avLst/>
          </a:prstGeom>
        </p:spPr>
        <p:txBody>
          <a:bodyPr wrap="none">
            <a:spAutoFit/>
          </a:bodyPr>
          <a:lstStyle/>
          <a:p>
            <a:pPr algn="ctr">
              <a:lnSpc>
                <a:spcPct val="150000"/>
              </a:lnSpc>
            </a:pPr>
            <a:r>
              <a:rPr lang="zh-CN" altLang="en-US" sz="2400" dirty="0"/>
              <a:t>停</a:t>
            </a:r>
            <a:r>
              <a:rPr lang="en-US" altLang="zh-CN" sz="2400" dirty="0"/>
              <a:t>-</a:t>
            </a:r>
            <a:r>
              <a:rPr lang="zh-CN" altLang="en-US" sz="2400" dirty="0"/>
              <a:t>等协议与</a:t>
            </a:r>
            <a:endParaRPr lang="en-US" altLang="zh-CN" sz="2400" dirty="0"/>
          </a:p>
          <a:p>
            <a:pPr algn="ctr">
              <a:lnSpc>
                <a:spcPct val="150000"/>
              </a:lnSpc>
            </a:pPr>
            <a:r>
              <a:rPr lang="zh-CN" altLang="en-US" sz="2400" dirty="0"/>
              <a:t>滑动窗口协议</a:t>
            </a:r>
            <a:endParaRPr lang="en-US" altLang="zh-CN" sz="2400" dirty="0"/>
          </a:p>
        </p:txBody>
      </p:sp>
      <p:sp>
        <p:nvSpPr>
          <p:cNvPr id="6" name="左大括号 5"/>
          <p:cNvSpPr/>
          <p:nvPr/>
        </p:nvSpPr>
        <p:spPr>
          <a:xfrm>
            <a:off x="1877496" y="1170433"/>
            <a:ext cx="313650" cy="426110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fontAlgn="base"/>
            <a:endParaRPr lang="zh-CN" altLang="en-US" strike="noStrike" noProof="1"/>
          </a:p>
        </p:txBody>
      </p:sp>
      <p:sp>
        <p:nvSpPr>
          <p:cNvPr id="9" name="文本框 8"/>
          <p:cNvSpPr txBox="1"/>
          <p:nvPr/>
        </p:nvSpPr>
        <p:spPr>
          <a:xfrm>
            <a:off x="2191146" y="1315826"/>
            <a:ext cx="5050902" cy="3970318"/>
          </a:xfrm>
          <a:prstGeom prst="rect">
            <a:avLst/>
          </a:prstGeom>
          <a:noFill/>
        </p:spPr>
        <p:txBody>
          <a:bodyPr wrap="square" rtlCol="0">
            <a:spAutoFit/>
          </a:bodyPr>
          <a:lstStyle/>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可靠数据传输基本原理</a:t>
            </a: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停</a:t>
            </a:r>
            <a:r>
              <a:rPr lang="en-US" altLang="zh-CN" sz="2400" noProof="1">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等协议</a:t>
            </a:r>
            <a:endParaRPr lang="en-US" altLang="zh-CN" sz="2400" noProof="1">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滑动窗口协议</a:t>
            </a:r>
            <a:endParaRPr lang="en-US" altLang="zh-CN" sz="2400" noProof="1">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97355801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3557270" y="2597150"/>
            <a:ext cx="490537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差错检测、确认、重传、序号、计时器</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基于不可靠信道实现可靠数据传输采取的措施：</a:t>
            </a:r>
          </a:p>
        </p:txBody>
      </p:sp>
      <p:grpSp>
        <p:nvGrpSpPr>
          <p:cNvPr id="17" name="组合 16"/>
          <p:cNvGrpSpPr/>
          <p:nvPr/>
        </p:nvGrpSpPr>
        <p:grpSpPr>
          <a:xfrm>
            <a:off x="6520354" y="296257"/>
            <a:ext cx="5627594" cy="1247734"/>
            <a:chOff x="5977894" y="281374"/>
            <a:chExt cx="5627594" cy="1247734"/>
          </a:xfrm>
        </p:grpSpPr>
        <p:sp>
          <p:nvSpPr>
            <p:cNvPr id="18" name="左大括号 1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21" name="矩形 20"/>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2" name="矩形 21"/>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116205" y="2006600"/>
            <a:ext cx="11959590" cy="1073785"/>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130" b="0" i="0" u="none" strike="noStrike" kern="1200" cap="none" spc="0" normalizeH="0" baseline="0" noProof="0">
                <a:ln>
                  <a:noFill/>
                </a:ln>
                <a:solidFill>
                  <a:srgbClr val="000000"/>
                </a:solidFill>
                <a:effectLst/>
                <a:uLnTx/>
                <a:uFillTx/>
                <a:latin typeface="Arial"/>
                <a:ea typeface="微软雅黑"/>
                <a:cs typeface="+mn-cs"/>
              </a:rPr>
              <a:t>       </a:t>
            </a:r>
            <a:r>
              <a:rPr kumimoji="0" lang="zh-CN" altLang="en-US" sz="2130" b="0" i="0" u="none" strike="noStrike" kern="1200" cap="none" spc="0" normalizeH="0" baseline="0" noProof="0">
                <a:ln>
                  <a:noFill/>
                </a:ln>
                <a:solidFill>
                  <a:srgbClr val="000000"/>
                </a:solidFill>
                <a:effectLst/>
                <a:uLnTx/>
                <a:uFillTx/>
                <a:latin typeface="Arial"/>
                <a:ea typeface="微软雅黑"/>
                <a:cs typeface="+mn-cs"/>
              </a:rPr>
              <a:t>由于FTP专门使用一个独立的控制连接传输控制信息，与传输文件信息进行分离，所以将FTP这种控制信息的传送方式称为（</a:t>
            </a:r>
            <a:r>
              <a:rPr kumimoji="0" lang="zh-CN" altLang="en-US" sz="2130" b="0" i="0" u="none" strike="noStrike" kern="1200" cap="none" spc="0" normalizeH="0" baseline="0" noProof="0">
                <a:ln>
                  <a:noFill/>
                </a:ln>
                <a:solidFill>
                  <a:srgbClr val="E9403C"/>
                </a:solidFill>
                <a:effectLst/>
                <a:uLnTx/>
                <a:uFillTx/>
                <a:latin typeface="Arial"/>
                <a:ea typeface="微软雅黑"/>
                <a:cs typeface="+mn-cs"/>
              </a:rPr>
              <a:t>带外控制</a:t>
            </a:r>
            <a:r>
              <a:rPr kumimoji="0" lang="zh-CN" altLang="en-US" sz="2130" b="0" i="0" u="none" strike="noStrike" kern="1200" cap="none" spc="0" normalizeH="0" baseline="0" noProof="0">
                <a:ln>
                  <a:noFill/>
                </a:ln>
                <a:solidFill>
                  <a:srgbClr val="000000"/>
                </a:solidFill>
                <a:effectLst/>
                <a:uLnTx/>
                <a:uFillTx/>
                <a:latin typeface="Arial"/>
                <a:ea typeface="微软雅黑"/>
                <a:cs typeface="+mn-cs"/>
              </a:rPr>
              <a:t>）</a:t>
            </a:r>
            <a:endParaRPr kumimoji="0" lang="en-US" altLang="zh-CN"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4" name="文本框 3"/>
          <p:cNvSpPr txBox="1"/>
          <p:nvPr/>
        </p:nvSpPr>
        <p:spPr>
          <a:xfrm>
            <a:off x="647700" y="701040"/>
            <a:ext cx="1843405"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Arial"/>
                <a:ea typeface="微软雅黑"/>
                <a:cs typeface="+mn-cs"/>
              </a:rPr>
              <a:t>练习</a:t>
            </a:r>
          </a:p>
        </p:txBody>
      </p:sp>
      <p:pic>
        <p:nvPicPr>
          <p:cNvPr id="5" name="图片 4"/>
          <p:cNvPicPr>
            <a:picLocks noChangeAspect="1"/>
          </p:cNvPicPr>
          <p:nvPr/>
        </p:nvPicPr>
        <p:blipFill>
          <a:blip r:embed="rId2"/>
          <a:stretch>
            <a:fillRect/>
          </a:stretch>
        </p:blipFill>
        <p:spPr>
          <a:xfrm>
            <a:off x="583346" y="0"/>
            <a:ext cx="1455316" cy="1435682"/>
          </a:xfrm>
          <a:prstGeom prst="rect">
            <a:avLst/>
          </a:prstGeom>
        </p:spPr>
      </p:pic>
    </p:spTree>
    <p:extLst>
      <p:ext uri="{BB962C8B-B14F-4D97-AF65-F5344CB8AC3E}">
        <p14:creationId xmlns:p14="http://schemas.microsoft.com/office/powerpoint/2010/main" val="292944070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3557270" y="2597150"/>
            <a:ext cx="490537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差错检测、确认、重传、序号、计时器</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基于不可靠信道实现可靠数据传输采取的措施：</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352" y="4306896"/>
            <a:ext cx="1700784" cy="170078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3136" y="3298825"/>
            <a:ext cx="1136087" cy="1136087"/>
          </a:xfrm>
          <a:prstGeom prst="rect">
            <a:avLst/>
          </a:prstGeom>
        </p:spPr>
      </p:pic>
      <p:sp>
        <p:nvSpPr>
          <p:cNvPr id="9" name="文本框 8"/>
          <p:cNvSpPr txBox="1"/>
          <p:nvPr/>
        </p:nvSpPr>
        <p:spPr>
          <a:xfrm>
            <a:off x="1863248" y="6153984"/>
            <a:ext cx="1078992" cy="400110"/>
          </a:xfrm>
          <a:prstGeom prst="rect">
            <a:avLst/>
          </a:prstGeom>
          <a:noFill/>
        </p:spPr>
        <p:txBody>
          <a:bodyPr wrap="square" rtlCol="0">
            <a:spAutoFit/>
          </a:bodyPr>
          <a:lstStyle/>
          <a:p>
            <a:pPr algn="ctr"/>
            <a:r>
              <a:rPr kumimoji="1" lang="zh-CN" altLang="en-US" sz="2000">
                <a:latin typeface="Microsoft YaHei" charset="-122"/>
                <a:ea typeface="Microsoft YaHei" charset="-122"/>
                <a:cs typeface="Microsoft YaHei" charset="-122"/>
              </a:rPr>
              <a:t>发送方</a:t>
            </a: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925" y="4306896"/>
            <a:ext cx="1700784" cy="1700784"/>
          </a:xfrm>
          <a:prstGeom prst="rect">
            <a:avLst/>
          </a:prstGeom>
        </p:spPr>
      </p:pic>
      <p:sp>
        <p:nvSpPr>
          <p:cNvPr id="24" name="文本框 23"/>
          <p:cNvSpPr txBox="1"/>
          <p:nvPr/>
        </p:nvSpPr>
        <p:spPr>
          <a:xfrm>
            <a:off x="9314821" y="6153984"/>
            <a:ext cx="1078992" cy="400110"/>
          </a:xfrm>
          <a:prstGeom prst="rect">
            <a:avLst/>
          </a:prstGeom>
          <a:noFill/>
        </p:spPr>
        <p:txBody>
          <a:bodyPr wrap="square" rtlCol="0">
            <a:spAutoFit/>
          </a:bodyPr>
          <a:lstStyle/>
          <a:p>
            <a:pPr algn="ctr"/>
            <a:r>
              <a:rPr kumimoji="1" lang="zh-CN" altLang="en-US" sz="2000" dirty="0">
                <a:latin typeface="Microsoft YaHei" charset="-122"/>
                <a:ea typeface="Microsoft YaHei" charset="-122"/>
                <a:cs typeface="Microsoft YaHei" charset="-122"/>
              </a:rPr>
              <a:t>接收方</a:t>
            </a:r>
          </a:p>
        </p:txBody>
      </p:sp>
      <p:grpSp>
        <p:nvGrpSpPr>
          <p:cNvPr id="25" name="组合 16"/>
          <p:cNvGrpSpPr/>
          <p:nvPr/>
        </p:nvGrpSpPr>
        <p:grpSpPr>
          <a:xfrm>
            <a:off x="6520354" y="296257"/>
            <a:ext cx="5627594" cy="1247734"/>
            <a:chOff x="5977894" y="281374"/>
            <a:chExt cx="5627594" cy="1247734"/>
          </a:xfrm>
        </p:grpSpPr>
        <p:sp>
          <p:nvSpPr>
            <p:cNvPr id="26" name="左大括号 2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0" name="矩形 29"/>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6293030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3557270" y="2597150"/>
            <a:ext cx="490537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差错检测、确认、重传、序号、计时器</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基于不可靠信道实现可靠数据传输采取的措施：</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352" y="4306896"/>
            <a:ext cx="1700784" cy="170078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01" y="3298825"/>
            <a:ext cx="1136087" cy="1136087"/>
          </a:xfrm>
          <a:prstGeom prst="rect">
            <a:avLst/>
          </a:prstGeom>
        </p:spPr>
      </p:pic>
      <p:sp>
        <p:nvSpPr>
          <p:cNvPr id="9" name="文本框 8"/>
          <p:cNvSpPr txBox="1"/>
          <p:nvPr/>
        </p:nvSpPr>
        <p:spPr>
          <a:xfrm>
            <a:off x="1863248" y="6153984"/>
            <a:ext cx="1078992" cy="400110"/>
          </a:xfrm>
          <a:prstGeom prst="rect">
            <a:avLst/>
          </a:prstGeom>
          <a:noFill/>
        </p:spPr>
        <p:txBody>
          <a:bodyPr wrap="square" rtlCol="0">
            <a:spAutoFit/>
          </a:bodyPr>
          <a:lstStyle/>
          <a:p>
            <a:pPr algn="ctr"/>
            <a:r>
              <a:rPr kumimoji="1" lang="zh-CN" altLang="en-US" sz="2000">
                <a:latin typeface="Microsoft YaHei" charset="-122"/>
                <a:ea typeface="Microsoft YaHei" charset="-122"/>
                <a:cs typeface="Microsoft YaHei" charset="-122"/>
              </a:rPr>
              <a:t>发送方</a:t>
            </a: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925" y="4306896"/>
            <a:ext cx="1700784" cy="1700784"/>
          </a:xfrm>
          <a:prstGeom prst="rect">
            <a:avLst/>
          </a:prstGeom>
        </p:spPr>
      </p:pic>
      <p:sp>
        <p:nvSpPr>
          <p:cNvPr id="24" name="文本框 23"/>
          <p:cNvSpPr txBox="1"/>
          <p:nvPr/>
        </p:nvSpPr>
        <p:spPr>
          <a:xfrm>
            <a:off x="9314821" y="6153984"/>
            <a:ext cx="1078992" cy="400110"/>
          </a:xfrm>
          <a:prstGeom prst="rect">
            <a:avLst/>
          </a:prstGeom>
          <a:noFill/>
        </p:spPr>
        <p:txBody>
          <a:bodyPr wrap="square" rtlCol="0">
            <a:spAutoFit/>
          </a:bodyPr>
          <a:lstStyle/>
          <a:p>
            <a:pPr algn="ctr"/>
            <a:r>
              <a:rPr kumimoji="1" lang="zh-CN" altLang="en-US" sz="2000" dirty="0">
                <a:latin typeface="Microsoft YaHei" charset="-122"/>
                <a:ea typeface="Microsoft YaHei" charset="-122"/>
                <a:cs typeface="Microsoft YaHei" charset="-122"/>
              </a:rPr>
              <a:t>接收方</a:t>
            </a:r>
          </a:p>
        </p:txBody>
      </p:sp>
      <p:cxnSp>
        <p:nvCxnSpPr>
          <p:cNvPr id="10" name="直线箭头连接符 9"/>
          <p:cNvCxnSpPr/>
          <p:nvPr/>
        </p:nvCxnSpPr>
        <p:spPr>
          <a:xfrm>
            <a:off x="3253136" y="4663512"/>
            <a:ext cx="57507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16"/>
          <p:cNvGrpSpPr/>
          <p:nvPr/>
        </p:nvGrpSpPr>
        <p:grpSpPr>
          <a:xfrm>
            <a:off x="6520354" y="296257"/>
            <a:ext cx="5627594" cy="1247734"/>
            <a:chOff x="5977894" y="281374"/>
            <a:chExt cx="5627594" cy="1247734"/>
          </a:xfrm>
        </p:grpSpPr>
        <p:sp>
          <p:nvSpPr>
            <p:cNvPr id="26" name="左大括号 2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0" name="矩形 29"/>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56471938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3557270" y="2597150"/>
            <a:ext cx="490537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差错检测、确认、重传、序号、计时器</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基于不可靠信道实现可靠数据传输采取的措施：</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352" y="4306896"/>
            <a:ext cx="1700784" cy="1700784"/>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601" y="3298825"/>
            <a:ext cx="1136087" cy="1136087"/>
          </a:xfrm>
          <a:prstGeom prst="rect">
            <a:avLst/>
          </a:prstGeom>
        </p:spPr>
      </p:pic>
      <p:sp>
        <p:nvSpPr>
          <p:cNvPr id="9" name="文本框 8"/>
          <p:cNvSpPr txBox="1"/>
          <p:nvPr/>
        </p:nvSpPr>
        <p:spPr>
          <a:xfrm>
            <a:off x="1863248" y="6153984"/>
            <a:ext cx="1078992" cy="400110"/>
          </a:xfrm>
          <a:prstGeom prst="rect">
            <a:avLst/>
          </a:prstGeom>
          <a:noFill/>
        </p:spPr>
        <p:txBody>
          <a:bodyPr wrap="square" rtlCol="0">
            <a:spAutoFit/>
          </a:bodyPr>
          <a:lstStyle/>
          <a:p>
            <a:pPr algn="ctr"/>
            <a:r>
              <a:rPr kumimoji="1" lang="zh-CN" altLang="en-US" sz="2000">
                <a:latin typeface="Microsoft YaHei" charset="-122"/>
                <a:ea typeface="Microsoft YaHei" charset="-122"/>
                <a:cs typeface="Microsoft YaHei" charset="-122"/>
              </a:rPr>
              <a:t>发送方</a:t>
            </a:r>
          </a:p>
        </p:txBody>
      </p:sp>
      <p:pic>
        <p:nvPicPr>
          <p:cNvPr id="23" name="图片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3925" y="4306896"/>
            <a:ext cx="1700784" cy="1700784"/>
          </a:xfrm>
          <a:prstGeom prst="rect">
            <a:avLst/>
          </a:prstGeom>
        </p:spPr>
      </p:pic>
      <p:sp>
        <p:nvSpPr>
          <p:cNvPr id="24" name="文本框 23"/>
          <p:cNvSpPr txBox="1"/>
          <p:nvPr/>
        </p:nvSpPr>
        <p:spPr>
          <a:xfrm>
            <a:off x="9314821" y="6153984"/>
            <a:ext cx="1078992" cy="400110"/>
          </a:xfrm>
          <a:prstGeom prst="rect">
            <a:avLst/>
          </a:prstGeom>
          <a:noFill/>
        </p:spPr>
        <p:txBody>
          <a:bodyPr wrap="square" rtlCol="0">
            <a:spAutoFit/>
          </a:bodyPr>
          <a:lstStyle/>
          <a:p>
            <a:pPr algn="ctr"/>
            <a:r>
              <a:rPr kumimoji="1" lang="zh-CN" altLang="en-US" sz="2000" dirty="0">
                <a:latin typeface="Microsoft YaHei" charset="-122"/>
                <a:ea typeface="Microsoft YaHei" charset="-122"/>
                <a:cs typeface="Microsoft YaHei" charset="-122"/>
              </a:rPr>
              <a:t>接收方</a:t>
            </a:r>
          </a:p>
        </p:txBody>
      </p:sp>
      <p:cxnSp>
        <p:nvCxnSpPr>
          <p:cNvPr id="10" name="直线箭头连接符 9"/>
          <p:cNvCxnSpPr/>
          <p:nvPr/>
        </p:nvCxnSpPr>
        <p:spPr>
          <a:xfrm>
            <a:off x="3253136" y="4663512"/>
            <a:ext cx="57507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rot="10800000">
            <a:off x="3243323" y="5108520"/>
            <a:ext cx="575078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623657" y="5234304"/>
            <a:ext cx="2550404" cy="461665"/>
          </a:xfrm>
          <a:prstGeom prst="rect">
            <a:avLst/>
          </a:prstGeom>
          <a:noFill/>
        </p:spPr>
        <p:txBody>
          <a:bodyPr wrap="square" rtlCol="0">
            <a:spAutoFit/>
          </a:bodyPr>
          <a:lstStyle/>
          <a:p>
            <a:pPr algn="ctr"/>
            <a:r>
              <a:rPr kumimoji="1" lang="en-US" altLang="zh-CN" sz="2400" dirty="0">
                <a:latin typeface="Microsoft YaHei" charset="-122"/>
                <a:ea typeface="Microsoft YaHei" charset="-122"/>
                <a:cs typeface="Microsoft YaHei" charset="-122"/>
              </a:rPr>
              <a:t>ACK/NAK/</a:t>
            </a:r>
            <a:r>
              <a:rPr kumimoji="1" lang="zh-CN" altLang="en-US" sz="2400" dirty="0">
                <a:latin typeface="Microsoft YaHei" charset="-122"/>
                <a:ea typeface="Microsoft YaHei" charset="-122"/>
                <a:cs typeface="Microsoft YaHei" charset="-122"/>
              </a:rPr>
              <a:t>超时</a:t>
            </a:r>
          </a:p>
        </p:txBody>
      </p:sp>
      <p:grpSp>
        <p:nvGrpSpPr>
          <p:cNvPr id="26" name="组合 16"/>
          <p:cNvGrpSpPr/>
          <p:nvPr/>
        </p:nvGrpSpPr>
        <p:grpSpPr>
          <a:xfrm>
            <a:off x="6520354" y="296257"/>
            <a:ext cx="5627594" cy="1247734"/>
            <a:chOff x="5977894" y="281374"/>
            <a:chExt cx="5627594" cy="1247734"/>
          </a:xfrm>
        </p:grpSpPr>
        <p:sp>
          <p:nvSpPr>
            <p:cNvPr id="27" name="左大括号 2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29" name="矩形 28"/>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0" name="矩形 2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1" name="矩形 30"/>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9584860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3557270" y="2597150"/>
            <a:ext cx="490537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差错检测、确认、重传、序号、计时器</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基于不可靠信道实现可靠数据传输采取的措施：</a:t>
            </a:r>
          </a:p>
        </p:txBody>
      </p:sp>
      <p:pic>
        <p:nvPicPr>
          <p:cNvPr id="12" name="图片 11"/>
          <p:cNvPicPr>
            <a:picLocks noChangeAspect="1"/>
          </p:cNvPicPr>
          <p:nvPr/>
        </p:nvPicPr>
        <p:blipFill>
          <a:blip r:embed="rId2"/>
          <a:stretch>
            <a:fillRect/>
          </a:stretch>
        </p:blipFill>
        <p:spPr>
          <a:xfrm>
            <a:off x="419100" y="3855974"/>
            <a:ext cx="5208998" cy="1828800"/>
          </a:xfrm>
          <a:prstGeom prst="rect">
            <a:avLst/>
          </a:prstGeom>
        </p:spPr>
      </p:pic>
      <p:sp>
        <p:nvSpPr>
          <p:cNvPr id="14" name="右箭头 13"/>
          <p:cNvSpPr/>
          <p:nvPr/>
        </p:nvSpPr>
        <p:spPr>
          <a:xfrm>
            <a:off x="5782039" y="4526159"/>
            <a:ext cx="1074293" cy="36576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7130815" y="4355096"/>
            <a:ext cx="4712335" cy="707886"/>
          </a:xfrm>
          <a:prstGeom prst="rect">
            <a:avLst/>
          </a:prstGeom>
          <a:noFill/>
        </p:spPr>
        <p:txBody>
          <a:bodyPr wrap="square" rtlCol="0">
            <a:spAutoFit/>
          </a:bodyPr>
          <a:lstStyle/>
          <a:p>
            <a:pPr algn="ctr"/>
            <a:r>
              <a:rPr kumimoji="1" lang="zh-CN" altLang="en-US" sz="2000" dirty="0">
                <a:latin typeface="Microsoft YaHei" charset="-122"/>
                <a:ea typeface="Microsoft YaHei" charset="-122"/>
                <a:cs typeface="Microsoft YaHei" charset="-122"/>
              </a:rPr>
              <a:t>自动重传请求协议</a:t>
            </a:r>
            <a:endParaRPr kumimoji="1" lang="en-US" altLang="zh-CN" sz="2000" dirty="0">
              <a:latin typeface="Microsoft YaHei" charset="-122"/>
              <a:ea typeface="Microsoft YaHei" charset="-122"/>
              <a:cs typeface="Microsoft YaHei" charset="-122"/>
            </a:endParaRPr>
          </a:p>
          <a:p>
            <a:pPr algn="ct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Automatic Repeat </a:t>
            </a:r>
            <a:r>
              <a:rPr lang="en-US" altLang="zh-CN" sz="2000" dirty="0" err="1">
                <a:latin typeface="Microsoft YaHei" charset="-122"/>
                <a:ea typeface="Microsoft YaHei" charset="-122"/>
                <a:cs typeface="Microsoft YaHei" charset="-122"/>
              </a:rPr>
              <a:t>reQuest</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ARQ</a:t>
            </a:r>
            <a:r>
              <a:rPr lang="zh-CN" altLang="en-US" sz="2000" dirty="0">
                <a:latin typeface="Microsoft YaHei" charset="-122"/>
                <a:ea typeface="Microsoft YaHei" charset="-122"/>
                <a:cs typeface="Microsoft YaHei" charset="-122"/>
              </a:rPr>
              <a:t>）</a:t>
            </a:r>
            <a:endParaRPr kumimoji="1" lang="zh-CN" altLang="en-US" sz="2000" dirty="0">
              <a:latin typeface="Microsoft YaHei" charset="-122"/>
              <a:ea typeface="Microsoft YaHei" charset="-122"/>
              <a:cs typeface="Microsoft YaHei" charset="-122"/>
            </a:endParaRPr>
          </a:p>
        </p:txBody>
      </p:sp>
      <p:grpSp>
        <p:nvGrpSpPr>
          <p:cNvPr id="16" name="组合 16"/>
          <p:cNvGrpSpPr/>
          <p:nvPr/>
        </p:nvGrpSpPr>
        <p:grpSpPr>
          <a:xfrm>
            <a:off x="6520354" y="296257"/>
            <a:ext cx="5627594" cy="1247734"/>
            <a:chOff x="5977894" y="281374"/>
            <a:chExt cx="5627594" cy="1247734"/>
          </a:xfrm>
        </p:grpSpPr>
        <p:sp>
          <p:nvSpPr>
            <p:cNvPr id="23" name="左大括号 22"/>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25" name="矩形 24"/>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26" name="矩形 25"/>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7" name="矩形 26"/>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371862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圆角矩形 5"/>
          <p:cNvSpPr/>
          <p:nvPr/>
        </p:nvSpPr>
        <p:spPr>
          <a:xfrm>
            <a:off x="3557270" y="2597150"/>
            <a:ext cx="4905375" cy="701675"/>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charset="-122"/>
                <a:ea typeface="微软雅黑" panose="020B0503020204020204" charset="-122"/>
              </a:rPr>
              <a:t>差错检测、确认、重传、序号、计时器</a:t>
            </a:r>
          </a:p>
        </p:txBody>
      </p:sp>
      <p:sp>
        <p:nvSpPr>
          <p:cNvPr id="3" name="文本框 2"/>
          <p:cNvSpPr txBox="1"/>
          <p:nvPr/>
        </p:nvSpPr>
        <p:spPr>
          <a:xfrm>
            <a:off x="967740" y="1854200"/>
            <a:ext cx="7651115" cy="460375"/>
          </a:xfrm>
          <a:prstGeom prst="rect">
            <a:avLst/>
          </a:prstGeom>
          <a:noFill/>
        </p:spPr>
        <p:txBody>
          <a:bodyPr wrap="square" rtlCol="0">
            <a:spAutoFit/>
          </a:bodyPr>
          <a:lstStyle/>
          <a:p>
            <a:r>
              <a:rPr lang="zh-CN" altLang="en-US" sz="2400" dirty="0">
                <a:latin typeface="微软雅黑" panose="020B0503020204020204" charset="-122"/>
                <a:ea typeface="微软雅黑" panose="020B0503020204020204" charset="-122"/>
              </a:rPr>
              <a:t>基于不可靠信道实现可靠数据传输采取的措施：</a:t>
            </a:r>
          </a:p>
        </p:txBody>
      </p:sp>
      <p:pic>
        <p:nvPicPr>
          <p:cNvPr id="12" name="图片 11"/>
          <p:cNvPicPr>
            <a:picLocks noChangeAspect="1"/>
          </p:cNvPicPr>
          <p:nvPr/>
        </p:nvPicPr>
        <p:blipFill>
          <a:blip r:embed="rId2"/>
          <a:stretch>
            <a:fillRect/>
          </a:stretch>
        </p:blipFill>
        <p:spPr>
          <a:xfrm>
            <a:off x="419100" y="3855974"/>
            <a:ext cx="5208998" cy="1828800"/>
          </a:xfrm>
          <a:prstGeom prst="rect">
            <a:avLst/>
          </a:prstGeom>
        </p:spPr>
      </p:pic>
      <p:sp>
        <p:nvSpPr>
          <p:cNvPr id="14" name="右箭头 13"/>
          <p:cNvSpPr/>
          <p:nvPr/>
        </p:nvSpPr>
        <p:spPr>
          <a:xfrm>
            <a:off x="5782039" y="4526159"/>
            <a:ext cx="1074293" cy="36576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文本框 14"/>
          <p:cNvSpPr txBox="1"/>
          <p:nvPr/>
        </p:nvSpPr>
        <p:spPr>
          <a:xfrm>
            <a:off x="7130815" y="4355096"/>
            <a:ext cx="4712335" cy="707886"/>
          </a:xfrm>
          <a:prstGeom prst="rect">
            <a:avLst/>
          </a:prstGeom>
          <a:noFill/>
        </p:spPr>
        <p:txBody>
          <a:bodyPr wrap="square" rtlCol="0">
            <a:spAutoFit/>
          </a:bodyPr>
          <a:lstStyle/>
          <a:p>
            <a:pPr algn="ctr"/>
            <a:r>
              <a:rPr kumimoji="1" lang="zh-CN" altLang="en-US" sz="2000" dirty="0">
                <a:latin typeface="Microsoft YaHei" charset="-122"/>
                <a:ea typeface="Microsoft YaHei" charset="-122"/>
                <a:cs typeface="Microsoft YaHei" charset="-122"/>
              </a:rPr>
              <a:t>自动重传请求协议</a:t>
            </a:r>
            <a:endParaRPr kumimoji="1" lang="en-US" altLang="zh-CN" sz="2000" dirty="0">
              <a:latin typeface="Microsoft YaHei" charset="-122"/>
              <a:ea typeface="Microsoft YaHei" charset="-122"/>
              <a:cs typeface="Microsoft YaHei" charset="-122"/>
            </a:endParaRPr>
          </a:p>
          <a:p>
            <a:pPr algn="ct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Automatic Repeat </a:t>
            </a:r>
            <a:r>
              <a:rPr lang="en-US" altLang="zh-CN" sz="2000" dirty="0" err="1">
                <a:latin typeface="Microsoft YaHei" charset="-122"/>
                <a:ea typeface="Microsoft YaHei" charset="-122"/>
                <a:cs typeface="Microsoft YaHei" charset="-122"/>
              </a:rPr>
              <a:t>reQuest</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ARQ</a:t>
            </a:r>
            <a:r>
              <a:rPr lang="zh-CN" altLang="en-US" sz="2000" dirty="0">
                <a:latin typeface="Microsoft YaHei" charset="-122"/>
                <a:ea typeface="Microsoft YaHei" charset="-122"/>
                <a:cs typeface="Microsoft YaHei" charset="-122"/>
              </a:rPr>
              <a:t>）</a:t>
            </a:r>
            <a:endParaRPr kumimoji="1" lang="zh-CN" altLang="en-US" sz="2000" dirty="0">
              <a:latin typeface="Microsoft YaHei" charset="-122"/>
              <a:ea typeface="Microsoft YaHei" charset="-122"/>
              <a:cs typeface="Microsoft YaHei" charset="-122"/>
            </a:endParaRPr>
          </a:p>
        </p:txBody>
      </p:sp>
      <p:sp>
        <p:nvSpPr>
          <p:cNvPr id="16" name="右箭头 15"/>
          <p:cNvSpPr/>
          <p:nvPr/>
        </p:nvSpPr>
        <p:spPr>
          <a:xfrm rot="5400000">
            <a:off x="9491675" y="5227780"/>
            <a:ext cx="537148" cy="37684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3" name="文本框 22"/>
          <p:cNvSpPr txBox="1"/>
          <p:nvPr/>
        </p:nvSpPr>
        <p:spPr>
          <a:xfrm>
            <a:off x="8674220" y="5857643"/>
            <a:ext cx="2172057" cy="523220"/>
          </a:xfrm>
          <a:prstGeom prst="rect">
            <a:avLst/>
          </a:prstGeom>
          <a:noFill/>
        </p:spPr>
        <p:txBody>
          <a:bodyPr wrap="square" rtlCol="0">
            <a:spAutoFit/>
          </a:bodyPr>
          <a:lstStyle/>
          <a:p>
            <a:pPr algn="ctr"/>
            <a:r>
              <a:rPr kumimoji="1" lang="zh-CN" altLang="en-US" sz="2800" dirty="0">
                <a:latin typeface="Microsoft YaHei" charset="-122"/>
                <a:ea typeface="Microsoft YaHei" charset="-122"/>
                <a:cs typeface="Microsoft YaHei" charset="-122"/>
              </a:rPr>
              <a:t>停</a:t>
            </a:r>
            <a:r>
              <a:rPr kumimoji="1" lang="en-US" altLang="zh-CN" sz="2800" dirty="0">
                <a:latin typeface="Microsoft YaHei" charset="-122"/>
                <a:ea typeface="Microsoft YaHei" charset="-122"/>
                <a:cs typeface="Microsoft YaHei" charset="-122"/>
              </a:rPr>
              <a:t>-</a:t>
            </a:r>
            <a:r>
              <a:rPr kumimoji="1" lang="zh-CN" altLang="en-US" sz="2800" dirty="0">
                <a:latin typeface="Microsoft YaHei" charset="-122"/>
                <a:ea typeface="Microsoft YaHei" charset="-122"/>
                <a:cs typeface="Microsoft YaHei" charset="-122"/>
              </a:rPr>
              <a:t>等协议</a:t>
            </a:r>
          </a:p>
        </p:txBody>
      </p:sp>
      <p:grpSp>
        <p:nvGrpSpPr>
          <p:cNvPr id="24" name="组合 16"/>
          <p:cNvGrpSpPr/>
          <p:nvPr/>
        </p:nvGrpSpPr>
        <p:grpSpPr>
          <a:xfrm>
            <a:off x="6520354" y="296257"/>
            <a:ext cx="5627594" cy="1247734"/>
            <a:chOff x="5977894" y="281374"/>
            <a:chExt cx="5627594" cy="1247734"/>
          </a:xfrm>
        </p:grpSpPr>
        <p:sp>
          <p:nvSpPr>
            <p:cNvPr id="25" name="左大括号 2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矩形 25"/>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27" name="矩形 26"/>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28" name="矩形 2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29" name="矩形 28"/>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475066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grpSp>
        <p:nvGrpSpPr>
          <p:cNvPr id="23" name="组合 16"/>
          <p:cNvGrpSpPr/>
          <p:nvPr/>
        </p:nvGrpSpPr>
        <p:grpSpPr>
          <a:xfrm>
            <a:off x="6520354" y="296257"/>
            <a:ext cx="5627594" cy="1247734"/>
            <a:chOff x="5977894" y="281374"/>
            <a:chExt cx="5627594" cy="1247734"/>
          </a:xfrm>
        </p:grpSpPr>
        <p:sp>
          <p:nvSpPr>
            <p:cNvPr id="28" name="左大括号 2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2" name="矩形 3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3" name="矩形 3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4" name="矩形 33"/>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4" name="文本框 8">
            <a:extLst>
              <a:ext uri="{FF2B5EF4-FFF2-40B4-BE49-F238E27FC236}">
                <a16:creationId xmlns:a16="http://schemas.microsoft.com/office/drawing/2014/main" id="{B1184DB2-0487-7B40-97BE-15A87262286C}"/>
              </a:ext>
            </a:extLst>
          </p:cNvPr>
          <p:cNvSpPr txBox="1"/>
          <p:nvPr/>
        </p:nvSpPr>
        <p:spPr>
          <a:xfrm>
            <a:off x="786130" y="1842453"/>
            <a:ext cx="8650288" cy="461665"/>
          </a:xfrm>
          <a:prstGeom prst="rect">
            <a:avLst/>
          </a:prstGeom>
          <a:noFill/>
          <a:ln w="9525">
            <a:noFill/>
          </a:ln>
        </p:spPr>
        <p:txBody>
          <a:bodyPr wrap="square"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简答</a:t>
            </a:r>
            <a:r>
              <a:rPr lang="en-US" altLang="zh-CN"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28193494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891280" y="2686662"/>
            <a:ext cx="3418205" cy="580415"/>
          </a:xfrm>
          <a:prstGeom prst="rect">
            <a:avLst/>
          </a:prstGeom>
          <a:noFill/>
        </p:spPr>
        <p:txBody>
          <a:bodyPr wrap="square" rtlCol="0">
            <a:spAutoFit/>
          </a:bodyPr>
          <a:lstStyle/>
          <a:p>
            <a:pPr>
              <a:lnSpc>
                <a:spcPct val="150000"/>
              </a:lnSpc>
            </a:pPr>
            <a:r>
              <a:rPr lang="zh-CN" altLang="en-US" sz="2400" dirty="0">
                <a:sym typeface="+mn-ea"/>
              </a:rPr>
              <a:t>①</a:t>
            </a:r>
            <a:r>
              <a:rPr lang="zh-CN" altLang="en-US" sz="2400" dirty="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grpSp>
        <p:nvGrpSpPr>
          <p:cNvPr id="23" name="组合 16"/>
          <p:cNvGrpSpPr/>
          <p:nvPr/>
        </p:nvGrpSpPr>
        <p:grpSpPr>
          <a:xfrm>
            <a:off x="6520354" y="296257"/>
            <a:ext cx="5627594" cy="1247734"/>
            <a:chOff x="5977894" y="281374"/>
            <a:chExt cx="5627594" cy="1247734"/>
          </a:xfrm>
        </p:grpSpPr>
        <p:sp>
          <p:nvSpPr>
            <p:cNvPr id="28" name="左大括号 2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2" name="矩形 3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3" name="矩形 3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4" name="矩形 33"/>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6" name="文本框 8">
            <a:extLst>
              <a:ext uri="{FF2B5EF4-FFF2-40B4-BE49-F238E27FC236}">
                <a16:creationId xmlns:a16="http://schemas.microsoft.com/office/drawing/2014/main" id="{4319E28D-BF01-7942-8049-59E62ED2AB7A}"/>
              </a:ext>
            </a:extLst>
          </p:cNvPr>
          <p:cNvSpPr txBox="1"/>
          <p:nvPr/>
        </p:nvSpPr>
        <p:spPr>
          <a:xfrm>
            <a:off x="786130" y="1842453"/>
            <a:ext cx="8650288" cy="461665"/>
          </a:xfrm>
          <a:prstGeom prst="rect">
            <a:avLst/>
          </a:prstGeom>
          <a:noFill/>
          <a:ln w="9525">
            <a:noFill/>
          </a:ln>
        </p:spPr>
        <p:txBody>
          <a:bodyPr wrap="square"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简答</a:t>
            </a:r>
            <a:r>
              <a:rPr lang="en-US" altLang="zh-CN"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34707365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891280" y="2686662"/>
            <a:ext cx="3418205" cy="580415"/>
          </a:xfrm>
          <a:prstGeom prst="rect">
            <a:avLst/>
          </a:prstGeom>
          <a:noFill/>
        </p:spPr>
        <p:txBody>
          <a:bodyPr wrap="square" rtlCol="0">
            <a:spAutoFit/>
          </a:bodyPr>
          <a:lstStyle/>
          <a:p>
            <a:pPr>
              <a:lnSpc>
                <a:spcPct val="150000"/>
              </a:lnSpc>
            </a:pPr>
            <a:r>
              <a:rPr lang="zh-CN" altLang="en-US" sz="2400" dirty="0">
                <a:sym typeface="+mn-ea"/>
              </a:rPr>
              <a:t>①</a:t>
            </a:r>
            <a:r>
              <a:rPr lang="zh-CN" altLang="en-US" sz="2400" dirty="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cxnSp>
        <p:nvCxnSpPr>
          <p:cNvPr id="27" name="直接箭头连接符 26"/>
          <p:cNvCxnSpPr/>
          <p:nvPr/>
        </p:nvCxnSpPr>
        <p:spPr>
          <a:xfrm flipH="1">
            <a:off x="3537585" y="4053840"/>
            <a:ext cx="41605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sp>
        <p:nvSpPr>
          <p:cNvPr id="8" name="文本框 7"/>
          <p:cNvSpPr txBox="1"/>
          <p:nvPr/>
        </p:nvSpPr>
        <p:spPr>
          <a:xfrm>
            <a:off x="3891280" y="3498431"/>
            <a:ext cx="2903855" cy="580415"/>
          </a:xfrm>
          <a:prstGeom prst="rect">
            <a:avLst/>
          </a:prstGeom>
          <a:noFill/>
        </p:spPr>
        <p:txBody>
          <a:bodyPr wrap="square" rtlCol="0">
            <a:spAutoFit/>
          </a:bodyPr>
          <a:lstStyle/>
          <a:p>
            <a:pPr>
              <a:lnSpc>
                <a:spcPct val="150000"/>
              </a:lnSpc>
            </a:pPr>
            <a:r>
              <a:rPr lang="zh-CN" altLang="en-US" sz="2400" dirty="0">
                <a:sym typeface="+mn-ea"/>
              </a:rPr>
              <a:t>②肯定确认 </a:t>
            </a:r>
            <a:endParaRPr lang="zh-CN" altLang="en-US" sz="2400" dirty="0"/>
          </a:p>
        </p:txBody>
      </p:sp>
      <p:grpSp>
        <p:nvGrpSpPr>
          <p:cNvPr id="23" name="组合 16"/>
          <p:cNvGrpSpPr/>
          <p:nvPr/>
        </p:nvGrpSpPr>
        <p:grpSpPr>
          <a:xfrm>
            <a:off x="6520354" y="296257"/>
            <a:ext cx="5627594" cy="1247734"/>
            <a:chOff x="5977894" y="281374"/>
            <a:chExt cx="5627594" cy="1247734"/>
          </a:xfrm>
        </p:grpSpPr>
        <p:sp>
          <p:nvSpPr>
            <p:cNvPr id="28" name="左大括号 2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2" name="矩形 3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3" name="矩形 3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4" name="矩形 33"/>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8" name="文本框 8">
            <a:extLst>
              <a:ext uri="{FF2B5EF4-FFF2-40B4-BE49-F238E27FC236}">
                <a16:creationId xmlns:a16="http://schemas.microsoft.com/office/drawing/2014/main" id="{07419424-2D08-494D-90C8-E65F39738688}"/>
              </a:ext>
            </a:extLst>
          </p:cNvPr>
          <p:cNvSpPr txBox="1"/>
          <p:nvPr/>
        </p:nvSpPr>
        <p:spPr>
          <a:xfrm>
            <a:off x="786130" y="1842453"/>
            <a:ext cx="8650288" cy="461665"/>
          </a:xfrm>
          <a:prstGeom prst="rect">
            <a:avLst/>
          </a:prstGeom>
          <a:noFill/>
          <a:ln w="9525">
            <a:noFill/>
          </a:ln>
        </p:spPr>
        <p:txBody>
          <a:bodyPr wrap="square"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简答</a:t>
            </a:r>
            <a:r>
              <a:rPr lang="en-US" altLang="zh-CN"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7540571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891280" y="2686662"/>
            <a:ext cx="3418205" cy="580415"/>
          </a:xfrm>
          <a:prstGeom prst="rect">
            <a:avLst/>
          </a:prstGeom>
          <a:noFill/>
        </p:spPr>
        <p:txBody>
          <a:bodyPr wrap="square" rtlCol="0">
            <a:spAutoFit/>
          </a:bodyPr>
          <a:lstStyle/>
          <a:p>
            <a:pPr>
              <a:lnSpc>
                <a:spcPct val="150000"/>
              </a:lnSpc>
            </a:pPr>
            <a:r>
              <a:rPr lang="zh-CN" altLang="en-US" sz="2400" dirty="0">
                <a:sym typeface="+mn-ea"/>
              </a:rPr>
              <a:t>①</a:t>
            </a:r>
            <a:r>
              <a:rPr lang="zh-CN" altLang="en-US" sz="2400" dirty="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cxnSp>
        <p:nvCxnSpPr>
          <p:cNvPr id="27" name="直接箭头连接符 26"/>
          <p:cNvCxnSpPr/>
          <p:nvPr/>
        </p:nvCxnSpPr>
        <p:spPr>
          <a:xfrm flipH="1">
            <a:off x="3537585" y="4053840"/>
            <a:ext cx="41605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sp>
        <p:nvSpPr>
          <p:cNvPr id="8" name="文本框 7"/>
          <p:cNvSpPr txBox="1"/>
          <p:nvPr/>
        </p:nvSpPr>
        <p:spPr>
          <a:xfrm>
            <a:off x="3891280" y="3498431"/>
            <a:ext cx="2903855" cy="580415"/>
          </a:xfrm>
          <a:prstGeom prst="rect">
            <a:avLst/>
          </a:prstGeom>
          <a:noFill/>
        </p:spPr>
        <p:txBody>
          <a:bodyPr wrap="square" rtlCol="0">
            <a:spAutoFit/>
          </a:bodyPr>
          <a:lstStyle/>
          <a:p>
            <a:pPr>
              <a:lnSpc>
                <a:spcPct val="150000"/>
              </a:lnSpc>
            </a:pPr>
            <a:r>
              <a:rPr lang="zh-CN" altLang="en-US" sz="2400" dirty="0">
                <a:sym typeface="+mn-ea"/>
              </a:rPr>
              <a:t>②肯定确认 </a:t>
            </a:r>
            <a:endParaRPr lang="zh-CN" altLang="en-US" sz="2400" dirty="0"/>
          </a:p>
        </p:txBody>
      </p:sp>
      <p:cxnSp>
        <p:nvCxnSpPr>
          <p:cNvPr id="29" name="直接箭头连接符 28"/>
          <p:cNvCxnSpPr/>
          <p:nvPr/>
        </p:nvCxnSpPr>
        <p:spPr>
          <a:xfrm flipV="1">
            <a:off x="3547745" y="4621530"/>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891280" y="4044099"/>
            <a:ext cx="2875280" cy="580415"/>
          </a:xfrm>
          <a:prstGeom prst="rect">
            <a:avLst/>
          </a:prstGeom>
          <a:noFill/>
        </p:spPr>
        <p:txBody>
          <a:bodyPr wrap="square" rtlCol="0">
            <a:spAutoFit/>
          </a:bodyPr>
          <a:lstStyle/>
          <a:p>
            <a:pPr>
              <a:lnSpc>
                <a:spcPct val="150000"/>
              </a:lnSpc>
            </a:pPr>
            <a:r>
              <a:rPr lang="zh-CN" altLang="en-US" sz="2400" dirty="0">
                <a:sym typeface="+mn-ea"/>
              </a:rPr>
              <a:t>③</a:t>
            </a:r>
            <a:r>
              <a:rPr lang="zh-CN" altLang="en-US" sz="2400" dirty="0"/>
              <a:t>后续数据 </a:t>
            </a:r>
          </a:p>
        </p:txBody>
      </p:sp>
      <p:grpSp>
        <p:nvGrpSpPr>
          <p:cNvPr id="23" name="组合 16"/>
          <p:cNvGrpSpPr/>
          <p:nvPr/>
        </p:nvGrpSpPr>
        <p:grpSpPr>
          <a:xfrm>
            <a:off x="6520354" y="296257"/>
            <a:ext cx="5627594" cy="1247734"/>
            <a:chOff x="5977894" y="281374"/>
            <a:chExt cx="5627594" cy="1247734"/>
          </a:xfrm>
        </p:grpSpPr>
        <p:sp>
          <p:nvSpPr>
            <p:cNvPr id="28" name="左大括号 2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2" name="矩形 3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3" name="矩形 3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4" name="矩形 33"/>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20" name="文本框 8">
            <a:extLst>
              <a:ext uri="{FF2B5EF4-FFF2-40B4-BE49-F238E27FC236}">
                <a16:creationId xmlns:a16="http://schemas.microsoft.com/office/drawing/2014/main" id="{C24E19EE-61A2-1340-85E3-F6B223876789}"/>
              </a:ext>
            </a:extLst>
          </p:cNvPr>
          <p:cNvSpPr txBox="1"/>
          <p:nvPr/>
        </p:nvSpPr>
        <p:spPr>
          <a:xfrm>
            <a:off x="786130" y="1842453"/>
            <a:ext cx="8650288" cy="461665"/>
          </a:xfrm>
          <a:prstGeom prst="rect">
            <a:avLst/>
          </a:prstGeom>
          <a:noFill/>
          <a:ln w="9525">
            <a:noFill/>
          </a:ln>
        </p:spPr>
        <p:txBody>
          <a:bodyPr wrap="square"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简答</a:t>
            </a:r>
            <a:r>
              <a:rPr lang="en-US" altLang="zh-CN"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4309713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874453" y="2778909"/>
            <a:ext cx="3811270" cy="646331"/>
          </a:xfrm>
          <a:prstGeom prst="rect">
            <a:avLst/>
          </a:prstGeom>
          <a:noFill/>
        </p:spPr>
        <p:txBody>
          <a:bodyPr wrap="square" rtlCol="0">
            <a:spAutoFit/>
          </a:bodyPr>
          <a:lstStyle/>
          <a:p>
            <a:pPr>
              <a:lnSpc>
                <a:spcPct val="150000"/>
              </a:lnSpc>
            </a:pPr>
            <a:r>
              <a:rPr lang="zh-CN" altLang="en-US" sz="2400">
                <a:sym typeface="+mn-ea"/>
              </a:rPr>
              <a:t>①</a:t>
            </a:r>
            <a:r>
              <a:rPr lang="zh-CN" altLang="en-US" sz="240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cxnSp>
        <p:nvCxnSpPr>
          <p:cNvPr id="27" name="直接箭头连接符 26"/>
          <p:cNvCxnSpPr/>
          <p:nvPr/>
        </p:nvCxnSpPr>
        <p:spPr>
          <a:xfrm flipH="1">
            <a:off x="3537585" y="4053840"/>
            <a:ext cx="41605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sp>
        <p:nvSpPr>
          <p:cNvPr id="8" name="文本框 7"/>
          <p:cNvSpPr txBox="1"/>
          <p:nvPr/>
        </p:nvSpPr>
        <p:spPr>
          <a:xfrm>
            <a:off x="3891280" y="3419716"/>
            <a:ext cx="2903855" cy="580415"/>
          </a:xfrm>
          <a:prstGeom prst="rect">
            <a:avLst/>
          </a:prstGeom>
          <a:noFill/>
        </p:spPr>
        <p:txBody>
          <a:bodyPr wrap="square" rtlCol="0">
            <a:spAutoFit/>
          </a:bodyPr>
          <a:lstStyle/>
          <a:p>
            <a:pPr>
              <a:lnSpc>
                <a:spcPct val="150000"/>
              </a:lnSpc>
            </a:pPr>
            <a:r>
              <a:rPr lang="zh-CN" altLang="en-US" sz="2400" dirty="0">
                <a:sym typeface="+mn-ea"/>
              </a:rPr>
              <a:t>②否定确认</a:t>
            </a:r>
            <a:endParaRPr lang="zh-CN" altLang="en-US" sz="2400" dirty="0"/>
          </a:p>
        </p:txBody>
      </p:sp>
      <p:grpSp>
        <p:nvGrpSpPr>
          <p:cNvPr id="23" name="组合 16"/>
          <p:cNvGrpSpPr/>
          <p:nvPr/>
        </p:nvGrpSpPr>
        <p:grpSpPr>
          <a:xfrm>
            <a:off x="6520354" y="296257"/>
            <a:ext cx="5627594" cy="1247734"/>
            <a:chOff x="5977894" y="281374"/>
            <a:chExt cx="5627594" cy="1247734"/>
          </a:xfrm>
        </p:grpSpPr>
        <p:sp>
          <p:nvSpPr>
            <p:cNvPr id="28" name="左大括号 2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2" name="矩形 3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3" name="矩形 3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4" name="矩形 33"/>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8" name="文本框 8">
            <a:extLst>
              <a:ext uri="{FF2B5EF4-FFF2-40B4-BE49-F238E27FC236}">
                <a16:creationId xmlns:a16="http://schemas.microsoft.com/office/drawing/2014/main" id="{937565D2-88C1-6C41-8ABD-E83522D769A2}"/>
              </a:ext>
            </a:extLst>
          </p:cNvPr>
          <p:cNvSpPr txBox="1"/>
          <p:nvPr/>
        </p:nvSpPr>
        <p:spPr>
          <a:xfrm>
            <a:off x="786130" y="1842453"/>
            <a:ext cx="8650288" cy="461665"/>
          </a:xfrm>
          <a:prstGeom prst="rect">
            <a:avLst/>
          </a:prstGeom>
          <a:noFill/>
          <a:ln w="9525">
            <a:noFill/>
          </a:ln>
        </p:spPr>
        <p:txBody>
          <a:bodyPr wrap="square"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简答</a:t>
            </a:r>
            <a:r>
              <a:rPr lang="en-US" altLang="zh-CN"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文本框 3"/>
          <p:cNvSpPr txBox="1"/>
          <p:nvPr/>
        </p:nvSpPr>
        <p:spPr>
          <a:xfrm>
            <a:off x="2316866" y="2483876"/>
            <a:ext cx="1451861" cy="113505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第二章</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网络应用</a:t>
            </a:r>
          </a:p>
        </p:txBody>
      </p:sp>
      <p:sp>
        <p:nvSpPr>
          <p:cNvPr id="5" name="左大括号 4"/>
          <p:cNvSpPr/>
          <p:nvPr/>
        </p:nvSpPr>
        <p:spPr>
          <a:xfrm>
            <a:off x="3768727" y="1116107"/>
            <a:ext cx="372967" cy="4195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endParaRPr>
          </a:p>
        </p:txBody>
      </p:sp>
      <p:sp>
        <p:nvSpPr>
          <p:cNvPr id="6" name="文本框 5"/>
          <p:cNvSpPr txBox="1"/>
          <p:nvPr/>
        </p:nvSpPr>
        <p:spPr>
          <a:xfrm>
            <a:off x="4327791" y="938388"/>
            <a:ext cx="6235700" cy="45243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第一节 计算机网络应用体系结构</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第二节 网络应用通信的基本原理</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第三节 域名系统（</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DNS</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第四节 万维网应用</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第五节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Internet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电子邮件</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第六节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第七节 </a:t>
            </a:r>
            <a:r>
              <a:rPr kumimoji="0" lang="en-US" altLang="zh-CN"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P2P</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应用</a:t>
            </a:r>
            <a:endParaRPr kumimoji="0" lang="en-US" altLang="zh-CN"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第八节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Socket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编程基础</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217749083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874453" y="2778909"/>
            <a:ext cx="3811270" cy="646331"/>
          </a:xfrm>
          <a:prstGeom prst="rect">
            <a:avLst/>
          </a:prstGeom>
          <a:noFill/>
        </p:spPr>
        <p:txBody>
          <a:bodyPr wrap="square" rtlCol="0">
            <a:spAutoFit/>
          </a:bodyPr>
          <a:lstStyle/>
          <a:p>
            <a:pPr>
              <a:lnSpc>
                <a:spcPct val="150000"/>
              </a:lnSpc>
            </a:pPr>
            <a:r>
              <a:rPr lang="zh-CN" altLang="en-US" sz="2400">
                <a:sym typeface="+mn-ea"/>
              </a:rPr>
              <a:t>①</a:t>
            </a:r>
            <a:r>
              <a:rPr lang="zh-CN" altLang="en-US" sz="240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cxnSp>
        <p:nvCxnSpPr>
          <p:cNvPr id="27" name="直接箭头连接符 26"/>
          <p:cNvCxnSpPr/>
          <p:nvPr/>
        </p:nvCxnSpPr>
        <p:spPr>
          <a:xfrm flipH="1">
            <a:off x="3537585" y="4053840"/>
            <a:ext cx="41605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sp>
        <p:nvSpPr>
          <p:cNvPr id="8" name="文本框 7"/>
          <p:cNvSpPr txBox="1"/>
          <p:nvPr/>
        </p:nvSpPr>
        <p:spPr>
          <a:xfrm>
            <a:off x="3891280" y="3419716"/>
            <a:ext cx="2903855" cy="580415"/>
          </a:xfrm>
          <a:prstGeom prst="rect">
            <a:avLst/>
          </a:prstGeom>
          <a:noFill/>
        </p:spPr>
        <p:txBody>
          <a:bodyPr wrap="square" rtlCol="0">
            <a:spAutoFit/>
          </a:bodyPr>
          <a:lstStyle/>
          <a:p>
            <a:pPr>
              <a:lnSpc>
                <a:spcPct val="150000"/>
              </a:lnSpc>
            </a:pPr>
            <a:r>
              <a:rPr lang="zh-CN" altLang="en-US" sz="2400" dirty="0">
                <a:sym typeface="+mn-ea"/>
              </a:rPr>
              <a:t>②否定确认</a:t>
            </a:r>
            <a:endParaRPr lang="zh-CN" altLang="en-US" sz="2400" dirty="0"/>
          </a:p>
        </p:txBody>
      </p:sp>
      <p:cxnSp>
        <p:nvCxnSpPr>
          <p:cNvPr id="29" name="直接箭头连接符 28"/>
          <p:cNvCxnSpPr/>
          <p:nvPr/>
        </p:nvCxnSpPr>
        <p:spPr>
          <a:xfrm flipV="1">
            <a:off x="3547745" y="4621530"/>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891280" y="4025431"/>
            <a:ext cx="2875280" cy="580415"/>
          </a:xfrm>
          <a:prstGeom prst="rect">
            <a:avLst/>
          </a:prstGeom>
          <a:noFill/>
        </p:spPr>
        <p:txBody>
          <a:bodyPr wrap="square" rtlCol="0">
            <a:spAutoFit/>
          </a:bodyPr>
          <a:lstStyle/>
          <a:p>
            <a:pPr>
              <a:lnSpc>
                <a:spcPct val="150000"/>
              </a:lnSpc>
            </a:pPr>
            <a:r>
              <a:rPr lang="zh-CN" altLang="en-US" sz="2400" dirty="0">
                <a:sym typeface="+mn-ea"/>
              </a:rPr>
              <a:t>③</a:t>
            </a:r>
            <a:r>
              <a:rPr lang="zh-CN" altLang="en-US" sz="2400" dirty="0"/>
              <a:t>重传数据</a:t>
            </a:r>
          </a:p>
        </p:txBody>
      </p:sp>
      <p:grpSp>
        <p:nvGrpSpPr>
          <p:cNvPr id="23" name="组合 16"/>
          <p:cNvGrpSpPr/>
          <p:nvPr/>
        </p:nvGrpSpPr>
        <p:grpSpPr>
          <a:xfrm>
            <a:off x="6520354" y="296257"/>
            <a:ext cx="5627594" cy="1247734"/>
            <a:chOff x="5977894" y="281374"/>
            <a:chExt cx="5627594" cy="1247734"/>
          </a:xfrm>
        </p:grpSpPr>
        <p:sp>
          <p:nvSpPr>
            <p:cNvPr id="28" name="左大括号 2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2" name="矩形 3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3" name="矩形 3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4" name="矩形 33"/>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20" name="文本框 8">
            <a:extLst>
              <a:ext uri="{FF2B5EF4-FFF2-40B4-BE49-F238E27FC236}">
                <a16:creationId xmlns:a16="http://schemas.microsoft.com/office/drawing/2014/main" id="{60245CF2-CB78-4142-8942-D30C22612FA2}"/>
              </a:ext>
            </a:extLst>
          </p:cNvPr>
          <p:cNvSpPr txBox="1"/>
          <p:nvPr/>
        </p:nvSpPr>
        <p:spPr>
          <a:xfrm>
            <a:off x="786130" y="1842453"/>
            <a:ext cx="8650288" cy="461665"/>
          </a:xfrm>
          <a:prstGeom prst="rect">
            <a:avLst/>
          </a:prstGeom>
          <a:noFill/>
          <a:ln w="9525">
            <a:noFill/>
          </a:ln>
        </p:spPr>
        <p:txBody>
          <a:bodyPr wrap="square"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简答</a:t>
            </a:r>
            <a:r>
              <a:rPr lang="en-US" altLang="zh-CN"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18396002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1" name="文本框 8"/>
          <p:cNvSpPr txBox="1"/>
          <p:nvPr/>
        </p:nvSpPr>
        <p:spPr>
          <a:xfrm>
            <a:off x="786130" y="1842453"/>
            <a:ext cx="8650288" cy="461665"/>
          </a:xfrm>
          <a:prstGeom prst="rect">
            <a:avLst/>
          </a:prstGeom>
          <a:noFill/>
          <a:ln w="9525">
            <a:noFill/>
          </a:ln>
        </p:spPr>
        <p:txBody>
          <a:bodyPr wrap="square"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简答</a:t>
            </a:r>
            <a:r>
              <a:rPr lang="en-US" altLang="zh-CN" sz="2400" dirty="0">
                <a:latin typeface="微软雅黑" panose="020B0503020204020204" charset="-122"/>
                <a:ea typeface="微软雅黑" panose="020B0503020204020204" charset="-122"/>
                <a:cs typeface="微软雅黑" panose="020B0503020204020204" charset="-122"/>
              </a:rPr>
              <a:t>】</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23" name="组合 16"/>
          <p:cNvGrpSpPr/>
          <p:nvPr/>
        </p:nvGrpSpPr>
        <p:grpSpPr>
          <a:xfrm>
            <a:off x="6520354" y="296257"/>
            <a:ext cx="5627594" cy="1247734"/>
            <a:chOff x="5977894" y="281374"/>
            <a:chExt cx="5627594" cy="1247734"/>
          </a:xfrm>
        </p:grpSpPr>
        <p:sp>
          <p:nvSpPr>
            <p:cNvPr id="28" name="左大括号 2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2" name="矩形 31"/>
            <p:cNvSpPr/>
            <p:nvPr/>
          </p:nvSpPr>
          <p:spPr>
            <a:xfrm>
              <a:off x="9112497" y="1231591"/>
              <a:ext cx="1569660"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滑动窗口协议</a:t>
              </a:r>
              <a:endParaRPr lang="zh-CN" altLang="en-US" kern="900" spc="-100" dirty="0">
                <a:latin typeface="黑体" panose="02010609060101010101" pitchFamily="49" charset="-122"/>
                <a:ea typeface="黑体" panose="02010609060101010101" pitchFamily="49" charset="-122"/>
              </a:endParaRPr>
            </a:p>
          </p:txBody>
        </p:sp>
        <p:sp>
          <p:nvSpPr>
            <p:cNvPr id="33" name="矩形 32"/>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4" name="矩形 33"/>
            <p:cNvSpPr/>
            <p:nvPr/>
          </p:nvSpPr>
          <p:spPr>
            <a:xfrm>
              <a:off x="9112497" y="715371"/>
              <a:ext cx="1273793" cy="297517"/>
            </a:xfrm>
            <a:prstGeom prst="rect">
              <a:avLst/>
            </a:prstGeom>
          </p:spPr>
          <p:txBody>
            <a:bodyPr wrap="squar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停</a:t>
              </a:r>
              <a:r>
                <a:rPr lang="en-US" altLang="zh-CN" dirty="0">
                  <a:solidFill>
                    <a:srgbClr val="FF0000"/>
                  </a:solidFill>
                  <a:latin typeface="黑体" panose="02010609060101010101" pitchFamily="49" charset="-122"/>
                  <a:ea typeface="黑体" panose="02010609060101010101" pitchFamily="49" charset="-122"/>
                  <a:sym typeface="+mn-ea"/>
                </a:rPr>
                <a:t>-</a:t>
              </a:r>
              <a:r>
                <a:rPr lang="zh-CN" altLang="en-US" dirty="0">
                  <a:solidFill>
                    <a:srgbClr val="FF0000"/>
                  </a:solidFill>
                  <a:latin typeface="黑体" panose="02010609060101010101" pitchFamily="49" charset="-122"/>
                  <a:ea typeface="黑体" panose="02010609060101010101" pitchFamily="49" charset="-122"/>
                  <a:sym typeface="+mn-ea"/>
                </a:rPr>
                <a:t>等协议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35" name="文本框 34"/>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20" name="文本框 19"/>
          <p:cNvSpPr txBox="1"/>
          <p:nvPr/>
        </p:nvSpPr>
        <p:spPr>
          <a:xfrm>
            <a:off x="786130" y="2785958"/>
            <a:ext cx="11174222" cy="2308324"/>
          </a:xfrm>
          <a:prstGeom prst="rect">
            <a:avLst/>
          </a:prstGeom>
          <a:noFill/>
        </p:spPr>
        <p:txBody>
          <a:bodyPr wrap="square" rtlCol="0" anchor="t">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zh-CN" altLang="en-US" sz="2400" b="1" dirty="0">
                <a:latin typeface="Microsoft YaHei" charset="-122"/>
                <a:ea typeface="Microsoft YaHei" charset="-122"/>
                <a:cs typeface="Microsoft YaHei" charset="-122"/>
              </a:rPr>
              <a:t>发送方</a:t>
            </a:r>
            <a:r>
              <a:rPr lang="zh-CN" altLang="en-US" sz="2400" dirty="0">
                <a:latin typeface="Microsoft YaHei" charset="-122"/>
                <a:ea typeface="Microsoft YaHei" charset="-122"/>
                <a:cs typeface="Microsoft YaHei" charset="-122"/>
              </a:rPr>
              <a:t>发送经过差错编码和编号的报文段，等待接收方的确认。</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zh-CN" altLang="en-US" sz="2400" b="1" dirty="0">
                <a:latin typeface="Microsoft YaHei" charset="-122"/>
                <a:ea typeface="Microsoft YaHei" charset="-122"/>
                <a:cs typeface="Microsoft YaHei" charset="-122"/>
              </a:rPr>
              <a:t>接收方</a:t>
            </a:r>
            <a:r>
              <a:rPr lang="zh-CN" altLang="en-US" sz="2400" dirty="0">
                <a:latin typeface="Microsoft YaHei" charset="-122"/>
                <a:ea typeface="Microsoft YaHei" charset="-122"/>
                <a:cs typeface="Microsoft YaHei" charset="-122"/>
              </a:rPr>
              <a:t>如果差错检测无误且序号正确，则接收报文段，并向发送方发送</a:t>
            </a:r>
            <a:r>
              <a:rPr lang="en-US" altLang="zh-CN" sz="2400" dirty="0">
                <a:latin typeface="Microsoft YaHei" charset="-122"/>
                <a:ea typeface="Microsoft YaHei" charset="-122"/>
                <a:cs typeface="Microsoft YaHei" charset="-122"/>
              </a:rPr>
              <a:t>ACK</a:t>
            </a:r>
            <a:r>
              <a:rPr lang="zh-CN" altLang="en-US" sz="2400" dirty="0">
                <a:latin typeface="Microsoft YaHei" charset="-122"/>
                <a:ea typeface="Microsoft YaHei" charset="-122"/>
                <a:cs typeface="Microsoft YaHei" charset="-122"/>
              </a:rPr>
              <a:t>，否则丢弃报文段，并向发送方发送</a:t>
            </a:r>
            <a:r>
              <a:rPr lang="en-US" altLang="zh-CN" sz="2400" dirty="0">
                <a:latin typeface="Microsoft YaHei" charset="-122"/>
                <a:ea typeface="Microsoft YaHei" charset="-122"/>
                <a:cs typeface="Microsoft YaHei" charset="-122"/>
              </a:rPr>
              <a:t>NAK</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a:t>
            </a:r>
            <a:r>
              <a:rPr lang="zh-CN" altLang="en-US" sz="2400" b="1" dirty="0">
                <a:latin typeface="Microsoft YaHei" charset="-122"/>
                <a:ea typeface="Microsoft YaHei" charset="-122"/>
                <a:cs typeface="Microsoft YaHei" charset="-122"/>
              </a:rPr>
              <a:t>发送方</a:t>
            </a:r>
            <a:r>
              <a:rPr lang="zh-CN" altLang="en-US" sz="2400" dirty="0">
                <a:latin typeface="Microsoft YaHei" charset="-122"/>
                <a:ea typeface="Microsoft YaHei" charset="-122"/>
                <a:cs typeface="Microsoft YaHei" charset="-122"/>
              </a:rPr>
              <a:t>如果收到</a:t>
            </a:r>
            <a:r>
              <a:rPr lang="en-US" altLang="zh-CN" sz="2400" dirty="0">
                <a:latin typeface="Microsoft YaHei" charset="-122"/>
                <a:ea typeface="Microsoft YaHei" charset="-122"/>
                <a:cs typeface="Microsoft YaHei" charset="-122"/>
              </a:rPr>
              <a:t>ACK</a:t>
            </a:r>
            <a:r>
              <a:rPr lang="zh-CN" altLang="en-US" sz="2400" dirty="0">
                <a:latin typeface="Microsoft YaHei" charset="-122"/>
                <a:ea typeface="Microsoft YaHei" charset="-122"/>
                <a:cs typeface="Microsoft YaHei" charset="-122"/>
              </a:rPr>
              <a:t>，则继续发送后续报文段，否则重发刚刚发送的报文段。</a:t>
            </a:r>
          </a:p>
        </p:txBody>
      </p:sp>
    </p:spTree>
    <p:extLst>
      <p:ext uri="{BB962C8B-B14F-4D97-AF65-F5344CB8AC3E}">
        <p14:creationId xmlns:p14="http://schemas.microsoft.com/office/powerpoint/2010/main" val="3932855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10792206" cy="3970318"/>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为了实现可靠数据传输，接收方通过使用肯定确认</a:t>
            </a:r>
            <a:r>
              <a:rPr lang="en-US" altLang="zh-CN" sz="2400" dirty="0">
                <a:latin typeface="微软雅黑" panose="020B0503020204020204" charset="-122"/>
                <a:ea typeface="微软雅黑" panose="020B0503020204020204" charset="-122"/>
                <a:cs typeface="微软雅黑" panose="020B0503020204020204" charset="-122"/>
              </a:rPr>
              <a:t>ACK </a:t>
            </a:r>
            <a:r>
              <a:rPr lang="zh-CN" altLang="en-US" sz="2400" dirty="0">
                <a:latin typeface="微软雅黑" panose="020B0503020204020204" charset="-122"/>
                <a:ea typeface="微软雅黑" panose="020B0503020204020204" charset="-122"/>
                <a:cs typeface="微软雅黑" panose="020B0503020204020204" charset="-122"/>
              </a:rPr>
              <a:t>与否定确认</a:t>
            </a:r>
            <a:r>
              <a:rPr lang="en-US" altLang="zh-CN" sz="2400" dirty="0">
                <a:latin typeface="微软雅黑" panose="020B0503020204020204" charset="-122"/>
                <a:ea typeface="微软雅黑" panose="020B0503020204020204" charset="-122"/>
                <a:cs typeface="微软雅黑" panose="020B0503020204020204" charset="-122"/>
              </a:rPr>
              <a:t>NAK</a:t>
            </a:r>
            <a:r>
              <a:rPr lang="zh-CN" altLang="en-US" sz="2400" dirty="0">
                <a:latin typeface="微软雅黑" panose="020B0503020204020204" charset="-122"/>
                <a:ea typeface="微软雅黑" panose="020B0503020204020204" charset="-122"/>
                <a:cs typeface="微软雅黑" panose="020B0503020204020204" charset="-122"/>
              </a:rPr>
              <a:t>，可以让发送方知道哪些内容已被正确接收，哪些内容未被正确接收而需要重传。基于这种重传机制的可靠数据传输协议称为（）协议。</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a:t>
            </a:r>
            <a:r>
              <a:rPr lang="zh-CN" altLang="en-US" sz="2400" dirty="0">
                <a:latin typeface="微软雅黑" panose="020B0503020204020204" charset="-122"/>
                <a:ea typeface="微软雅黑" panose="020B0503020204020204" charset="-122"/>
                <a:cs typeface="微软雅黑" panose="020B0503020204020204" charset="-122"/>
              </a:rPr>
              <a:t>自动重传请求</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流水线</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a:t>
            </a:r>
            <a:r>
              <a:rPr lang="zh-CN" altLang="en-US" sz="2400" dirty="0">
                <a:latin typeface="微软雅黑" panose="020B0503020204020204" charset="-122"/>
                <a:ea typeface="微软雅黑" panose="020B0503020204020204" charset="-122"/>
                <a:cs typeface="微软雅黑" panose="020B0503020204020204" charset="-122"/>
              </a:rPr>
              <a:t>滑动窗口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管道</a:t>
            </a:r>
          </a:p>
        </p:txBody>
      </p:sp>
      <p:pic>
        <p:nvPicPr>
          <p:cNvPr id="6" name="图片 5"/>
          <p:cNvPicPr>
            <a:picLocks noChangeAspect="1"/>
          </p:cNvPicPr>
          <p:nvPr/>
        </p:nvPicPr>
        <p:blipFill rotWithShape="1">
          <a:blip r:embed="rId2"/>
          <a:srcRect l="13492" t="16443" r="17411" b="19684"/>
          <a:stretch/>
        </p:blipFill>
        <p:spPr>
          <a:xfrm>
            <a:off x="735180" y="102141"/>
            <a:ext cx="2017685" cy="1532227"/>
          </a:xfrm>
          <a:prstGeom prst="rect">
            <a:avLst/>
          </a:prstGeom>
        </p:spPr>
      </p:pic>
    </p:spTree>
    <p:extLst>
      <p:ext uri="{BB962C8B-B14F-4D97-AF65-F5344CB8AC3E}">
        <p14:creationId xmlns:p14="http://schemas.microsoft.com/office/powerpoint/2010/main" val="54552915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10792206" cy="3970318"/>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为了实现可靠数据传输，接收方通过使用肯定确认</a:t>
            </a:r>
            <a:r>
              <a:rPr lang="en-US" altLang="zh-CN" sz="2400" dirty="0">
                <a:latin typeface="微软雅黑" panose="020B0503020204020204" charset="-122"/>
                <a:ea typeface="微软雅黑" panose="020B0503020204020204" charset="-122"/>
                <a:cs typeface="微软雅黑" panose="020B0503020204020204" charset="-122"/>
              </a:rPr>
              <a:t>ACK </a:t>
            </a:r>
            <a:r>
              <a:rPr lang="zh-CN" altLang="en-US" sz="2400" dirty="0">
                <a:latin typeface="微软雅黑" panose="020B0503020204020204" charset="-122"/>
                <a:ea typeface="微软雅黑" panose="020B0503020204020204" charset="-122"/>
                <a:cs typeface="微软雅黑" panose="020B0503020204020204" charset="-122"/>
              </a:rPr>
              <a:t>与否定确认</a:t>
            </a:r>
            <a:r>
              <a:rPr lang="en-US" altLang="zh-CN" sz="2400" dirty="0">
                <a:latin typeface="微软雅黑" panose="020B0503020204020204" charset="-122"/>
                <a:ea typeface="微软雅黑" panose="020B0503020204020204" charset="-122"/>
                <a:cs typeface="微软雅黑" panose="020B0503020204020204" charset="-122"/>
              </a:rPr>
              <a:t>NAK</a:t>
            </a:r>
            <a:r>
              <a:rPr lang="zh-CN" altLang="en-US" sz="2400" dirty="0">
                <a:latin typeface="微软雅黑" panose="020B0503020204020204" charset="-122"/>
                <a:ea typeface="微软雅黑" panose="020B0503020204020204" charset="-122"/>
                <a:cs typeface="微软雅黑" panose="020B0503020204020204" charset="-122"/>
              </a:rPr>
              <a:t>，可以让发送方知道哪些内容已被正确接收，哪些内容未被正确接收而需要重传。基于这种重传机制的可靠数据传输协议称为（</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 A </a:t>
            </a:r>
            <a:r>
              <a:rPr lang="zh-CN" altLang="en-US" sz="2400" dirty="0">
                <a:latin typeface="微软雅黑" panose="020B0503020204020204" charset="-122"/>
                <a:ea typeface="微软雅黑" panose="020B0503020204020204" charset="-122"/>
                <a:cs typeface="微软雅黑" panose="020B0503020204020204" charset="-122"/>
              </a:rPr>
              <a:t>）协议。</a:t>
            </a:r>
          </a:p>
          <a:p>
            <a:pPr>
              <a:lnSpc>
                <a:spcPct val="150000"/>
              </a:lnSpc>
            </a:pP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自动重传请求</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流水线</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a:t>
            </a:r>
            <a:r>
              <a:rPr lang="zh-CN" altLang="en-US" sz="2400" dirty="0">
                <a:latin typeface="微软雅黑" panose="020B0503020204020204" charset="-122"/>
                <a:ea typeface="微软雅黑" panose="020B0503020204020204" charset="-122"/>
                <a:cs typeface="微软雅黑" panose="020B0503020204020204" charset="-122"/>
              </a:rPr>
              <a:t>滑动窗口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管道</a:t>
            </a:r>
          </a:p>
        </p:txBody>
      </p:sp>
      <p:pic>
        <p:nvPicPr>
          <p:cNvPr id="6" name="图片 5"/>
          <p:cNvPicPr>
            <a:picLocks noChangeAspect="1"/>
          </p:cNvPicPr>
          <p:nvPr/>
        </p:nvPicPr>
        <p:blipFill rotWithShape="1">
          <a:blip r:embed="rId2"/>
          <a:srcRect l="13492" t="16443" r="17411" b="19684"/>
          <a:stretch/>
        </p:blipFill>
        <p:spPr>
          <a:xfrm>
            <a:off x="735180" y="102141"/>
            <a:ext cx="2017685" cy="1532227"/>
          </a:xfrm>
          <a:prstGeom prst="rect">
            <a:avLst/>
          </a:prstGeom>
        </p:spPr>
      </p:pic>
    </p:spTree>
    <p:extLst>
      <p:ext uri="{BB962C8B-B14F-4D97-AF65-F5344CB8AC3E}">
        <p14:creationId xmlns:p14="http://schemas.microsoft.com/office/powerpoint/2010/main" val="17459973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10792206" cy="2862322"/>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最简单的自动重传请求协议是（ ）</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A:UDP</a:t>
            </a:r>
            <a:r>
              <a:rPr lang="zh-CN" altLang="en-US" sz="2400" dirty="0">
                <a:latin typeface="微软雅黑" panose="020B0503020204020204" charset="-122"/>
                <a:ea typeface="微软雅黑" panose="020B0503020204020204" charset="-122"/>
                <a:cs typeface="微软雅黑" panose="020B0503020204020204" charset="-122"/>
              </a:rPr>
              <a:t>协议</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B:SR</a:t>
            </a:r>
            <a:r>
              <a:rPr lang="zh-CN" altLang="en-US" sz="2400" dirty="0">
                <a:latin typeface="微软雅黑" panose="020B0503020204020204" charset="-122"/>
                <a:ea typeface="微软雅黑" panose="020B0503020204020204" charset="-122"/>
                <a:cs typeface="微软雅黑" panose="020B0503020204020204" charset="-122"/>
              </a:rPr>
              <a:t>协议</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C:GBN</a:t>
            </a:r>
            <a:r>
              <a:rPr lang="zh-CN" altLang="en-US" sz="2400" dirty="0">
                <a:latin typeface="微软雅黑" panose="020B0503020204020204" charset="-122"/>
                <a:ea typeface="微软雅黑" panose="020B0503020204020204" charset="-122"/>
                <a:cs typeface="微软雅黑" panose="020B0503020204020204" charset="-122"/>
              </a:rPr>
              <a:t>协议</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a:t>
            </a:r>
          </a:p>
        </p:txBody>
      </p:sp>
      <p:pic>
        <p:nvPicPr>
          <p:cNvPr id="6" name="图片 5"/>
          <p:cNvPicPr>
            <a:picLocks noChangeAspect="1"/>
          </p:cNvPicPr>
          <p:nvPr/>
        </p:nvPicPr>
        <p:blipFill rotWithShape="1">
          <a:blip r:embed="rId2"/>
          <a:srcRect l="13492" t="16443" r="17411" b="19684"/>
          <a:stretch/>
        </p:blipFill>
        <p:spPr>
          <a:xfrm>
            <a:off x="735180" y="102141"/>
            <a:ext cx="2017685" cy="1532227"/>
          </a:xfrm>
          <a:prstGeom prst="rect">
            <a:avLst/>
          </a:prstGeom>
        </p:spPr>
      </p:pic>
    </p:spTree>
    <p:extLst>
      <p:ext uri="{BB962C8B-B14F-4D97-AF65-F5344CB8AC3E}">
        <p14:creationId xmlns:p14="http://schemas.microsoft.com/office/powerpoint/2010/main" val="188885087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zh-CN" altLang="en-US" sz="2800" b="1" dirty="0">
                <a:latin typeface="黑体" panose="02010609060101010101" pitchFamily="49" charset="-122"/>
                <a:ea typeface="黑体" panose="02010609060101010101" pitchFamily="49" charset="-122"/>
                <a:sym typeface="+mn-ea"/>
              </a:rPr>
              <a:t>练习题</a:t>
            </a:r>
          </a:p>
        </p:txBody>
      </p:sp>
      <p:sp>
        <p:nvSpPr>
          <p:cNvPr id="4" name="文本框 3"/>
          <p:cNvSpPr txBox="1"/>
          <p:nvPr/>
        </p:nvSpPr>
        <p:spPr>
          <a:xfrm>
            <a:off x="977265" y="1624965"/>
            <a:ext cx="10792206" cy="2862322"/>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最简单的自动重传请求协议是（ </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 </a:t>
            </a:r>
            <a:r>
              <a:rPr lang="zh-CN" altLang="en-US"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A:UDP</a:t>
            </a:r>
            <a:r>
              <a:rPr lang="zh-CN" altLang="en-US" sz="2400" dirty="0">
                <a:latin typeface="微软雅黑" panose="020B0503020204020204" charset="-122"/>
                <a:ea typeface="微软雅黑" panose="020B0503020204020204" charset="-122"/>
                <a:cs typeface="微软雅黑" panose="020B0503020204020204" charset="-122"/>
              </a:rPr>
              <a:t>协议</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B:SR</a:t>
            </a:r>
            <a:r>
              <a:rPr lang="zh-CN" altLang="en-US" sz="2400" dirty="0">
                <a:latin typeface="微软雅黑" panose="020B0503020204020204" charset="-122"/>
                <a:ea typeface="微软雅黑" panose="020B0503020204020204" charset="-122"/>
                <a:cs typeface="微软雅黑" panose="020B0503020204020204" charset="-122"/>
              </a:rPr>
              <a:t>协议</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C:GBN</a:t>
            </a:r>
            <a:r>
              <a:rPr lang="zh-CN" altLang="en-US" sz="2400" dirty="0">
                <a:latin typeface="微软雅黑" panose="020B0503020204020204" charset="-122"/>
                <a:ea typeface="微软雅黑" panose="020B0503020204020204" charset="-122"/>
                <a:cs typeface="微软雅黑" panose="020B0503020204020204" charset="-122"/>
              </a:rPr>
              <a:t>协议</a:t>
            </a:r>
          </a:p>
          <a:p>
            <a:pPr>
              <a:lnSpc>
                <a:spcPct val="150000"/>
              </a:lnSpc>
            </a:pP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停</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等协议</a:t>
            </a:r>
          </a:p>
        </p:txBody>
      </p:sp>
      <p:pic>
        <p:nvPicPr>
          <p:cNvPr id="6" name="图片 5"/>
          <p:cNvPicPr>
            <a:picLocks noChangeAspect="1"/>
          </p:cNvPicPr>
          <p:nvPr/>
        </p:nvPicPr>
        <p:blipFill rotWithShape="1">
          <a:blip r:embed="rId2"/>
          <a:srcRect l="13492" t="16443" r="17411" b="19684"/>
          <a:stretch/>
        </p:blipFill>
        <p:spPr>
          <a:xfrm>
            <a:off x="735180" y="102141"/>
            <a:ext cx="2017685" cy="1532227"/>
          </a:xfrm>
          <a:prstGeom prst="rect">
            <a:avLst/>
          </a:prstGeom>
        </p:spPr>
      </p:pic>
    </p:spTree>
    <p:extLst>
      <p:ext uri="{BB962C8B-B14F-4D97-AF65-F5344CB8AC3E}">
        <p14:creationId xmlns:p14="http://schemas.microsoft.com/office/powerpoint/2010/main" val="7703333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2628265"/>
            <a:ext cx="2031325" cy="1134413"/>
          </a:xfrm>
          <a:prstGeom prst="rect">
            <a:avLst/>
          </a:prstGeom>
        </p:spPr>
        <p:txBody>
          <a:bodyPr wrap="none">
            <a:spAutoFit/>
          </a:bodyPr>
          <a:lstStyle/>
          <a:p>
            <a:pPr algn="ctr">
              <a:lnSpc>
                <a:spcPct val="150000"/>
              </a:lnSpc>
            </a:pPr>
            <a:r>
              <a:rPr lang="zh-CN" altLang="en-US" sz="2400" dirty="0"/>
              <a:t>停</a:t>
            </a:r>
            <a:r>
              <a:rPr lang="en-US" altLang="zh-CN" sz="2400" dirty="0"/>
              <a:t>-</a:t>
            </a:r>
            <a:r>
              <a:rPr lang="zh-CN" altLang="en-US" sz="2400" dirty="0"/>
              <a:t>等协议与</a:t>
            </a:r>
            <a:endParaRPr lang="en-US" altLang="zh-CN" sz="2400" dirty="0"/>
          </a:p>
          <a:p>
            <a:pPr algn="ctr">
              <a:lnSpc>
                <a:spcPct val="150000"/>
              </a:lnSpc>
            </a:pPr>
            <a:r>
              <a:rPr lang="zh-CN" altLang="en-US" sz="2400" dirty="0"/>
              <a:t>滑动窗口协议</a:t>
            </a:r>
            <a:endParaRPr lang="en-US" altLang="zh-CN" sz="2400" dirty="0"/>
          </a:p>
        </p:txBody>
      </p:sp>
      <p:sp>
        <p:nvSpPr>
          <p:cNvPr id="6" name="左大括号 5"/>
          <p:cNvSpPr/>
          <p:nvPr/>
        </p:nvSpPr>
        <p:spPr>
          <a:xfrm>
            <a:off x="1877496" y="1170433"/>
            <a:ext cx="313650" cy="426110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fontAlgn="base"/>
            <a:endParaRPr lang="zh-CN" altLang="en-US" strike="noStrike" noProof="1"/>
          </a:p>
        </p:txBody>
      </p:sp>
      <p:sp>
        <p:nvSpPr>
          <p:cNvPr id="9" name="文本框 8"/>
          <p:cNvSpPr txBox="1"/>
          <p:nvPr/>
        </p:nvSpPr>
        <p:spPr>
          <a:xfrm>
            <a:off x="2191146" y="1315826"/>
            <a:ext cx="5050902" cy="3970318"/>
          </a:xfrm>
          <a:prstGeom prst="rect">
            <a:avLst/>
          </a:prstGeom>
          <a:noFill/>
        </p:spPr>
        <p:txBody>
          <a:bodyPr wrap="square" rtlCol="0">
            <a:spAutoFit/>
          </a:bodyPr>
          <a:lstStyle/>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可靠数据传输基本原理</a:t>
            </a: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停</a:t>
            </a:r>
            <a:r>
              <a:rPr lang="en-US" altLang="zh-CN" sz="2400" noProof="1">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等协议</a:t>
            </a:r>
            <a:endParaRPr lang="en-US" altLang="zh-CN" sz="2400" noProof="1">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滑动窗口协议</a:t>
            </a:r>
            <a:endParaRPr lang="en-US" altLang="zh-CN" sz="2400" noProof="1">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716597" y="2891830"/>
            <a:ext cx="4059936" cy="8183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自动重传请求</a:t>
            </a:r>
            <a:r>
              <a:rPr kumimoji="1" lang="en-US" altLang="zh-CN" sz="2400" dirty="0">
                <a:latin typeface="Microsoft YaHei" charset="-122"/>
                <a:ea typeface="Microsoft YaHei" charset="-122"/>
                <a:cs typeface="Microsoft YaHei" charset="-122"/>
              </a:rPr>
              <a:t>(ARQ)</a:t>
            </a:r>
            <a:r>
              <a:rPr kumimoji="1" lang="zh-CN" altLang="en-US" sz="2400" dirty="0">
                <a:latin typeface="Microsoft YaHei" charset="-122"/>
                <a:ea typeface="Microsoft YaHei" charset="-122"/>
                <a:cs typeface="Microsoft YaHei" charset="-122"/>
              </a:rPr>
              <a:t>协议</a:t>
            </a:r>
          </a:p>
        </p:txBody>
      </p:sp>
    </p:spTree>
    <p:extLst>
      <p:ext uri="{BB962C8B-B14F-4D97-AF65-F5344CB8AC3E}">
        <p14:creationId xmlns:p14="http://schemas.microsoft.com/office/powerpoint/2010/main" val="107521631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2628265"/>
            <a:ext cx="2031325" cy="1134413"/>
          </a:xfrm>
          <a:prstGeom prst="rect">
            <a:avLst/>
          </a:prstGeom>
        </p:spPr>
        <p:txBody>
          <a:bodyPr wrap="none">
            <a:spAutoFit/>
          </a:bodyPr>
          <a:lstStyle/>
          <a:p>
            <a:pPr algn="ctr">
              <a:lnSpc>
                <a:spcPct val="150000"/>
              </a:lnSpc>
            </a:pPr>
            <a:r>
              <a:rPr lang="zh-CN" altLang="en-US" sz="2400" dirty="0"/>
              <a:t>停</a:t>
            </a:r>
            <a:r>
              <a:rPr lang="en-US" altLang="zh-CN" sz="2400" dirty="0"/>
              <a:t>-</a:t>
            </a:r>
            <a:r>
              <a:rPr lang="zh-CN" altLang="en-US" sz="2400" dirty="0"/>
              <a:t>等协议与</a:t>
            </a:r>
            <a:endParaRPr lang="en-US" altLang="zh-CN" sz="2400" dirty="0"/>
          </a:p>
          <a:p>
            <a:pPr algn="ctr">
              <a:lnSpc>
                <a:spcPct val="150000"/>
              </a:lnSpc>
            </a:pPr>
            <a:r>
              <a:rPr lang="zh-CN" altLang="en-US" sz="2400" dirty="0"/>
              <a:t>滑动窗口协议</a:t>
            </a:r>
            <a:endParaRPr lang="en-US" altLang="zh-CN" sz="2400" dirty="0"/>
          </a:p>
        </p:txBody>
      </p:sp>
      <p:sp>
        <p:nvSpPr>
          <p:cNvPr id="6" name="左大括号 5"/>
          <p:cNvSpPr/>
          <p:nvPr/>
        </p:nvSpPr>
        <p:spPr>
          <a:xfrm>
            <a:off x="1877496" y="1170433"/>
            <a:ext cx="313650" cy="426110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fontAlgn="base"/>
            <a:endParaRPr lang="zh-CN" altLang="en-US" strike="noStrike" noProof="1"/>
          </a:p>
        </p:txBody>
      </p:sp>
      <p:sp>
        <p:nvSpPr>
          <p:cNvPr id="9" name="文本框 8"/>
          <p:cNvSpPr txBox="1"/>
          <p:nvPr/>
        </p:nvSpPr>
        <p:spPr>
          <a:xfrm>
            <a:off x="2191146" y="1315826"/>
            <a:ext cx="5050902" cy="3970318"/>
          </a:xfrm>
          <a:prstGeom prst="rect">
            <a:avLst/>
          </a:prstGeom>
          <a:noFill/>
        </p:spPr>
        <p:txBody>
          <a:bodyPr wrap="square" rtlCol="0">
            <a:spAutoFit/>
          </a:bodyPr>
          <a:lstStyle/>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可靠数据传输基本原理</a:t>
            </a: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停</a:t>
            </a:r>
            <a:r>
              <a:rPr lang="en-US" altLang="zh-CN" sz="2400" noProof="1">
                <a:latin typeface="微软雅黑" panose="020B0503020204020204" charset="-122"/>
                <a:ea typeface="微软雅黑" panose="020B0503020204020204" charset="-122"/>
                <a:cs typeface="微软雅黑" panose="020B0503020204020204" charset="-122"/>
              </a:rPr>
              <a:t>-</a:t>
            </a:r>
            <a:r>
              <a:rPr lang="zh-CN" altLang="en-US" sz="2400" noProof="1">
                <a:latin typeface="微软雅黑" panose="020B0503020204020204" charset="-122"/>
                <a:ea typeface="微软雅黑" panose="020B0503020204020204" charset="-122"/>
                <a:cs typeface="微软雅黑" panose="020B0503020204020204" charset="-122"/>
              </a:rPr>
              <a:t>等协议</a:t>
            </a: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400" noProof="1">
              <a:latin typeface="微软雅黑" panose="020B0503020204020204" charset="-122"/>
              <a:ea typeface="微软雅黑" panose="020B0503020204020204" charset="-122"/>
              <a:cs typeface="微软雅黑" panose="020B0503020204020204" charset="-122"/>
            </a:endParaRPr>
          </a:p>
          <a:p>
            <a:pPr>
              <a:lnSpc>
                <a:spcPct val="150000"/>
              </a:lnSpc>
            </a:pPr>
            <a:endParaRPr lang="en-US" alt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滑动窗口协议</a:t>
            </a:r>
            <a:endParaRPr lang="en-US" altLang="zh-CN" sz="2400" noProof="1">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4716597" y="2891830"/>
            <a:ext cx="4059936" cy="8183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2400" dirty="0">
                <a:latin typeface="Microsoft YaHei" charset="-122"/>
                <a:ea typeface="Microsoft YaHei" charset="-122"/>
                <a:cs typeface="Microsoft YaHei" charset="-122"/>
              </a:rPr>
              <a:t>自动重传请求</a:t>
            </a:r>
            <a:r>
              <a:rPr kumimoji="1" lang="en-US" altLang="zh-CN" sz="2400" dirty="0">
                <a:latin typeface="Microsoft YaHei" charset="-122"/>
                <a:ea typeface="Microsoft YaHei" charset="-122"/>
                <a:cs typeface="Microsoft YaHei" charset="-122"/>
              </a:rPr>
              <a:t>(ARQ)</a:t>
            </a:r>
            <a:r>
              <a:rPr kumimoji="1" lang="zh-CN" altLang="en-US" sz="2400" dirty="0">
                <a:latin typeface="Microsoft YaHei" charset="-122"/>
                <a:ea typeface="Microsoft YaHei" charset="-122"/>
                <a:cs typeface="Microsoft YaHei" charset="-122"/>
              </a:rPr>
              <a:t>协议</a:t>
            </a:r>
          </a:p>
        </p:txBody>
      </p:sp>
    </p:spTree>
    <p:extLst>
      <p:ext uri="{BB962C8B-B14F-4D97-AF65-F5344CB8AC3E}">
        <p14:creationId xmlns:p14="http://schemas.microsoft.com/office/powerpoint/2010/main" val="174491787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924935" y="2924766"/>
            <a:ext cx="3282315" cy="461665"/>
          </a:xfrm>
          <a:prstGeom prst="rect">
            <a:avLst/>
          </a:prstGeom>
          <a:noFill/>
        </p:spPr>
        <p:txBody>
          <a:bodyPr wrap="square" rtlCol="0">
            <a:spAutoFit/>
          </a:bodyPr>
          <a:lstStyle/>
          <a:p>
            <a:r>
              <a:rPr lang="zh-CN" altLang="en-US" sz="2400">
                <a:sym typeface="+mn-ea"/>
              </a:rPr>
              <a:t>①</a:t>
            </a:r>
            <a:r>
              <a:rPr lang="zh-CN" altLang="en-US" sz="240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cxnSp>
        <p:nvCxnSpPr>
          <p:cNvPr id="27" name="直接箭头连接符 26"/>
          <p:cNvCxnSpPr/>
          <p:nvPr/>
        </p:nvCxnSpPr>
        <p:spPr>
          <a:xfrm flipH="1">
            <a:off x="3537585" y="4053840"/>
            <a:ext cx="41605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sp>
        <p:nvSpPr>
          <p:cNvPr id="8" name="文本框 7"/>
          <p:cNvSpPr txBox="1"/>
          <p:nvPr/>
        </p:nvSpPr>
        <p:spPr>
          <a:xfrm>
            <a:off x="3924935" y="3513723"/>
            <a:ext cx="3282315" cy="461665"/>
          </a:xfrm>
          <a:prstGeom prst="rect">
            <a:avLst/>
          </a:prstGeom>
          <a:noFill/>
        </p:spPr>
        <p:txBody>
          <a:bodyPr wrap="square" rtlCol="0">
            <a:spAutoFit/>
          </a:bodyPr>
          <a:lstStyle/>
          <a:p>
            <a:r>
              <a:rPr lang="zh-CN" altLang="en-US" sz="2400" dirty="0">
                <a:sym typeface="+mn-ea"/>
              </a:rPr>
              <a:t>②肯定确认 </a:t>
            </a:r>
            <a:r>
              <a:rPr lang="en-US" altLang="zh-CN" sz="2400" dirty="0">
                <a:sym typeface="+mn-ea"/>
              </a:rPr>
              <a:t>/</a:t>
            </a:r>
            <a:r>
              <a:rPr lang="zh-CN" altLang="en-US" sz="2400" dirty="0">
                <a:sym typeface="+mn-ea"/>
              </a:rPr>
              <a:t>否定确认</a:t>
            </a:r>
            <a:endParaRPr lang="zh-CN" altLang="en-US" sz="2400" dirty="0"/>
          </a:p>
        </p:txBody>
      </p:sp>
      <p:cxnSp>
        <p:nvCxnSpPr>
          <p:cNvPr id="29" name="直接箭头连接符 28"/>
          <p:cNvCxnSpPr/>
          <p:nvPr/>
        </p:nvCxnSpPr>
        <p:spPr>
          <a:xfrm flipV="1">
            <a:off x="3547745" y="4621530"/>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39222" y="4135278"/>
            <a:ext cx="3268028" cy="461665"/>
          </a:xfrm>
          <a:prstGeom prst="rect">
            <a:avLst/>
          </a:prstGeom>
          <a:noFill/>
        </p:spPr>
        <p:txBody>
          <a:bodyPr wrap="square" rtlCol="0">
            <a:spAutoFit/>
          </a:bodyPr>
          <a:lstStyle/>
          <a:p>
            <a:r>
              <a:rPr lang="zh-CN" altLang="en-US" sz="2400" dirty="0">
                <a:sym typeface="+mn-ea"/>
              </a:rPr>
              <a:t>③</a:t>
            </a:r>
            <a:r>
              <a:rPr lang="zh-CN" altLang="en-US" sz="2400" dirty="0"/>
              <a:t>后续数据 </a:t>
            </a:r>
            <a:r>
              <a:rPr lang="en-US" altLang="zh-CN" sz="2400" dirty="0"/>
              <a:t>/</a:t>
            </a:r>
            <a:r>
              <a:rPr lang="zh-CN" altLang="en-US" sz="2400" dirty="0"/>
              <a:t>重传数据</a:t>
            </a:r>
          </a:p>
        </p:txBody>
      </p:sp>
      <p:grpSp>
        <p:nvGrpSpPr>
          <p:cNvPr id="17" name="组合 16"/>
          <p:cNvGrpSpPr/>
          <p:nvPr/>
        </p:nvGrpSpPr>
        <p:grpSpPr>
          <a:xfrm>
            <a:off x="6520354" y="296257"/>
            <a:ext cx="5627594" cy="1247734"/>
            <a:chOff x="5977894" y="281374"/>
            <a:chExt cx="5627594" cy="1247734"/>
          </a:xfrm>
        </p:grpSpPr>
        <p:sp>
          <p:nvSpPr>
            <p:cNvPr id="18" name="左大括号 1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9" name="矩形 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1" name="矩形 20"/>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0" name="矩形 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23" name="文本框 8"/>
          <p:cNvSpPr txBox="1"/>
          <p:nvPr/>
        </p:nvSpPr>
        <p:spPr>
          <a:xfrm>
            <a:off x="786130" y="1842453"/>
            <a:ext cx="8650288" cy="461665"/>
          </a:xfrm>
          <a:prstGeom prst="rect">
            <a:avLst/>
          </a:prstGeom>
          <a:noFill/>
          <a:ln w="9525">
            <a:noFill/>
          </a:ln>
        </p:spPr>
        <p:txBody>
          <a:bodyPr wrap="square" anchor="t">
            <a:spAutoFit/>
          </a:bodyPr>
          <a:lstStyle/>
          <a:p>
            <a:r>
              <a:rPr lang="zh-CN" altLang="en-US" sz="240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p>
        </p:txBody>
      </p:sp>
      <p:sp>
        <p:nvSpPr>
          <p:cNvPr id="28" name="文本框 27"/>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801463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924935" y="2924766"/>
            <a:ext cx="3282315" cy="461665"/>
          </a:xfrm>
          <a:prstGeom prst="rect">
            <a:avLst/>
          </a:prstGeom>
          <a:noFill/>
        </p:spPr>
        <p:txBody>
          <a:bodyPr wrap="square" rtlCol="0">
            <a:spAutoFit/>
          </a:bodyPr>
          <a:lstStyle/>
          <a:p>
            <a:r>
              <a:rPr lang="zh-CN" altLang="en-US" sz="2400">
                <a:sym typeface="+mn-ea"/>
              </a:rPr>
              <a:t>①</a:t>
            </a:r>
            <a:r>
              <a:rPr lang="zh-CN" altLang="en-US" sz="240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cxnSp>
        <p:nvCxnSpPr>
          <p:cNvPr id="27" name="直接箭头连接符 26"/>
          <p:cNvCxnSpPr/>
          <p:nvPr/>
        </p:nvCxnSpPr>
        <p:spPr>
          <a:xfrm flipH="1">
            <a:off x="3537585" y="4053840"/>
            <a:ext cx="41605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sp>
        <p:nvSpPr>
          <p:cNvPr id="8" name="文本框 7"/>
          <p:cNvSpPr txBox="1"/>
          <p:nvPr/>
        </p:nvSpPr>
        <p:spPr>
          <a:xfrm>
            <a:off x="3924935" y="3513723"/>
            <a:ext cx="3282315" cy="461665"/>
          </a:xfrm>
          <a:prstGeom prst="rect">
            <a:avLst/>
          </a:prstGeom>
          <a:noFill/>
        </p:spPr>
        <p:txBody>
          <a:bodyPr wrap="square" rtlCol="0">
            <a:spAutoFit/>
          </a:bodyPr>
          <a:lstStyle/>
          <a:p>
            <a:r>
              <a:rPr lang="zh-CN" altLang="en-US" sz="2400" dirty="0">
                <a:sym typeface="+mn-ea"/>
              </a:rPr>
              <a:t>②肯定确认 </a:t>
            </a:r>
            <a:r>
              <a:rPr lang="en-US" altLang="zh-CN" sz="2400" dirty="0">
                <a:sym typeface="+mn-ea"/>
              </a:rPr>
              <a:t>/</a:t>
            </a:r>
            <a:r>
              <a:rPr lang="zh-CN" altLang="en-US" sz="2400" dirty="0">
                <a:sym typeface="+mn-ea"/>
              </a:rPr>
              <a:t>否定确认</a:t>
            </a:r>
            <a:endParaRPr lang="zh-CN" altLang="en-US" sz="2400" dirty="0"/>
          </a:p>
        </p:txBody>
      </p:sp>
      <p:cxnSp>
        <p:nvCxnSpPr>
          <p:cNvPr id="29" name="直接箭头连接符 28"/>
          <p:cNvCxnSpPr/>
          <p:nvPr/>
        </p:nvCxnSpPr>
        <p:spPr>
          <a:xfrm flipV="1">
            <a:off x="3547745" y="4621530"/>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39222" y="4135278"/>
            <a:ext cx="3268028" cy="461665"/>
          </a:xfrm>
          <a:prstGeom prst="rect">
            <a:avLst/>
          </a:prstGeom>
          <a:noFill/>
        </p:spPr>
        <p:txBody>
          <a:bodyPr wrap="square" rtlCol="0">
            <a:spAutoFit/>
          </a:bodyPr>
          <a:lstStyle/>
          <a:p>
            <a:r>
              <a:rPr lang="zh-CN" altLang="en-US" sz="2400" dirty="0">
                <a:sym typeface="+mn-ea"/>
              </a:rPr>
              <a:t>③</a:t>
            </a:r>
            <a:r>
              <a:rPr lang="zh-CN" altLang="en-US" sz="2400" dirty="0"/>
              <a:t>后续数据 </a:t>
            </a:r>
            <a:r>
              <a:rPr lang="en-US" altLang="zh-CN" sz="2400" dirty="0"/>
              <a:t>/</a:t>
            </a:r>
            <a:r>
              <a:rPr lang="zh-CN" altLang="en-US" sz="2400" dirty="0"/>
              <a:t>重传数据</a:t>
            </a:r>
          </a:p>
        </p:txBody>
      </p:sp>
      <p:grpSp>
        <p:nvGrpSpPr>
          <p:cNvPr id="17" name="组合 16"/>
          <p:cNvGrpSpPr/>
          <p:nvPr/>
        </p:nvGrpSpPr>
        <p:grpSpPr>
          <a:xfrm>
            <a:off x="6520354" y="296257"/>
            <a:ext cx="5627594" cy="1247734"/>
            <a:chOff x="5977894" y="281374"/>
            <a:chExt cx="5627594" cy="1247734"/>
          </a:xfrm>
        </p:grpSpPr>
        <p:sp>
          <p:nvSpPr>
            <p:cNvPr id="18" name="左大括号 1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9" name="矩形 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1" name="矩形 20"/>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0" name="矩形 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31" name="矩形 30"/>
          <p:cNvSpPr/>
          <p:nvPr/>
        </p:nvSpPr>
        <p:spPr>
          <a:xfrm>
            <a:off x="3860286" y="5448111"/>
            <a:ext cx="3244538" cy="581057"/>
          </a:xfrm>
          <a:prstGeom prst="rect">
            <a:avLst/>
          </a:prstGeom>
          <a:ln>
            <a:solidFill>
              <a:schemeClr val="accent1"/>
            </a:solidFill>
          </a:ln>
        </p:spPr>
        <p:txBody>
          <a:bodyPr wrap="square">
            <a:spAutoFit/>
          </a:bodyPr>
          <a:lstStyle/>
          <a:p>
            <a:pPr>
              <a:lnSpc>
                <a:spcPct val="150000"/>
              </a:lnSpc>
            </a:pPr>
            <a:r>
              <a:rPr lang="zh-CN" altLang="en-US" sz="2400" dirty="0">
                <a:solidFill>
                  <a:srgbClr val="333333"/>
                </a:solidFill>
                <a:latin typeface="+mn-ea"/>
              </a:rPr>
              <a:t>性能差、信道利用率低。</a:t>
            </a:r>
            <a:endParaRPr lang="en-US" altLang="zh-CN" sz="2400" dirty="0">
              <a:solidFill>
                <a:srgbClr val="333333"/>
              </a:solidFill>
              <a:latin typeface="+mn-ea"/>
            </a:endParaRPr>
          </a:p>
        </p:txBody>
      </p:sp>
      <p:sp>
        <p:nvSpPr>
          <p:cNvPr id="23" name="文本框 8"/>
          <p:cNvSpPr txBox="1"/>
          <p:nvPr/>
        </p:nvSpPr>
        <p:spPr>
          <a:xfrm>
            <a:off x="786130" y="1842453"/>
            <a:ext cx="8650288" cy="461665"/>
          </a:xfrm>
          <a:prstGeom prst="rect">
            <a:avLst/>
          </a:prstGeom>
          <a:noFill/>
          <a:ln w="9525">
            <a:noFill/>
          </a:ln>
        </p:spPr>
        <p:txBody>
          <a:bodyPr wrap="square" anchor="t">
            <a:spAutoFit/>
          </a:bodyPr>
          <a:lstStyle/>
          <a:p>
            <a:r>
              <a:rPr lang="zh-CN" altLang="en-US" sz="240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p>
        </p:txBody>
      </p:sp>
      <p:sp>
        <p:nvSpPr>
          <p:cNvPr id="28" name="文本框 27"/>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57751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6"/>
          <p:cNvSpPr txBox="1"/>
          <p:nvPr/>
        </p:nvSpPr>
        <p:spPr>
          <a:xfrm>
            <a:off x="735180" y="596787"/>
            <a:ext cx="8821420"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2.7.1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p>
        </p:txBody>
      </p:sp>
      <p:sp>
        <p:nvSpPr>
          <p:cNvPr id="5" name="TextBox 4"/>
          <p:cNvSpPr txBox="1"/>
          <p:nvPr/>
        </p:nvSpPr>
        <p:spPr>
          <a:xfrm>
            <a:off x="1092158" y="1832241"/>
            <a:ext cx="10002190" cy="17543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P2P</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Peer</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to</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peer</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近年来很多性能表现优异，深受用户喜爱的P2P应用层出不穷</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例如，BitTorrent、PPLive和PPstream等。</a:t>
            </a:r>
          </a:p>
        </p:txBody>
      </p:sp>
    </p:spTree>
    <p:extLst>
      <p:ext uri="{BB962C8B-B14F-4D97-AF65-F5344CB8AC3E}">
        <p14:creationId xmlns:p14="http://schemas.microsoft.com/office/powerpoint/2010/main" val="238730833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p:nvSpPr>
        <p:spPr>
          <a:xfrm>
            <a:off x="162115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矩形 23"/>
          <p:cNvSpPr/>
          <p:nvPr/>
        </p:nvSpPr>
        <p:spPr>
          <a:xfrm>
            <a:off x="7698105" y="3015615"/>
            <a:ext cx="1916430" cy="18427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25" name="直接箭头连接符 24"/>
          <p:cNvCxnSpPr/>
          <p:nvPr/>
        </p:nvCxnSpPr>
        <p:spPr>
          <a:xfrm flipV="1">
            <a:off x="3552190" y="3428365"/>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924935" y="2924766"/>
            <a:ext cx="3282315" cy="461665"/>
          </a:xfrm>
          <a:prstGeom prst="rect">
            <a:avLst/>
          </a:prstGeom>
          <a:noFill/>
        </p:spPr>
        <p:txBody>
          <a:bodyPr wrap="square" rtlCol="0">
            <a:spAutoFit/>
          </a:bodyPr>
          <a:lstStyle/>
          <a:p>
            <a:r>
              <a:rPr lang="zh-CN" altLang="en-US" sz="2400">
                <a:sym typeface="+mn-ea"/>
              </a:rPr>
              <a:t>①</a:t>
            </a:r>
            <a:r>
              <a:rPr lang="zh-CN" altLang="en-US" sz="2400"/>
              <a:t>发送数据，等待确认</a:t>
            </a:r>
          </a:p>
        </p:txBody>
      </p:sp>
      <p:sp>
        <p:nvSpPr>
          <p:cNvPr id="2" name="文本框 1"/>
          <p:cNvSpPr txBox="1"/>
          <p:nvPr/>
        </p:nvSpPr>
        <p:spPr>
          <a:xfrm>
            <a:off x="1990090" y="3668395"/>
            <a:ext cx="1204595" cy="460375"/>
          </a:xfrm>
          <a:prstGeom prst="rect">
            <a:avLst/>
          </a:prstGeom>
          <a:noFill/>
        </p:spPr>
        <p:txBody>
          <a:bodyPr wrap="square" rtlCol="0">
            <a:spAutoFit/>
          </a:bodyPr>
          <a:lstStyle/>
          <a:p>
            <a:r>
              <a:rPr lang="zh-CN" altLang="en-US" sz="2400"/>
              <a:t>发送方                                                         </a:t>
            </a:r>
          </a:p>
        </p:txBody>
      </p:sp>
      <p:cxnSp>
        <p:nvCxnSpPr>
          <p:cNvPr id="27" name="直接箭头连接符 26"/>
          <p:cNvCxnSpPr/>
          <p:nvPr/>
        </p:nvCxnSpPr>
        <p:spPr>
          <a:xfrm flipH="1">
            <a:off x="3537585" y="4053840"/>
            <a:ext cx="416052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8077200" y="3668395"/>
            <a:ext cx="1548130" cy="460375"/>
          </a:xfrm>
          <a:prstGeom prst="rect">
            <a:avLst/>
          </a:prstGeom>
          <a:noFill/>
        </p:spPr>
        <p:txBody>
          <a:bodyPr wrap="square" rtlCol="0">
            <a:spAutoFit/>
          </a:bodyPr>
          <a:lstStyle/>
          <a:p>
            <a:r>
              <a:rPr lang="zh-CN" altLang="en-US" sz="2400"/>
              <a:t>接收方</a:t>
            </a:r>
          </a:p>
        </p:txBody>
      </p:sp>
      <p:sp>
        <p:nvSpPr>
          <p:cNvPr id="8" name="文本框 7"/>
          <p:cNvSpPr txBox="1"/>
          <p:nvPr/>
        </p:nvSpPr>
        <p:spPr>
          <a:xfrm>
            <a:off x="3924935" y="3513723"/>
            <a:ext cx="3282315" cy="461665"/>
          </a:xfrm>
          <a:prstGeom prst="rect">
            <a:avLst/>
          </a:prstGeom>
          <a:noFill/>
        </p:spPr>
        <p:txBody>
          <a:bodyPr wrap="square" rtlCol="0">
            <a:spAutoFit/>
          </a:bodyPr>
          <a:lstStyle/>
          <a:p>
            <a:r>
              <a:rPr lang="zh-CN" altLang="en-US" sz="2400" dirty="0">
                <a:sym typeface="+mn-ea"/>
              </a:rPr>
              <a:t>②肯定确认 </a:t>
            </a:r>
            <a:r>
              <a:rPr lang="en-US" altLang="zh-CN" sz="2400" dirty="0">
                <a:sym typeface="+mn-ea"/>
              </a:rPr>
              <a:t>/</a:t>
            </a:r>
            <a:r>
              <a:rPr lang="zh-CN" altLang="en-US" sz="2400" dirty="0">
                <a:sym typeface="+mn-ea"/>
              </a:rPr>
              <a:t>否定确认</a:t>
            </a:r>
            <a:endParaRPr lang="zh-CN" altLang="en-US" sz="2400" dirty="0"/>
          </a:p>
        </p:txBody>
      </p:sp>
      <p:cxnSp>
        <p:nvCxnSpPr>
          <p:cNvPr id="29" name="直接箭头连接符 28"/>
          <p:cNvCxnSpPr/>
          <p:nvPr/>
        </p:nvCxnSpPr>
        <p:spPr>
          <a:xfrm flipV="1">
            <a:off x="3547745" y="4621530"/>
            <a:ext cx="4128135" cy="14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939222" y="4135278"/>
            <a:ext cx="3268028" cy="461665"/>
          </a:xfrm>
          <a:prstGeom prst="rect">
            <a:avLst/>
          </a:prstGeom>
          <a:noFill/>
        </p:spPr>
        <p:txBody>
          <a:bodyPr wrap="square" rtlCol="0">
            <a:spAutoFit/>
          </a:bodyPr>
          <a:lstStyle/>
          <a:p>
            <a:r>
              <a:rPr lang="zh-CN" altLang="en-US" sz="2400" dirty="0">
                <a:sym typeface="+mn-ea"/>
              </a:rPr>
              <a:t>③</a:t>
            </a:r>
            <a:r>
              <a:rPr lang="zh-CN" altLang="en-US" sz="2400" dirty="0"/>
              <a:t>后续数据 </a:t>
            </a:r>
            <a:r>
              <a:rPr lang="en-US" altLang="zh-CN" sz="2400" dirty="0"/>
              <a:t>/</a:t>
            </a:r>
            <a:r>
              <a:rPr lang="zh-CN" altLang="en-US" sz="2400" dirty="0"/>
              <a:t>重传数据</a:t>
            </a:r>
          </a:p>
        </p:txBody>
      </p:sp>
      <p:sp>
        <p:nvSpPr>
          <p:cNvPr id="31" name="矩形 30"/>
          <p:cNvSpPr/>
          <p:nvPr/>
        </p:nvSpPr>
        <p:spPr>
          <a:xfrm>
            <a:off x="3860286" y="5448111"/>
            <a:ext cx="3244538" cy="581057"/>
          </a:xfrm>
          <a:prstGeom prst="rect">
            <a:avLst/>
          </a:prstGeom>
          <a:ln>
            <a:solidFill>
              <a:schemeClr val="accent1"/>
            </a:solidFill>
          </a:ln>
        </p:spPr>
        <p:txBody>
          <a:bodyPr wrap="square">
            <a:spAutoFit/>
          </a:bodyPr>
          <a:lstStyle/>
          <a:p>
            <a:pPr>
              <a:lnSpc>
                <a:spcPct val="150000"/>
              </a:lnSpc>
            </a:pPr>
            <a:r>
              <a:rPr lang="zh-CN" altLang="en-US" sz="2400" dirty="0">
                <a:solidFill>
                  <a:srgbClr val="333333"/>
                </a:solidFill>
                <a:latin typeface="+mn-ea"/>
              </a:rPr>
              <a:t>性能差、信道利用率低。</a:t>
            </a:r>
            <a:endParaRPr lang="en-US" altLang="zh-CN" sz="2400" dirty="0">
              <a:solidFill>
                <a:srgbClr val="333333"/>
              </a:solidFill>
              <a:latin typeface="+mn-ea"/>
            </a:endParaRPr>
          </a:p>
        </p:txBody>
      </p:sp>
      <p:sp>
        <p:nvSpPr>
          <p:cNvPr id="23" name="文本框 8"/>
          <p:cNvSpPr txBox="1"/>
          <p:nvPr/>
        </p:nvSpPr>
        <p:spPr>
          <a:xfrm>
            <a:off x="786130" y="1842453"/>
            <a:ext cx="8650288" cy="461665"/>
          </a:xfrm>
          <a:prstGeom prst="rect">
            <a:avLst/>
          </a:prstGeom>
          <a:noFill/>
          <a:ln w="9525">
            <a:noFill/>
          </a:ln>
        </p:spPr>
        <p:txBody>
          <a:bodyPr wrap="square" anchor="t">
            <a:spAutoFit/>
          </a:bodyPr>
          <a:lstStyle/>
          <a:p>
            <a:r>
              <a:rPr lang="zh-CN" altLang="en-US" sz="2400">
                <a:latin typeface="微软雅黑" panose="020B0503020204020204" charset="-122"/>
                <a:ea typeface="微软雅黑" panose="020B0503020204020204" charset="-122"/>
                <a:cs typeface="微软雅黑" panose="020B0503020204020204" charset="-122"/>
              </a:rPr>
              <a:t>停</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等协议工作流程：</a:t>
            </a:r>
          </a:p>
        </p:txBody>
      </p:sp>
      <p:sp>
        <p:nvSpPr>
          <p:cNvPr id="28" name="文本框 27"/>
          <p:cNvSpPr txBox="1"/>
          <p:nvPr/>
        </p:nvSpPr>
        <p:spPr>
          <a:xfrm>
            <a:off x="673100" y="714282"/>
            <a:ext cx="4360863"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3.3.2 </a:t>
            </a:r>
            <a:r>
              <a:rPr lang="zh-CN" altLang="en-US" sz="2400" dirty="0">
                <a:latin typeface="Microsoft YaHei" charset="-122"/>
                <a:ea typeface="Microsoft YaHei" charset="-122"/>
                <a:cs typeface="Microsoft YaHei" charset="-122"/>
                <a:sym typeface="+mn-ea"/>
              </a:rPr>
              <a:t>停</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等协议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32" name="矩形 31"/>
          <p:cNvSpPr/>
          <p:nvPr/>
        </p:nvSpPr>
        <p:spPr>
          <a:xfrm>
            <a:off x="9614535" y="5394339"/>
            <a:ext cx="1998345" cy="646331"/>
          </a:xfrm>
          <a:prstGeom prst="rect">
            <a:avLst/>
          </a:prstGeom>
        </p:spPr>
        <p:txBody>
          <a:bodyPr wrap="square">
            <a:spAutoFit/>
          </a:bodyPr>
          <a:lstStyle/>
          <a:p>
            <a:pPr>
              <a:lnSpc>
                <a:spcPct val="150000"/>
              </a:lnSpc>
            </a:pPr>
            <a:r>
              <a:rPr lang="zh-CN" altLang="en-US" sz="2400" dirty="0">
                <a:latin typeface="+mn-ea"/>
              </a:rPr>
              <a:t>流水线协议</a:t>
            </a:r>
            <a:endParaRPr lang="en-US" altLang="zh-CN" sz="2400" dirty="0">
              <a:solidFill>
                <a:srgbClr val="333333"/>
              </a:solidFill>
              <a:latin typeface="+mn-ea"/>
            </a:endParaRPr>
          </a:p>
        </p:txBody>
      </p:sp>
      <p:sp>
        <p:nvSpPr>
          <p:cNvPr id="33" name="右箭头 32"/>
          <p:cNvSpPr/>
          <p:nvPr/>
        </p:nvSpPr>
        <p:spPr>
          <a:xfrm>
            <a:off x="7284064" y="5538401"/>
            <a:ext cx="2117899" cy="358209"/>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zh-CN" altLang="en-US"/>
          </a:p>
        </p:txBody>
      </p:sp>
      <p:grpSp>
        <p:nvGrpSpPr>
          <p:cNvPr id="34" name="组合 16"/>
          <p:cNvGrpSpPr/>
          <p:nvPr/>
        </p:nvGrpSpPr>
        <p:grpSpPr>
          <a:xfrm>
            <a:off x="6520354" y="296257"/>
            <a:ext cx="5627594" cy="1247734"/>
            <a:chOff x="5977894" y="281374"/>
            <a:chExt cx="5627594" cy="1247734"/>
          </a:xfrm>
        </p:grpSpPr>
        <p:sp>
          <p:nvSpPr>
            <p:cNvPr id="35" name="左大括号 3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9112497" y="281374"/>
              <a:ext cx="2492991" cy="297517"/>
            </a:xfrm>
            <a:prstGeom prst="rect">
              <a:avLst/>
            </a:prstGeom>
          </p:spPr>
          <p:txBody>
            <a:bodyPr wrap="none">
              <a:spAutoFit/>
            </a:bodyPr>
            <a:lstStyle/>
            <a:p>
              <a:pPr algn="ctr">
                <a:lnSpc>
                  <a:spcPts val="1600"/>
                </a:lnSpc>
              </a:pPr>
              <a:r>
                <a:rPr lang="zh-CN" altLang="en-US" dirty="0">
                  <a:solidFill>
                    <a:srgbClr val="202020"/>
                  </a:solidFill>
                  <a:latin typeface="黑体" panose="02010609060101010101" pitchFamily="49" charset="-122"/>
                  <a:ea typeface="黑体" panose="02010609060101010101" pitchFamily="49" charset="-122"/>
                  <a:sym typeface="+mn-ea"/>
                </a:rPr>
                <a:t>可靠数据传输基本原理</a:t>
              </a:r>
              <a:endParaRPr lang="zh-CN" altLang="en-US" kern="900" spc="-100" dirty="0">
                <a:solidFill>
                  <a:srgbClr val="202020"/>
                </a:solidFill>
                <a:latin typeface="黑体" panose="02010609060101010101" pitchFamily="49" charset="-122"/>
                <a:ea typeface="黑体" panose="02010609060101010101" pitchFamily="49" charset="-122"/>
              </a:endParaRPr>
            </a:p>
          </p:txBody>
        </p:sp>
        <p:sp>
          <p:nvSpPr>
            <p:cNvPr id="37" name="矩形 36"/>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8" name="矩形 3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9" name="矩形 3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259265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grpSp>
        <p:nvGrpSpPr>
          <p:cNvPr id="17" name="组合 16"/>
          <p:cNvGrpSpPr/>
          <p:nvPr/>
        </p:nvGrpSpPr>
        <p:grpSpPr>
          <a:xfrm>
            <a:off x="6520354" y="296257"/>
            <a:ext cx="5627594" cy="1247734"/>
            <a:chOff x="5977894" y="281374"/>
            <a:chExt cx="5627594" cy="1247734"/>
          </a:xfrm>
        </p:grpSpPr>
        <p:sp>
          <p:nvSpPr>
            <p:cNvPr id="6" name="左大括号 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矩形 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9" name="矩形 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21" name="矩形 20"/>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0" name="矩形 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5" name="矩形 4"/>
          <p:cNvSpPr/>
          <p:nvPr/>
        </p:nvSpPr>
        <p:spPr>
          <a:xfrm>
            <a:off x="640080" y="2389924"/>
            <a:ext cx="10917935" cy="1135054"/>
          </a:xfrm>
          <a:prstGeom prst="rect">
            <a:avLst/>
          </a:prstGeom>
        </p:spPr>
        <p:txBody>
          <a:bodyPr wrap="square">
            <a:spAutoFit/>
          </a:bodyPr>
          <a:lstStyle/>
          <a:p>
            <a:pPr>
              <a:lnSpc>
                <a:spcPct val="150000"/>
              </a:lnSpc>
              <a:defRPr/>
            </a:pPr>
            <a:r>
              <a:rPr lang="zh-CN" altLang="en-US" sz="2400" b="1" dirty="0">
                <a:latin typeface="+mn-ea"/>
              </a:rPr>
              <a:t>流水线协议（管道协议）</a:t>
            </a:r>
            <a:r>
              <a:rPr lang="zh-CN" altLang="en-US" sz="2400" dirty="0">
                <a:latin typeface="+mn-ea"/>
              </a:rPr>
              <a:t>：允许发送方在没有收到确认前连续发送</a:t>
            </a:r>
            <a:r>
              <a:rPr lang="zh-CN" altLang="en-US" sz="2400" dirty="0">
                <a:solidFill>
                  <a:srgbClr val="FF0000"/>
                </a:solidFill>
                <a:latin typeface="+mn-ea"/>
              </a:rPr>
              <a:t>多个</a:t>
            </a:r>
            <a:r>
              <a:rPr lang="zh-CN" altLang="en-US" sz="2400" dirty="0">
                <a:latin typeface="+mn-ea"/>
              </a:rPr>
              <a:t>分组。</a:t>
            </a:r>
            <a:endParaRPr lang="en-US" altLang="zh-CN" sz="2400" dirty="0">
              <a:latin typeface="+mn-ea"/>
            </a:endParaRPr>
          </a:p>
          <a:p>
            <a:pPr>
              <a:lnSpc>
                <a:spcPct val="150000"/>
              </a:lnSpc>
              <a:defRPr/>
            </a:pPr>
            <a:r>
              <a:rPr lang="zh-CN" altLang="en-US" sz="2400" dirty="0">
                <a:latin typeface="+mn-ea"/>
              </a:rPr>
              <a:t>最典型的流水线协议：</a:t>
            </a:r>
            <a:r>
              <a:rPr lang="zh-CN" altLang="en-US" sz="2400" dirty="0">
                <a:solidFill>
                  <a:srgbClr val="FF0000"/>
                </a:solidFill>
                <a:latin typeface="+mn-ea"/>
              </a:rPr>
              <a:t>滑动</a:t>
            </a:r>
            <a:r>
              <a:rPr lang="zh-CN" altLang="en-US" sz="2400" b="1" dirty="0">
                <a:solidFill>
                  <a:srgbClr val="FF0000"/>
                </a:solidFill>
                <a:latin typeface="+mn-ea"/>
              </a:rPr>
              <a:t>窗口</a:t>
            </a:r>
            <a:r>
              <a:rPr lang="zh-CN" altLang="en-US" sz="2400" dirty="0">
                <a:solidFill>
                  <a:srgbClr val="FF0000"/>
                </a:solidFill>
                <a:latin typeface="+mn-ea"/>
              </a:rPr>
              <a:t>协议</a:t>
            </a:r>
            <a:r>
              <a:rPr lang="zh-CN" altLang="en-US" sz="2400" dirty="0">
                <a:latin typeface="+mn-ea"/>
              </a:rPr>
              <a:t>。</a:t>
            </a:r>
            <a:endParaRPr lang="en-US" altLang="zh-CN" sz="2400" dirty="0">
              <a:latin typeface="+mn-ea"/>
            </a:endParaRPr>
          </a:p>
        </p:txBody>
      </p:sp>
    </p:spTree>
    <p:extLst>
      <p:ext uri="{BB962C8B-B14F-4D97-AF65-F5344CB8AC3E}">
        <p14:creationId xmlns:p14="http://schemas.microsoft.com/office/powerpoint/2010/main" val="156637787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640080" y="2389924"/>
            <a:ext cx="10917935" cy="2308324"/>
          </a:xfrm>
          <a:prstGeom prst="rect">
            <a:avLst/>
          </a:prstGeom>
        </p:spPr>
        <p:txBody>
          <a:bodyPr wrap="square">
            <a:spAutoFit/>
          </a:bodyPr>
          <a:lstStyle/>
          <a:p>
            <a:pPr>
              <a:lnSpc>
                <a:spcPct val="150000"/>
              </a:lnSpc>
              <a:defRPr/>
            </a:pPr>
            <a:r>
              <a:rPr lang="zh-CN" altLang="en-US" sz="2400" b="1" dirty="0">
                <a:latin typeface="+mn-ea"/>
              </a:rPr>
              <a:t>流水线协议（管道协议）</a:t>
            </a:r>
            <a:r>
              <a:rPr lang="zh-CN" altLang="en-US" sz="2400" dirty="0">
                <a:latin typeface="+mn-ea"/>
              </a:rPr>
              <a:t>：允许发送方在没有收到确认前连续发送</a:t>
            </a:r>
            <a:r>
              <a:rPr lang="zh-CN" altLang="en-US" sz="2400" dirty="0">
                <a:solidFill>
                  <a:srgbClr val="FF0000"/>
                </a:solidFill>
                <a:latin typeface="+mn-ea"/>
              </a:rPr>
              <a:t>多个</a:t>
            </a:r>
            <a:r>
              <a:rPr lang="zh-CN" altLang="en-US" sz="2400" dirty="0">
                <a:latin typeface="+mn-ea"/>
              </a:rPr>
              <a:t>分组。</a:t>
            </a:r>
            <a:endParaRPr lang="en-US" altLang="zh-CN" sz="2400" dirty="0">
              <a:latin typeface="+mn-ea"/>
            </a:endParaRPr>
          </a:p>
          <a:p>
            <a:pPr>
              <a:lnSpc>
                <a:spcPct val="150000"/>
              </a:lnSpc>
              <a:defRPr/>
            </a:pPr>
            <a:r>
              <a:rPr lang="zh-CN" altLang="en-US" sz="2400" dirty="0">
                <a:latin typeface="+mn-ea"/>
              </a:rPr>
              <a:t>最典型的流水线协议：</a:t>
            </a:r>
            <a:r>
              <a:rPr lang="zh-CN" altLang="en-US" sz="2400" dirty="0">
                <a:solidFill>
                  <a:srgbClr val="FF0000"/>
                </a:solidFill>
                <a:latin typeface="+mn-ea"/>
              </a:rPr>
              <a:t>滑动</a:t>
            </a:r>
            <a:r>
              <a:rPr lang="zh-CN" altLang="en-US" sz="2400" b="1" dirty="0">
                <a:solidFill>
                  <a:srgbClr val="FF0000"/>
                </a:solidFill>
                <a:latin typeface="+mn-ea"/>
              </a:rPr>
              <a:t>窗口</a:t>
            </a:r>
            <a:r>
              <a:rPr lang="zh-CN" altLang="en-US" sz="2400" dirty="0">
                <a:solidFill>
                  <a:srgbClr val="FF0000"/>
                </a:solidFill>
                <a:latin typeface="+mn-ea"/>
              </a:rPr>
              <a:t>协议</a:t>
            </a:r>
            <a:r>
              <a:rPr lang="zh-CN" altLang="en-US" sz="2400" dirty="0">
                <a:latin typeface="+mn-ea"/>
              </a:rPr>
              <a:t>。</a:t>
            </a:r>
            <a:endParaRPr lang="en-US" altLang="zh-CN" sz="2400" dirty="0">
              <a:latin typeface="+mn-ea"/>
            </a:endParaRPr>
          </a:p>
          <a:p>
            <a:pPr>
              <a:lnSpc>
                <a:spcPct val="150000"/>
              </a:lnSpc>
              <a:defRPr/>
            </a:pPr>
            <a:r>
              <a:rPr lang="zh-CN" altLang="en-US" sz="2400" dirty="0">
                <a:latin typeface="+mn-ea"/>
              </a:rPr>
              <a:t> </a:t>
            </a:r>
            <a:r>
              <a:rPr lang="en-US" altLang="zh-CN" sz="2400" dirty="0">
                <a:latin typeface="+mn-ea"/>
              </a:rPr>
              <a:t>1</a:t>
            </a:r>
            <a:r>
              <a:rPr lang="zh-CN" altLang="en-US" sz="2400" dirty="0">
                <a:latin typeface="+mn-ea"/>
              </a:rPr>
              <a:t>、增加分组序号。</a:t>
            </a:r>
            <a:endParaRPr lang="en-US" altLang="zh-CN" sz="2400" dirty="0">
              <a:latin typeface="+mn-ea"/>
            </a:endParaRPr>
          </a:p>
          <a:p>
            <a:pPr>
              <a:lnSpc>
                <a:spcPct val="150000"/>
              </a:lnSpc>
              <a:defRPr/>
            </a:pPr>
            <a:r>
              <a:rPr lang="zh-CN" altLang="en-US" sz="2400" dirty="0">
                <a:latin typeface="+mn-ea"/>
              </a:rPr>
              <a:t> </a:t>
            </a:r>
            <a:r>
              <a:rPr lang="en-US" altLang="zh-CN" sz="2400" dirty="0">
                <a:latin typeface="+mn-ea"/>
              </a:rPr>
              <a:t>2</a:t>
            </a:r>
            <a:r>
              <a:rPr lang="zh-CN" altLang="en-US" sz="2400" dirty="0">
                <a:latin typeface="+mn-ea"/>
              </a:rPr>
              <a:t>、发送方和接收方可以</a:t>
            </a:r>
            <a:r>
              <a:rPr lang="zh-CN" altLang="en-US" sz="2400" dirty="0">
                <a:solidFill>
                  <a:srgbClr val="FF0000"/>
                </a:solidFill>
                <a:latin typeface="+mn-ea"/>
              </a:rPr>
              <a:t>缓存</a:t>
            </a:r>
            <a:r>
              <a:rPr lang="zh-CN" altLang="en-US" sz="2400" dirty="0">
                <a:latin typeface="+mn-ea"/>
              </a:rPr>
              <a:t>多个分组。</a:t>
            </a:r>
            <a:endParaRPr lang="en-US" altLang="zh-CN" sz="2400" dirty="0">
              <a:latin typeface="+mn-ea"/>
            </a:endParaRPr>
          </a:p>
        </p:txBody>
      </p:sp>
      <p:grpSp>
        <p:nvGrpSpPr>
          <p:cNvPr id="11" name="组合 16"/>
          <p:cNvGrpSpPr/>
          <p:nvPr/>
        </p:nvGrpSpPr>
        <p:grpSpPr>
          <a:xfrm>
            <a:off x="6520354" y="296257"/>
            <a:ext cx="5627594" cy="1247734"/>
            <a:chOff x="5977894" y="281374"/>
            <a:chExt cx="5627594" cy="1247734"/>
          </a:xfrm>
        </p:grpSpPr>
        <p:sp>
          <p:nvSpPr>
            <p:cNvPr id="12" name="左大括号 11"/>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5" name="矩形 14"/>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6" name="矩形 15"/>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7" name="文本框 16"/>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48789815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640080" y="2389924"/>
            <a:ext cx="10917935" cy="2677656"/>
          </a:xfrm>
          <a:prstGeom prst="rect">
            <a:avLst/>
          </a:prstGeom>
        </p:spPr>
        <p:txBody>
          <a:bodyPr wrap="square">
            <a:spAutoFit/>
          </a:bodyPr>
          <a:lstStyle/>
          <a:p>
            <a:pPr>
              <a:lnSpc>
                <a:spcPct val="150000"/>
              </a:lnSpc>
              <a:defRPr/>
            </a:pPr>
            <a:r>
              <a:rPr lang="zh-CN" altLang="en-US" sz="2400" b="1" dirty="0">
                <a:latin typeface="+mn-ea"/>
              </a:rPr>
              <a:t>流水线协议（管道协议）</a:t>
            </a:r>
            <a:r>
              <a:rPr lang="zh-CN" altLang="en-US" sz="2400" dirty="0">
                <a:latin typeface="+mn-ea"/>
              </a:rPr>
              <a:t>：允许发送方在没有收到确认前连续发送</a:t>
            </a:r>
            <a:r>
              <a:rPr lang="zh-CN" altLang="en-US" sz="2400" dirty="0">
                <a:solidFill>
                  <a:srgbClr val="FF0000"/>
                </a:solidFill>
                <a:latin typeface="+mn-ea"/>
              </a:rPr>
              <a:t>多个</a:t>
            </a:r>
            <a:r>
              <a:rPr lang="zh-CN" altLang="en-US" sz="2400" dirty="0">
                <a:latin typeface="+mn-ea"/>
              </a:rPr>
              <a:t>分组。</a:t>
            </a:r>
            <a:endParaRPr lang="en-US" altLang="zh-CN" sz="2400" dirty="0">
              <a:latin typeface="+mn-ea"/>
            </a:endParaRPr>
          </a:p>
          <a:p>
            <a:pPr>
              <a:lnSpc>
                <a:spcPct val="150000"/>
              </a:lnSpc>
              <a:defRPr/>
            </a:pPr>
            <a:r>
              <a:rPr lang="zh-CN" altLang="en-US" sz="2400" dirty="0">
                <a:latin typeface="+mn-ea"/>
              </a:rPr>
              <a:t>最典型的流水线协议：</a:t>
            </a:r>
            <a:r>
              <a:rPr lang="zh-CN" altLang="en-US" sz="2400" dirty="0">
                <a:solidFill>
                  <a:srgbClr val="FF0000"/>
                </a:solidFill>
                <a:latin typeface="+mn-ea"/>
              </a:rPr>
              <a:t>滑动</a:t>
            </a:r>
            <a:r>
              <a:rPr lang="zh-CN" altLang="en-US" sz="2400" b="1" dirty="0">
                <a:solidFill>
                  <a:srgbClr val="FF0000"/>
                </a:solidFill>
                <a:latin typeface="+mn-ea"/>
              </a:rPr>
              <a:t>窗口</a:t>
            </a:r>
            <a:r>
              <a:rPr lang="zh-CN" altLang="en-US" sz="2400" dirty="0">
                <a:solidFill>
                  <a:srgbClr val="FF0000"/>
                </a:solidFill>
                <a:latin typeface="+mn-ea"/>
              </a:rPr>
              <a:t>协议</a:t>
            </a:r>
            <a:r>
              <a:rPr lang="zh-CN" altLang="en-US" sz="2400" dirty="0">
                <a:latin typeface="+mn-ea"/>
              </a:rPr>
              <a:t>。</a:t>
            </a:r>
            <a:endParaRPr lang="en-US" altLang="zh-CN" sz="2400" dirty="0">
              <a:latin typeface="+mn-ea"/>
            </a:endParaRPr>
          </a:p>
          <a:p>
            <a:pPr>
              <a:lnSpc>
                <a:spcPct val="150000"/>
              </a:lnSpc>
              <a:defRPr/>
            </a:pPr>
            <a:r>
              <a:rPr lang="zh-CN" altLang="en-US" sz="2400" dirty="0">
                <a:latin typeface="+mn-ea"/>
              </a:rPr>
              <a:t>   发送窗口</a:t>
            </a:r>
            <a:r>
              <a:rPr lang="en-US" altLang="zh-CN" sz="3200" dirty="0">
                <a:latin typeface="+mn-ea"/>
              </a:rPr>
              <a:t>(</a:t>
            </a:r>
            <a:r>
              <a:rPr lang="en-US" altLang="zh-CN" sz="3200" dirty="0" err="1">
                <a:latin typeface="+mn-ea"/>
              </a:rPr>
              <a:t>W</a:t>
            </a:r>
            <a:r>
              <a:rPr lang="en-US" altLang="zh-CN" sz="3200" baseline="-25000" dirty="0" err="1">
                <a:latin typeface="+mn-ea"/>
              </a:rPr>
              <a:t>s</a:t>
            </a:r>
            <a:r>
              <a:rPr lang="en-US" altLang="zh-CN" sz="3200" dirty="0">
                <a:latin typeface="+mn-ea"/>
              </a:rPr>
              <a:t>)</a:t>
            </a:r>
            <a:r>
              <a:rPr lang="zh-CN" altLang="en-US" sz="2400" dirty="0">
                <a:latin typeface="+mn-ea"/>
              </a:rPr>
              <a:t>：发送方可以发送未被确认分组的最大数量；</a:t>
            </a:r>
            <a:endParaRPr lang="en-US" altLang="zh-CN" sz="2400" dirty="0">
              <a:latin typeface="+mn-ea"/>
            </a:endParaRPr>
          </a:p>
          <a:p>
            <a:pPr>
              <a:lnSpc>
                <a:spcPct val="150000"/>
              </a:lnSpc>
              <a:defRPr/>
            </a:pPr>
            <a:r>
              <a:rPr lang="zh-CN" altLang="en-US" sz="2400" dirty="0">
                <a:latin typeface="+mn-ea"/>
              </a:rPr>
              <a:t>   接收窗口</a:t>
            </a:r>
            <a:r>
              <a:rPr lang="en-US" altLang="zh-CN" sz="2400" dirty="0">
                <a:latin typeface="+mn-ea"/>
              </a:rPr>
              <a:t>(</a:t>
            </a:r>
            <a:r>
              <a:rPr lang="en-US" altLang="zh-CN" sz="3200" dirty="0" err="1">
                <a:latin typeface="+mn-ea"/>
              </a:rPr>
              <a:t>W</a:t>
            </a:r>
            <a:r>
              <a:rPr lang="en-US" altLang="zh-CN" sz="3200" baseline="-25000" dirty="0" err="1">
                <a:latin typeface="+mn-ea"/>
              </a:rPr>
              <a:t>r</a:t>
            </a:r>
            <a:r>
              <a:rPr lang="en-US" altLang="zh-CN" sz="3200" dirty="0">
                <a:latin typeface="+mn-ea"/>
              </a:rPr>
              <a:t>)</a:t>
            </a:r>
            <a:r>
              <a:rPr lang="zh-CN" altLang="en-US" sz="2400" dirty="0">
                <a:latin typeface="+mn-ea"/>
              </a:rPr>
              <a:t>：接收方可以缓存的正确到达的分组的最大数量；</a:t>
            </a:r>
          </a:p>
        </p:txBody>
      </p:sp>
      <p:grpSp>
        <p:nvGrpSpPr>
          <p:cNvPr id="12" name="组合 16"/>
          <p:cNvGrpSpPr/>
          <p:nvPr/>
        </p:nvGrpSpPr>
        <p:grpSpPr>
          <a:xfrm>
            <a:off x="6520354" y="296257"/>
            <a:ext cx="5627594" cy="1247734"/>
            <a:chOff x="5977894" y="281374"/>
            <a:chExt cx="5627594" cy="1247734"/>
          </a:xfrm>
        </p:grpSpPr>
        <p:sp>
          <p:nvSpPr>
            <p:cNvPr id="14" name="左大括号 1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8" name="矩形 1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9" name="矩形 1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 name="文本框 1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92022542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矩形 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8" name="矩形 17"/>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 name="矩形 2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矩形 2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6" name="矩形 2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4924425" y="2319655"/>
            <a:ext cx="2600325" cy="175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4914900" y="2997835"/>
            <a:ext cx="2609215"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738"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solidFill>
                  <a:schemeClr val="bg1">
                    <a:lumMod val="65000"/>
                  </a:schemeClr>
                </a:solidFill>
                <a:latin typeface="Arial" panose="020B0604020202020204" pitchFamily="34" charset="0"/>
                <a:ea typeface="宋体" panose="02010600030101010101" pitchFamily="2" charset="-122"/>
              </a:rPr>
              <a:t>5</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6</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7</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9</a:t>
            </a:r>
            <a:r>
              <a:rPr lang="en-US" altLang="zh-CN">
                <a:solidFill>
                  <a:schemeClr val="tx1"/>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solidFill>
                  <a:schemeClr val="accent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31" name="椭圆 30"/>
          <p:cNvSpPr/>
          <p:nvPr/>
        </p:nvSpPr>
        <p:spPr>
          <a:xfrm>
            <a:off x="2896235" y="2558415"/>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32" name="椭圆 31"/>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33" name="椭圆 32"/>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34" name="椭圆 33"/>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cxnSp>
        <p:nvCxnSpPr>
          <p:cNvPr id="35" name="直接连接符 34"/>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746"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0747"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05" name="矩形 104"/>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6" name="文本框 105"/>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grpSp>
        <p:nvGrpSpPr>
          <p:cNvPr id="37" name="组合 16"/>
          <p:cNvGrpSpPr/>
          <p:nvPr/>
        </p:nvGrpSpPr>
        <p:grpSpPr>
          <a:xfrm>
            <a:off x="6520354" y="296257"/>
            <a:ext cx="5627594" cy="1247734"/>
            <a:chOff x="5977894" y="281374"/>
            <a:chExt cx="5627594" cy="1247734"/>
          </a:xfrm>
        </p:grpSpPr>
        <p:sp>
          <p:nvSpPr>
            <p:cNvPr id="38" name="左大括号 37"/>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矩形 38"/>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40" name="矩形 39"/>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41" name="矩形 40"/>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2" name="矩形 41"/>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36" name="文本框 35"/>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43"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extLst>
      <p:ext uri="{BB962C8B-B14F-4D97-AF65-F5344CB8AC3E}">
        <p14:creationId xmlns:p14="http://schemas.microsoft.com/office/powerpoint/2010/main" val="75861150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矩形 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8" name="矩形 17"/>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 name="矩形 2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矩形 2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6" name="矩形 2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4924425" y="2319655"/>
            <a:ext cx="2600325" cy="175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736"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
        <p:nvSpPr>
          <p:cNvPr id="29" name="矩形 28"/>
          <p:cNvSpPr/>
          <p:nvPr/>
        </p:nvSpPr>
        <p:spPr>
          <a:xfrm>
            <a:off x="4914900" y="2997835"/>
            <a:ext cx="2609215"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738"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solidFill>
                  <a:schemeClr val="bg1">
                    <a:lumMod val="65000"/>
                  </a:schemeClr>
                </a:solidFill>
                <a:latin typeface="Arial" panose="020B0604020202020204" pitchFamily="34" charset="0"/>
                <a:ea typeface="宋体" panose="02010600030101010101" pitchFamily="2" charset="-122"/>
              </a:rPr>
              <a:t>5</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6</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7</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9</a:t>
            </a:r>
            <a:r>
              <a:rPr lang="en-US" altLang="zh-CN">
                <a:solidFill>
                  <a:schemeClr val="tx1"/>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solidFill>
                  <a:schemeClr val="accent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31" name="椭圆 30"/>
          <p:cNvSpPr/>
          <p:nvPr/>
        </p:nvSpPr>
        <p:spPr>
          <a:xfrm>
            <a:off x="2896235" y="2558415"/>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32" name="椭圆 31"/>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33" name="椭圆 32"/>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34" name="椭圆 33"/>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cxnSp>
        <p:nvCxnSpPr>
          <p:cNvPr id="35" name="直接连接符 34"/>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746"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0747"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05" name="矩形 104"/>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6" name="文本框 105"/>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5" name="圆角矩形标注 4"/>
          <p:cNvSpPr/>
          <p:nvPr/>
        </p:nvSpPr>
        <p:spPr>
          <a:xfrm>
            <a:off x="3889375" y="3803904"/>
            <a:ext cx="4925441" cy="2390839"/>
          </a:xfrm>
          <a:prstGeom prst="wedgeRoundRectCallout">
            <a:avLst>
              <a:gd name="adj1" fmla="val -52190"/>
              <a:gd name="adj2" fmla="val -744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2800" dirty="0">
                <a:latin typeface="+mn-ea"/>
              </a:rPr>
              <a:t>发送窗口左侧序号：</a:t>
            </a:r>
            <a:endParaRPr kumimoji="1" lang="en-US" altLang="zh-CN" sz="2800" dirty="0">
              <a:latin typeface="+mn-ea"/>
            </a:endParaRPr>
          </a:p>
          <a:p>
            <a:pPr algn="ctr"/>
            <a:r>
              <a:rPr kumimoji="1" lang="en-US" altLang="zh-CN" sz="2800" dirty="0">
                <a:latin typeface="+mn-ea"/>
              </a:rPr>
              <a:t>1</a:t>
            </a:r>
            <a:r>
              <a:rPr kumimoji="1" lang="zh-CN" altLang="en-US" sz="2800" dirty="0">
                <a:latin typeface="+mn-ea"/>
              </a:rPr>
              <a:t>、</a:t>
            </a:r>
            <a:r>
              <a:rPr kumimoji="1" lang="en-US" altLang="zh-CN" sz="2800" dirty="0">
                <a:latin typeface="+mn-ea"/>
              </a:rPr>
              <a:t>2</a:t>
            </a:r>
            <a:r>
              <a:rPr kumimoji="1" lang="zh-CN" altLang="en-US" sz="2800" dirty="0">
                <a:latin typeface="+mn-ea"/>
              </a:rPr>
              <a:t>、</a:t>
            </a:r>
            <a:r>
              <a:rPr kumimoji="1" lang="en-US" altLang="zh-CN" sz="2800" dirty="0">
                <a:latin typeface="+mn-ea"/>
              </a:rPr>
              <a:t>3</a:t>
            </a:r>
            <a:r>
              <a:rPr kumimoji="1" lang="zh-CN" altLang="en-US" sz="2800" dirty="0">
                <a:latin typeface="+mn-ea"/>
              </a:rPr>
              <a:t>、</a:t>
            </a:r>
            <a:r>
              <a:rPr kumimoji="1" lang="en-US" altLang="zh-CN" sz="2800" dirty="0">
                <a:latin typeface="+mn-ea"/>
              </a:rPr>
              <a:t>4</a:t>
            </a:r>
            <a:r>
              <a:rPr kumimoji="1" lang="zh-CN" altLang="en-US" sz="2800" dirty="0">
                <a:latin typeface="+mn-ea"/>
              </a:rPr>
              <a:t>已经收到</a:t>
            </a:r>
            <a:r>
              <a:rPr kumimoji="1" lang="en-US" altLang="zh-CN" sz="2800" dirty="0">
                <a:latin typeface="+mn-ea"/>
              </a:rPr>
              <a:t>ACK</a:t>
            </a:r>
            <a:endParaRPr kumimoji="1" lang="zh-CN" altLang="en-US" sz="2800" dirty="0">
              <a:latin typeface="+mn-ea"/>
            </a:endParaRPr>
          </a:p>
        </p:txBody>
      </p:sp>
      <p:grpSp>
        <p:nvGrpSpPr>
          <p:cNvPr id="36" name="组合 16"/>
          <p:cNvGrpSpPr/>
          <p:nvPr/>
        </p:nvGrpSpPr>
        <p:grpSpPr>
          <a:xfrm>
            <a:off x="6520354" y="296257"/>
            <a:ext cx="5627594" cy="1247734"/>
            <a:chOff x="5977894" y="281374"/>
            <a:chExt cx="5627594" cy="1247734"/>
          </a:xfrm>
        </p:grpSpPr>
        <p:sp>
          <p:nvSpPr>
            <p:cNvPr id="37" name="左大括号 3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9" name="矩形 3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40" name="矩形 3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1" name="矩形 40"/>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2" name="文本框 41"/>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5553452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矩形 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8" name="矩形 17"/>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 name="矩形 2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矩形 2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6" name="矩形 2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4924425" y="2319655"/>
            <a:ext cx="2600325" cy="175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4914900" y="2997835"/>
            <a:ext cx="2609215"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738"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solidFill>
                  <a:schemeClr val="bg1">
                    <a:lumMod val="65000"/>
                  </a:schemeClr>
                </a:solidFill>
                <a:latin typeface="Arial" panose="020B0604020202020204" pitchFamily="34" charset="0"/>
                <a:ea typeface="宋体" panose="02010600030101010101" pitchFamily="2" charset="-122"/>
              </a:rPr>
              <a:t>5</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6</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7</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9</a:t>
            </a:r>
            <a:r>
              <a:rPr lang="en-US" altLang="zh-CN">
                <a:solidFill>
                  <a:schemeClr val="tx1"/>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solidFill>
                  <a:schemeClr val="accent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31" name="椭圆 30"/>
          <p:cNvSpPr/>
          <p:nvPr/>
        </p:nvSpPr>
        <p:spPr>
          <a:xfrm>
            <a:off x="2896235" y="2558415"/>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32" name="椭圆 31"/>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33" name="椭圆 32"/>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34" name="椭圆 33"/>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cxnSp>
        <p:nvCxnSpPr>
          <p:cNvPr id="35" name="直接连接符 34"/>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746"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0747"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05" name="矩形 104"/>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6" name="文本框 105"/>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5" name="圆角矩形标注 4"/>
          <p:cNvSpPr/>
          <p:nvPr/>
        </p:nvSpPr>
        <p:spPr>
          <a:xfrm>
            <a:off x="3889375" y="3803904"/>
            <a:ext cx="4925441" cy="2390839"/>
          </a:xfrm>
          <a:prstGeom prst="wedgeRoundRectCallout">
            <a:avLst>
              <a:gd name="adj1" fmla="val -2436"/>
              <a:gd name="adj2" fmla="val -751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z="2800" dirty="0">
                <a:latin typeface="+mn-ea"/>
              </a:rPr>
              <a:t>发送窗口：</a:t>
            </a:r>
            <a:r>
              <a:rPr kumimoji="1" lang="en-US" altLang="zh-CN" sz="2800" dirty="0" err="1">
                <a:latin typeface="+mn-ea"/>
              </a:rPr>
              <a:t>W</a:t>
            </a:r>
            <a:r>
              <a:rPr kumimoji="1" lang="en-US" altLang="zh-CN" sz="2800" baseline="-25000" dirty="0" err="1">
                <a:latin typeface="+mn-ea"/>
              </a:rPr>
              <a:t>s</a:t>
            </a:r>
            <a:r>
              <a:rPr kumimoji="1" lang="en-US" altLang="zh-CN" sz="2800" dirty="0">
                <a:latin typeface="+mn-ea"/>
              </a:rPr>
              <a:t>=</a:t>
            </a:r>
            <a:r>
              <a:rPr kumimoji="1" lang="en-US" altLang="zh-CN" sz="2800" dirty="0">
                <a:solidFill>
                  <a:schemeClr val="bg1"/>
                </a:solidFill>
                <a:latin typeface="+mn-ea"/>
              </a:rPr>
              <a:t>5</a:t>
            </a:r>
            <a:r>
              <a:rPr kumimoji="1" lang="zh-CN" altLang="en-US" sz="2800" dirty="0">
                <a:solidFill>
                  <a:schemeClr val="bg1"/>
                </a:solidFill>
                <a:latin typeface="+mn-ea"/>
              </a:rPr>
              <a:t>。</a:t>
            </a:r>
            <a:endParaRPr kumimoji="1" lang="en-US" altLang="zh-CN" sz="2800" dirty="0">
              <a:solidFill>
                <a:schemeClr val="bg1"/>
              </a:solidFill>
              <a:latin typeface="+mn-ea"/>
            </a:endParaRPr>
          </a:p>
          <a:p>
            <a:r>
              <a:rPr kumimoji="1" lang="en-US" altLang="zh-CN" sz="2800" dirty="0">
                <a:solidFill>
                  <a:schemeClr val="bg1"/>
                </a:solidFill>
                <a:latin typeface="+mn-ea"/>
              </a:rPr>
              <a:t>5</a:t>
            </a:r>
            <a:r>
              <a:rPr kumimoji="1" lang="zh-CN" altLang="en-US" sz="2800" dirty="0">
                <a:solidFill>
                  <a:schemeClr val="bg1"/>
                </a:solidFill>
                <a:latin typeface="+mn-ea"/>
              </a:rPr>
              <a:t>、</a:t>
            </a:r>
            <a:r>
              <a:rPr kumimoji="1" lang="en-US" altLang="zh-CN" sz="2800" dirty="0">
                <a:solidFill>
                  <a:schemeClr val="bg1"/>
                </a:solidFill>
                <a:latin typeface="+mn-ea"/>
              </a:rPr>
              <a:t>6</a:t>
            </a:r>
            <a:r>
              <a:rPr kumimoji="1" lang="zh-CN" altLang="en-US" sz="2800" dirty="0">
                <a:solidFill>
                  <a:schemeClr val="bg1"/>
                </a:solidFill>
                <a:latin typeface="+mn-ea"/>
              </a:rPr>
              <a:t>、</a:t>
            </a:r>
            <a:r>
              <a:rPr kumimoji="1" lang="en-US" altLang="zh-CN" sz="2800" dirty="0">
                <a:solidFill>
                  <a:schemeClr val="bg1"/>
                </a:solidFill>
                <a:latin typeface="+mn-ea"/>
              </a:rPr>
              <a:t>7</a:t>
            </a:r>
            <a:r>
              <a:rPr kumimoji="1" lang="zh-CN" altLang="en-US" sz="2800" dirty="0">
                <a:solidFill>
                  <a:schemeClr val="bg1"/>
                </a:solidFill>
                <a:latin typeface="+mn-ea"/>
              </a:rPr>
              <a:t>、</a:t>
            </a:r>
            <a:r>
              <a:rPr kumimoji="1" lang="en-US" altLang="zh-CN" sz="2800" dirty="0">
                <a:solidFill>
                  <a:schemeClr val="bg1"/>
                </a:solidFill>
                <a:latin typeface="+mn-ea"/>
              </a:rPr>
              <a:t>8</a:t>
            </a:r>
            <a:r>
              <a:rPr kumimoji="1" lang="zh-CN" altLang="en-US" sz="2800" dirty="0">
                <a:solidFill>
                  <a:schemeClr val="bg1"/>
                </a:solidFill>
                <a:latin typeface="+mn-ea"/>
              </a:rPr>
              <a:t>、</a:t>
            </a:r>
            <a:r>
              <a:rPr kumimoji="1" lang="en-US" altLang="zh-CN" sz="2800" dirty="0">
                <a:solidFill>
                  <a:schemeClr val="bg1"/>
                </a:solidFill>
                <a:latin typeface="+mn-ea"/>
              </a:rPr>
              <a:t>9</a:t>
            </a:r>
            <a:r>
              <a:rPr kumimoji="1" lang="zh-CN" altLang="en-US" sz="2800" dirty="0">
                <a:solidFill>
                  <a:schemeClr val="bg1"/>
                </a:solidFill>
                <a:latin typeface="+mn-ea"/>
              </a:rPr>
              <a:t>当前可以使用的分组序号</a:t>
            </a:r>
            <a:endParaRPr kumimoji="1" lang="en-US" altLang="zh-CN" sz="2800" dirty="0">
              <a:solidFill>
                <a:schemeClr val="bg1"/>
              </a:solidFill>
              <a:latin typeface="+mn-ea"/>
            </a:endParaRPr>
          </a:p>
          <a:p>
            <a:endParaRPr kumimoji="1" lang="zh-CN" altLang="en-US" sz="2800" dirty="0">
              <a:latin typeface="+mn-ea"/>
            </a:endParaRPr>
          </a:p>
        </p:txBody>
      </p:sp>
      <p:grpSp>
        <p:nvGrpSpPr>
          <p:cNvPr id="36" name="组合 16"/>
          <p:cNvGrpSpPr/>
          <p:nvPr/>
        </p:nvGrpSpPr>
        <p:grpSpPr>
          <a:xfrm>
            <a:off x="6520354" y="296257"/>
            <a:ext cx="5627594" cy="1247734"/>
            <a:chOff x="5977894" y="281374"/>
            <a:chExt cx="5627594" cy="1247734"/>
          </a:xfrm>
        </p:grpSpPr>
        <p:sp>
          <p:nvSpPr>
            <p:cNvPr id="37" name="左大括号 3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9" name="矩形 3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40" name="矩形 3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1" name="矩形 40"/>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2" name="文本框 41"/>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43"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extLst>
      <p:ext uri="{BB962C8B-B14F-4D97-AF65-F5344CB8AC3E}">
        <p14:creationId xmlns:p14="http://schemas.microsoft.com/office/powerpoint/2010/main" val="156991125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矩形 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8" name="矩形 17"/>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 name="矩形 2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矩形 2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6" name="矩形 2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4924425" y="2319655"/>
            <a:ext cx="2600325" cy="175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4914900" y="2997835"/>
            <a:ext cx="2609215"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738"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solidFill>
                  <a:schemeClr val="bg1">
                    <a:lumMod val="65000"/>
                  </a:schemeClr>
                </a:solidFill>
                <a:latin typeface="Arial" panose="020B0604020202020204" pitchFamily="34" charset="0"/>
                <a:ea typeface="宋体" panose="02010600030101010101" pitchFamily="2" charset="-122"/>
              </a:rPr>
              <a:t>5</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6</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7</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9</a:t>
            </a:r>
            <a:r>
              <a:rPr lang="en-US" altLang="zh-CN">
                <a:solidFill>
                  <a:schemeClr val="tx1"/>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solidFill>
                  <a:schemeClr val="accent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31" name="椭圆 30"/>
          <p:cNvSpPr/>
          <p:nvPr/>
        </p:nvSpPr>
        <p:spPr>
          <a:xfrm>
            <a:off x="2896235" y="2558415"/>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32" name="椭圆 31"/>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33" name="椭圆 32"/>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34" name="椭圆 33"/>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cxnSp>
        <p:nvCxnSpPr>
          <p:cNvPr id="35" name="直接连接符 34"/>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746"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0747"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05" name="矩形 104"/>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6" name="文本框 105"/>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5" name="圆角矩形标注 4"/>
          <p:cNvSpPr/>
          <p:nvPr/>
        </p:nvSpPr>
        <p:spPr>
          <a:xfrm>
            <a:off x="3889375" y="3803904"/>
            <a:ext cx="4925441" cy="2390839"/>
          </a:xfrm>
          <a:prstGeom prst="wedgeRoundRectCallout">
            <a:avLst>
              <a:gd name="adj1" fmla="val -2436"/>
              <a:gd name="adj2" fmla="val -751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z="2800" dirty="0">
                <a:latin typeface="+mn-ea"/>
              </a:rPr>
              <a:t>发送窗口：</a:t>
            </a:r>
            <a:r>
              <a:rPr kumimoji="1" lang="en-US" altLang="zh-CN" sz="2800" dirty="0" err="1">
                <a:latin typeface="+mn-ea"/>
              </a:rPr>
              <a:t>W</a:t>
            </a:r>
            <a:r>
              <a:rPr kumimoji="1" lang="en-US" altLang="zh-CN" sz="2800" baseline="-25000" dirty="0" err="1">
                <a:latin typeface="+mn-ea"/>
              </a:rPr>
              <a:t>s</a:t>
            </a:r>
            <a:r>
              <a:rPr kumimoji="1" lang="en-US" altLang="zh-CN" sz="2800" dirty="0">
                <a:latin typeface="+mn-ea"/>
              </a:rPr>
              <a:t>=5</a:t>
            </a:r>
            <a:r>
              <a:rPr kumimoji="1" lang="zh-CN" altLang="en-US" sz="2800" dirty="0">
                <a:latin typeface="+mn-ea"/>
              </a:rPr>
              <a:t>。</a:t>
            </a:r>
            <a:endParaRPr kumimoji="1" lang="en-US" altLang="zh-CN" sz="2800" dirty="0">
              <a:latin typeface="+mn-ea"/>
            </a:endParaRPr>
          </a:p>
          <a:p>
            <a:r>
              <a:rPr kumimoji="1" lang="en-US" altLang="zh-CN" sz="2800" dirty="0">
                <a:latin typeface="+mn-ea"/>
              </a:rPr>
              <a:t>5</a:t>
            </a:r>
            <a:r>
              <a:rPr kumimoji="1" lang="zh-CN" altLang="en-US" sz="2800" dirty="0">
                <a:latin typeface="+mn-ea"/>
              </a:rPr>
              <a:t>、</a:t>
            </a:r>
            <a:r>
              <a:rPr kumimoji="1" lang="en-US" altLang="zh-CN" sz="2800" dirty="0">
                <a:latin typeface="+mn-ea"/>
              </a:rPr>
              <a:t>6</a:t>
            </a:r>
            <a:r>
              <a:rPr kumimoji="1" lang="zh-CN" altLang="en-US" sz="2800" dirty="0">
                <a:latin typeface="+mn-ea"/>
              </a:rPr>
              <a:t>、</a:t>
            </a:r>
            <a:r>
              <a:rPr kumimoji="1" lang="en-US" altLang="zh-CN" sz="2800" dirty="0">
                <a:latin typeface="+mn-ea"/>
              </a:rPr>
              <a:t>7</a:t>
            </a:r>
            <a:r>
              <a:rPr kumimoji="1" lang="zh-CN" altLang="en-US" sz="2800" dirty="0">
                <a:latin typeface="+mn-ea"/>
              </a:rPr>
              <a:t>、</a:t>
            </a:r>
            <a:r>
              <a:rPr kumimoji="1" lang="en-US" altLang="zh-CN" sz="2800" dirty="0">
                <a:latin typeface="+mn-ea"/>
              </a:rPr>
              <a:t>8</a:t>
            </a:r>
            <a:r>
              <a:rPr kumimoji="1" lang="zh-CN" altLang="en-US" sz="2800" dirty="0">
                <a:latin typeface="+mn-ea"/>
              </a:rPr>
              <a:t>、</a:t>
            </a:r>
            <a:r>
              <a:rPr kumimoji="1" lang="en-US" altLang="zh-CN" sz="2800" dirty="0">
                <a:latin typeface="+mn-ea"/>
              </a:rPr>
              <a:t>9</a:t>
            </a:r>
            <a:r>
              <a:rPr kumimoji="1" lang="zh-CN" altLang="en-US" sz="2800" dirty="0">
                <a:latin typeface="+mn-ea"/>
              </a:rPr>
              <a:t>当前可以使用的分组序号</a:t>
            </a:r>
            <a:endParaRPr kumimoji="1" lang="en-US" altLang="zh-CN" sz="2800" dirty="0">
              <a:latin typeface="+mn-ea"/>
            </a:endParaRPr>
          </a:p>
          <a:p>
            <a:r>
              <a:rPr kumimoji="1" lang="zh-CN" altLang="en-US" sz="2800" dirty="0">
                <a:latin typeface="+mn-ea"/>
              </a:rPr>
              <a:t>序号</a:t>
            </a:r>
            <a:r>
              <a:rPr kumimoji="1" lang="en-US" altLang="zh-CN" sz="2800" dirty="0">
                <a:latin typeface="+mn-ea"/>
              </a:rPr>
              <a:t>5</a:t>
            </a:r>
            <a:r>
              <a:rPr kumimoji="1" lang="zh-CN" altLang="en-US" sz="2800" dirty="0">
                <a:latin typeface="+mn-ea"/>
              </a:rPr>
              <a:t>：基序号</a:t>
            </a:r>
          </a:p>
        </p:txBody>
      </p:sp>
      <p:grpSp>
        <p:nvGrpSpPr>
          <p:cNvPr id="36" name="组合 16"/>
          <p:cNvGrpSpPr/>
          <p:nvPr/>
        </p:nvGrpSpPr>
        <p:grpSpPr>
          <a:xfrm>
            <a:off x="6520354" y="296257"/>
            <a:ext cx="5627594" cy="1247734"/>
            <a:chOff x="5977894" y="281374"/>
            <a:chExt cx="5627594" cy="1247734"/>
          </a:xfrm>
        </p:grpSpPr>
        <p:sp>
          <p:nvSpPr>
            <p:cNvPr id="37" name="左大括号 3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9" name="矩形 3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40" name="矩形 3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1" name="矩形 40"/>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2" name="文本框 41"/>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43"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extLst>
      <p:ext uri="{BB962C8B-B14F-4D97-AF65-F5344CB8AC3E}">
        <p14:creationId xmlns:p14="http://schemas.microsoft.com/office/powerpoint/2010/main" val="152562991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矩形 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8" name="矩形 17"/>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 name="矩形 2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矩形 2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6" name="矩形 2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4924425" y="2319655"/>
            <a:ext cx="2600325" cy="175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4914900" y="2997835"/>
            <a:ext cx="2609215"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738"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solidFill>
                  <a:schemeClr val="bg1">
                    <a:lumMod val="65000"/>
                  </a:schemeClr>
                </a:solidFill>
                <a:latin typeface="Arial" panose="020B0604020202020204" pitchFamily="34" charset="0"/>
                <a:ea typeface="宋体" panose="02010600030101010101" pitchFamily="2" charset="-122"/>
              </a:rPr>
              <a:t>5</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6</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7</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solidFill>
                  <a:schemeClr val="bg1">
                    <a:lumMod val="65000"/>
                  </a:schemeClr>
                </a:solidFill>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9</a:t>
            </a:r>
            <a:r>
              <a:rPr lang="en-US" altLang="zh-CN">
                <a:solidFill>
                  <a:schemeClr val="tx1"/>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solidFill>
                  <a:schemeClr val="accent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31" name="椭圆 30"/>
          <p:cNvSpPr/>
          <p:nvPr/>
        </p:nvSpPr>
        <p:spPr>
          <a:xfrm>
            <a:off x="2896235" y="2558415"/>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32" name="椭圆 31"/>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33" name="椭圆 32"/>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34" name="椭圆 33"/>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cxnSp>
        <p:nvCxnSpPr>
          <p:cNvPr id="35" name="直接连接符 34"/>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746"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0747"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05" name="矩形 104"/>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6" name="文本框 105"/>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5" name="圆角矩形标注 4"/>
          <p:cNvSpPr/>
          <p:nvPr/>
        </p:nvSpPr>
        <p:spPr>
          <a:xfrm>
            <a:off x="3889375" y="3803904"/>
            <a:ext cx="6809105" cy="2390839"/>
          </a:xfrm>
          <a:prstGeom prst="wedgeRoundRectCallout">
            <a:avLst>
              <a:gd name="adj1" fmla="val 14686"/>
              <a:gd name="adj2" fmla="val -813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sz="2800" dirty="0">
                <a:latin typeface="+mn-ea"/>
              </a:rPr>
              <a:t>发送窗口右侧序号：</a:t>
            </a:r>
            <a:endParaRPr kumimoji="1" lang="en-US" altLang="zh-CN" sz="2800" dirty="0">
              <a:latin typeface="+mn-ea"/>
            </a:endParaRPr>
          </a:p>
          <a:p>
            <a:pPr algn="ctr"/>
            <a:r>
              <a:rPr kumimoji="1" lang="en-US" altLang="zh-CN" sz="2800" dirty="0">
                <a:latin typeface="+mn-ea"/>
              </a:rPr>
              <a:t>10</a:t>
            </a:r>
            <a:r>
              <a:rPr kumimoji="1" lang="zh-CN" altLang="en-US" sz="2800" dirty="0">
                <a:latin typeface="+mn-ea"/>
              </a:rPr>
              <a:t>、</a:t>
            </a:r>
            <a:r>
              <a:rPr kumimoji="1" lang="en-US" altLang="zh-CN" sz="2800" dirty="0">
                <a:latin typeface="+mn-ea"/>
              </a:rPr>
              <a:t>11</a:t>
            </a:r>
            <a:r>
              <a:rPr kumimoji="1" lang="zh-CN" altLang="en-US" sz="2800" dirty="0">
                <a:latin typeface="+mn-ea"/>
              </a:rPr>
              <a:t>、</a:t>
            </a:r>
            <a:r>
              <a:rPr kumimoji="1" lang="en-US" altLang="zh-CN" sz="2800" dirty="0">
                <a:latin typeface="+mn-ea"/>
              </a:rPr>
              <a:t>12</a:t>
            </a:r>
            <a:r>
              <a:rPr kumimoji="1" lang="zh-CN" altLang="en-US" sz="2800" dirty="0">
                <a:latin typeface="+mn-ea"/>
              </a:rPr>
              <a:t>暂时不可以使用的分组序号</a:t>
            </a:r>
          </a:p>
        </p:txBody>
      </p:sp>
      <p:grpSp>
        <p:nvGrpSpPr>
          <p:cNvPr id="36" name="组合 16"/>
          <p:cNvGrpSpPr/>
          <p:nvPr/>
        </p:nvGrpSpPr>
        <p:grpSpPr>
          <a:xfrm>
            <a:off x="6520354" y="296257"/>
            <a:ext cx="5627594" cy="1247734"/>
            <a:chOff x="5977894" y="281374"/>
            <a:chExt cx="5627594" cy="1247734"/>
          </a:xfrm>
        </p:grpSpPr>
        <p:sp>
          <p:nvSpPr>
            <p:cNvPr id="37" name="左大括号 3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9" name="矩形 3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40" name="矩形 3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1" name="矩形 40"/>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2" name="文本框 41"/>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43"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extLst>
      <p:ext uri="{BB962C8B-B14F-4D97-AF65-F5344CB8AC3E}">
        <p14:creationId xmlns:p14="http://schemas.microsoft.com/office/powerpoint/2010/main" val="124905053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矩形 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8" name="矩形 17"/>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 name="矩形 18"/>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0" name="矩形 19"/>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4" name="矩形 2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5" name="矩形 2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6" name="矩形 2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8" name="矩形 27"/>
          <p:cNvSpPr/>
          <p:nvPr/>
        </p:nvSpPr>
        <p:spPr>
          <a:xfrm>
            <a:off x="4924425" y="2319655"/>
            <a:ext cx="2600325" cy="175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4914900" y="2997835"/>
            <a:ext cx="2609215"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738"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solidFill>
                  <a:schemeClr val="tx1"/>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solidFill>
                  <a:schemeClr val="accent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31" name="椭圆 30"/>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32" name="椭圆 31"/>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33" name="椭圆 32"/>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34" name="椭圆 33"/>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cxnSp>
        <p:nvCxnSpPr>
          <p:cNvPr id="35" name="直接连接符 34"/>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746"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0747"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05" name="矩形 104"/>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6" name="文本框 105"/>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grpSp>
        <p:nvGrpSpPr>
          <p:cNvPr id="36" name="组合 16"/>
          <p:cNvGrpSpPr/>
          <p:nvPr/>
        </p:nvGrpSpPr>
        <p:grpSpPr>
          <a:xfrm>
            <a:off x="6520354" y="296257"/>
            <a:ext cx="5627594" cy="1247734"/>
            <a:chOff x="5977894" y="281374"/>
            <a:chExt cx="5627594" cy="1247734"/>
          </a:xfrm>
        </p:grpSpPr>
        <p:sp>
          <p:nvSpPr>
            <p:cNvPr id="37" name="左大括号 3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矩形 3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9" name="矩形 3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40" name="矩形 3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1" name="矩形 40"/>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2" name="文本框 41"/>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43"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092158" y="1832241"/>
            <a:ext cx="10002190" cy="279704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二、</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应用特点</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2</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3</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4</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p>
        </p:txBody>
      </p:sp>
      <p:sp>
        <p:nvSpPr>
          <p:cNvPr id="4" name="文本框 6"/>
          <p:cNvSpPr txBox="1"/>
          <p:nvPr/>
        </p:nvSpPr>
        <p:spPr>
          <a:xfrm>
            <a:off x="735180" y="596787"/>
            <a:ext cx="8821420"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2.7.1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5054807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 name="矩形 7"/>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 name="矩形 8"/>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0" name="矩形 9"/>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 name="矩形 10"/>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 name="矩形 11"/>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 name="矩形 12"/>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 name="矩形 1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 name="矩形 1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 name="矩形 1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 name="矩形 1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1" name="矩形 20"/>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3" name="矩形 22"/>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1762"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46" name="右箭头 45"/>
          <p:cNvSpPr/>
          <p:nvPr/>
        </p:nvSpPr>
        <p:spPr>
          <a:xfrm>
            <a:off x="4359275" y="333057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椭圆 46"/>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48" name="椭圆 47"/>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49" name="椭圆 48"/>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50" name="椭圆 49"/>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37" name="矩形 36"/>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0" name="矩形 39"/>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1" name="矩形 50"/>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2" name="矩形 51"/>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3" name="矩形 52"/>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4" name="矩形 53"/>
          <p:cNvSpPr/>
          <p:nvPr/>
        </p:nvSpPr>
        <p:spPr>
          <a:xfrm>
            <a:off x="5921375"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5" name="矩形 54"/>
          <p:cNvSpPr/>
          <p:nvPr/>
        </p:nvSpPr>
        <p:spPr>
          <a:xfrm>
            <a:off x="5937250" y="4057650"/>
            <a:ext cx="2602865" cy="1892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1783"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8</a:t>
            </a:r>
            <a:r>
              <a:rPr lang="en-US" altLang="zh-CN" dirty="0">
                <a:latin typeface="Arial" panose="020B0604020202020204" pitchFamily="34" charset="0"/>
                <a:ea typeface="宋体" panose="02010600030101010101" pitchFamily="2" charset="-122"/>
              </a:rPr>
              <a:t>     </a:t>
            </a:r>
            <a:r>
              <a:rPr lang="en-US" altLang="zh-CN" dirty="0">
                <a:solidFill>
                  <a:schemeClr val="tx1"/>
                </a:solidFill>
                <a:latin typeface="Arial" panose="020B0604020202020204" pitchFamily="34" charset="0"/>
                <a:ea typeface="宋体" panose="02010600030101010101" pitchFamily="2" charset="-122"/>
              </a:rPr>
              <a:t>  </a:t>
            </a:r>
            <a:r>
              <a:rPr lang="en-US" altLang="zh-CN" b="1" dirty="0">
                <a:solidFill>
                  <a:schemeClr val="tx1"/>
                </a:solidFill>
                <a:latin typeface="Arial" panose="020B0604020202020204" pitchFamily="34" charset="0"/>
                <a:ea typeface="宋体" panose="02010600030101010101" pitchFamily="2" charset="-122"/>
              </a:rPr>
              <a:t>9</a:t>
            </a:r>
            <a:r>
              <a:rPr lang="en-US" altLang="zh-CN" dirty="0">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60" name="椭圆 59"/>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61" name="椭圆 60"/>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62" name="椭圆 61"/>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63" name="椭圆 62"/>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64" name="椭圆 63"/>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cxnSp>
        <p:nvCxnSpPr>
          <p:cNvPr id="90"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56" name="椭圆 55"/>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05" name="矩形 104"/>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6" name="文本框 105"/>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07" name="矩形 106"/>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8" name="文本框 107"/>
          <p:cNvSpPr txBox="1"/>
          <p:nvPr/>
        </p:nvSpPr>
        <p:spPr>
          <a:xfrm>
            <a:off x="8571230" y="3620135"/>
            <a:ext cx="471805" cy="368300"/>
          </a:xfrm>
          <a:prstGeom prst="rect">
            <a:avLst/>
          </a:prstGeom>
          <a:noFill/>
        </p:spPr>
        <p:txBody>
          <a:bodyPr wrap="square" rtlCol="0">
            <a:spAutoFit/>
          </a:bodyPr>
          <a:lstStyle/>
          <a:p>
            <a:r>
              <a:rPr lang="en-US" altLang="zh-CN">
                <a:solidFill>
                  <a:schemeClr val="accent6"/>
                </a:solidFill>
              </a:rPr>
              <a:t>12</a:t>
            </a:r>
          </a:p>
        </p:txBody>
      </p:sp>
      <p:grpSp>
        <p:nvGrpSpPr>
          <p:cNvPr id="58" name="组合 16"/>
          <p:cNvGrpSpPr/>
          <p:nvPr/>
        </p:nvGrpSpPr>
        <p:grpSpPr>
          <a:xfrm>
            <a:off x="6520354" y="296257"/>
            <a:ext cx="5627594" cy="1247734"/>
            <a:chOff x="5977894" y="281374"/>
            <a:chExt cx="5627594" cy="1247734"/>
          </a:xfrm>
        </p:grpSpPr>
        <p:sp>
          <p:nvSpPr>
            <p:cNvPr id="59" name="左大括号 58"/>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矩形 64"/>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66" name="矩形 65"/>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67" name="矩形 66"/>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68" name="矩形 67"/>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57" name="文本框 56"/>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69"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67" name="矩形 66"/>
          <p:cNvSpPr/>
          <p:nvPr/>
        </p:nvSpPr>
        <p:spPr>
          <a:xfrm>
            <a:off x="28924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8" name="矩形 67"/>
          <p:cNvSpPr/>
          <p:nvPr/>
        </p:nvSpPr>
        <p:spPr>
          <a:xfrm>
            <a:off x="34099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9" name="矩形 68"/>
          <p:cNvSpPr/>
          <p:nvPr/>
        </p:nvSpPr>
        <p:spPr>
          <a:xfrm>
            <a:off x="39274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70" name="矩形 69"/>
          <p:cNvSpPr/>
          <p:nvPr/>
        </p:nvSpPr>
        <p:spPr>
          <a:xfrm>
            <a:off x="44450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1" name="矩形 70"/>
          <p:cNvSpPr/>
          <p:nvPr/>
        </p:nvSpPr>
        <p:spPr>
          <a:xfrm>
            <a:off x="49625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2" name="矩形 71"/>
          <p:cNvSpPr/>
          <p:nvPr/>
        </p:nvSpPr>
        <p:spPr>
          <a:xfrm>
            <a:off x="54800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3" name="矩形 72"/>
          <p:cNvSpPr/>
          <p:nvPr/>
        </p:nvSpPr>
        <p:spPr>
          <a:xfrm>
            <a:off x="59975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4" name="矩形 73"/>
          <p:cNvSpPr/>
          <p:nvPr/>
        </p:nvSpPr>
        <p:spPr>
          <a:xfrm>
            <a:off x="65151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5" name="矩形 74"/>
          <p:cNvSpPr/>
          <p:nvPr/>
        </p:nvSpPr>
        <p:spPr>
          <a:xfrm>
            <a:off x="70326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6" name="矩形 75"/>
          <p:cNvSpPr/>
          <p:nvPr/>
        </p:nvSpPr>
        <p:spPr>
          <a:xfrm>
            <a:off x="75501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7" name="矩形 76"/>
          <p:cNvSpPr/>
          <p:nvPr/>
        </p:nvSpPr>
        <p:spPr>
          <a:xfrm>
            <a:off x="80676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8" name="矩形 77"/>
          <p:cNvSpPr/>
          <p:nvPr/>
        </p:nvSpPr>
        <p:spPr>
          <a:xfrm>
            <a:off x="6012815" y="451008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9" name="矩形 78"/>
          <p:cNvSpPr/>
          <p:nvPr/>
        </p:nvSpPr>
        <p:spPr>
          <a:xfrm>
            <a:off x="6030278" y="518953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828" name="文本框 79"/>
          <p:cNvSpPr txBox="1"/>
          <p:nvPr/>
        </p:nvSpPr>
        <p:spPr>
          <a:xfrm>
            <a:off x="2963863" y="4756150"/>
            <a:ext cx="5745162"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7      8      9      </a:t>
            </a:r>
            <a:r>
              <a:rPr lang="en-US" altLang="zh-CN" b="1"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83" name="椭圆 82"/>
          <p:cNvSpPr/>
          <p:nvPr/>
        </p:nvSpPr>
        <p:spPr>
          <a:xfrm>
            <a:off x="294798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84" name="椭圆 83"/>
          <p:cNvSpPr/>
          <p:nvPr/>
        </p:nvSpPr>
        <p:spPr>
          <a:xfrm>
            <a:off x="3465513"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85" name="椭圆 84"/>
          <p:cNvSpPr/>
          <p:nvPr/>
        </p:nvSpPr>
        <p:spPr>
          <a:xfrm>
            <a:off x="398303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86" name="椭圆 85"/>
          <p:cNvSpPr/>
          <p:nvPr/>
        </p:nvSpPr>
        <p:spPr>
          <a:xfrm>
            <a:off x="4503738"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28" name="椭圆 27"/>
          <p:cNvSpPr/>
          <p:nvPr/>
        </p:nvSpPr>
        <p:spPr>
          <a:xfrm>
            <a:off x="5026025"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09" name="矩形 108"/>
          <p:cNvSpPr/>
          <p:nvPr/>
        </p:nvSpPr>
        <p:spPr>
          <a:xfrm>
            <a:off x="8594090" y="4689158"/>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10" name="文本框 109"/>
          <p:cNvSpPr txBox="1"/>
          <p:nvPr/>
        </p:nvSpPr>
        <p:spPr>
          <a:xfrm>
            <a:off x="8639810" y="4754880"/>
            <a:ext cx="471805" cy="368300"/>
          </a:xfrm>
          <a:prstGeom prst="rect">
            <a:avLst/>
          </a:prstGeom>
          <a:noFill/>
        </p:spPr>
        <p:txBody>
          <a:bodyPr wrap="square" rtlCol="0">
            <a:spAutoFit/>
          </a:bodyPr>
          <a:lstStyle/>
          <a:p>
            <a:r>
              <a:rPr lang="en-US" altLang="zh-CN">
                <a:solidFill>
                  <a:schemeClr val="accent6"/>
                </a:solidFill>
              </a:rPr>
              <a:t>12</a:t>
            </a:r>
          </a:p>
        </p:txBody>
      </p:sp>
      <p:sp>
        <p:nvSpPr>
          <p:cNvPr id="111" name="矩形 110"/>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14" name="矩形 113"/>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6" name="矩形 115"/>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7" name="矩形 116"/>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8" name="矩形 117"/>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9" name="矩形 118"/>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0" name="矩形 119"/>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1" name="矩形 120"/>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2" name="矩形 121"/>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4" name="矩形 123"/>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5"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26" name="右箭头 125"/>
          <p:cNvSpPr/>
          <p:nvPr/>
        </p:nvSpPr>
        <p:spPr>
          <a:xfrm>
            <a:off x="4359275" y="333057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椭圆 126"/>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28" name="椭圆 127"/>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29" name="椭圆 128"/>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30" name="椭圆 129"/>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31" name="矩形 130"/>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2" name="矩形 131"/>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 name="矩形 132"/>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34" name="矩形 133"/>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5" name="矩形 134"/>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6" name="矩形 135"/>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7" name="矩形 136"/>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8" name="矩形 137"/>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9" name="矩形 138"/>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0" name="矩形 139"/>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1" name="矩形 140"/>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2" name="矩形 141"/>
          <p:cNvSpPr/>
          <p:nvPr/>
        </p:nvSpPr>
        <p:spPr>
          <a:xfrm>
            <a:off x="5921375"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3" name="矩形 142"/>
          <p:cNvSpPr/>
          <p:nvPr/>
        </p:nvSpPr>
        <p:spPr>
          <a:xfrm>
            <a:off x="5937250" y="4057650"/>
            <a:ext cx="2602865" cy="1892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4"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8</a:t>
            </a:r>
            <a:r>
              <a:rPr lang="en-US" altLang="zh-CN" dirty="0">
                <a:latin typeface="Arial" panose="020B0604020202020204" pitchFamily="34" charset="0"/>
                <a:ea typeface="宋体" panose="02010600030101010101" pitchFamily="2" charset="-122"/>
              </a:rPr>
              <a:t>     </a:t>
            </a:r>
            <a:r>
              <a:rPr lang="en-US" altLang="zh-CN" dirty="0">
                <a:solidFill>
                  <a:schemeClr val="tx1"/>
                </a:solidFill>
                <a:latin typeface="Arial" panose="020B0604020202020204" pitchFamily="34" charset="0"/>
                <a:ea typeface="宋体" panose="02010600030101010101" pitchFamily="2" charset="-122"/>
              </a:rPr>
              <a:t>  </a:t>
            </a:r>
            <a:r>
              <a:rPr lang="en-US" altLang="zh-CN" b="1" dirty="0">
                <a:solidFill>
                  <a:schemeClr val="tx1"/>
                </a:solidFill>
                <a:latin typeface="Arial" panose="020B0604020202020204" pitchFamily="34" charset="0"/>
                <a:ea typeface="宋体" panose="02010600030101010101" pitchFamily="2" charset="-122"/>
              </a:rPr>
              <a:t>9</a:t>
            </a:r>
            <a:r>
              <a:rPr lang="en-US" altLang="zh-CN" dirty="0">
                <a:latin typeface="Arial" panose="020B0604020202020204" pitchFamily="34" charset="0"/>
                <a:ea typeface="宋体" panose="02010600030101010101" pitchFamily="2" charset="-122"/>
              </a:rPr>
              <a:t>      </a:t>
            </a:r>
            <a:r>
              <a:rPr lang="en-US" altLang="zh-CN" b="1" dirty="0">
                <a:solidFill>
                  <a:srgbClr val="BFBFBF"/>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145" name="椭圆 144"/>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46" name="椭圆 145"/>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47" name="椭圆 146"/>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48" name="椭圆 147"/>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49" name="椭圆 148"/>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50" name="椭圆 149"/>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51" name="矩形 150"/>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2" name="文本框 151"/>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53" name="矩形 152"/>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4" name="文本框 153"/>
          <p:cNvSpPr txBox="1"/>
          <p:nvPr/>
        </p:nvSpPr>
        <p:spPr>
          <a:xfrm>
            <a:off x="8571230" y="3620135"/>
            <a:ext cx="471805" cy="368300"/>
          </a:xfrm>
          <a:prstGeom prst="rect">
            <a:avLst/>
          </a:prstGeom>
          <a:noFill/>
        </p:spPr>
        <p:txBody>
          <a:bodyPr wrap="square" rtlCol="0">
            <a:spAutoFit/>
          </a:bodyPr>
          <a:lstStyle/>
          <a:p>
            <a:r>
              <a:rPr lang="en-US" altLang="zh-CN">
                <a:solidFill>
                  <a:schemeClr val="accent6"/>
                </a:solidFill>
              </a:rPr>
              <a:t>12</a:t>
            </a:r>
          </a:p>
        </p:txBody>
      </p:sp>
      <p:sp>
        <p:nvSpPr>
          <p:cNvPr id="81" name="椭圆 80"/>
          <p:cNvSpPr/>
          <p:nvPr/>
        </p:nvSpPr>
        <p:spPr>
          <a:xfrm>
            <a:off x="5525770" y="476281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grpSp>
        <p:nvGrpSpPr>
          <p:cNvPr id="82" name="组合 16"/>
          <p:cNvGrpSpPr/>
          <p:nvPr/>
        </p:nvGrpSpPr>
        <p:grpSpPr>
          <a:xfrm>
            <a:off x="6520354" y="296257"/>
            <a:ext cx="5627594" cy="1247734"/>
            <a:chOff x="5977894" y="281374"/>
            <a:chExt cx="5627594" cy="1247734"/>
          </a:xfrm>
        </p:grpSpPr>
        <p:sp>
          <p:nvSpPr>
            <p:cNvPr id="87" name="左大括号 8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矩形 8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89" name="矩形 8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91" name="矩形 90"/>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92" name="矩形 91"/>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93" name="文本框 92"/>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94"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67" name="矩形 66"/>
          <p:cNvSpPr/>
          <p:nvPr/>
        </p:nvSpPr>
        <p:spPr>
          <a:xfrm>
            <a:off x="28924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8" name="矩形 67"/>
          <p:cNvSpPr/>
          <p:nvPr/>
        </p:nvSpPr>
        <p:spPr>
          <a:xfrm>
            <a:off x="34099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9" name="矩形 68"/>
          <p:cNvSpPr/>
          <p:nvPr/>
        </p:nvSpPr>
        <p:spPr>
          <a:xfrm>
            <a:off x="39274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70" name="矩形 69"/>
          <p:cNvSpPr/>
          <p:nvPr/>
        </p:nvSpPr>
        <p:spPr>
          <a:xfrm>
            <a:off x="44450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1" name="矩形 70"/>
          <p:cNvSpPr/>
          <p:nvPr/>
        </p:nvSpPr>
        <p:spPr>
          <a:xfrm>
            <a:off x="49625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2" name="矩形 71"/>
          <p:cNvSpPr/>
          <p:nvPr/>
        </p:nvSpPr>
        <p:spPr>
          <a:xfrm>
            <a:off x="54800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3" name="矩形 72"/>
          <p:cNvSpPr/>
          <p:nvPr/>
        </p:nvSpPr>
        <p:spPr>
          <a:xfrm>
            <a:off x="59975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4" name="矩形 73"/>
          <p:cNvSpPr/>
          <p:nvPr/>
        </p:nvSpPr>
        <p:spPr>
          <a:xfrm>
            <a:off x="65151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5" name="矩形 74"/>
          <p:cNvSpPr/>
          <p:nvPr/>
        </p:nvSpPr>
        <p:spPr>
          <a:xfrm>
            <a:off x="70326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6" name="矩形 75"/>
          <p:cNvSpPr/>
          <p:nvPr/>
        </p:nvSpPr>
        <p:spPr>
          <a:xfrm>
            <a:off x="75501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7" name="矩形 76"/>
          <p:cNvSpPr/>
          <p:nvPr/>
        </p:nvSpPr>
        <p:spPr>
          <a:xfrm>
            <a:off x="80676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8" name="矩形 77"/>
          <p:cNvSpPr/>
          <p:nvPr/>
        </p:nvSpPr>
        <p:spPr>
          <a:xfrm>
            <a:off x="6012815" y="451008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9" name="矩形 78"/>
          <p:cNvSpPr/>
          <p:nvPr/>
        </p:nvSpPr>
        <p:spPr>
          <a:xfrm>
            <a:off x="6030278" y="518953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828" name="文本框 79"/>
          <p:cNvSpPr txBox="1"/>
          <p:nvPr/>
        </p:nvSpPr>
        <p:spPr>
          <a:xfrm>
            <a:off x="2963863" y="4756150"/>
            <a:ext cx="5745162"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7      8      9      </a:t>
            </a:r>
            <a:r>
              <a:rPr lang="en-US" altLang="zh-CN" b="1"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83" name="椭圆 82"/>
          <p:cNvSpPr/>
          <p:nvPr/>
        </p:nvSpPr>
        <p:spPr>
          <a:xfrm>
            <a:off x="294798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84" name="椭圆 83"/>
          <p:cNvSpPr/>
          <p:nvPr/>
        </p:nvSpPr>
        <p:spPr>
          <a:xfrm>
            <a:off x="3465513"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85" name="椭圆 84"/>
          <p:cNvSpPr/>
          <p:nvPr/>
        </p:nvSpPr>
        <p:spPr>
          <a:xfrm>
            <a:off x="398303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86" name="椭圆 85"/>
          <p:cNvSpPr/>
          <p:nvPr/>
        </p:nvSpPr>
        <p:spPr>
          <a:xfrm>
            <a:off x="4503738"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28" name="椭圆 27"/>
          <p:cNvSpPr/>
          <p:nvPr/>
        </p:nvSpPr>
        <p:spPr>
          <a:xfrm>
            <a:off x="5026025"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09" name="矩形 108"/>
          <p:cNvSpPr/>
          <p:nvPr/>
        </p:nvSpPr>
        <p:spPr>
          <a:xfrm>
            <a:off x="8594090" y="4689158"/>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10" name="文本框 109"/>
          <p:cNvSpPr txBox="1"/>
          <p:nvPr/>
        </p:nvSpPr>
        <p:spPr>
          <a:xfrm>
            <a:off x="8639810" y="4754880"/>
            <a:ext cx="471805" cy="368300"/>
          </a:xfrm>
          <a:prstGeom prst="rect">
            <a:avLst/>
          </a:prstGeom>
          <a:noFill/>
        </p:spPr>
        <p:txBody>
          <a:bodyPr wrap="square" rtlCol="0">
            <a:spAutoFit/>
          </a:bodyPr>
          <a:lstStyle/>
          <a:p>
            <a:r>
              <a:rPr lang="en-US" altLang="zh-CN">
                <a:solidFill>
                  <a:schemeClr val="accent6"/>
                </a:solidFill>
              </a:rPr>
              <a:t>12</a:t>
            </a:r>
          </a:p>
        </p:txBody>
      </p:sp>
      <p:sp>
        <p:nvSpPr>
          <p:cNvPr id="111" name="矩形 110"/>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14" name="矩形 113"/>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6" name="矩形 115"/>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7" name="矩形 116"/>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8" name="矩形 117"/>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9" name="矩形 118"/>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0" name="矩形 119"/>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1" name="矩形 120"/>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2" name="矩形 121"/>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4" name="矩形 123"/>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5"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26" name="右箭头 125"/>
          <p:cNvSpPr/>
          <p:nvPr/>
        </p:nvSpPr>
        <p:spPr>
          <a:xfrm>
            <a:off x="4359275" y="333057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椭圆 126"/>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28" name="椭圆 127"/>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29" name="椭圆 128"/>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30" name="椭圆 129"/>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31" name="矩形 130"/>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2" name="矩形 131"/>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 name="矩形 132"/>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34" name="矩形 133"/>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5" name="矩形 134"/>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6" name="矩形 135"/>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7" name="矩形 136"/>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8" name="矩形 137"/>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9" name="矩形 138"/>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0" name="矩形 139"/>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1" name="矩形 140"/>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2" name="矩形 141"/>
          <p:cNvSpPr/>
          <p:nvPr/>
        </p:nvSpPr>
        <p:spPr>
          <a:xfrm>
            <a:off x="5921375"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3" name="矩形 142"/>
          <p:cNvSpPr/>
          <p:nvPr/>
        </p:nvSpPr>
        <p:spPr>
          <a:xfrm>
            <a:off x="5937250" y="4057650"/>
            <a:ext cx="2602865" cy="1892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4"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8</a:t>
            </a:r>
            <a:r>
              <a:rPr lang="en-US" altLang="zh-CN" dirty="0">
                <a:latin typeface="Arial" panose="020B0604020202020204" pitchFamily="34" charset="0"/>
                <a:ea typeface="宋体" panose="02010600030101010101" pitchFamily="2" charset="-122"/>
              </a:rPr>
              <a:t>     </a:t>
            </a:r>
            <a:r>
              <a:rPr lang="en-US" altLang="zh-CN" dirty="0">
                <a:solidFill>
                  <a:schemeClr val="tx1"/>
                </a:solidFill>
                <a:latin typeface="Arial" panose="020B0604020202020204" pitchFamily="34" charset="0"/>
                <a:ea typeface="宋体" panose="02010600030101010101" pitchFamily="2" charset="-122"/>
              </a:rPr>
              <a:t>  </a:t>
            </a:r>
            <a:r>
              <a:rPr lang="en-US" altLang="zh-CN" b="1" dirty="0">
                <a:solidFill>
                  <a:schemeClr val="tx1"/>
                </a:solidFill>
                <a:latin typeface="Arial" panose="020B0604020202020204" pitchFamily="34" charset="0"/>
                <a:ea typeface="宋体" panose="02010600030101010101" pitchFamily="2" charset="-122"/>
              </a:rPr>
              <a:t>9</a:t>
            </a:r>
            <a:r>
              <a:rPr lang="en-US" altLang="zh-CN" dirty="0">
                <a:latin typeface="Arial" panose="020B0604020202020204" pitchFamily="34" charset="0"/>
                <a:ea typeface="宋体" panose="02010600030101010101" pitchFamily="2" charset="-122"/>
              </a:rPr>
              <a:t>      </a:t>
            </a:r>
            <a:r>
              <a:rPr lang="en-US" altLang="zh-CN" b="1" dirty="0">
                <a:solidFill>
                  <a:srgbClr val="BFBFBF"/>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145" name="椭圆 144"/>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46" name="椭圆 145"/>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47" name="椭圆 146"/>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48" name="椭圆 147"/>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49" name="椭圆 148"/>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50" name="椭圆 149"/>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51" name="矩形 150"/>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2" name="文本框 151"/>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53" name="矩形 152"/>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4" name="文本框 153"/>
          <p:cNvSpPr txBox="1"/>
          <p:nvPr/>
        </p:nvSpPr>
        <p:spPr>
          <a:xfrm>
            <a:off x="8571230" y="3620135"/>
            <a:ext cx="471805" cy="368300"/>
          </a:xfrm>
          <a:prstGeom prst="rect">
            <a:avLst/>
          </a:prstGeom>
          <a:noFill/>
        </p:spPr>
        <p:txBody>
          <a:bodyPr wrap="square" rtlCol="0">
            <a:spAutoFit/>
          </a:bodyPr>
          <a:lstStyle/>
          <a:p>
            <a:r>
              <a:rPr lang="en-US" altLang="zh-CN">
                <a:solidFill>
                  <a:schemeClr val="accent6"/>
                </a:solidFill>
              </a:rPr>
              <a:t>12</a:t>
            </a:r>
          </a:p>
        </p:txBody>
      </p:sp>
      <p:sp>
        <p:nvSpPr>
          <p:cNvPr id="80" name="圆角矩形标注 79"/>
          <p:cNvSpPr/>
          <p:nvPr/>
        </p:nvSpPr>
        <p:spPr>
          <a:xfrm>
            <a:off x="2558319" y="5595303"/>
            <a:ext cx="7408641" cy="1095688"/>
          </a:xfrm>
          <a:prstGeom prst="wedgeRoundRectCallout">
            <a:avLst>
              <a:gd name="adj1" fmla="val -25575"/>
              <a:gd name="adj2" fmla="val -781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z="2400" dirty="0">
                <a:latin typeface="+mn-ea"/>
              </a:rPr>
              <a:t>接收窗口左侧序号：</a:t>
            </a:r>
            <a:endParaRPr kumimoji="1" lang="en-US" altLang="zh-CN" sz="2400" dirty="0">
              <a:latin typeface="+mn-ea"/>
            </a:endParaRPr>
          </a:p>
          <a:p>
            <a:r>
              <a:rPr kumimoji="1" lang="en-US" altLang="zh-CN" sz="2400" dirty="0">
                <a:latin typeface="+mn-ea"/>
              </a:rPr>
              <a:t>1</a:t>
            </a:r>
            <a:r>
              <a:rPr kumimoji="1" lang="zh-CN" altLang="en-US" sz="2400" dirty="0">
                <a:latin typeface="+mn-ea"/>
              </a:rPr>
              <a:t>、</a:t>
            </a:r>
            <a:r>
              <a:rPr kumimoji="1" lang="en-US" altLang="zh-CN" sz="2400" dirty="0">
                <a:latin typeface="+mn-ea"/>
              </a:rPr>
              <a:t>2</a:t>
            </a:r>
            <a:r>
              <a:rPr kumimoji="1" lang="zh-CN" altLang="en-US" sz="2400" dirty="0">
                <a:latin typeface="+mn-ea"/>
              </a:rPr>
              <a:t>、</a:t>
            </a:r>
            <a:r>
              <a:rPr kumimoji="1" lang="en-US" altLang="zh-CN" sz="2400" dirty="0">
                <a:latin typeface="+mn-ea"/>
              </a:rPr>
              <a:t>3</a:t>
            </a:r>
            <a:r>
              <a:rPr kumimoji="1" lang="zh-CN" altLang="en-US" sz="2400" dirty="0">
                <a:latin typeface="+mn-ea"/>
              </a:rPr>
              <a:t>、</a:t>
            </a:r>
            <a:r>
              <a:rPr kumimoji="1" lang="en-US" altLang="zh-CN" sz="2400" dirty="0">
                <a:latin typeface="+mn-ea"/>
              </a:rPr>
              <a:t>4</a:t>
            </a:r>
            <a:r>
              <a:rPr kumimoji="1" lang="zh-CN" altLang="en-US" sz="2400" dirty="0">
                <a:latin typeface="+mn-ea"/>
              </a:rPr>
              <a:t>、</a:t>
            </a:r>
            <a:r>
              <a:rPr kumimoji="1" lang="en-US" altLang="zh-CN" sz="2400" dirty="0">
                <a:latin typeface="+mn-ea"/>
              </a:rPr>
              <a:t>5</a:t>
            </a:r>
            <a:r>
              <a:rPr kumimoji="1" lang="zh-CN" altLang="en-US" sz="2400" dirty="0">
                <a:latin typeface="+mn-ea"/>
              </a:rPr>
              <a:t>、</a:t>
            </a:r>
            <a:r>
              <a:rPr kumimoji="1" lang="en-US" altLang="zh-CN" sz="2400" dirty="0">
                <a:latin typeface="+mn-ea"/>
              </a:rPr>
              <a:t>6</a:t>
            </a:r>
            <a:r>
              <a:rPr kumimoji="1" lang="zh-CN" altLang="en-US" sz="2400" dirty="0">
                <a:latin typeface="+mn-ea"/>
              </a:rPr>
              <a:t>确认无误被正确接收的分组序号。</a:t>
            </a:r>
          </a:p>
        </p:txBody>
      </p:sp>
      <p:sp>
        <p:nvSpPr>
          <p:cNvPr id="81" name="椭圆 80"/>
          <p:cNvSpPr/>
          <p:nvPr/>
        </p:nvSpPr>
        <p:spPr>
          <a:xfrm>
            <a:off x="5525770" y="476281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grpSp>
        <p:nvGrpSpPr>
          <p:cNvPr id="82" name="组合 16"/>
          <p:cNvGrpSpPr/>
          <p:nvPr/>
        </p:nvGrpSpPr>
        <p:grpSpPr>
          <a:xfrm>
            <a:off x="6520354" y="296257"/>
            <a:ext cx="5627594" cy="1247734"/>
            <a:chOff x="5977894" y="281374"/>
            <a:chExt cx="5627594" cy="1247734"/>
          </a:xfrm>
        </p:grpSpPr>
        <p:sp>
          <p:nvSpPr>
            <p:cNvPr id="87" name="左大括号 8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矩形 8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89" name="矩形 8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91" name="矩形 90"/>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92" name="矩形 91"/>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93" name="文本框 92"/>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94"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extLst>
      <p:ext uri="{BB962C8B-B14F-4D97-AF65-F5344CB8AC3E}">
        <p14:creationId xmlns:p14="http://schemas.microsoft.com/office/powerpoint/2010/main" val="294175168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11" name="矩形 110"/>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14" name="矩形 113"/>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6" name="矩形 115"/>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7" name="矩形 116"/>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8" name="矩形 117"/>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9" name="矩形 118"/>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0" name="矩形 119"/>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1" name="矩形 120"/>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2" name="矩形 121"/>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4" name="矩形 123"/>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5"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26" name="右箭头 125"/>
          <p:cNvSpPr/>
          <p:nvPr/>
        </p:nvSpPr>
        <p:spPr>
          <a:xfrm>
            <a:off x="4359275" y="333057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椭圆 126"/>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28" name="椭圆 127"/>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29" name="椭圆 128"/>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30" name="椭圆 129"/>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31" name="矩形 130"/>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2" name="矩形 131"/>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 name="矩形 132"/>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34" name="矩形 133"/>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5" name="矩形 134"/>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6" name="矩形 135"/>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7" name="矩形 136"/>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8" name="矩形 137"/>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9" name="矩形 138"/>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0" name="矩形 139"/>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1" name="矩形 140"/>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2" name="矩形 141"/>
          <p:cNvSpPr/>
          <p:nvPr/>
        </p:nvSpPr>
        <p:spPr>
          <a:xfrm>
            <a:off x="5921375"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3" name="矩形 142"/>
          <p:cNvSpPr/>
          <p:nvPr/>
        </p:nvSpPr>
        <p:spPr>
          <a:xfrm>
            <a:off x="5937250" y="4057650"/>
            <a:ext cx="2602865" cy="1892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4"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a:solidFill>
                  <a:schemeClr val="tx1"/>
                </a:solidFill>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45" name="椭圆 144"/>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46" name="椭圆 145"/>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47" name="椭圆 146"/>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48" name="椭圆 147"/>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49" name="椭圆 148"/>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50" name="椭圆 149"/>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51" name="矩形 150"/>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2" name="文本框 151"/>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53" name="矩形 152"/>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4" name="文本框 153"/>
          <p:cNvSpPr txBox="1"/>
          <p:nvPr/>
        </p:nvSpPr>
        <p:spPr>
          <a:xfrm>
            <a:off x="8571230" y="3620135"/>
            <a:ext cx="471805" cy="368300"/>
          </a:xfrm>
          <a:prstGeom prst="rect">
            <a:avLst/>
          </a:prstGeom>
          <a:noFill/>
        </p:spPr>
        <p:txBody>
          <a:bodyPr wrap="square" rtlCol="0">
            <a:spAutoFit/>
          </a:bodyPr>
          <a:lstStyle/>
          <a:p>
            <a:r>
              <a:rPr lang="en-US" altLang="zh-CN">
                <a:solidFill>
                  <a:schemeClr val="accent6"/>
                </a:solidFill>
              </a:rPr>
              <a:t>12</a:t>
            </a:r>
          </a:p>
        </p:txBody>
      </p:sp>
      <p:cxnSp>
        <p:nvCxnSpPr>
          <p:cNvPr id="81"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28924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7" name="矩形 86"/>
          <p:cNvSpPr/>
          <p:nvPr/>
        </p:nvSpPr>
        <p:spPr>
          <a:xfrm>
            <a:off x="34099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8" name="矩形 87"/>
          <p:cNvSpPr/>
          <p:nvPr/>
        </p:nvSpPr>
        <p:spPr>
          <a:xfrm>
            <a:off x="39274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89" name="矩形 88"/>
          <p:cNvSpPr/>
          <p:nvPr/>
        </p:nvSpPr>
        <p:spPr>
          <a:xfrm>
            <a:off x="44450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1" name="矩形 90"/>
          <p:cNvSpPr/>
          <p:nvPr/>
        </p:nvSpPr>
        <p:spPr>
          <a:xfrm>
            <a:off x="49625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2" name="矩形 91"/>
          <p:cNvSpPr/>
          <p:nvPr/>
        </p:nvSpPr>
        <p:spPr>
          <a:xfrm>
            <a:off x="54800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3" name="矩形 92"/>
          <p:cNvSpPr/>
          <p:nvPr/>
        </p:nvSpPr>
        <p:spPr>
          <a:xfrm>
            <a:off x="59975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4" name="矩形 93"/>
          <p:cNvSpPr/>
          <p:nvPr/>
        </p:nvSpPr>
        <p:spPr>
          <a:xfrm>
            <a:off x="65151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5" name="矩形 94"/>
          <p:cNvSpPr/>
          <p:nvPr/>
        </p:nvSpPr>
        <p:spPr>
          <a:xfrm>
            <a:off x="70326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6" name="矩形 95"/>
          <p:cNvSpPr/>
          <p:nvPr/>
        </p:nvSpPr>
        <p:spPr>
          <a:xfrm>
            <a:off x="75501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7" name="矩形 96"/>
          <p:cNvSpPr/>
          <p:nvPr/>
        </p:nvSpPr>
        <p:spPr>
          <a:xfrm>
            <a:off x="80676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8" name="矩形 97"/>
          <p:cNvSpPr/>
          <p:nvPr/>
        </p:nvSpPr>
        <p:spPr>
          <a:xfrm>
            <a:off x="6012815" y="451008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9" name="矩形 98"/>
          <p:cNvSpPr/>
          <p:nvPr/>
        </p:nvSpPr>
        <p:spPr>
          <a:xfrm>
            <a:off x="6030278" y="518953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0" name="文本框 79"/>
          <p:cNvSpPr txBox="1"/>
          <p:nvPr/>
        </p:nvSpPr>
        <p:spPr>
          <a:xfrm>
            <a:off x="2963863" y="4756150"/>
            <a:ext cx="5745162"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7      8      9      </a:t>
            </a:r>
            <a:r>
              <a:rPr lang="en-US" altLang="zh-CN" b="1"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101" name="椭圆 100"/>
          <p:cNvSpPr/>
          <p:nvPr/>
        </p:nvSpPr>
        <p:spPr>
          <a:xfrm>
            <a:off x="294798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02" name="椭圆 101"/>
          <p:cNvSpPr/>
          <p:nvPr/>
        </p:nvSpPr>
        <p:spPr>
          <a:xfrm>
            <a:off x="3465513"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03" name="椭圆 102"/>
          <p:cNvSpPr/>
          <p:nvPr/>
        </p:nvSpPr>
        <p:spPr>
          <a:xfrm>
            <a:off x="398303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04" name="椭圆 103"/>
          <p:cNvSpPr/>
          <p:nvPr/>
        </p:nvSpPr>
        <p:spPr>
          <a:xfrm>
            <a:off x="4503738"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05" name="椭圆 104"/>
          <p:cNvSpPr/>
          <p:nvPr/>
        </p:nvSpPr>
        <p:spPr>
          <a:xfrm>
            <a:off x="5026025"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06" name="矩形 105"/>
          <p:cNvSpPr/>
          <p:nvPr/>
        </p:nvSpPr>
        <p:spPr>
          <a:xfrm>
            <a:off x="8594090" y="4689158"/>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7" name="文本框 106"/>
          <p:cNvSpPr txBox="1"/>
          <p:nvPr/>
        </p:nvSpPr>
        <p:spPr>
          <a:xfrm>
            <a:off x="8639810" y="4754880"/>
            <a:ext cx="471805" cy="368300"/>
          </a:xfrm>
          <a:prstGeom prst="rect">
            <a:avLst/>
          </a:prstGeom>
          <a:noFill/>
        </p:spPr>
        <p:txBody>
          <a:bodyPr wrap="square" rtlCol="0">
            <a:spAutoFit/>
          </a:bodyPr>
          <a:lstStyle/>
          <a:p>
            <a:r>
              <a:rPr lang="en-US" altLang="zh-CN">
                <a:solidFill>
                  <a:schemeClr val="accent6"/>
                </a:solidFill>
              </a:rPr>
              <a:t>12</a:t>
            </a:r>
          </a:p>
        </p:txBody>
      </p:sp>
      <p:sp>
        <p:nvSpPr>
          <p:cNvPr id="108" name="椭圆 107"/>
          <p:cNvSpPr/>
          <p:nvPr/>
        </p:nvSpPr>
        <p:spPr>
          <a:xfrm>
            <a:off x="5525770" y="476281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grpSp>
        <p:nvGrpSpPr>
          <p:cNvPr id="83" name="组合 16"/>
          <p:cNvGrpSpPr/>
          <p:nvPr/>
        </p:nvGrpSpPr>
        <p:grpSpPr>
          <a:xfrm>
            <a:off x="6520354" y="296257"/>
            <a:ext cx="5627594" cy="1247734"/>
            <a:chOff x="5977894" y="281374"/>
            <a:chExt cx="5627594" cy="1247734"/>
          </a:xfrm>
        </p:grpSpPr>
        <p:sp>
          <p:nvSpPr>
            <p:cNvPr id="84" name="左大括号 8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86" name="矩形 85"/>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90" name="矩形 8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09" name="矩形 10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0" name="文本框 109"/>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55"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
        <p:nvSpPr>
          <p:cNvPr id="156" name="圆角矩形标注 155"/>
          <p:cNvSpPr/>
          <p:nvPr/>
        </p:nvSpPr>
        <p:spPr>
          <a:xfrm>
            <a:off x="5162550" y="5865219"/>
            <a:ext cx="5766200" cy="946151"/>
          </a:xfrm>
          <a:prstGeom prst="wedgeRoundRectCallout">
            <a:avLst>
              <a:gd name="adj1" fmla="val -20916"/>
              <a:gd name="adj2" fmla="val -9473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z="2400" dirty="0">
                <a:latin typeface="+mn-ea"/>
              </a:rPr>
              <a:t>接收窗口</a:t>
            </a:r>
            <a:r>
              <a:rPr kumimoji="1" lang="en-US" altLang="zh-CN" sz="2400" dirty="0" err="1">
                <a:latin typeface="+mn-ea"/>
              </a:rPr>
              <a:t>W</a:t>
            </a:r>
            <a:r>
              <a:rPr kumimoji="1" lang="en-US" altLang="zh-CN" sz="2400" baseline="-25000" dirty="0" err="1">
                <a:latin typeface="+mn-ea"/>
              </a:rPr>
              <a:t>r</a:t>
            </a:r>
            <a:r>
              <a:rPr kumimoji="1" lang="en-US" altLang="zh-CN" sz="2400" dirty="0">
                <a:latin typeface="+mn-ea"/>
              </a:rPr>
              <a:t>=</a:t>
            </a:r>
            <a:r>
              <a:rPr kumimoji="1" lang="en-US" altLang="zh-CN" sz="2400" dirty="0">
                <a:solidFill>
                  <a:schemeClr val="bg1"/>
                </a:solidFill>
                <a:latin typeface="+mn-ea"/>
              </a:rPr>
              <a:t>3</a:t>
            </a:r>
            <a:r>
              <a:rPr kumimoji="1" lang="zh-CN" altLang="en-US" sz="2400" dirty="0">
                <a:latin typeface="+mn-ea"/>
              </a:rPr>
              <a:t>。</a:t>
            </a:r>
            <a:endParaRPr kumimoji="1" lang="en-US" altLang="zh-CN" sz="2400" dirty="0">
              <a:latin typeface="+mn-ea"/>
            </a:endParaRPr>
          </a:p>
          <a:p>
            <a:r>
              <a:rPr kumimoji="1" lang="en-US" altLang="zh-CN" sz="2400" dirty="0">
                <a:solidFill>
                  <a:schemeClr val="bg1"/>
                </a:solidFill>
                <a:latin typeface="+mn-ea"/>
              </a:rPr>
              <a:t>7</a:t>
            </a:r>
            <a:r>
              <a:rPr kumimoji="1" lang="zh-CN" altLang="en-US" sz="2400" dirty="0">
                <a:solidFill>
                  <a:schemeClr val="bg1"/>
                </a:solidFill>
                <a:latin typeface="+mn-ea"/>
              </a:rPr>
              <a:t>、</a:t>
            </a:r>
            <a:r>
              <a:rPr kumimoji="1" lang="en-US" altLang="zh-CN" sz="2400" dirty="0">
                <a:solidFill>
                  <a:schemeClr val="bg1"/>
                </a:solidFill>
                <a:latin typeface="+mn-ea"/>
              </a:rPr>
              <a:t>8</a:t>
            </a:r>
            <a:r>
              <a:rPr kumimoji="1" lang="zh-CN" altLang="en-US" sz="2400" dirty="0">
                <a:solidFill>
                  <a:schemeClr val="bg1"/>
                </a:solidFill>
                <a:latin typeface="+mn-ea"/>
              </a:rPr>
              <a:t>、</a:t>
            </a:r>
            <a:r>
              <a:rPr kumimoji="1" lang="en-US" altLang="zh-CN" sz="2400" dirty="0">
                <a:solidFill>
                  <a:schemeClr val="bg1"/>
                </a:solidFill>
                <a:latin typeface="+mn-ea"/>
              </a:rPr>
              <a:t>9</a:t>
            </a:r>
            <a:r>
              <a:rPr kumimoji="1" lang="zh-CN" altLang="en-US" sz="2400" dirty="0">
                <a:solidFill>
                  <a:schemeClr val="bg1"/>
                </a:solidFill>
                <a:latin typeface="+mn-ea"/>
              </a:rPr>
              <a:t>当前可以接收的分组序号。</a:t>
            </a:r>
          </a:p>
        </p:txBody>
      </p:sp>
    </p:spTree>
    <p:extLst>
      <p:ext uri="{BB962C8B-B14F-4D97-AF65-F5344CB8AC3E}">
        <p14:creationId xmlns:p14="http://schemas.microsoft.com/office/powerpoint/2010/main" val="181364457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11" name="矩形 110"/>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14" name="矩形 113"/>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6" name="矩形 115"/>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7" name="矩形 116"/>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8" name="矩形 117"/>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9" name="矩形 118"/>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0" name="矩形 119"/>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1" name="矩形 120"/>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2" name="矩形 121"/>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4" name="矩形 123"/>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5"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26" name="右箭头 125"/>
          <p:cNvSpPr/>
          <p:nvPr/>
        </p:nvSpPr>
        <p:spPr>
          <a:xfrm>
            <a:off x="4359275" y="333057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椭圆 126"/>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28" name="椭圆 127"/>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29" name="椭圆 128"/>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30" name="椭圆 129"/>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31" name="矩形 130"/>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2" name="矩形 131"/>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 name="矩形 132"/>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34" name="矩形 133"/>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5" name="矩形 134"/>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6" name="矩形 135"/>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7" name="矩形 136"/>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8" name="矩形 137"/>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9" name="矩形 138"/>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0" name="矩形 139"/>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1" name="矩形 140"/>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2" name="矩形 141"/>
          <p:cNvSpPr/>
          <p:nvPr/>
        </p:nvSpPr>
        <p:spPr>
          <a:xfrm>
            <a:off x="5921375"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3" name="矩形 142"/>
          <p:cNvSpPr/>
          <p:nvPr/>
        </p:nvSpPr>
        <p:spPr>
          <a:xfrm>
            <a:off x="5937250" y="4057650"/>
            <a:ext cx="2602865" cy="1892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4"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a:solidFill>
                  <a:schemeClr val="tx1"/>
                </a:solidFill>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45" name="椭圆 144"/>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46" name="椭圆 145"/>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47" name="椭圆 146"/>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48" name="椭圆 147"/>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49" name="椭圆 148"/>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50" name="椭圆 149"/>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51" name="矩形 150"/>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2" name="文本框 151"/>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53" name="矩形 152"/>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4" name="文本框 153"/>
          <p:cNvSpPr txBox="1"/>
          <p:nvPr/>
        </p:nvSpPr>
        <p:spPr>
          <a:xfrm>
            <a:off x="8571230" y="3620135"/>
            <a:ext cx="471805" cy="368300"/>
          </a:xfrm>
          <a:prstGeom prst="rect">
            <a:avLst/>
          </a:prstGeom>
          <a:noFill/>
        </p:spPr>
        <p:txBody>
          <a:bodyPr wrap="square" rtlCol="0">
            <a:spAutoFit/>
          </a:bodyPr>
          <a:lstStyle/>
          <a:p>
            <a:r>
              <a:rPr lang="en-US" altLang="zh-CN">
                <a:solidFill>
                  <a:schemeClr val="accent6"/>
                </a:solidFill>
              </a:rPr>
              <a:t>12</a:t>
            </a:r>
          </a:p>
        </p:txBody>
      </p:sp>
      <p:sp>
        <p:nvSpPr>
          <p:cNvPr id="80" name="圆角矩形标注 79"/>
          <p:cNvSpPr/>
          <p:nvPr/>
        </p:nvSpPr>
        <p:spPr>
          <a:xfrm>
            <a:off x="5162550" y="5865219"/>
            <a:ext cx="5766200" cy="946151"/>
          </a:xfrm>
          <a:prstGeom prst="wedgeRoundRectCallout">
            <a:avLst>
              <a:gd name="adj1" fmla="val -20916"/>
              <a:gd name="adj2" fmla="val -9473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z="2400" dirty="0">
                <a:latin typeface="+mn-ea"/>
              </a:rPr>
              <a:t>接收窗口</a:t>
            </a:r>
            <a:r>
              <a:rPr kumimoji="1" lang="en-US" altLang="zh-CN" sz="2400" dirty="0" err="1">
                <a:latin typeface="+mn-ea"/>
              </a:rPr>
              <a:t>W</a:t>
            </a:r>
            <a:r>
              <a:rPr kumimoji="1" lang="en-US" altLang="zh-CN" sz="2400" baseline="-25000" dirty="0" err="1">
                <a:latin typeface="+mn-ea"/>
              </a:rPr>
              <a:t>r</a:t>
            </a:r>
            <a:r>
              <a:rPr kumimoji="1" lang="en-US" altLang="zh-CN" sz="2400" dirty="0">
                <a:latin typeface="+mn-ea"/>
              </a:rPr>
              <a:t>=3</a:t>
            </a:r>
            <a:r>
              <a:rPr kumimoji="1" lang="zh-CN" altLang="en-US" sz="2400" dirty="0">
                <a:latin typeface="+mn-ea"/>
              </a:rPr>
              <a:t>。</a:t>
            </a:r>
            <a:endParaRPr kumimoji="1" lang="en-US" altLang="zh-CN" sz="2400" dirty="0">
              <a:latin typeface="+mn-ea"/>
            </a:endParaRPr>
          </a:p>
          <a:p>
            <a:r>
              <a:rPr kumimoji="1" lang="en-US" altLang="zh-CN" sz="2400" dirty="0">
                <a:latin typeface="+mn-ea"/>
              </a:rPr>
              <a:t>7</a:t>
            </a:r>
            <a:r>
              <a:rPr kumimoji="1" lang="zh-CN" altLang="en-US" sz="2400" dirty="0">
                <a:latin typeface="+mn-ea"/>
              </a:rPr>
              <a:t>、</a:t>
            </a:r>
            <a:r>
              <a:rPr kumimoji="1" lang="en-US" altLang="zh-CN" sz="2400" dirty="0">
                <a:latin typeface="+mn-ea"/>
              </a:rPr>
              <a:t>8</a:t>
            </a:r>
            <a:r>
              <a:rPr kumimoji="1" lang="zh-CN" altLang="en-US" sz="2400" dirty="0">
                <a:latin typeface="+mn-ea"/>
              </a:rPr>
              <a:t>、</a:t>
            </a:r>
            <a:r>
              <a:rPr kumimoji="1" lang="en-US" altLang="zh-CN" sz="2400" dirty="0">
                <a:latin typeface="+mn-ea"/>
              </a:rPr>
              <a:t>9</a:t>
            </a:r>
            <a:r>
              <a:rPr kumimoji="1" lang="zh-CN" altLang="en-US" sz="2400" dirty="0">
                <a:latin typeface="+mn-ea"/>
              </a:rPr>
              <a:t>当前可以接收的分组序号。</a:t>
            </a:r>
          </a:p>
        </p:txBody>
      </p:sp>
      <p:cxnSp>
        <p:nvCxnSpPr>
          <p:cNvPr id="81"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28924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7" name="矩形 86"/>
          <p:cNvSpPr/>
          <p:nvPr/>
        </p:nvSpPr>
        <p:spPr>
          <a:xfrm>
            <a:off x="34099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8" name="矩形 87"/>
          <p:cNvSpPr/>
          <p:nvPr/>
        </p:nvSpPr>
        <p:spPr>
          <a:xfrm>
            <a:off x="39274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89" name="矩形 88"/>
          <p:cNvSpPr/>
          <p:nvPr/>
        </p:nvSpPr>
        <p:spPr>
          <a:xfrm>
            <a:off x="44450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1" name="矩形 90"/>
          <p:cNvSpPr/>
          <p:nvPr/>
        </p:nvSpPr>
        <p:spPr>
          <a:xfrm>
            <a:off x="49625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2" name="矩形 91"/>
          <p:cNvSpPr/>
          <p:nvPr/>
        </p:nvSpPr>
        <p:spPr>
          <a:xfrm>
            <a:off x="54800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3" name="矩形 92"/>
          <p:cNvSpPr/>
          <p:nvPr/>
        </p:nvSpPr>
        <p:spPr>
          <a:xfrm>
            <a:off x="59975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4" name="矩形 93"/>
          <p:cNvSpPr/>
          <p:nvPr/>
        </p:nvSpPr>
        <p:spPr>
          <a:xfrm>
            <a:off x="65151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5" name="矩形 94"/>
          <p:cNvSpPr/>
          <p:nvPr/>
        </p:nvSpPr>
        <p:spPr>
          <a:xfrm>
            <a:off x="70326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6" name="矩形 95"/>
          <p:cNvSpPr/>
          <p:nvPr/>
        </p:nvSpPr>
        <p:spPr>
          <a:xfrm>
            <a:off x="75501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7" name="矩形 96"/>
          <p:cNvSpPr/>
          <p:nvPr/>
        </p:nvSpPr>
        <p:spPr>
          <a:xfrm>
            <a:off x="80676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8" name="矩形 97"/>
          <p:cNvSpPr/>
          <p:nvPr/>
        </p:nvSpPr>
        <p:spPr>
          <a:xfrm>
            <a:off x="6012815" y="451008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9" name="矩形 98"/>
          <p:cNvSpPr/>
          <p:nvPr/>
        </p:nvSpPr>
        <p:spPr>
          <a:xfrm>
            <a:off x="6030278" y="518953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0" name="文本框 79"/>
          <p:cNvSpPr txBox="1"/>
          <p:nvPr/>
        </p:nvSpPr>
        <p:spPr>
          <a:xfrm>
            <a:off x="2963863" y="4756150"/>
            <a:ext cx="5745162"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7      8      9      </a:t>
            </a:r>
            <a:r>
              <a:rPr lang="en-US" altLang="zh-CN" b="1"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101" name="椭圆 100"/>
          <p:cNvSpPr/>
          <p:nvPr/>
        </p:nvSpPr>
        <p:spPr>
          <a:xfrm>
            <a:off x="294798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02" name="椭圆 101"/>
          <p:cNvSpPr/>
          <p:nvPr/>
        </p:nvSpPr>
        <p:spPr>
          <a:xfrm>
            <a:off x="3465513"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03" name="椭圆 102"/>
          <p:cNvSpPr/>
          <p:nvPr/>
        </p:nvSpPr>
        <p:spPr>
          <a:xfrm>
            <a:off x="398303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04" name="椭圆 103"/>
          <p:cNvSpPr/>
          <p:nvPr/>
        </p:nvSpPr>
        <p:spPr>
          <a:xfrm>
            <a:off x="4503738"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05" name="椭圆 104"/>
          <p:cNvSpPr/>
          <p:nvPr/>
        </p:nvSpPr>
        <p:spPr>
          <a:xfrm>
            <a:off x="5026025"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06" name="矩形 105"/>
          <p:cNvSpPr/>
          <p:nvPr/>
        </p:nvSpPr>
        <p:spPr>
          <a:xfrm>
            <a:off x="8594090" y="4689158"/>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7" name="文本框 106"/>
          <p:cNvSpPr txBox="1"/>
          <p:nvPr/>
        </p:nvSpPr>
        <p:spPr>
          <a:xfrm>
            <a:off x="8639810" y="4754880"/>
            <a:ext cx="471805" cy="368300"/>
          </a:xfrm>
          <a:prstGeom prst="rect">
            <a:avLst/>
          </a:prstGeom>
          <a:noFill/>
        </p:spPr>
        <p:txBody>
          <a:bodyPr wrap="square" rtlCol="0">
            <a:spAutoFit/>
          </a:bodyPr>
          <a:lstStyle/>
          <a:p>
            <a:r>
              <a:rPr lang="en-US" altLang="zh-CN">
                <a:solidFill>
                  <a:schemeClr val="accent6"/>
                </a:solidFill>
              </a:rPr>
              <a:t>12</a:t>
            </a:r>
          </a:p>
        </p:txBody>
      </p:sp>
      <p:sp>
        <p:nvSpPr>
          <p:cNvPr id="108" name="椭圆 107"/>
          <p:cNvSpPr/>
          <p:nvPr/>
        </p:nvSpPr>
        <p:spPr>
          <a:xfrm>
            <a:off x="5525770" y="476281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grpSp>
        <p:nvGrpSpPr>
          <p:cNvPr id="83" name="组合 16"/>
          <p:cNvGrpSpPr/>
          <p:nvPr/>
        </p:nvGrpSpPr>
        <p:grpSpPr>
          <a:xfrm>
            <a:off x="6520354" y="296257"/>
            <a:ext cx="5627594" cy="1247734"/>
            <a:chOff x="5977894" y="281374"/>
            <a:chExt cx="5627594" cy="1247734"/>
          </a:xfrm>
        </p:grpSpPr>
        <p:sp>
          <p:nvSpPr>
            <p:cNvPr id="84" name="左大括号 8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86" name="矩形 85"/>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90" name="矩形 8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09" name="矩形 10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0" name="文本框 109"/>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55"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extLst>
      <p:ext uri="{BB962C8B-B14F-4D97-AF65-F5344CB8AC3E}">
        <p14:creationId xmlns:p14="http://schemas.microsoft.com/office/powerpoint/2010/main" val="100420348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11" name="矩形 110"/>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14" name="矩形 113"/>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6" name="矩形 115"/>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7" name="矩形 116"/>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8" name="矩形 117"/>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9" name="矩形 118"/>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0" name="矩形 119"/>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1" name="矩形 120"/>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2" name="矩形 121"/>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4" name="矩形 123"/>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5"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26" name="右箭头 125"/>
          <p:cNvSpPr/>
          <p:nvPr/>
        </p:nvSpPr>
        <p:spPr>
          <a:xfrm>
            <a:off x="4359275" y="333057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椭圆 126"/>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28" name="椭圆 127"/>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29" name="椭圆 128"/>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30" name="椭圆 129"/>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31" name="矩形 130"/>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2" name="矩形 131"/>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3" name="矩形 132"/>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34" name="矩形 133"/>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5" name="矩形 134"/>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6" name="矩形 135"/>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7" name="矩形 136"/>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8" name="矩形 137"/>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39" name="矩形 138"/>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0" name="矩形 139"/>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1" name="矩形 140"/>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2" name="矩形 141"/>
          <p:cNvSpPr/>
          <p:nvPr/>
        </p:nvSpPr>
        <p:spPr>
          <a:xfrm>
            <a:off x="5921375"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3" name="矩形 142"/>
          <p:cNvSpPr/>
          <p:nvPr/>
        </p:nvSpPr>
        <p:spPr>
          <a:xfrm>
            <a:off x="5937250" y="4057650"/>
            <a:ext cx="2602865" cy="1892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4"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a:solidFill>
                  <a:schemeClr val="tx1"/>
                </a:solidFill>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45" name="椭圆 144"/>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46" name="椭圆 145"/>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47" name="椭圆 146"/>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48" name="椭圆 147"/>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49" name="椭圆 148"/>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50" name="椭圆 149"/>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51" name="矩形 150"/>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2" name="文本框 151"/>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53" name="矩形 152"/>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54" name="文本框 153"/>
          <p:cNvSpPr txBox="1"/>
          <p:nvPr/>
        </p:nvSpPr>
        <p:spPr>
          <a:xfrm>
            <a:off x="8571230" y="3620135"/>
            <a:ext cx="471805" cy="368300"/>
          </a:xfrm>
          <a:prstGeom prst="rect">
            <a:avLst/>
          </a:prstGeom>
          <a:noFill/>
        </p:spPr>
        <p:txBody>
          <a:bodyPr wrap="square" rtlCol="0">
            <a:spAutoFit/>
          </a:bodyPr>
          <a:lstStyle/>
          <a:p>
            <a:r>
              <a:rPr lang="en-US" altLang="zh-CN">
                <a:solidFill>
                  <a:schemeClr val="accent6"/>
                </a:solidFill>
              </a:rPr>
              <a:t>12</a:t>
            </a:r>
          </a:p>
        </p:txBody>
      </p:sp>
      <p:sp>
        <p:nvSpPr>
          <p:cNvPr id="80" name="圆角矩形标注 79"/>
          <p:cNvSpPr/>
          <p:nvPr/>
        </p:nvSpPr>
        <p:spPr>
          <a:xfrm>
            <a:off x="4160044" y="5782944"/>
            <a:ext cx="7215092" cy="836617"/>
          </a:xfrm>
          <a:prstGeom prst="wedgeRoundRectCallout">
            <a:avLst>
              <a:gd name="adj1" fmla="val 5660"/>
              <a:gd name="adj2" fmla="val -11376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zh-CN" altLang="en-US" sz="2400" dirty="0">
                <a:latin typeface="+mn-ea"/>
              </a:rPr>
              <a:t>接收窗口右侧序号：</a:t>
            </a:r>
            <a:endParaRPr kumimoji="1" lang="en-US" altLang="zh-CN" sz="2400" dirty="0">
              <a:latin typeface="+mn-ea"/>
            </a:endParaRPr>
          </a:p>
          <a:p>
            <a:r>
              <a:rPr kumimoji="1" lang="en-US" altLang="zh-CN" sz="2400" dirty="0">
                <a:latin typeface="+mn-ea"/>
              </a:rPr>
              <a:t>10</a:t>
            </a:r>
            <a:r>
              <a:rPr kumimoji="1" lang="zh-CN" altLang="en-US" sz="2400" dirty="0">
                <a:latin typeface="+mn-ea"/>
              </a:rPr>
              <a:t>、</a:t>
            </a:r>
            <a:r>
              <a:rPr kumimoji="1" lang="en-US" altLang="zh-CN" sz="2400" dirty="0">
                <a:latin typeface="+mn-ea"/>
              </a:rPr>
              <a:t>11</a:t>
            </a:r>
            <a:r>
              <a:rPr kumimoji="1" lang="zh-CN" altLang="en-US" sz="2400" dirty="0">
                <a:latin typeface="+mn-ea"/>
              </a:rPr>
              <a:t>、</a:t>
            </a:r>
            <a:r>
              <a:rPr kumimoji="1" lang="en-US" altLang="zh-CN" sz="2400" dirty="0">
                <a:latin typeface="+mn-ea"/>
              </a:rPr>
              <a:t>12</a:t>
            </a:r>
            <a:r>
              <a:rPr kumimoji="1" lang="zh-CN" altLang="en-US" sz="2400" dirty="0">
                <a:latin typeface="+mn-ea"/>
              </a:rPr>
              <a:t>暂时不能接收的分组序号。</a:t>
            </a:r>
          </a:p>
        </p:txBody>
      </p:sp>
      <p:cxnSp>
        <p:nvCxnSpPr>
          <p:cNvPr id="81"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28924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7" name="矩形 86"/>
          <p:cNvSpPr/>
          <p:nvPr/>
        </p:nvSpPr>
        <p:spPr>
          <a:xfrm>
            <a:off x="34099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8" name="矩形 87"/>
          <p:cNvSpPr/>
          <p:nvPr/>
        </p:nvSpPr>
        <p:spPr>
          <a:xfrm>
            <a:off x="39274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89" name="矩形 88"/>
          <p:cNvSpPr/>
          <p:nvPr/>
        </p:nvSpPr>
        <p:spPr>
          <a:xfrm>
            <a:off x="44450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1" name="矩形 90"/>
          <p:cNvSpPr/>
          <p:nvPr/>
        </p:nvSpPr>
        <p:spPr>
          <a:xfrm>
            <a:off x="49625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2" name="矩形 91"/>
          <p:cNvSpPr/>
          <p:nvPr/>
        </p:nvSpPr>
        <p:spPr>
          <a:xfrm>
            <a:off x="54800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3" name="矩形 92"/>
          <p:cNvSpPr/>
          <p:nvPr/>
        </p:nvSpPr>
        <p:spPr>
          <a:xfrm>
            <a:off x="59975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4" name="矩形 93"/>
          <p:cNvSpPr/>
          <p:nvPr/>
        </p:nvSpPr>
        <p:spPr>
          <a:xfrm>
            <a:off x="65151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5" name="矩形 94"/>
          <p:cNvSpPr/>
          <p:nvPr/>
        </p:nvSpPr>
        <p:spPr>
          <a:xfrm>
            <a:off x="70326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6" name="矩形 95"/>
          <p:cNvSpPr/>
          <p:nvPr/>
        </p:nvSpPr>
        <p:spPr>
          <a:xfrm>
            <a:off x="75501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7" name="矩形 96"/>
          <p:cNvSpPr/>
          <p:nvPr/>
        </p:nvSpPr>
        <p:spPr>
          <a:xfrm>
            <a:off x="80676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8" name="矩形 97"/>
          <p:cNvSpPr/>
          <p:nvPr/>
        </p:nvSpPr>
        <p:spPr>
          <a:xfrm>
            <a:off x="6012815" y="451008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9" name="矩形 98"/>
          <p:cNvSpPr/>
          <p:nvPr/>
        </p:nvSpPr>
        <p:spPr>
          <a:xfrm>
            <a:off x="6030278" y="518953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0" name="文本框 79"/>
          <p:cNvSpPr txBox="1"/>
          <p:nvPr/>
        </p:nvSpPr>
        <p:spPr>
          <a:xfrm>
            <a:off x="2963863" y="4756150"/>
            <a:ext cx="5745162"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7      8      9      </a:t>
            </a:r>
            <a:r>
              <a:rPr lang="en-US" altLang="zh-CN" b="1"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101" name="椭圆 100"/>
          <p:cNvSpPr/>
          <p:nvPr/>
        </p:nvSpPr>
        <p:spPr>
          <a:xfrm>
            <a:off x="294798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02" name="椭圆 101"/>
          <p:cNvSpPr/>
          <p:nvPr/>
        </p:nvSpPr>
        <p:spPr>
          <a:xfrm>
            <a:off x="3465513"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03" name="椭圆 102"/>
          <p:cNvSpPr/>
          <p:nvPr/>
        </p:nvSpPr>
        <p:spPr>
          <a:xfrm>
            <a:off x="398303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04" name="椭圆 103"/>
          <p:cNvSpPr/>
          <p:nvPr/>
        </p:nvSpPr>
        <p:spPr>
          <a:xfrm>
            <a:off x="4503738"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05" name="椭圆 104"/>
          <p:cNvSpPr/>
          <p:nvPr/>
        </p:nvSpPr>
        <p:spPr>
          <a:xfrm>
            <a:off x="5026025"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06" name="矩形 105"/>
          <p:cNvSpPr/>
          <p:nvPr/>
        </p:nvSpPr>
        <p:spPr>
          <a:xfrm>
            <a:off x="8594090" y="4689158"/>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07" name="文本框 106"/>
          <p:cNvSpPr txBox="1"/>
          <p:nvPr/>
        </p:nvSpPr>
        <p:spPr>
          <a:xfrm>
            <a:off x="8639810" y="4754880"/>
            <a:ext cx="471805" cy="368300"/>
          </a:xfrm>
          <a:prstGeom prst="rect">
            <a:avLst/>
          </a:prstGeom>
          <a:noFill/>
        </p:spPr>
        <p:txBody>
          <a:bodyPr wrap="square" rtlCol="0">
            <a:spAutoFit/>
          </a:bodyPr>
          <a:lstStyle/>
          <a:p>
            <a:r>
              <a:rPr lang="en-US" altLang="zh-CN">
                <a:solidFill>
                  <a:schemeClr val="accent6"/>
                </a:solidFill>
              </a:rPr>
              <a:t>12</a:t>
            </a:r>
          </a:p>
        </p:txBody>
      </p:sp>
      <p:sp>
        <p:nvSpPr>
          <p:cNvPr id="108" name="椭圆 107"/>
          <p:cNvSpPr/>
          <p:nvPr/>
        </p:nvSpPr>
        <p:spPr>
          <a:xfrm>
            <a:off x="5525770" y="476281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grpSp>
        <p:nvGrpSpPr>
          <p:cNvPr id="83" name="组合 16"/>
          <p:cNvGrpSpPr/>
          <p:nvPr/>
        </p:nvGrpSpPr>
        <p:grpSpPr>
          <a:xfrm>
            <a:off x="6520354" y="296257"/>
            <a:ext cx="5627594" cy="1247734"/>
            <a:chOff x="5977894" y="281374"/>
            <a:chExt cx="5627594" cy="1247734"/>
          </a:xfrm>
        </p:grpSpPr>
        <p:sp>
          <p:nvSpPr>
            <p:cNvPr id="84" name="左大括号 83"/>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86" name="矩形 85"/>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90" name="矩形 8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09" name="矩形 10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0" name="文本框 109"/>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55"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extLst>
      <p:ext uri="{BB962C8B-B14F-4D97-AF65-F5344CB8AC3E}">
        <p14:creationId xmlns:p14="http://schemas.microsoft.com/office/powerpoint/2010/main" val="6711537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157" name="矩形 156"/>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8" name="矩形 157"/>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9" name="矩形 158"/>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60" name="矩形 159"/>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1" name="矩形 160"/>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2" name="矩形 161"/>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3" name="矩形 162"/>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4" name="矩形 163"/>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5" name="矩形 164"/>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6" name="矩形 165"/>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7" name="矩形 166"/>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8" name="矩形 167"/>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0" name="矩形 169"/>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1"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72" name="右箭头 171"/>
          <p:cNvSpPr/>
          <p:nvPr/>
        </p:nvSpPr>
        <p:spPr>
          <a:xfrm>
            <a:off x="4359275" y="333057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3" name="椭圆 172"/>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74" name="椭圆 173"/>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75" name="椭圆 174"/>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76" name="椭圆 175"/>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77" name="矩形 176"/>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8" name="矩形 177"/>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9" name="矩形 178"/>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80" name="矩形 179"/>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1" name="矩形 180"/>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2" name="矩形 181"/>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3" name="矩形 182"/>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4" name="矩形 183"/>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5" name="矩形 184"/>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6" name="矩形 185"/>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7" name="矩形 186"/>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8" name="矩形 187"/>
          <p:cNvSpPr/>
          <p:nvPr/>
        </p:nvSpPr>
        <p:spPr>
          <a:xfrm>
            <a:off x="5921375"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9" name="矩形 188"/>
          <p:cNvSpPr/>
          <p:nvPr/>
        </p:nvSpPr>
        <p:spPr>
          <a:xfrm>
            <a:off x="5937250" y="4057650"/>
            <a:ext cx="2602865" cy="1892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90"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a:solidFill>
                  <a:schemeClr val="tx1"/>
                </a:solidFill>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91" name="椭圆 190"/>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92" name="椭圆 191"/>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93" name="椭圆 192"/>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94" name="椭圆 193"/>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95" name="椭圆 194"/>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96" name="椭圆 195"/>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97" name="矩形 196"/>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98" name="文本框 197"/>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99" name="矩形 198"/>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200" name="文本框 199"/>
          <p:cNvSpPr txBox="1"/>
          <p:nvPr/>
        </p:nvSpPr>
        <p:spPr>
          <a:xfrm>
            <a:off x="8571230" y="3620135"/>
            <a:ext cx="471805" cy="368300"/>
          </a:xfrm>
          <a:prstGeom prst="rect">
            <a:avLst/>
          </a:prstGeom>
          <a:noFill/>
        </p:spPr>
        <p:txBody>
          <a:bodyPr wrap="square" rtlCol="0">
            <a:spAutoFit/>
          </a:bodyPr>
          <a:lstStyle/>
          <a:p>
            <a:r>
              <a:rPr lang="en-US" altLang="zh-CN">
                <a:solidFill>
                  <a:schemeClr val="accent6"/>
                </a:solidFill>
              </a:rPr>
              <a:t>12</a:t>
            </a:r>
          </a:p>
        </p:txBody>
      </p:sp>
      <p:cxnSp>
        <p:nvCxnSpPr>
          <p:cNvPr id="79"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28924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3" name="矩形 82"/>
          <p:cNvSpPr/>
          <p:nvPr/>
        </p:nvSpPr>
        <p:spPr>
          <a:xfrm>
            <a:off x="34099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4" name="矩形 83"/>
          <p:cNvSpPr/>
          <p:nvPr/>
        </p:nvSpPr>
        <p:spPr>
          <a:xfrm>
            <a:off x="39274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85" name="矩形 84"/>
          <p:cNvSpPr/>
          <p:nvPr/>
        </p:nvSpPr>
        <p:spPr>
          <a:xfrm>
            <a:off x="44450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6" name="矩形 85"/>
          <p:cNvSpPr/>
          <p:nvPr/>
        </p:nvSpPr>
        <p:spPr>
          <a:xfrm>
            <a:off x="49625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4" name="矩形 93"/>
          <p:cNvSpPr/>
          <p:nvPr/>
        </p:nvSpPr>
        <p:spPr>
          <a:xfrm>
            <a:off x="54800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95" name="矩形 94"/>
          <p:cNvSpPr/>
          <p:nvPr/>
        </p:nvSpPr>
        <p:spPr>
          <a:xfrm>
            <a:off x="59975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1" name="矩形 100"/>
          <p:cNvSpPr/>
          <p:nvPr/>
        </p:nvSpPr>
        <p:spPr>
          <a:xfrm>
            <a:off x="65151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2" name="矩形 101"/>
          <p:cNvSpPr/>
          <p:nvPr/>
        </p:nvSpPr>
        <p:spPr>
          <a:xfrm>
            <a:off x="70326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3" name="矩形 102"/>
          <p:cNvSpPr/>
          <p:nvPr/>
        </p:nvSpPr>
        <p:spPr>
          <a:xfrm>
            <a:off x="75501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4" name="矩形 103"/>
          <p:cNvSpPr/>
          <p:nvPr/>
        </p:nvSpPr>
        <p:spPr>
          <a:xfrm>
            <a:off x="80676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5" name="矩形 104"/>
          <p:cNvSpPr/>
          <p:nvPr/>
        </p:nvSpPr>
        <p:spPr>
          <a:xfrm>
            <a:off x="6012815" y="451008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6" name="矩形 105"/>
          <p:cNvSpPr/>
          <p:nvPr/>
        </p:nvSpPr>
        <p:spPr>
          <a:xfrm>
            <a:off x="6030278" y="518953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7" name="文本框 79"/>
          <p:cNvSpPr txBox="1"/>
          <p:nvPr/>
        </p:nvSpPr>
        <p:spPr>
          <a:xfrm>
            <a:off x="2963863" y="4756150"/>
            <a:ext cx="5745162"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7      8      9      </a:t>
            </a:r>
            <a:r>
              <a:rPr lang="en-US" altLang="zh-CN" b="1"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108" name="椭圆 107"/>
          <p:cNvSpPr/>
          <p:nvPr/>
        </p:nvSpPr>
        <p:spPr>
          <a:xfrm>
            <a:off x="294798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09" name="椭圆 108"/>
          <p:cNvSpPr/>
          <p:nvPr/>
        </p:nvSpPr>
        <p:spPr>
          <a:xfrm>
            <a:off x="3465513"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10" name="椭圆 109"/>
          <p:cNvSpPr/>
          <p:nvPr/>
        </p:nvSpPr>
        <p:spPr>
          <a:xfrm>
            <a:off x="398303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11" name="椭圆 110"/>
          <p:cNvSpPr/>
          <p:nvPr/>
        </p:nvSpPr>
        <p:spPr>
          <a:xfrm>
            <a:off x="4503738"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12" name="椭圆 111"/>
          <p:cNvSpPr/>
          <p:nvPr/>
        </p:nvSpPr>
        <p:spPr>
          <a:xfrm>
            <a:off x="5026025"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13" name="矩形 112"/>
          <p:cNvSpPr/>
          <p:nvPr/>
        </p:nvSpPr>
        <p:spPr>
          <a:xfrm>
            <a:off x="8594090" y="4689158"/>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14" name="文本框 113"/>
          <p:cNvSpPr txBox="1"/>
          <p:nvPr/>
        </p:nvSpPr>
        <p:spPr>
          <a:xfrm>
            <a:off x="8639810" y="4754880"/>
            <a:ext cx="471805" cy="368300"/>
          </a:xfrm>
          <a:prstGeom prst="rect">
            <a:avLst/>
          </a:prstGeom>
          <a:noFill/>
        </p:spPr>
        <p:txBody>
          <a:bodyPr wrap="square" rtlCol="0">
            <a:spAutoFit/>
          </a:bodyPr>
          <a:lstStyle/>
          <a:p>
            <a:r>
              <a:rPr lang="en-US" altLang="zh-CN">
                <a:solidFill>
                  <a:schemeClr val="accent6"/>
                </a:solidFill>
              </a:rPr>
              <a:t>12</a:t>
            </a:r>
          </a:p>
        </p:txBody>
      </p:sp>
      <p:sp>
        <p:nvSpPr>
          <p:cNvPr id="115" name="椭圆 114"/>
          <p:cNvSpPr/>
          <p:nvPr/>
        </p:nvSpPr>
        <p:spPr>
          <a:xfrm>
            <a:off x="5525770" y="476281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grpSp>
        <p:nvGrpSpPr>
          <p:cNvPr id="80" name="组合 16"/>
          <p:cNvGrpSpPr/>
          <p:nvPr/>
        </p:nvGrpSpPr>
        <p:grpSpPr>
          <a:xfrm>
            <a:off x="6520354" y="296257"/>
            <a:ext cx="5627594" cy="1247734"/>
            <a:chOff x="5977894" y="281374"/>
            <a:chExt cx="5627594" cy="1247734"/>
          </a:xfrm>
        </p:grpSpPr>
        <p:sp>
          <p:nvSpPr>
            <p:cNvPr id="82" name="左大括号 81"/>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88" name="矩形 87"/>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89" name="矩形 8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90" name="矩形 8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91" name="文本框 9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92"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0"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792" name="文本框 90"/>
          <p:cNvSpPr txBox="1"/>
          <p:nvPr/>
        </p:nvSpPr>
        <p:spPr>
          <a:xfrm>
            <a:off x="1631950" y="2428875"/>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发送方</a:t>
            </a:r>
          </a:p>
        </p:txBody>
      </p:sp>
      <p:sp>
        <p:nvSpPr>
          <p:cNvPr id="31793" name="文本框 91"/>
          <p:cNvSpPr txBox="1"/>
          <p:nvPr/>
        </p:nvSpPr>
        <p:spPr>
          <a:xfrm>
            <a:off x="1685925" y="4995863"/>
            <a:ext cx="631825" cy="1198880"/>
          </a:xfrm>
          <a:prstGeom prst="rect">
            <a:avLst/>
          </a:prstGeom>
          <a:noFill/>
          <a:ln w="9525">
            <a:noFill/>
          </a:ln>
        </p:spPr>
        <p:txBody>
          <a:bodyPr wrap="square" anchor="t">
            <a:spAutoFit/>
          </a:bodyPr>
          <a:lstStyle/>
          <a:p>
            <a:r>
              <a:rPr lang="zh-CN" altLang="en-US" sz="2400">
                <a:latin typeface="Arial" panose="020B0604020202020204" pitchFamily="34" charset="0"/>
                <a:ea typeface="宋体" panose="02010600030101010101" pitchFamily="2" charset="-122"/>
              </a:rPr>
              <a:t>接收方</a:t>
            </a:r>
          </a:p>
        </p:txBody>
      </p:sp>
      <p:sp>
        <p:nvSpPr>
          <p:cNvPr id="2" name="矩形 1"/>
          <p:cNvSpPr/>
          <p:nvPr/>
        </p:nvSpPr>
        <p:spPr>
          <a:xfrm>
            <a:off x="2947988"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 name="矩形 2"/>
          <p:cNvSpPr/>
          <p:nvPr/>
        </p:nvSpPr>
        <p:spPr>
          <a:xfrm>
            <a:off x="3465513"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2" name="矩形 21"/>
          <p:cNvSpPr/>
          <p:nvPr/>
        </p:nvSpPr>
        <p:spPr>
          <a:xfrm>
            <a:off x="3983038"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24" name="矩形 23"/>
          <p:cNvSpPr/>
          <p:nvPr/>
        </p:nvSpPr>
        <p:spPr>
          <a:xfrm>
            <a:off x="4500563"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7" name="矩形 26"/>
          <p:cNvSpPr/>
          <p:nvPr/>
        </p:nvSpPr>
        <p:spPr>
          <a:xfrm>
            <a:off x="5018088"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29" name="矩形 28"/>
          <p:cNvSpPr/>
          <p:nvPr/>
        </p:nvSpPr>
        <p:spPr>
          <a:xfrm>
            <a:off x="5535613"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0" name="矩形 29"/>
          <p:cNvSpPr/>
          <p:nvPr/>
        </p:nvSpPr>
        <p:spPr>
          <a:xfrm>
            <a:off x="6053138"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2" name="矩形 31"/>
          <p:cNvSpPr/>
          <p:nvPr/>
        </p:nvSpPr>
        <p:spPr>
          <a:xfrm>
            <a:off x="6570663"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3" name="矩形 32"/>
          <p:cNvSpPr/>
          <p:nvPr/>
        </p:nvSpPr>
        <p:spPr>
          <a:xfrm>
            <a:off x="7088188"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 name="矩形 33"/>
          <p:cNvSpPr/>
          <p:nvPr/>
        </p:nvSpPr>
        <p:spPr>
          <a:xfrm>
            <a:off x="7605713"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 name="矩形 34"/>
          <p:cNvSpPr/>
          <p:nvPr/>
        </p:nvSpPr>
        <p:spPr>
          <a:xfrm>
            <a:off x="8123238" y="58166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 name="矩形 3"/>
          <p:cNvSpPr/>
          <p:nvPr/>
        </p:nvSpPr>
        <p:spPr>
          <a:xfrm>
            <a:off x="6565202" y="5641975"/>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8" name="矩形 17"/>
          <p:cNvSpPr/>
          <p:nvPr/>
        </p:nvSpPr>
        <p:spPr>
          <a:xfrm>
            <a:off x="6565202" y="6321425"/>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4902" name="文本框 79"/>
          <p:cNvSpPr txBox="1"/>
          <p:nvPr/>
        </p:nvSpPr>
        <p:spPr>
          <a:xfrm>
            <a:off x="3019425" y="5888038"/>
            <a:ext cx="5745163"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a:t>
            </a:r>
            <a:r>
              <a:rPr lang="en-US" altLang="zh-CN" dirty="0">
                <a:latin typeface="Arial" panose="020B0604020202020204" pitchFamily="34" charset="0"/>
                <a:ea typeface="宋体" panose="02010600030101010101" pitchFamily="2" charset="-122"/>
              </a:rPr>
              <a:t>     </a:t>
            </a:r>
            <a:r>
              <a:rPr lang="en-US" altLang="zh-CN" b="1" dirty="0">
                <a:solidFill>
                  <a:srgbClr val="323232"/>
                </a:solidFill>
                <a:latin typeface="Arial" panose="020B0604020202020204" pitchFamily="34" charset="0"/>
                <a:ea typeface="宋体" panose="02010600030101010101" pitchFamily="2" charset="-122"/>
              </a:rPr>
              <a:t> 8</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9  </a:t>
            </a:r>
            <a:r>
              <a:rPr lang="en-US" altLang="zh-CN" b="1" dirty="0">
                <a:solidFill>
                  <a:srgbClr val="BFBFBF"/>
                </a:solidFill>
                <a:latin typeface="Arial" panose="020B0604020202020204" pitchFamily="34" charset="0"/>
                <a:ea typeface="宋体" panose="02010600030101010101" pitchFamily="2" charset="-122"/>
              </a:rPr>
              <a:t>    10</a:t>
            </a:r>
            <a:r>
              <a:rPr lang="en-US" altLang="zh-CN" dirty="0">
                <a:solidFill>
                  <a:srgbClr val="FF0000"/>
                </a:solidFill>
                <a:latin typeface="Arial" panose="020B0604020202020204" pitchFamily="34" charset="0"/>
                <a:ea typeface="宋体" panose="02010600030101010101" pitchFamily="2" charset="-122"/>
              </a:rPr>
              <a:t>    11 </a:t>
            </a:r>
            <a:r>
              <a:rPr lang="en-US" altLang="zh-CN" dirty="0">
                <a:latin typeface="Arial" panose="020B0604020202020204" pitchFamily="34" charset="0"/>
                <a:ea typeface="宋体" panose="02010600030101010101" pitchFamily="2" charset="-122"/>
              </a:rPr>
              <a:t> </a:t>
            </a:r>
          </a:p>
        </p:txBody>
      </p:sp>
      <p:sp>
        <p:nvSpPr>
          <p:cNvPr id="20" name="椭圆 19"/>
          <p:cNvSpPr/>
          <p:nvPr/>
        </p:nvSpPr>
        <p:spPr>
          <a:xfrm>
            <a:off x="3003550" y="5888038"/>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25" name="椭圆 24"/>
          <p:cNvSpPr/>
          <p:nvPr/>
        </p:nvSpPr>
        <p:spPr>
          <a:xfrm>
            <a:off x="3521075" y="5888038"/>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26" name="椭圆 25"/>
          <p:cNvSpPr/>
          <p:nvPr/>
        </p:nvSpPr>
        <p:spPr>
          <a:xfrm>
            <a:off x="4038600" y="5888038"/>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28" name="椭圆 27"/>
          <p:cNvSpPr/>
          <p:nvPr/>
        </p:nvSpPr>
        <p:spPr>
          <a:xfrm>
            <a:off x="4559300" y="5888038"/>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31" name="椭圆 30"/>
          <p:cNvSpPr/>
          <p:nvPr/>
        </p:nvSpPr>
        <p:spPr>
          <a:xfrm>
            <a:off x="5081588" y="5888038"/>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67" name="椭圆 66"/>
          <p:cNvSpPr/>
          <p:nvPr/>
        </p:nvSpPr>
        <p:spPr>
          <a:xfrm>
            <a:off x="5567363" y="5870575"/>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35" name="文本框 134"/>
          <p:cNvSpPr txBox="1"/>
          <p:nvPr/>
        </p:nvSpPr>
        <p:spPr>
          <a:xfrm>
            <a:off x="8649335" y="5890260"/>
            <a:ext cx="471805" cy="368300"/>
          </a:xfrm>
          <a:prstGeom prst="rect">
            <a:avLst/>
          </a:prstGeom>
          <a:noFill/>
        </p:spPr>
        <p:txBody>
          <a:bodyPr wrap="square" rtlCol="0">
            <a:spAutoFit/>
          </a:bodyPr>
          <a:lstStyle/>
          <a:p>
            <a:r>
              <a:rPr lang="en-US" altLang="zh-CN">
                <a:solidFill>
                  <a:schemeClr val="accent6"/>
                </a:solidFill>
              </a:rPr>
              <a:t>12</a:t>
            </a:r>
          </a:p>
        </p:txBody>
      </p:sp>
      <p:sp>
        <p:nvSpPr>
          <p:cNvPr id="136" name="矩形 135"/>
          <p:cNvSpPr/>
          <p:nvPr/>
        </p:nvSpPr>
        <p:spPr>
          <a:xfrm>
            <a:off x="8640445" y="5812155"/>
            <a:ext cx="457200" cy="509270"/>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3" name="矩形 142"/>
          <p:cNvSpPr/>
          <p:nvPr/>
        </p:nvSpPr>
        <p:spPr>
          <a:xfrm>
            <a:off x="28543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4" name="矩形 143"/>
          <p:cNvSpPr/>
          <p:nvPr/>
        </p:nvSpPr>
        <p:spPr>
          <a:xfrm>
            <a:off x="33718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5" name="矩形 144"/>
          <p:cNvSpPr/>
          <p:nvPr/>
        </p:nvSpPr>
        <p:spPr>
          <a:xfrm>
            <a:off x="38893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46" name="矩形 145"/>
          <p:cNvSpPr/>
          <p:nvPr/>
        </p:nvSpPr>
        <p:spPr>
          <a:xfrm>
            <a:off x="44069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7" name="矩形 146"/>
          <p:cNvSpPr/>
          <p:nvPr/>
        </p:nvSpPr>
        <p:spPr>
          <a:xfrm>
            <a:off x="49244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8" name="矩形 147"/>
          <p:cNvSpPr/>
          <p:nvPr/>
        </p:nvSpPr>
        <p:spPr>
          <a:xfrm>
            <a:off x="54419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49" name="矩形 148"/>
          <p:cNvSpPr/>
          <p:nvPr/>
        </p:nvSpPr>
        <p:spPr>
          <a:xfrm>
            <a:off x="59594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0" name="矩形 149"/>
          <p:cNvSpPr/>
          <p:nvPr/>
        </p:nvSpPr>
        <p:spPr>
          <a:xfrm>
            <a:off x="647700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1" name="矩形 150"/>
          <p:cNvSpPr/>
          <p:nvPr/>
        </p:nvSpPr>
        <p:spPr>
          <a:xfrm>
            <a:off x="699452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2" name="矩形 151"/>
          <p:cNvSpPr/>
          <p:nvPr/>
        </p:nvSpPr>
        <p:spPr>
          <a:xfrm>
            <a:off x="7512050"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3" name="矩形 152"/>
          <p:cNvSpPr/>
          <p:nvPr/>
        </p:nvSpPr>
        <p:spPr>
          <a:xfrm>
            <a:off x="8029575" y="249396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4" name="矩形 153"/>
          <p:cNvSpPr/>
          <p:nvPr/>
        </p:nvSpPr>
        <p:spPr>
          <a:xfrm>
            <a:off x="4924425" y="2319655"/>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6" name="矩形 155"/>
          <p:cNvSpPr/>
          <p:nvPr/>
        </p:nvSpPr>
        <p:spPr>
          <a:xfrm>
            <a:off x="4907280" y="2997835"/>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7" name="文本框 23"/>
          <p:cNvSpPr txBox="1"/>
          <p:nvPr/>
        </p:nvSpPr>
        <p:spPr>
          <a:xfrm>
            <a:off x="2925763" y="2565400"/>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58" name="右箭头 157"/>
          <p:cNvSpPr/>
          <p:nvPr/>
        </p:nvSpPr>
        <p:spPr>
          <a:xfrm>
            <a:off x="5316474" y="3274125"/>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59" name="椭圆 158"/>
          <p:cNvSpPr/>
          <p:nvPr/>
        </p:nvSpPr>
        <p:spPr>
          <a:xfrm>
            <a:off x="290830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60" name="椭圆 159"/>
          <p:cNvSpPr/>
          <p:nvPr/>
        </p:nvSpPr>
        <p:spPr>
          <a:xfrm>
            <a:off x="3425825"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61" name="椭圆 160"/>
          <p:cNvSpPr/>
          <p:nvPr/>
        </p:nvSpPr>
        <p:spPr>
          <a:xfrm>
            <a:off x="3943350" y="2565400"/>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62" name="椭圆 161"/>
          <p:cNvSpPr/>
          <p:nvPr/>
        </p:nvSpPr>
        <p:spPr>
          <a:xfrm>
            <a:off x="4464050" y="256540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63" name="矩形 162"/>
          <p:cNvSpPr/>
          <p:nvPr/>
        </p:nvSpPr>
        <p:spPr>
          <a:xfrm>
            <a:off x="28368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4" name="矩形 163"/>
          <p:cNvSpPr/>
          <p:nvPr/>
        </p:nvSpPr>
        <p:spPr>
          <a:xfrm>
            <a:off x="33543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5" name="矩形 164"/>
          <p:cNvSpPr/>
          <p:nvPr/>
        </p:nvSpPr>
        <p:spPr>
          <a:xfrm>
            <a:off x="38719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66" name="矩形 165"/>
          <p:cNvSpPr/>
          <p:nvPr/>
        </p:nvSpPr>
        <p:spPr>
          <a:xfrm>
            <a:off x="43894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7" name="矩形 166"/>
          <p:cNvSpPr/>
          <p:nvPr/>
        </p:nvSpPr>
        <p:spPr>
          <a:xfrm>
            <a:off x="49069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8" name="矩形 167"/>
          <p:cNvSpPr/>
          <p:nvPr/>
        </p:nvSpPr>
        <p:spPr>
          <a:xfrm>
            <a:off x="54244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69" name="矩形 168"/>
          <p:cNvSpPr/>
          <p:nvPr/>
        </p:nvSpPr>
        <p:spPr>
          <a:xfrm>
            <a:off x="59420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0" name="矩形 169"/>
          <p:cNvSpPr/>
          <p:nvPr/>
        </p:nvSpPr>
        <p:spPr>
          <a:xfrm>
            <a:off x="645953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1" name="矩形 170"/>
          <p:cNvSpPr/>
          <p:nvPr/>
        </p:nvSpPr>
        <p:spPr>
          <a:xfrm>
            <a:off x="697706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2" name="矩形 171"/>
          <p:cNvSpPr/>
          <p:nvPr/>
        </p:nvSpPr>
        <p:spPr>
          <a:xfrm>
            <a:off x="7494588"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3" name="矩形 172"/>
          <p:cNvSpPr/>
          <p:nvPr/>
        </p:nvSpPr>
        <p:spPr>
          <a:xfrm>
            <a:off x="8012113" y="355282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4" name="矩形 173"/>
          <p:cNvSpPr/>
          <p:nvPr/>
        </p:nvSpPr>
        <p:spPr>
          <a:xfrm>
            <a:off x="6415151" y="3378200"/>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76" name="文本框 55"/>
          <p:cNvSpPr txBox="1"/>
          <p:nvPr/>
        </p:nvSpPr>
        <p:spPr>
          <a:xfrm>
            <a:off x="2908300" y="3624263"/>
            <a:ext cx="5746750"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8</a:t>
            </a:r>
            <a:r>
              <a:rPr lang="en-US" altLang="zh-CN" dirty="0">
                <a:latin typeface="Arial" panose="020B0604020202020204" pitchFamily="34" charset="0"/>
                <a:ea typeface="宋体" panose="02010600030101010101" pitchFamily="2" charset="-122"/>
              </a:rPr>
              <a:t>     </a:t>
            </a:r>
            <a:r>
              <a:rPr lang="en-US" altLang="zh-CN" dirty="0">
                <a:solidFill>
                  <a:schemeClr val="tx1"/>
                </a:solidFill>
                <a:latin typeface="Arial" panose="020B0604020202020204" pitchFamily="34" charset="0"/>
                <a:ea typeface="宋体" panose="02010600030101010101" pitchFamily="2" charset="-122"/>
              </a:rPr>
              <a:t>  </a:t>
            </a:r>
            <a:r>
              <a:rPr lang="en-US" altLang="zh-CN" b="1" dirty="0">
                <a:solidFill>
                  <a:schemeClr val="tx1"/>
                </a:solidFill>
                <a:latin typeface="Arial" panose="020B0604020202020204" pitchFamily="34" charset="0"/>
                <a:ea typeface="宋体" panose="02010600030101010101" pitchFamily="2" charset="-122"/>
              </a:rPr>
              <a:t>9</a:t>
            </a:r>
            <a:r>
              <a:rPr lang="en-US" altLang="zh-CN"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10    11</a:t>
            </a:r>
            <a:r>
              <a:rPr lang="en-US" altLang="zh-CN" dirty="0">
                <a:latin typeface="Arial" panose="020B0604020202020204" pitchFamily="34" charset="0"/>
                <a:ea typeface="宋体" panose="02010600030101010101" pitchFamily="2" charset="-122"/>
              </a:rPr>
              <a:t>  </a:t>
            </a:r>
          </a:p>
        </p:txBody>
      </p:sp>
      <p:sp>
        <p:nvSpPr>
          <p:cNvPr id="177" name="椭圆 176"/>
          <p:cNvSpPr/>
          <p:nvPr/>
        </p:nvSpPr>
        <p:spPr>
          <a:xfrm>
            <a:off x="289242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78" name="椭圆 177"/>
          <p:cNvSpPr/>
          <p:nvPr/>
        </p:nvSpPr>
        <p:spPr>
          <a:xfrm>
            <a:off x="3409950"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79" name="椭圆 178"/>
          <p:cNvSpPr/>
          <p:nvPr/>
        </p:nvSpPr>
        <p:spPr>
          <a:xfrm>
            <a:off x="3927475" y="362426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80" name="椭圆 179"/>
          <p:cNvSpPr/>
          <p:nvPr/>
        </p:nvSpPr>
        <p:spPr>
          <a:xfrm>
            <a:off x="4448175" y="362426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81" name="椭圆 180"/>
          <p:cNvSpPr/>
          <p:nvPr/>
        </p:nvSpPr>
        <p:spPr>
          <a:xfrm>
            <a:off x="4981575" y="3629025"/>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82" name="椭圆 181"/>
          <p:cNvSpPr/>
          <p:nvPr/>
        </p:nvSpPr>
        <p:spPr>
          <a:xfrm>
            <a:off x="5473700" y="3624580"/>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83" name="矩形 182"/>
          <p:cNvSpPr/>
          <p:nvPr/>
        </p:nvSpPr>
        <p:spPr>
          <a:xfrm>
            <a:off x="8544560" y="249269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84" name="文本框 183"/>
          <p:cNvSpPr txBox="1"/>
          <p:nvPr/>
        </p:nvSpPr>
        <p:spPr>
          <a:xfrm>
            <a:off x="8590280" y="2558415"/>
            <a:ext cx="471805" cy="368300"/>
          </a:xfrm>
          <a:prstGeom prst="rect">
            <a:avLst/>
          </a:prstGeom>
          <a:noFill/>
        </p:spPr>
        <p:txBody>
          <a:bodyPr wrap="square" rtlCol="0">
            <a:spAutoFit/>
          </a:bodyPr>
          <a:lstStyle/>
          <a:p>
            <a:r>
              <a:rPr lang="en-US" altLang="zh-CN">
                <a:solidFill>
                  <a:schemeClr val="accent6"/>
                </a:solidFill>
              </a:rPr>
              <a:t>12</a:t>
            </a:r>
          </a:p>
        </p:txBody>
      </p:sp>
      <p:sp>
        <p:nvSpPr>
          <p:cNvPr id="185" name="矩形 184"/>
          <p:cNvSpPr/>
          <p:nvPr/>
        </p:nvSpPr>
        <p:spPr>
          <a:xfrm>
            <a:off x="8525510" y="3554413"/>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86" name="文本框 185"/>
          <p:cNvSpPr txBox="1"/>
          <p:nvPr/>
        </p:nvSpPr>
        <p:spPr>
          <a:xfrm>
            <a:off x="8590279" y="3620231"/>
            <a:ext cx="471805" cy="368300"/>
          </a:xfrm>
          <a:prstGeom prst="rect">
            <a:avLst/>
          </a:prstGeom>
          <a:noFill/>
        </p:spPr>
        <p:txBody>
          <a:bodyPr wrap="square" rtlCol="0">
            <a:spAutoFit/>
          </a:bodyPr>
          <a:lstStyle/>
          <a:p>
            <a:r>
              <a:rPr lang="en-US" altLang="zh-CN" dirty="0">
                <a:solidFill>
                  <a:schemeClr val="bg1">
                    <a:lumMod val="75000"/>
                  </a:schemeClr>
                </a:solidFill>
              </a:rPr>
              <a:t>12</a:t>
            </a:r>
          </a:p>
        </p:txBody>
      </p:sp>
      <p:cxnSp>
        <p:nvCxnSpPr>
          <p:cNvPr id="101" name="直接连接符 89"/>
          <p:cNvCxnSpPr/>
          <p:nvPr/>
        </p:nvCxnSpPr>
        <p:spPr>
          <a:xfrm>
            <a:off x="1631950" y="4437063"/>
            <a:ext cx="8785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28924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3" name="矩形 102"/>
          <p:cNvSpPr/>
          <p:nvPr/>
        </p:nvSpPr>
        <p:spPr>
          <a:xfrm>
            <a:off x="34099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4" name="矩形 103"/>
          <p:cNvSpPr/>
          <p:nvPr/>
        </p:nvSpPr>
        <p:spPr>
          <a:xfrm>
            <a:off x="39274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05" name="矩形 104"/>
          <p:cNvSpPr/>
          <p:nvPr/>
        </p:nvSpPr>
        <p:spPr>
          <a:xfrm>
            <a:off x="44450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6" name="矩形 105"/>
          <p:cNvSpPr/>
          <p:nvPr/>
        </p:nvSpPr>
        <p:spPr>
          <a:xfrm>
            <a:off x="49625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7" name="矩形 106"/>
          <p:cNvSpPr/>
          <p:nvPr/>
        </p:nvSpPr>
        <p:spPr>
          <a:xfrm>
            <a:off x="54800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8" name="矩形 107"/>
          <p:cNvSpPr/>
          <p:nvPr/>
        </p:nvSpPr>
        <p:spPr>
          <a:xfrm>
            <a:off x="59975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9" name="矩形 108"/>
          <p:cNvSpPr/>
          <p:nvPr/>
        </p:nvSpPr>
        <p:spPr>
          <a:xfrm>
            <a:off x="651510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0" name="矩形 109"/>
          <p:cNvSpPr/>
          <p:nvPr/>
        </p:nvSpPr>
        <p:spPr>
          <a:xfrm>
            <a:off x="703262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1" name="矩形 110"/>
          <p:cNvSpPr/>
          <p:nvPr/>
        </p:nvSpPr>
        <p:spPr>
          <a:xfrm>
            <a:off x="7550150"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8067675" y="468471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6012815" y="451008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4" name="矩形 113"/>
          <p:cNvSpPr/>
          <p:nvPr/>
        </p:nvSpPr>
        <p:spPr>
          <a:xfrm>
            <a:off x="6030278" y="518953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文本框 79"/>
          <p:cNvSpPr txBox="1"/>
          <p:nvPr/>
        </p:nvSpPr>
        <p:spPr>
          <a:xfrm>
            <a:off x="2963863" y="4756150"/>
            <a:ext cx="5745162"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1      2       3      4      </a:t>
            </a:r>
            <a:r>
              <a:rPr lang="en-US" altLang="zh-CN" b="1" dirty="0">
                <a:latin typeface="Arial" panose="020B0604020202020204" pitchFamily="34" charset="0"/>
                <a:ea typeface="宋体" panose="02010600030101010101" pitchFamily="2" charset="-122"/>
              </a:rPr>
              <a:t>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BFBFBF"/>
                </a:solidFill>
                <a:latin typeface="Arial" panose="020B0604020202020204" pitchFamily="34" charset="0"/>
                <a:ea typeface="宋体" panose="02010600030101010101" pitchFamily="2" charset="-122"/>
              </a:rPr>
              <a:t>6</a:t>
            </a:r>
            <a:r>
              <a:rPr lang="en-US" altLang="zh-CN" dirty="0">
                <a:latin typeface="Arial" panose="020B0604020202020204" pitchFamily="34" charset="0"/>
                <a:ea typeface="宋体" panose="02010600030101010101" pitchFamily="2" charset="-122"/>
              </a:rPr>
              <a:t>    </a:t>
            </a:r>
            <a:r>
              <a:rPr lang="en-US" altLang="zh-CN" dirty="0">
                <a:solidFill>
                  <a:srgbClr val="A6A6A6"/>
                </a:solidFill>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7      8      9      </a:t>
            </a:r>
            <a:r>
              <a:rPr lang="en-US" altLang="zh-CN" b="1"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116" name="椭圆 115"/>
          <p:cNvSpPr/>
          <p:nvPr/>
        </p:nvSpPr>
        <p:spPr>
          <a:xfrm>
            <a:off x="294798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17" name="椭圆 116"/>
          <p:cNvSpPr/>
          <p:nvPr/>
        </p:nvSpPr>
        <p:spPr>
          <a:xfrm>
            <a:off x="3465513"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18" name="椭圆 117"/>
          <p:cNvSpPr/>
          <p:nvPr/>
        </p:nvSpPr>
        <p:spPr>
          <a:xfrm>
            <a:off x="3983038" y="475615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19" name="椭圆 118"/>
          <p:cNvSpPr/>
          <p:nvPr/>
        </p:nvSpPr>
        <p:spPr>
          <a:xfrm>
            <a:off x="4503738"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20" name="椭圆 119"/>
          <p:cNvSpPr/>
          <p:nvPr/>
        </p:nvSpPr>
        <p:spPr>
          <a:xfrm>
            <a:off x="5026025" y="475615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21" name="矩形 120"/>
          <p:cNvSpPr/>
          <p:nvPr/>
        </p:nvSpPr>
        <p:spPr>
          <a:xfrm>
            <a:off x="8594090" y="4689158"/>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122" name="文本框 121"/>
          <p:cNvSpPr txBox="1"/>
          <p:nvPr/>
        </p:nvSpPr>
        <p:spPr>
          <a:xfrm>
            <a:off x="8639810" y="4754880"/>
            <a:ext cx="471805" cy="368300"/>
          </a:xfrm>
          <a:prstGeom prst="rect">
            <a:avLst/>
          </a:prstGeom>
          <a:noFill/>
        </p:spPr>
        <p:txBody>
          <a:bodyPr wrap="square" rtlCol="0">
            <a:spAutoFit/>
          </a:bodyPr>
          <a:lstStyle/>
          <a:p>
            <a:r>
              <a:rPr lang="en-US" altLang="zh-CN">
                <a:solidFill>
                  <a:schemeClr val="accent6"/>
                </a:solidFill>
              </a:rPr>
              <a:t>12</a:t>
            </a:r>
          </a:p>
        </p:txBody>
      </p:sp>
      <p:sp>
        <p:nvSpPr>
          <p:cNvPr id="123" name="椭圆 122"/>
          <p:cNvSpPr/>
          <p:nvPr/>
        </p:nvSpPr>
        <p:spPr>
          <a:xfrm>
            <a:off x="5525770" y="476281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24" name="矩形 123"/>
          <p:cNvSpPr/>
          <p:nvPr/>
        </p:nvSpPr>
        <p:spPr>
          <a:xfrm>
            <a:off x="6436106" y="4075874"/>
            <a:ext cx="260223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5" name="椭圆 124"/>
          <p:cNvSpPr/>
          <p:nvPr/>
        </p:nvSpPr>
        <p:spPr>
          <a:xfrm>
            <a:off x="6104700" y="5875337"/>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7</a:t>
            </a:r>
          </a:p>
        </p:txBody>
      </p:sp>
      <p:grpSp>
        <p:nvGrpSpPr>
          <p:cNvPr id="126" name="组合 16"/>
          <p:cNvGrpSpPr/>
          <p:nvPr/>
        </p:nvGrpSpPr>
        <p:grpSpPr>
          <a:xfrm>
            <a:off x="6520354" y="296257"/>
            <a:ext cx="5627594" cy="1247734"/>
            <a:chOff x="5977894" y="281374"/>
            <a:chExt cx="5627594" cy="1247734"/>
          </a:xfrm>
        </p:grpSpPr>
        <p:sp>
          <p:nvSpPr>
            <p:cNvPr id="127" name="左大括号 126"/>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矩形 127"/>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129" name="矩形 128"/>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0" name="矩形 129"/>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31" name="矩形 130"/>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32" name="文本框 131"/>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133" name="文本框 21"/>
          <p:cNvSpPr txBox="1"/>
          <p:nvPr/>
        </p:nvSpPr>
        <p:spPr>
          <a:xfrm>
            <a:off x="5293518" y="1744908"/>
            <a:ext cx="1462088" cy="400110"/>
          </a:xfrm>
          <a:prstGeom prst="rect">
            <a:avLst/>
          </a:prstGeom>
          <a:noFill/>
          <a:ln w="9525">
            <a:noFill/>
          </a:ln>
        </p:spPr>
        <p:txBody>
          <a:bodyPr wrap="square" anchor="t">
            <a:spAutoFit/>
          </a:bodyPr>
          <a:lstStyle/>
          <a:p>
            <a:r>
              <a:rPr lang="zh-CN" altLang="en-US" sz="2000">
                <a:latin typeface="Microsoft YaHei" charset="-122"/>
                <a:ea typeface="Microsoft YaHei" charset="-122"/>
                <a:cs typeface="Microsoft YaHei" charset="-122"/>
              </a:rPr>
              <a:t>发送窗口</a:t>
            </a:r>
          </a:p>
        </p:txBody>
      </p:sp>
      <p:sp>
        <p:nvSpPr>
          <p:cNvPr id="134" name="椭圆 133"/>
          <p:cNvSpPr/>
          <p:nvPr/>
        </p:nvSpPr>
        <p:spPr>
          <a:xfrm>
            <a:off x="5995034" y="3614134"/>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7</a:t>
            </a:r>
          </a:p>
        </p:txBody>
      </p:sp>
      <p:sp>
        <p:nvSpPr>
          <p:cNvPr id="137" name="右箭头 136"/>
          <p:cNvSpPr/>
          <p:nvPr/>
        </p:nvSpPr>
        <p:spPr>
          <a:xfrm>
            <a:off x="5540375" y="5474494"/>
            <a:ext cx="803275" cy="222250"/>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9"/>
          <p:cNvSpPr txBox="1"/>
          <p:nvPr/>
        </p:nvSpPr>
        <p:spPr>
          <a:xfrm>
            <a:off x="1484511" y="2023026"/>
            <a:ext cx="8807342" cy="1754326"/>
          </a:xfrm>
          <a:prstGeom prst="rect">
            <a:avLst/>
          </a:prstGeom>
          <a:noFill/>
        </p:spPr>
        <p:txBody>
          <a:bodyPr wrap="square" rtlCol="0">
            <a:spAutoFit/>
          </a:bodyPr>
          <a:lstStyle/>
          <a:p>
            <a:pPr>
              <a:lnSpc>
                <a:spcPct val="150000"/>
              </a:lnSpc>
            </a:pPr>
            <a:r>
              <a:rPr kumimoji="1" lang="zh-CN" altLang="en-US" sz="2400" dirty="0">
                <a:latin typeface="Microsoft YaHei" charset="-122"/>
                <a:ea typeface="Microsoft YaHei" charset="-122"/>
                <a:cs typeface="Microsoft YaHei" charset="-122"/>
              </a:rPr>
              <a:t>滑动窗口协议，根据窗口的大小，可以具体分为：</a:t>
            </a:r>
            <a:endParaRPr kumimoji="1"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回退</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步协议：</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en-US" altLang="zh-CN" sz="2400" dirty="0">
                <a:latin typeface="Microsoft YaHei" charset="-122"/>
                <a:ea typeface="Microsoft YaHei" charset="-122"/>
                <a:cs typeface="Microsoft YaHei" charset="-122"/>
              </a:rPr>
              <a:t>Go-Back-N</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选择重传协议：</a:t>
            </a:r>
            <a:r>
              <a:rPr lang="en-US" altLang="zh-CN" sz="2400" dirty="0">
                <a:latin typeface="Microsoft YaHei" charset="-122"/>
                <a:ea typeface="Microsoft YaHei" charset="-122"/>
                <a:cs typeface="Microsoft YaHei" charset="-122"/>
              </a:rPr>
              <a:t> SR</a:t>
            </a:r>
            <a:r>
              <a:rPr lang="zh-CN" altLang="en-US" sz="2400" dirty="0">
                <a:latin typeface="Microsoft YaHei" charset="-122"/>
                <a:ea typeface="Microsoft YaHei" charset="-122"/>
                <a:cs typeface="Microsoft YaHei" charset="-122"/>
              </a:rPr>
              <a:t>协议（Selective Repeat）</a:t>
            </a:r>
            <a:endParaRPr kumimoji="1" lang="en-US" altLang="zh-CN" sz="2400" dirty="0">
              <a:latin typeface="Microsoft YaHei" charset="-122"/>
              <a:ea typeface="Microsoft YaHei" charset="-122"/>
              <a:cs typeface="Microsoft YaHei" charset="-122"/>
            </a:endParaRPr>
          </a:p>
        </p:txBody>
      </p:sp>
      <p:grpSp>
        <p:nvGrpSpPr>
          <p:cNvPr id="12" name="组合 16"/>
          <p:cNvGrpSpPr/>
          <p:nvPr/>
        </p:nvGrpSpPr>
        <p:grpSpPr>
          <a:xfrm>
            <a:off x="6520354" y="296257"/>
            <a:ext cx="5627594" cy="1247734"/>
            <a:chOff x="5977894" y="281374"/>
            <a:chExt cx="5627594" cy="1247734"/>
          </a:xfrm>
        </p:grpSpPr>
        <p:sp>
          <p:nvSpPr>
            <p:cNvPr id="13" name="左大括号 12"/>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6" name="矩形 15"/>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18" name="矩形 17"/>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11" name="文本框 1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40488708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矩形 67"/>
          <p:cNvSpPr/>
          <p:nvPr/>
        </p:nvSpPr>
        <p:spPr>
          <a:xfrm>
            <a:off x="30340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9" name="矩形 68"/>
          <p:cNvSpPr/>
          <p:nvPr/>
        </p:nvSpPr>
        <p:spPr>
          <a:xfrm>
            <a:off x="35516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0" name="矩形 69"/>
          <p:cNvSpPr/>
          <p:nvPr/>
        </p:nvSpPr>
        <p:spPr>
          <a:xfrm>
            <a:off x="40691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71" name="矩形 70"/>
          <p:cNvSpPr/>
          <p:nvPr/>
        </p:nvSpPr>
        <p:spPr>
          <a:xfrm>
            <a:off x="458666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2" name="矩形 71"/>
          <p:cNvSpPr/>
          <p:nvPr/>
        </p:nvSpPr>
        <p:spPr>
          <a:xfrm>
            <a:off x="51041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3" name="矩形 72"/>
          <p:cNvSpPr/>
          <p:nvPr/>
        </p:nvSpPr>
        <p:spPr>
          <a:xfrm>
            <a:off x="56217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4" name="矩形 73"/>
          <p:cNvSpPr/>
          <p:nvPr/>
        </p:nvSpPr>
        <p:spPr>
          <a:xfrm>
            <a:off x="61392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5" name="矩形 74"/>
          <p:cNvSpPr/>
          <p:nvPr/>
        </p:nvSpPr>
        <p:spPr>
          <a:xfrm>
            <a:off x="665676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6" name="矩形 75"/>
          <p:cNvSpPr/>
          <p:nvPr/>
        </p:nvSpPr>
        <p:spPr>
          <a:xfrm>
            <a:off x="71742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7" name="矩形 76"/>
          <p:cNvSpPr/>
          <p:nvPr/>
        </p:nvSpPr>
        <p:spPr>
          <a:xfrm>
            <a:off x="76918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8" name="矩形 77"/>
          <p:cNvSpPr/>
          <p:nvPr/>
        </p:nvSpPr>
        <p:spPr>
          <a:xfrm>
            <a:off x="82093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9" name="矩形 78"/>
          <p:cNvSpPr/>
          <p:nvPr/>
        </p:nvSpPr>
        <p:spPr>
          <a:xfrm>
            <a:off x="5102500" y="3245016"/>
            <a:ext cx="541338"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1" name="矩形 80"/>
          <p:cNvSpPr/>
          <p:nvPr/>
        </p:nvSpPr>
        <p:spPr>
          <a:xfrm>
            <a:off x="5100529" y="3922880"/>
            <a:ext cx="528638"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859" name="文本框 79"/>
          <p:cNvSpPr txBox="1"/>
          <p:nvPr/>
        </p:nvSpPr>
        <p:spPr>
          <a:xfrm>
            <a:off x="3105528" y="3491079"/>
            <a:ext cx="5745163"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a:t>
            </a:r>
            <a:r>
              <a:rPr lang="en-US" altLang="zh-CN" b="1" dirty="0">
                <a:solidFill>
                  <a:srgbClr val="A6A6A6"/>
                </a:solidFill>
                <a:latin typeface="Arial" panose="020B0604020202020204" pitchFamily="34" charset="0"/>
                <a:ea typeface="宋体" panose="02010600030101010101" pitchFamily="2" charset="-122"/>
              </a:rPr>
              <a:t>4      5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6      7      8      9</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83" name="椭圆 82"/>
          <p:cNvSpPr/>
          <p:nvPr/>
        </p:nvSpPr>
        <p:spPr>
          <a:xfrm>
            <a:off x="3089653"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84" name="椭圆 83"/>
          <p:cNvSpPr/>
          <p:nvPr/>
        </p:nvSpPr>
        <p:spPr>
          <a:xfrm>
            <a:off x="3607178"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85" name="椭圆 84"/>
          <p:cNvSpPr/>
          <p:nvPr/>
        </p:nvSpPr>
        <p:spPr>
          <a:xfrm>
            <a:off x="4124703"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86" name="椭圆 85"/>
          <p:cNvSpPr/>
          <p:nvPr/>
        </p:nvSpPr>
        <p:spPr>
          <a:xfrm>
            <a:off x="4645403" y="3491079"/>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25" name="矩形 124"/>
          <p:cNvSpPr/>
          <p:nvPr/>
        </p:nvSpPr>
        <p:spPr>
          <a:xfrm>
            <a:off x="8730993" y="3429801"/>
            <a:ext cx="517525" cy="49466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文本框 126"/>
          <p:cNvSpPr txBox="1"/>
          <p:nvPr/>
        </p:nvSpPr>
        <p:spPr>
          <a:xfrm>
            <a:off x="8764648" y="3474251"/>
            <a:ext cx="486410" cy="368300"/>
          </a:xfrm>
          <a:prstGeom prst="rect">
            <a:avLst/>
          </a:prstGeom>
          <a:noFill/>
        </p:spPr>
        <p:txBody>
          <a:bodyPr wrap="square" rtlCol="0">
            <a:spAutoFit/>
          </a:bodyPr>
          <a:lstStyle/>
          <a:p>
            <a:r>
              <a:rPr lang="en-US" altLang="zh-CN" dirty="0">
                <a:solidFill>
                  <a:schemeClr val="accent6"/>
                </a:solidFill>
              </a:rPr>
              <a:t>12</a:t>
            </a:r>
          </a:p>
        </p:txBody>
      </p:sp>
      <p:sp>
        <p:nvSpPr>
          <p:cNvPr id="58" name="文本框 57"/>
          <p:cNvSpPr txBox="1"/>
          <p:nvPr/>
        </p:nvSpPr>
        <p:spPr>
          <a:xfrm>
            <a:off x="1682533" y="3348094"/>
            <a:ext cx="1377752" cy="646331"/>
          </a:xfrm>
          <a:prstGeom prst="rect">
            <a:avLst/>
          </a:prstGeom>
          <a:noFill/>
        </p:spPr>
        <p:txBody>
          <a:bodyPr wrap="square" rtlCol="0">
            <a:spAutoFit/>
          </a:bodyPr>
          <a:lstStyle/>
          <a:p>
            <a:pPr>
              <a:lnSpc>
                <a:spcPct val="150000"/>
              </a:lnSpc>
            </a:pPr>
            <a:r>
              <a:rPr kumimoji="1" lang="zh-CN" altLang="en-US" sz="2400" dirty="0"/>
              <a:t>接收方：</a:t>
            </a:r>
            <a:endParaRPr kumimoji="1" lang="en-US" altLang="zh-CN" sz="2400" dirty="0"/>
          </a:p>
        </p:txBody>
      </p:sp>
      <p:grpSp>
        <p:nvGrpSpPr>
          <p:cNvPr id="60" name="组合 16"/>
          <p:cNvGrpSpPr/>
          <p:nvPr/>
        </p:nvGrpSpPr>
        <p:grpSpPr>
          <a:xfrm>
            <a:off x="6520354" y="296257"/>
            <a:ext cx="5627594" cy="1247734"/>
            <a:chOff x="5977894" y="281374"/>
            <a:chExt cx="5627594" cy="1247734"/>
          </a:xfrm>
        </p:grpSpPr>
        <p:sp>
          <p:nvSpPr>
            <p:cNvPr id="61" name="左大括号 60"/>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63" name="矩形 62"/>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64" name="矩形 63"/>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65" name="矩形 64"/>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35" name="文本框 34"/>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37" name="矩形 36">
            <a:extLst>
              <a:ext uri="{FF2B5EF4-FFF2-40B4-BE49-F238E27FC236}">
                <a16:creationId xmlns:a16="http://schemas.microsoft.com/office/drawing/2014/main" id="{AE2D132C-381B-4543-ACD4-7DB3C97ABDDF}"/>
              </a:ext>
            </a:extLst>
          </p:cNvPr>
          <p:cNvSpPr/>
          <p:nvPr/>
        </p:nvSpPr>
        <p:spPr>
          <a:xfrm>
            <a:off x="30286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a:extLst>
              <a:ext uri="{FF2B5EF4-FFF2-40B4-BE49-F238E27FC236}">
                <a16:creationId xmlns:a16="http://schemas.microsoft.com/office/drawing/2014/main" id="{8EB1B0BD-8CC4-8842-BAD5-C49C4B9E4E34}"/>
              </a:ext>
            </a:extLst>
          </p:cNvPr>
          <p:cNvSpPr/>
          <p:nvPr/>
        </p:nvSpPr>
        <p:spPr>
          <a:xfrm>
            <a:off x="35462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a:extLst>
              <a:ext uri="{FF2B5EF4-FFF2-40B4-BE49-F238E27FC236}">
                <a16:creationId xmlns:a16="http://schemas.microsoft.com/office/drawing/2014/main" id="{830A72C0-9A1D-FD40-A15A-CE0B523947EE}"/>
              </a:ext>
            </a:extLst>
          </p:cNvPr>
          <p:cNvSpPr/>
          <p:nvPr/>
        </p:nvSpPr>
        <p:spPr>
          <a:xfrm>
            <a:off x="40637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0" name="矩形 39">
            <a:extLst>
              <a:ext uri="{FF2B5EF4-FFF2-40B4-BE49-F238E27FC236}">
                <a16:creationId xmlns:a16="http://schemas.microsoft.com/office/drawing/2014/main" id="{64099DD5-BACA-0943-8C53-3BE78FF61A85}"/>
              </a:ext>
            </a:extLst>
          </p:cNvPr>
          <p:cNvSpPr/>
          <p:nvPr/>
        </p:nvSpPr>
        <p:spPr>
          <a:xfrm>
            <a:off x="458126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a:extLst>
              <a:ext uri="{FF2B5EF4-FFF2-40B4-BE49-F238E27FC236}">
                <a16:creationId xmlns:a16="http://schemas.microsoft.com/office/drawing/2014/main" id="{41B0DAC5-D48C-D549-ADAB-72DD7A603A2C}"/>
              </a:ext>
            </a:extLst>
          </p:cNvPr>
          <p:cNvSpPr/>
          <p:nvPr/>
        </p:nvSpPr>
        <p:spPr>
          <a:xfrm>
            <a:off x="50987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a:extLst>
              <a:ext uri="{FF2B5EF4-FFF2-40B4-BE49-F238E27FC236}">
                <a16:creationId xmlns:a16="http://schemas.microsoft.com/office/drawing/2014/main" id="{6FB3FB42-63EC-A040-8B73-763432299F13}"/>
              </a:ext>
            </a:extLst>
          </p:cNvPr>
          <p:cNvSpPr/>
          <p:nvPr/>
        </p:nvSpPr>
        <p:spPr>
          <a:xfrm>
            <a:off x="56163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a:extLst>
              <a:ext uri="{FF2B5EF4-FFF2-40B4-BE49-F238E27FC236}">
                <a16:creationId xmlns:a16="http://schemas.microsoft.com/office/drawing/2014/main" id="{A1160132-9043-A346-9650-2AE0456609D7}"/>
              </a:ext>
            </a:extLst>
          </p:cNvPr>
          <p:cNvSpPr/>
          <p:nvPr/>
        </p:nvSpPr>
        <p:spPr>
          <a:xfrm>
            <a:off x="61338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矩形 43">
            <a:extLst>
              <a:ext uri="{FF2B5EF4-FFF2-40B4-BE49-F238E27FC236}">
                <a16:creationId xmlns:a16="http://schemas.microsoft.com/office/drawing/2014/main" id="{6834F033-3157-9742-B2B7-5B0A44F9EBDB}"/>
              </a:ext>
            </a:extLst>
          </p:cNvPr>
          <p:cNvSpPr/>
          <p:nvPr/>
        </p:nvSpPr>
        <p:spPr>
          <a:xfrm>
            <a:off x="665136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a:extLst>
              <a:ext uri="{FF2B5EF4-FFF2-40B4-BE49-F238E27FC236}">
                <a16:creationId xmlns:a16="http://schemas.microsoft.com/office/drawing/2014/main" id="{CA24D514-6993-F245-8E99-10670B11A244}"/>
              </a:ext>
            </a:extLst>
          </p:cNvPr>
          <p:cNvSpPr/>
          <p:nvPr/>
        </p:nvSpPr>
        <p:spPr>
          <a:xfrm>
            <a:off x="71688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a:extLst>
              <a:ext uri="{FF2B5EF4-FFF2-40B4-BE49-F238E27FC236}">
                <a16:creationId xmlns:a16="http://schemas.microsoft.com/office/drawing/2014/main" id="{A0D58472-7E81-EF44-97B4-4E1F92099711}"/>
              </a:ext>
            </a:extLst>
          </p:cNvPr>
          <p:cNvSpPr/>
          <p:nvPr/>
        </p:nvSpPr>
        <p:spPr>
          <a:xfrm>
            <a:off x="76864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矩形 46">
            <a:extLst>
              <a:ext uri="{FF2B5EF4-FFF2-40B4-BE49-F238E27FC236}">
                <a16:creationId xmlns:a16="http://schemas.microsoft.com/office/drawing/2014/main" id="{350B2C00-8252-6941-9D16-D5BC9BFDC28E}"/>
              </a:ext>
            </a:extLst>
          </p:cNvPr>
          <p:cNvSpPr/>
          <p:nvPr/>
        </p:nvSpPr>
        <p:spPr>
          <a:xfrm>
            <a:off x="82039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8" name="矩形 47">
            <a:extLst>
              <a:ext uri="{FF2B5EF4-FFF2-40B4-BE49-F238E27FC236}">
                <a16:creationId xmlns:a16="http://schemas.microsoft.com/office/drawing/2014/main" id="{5A31FED4-56CE-0F4D-876E-E95CE92D509B}"/>
              </a:ext>
            </a:extLst>
          </p:cNvPr>
          <p:cNvSpPr/>
          <p:nvPr/>
        </p:nvSpPr>
        <p:spPr>
          <a:xfrm>
            <a:off x="5098793" y="2318514"/>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9" name="矩形 48">
            <a:extLst>
              <a:ext uri="{FF2B5EF4-FFF2-40B4-BE49-F238E27FC236}">
                <a16:creationId xmlns:a16="http://schemas.microsoft.com/office/drawing/2014/main" id="{A9E73DD6-DDC7-254A-97D3-97C5C49B69D2}"/>
              </a:ext>
            </a:extLst>
          </p:cNvPr>
          <p:cNvSpPr/>
          <p:nvPr/>
        </p:nvSpPr>
        <p:spPr>
          <a:xfrm>
            <a:off x="5081648" y="2996694"/>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0" name="文本框 23">
            <a:extLst>
              <a:ext uri="{FF2B5EF4-FFF2-40B4-BE49-F238E27FC236}">
                <a16:creationId xmlns:a16="http://schemas.microsoft.com/office/drawing/2014/main" id="{FBCFEEE4-0D13-564E-BBED-CABDB2F20B8C}"/>
              </a:ext>
            </a:extLst>
          </p:cNvPr>
          <p:cNvSpPr txBox="1"/>
          <p:nvPr/>
        </p:nvSpPr>
        <p:spPr>
          <a:xfrm>
            <a:off x="3100131" y="2564259"/>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51" name="椭圆 50">
            <a:extLst>
              <a:ext uri="{FF2B5EF4-FFF2-40B4-BE49-F238E27FC236}">
                <a16:creationId xmlns:a16="http://schemas.microsoft.com/office/drawing/2014/main" id="{060059C5-B5F3-7844-A0AA-A014EDB1F434}"/>
              </a:ext>
            </a:extLst>
          </p:cNvPr>
          <p:cNvSpPr/>
          <p:nvPr/>
        </p:nvSpPr>
        <p:spPr>
          <a:xfrm>
            <a:off x="3082668"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52" name="椭圆 51">
            <a:extLst>
              <a:ext uri="{FF2B5EF4-FFF2-40B4-BE49-F238E27FC236}">
                <a16:creationId xmlns:a16="http://schemas.microsoft.com/office/drawing/2014/main" id="{5B9BDD2A-1011-3F4D-838F-8669AB365484}"/>
              </a:ext>
            </a:extLst>
          </p:cNvPr>
          <p:cNvSpPr/>
          <p:nvPr/>
        </p:nvSpPr>
        <p:spPr>
          <a:xfrm>
            <a:off x="3600193"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53" name="椭圆 52">
            <a:extLst>
              <a:ext uri="{FF2B5EF4-FFF2-40B4-BE49-F238E27FC236}">
                <a16:creationId xmlns:a16="http://schemas.microsoft.com/office/drawing/2014/main" id="{E6B5681A-C99E-CA43-800C-C190CD4A52A3}"/>
              </a:ext>
            </a:extLst>
          </p:cNvPr>
          <p:cNvSpPr/>
          <p:nvPr/>
        </p:nvSpPr>
        <p:spPr>
          <a:xfrm>
            <a:off x="4117718"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54" name="椭圆 53">
            <a:extLst>
              <a:ext uri="{FF2B5EF4-FFF2-40B4-BE49-F238E27FC236}">
                <a16:creationId xmlns:a16="http://schemas.microsoft.com/office/drawing/2014/main" id="{C80C973F-A667-3C4B-AFB7-5E7DDEB93274}"/>
              </a:ext>
            </a:extLst>
          </p:cNvPr>
          <p:cNvSpPr/>
          <p:nvPr/>
        </p:nvSpPr>
        <p:spPr>
          <a:xfrm>
            <a:off x="4638418" y="2564259"/>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55" name="矩形 54">
            <a:extLst>
              <a:ext uri="{FF2B5EF4-FFF2-40B4-BE49-F238E27FC236}">
                <a16:creationId xmlns:a16="http://schemas.microsoft.com/office/drawing/2014/main" id="{DF022D5A-3FF7-CE42-8483-152AB01264B1}"/>
              </a:ext>
            </a:extLst>
          </p:cNvPr>
          <p:cNvSpPr/>
          <p:nvPr/>
        </p:nvSpPr>
        <p:spPr>
          <a:xfrm>
            <a:off x="8718928" y="249155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56" name="文本框 55">
            <a:extLst>
              <a:ext uri="{FF2B5EF4-FFF2-40B4-BE49-F238E27FC236}">
                <a16:creationId xmlns:a16="http://schemas.microsoft.com/office/drawing/2014/main" id="{CCDEC756-44D7-0A4F-94FB-A60937A9BC82}"/>
              </a:ext>
            </a:extLst>
          </p:cNvPr>
          <p:cNvSpPr txBox="1"/>
          <p:nvPr/>
        </p:nvSpPr>
        <p:spPr>
          <a:xfrm>
            <a:off x="8764648" y="2557274"/>
            <a:ext cx="471805" cy="368300"/>
          </a:xfrm>
          <a:prstGeom prst="rect">
            <a:avLst/>
          </a:prstGeom>
          <a:noFill/>
        </p:spPr>
        <p:txBody>
          <a:bodyPr wrap="square" rtlCol="0">
            <a:spAutoFit/>
          </a:bodyPr>
          <a:lstStyle/>
          <a:p>
            <a:r>
              <a:rPr lang="en-US" altLang="zh-CN">
                <a:solidFill>
                  <a:schemeClr val="accent6"/>
                </a:solidFill>
              </a:rPr>
              <a:t>12</a:t>
            </a:r>
          </a:p>
        </p:txBody>
      </p:sp>
      <p:sp>
        <p:nvSpPr>
          <p:cNvPr id="57" name="文本框 56">
            <a:extLst>
              <a:ext uri="{FF2B5EF4-FFF2-40B4-BE49-F238E27FC236}">
                <a16:creationId xmlns:a16="http://schemas.microsoft.com/office/drawing/2014/main" id="{F5DF7463-A7CC-C945-90F9-2FB7994E4EA2}"/>
              </a:ext>
            </a:extLst>
          </p:cNvPr>
          <p:cNvSpPr txBox="1"/>
          <p:nvPr/>
        </p:nvSpPr>
        <p:spPr>
          <a:xfrm>
            <a:off x="1651576" y="2441461"/>
            <a:ext cx="1377752" cy="580415"/>
          </a:xfrm>
          <a:prstGeom prst="rect">
            <a:avLst/>
          </a:prstGeom>
          <a:noFill/>
        </p:spPr>
        <p:txBody>
          <a:bodyPr wrap="square" rtlCol="0">
            <a:spAutoFit/>
          </a:bodyPr>
          <a:lstStyle/>
          <a:p>
            <a:pPr>
              <a:lnSpc>
                <a:spcPct val="150000"/>
              </a:lnSpc>
            </a:pPr>
            <a:r>
              <a:rPr kumimoji="1" lang="zh-CN" altLang="en-US" sz="2400" dirty="0"/>
              <a:t>发送方：</a:t>
            </a:r>
            <a:endParaRPr kumimoji="1" lang="en-US" altLang="zh-CN" sz="2400" dirty="0"/>
          </a:p>
        </p:txBody>
      </p:sp>
      <p:sp>
        <p:nvSpPr>
          <p:cNvPr id="66" name="文本框 8">
            <a:extLst>
              <a:ext uri="{FF2B5EF4-FFF2-40B4-BE49-F238E27FC236}">
                <a16:creationId xmlns:a16="http://schemas.microsoft.com/office/drawing/2014/main" id="{9F04E1E2-B472-1B4F-8E7A-F89E101B3BAC}"/>
              </a:ext>
            </a:extLst>
          </p:cNvPr>
          <p:cNvSpPr txBox="1"/>
          <p:nvPr/>
        </p:nvSpPr>
        <p:spPr>
          <a:xfrm>
            <a:off x="829700" y="1670023"/>
            <a:ext cx="9180322" cy="581057"/>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solidFill>
                  <a:schemeClr val="bg1"/>
                </a:solidFill>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zh-CN" altLang="en-US" sz="24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285524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092158" y="1832241"/>
            <a:ext cx="10002190" cy="279704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二、</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应用特点</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、应用的对等方是用户的计算机。</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2</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3</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4</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p>
        </p:txBody>
      </p:sp>
      <p:sp>
        <p:nvSpPr>
          <p:cNvPr id="4" name="文本框 6"/>
          <p:cNvSpPr txBox="1"/>
          <p:nvPr/>
        </p:nvSpPr>
        <p:spPr>
          <a:xfrm>
            <a:off x="735180" y="596787"/>
            <a:ext cx="8821420"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2.7.1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81979602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矩形 67"/>
          <p:cNvSpPr/>
          <p:nvPr/>
        </p:nvSpPr>
        <p:spPr>
          <a:xfrm>
            <a:off x="30340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9" name="矩形 68"/>
          <p:cNvSpPr/>
          <p:nvPr/>
        </p:nvSpPr>
        <p:spPr>
          <a:xfrm>
            <a:off x="35516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0" name="矩形 69"/>
          <p:cNvSpPr/>
          <p:nvPr/>
        </p:nvSpPr>
        <p:spPr>
          <a:xfrm>
            <a:off x="40691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71" name="矩形 70"/>
          <p:cNvSpPr/>
          <p:nvPr/>
        </p:nvSpPr>
        <p:spPr>
          <a:xfrm>
            <a:off x="458666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2" name="矩形 71"/>
          <p:cNvSpPr/>
          <p:nvPr/>
        </p:nvSpPr>
        <p:spPr>
          <a:xfrm>
            <a:off x="51041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3" name="矩形 72"/>
          <p:cNvSpPr/>
          <p:nvPr/>
        </p:nvSpPr>
        <p:spPr>
          <a:xfrm>
            <a:off x="56217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4" name="矩形 73"/>
          <p:cNvSpPr/>
          <p:nvPr/>
        </p:nvSpPr>
        <p:spPr>
          <a:xfrm>
            <a:off x="61392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5" name="矩形 74"/>
          <p:cNvSpPr/>
          <p:nvPr/>
        </p:nvSpPr>
        <p:spPr>
          <a:xfrm>
            <a:off x="665676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6" name="矩形 75"/>
          <p:cNvSpPr/>
          <p:nvPr/>
        </p:nvSpPr>
        <p:spPr>
          <a:xfrm>
            <a:off x="71742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7" name="矩形 76"/>
          <p:cNvSpPr/>
          <p:nvPr/>
        </p:nvSpPr>
        <p:spPr>
          <a:xfrm>
            <a:off x="76918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8" name="矩形 77"/>
          <p:cNvSpPr/>
          <p:nvPr/>
        </p:nvSpPr>
        <p:spPr>
          <a:xfrm>
            <a:off x="82093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9" name="矩形 78"/>
          <p:cNvSpPr/>
          <p:nvPr/>
        </p:nvSpPr>
        <p:spPr>
          <a:xfrm>
            <a:off x="5102500" y="3245016"/>
            <a:ext cx="541338"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1" name="矩形 80"/>
          <p:cNvSpPr/>
          <p:nvPr/>
        </p:nvSpPr>
        <p:spPr>
          <a:xfrm>
            <a:off x="5100529" y="3922880"/>
            <a:ext cx="528638"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859" name="文本框 79"/>
          <p:cNvSpPr txBox="1"/>
          <p:nvPr/>
        </p:nvSpPr>
        <p:spPr>
          <a:xfrm>
            <a:off x="3105528" y="3491079"/>
            <a:ext cx="5745163"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a:t>
            </a:r>
            <a:r>
              <a:rPr lang="en-US" altLang="zh-CN" b="1" dirty="0">
                <a:solidFill>
                  <a:srgbClr val="A6A6A6"/>
                </a:solidFill>
                <a:latin typeface="Arial" panose="020B0604020202020204" pitchFamily="34" charset="0"/>
                <a:ea typeface="宋体" panose="02010600030101010101" pitchFamily="2" charset="-122"/>
              </a:rPr>
              <a:t>4      5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6      7      8      9</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83" name="椭圆 82"/>
          <p:cNvSpPr/>
          <p:nvPr/>
        </p:nvSpPr>
        <p:spPr>
          <a:xfrm>
            <a:off x="3089653"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84" name="椭圆 83"/>
          <p:cNvSpPr/>
          <p:nvPr/>
        </p:nvSpPr>
        <p:spPr>
          <a:xfrm>
            <a:off x="3607178"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85" name="椭圆 84"/>
          <p:cNvSpPr/>
          <p:nvPr/>
        </p:nvSpPr>
        <p:spPr>
          <a:xfrm>
            <a:off x="4124703"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86" name="椭圆 85"/>
          <p:cNvSpPr/>
          <p:nvPr/>
        </p:nvSpPr>
        <p:spPr>
          <a:xfrm>
            <a:off x="4645403" y="3491079"/>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25" name="矩形 124"/>
          <p:cNvSpPr/>
          <p:nvPr/>
        </p:nvSpPr>
        <p:spPr>
          <a:xfrm>
            <a:off x="8730993" y="3429801"/>
            <a:ext cx="517525" cy="49466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文本框 126"/>
          <p:cNvSpPr txBox="1"/>
          <p:nvPr/>
        </p:nvSpPr>
        <p:spPr>
          <a:xfrm>
            <a:off x="8764648" y="3474251"/>
            <a:ext cx="486410" cy="368300"/>
          </a:xfrm>
          <a:prstGeom prst="rect">
            <a:avLst/>
          </a:prstGeom>
          <a:noFill/>
        </p:spPr>
        <p:txBody>
          <a:bodyPr wrap="square" rtlCol="0">
            <a:spAutoFit/>
          </a:bodyPr>
          <a:lstStyle/>
          <a:p>
            <a:r>
              <a:rPr lang="en-US" altLang="zh-CN" dirty="0">
                <a:solidFill>
                  <a:schemeClr val="accent6"/>
                </a:solidFill>
              </a:rPr>
              <a:t>12</a:t>
            </a:r>
          </a:p>
        </p:txBody>
      </p:sp>
      <p:sp>
        <p:nvSpPr>
          <p:cNvPr id="58" name="文本框 57"/>
          <p:cNvSpPr txBox="1"/>
          <p:nvPr/>
        </p:nvSpPr>
        <p:spPr>
          <a:xfrm>
            <a:off x="1682533" y="3348094"/>
            <a:ext cx="1377752" cy="646331"/>
          </a:xfrm>
          <a:prstGeom prst="rect">
            <a:avLst/>
          </a:prstGeom>
          <a:noFill/>
        </p:spPr>
        <p:txBody>
          <a:bodyPr wrap="square" rtlCol="0">
            <a:spAutoFit/>
          </a:bodyPr>
          <a:lstStyle/>
          <a:p>
            <a:pPr>
              <a:lnSpc>
                <a:spcPct val="150000"/>
              </a:lnSpc>
            </a:pPr>
            <a:r>
              <a:rPr kumimoji="1" lang="zh-CN" altLang="en-US" sz="2400" dirty="0"/>
              <a:t>接收方：</a:t>
            </a:r>
            <a:endParaRPr kumimoji="1" lang="en-US" altLang="zh-CN" sz="2400" dirty="0"/>
          </a:p>
        </p:txBody>
      </p:sp>
      <p:grpSp>
        <p:nvGrpSpPr>
          <p:cNvPr id="60" name="组合 16"/>
          <p:cNvGrpSpPr/>
          <p:nvPr/>
        </p:nvGrpSpPr>
        <p:grpSpPr>
          <a:xfrm>
            <a:off x="6520354" y="296257"/>
            <a:ext cx="5627594" cy="1247734"/>
            <a:chOff x="5977894" y="281374"/>
            <a:chExt cx="5627594" cy="1247734"/>
          </a:xfrm>
        </p:grpSpPr>
        <p:sp>
          <p:nvSpPr>
            <p:cNvPr id="61" name="左大括号 60"/>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63" name="矩形 62"/>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64" name="矩形 63"/>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65" name="矩形 64"/>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35" name="文本框 34"/>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37" name="矩形 36">
            <a:extLst>
              <a:ext uri="{FF2B5EF4-FFF2-40B4-BE49-F238E27FC236}">
                <a16:creationId xmlns:a16="http://schemas.microsoft.com/office/drawing/2014/main" id="{AE2D132C-381B-4543-ACD4-7DB3C97ABDDF}"/>
              </a:ext>
            </a:extLst>
          </p:cNvPr>
          <p:cNvSpPr/>
          <p:nvPr/>
        </p:nvSpPr>
        <p:spPr>
          <a:xfrm>
            <a:off x="30286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a:extLst>
              <a:ext uri="{FF2B5EF4-FFF2-40B4-BE49-F238E27FC236}">
                <a16:creationId xmlns:a16="http://schemas.microsoft.com/office/drawing/2014/main" id="{8EB1B0BD-8CC4-8842-BAD5-C49C4B9E4E34}"/>
              </a:ext>
            </a:extLst>
          </p:cNvPr>
          <p:cNvSpPr/>
          <p:nvPr/>
        </p:nvSpPr>
        <p:spPr>
          <a:xfrm>
            <a:off x="35462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a:extLst>
              <a:ext uri="{FF2B5EF4-FFF2-40B4-BE49-F238E27FC236}">
                <a16:creationId xmlns:a16="http://schemas.microsoft.com/office/drawing/2014/main" id="{830A72C0-9A1D-FD40-A15A-CE0B523947EE}"/>
              </a:ext>
            </a:extLst>
          </p:cNvPr>
          <p:cNvSpPr/>
          <p:nvPr/>
        </p:nvSpPr>
        <p:spPr>
          <a:xfrm>
            <a:off x="40637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0" name="矩形 39">
            <a:extLst>
              <a:ext uri="{FF2B5EF4-FFF2-40B4-BE49-F238E27FC236}">
                <a16:creationId xmlns:a16="http://schemas.microsoft.com/office/drawing/2014/main" id="{64099DD5-BACA-0943-8C53-3BE78FF61A85}"/>
              </a:ext>
            </a:extLst>
          </p:cNvPr>
          <p:cNvSpPr/>
          <p:nvPr/>
        </p:nvSpPr>
        <p:spPr>
          <a:xfrm>
            <a:off x="458126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a:extLst>
              <a:ext uri="{FF2B5EF4-FFF2-40B4-BE49-F238E27FC236}">
                <a16:creationId xmlns:a16="http://schemas.microsoft.com/office/drawing/2014/main" id="{41B0DAC5-D48C-D549-ADAB-72DD7A603A2C}"/>
              </a:ext>
            </a:extLst>
          </p:cNvPr>
          <p:cNvSpPr/>
          <p:nvPr/>
        </p:nvSpPr>
        <p:spPr>
          <a:xfrm>
            <a:off x="50987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a:extLst>
              <a:ext uri="{FF2B5EF4-FFF2-40B4-BE49-F238E27FC236}">
                <a16:creationId xmlns:a16="http://schemas.microsoft.com/office/drawing/2014/main" id="{6FB3FB42-63EC-A040-8B73-763432299F13}"/>
              </a:ext>
            </a:extLst>
          </p:cNvPr>
          <p:cNvSpPr/>
          <p:nvPr/>
        </p:nvSpPr>
        <p:spPr>
          <a:xfrm>
            <a:off x="56163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a:extLst>
              <a:ext uri="{FF2B5EF4-FFF2-40B4-BE49-F238E27FC236}">
                <a16:creationId xmlns:a16="http://schemas.microsoft.com/office/drawing/2014/main" id="{A1160132-9043-A346-9650-2AE0456609D7}"/>
              </a:ext>
            </a:extLst>
          </p:cNvPr>
          <p:cNvSpPr/>
          <p:nvPr/>
        </p:nvSpPr>
        <p:spPr>
          <a:xfrm>
            <a:off x="61338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矩形 43">
            <a:extLst>
              <a:ext uri="{FF2B5EF4-FFF2-40B4-BE49-F238E27FC236}">
                <a16:creationId xmlns:a16="http://schemas.microsoft.com/office/drawing/2014/main" id="{6834F033-3157-9742-B2B7-5B0A44F9EBDB}"/>
              </a:ext>
            </a:extLst>
          </p:cNvPr>
          <p:cNvSpPr/>
          <p:nvPr/>
        </p:nvSpPr>
        <p:spPr>
          <a:xfrm>
            <a:off x="665136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a:extLst>
              <a:ext uri="{FF2B5EF4-FFF2-40B4-BE49-F238E27FC236}">
                <a16:creationId xmlns:a16="http://schemas.microsoft.com/office/drawing/2014/main" id="{CA24D514-6993-F245-8E99-10670B11A244}"/>
              </a:ext>
            </a:extLst>
          </p:cNvPr>
          <p:cNvSpPr/>
          <p:nvPr/>
        </p:nvSpPr>
        <p:spPr>
          <a:xfrm>
            <a:off x="71688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a:extLst>
              <a:ext uri="{FF2B5EF4-FFF2-40B4-BE49-F238E27FC236}">
                <a16:creationId xmlns:a16="http://schemas.microsoft.com/office/drawing/2014/main" id="{A0D58472-7E81-EF44-97B4-4E1F92099711}"/>
              </a:ext>
            </a:extLst>
          </p:cNvPr>
          <p:cNvSpPr/>
          <p:nvPr/>
        </p:nvSpPr>
        <p:spPr>
          <a:xfrm>
            <a:off x="76864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矩形 46">
            <a:extLst>
              <a:ext uri="{FF2B5EF4-FFF2-40B4-BE49-F238E27FC236}">
                <a16:creationId xmlns:a16="http://schemas.microsoft.com/office/drawing/2014/main" id="{350B2C00-8252-6941-9D16-D5BC9BFDC28E}"/>
              </a:ext>
            </a:extLst>
          </p:cNvPr>
          <p:cNvSpPr/>
          <p:nvPr/>
        </p:nvSpPr>
        <p:spPr>
          <a:xfrm>
            <a:off x="82039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8" name="矩形 47">
            <a:extLst>
              <a:ext uri="{FF2B5EF4-FFF2-40B4-BE49-F238E27FC236}">
                <a16:creationId xmlns:a16="http://schemas.microsoft.com/office/drawing/2014/main" id="{5A31FED4-56CE-0F4D-876E-E95CE92D509B}"/>
              </a:ext>
            </a:extLst>
          </p:cNvPr>
          <p:cNvSpPr/>
          <p:nvPr/>
        </p:nvSpPr>
        <p:spPr>
          <a:xfrm>
            <a:off x="5098793" y="2318514"/>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9" name="矩形 48">
            <a:extLst>
              <a:ext uri="{FF2B5EF4-FFF2-40B4-BE49-F238E27FC236}">
                <a16:creationId xmlns:a16="http://schemas.microsoft.com/office/drawing/2014/main" id="{A9E73DD6-DDC7-254A-97D3-97C5C49B69D2}"/>
              </a:ext>
            </a:extLst>
          </p:cNvPr>
          <p:cNvSpPr/>
          <p:nvPr/>
        </p:nvSpPr>
        <p:spPr>
          <a:xfrm>
            <a:off x="5081648" y="2996694"/>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0" name="文本框 23">
            <a:extLst>
              <a:ext uri="{FF2B5EF4-FFF2-40B4-BE49-F238E27FC236}">
                <a16:creationId xmlns:a16="http://schemas.microsoft.com/office/drawing/2014/main" id="{FBCFEEE4-0D13-564E-BBED-CABDB2F20B8C}"/>
              </a:ext>
            </a:extLst>
          </p:cNvPr>
          <p:cNvSpPr txBox="1"/>
          <p:nvPr/>
        </p:nvSpPr>
        <p:spPr>
          <a:xfrm>
            <a:off x="3100131" y="2564259"/>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51" name="椭圆 50">
            <a:extLst>
              <a:ext uri="{FF2B5EF4-FFF2-40B4-BE49-F238E27FC236}">
                <a16:creationId xmlns:a16="http://schemas.microsoft.com/office/drawing/2014/main" id="{060059C5-B5F3-7844-A0AA-A014EDB1F434}"/>
              </a:ext>
            </a:extLst>
          </p:cNvPr>
          <p:cNvSpPr/>
          <p:nvPr/>
        </p:nvSpPr>
        <p:spPr>
          <a:xfrm>
            <a:off x="3082668"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52" name="椭圆 51">
            <a:extLst>
              <a:ext uri="{FF2B5EF4-FFF2-40B4-BE49-F238E27FC236}">
                <a16:creationId xmlns:a16="http://schemas.microsoft.com/office/drawing/2014/main" id="{5B9BDD2A-1011-3F4D-838F-8669AB365484}"/>
              </a:ext>
            </a:extLst>
          </p:cNvPr>
          <p:cNvSpPr/>
          <p:nvPr/>
        </p:nvSpPr>
        <p:spPr>
          <a:xfrm>
            <a:off x="3600193"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53" name="椭圆 52">
            <a:extLst>
              <a:ext uri="{FF2B5EF4-FFF2-40B4-BE49-F238E27FC236}">
                <a16:creationId xmlns:a16="http://schemas.microsoft.com/office/drawing/2014/main" id="{E6B5681A-C99E-CA43-800C-C190CD4A52A3}"/>
              </a:ext>
            </a:extLst>
          </p:cNvPr>
          <p:cNvSpPr/>
          <p:nvPr/>
        </p:nvSpPr>
        <p:spPr>
          <a:xfrm>
            <a:off x="4117718"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54" name="椭圆 53">
            <a:extLst>
              <a:ext uri="{FF2B5EF4-FFF2-40B4-BE49-F238E27FC236}">
                <a16:creationId xmlns:a16="http://schemas.microsoft.com/office/drawing/2014/main" id="{C80C973F-A667-3C4B-AFB7-5E7DDEB93274}"/>
              </a:ext>
            </a:extLst>
          </p:cNvPr>
          <p:cNvSpPr/>
          <p:nvPr/>
        </p:nvSpPr>
        <p:spPr>
          <a:xfrm>
            <a:off x="4638418" y="2564259"/>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55" name="矩形 54">
            <a:extLst>
              <a:ext uri="{FF2B5EF4-FFF2-40B4-BE49-F238E27FC236}">
                <a16:creationId xmlns:a16="http://schemas.microsoft.com/office/drawing/2014/main" id="{DF022D5A-3FF7-CE42-8483-152AB01264B1}"/>
              </a:ext>
            </a:extLst>
          </p:cNvPr>
          <p:cNvSpPr/>
          <p:nvPr/>
        </p:nvSpPr>
        <p:spPr>
          <a:xfrm>
            <a:off x="8718928" y="249155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56" name="文本框 55">
            <a:extLst>
              <a:ext uri="{FF2B5EF4-FFF2-40B4-BE49-F238E27FC236}">
                <a16:creationId xmlns:a16="http://schemas.microsoft.com/office/drawing/2014/main" id="{CCDEC756-44D7-0A4F-94FB-A60937A9BC82}"/>
              </a:ext>
            </a:extLst>
          </p:cNvPr>
          <p:cNvSpPr txBox="1"/>
          <p:nvPr/>
        </p:nvSpPr>
        <p:spPr>
          <a:xfrm>
            <a:off x="8764648" y="2557274"/>
            <a:ext cx="471805" cy="368300"/>
          </a:xfrm>
          <a:prstGeom prst="rect">
            <a:avLst/>
          </a:prstGeom>
          <a:noFill/>
        </p:spPr>
        <p:txBody>
          <a:bodyPr wrap="square" rtlCol="0">
            <a:spAutoFit/>
          </a:bodyPr>
          <a:lstStyle/>
          <a:p>
            <a:r>
              <a:rPr lang="en-US" altLang="zh-CN">
                <a:solidFill>
                  <a:schemeClr val="accent6"/>
                </a:solidFill>
              </a:rPr>
              <a:t>12</a:t>
            </a:r>
          </a:p>
        </p:txBody>
      </p:sp>
      <p:sp>
        <p:nvSpPr>
          <p:cNvPr id="57" name="文本框 56">
            <a:extLst>
              <a:ext uri="{FF2B5EF4-FFF2-40B4-BE49-F238E27FC236}">
                <a16:creationId xmlns:a16="http://schemas.microsoft.com/office/drawing/2014/main" id="{F5DF7463-A7CC-C945-90F9-2FB7994E4EA2}"/>
              </a:ext>
            </a:extLst>
          </p:cNvPr>
          <p:cNvSpPr txBox="1"/>
          <p:nvPr/>
        </p:nvSpPr>
        <p:spPr>
          <a:xfrm>
            <a:off x="1651576" y="2441461"/>
            <a:ext cx="1377752" cy="580415"/>
          </a:xfrm>
          <a:prstGeom prst="rect">
            <a:avLst/>
          </a:prstGeom>
          <a:noFill/>
        </p:spPr>
        <p:txBody>
          <a:bodyPr wrap="square" rtlCol="0">
            <a:spAutoFit/>
          </a:bodyPr>
          <a:lstStyle/>
          <a:p>
            <a:pPr>
              <a:lnSpc>
                <a:spcPct val="150000"/>
              </a:lnSpc>
            </a:pPr>
            <a:r>
              <a:rPr kumimoji="1" lang="zh-CN" altLang="en-US" sz="2400" dirty="0"/>
              <a:t>发送方：</a:t>
            </a:r>
            <a:endParaRPr kumimoji="1" lang="en-US" altLang="zh-CN" sz="2400" dirty="0"/>
          </a:p>
        </p:txBody>
      </p:sp>
      <p:sp>
        <p:nvSpPr>
          <p:cNvPr id="66" name="文本框 8">
            <a:extLst>
              <a:ext uri="{FF2B5EF4-FFF2-40B4-BE49-F238E27FC236}">
                <a16:creationId xmlns:a16="http://schemas.microsoft.com/office/drawing/2014/main" id="{9F04E1E2-B472-1B4F-8E7A-F89E101B3BAC}"/>
              </a:ext>
            </a:extLst>
          </p:cNvPr>
          <p:cNvSpPr txBox="1"/>
          <p:nvPr/>
        </p:nvSpPr>
        <p:spPr>
          <a:xfrm>
            <a:off x="829700" y="1670023"/>
            <a:ext cx="9180322" cy="646331"/>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zh-CN" altLang="en-US" sz="2400"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7512048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矩形 67"/>
          <p:cNvSpPr/>
          <p:nvPr/>
        </p:nvSpPr>
        <p:spPr>
          <a:xfrm>
            <a:off x="30340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9" name="矩形 68"/>
          <p:cNvSpPr/>
          <p:nvPr/>
        </p:nvSpPr>
        <p:spPr>
          <a:xfrm>
            <a:off x="35516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0" name="矩形 69"/>
          <p:cNvSpPr/>
          <p:nvPr/>
        </p:nvSpPr>
        <p:spPr>
          <a:xfrm>
            <a:off x="40691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71" name="矩形 70"/>
          <p:cNvSpPr/>
          <p:nvPr/>
        </p:nvSpPr>
        <p:spPr>
          <a:xfrm>
            <a:off x="458666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2" name="矩形 71"/>
          <p:cNvSpPr/>
          <p:nvPr/>
        </p:nvSpPr>
        <p:spPr>
          <a:xfrm>
            <a:off x="51041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3" name="矩形 72"/>
          <p:cNvSpPr/>
          <p:nvPr/>
        </p:nvSpPr>
        <p:spPr>
          <a:xfrm>
            <a:off x="56217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4" name="矩形 73"/>
          <p:cNvSpPr/>
          <p:nvPr/>
        </p:nvSpPr>
        <p:spPr>
          <a:xfrm>
            <a:off x="61392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5" name="矩形 74"/>
          <p:cNvSpPr/>
          <p:nvPr/>
        </p:nvSpPr>
        <p:spPr>
          <a:xfrm>
            <a:off x="665676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6" name="矩形 75"/>
          <p:cNvSpPr/>
          <p:nvPr/>
        </p:nvSpPr>
        <p:spPr>
          <a:xfrm>
            <a:off x="717429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7" name="矩形 76"/>
          <p:cNvSpPr/>
          <p:nvPr/>
        </p:nvSpPr>
        <p:spPr>
          <a:xfrm>
            <a:off x="7691816"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8" name="矩形 77"/>
          <p:cNvSpPr/>
          <p:nvPr/>
        </p:nvSpPr>
        <p:spPr>
          <a:xfrm>
            <a:off x="8209341" y="341964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9" name="矩形 78"/>
          <p:cNvSpPr/>
          <p:nvPr/>
        </p:nvSpPr>
        <p:spPr>
          <a:xfrm>
            <a:off x="5102500" y="3245016"/>
            <a:ext cx="541338"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1" name="矩形 80"/>
          <p:cNvSpPr/>
          <p:nvPr/>
        </p:nvSpPr>
        <p:spPr>
          <a:xfrm>
            <a:off x="5100529" y="3922880"/>
            <a:ext cx="528638"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859" name="文本框 79"/>
          <p:cNvSpPr txBox="1"/>
          <p:nvPr/>
        </p:nvSpPr>
        <p:spPr>
          <a:xfrm>
            <a:off x="3105528" y="3491079"/>
            <a:ext cx="5745163" cy="368300"/>
          </a:xfrm>
          <a:prstGeom prst="rect">
            <a:avLst/>
          </a:prstGeom>
          <a:noFill/>
          <a:ln w="9525">
            <a:noFill/>
          </a:ln>
        </p:spPr>
        <p:txBody>
          <a:bodyPr wrap="square" anchor="t">
            <a:spAutoFit/>
          </a:bodyPr>
          <a:lstStyle/>
          <a:p>
            <a:r>
              <a:rPr lang="en-US" altLang="zh-CN" dirty="0">
                <a:latin typeface="Arial" panose="020B0604020202020204" pitchFamily="34" charset="0"/>
                <a:ea typeface="宋体" panose="02010600030101010101" pitchFamily="2" charset="-122"/>
              </a:rPr>
              <a:t>1      2       3      </a:t>
            </a:r>
            <a:r>
              <a:rPr lang="en-US" altLang="zh-CN" b="1" dirty="0">
                <a:solidFill>
                  <a:srgbClr val="A6A6A6"/>
                </a:solidFill>
                <a:latin typeface="Arial" panose="020B0604020202020204" pitchFamily="34" charset="0"/>
                <a:ea typeface="宋体" panose="02010600030101010101" pitchFamily="2" charset="-122"/>
              </a:rPr>
              <a:t>4      5</a:t>
            </a:r>
            <a:r>
              <a:rPr lang="en-US" altLang="zh-CN" dirty="0">
                <a:solidFill>
                  <a:srgbClr val="D9D9D9"/>
                </a:solidFill>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    </a:t>
            </a:r>
            <a:r>
              <a:rPr lang="en-US" altLang="zh-CN" dirty="0">
                <a:solidFill>
                  <a:srgbClr val="D9D9D9"/>
                </a:solidFill>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6      7      8      9</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10</a:t>
            </a:r>
            <a:r>
              <a:rPr lang="en-US" altLang="zh-CN" dirty="0">
                <a:latin typeface="Arial" panose="020B0604020202020204" pitchFamily="34" charset="0"/>
                <a:ea typeface="宋体" panose="02010600030101010101" pitchFamily="2" charset="-122"/>
              </a:rPr>
              <a:t>    </a:t>
            </a:r>
            <a:r>
              <a:rPr lang="en-US" altLang="zh-CN" dirty="0">
                <a:solidFill>
                  <a:srgbClr val="FF0000"/>
                </a:solidFill>
                <a:latin typeface="Arial" panose="020B0604020202020204" pitchFamily="34" charset="0"/>
                <a:ea typeface="宋体" panose="02010600030101010101" pitchFamily="2" charset="-122"/>
              </a:rPr>
              <a:t>11</a:t>
            </a:r>
            <a:r>
              <a:rPr lang="en-US" altLang="zh-CN" dirty="0">
                <a:latin typeface="Arial" panose="020B0604020202020204" pitchFamily="34" charset="0"/>
                <a:ea typeface="宋体" panose="02010600030101010101" pitchFamily="2" charset="-122"/>
              </a:rPr>
              <a:t>  </a:t>
            </a:r>
          </a:p>
        </p:txBody>
      </p:sp>
      <p:sp>
        <p:nvSpPr>
          <p:cNvPr id="83" name="椭圆 82"/>
          <p:cNvSpPr/>
          <p:nvPr/>
        </p:nvSpPr>
        <p:spPr>
          <a:xfrm>
            <a:off x="3089653"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84" name="椭圆 83"/>
          <p:cNvSpPr/>
          <p:nvPr/>
        </p:nvSpPr>
        <p:spPr>
          <a:xfrm>
            <a:off x="3607178"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85" name="椭圆 84"/>
          <p:cNvSpPr/>
          <p:nvPr/>
        </p:nvSpPr>
        <p:spPr>
          <a:xfrm>
            <a:off x="4124703" y="3491079"/>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86" name="椭圆 85"/>
          <p:cNvSpPr/>
          <p:nvPr/>
        </p:nvSpPr>
        <p:spPr>
          <a:xfrm>
            <a:off x="4645403" y="3491079"/>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25" name="矩形 124"/>
          <p:cNvSpPr/>
          <p:nvPr/>
        </p:nvSpPr>
        <p:spPr>
          <a:xfrm>
            <a:off x="8730993" y="3429801"/>
            <a:ext cx="517525" cy="49466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文本框 126"/>
          <p:cNvSpPr txBox="1"/>
          <p:nvPr/>
        </p:nvSpPr>
        <p:spPr>
          <a:xfrm>
            <a:off x="8764648" y="3474251"/>
            <a:ext cx="486410" cy="368300"/>
          </a:xfrm>
          <a:prstGeom prst="rect">
            <a:avLst/>
          </a:prstGeom>
          <a:noFill/>
        </p:spPr>
        <p:txBody>
          <a:bodyPr wrap="square" rtlCol="0">
            <a:spAutoFit/>
          </a:bodyPr>
          <a:lstStyle/>
          <a:p>
            <a:r>
              <a:rPr lang="en-US" altLang="zh-CN" dirty="0">
                <a:solidFill>
                  <a:schemeClr val="accent6"/>
                </a:solidFill>
              </a:rPr>
              <a:t>12</a:t>
            </a:r>
          </a:p>
        </p:txBody>
      </p:sp>
      <p:sp>
        <p:nvSpPr>
          <p:cNvPr id="58" name="文本框 57"/>
          <p:cNvSpPr txBox="1"/>
          <p:nvPr/>
        </p:nvSpPr>
        <p:spPr>
          <a:xfrm>
            <a:off x="1682533" y="3348094"/>
            <a:ext cx="1377752" cy="646331"/>
          </a:xfrm>
          <a:prstGeom prst="rect">
            <a:avLst/>
          </a:prstGeom>
          <a:noFill/>
        </p:spPr>
        <p:txBody>
          <a:bodyPr wrap="square" rtlCol="0">
            <a:spAutoFit/>
          </a:bodyPr>
          <a:lstStyle/>
          <a:p>
            <a:pPr>
              <a:lnSpc>
                <a:spcPct val="150000"/>
              </a:lnSpc>
            </a:pPr>
            <a:r>
              <a:rPr kumimoji="1" lang="zh-CN" altLang="en-US" sz="2400" dirty="0"/>
              <a:t>接收方：</a:t>
            </a:r>
            <a:endParaRPr kumimoji="1" lang="en-US" altLang="zh-CN" sz="2400" dirty="0"/>
          </a:p>
        </p:txBody>
      </p:sp>
      <p:grpSp>
        <p:nvGrpSpPr>
          <p:cNvPr id="60" name="组合 16"/>
          <p:cNvGrpSpPr/>
          <p:nvPr/>
        </p:nvGrpSpPr>
        <p:grpSpPr>
          <a:xfrm>
            <a:off x="6520354" y="296257"/>
            <a:ext cx="5627594" cy="1247734"/>
            <a:chOff x="5977894" y="281374"/>
            <a:chExt cx="5627594" cy="1247734"/>
          </a:xfrm>
        </p:grpSpPr>
        <p:sp>
          <p:nvSpPr>
            <p:cNvPr id="61" name="左大括号 60"/>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63" name="矩形 62"/>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64" name="矩形 63"/>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65" name="矩形 64"/>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35" name="文本框 34"/>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37" name="矩形 36">
            <a:extLst>
              <a:ext uri="{FF2B5EF4-FFF2-40B4-BE49-F238E27FC236}">
                <a16:creationId xmlns:a16="http://schemas.microsoft.com/office/drawing/2014/main" id="{AE2D132C-381B-4543-ACD4-7DB3C97ABDDF}"/>
              </a:ext>
            </a:extLst>
          </p:cNvPr>
          <p:cNvSpPr/>
          <p:nvPr/>
        </p:nvSpPr>
        <p:spPr>
          <a:xfrm>
            <a:off x="30286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8" name="矩形 37">
            <a:extLst>
              <a:ext uri="{FF2B5EF4-FFF2-40B4-BE49-F238E27FC236}">
                <a16:creationId xmlns:a16="http://schemas.microsoft.com/office/drawing/2014/main" id="{8EB1B0BD-8CC4-8842-BAD5-C49C4B9E4E34}"/>
              </a:ext>
            </a:extLst>
          </p:cNvPr>
          <p:cNvSpPr/>
          <p:nvPr/>
        </p:nvSpPr>
        <p:spPr>
          <a:xfrm>
            <a:off x="35462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9" name="矩形 38">
            <a:extLst>
              <a:ext uri="{FF2B5EF4-FFF2-40B4-BE49-F238E27FC236}">
                <a16:creationId xmlns:a16="http://schemas.microsoft.com/office/drawing/2014/main" id="{830A72C0-9A1D-FD40-A15A-CE0B523947EE}"/>
              </a:ext>
            </a:extLst>
          </p:cNvPr>
          <p:cNvSpPr/>
          <p:nvPr/>
        </p:nvSpPr>
        <p:spPr>
          <a:xfrm>
            <a:off x="40637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0" name="矩形 39">
            <a:extLst>
              <a:ext uri="{FF2B5EF4-FFF2-40B4-BE49-F238E27FC236}">
                <a16:creationId xmlns:a16="http://schemas.microsoft.com/office/drawing/2014/main" id="{64099DD5-BACA-0943-8C53-3BE78FF61A85}"/>
              </a:ext>
            </a:extLst>
          </p:cNvPr>
          <p:cNvSpPr/>
          <p:nvPr/>
        </p:nvSpPr>
        <p:spPr>
          <a:xfrm>
            <a:off x="458126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1" name="矩形 40">
            <a:extLst>
              <a:ext uri="{FF2B5EF4-FFF2-40B4-BE49-F238E27FC236}">
                <a16:creationId xmlns:a16="http://schemas.microsoft.com/office/drawing/2014/main" id="{41B0DAC5-D48C-D549-ADAB-72DD7A603A2C}"/>
              </a:ext>
            </a:extLst>
          </p:cNvPr>
          <p:cNvSpPr/>
          <p:nvPr/>
        </p:nvSpPr>
        <p:spPr>
          <a:xfrm>
            <a:off x="50987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2" name="矩形 41">
            <a:extLst>
              <a:ext uri="{FF2B5EF4-FFF2-40B4-BE49-F238E27FC236}">
                <a16:creationId xmlns:a16="http://schemas.microsoft.com/office/drawing/2014/main" id="{6FB3FB42-63EC-A040-8B73-763432299F13}"/>
              </a:ext>
            </a:extLst>
          </p:cNvPr>
          <p:cNvSpPr/>
          <p:nvPr/>
        </p:nvSpPr>
        <p:spPr>
          <a:xfrm>
            <a:off x="56163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3" name="矩形 42">
            <a:extLst>
              <a:ext uri="{FF2B5EF4-FFF2-40B4-BE49-F238E27FC236}">
                <a16:creationId xmlns:a16="http://schemas.microsoft.com/office/drawing/2014/main" id="{A1160132-9043-A346-9650-2AE0456609D7}"/>
              </a:ext>
            </a:extLst>
          </p:cNvPr>
          <p:cNvSpPr/>
          <p:nvPr/>
        </p:nvSpPr>
        <p:spPr>
          <a:xfrm>
            <a:off x="61338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4" name="矩形 43">
            <a:extLst>
              <a:ext uri="{FF2B5EF4-FFF2-40B4-BE49-F238E27FC236}">
                <a16:creationId xmlns:a16="http://schemas.microsoft.com/office/drawing/2014/main" id="{6834F033-3157-9742-B2B7-5B0A44F9EBDB}"/>
              </a:ext>
            </a:extLst>
          </p:cNvPr>
          <p:cNvSpPr/>
          <p:nvPr/>
        </p:nvSpPr>
        <p:spPr>
          <a:xfrm>
            <a:off x="665136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a:extLst>
              <a:ext uri="{FF2B5EF4-FFF2-40B4-BE49-F238E27FC236}">
                <a16:creationId xmlns:a16="http://schemas.microsoft.com/office/drawing/2014/main" id="{CA24D514-6993-F245-8E99-10670B11A244}"/>
              </a:ext>
            </a:extLst>
          </p:cNvPr>
          <p:cNvSpPr/>
          <p:nvPr/>
        </p:nvSpPr>
        <p:spPr>
          <a:xfrm>
            <a:off x="716889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a:extLst>
              <a:ext uri="{FF2B5EF4-FFF2-40B4-BE49-F238E27FC236}">
                <a16:creationId xmlns:a16="http://schemas.microsoft.com/office/drawing/2014/main" id="{A0D58472-7E81-EF44-97B4-4E1F92099711}"/>
              </a:ext>
            </a:extLst>
          </p:cNvPr>
          <p:cNvSpPr/>
          <p:nvPr/>
        </p:nvSpPr>
        <p:spPr>
          <a:xfrm>
            <a:off x="7686418"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7" name="矩形 46">
            <a:extLst>
              <a:ext uri="{FF2B5EF4-FFF2-40B4-BE49-F238E27FC236}">
                <a16:creationId xmlns:a16="http://schemas.microsoft.com/office/drawing/2014/main" id="{350B2C00-8252-6941-9D16-D5BC9BFDC28E}"/>
              </a:ext>
            </a:extLst>
          </p:cNvPr>
          <p:cNvSpPr/>
          <p:nvPr/>
        </p:nvSpPr>
        <p:spPr>
          <a:xfrm>
            <a:off x="8203943" y="249282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8" name="矩形 47">
            <a:extLst>
              <a:ext uri="{FF2B5EF4-FFF2-40B4-BE49-F238E27FC236}">
                <a16:creationId xmlns:a16="http://schemas.microsoft.com/office/drawing/2014/main" id="{5A31FED4-56CE-0F4D-876E-E95CE92D509B}"/>
              </a:ext>
            </a:extLst>
          </p:cNvPr>
          <p:cNvSpPr/>
          <p:nvPr/>
        </p:nvSpPr>
        <p:spPr>
          <a:xfrm>
            <a:off x="5098793" y="2318514"/>
            <a:ext cx="2588260"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9" name="矩形 48">
            <a:extLst>
              <a:ext uri="{FF2B5EF4-FFF2-40B4-BE49-F238E27FC236}">
                <a16:creationId xmlns:a16="http://schemas.microsoft.com/office/drawing/2014/main" id="{A9E73DD6-DDC7-254A-97D3-97C5C49B69D2}"/>
              </a:ext>
            </a:extLst>
          </p:cNvPr>
          <p:cNvSpPr/>
          <p:nvPr/>
        </p:nvSpPr>
        <p:spPr>
          <a:xfrm>
            <a:off x="5081648" y="2996694"/>
            <a:ext cx="2604770" cy="1600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0" name="文本框 23">
            <a:extLst>
              <a:ext uri="{FF2B5EF4-FFF2-40B4-BE49-F238E27FC236}">
                <a16:creationId xmlns:a16="http://schemas.microsoft.com/office/drawing/2014/main" id="{FBCFEEE4-0D13-564E-BBED-CABDB2F20B8C}"/>
              </a:ext>
            </a:extLst>
          </p:cNvPr>
          <p:cNvSpPr txBox="1"/>
          <p:nvPr/>
        </p:nvSpPr>
        <p:spPr>
          <a:xfrm>
            <a:off x="3100131" y="2564259"/>
            <a:ext cx="5745162"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7</a:t>
            </a:r>
            <a:r>
              <a:rPr lang="en-US" altLang="zh-CN">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8 </a:t>
            </a:r>
            <a:r>
              <a:rPr lang="en-US" altLang="zh-CN">
                <a:latin typeface="Arial" panose="020B0604020202020204" pitchFamily="34" charset="0"/>
                <a:ea typeface="宋体" panose="02010600030101010101" pitchFamily="2" charset="-122"/>
              </a:rPr>
              <a:t>     </a:t>
            </a:r>
            <a:r>
              <a:rPr lang="en-US" altLang="zh-CN" b="1">
                <a:solidFill>
                  <a:schemeClr val="tx1"/>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chemeClr val="accent6"/>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51" name="椭圆 50">
            <a:extLst>
              <a:ext uri="{FF2B5EF4-FFF2-40B4-BE49-F238E27FC236}">
                <a16:creationId xmlns:a16="http://schemas.microsoft.com/office/drawing/2014/main" id="{060059C5-B5F3-7844-A0AA-A014EDB1F434}"/>
              </a:ext>
            </a:extLst>
          </p:cNvPr>
          <p:cNvSpPr/>
          <p:nvPr/>
        </p:nvSpPr>
        <p:spPr>
          <a:xfrm>
            <a:off x="3082668"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52" name="椭圆 51">
            <a:extLst>
              <a:ext uri="{FF2B5EF4-FFF2-40B4-BE49-F238E27FC236}">
                <a16:creationId xmlns:a16="http://schemas.microsoft.com/office/drawing/2014/main" id="{5B9BDD2A-1011-3F4D-838F-8669AB365484}"/>
              </a:ext>
            </a:extLst>
          </p:cNvPr>
          <p:cNvSpPr/>
          <p:nvPr/>
        </p:nvSpPr>
        <p:spPr>
          <a:xfrm>
            <a:off x="3600193"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53" name="椭圆 52">
            <a:extLst>
              <a:ext uri="{FF2B5EF4-FFF2-40B4-BE49-F238E27FC236}">
                <a16:creationId xmlns:a16="http://schemas.microsoft.com/office/drawing/2014/main" id="{E6B5681A-C99E-CA43-800C-C190CD4A52A3}"/>
              </a:ext>
            </a:extLst>
          </p:cNvPr>
          <p:cNvSpPr/>
          <p:nvPr/>
        </p:nvSpPr>
        <p:spPr>
          <a:xfrm>
            <a:off x="4117718" y="2564259"/>
            <a:ext cx="43338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54" name="椭圆 53">
            <a:extLst>
              <a:ext uri="{FF2B5EF4-FFF2-40B4-BE49-F238E27FC236}">
                <a16:creationId xmlns:a16="http://schemas.microsoft.com/office/drawing/2014/main" id="{C80C973F-A667-3C4B-AFB7-5E7DDEB93274}"/>
              </a:ext>
            </a:extLst>
          </p:cNvPr>
          <p:cNvSpPr/>
          <p:nvPr/>
        </p:nvSpPr>
        <p:spPr>
          <a:xfrm>
            <a:off x="4638418" y="2564259"/>
            <a:ext cx="401638" cy="358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55" name="矩形 54">
            <a:extLst>
              <a:ext uri="{FF2B5EF4-FFF2-40B4-BE49-F238E27FC236}">
                <a16:creationId xmlns:a16="http://schemas.microsoft.com/office/drawing/2014/main" id="{DF022D5A-3FF7-CE42-8483-152AB01264B1}"/>
              </a:ext>
            </a:extLst>
          </p:cNvPr>
          <p:cNvSpPr/>
          <p:nvPr/>
        </p:nvSpPr>
        <p:spPr>
          <a:xfrm>
            <a:off x="8718928" y="2491552"/>
            <a:ext cx="517525" cy="503238"/>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12</a:t>
            </a:r>
          </a:p>
        </p:txBody>
      </p:sp>
      <p:sp>
        <p:nvSpPr>
          <p:cNvPr id="56" name="文本框 55">
            <a:extLst>
              <a:ext uri="{FF2B5EF4-FFF2-40B4-BE49-F238E27FC236}">
                <a16:creationId xmlns:a16="http://schemas.microsoft.com/office/drawing/2014/main" id="{CCDEC756-44D7-0A4F-94FB-A60937A9BC82}"/>
              </a:ext>
            </a:extLst>
          </p:cNvPr>
          <p:cNvSpPr txBox="1"/>
          <p:nvPr/>
        </p:nvSpPr>
        <p:spPr>
          <a:xfrm>
            <a:off x="8764648" y="2557274"/>
            <a:ext cx="471805" cy="368300"/>
          </a:xfrm>
          <a:prstGeom prst="rect">
            <a:avLst/>
          </a:prstGeom>
          <a:noFill/>
        </p:spPr>
        <p:txBody>
          <a:bodyPr wrap="square" rtlCol="0">
            <a:spAutoFit/>
          </a:bodyPr>
          <a:lstStyle/>
          <a:p>
            <a:r>
              <a:rPr lang="en-US" altLang="zh-CN">
                <a:solidFill>
                  <a:schemeClr val="accent6"/>
                </a:solidFill>
              </a:rPr>
              <a:t>12</a:t>
            </a:r>
          </a:p>
        </p:txBody>
      </p:sp>
      <p:sp>
        <p:nvSpPr>
          <p:cNvPr id="57" name="文本框 56">
            <a:extLst>
              <a:ext uri="{FF2B5EF4-FFF2-40B4-BE49-F238E27FC236}">
                <a16:creationId xmlns:a16="http://schemas.microsoft.com/office/drawing/2014/main" id="{F5DF7463-A7CC-C945-90F9-2FB7994E4EA2}"/>
              </a:ext>
            </a:extLst>
          </p:cNvPr>
          <p:cNvSpPr txBox="1"/>
          <p:nvPr/>
        </p:nvSpPr>
        <p:spPr>
          <a:xfrm>
            <a:off x="1651576" y="2441461"/>
            <a:ext cx="1377752" cy="580415"/>
          </a:xfrm>
          <a:prstGeom prst="rect">
            <a:avLst/>
          </a:prstGeom>
          <a:noFill/>
        </p:spPr>
        <p:txBody>
          <a:bodyPr wrap="square" rtlCol="0">
            <a:spAutoFit/>
          </a:bodyPr>
          <a:lstStyle/>
          <a:p>
            <a:pPr>
              <a:lnSpc>
                <a:spcPct val="150000"/>
              </a:lnSpc>
            </a:pPr>
            <a:r>
              <a:rPr kumimoji="1" lang="zh-CN" altLang="en-US" sz="2400" dirty="0"/>
              <a:t>发送方：</a:t>
            </a:r>
            <a:endParaRPr kumimoji="1" lang="en-US" altLang="zh-CN" sz="2400" dirty="0"/>
          </a:p>
        </p:txBody>
      </p:sp>
      <p:sp>
        <p:nvSpPr>
          <p:cNvPr id="66" name="文本框 8">
            <a:extLst>
              <a:ext uri="{FF2B5EF4-FFF2-40B4-BE49-F238E27FC236}">
                <a16:creationId xmlns:a16="http://schemas.microsoft.com/office/drawing/2014/main" id="{9F04E1E2-B472-1B4F-8E7A-F89E101B3BAC}"/>
              </a:ext>
            </a:extLst>
          </p:cNvPr>
          <p:cNvSpPr txBox="1"/>
          <p:nvPr/>
        </p:nvSpPr>
        <p:spPr>
          <a:xfrm>
            <a:off x="829700" y="1670023"/>
            <a:ext cx="9180322" cy="646331"/>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zh-CN" altLang="en-US" sz="2400" dirty="0">
              <a:solidFill>
                <a:schemeClr val="bg1"/>
              </a:solidFill>
              <a:latin typeface="Microsoft YaHei" charset="-122"/>
              <a:ea typeface="Microsoft YaHei" charset="-122"/>
              <a:cs typeface="Microsoft YaHei" charset="-122"/>
            </a:endParaRPr>
          </a:p>
        </p:txBody>
      </p:sp>
      <p:sp>
        <p:nvSpPr>
          <p:cNvPr id="59" name="文本框 8">
            <a:extLst>
              <a:ext uri="{FF2B5EF4-FFF2-40B4-BE49-F238E27FC236}">
                <a16:creationId xmlns:a16="http://schemas.microsoft.com/office/drawing/2014/main" id="{72D95A0A-7651-A843-A64C-60D0434AB348}"/>
              </a:ext>
            </a:extLst>
          </p:cNvPr>
          <p:cNvSpPr txBox="1"/>
          <p:nvPr/>
        </p:nvSpPr>
        <p:spPr>
          <a:xfrm>
            <a:off x="1183156" y="4270161"/>
            <a:ext cx="9901373" cy="1422890"/>
          </a:xfrm>
          <a:prstGeom prst="rect">
            <a:avLst/>
          </a:prstGeom>
          <a:noFill/>
          <a:ln w="9525">
            <a:solidFill>
              <a:schemeClr val="accent1"/>
            </a:solidFill>
          </a:ln>
        </p:spPr>
        <p:txBody>
          <a:bodyPr wrap="square" anchor="t">
            <a:spAutoFit/>
          </a:bodyPr>
          <a:lstStyle/>
          <a:p>
            <a:pPr>
              <a:lnSpc>
                <a:spcPct val="150000"/>
              </a:lnSpc>
            </a:pPr>
            <a:r>
              <a:rPr lang="en-US" altLang="zh-CN" sz="2000" dirty="0">
                <a:latin typeface="Microsoft YaHei" charset="-122"/>
                <a:ea typeface="Microsoft YaHei" charset="-122"/>
                <a:cs typeface="Microsoft YaHei" charset="-122"/>
              </a:rPr>
              <a:t>GBN</a:t>
            </a:r>
            <a:r>
              <a:rPr lang="zh-CN" altLang="en-US" sz="2000" dirty="0">
                <a:latin typeface="Microsoft YaHei" charset="-122"/>
                <a:ea typeface="Microsoft YaHei" charset="-122"/>
                <a:cs typeface="Microsoft YaHei" charset="-122"/>
              </a:rPr>
              <a:t>协议</a:t>
            </a:r>
            <a:endParaRPr lang="en-US" altLang="zh-CN" sz="2000" dirty="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     发送端缓存能力高，可以在没有得到确认前发送多个分组。</a:t>
            </a:r>
            <a:endParaRPr lang="en-US" altLang="zh-CN" sz="2000" dirty="0">
              <a:latin typeface="Microsoft YaHei" charset="-122"/>
              <a:ea typeface="Microsoft YaHei" charset="-122"/>
              <a:cs typeface="Microsoft YaHei" charset="-122"/>
            </a:endParaRPr>
          </a:p>
          <a:p>
            <a:pPr>
              <a:lnSpc>
                <a:spcPct val="150000"/>
              </a:lnSpc>
            </a:pPr>
            <a:r>
              <a:rPr lang="zh-CN" altLang="en-US" sz="2000" dirty="0">
                <a:latin typeface="Microsoft YaHei" charset="-122"/>
                <a:ea typeface="Microsoft YaHei" charset="-122"/>
                <a:cs typeface="Microsoft YaHei" charset="-122"/>
              </a:rPr>
              <a:t>     接收端缓存能力很低，只能接收</a:t>
            </a:r>
            <a:r>
              <a:rPr lang="en-US" altLang="zh-CN" sz="2000" dirty="0">
                <a:latin typeface="Microsoft YaHei" charset="-122"/>
                <a:ea typeface="Microsoft YaHei" charset="-122"/>
                <a:cs typeface="Microsoft YaHei" charset="-122"/>
              </a:rPr>
              <a:t>1</a:t>
            </a:r>
            <a:r>
              <a:rPr lang="zh-CN" altLang="en-US" sz="2000" dirty="0">
                <a:latin typeface="Microsoft YaHei" charset="-122"/>
                <a:ea typeface="Microsoft YaHei" charset="-122"/>
                <a:cs typeface="Microsoft YaHei" charset="-122"/>
              </a:rPr>
              <a:t>个按序到达的分组，不能缓存未按序到达的分组。</a:t>
            </a:r>
          </a:p>
        </p:txBody>
      </p:sp>
    </p:spTree>
    <p:extLst>
      <p:ext uri="{BB962C8B-B14F-4D97-AF65-F5344CB8AC3E}">
        <p14:creationId xmlns:p14="http://schemas.microsoft.com/office/powerpoint/2010/main" val="152377996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文本框 8"/>
          <p:cNvSpPr txBox="1"/>
          <p:nvPr/>
        </p:nvSpPr>
        <p:spPr>
          <a:xfrm>
            <a:off x="829700" y="1670023"/>
            <a:ext cx="9180322" cy="1689052"/>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GBN</a:t>
            </a:r>
            <a:r>
              <a:rPr lang="zh-CN" altLang="en-US" sz="2400" b="1" dirty="0">
                <a:latin typeface="Microsoft YaHei" charset="-122"/>
                <a:ea typeface="Microsoft YaHei" charset="-122"/>
                <a:cs typeface="Microsoft YaHei" charset="-122"/>
              </a:rPr>
              <a:t>发送方响应的</a:t>
            </a:r>
            <a:r>
              <a:rPr lang="en-US" altLang="zh-CN" sz="2400" b="1" dirty="0">
                <a:latin typeface="Microsoft YaHei" charset="-122"/>
                <a:ea typeface="Microsoft YaHei" charset="-122"/>
                <a:cs typeface="Microsoft YaHei" charset="-122"/>
              </a:rPr>
              <a:t>3</a:t>
            </a:r>
            <a:r>
              <a:rPr lang="zh-CN" altLang="en-US" sz="2400" b="1" dirty="0">
                <a:latin typeface="Microsoft YaHei" charset="-122"/>
                <a:ea typeface="Microsoft YaHei" charset="-122"/>
                <a:cs typeface="Microsoft YaHei" charset="-122"/>
              </a:rPr>
              <a:t>类事件：</a:t>
            </a:r>
            <a:endParaRPr lang="en-US" altLang="zh-CN" sz="2400" b="1" dirty="0">
              <a:latin typeface="Microsoft YaHei" charset="-122"/>
              <a:ea typeface="Microsoft YaHei" charset="-122"/>
              <a:cs typeface="Microsoft YaHei" charset="-122"/>
            </a:endParaRPr>
          </a:p>
          <a:p>
            <a:pPr>
              <a:lnSpc>
                <a:spcPct val="150000"/>
              </a:lnSpc>
            </a:pPr>
            <a:endParaRPr lang="zh-CN" altLang="en-US" sz="2400" dirty="0">
              <a:solidFill>
                <a:schemeClr val="bg1"/>
              </a:solidFill>
              <a:latin typeface="Microsoft YaHei" charset="-122"/>
              <a:ea typeface="Microsoft YaHei" charset="-122"/>
              <a:cs typeface="Microsoft YaHei" charset="-122"/>
            </a:endParaRPr>
          </a:p>
        </p:txBody>
      </p:sp>
      <p:grpSp>
        <p:nvGrpSpPr>
          <p:cNvPr id="35" name="组合 16"/>
          <p:cNvGrpSpPr/>
          <p:nvPr/>
        </p:nvGrpSpPr>
        <p:grpSpPr>
          <a:xfrm>
            <a:off x="6520354" y="296257"/>
            <a:ext cx="5627594" cy="1247734"/>
            <a:chOff x="5977894" y="281374"/>
            <a:chExt cx="5627594" cy="1247734"/>
          </a:xfrm>
        </p:grpSpPr>
        <p:sp>
          <p:nvSpPr>
            <p:cNvPr id="36" name="左大括号 3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8" name="矩形 37"/>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9" name="矩形 3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0" name="矩形 3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6393839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文本框 8"/>
          <p:cNvSpPr txBox="1"/>
          <p:nvPr/>
        </p:nvSpPr>
        <p:spPr>
          <a:xfrm>
            <a:off x="829700" y="1670023"/>
            <a:ext cx="9180322" cy="2243050"/>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GBN</a:t>
            </a:r>
            <a:r>
              <a:rPr lang="zh-CN" altLang="en-US" sz="2400" b="1" dirty="0">
                <a:latin typeface="Microsoft YaHei" charset="-122"/>
                <a:ea typeface="Microsoft YaHei" charset="-122"/>
                <a:cs typeface="Microsoft YaHei" charset="-122"/>
              </a:rPr>
              <a:t>发送方响应的</a:t>
            </a:r>
            <a:r>
              <a:rPr lang="en-US" altLang="zh-CN" sz="2400" b="1" dirty="0">
                <a:latin typeface="Microsoft YaHei" charset="-122"/>
                <a:ea typeface="Microsoft YaHei" charset="-122"/>
                <a:cs typeface="Microsoft YaHei" charset="-122"/>
              </a:rPr>
              <a:t>3</a:t>
            </a:r>
            <a:r>
              <a:rPr lang="zh-CN" altLang="en-US" sz="2400" b="1" dirty="0">
                <a:latin typeface="Microsoft YaHei" charset="-122"/>
                <a:ea typeface="Microsoft YaHei" charset="-122"/>
                <a:cs typeface="Microsoft YaHei" charset="-122"/>
              </a:rPr>
              <a:t>类事件：</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、上层调用。</a:t>
            </a:r>
            <a:endParaRPr lang="en-US" altLang="zh-CN" sz="2400" dirty="0">
              <a:latin typeface="Microsoft YaHei" charset="-122"/>
              <a:ea typeface="Microsoft YaHei" charset="-122"/>
              <a:cs typeface="Microsoft YaHei" charset="-122"/>
            </a:endParaRPr>
          </a:p>
          <a:p>
            <a:pPr>
              <a:lnSpc>
                <a:spcPct val="150000"/>
              </a:lnSpc>
            </a:pPr>
            <a:endParaRPr lang="zh-CN" altLang="en-US" sz="2400" dirty="0">
              <a:solidFill>
                <a:schemeClr val="bg1"/>
              </a:solidFill>
              <a:latin typeface="Microsoft YaHei" charset="-122"/>
              <a:ea typeface="Microsoft YaHei" charset="-122"/>
              <a:cs typeface="Microsoft YaHei" charset="-122"/>
            </a:endParaRPr>
          </a:p>
        </p:txBody>
      </p:sp>
      <p:grpSp>
        <p:nvGrpSpPr>
          <p:cNvPr id="35" name="组合 16"/>
          <p:cNvGrpSpPr/>
          <p:nvPr/>
        </p:nvGrpSpPr>
        <p:grpSpPr>
          <a:xfrm>
            <a:off x="6520354" y="296257"/>
            <a:ext cx="5627594" cy="1247734"/>
            <a:chOff x="5977894" y="281374"/>
            <a:chExt cx="5627594" cy="1247734"/>
          </a:xfrm>
        </p:grpSpPr>
        <p:sp>
          <p:nvSpPr>
            <p:cNvPr id="36" name="左大括号 3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8" name="矩形 37"/>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9" name="矩形 3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0" name="矩形 3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8933064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文本框 8"/>
          <p:cNvSpPr txBox="1"/>
          <p:nvPr/>
        </p:nvSpPr>
        <p:spPr>
          <a:xfrm>
            <a:off x="829700" y="1670023"/>
            <a:ext cx="9180322" cy="3351046"/>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GBN</a:t>
            </a:r>
            <a:r>
              <a:rPr lang="zh-CN" altLang="en-US" sz="2400" b="1" dirty="0">
                <a:latin typeface="Microsoft YaHei" charset="-122"/>
                <a:ea typeface="Microsoft YaHei" charset="-122"/>
                <a:cs typeface="Microsoft YaHei" charset="-122"/>
              </a:rPr>
              <a:t>发送方响应的</a:t>
            </a:r>
            <a:r>
              <a:rPr lang="en-US" altLang="zh-CN" sz="2400" b="1" dirty="0">
                <a:latin typeface="Microsoft YaHei" charset="-122"/>
                <a:ea typeface="Microsoft YaHei" charset="-122"/>
                <a:cs typeface="Microsoft YaHei" charset="-122"/>
              </a:rPr>
              <a:t>3</a:t>
            </a:r>
            <a:r>
              <a:rPr lang="zh-CN" altLang="en-US" sz="2400" b="1" dirty="0">
                <a:latin typeface="Microsoft YaHei" charset="-122"/>
                <a:ea typeface="Microsoft YaHei" charset="-122"/>
                <a:cs typeface="Microsoft YaHei" charset="-122"/>
              </a:rPr>
              <a:t>类事件：</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、上层调用。</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、收到</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个</a:t>
            </a:r>
            <a:r>
              <a:rPr lang="en-US" altLang="zh-CN" sz="2400" dirty="0" err="1">
                <a:latin typeface="Microsoft YaHei" charset="-122"/>
                <a:ea typeface="Microsoft YaHei" charset="-122"/>
                <a:cs typeface="Microsoft YaHei" charset="-122"/>
              </a:rPr>
              <a:t>ACKn</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采用累积确认方式，即发送方收到</a:t>
            </a:r>
            <a:r>
              <a:rPr lang="en-US" altLang="zh-CN" sz="2400" dirty="0" err="1">
                <a:latin typeface="Microsoft YaHei" charset="-122"/>
                <a:ea typeface="Microsoft YaHei" charset="-122"/>
                <a:cs typeface="Microsoft YaHei" charset="-122"/>
              </a:rPr>
              <a:t>ACKn</a:t>
            </a:r>
            <a:r>
              <a:rPr lang="zh-CN" altLang="en-US" sz="2400" dirty="0">
                <a:latin typeface="Microsoft YaHei" charset="-122"/>
                <a:ea typeface="Microsoft YaHei" charset="-122"/>
                <a:cs typeface="Microsoft YaHei" charset="-122"/>
              </a:rPr>
              <a:t>时，表明接收方正确接收序号</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以及序号小于</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的所有分组。</a:t>
            </a:r>
            <a:endParaRPr lang="en-US" altLang="zh-CN" sz="2400" dirty="0">
              <a:latin typeface="Microsoft YaHei" charset="-122"/>
              <a:ea typeface="Microsoft YaHei" charset="-122"/>
              <a:cs typeface="Microsoft YaHei" charset="-122"/>
            </a:endParaRPr>
          </a:p>
          <a:p>
            <a:pPr>
              <a:lnSpc>
                <a:spcPct val="150000"/>
              </a:lnSpc>
            </a:pPr>
            <a:endParaRPr lang="zh-CN" altLang="en-US" sz="2400" dirty="0">
              <a:solidFill>
                <a:schemeClr val="bg1"/>
              </a:solidFill>
              <a:latin typeface="Microsoft YaHei" charset="-122"/>
              <a:ea typeface="Microsoft YaHei" charset="-122"/>
              <a:cs typeface="Microsoft YaHei" charset="-122"/>
            </a:endParaRPr>
          </a:p>
        </p:txBody>
      </p:sp>
      <p:grpSp>
        <p:nvGrpSpPr>
          <p:cNvPr id="35" name="组合 16"/>
          <p:cNvGrpSpPr/>
          <p:nvPr/>
        </p:nvGrpSpPr>
        <p:grpSpPr>
          <a:xfrm>
            <a:off x="6520354" y="296257"/>
            <a:ext cx="5627594" cy="1247734"/>
            <a:chOff x="5977894" y="281374"/>
            <a:chExt cx="5627594" cy="1247734"/>
          </a:xfrm>
        </p:grpSpPr>
        <p:sp>
          <p:nvSpPr>
            <p:cNvPr id="36" name="左大括号 3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8" name="矩形 37"/>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9" name="矩形 3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0" name="矩形 3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25865455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文本框 8"/>
          <p:cNvSpPr txBox="1"/>
          <p:nvPr/>
        </p:nvSpPr>
        <p:spPr>
          <a:xfrm>
            <a:off x="829700" y="1670023"/>
            <a:ext cx="9180322" cy="3970318"/>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一、</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GBN</a:t>
            </a:r>
            <a:r>
              <a:rPr lang="zh-CN" altLang="en-US" sz="2400" b="1" dirty="0">
                <a:latin typeface="Microsoft YaHei" charset="-122"/>
                <a:ea typeface="Microsoft YaHei" charset="-122"/>
                <a:cs typeface="Microsoft YaHei" charset="-122"/>
              </a:rPr>
              <a:t>发送方响应的</a:t>
            </a:r>
            <a:r>
              <a:rPr lang="en-US" altLang="zh-CN" sz="2400" b="1" dirty="0">
                <a:latin typeface="Microsoft YaHei" charset="-122"/>
                <a:ea typeface="Microsoft YaHei" charset="-122"/>
                <a:cs typeface="Microsoft YaHei" charset="-122"/>
              </a:rPr>
              <a:t>3</a:t>
            </a:r>
            <a:r>
              <a:rPr lang="zh-CN" altLang="en-US" sz="2400" b="1" dirty="0">
                <a:latin typeface="Microsoft YaHei" charset="-122"/>
                <a:ea typeface="Microsoft YaHei" charset="-122"/>
                <a:cs typeface="Microsoft YaHei" charset="-122"/>
              </a:rPr>
              <a:t>类事件：</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、上层调用。</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、收到</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个</a:t>
            </a:r>
            <a:r>
              <a:rPr lang="en-US" altLang="zh-CN" sz="2400" dirty="0" err="1">
                <a:latin typeface="Microsoft YaHei" charset="-122"/>
                <a:ea typeface="Microsoft YaHei" charset="-122"/>
                <a:cs typeface="Microsoft YaHei" charset="-122"/>
              </a:rPr>
              <a:t>ACKn</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采用累积确认方式，即发送方收到</a:t>
            </a:r>
            <a:r>
              <a:rPr lang="en-US" altLang="zh-CN" sz="2400" dirty="0" err="1">
                <a:latin typeface="Microsoft YaHei" charset="-122"/>
                <a:ea typeface="Microsoft YaHei" charset="-122"/>
                <a:cs typeface="Microsoft YaHei" charset="-122"/>
              </a:rPr>
              <a:t>ACKn</a:t>
            </a:r>
            <a:r>
              <a:rPr lang="zh-CN" altLang="en-US" sz="2400" dirty="0">
                <a:latin typeface="Microsoft YaHei" charset="-122"/>
                <a:ea typeface="Microsoft YaHei" charset="-122"/>
                <a:cs typeface="Microsoft YaHei" charset="-122"/>
              </a:rPr>
              <a:t>时，表明接收方正确接收序号</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以及序号小于</a:t>
            </a:r>
            <a:r>
              <a:rPr lang="en-US" altLang="zh-CN" sz="2400" dirty="0">
                <a:latin typeface="Microsoft YaHei" charset="-122"/>
                <a:ea typeface="Microsoft YaHei" charset="-122"/>
                <a:cs typeface="Microsoft YaHei" charset="-122"/>
              </a:rPr>
              <a:t>n</a:t>
            </a:r>
            <a:r>
              <a:rPr lang="zh-CN" altLang="en-US" sz="2400" dirty="0">
                <a:latin typeface="Microsoft YaHei" charset="-122"/>
                <a:ea typeface="Microsoft YaHei" charset="-122"/>
                <a:cs typeface="Microsoft YaHei" charset="-122"/>
              </a:rPr>
              <a:t>的所有分组。</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3</a:t>
            </a:r>
            <a:r>
              <a:rPr lang="zh-CN" altLang="en-US" sz="2400" dirty="0">
                <a:latin typeface="Microsoft YaHei" charset="-122"/>
                <a:ea typeface="Microsoft YaHei" charset="-122"/>
                <a:cs typeface="Microsoft YaHei" charset="-122"/>
              </a:rPr>
              <a:t>、计时器超时。发送方只使用一个计时器。</a:t>
            </a:r>
            <a:endParaRPr lang="en-US" altLang="zh-CN" sz="2400" dirty="0">
              <a:latin typeface="Microsoft YaHei" charset="-122"/>
              <a:ea typeface="Microsoft YaHei" charset="-122"/>
              <a:cs typeface="Microsoft YaHei" charset="-122"/>
            </a:endParaRPr>
          </a:p>
          <a:p>
            <a:pPr>
              <a:lnSpc>
                <a:spcPct val="150000"/>
              </a:lnSpc>
            </a:pPr>
            <a:endParaRPr lang="zh-CN" altLang="en-US" sz="2400" dirty="0">
              <a:solidFill>
                <a:schemeClr val="bg1"/>
              </a:solidFill>
              <a:latin typeface="Microsoft YaHei" charset="-122"/>
              <a:ea typeface="Microsoft YaHei" charset="-122"/>
              <a:cs typeface="Microsoft YaHei" charset="-122"/>
            </a:endParaRPr>
          </a:p>
        </p:txBody>
      </p:sp>
      <p:grpSp>
        <p:nvGrpSpPr>
          <p:cNvPr id="35" name="组合 16"/>
          <p:cNvGrpSpPr/>
          <p:nvPr/>
        </p:nvGrpSpPr>
        <p:grpSpPr>
          <a:xfrm>
            <a:off x="6520354" y="296257"/>
            <a:ext cx="5627594" cy="1247734"/>
            <a:chOff x="5977894" y="281374"/>
            <a:chExt cx="5627594" cy="1247734"/>
          </a:xfrm>
        </p:grpSpPr>
        <p:sp>
          <p:nvSpPr>
            <p:cNvPr id="36" name="左大括号 35"/>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8" name="矩形 37"/>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9" name="矩形 38"/>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40" name="矩形 39"/>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402157663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矩形 102"/>
          <p:cNvSpPr/>
          <p:nvPr/>
        </p:nvSpPr>
        <p:spPr>
          <a:xfrm>
            <a:off x="302114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4" name="矩形 103"/>
          <p:cNvSpPr/>
          <p:nvPr/>
        </p:nvSpPr>
        <p:spPr>
          <a:xfrm>
            <a:off x="353866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5" name="矩形 104"/>
          <p:cNvSpPr/>
          <p:nvPr/>
        </p:nvSpPr>
        <p:spPr>
          <a:xfrm>
            <a:off x="405619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06" name="矩形 105"/>
          <p:cNvSpPr/>
          <p:nvPr/>
        </p:nvSpPr>
        <p:spPr>
          <a:xfrm>
            <a:off x="457371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7" name="矩形 106"/>
          <p:cNvSpPr/>
          <p:nvPr/>
        </p:nvSpPr>
        <p:spPr>
          <a:xfrm>
            <a:off x="509124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8" name="矩形 107"/>
          <p:cNvSpPr/>
          <p:nvPr/>
        </p:nvSpPr>
        <p:spPr>
          <a:xfrm>
            <a:off x="560876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9" name="矩形 108"/>
          <p:cNvSpPr/>
          <p:nvPr/>
        </p:nvSpPr>
        <p:spPr>
          <a:xfrm>
            <a:off x="612629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0" name="矩形 109"/>
          <p:cNvSpPr/>
          <p:nvPr/>
        </p:nvSpPr>
        <p:spPr>
          <a:xfrm>
            <a:off x="664381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1" name="矩形 110"/>
          <p:cNvSpPr/>
          <p:nvPr/>
        </p:nvSpPr>
        <p:spPr>
          <a:xfrm>
            <a:off x="716134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767886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819639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4" name="矩形 113"/>
          <p:cNvSpPr/>
          <p:nvPr/>
        </p:nvSpPr>
        <p:spPr>
          <a:xfrm>
            <a:off x="6126290" y="3430690"/>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6126290" y="4110140"/>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879" name="文本框 79"/>
          <p:cNvSpPr txBox="1"/>
          <p:nvPr/>
        </p:nvSpPr>
        <p:spPr>
          <a:xfrm>
            <a:off x="3092577" y="3676752"/>
            <a:ext cx="57451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  </a:t>
            </a:r>
            <a:r>
              <a:rPr lang="en-US" altLang="zh-CN" b="1">
                <a:solidFill>
                  <a:srgbClr val="A6A6A6"/>
                </a:solidFill>
                <a:latin typeface="Arial" panose="020B0604020202020204" pitchFamily="34" charset="0"/>
                <a:ea typeface="宋体" panose="02010600030101010101" pitchFamily="2" charset="-122"/>
              </a:rPr>
              <a:t>7</a:t>
            </a:r>
            <a:r>
              <a:rPr lang="en-US" altLang="zh-CN">
                <a:solidFill>
                  <a:srgbClr val="A6A6A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17" name="椭圆 116"/>
          <p:cNvSpPr/>
          <p:nvPr/>
        </p:nvSpPr>
        <p:spPr>
          <a:xfrm>
            <a:off x="3076702" y="3676752"/>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18" name="椭圆 117"/>
          <p:cNvSpPr/>
          <p:nvPr/>
        </p:nvSpPr>
        <p:spPr>
          <a:xfrm>
            <a:off x="3594227" y="3676752"/>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19" name="椭圆 118"/>
          <p:cNvSpPr/>
          <p:nvPr/>
        </p:nvSpPr>
        <p:spPr>
          <a:xfrm>
            <a:off x="4111752" y="3676752"/>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20" name="椭圆 119"/>
          <p:cNvSpPr/>
          <p:nvPr/>
        </p:nvSpPr>
        <p:spPr>
          <a:xfrm>
            <a:off x="4632452" y="3676752"/>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21" name="椭圆 120"/>
          <p:cNvSpPr/>
          <p:nvPr/>
        </p:nvSpPr>
        <p:spPr>
          <a:xfrm>
            <a:off x="5154740" y="3676752"/>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22" name="椭圆 121"/>
          <p:cNvSpPr/>
          <p:nvPr/>
        </p:nvSpPr>
        <p:spPr>
          <a:xfrm>
            <a:off x="5640515" y="365929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35889" name="文本框 45"/>
          <p:cNvSpPr txBox="1"/>
          <p:nvPr/>
        </p:nvSpPr>
        <p:spPr>
          <a:xfrm>
            <a:off x="888989" y="1675987"/>
            <a:ext cx="9550798" cy="581057"/>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二、</a:t>
            </a: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 </a:t>
            </a:r>
            <a:r>
              <a:rPr kumimoji="1" lang="zh-CN" altLang="en-US" sz="2400" dirty="0">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solidFill>
                  <a:schemeClr val="bg1"/>
                </a:solidFill>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zh-CN" altLang="en-US" sz="2400" dirty="0">
                <a:solidFill>
                  <a:schemeClr val="bg1"/>
                </a:solidFill>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p>
        </p:txBody>
      </p:sp>
      <p:sp>
        <p:nvSpPr>
          <p:cNvPr id="126" name="矩形 125"/>
          <p:cNvSpPr/>
          <p:nvPr/>
        </p:nvSpPr>
        <p:spPr>
          <a:xfrm>
            <a:off x="8717725" y="360214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8" name="文本框 127"/>
          <p:cNvSpPr txBox="1"/>
          <p:nvPr/>
        </p:nvSpPr>
        <p:spPr>
          <a:xfrm>
            <a:off x="8737092" y="3671037"/>
            <a:ext cx="486410" cy="368300"/>
          </a:xfrm>
          <a:prstGeom prst="rect">
            <a:avLst/>
          </a:prstGeom>
          <a:noFill/>
        </p:spPr>
        <p:txBody>
          <a:bodyPr wrap="square" rtlCol="0">
            <a:spAutoFit/>
          </a:bodyPr>
          <a:lstStyle/>
          <a:p>
            <a:r>
              <a:rPr lang="en-US" altLang="zh-CN">
                <a:solidFill>
                  <a:schemeClr val="accent6"/>
                </a:solidFill>
              </a:rPr>
              <a:t>12</a:t>
            </a:r>
          </a:p>
        </p:txBody>
      </p:sp>
      <p:sp>
        <p:nvSpPr>
          <p:cNvPr id="59" name="文本框 58"/>
          <p:cNvSpPr txBox="1"/>
          <p:nvPr/>
        </p:nvSpPr>
        <p:spPr>
          <a:xfrm>
            <a:off x="1677678" y="3501895"/>
            <a:ext cx="1377752" cy="646331"/>
          </a:xfrm>
          <a:prstGeom prst="rect">
            <a:avLst/>
          </a:prstGeom>
          <a:noFill/>
        </p:spPr>
        <p:txBody>
          <a:bodyPr wrap="square" rtlCol="0">
            <a:spAutoFit/>
          </a:bodyPr>
          <a:lstStyle/>
          <a:p>
            <a:pPr>
              <a:lnSpc>
                <a:spcPct val="150000"/>
              </a:lnSpc>
            </a:pPr>
            <a:r>
              <a:rPr kumimoji="1" lang="zh-CN" altLang="en-US" sz="2400"/>
              <a:t>接收方：</a:t>
            </a:r>
            <a:endParaRPr kumimoji="1" lang="en-US" altLang="zh-CN" sz="2400" dirty="0"/>
          </a:p>
        </p:txBody>
      </p:sp>
      <p:grpSp>
        <p:nvGrpSpPr>
          <p:cNvPr id="34" name="组合 16"/>
          <p:cNvGrpSpPr/>
          <p:nvPr/>
        </p:nvGrpSpPr>
        <p:grpSpPr>
          <a:xfrm>
            <a:off x="6520354" y="296257"/>
            <a:ext cx="5627594" cy="1247734"/>
            <a:chOff x="5977894" y="281374"/>
            <a:chExt cx="5627594" cy="1247734"/>
          </a:xfrm>
        </p:grpSpPr>
        <p:sp>
          <p:nvSpPr>
            <p:cNvPr id="35" name="左大括号 3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7" name="矩形 36"/>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8" name="矩形 3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9" name="矩形 3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0" name="矩形 39"/>
          <p:cNvSpPr/>
          <p:nvPr/>
        </p:nvSpPr>
        <p:spPr>
          <a:xfrm>
            <a:off x="83194" y="99330"/>
            <a:ext cx="1184940"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3.3.3.2SR</a:t>
            </a:r>
            <a:r>
              <a:rPr lang="zh-CN" altLang="en-US" sz="1200" dirty="0">
                <a:solidFill>
                  <a:schemeClr val="bg1">
                    <a:lumMod val="75000"/>
                  </a:schemeClr>
                </a:solidFill>
                <a:latin typeface="SimSun" charset="-122"/>
                <a:ea typeface="SimSun" charset="-122"/>
                <a:cs typeface="SimSun" charset="-122"/>
              </a:rPr>
              <a:t>协议</a:t>
            </a:r>
          </a:p>
        </p:txBody>
      </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44" name="矩形 43">
            <a:extLst>
              <a:ext uri="{FF2B5EF4-FFF2-40B4-BE49-F238E27FC236}">
                <a16:creationId xmlns:a16="http://schemas.microsoft.com/office/drawing/2014/main" id="{409450E7-880C-144A-8505-E8F5E5B6A784}"/>
              </a:ext>
            </a:extLst>
          </p:cNvPr>
          <p:cNvSpPr/>
          <p:nvPr/>
        </p:nvSpPr>
        <p:spPr>
          <a:xfrm>
            <a:off x="299796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a:extLst>
              <a:ext uri="{FF2B5EF4-FFF2-40B4-BE49-F238E27FC236}">
                <a16:creationId xmlns:a16="http://schemas.microsoft.com/office/drawing/2014/main" id="{E593F563-0D85-834B-8AC4-720D6E974F19}"/>
              </a:ext>
            </a:extLst>
          </p:cNvPr>
          <p:cNvSpPr/>
          <p:nvPr/>
        </p:nvSpPr>
        <p:spPr>
          <a:xfrm>
            <a:off x="351548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a:extLst>
              <a:ext uri="{FF2B5EF4-FFF2-40B4-BE49-F238E27FC236}">
                <a16:creationId xmlns:a16="http://schemas.microsoft.com/office/drawing/2014/main" id="{12469AF0-56CB-594D-B1A9-F59B996892B8}"/>
              </a:ext>
            </a:extLst>
          </p:cNvPr>
          <p:cNvSpPr/>
          <p:nvPr/>
        </p:nvSpPr>
        <p:spPr>
          <a:xfrm>
            <a:off x="403301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7" name="矩形 46">
            <a:extLst>
              <a:ext uri="{FF2B5EF4-FFF2-40B4-BE49-F238E27FC236}">
                <a16:creationId xmlns:a16="http://schemas.microsoft.com/office/drawing/2014/main" id="{FFD56F19-50F0-2B4D-A3D5-D72D8B002A48}"/>
              </a:ext>
            </a:extLst>
          </p:cNvPr>
          <p:cNvSpPr/>
          <p:nvPr/>
        </p:nvSpPr>
        <p:spPr>
          <a:xfrm>
            <a:off x="455053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8" name="矩形 47">
            <a:extLst>
              <a:ext uri="{FF2B5EF4-FFF2-40B4-BE49-F238E27FC236}">
                <a16:creationId xmlns:a16="http://schemas.microsoft.com/office/drawing/2014/main" id="{3C6158D0-8FF9-4244-BBD8-10E8D8DDD941}"/>
              </a:ext>
            </a:extLst>
          </p:cNvPr>
          <p:cNvSpPr/>
          <p:nvPr/>
        </p:nvSpPr>
        <p:spPr>
          <a:xfrm>
            <a:off x="506806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9" name="矩形 48">
            <a:extLst>
              <a:ext uri="{FF2B5EF4-FFF2-40B4-BE49-F238E27FC236}">
                <a16:creationId xmlns:a16="http://schemas.microsoft.com/office/drawing/2014/main" id="{50B911E1-E6D6-684D-882E-104388BE6DB9}"/>
              </a:ext>
            </a:extLst>
          </p:cNvPr>
          <p:cNvSpPr/>
          <p:nvPr/>
        </p:nvSpPr>
        <p:spPr>
          <a:xfrm>
            <a:off x="558558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0" name="矩形 49">
            <a:extLst>
              <a:ext uri="{FF2B5EF4-FFF2-40B4-BE49-F238E27FC236}">
                <a16:creationId xmlns:a16="http://schemas.microsoft.com/office/drawing/2014/main" id="{1C7B7DCC-09FC-9A4A-8607-3832D91B7370}"/>
              </a:ext>
            </a:extLst>
          </p:cNvPr>
          <p:cNvSpPr/>
          <p:nvPr/>
        </p:nvSpPr>
        <p:spPr>
          <a:xfrm>
            <a:off x="610311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1" name="矩形 50">
            <a:extLst>
              <a:ext uri="{FF2B5EF4-FFF2-40B4-BE49-F238E27FC236}">
                <a16:creationId xmlns:a16="http://schemas.microsoft.com/office/drawing/2014/main" id="{4E809284-5E57-8449-B1F3-08E75E0906F7}"/>
              </a:ext>
            </a:extLst>
          </p:cNvPr>
          <p:cNvSpPr/>
          <p:nvPr/>
        </p:nvSpPr>
        <p:spPr>
          <a:xfrm>
            <a:off x="662063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2" name="矩形 51">
            <a:extLst>
              <a:ext uri="{FF2B5EF4-FFF2-40B4-BE49-F238E27FC236}">
                <a16:creationId xmlns:a16="http://schemas.microsoft.com/office/drawing/2014/main" id="{23539A42-D41C-514F-A461-035014F0192E}"/>
              </a:ext>
            </a:extLst>
          </p:cNvPr>
          <p:cNvSpPr/>
          <p:nvPr/>
        </p:nvSpPr>
        <p:spPr>
          <a:xfrm>
            <a:off x="713816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3" name="矩形 52">
            <a:extLst>
              <a:ext uri="{FF2B5EF4-FFF2-40B4-BE49-F238E27FC236}">
                <a16:creationId xmlns:a16="http://schemas.microsoft.com/office/drawing/2014/main" id="{A0F3B5A7-AF44-6C43-9242-5D8004E414C1}"/>
              </a:ext>
            </a:extLst>
          </p:cNvPr>
          <p:cNvSpPr/>
          <p:nvPr/>
        </p:nvSpPr>
        <p:spPr>
          <a:xfrm>
            <a:off x="765568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4" name="矩形 53">
            <a:extLst>
              <a:ext uri="{FF2B5EF4-FFF2-40B4-BE49-F238E27FC236}">
                <a16:creationId xmlns:a16="http://schemas.microsoft.com/office/drawing/2014/main" id="{CD6D2FDC-7E8F-6047-AD12-841BFB3279DC}"/>
              </a:ext>
            </a:extLst>
          </p:cNvPr>
          <p:cNvSpPr/>
          <p:nvPr/>
        </p:nvSpPr>
        <p:spPr>
          <a:xfrm>
            <a:off x="817321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5" name="矩形 54">
            <a:extLst>
              <a:ext uri="{FF2B5EF4-FFF2-40B4-BE49-F238E27FC236}">
                <a16:creationId xmlns:a16="http://schemas.microsoft.com/office/drawing/2014/main" id="{36E68134-E125-B147-894C-5E8D2EE9A188}"/>
              </a:ext>
            </a:extLst>
          </p:cNvPr>
          <p:cNvSpPr/>
          <p:nvPr/>
        </p:nvSpPr>
        <p:spPr>
          <a:xfrm>
            <a:off x="6103113" y="2485511"/>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6" name="矩形 55">
            <a:extLst>
              <a:ext uri="{FF2B5EF4-FFF2-40B4-BE49-F238E27FC236}">
                <a16:creationId xmlns:a16="http://schemas.microsoft.com/office/drawing/2014/main" id="{A896676E-0100-A448-9249-39299E58E3F6}"/>
              </a:ext>
            </a:extLst>
          </p:cNvPr>
          <p:cNvSpPr/>
          <p:nvPr/>
        </p:nvSpPr>
        <p:spPr>
          <a:xfrm>
            <a:off x="6103113" y="3164961"/>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7" name="文本框 79">
            <a:extLst>
              <a:ext uri="{FF2B5EF4-FFF2-40B4-BE49-F238E27FC236}">
                <a16:creationId xmlns:a16="http://schemas.microsoft.com/office/drawing/2014/main" id="{29B26894-A4F5-3940-B8D5-B9BE0FA82EAC}"/>
              </a:ext>
            </a:extLst>
          </p:cNvPr>
          <p:cNvSpPr txBox="1"/>
          <p:nvPr/>
        </p:nvSpPr>
        <p:spPr>
          <a:xfrm>
            <a:off x="3069400" y="2731573"/>
            <a:ext cx="57451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  </a:t>
            </a:r>
            <a:r>
              <a:rPr lang="en-US" altLang="zh-CN" b="1">
                <a:solidFill>
                  <a:srgbClr val="A6A6A6"/>
                </a:solidFill>
                <a:latin typeface="Arial" panose="020B0604020202020204" pitchFamily="34" charset="0"/>
                <a:ea typeface="宋体" panose="02010600030101010101" pitchFamily="2" charset="-122"/>
              </a:rPr>
              <a:t>7</a:t>
            </a:r>
            <a:r>
              <a:rPr lang="en-US" altLang="zh-CN">
                <a:solidFill>
                  <a:srgbClr val="A6A6A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58" name="椭圆 57">
            <a:extLst>
              <a:ext uri="{FF2B5EF4-FFF2-40B4-BE49-F238E27FC236}">
                <a16:creationId xmlns:a16="http://schemas.microsoft.com/office/drawing/2014/main" id="{1C7985BB-7F36-774F-9606-D4C8F06D4337}"/>
              </a:ext>
            </a:extLst>
          </p:cNvPr>
          <p:cNvSpPr/>
          <p:nvPr/>
        </p:nvSpPr>
        <p:spPr>
          <a:xfrm>
            <a:off x="3053525" y="273157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60" name="椭圆 59">
            <a:extLst>
              <a:ext uri="{FF2B5EF4-FFF2-40B4-BE49-F238E27FC236}">
                <a16:creationId xmlns:a16="http://schemas.microsoft.com/office/drawing/2014/main" id="{1013E105-F61F-4D4B-A2A0-3FE5C5B88A74}"/>
              </a:ext>
            </a:extLst>
          </p:cNvPr>
          <p:cNvSpPr/>
          <p:nvPr/>
        </p:nvSpPr>
        <p:spPr>
          <a:xfrm>
            <a:off x="3571050" y="273157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61" name="椭圆 60">
            <a:extLst>
              <a:ext uri="{FF2B5EF4-FFF2-40B4-BE49-F238E27FC236}">
                <a16:creationId xmlns:a16="http://schemas.microsoft.com/office/drawing/2014/main" id="{D561C82C-52F6-6242-83D7-8C909244806D}"/>
              </a:ext>
            </a:extLst>
          </p:cNvPr>
          <p:cNvSpPr/>
          <p:nvPr/>
        </p:nvSpPr>
        <p:spPr>
          <a:xfrm>
            <a:off x="4088575" y="273157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62" name="椭圆 61">
            <a:extLst>
              <a:ext uri="{FF2B5EF4-FFF2-40B4-BE49-F238E27FC236}">
                <a16:creationId xmlns:a16="http://schemas.microsoft.com/office/drawing/2014/main" id="{EB70A7C3-1A6B-EC47-88F6-63C75A33C3AD}"/>
              </a:ext>
            </a:extLst>
          </p:cNvPr>
          <p:cNvSpPr/>
          <p:nvPr/>
        </p:nvSpPr>
        <p:spPr>
          <a:xfrm>
            <a:off x="4609275" y="273157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63" name="椭圆 62">
            <a:extLst>
              <a:ext uri="{FF2B5EF4-FFF2-40B4-BE49-F238E27FC236}">
                <a16:creationId xmlns:a16="http://schemas.microsoft.com/office/drawing/2014/main" id="{74D615D9-8320-6B4C-A2D2-425BE4560A23}"/>
              </a:ext>
            </a:extLst>
          </p:cNvPr>
          <p:cNvSpPr/>
          <p:nvPr/>
        </p:nvSpPr>
        <p:spPr>
          <a:xfrm>
            <a:off x="5131563" y="273157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64" name="椭圆 63">
            <a:extLst>
              <a:ext uri="{FF2B5EF4-FFF2-40B4-BE49-F238E27FC236}">
                <a16:creationId xmlns:a16="http://schemas.microsoft.com/office/drawing/2014/main" id="{42633A7B-0BA3-BB4F-B3CC-BCFC5F212C0D}"/>
              </a:ext>
            </a:extLst>
          </p:cNvPr>
          <p:cNvSpPr/>
          <p:nvPr/>
        </p:nvSpPr>
        <p:spPr>
          <a:xfrm>
            <a:off x="5617338" y="2714111"/>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65" name="矩形 64">
            <a:extLst>
              <a:ext uri="{FF2B5EF4-FFF2-40B4-BE49-F238E27FC236}">
                <a16:creationId xmlns:a16="http://schemas.microsoft.com/office/drawing/2014/main" id="{466BDA00-5247-494F-A225-9FD5681C564C}"/>
              </a:ext>
            </a:extLst>
          </p:cNvPr>
          <p:cNvSpPr/>
          <p:nvPr/>
        </p:nvSpPr>
        <p:spPr>
          <a:xfrm>
            <a:off x="8694548" y="265696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6" name="文本框 65">
            <a:extLst>
              <a:ext uri="{FF2B5EF4-FFF2-40B4-BE49-F238E27FC236}">
                <a16:creationId xmlns:a16="http://schemas.microsoft.com/office/drawing/2014/main" id="{A8D8FF01-2C3F-F24A-9123-02685F5F58BA}"/>
              </a:ext>
            </a:extLst>
          </p:cNvPr>
          <p:cNvSpPr txBox="1"/>
          <p:nvPr/>
        </p:nvSpPr>
        <p:spPr>
          <a:xfrm>
            <a:off x="8713915" y="2725858"/>
            <a:ext cx="486410" cy="368300"/>
          </a:xfrm>
          <a:prstGeom prst="rect">
            <a:avLst/>
          </a:prstGeom>
          <a:noFill/>
        </p:spPr>
        <p:txBody>
          <a:bodyPr wrap="square" rtlCol="0">
            <a:spAutoFit/>
          </a:bodyPr>
          <a:lstStyle/>
          <a:p>
            <a:r>
              <a:rPr lang="en-US" altLang="zh-CN">
                <a:solidFill>
                  <a:schemeClr val="accent6"/>
                </a:solidFill>
              </a:rPr>
              <a:t>12</a:t>
            </a:r>
          </a:p>
        </p:txBody>
      </p:sp>
      <p:sp>
        <p:nvSpPr>
          <p:cNvPr id="67" name="文本框 66">
            <a:extLst>
              <a:ext uri="{FF2B5EF4-FFF2-40B4-BE49-F238E27FC236}">
                <a16:creationId xmlns:a16="http://schemas.microsoft.com/office/drawing/2014/main" id="{1940B424-2424-1D4E-A3BE-612AD3381640}"/>
              </a:ext>
            </a:extLst>
          </p:cNvPr>
          <p:cNvSpPr txBox="1"/>
          <p:nvPr/>
        </p:nvSpPr>
        <p:spPr>
          <a:xfrm>
            <a:off x="1654501" y="2556716"/>
            <a:ext cx="1377752" cy="580415"/>
          </a:xfrm>
          <a:prstGeom prst="rect">
            <a:avLst/>
          </a:prstGeom>
          <a:noFill/>
        </p:spPr>
        <p:txBody>
          <a:bodyPr wrap="square" rtlCol="0">
            <a:spAutoFit/>
          </a:bodyPr>
          <a:lstStyle/>
          <a:p>
            <a:pPr>
              <a:lnSpc>
                <a:spcPct val="150000"/>
              </a:lnSpc>
            </a:pPr>
            <a:r>
              <a:rPr kumimoji="1" lang="zh-CN" altLang="en-US" sz="2400" dirty="0"/>
              <a:t>发送方：</a:t>
            </a:r>
            <a:endParaRPr kumimoji="1" lang="en-US" altLang="zh-CN" sz="2400" dirty="0"/>
          </a:p>
        </p:txBody>
      </p:sp>
    </p:spTree>
    <p:extLst>
      <p:ext uri="{BB962C8B-B14F-4D97-AF65-F5344CB8AC3E}">
        <p14:creationId xmlns:p14="http://schemas.microsoft.com/office/powerpoint/2010/main" val="186390806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矩形 102"/>
          <p:cNvSpPr/>
          <p:nvPr/>
        </p:nvSpPr>
        <p:spPr>
          <a:xfrm>
            <a:off x="302114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4" name="矩形 103"/>
          <p:cNvSpPr/>
          <p:nvPr/>
        </p:nvSpPr>
        <p:spPr>
          <a:xfrm>
            <a:off x="353866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5" name="矩形 104"/>
          <p:cNvSpPr/>
          <p:nvPr/>
        </p:nvSpPr>
        <p:spPr>
          <a:xfrm>
            <a:off x="405619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06" name="矩形 105"/>
          <p:cNvSpPr/>
          <p:nvPr/>
        </p:nvSpPr>
        <p:spPr>
          <a:xfrm>
            <a:off x="457371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7" name="矩形 106"/>
          <p:cNvSpPr/>
          <p:nvPr/>
        </p:nvSpPr>
        <p:spPr>
          <a:xfrm>
            <a:off x="509124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8" name="矩形 107"/>
          <p:cNvSpPr/>
          <p:nvPr/>
        </p:nvSpPr>
        <p:spPr>
          <a:xfrm>
            <a:off x="560876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9" name="矩形 108"/>
          <p:cNvSpPr/>
          <p:nvPr/>
        </p:nvSpPr>
        <p:spPr>
          <a:xfrm>
            <a:off x="612629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0" name="矩形 109"/>
          <p:cNvSpPr/>
          <p:nvPr/>
        </p:nvSpPr>
        <p:spPr>
          <a:xfrm>
            <a:off x="664381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1" name="矩形 110"/>
          <p:cNvSpPr/>
          <p:nvPr/>
        </p:nvSpPr>
        <p:spPr>
          <a:xfrm>
            <a:off x="716134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7678865"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8196390" y="3605315"/>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4" name="矩形 113"/>
          <p:cNvSpPr/>
          <p:nvPr/>
        </p:nvSpPr>
        <p:spPr>
          <a:xfrm>
            <a:off x="6126290" y="3430690"/>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6126290" y="4110140"/>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879" name="文本框 79"/>
          <p:cNvSpPr txBox="1"/>
          <p:nvPr/>
        </p:nvSpPr>
        <p:spPr>
          <a:xfrm>
            <a:off x="3092577" y="3676752"/>
            <a:ext cx="57451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  </a:t>
            </a:r>
            <a:r>
              <a:rPr lang="en-US" altLang="zh-CN" b="1">
                <a:solidFill>
                  <a:srgbClr val="A6A6A6"/>
                </a:solidFill>
                <a:latin typeface="Arial" panose="020B0604020202020204" pitchFamily="34" charset="0"/>
                <a:ea typeface="宋体" panose="02010600030101010101" pitchFamily="2" charset="-122"/>
              </a:rPr>
              <a:t>7</a:t>
            </a:r>
            <a:r>
              <a:rPr lang="en-US" altLang="zh-CN">
                <a:solidFill>
                  <a:srgbClr val="A6A6A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17" name="椭圆 116"/>
          <p:cNvSpPr/>
          <p:nvPr/>
        </p:nvSpPr>
        <p:spPr>
          <a:xfrm>
            <a:off x="3076702" y="3676752"/>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18" name="椭圆 117"/>
          <p:cNvSpPr/>
          <p:nvPr/>
        </p:nvSpPr>
        <p:spPr>
          <a:xfrm>
            <a:off x="3594227" y="3676752"/>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19" name="椭圆 118"/>
          <p:cNvSpPr/>
          <p:nvPr/>
        </p:nvSpPr>
        <p:spPr>
          <a:xfrm>
            <a:off x="4111752" y="3676752"/>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20" name="椭圆 119"/>
          <p:cNvSpPr/>
          <p:nvPr/>
        </p:nvSpPr>
        <p:spPr>
          <a:xfrm>
            <a:off x="4632452" y="3676752"/>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21" name="椭圆 120"/>
          <p:cNvSpPr/>
          <p:nvPr/>
        </p:nvSpPr>
        <p:spPr>
          <a:xfrm>
            <a:off x="5154740" y="3676752"/>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22" name="椭圆 121"/>
          <p:cNvSpPr/>
          <p:nvPr/>
        </p:nvSpPr>
        <p:spPr>
          <a:xfrm>
            <a:off x="5640515" y="365929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35889" name="文本框 45"/>
          <p:cNvSpPr txBox="1"/>
          <p:nvPr/>
        </p:nvSpPr>
        <p:spPr>
          <a:xfrm>
            <a:off x="888989" y="1675987"/>
            <a:ext cx="9550798" cy="646331"/>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二、</a:t>
            </a: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 </a:t>
            </a:r>
            <a:r>
              <a:rPr kumimoji="1" lang="zh-CN" altLang="en-US" sz="2400" dirty="0">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zh-CN" altLang="en-US"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p>
        </p:txBody>
      </p:sp>
      <p:sp>
        <p:nvSpPr>
          <p:cNvPr id="126" name="矩形 125"/>
          <p:cNvSpPr/>
          <p:nvPr/>
        </p:nvSpPr>
        <p:spPr>
          <a:xfrm>
            <a:off x="8717725" y="360214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8" name="文本框 127"/>
          <p:cNvSpPr txBox="1"/>
          <p:nvPr/>
        </p:nvSpPr>
        <p:spPr>
          <a:xfrm>
            <a:off x="8737092" y="3671037"/>
            <a:ext cx="486410" cy="368300"/>
          </a:xfrm>
          <a:prstGeom prst="rect">
            <a:avLst/>
          </a:prstGeom>
          <a:noFill/>
        </p:spPr>
        <p:txBody>
          <a:bodyPr wrap="square" rtlCol="0">
            <a:spAutoFit/>
          </a:bodyPr>
          <a:lstStyle/>
          <a:p>
            <a:r>
              <a:rPr lang="en-US" altLang="zh-CN">
                <a:solidFill>
                  <a:schemeClr val="accent6"/>
                </a:solidFill>
              </a:rPr>
              <a:t>12</a:t>
            </a:r>
          </a:p>
        </p:txBody>
      </p:sp>
      <p:sp>
        <p:nvSpPr>
          <p:cNvPr id="59" name="文本框 58"/>
          <p:cNvSpPr txBox="1"/>
          <p:nvPr/>
        </p:nvSpPr>
        <p:spPr>
          <a:xfrm>
            <a:off x="1677678" y="3501895"/>
            <a:ext cx="1377752" cy="646331"/>
          </a:xfrm>
          <a:prstGeom prst="rect">
            <a:avLst/>
          </a:prstGeom>
          <a:noFill/>
        </p:spPr>
        <p:txBody>
          <a:bodyPr wrap="square" rtlCol="0">
            <a:spAutoFit/>
          </a:bodyPr>
          <a:lstStyle/>
          <a:p>
            <a:pPr>
              <a:lnSpc>
                <a:spcPct val="150000"/>
              </a:lnSpc>
            </a:pPr>
            <a:r>
              <a:rPr kumimoji="1" lang="zh-CN" altLang="en-US" sz="2400"/>
              <a:t>接收方：</a:t>
            </a:r>
            <a:endParaRPr kumimoji="1" lang="en-US" altLang="zh-CN" sz="2400" dirty="0"/>
          </a:p>
        </p:txBody>
      </p:sp>
      <p:grpSp>
        <p:nvGrpSpPr>
          <p:cNvPr id="34" name="组合 16"/>
          <p:cNvGrpSpPr/>
          <p:nvPr/>
        </p:nvGrpSpPr>
        <p:grpSpPr>
          <a:xfrm>
            <a:off x="6520354" y="296257"/>
            <a:ext cx="5627594" cy="1247734"/>
            <a:chOff x="5977894" y="281374"/>
            <a:chExt cx="5627594" cy="1247734"/>
          </a:xfrm>
        </p:grpSpPr>
        <p:sp>
          <p:nvSpPr>
            <p:cNvPr id="35" name="左大括号 3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7" name="矩形 36"/>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8" name="矩形 3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9" name="矩形 3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0" name="矩形 39"/>
          <p:cNvSpPr/>
          <p:nvPr/>
        </p:nvSpPr>
        <p:spPr>
          <a:xfrm>
            <a:off x="83194" y="99330"/>
            <a:ext cx="1184940"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3.3.3.2SR</a:t>
            </a:r>
            <a:r>
              <a:rPr lang="zh-CN" altLang="en-US" sz="1200" dirty="0">
                <a:solidFill>
                  <a:schemeClr val="bg1">
                    <a:lumMod val="75000"/>
                  </a:schemeClr>
                </a:solidFill>
                <a:latin typeface="SimSun" charset="-122"/>
                <a:ea typeface="SimSun" charset="-122"/>
                <a:cs typeface="SimSun" charset="-122"/>
              </a:rPr>
              <a:t>协议</a:t>
            </a:r>
          </a:p>
        </p:txBody>
      </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
        <p:nvSpPr>
          <p:cNvPr id="42" name="文本框 8"/>
          <p:cNvSpPr txBox="1"/>
          <p:nvPr/>
        </p:nvSpPr>
        <p:spPr>
          <a:xfrm>
            <a:off x="3021140" y="4459802"/>
            <a:ext cx="4843202" cy="1754326"/>
          </a:xfrm>
          <a:prstGeom prst="rect">
            <a:avLst/>
          </a:prstGeom>
          <a:noFill/>
          <a:ln w="9525">
            <a:solidFill>
              <a:schemeClr val="accent1"/>
            </a:solidFill>
          </a:ln>
        </p:spPr>
        <p:txBody>
          <a:bodyPr wrap="square" anchor="t">
            <a:spAutoFit/>
          </a:bodyPr>
          <a:lstStyle/>
          <a:p>
            <a:pPr>
              <a:lnSpc>
                <a:spcPct val="150000"/>
              </a:lnSpc>
            </a:pP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发送端缓存能力高。</a:t>
            </a:r>
            <a:endParaRPr lang="en-US" altLang="zh-CN" sz="2400" dirty="0">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接收端缓存能力高。</a:t>
            </a:r>
          </a:p>
        </p:txBody>
      </p:sp>
      <p:sp>
        <p:nvSpPr>
          <p:cNvPr id="44" name="矩形 43">
            <a:extLst>
              <a:ext uri="{FF2B5EF4-FFF2-40B4-BE49-F238E27FC236}">
                <a16:creationId xmlns:a16="http://schemas.microsoft.com/office/drawing/2014/main" id="{409450E7-880C-144A-8505-E8F5E5B6A784}"/>
              </a:ext>
            </a:extLst>
          </p:cNvPr>
          <p:cNvSpPr/>
          <p:nvPr/>
        </p:nvSpPr>
        <p:spPr>
          <a:xfrm>
            <a:off x="299796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5" name="矩形 44">
            <a:extLst>
              <a:ext uri="{FF2B5EF4-FFF2-40B4-BE49-F238E27FC236}">
                <a16:creationId xmlns:a16="http://schemas.microsoft.com/office/drawing/2014/main" id="{E593F563-0D85-834B-8AC4-720D6E974F19}"/>
              </a:ext>
            </a:extLst>
          </p:cNvPr>
          <p:cNvSpPr/>
          <p:nvPr/>
        </p:nvSpPr>
        <p:spPr>
          <a:xfrm>
            <a:off x="351548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6" name="矩形 45">
            <a:extLst>
              <a:ext uri="{FF2B5EF4-FFF2-40B4-BE49-F238E27FC236}">
                <a16:creationId xmlns:a16="http://schemas.microsoft.com/office/drawing/2014/main" id="{12469AF0-56CB-594D-B1A9-F59B996892B8}"/>
              </a:ext>
            </a:extLst>
          </p:cNvPr>
          <p:cNvSpPr/>
          <p:nvPr/>
        </p:nvSpPr>
        <p:spPr>
          <a:xfrm>
            <a:off x="403301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47" name="矩形 46">
            <a:extLst>
              <a:ext uri="{FF2B5EF4-FFF2-40B4-BE49-F238E27FC236}">
                <a16:creationId xmlns:a16="http://schemas.microsoft.com/office/drawing/2014/main" id="{FFD56F19-50F0-2B4D-A3D5-D72D8B002A48}"/>
              </a:ext>
            </a:extLst>
          </p:cNvPr>
          <p:cNvSpPr/>
          <p:nvPr/>
        </p:nvSpPr>
        <p:spPr>
          <a:xfrm>
            <a:off x="455053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8" name="矩形 47">
            <a:extLst>
              <a:ext uri="{FF2B5EF4-FFF2-40B4-BE49-F238E27FC236}">
                <a16:creationId xmlns:a16="http://schemas.microsoft.com/office/drawing/2014/main" id="{3C6158D0-8FF9-4244-BBD8-10E8D8DDD941}"/>
              </a:ext>
            </a:extLst>
          </p:cNvPr>
          <p:cNvSpPr/>
          <p:nvPr/>
        </p:nvSpPr>
        <p:spPr>
          <a:xfrm>
            <a:off x="506806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49" name="矩形 48">
            <a:extLst>
              <a:ext uri="{FF2B5EF4-FFF2-40B4-BE49-F238E27FC236}">
                <a16:creationId xmlns:a16="http://schemas.microsoft.com/office/drawing/2014/main" id="{50B911E1-E6D6-684D-882E-104388BE6DB9}"/>
              </a:ext>
            </a:extLst>
          </p:cNvPr>
          <p:cNvSpPr/>
          <p:nvPr/>
        </p:nvSpPr>
        <p:spPr>
          <a:xfrm>
            <a:off x="558558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0" name="矩形 49">
            <a:extLst>
              <a:ext uri="{FF2B5EF4-FFF2-40B4-BE49-F238E27FC236}">
                <a16:creationId xmlns:a16="http://schemas.microsoft.com/office/drawing/2014/main" id="{1C7B7DCC-09FC-9A4A-8607-3832D91B7370}"/>
              </a:ext>
            </a:extLst>
          </p:cNvPr>
          <p:cNvSpPr/>
          <p:nvPr/>
        </p:nvSpPr>
        <p:spPr>
          <a:xfrm>
            <a:off x="610311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1" name="矩形 50">
            <a:extLst>
              <a:ext uri="{FF2B5EF4-FFF2-40B4-BE49-F238E27FC236}">
                <a16:creationId xmlns:a16="http://schemas.microsoft.com/office/drawing/2014/main" id="{4E809284-5E57-8449-B1F3-08E75E0906F7}"/>
              </a:ext>
            </a:extLst>
          </p:cNvPr>
          <p:cNvSpPr/>
          <p:nvPr/>
        </p:nvSpPr>
        <p:spPr>
          <a:xfrm>
            <a:off x="662063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2" name="矩形 51">
            <a:extLst>
              <a:ext uri="{FF2B5EF4-FFF2-40B4-BE49-F238E27FC236}">
                <a16:creationId xmlns:a16="http://schemas.microsoft.com/office/drawing/2014/main" id="{23539A42-D41C-514F-A461-035014F0192E}"/>
              </a:ext>
            </a:extLst>
          </p:cNvPr>
          <p:cNvSpPr/>
          <p:nvPr/>
        </p:nvSpPr>
        <p:spPr>
          <a:xfrm>
            <a:off x="713816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3" name="矩形 52">
            <a:extLst>
              <a:ext uri="{FF2B5EF4-FFF2-40B4-BE49-F238E27FC236}">
                <a16:creationId xmlns:a16="http://schemas.microsoft.com/office/drawing/2014/main" id="{A0F3B5A7-AF44-6C43-9242-5D8004E414C1}"/>
              </a:ext>
            </a:extLst>
          </p:cNvPr>
          <p:cNvSpPr/>
          <p:nvPr/>
        </p:nvSpPr>
        <p:spPr>
          <a:xfrm>
            <a:off x="7655688"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4" name="矩形 53">
            <a:extLst>
              <a:ext uri="{FF2B5EF4-FFF2-40B4-BE49-F238E27FC236}">
                <a16:creationId xmlns:a16="http://schemas.microsoft.com/office/drawing/2014/main" id="{CD6D2FDC-7E8F-6047-AD12-841BFB3279DC}"/>
              </a:ext>
            </a:extLst>
          </p:cNvPr>
          <p:cNvSpPr/>
          <p:nvPr/>
        </p:nvSpPr>
        <p:spPr>
          <a:xfrm>
            <a:off x="8173213" y="2660136"/>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5" name="矩形 54">
            <a:extLst>
              <a:ext uri="{FF2B5EF4-FFF2-40B4-BE49-F238E27FC236}">
                <a16:creationId xmlns:a16="http://schemas.microsoft.com/office/drawing/2014/main" id="{36E68134-E125-B147-894C-5E8D2EE9A188}"/>
              </a:ext>
            </a:extLst>
          </p:cNvPr>
          <p:cNvSpPr/>
          <p:nvPr/>
        </p:nvSpPr>
        <p:spPr>
          <a:xfrm>
            <a:off x="6103113" y="2485511"/>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6" name="矩形 55">
            <a:extLst>
              <a:ext uri="{FF2B5EF4-FFF2-40B4-BE49-F238E27FC236}">
                <a16:creationId xmlns:a16="http://schemas.microsoft.com/office/drawing/2014/main" id="{A896676E-0100-A448-9249-39299E58E3F6}"/>
              </a:ext>
            </a:extLst>
          </p:cNvPr>
          <p:cNvSpPr/>
          <p:nvPr/>
        </p:nvSpPr>
        <p:spPr>
          <a:xfrm>
            <a:off x="6103113" y="3164961"/>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57" name="文本框 79">
            <a:extLst>
              <a:ext uri="{FF2B5EF4-FFF2-40B4-BE49-F238E27FC236}">
                <a16:creationId xmlns:a16="http://schemas.microsoft.com/office/drawing/2014/main" id="{29B26894-A4F5-3940-B8D5-B9BE0FA82EAC}"/>
              </a:ext>
            </a:extLst>
          </p:cNvPr>
          <p:cNvSpPr txBox="1"/>
          <p:nvPr/>
        </p:nvSpPr>
        <p:spPr>
          <a:xfrm>
            <a:off x="3069400" y="2731573"/>
            <a:ext cx="57451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  </a:t>
            </a:r>
            <a:r>
              <a:rPr lang="en-US" altLang="zh-CN" b="1">
                <a:solidFill>
                  <a:srgbClr val="A6A6A6"/>
                </a:solidFill>
                <a:latin typeface="Arial" panose="020B0604020202020204" pitchFamily="34" charset="0"/>
                <a:ea typeface="宋体" panose="02010600030101010101" pitchFamily="2" charset="-122"/>
              </a:rPr>
              <a:t>7</a:t>
            </a:r>
            <a:r>
              <a:rPr lang="en-US" altLang="zh-CN">
                <a:solidFill>
                  <a:srgbClr val="A6A6A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58" name="椭圆 57">
            <a:extLst>
              <a:ext uri="{FF2B5EF4-FFF2-40B4-BE49-F238E27FC236}">
                <a16:creationId xmlns:a16="http://schemas.microsoft.com/office/drawing/2014/main" id="{1C7985BB-7F36-774F-9606-D4C8F06D4337}"/>
              </a:ext>
            </a:extLst>
          </p:cNvPr>
          <p:cNvSpPr/>
          <p:nvPr/>
        </p:nvSpPr>
        <p:spPr>
          <a:xfrm>
            <a:off x="3053525" y="273157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60" name="椭圆 59">
            <a:extLst>
              <a:ext uri="{FF2B5EF4-FFF2-40B4-BE49-F238E27FC236}">
                <a16:creationId xmlns:a16="http://schemas.microsoft.com/office/drawing/2014/main" id="{1013E105-F61F-4D4B-A2A0-3FE5C5B88A74}"/>
              </a:ext>
            </a:extLst>
          </p:cNvPr>
          <p:cNvSpPr/>
          <p:nvPr/>
        </p:nvSpPr>
        <p:spPr>
          <a:xfrm>
            <a:off x="3571050" y="273157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61" name="椭圆 60">
            <a:extLst>
              <a:ext uri="{FF2B5EF4-FFF2-40B4-BE49-F238E27FC236}">
                <a16:creationId xmlns:a16="http://schemas.microsoft.com/office/drawing/2014/main" id="{D561C82C-52F6-6242-83D7-8C909244806D}"/>
              </a:ext>
            </a:extLst>
          </p:cNvPr>
          <p:cNvSpPr/>
          <p:nvPr/>
        </p:nvSpPr>
        <p:spPr>
          <a:xfrm>
            <a:off x="4088575" y="2731573"/>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62" name="椭圆 61">
            <a:extLst>
              <a:ext uri="{FF2B5EF4-FFF2-40B4-BE49-F238E27FC236}">
                <a16:creationId xmlns:a16="http://schemas.microsoft.com/office/drawing/2014/main" id="{EB70A7C3-1A6B-EC47-88F6-63C75A33C3AD}"/>
              </a:ext>
            </a:extLst>
          </p:cNvPr>
          <p:cNvSpPr/>
          <p:nvPr/>
        </p:nvSpPr>
        <p:spPr>
          <a:xfrm>
            <a:off x="4609275" y="273157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63" name="椭圆 62">
            <a:extLst>
              <a:ext uri="{FF2B5EF4-FFF2-40B4-BE49-F238E27FC236}">
                <a16:creationId xmlns:a16="http://schemas.microsoft.com/office/drawing/2014/main" id="{74D615D9-8320-6B4C-A2D2-425BE4560A23}"/>
              </a:ext>
            </a:extLst>
          </p:cNvPr>
          <p:cNvSpPr/>
          <p:nvPr/>
        </p:nvSpPr>
        <p:spPr>
          <a:xfrm>
            <a:off x="5131563" y="2731573"/>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64" name="椭圆 63">
            <a:extLst>
              <a:ext uri="{FF2B5EF4-FFF2-40B4-BE49-F238E27FC236}">
                <a16:creationId xmlns:a16="http://schemas.microsoft.com/office/drawing/2014/main" id="{42633A7B-0BA3-BB4F-B3CC-BCFC5F212C0D}"/>
              </a:ext>
            </a:extLst>
          </p:cNvPr>
          <p:cNvSpPr/>
          <p:nvPr/>
        </p:nvSpPr>
        <p:spPr>
          <a:xfrm>
            <a:off x="5617338" y="2714111"/>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65" name="矩形 64">
            <a:extLst>
              <a:ext uri="{FF2B5EF4-FFF2-40B4-BE49-F238E27FC236}">
                <a16:creationId xmlns:a16="http://schemas.microsoft.com/office/drawing/2014/main" id="{466BDA00-5247-494F-A225-9FD5681C564C}"/>
              </a:ext>
            </a:extLst>
          </p:cNvPr>
          <p:cNvSpPr/>
          <p:nvPr/>
        </p:nvSpPr>
        <p:spPr>
          <a:xfrm>
            <a:off x="8694548" y="2656961"/>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6" name="文本框 65">
            <a:extLst>
              <a:ext uri="{FF2B5EF4-FFF2-40B4-BE49-F238E27FC236}">
                <a16:creationId xmlns:a16="http://schemas.microsoft.com/office/drawing/2014/main" id="{A8D8FF01-2C3F-F24A-9123-02685F5F58BA}"/>
              </a:ext>
            </a:extLst>
          </p:cNvPr>
          <p:cNvSpPr txBox="1"/>
          <p:nvPr/>
        </p:nvSpPr>
        <p:spPr>
          <a:xfrm>
            <a:off x="8713915" y="2725858"/>
            <a:ext cx="486410" cy="368300"/>
          </a:xfrm>
          <a:prstGeom prst="rect">
            <a:avLst/>
          </a:prstGeom>
          <a:noFill/>
        </p:spPr>
        <p:txBody>
          <a:bodyPr wrap="square" rtlCol="0">
            <a:spAutoFit/>
          </a:bodyPr>
          <a:lstStyle/>
          <a:p>
            <a:r>
              <a:rPr lang="en-US" altLang="zh-CN">
                <a:solidFill>
                  <a:schemeClr val="accent6"/>
                </a:solidFill>
              </a:rPr>
              <a:t>12</a:t>
            </a:r>
          </a:p>
        </p:txBody>
      </p:sp>
      <p:sp>
        <p:nvSpPr>
          <p:cNvPr id="67" name="文本框 66">
            <a:extLst>
              <a:ext uri="{FF2B5EF4-FFF2-40B4-BE49-F238E27FC236}">
                <a16:creationId xmlns:a16="http://schemas.microsoft.com/office/drawing/2014/main" id="{1940B424-2424-1D4E-A3BE-612AD3381640}"/>
              </a:ext>
            </a:extLst>
          </p:cNvPr>
          <p:cNvSpPr txBox="1"/>
          <p:nvPr/>
        </p:nvSpPr>
        <p:spPr>
          <a:xfrm>
            <a:off x="1654501" y="2556716"/>
            <a:ext cx="1377752" cy="580415"/>
          </a:xfrm>
          <a:prstGeom prst="rect">
            <a:avLst/>
          </a:prstGeom>
          <a:noFill/>
        </p:spPr>
        <p:txBody>
          <a:bodyPr wrap="square" rtlCol="0">
            <a:spAutoFit/>
          </a:bodyPr>
          <a:lstStyle/>
          <a:p>
            <a:pPr>
              <a:lnSpc>
                <a:spcPct val="150000"/>
              </a:lnSpc>
            </a:pPr>
            <a:r>
              <a:rPr kumimoji="1" lang="zh-CN" altLang="en-US" sz="2400" dirty="0"/>
              <a:t>发送方：</a:t>
            </a:r>
            <a:endParaRPr kumimoji="1" lang="en-US" altLang="zh-CN" sz="2400" dirty="0"/>
          </a:p>
        </p:txBody>
      </p:sp>
    </p:spTree>
    <p:extLst>
      <p:ext uri="{BB962C8B-B14F-4D97-AF65-F5344CB8AC3E}">
        <p14:creationId xmlns:p14="http://schemas.microsoft.com/office/powerpoint/2010/main" val="6941594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89" name="文本框 45"/>
          <p:cNvSpPr txBox="1"/>
          <p:nvPr/>
        </p:nvSpPr>
        <p:spPr>
          <a:xfrm>
            <a:off x="906154" y="2192987"/>
            <a:ext cx="9550798" cy="1135054"/>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二、</a:t>
            </a: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 </a:t>
            </a:r>
            <a:r>
              <a:rPr kumimoji="1" lang="zh-CN" altLang="en-US" sz="2400" dirty="0">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zh-CN" altLang="en-US"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SR</a:t>
            </a:r>
            <a:r>
              <a:rPr lang="zh-CN" altLang="en-US" sz="2400" b="1" dirty="0">
                <a:latin typeface="Microsoft YaHei" charset="-122"/>
                <a:ea typeface="Microsoft YaHei" charset="-122"/>
                <a:cs typeface="Microsoft YaHei" charset="-122"/>
              </a:rPr>
              <a:t>发送方响应事件：</a:t>
            </a:r>
            <a:endParaRPr lang="en-US" altLang="zh-CN" sz="2400" b="1" dirty="0">
              <a:latin typeface="Microsoft YaHei" charset="-122"/>
              <a:ea typeface="Microsoft YaHei" charset="-122"/>
              <a:cs typeface="Microsoft YaHei" charset="-122"/>
            </a:endParaRPr>
          </a:p>
        </p:txBody>
      </p:sp>
      <p:grpSp>
        <p:nvGrpSpPr>
          <p:cNvPr id="34" name="组合 16"/>
          <p:cNvGrpSpPr/>
          <p:nvPr/>
        </p:nvGrpSpPr>
        <p:grpSpPr>
          <a:xfrm>
            <a:off x="6520354" y="296257"/>
            <a:ext cx="5627594" cy="1247734"/>
            <a:chOff x="5977894" y="281374"/>
            <a:chExt cx="5627594" cy="1247734"/>
          </a:xfrm>
        </p:grpSpPr>
        <p:sp>
          <p:nvSpPr>
            <p:cNvPr id="35" name="左大括号 3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7" name="矩形 36"/>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8" name="矩形 3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9" name="矩形 3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0" name="矩形 39"/>
          <p:cNvSpPr/>
          <p:nvPr/>
        </p:nvSpPr>
        <p:spPr>
          <a:xfrm>
            <a:off x="83194" y="99330"/>
            <a:ext cx="1184940"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3.3.3.2SR</a:t>
            </a:r>
            <a:r>
              <a:rPr lang="zh-CN" altLang="en-US" sz="1200" dirty="0">
                <a:solidFill>
                  <a:schemeClr val="bg1">
                    <a:lumMod val="75000"/>
                  </a:schemeClr>
                </a:solidFill>
                <a:latin typeface="SimSun" charset="-122"/>
                <a:ea typeface="SimSun" charset="-122"/>
                <a:cs typeface="SimSun" charset="-122"/>
              </a:rPr>
              <a:t>协议</a:t>
            </a:r>
          </a:p>
        </p:txBody>
      </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1256133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89" name="文本框 45"/>
          <p:cNvSpPr txBox="1"/>
          <p:nvPr/>
        </p:nvSpPr>
        <p:spPr>
          <a:xfrm>
            <a:off x="906154" y="2192987"/>
            <a:ext cx="9550798" cy="1689052"/>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二、</a:t>
            </a: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 </a:t>
            </a:r>
            <a:r>
              <a:rPr kumimoji="1" lang="zh-CN" altLang="en-US" sz="2400" dirty="0">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zh-CN" altLang="en-US"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SR</a:t>
            </a:r>
            <a:r>
              <a:rPr lang="zh-CN" altLang="en-US" sz="2400" b="1" dirty="0">
                <a:latin typeface="Microsoft YaHei" charset="-122"/>
                <a:ea typeface="Microsoft YaHei" charset="-122"/>
                <a:cs typeface="Microsoft YaHei" charset="-122"/>
              </a:rPr>
              <a:t>发送方响应事件：</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solidFill>
                  <a:schemeClr val="tx1"/>
                </a:solidFill>
                <a:latin typeface="Microsoft YaHei" charset="-122"/>
                <a:ea typeface="Microsoft YaHei" charset="-122"/>
                <a:cs typeface="Microsoft YaHei" charset="-122"/>
              </a:rPr>
              <a:t>       </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、上层调用。</a:t>
            </a:r>
            <a:endParaRPr lang="en-US" altLang="zh-CN" sz="2400" dirty="0">
              <a:solidFill>
                <a:schemeClr val="tx1"/>
              </a:solidFill>
              <a:latin typeface="Microsoft YaHei" charset="-122"/>
              <a:ea typeface="Microsoft YaHei" charset="-122"/>
              <a:cs typeface="Microsoft YaHei" charset="-122"/>
            </a:endParaRPr>
          </a:p>
        </p:txBody>
      </p:sp>
      <p:grpSp>
        <p:nvGrpSpPr>
          <p:cNvPr id="34" name="组合 16"/>
          <p:cNvGrpSpPr/>
          <p:nvPr/>
        </p:nvGrpSpPr>
        <p:grpSpPr>
          <a:xfrm>
            <a:off x="6520354" y="296257"/>
            <a:ext cx="5627594" cy="1247734"/>
            <a:chOff x="5977894" y="281374"/>
            <a:chExt cx="5627594" cy="1247734"/>
          </a:xfrm>
        </p:grpSpPr>
        <p:sp>
          <p:nvSpPr>
            <p:cNvPr id="35" name="左大括号 3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7" name="矩形 36"/>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8" name="矩形 3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9" name="矩形 3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0" name="矩形 39"/>
          <p:cNvSpPr/>
          <p:nvPr/>
        </p:nvSpPr>
        <p:spPr>
          <a:xfrm>
            <a:off x="83194" y="99330"/>
            <a:ext cx="1184940"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3.3.3.2SR</a:t>
            </a:r>
            <a:r>
              <a:rPr lang="zh-CN" altLang="en-US" sz="1200" dirty="0">
                <a:solidFill>
                  <a:schemeClr val="bg1">
                    <a:lumMod val="75000"/>
                  </a:schemeClr>
                </a:solidFill>
                <a:latin typeface="SimSun" charset="-122"/>
                <a:ea typeface="SimSun" charset="-122"/>
                <a:cs typeface="SimSun" charset="-122"/>
              </a:rPr>
              <a:t>协议</a:t>
            </a:r>
          </a:p>
        </p:txBody>
      </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69040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文本框 3"/>
          <p:cNvSpPr txBox="1"/>
          <p:nvPr/>
        </p:nvSpPr>
        <p:spPr>
          <a:xfrm>
            <a:off x="2316866" y="2483876"/>
            <a:ext cx="1451861" cy="113505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第二章</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网络应用</a:t>
            </a:r>
          </a:p>
        </p:txBody>
      </p:sp>
      <p:sp>
        <p:nvSpPr>
          <p:cNvPr id="5" name="左大括号 4"/>
          <p:cNvSpPr/>
          <p:nvPr/>
        </p:nvSpPr>
        <p:spPr>
          <a:xfrm>
            <a:off x="3768727" y="1116107"/>
            <a:ext cx="372967" cy="4195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endParaRPr>
          </a:p>
        </p:txBody>
      </p:sp>
      <p:sp>
        <p:nvSpPr>
          <p:cNvPr id="6" name="文本框 5"/>
          <p:cNvSpPr txBox="1"/>
          <p:nvPr/>
        </p:nvSpPr>
        <p:spPr>
          <a:xfrm>
            <a:off x="4327791" y="938388"/>
            <a:ext cx="6235700" cy="45243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第一节 计算机网络应用体系结构</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第二节 网络应用通信的基本原理</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第三节 域名系统（</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DNS</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第四节 万维网应用</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第五节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Internet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电子邮件</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第六节 </a:t>
            </a:r>
            <a:r>
              <a:rPr kumimoji="0" lang="en-US" altLang="zh-CN"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FTP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第七节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第八节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Socket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编程基础</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257842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092158" y="1832241"/>
            <a:ext cx="10002190" cy="279704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二、</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应用特点</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、应用的对等方是用户的计算机。</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2</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、很强的应用规模伸缩性。</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3</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4</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p>
        </p:txBody>
      </p:sp>
      <p:sp>
        <p:nvSpPr>
          <p:cNvPr id="4" name="文本框 6"/>
          <p:cNvSpPr txBox="1"/>
          <p:nvPr/>
        </p:nvSpPr>
        <p:spPr>
          <a:xfrm>
            <a:off x="735180" y="596787"/>
            <a:ext cx="8821420"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2.7.1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47552710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89" name="文本框 45"/>
          <p:cNvSpPr txBox="1"/>
          <p:nvPr/>
        </p:nvSpPr>
        <p:spPr>
          <a:xfrm>
            <a:off x="906154" y="2192987"/>
            <a:ext cx="9550798" cy="2243050"/>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二、</a:t>
            </a: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 </a:t>
            </a:r>
            <a:r>
              <a:rPr kumimoji="1" lang="zh-CN" altLang="en-US" sz="2400" dirty="0">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zh-CN" altLang="en-US"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SR</a:t>
            </a:r>
            <a:r>
              <a:rPr lang="zh-CN" altLang="en-US" sz="2400" b="1" dirty="0">
                <a:latin typeface="Microsoft YaHei" charset="-122"/>
                <a:ea typeface="Microsoft YaHei" charset="-122"/>
                <a:cs typeface="Microsoft YaHei" charset="-122"/>
              </a:rPr>
              <a:t>发送方响应事件：</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solidFill>
                  <a:schemeClr val="tx1"/>
                </a:solidFill>
                <a:latin typeface="Microsoft YaHei" charset="-122"/>
                <a:ea typeface="Microsoft YaHei" charset="-122"/>
                <a:cs typeface="Microsoft YaHei" charset="-122"/>
              </a:rPr>
              <a:t>       </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、上层调用。</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、计时器超时。发送方对每个分组进行计时。</a:t>
            </a:r>
            <a:endParaRPr lang="en-US" altLang="zh-CN" sz="2400" dirty="0">
              <a:latin typeface="Microsoft YaHei" charset="-122"/>
              <a:ea typeface="Microsoft YaHei" charset="-122"/>
              <a:cs typeface="Microsoft YaHei" charset="-122"/>
            </a:endParaRPr>
          </a:p>
        </p:txBody>
      </p:sp>
      <p:grpSp>
        <p:nvGrpSpPr>
          <p:cNvPr id="34" name="组合 16"/>
          <p:cNvGrpSpPr/>
          <p:nvPr/>
        </p:nvGrpSpPr>
        <p:grpSpPr>
          <a:xfrm>
            <a:off x="6520354" y="296257"/>
            <a:ext cx="5627594" cy="1247734"/>
            <a:chOff x="5977894" y="281374"/>
            <a:chExt cx="5627594" cy="1247734"/>
          </a:xfrm>
        </p:grpSpPr>
        <p:sp>
          <p:nvSpPr>
            <p:cNvPr id="35" name="左大括号 3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7" name="矩形 36"/>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8" name="矩形 3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9" name="矩形 3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0" name="矩形 39"/>
          <p:cNvSpPr/>
          <p:nvPr/>
        </p:nvSpPr>
        <p:spPr>
          <a:xfrm>
            <a:off x="83194" y="99330"/>
            <a:ext cx="1184940"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3.3.3.2SR</a:t>
            </a:r>
            <a:r>
              <a:rPr lang="zh-CN" altLang="en-US" sz="1200" dirty="0">
                <a:solidFill>
                  <a:schemeClr val="bg1">
                    <a:lumMod val="75000"/>
                  </a:schemeClr>
                </a:solidFill>
                <a:latin typeface="SimSun" charset="-122"/>
                <a:ea typeface="SimSun" charset="-122"/>
                <a:cs typeface="SimSun" charset="-122"/>
              </a:rPr>
              <a:t>协议</a:t>
            </a:r>
          </a:p>
        </p:txBody>
      </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65428936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89" name="文本框 45"/>
          <p:cNvSpPr txBox="1"/>
          <p:nvPr/>
        </p:nvSpPr>
        <p:spPr>
          <a:xfrm>
            <a:off x="906154" y="2192987"/>
            <a:ext cx="9550798" cy="2862322"/>
          </a:xfrm>
          <a:prstGeom prst="rect">
            <a:avLst/>
          </a:prstGeom>
          <a:noFill/>
          <a:ln w="9525">
            <a:noFill/>
          </a:ln>
        </p:spPr>
        <p:txBody>
          <a:bodyPr wrap="square" anchor="t">
            <a:spAutoFit/>
          </a:bodyPr>
          <a:lstStyle/>
          <a:p>
            <a:pPr>
              <a:lnSpc>
                <a:spcPct val="150000"/>
              </a:lnSpc>
            </a:pPr>
            <a:r>
              <a:rPr lang="zh-CN" altLang="en-US" sz="2400" dirty="0">
                <a:latin typeface="Microsoft YaHei" charset="-122"/>
                <a:ea typeface="Microsoft YaHei" charset="-122"/>
                <a:cs typeface="Microsoft YaHei" charset="-122"/>
              </a:rPr>
              <a:t>二、</a:t>
            </a: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 </a:t>
            </a:r>
            <a:r>
              <a:rPr kumimoji="1" lang="zh-CN" altLang="en-US" sz="2400" dirty="0">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zh-CN" altLang="en-US"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b="1" dirty="0">
                <a:latin typeface="Microsoft YaHei" charset="-122"/>
                <a:ea typeface="Microsoft YaHei" charset="-122"/>
                <a:cs typeface="Microsoft YaHei" charset="-122"/>
              </a:rPr>
              <a:t>       </a:t>
            </a:r>
            <a:r>
              <a:rPr lang="en-US" altLang="zh-CN" sz="2400" b="1" dirty="0">
                <a:latin typeface="Microsoft YaHei" charset="-122"/>
                <a:ea typeface="Microsoft YaHei" charset="-122"/>
                <a:cs typeface="Microsoft YaHei" charset="-122"/>
              </a:rPr>
              <a:t>SR</a:t>
            </a:r>
            <a:r>
              <a:rPr lang="zh-CN" altLang="en-US" sz="2400" b="1" dirty="0">
                <a:latin typeface="Microsoft YaHei" charset="-122"/>
                <a:ea typeface="Microsoft YaHei" charset="-122"/>
                <a:cs typeface="Microsoft YaHei" charset="-122"/>
              </a:rPr>
              <a:t>发送方响应事件：</a:t>
            </a:r>
            <a:endParaRPr lang="en-US" altLang="zh-CN" sz="2400" b="1" dirty="0">
              <a:latin typeface="Microsoft YaHei" charset="-122"/>
              <a:ea typeface="Microsoft YaHei" charset="-122"/>
              <a:cs typeface="Microsoft YaHei" charset="-122"/>
            </a:endParaRPr>
          </a:p>
          <a:p>
            <a:pPr>
              <a:lnSpc>
                <a:spcPct val="150000"/>
              </a:lnSpc>
            </a:pPr>
            <a:r>
              <a:rPr lang="zh-CN" altLang="en-US" sz="2400" dirty="0">
                <a:solidFill>
                  <a:schemeClr val="tx1"/>
                </a:solidFill>
                <a:latin typeface="Microsoft YaHei" charset="-122"/>
                <a:ea typeface="Microsoft YaHei" charset="-122"/>
                <a:cs typeface="Microsoft YaHei" charset="-122"/>
              </a:rPr>
              <a:t>       </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、上层调用。</a:t>
            </a:r>
            <a:endParaRPr lang="en-US" altLang="zh-CN" sz="2400" dirty="0">
              <a:solidFill>
                <a:schemeClr val="tx1"/>
              </a:solidFill>
              <a:latin typeface="Microsoft YaHei" charset="-122"/>
              <a:ea typeface="Microsoft YaHei" charset="-122"/>
              <a:cs typeface="Microsoft YaHei" charset="-122"/>
            </a:endParaRPr>
          </a:p>
          <a:p>
            <a:pPr>
              <a:lnSpc>
                <a:spcPct val="150000"/>
              </a:lnSpc>
            </a:pPr>
            <a:r>
              <a:rPr lang="zh-CN" altLang="en-US" sz="2400" dirty="0">
                <a:latin typeface="Microsoft YaHei" charset="-122"/>
                <a:ea typeface="Microsoft YaHei" charset="-122"/>
                <a:cs typeface="Microsoft YaHei" charset="-122"/>
              </a:rPr>
              <a:t>       </a:t>
            </a: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、计时器超时。发送方对每个分组进行计时。</a:t>
            </a:r>
            <a:endParaRPr lang="en-US" altLang="zh-CN" sz="2400" dirty="0">
              <a:latin typeface="Microsoft YaHei" charset="-122"/>
              <a:ea typeface="Microsoft YaHei" charset="-122"/>
              <a:cs typeface="Microsoft YaHei" charset="-122"/>
            </a:endParaRPr>
          </a:p>
          <a:p>
            <a:pPr>
              <a:lnSpc>
                <a:spcPct val="150000"/>
              </a:lnSpc>
            </a:pPr>
            <a:r>
              <a:rPr lang="zh-CN" altLang="en-US" sz="2400" dirty="0">
                <a:solidFill>
                  <a:schemeClr val="tx1"/>
                </a:solidFill>
                <a:latin typeface="Microsoft YaHei" charset="-122"/>
                <a:ea typeface="Microsoft YaHei" charset="-122"/>
                <a:cs typeface="Microsoft YaHei" charset="-122"/>
              </a:rPr>
              <a:t>       </a:t>
            </a:r>
            <a:r>
              <a:rPr lang="en-US" altLang="zh-CN" sz="2400" dirty="0">
                <a:solidFill>
                  <a:schemeClr val="tx1"/>
                </a:solidFill>
                <a:latin typeface="Microsoft YaHei" charset="-122"/>
                <a:ea typeface="Microsoft YaHei" charset="-122"/>
                <a:cs typeface="Microsoft YaHei" charset="-122"/>
              </a:rPr>
              <a:t>3</a:t>
            </a:r>
            <a:r>
              <a:rPr lang="zh-CN" altLang="en-US" sz="2400" dirty="0">
                <a:solidFill>
                  <a:schemeClr val="tx1"/>
                </a:solidFill>
                <a:latin typeface="Microsoft YaHei" charset="-122"/>
                <a:ea typeface="Microsoft YaHei" charset="-122"/>
                <a:cs typeface="Microsoft YaHei" charset="-122"/>
              </a:rPr>
              <a:t>、收到</a:t>
            </a:r>
            <a:r>
              <a:rPr lang="en-US" altLang="zh-CN" sz="2400" dirty="0" err="1">
                <a:solidFill>
                  <a:schemeClr val="tx1"/>
                </a:solidFill>
                <a:latin typeface="Microsoft YaHei" charset="-122"/>
                <a:ea typeface="Microsoft YaHei" charset="-122"/>
                <a:cs typeface="Microsoft YaHei" charset="-122"/>
              </a:rPr>
              <a:t>ACKn</a:t>
            </a:r>
            <a:r>
              <a:rPr lang="zh-CN" altLang="en-US" sz="2400" dirty="0">
                <a:solidFill>
                  <a:schemeClr val="tx1"/>
                </a:solidFill>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SR</a:t>
            </a:r>
            <a:r>
              <a:rPr lang="zh-CN" altLang="en-US" sz="2400" dirty="0">
                <a:solidFill>
                  <a:schemeClr val="tx1"/>
                </a:solidFill>
                <a:latin typeface="Microsoft YaHei" charset="-122"/>
                <a:ea typeface="Microsoft YaHei" charset="-122"/>
                <a:cs typeface="Microsoft YaHei" charset="-122"/>
              </a:rPr>
              <a:t>协议采取逐个确认方式。</a:t>
            </a:r>
          </a:p>
        </p:txBody>
      </p:sp>
      <p:grpSp>
        <p:nvGrpSpPr>
          <p:cNvPr id="34" name="组合 16"/>
          <p:cNvGrpSpPr/>
          <p:nvPr/>
        </p:nvGrpSpPr>
        <p:grpSpPr>
          <a:xfrm>
            <a:off x="6520354" y="296257"/>
            <a:ext cx="5627594" cy="1247734"/>
            <a:chOff x="5977894" y="281374"/>
            <a:chExt cx="5627594" cy="1247734"/>
          </a:xfrm>
        </p:grpSpPr>
        <p:sp>
          <p:nvSpPr>
            <p:cNvPr id="35" name="左大括号 34"/>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37" name="矩形 36"/>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38" name="矩形 37"/>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39" name="矩形 38"/>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40" name="矩形 39"/>
          <p:cNvSpPr/>
          <p:nvPr/>
        </p:nvSpPr>
        <p:spPr>
          <a:xfrm>
            <a:off x="83194" y="99330"/>
            <a:ext cx="1184940"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3.3.3.2SR</a:t>
            </a:r>
            <a:r>
              <a:rPr lang="zh-CN" altLang="en-US" sz="1200" dirty="0">
                <a:solidFill>
                  <a:schemeClr val="bg1">
                    <a:lumMod val="75000"/>
                  </a:schemeClr>
                </a:solidFill>
                <a:latin typeface="SimSun" charset="-122"/>
                <a:ea typeface="SimSun" charset="-122"/>
                <a:cs typeface="SimSun" charset="-122"/>
              </a:rPr>
              <a:t>协议</a:t>
            </a:r>
          </a:p>
        </p:txBody>
      </p:sp>
      <p:sp>
        <p:nvSpPr>
          <p:cNvPr id="41" name="文本框 40"/>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00319311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3" name="文本框 8"/>
          <p:cNvSpPr txBox="1"/>
          <p:nvPr/>
        </p:nvSpPr>
        <p:spPr>
          <a:xfrm>
            <a:off x="829700" y="1670023"/>
            <a:ext cx="9180322" cy="581057"/>
          </a:xfrm>
          <a:prstGeom prst="rect">
            <a:avLst/>
          </a:prstGeom>
          <a:noFill/>
          <a:ln w="9525">
            <a:noFill/>
          </a:ln>
        </p:spPr>
        <p:txBody>
          <a:bodyPr wrap="square" anchor="t">
            <a:spAutoFit/>
          </a:bodyPr>
          <a:lstStyle/>
          <a:p>
            <a:pPr>
              <a:lnSpc>
                <a:spcPct val="150000"/>
              </a:lnSpc>
            </a:pP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GBN</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 </a:t>
            </a:r>
            <a:r>
              <a:rPr lang="zh-CN" altLang="en-US" sz="2400" dirty="0">
                <a:solidFill>
                  <a:schemeClr val="tx1"/>
                </a:solidFill>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en-US" altLang="zh-CN"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endParaRPr lang="zh-CN" altLang="en-US" sz="213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8" name="矩形 67"/>
          <p:cNvSpPr/>
          <p:nvPr/>
        </p:nvSpPr>
        <p:spPr>
          <a:xfrm>
            <a:off x="2947988"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69" name="矩形 68"/>
          <p:cNvSpPr/>
          <p:nvPr/>
        </p:nvSpPr>
        <p:spPr>
          <a:xfrm>
            <a:off x="3465513"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0" name="矩形 69"/>
          <p:cNvSpPr/>
          <p:nvPr/>
        </p:nvSpPr>
        <p:spPr>
          <a:xfrm>
            <a:off x="3983038"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71" name="矩形 70"/>
          <p:cNvSpPr/>
          <p:nvPr/>
        </p:nvSpPr>
        <p:spPr>
          <a:xfrm>
            <a:off x="4500563"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2" name="矩形 71"/>
          <p:cNvSpPr/>
          <p:nvPr/>
        </p:nvSpPr>
        <p:spPr>
          <a:xfrm>
            <a:off x="5018088"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3" name="矩形 72"/>
          <p:cNvSpPr/>
          <p:nvPr/>
        </p:nvSpPr>
        <p:spPr>
          <a:xfrm>
            <a:off x="5535613"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4" name="矩形 73"/>
          <p:cNvSpPr/>
          <p:nvPr/>
        </p:nvSpPr>
        <p:spPr>
          <a:xfrm>
            <a:off x="6053138"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5" name="矩形 74"/>
          <p:cNvSpPr/>
          <p:nvPr/>
        </p:nvSpPr>
        <p:spPr>
          <a:xfrm>
            <a:off x="6570663"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6" name="矩形 75"/>
          <p:cNvSpPr/>
          <p:nvPr/>
        </p:nvSpPr>
        <p:spPr>
          <a:xfrm>
            <a:off x="7088188"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7" name="矩形 76"/>
          <p:cNvSpPr/>
          <p:nvPr/>
        </p:nvSpPr>
        <p:spPr>
          <a:xfrm>
            <a:off x="7605713"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8" name="矩形 77"/>
          <p:cNvSpPr/>
          <p:nvPr/>
        </p:nvSpPr>
        <p:spPr>
          <a:xfrm>
            <a:off x="8123238" y="2946400"/>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79" name="矩形 78"/>
          <p:cNvSpPr/>
          <p:nvPr/>
        </p:nvSpPr>
        <p:spPr>
          <a:xfrm>
            <a:off x="6546850" y="2771775"/>
            <a:ext cx="541338"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81" name="矩形 80"/>
          <p:cNvSpPr/>
          <p:nvPr/>
        </p:nvSpPr>
        <p:spPr>
          <a:xfrm>
            <a:off x="6559550" y="3451225"/>
            <a:ext cx="528638"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859" name="文本框 79"/>
          <p:cNvSpPr txBox="1"/>
          <p:nvPr/>
        </p:nvSpPr>
        <p:spPr>
          <a:xfrm>
            <a:off x="3019425" y="3017838"/>
            <a:ext cx="57451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  </a:t>
            </a:r>
            <a:r>
              <a:rPr lang="en-US" altLang="zh-CN" b="1">
                <a:solidFill>
                  <a:srgbClr val="A6A6A6"/>
                </a:solidFill>
                <a:latin typeface="Arial" panose="020B0604020202020204" pitchFamily="34" charset="0"/>
                <a:ea typeface="宋体" panose="02010600030101010101" pitchFamily="2" charset="-122"/>
              </a:rPr>
              <a:t>7</a:t>
            </a:r>
            <a:r>
              <a:rPr lang="en-US" altLang="zh-CN">
                <a:solidFill>
                  <a:srgbClr val="A6A6A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83" name="椭圆 82"/>
          <p:cNvSpPr/>
          <p:nvPr/>
        </p:nvSpPr>
        <p:spPr>
          <a:xfrm>
            <a:off x="3003550" y="3017838"/>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84" name="椭圆 83"/>
          <p:cNvSpPr/>
          <p:nvPr/>
        </p:nvSpPr>
        <p:spPr>
          <a:xfrm>
            <a:off x="3521075" y="3017838"/>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85" name="椭圆 84"/>
          <p:cNvSpPr/>
          <p:nvPr/>
        </p:nvSpPr>
        <p:spPr>
          <a:xfrm>
            <a:off x="4038600" y="3017838"/>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86" name="椭圆 85"/>
          <p:cNvSpPr/>
          <p:nvPr/>
        </p:nvSpPr>
        <p:spPr>
          <a:xfrm>
            <a:off x="4559300" y="3017838"/>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01" name="椭圆 100"/>
          <p:cNvSpPr/>
          <p:nvPr/>
        </p:nvSpPr>
        <p:spPr>
          <a:xfrm>
            <a:off x="5081588" y="3017838"/>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02" name="椭圆 101"/>
          <p:cNvSpPr/>
          <p:nvPr/>
        </p:nvSpPr>
        <p:spPr>
          <a:xfrm>
            <a:off x="5567363" y="3000375"/>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03" name="矩形 102"/>
          <p:cNvSpPr/>
          <p:nvPr/>
        </p:nvSpPr>
        <p:spPr>
          <a:xfrm>
            <a:off x="2947988"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4" name="矩形 103"/>
          <p:cNvSpPr/>
          <p:nvPr/>
        </p:nvSpPr>
        <p:spPr>
          <a:xfrm>
            <a:off x="3465513"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5" name="矩形 104"/>
          <p:cNvSpPr/>
          <p:nvPr/>
        </p:nvSpPr>
        <p:spPr>
          <a:xfrm>
            <a:off x="3983038"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t>3</a:t>
            </a:r>
          </a:p>
        </p:txBody>
      </p:sp>
      <p:sp>
        <p:nvSpPr>
          <p:cNvPr id="106" name="矩形 105"/>
          <p:cNvSpPr/>
          <p:nvPr/>
        </p:nvSpPr>
        <p:spPr>
          <a:xfrm>
            <a:off x="4500563"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7" name="矩形 106"/>
          <p:cNvSpPr/>
          <p:nvPr/>
        </p:nvSpPr>
        <p:spPr>
          <a:xfrm>
            <a:off x="5018088"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8" name="矩形 107"/>
          <p:cNvSpPr/>
          <p:nvPr/>
        </p:nvSpPr>
        <p:spPr>
          <a:xfrm>
            <a:off x="5535613"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09" name="矩形 108"/>
          <p:cNvSpPr/>
          <p:nvPr/>
        </p:nvSpPr>
        <p:spPr>
          <a:xfrm>
            <a:off x="6053138"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0" name="矩形 109"/>
          <p:cNvSpPr/>
          <p:nvPr/>
        </p:nvSpPr>
        <p:spPr>
          <a:xfrm>
            <a:off x="6570663"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1" name="矩形 110"/>
          <p:cNvSpPr/>
          <p:nvPr/>
        </p:nvSpPr>
        <p:spPr>
          <a:xfrm>
            <a:off x="7088188"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2" name="矩形 111"/>
          <p:cNvSpPr/>
          <p:nvPr/>
        </p:nvSpPr>
        <p:spPr>
          <a:xfrm>
            <a:off x="7605713"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3" name="矩形 112"/>
          <p:cNvSpPr/>
          <p:nvPr/>
        </p:nvSpPr>
        <p:spPr>
          <a:xfrm>
            <a:off x="8123238" y="5529263"/>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4" name="矩形 113"/>
          <p:cNvSpPr/>
          <p:nvPr/>
        </p:nvSpPr>
        <p:spPr>
          <a:xfrm>
            <a:off x="6053138" y="5354638"/>
            <a:ext cx="1554163" cy="17462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15" name="矩形 114"/>
          <p:cNvSpPr/>
          <p:nvPr/>
        </p:nvSpPr>
        <p:spPr>
          <a:xfrm>
            <a:off x="6053138" y="6034088"/>
            <a:ext cx="1535113" cy="18891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35879" name="文本框 79"/>
          <p:cNvSpPr txBox="1"/>
          <p:nvPr/>
        </p:nvSpPr>
        <p:spPr>
          <a:xfrm>
            <a:off x="3019425" y="5600700"/>
            <a:ext cx="5745163" cy="368300"/>
          </a:xfrm>
          <a:prstGeom prst="rect">
            <a:avLst/>
          </a:prstGeom>
          <a:noFill/>
          <a:ln w="9525">
            <a:noFill/>
          </a:ln>
        </p:spPr>
        <p:txBody>
          <a:bodyPr wrap="square" anchor="t">
            <a:spAutoFit/>
          </a:bodyPr>
          <a:lstStyle/>
          <a:p>
            <a:r>
              <a:rPr lang="en-US" altLang="zh-CN">
                <a:latin typeface="Arial" panose="020B0604020202020204" pitchFamily="34" charset="0"/>
                <a:ea typeface="宋体" panose="02010600030101010101" pitchFamily="2" charset="-122"/>
              </a:rPr>
              <a:t>1      2       3      4      </a:t>
            </a:r>
            <a:r>
              <a:rPr lang="en-US" altLang="zh-CN" b="1">
                <a:latin typeface="Arial" panose="020B0604020202020204" pitchFamily="34" charset="0"/>
                <a:ea typeface="宋体" panose="02010600030101010101" pitchFamily="2" charset="-122"/>
              </a:rPr>
              <a:t>5</a:t>
            </a:r>
            <a:r>
              <a:rPr lang="en-US" altLang="zh-CN">
                <a:solidFill>
                  <a:srgbClr val="D9D9D9"/>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a:solidFill>
                  <a:srgbClr val="D9D9D9"/>
                </a:solidFill>
                <a:latin typeface="Arial" panose="020B0604020202020204" pitchFamily="34" charset="0"/>
                <a:ea typeface="宋体" panose="02010600030101010101" pitchFamily="2" charset="-122"/>
              </a:rPr>
              <a:t> </a:t>
            </a:r>
            <a:r>
              <a:rPr lang="en-US" altLang="zh-CN" b="1">
                <a:latin typeface="Arial" panose="020B0604020202020204" pitchFamily="34" charset="0"/>
                <a:ea typeface="宋体" panose="02010600030101010101" pitchFamily="2" charset="-122"/>
              </a:rPr>
              <a:t>6</a:t>
            </a:r>
            <a:r>
              <a:rPr lang="en-US" altLang="zh-CN">
                <a:latin typeface="Arial" panose="020B0604020202020204" pitchFamily="34" charset="0"/>
                <a:ea typeface="宋体" panose="02010600030101010101" pitchFamily="2" charset="-122"/>
              </a:rPr>
              <a:t>    </a:t>
            </a:r>
            <a:r>
              <a:rPr lang="en-US" altLang="zh-CN">
                <a:solidFill>
                  <a:srgbClr val="A6A6A6"/>
                </a:solidFill>
                <a:latin typeface="Arial" panose="020B0604020202020204" pitchFamily="34" charset="0"/>
                <a:ea typeface="宋体" panose="02010600030101010101" pitchFamily="2" charset="-122"/>
              </a:rPr>
              <a:t>  </a:t>
            </a:r>
            <a:r>
              <a:rPr lang="en-US" altLang="zh-CN" b="1">
                <a:solidFill>
                  <a:srgbClr val="A6A6A6"/>
                </a:solidFill>
                <a:latin typeface="Arial" panose="020B0604020202020204" pitchFamily="34" charset="0"/>
                <a:ea typeface="宋体" panose="02010600030101010101" pitchFamily="2" charset="-122"/>
              </a:rPr>
              <a:t>7</a:t>
            </a:r>
            <a:r>
              <a:rPr lang="en-US" altLang="zh-CN">
                <a:solidFill>
                  <a:srgbClr val="A6A6A6"/>
                </a:solidFill>
                <a:latin typeface="Arial" panose="020B0604020202020204" pitchFamily="34" charset="0"/>
                <a:ea typeface="宋体" panose="02010600030101010101" pitchFamily="2" charset="-122"/>
              </a:rPr>
              <a:t> </a:t>
            </a:r>
            <a:r>
              <a:rPr lang="en-US" altLang="zh-CN">
                <a:latin typeface="Arial" panose="020B0604020202020204" pitchFamily="34" charset="0"/>
                <a:ea typeface="宋体" panose="02010600030101010101" pitchFamily="2" charset="-122"/>
              </a:rPr>
              <a:t>     </a:t>
            </a:r>
            <a:r>
              <a:rPr lang="en-US" altLang="zh-CN" b="1">
                <a:solidFill>
                  <a:schemeClr val="bg1">
                    <a:lumMod val="65000"/>
                  </a:schemeClr>
                </a:solidFill>
                <a:latin typeface="Arial" panose="020B0604020202020204" pitchFamily="34" charset="0"/>
                <a:ea typeface="宋体" panose="02010600030101010101" pitchFamily="2" charset="-122"/>
              </a:rPr>
              <a:t>8</a:t>
            </a:r>
            <a:r>
              <a:rPr lang="en-US" altLang="zh-CN">
                <a:latin typeface="Arial" panose="020B0604020202020204" pitchFamily="34" charset="0"/>
                <a:ea typeface="宋体" panose="02010600030101010101" pitchFamily="2" charset="-122"/>
              </a:rPr>
              <a:t>      </a:t>
            </a:r>
            <a:r>
              <a:rPr lang="en-US" altLang="zh-CN" b="1">
                <a:solidFill>
                  <a:srgbClr val="BFBFBF"/>
                </a:solidFill>
                <a:latin typeface="Arial" panose="020B0604020202020204" pitchFamily="34" charset="0"/>
                <a:ea typeface="宋体" panose="02010600030101010101" pitchFamily="2" charset="-122"/>
              </a:rPr>
              <a:t>9</a:t>
            </a:r>
            <a:r>
              <a:rPr lang="en-US" altLang="zh-CN">
                <a:latin typeface="Arial" panose="020B0604020202020204" pitchFamily="34" charset="0"/>
                <a:ea typeface="宋体" panose="02010600030101010101" pitchFamily="2" charset="-122"/>
              </a:rPr>
              <a:t>      </a:t>
            </a:r>
            <a:r>
              <a:rPr lang="en-US" altLang="zh-CN" b="1">
                <a:solidFill>
                  <a:srgbClr val="FF0000"/>
                </a:solidFill>
                <a:latin typeface="Arial" panose="020B0604020202020204" pitchFamily="34" charset="0"/>
                <a:ea typeface="宋体" panose="02010600030101010101" pitchFamily="2" charset="-122"/>
              </a:rPr>
              <a:t>10</a:t>
            </a:r>
            <a:r>
              <a:rPr lang="en-US" altLang="zh-CN">
                <a:latin typeface="Arial" panose="020B0604020202020204" pitchFamily="34" charset="0"/>
                <a:ea typeface="宋体" panose="02010600030101010101" pitchFamily="2" charset="-122"/>
              </a:rPr>
              <a:t>    </a:t>
            </a:r>
            <a:r>
              <a:rPr lang="en-US" altLang="zh-CN">
                <a:solidFill>
                  <a:srgbClr val="FF0000"/>
                </a:solidFill>
                <a:latin typeface="Arial" panose="020B0604020202020204" pitchFamily="34" charset="0"/>
                <a:ea typeface="宋体" panose="02010600030101010101" pitchFamily="2" charset="-122"/>
              </a:rPr>
              <a:t>11</a:t>
            </a:r>
            <a:r>
              <a:rPr lang="en-US" altLang="zh-CN">
                <a:latin typeface="Arial" panose="020B0604020202020204" pitchFamily="34" charset="0"/>
                <a:ea typeface="宋体" panose="02010600030101010101" pitchFamily="2" charset="-122"/>
              </a:rPr>
              <a:t>  </a:t>
            </a:r>
          </a:p>
        </p:txBody>
      </p:sp>
      <p:sp>
        <p:nvSpPr>
          <p:cNvPr id="117" name="椭圆 116"/>
          <p:cNvSpPr/>
          <p:nvPr/>
        </p:nvSpPr>
        <p:spPr>
          <a:xfrm>
            <a:off x="3003550" y="560070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1</a:t>
            </a:r>
          </a:p>
        </p:txBody>
      </p:sp>
      <p:sp>
        <p:nvSpPr>
          <p:cNvPr id="118" name="椭圆 117"/>
          <p:cNvSpPr/>
          <p:nvPr/>
        </p:nvSpPr>
        <p:spPr>
          <a:xfrm>
            <a:off x="3521075" y="560070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2</a:t>
            </a:r>
          </a:p>
        </p:txBody>
      </p:sp>
      <p:sp>
        <p:nvSpPr>
          <p:cNvPr id="119" name="椭圆 118"/>
          <p:cNvSpPr/>
          <p:nvPr/>
        </p:nvSpPr>
        <p:spPr>
          <a:xfrm>
            <a:off x="4038600" y="5600700"/>
            <a:ext cx="43180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3</a:t>
            </a:r>
          </a:p>
        </p:txBody>
      </p:sp>
      <p:sp>
        <p:nvSpPr>
          <p:cNvPr id="120" name="椭圆 119"/>
          <p:cNvSpPr/>
          <p:nvPr/>
        </p:nvSpPr>
        <p:spPr>
          <a:xfrm>
            <a:off x="4559300" y="560070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4</a:t>
            </a:r>
          </a:p>
        </p:txBody>
      </p:sp>
      <p:sp>
        <p:nvSpPr>
          <p:cNvPr id="121" name="椭圆 120"/>
          <p:cNvSpPr/>
          <p:nvPr/>
        </p:nvSpPr>
        <p:spPr>
          <a:xfrm>
            <a:off x="5081588" y="5600700"/>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5</a:t>
            </a:r>
          </a:p>
        </p:txBody>
      </p:sp>
      <p:sp>
        <p:nvSpPr>
          <p:cNvPr id="122" name="椭圆 121"/>
          <p:cNvSpPr/>
          <p:nvPr/>
        </p:nvSpPr>
        <p:spPr>
          <a:xfrm>
            <a:off x="5567363" y="5583238"/>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6</a:t>
            </a:r>
          </a:p>
        </p:txBody>
      </p:sp>
      <p:sp>
        <p:nvSpPr>
          <p:cNvPr id="123" name="椭圆 122"/>
          <p:cNvSpPr/>
          <p:nvPr/>
        </p:nvSpPr>
        <p:spPr>
          <a:xfrm>
            <a:off x="6111875" y="3000375"/>
            <a:ext cx="400050" cy="36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altLang="zh-CN" strike="noStrike" noProof="1">
                <a:solidFill>
                  <a:schemeClr val="tx1"/>
                </a:solidFill>
              </a:rPr>
              <a:t>7</a:t>
            </a:r>
          </a:p>
        </p:txBody>
      </p:sp>
      <p:sp>
        <p:nvSpPr>
          <p:cNvPr id="35889" name="文本框 45"/>
          <p:cNvSpPr txBox="1"/>
          <p:nvPr/>
        </p:nvSpPr>
        <p:spPr>
          <a:xfrm>
            <a:off x="833002" y="4116935"/>
            <a:ext cx="9550798" cy="646331"/>
          </a:xfrm>
          <a:prstGeom prst="rect">
            <a:avLst/>
          </a:prstGeom>
          <a:noFill/>
          <a:ln w="9525">
            <a:noFill/>
          </a:ln>
        </p:spPr>
        <p:txBody>
          <a:bodyPr wrap="square" anchor="t">
            <a:spAutoFit/>
          </a:bodyPr>
          <a:lstStyle/>
          <a:p>
            <a:pPr>
              <a:lnSpc>
                <a:spcPct val="150000"/>
              </a:lnSpc>
            </a:pPr>
            <a:r>
              <a:rPr lang="en-US" altLang="zh-CN" sz="2400" dirty="0">
                <a:latin typeface="Microsoft YaHei" charset="-122"/>
                <a:ea typeface="Microsoft YaHei" charset="-122"/>
                <a:cs typeface="Microsoft YaHei" charset="-122"/>
              </a:rPr>
              <a:t>2</a:t>
            </a:r>
            <a:r>
              <a:rPr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SR</a:t>
            </a:r>
            <a:r>
              <a:rPr lang="zh-CN" altLang="en-US" sz="2400" dirty="0">
                <a:latin typeface="Microsoft YaHei" charset="-122"/>
                <a:ea typeface="Microsoft YaHei" charset="-122"/>
                <a:cs typeface="Microsoft YaHei" charset="-122"/>
              </a:rPr>
              <a:t>协议</a:t>
            </a:r>
            <a:r>
              <a:rPr lang="zh-CN" altLang="en-US" sz="2400" dirty="0">
                <a:solidFill>
                  <a:schemeClr val="tx1"/>
                </a:solidFill>
                <a:latin typeface="Microsoft YaHei" charset="-122"/>
                <a:ea typeface="Microsoft YaHei" charset="-122"/>
                <a:cs typeface="Microsoft YaHei" charset="-122"/>
              </a:rPr>
              <a:t>：</a:t>
            </a:r>
            <a:r>
              <a:rPr kumimoji="1" lang="en-US" altLang="zh-CN" sz="2400" dirty="0">
                <a:latin typeface="Microsoft YaHei" charset="-122"/>
                <a:ea typeface="Microsoft YaHei" charset="-122"/>
                <a:cs typeface="Microsoft YaHei" charset="-122"/>
              </a:rPr>
              <a:t> </a:t>
            </a:r>
            <a:r>
              <a:rPr kumimoji="1" lang="zh-CN" altLang="en-US" sz="2400" dirty="0">
                <a:latin typeface="Microsoft YaHei" charset="-122"/>
                <a:ea typeface="Microsoft YaHei" charset="-122"/>
                <a:cs typeface="Microsoft YaHei" charset="-122"/>
              </a:rPr>
              <a:t>发送窗口</a:t>
            </a:r>
            <a:r>
              <a:rPr kumimoji="1" lang="en-US" altLang="zh-CN" sz="2400" dirty="0">
                <a:latin typeface="Microsoft YaHei" charset="-122"/>
                <a:ea typeface="Microsoft YaHei" charset="-122"/>
                <a:cs typeface="Microsoft YaHei" charset="-122"/>
              </a:rPr>
              <a:t>W</a:t>
            </a:r>
            <a:r>
              <a:rPr kumimoji="1" lang="en-US" altLang="zh-CN" sz="2400" baseline="-25000" dirty="0">
                <a:latin typeface="Microsoft YaHei" charset="-122"/>
                <a:ea typeface="Microsoft YaHei" charset="-122"/>
                <a:cs typeface="Microsoft YaHei" charset="-122"/>
              </a:rPr>
              <a:t>S</a:t>
            </a:r>
            <a:r>
              <a:rPr kumimoji="1" lang="zh-CN" altLang="en-US"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1</a:t>
            </a:r>
            <a:r>
              <a:rPr lang="zh-CN" altLang="en-US" sz="2400" dirty="0">
                <a:latin typeface="Microsoft YaHei" charset="-122"/>
                <a:ea typeface="Microsoft YaHei" charset="-122"/>
                <a:cs typeface="Microsoft YaHei" charset="-122"/>
              </a:rPr>
              <a:t>，</a:t>
            </a:r>
            <a:r>
              <a:rPr kumimoji="1" lang="zh-CN" altLang="en-US" sz="2400" dirty="0">
                <a:latin typeface="Microsoft YaHei" charset="-122"/>
                <a:ea typeface="Microsoft YaHei" charset="-122"/>
                <a:cs typeface="Microsoft YaHei" charset="-122"/>
              </a:rPr>
              <a:t>接收窗口</a:t>
            </a:r>
            <a:r>
              <a:rPr kumimoji="1" lang="en-US" altLang="zh-CN" sz="2400" dirty="0" err="1">
                <a:latin typeface="Microsoft YaHei" charset="-122"/>
                <a:ea typeface="Microsoft YaHei" charset="-122"/>
                <a:cs typeface="Microsoft YaHei" charset="-122"/>
              </a:rPr>
              <a:t>W</a:t>
            </a:r>
            <a:r>
              <a:rPr kumimoji="1" lang="en-US" altLang="zh-CN" sz="2400" baseline="-25000" dirty="0" err="1">
                <a:latin typeface="Microsoft YaHei" charset="-122"/>
                <a:ea typeface="Microsoft YaHei" charset="-122"/>
                <a:cs typeface="Microsoft YaHei" charset="-122"/>
              </a:rPr>
              <a:t>r</a:t>
            </a:r>
            <a:r>
              <a:rPr kumimoji="1" lang="zh-CN" altLang="en-US" sz="2400" dirty="0">
                <a:latin typeface="Microsoft YaHei" charset="-122"/>
                <a:ea typeface="Microsoft YaHei" charset="-122"/>
                <a:cs typeface="Microsoft YaHei" charset="-122"/>
              </a:rPr>
              <a:t>＞</a:t>
            </a:r>
            <a:r>
              <a:rPr lang="en-US" altLang="zh-CN" sz="2400" dirty="0">
                <a:solidFill>
                  <a:schemeClr val="tx1"/>
                </a:solidFill>
                <a:latin typeface="Microsoft YaHei" charset="-122"/>
                <a:ea typeface="Microsoft YaHei" charset="-122"/>
                <a:cs typeface="Microsoft YaHei" charset="-122"/>
              </a:rPr>
              <a:t>1</a:t>
            </a:r>
            <a:r>
              <a:rPr lang="zh-CN" altLang="en-US" sz="2400" dirty="0">
                <a:solidFill>
                  <a:schemeClr val="tx1"/>
                </a:solidFill>
                <a:latin typeface="Microsoft YaHei" charset="-122"/>
                <a:ea typeface="Microsoft YaHei" charset="-122"/>
                <a:cs typeface="Microsoft YaHei" charset="-122"/>
              </a:rPr>
              <a:t>。</a:t>
            </a:r>
          </a:p>
        </p:txBody>
      </p:sp>
      <p:sp>
        <p:nvSpPr>
          <p:cNvPr id="125" name="矩形 124"/>
          <p:cNvSpPr/>
          <p:nvPr/>
        </p:nvSpPr>
        <p:spPr>
          <a:xfrm>
            <a:off x="8644890" y="2956560"/>
            <a:ext cx="517525" cy="49466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6" name="矩形 125"/>
          <p:cNvSpPr/>
          <p:nvPr/>
        </p:nvSpPr>
        <p:spPr>
          <a:xfrm>
            <a:off x="8644573" y="5526088"/>
            <a:ext cx="517525" cy="504825"/>
          </a:xfrm>
          <a:prstGeom prst="rect">
            <a:avLst/>
          </a:prstGeom>
          <a:solidFill>
            <a:srgbClr val="FFFF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p>
        </p:txBody>
      </p:sp>
      <p:sp>
        <p:nvSpPr>
          <p:cNvPr id="127" name="文本框 126"/>
          <p:cNvSpPr txBox="1"/>
          <p:nvPr/>
        </p:nvSpPr>
        <p:spPr>
          <a:xfrm>
            <a:off x="8678545" y="3001010"/>
            <a:ext cx="486410" cy="368300"/>
          </a:xfrm>
          <a:prstGeom prst="rect">
            <a:avLst/>
          </a:prstGeom>
          <a:noFill/>
        </p:spPr>
        <p:txBody>
          <a:bodyPr wrap="square" rtlCol="0">
            <a:spAutoFit/>
          </a:bodyPr>
          <a:lstStyle/>
          <a:p>
            <a:r>
              <a:rPr lang="en-US" altLang="zh-CN">
                <a:solidFill>
                  <a:schemeClr val="accent6"/>
                </a:solidFill>
              </a:rPr>
              <a:t>12</a:t>
            </a:r>
          </a:p>
        </p:txBody>
      </p:sp>
      <p:sp>
        <p:nvSpPr>
          <p:cNvPr id="128" name="文本框 127"/>
          <p:cNvSpPr txBox="1"/>
          <p:nvPr/>
        </p:nvSpPr>
        <p:spPr>
          <a:xfrm>
            <a:off x="8663940" y="5594985"/>
            <a:ext cx="486410" cy="368300"/>
          </a:xfrm>
          <a:prstGeom prst="rect">
            <a:avLst/>
          </a:prstGeom>
          <a:noFill/>
        </p:spPr>
        <p:txBody>
          <a:bodyPr wrap="square" rtlCol="0">
            <a:spAutoFit/>
          </a:bodyPr>
          <a:lstStyle/>
          <a:p>
            <a:r>
              <a:rPr lang="en-US" altLang="zh-CN">
                <a:solidFill>
                  <a:schemeClr val="accent6"/>
                </a:solidFill>
              </a:rPr>
              <a:t>12</a:t>
            </a:r>
          </a:p>
        </p:txBody>
      </p:sp>
      <p:sp>
        <p:nvSpPr>
          <p:cNvPr id="58" name="文本框 57"/>
          <p:cNvSpPr txBox="1"/>
          <p:nvPr/>
        </p:nvSpPr>
        <p:spPr>
          <a:xfrm>
            <a:off x="1596430" y="2874853"/>
            <a:ext cx="1377752" cy="646331"/>
          </a:xfrm>
          <a:prstGeom prst="rect">
            <a:avLst/>
          </a:prstGeom>
          <a:noFill/>
        </p:spPr>
        <p:txBody>
          <a:bodyPr wrap="square" rtlCol="0">
            <a:spAutoFit/>
          </a:bodyPr>
          <a:lstStyle/>
          <a:p>
            <a:pPr>
              <a:lnSpc>
                <a:spcPct val="150000"/>
              </a:lnSpc>
            </a:pPr>
            <a:r>
              <a:rPr kumimoji="1" lang="zh-CN" altLang="en-US" sz="2400"/>
              <a:t>接收方：</a:t>
            </a:r>
            <a:endParaRPr kumimoji="1" lang="en-US" altLang="zh-CN" sz="2400" dirty="0"/>
          </a:p>
        </p:txBody>
      </p:sp>
      <p:sp>
        <p:nvSpPr>
          <p:cNvPr id="59" name="文本框 58"/>
          <p:cNvSpPr txBox="1"/>
          <p:nvPr/>
        </p:nvSpPr>
        <p:spPr>
          <a:xfrm>
            <a:off x="1604526" y="5425843"/>
            <a:ext cx="1377752" cy="646331"/>
          </a:xfrm>
          <a:prstGeom prst="rect">
            <a:avLst/>
          </a:prstGeom>
          <a:noFill/>
        </p:spPr>
        <p:txBody>
          <a:bodyPr wrap="square" rtlCol="0">
            <a:spAutoFit/>
          </a:bodyPr>
          <a:lstStyle/>
          <a:p>
            <a:pPr>
              <a:lnSpc>
                <a:spcPct val="150000"/>
              </a:lnSpc>
            </a:pPr>
            <a:r>
              <a:rPr kumimoji="1" lang="zh-CN" altLang="en-US" sz="2400"/>
              <a:t>接收方：</a:t>
            </a:r>
            <a:endParaRPr kumimoji="1" lang="en-US" altLang="zh-CN" sz="2400" dirty="0"/>
          </a:p>
        </p:txBody>
      </p:sp>
      <p:grpSp>
        <p:nvGrpSpPr>
          <p:cNvPr id="60" name="组合 16"/>
          <p:cNvGrpSpPr/>
          <p:nvPr/>
        </p:nvGrpSpPr>
        <p:grpSpPr>
          <a:xfrm>
            <a:off x="6520354" y="296257"/>
            <a:ext cx="5627594" cy="1247734"/>
            <a:chOff x="5977894" y="281374"/>
            <a:chExt cx="5627594" cy="1247734"/>
          </a:xfrm>
        </p:grpSpPr>
        <p:sp>
          <p:nvSpPr>
            <p:cNvPr id="61" name="左大括号 60"/>
            <p:cNvSpPr/>
            <p:nvPr/>
          </p:nvSpPr>
          <p:spPr>
            <a:xfrm>
              <a:off x="8708598"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9112497" y="281374"/>
              <a:ext cx="2492991"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可靠数据传输基本原理</a:t>
              </a:r>
              <a:endParaRPr lang="zh-CN" altLang="en-US" kern="900" spc="-100" dirty="0">
                <a:latin typeface="黑体" panose="02010609060101010101" pitchFamily="49" charset="-122"/>
                <a:ea typeface="黑体" panose="02010609060101010101" pitchFamily="49" charset="-122"/>
              </a:endParaRPr>
            </a:p>
          </p:txBody>
        </p:sp>
        <p:sp>
          <p:nvSpPr>
            <p:cNvPr id="63" name="矩形 62"/>
            <p:cNvSpPr/>
            <p:nvPr/>
          </p:nvSpPr>
          <p:spPr>
            <a:xfrm>
              <a:off x="9112497" y="1231591"/>
              <a:ext cx="1569660"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滑动窗口协议</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64" name="矩形 63"/>
            <p:cNvSpPr/>
            <p:nvPr/>
          </p:nvSpPr>
          <p:spPr>
            <a:xfrm>
              <a:off x="5977894" y="681909"/>
              <a:ext cx="2858475"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停</a:t>
              </a:r>
              <a:r>
                <a:rPr lang="en-US" altLang="zh-CN" b="1" dirty="0">
                  <a:latin typeface="黑体" panose="02010609060101010101" pitchFamily="49" charset="-122"/>
                  <a:ea typeface="黑体" panose="02010609060101010101" pitchFamily="49" charset="-122"/>
                  <a:sym typeface="+mn-ea"/>
                </a:rPr>
                <a:t>-</a:t>
              </a:r>
              <a:r>
                <a:rPr lang="zh-CN" altLang="en-US" b="1" dirty="0">
                  <a:latin typeface="黑体" panose="02010609060101010101" pitchFamily="49" charset="-122"/>
                  <a:ea typeface="黑体" panose="02010609060101010101" pitchFamily="49" charset="-122"/>
                  <a:sym typeface="+mn-ea"/>
                </a:rPr>
                <a:t>等协议与滑动窗口协议</a:t>
              </a:r>
              <a:endParaRPr lang="zh-CN" altLang="en-US" dirty="0"/>
            </a:p>
          </p:txBody>
        </p:sp>
        <p:sp>
          <p:nvSpPr>
            <p:cNvPr id="65" name="矩形 64"/>
            <p:cNvSpPr/>
            <p:nvPr/>
          </p:nvSpPr>
          <p:spPr>
            <a:xfrm>
              <a:off x="9112497" y="715371"/>
              <a:ext cx="1273793" cy="297517"/>
            </a:xfrm>
            <a:prstGeom prst="rect">
              <a:avLst/>
            </a:prstGeom>
          </p:spPr>
          <p:txBody>
            <a:bodyPr wrap="squar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停</a:t>
              </a:r>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等协议</a:t>
              </a:r>
              <a:endParaRPr lang="zh-CN" altLang="en-US" kern="900" spc="-100" dirty="0">
                <a:latin typeface="黑体" panose="02010609060101010101" pitchFamily="49" charset="-122"/>
                <a:ea typeface="黑体" panose="02010609060101010101" pitchFamily="49" charset="-122"/>
              </a:endParaRPr>
            </a:p>
          </p:txBody>
        </p:sp>
      </p:grpSp>
      <p:sp>
        <p:nvSpPr>
          <p:cNvPr id="66" name="矩形 65"/>
          <p:cNvSpPr/>
          <p:nvPr/>
        </p:nvSpPr>
        <p:spPr>
          <a:xfrm>
            <a:off x="83194" y="99330"/>
            <a:ext cx="1184940"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3.3.3.2SR</a:t>
            </a:r>
            <a:r>
              <a:rPr lang="zh-CN" altLang="en-US" sz="1200" dirty="0">
                <a:solidFill>
                  <a:schemeClr val="bg1">
                    <a:lumMod val="75000"/>
                  </a:schemeClr>
                </a:solidFill>
                <a:latin typeface="SimSun" charset="-122"/>
                <a:ea typeface="SimSun" charset="-122"/>
                <a:cs typeface="SimSun" charset="-122"/>
              </a:rPr>
              <a:t>协议</a:t>
            </a:r>
          </a:p>
        </p:txBody>
      </p:sp>
      <p:sp>
        <p:nvSpPr>
          <p:cNvPr id="67" name="文本框 66"/>
          <p:cNvSpPr txBox="1"/>
          <p:nvPr/>
        </p:nvSpPr>
        <p:spPr>
          <a:xfrm>
            <a:off x="491363" y="893956"/>
            <a:ext cx="6659245" cy="646331"/>
          </a:xfrm>
          <a:prstGeom prst="rect">
            <a:avLst/>
          </a:prstGeom>
          <a:noFill/>
        </p:spPr>
        <p:txBody>
          <a:bodyPr wrap="square" rtlCol="0">
            <a:spAutoFit/>
          </a:bodyPr>
          <a:lstStyle/>
          <a:p>
            <a:pPr>
              <a:lnSpc>
                <a:spcPct val="150000"/>
              </a:lnSpc>
            </a:pPr>
            <a:r>
              <a:rPr lang="en-US" altLang="zh-CN" sz="2400" dirty="0">
                <a:latin typeface="Microsoft YaHei" charset="-122"/>
                <a:ea typeface="Microsoft YaHei" charset="-122"/>
                <a:cs typeface="Microsoft YaHei" charset="-122"/>
                <a:sym typeface="+mn-ea"/>
              </a:rPr>
              <a:t>3.3.3 </a:t>
            </a:r>
            <a:r>
              <a:rPr lang="zh-CN" altLang="en-US" sz="2400" dirty="0">
                <a:latin typeface="Microsoft YaHei" charset="-122"/>
                <a:ea typeface="Microsoft YaHei" charset="-122"/>
                <a:cs typeface="Microsoft YaHei" charset="-122"/>
                <a:sym typeface="+mn-ea"/>
              </a:rPr>
              <a:t>滑动窗口协议</a:t>
            </a:r>
            <a:r>
              <a:rPr lang="en-US" altLang="zh-CN" sz="2400" dirty="0">
                <a:latin typeface="Microsoft YaHei" charset="-122"/>
                <a:ea typeface="Microsoft YaHei" charset="-122"/>
                <a:cs typeface="Microsoft YaHei" charset="-122"/>
                <a:sym typeface="+mn-ea"/>
              </a:rPr>
              <a:t>【</a:t>
            </a:r>
            <a:r>
              <a:rPr lang="zh-CN" altLang="en-US" sz="2400" dirty="0">
                <a:latin typeface="Microsoft YaHei" charset="-122"/>
                <a:ea typeface="Microsoft YaHei" charset="-122"/>
                <a:cs typeface="Microsoft YaHei" charset="-122"/>
                <a:sym typeface="+mn-ea"/>
              </a:rPr>
              <a:t>选择</a:t>
            </a:r>
            <a:r>
              <a:rPr lang="en-US" altLang="zh-CN" sz="2400" dirty="0">
                <a:latin typeface="Microsoft YaHei" charset="-122"/>
                <a:ea typeface="Microsoft YaHei" charset="-122"/>
                <a:cs typeface="Microsoft YaHei" charset="-122"/>
                <a:sym typeface="+mn-ea"/>
              </a:rPr>
              <a:t>】</a:t>
            </a:r>
            <a:endParaRPr lang="zh-CN" altLang="en-US" sz="2400" noProof="1">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84662167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349500" y="1952625"/>
            <a:ext cx="8147812" cy="2862322"/>
          </a:xfrm>
          <a:prstGeom prst="rect">
            <a:avLst/>
          </a:prstGeom>
          <a:noFill/>
        </p:spPr>
        <p:txBody>
          <a:bodyPr wrap="square" rtlCol="0" anchor="t">
            <a:spAutoFit/>
          </a:bodyPr>
          <a:lstStyle/>
          <a:p>
            <a:pPr>
              <a:lnSpc>
                <a:spcPct val="150000"/>
              </a:lnSpc>
            </a:pPr>
            <a:r>
              <a:rPr sz="2400" noProof="1">
                <a:latin typeface="微软雅黑" panose="020B0503020204020204" charset="-122"/>
                <a:ea typeface="微软雅黑" panose="020B0503020204020204" charset="-122"/>
                <a:cs typeface="微软雅黑" panose="020B0503020204020204" charset="-122"/>
              </a:rPr>
              <a:t>从滑动窗口的观点来看</a:t>
            </a:r>
            <a:r>
              <a:rPr lang="en-US" sz="2400" noProof="1">
                <a:latin typeface="微软雅黑" panose="020B0503020204020204" charset="-122"/>
                <a:ea typeface="微软雅黑" panose="020B0503020204020204" charset="-122"/>
                <a:cs typeface="微软雅黑" panose="020B0503020204020204" charset="-122"/>
              </a:rPr>
              <a:t>SR</a:t>
            </a:r>
            <a:r>
              <a:rPr sz="2400" noProof="1">
                <a:latin typeface="微软雅黑" panose="020B0503020204020204" charset="-122"/>
                <a:ea typeface="微软雅黑" panose="020B0503020204020204" charset="-122"/>
                <a:cs typeface="微软雅黑" panose="020B0503020204020204" charset="-122"/>
              </a:rPr>
              <a:t>协议，其窗口尺寸的大小为（</a:t>
            </a:r>
            <a:r>
              <a:rPr lang="en-US" sz="2400" noProof="1">
                <a:solidFill>
                  <a:schemeClr val="bg1"/>
                </a:solidFill>
                <a:latin typeface="微软雅黑" panose="020B0503020204020204" charset="-122"/>
                <a:ea typeface="微软雅黑" panose="020B0503020204020204" charset="-122"/>
                <a:cs typeface="微软雅黑" panose="020B0503020204020204" charset="-122"/>
              </a:rPr>
              <a:t>A</a:t>
            </a:r>
            <a:r>
              <a:rPr sz="2400" noProof="1">
                <a:latin typeface="微软雅黑" panose="020B0503020204020204" charset="-122"/>
                <a:ea typeface="微软雅黑" panose="020B0503020204020204" charset="-122"/>
                <a:cs typeface="微软雅黑" panose="020B0503020204020204" charset="-122"/>
              </a:rPr>
              <a:t>）</a:t>
            </a:r>
          </a:p>
          <a:p>
            <a:pPr>
              <a:lnSpc>
                <a:spcPct val="150000"/>
              </a:lnSpc>
            </a:pPr>
            <a:r>
              <a:rPr sz="2400" noProof="1">
                <a:latin typeface="微软雅黑" panose="020B0503020204020204" charset="-122"/>
                <a:ea typeface="微软雅黑" panose="020B0503020204020204" charset="-122"/>
                <a:cs typeface="微软雅黑" panose="020B0503020204020204" charset="-122"/>
              </a:rPr>
              <a:t>A:发送窗口&gt;1，接收窗口&gt;1</a:t>
            </a:r>
          </a:p>
          <a:p>
            <a:pPr>
              <a:lnSpc>
                <a:spcPct val="150000"/>
              </a:lnSpc>
            </a:pPr>
            <a:r>
              <a:rPr sz="2400" noProof="1">
                <a:latin typeface="微软雅黑" panose="020B0503020204020204" charset="-122"/>
                <a:ea typeface="微软雅黑" panose="020B0503020204020204" charset="-122"/>
                <a:cs typeface="微软雅黑" panose="020B0503020204020204" charset="-122"/>
              </a:rPr>
              <a:t>B:发送窗口&gt;1，接收窗口=1</a:t>
            </a:r>
          </a:p>
          <a:p>
            <a:pPr>
              <a:lnSpc>
                <a:spcPct val="150000"/>
              </a:lnSpc>
            </a:pPr>
            <a:r>
              <a:rPr sz="2400" noProof="1">
                <a:latin typeface="微软雅黑" panose="020B0503020204020204" charset="-122"/>
                <a:ea typeface="微软雅黑" panose="020B0503020204020204" charset="-122"/>
                <a:cs typeface="微软雅黑" panose="020B0503020204020204" charset="-122"/>
              </a:rPr>
              <a:t>C:发送窗口=1，接收窗口&gt;1</a:t>
            </a:r>
          </a:p>
          <a:p>
            <a:pPr>
              <a:lnSpc>
                <a:spcPct val="150000"/>
              </a:lnSpc>
            </a:pPr>
            <a:r>
              <a:rPr sz="2400" noProof="1">
                <a:latin typeface="微软雅黑" panose="020B0503020204020204" charset="-122"/>
                <a:ea typeface="微软雅黑" panose="020B0503020204020204" charset="-122"/>
                <a:cs typeface="微软雅黑" panose="020B0503020204020204" charset="-122"/>
              </a:rPr>
              <a:t>D:发送窗口=1，接收窗口=1</a:t>
            </a:r>
          </a:p>
        </p:txBody>
      </p:sp>
      <p:sp>
        <p:nvSpPr>
          <p:cNvPr id="38914"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pic>
        <p:nvPicPr>
          <p:cNvPr id="5" name="图片 4">
            <a:extLst>
              <a:ext uri="{FF2B5EF4-FFF2-40B4-BE49-F238E27FC236}">
                <a16:creationId xmlns:a16="http://schemas.microsoft.com/office/drawing/2014/main" id="{5CAF1D03-35CB-4F4D-86FF-21262CD7623E}"/>
              </a:ext>
            </a:extLst>
          </p:cNvPr>
          <p:cNvPicPr>
            <a:picLocks noChangeAspect="1"/>
          </p:cNvPicPr>
          <p:nvPr/>
        </p:nvPicPr>
        <p:blipFill rotWithShape="1">
          <a:blip r:embed="rId2"/>
          <a:srcRect l="13492" t="16443" r="17411" b="19684"/>
          <a:stretch/>
        </p:blipFill>
        <p:spPr>
          <a:xfrm>
            <a:off x="1052076" y="167219"/>
            <a:ext cx="2161818" cy="1641681"/>
          </a:xfrm>
          <a:prstGeom prst="rect">
            <a:avLst/>
          </a:prstGeom>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349500" y="1952625"/>
            <a:ext cx="8495284" cy="2862322"/>
          </a:xfrm>
          <a:prstGeom prst="rect">
            <a:avLst/>
          </a:prstGeom>
          <a:noFill/>
        </p:spPr>
        <p:txBody>
          <a:bodyPr wrap="square" rtlCol="0" anchor="t">
            <a:spAutoFit/>
          </a:bodyPr>
          <a:lstStyle/>
          <a:p>
            <a:pPr>
              <a:lnSpc>
                <a:spcPct val="150000"/>
              </a:lnSpc>
            </a:pPr>
            <a:r>
              <a:rPr sz="2400" noProof="1">
                <a:latin typeface="微软雅黑" panose="020B0503020204020204" charset="-122"/>
                <a:ea typeface="微软雅黑" panose="020B0503020204020204" charset="-122"/>
                <a:cs typeface="微软雅黑" panose="020B0503020204020204" charset="-122"/>
              </a:rPr>
              <a:t>从滑动窗口的观点来看</a:t>
            </a:r>
            <a:r>
              <a:rPr lang="en-US" sz="2400" noProof="1">
                <a:latin typeface="微软雅黑" panose="020B0503020204020204" charset="-122"/>
                <a:ea typeface="微软雅黑" panose="020B0503020204020204" charset="-122"/>
                <a:cs typeface="微软雅黑" panose="020B0503020204020204" charset="-122"/>
              </a:rPr>
              <a:t>SR</a:t>
            </a:r>
            <a:r>
              <a:rPr sz="2400" noProof="1">
                <a:latin typeface="微软雅黑" panose="020B0503020204020204" charset="-122"/>
                <a:ea typeface="微软雅黑" panose="020B0503020204020204" charset="-122"/>
                <a:cs typeface="微软雅黑" panose="020B0503020204020204" charset="-122"/>
              </a:rPr>
              <a:t>协议，其窗口尺寸的大小为（</a:t>
            </a:r>
            <a:r>
              <a:rPr lang="en-US" sz="2400" noProof="1">
                <a:latin typeface="微软雅黑" panose="020B0503020204020204" charset="-122"/>
                <a:ea typeface="微软雅黑" panose="020B0503020204020204" charset="-122"/>
                <a:cs typeface="微软雅黑" panose="020B0503020204020204" charset="-122"/>
              </a:rPr>
              <a:t>A</a:t>
            </a:r>
            <a:r>
              <a:rPr sz="2400" noProof="1">
                <a:latin typeface="微软雅黑" panose="020B0503020204020204" charset="-122"/>
                <a:ea typeface="微软雅黑" panose="020B0503020204020204" charset="-122"/>
                <a:cs typeface="微软雅黑" panose="020B0503020204020204" charset="-122"/>
              </a:rPr>
              <a:t>）</a:t>
            </a:r>
          </a:p>
          <a:p>
            <a:pPr>
              <a:lnSpc>
                <a:spcPct val="150000"/>
              </a:lnSpc>
            </a:pPr>
            <a:r>
              <a:rPr sz="2400" noProof="1">
                <a:solidFill>
                  <a:srgbClr val="FF0000"/>
                </a:solidFill>
                <a:latin typeface="微软雅黑" panose="020B0503020204020204" charset="-122"/>
                <a:ea typeface="微软雅黑" panose="020B0503020204020204" charset="-122"/>
                <a:cs typeface="微软雅黑" panose="020B0503020204020204" charset="-122"/>
              </a:rPr>
              <a:t>A:发送窗口&gt;1，接收窗口&gt;1</a:t>
            </a:r>
            <a:endParaRPr sz="2400" noProof="1">
              <a:latin typeface="微软雅黑" panose="020B0503020204020204" charset="-122"/>
              <a:ea typeface="微软雅黑" panose="020B0503020204020204" charset="-122"/>
              <a:cs typeface="微软雅黑" panose="020B0503020204020204" charset="-122"/>
            </a:endParaRPr>
          </a:p>
          <a:p>
            <a:pPr>
              <a:lnSpc>
                <a:spcPct val="150000"/>
              </a:lnSpc>
            </a:pPr>
            <a:r>
              <a:rPr sz="2400" noProof="1">
                <a:latin typeface="微软雅黑" panose="020B0503020204020204" charset="-122"/>
                <a:ea typeface="微软雅黑" panose="020B0503020204020204" charset="-122"/>
                <a:cs typeface="微软雅黑" panose="020B0503020204020204" charset="-122"/>
              </a:rPr>
              <a:t>B:发送窗口&gt;1，接收窗口=1</a:t>
            </a:r>
          </a:p>
          <a:p>
            <a:pPr>
              <a:lnSpc>
                <a:spcPct val="150000"/>
              </a:lnSpc>
            </a:pPr>
            <a:r>
              <a:rPr sz="2400" noProof="1">
                <a:latin typeface="微软雅黑" panose="020B0503020204020204" charset="-122"/>
                <a:ea typeface="微软雅黑" panose="020B0503020204020204" charset="-122"/>
                <a:cs typeface="微软雅黑" panose="020B0503020204020204" charset="-122"/>
              </a:rPr>
              <a:t>C:发送窗口=1，接收窗口&gt;1</a:t>
            </a:r>
          </a:p>
          <a:p>
            <a:pPr>
              <a:lnSpc>
                <a:spcPct val="150000"/>
              </a:lnSpc>
            </a:pPr>
            <a:r>
              <a:rPr sz="2400" noProof="1">
                <a:latin typeface="微软雅黑" panose="020B0503020204020204" charset="-122"/>
                <a:ea typeface="微软雅黑" panose="020B0503020204020204" charset="-122"/>
                <a:cs typeface="微软雅黑" panose="020B0503020204020204" charset="-122"/>
              </a:rPr>
              <a:t>D:发送窗口=1，接收窗口=1</a:t>
            </a:r>
          </a:p>
        </p:txBody>
      </p:sp>
      <p:sp>
        <p:nvSpPr>
          <p:cNvPr id="39938"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pic>
        <p:nvPicPr>
          <p:cNvPr id="4" name="图片 3"/>
          <p:cNvPicPr>
            <a:picLocks noChangeAspect="1"/>
          </p:cNvPicPr>
          <p:nvPr/>
        </p:nvPicPr>
        <p:blipFill rotWithShape="1">
          <a:blip r:embed="rId2"/>
          <a:srcRect l="13492" t="16443" r="17411" b="19684"/>
          <a:stretch/>
        </p:blipFill>
        <p:spPr>
          <a:xfrm>
            <a:off x="1052076" y="167219"/>
            <a:ext cx="2161818" cy="1641681"/>
          </a:xfrm>
          <a:prstGeom prst="rect">
            <a:avLst/>
          </a:prstGeom>
        </p:spPr>
      </p:pic>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349500" y="1952625"/>
            <a:ext cx="7770813" cy="3351046"/>
          </a:xfrm>
          <a:prstGeom prst="rect">
            <a:avLst/>
          </a:prstGeom>
          <a:noFill/>
        </p:spPr>
        <p:txBody>
          <a:bodyPr wrap="square" rtlCol="0" anchor="t">
            <a:spAutoFit/>
          </a:bodyPr>
          <a:lstStyle/>
          <a:p>
            <a:pPr>
              <a:lnSpc>
                <a:spcPct val="150000"/>
              </a:lnSpc>
            </a:pPr>
            <a:r>
              <a:rPr sz="2400" noProof="1">
                <a:latin typeface="微软雅黑" panose="020B0503020204020204" charset="-122"/>
                <a:ea typeface="微软雅黑" panose="020B0503020204020204" charset="-122"/>
                <a:cs typeface="微软雅黑" panose="020B0503020204020204" charset="-122"/>
              </a:rPr>
              <a:t>SR协议作为最具有代表性的滑动窗口协议之一，其发送方主要响应的事件中不包括（</a:t>
            </a:r>
            <a:r>
              <a:rPr lang="en-US" sz="2400" noProof="1">
                <a:solidFill>
                  <a:schemeClr val="bg1"/>
                </a:solidFill>
                <a:latin typeface="微软雅黑" panose="020B0503020204020204" charset="-122"/>
                <a:ea typeface="微软雅黑" panose="020B0503020204020204" charset="-122"/>
                <a:cs typeface="微软雅黑" panose="020B0503020204020204" charset="-122"/>
              </a:rPr>
              <a:t>C</a:t>
            </a:r>
            <a:r>
              <a:rPr sz="2400" noProof="1">
                <a:latin typeface="微软雅黑" panose="020B0503020204020204" charset="-122"/>
                <a:ea typeface="微软雅黑" panose="020B0503020204020204" charset="-122"/>
                <a:cs typeface="微软雅黑" panose="020B0503020204020204" charset="-122"/>
              </a:rPr>
              <a:t>）</a:t>
            </a:r>
          </a:p>
          <a:p>
            <a:pPr>
              <a:lnSpc>
                <a:spcPct val="150000"/>
              </a:lnSpc>
            </a:pPr>
            <a:r>
              <a:rPr sz="2400" noProof="1">
                <a:latin typeface="微软雅黑" panose="020B0503020204020204" charset="-122"/>
                <a:ea typeface="微软雅黑" panose="020B0503020204020204" charset="-122"/>
                <a:cs typeface="微软雅黑" panose="020B0503020204020204" charset="-122"/>
              </a:rPr>
              <a:t>A:上层调用，请求发送数据。</a:t>
            </a:r>
          </a:p>
          <a:p>
            <a:pPr>
              <a:lnSpc>
                <a:spcPct val="150000"/>
              </a:lnSpc>
            </a:pPr>
            <a:r>
              <a:rPr sz="2400" noProof="1">
                <a:latin typeface="微软雅黑" panose="020B0503020204020204" charset="-122"/>
                <a:ea typeface="微软雅黑" panose="020B0503020204020204" charset="-122"/>
                <a:cs typeface="微软雅黑" panose="020B0503020204020204" charset="-122"/>
              </a:rPr>
              <a:t>B:</a:t>
            </a:r>
            <a:r>
              <a:rPr lang="zh-CN" sz="2400" noProof="1">
                <a:latin typeface="微软雅黑" panose="020B0503020204020204" charset="-122"/>
                <a:ea typeface="微软雅黑" panose="020B0503020204020204" charset="-122"/>
                <a:cs typeface="微软雅黑" panose="020B0503020204020204" charset="-122"/>
              </a:rPr>
              <a:t>接收确认</a:t>
            </a:r>
            <a:endParaRPr sz="2400" noProof="1">
              <a:latin typeface="微软雅黑" panose="020B0503020204020204" charset="-122"/>
              <a:ea typeface="微软雅黑" panose="020B0503020204020204" charset="-122"/>
              <a:cs typeface="微软雅黑" panose="020B0503020204020204" charset="-122"/>
            </a:endParaRPr>
          </a:p>
          <a:p>
            <a:pPr>
              <a:lnSpc>
                <a:spcPct val="150000"/>
              </a:lnSpc>
            </a:pPr>
            <a:r>
              <a:rPr sz="2400" noProof="1">
                <a:latin typeface="微软雅黑" panose="020B0503020204020204" charset="-122"/>
                <a:ea typeface="微软雅黑" panose="020B0503020204020204" charset="-122"/>
                <a:cs typeface="微软雅黑" panose="020B0503020204020204" charset="-122"/>
              </a:rPr>
              <a:t>C:发送</a:t>
            </a:r>
            <a:r>
              <a:rPr lang="zh-CN" sz="2400" noProof="1">
                <a:latin typeface="微软雅黑" panose="020B0503020204020204" charset="-122"/>
                <a:ea typeface="微软雅黑" panose="020B0503020204020204" charset="-122"/>
                <a:cs typeface="微软雅黑" panose="020B0503020204020204" charset="-122"/>
              </a:rPr>
              <a:t>确认</a:t>
            </a:r>
          </a:p>
          <a:p>
            <a:pPr>
              <a:lnSpc>
                <a:spcPct val="150000"/>
              </a:lnSpc>
            </a:pPr>
            <a:r>
              <a:rPr sz="2400" noProof="1">
                <a:latin typeface="微软雅黑" panose="020B0503020204020204" charset="-122"/>
                <a:ea typeface="微软雅黑" panose="020B0503020204020204" charset="-122"/>
                <a:cs typeface="微软雅黑" panose="020B0503020204020204" charset="-122"/>
              </a:rPr>
              <a:t>D:定时器超时</a:t>
            </a:r>
          </a:p>
        </p:txBody>
      </p:sp>
      <p:sp>
        <p:nvSpPr>
          <p:cNvPr id="40962"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pic>
        <p:nvPicPr>
          <p:cNvPr id="5" name="图片 4">
            <a:extLst>
              <a:ext uri="{FF2B5EF4-FFF2-40B4-BE49-F238E27FC236}">
                <a16:creationId xmlns:a16="http://schemas.microsoft.com/office/drawing/2014/main" id="{CF6A6600-E9CE-8543-9F1D-5416BD30E976}"/>
              </a:ext>
            </a:extLst>
          </p:cNvPr>
          <p:cNvPicPr>
            <a:picLocks noChangeAspect="1"/>
          </p:cNvPicPr>
          <p:nvPr/>
        </p:nvPicPr>
        <p:blipFill rotWithShape="1">
          <a:blip r:embed="rId2"/>
          <a:srcRect l="13492" t="16443" r="17411" b="19684"/>
          <a:stretch/>
        </p:blipFill>
        <p:spPr>
          <a:xfrm>
            <a:off x="1052076" y="167219"/>
            <a:ext cx="2161818" cy="1641681"/>
          </a:xfrm>
          <a:prstGeom prst="rect">
            <a:avLst/>
          </a:prstGeom>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349500" y="1989201"/>
            <a:ext cx="7770813" cy="3351046"/>
          </a:xfrm>
          <a:prstGeom prst="rect">
            <a:avLst/>
          </a:prstGeom>
          <a:noFill/>
        </p:spPr>
        <p:txBody>
          <a:bodyPr wrap="square" rtlCol="0" anchor="t">
            <a:spAutoFit/>
          </a:bodyPr>
          <a:lstStyle/>
          <a:p>
            <a:pPr>
              <a:lnSpc>
                <a:spcPct val="150000"/>
              </a:lnSpc>
            </a:pPr>
            <a:r>
              <a:rPr sz="2400" noProof="1">
                <a:latin typeface="微软雅黑" panose="020B0503020204020204" charset="-122"/>
                <a:ea typeface="微软雅黑" panose="020B0503020204020204" charset="-122"/>
                <a:cs typeface="微软雅黑" panose="020B0503020204020204" charset="-122"/>
              </a:rPr>
              <a:t>SR协议作为最具有代表性的滑动窗口协议之一，其发送方主要响应的事件中不包括（</a:t>
            </a:r>
            <a:r>
              <a:rPr lang="en-US" sz="2400" noProof="1">
                <a:solidFill>
                  <a:srgbClr val="FF0000"/>
                </a:solidFill>
                <a:latin typeface="微软雅黑" panose="020B0503020204020204" charset="-122"/>
                <a:ea typeface="微软雅黑" panose="020B0503020204020204" charset="-122"/>
                <a:cs typeface="微软雅黑" panose="020B0503020204020204" charset="-122"/>
              </a:rPr>
              <a:t>C</a:t>
            </a:r>
            <a:r>
              <a:rPr sz="2400" noProof="1">
                <a:latin typeface="微软雅黑" panose="020B0503020204020204" charset="-122"/>
                <a:ea typeface="微软雅黑" panose="020B0503020204020204" charset="-122"/>
                <a:cs typeface="微软雅黑" panose="020B0503020204020204" charset="-122"/>
              </a:rPr>
              <a:t>）</a:t>
            </a:r>
          </a:p>
          <a:p>
            <a:pPr>
              <a:lnSpc>
                <a:spcPct val="150000"/>
              </a:lnSpc>
            </a:pPr>
            <a:r>
              <a:rPr sz="2400" noProof="1">
                <a:latin typeface="微软雅黑" panose="020B0503020204020204" charset="-122"/>
                <a:ea typeface="微软雅黑" panose="020B0503020204020204" charset="-122"/>
                <a:cs typeface="微软雅黑" panose="020B0503020204020204" charset="-122"/>
              </a:rPr>
              <a:t>A:上层调用，请求发送数据。</a:t>
            </a:r>
          </a:p>
          <a:p>
            <a:pPr>
              <a:lnSpc>
                <a:spcPct val="150000"/>
              </a:lnSpc>
            </a:pPr>
            <a:r>
              <a:rPr sz="2400" noProof="1">
                <a:latin typeface="微软雅黑" panose="020B0503020204020204" charset="-122"/>
                <a:ea typeface="微软雅黑" panose="020B0503020204020204" charset="-122"/>
                <a:cs typeface="微软雅黑" panose="020B0503020204020204" charset="-122"/>
              </a:rPr>
              <a:t>B:</a:t>
            </a:r>
            <a:r>
              <a:rPr lang="zh-CN" sz="2400" noProof="1">
                <a:latin typeface="微软雅黑" panose="020B0503020204020204" charset="-122"/>
                <a:ea typeface="微软雅黑" panose="020B0503020204020204" charset="-122"/>
                <a:cs typeface="微软雅黑" panose="020B0503020204020204" charset="-122"/>
              </a:rPr>
              <a:t>接收确认</a:t>
            </a:r>
            <a:endParaRPr sz="2400" noProof="1">
              <a:latin typeface="微软雅黑" panose="020B0503020204020204" charset="-122"/>
              <a:ea typeface="微软雅黑" panose="020B0503020204020204" charset="-122"/>
              <a:cs typeface="微软雅黑" panose="020B0503020204020204" charset="-122"/>
            </a:endParaRPr>
          </a:p>
          <a:p>
            <a:pPr>
              <a:lnSpc>
                <a:spcPct val="150000"/>
              </a:lnSpc>
            </a:pPr>
            <a:r>
              <a:rPr sz="2400" noProof="1">
                <a:solidFill>
                  <a:srgbClr val="FF0000"/>
                </a:solidFill>
                <a:latin typeface="微软雅黑" panose="020B0503020204020204" charset="-122"/>
                <a:ea typeface="微软雅黑" panose="020B0503020204020204" charset="-122"/>
                <a:cs typeface="微软雅黑" panose="020B0503020204020204" charset="-122"/>
              </a:rPr>
              <a:t>C:发送</a:t>
            </a:r>
            <a:r>
              <a:rPr lang="zh-CN" sz="2400" noProof="1">
                <a:solidFill>
                  <a:srgbClr val="FF0000"/>
                </a:solidFill>
                <a:latin typeface="微软雅黑" panose="020B0503020204020204" charset="-122"/>
                <a:ea typeface="微软雅黑" panose="020B0503020204020204" charset="-122"/>
                <a:cs typeface="微软雅黑" panose="020B0503020204020204" charset="-122"/>
              </a:rPr>
              <a:t>确认</a:t>
            </a:r>
            <a:endParaRPr lang="zh-CN" sz="2400" noProof="1">
              <a:latin typeface="微软雅黑" panose="020B0503020204020204" charset="-122"/>
              <a:ea typeface="微软雅黑" panose="020B0503020204020204" charset="-122"/>
              <a:cs typeface="微软雅黑" panose="020B0503020204020204" charset="-122"/>
            </a:endParaRPr>
          </a:p>
          <a:p>
            <a:pPr>
              <a:lnSpc>
                <a:spcPct val="150000"/>
              </a:lnSpc>
            </a:pPr>
            <a:r>
              <a:rPr sz="2400" noProof="1">
                <a:latin typeface="微软雅黑" panose="020B0503020204020204" charset="-122"/>
                <a:ea typeface="微软雅黑" panose="020B0503020204020204" charset="-122"/>
                <a:cs typeface="微软雅黑" panose="020B0503020204020204" charset="-122"/>
              </a:rPr>
              <a:t>D:定时器超时</a:t>
            </a:r>
          </a:p>
        </p:txBody>
      </p:sp>
      <p:sp>
        <p:nvSpPr>
          <p:cNvPr id="41986"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pic>
        <p:nvPicPr>
          <p:cNvPr id="5" name="图片 4">
            <a:extLst>
              <a:ext uri="{FF2B5EF4-FFF2-40B4-BE49-F238E27FC236}">
                <a16:creationId xmlns:a16="http://schemas.microsoft.com/office/drawing/2014/main" id="{E459D96C-2B31-D34D-8414-504DFF03CD02}"/>
              </a:ext>
            </a:extLst>
          </p:cNvPr>
          <p:cNvPicPr>
            <a:picLocks noChangeAspect="1"/>
          </p:cNvPicPr>
          <p:nvPr/>
        </p:nvPicPr>
        <p:blipFill rotWithShape="1">
          <a:blip r:embed="rId2"/>
          <a:srcRect l="13492" t="16443" r="17411" b="19684"/>
          <a:stretch/>
        </p:blipFill>
        <p:spPr>
          <a:xfrm>
            <a:off x="1052076" y="167219"/>
            <a:ext cx="2161818" cy="1641681"/>
          </a:xfrm>
          <a:prstGeom prst="rect">
            <a:avLst/>
          </a:prstGeom>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1398524" y="1568577"/>
            <a:ext cx="7770813" cy="3416320"/>
          </a:xfrm>
          <a:prstGeom prst="rect">
            <a:avLst/>
          </a:prstGeom>
          <a:noFill/>
        </p:spPr>
        <p:txBody>
          <a:bodyPr wrap="square" rtlCol="0" anchor="t">
            <a:spAutoFit/>
          </a:bodyPr>
          <a:lstStyle/>
          <a:p>
            <a:pPr>
              <a:lnSpc>
                <a:spcPct val="150000"/>
              </a:lnSpc>
            </a:pPr>
            <a:r>
              <a:rPr sz="2400" noProof="1">
                <a:latin typeface="微软雅黑" panose="020B0503020204020204" charset="-122"/>
                <a:ea typeface="微软雅黑" panose="020B0503020204020204" charset="-122"/>
                <a:cs typeface="微软雅黑" panose="020B0503020204020204" charset="-122"/>
              </a:rPr>
              <a:t>SR协议作为最具有代表性的滑动窗口协议之一，其接收方的主要操作不包括（</a:t>
            </a:r>
            <a:r>
              <a:rPr lang="en-US" sz="2400" noProof="1">
                <a:solidFill>
                  <a:schemeClr val="bg1"/>
                </a:solidFill>
                <a:latin typeface="微软雅黑" panose="020B0503020204020204" charset="-122"/>
                <a:ea typeface="微软雅黑" panose="020B0503020204020204" charset="-122"/>
                <a:cs typeface="微软雅黑" panose="020B0503020204020204" charset="-122"/>
              </a:rPr>
              <a:t>C</a:t>
            </a:r>
            <a:r>
              <a:rPr sz="2400" noProof="1">
                <a:latin typeface="微软雅黑" panose="020B0503020204020204" charset="-122"/>
                <a:ea typeface="微软雅黑" panose="020B0503020204020204" charset="-122"/>
                <a:cs typeface="微软雅黑" panose="020B0503020204020204" charset="-122"/>
              </a:rPr>
              <a:t>）</a:t>
            </a:r>
          </a:p>
          <a:p>
            <a:pPr>
              <a:lnSpc>
                <a:spcPct val="150000"/>
              </a:lnSpc>
            </a:pPr>
            <a:r>
              <a:rPr lang="en-US" sz="2400" noProof="1">
                <a:latin typeface="微软雅黑" panose="020B0503020204020204" charset="-122"/>
                <a:ea typeface="微软雅黑" panose="020B0503020204020204" charset="-122"/>
                <a:cs typeface="微软雅黑" panose="020B0503020204020204" charset="-122"/>
                <a:sym typeface="+mn-ea"/>
              </a:rPr>
              <a:t>A</a:t>
            </a:r>
            <a:r>
              <a:rPr sz="2400" noProof="1">
                <a:latin typeface="微软雅黑" panose="020B0503020204020204" charset="-122"/>
                <a:ea typeface="微软雅黑" panose="020B0503020204020204" charset="-122"/>
                <a:cs typeface="微软雅黑" panose="020B0503020204020204" charset="-122"/>
                <a:sym typeface="+mn-ea"/>
              </a:rPr>
              <a:t>:</a:t>
            </a:r>
            <a:r>
              <a:rPr sz="2400" noProof="1">
                <a:latin typeface="微软雅黑" panose="020B0503020204020204" charset="-122"/>
                <a:ea typeface="微软雅黑" panose="020B0503020204020204" charset="-122"/>
                <a:cs typeface="微软雅黑" panose="020B0503020204020204" charset="-122"/>
              </a:rPr>
              <a:t>正确接收到序号在接收窗口范围内的分组</a:t>
            </a:r>
          </a:p>
          <a:p>
            <a:pPr>
              <a:lnSpc>
                <a:spcPct val="150000"/>
              </a:lnSpc>
            </a:pPr>
            <a:r>
              <a:rPr sz="2400" noProof="1">
                <a:latin typeface="微软雅黑" panose="020B0503020204020204" charset="-122"/>
                <a:ea typeface="微软雅黑" panose="020B0503020204020204" charset="-122"/>
                <a:cs typeface="微软雅黑" panose="020B0503020204020204" charset="-122"/>
              </a:rPr>
              <a:t>B:正确接收到序号在接收窗口左侧的分组</a:t>
            </a:r>
          </a:p>
          <a:p>
            <a:pPr>
              <a:lnSpc>
                <a:spcPct val="150000"/>
              </a:lnSpc>
            </a:pPr>
            <a:r>
              <a:rPr sz="2400" noProof="1">
                <a:latin typeface="微软雅黑" panose="020B0503020204020204" charset="-122"/>
                <a:ea typeface="微软雅黑" panose="020B0503020204020204" charset="-122"/>
                <a:cs typeface="微软雅黑" panose="020B0503020204020204" charset="-122"/>
              </a:rPr>
              <a:t>C:正确接收到序号在接收窗口右侧的分组</a:t>
            </a:r>
          </a:p>
          <a:p>
            <a:pPr>
              <a:lnSpc>
                <a:spcPct val="150000"/>
              </a:lnSpc>
            </a:pPr>
            <a:r>
              <a:rPr sz="2400" noProof="1">
                <a:latin typeface="微软雅黑" panose="020B0503020204020204" charset="-122"/>
                <a:ea typeface="微软雅黑" panose="020B0503020204020204" charset="-122"/>
                <a:cs typeface="微软雅黑" panose="020B0503020204020204" charset="-122"/>
              </a:rPr>
              <a:t>D:其他情况，接收方可以直接丢弃分组，不做任何响应</a:t>
            </a:r>
          </a:p>
        </p:txBody>
      </p:sp>
      <p:sp>
        <p:nvSpPr>
          <p:cNvPr id="43010"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pic>
        <p:nvPicPr>
          <p:cNvPr id="5" name="图片 4">
            <a:extLst>
              <a:ext uri="{FF2B5EF4-FFF2-40B4-BE49-F238E27FC236}">
                <a16:creationId xmlns:a16="http://schemas.microsoft.com/office/drawing/2014/main" id="{76D797EB-C921-F344-B274-FD3BA1A99D92}"/>
              </a:ext>
            </a:extLst>
          </p:cNvPr>
          <p:cNvPicPr>
            <a:picLocks noChangeAspect="1"/>
          </p:cNvPicPr>
          <p:nvPr/>
        </p:nvPicPr>
        <p:blipFill rotWithShape="1">
          <a:blip r:embed="rId2"/>
          <a:srcRect l="13492" t="16443" r="17411" b="19684"/>
          <a:stretch/>
        </p:blipFill>
        <p:spPr>
          <a:xfrm>
            <a:off x="1052076" y="167219"/>
            <a:ext cx="1691124" cy="1284237"/>
          </a:xfrm>
          <a:prstGeom prst="rect">
            <a:avLst/>
          </a:prstGeom>
        </p:spPr>
      </p:pic>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sp>
        <p:nvSpPr>
          <p:cNvPr id="4" name="文本框 3"/>
          <p:cNvSpPr txBox="1"/>
          <p:nvPr/>
        </p:nvSpPr>
        <p:spPr>
          <a:xfrm>
            <a:off x="1398524" y="1568577"/>
            <a:ext cx="7770813" cy="3416320"/>
          </a:xfrm>
          <a:prstGeom prst="rect">
            <a:avLst/>
          </a:prstGeom>
          <a:noFill/>
        </p:spPr>
        <p:txBody>
          <a:bodyPr wrap="square" rtlCol="0" anchor="t">
            <a:spAutoFit/>
          </a:bodyPr>
          <a:lstStyle/>
          <a:p>
            <a:pPr>
              <a:lnSpc>
                <a:spcPct val="150000"/>
              </a:lnSpc>
            </a:pPr>
            <a:r>
              <a:rPr sz="2400" noProof="1">
                <a:latin typeface="微软雅黑" panose="020B0503020204020204" charset="-122"/>
                <a:ea typeface="微软雅黑" panose="020B0503020204020204" charset="-122"/>
                <a:cs typeface="微软雅黑" panose="020B0503020204020204" charset="-122"/>
              </a:rPr>
              <a:t>SR协议作为最具有代表性的滑动窗口协议之一，其接收方的主要操作不包括（</a:t>
            </a:r>
            <a:r>
              <a:rPr lang="en-US" sz="2400" noProof="1">
                <a:solidFill>
                  <a:schemeClr val="bg1"/>
                </a:solidFill>
                <a:latin typeface="微软雅黑" panose="020B0503020204020204" charset="-122"/>
                <a:ea typeface="微软雅黑" panose="020B0503020204020204" charset="-122"/>
                <a:cs typeface="微软雅黑" panose="020B0503020204020204" charset="-122"/>
              </a:rPr>
              <a:t>C</a:t>
            </a:r>
            <a:r>
              <a:rPr lang="en-US" altLang="zh-CN" sz="2400" noProof="1">
                <a:solidFill>
                  <a:srgbClr val="FF0000"/>
                </a:solidFill>
                <a:latin typeface="微软雅黑" panose="020B0503020204020204" charset="-122"/>
                <a:ea typeface="微软雅黑" panose="020B0503020204020204" charset="-122"/>
                <a:cs typeface="微软雅黑" panose="020B0503020204020204" charset="-122"/>
              </a:rPr>
              <a:t> C </a:t>
            </a:r>
            <a:r>
              <a:rPr sz="2400" noProof="1">
                <a:latin typeface="微软雅黑" panose="020B0503020204020204" charset="-122"/>
                <a:ea typeface="微软雅黑" panose="020B0503020204020204" charset="-122"/>
                <a:cs typeface="微软雅黑" panose="020B0503020204020204" charset="-122"/>
              </a:rPr>
              <a:t>）</a:t>
            </a:r>
          </a:p>
          <a:p>
            <a:pPr>
              <a:lnSpc>
                <a:spcPct val="150000"/>
              </a:lnSpc>
            </a:pPr>
            <a:r>
              <a:rPr lang="en-US" sz="2400" noProof="1">
                <a:latin typeface="微软雅黑" panose="020B0503020204020204" charset="-122"/>
                <a:ea typeface="微软雅黑" panose="020B0503020204020204" charset="-122"/>
                <a:cs typeface="微软雅黑" panose="020B0503020204020204" charset="-122"/>
                <a:sym typeface="+mn-ea"/>
              </a:rPr>
              <a:t>A</a:t>
            </a:r>
            <a:r>
              <a:rPr sz="2400" noProof="1">
                <a:latin typeface="微软雅黑" panose="020B0503020204020204" charset="-122"/>
                <a:ea typeface="微软雅黑" panose="020B0503020204020204" charset="-122"/>
                <a:cs typeface="微软雅黑" panose="020B0503020204020204" charset="-122"/>
                <a:sym typeface="+mn-ea"/>
              </a:rPr>
              <a:t>:</a:t>
            </a:r>
            <a:r>
              <a:rPr sz="2400" noProof="1">
                <a:latin typeface="微软雅黑" panose="020B0503020204020204" charset="-122"/>
                <a:ea typeface="微软雅黑" panose="020B0503020204020204" charset="-122"/>
                <a:cs typeface="微软雅黑" panose="020B0503020204020204" charset="-122"/>
              </a:rPr>
              <a:t>正确接收到序号在接收窗口范围内的分组</a:t>
            </a:r>
          </a:p>
          <a:p>
            <a:pPr>
              <a:lnSpc>
                <a:spcPct val="150000"/>
              </a:lnSpc>
            </a:pPr>
            <a:r>
              <a:rPr sz="2400" noProof="1">
                <a:latin typeface="微软雅黑" panose="020B0503020204020204" charset="-122"/>
                <a:ea typeface="微软雅黑" panose="020B0503020204020204" charset="-122"/>
                <a:cs typeface="微软雅黑" panose="020B0503020204020204" charset="-122"/>
              </a:rPr>
              <a:t>B:正确接收到序号在接收窗口左侧的分组</a:t>
            </a:r>
          </a:p>
          <a:p>
            <a:pPr>
              <a:lnSpc>
                <a:spcPct val="150000"/>
              </a:lnSpc>
            </a:pPr>
            <a:r>
              <a:rPr sz="2400" noProof="1">
                <a:solidFill>
                  <a:srgbClr val="FF0000"/>
                </a:solidFill>
                <a:latin typeface="微软雅黑" panose="020B0503020204020204" charset="-122"/>
                <a:ea typeface="微软雅黑" panose="020B0503020204020204" charset="-122"/>
                <a:cs typeface="微软雅黑" panose="020B0503020204020204" charset="-122"/>
              </a:rPr>
              <a:t>C:正确接收到序号在接收窗口右侧的分组</a:t>
            </a:r>
          </a:p>
          <a:p>
            <a:pPr>
              <a:lnSpc>
                <a:spcPct val="150000"/>
              </a:lnSpc>
            </a:pPr>
            <a:r>
              <a:rPr sz="2400" noProof="1">
                <a:latin typeface="微软雅黑" panose="020B0503020204020204" charset="-122"/>
                <a:ea typeface="微软雅黑" panose="020B0503020204020204" charset="-122"/>
                <a:cs typeface="微软雅黑" panose="020B0503020204020204" charset="-122"/>
              </a:rPr>
              <a:t>D:其他情况，接收方可以直接丢弃分组，不做任何响应</a:t>
            </a:r>
          </a:p>
        </p:txBody>
      </p:sp>
      <p:pic>
        <p:nvPicPr>
          <p:cNvPr id="5" name="图片 4">
            <a:extLst>
              <a:ext uri="{FF2B5EF4-FFF2-40B4-BE49-F238E27FC236}">
                <a16:creationId xmlns:a16="http://schemas.microsoft.com/office/drawing/2014/main" id="{025B8C70-9A13-E641-9A9A-19F8B9A3A899}"/>
              </a:ext>
            </a:extLst>
          </p:cNvPr>
          <p:cNvPicPr>
            <a:picLocks noChangeAspect="1"/>
          </p:cNvPicPr>
          <p:nvPr/>
        </p:nvPicPr>
        <p:blipFill rotWithShape="1">
          <a:blip r:embed="rId2"/>
          <a:srcRect l="13492" t="16443" r="17411" b="19684"/>
          <a:stretch/>
        </p:blipFill>
        <p:spPr>
          <a:xfrm>
            <a:off x="1052076" y="167219"/>
            <a:ext cx="1691124" cy="1284237"/>
          </a:xfrm>
          <a:prstGeom prst="rect">
            <a:avLst/>
          </a:prstGeom>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sp>
        <p:nvSpPr>
          <p:cNvPr id="4" name="文本框 3"/>
          <p:cNvSpPr txBox="1"/>
          <p:nvPr/>
        </p:nvSpPr>
        <p:spPr>
          <a:xfrm>
            <a:off x="1398524" y="1568577"/>
            <a:ext cx="8970772" cy="3416320"/>
          </a:xfrm>
          <a:prstGeom prst="rect">
            <a:avLst/>
          </a:prstGeom>
          <a:noFill/>
        </p:spPr>
        <p:txBody>
          <a:bodyPr wrap="square" rtlCol="0" anchor="t">
            <a:spAutoFit/>
          </a:bodyPr>
          <a:lstStyle/>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回退</a:t>
            </a:r>
            <a:r>
              <a:rPr lang="en-US" altLang="zh-CN" sz="2400" noProof="1">
                <a:latin typeface="微软雅黑" panose="020B0503020204020204" charset="-122"/>
                <a:ea typeface="微软雅黑" panose="020B0503020204020204" charset="-122"/>
                <a:cs typeface="微软雅黑" panose="020B0503020204020204" charset="-122"/>
              </a:rPr>
              <a:t>N</a:t>
            </a:r>
            <a:r>
              <a:rPr lang="zh-CN" altLang="en-US" sz="2400" noProof="1">
                <a:latin typeface="微软雅黑" panose="020B0503020204020204" charset="-122"/>
                <a:ea typeface="微软雅黑" panose="020B0503020204020204" charset="-122"/>
                <a:cs typeface="微软雅黑" panose="020B0503020204020204" charset="-122"/>
              </a:rPr>
              <a:t>步（</a:t>
            </a:r>
            <a:r>
              <a:rPr lang="en-US" altLang="zh-CN" sz="2400" noProof="1">
                <a:latin typeface="微软雅黑" panose="020B0503020204020204" charset="-122"/>
                <a:ea typeface="微软雅黑" panose="020B0503020204020204" charset="-122"/>
                <a:cs typeface="微软雅黑" panose="020B0503020204020204" charset="-122"/>
              </a:rPr>
              <a:t>GBN</a:t>
            </a:r>
            <a:r>
              <a:rPr lang="zh-CN" altLang="en-US" sz="2400" noProof="1">
                <a:latin typeface="微软雅黑" panose="020B0503020204020204" charset="-122"/>
                <a:ea typeface="微软雅黑" panose="020B0503020204020204" charset="-122"/>
                <a:cs typeface="微软雅黑" panose="020B0503020204020204" charset="-122"/>
              </a:rPr>
              <a:t>）协议作为最具有代表性的滑动窗口协议之一，关于其发送窗口和接收窗口的描述中正确地是（）</a:t>
            </a:r>
          </a:p>
          <a:p>
            <a:pPr>
              <a:lnSpc>
                <a:spcPct val="150000"/>
              </a:lnSpc>
            </a:pPr>
            <a:r>
              <a:rPr lang="en-US" altLang="zh-CN" sz="2400" noProof="1">
                <a:latin typeface="微软雅黑" panose="020B0503020204020204" charset="-122"/>
                <a:ea typeface="微软雅黑" panose="020B0503020204020204" charset="-122"/>
                <a:cs typeface="微软雅黑" panose="020B0503020204020204" charset="-122"/>
              </a:rPr>
              <a:t>A:</a:t>
            </a:r>
            <a:r>
              <a:rPr lang="zh-CN" altLang="en-US" sz="2400" noProof="1">
                <a:latin typeface="微软雅黑" panose="020B0503020204020204" charset="-122"/>
                <a:ea typeface="微软雅黑" panose="020B0503020204020204" charset="-122"/>
                <a:cs typeface="微软雅黑" panose="020B0503020204020204" charset="-122"/>
              </a:rPr>
              <a:t>发送窗口 </a:t>
            </a:r>
            <a:r>
              <a:rPr lang="en-US" altLang="zh-CN" sz="2400" noProof="1">
                <a:latin typeface="微软雅黑" panose="020B0503020204020204" charset="-122"/>
                <a:ea typeface="微软雅黑" panose="020B0503020204020204" charset="-122"/>
                <a:cs typeface="微软雅黑" panose="020B0503020204020204" charset="-122"/>
              </a:rPr>
              <a:t>Ws≥1</a:t>
            </a:r>
            <a:r>
              <a:rPr lang="zh-CN" altLang="en-US" sz="2400" noProof="1">
                <a:latin typeface="微软雅黑" panose="020B0503020204020204" charset="-122"/>
                <a:ea typeface="微软雅黑" panose="020B0503020204020204" charset="-122"/>
                <a:cs typeface="微软雅黑" panose="020B0503020204020204" charset="-122"/>
              </a:rPr>
              <a:t>，接收窗口 </a:t>
            </a:r>
            <a:r>
              <a:rPr lang="en-US" altLang="zh-CN" sz="2400" noProof="1">
                <a:latin typeface="微软雅黑" panose="020B0503020204020204" charset="-122"/>
                <a:ea typeface="微软雅黑" panose="020B0503020204020204" charset="-122"/>
                <a:cs typeface="微软雅黑" panose="020B0503020204020204" charset="-122"/>
              </a:rPr>
              <a:t>Wr=1</a:t>
            </a:r>
          </a:p>
          <a:p>
            <a:pPr>
              <a:lnSpc>
                <a:spcPct val="150000"/>
              </a:lnSpc>
            </a:pPr>
            <a:r>
              <a:rPr lang="en-US" altLang="zh-CN" sz="2400" noProof="1">
                <a:latin typeface="微软雅黑" panose="020B0503020204020204" charset="-122"/>
                <a:ea typeface="微软雅黑" panose="020B0503020204020204" charset="-122"/>
                <a:cs typeface="微软雅黑" panose="020B0503020204020204" charset="-122"/>
              </a:rPr>
              <a:t>B:</a:t>
            </a:r>
            <a:r>
              <a:rPr lang="zh-CN" altLang="en-US" sz="2400" noProof="1">
                <a:latin typeface="微软雅黑" panose="020B0503020204020204" charset="-122"/>
                <a:ea typeface="微软雅黑" panose="020B0503020204020204" charset="-122"/>
                <a:cs typeface="微软雅黑" panose="020B0503020204020204" charset="-122"/>
              </a:rPr>
              <a:t>发送窗口 </a:t>
            </a:r>
            <a:r>
              <a:rPr lang="en-US" altLang="zh-CN" sz="2400" noProof="1">
                <a:latin typeface="微软雅黑" panose="020B0503020204020204" charset="-122"/>
                <a:ea typeface="微软雅黑" panose="020B0503020204020204" charset="-122"/>
                <a:cs typeface="微软雅黑" panose="020B0503020204020204" charset="-122"/>
              </a:rPr>
              <a:t>Ws=1</a:t>
            </a:r>
            <a:r>
              <a:rPr lang="zh-CN" altLang="en-US" sz="2400" noProof="1">
                <a:latin typeface="微软雅黑" panose="020B0503020204020204" charset="-122"/>
                <a:ea typeface="微软雅黑" panose="020B0503020204020204" charset="-122"/>
                <a:cs typeface="微软雅黑" panose="020B0503020204020204" charset="-122"/>
              </a:rPr>
              <a:t>，接收窗口 </a:t>
            </a:r>
            <a:r>
              <a:rPr lang="en-US" altLang="zh-CN" sz="2400" noProof="1">
                <a:latin typeface="微软雅黑" panose="020B0503020204020204" charset="-122"/>
                <a:ea typeface="微软雅黑" panose="020B0503020204020204" charset="-122"/>
                <a:cs typeface="微软雅黑" panose="020B0503020204020204" charset="-122"/>
              </a:rPr>
              <a:t>Wr≥1</a:t>
            </a:r>
          </a:p>
          <a:p>
            <a:pPr>
              <a:lnSpc>
                <a:spcPct val="150000"/>
              </a:lnSpc>
            </a:pPr>
            <a:r>
              <a:rPr lang="en-US" altLang="zh-CN" sz="2400" noProof="1">
                <a:latin typeface="微软雅黑" panose="020B0503020204020204" charset="-122"/>
                <a:ea typeface="微软雅黑" panose="020B0503020204020204" charset="-122"/>
                <a:cs typeface="微软雅黑" panose="020B0503020204020204" charset="-122"/>
              </a:rPr>
              <a:t>C:</a:t>
            </a:r>
            <a:r>
              <a:rPr lang="zh-CN" altLang="en-US" sz="2400" noProof="1">
                <a:latin typeface="微软雅黑" panose="020B0503020204020204" charset="-122"/>
                <a:ea typeface="微软雅黑" panose="020B0503020204020204" charset="-122"/>
                <a:cs typeface="微软雅黑" panose="020B0503020204020204" charset="-122"/>
              </a:rPr>
              <a:t>发送窗口 </a:t>
            </a:r>
            <a:r>
              <a:rPr lang="en-US" altLang="zh-CN" sz="2400" noProof="1">
                <a:latin typeface="微软雅黑" panose="020B0503020204020204" charset="-122"/>
                <a:ea typeface="微软雅黑" panose="020B0503020204020204" charset="-122"/>
                <a:cs typeface="微软雅黑" panose="020B0503020204020204" charset="-122"/>
              </a:rPr>
              <a:t>Ws&gt;1</a:t>
            </a:r>
            <a:r>
              <a:rPr lang="zh-CN" altLang="en-US" sz="2400" noProof="1">
                <a:latin typeface="微软雅黑" panose="020B0503020204020204" charset="-122"/>
                <a:ea typeface="微软雅黑" panose="020B0503020204020204" charset="-122"/>
                <a:cs typeface="微软雅黑" panose="020B0503020204020204" charset="-122"/>
              </a:rPr>
              <a:t>，接收窗口 </a:t>
            </a:r>
            <a:r>
              <a:rPr lang="en-US" altLang="zh-CN" sz="2400" noProof="1">
                <a:latin typeface="微软雅黑" panose="020B0503020204020204" charset="-122"/>
                <a:ea typeface="微软雅黑" panose="020B0503020204020204" charset="-122"/>
                <a:cs typeface="微软雅黑" panose="020B0503020204020204" charset="-122"/>
              </a:rPr>
              <a:t>Wr&gt;1</a:t>
            </a:r>
          </a:p>
          <a:p>
            <a:pPr>
              <a:lnSpc>
                <a:spcPct val="150000"/>
              </a:lnSpc>
            </a:pPr>
            <a:r>
              <a:rPr lang="en-US" altLang="zh-CN" sz="2400" noProof="1">
                <a:latin typeface="微软雅黑" panose="020B0503020204020204" charset="-122"/>
                <a:ea typeface="微软雅黑" panose="020B0503020204020204" charset="-122"/>
                <a:cs typeface="微软雅黑" panose="020B0503020204020204" charset="-122"/>
              </a:rPr>
              <a:t>D:</a:t>
            </a:r>
            <a:r>
              <a:rPr lang="zh-CN" altLang="en-US" sz="2400" noProof="1">
                <a:latin typeface="微软雅黑" panose="020B0503020204020204" charset="-122"/>
                <a:ea typeface="微软雅黑" panose="020B0503020204020204" charset="-122"/>
                <a:cs typeface="微软雅黑" panose="020B0503020204020204" charset="-122"/>
              </a:rPr>
              <a:t>发送窗口 </a:t>
            </a:r>
            <a:r>
              <a:rPr lang="en-US" altLang="zh-CN" sz="2400" noProof="1">
                <a:latin typeface="微软雅黑" panose="020B0503020204020204" charset="-122"/>
                <a:ea typeface="微软雅黑" panose="020B0503020204020204" charset="-122"/>
                <a:cs typeface="微软雅黑" panose="020B0503020204020204" charset="-122"/>
              </a:rPr>
              <a:t>Ws=1</a:t>
            </a:r>
            <a:r>
              <a:rPr lang="zh-CN" altLang="en-US" sz="2400" noProof="1">
                <a:latin typeface="微软雅黑" panose="020B0503020204020204" charset="-122"/>
                <a:ea typeface="微软雅黑" panose="020B0503020204020204" charset="-122"/>
                <a:cs typeface="微软雅黑" panose="020B0503020204020204" charset="-122"/>
              </a:rPr>
              <a:t>，接收窗口 </a:t>
            </a:r>
            <a:r>
              <a:rPr lang="en-US" altLang="zh-CN" sz="2400" noProof="1">
                <a:latin typeface="微软雅黑" panose="020B0503020204020204" charset="-122"/>
                <a:ea typeface="微软雅黑" panose="020B0503020204020204" charset="-122"/>
                <a:cs typeface="微软雅黑" panose="020B0503020204020204" charset="-122"/>
              </a:rPr>
              <a:t>Wr=1</a:t>
            </a:r>
          </a:p>
        </p:txBody>
      </p:sp>
      <p:pic>
        <p:nvPicPr>
          <p:cNvPr id="6" name="图片 5">
            <a:extLst>
              <a:ext uri="{FF2B5EF4-FFF2-40B4-BE49-F238E27FC236}">
                <a16:creationId xmlns:a16="http://schemas.microsoft.com/office/drawing/2014/main" id="{F6992389-7871-1F4C-9593-43095EE62CF0}"/>
              </a:ext>
            </a:extLst>
          </p:cNvPr>
          <p:cNvPicPr>
            <a:picLocks noChangeAspect="1"/>
          </p:cNvPicPr>
          <p:nvPr/>
        </p:nvPicPr>
        <p:blipFill rotWithShape="1">
          <a:blip r:embed="rId2"/>
          <a:srcRect l="13492" t="16443" r="17411" b="19684"/>
          <a:stretch/>
        </p:blipFill>
        <p:spPr>
          <a:xfrm>
            <a:off x="1052076" y="167219"/>
            <a:ext cx="1691124" cy="1284237"/>
          </a:xfrm>
          <a:prstGeom prst="rect">
            <a:avLst/>
          </a:prstGeom>
        </p:spPr>
      </p:pic>
    </p:spTree>
    <p:extLst>
      <p:ext uri="{BB962C8B-B14F-4D97-AF65-F5344CB8AC3E}">
        <p14:creationId xmlns:p14="http://schemas.microsoft.com/office/powerpoint/2010/main" val="55205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092158" y="1832241"/>
            <a:ext cx="10002190" cy="286232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二、</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应用特点</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、应用的对等方是用户的计算机。</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2</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、很强的应用规模伸缩性。</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3</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、应用在对等方之间进行。</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4</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p>
        </p:txBody>
      </p:sp>
      <p:sp>
        <p:nvSpPr>
          <p:cNvPr id="4" name="文本框 6"/>
          <p:cNvSpPr txBox="1"/>
          <p:nvPr/>
        </p:nvSpPr>
        <p:spPr>
          <a:xfrm>
            <a:off x="735180" y="596787"/>
            <a:ext cx="8821420"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2.7.1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223393848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文本框 2"/>
          <p:cNvSpPr txBox="1"/>
          <p:nvPr/>
        </p:nvSpPr>
        <p:spPr>
          <a:xfrm>
            <a:off x="1916113" y="727075"/>
            <a:ext cx="2595562" cy="521970"/>
          </a:xfrm>
          <a:prstGeom prst="rect">
            <a:avLst/>
          </a:prstGeom>
          <a:noFill/>
          <a:ln w="9525">
            <a:noFill/>
          </a:ln>
        </p:spPr>
        <p:txBody>
          <a:bodyPr wrap="square" anchor="t">
            <a:spAutoFit/>
          </a:bodyPr>
          <a:lstStyle/>
          <a:p>
            <a:r>
              <a:rPr lang="zh-CN" altLang="en-US" sz="2800">
                <a:latin typeface="Arial" panose="020B0604020202020204" pitchFamily="34" charset="0"/>
                <a:ea typeface="宋体" panose="02010600030101010101" pitchFamily="2" charset="-122"/>
              </a:rPr>
              <a:t>练习</a:t>
            </a:r>
          </a:p>
        </p:txBody>
      </p:sp>
      <p:sp>
        <p:nvSpPr>
          <p:cNvPr id="4" name="文本框 3"/>
          <p:cNvSpPr txBox="1"/>
          <p:nvPr/>
        </p:nvSpPr>
        <p:spPr>
          <a:xfrm>
            <a:off x="1398524" y="1568577"/>
            <a:ext cx="8952484" cy="3416320"/>
          </a:xfrm>
          <a:prstGeom prst="rect">
            <a:avLst/>
          </a:prstGeom>
          <a:noFill/>
        </p:spPr>
        <p:txBody>
          <a:bodyPr wrap="square" rtlCol="0" anchor="t">
            <a:spAutoFit/>
          </a:bodyPr>
          <a:lstStyle/>
          <a:p>
            <a:pPr>
              <a:lnSpc>
                <a:spcPct val="150000"/>
              </a:lnSpc>
            </a:pPr>
            <a:r>
              <a:rPr lang="zh-CN" altLang="en-US" sz="2400" noProof="1">
                <a:latin typeface="微软雅黑" panose="020B0503020204020204" charset="-122"/>
                <a:ea typeface="微软雅黑" panose="020B0503020204020204" charset="-122"/>
                <a:cs typeface="微软雅黑" panose="020B0503020204020204" charset="-122"/>
              </a:rPr>
              <a:t>回退</a:t>
            </a:r>
            <a:r>
              <a:rPr lang="en-US" altLang="zh-CN" sz="2400" noProof="1">
                <a:latin typeface="微软雅黑" panose="020B0503020204020204" charset="-122"/>
                <a:ea typeface="微软雅黑" panose="020B0503020204020204" charset="-122"/>
                <a:cs typeface="微软雅黑" panose="020B0503020204020204" charset="-122"/>
              </a:rPr>
              <a:t>N</a:t>
            </a:r>
            <a:r>
              <a:rPr lang="zh-CN" altLang="en-US" sz="2400" noProof="1">
                <a:latin typeface="微软雅黑" panose="020B0503020204020204" charset="-122"/>
                <a:ea typeface="微软雅黑" panose="020B0503020204020204" charset="-122"/>
                <a:cs typeface="微软雅黑" panose="020B0503020204020204" charset="-122"/>
              </a:rPr>
              <a:t>步（</a:t>
            </a:r>
            <a:r>
              <a:rPr lang="en-US" altLang="zh-CN" sz="2400" noProof="1">
                <a:latin typeface="微软雅黑" panose="020B0503020204020204" charset="-122"/>
                <a:ea typeface="微软雅黑" panose="020B0503020204020204" charset="-122"/>
                <a:cs typeface="微软雅黑" panose="020B0503020204020204" charset="-122"/>
              </a:rPr>
              <a:t>GBN</a:t>
            </a:r>
            <a:r>
              <a:rPr lang="zh-CN" altLang="en-US" sz="2400" noProof="1">
                <a:latin typeface="微软雅黑" panose="020B0503020204020204" charset="-122"/>
                <a:ea typeface="微软雅黑" panose="020B0503020204020204" charset="-122"/>
                <a:cs typeface="微软雅黑" panose="020B0503020204020204" charset="-122"/>
              </a:rPr>
              <a:t>）协议作为最具有代表性的滑动窗口协议之一，关于其发送窗口和接收窗口的描述中正确地是（</a:t>
            </a:r>
            <a:r>
              <a:rPr lang="en-US" altLang="zh-CN" sz="2400" noProof="1">
                <a:solidFill>
                  <a:srgbClr val="FF0000"/>
                </a:solidFill>
                <a:latin typeface="微软雅黑" panose="020B0503020204020204" charset="-122"/>
                <a:ea typeface="微软雅黑" panose="020B0503020204020204" charset="-122"/>
                <a:cs typeface="微软雅黑" panose="020B0503020204020204" charset="-122"/>
              </a:rPr>
              <a:t> A </a:t>
            </a:r>
            <a:r>
              <a:rPr lang="zh-CN" altLang="en-US" sz="2400" noProof="1">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noProof="1">
                <a:solidFill>
                  <a:srgbClr val="FF0000"/>
                </a:solidFill>
                <a:latin typeface="微软雅黑" panose="020B0503020204020204" charset="-122"/>
                <a:ea typeface="微软雅黑" panose="020B0503020204020204" charset="-122"/>
                <a:cs typeface="微软雅黑" panose="020B0503020204020204" charset="-122"/>
              </a:rPr>
              <a:t>A:</a:t>
            </a: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发送窗口 </a:t>
            </a:r>
            <a:r>
              <a:rPr lang="en-US" altLang="zh-CN" sz="2400" noProof="1">
                <a:solidFill>
                  <a:srgbClr val="FF0000"/>
                </a:solidFill>
                <a:latin typeface="微软雅黑" panose="020B0503020204020204" charset="-122"/>
                <a:ea typeface="微软雅黑" panose="020B0503020204020204" charset="-122"/>
                <a:cs typeface="微软雅黑" panose="020B0503020204020204" charset="-122"/>
              </a:rPr>
              <a:t>Ws≥1</a:t>
            </a:r>
            <a:r>
              <a:rPr lang="zh-CN" altLang="en-US" sz="2400" noProof="1">
                <a:solidFill>
                  <a:srgbClr val="FF0000"/>
                </a:solidFill>
                <a:latin typeface="微软雅黑" panose="020B0503020204020204" charset="-122"/>
                <a:ea typeface="微软雅黑" panose="020B0503020204020204" charset="-122"/>
                <a:cs typeface="微软雅黑" panose="020B0503020204020204" charset="-122"/>
              </a:rPr>
              <a:t>，接收窗口 </a:t>
            </a:r>
            <a:r>
              <a:rPr lang="en-US" altLang="zh-CN" sz="2400" noProof="1">
                <a:solidFill>
                  <a:srgbClr val="FF0000"/>
                </a:solidFill>
                <a:latin typeface="微软雅黑" panose="020B0503020204020204" charset="-122"/>
                <a:ea typeface="微软雅黑" panose="020B0503020204020204" charset="-122"/>
                <a:cs typeface="微软雅黑" panose="020B0503020204020204" charset="-122"/>
              </a:rPr>
              <a:t>Wr=1</a:t>
            </a:r>
          </a:p>
          <a:p>
            <a:pPr>
              <a:lnSpc>
                <a:spcPct val="150000"/>
              </a:lnSpc>
            </a:pPr>
            <a:r>
              <a:rPr lang="en-US" altLang="zh-CN" sz="2400" noProof="1">
                <a:latin typeface="微软雅黑" panose="020B0503020204020204" charset="-122"/>
                <a:ea typeface="微软雅黑" panose="020B0503020204020204" charset="-122"/>
                <a:cs typeface="微软雅黑" panose="020B0503020204020204" charset="-122"/>
              </a:rPr>
              <a:t>B:</a:t>
            </a:r>
            <a:r>
              <a:rPr lang="zh-CN" altLang="en-US" sz="2400" noProof="1">
                <a:latin typeface="微软雅黑" panose="020B0503020204020204" charset="-122"/>
                <a:ea typeface="微软雅黑" panose="020B0503020204020204" charset="-122"/>
                <a:cs typeface="微软雅黑" panose="020B0503020204020204" charset="-122"/>
              </a:rPr>
              <a:t>发送窗口 </a:t>
            </a:r>
            <a:r>
              <a:rPr lang="en-US" altLang="zh-CN" sz="2400" noProof="1">
                <a:latin typeface="微软雅黑" panose="020B0503020204020204" charset="-122"/>
                <a:ea typeface="微软雅黑" panose="020B0503020204020204" charset="-122"/>
                <a:cs typeface="微软雅黑" panose="020B0503020204020204" charset="-122"/>
              </a:rPr>
              <a:t>Ws=1</a:t>
            </a:r>
            <a:r>
              <a:rPr lang="zh-CN" altLang="en-US" sz="2400" noProof="1">
                <a:latin typeface="微软雅黑" panose="020B0503020204020204" charset="-122"/>
                <a:ea typeface="微软雅黑" panose="020B0503020204020204" charset="-122"/>
                <a:cs typeface="微软雅黑" panose="020B0503020204020204" charset="-122"/>
              </a:rPr>
              <a:t>，接收窗口 </a:t>
            </a:r>
            <a:r>
              <a:rPr lang="en-US" altLang="zh-CN" sz="2400" noProof="1">
                <a:latin typeface="微软雅黑" panose="020B0503020204020204" charset="-122"/>
                <a:ea typeface="微软雅黑" panose="020B0503020204020204" charset="-122"/>
                <a:cs typeface="微软雅黑" panose="020B0503020204020204" charset="-122"/>
              </a:rPr>
              <a:t>Wr≥1</a:t>
            </a:r>
          </a:p>
          <a:p>
            <a:pPr>
              <a:lnSpc>
                <a:spcPct val="150000"/>
              </a:lnSpc>
            </a:pPr>
            <a:r>
              <a:rPr lang="en-US" altLang="zh-CN" sz="2400" noProof="1">
                <a:latin typeface="微软雅黑" panose="020B0503020204020204" charset="-122"/>
                <a:ea typeface="微软雅黑" panose="020B0503020204020204" charset="-122"/>
                <a:cs typeface="微软雅黑" panose="020B0503020204020204" charset="-122"/>
              </a:rPr>
              <a:t>C:</a:t>
            </a:r>
            <a:r>
              <a:rPr lang="zh-CN" altLang="en-US" sz="2400" noProof="1">
                <a:latin typeface="微软雅黑" panose="020B0503020204020204" charset="-122"/>
                <a:ea typeface="微软雅黑" panose="020B0503020204020204" charset="-122"/>
                <a:cs typeface="微软雅黑" panose="020B0503020204020204" charset="-122"/>
              </a:rPr>
              <a:t>发送窗口 </a:t>
            </a:r>
            <a:r>
              <a:rPr lang="en-US" altLang="zh-CN" sz="2400" noProof="1">
                <a:latin typeface="微软雅黑" panose="020B0503020204020204" charset="-122"/>
                <a:ea typeface="微软雅黑" panose="020B0503020204020204" charset="-122"/>
                <a:cs typeface="微软雅黑" panose="020B0503020204020204" charset="-122"/>
              </a:rPr>
              <a:t>Ws&gt;1</a:t>
            </a:r>
            <a:r>
              <a:rPr lang="zh-CN" altLang="en-US" sz="2400" noProof="1">
                <a:latin typeface="微软雅黑" panose="020B0503020204020204" charset="-122"/>
                <a:ea typeface="微软雅黑" panose="020B0503020204020204" charset="-122"/>
                <a:cs typeface="微软雅黑" panose="020B0503020204020204" charset="-122"/>
              </a:rPr>
              <a:t>，接收窗口 </a:t>
            </a:r>
            <a:r>
              <a:rPr lang="en-US" altLang="zh-CN" sz="2400" noProof="1">
                <a:latin typeface="微软雅黑" panose="020B0503020204020204" charset="-122"/>
                <a:ea typeface="微软雅黑" panose="020B0503020204020204" charset="-122"/>
                <a:cs typeface="微软雅黑" panose="020B0503020204020204" charset="-122"/>
              </a:rPr>
              <a:t>Wr&gt;1</a:t>
            </a:r>
          </a:p>
          <a:p>
            <a:pPr>
              <a:lnSpc>
                <a:spcPct val="150000"/>
              </a:lnSpc>
            </a:pPr>
            <a:r>
              <a:rPr lang="en-US" altLang="zh-CN" sz="2400" noProof="1">
                <a:latin typeface="微软雅黑" panose="020B0503020204020204" charset="-122"/>
                <a:ea typeface="微软雅黑" panose="020B0503020204020204" charset="-122"/>
                <a:cs typeface="微软雅黑" panose="020B0503020204020204" charset="-122"/>
              </a:rPr>
              <a:t>D:</a:t>
            </a:r>
            <a:r>
              <a:rPr lang="zh-CN" altLang="en-US" sz="2400" noProof="1">
                <a:latin typeface="微软雅黑" panose="020B0503020204020204" charset="-122"/>
                <a:ea typeface="微软雅黑" panose="020B0503020204020204" charset="-122"/>
                <a:cs typeface="微软雅黑" panose="020B0503020204020204" charset="-122"/>
              </a:rPr>
              <a:t>发送窗口 </a:t>
            </a:r>
            <a:r>
              <a:rPr lang="en-US" altLang="zh-CN" sz="2400" noProof="1">
                <a:latin typeface="微软雅黑" panose="020B0503020204020204" charset="-122"/>
                <a:ea typeface="微软雅黑" panose="020B0503020204020204" charset="-122"/>
                <a:cs typeface="微软雅黑" panose="020B0503020204020204" charset="-122"/>
              </a:rPr>
              <a:t>Ws=1</a:t>
            </a:r>
            <a:r>
              <a:rPr lang="zh-CN" altLang="en-US" sz="2400" noProof="1">
                <a:latin typeface="微软雅黑" panose="020B0503020204020204" charset="-122"/>
                <a:ea typeface="微软雅黑" panose="020B0503020204020204" charset="-122"/>
                <a:cs typeface="微软雅黑" panose="020B0503020204020204" charset="-122"/>
              </a:rPr>
              <a:t>，接收窗口 </a:t>
            </a:r>
            <a:r>
              <a:rPr lang="en-US" altLang="zh-CN" sz="2400" noProof="1">
                <a:latin typeface="微软雅黑" panose="020B0503020204020204" charset="-122"/>
                <a:ea typeface="微软雅黑" panose="020B0503020204020204" charset="-122"/>
                <a:cs typeface="微软雅黑" panose="020B0503020204020204" charset="-122"/>
              </a:rPr>
              <a:t>Wr=1</a:t>
            </a:r>
          </a:p>
        </p:txBody>
      </p:sp>
      <p:pic>
        <p:nvPicPr>
          <p:cNvPr id="6" name="图片 5">
            <a:extLst>
              <a:ext uri="{FF2B5EF4-FFF2-40B4-BE49-F238E27FC236}">
                <a16:creationId xmlns:a16="http://schemas.microsoft.com/office/drawing/2014/main" id="{D906E5BF-1E0F-084F-ACDD-AB8C31411C96}"/>
              </a:ext>
            </a:extLst>
          </p:cNvPr>
          <p:cNvPicPr>
            <a:picLocks noChangeAspect="1"/>
          </p:cNvPicPr>
          <p:nvPr/>
        </p:nvPicPr>
        <p:blipFill rotWithShape="1">
          <a:blip r:embed="rId2"/>
          <a:srcRect l="13492" t="16443" r="17411" b="19684"/>
          <a:stretch/>
        </p:blipFill>
        <p:spPr>
          <a:xfrm>
            <a:off x="1052076" y="167219"/>
            <a:ext cx="1691124" cy="1284237"/>
          </a:xfrm>
          <a:prstGeom prst="rect">
            <a:avLst/>
          </a:prstGeom>
        </p:spPr>
      </p:pic>
    </p:spTree>
    <p:extLst>
      <p:ext uri="{BB962C8B-B14F-4D97-AF65-F5344CB8AC3E}">
        <p14:creationId xmlns:p14="http://schemas.microsoft.com/office/powerpoint/2010/main" val="196610334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图表 2"/>
          <p:cNvGraphicFramePr/>
          <p:nvPr>
            <p:extLst>
              <p:ext uri="{D42A27DB-BD31-4B8C-83A1-F6EECF244321}">
                <p14:modId xmlns:p14="http://schemas.microsoft.com/office/powerpoint/2010/main" val="785292892"/>
              </p:ext>
            </p:extLst>
          </p:nvPr>
        </p:nvGraphicFramePr>
        <p:xfrm>
          <a:off x="457200" y="847682"/>
          <a:ext cx="1089964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443242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图表 2"/>
          <p:cNvGraphicFramePr/>
          <p:nvPr>
            <p:extLst>
              <p:ext uri="{D42A27DB-BD31-4B8C-83A1-F6EECF244321}">
                <p14:modId xmlns:p14="http://schemas.microsoft.com/office/powerpoint/2010/main" val="1275042458"/>
              </p:ext>
            </p:extLst>
          </p:nvPr>
        </p:nvGraphicFramePr>
        <p:xfrm>
          <a:off x="457200" y="847682"/>
          <a:ext cx="1089964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706169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图表 2"/>
          <p:cNvGraphicFramePr/>
          <p:nvPr>
            <p:extLst>
              <p:ext uri="{D42A27DB-BD31-4B8C-83A1-F6EECF244321}">
                <p14:modId xmlns:p14="http://schemas.microsoft.com/office/powerpoint/2010/main" val="1446598657"/>
              </p:ext>
            </p:extLst>
          </p:nvPr>
        </p:nvGraphicFramePr>
        <p:xfrm>
          <a:off x="457200" y="847682"/>
          <a:ext cx="1089964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673409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图表 2"/>
          <p:cNvGraphicFramePr/>
          <p:nvPr>
            <p:extLst>
              <p:ext uri="{D42A27DB-BD31-4B8C-83A1-F6EECF244321}">
                <p14:modId xmlns:p14="http://schemas.microsoft.com/office/powerpoint/2010/main" val="1179722130"/>
              </p:ext>
            </p:extLst>
          </p:nvPr>
        </p:nvGraphicFramePr>
        <p:xfrm>
          <a:off x="457200" y="847682"/>
          <a:ext cx="1089964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7094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1092158" y="1832241"/>
            <a:ext cx="10002190" cy="286232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二、</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应用特点</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、应用的对等方是用户的计算机。</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2</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、很强的应用规模伸缩性。</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3</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、应用在对等方之间进行。</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4</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、应用充分聚集利用了端系统的计算能力以及网络传输宽带。 </a:t>
            </a:r>
          </a:p>
        </p:txBody>
      </p:sp>
      <p:sp>
        <p:nvSpPr>
          <p:cNvPr id="4" name="文本框 6"/>
          <p:cNvSpPr txBox="1"/>
          <p:nvPr/>
        </p:nvSpPr>
        <p:spPr>
          <a:xfrm>
            <a:off x="735180" y="596787"/>
            <a:ext cx="8821420"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2.7.1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sym typeface="+mn-ea"/>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001338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文本框 3"/>
          <p:cNvSpPr txBox="1"/>
          <p:nvPr/>
        </p:nvSpPr>
        <p:spPr>
          <a:xfrm>
            <a:off x="2316866" y="2483876"/>
            <a:ext cx="1451861" cy="113505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第二章</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网络应用</a:t>
            </a:r>
          </a:p>
        </p:txBody>
      </p:sp>
      <p:sp>
        <p:nvSpPr>
          <p:cNvPr id="5" name="左大括号 4"/>
          <p:cNvSpPr/>
          <p:nvPr/>
        </p:nvSpPr>
        <p:spPr>
          <a:xfrm>
            <a:off x="3768727" y="1116107"/>
            <a:ext cx="372967" cy="4195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endParaRPr>
          </a:p>
        </p:txBody>
      </p:sp>
      <p:sp>
        <p:nvSpPr>
          <p:cNvPr id="6" name="文本框 5"/>
          <p:cNvSpPr txBox="1"/>
          <p:nvPr/>
        </p:nvSpPr>
        <p:spPr>
          <a:xfrm>
            <a:off x="4327791" y="938388"/>
            <a:ext cx="6235700" cy="45243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第一节 计算机网络应用体系结构</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第二节 网络应用通信的基本原理</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第三节 域名系统（</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DNS</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第四节 万维网应用</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第五节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Internet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电子邮件</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第六节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第七节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第八节 </a:t>
            </a:r>
            <a:r>
              <a:rPr kumimoji="0" lang="en-US" altLang="zh-CN"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Socket</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编程基础</a:t>
            </a:r>
            <a:endParaRPr kumimoji="0" lang="en-US" altLang="zh-CN"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346339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6"/>
          <p:cNvSpPr txBox="1"/>
          <p:nvPr/>
        </p:nvSpPr>
        <p:spPr>
          <a:xfrm>
            <a:off x="5478145" y="883285"/>
            <a:ext cx="67119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Arial"/>
                <a:ea typeface="微软雅黑"/>
                <a:cs typeface="+mn-cs"/>
              </a:rPr>
              <a:t>选择</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115" y="2005120"/>
            <a:ext cx="7025485" cy="3049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图片 23"/>
          <p:cNvPicPr>
            <a:picLocks noChangeAspect="1"/>
          </p:cNvPicPr>
          <p:nvPr/>
        </p:nvPicPr>
        <p:blipFill>
          <a:blip r:embed="rId5"/>
          <a:stretch>
            <a:fillRect/>
          </a:stretch>
        </p:blipFill>
        <p:spPr>
          <a:xfrm>
            <a:off x="1760225" y="1862530"/>
            <a:ext cx="1054100" cy="1346200"/>
          </a:xfrm>
          <a:prstGeom prst="rect">
            <a:avLst/>
          </a:prstGeom>
        </p:spPr>
      </p:pic>
      <p:pic>
        <p:nvPicPr>
          <p:cNvPr id="25" name="图片 24"/>
          <p:cNvPicPr>
            <a:picLocks noChangeAspect="1"/>
          </p:cNvPicPr>
          <p:nvPr/>
        </p:nvPicPr>
        <p:blipFill>
          <a:blip r:embed="rId5"/>
          <a:stretch>
            <a:fillRect/>
          </a:stretch>
        </p:blipFill>
        <p:spPr>
          <a:xfrm>
            <a:off x="9396655" y="1812827"/>
            <a:ext cx="1054100" cy="1346200"/>
          </a:xfrm>
          <a:prstGeom prst="rect">
            <a:avLst/>
          </a:prstGeom>
        </p:spPr>
      </p:pic>
      <p:sp>
        <p:nvSpPr>
          <p:cNvPr id="14" name="文本框 13"/>
          <p:cNvSpPr txBox="1"/>
          <p:nvPr/>
        </p:nvSpPr>
        <p:spPr>
          <a:xfrm>
            <a:off x="959182" y="5196927"/>
            <a:ext cx="10561926"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 YaHei" charset="-122"/>
                <a:ea typeface="Microsoft YaHei" charset="-122"/>
                <a:cs typeface="Microsoft YaHei" charset="-122"/>
              </a:rPr>
              <a:t>套接字（</a:t>
            </a:r>
            <a:r>
              <a:rPr kumimoji="0" lang="en-US" altLang="zh-CN" sz="2400" b="0" i="0" u="none" strike="noStrike" kern="1200" cap="none" spc="0" normalizeH="0" baseline="0" noProof="0" dirty="0">
                <a:ln>
                  <a:noFill/>
                </a:ln>
                <a:solidFill>
                  <a:srgbClr val="FFFFFF"/>
                </a:solidFill>
                <a:effectLst/>
                <a:uLnTx/>
                <a:uFillTx/>
                <a:latin typeface="Microsoft YaHei" charset="-122"/>
                <a:ea typeface="Microsoft YaHei" charset="-122"/>
                <a:cs typeface="Microsoft YaHei" charset="-122"/>
              </a:rPr>
              <a:t>Socket</a:t>
            </a:r>
            <a:r>
              <a:rPr kumimoji="0" lang="zh-CN" altLang="en-US" sz="2400" b="0" i="0" u="none" strike="noStrike" kern="1200" cap="none" spc="0" normalizeH="0" baseline="0" noProof="0" dirty="0">
                <a:ln>
                  <a:noFill/>
                </a:ln>
                <a:solidFill>
                  <a:srgbClr val="FFFFFF"/>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典型的网络应用编程接口。</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 YaHei" charset="-122"/>
                <a:ea typeface="Microsoft YaHei" charset="-122"/>
                <a:cs typeface="Microsoft YaHei" charset="-122"/>
              </a:rPr>
              <a:t>端口号</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标识套接字。</a:t>
            </a:r>
            <a:endPar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16" name="文本框 15"/>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17" name="文本框 16"/>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3698343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文本框 6"/>
          <p:cNvSpPr txBox="1"/>
          <p:nvPr/>
        </p:nvSpPr>
        <p:spPr>
          <a:xfrm>
            <a:off x="5478145" y="883285"/>
            <a:ext cx="67119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FFFFFF"/>
                </a:solidFill>
                <a:effectLst/>
                <a:uLnTx/>
                <a:uFillTx/>
                <a:latin typeface="Arial"/>
                <a:ea typeface="微软雅黑"/>
                <a:cs typeface="+mn-cs"/>
              </a:rPr>
              <a:t>选择</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115" y="2005120"/>
            <a:ext cx="7025485" cy="3049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图片 23"/>
          <p:cNvPicPr>
            <a:picLocks noChangeAspect="1"/>
          </p:cNvPicPr>
          <p:nvPr/>
        </p:nvPicPr>
        <p:blipFill>
          <a:blip r:embed="rId5"/>
          <a:stretch>
            <a:fillRect/>
          </a:stretch>
        </p:blipFill>
        <p:spPr>
          <a:xfrm>
            <a:off x="1760225" y="1862530"/>
            <a:ext cx="1054100" cy="1346200"/>
          </a:xfrm>
          <a:prstGeom prst="rect">
            <a:avLst/>
          </a:prstGeom>
        </p:spPr>
      </p:pic>
      <p:pic>
        <p:nvPicPr>
          <p:cNvPr id="25" name="图片 24"/>
          <p:cNvPicPr>
            <a:picLocks noChangeAspect="1"/>
          </p:cNvPicPr>
          <p:nvPr/>
        </p:nvPicPr>
        <p:blipFill>
          <a:blip r:embed="rId5"/>
          <a:stretch>
            <a:fillRect/>
          </a:stretch>
        </p:blipFill>
        <p:spPr>
          <a:xfrm>
            <a:off x="9396655" y="1812827"/>
            <a:ext cx="1054100" cy="1346200"/>
          </a:xfrm>
          <a:prstGeom prst="rect">
            <a:avLst/>
          </a:prstGeom>
        </p:spPr>
      </p:pic>
      <p:sp>
        <p:nvSpPr>
          <p:cNvPr id="14" name="文本框 13"/>
          <p:cNvSpPr txBox="1"/>
          <p:nvPr/>
        </p:nvSpPr>
        <p:spPr>
          <a:xfrm>
            <a:off x="959182" y="5196927"/>
            <a:ext cx="10561926"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套接字（</a:t>
            </a:r>
            <a:r>
              <a:rPr kumimoji="0" lang="en-US" altLang="zh-CN"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Socket</a:t>
            </a: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典型的网络应用编程接口。</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rPr>
              <a:t>端口号：</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标识套接字。</a:t>
            </a:r>
            <a:endParaRPr kumimoji="0" lang="zh-CN" altLang="en-US" sz="2400" b="0" i="0" u="none" strike="noStrike" kern="1200" cap="none" spc="0" normalizeH="0" baseline="0" noProof="0" dirty="0">
              <a:ln>
                <a:noFill/>
              </a:ln>
              <a:solidFill>
                <a:srgbClr val="FF0000"/>
              </a:solidFill>
              <a:effectLst/>
              <a:uLnTx/>
              <a:uFillTx/>
              <a:latin typeface="Microsoft YaHei" charset="-122"/>
              <a:ea typeface="Microsoft YaHei" charset="-122"/>
              <a:cs typeface="Microsoft YaHei" charset="-122"/>
            </a:endParaRPr>
          </a:p>
        </p:txBody>
      </p:sp>
      <p:sp>
        <p:nvSpPr>
          <p:cNvPr id="16" name="文本框 15"/>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17" name="文本框 16"/>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2370498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p:cNvSpPr txBox="1"/>
          <p:nvPr/>
        </p:nvSpPr>
        <p:spPr>
          <a:xfrm>
            <a:off x="7247890" y="1598295"/>
            <a:ext cx="428244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p:txBody>
      </p:sp>
      <p:sp>
        <p:nvSpPr>
          <p:cNvPr id="7" name="文本框 6"/>
          <p:cNvSpPr txBox="1"/>
          <p:nvPr/>
        </p:nvSpPr>
        <p:spPr>
          <a:xfrm>
            <a:off x="8697595" y="1138555"/>
            <a:ext cx="246253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graphicFrame>
        <p:nvGraphicFramePr>
          <p:cNvPr id="6" name="表格 5"/>
          <p:cNvGraphicFramePr>
            <a:graphicFrameLocks noGrp="1"/>
          </p:cNvGraphicFramePr>
          <p:nvPr>
            <p:extLst>
              <p:ext uri="{D42A27DB-BD31-4B8C-83A1-F6EECF244321}">
                <p14:modId xmlns:p14="http://schemas.microsoft.com/office/powerpoint/2010/main" val="1425693331"/>
              </p:ext>
            </p:extLst>
          </p:nvPr>
        </p:nvGraphicFramePr>
        <p:xfrm>
          <a:off x="2060226" y="2715006"/>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
        <p:nvSpPr>
          <p:cNvPr id="12" name="文本框 11"/>
          <p:cNvSpPr txBox="1"/>
          <p:nvPr/>
        </p:nvSpPr>
        <p:spPr>
          <a:xfrm>
            <a:off x="1452060" y="1680730"/>
            <a:ext cx="50709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常见端口号要简单记忆下</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10" name="文本框 9"/>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1081242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p:cNvSpPr txBox="1"/>
          <p:nvPr/>
        </p:nvSpPr>
        <p:spPr>
          <a:xfrm>
            <a:off x="7247890" y="1598295"/>
            <a:ext cx="428244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p:txBody>
      </p:sp>
      <p:sp>
        <p:nvSpPr>
          <p:cNvPr id="7" name="文本框 6"/>
          <p:cNvSpPr txBox="1"/>
          <p:nvPr/>
        </p:nvSpPr>
        <p:spPr>
          <a:xfrm>
            <a:off x="8697595" y="1138555"/>
            <a:ext cx="246253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graphicFrame>
        <p:nvGraphicFramePr>
          <p:cNvPr id="6" name="表格 5"/>
          <p:cNvGraphicFramePr>
            <a:graphicFrameLocks noGrp="1"/>
          </p:cNvGraphicFramePr>
          <p:nvPr/>
        </p:nvGraphicFramePr>
        <p:xfrm>
          <a:off x="2060226" y="2715006"/>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
        <p:nvSpPr>
          <p:cNvPr id="12" name="文本框 11"/>
          <p:cNvSpPr txBox="1"/>
          <p:nvPr/>
        </p:nvSpPr>
        <p:spPr>
          <a:xfrm>
            <a:off x="1452060" y="1680730"/>
            <a:ext cx="50709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常见端口号要简单记忆下</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10" name="文本框 9"/>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3083902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p:cNvSpPr txBox="1"/>
          <p:nvPr/>
        </p:nvSpPr>
        <p:spPr>
          <a:xfrm>
            <a:off x="7247890" y="1598295"/>
            <a:ext cx="428244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p:txBody>
      </p:sp>
      <p:sp>
        <p:nvSpPr>
          <p:cNvPr id="7" name="文本框 6"/>
          <p:cNvSpPr txBox="1"/>
          <p:nvPr/>
        </p:nvSpPr>
        <p:spPr>
          <a:xfrm>
            <a:off x="8697595" y="1138555"/>
            <a:ext cx="246253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graphicFrame>
        <p:nvGraphicFramePr>
          <p:cNvPr id="6" name="表格 5"/>
          <p:cNvGraphicFramePr>
            <a:graphicFrameLocks noGrp="1"/>
          </p:cNvGraphicFramePr>
          <p:nvPr/>
        </p:nvGraphicFramePr>
        <p:xfrm>
          <a:off x="2060226" y="2715006"/>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
        <p:nvSpPr>
          <p:cNvPr id="12" name="文本框 11"/>
          <p:cNvSpPr txBox="1"/>
          <p:nvPr/>
        </p:nvSpPr>
        <p:spPr>
          <a:xfrm>
            <a:off x="1452060" y="1680730"/>
            <a:ext cx="50709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常见端口号要简单记忆下</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10" name="文本框 9"/>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3967425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p:cNvSpPr txBox="1"/>
          <p:nvPr/>
        </p:nvSpPr>
        <p:spPr>
          <a:xfrm>
            <a:off x="7247890" y="1598295"/>
            <a:ext cx="428244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p:txBody>
      </p:sp>
      <p:sp>
        <p:nvSpPr>
          <p:cNvPr id="7" name="文本框 6"/>
          <p:cNvSpPr txBox="1"/>
          <p:nvPr/>
        </p:nvSpPr>
        <p:spPr>
          <a:xfrm>
            <a:off x="8697595" y="1138555"/>
            <a:ext cx="246253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graphicFrame>
        <p:nvGraphicFramePr>
          <p:cNvPr id="6" name="表格 5"/>
          <p:cNvGraphicFramePr>
            <a:graphicFrameLocks noGrp="1"/>
          </p:cNvGraphicFramePr>
          <p:nvPr/>
        </p:nvGraphicFramePr>
        <p:xfrm>
          <a:off x="2060226" y="2715006"/>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53</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
        <p:nvSpPr>
          <p:cNvPr id="12" name="文本框 11"/>
          <p:cNvSpPr txBox="1"/>
          <p:nvPr/>
        </p:nvSpPr>
        <p:spPr>
          <a:xfrm>
            <a:off x="1452060" y="1680730"/>
            <a:ext cx="50709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常见端口号要简单记忆下</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10" name="文本框 9"/>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4118042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左大括号 7"/>
          <p:cNvSpPr/>
          <p:nvPr/>
        </p:nvSpPr>
        <p:spPr>
          <a:xfrm>
            <a:off x="1978510" y="1764632"/>
            <a:ext cx="500518" cy="319237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endParaRPr>
          </a:p>
        </p:txBody>
      </p:sp>
      <p:sp>
        <p:nvSpPr>
          <p:cNvPr id="9" name="矩形 8"/>
          <p:cNvSpPr/>
          <p:nvPr/>
        </p:nvSpPr>
        <p:spPr>
          <a:xfrm>
            <a:off x="2453781" y="1617883"/>
            <a:ext cx="1945341" cy="581057"/>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应用结构</a:t>
            </a:r>
          </a:p>
        </p:txBody>
      </p:sp>
      <p:sp>
        <p:nvSpPr>
          <p:cNvPr id="10" name="矩形 9"/>
          <p:cNvSpPr/>
          <p:nvPr/>
        </p:nvSpPr>
        <p:spPr>
          <a:xfrm>
            <a:off x="2528368" y="4375954"/>
            <a:ext cx="1329788" cy="581057"/>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命令</a:t>
            </a:r>
          </a:p>
        </p:txBody>
      </p:sp>
      <p:sp>
        <p:nvSpPr>
          <p:cNvPr id="11" name="矩形 10"/>
          <p:cNvSpPr/>
          <p:nvPr/>
        </p:nvSpPr>
        <p:spPr>
          <a:xfrm>
            <a:off x="1264276" y="3027485"/>
            <a:ext cx="714234" cy="581057"/>
          </a:xfrm>
          <a:prstGeom prst="rect">
            <a:avLst/>
          </a:prstGeom>
        </p:spPr>
        <p:txBody>
          <a:bodyPr wrap="non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endPar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2964610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p:cNvSpPr txBox="1"/>
          <p:nvPr/>
        </p:nvSpPr>
        <p:spPr>
          <a:xfrm>
            <a:off x="7247890" y="1598295"/>
            <a:ext cx="428244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p:txBody>
      </p:sp>
      <p:sp>
        <p:nvSpPr>
          <p:cNvPr id="7" name="文本框 6"/>
          <p:cNvSpPr txBox="1"/>
          <p:nvPr/>
        </p:nvSpPr>
        <p:spPr>
          <a:xfrm>
            <a:off x="8697595" y="1138555"/>
            <a:ext cx="246253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graphicFrame>
        <p:nvGraphicFramePr>
          <p:cNvPr id="6" name="表格 5"/>
          <p:cNvGraphicFramePr>
            <a:graphicFrameLocks noGrp="1"/>
          </p:cNvGraphicFramePr>
          <p:nvPr/>
        </p:nvGraphicFramePr>
        <p:xfrm>
          <a:off x="2060226" y="2715006"/>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53</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80</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
        <p:nvSpPr>
          <p:cNvPr id="12" name="文本框 11"/>
          <p:cNvSpPr txBox="1"/>
          <p:nvPr/>
        </p:nvSpPr>
        <p:spPr>
          <a:xfrm>
            <a:off x="1452060" y="1680730"/>
            <a:ext cx="50709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常见端口号要简单记忆下</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10" name="文本框 9"/>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2401587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31"/>
          <p:cNvSpPr txBox="1"/>
          <p:nvPr/>
        </p:nvSpPr>
        <p:spPr>
          <a:xfrm>
            <a:off x="7247890" y="1598295"/>
            <a:ext cx="428244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E9403C"/>
              </a:solidFill>
              <a:effectLst/>
              <a:uLnTx/>
              <a:uFillTx/>
              <a:latin typeface="Arial"/>
              <a:ea typeface="微软雅黑"/>
              <a:cs typeface="+mn-cs"/>
            </a:endParaRPr>
          </a:p>
        </p:txBody>
      </p:sp>
      <p:sp>
        <p:nvSpPr>
          <p:cNvPr id="7" name="文本框 6"/>
          <p:cNvSpPr txBox="1"/>
          <p:nvPr/>
        </p:nvSpPr>
        <p:spPr>
          <a:xfrm>
            <a:off x="8697595" y="1138555"/>
            <a:ext cx="2462530" cy="7467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0" b="0" i="0" u="none" strike="noStrike" kern="1200" cap="none" spc="0" normalizeH="0" baseline="0" noProof="0">
              <a:ln>
                <a:noFill/>
              </a:ln>
              <a:solidFill>
                <a:srgbClr val="000000"/>
              </a:solidFill>
              <a:effectLst/>
              <a:uLnTx/>
              <a:uFillTx/>
              <a:latin typeface="Arial"/>
              <a:ea typeface="微软雅黑"/>
              <a:cs typeface="+mn-cs"/>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graphicFrame>
        <p:nvGraphicFramePr>
          <p:cNvPr id="6" name="表格 5"/>
          <p:cNvGraphicFramePr>
            <a:graphicFrameLocks noGrp="1"/>
          </p:cNvGraphicFramePr>
          <p:nvPr/>
        </p:nvGraphicFramePr>
        <p:xfrm>
          <a:off x="2060226" y="2715006"/>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53</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80</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110</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
        <p:nvSpPr>
          <p:cNvPr id="12" name="文本框 11"/>
          <p:cNvSpPr txBox="1"/>
          <p:nvPr/>
        </p:nvSpPr>
        <p:spPr>
          <a:xfrm>
            <a:off x="1452060" y="1680730"/>
            <a:ext cx="507097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常见端口号要简单记忆下</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10" name="文本框 9"/>
          <p:cNvSpPr txBox="1"/>
          <p:nvPr/>
        </p:nvSpPr>
        <p:spPr>
          <a:xfrm>
            <a:off x="1073790" y="900400"/>
            <a:ext cx="68670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1】</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套接字与端口号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Tree>
    <p:custDataLst>
      <p:tags r:id="rId1"/>
    </p:custDataLst>
    <p:extLst>
      <p:ext uri="{BB962C8B-B14F-4D97-AF65-F5344CB8AC3E}">
        <p14:creationId xmlns:p14="http://schemas.microsoft.com/office/powerpoint/2010/main" val="2777988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48511" y="1407600"/>
            <a:ext cx="8441459"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p:txBody>
      </p:sp>
      <p:sp>
        <p:nvSpPr>
          <p:cNvPr id="5" name="矩形 4">
            <a:extLst>
              <a:ext uri="{FF2B5EF4-FFF2-40B4-BE49-F238E27FC236}">
                <a16:creationId xmlns:a16="http://schemas.microsoft.com/office/drawing/2014/main" id="{30A85E9E-4A9F-8F4E-91EA-F5330C651E82}"/>
              </a:ext>
            </a:extLst>
          </p:cNvPr>
          <p:cNvSpPr/>
          <p:nvPr/>
        </p:nvSpPr>
        <p:spPr>
          <a:xfrm>
            <a:off x="1965610" y="2269060"/>
            <a:ext cx="9445403"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7" name="椭圆 6">
            <a:extLst>
              <a:ext uri="{FF2B5EF4-FFF2-40B4-BE49-F238E27FC236}">
                <a16:creationId xmlns:a16="http://schemas.microsoft.com/office/drawing/2014/main" id="{C091C724-6D6A-FF4A-9574-721FF814C337}"/>
              </a:ext>
            </a:extLst>
          </p:cNvPr>
          <p:cNvSpPr/>
          <p:nvPr/>
        </p:nvSpPr>
        <p:spPr>
          <a:xfrm>
            <a:off x="2012606" y="224784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1</a:t>
            </a:r>
            <a:endParaRPr kumimoji="1" lang="zh-CN" altLang="en-US" dirty="0"/>
          </a:p>
        </p:txBody>
      </p:sp>
      <p:sp>
        <p:nvSpPr>
          <p:cNvPr id="10" name="椭圆 9">
            <a:extLst>
              <a:ext uri="{FF2B5EF4-FFF2-40B4-BE49-F238E27FC236}">
                <a16:creationId xmlns:a16="http://schemas.microsoft.com/office/drawing/2014/main" id="{3842873C-8D6B-2046-AF7D-8E1E07A42F80}"/>
              </a:ext>
            </a:extLst>
          </p:cNvPr>
          <p:cNvSpPr/>
          <p:nvPr/>
        </p:nvSpPr>
        <p:spPr>
          <a:xfrm>
            <a:off x="5117673" y="2264784"/>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2</a:t>
            </a:r>
            <a:endParaRPr kumimoji="1" lang="zh-CN" altLang="en-US" dirty="0"/>
          </a:p>
        </p:txBody>
      </p:sp>
      <p:sp>
        <p:nvSpPr>
          <p:cNvPr id="11" name="椭圆 10">
            <a:extLst>
              <a:ext uri="{FF2B5EF4-FFF2-40B4-BE49-F238E27FC236}">
                <a16:creationId xmlns:a16="http://schemas.microsoft.com/office/drawing/2014/main" id="{70E3F2A9-BA06-CB4C-BE7F-2EB12911E330}"/>
              </a:ext>
            </a:extLst>
          </p:cNvPr>
          <p:cNvSpPr/>
          <p:nvPr/>
        </p:nvSpPr>
        <p:spPr>
          <a:xfrm>
            <a:off x="8281233" y="2261997"/>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3</a:t>
            </a:r>
            <a:endParaRPr kumimoji="1" lang="zh-CN" altLang="en-US" dirty="0"/>
          </a:p>
        </p:txBody>
      </p:sp>
      <p:sp>
        <p:nvSpPr>
          <p:cNvPr id="12" name="矩形 11">
            <a:extLst>
              <a:ext uri="{FF2B5EF4-FFF2-40B4-BE49-F238E27FC236}">
                <a16:creationId xmlns:a16="http://schemas.microsoft.com/office/drawing/2014/main" id="{D1553561-31EB-CC43-B6BB-BFE8A0D217F6}"/>
              </a:ext>
            </a:extLst>
          </p:cNvPr>
          <p:cNvSpPr/>
          <p:nvPr/>
        </p:nvSpPr>
        <p:spPr>
          <a:xfrm>
            <a:off x="1965610" y="4371374"/>
            <a:ext cx="6260704"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5" name="矩形 14">
            <a:extLst>
              <a:ext uri="{FF2B5EF4-FFF2-40B4-BE49-F238E27FC236}">
                <a16:creationId xmlns:a16="http://schemas.microsoft.com/office/drawing/2014/main" id="{54848A79-778F-AE4C-930F-7B441F4A1A49}"/>
              </a:ext>
            </a:extLst>
          </p:cNvPr>
          <p:cNvSpPr/>
          <p:nvPr/>
        </p:nvSpPr>
        <p:spPr>
          <a:xfrm>
            <a:off x="1965610" y="5589615"/>
            <a:ext cx="9104108"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Tree>
    <p:custDataLst>
      <p:tags r:id="rId1"/>
    </p:custDataLst>
    <p:extLst>
      <p:ext uri="{BB962C8B-B14F-4D97-AF65-F5344CB8AC3E}">
        <p14:creationId xmlns:p14="http://schemas.microsoft.com/office/powerpoint/2010/main" val="1190807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48511" y="1407600"/>
            <a:ext cx="8441459"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p:txBody>
      </p:sp>
      <p:sp>
        <p:nvSpPr>
          <p:cNvPr id="5" name="矩形 4">
            <a:extLst>
              <a:ext uri="{FF2B5EF4-FFF2-40B4-BE49-F238E27FC236}">
                <a16:creationId xmlns:a16="http://schemas.microsoft.com/office/drawing/2014/main" id="{30A85E9E-4A9F-8F4E-91EA-F5330C651E82}"/>
              </a:ext>
            </a:extLst>
          </p:cNvPr>
          <p:cNvSpPr/>
          <p:nvPr/>
        </p:nvSpPr>
        <p:spPr>
          <a:xfrm>
            <a:off x="1965610" y="2269060"/>
            <a:ext cx="9445403"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7" name="椭圆 6">
            <a:extLst>
              <a:ext uri="{FF2B5EF4-FFF2-40B4-BE49-F238E27FC236}">
                <a16:creationId xmlns:a16="http://schemas.microsoft.com/office/drawing/2014/main" id="{C091C724-6D6A-FF4A-9574-721FF814C337}"/>
              </a:ext>
            </a:extLst>
          </p:cNvPr>
          <p:cNvSpPr/>
          <p:nvPr/>
        </p:nvSpPr>
        <p:spPr>
          <a:xfrm>
            <a:off x="2012606" y="224784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1</a:t>
            </a:r>
            <a:endParaRPr kumimoji="1" lang="zh-CN" altLang="en-US" dirty="0"/>
          </a:p>
        </p:txBody>
      </p:sp>
      <p:sp>
        <p:nvSpPr>
          <p:cNvPr id="10" name="椭圆 9">
            <a:extLst>
              <a:ext uri="{FF2B5EF4-FFF2-40B4-BE49-F238E27FC236}">
                <a16:creationId xmlns:a16="http://schemas.microsoft.com/office/drawing/2014/main" id="{3842873C-8D6B-2046-AF7D-8E1E07A42F80}"/>
              </a:ext>
            </a:extLst>
          </p:cNvPr>
          <p:cNvSpPr/>
          <p:nvPr/>
        </p:nvSpPr>
        <p:spPr>
          <a:xfrm>
            <a:off x="5117673" y="2264784"/>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2</a:t>
            </a:r>
            <a:endParaRPr kumimoji="1" lang="zh-CN" altLang="en-US" dirty="0"/>
          </a:p>
        </p:txBody>
      </p:sp>
      <p:sp>
        <p:nvSpPr>
          <p:cNvPr id="11" name="椭圆 10">
            <a:extLst>
              <a:ext uri="{FF2B5EF4-FFF2-40B4-BE49-F238E27FC236}">
                <a16:creationId xmlns:a16="http://schemas.microsoft.com/office/drawing/2014/main" id="{70E3F2A9-BA06-CB4C-BE7F-2EB12911E330}"/>
              </a:ext>
            </a:extLst>
          </p:cNvPr>
          <p:cNvSpPr/>
          <p:nvPr/>
        </p:nvSpPr>
        <p:spPr>
          <a:xfrm>
            <a:off x="8281233" y="2261997"/>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3</a:t>
            </a:r>
            <a:endParaRPr kumimoji="1" lang="zh-CN" altLang="en-US" dirty="0"/>
          </a:p>
        </p:txBody>
      </p:sp>
      <p:sp>
        <p:nvSpPr>
          <p:cNvPr id="12" name="矩形 11">
            <a:extLst>
              <a:ext uri="{FF2B5EF4-FFF2-40B4-BE49-F238E27FC236}">
                <a16:creationId xmlns:a16="http://schemas.microsoft.com/office/drawing/2014/main" id="{D1553561-31EB-CC43-B6BB-BFE8A0D217F6}"/>
              </a:ext>
            </a:extLst>
          </p:cNvPr>
          <p:cNvSpPr/>
          <p:nvPr/>
        </p:nvSpPr>
        <p:spPr>
          <a:xfrm>
            <a:off x="1965610" y="4371374"/>
            <a:ext cx="6260704"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5" name="矩形 14">
            <a:extLst>
              <a:ext uri="{FF2B5EF4-FFF2-40B4-BE49-F238E27FC236}">
                <a16:creationId xmlns:a16="http://schemas.microsoft.com/office/drawing/2014/main" id="{54848A79-778F-AE4C-930F-7B441F4A1A49}"/>
              </a:ext>
            </a:extLst>
          </p:cNvPr>
          <p:cNvSpPr/>
          <p:nvPr/>
        </p:nvSpPr>
        <p:spPr>
          <a:xfrm>
            <a:off x="1965610" y="5589615"/>
            <a:ext cx="9104108"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7" name="矩形 16">
            <a:extLst>
              <a:ext uri="{FF2B5EF4-FFF2-40B4-BE49-F238E27FC236}">
                <a16:creationId xmlns:a16="http://schemas.microsoft.com/office/drawing/2014/main" id="{E8F752F7-2473-1346-B90F-59412DD9E383}"/>
              </a:ext>
            </a:extLst>
          </p:cNvPr>
          <p:cNvSpPr/>
          <p:nvPr/>
        </p:nvSpPr>
        <p:spPr>
          <a:xfrm>
            <a:off x="520065" y="2311406"/>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8" name="矩形 17">
            <a:extLst>
              <a:ext uri="{FF2B5EF4-FFF2-40B4-BE49-F238E27FC236}">
                <a16:creationId xmlns:a16="http://schemas.microsoft.com/office/drawing/2014/main" id="{31199668-F155-E843-A07D-33341450C13B}"/>
              </a:ext>
            </a:extLst>
          </p:cNvPr>
          <p:cNvSpPr/>
          <p:nvPr/>
        </p:nvSpPr>
        <p:spPr>
          <a:xfrm>
            <a:off x="520064" y="4262279"/>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传输层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9" name="矩形 18">
            <a:extLst>
              <a:ext uri="{FF2B5EF4-FFF2-40B4-BE49-F238E27FC236}">
                <a16:creationId xmlns:a16="http://schemas.microsoft.com/office/drawing/2014/main" id="{7F7C75EA-29EE-F04A-95AC-831412760FEB}"/>
              </a:ext>
            </a:extLst>
          </p:cNvPr>
          <p:cNvSpPr/>
          <p:nvPr/>
        </p:nvSpPr>
        <p:spPr>
          <a:xfrm>
            <a:off x="520064" y="5627622"/>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16761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48511" y="1407600"/>
            <a:ext cx="8441459"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p:txBody>
      </p:sp>
      <p:sp>
        <p:nvSpPr>
          <p:cNvPr id="5" name="矩形 4">
            <a:extLst>
              <a:ext uri="{FF2B5EF4-FFF2-40B4-BE49-F238E27FC236}">
                <a16:creationId xmlns:a16="http://schemas.microsoft.com/office/drawing/2014/main" id="{30A85E9E-4A9F-8F4E-91EA-F5330C651E82}"/>
              </a:ext>
            </a:extLst>
          </p:cNvPr>
          <p:cNvSpPr/>
          <p:nvPr/>
        </p:nvSpPr>
        <p:spPr>
          <a:xfrm>
            <a:off x="1965610" y="2269060"/>
            <a:ext cx="9445403"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7" name="椭圆 6">
            <a:extLst>
              <a:ext uri="{FF2B5EF4-FFF2-40B4-BE49-F238E27FC236}">
                <a16:creationId xmlns:a16="http://schemas.microsoft.com/office/drawing/2014/main" id="{C091C724-6D6A-FF4A-9574-721FF814C337}"/>
              </a:ext>
            </a:extLst>
          </p:cNvPr>
          <p:cNvSpPr/>
          <p:nvPr/>
        </p:nvSpPr>
        <p:spPr>
          <a:xfrm>
            <a:off x="2012606" y="224784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1</a:t>
            </a:r>
            <a:endParaRPr kumimoji="1" lang="zh-CN" altLang="en-US" dirty="0"/>
          </a:p>
        </p:txBody>
      </p:sp>
      <p:sp>
        <p:nvSpPr>
          <p:cNvPr id="10" name="椭圆 9">
            <a:extLst>
              <a:ext uri="{FF2B5EF4-FFF2-40B4-BE49-F238E27FC236}">
                <a16:creationId xmlns:a16="http://schemas.microsoft.com/office/drawing/2014/main" id="{3842873C-8D6B-2046-AF7D-8E1E07A42F80}"/>
              </a:ext>
            </a:extLst>
          </p:cNvPr>
          <p:cNvSpPr/>
          <p:nvPr/>
        </p:nvSpPr>
        <p:spPr>
          <a:xfrm>
            <a:off x="5117673" y="2264784"/>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2</a:t>
            </a:r>
            <a:endParaRPr kumimoji="1" lang="zh-CN" altLang="en-US" dirty="0"/>
          </a:p>
        </p:txBody>
      </p:sp>
      <p:sp>
        <p:nvSpPr>
          <p:cNvPr id="11" name="椭圆 10">
            <a:extLst>
              <a:ext uri="{FF2B5EF4-FFF2-40B4-BE49-F238E27FC236}">
                <a16:creationId xmlns:a16="http://schemas.microsoft.com/office/drawing/2014/main" id="{70E3F2A9-BA06-CB4C-BE7F-2EB12911E330}"/>
              </a:ext>
            </a:extLst>
          </p:cNvPr>
          <p:cNvSpPr/>
          <p:nvPr/>
        </p:nvSpPr>
        <p:spPr>
          <a:xfrm>
            <a:off x="8281233" y="2261997"/>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3</a:t>
            </a:r>
            <a:endParaRPr kumimoji="1" lang="zh-CN" altLang="en-US" dirty="0"/>
          </a:p>
        </p:txBody>
      </p:sp>
      <p:sp>
        <p:nvSpPr>
          <p:cNvPr id="12" name="矩形 11">
            <a:extLst>
              <a:ext uri="{FF2B5EF4-FFF2-40B4-BE49-F238E27FC236}">
                <a16:creationId xmlns:a16="http://schemas.microsoft.com/office/drawing/2014/main" id="{D1553561-31EB-CC43-B6BB-BFE8A0D217F6}"/>
              </a:ext>
            </a:extLst>
          </p:cNvPr>
          <p:cNvSpPr/>
          <p:nvPr/>
        </p:nvSpPr>
        <p:spPr>
          <a:xfrm>
            <a:off x="1965610" y="4371374"/>
            <a:ext cx="6260704"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5" name="矩形 14">
            <a:extLst>
              <a:ext uri="{FF2B5EF4-FFF2-40B4-BE49-F238E27FC236}">
                <a16:creationId xmlns:a16="http://schemas.microsoft.com/office/drawing/2014/main" id="{54848A79-778F-AE4C-930F-7B441F4A1A49}"/>
              </a:ext>
            </a:extLst>
          </p:cNvPr>
          <p:cNvSpPr/>
          <p:nvPr/>
        </p:nvSpPr>
        <p:spPr>
          <a:xfrm>
            <a:off x="1965610" y="5589615"/>
            <a:ext cx="9104108"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7" name="矩形 16">
            <a:extLst>
              <a:ext uri="{FF2B5EF4-FFF2-40B4-BE49-F238E27FC236}">
                <a16:creationId xmlns:a16="http://schemas.microsoft.com/office/drawing/2014/main" id="{E8F752F7-2473-1346-B90F-59412DD9E383}"/>
              </a:ext>
            </a:extLst>
          </p:cNvPr>
          <p:cNvSpPr/>
          <p:nvPr/>
        </p:nvSpPr>
        <p:spPr>
          <a:xfrm>
            <a:off x="520065" y="2311406"/>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8" name="矩形 17">
            <a:extLst>
              <a:ext uri="{FF2B5EF4-FFF2-40B4-BE49-F238E27FC236}">
                <a16:creationId xmlns:a16="http://schemas.microsoft.com/office/drawing/2014/main" id="{31199668-F155-E843-A07D-33341450C13B}"/>
              </a:ext>
            </a:extLst>
          </p:cNvPr>
          <p:cNvSpPr/>
          <p:nvPr/>
        </p:nvSpPr>
        <p:spPr>
          <a:xfrm>
            <a:off x="520064" y="4262279"/>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传输层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9" name="矩形 18">
            <a:extLst>
              <a:ext uri="{FF2B5EF4-FFF2-40B4-BE49-F238E27FC236}">
                <a16:creationId xmlns:a16="http://schemas.microsoft.com/office/drawing/2014/main" id="{7F7C75EA-29EE-F04A-95AC-831412760FEB}"/>
              </a:ext>
            </a:extLst>
          </p:cNvPr>
          <p:cNvSpPr/>
          <p:nvPr/>
        </p:nvSpPr>
        <p:spPr>
          <a:xfrm>
            <a:off x="520064" y="5627622"/>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cxnSp>
        <p:nvCxnSpPr>
          <p:cNvPr id="21" name="直线箭头连接符 20">
            <a:extLst>
              <a:ext uri="{FF2B5EF4-FFF2-40B4-BE49-F238E27FC236}">
                <a16:creationId xmlns:a16="http://schemas.microsoft.com/office/drawing/2014/main" id="{550D8618-58A3-C446-AA5C-56DB028688C3}"/>
              </a:ext>
            </a:extLst>
          </p:cNvPr>
          <p:cNvCxnSpPr>
            <a:cxnSpLocks/>
            <a:stCxn id="7" idx="4"/>
          </p:cNvCxnSpPr>
          <p:nvPr/>
        </p:nvCxnSpPr>
        <p:spPr>
          <a:xfrm>
            <a:off x="2599144" y="2896234"/>
            <a:ext cx="5781" cy="1457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68BEB90D-3C6A-2F49-80F3-3D7640A68D5A}"/>
              </a:ext>
            </a:extLst>
          </p:cNvPr>
          <p:cNvCxnSpPr>
            <a:cxnSpLocks/>
            <a:stCxn id="10" idx="4"/>
          </p:cNvCxnSpPr>
          <p:nvPr/>
        </p:nvCxnSpPr>
        <p:spPr>
          <a:xfrm>
            <a:off x="5704211" y="2913177"/>
            <a:ext cx="0" cy="1466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B0D1DCCB-8CFA-A847-AB08-83119C2E99B1}"/>
              </a:ext>
            </a:extLst>
          </p:cNvPr>
          <p:cNvCxnSpPr>
            <a:cxnSpLocks/>
            <a:stCxn id="11" idx="4"/>
          </p:cNvCxnSpPr>
          <p:nvPr/>
        </p:nvCxnSpPr>
        <p:spPr>
          <a:xfrm>
            <a:off x="8867771" y="2910390"/>
            <a:ext cx="12027" cy="26634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82690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48511" y="1407600"/>
            <a:ext cx="8441459"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p:txBody>
      </p:sp>
      <p:sp>
        <p:nvSpPr>
          <p:cNvPr id="5" name="矩形 4">
            <a:extLst>
              <a:ext uri="{FF2B5EF4-FFF2-40B4-BE49-F238E27FC236}">
                <a16:creationId xmlns:a16="http://schemas.microsoft.com/office/drawing/2014/main" id="{30A85E9E-4A9F-8F4E-91EA-F5330C651E82}"/>
              </a:ext>
            </a:extLst>
          </p:cNvPr>
          <p:cNvSpPr/>
          <p:nvPr/>
        </p:nvSpPr>
        <p:spPr>
          <a:xfrm>
            <a:off x="1965610" y="2269060"/>
            <a:ext cx="9445403"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7" name="椭圆 6">
            <a:extLst>
              <a:ext uri="{FF2B5EF4-FFF2-40B4-BE49-F238E27FC236}">
                <a16:creationId xmlns:a16="http://schemas.microsoft.com/office/drawing/2014/main" id="{C091C724-6D6A-FF4A-9574-721FF814C337}"/>
              </a:ext>
            </a:extLst>
          </p:cNvPr>
          <p:cNvSpPr/>
          <p:nvPr/>
        </p:nvSpPr>
        <p:spPr>
          <a:xfrm>
            <a:off x="2012606" y="224784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1</a:t>
            </a:r>
            <a:endParaRPr kumimoji="1" lang="zh-CN" altLang="en-US" dirty="0"/>
          </a:p>
        </p:txBody>
      </p:sp>
      <p:sp>
        <p:nvSpPr>
          <p:cNvPr id="10" name="椭圆 9">
            <a:extLst>
              <a:ext uri="{FF2B5EF4-FFF2-40B4-BE49-F238E27FC236}">
                <a16:creationId xmlns:a16="http://schemas.microsoft.com/office/drawing/2014/main" id="{3842873C-8D6B-2046-AF7D-8E1E07A42F80}"/>
              </a:ext>
            </a:extLst>
          </p:cNvPr>
          <p:cNvSpPr/>
          <p:nvPr/>
        </p:nvSpPr>
        <p:spPr>
          <a:xfrm>
            <a:off x="5117673" y="2264784"/>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2</a:t>
            </a:r>
            <a:endParaRPr kumimoji="1" lang="zh-CN" altLang="en-US" dirty="0"/>
          </a:p>
        </p:txBody>
      </p:sp>
      <p:sp>
        <p:nvSpPr>
          <p:cNvPr id="11" name="椭圆 10">
            <a:extLst>
              <a:ext uri="{FF2B5EF4-FFF2-40B4-BE49-F238E27FC236}">
                <a16:creationId xmlns:a16="http://schemas.microsoft.com/office/drawing/2014/main" id="{70E3F2A9-BA06-CB4C-BE7F-2EB12911E330}"/>
              </a:ext>
            </a:extLst>
          </p:cNvPr>
          <p:cNvSpPr/>
          <p:nvPr/>
        </p:nvSpPr>
        <p:spPr>
          <a:xfrm>
            <a:off x="8281233" y="2261997"/>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3</a:t>
            </a:r>
            <a:endParaRPr kumimoji="1" lang="zh-CN" altLang="en-US" dirty="0"/>
          </a:p>
        </p:txBody>
      </p:sp>
      <p:sp>
        <p:nvSpPr>
          <p:cNvPr id="12" name="矩形 11">
            <a:extLst>
              <a:ext uri="{FF2B5EF4-FFF2-40B4-BE49-F238E27FC236}">
                <a16:creationId xmlns:a16="http://schemas.microsoft.com/office/drawing/2014/main" id="{D1553561-31EB-CC43-B6BB-BFE8A0D217F6}"/>
              </a:ext>
            </a:extLst>
          </p:cNvPr>
          <p:cNvSpPr/>
          <p:nvPr/>
        </p:nvSpPr>
        <p:spPr>
          <a:xfrm>
            <a:off x="1965610" y="4371374"/>
            <a:ext cx="6260704"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3" name="椭圆 12">
            <a:extLst>
              <a:ext uri="{FF2B5EF4-FFF2-40B4-BE49-F238E27FC236}">
                <a16:creationId xmlns:a16="http://schemas.microsoft.com/office/drawing/2014/main" id="{05369428-B848-4E49-8D10-BEC6AFC45E1C}"/>
              </a:ext>
            </a:extLst>
          </p:cNvPr>
          <p:cNvSpPr/>
          <p:nvPr/>
        </p:nvSpPr>
        <p:spPr>
          <a:xfrm>
            <a:off x="2018387" y="4353760"/>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UDP</a:t>
            </a:r>
            <a:endParaRPr kumimoji="1" lang="zh-CN" altLang="en-US" dirty="0"/>
          </a:p>
        </p:txBody>
      </p:sp>
      <p:sp>
        <p:nvSpPr>
          <p:cNvPr id="14" name="椭圆 13">
            <a:extLst>
              <a:ext uri="{FF2B5EF4-FFF2-40B4-BE49-F238E27FC236}">
                <a16:creationId xmlns:a16="http://schemas.microsoft.com/office/drawing/2014/main" id="{5F88A29D-F0AD-014D-9A49-149C832BA869}"/>
              </a:ext>
            </a:extLst>
          </p:cNvPr>
          <p:cNvSpPr/>
          <p:nvPr/>
        </p:nvSpPr>
        <p:spPr>
          <a:xfrm>
            <a:off x="5117673" y="437938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TCP</a:t>
            </a:r>
            <a:endParaRPr kumimoji="1" lang="zh-CN" altLang="en-US" dirty="0"/>
          </a:p>
        </p:txBody>
      </p:sp>
      <p:sp>
        <p:nvSpPr>
          <p:cNvPr id="15" name="矩形 14">
            <a:extLst>
              <a:ext uri="{FF2B5EF4-FFF2-40B4-BE49-F238E27FC236}">
                <a16:creationId xmlns:a16="http://schemas.microsoft.com/office/drawing/2014/main" id="{54848A79-778F-AE4C-930F-7B441F4A1A49}"/>
              </a:ext>
            </a:extLst>
          </p:cNvPr>
          <p:cNvSpPr/>
          <p:nvPr/>
        </p:nvSpPr>
        <p:spPr>
          <a:xfrm>
            <a:off x="1965610" y="5589615"/>
            <a:ext cx="9104108"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7" name="矩形 16">
            <a:extLst>
              <a:ext uri="{FF2B5EF4-FFF2-40B4-BE49-F238E27FC236}">
                <a16:creationId xmlns:a16="http://schemas.microsoft.com/office/drawing/2014/main" id="{E8F752F7-2473-1346-B90F-59412DD9E383}"/>
              </a:ext>
            </a:extLst>
          </p:cNvPr>
          <p:cNvSpPr/>
          <p:nvPr/>
        </p:nvSpPr>
        <p:spPr>
          <a:xfrm>
            <a:off x="520065" y="2311406"/>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8" name="矩形 17">
            <a:extLst>
              <a:ext uri="{FF2B5EF4-FFF2-40B4-BE49-F238E27FC236}">
                <a16:creationId xmlns:a16="http://schemas.microsoft.com/office/drawing/2014/main" id="{31199668-F155-E843-A07D-33341450C13B}"/>
              </a:ext>
            </a:extLst>
          </p:cNvPr>
          <p:cNvSpPr/>
          <p:nvPr/>
        </p:nvSpPr>
        <p:spPr>
          <a:xfrm>
            <a:off x="520064" y="4262279"/>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传输层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9" name="矩形 18">
            <a:extLst>
              <a:ext uri="{FF2B5EF4-FFF2-40B4-BE49-F238E27FC236}">
                <a16:creationId xmlns:a16="http://schemas.microsoft.com/office/drawing/2014/main" id="{7F7C75EA-29EE-F04A-95AC-831412760FEB}"/>
              </a:ext>
            </a:extLst>
          </p:cNvPr>
          <p:cNvSpPr/>
          <p:nvPr/>
        </p:nvSpPr>
        <p:spPr>
          <a:xfrm>
            <a:off x="520064" y="5627622"/>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cxnSp>
        <p:nvCxnSpPr>
          <p:cNvPr id="21" name="直线箭头连接符 20">
            <a:extLst>
              <a:ext uri="{FF2B5EF4-FFF2-40B4-BE49-F238E27FC236}">
                <a16:creationId xmlns:a16="http://schemas.microsoft.com/office/drawing/2014/main" id="{550D8618-58A3-C446-AA5C-56DB028688C3}"/>
              </a:ext>
            </a:extLst>
          </p:cNvPr>
          <p:cNvCxnSpPr>
            <a:cxnSpLocks/>
            <a:stCxn id="7" idx="4"/>
            <a:endCxn id="13" idx="0"/>
          </p:cNvCxnSpPr>
          <p:nvPr/>
        </p:nvCxnSpPr>
        <p:spPr>
          <a:xfrm>
            <a:off x="2599144" y="2896234"/>
            <a:ext cx="5781" cy="1457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68BEB90D-3C6A-2F49-80F3-3D7640A68D5A}"/>
              </a:ext>
            </a:extLst>
          </p:cNvPr>
          <p:cNvCxnSpPr>
            <a:cxnSpLocks/>
            <a:stCxn id="10" idx="4"/>
            <a:endCxn id="14" idx="0"/>
          </p:cNvCxnSpPr>
          <p:nvPr/>
        </p:nvCxnSpPr>
        <p:spPr>
          <a:xfrm>
            <a:off x="5704211" y="2913177"/>
            <a:ext cx="0" cy="1466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B0D1DCCB-8CFA-A847-AB08-83119C2E99B1}"/>
              </a:ext>
            </a:extLst>
          </p:cNvPr>
          <p:cNvCxnSpPr>
            <a:cxnSpLocks/>
            <a:stCxn id="11" idx="4"/>
          </p:cNvCxnSpPr>
          <p:nvPr/>
        </p:nvCxnSpPr>
        <p:spPr>
          <a:xfrm>
            <a:off x="8867771" y="2910390"/>
            <a:ext cx="12027" cy="26634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892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48511" y="1407600"/>
            <a:ext cx="8441459"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p:txBody>
      </p:sp>
      <p:sp>
        <p:nvSpPr>
          <p:cNvPr id="5" name="矩形 4">
            <a:extLst>
              <a:ext uri="{FF2B5EF4-FFF2-40B4-BE49-F238E27FC236}">
                <a16:creationId xmlns:a16="http://schemas.microsoft.com/office/drawing/2014/main" id="{30A85E9E-4A9F-8F4E-91EA-F5330C651E82}"/>
              </a:ext>
            </a:extLst>
          </p:cNvPr>
          <p:cNvSpPr/>
          <p:nvPr/>
        </p:nvSpPr>
        <p:spPr>
          <a:xfrm>
            <a:off x="1965610" y="2269060"/>
            <a:ext cx="9445403"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7" name="椭圆 6">
            <a:extLst>
              <a:ext uri="{FF2B5EF4-FFF2-40B4-BE49-F238E27FC236}">
                <a16:creationId xmlns:a16="http://schemas.microsoft.com/office/drawing/2014/main" id="{C091C724-6D6A-FF4A-9574-721FF814C337}"/>
              </a:ext>
            </a:extLst>
          </p:cNvPr>
          <p:cNvSpPr/>
          <p:nvPr/>
        </p:nvSpPr>
        <p:spPr>
          <a:xfrm>
            <a:off x="2012606" y="224784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1</a:t>
            </a:r>
            <a:endParaRPr kumimoji="1" lang="zh-CN" altLang="en-US" dirty="0"/>
          </a:p>
        </p:txBody>
      </p:sp>
      <p:sp>
        <p:nvSpPr>
          <p:cNvPr id="10" name="椭圆 9">
            <a:extLst>
              <a:ext uri="{FF2B5EF4-FFF2-40B4-BE49-F238E27FC236}">
                <a16:creationId xmlns:a16="http://schemas.microsoft.com/office/drawing/2014/main" id="{3842873C-8D6B-2046-AF7D-8E1E07A42F80}"/>
              </a:ext>
            </a:extLst>
          </p:cNvPr>
          <p:cNvSpPr/>
          <p:nvPr/>
        </p:nvSpPr>
        <p:spPr>
          <a:xfrm>
            <a:off x="5117673" y="2264784"/>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2</a:t>
            </a:r>
            <a:endParaRPr kumimoji="1" lang="zh-CN" altLang="en-US" dirty="0"/>
          </a:p>
        </p:txBody>
      </p:sp>
      <p:sp>
        <p:nvSpPr>
          <p:cNvPr id="11" name="椭圆 10">
            <a:extLst>
              <a:ext uri="{FF2B5EF4-FFF2-40B4-BE49-F238E27FC236}">
                <a16:creationId xmlns:a16="http://schemas.microsoft.com/office/drawing/2014/main" id="{70E3F2A9-BA06-CB4C-BE7F-2EB12911E330}"/>
              </a:ext>
            </a:extLst>
          </p:cNvPr>
          <p:cNvSpPr/>
          <p:nvPr/>
        </p:nvSpPr>
        <p:spPr>
          <a:xfrm>
            <a:off x="8281233" y="2261997"/>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3</a:t>
            </a:r>
            <a:endParaRPr kumimoji="1" lang="zh-CN" altLang="en-US" dirty="0"/>
          </a:p>
        </p:txBody>
      </p:sp>
      <p:sp>
        <p:nvSpPr>
          <p:cNvPr id="12" name="矩形 11">
            <a:extLst>
              <a:ext uri="{FF2B5EF4-FFF2-40B4-BE49-F238E27FC236}">
                <a16:creationId xmlns:a16="http://schemas.microsoft.com/office/drawing/2014/main" id="{D1553561-31EB-CC43-B6BB-BFE8A0D217F6}"/>
              </a:ext>
            </a:extLst>
          </p:cNvPr>
          <p:cNvSpPr/>
          <p:nvPr/>
        </p:nvSpPr>
        <p:spPr>
          <a:xfrm>
            <a:off x="1965610" y="4371374"/>
            <a:ext cx="6260704"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3" name="椭圆 12">
            <a:extLst>
              <a:ext uri="{FF2B5EF4-FFF2-40B4-BE49-F238E27FC236}">
                <a16:creationId xmlns:a16="http://schemas.microsoft.com/office/drawing/2014/main" id="{05369428-B848-4E49-8D10-BEC6AFC45E1C}"/>
              </a:ext>
            </a:extLst>
          </p:cNvPr>
          <p:cNvSpPr/>
          <p:nvPr/>
        </p:nvSpPr>
        <p:spPr>
          <a:xfrm>
            <a:off x="2018387" y="4353760"/>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UDP</a:t>
            </a:r>
            <a:endParaRPr kumimoji="1" lang="zh-CN" altLang="en-US" dirty="0"/>
          </a:p>
        </p:txBody>
      </p:sp>
      <p:sp>
        <p:nvSpPr>
          <p:cNvPr id="14" name="椭圆 13">
            <a:extLst>
              <a:ext uri="{FF2B5EF4-FFF2-40B4-BE49-F238E27FC236}">
                <a16:creationId xmlns:a16="http://schemas.microsoft.com/office/drawing/2014/main" id="{5F88A29D-F0AD-014D-9A49-149C832BA869}"/>
              </a:ext>
            </a:extLst>
          </p:cNvPr>
          <p:cNvSpPr/>
          <p:nvPr/>
        </p:nvSpPr>
        <p:spPr>
          <a:xfrm>
            <a:off x="5117673" y="437938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TCP</a:t>
            </a:r>
            <a:endParaRPr kumimoji="1" lang="zh-CN" altLang="en-US" dirty="0"/>
          </a:p>
        </p:txBody>
      </p:sp>
      <p:sp>
        <p:nvSpPr>
          <p:cNvPr id="15" name="矩形 14">
            <a:extLst>
              <a:ext uri="{FF2B5EF4-FFF2-40B4-BE49-F238E27FC236}">
                <a16:creationId xmlns:a16="http://schemas.microsoft.com/office/drawing/2014/main" id="{54848A79-778F-AE4C-930F-7B441F4A1A49}"/>
              </a:ext>
            </a:extLst>
          </p:cNvPr>
          <p:cNvSpPr/>
          <p:nvPr/>
        </p:nvSpPr>
        <p:spPr>
          <a:xfrm>
            <a:off x="1965610" y="5589615"/>
            <a:ext cx="9104108"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7" name="矩形 16">
            <a:extLst>
              <a:ext uri="{FF2B5EF4-FFF2-40B4-BE49-F238E27FC236}">
                <a16:creationId xmlns:a16="http://schemas.microsoft.com/office/drawing/2014/main" id="{E8F752F7-2473-1346-B90F-59412DD9E383}"/>
              </a:ext>
            </a:extLst>
          </p:cNvPr>
          <p:cNvSpPr/>
          <p:nvPr/>
        </p:nvSpPr>
        <p:spPr>
          <a:xfrm>
            <a:off x="520065" y="2311406"/>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8" name="矩形 17">
            <a:extLst>
              <a:ext uri="{FF2B5EF4-FFF2-40B4-BE49-F238E27FC236}">
                <a16:creationId xmlns:a16="http://schemas.microsoft.com/office/drawing/2014/main" id="{31199668-F155-E843-A07D-33341450C13B}"/>
              </a:ext>
            </a:extLst>
          </p:cNvPr>
          <p:cNvSpPr/>
          <p:nvPr/>
        </p:nvSpPr>
        <p:spPr>
          <a:xfrm>
            <a:off x="520064" y="4262279"/>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传输层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9" name="矩形 18">
            <a:extLst>
              <a:ext uri="{FF2B5EF4-FFF2-40B4-BE49-F238E27FC236}">
                <a16:creationId xmlns:a16="http://schemas.microsoft.com/office/drawing/2014/main" id="{7F7C75EA-29EE-F04A-95AC-831412760FEB}"/>
              </a:ext>
            </a:extLst>
          </p:cNvPr>
          <p:cNvSpPr/>
          <p:nvPr/>
        </p:nvSpPr>
        <p:spPr>
          <a:xfrm>
            <a:off x="520064" y="5627622"/>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cxnSp>
        <p:nvCxnSpPr>
          <p:cNvPr id="21" name="直线箭头连接符 20">
            <a:extLst>
              <a:ext uri="{FF2B5EF4-FFF2-40B4-BE49-F238E27FC236}">
                <a16:creationId xmlns:a16="http://schemas.microsoft.com/office/drawing/2014/main" id="{550D8618-58A3-C446-AA5C-56DB028688C3}"/>
              </a:ext>
            </a:extLst>
          </p:cNvPr>
          <p:cNvCxnSpPr>
            <a:cxnSpLocks/>
            <a:stCxn id="7" idx="4"/>
            <a:endCxn id="13" idx="0"/>
          </p:cNvCxnSpPr>
          <p:nvPr/>
        </p:nvCxnSpPr>
        <p:spPr>
          <a:xfrm>
            <a:off x="2599144" y="2896234"/>
            <a:ext cx="5781" cy="1457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68BEB90D-3C6A-2F49-80F3-3D7640A68D5A}"/>
              </a:ext>
            </a:extLst>
          </p:cNvPr>
          <p:cNvCxnSpPr>
            <a:cxnSpLocks/>
            <a:stCxn id="10" idx="4"/>
            <a:endCxn id="14" idx="0"/>
          </p:cNvCxnSpPr>
          <p:nvPr/>
        </p:nvCxnSpPr>
        <p:spPr>
          <a:xfrm>
            <a:off x="5704211" y="2913177"/>
            <a:ext cx="0" cy="1466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B0D1DCCB-8CFA-A847-AB08-83119C2E99B1}"/>
              </a:ext>
            </a:extLst>
          </p:cNvPr>
          <p:cNvCxnSpPr>
            <a:cxnSpLocks/>
            <a:stCxn id="11" idx="4"/>
          </p:cNvCxnSpPr>
          <p:nvPr/>
        </p:nvCxnSpPr>
        <p:spPr>
          <a:xfrm>
            <a:off x="8867771" y="2910390"/>
            <a:ext cx="12027" cy="26634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7FF3134-DEAE-C540-A901-2C69ED50B189}"/>
              </a:ext>
            </a:extLst>
          </p:cNvPr>
          <p:cNvSpPr/>
          <p:nvPr/>
        </p:nvSpPr>
        <p:spPr>
          <a:xfrm>
            <a:off x="2676896" y="3147186"/>
            <a:ext cx="2597276"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rPr>
              <a:t>数据报类型套接字</a:t>
            </a:r>
            <a:endParaRPr kumimoji="0" lang="en-US" altLang="zh-CN"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endParaRPr>
          </a:p>
          <a:p>
            <a:pPr lvl="0">
              <a:lnSpc>
                <a:spcPct val="150000"/>
              </a:lnSpc>
            </a:pPr>
            <a:r>
              <a:rPr lang="en-US" altLang="zh-CN" sz="2000" dirty="0">
                <a:latin typeface="Microsoft YaHei" panose="020B0503020204020204" pitchFamily="34" charset="-122"/>
                <a:ea typeface="Microsoft YaHei" panose="020B0503020204020204" pitchFamily="34" charset="-122"/>
              </a:rPr>
              <a:t>SOCK_DGRAM</a:t>
            </a:r>
            <a:endParaRPr kumimoji="0" lang="en-US" altLang="zh-CN"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endParaRPr>
          </a:p>
        </p:txBody>
      </p:sp>
    </p:spTree>
    <p:custDataLst>
      <p:tags r:id="rId1"/>
    </p:custDataLst>
    <p:extLst>
      <p:ext uri="{BB962C8B-B14F-4D97-AF65-F5344CB8AC3E}">
        <p14:creationId xmlns:p14="http://schemas.microsoft.com/office/powerpoint/2010/main" val="341519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48511" y="1407600"/>
            <a:ext cx="8441459"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p:txBody>
      </p:sp>
      <p:sp>
        <p:nvSpPr>
          <p:cNvPr id="5" name="矩形 4">
            <a:extLst>
              <a:ext uri="{FF2B5EF4-FFF2-40B4-BE49-F238E27FC236}">
                <a16:creationId xmlns:a16="http://schemas.microsoft.com/office/drawing/2014/main" id="{30A85E9E-4A9F-8F4E-91EA-F5330C651E82}"/>
              </a:ext>
            </a:extLst>
          </p:cNvPr>
          <p:cNvSpPr/>
          <p:nvPr/>
        </p:nvSpPr>
        <p:spPr>
          <a:xfrm>
            <a:off x="1965610" y="2269060"/>
            <a:ext cx="9445403"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7" name="椭圆 6">
            <a:extLst>
              <a:ext uri="{FF2B5EF4-FFF2-40B4-BE49-F238E27FC236}">
                <a16:creationId xmlns:a16="http://schemas.microsoft.com/office/drawing/2014/main" id="{C091C724-6D6A-FF4A-9574-721FF814C337}"/>
              </a:ext>
            </a:extLst>
          </p:cNvPr>
          <p:cNvSpPr/>
          <p:nvPr/>
        </p:nvSpPr>
        <p:spPr>
          <a:xfrm>
            <a:off x="2012606" y="224784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1</a:t>
            </a:r>
            <a:endParaRPr kumimoji="1" lang="zh-CN" altLang="en-US" dirty="0"/>
          </a:p>
        </p:txBody>
      </p:sp>
      <p:sp>
        <p:nvSpPr>
          <p:cNvPr id="10" name="椭圆 9">
            <a:extLst>
              <a:ext uri="{FF2B5EF4-FFF2-40B4-BE49-F238E27FC236}">
                <a16:creationId xmlns:a16="http://schemas.microsoft.com/office/drawing/2014/main" id="{3842873C-8D6B-2046-AF7D-8E1E07A42F80}"/>
              </a:ext>
            </a:extLst>
          </p:cNvPr>
          <p:cNvSpPr/>
          <p:nvPr/>
        </p:nvSpPr>
        <p:spPr>
          <a:xfrm>
            <a:off x="5117673" y="2264784"/>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2</a:t>
            </a:r>
            <a:endParaRPr kumimoji="1" lang="zh-CN" altLang="en-US" dirty="0"/>
          </a:p>
        </p:txBody>
      </p:sp>
      <p:sp>
        <p:nvSpPr>
          <p:cNvPr id="11" name="椭圆 10">
            <a:extLst>
              <a:ext uri="{FF2B5EF4-FFF2-40B4-BE49-F238E27FC236}">
                <a16:creationId xmlns:a16="http://schemas.microsoft.com/office/drawing/2014/main" id="{70E3F2A9-BA06-CB4C-BE7F-2EB12911E330}"/>
              </a:ext>
            </a:extLst>
          </p:cNvPr>
          <p:cNvSpPr/>
          <p:nvPr/>
        </p:nvSpPr>
        <p:spPr>
          <a:xfrm>
            <a:off x="8281233" y="2261997"/>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3</a:t>
            </a:r>
            <a:endParaRPr kumimoji="1" lang="zh-CN" altLang="en-US" dirty="0"/>
          </a:p>
        </p:txBody>
      </p:sp>
      <p:sp>
        <p:nvSpPr>
          <p:cNvPr id="12" name="矩形 11">
            <a:extLst>
              <a:ext uri="{FF2B5EF4-FFF2-40B4-BE49-F238E27FC236}">
                <a16:creationId xmlns:a16="http://schemas.microsoft.com/office/drawing/2014/main" id="{D1553561-31EB-CC43-B6BB-BFE8A0D217F6}"/>
              </a:ext>
            </a:extLst>
          </p:cNvPr>
          <p:cNvSpPr/>
          <p:nvPr/>
        </p:nvSpPr>
        <p:spPr>
          <a:xfrm>
            <a:off x="1965610" y="4371374"/>
            <a:ext cx="6260704"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3" name="椭圆 12">
            <a:extLst>
              <a:ext uri="{FF2B5EF4-FFF2-40B4-BE49-F238E27FC236}">
                <a16:creationId xmlns:a16="http://schemas.microsoft.com/office/drawing/2014/main" id="{05369428-B848-4E49-8D10-BEC6AFC45E1C}"/>
              </a:ext>
            </a:extLst>
          </p:cNvPr>
          <p:cNvSpPr/>
          <p:nvPr/>
        </p:nvSpPr>
        <p:spPr>
          <a:xfrm>
            <a:off x="2018387" y="4353760"/>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UDP</a:t>
            </a:r>
            <a:endParaRPr kumimoji="1" lang="zh-CN" altLang="en-US" dirty="0"/>
          </a:p>
        </p:txBody>
      </p:sp>
      <p:sp>
        <p:nvSpPr>
          <p:cNvPr id="14" name="椭圆 13">
            <a:extLst>
              <a:ext uri="{FF2B5EF4-FFF2-40B4-BE49-F238E27FC236}">
                <a16:creationId xmlns:a16="http://schemas.microsoft.com/office/drawing/2014/main" id="{5F88A29D-F0AD-014D-9A49-149C832BA869}"/>
              </a:ext>
            </a:extLst>
          </p:cNvPr>
          <p:cNvSpPr/>
          <p:nvPr/>
        </p:nvSpPr>
        <p:spPr>
          <a:xfrm>
            <a:off x="5117673" y="437938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TCP</a:t>
            </a:r>
            <a:endParaRPr kumimoji="1" lang="zh-CN" altLang="en-US" dirty="0"/>
          </a:p>
        </p:txBody>
      </p:sp>
      <p:sp>
        <p:nvSpPr>
          <p:cNvPr id="15" name="矩形 14">
            <a:extLst>
              <a:ext uri="{FF2B5EF4-FFF2-40B4-BE49-F238E27FC236}">
                <a16:creationId xmlns:a16="http://schemas.microsoft.com/office/drawing/2014/main" id="{54848A79-778F-AE4C-930F-7B441F4A1A49}"/>
              </a:ext>
            </a:extLst>
          </p:cNvPr>
          <p:cNvSpPr/>
          <p:nvPr/>
        </p:nvSpPr>
        <p:spPr>
          <a:xfrm>
            <a:off x="1965610" y="5589615"/>
            <a:ext cx="9104108"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7" name="矩形 16">
            <a:extLst>
              <a:ext uri="{FF2B5EF4-FFF2-40B4-BE49-F238E27FC236}">
                <a16:creationId xmlns:a16="http://schemas.microsoft.com/office/drawing/2014/main" id="{E8F752F7-2473-1346-B90F-59412DD9E383}"/>
              </a:ext>
            </a:extLst>
          </p:cNvPr>
          <p:cNvSpPr/>
          <p:nvPr/>
        </p:nvSpPr>
        <p:spPr>
          <a:xfrm>
            <a:off x="520065" y="2311406"/>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8" name="矩形 17">
            <a:extLst>
              <a:ext uri="{FF2B5EF4-FFF2-40B4-BE49-F238E27FC236}">
                <a16:creationId xmlns:a16="http://schemas.microsoft.com/office/drawing/2014/main" id="{31199668-F155-E843-A07D-33341450C13B}"/>
              </a:ext>
            </a:extLst>
          </p:cNvPr>
          <p:cNvSpPr/>
          <p:nvPr/>
        </p:nvSpPr>
        <p:spPr>
          <a:xfrm>
            <a:off x="520064" y="4262279"/>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传输层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9" name="矩形 18">
            <a:extLst>
              <a:ext uri="{FF2B5EF4-FFF2-40B4-BE49-F238E27FC236}">
                <a16:creationId xmlns:a16="http://schemas.microsoft.com/office/drawing/2014/main" id="{7F7C75EA-29EE-F04A-95AC-831412760FEB}"/>
              </a:ext>
            </a:extLst>
          </p:cNvPr>
          <p:cNvSpPr/>
          <p:nvPr/>
        </p:nvSpPr>
        <p:spPr>
          <a:xfrm>
            <a:off x="520064" y="5627622"/>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cxnSp>
        <p:nvCxnSpPr>
          <p:cNvPr id="21" name="直线箭头连接符 20">
            <a:extLst>
              <a:ext uri="{FF2B5EF4-FFF2-40B4-BE49-F238E27FC236}">
                <a16:creationId xmlns:a16="http://schemas.microsoft.com/office/drawing/2014/main" id="{550D8618-58A3-C446-AA5C-56DB028688C3}"/>
              </a:ext>
            </a:extLst>
          </p:cNvPr>
          <p:cNvCxnSpPr>
            <a:cxnSpLocks/>
            <a:stCxn id="7" idx="4"/>
            <a:endCxn id="13" idx="0"/>
          </p:cNvCxnSpPr>
          <p:nvPr/>
        </p:nvCxnSpPr>
        <p:spPr>
          <a:xfrm>
            <a:off x="2599144" y="2896234"/>
            <a:ext cx="5781" cy="1457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68BEB90D-3C6A-2F49-80F3-3D7640A68D5A}"/>
              </a:ext>
            </a:extLst>
          </p:cNvPr>
          <p:cNvCxnSpPr>
            <a:cxnSpLocks/>
            <a:stCxn id="10" idx="4"/>
            <a:endCxn id="14" idx="0"/>
          </p:cNvCxnSpPr>
          <p:nvPr/>
        </p:nvCxnSpPr>
        <p:spPr>
          <a:xfrm>
            <a:off x="5704211" y="2913177"/>
            <a:ext cx="0" cy="1466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B0D1DCCB-8CFA-A847-AB08-83119C2E99B1}"/>
              </a:ext>
            </a:extLst>
          </p:cNvPr>
          <p:cNvCxnSpPr>
            <a:cxnSpLocks/>
            <a:stCxn id="11" idx="4"/>
          </p:cNvCxnSpPr>
          <p:nvPr/>
        </p:nvCxnSpPr>
        <p:spPr>
          <a:xfrm>
            <a:off x="8867771" y="2910390"/>
            <a:ext cx="12027" cy="26634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7FF3134-DEAE-C540-A901-2C69ED50B189}"/>
              </a:ext>
            </a:extLst>
          </p:cNvPr>
          <p:cNvSpPr/>
          <p:nvPr/>
        </p:nvSpPr>
        <p:spPr>
          <a:xfrm>
            <a:off x="2676896" y="3147186"/>
            <a:ext cx="2597276"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rPr>
              <a:t>数据报类型套接字</a:t>
            </a:r>
            <a:endParaRPr kumimoji="0" lang="en-US" altLang="zh-CN"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endParaRPr>
          </a:p>
          <a:p>
            <a:pPr lvl="0">
              <a:lnSpc>
                <a:spcPct val="150000"/>
              </a:lnSpc>
            </a:pPr>
            <a:r>
              <a:rPr lang="en-US" altLang="zh-CN" sz="2000" dirty="0">
                <a:latin typeface="Microsoft YaHei" panose="020B0503020204020204" pitchFamily="34" charset="-122"/>
                <a:ea typeface="Microsoft YaHei" panose="020B0503020204020204" pitchFamily="34" charset="-122"/>
              </a:rPr>
              <a:t>SOCK_DGRAM</a:t>
            </a:r>
            <a:endParaRPr kumimoji="0" lang="en-US" altLang="zh-CN"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endParaRPr>
          </a:p>
        </p:txBody>
      </p:sp>
      <p:sp>
        <p:nvSpPr>
          <p:cNvPr id="33" name="矩形 32">
            <a:extLst>
              <a:ext uri="{FF2B5EF4-FFF2-40B4-BE49-F238E27FC236}">
                <a16:creationId xmlns:a16="http://schemas.microsoft.com/office/drawing/2014/main" id="{85697AE1-FA8A-7D44-9F0D-58728658A769}"/>
              </a:ext>
            </a:extLst>
          </p:cNvPr>
          <p:cNvSpPr/>
          <p:nvPr/>
        </p:nvSpPr>
        <p:spPr>
          <a:xfrm>
            <a:off x="5707257" y="3241186"/>
            <a:ext cx="2026260" cy="961225"/>
          </a:xfrm>
          <a:prstGeom prst="rect">
            <a:avLst/>
          </a:prstGeom>
        </p:spPr>
        <p:txBody>
          <a:bodyPr wrap="non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流式套接字</a:t>
            </a:r>
            <a:endParaRPr lang="en-US" altLang="zh-CN" sz="2000" dirty="0">
              <a:latin typeface="Microsoft YaHei" panose="020B0503020204020204" pitchFamily="34" charset="-122"/>
              <a:ea typeface="Microsoft YaHei" panose="020B0503020204020204" pitchFamily="34" charset="-122"/>
            </a:endParaRPr>
          </a:p>
          <a:p>
            <a:pPr>
              <a:lnSpc>
                <a:spcPct val="150000"/>
              </a:lnSpc>
            </a:pPr>
            <a:r>
              <a:rPr lang="en-US" altLang="zh-CN" sz="2000" dirty="0">
                <a:latin typeface="Microsoft YaHei" panose="020B0503020204020204" pitchFamily="34" charset="-122"/>
                <a:ea typeface="Microsoft YaHei" panose="020B0503020204020204" pitchFamily="34" charset="-122"/>
              </a:rPr>
              <a:t>SOCK_STREAM</a:t>
            </a:r>
            <a:endParaRPr lang="zh-CN" altLang="en-US" sz="2000" dirty="0">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3112192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48511" y="1407600"/>
            <a:ext cx="8441459"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1"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p:txBody>
      </p:sp>
      <p:sp>
        <p:nvSpPr>
          <p:cNvPr id="5" name="矩形 4">
            <a:extLst>
              <a:ext uri="{FF2B5EF4-FFF2-40B4-BE49-F238E27FC236}">
                <a16:creationId xmlns:a16="http://schemas.microsoft.com/office/drawing/2014/main" id="{30A85E9E-4A9F-8F4E-91EA-F5330C651E82}"/>
              </a:ext>
            </a:extLst>
          </p:cNvPr>
          <p:cNvSpPr/>
          <p:nvPr/>
        </p:nvSpPr>
        <p:spPr>
          <a:xfrm>
            <a:off x="1965610" y="2269060"/>
            <a:ext cx="9445403"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7" name="椭圆 6">
            <a:extLst>
              <a:ext uri="{FF2B5EF4-FFF2-40B4-BE49-F238E27FC236}">
                <a16:creationId xmlns:a16="http://schemas.microsoft.com/office/drawing/2014/main" id="{C091C724-6D6A-FF4A-9574-721FF814C337}"/>
              </a:ext>
            </a:extLst>
          </p:cNvPr>
          <p:cNvSpPr/>
          <p:nvPr/>
        </p:nvSpPr>
        <p:spPr>
          <a:xfrm>
            <a:off x="2012606" y="224784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1</a:t>
            </a:r>
            <a:endParaRPr kumimoji="1" lang="zh-CN" altLang="en-US" dirty="0"/>
          </a:p>
        </p:txBody>
      </p:sp>
      <p:sp>
        <p:nvSpPr>
          <p:cNvPr id="10" name="椭圆 9">
            <a:extLst>
              <a:ext uri="{FF2B5EF4-FFF2-40B4-BE49-F238E27FC236}">
                <a16:creationId xmlns:a16="http://schemas.microsoft.com/office/drawing/2014/main" id="{3842873C-8D6B-2046-AF7D-8E1E07A42F80}"/>
              </a:ext>
            </a:extLst>
          </p:cNvPr>
          <p:cNvSpPr/>
          <p:nvPr/>
        </p:nvSpPr>
        <p:spPr>
          <a:xfrm>
            <a:off x="5117673" y="2264784"/>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2</a:t>
            </a:r>
            <a:endParaRPr kumimoji="1" lang="zh-CN" altLang="en-US" dirty="0"/>
          </a:p>
        </p:txBody>
      </p:sp>
      <p:sp>
        <p:nvSpPr>
          <p:cNvPr id="11" name="椭圆 10">
            <a:extLst>
              <a:ext uri="{FF2B5EF4-FFF2-40B4-BE49-F238E27FC236}">
                <a16:creationId xmlns:a16="http://schemas.microsoft.com/office/drawing/2014/main" id="{70E3F2A9-BA06-CB4C-BE7F-2EB12911E330}"/>
              </a:ext>
            </a:extLst>
          </p:cNvPr>
          <p:cNvSpPr/>
          <p:nvPr/>
        </p:nvSpPr>
        <p:spPr>
          <a:xfrm>
            <a:off x="8281233" y="2261997"/>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t>应用进程</a:t>
            </a:r>
            <a:r>
              <a:rPr kumimoji="1" lang="en-US" altLang="zh-CN" dirty="0"/>
              <a:t>3</a:t>
            </a:r>
            <a:endParaRPr kumimoji="1" lang="zh-CN" altLang="en-US" dirty="0"/>
          </a:p>
        </p:txBody>
      </p:sp>
      <p:sp>
        <p:nvSpPr>
          <p:cNvPr id="12" name="矩形 11">
            <a:extLst>
              <a:ext uri="{FF2B5EF4-FFF2-40B4-BE49-F238E27FC236}">
                <a16:creationId xmlns:a16="http://schemas.microsoft.com/office/drawing/2014/main" id="{D1553561-31EB-CC43-B6BB-BFE8A0D217F6}"/>
              </a:ext>
            </a:extLst>
          </p:cNvPr>
          <p:cNvSpPr/>
          <p:nvPr/>
        </p:nvSpPr>
        <p:spPr>
          <a:xfrm>
            <a:off x="1965610" y="4371374"/>
            <a:ext cx="6260704"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3" name="椭圆 12">
            <a:extLst>
              <a:ext uri="{FF2B5EF4-FFF2-40B4-BE49-F238E27FC236}">
                <a16:creationId xmlns:a16="http://schemas.microsoft.com/office/drawing/2014/main" id="{05369428-B848-4E49-8D10-BEC6AFC45E1C}"/>
              </a:ext>
            </a:extLst>
          </p:cNvPr>
          <p:cNvSpPr/>
          <p:nvPr/>
        </p:nvSpPr>
        <p:spPr>
          <a:xfrm>
            <a:off x="2018387" y="4353760"/>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UDP</a:t>
            </a:r>
            <a:endParaRPr kumimoji="1" lang="zh-CN" altLang="en-US" dirty="0"/>
          </a:p>
        </p:txBody>
      </p:sp>
      <p:sp>
        <p:nvSpPr>
          <p:cNvPr id="14" name="椭圆 13">
            <a:extLst>
              <a:ext uri="{FF2B5EF4-FFF2-40B4-BE49-F238E27FC236}">
                <a16:creationId xmlns:a16="http://schemas.microsoft.com/office/drawing/2014/main" id="{5F88A29D-F0AD-014D-9A49-149C832BA869}"/>
              </a:ext>
            </a:extLst>
          </p:cNvPr>
          <p:cNvSpPr/>
          <p:nvPr/>
        </p:nvSpPr>
        <p:spPr>
          <a:xfrm>
            <a:off x="5117673" y="4379381"/>
            <a:ext cx="1173076" cy="64839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t>TCP</a:t>
            </a:r>
            <a:endParaRPr kumimoji="1" lang="zh-CN" altLang="en-US" dirty="0"/>
          </a:p>
        </p:txBody>
      </p:sp>
      <p:sp>
        <p:nvSpPr>
          <p:cNvPr id="15" name="矩形 14">
            <a:extLst>
              <a:ext uri="{FF2B5EF4-FFF2-40B4-BE49-F238E27FC236}">
                <a16:creationId xmlns:a16="http://schemas.microsoft.com/office/drawing/2014/main" id="{54848A79-778F-AE4C-930F-7B441F4A1A49}"/>
              </a:ext>
            </a:extLst>
          </p:cNvPr>
          <p:cNvSpPr/>
          <p:nvPr/>
        </p:nvSpPr>
        <p:spPr>
          <a:xfrm>
            <a:off x="1965610" y="5589615"/>
            <a:ext cx="9104108" cy="657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ln>
                <a:solidFill>
                  <a:schemeClr val="tx1"/>
                </a:solidFill>
              </a:ln>
              <a:noFill/>
            </a:endParaRPr>
          </a:p>
        </p:txBody>
      </p:sp>
      <p:sp>
        <p:nvSpPr>
          <p:cNvPr id="17" name="矩形 16">
            <a:extLst>
              <a:ext uri="{FF2B5EF4-FFF2-40B4-BE49-F238E27FC236}">
                <a16:creationId xmlns:a16="http://schemas.microsoft.com/office/drawing/2014/main" id="{E8F752F7-2473-1346-B90F-59412DD9E383}"/>
              </a:ext>
            </a:extLst>
          </p:cNvPr>
          <p:cNvSpPr/>
          <p:nvPr/>
        </p:nvSpPr>
        <p:spPr>
          <a:xfrm>
            <a:off x="520065" y="2311406"/>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8" name="矩形 17">
            <a:extLst>
              <a:ext uri="{FF2B5EF4-FFF2-40B4-BE49-F238E27FC236}">
                <a16:creationId xmlns:a16="http://schemas.microsoft.com/office/drawing/2014/main" id="{31199668-F155-E843-A07D-33341450C13B}"/>
              </a:ext>
            </a:extLst>
          </p:cNvPr>
          <p:cNvSpPr/>
          <p:nvPr/>
        </p:nvSpPr>
        <p:spPr>
          <a:xfrm>
            <a:off x="520064" y="4262279"/>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传输层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
        <p:nvSpPr>
          <p:cNvPr id="19" name="矩形 18">
            <a:extLst>
              <a:ext uri="{FF2B5EF4-FFF2-40B4-BE49-F238E27FC236}">
                <a16:creationId xmlns:a16="http://schemas.microsoft.com/office/drawing/2014/main" id="{7F7C75EA-29EE-F04A-95AC-831412760FEB}"/>
              </a:ext>
            </a:extLst>
          </p:cNvPr>
          <p:cNvSpPr/>
          <p:nvPr/>
        </p:nvSpPr>
        <p:spPr>
          <a:xfrm>
            <a:off x="520064" y="5627622"/>
            <a:ext cx="1132492" cy="5810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网络层</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cxnSp>
        <p:nvCxnSpPr>
          <p:cNvPr id="21" name="直线箭头连接符 20">
            <a:extLst>
              <a:ext uri="{FF2B5EF4-FFF2-40B4-BE49-F238E27FC236}">
                <a16:creationId xmlns:a16="http://schemas.microsoft.com/office/drawing/2014/main" id="{550D8618-58A3-C446-AA5C-56DB028688C3}"/>
              </a:ext>
            </a:extLst>
          </p:cNvPr>
          <p:cNvCxnSpPr>
            <a:cxnSpLocks/>
            <a:stCxn id="7" idx="4"/>
            <a:endCxn id="13" idx="0"/>
          </p:cNvCxnSpPr>
          <p:nvPr/>
        </p:nvCxnSpPr>
        <p:spPr>
          <a:xfrm>
            <a:off x="2599144" y="2896234"/>
            <a:ext cx="5781" cy="14575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68BEB90D-3C6A-2F49-80F3-3D7640A68D5A}"/>
              </a:ext>
            </a:extLst>
          </p:cNvPr>
          <p:cNvCxnSpPr>
            <a:cxnSpLocks/>
            <a:stCxn id="10" idx="4"/>
            <a:endCxn id="14" idx="0"/>
          </p:cNvCxnSpPr>
          <p:nvPr/>
        </p:nvCxnSpPr>
        <p:spPr>
          <a:xfrm>
            <a:off x="5704211" y="2913177"/>
            <a:ext cx="0" cy="146620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B0D1DCCB-8CFA-A847-AB08-83119C2E99B1}"/>
              </a:ext>
            </a:extLst>
          </p:cNvPr>
          <p:cNvCxnSpPr>
            <a:cxnSpLocks/>
            <a:stCxn id="11" idx="4"/>
          </p:cNvCxnSpPr>
          <p:nvPr/>
        </p:nvCxnSpPr>
        <p:spPr>
          <a:xfrm>
            <a:off x="8867771" y="2910390"/>
            <a:ext cx="12027" cy="26634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77FF3134-DEAE-C540-A901-2C69ED50B189}"/>
              </a:ext>
            </a:extLst>
          </p:cNvPr>
          <p:cNvSpPr/>
          <p:nvPr/>
        </p:nvSpPr>
        <p:spPr>
          <a:xfrm>
            <a:off x="2676896" y="3147186"/>
            <a:ext cx="2597276" cy="961289"/>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rPr>
              <a:t>数据报类型套接字</a:t>
            </a:r>
            <a:endParaRPr kumimoji="0" lang="en-US" altLang="zh-CN"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endParaRPr>
          </a:p>
          <a:p>
            <a:pPr lvl="0">
              <a:lnSpc>
                <a:spcPct val="150000"/>
              </a:lnSpc>
            </a:pPr>
            <a:r>
              <a:rPr lang="en-US" altLang="zh-CN" sz="2000" dirty="0">
                <a:latin typeface="Microsoft YaHei" panose="020B0503020204020204" pitchFamily="34" charset="-122"/>
                <a:ea typeface="Microsoft YaHei" panose="020B0503020204020204" pitchFamily="34" charset="-122"/>
              </a:rPr>
              <a:t>SOCK_DGRAM</a:t>
            </a:r>
            <a:endParaRPr kumimoji="0" lang="en-US" altLang="zh-CN" sz="2000" i="0" u="none" strike="noStrike" kern="1200" cap="none" spc="0" normalizeH="0" baseline="0" noProof="0" dirty="0">
              <a:ln>
                <a:noFill/>
              </a:ln>
              <a:solidFill>
                <a:srgbClr val="000000"/>
              </a:solidFill>
              <a:effectLst/>
              <a:uLnTx/>
              <a:uFillTx/>
              <a:latin typeface="Microsoft YaHei" panose="020B0503020204020204" pitchFamily="34" charset="-122"/>
              <a:ea typeface="Microsoft YaHei" panose="020B0503020204020204" pitchFamily="34" charset="-122"/>
              <a:cs typeface="Microsoft YaHei" charset="-122"/>
            </a:endParaRPr>
          </a:p>
        </p:txBody>
      </p:sp>
      <p:sp>
        <p:nvSpPr>
          <p:cNvPr id="33" name="矩形 32">
            <a:extLst>
              <a:ext uri="{FF2B5EF4-FFF2-40B4-BE49-F238E27FC236}">
                <a16:creationId xmlns:a16="http://schemas.microsoft.com/office/drawing/2014/main" id="{85697AE1-FA8A-7D44-9F0D-58728658A769}"/>
              </a:ext>
            </a:extLst>
          </p:cNvPr>
          <p:cNvSpPr/>
          <p:nvPr/>
        </p:nvSpPr>
        <p:spPr>
          <a:xfrm>
            <a:off x="5707257" y="3241186"/>
            <a:ext cx="2026260" cy="961225"/>
          </a:xfrm>
          <a:prstGeom prst="rect">
            <a:avLst/>
          </a:prstGeom>
        </p:spPr>
        <p:txBody>
          <a:bodyPr wrap="non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流式套接字</a:t>
            </a:r>
            <a:endParaRPr lang="en-US" altLang="zh-CN" sz="2000" dirty="0">
              <a:latin typeface="Microsoft YaHei" panose="020B0503020204020204" pitchFamily="34" charset="-122"/>
              <a:ea typeface="Microsoft YaHei" panose="020B0503020204020204" pitchFamily="34" charset="-122"/>
            </a:endParaRPr>
          </a:p>
          <a:p>
            <a:pPr>
              <a:lnSpc>
                <a:spcPct val="150000"/>
              </a:lnSpc>
            </a:pPr>
            <a:r>
              <a:rPr lang="en-US" altLang="zh-CN" sz="2000" dirty="0">
                <a:latin typeface="Microsoft YaHei" panose="020B0503020204020204" pitchFamily="34" charset="-122"/>
                <a:ea typeface="Microsoft YaHei" panose="020B0503020204020204" pitchFamily="34" charset="-122"/>
              </a:rPr>
              <a:t>SOCK_STREAM</a:t>
            </a:r>
            <a:endParaRPr lang="zh-CN" altLang="en-US" sz="2000" dirty="0">
              <a:latin typeface="Microsoft YaHei" panose="020B0503020204020204" pitchFamily="34" charset="-122"/>
              <a:ea typeface="Microsoft YaHei" panose="020B0503020204020204" pitchFamily="34" charset="-122"/>
            </a:endParaRPr>
          </a:p>
        </p:txBody>
      </p:sp>
      <p:sp>
        <p:nvSpPr>
          <p:cNvPr id="36" name="矩形 35">
            <a:extLst>
              <a:ext uri="{FF2B5EF4-FFF2-40B4-BE49-F238E27FC236}">
                <a16:creationId xmlns:a16="http://schemas.microsoft.com/office/drawing/2014/main" id="{A7055C64-B876-564C-A3AC-EEF78863D56C}"/>
              </a:ext>
            </a:extLst>
          </p:cNvPr>
          <p:cNvSpPr/>
          <p:nvPr/>
        </p:nvSpPr>
        <p:spPr>
          <a:xfrm>
            <a:off x="8899399" y="3544142"/>
            <a:ext cx="1590115" cy="961225"/>
          </a:xfrm>
          <a:prstGeom prst="rect">
            <a:avLst/>
          </a:prstGeom>
        </p:spPr>
        <p:txBody>
          <a:bodyPr wrap="none">
            <a:spAutoFit/>
          </a:bodyPr>
          <a:lstStyle/>
          <a:p>
            <a:pPr>
              <a:lnSpc>
                <a:spcPct val="150000"/>
              </a:lnSpc>
            </a:pPr>
            <a:r>
              <a:rPr lang="zh-CN" altLang="en-US" sz="2000" dirty="0">
                <a:latin typeface="Microsoft YaHei" panose="020B0503020204020204" pitchFamily="34" charset="-122"/>
                <a:ea typeface="Microsoft YaHei" panose="020B0503020204020204" pitchFamily="34" charset="-122"/>
              </a:rPr>
              <a:t>原始套接字</a:t>
            </a:r>
            <a:endParaRPr lang="en-US" altLang="zh-CN" sz="2000" dirty="0">
              <a:latin typeface="Microsoft YaHei" panose="020B0503020204020204" pitchFamily="34" charset="-122"/>
              <a:ea typeface="Microsoft YaHei" panose="020B0503020204020204" pitchFamily="34" charset="-122"/>
            </a:endParaRPr>
          </a:p>
          <a:p>
            <a:pPr>
              <a:lnSpc>
                <a:spcPct val="150000"/>
              </a:lnSpc>
            </a:pPr>
            <a:r>
              <a:rPr lang="en-US" altLang="zh-CN" sz="2000" dirty="0">
                <a:latin typeface="Microsoft YaHei" panose="020B0503020204020204" pitchFamily="34" charset="-122"/>
                <a:ea typeface="Microsoft YaHei" panose="020B0503020204020204" pitchFamily="34" charset="-122"/>
              </a:rPr>
              <a:t>SOCK_RAW</a:t>
            </a:r>
            <a:endParaRPr lang="zh-CN" altLang="en-US" sz="2000" dirty="0">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3744209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05691" y="1674637"/>
            <a:ext cx="8441459" cy="168905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a:p>
            <a:pPr lvl="0">
              <a:lnSpc>
                <a:spcPct val="150000"/>
              </a:lnSpc>
              <a:defRPr/>
            </a:pPr>
            <a:r>
              <a:rPr lang="en-US" altLang="zh-CN" sz="2400" dirty="0">
                <a:solidFill>
                  <a:srgbClr val="000000"/>
                </a:solidFill>
                <a:latin typeface="Microsoft YaHei" charset="-122"/>
                <a:ea typeface="Microsoft YaHei" charset="-122"/>
                <a:cs typeface="Microsoft YaHei" charset="-122"/>
              </a:rPr>
              <a:t>2</a:t>
            </a:r>
            <a:r>
              <a:rPr lang="zh-CN" altLang="en-US" sz="2400" dirty="0">
                <a:solidFill>
                  <a:srgbClr val="000000"/>
                </a:solidFill>
                <a:latin typeface="Microsoft YaHei" charset="-122"/>
                <a:ea typeface="Microsoft YaHei" charset="-122"/>
                <a:cs typeface="Microsoft YaHei" charset="-122"/>
              </a:rPr>
              <a:t>、绑定套接字的本地端点地址：</a:t>
            </a:r>
            <a:r>
              <a:rPr lang="en-US" altLang="zh-CN" sz="2400" dirty="0">
                <a:solidFill>
                  <a:srgbClr val="000000"/>
                </a:solidFill>
                <a:latin typeface="Microsoft YaHei" charset="-122"/>
                <a:ea typeface="Microsoft YaHei" charset="-122"/>
                <a:cs typeface="Microsoft YaHei" charset="-122"/>
              </a:rPr>
              <a:t> bind( ) </a:t>
            </a:r>
          </a:p>
          <a:p>
            <a:pPr lvl="0">
              <a:lnSpc>
                <a:spcPct val="150000"/>
              </a:lnSpc>
              <a:defRPr/>
            </a:pPr>
            <a:r>
              <a:rPr lang="en-US" altLang="zh-CN" sz="2400" dirty="0">
                <a:solidFill>
                  <a:srgbClr val="000000"/>
                </a:solidFill>
                <a:latin typeface="Microsoft YaHei" charset="-122"/>
                <a:ea typeface="Microsoft YaHei" charset="-122"/>
                <a:cs typeface="Microsoft YaHei" charset="-122"/>
              </a:rPr>
              <a:t>3</a:t>
            </a:r>
            <a:r>
              <a:rPr lang="zh-CN" altLang="en-US" sz="2400" dirty="0">
                <a:solidFill>
                  <a:srgbClr val="000000"/>
                </a:solidFill>
                <a:latin typeface="Microsoft YaHei" charset="-122"/>
                <a:ea typeface="Microsoft YaHei" charset="-122"/>
                <a:cs typeface="Microsoft YaHei" charset="-122"/>
              </a:rPr>
              <a:t>、设置监听：</a:t>
            </a:r>
            <a:r>
              <a:rPr lang="en-US" altLang="zh-CN" sz="2400" dirty="0">
                <a:solidFill>
                  <a:srgbClr val="000000"/>
                </a:solidFill>
                <a:latin typeface="Microsoft YaHei" charset="-122"/>
                <a:ea typeface="Microsoft YaHei" charset="-122"/>
                <a:cs typeface="Microsoft YaHei" charset="-122"/>
              </a:rPr>
              <a:t>listen( )</a:t>
            </a:r>
          </a:p>
        </p:txBody>
      </p:sp>
    </p:spTree>
    <p:custDataLst>
      <p:tags r:id="rId1"/>
    </p:custDataLst>
    <p:extLst>
      <p:ext uri="{BB962C8B-B14F-4D97-AF65-F5344CB8AC3E}">
        <p14:creationId xmlns:p14="http://schemas.microsoft.com/office/powerpoint/2010/main" val="96057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文本框 6"/>
          <p:cNvSpPr txBox="1"/>
          <p:nvPr/>
        </p:nvSpPr>
        <p:spPr>
          <a:xfrm>
            <a:off x="589264" y="764043"/>
            <a:ext cx="6084252"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2.6.1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应用结构</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endPar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
        <p:nvSpPr>
          <p:cNvPr id="3" name="文本框 2"/>
          <p:cNvSpPr txBox="1"/>
          <p:nvPr/>
        </p:nvSpPr>
        <p:spPr>
          <a:xfrm>
            <a:off x="1012151" y="2017641"/>
            <a:ext cx="9912985" cy="120032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一、文件传送协议（</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File Transfer Protocol</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 </a:t>
            </a:r>
            <a:r>
              <a:rPr kumimoji="0" lang="en-US" altLang="zh-CN"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FTP</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）：在互联网的两个主机间实现文件互传的网络应用的应用层协议。</a:t>
            </a:r>
          </a:p>
        </p:txBody>
      </p:sp>
      <p:grpSp>
        <p:nvGrpSpPr>
          <p:cNvPr id="4" name="组合 3"/>
          <p:cNvGrpSpPr/>
          <p:nvPr/>
        </p:nvGrpSpPr>
        <p:grpSpPr>
          <a:xfrm>
            <a:off x="9301370" y="414724"/>
            <a:ext cx="2592657" cy="1247734"/>
            <a:chOff x="9301370" y="281374"/>
            <a:chExt cx="2592657" cy="1247734"/>
          </a:xfrm>
        </p:grpSpPr>
        <p:sp>
          <p:nvSpPr>
            <p:cNvPr id="10" name="左大括号 9"/>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矩形 10"/>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12" name="矩形 11"/>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命令</a:t>
              </a:r>
            </a:p>
          </p:txBody>
        </p:sp>
        <p:sp>
          <p:nvSpPr>
            <p:cNvPr id="13" name="矩形 12"/>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2" name="矩形 1"/>
          <p:cNvSpPr/>
          <p:nvPr/>
        </p:nvSpPr>
        <p:spPr>
          <a:xfrm>
            <a:off x="0" y="75073"/>
            <a:ext cx="117852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2.6</a:t>
            </a:r>
            <a:r>
              <a:rPr kumimoji="0" lang="zh-CN" altLang="fr-FR"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第六节 </a:t>
            </a: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FTP</a:t>
            </a:r>
            <a:endParaRPr kumimoji="0" lang="zh-CN" altLang="en-US"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endParaRPr>
          </a:p>
        </p:txBody>
      </p:sp>
    </p:spTree>
    <p:extLst>
      <p:ext uri="{BB962C8B-B14F-4D97-AF65-F5344CB8AC3E}">
        <p14:creationId xmlns:p14="http://schemas.microsoft.com/office/powerpoint/2010/main" val="3263903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文本框 7"/>
          <p:cNvSpPr txBox="1"/>
          <p:nvPr/>
        </p:nvSpPr>
        <p:spPr>
          <a:xfrm>
            <a:off x="1073789" y="900400"/>
            <a:ext cx="63697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知识点</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 Socket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API</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函数</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选择、填空</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endParaRPr>
          </a:p>
        </p:txBody>
      </p:sp>
      <p:sp>
        <p:nvSpPr>
          <p:cNvPr id="9" name="文本框 8"/>
          <p:cNvSpPr txBox="1"/>
          <p:nvPr/>
        </p:nvSpPr>
        <p:spPr>
          <a:xfrm>
            <a:off x="520065" y="293235"/>
            <a:ext cx="37287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2.8</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sym typeface="+mn-ea"/>
              </a:rPr>
              <a:t>Socket </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sym typeface="+mn-ea"/>
              </a:rPr>
              <a:t>编程基础</a:t>
            </a:r>
          </a:p>
        </p:txBody>
      </p:sp>
      <p:sp>
        <p:nvSpPr>
          <p:cNvPr id="2" name="矩形 1"/>
          <p:cNvSpPr/>
          <p:nvPr/>
        </p:nvSpPr>
        <p:spPr>
          <a:xfrm>
            <a:off x="1305691" y="1674637"/>
            <a:ext cx="9999618" cy="445904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、创建套接字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 socket( )</a:t>
            </a:r>
          </a:p>
          <a:p>
            <a:pPr lvl="0">
              <a:lnSpc>
                <a:spcPct val="150000"/>
              </a:lnSpc>
              <a:defRPr/>
            </a:pPr>
            <a:r>
              <a:rPr lang="en-US" altLang="zh-CN" sz="2400" dirty="0">
                <a:solidFill>
                  <a:srgbClr val="000000"/>
                </a:solidFill>
                <a:latin typeface="Microsoft YaHei" charset="-122"/>
                <a:ea typeface="Microsoft YaHei" charset="-122"/>
                <a:cs typeface="Microsoft YaHei" charset="-122"/>
              </a:rPr>
              <a:t>2</a:t>
            </a:r>
            <a:r>
              <a:rPr lang="zh-CN" altLang="en-US" sz="2400" dirty="0">
                <a:solidFill>
                  <a:srgbClr val="000000"/>
                </a:solidFill>
                <a:latin typeface="Microsoft YaHei" charset="-122"/>
                <a:ea typeface="Microsoft YaHei" charset="-122"/>
                <a:cs typeface="Microsoft YaHei" charset="-122"/>
              </a:rPr>
              <a:t>、绑定套接字的本地端点地址：</a:t>
            </a:r>
            <a:r>
              <a:rPr lang="en-US" altLang="zh-CN" sz="2400" dirty="0">
                <a:solidFill>
                  <a:srgbClr val="000000"/>
                </a:solidFill>
                <a:latin typeface="Microsoft YaHei" charset="-122"/>
                <a:ea typeface="Microsoft YaHei" charset="-122"/>
                <a:cs typeface="Microsoft YaHei" charset="-122"/>
              </a:rPr>
              <a:t> bind( ) </a:t>
            </a:r>
          </a:p>
          <a:p>
            <a:pPr lvl="0">
              <a:lnSpc>
                <a:spcPct val="150000"/>
              </a:lnSpc>
              <a:defRPr/>
            </a:pPr>
            <a:r>
              <a:rPr lang="en-US" altLang="zh-CN" sz="2400" dirty="0">
                <a:solidFill>
                  <a:srgbClr val="000000"/>
                </a:solidFill>
                <a:latin typeface="Microsoft YaHei" charset="-122"/>
                <a:ea typeface="Microsoft YaHei" charset="-122"/>
                <a:cs typeface="Microsoft YaHei" charset="-122"/>
              </a:rPr>
              <a:t>3</a:t>
            </a:r>
            <a:r>
              <a:rPr lang="zh-CN" altLang="en-US" sz="2400" dirty="0">
                <a:solidFill>
                  <a:srgbClr val="000000"/>
                </a:solidFill>
                <a:latin typeface="Microsoft YaHei" charset="-122"/>
                <a:ea typeface="Microsoft YaHei" charset="-122"/>
                <a:cs typeface="Microsoft YaHei" charset="-122"/>
              </a:rPr>
              <a:t>、设置监听：</a:t>
            </a:r>
            <a:r>
              <a:rPr lang="en-US" altLang="zh-CN" sz="2400" dirty="0">
                <a:solidFill>
                  <a:srgbClr val="000000"/>
                </a:solidFill>
                <a:latin typeface="Microsoft YaHei" charset="-122"/>
                <a:ea typeface="Microsoft YaHei" charset="-122"/>
                <a:cs typeface="Microsoft YaHei" charset="-122"/>
              </a:rPr>
              <a:t>listen( )</a:t>
            </a:r>
          </a:p>
          <a:p>
            <a:pPr lvl="0">
              <a:lnSpc>
                <a:spcPct val="150000"/>
              </a:lnSpc>
              <a:defRPr/>
            </a:pPr>
            <a:r>
              <a:rPr lang="en-US" altLang="zh-CN" sz="2400" dirty="0">
                <a:solidFill>
                  <a:srgbClr val="000000"/>
                </a:solidFill>
                <a:latin typeface="Microsoft YaHei" charset="-122"/>
                <a:ea typeface="Microsoft YaHei" charset="-122"/>
                <a:cs typeface="Microsoft YaHei" charset="-122"/>
              </a:rPr>
              <a:t>4</a:t>
            </a:r>
            <a:r>
              <a:rPr lang="zh-CN" altLang="en-US" sz="2400" dirty="0">
                <a:solidFill>
                  <a:srgbClr val="000000"/>
                </a:solidFill>
                <a:latin typeface="Microsoft YaHei" charset="-122"/>
                <a:ea typeface="Microsoft YaHei" charset="-122"/>
                <a:cs typeface="Microsoft YaHei" charset="-122"/>
              </a:rPr>
              <a:t>、建立连接：</a:t>
            </a:r>
            <a:r>
              <a:rPr lang="en-US" altLang="zh-CN" sz="2400" dirty="0">
                <a:solidFill>
                  <a:srgbClr val="000000"/>
                </a:solidFill>
                <a:latin typeface="Microsoft YaHei" charset="-122"/>
                <a:ea typeface="Microsoft YaHei" charset="-122"/>
                <a:cs typeface="Microsoft YaHei" charset="-122"/>
              </a:rPr>
              <a:t>(1)TCP</a:t>
            </a:r>
            <a:r>
              <a:rPr lang="zh-CN" altLang="en-US" sz="2400" dirty="0">
                <a:solidFill>
                  <a:srgbClr val="000000"/>
                </a:solidFill>
                <a:latin typeface="Microsoft YaHei" charset="-122"/>
                <a:ea typeface="Microsoft YaHei" charset="-122"/>
                <a:cs typeface="Microsoft YaHei" charset="-122"/>
              </a:rPr>
              <a:t>客户端：</a:t>
            </a:r>
            <a:r>
              <a:rPr lang="en-US" altLang="zh-CN" sz="2400" dirty="0">
                <a:solidFill>
                  <a:srgbClr val="000000"/>
                </a:solidFill>
                <a:latin typeface="Microsoft YaHei" charset="-122"/>
                <a:ea typeface="Microsoft YaHei" charset="-122"/>
                <a:cs typeface="Microsoft YaHei" charset="-122"/>
              </a:rPr>
              <a:t>connect( )</a:t>
            </a:r>
          </a:p>
          <a:p>
            <a:pPr lvl="0">
              <a:lnSpc>
                <a:spcPct val="150000"/>
              </a:lnSpc>
              <a:defRPr/>
            </a:pPr>
            <a:r>
              <a:rPr lang="zh-CN" altLang="en-US" sz="2400" dirty="0">
                <a:solidFill>
                  <a:srgbClr val="000000"/>
                </a:solidFill>
                <a:latin typeface="Microsoft YaHei" charset="-122"/>
                <a:ea typeface="Microsoft YaHei" charset="-122"/>
                <a:cs typeface="Microsoft YaHei" charset="-122"/>
              </a:rPr>
              <a:t>                      </a:t>
            </a:r>
            <a:r>
              <a:rPr lang="en-US" altLang="zh-CN" sz="2400" dirty="0">
                <a:solidFill>
                  <a:srgbClr val="000000"/>
                </a:solidFill>
                <a:latin typeface="Microsoft YaHei" charset="-122"/>
                <a:ea typeface="Microsoft YaHei" charset="-122"/>
                <a:cs typeface="Microsoft YaHei" charset="-122"/>
              </a:rPr>
              <a:t>(2 ) TCP</a:t>
            </a:r>
            <a:r>
              <a:rPr lang="zh-CN" altLang="en-US" sz="2400" dirty="0">
                <a:solidFill>
                  <a:srgbClr val="000000"/>
                </a:solidFill>
                <a:latin typeface="Microsoft YaHei" charset="-122"/>
                <a:ea typeface="Microsoft YaHei" charset="-122"/>
                <a:cs typeface="Microsoft YaHei" charset="-122"/>
              </a:rPr>
              <a:t>服务端：</a:t>
            </a:r>
            <a:r>
              <a:rPr lang="en-US" altLang="zh-CN" sz="2400" dirty="0">
                <a:solidFill>
                  <a:srgbClr val="000000"/>
                </a:solidFill>
                <a:latin typeface="Microsoft YaHei" charset="-122"/>
                <a:ea typeface="Microsoft YaHei" charset="-122"/>
                <a:cs typeface="Microsoft YaHei" charset="-122"/>
              </a:rPr>
              <a:t>accept( ) </a:t>
            </a:r>
          </a:p>
          <a:p>
            <a:pPr lvl="0">
              <a:lnSpc>
                <a:spcPct val="150000"/>
              </a:lnSpc>
              <a:defRPr/>
            </a:pPr>
            <a:r>
              <a:rPr lang="en-US" altLang="zh-CN" sz="2400" dirty="0">
                <a:solidFill>
                  <a:srgbClr val="000000"/>
                </a:solidFill>
                <a:latin typeface="Microsoft YaHei" charset="-122"/>
                <a:ea typeface="Microsoft YaHei" charset="-122"/>
                <a:cs typeface="Microsoft YaHei" charset="-122"/>
              </a:rPr>
              <a:t>5</a:t>
            </a:r>
            <a:r>
              <a:rPr lang="zh-CN" altLang="en-US" sz="2400" dirty="0">
                <a:solidFill>
                  <a:srgbClr val="000000"/>
                </a:solidFill>
                <a:latin typeface="Microsoft YaHei" charset="-122"/>
                <a:ea typeface="Microsoft YaHei" charset="-122"/>
                <a:cs typeface="Microsoft YaHei" charset="-122"/>
              </a:rPr>
              <a:t>、接收数据：</a:t>
            </a:r>
            <a:r>
              <a:rPr lang="en-US" altLang="zh-CN" sz="2400" dirty="0">
                <a:solidFill>
                  <a:srgbClr val="000000"/>
                </a:solidFill>
                <a:latin typeface="Microsoft YaHei" charset="-122"/>
                <a:ea typeface="Microsoft YaHei" charset="-122"/>
                <a:cs typeface="Microsoft YaHei" charset="-122"/>
              </a:rPr>
              <a:t>(1)</a:t>
            </a:r>
            <a:r>
              <a:rPr lang="en-US" altLang="zh-CN" sz="2400" dirty="0" err="1">
                <a:solidFill>
                  <a:srgbClr val="000000"/>
                </a:solidFill>
                <a:latin typeface="Microsoft YaHei" charset="-122"/>
                <a:ea typeface="Microsoft YaHei" charset="-122"/>
                <a:cs typeface="Microsoft YaHei" charset="-122"/>
              </a:rPr>
              <a:t>TCP:recv</a:t>
            </a:r>
            <a:r>
              <a:rPr lang="en-US" altLang="zh-CN" sz="2400" dirty="0">
                <a:solidFill>
                  <a:srgbClr val="000000"/>
                </a:solidFill>
                <a:latin typeface="Microsoft YaHei" charset="-122"/>
                <a:ea typeface="Microsoft YaHei" charset="-122"/>
                <a:cs typeface="Microsoft YaHei" charset="-122"/>
              </a:rPr>
              <a:t>( ) </a:t>
            </a:r>
            <a:r>
              <a:rPr lang="zh-CN" altLang="en-US" sz="2400" dirty="0">
                <a:solidFill>
                  <a:srgbClr val="000000"/>
                </a:solidFill>
                <a:latin typeface="Microsoft YaHei" charset="-122"/>
                <a:ea typeface="Microsoft YaHei" charset="-122"/>
                <a:cs typeface="Microsoft YaHei" charset="-122"/>
              </a:rPr>
              <a:t>，</a:t>
            </a:r>
            <a:r>
              <a:rPr lang="en-US" altLang="zh-CN" sz="2400" dirty="0">
                <a:solidFill>
                  <a:srgbClr val="000000"/>
                </a:solidFill>
                <a:latin typeface="Microsoft YaHei" charset="-122"/>
                <a:ea typeface="Microsoft YaHei" charset="-122"/>
                <a:cs typeface="Microsoft YaHei" charset="-122"/>
              </a:rPr>
              <a:t>(2)</a:t>
            </a:r>
            <a:r>
              <a:rPr lang="en-US" altLang="zh-CN" sz="2400" dirty="0" err="1">
                <a:solidFill>
                  <a:srgbClr val="000000"/>
                </a:solidFill>
                <a:latin typeface="Microsoft YaHei" charset="-122"/>
                <a:ea typeface="Microsoft YaHei" charset="-122"/>
                <a:cs typeface="Microsoft YaHei" charset="-122"/>
              </a:rPr>
              <a:t>UDP:recvfrom</a:t>
            </a:r>
            <a:r>
              <a:rPr lang="en-US" altLang="zh-CN" sz="2400" dirty="0">
                <a:solidFill>
                  <a:srgbClr val="000000"/>
                </a:solidFill>
                <a:latin typeface="Microsoft YaHei" charset="-122"/>
                <a:ea typeface="Microsoft YaHei" charset="-122"/>
                <a:cs typeface="Microsoft YaHei" charset="-122"/>
              </a:rPr>
              <a:t> </a:t>
            </a:r>
          </a:p>
          <a:p>
            <a:pPr lvl="0">
              <a:lnSpc>
                <a:spcPct val="150000"/>
              </a:lnSpc>
              <a:defRPr/>
            </a:pPr>
            <a:r>
              <a:rPr lang="en-US" altLang="zh-CN" sz="2400" dirty="0">
                <a:solidFill>
                  <a:srgbClr val="000000"/>
                </a:solidFill>
                <a:latin typeface="Microsoft YaHei" charset="-122"/>
                <a:ea typeface="Microsoft YaHei" charset="-122"/>
                <a:cs typeface="Microsoft YaHei" charset="-122"/>
              </a:rPr>
              <a:t>6</a:t>
            </a:r>
            <a:r>
              <a:rPr lang="zh-CN" altLang="en-US" sz="2400" dirty="0">
                <a:solidFill>
                  <a:srgbClr val="000000"/>
                </a:solidFill>
                <a:latin typeface="Microsoft YaHei" charset="-122"/>
                <a:ea typeface="Microsoft YaHei" charset="-122"/>
                <a:cs typeface="Microsoft YaHei" charset="-122"/>
              </a:rPr>
              <a:t>、发送数据：</a:t>
            </a:r>
            <a:r>
              <a:rPr lang="en-US" altLang="zh-CN" sz="2400" dirty="0">
                <a:solidFill>
                  <a:srgbClr val="000000"/>
                </a:solidFill>
                <a:latin typeface="Microsoft YaHei" charset="-122"/>
                <a:ea typeface="Microsoft YaHei" charset="-122"/>
                <a:cs typeface="Microsoft YaHei" charset="-122"/>
              </a:rPr>
              <a:t>(1)</a:t>
            </a:r>
            <a:r>
              <a:rPr lang="en-US" altLang="zh-CN" sz="2400" dirty="0" err="1">
                <a:solidFill>
                  <a:srgbClr val="000000"/>
                </a:solidFill>
                <a:latin typeface="Microsoft YaHei" charset="-122"/>
                <a:ea typeface="Microsoft YaHei" charset="-122"/>
                <a:cs typeface="Microsoft YaHei" charset="-122"/>
              </a:rPr>
              <a:t>TCP:send</a:t>
            </a:r>
            <a:r>
              <a:rPr lang="en-US" altLang="zh-CN" sz="2400" dirty="0">
                <a:solidFill>
                  <a:srgbClr val="000000"/>
                </a:solidFill>
                <a:latin typeface="Microsoft YaHei" charset="-122"/>
                <a:ea typeface="Microsoft YaHei" charset="-122"/>
                <a:cs typeface="Microsoft YaHei" charset="-122"/>
              </a:rPr>
              <a:t>( ) </a:t>
            </a:r>
            <a:r>
              <a:rPr lang="zh-CN" altLang="en-US" sz="2400" dirty="0">
                <a:solidFill>
                  <a:srgbClr val="000000"/>
                </a:solidFill>
                <a:latin typeface="Microsoft YaHei" charset="-122"/>
                <a:ea typeface="Microsoft YaHei" charset="-122"/>
                <a:cs typeface="Microsoft YaHei" charset="-122"/>
              </a:rPr>
              <a:t>，</a:t>
            </a:r>
            <a:r>
              <a:rPr lang="en-US" altLang="zh-CN" sz="2400" dirty="0">
                <a:solidFill>
                  <a:srgbClr val="000000"/>
                </a:solidFill>
                <a:latin typeface="Microsoft YaHei" charset="-122"/>
                <a:ea typeface="Microsoft YaHei" charset="-122"/>
                <a:cs typeface="Microsoft YaHei" charset="-122"/>
              </a:rPr>
              <a:t>(2)</a:t>
            </a:r>
            <a:r>
              <a:rPr lang="en-US" altLang="zh-CN" sz="2400" dirty="0" err="1">
                <a:solidFill>
                  <a:srgbClr val="000000"/>
                </a:solidFill>
                <a:latin typeface="Microsoft YaHei" charset="-122"/>
                <a:ea typeface="Microsoft YaHei" charset="-122"/>
                <a:cs typeface="Microsoft YaHei" charset="-122"/>
              </a:rPr>
              <a:t>UDP:sendto</a:t>
            </a:r>
            <a:r>
              <a:rPr lang="en-US" altLang="zh-CN" sz="2400" dirty="0">
                <a:solidFill>
                  <a:srgbClr val="000000"/>
                </a:solidFill>
                <a:latin typeface="Microsoft YaHei" charset="-122"/>
                <a:ea typeface="Microsoft YaHei" charset="-122"/>
                <a:cs typeface="Microsoft YaHei" charset="-122"/>
              </a:rPr>
              <a:t> </a:t>
            </a:r>
          </a:p>
          <a:p>
            <a:pPr lvl="0">
              <a:lnSpc>
                <a:spcPct val="150000"/>
              </a:lnSpc>
              <a:defRPr/>
            </a:pPr>
            <a:r>
              <a:rPr lang="en-US" altLang="zh-CN" sz="2400" dirty="0">
                <a:solidFill>
                  <a:srgbClr val="000000"/>
                </a:solidFill>
                <a:latin typeface="Microsoft YaHei" charset="-122"/>
                <a:ea typeface="Microsoft YaHei" charset="-122"/>
                <a:cs typeface="Microsoft YaHei" charset="-122"/>
              </a:rPr>
              <a:t>7</a:t>
            </a:r>
            <a:r>
              <a:rPr lang="zh-CN" altLang="en-US" sz="2400" dirty="0">
                <a:solidFill>
                  <a:srgbClr val="000000"/>
                </a:solidFill>
                <a:latin typeface="Microsoft YaHei" charset="-122"/>
                <a:ea typeface="Microsoft YaHei" charset="-122"/>
                <a:cs typeface="Microsoft YaHei" charset="-122"/>
              </a:rPr>
              <a:t>、关闭套接字：</a:t>
            </a:r>
            <a:r>
              <a:rPr lang="en-US" altLang="zh-CN" sz="2400" dirty="0">
                <a:solidFill>
                  <a:srgbClr val="000000"/>
                </a:solidFill>
                <a:latin typeface="Microsoft YaHei" charset="-122"/>
                <a:ea typeface="Microsoft YaHei" charset="-122"/>
                <a:cs typeface="Microsoft YaHei" charset="-122"/>
              </a:rPr>
              <a:t>close( ) </a:t>
            </a:r>
          </a:p>
        </p:txBody>
      </p:sp>
    </p:spTree>
    <p:custDataLst>
      <p:tags r:id="rId1"/>
    </p:custDataLst>
    <p:extLst>
      <p:ext uri="{BB962C8B-B14F-4D97-AF65-F5344CB8AC3E}">
        <p14:creationId xmlns:p14="http://schemas.microsoft.com/office/powerpoint/2010/main" val="1718848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文本框 3"/>
          <p:cNvSpPr txBox="1"/>
          <p:nvPr/>
        </p:nvSpPr>
        <p:spPr>
          <a:xfrm>
            <a:off x="1113905" y="2847943"/>
            <a:ext cx="2654822" cy="58105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第二章</a:t>
            </a:r>
            <a:r>
              <a:rPr lang="zh-CN" altLang="en-US" sz="2400" dirty="0">
                <a:solidFill>
                  <a:srgbClr val="000000"/>
                </a:solidFill>
                <a:latin typeface="Microsoft YaHei" charset="-122"/>
                <a:ea typeface="Microsoft YaHei" charset="-122"/>
                <a:cs typeface="Microsoft YaHei" charset="-122"/>
              </a:rPr>
              <a:t> </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网络应用</a:t>
            </a:r>
          </a:p>
        </p:txBody>
      </p:sp>
      <p:sp>
        <p:nvSpPr>
          <p:cNvPr id="5" name="左大括号 4"/>
          <p:cNvSpPr/>
          <p:nvPr/>
        </p:nvSpPr>
        <p:spPr>
          <a:xfrm>
            <a:off x="3768727" y="1116107"/>
            <a:ext cx="372967" cy="419548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Microsoft YaHei" charset="-122"/>
              <a:ea typeface="Microsoft YaHei" charset="-122"/>
              <a:cs typeface="Microsoft YaHei" charset="-122"/>
            </a:endParaRPr>
          </a:p>
        </p:txBody>
      </p:sp>
      <p:sp>
        <p:nvSpPr>
          <p:cNvPr id="6" name="文本框 5"/>
          <p:cNvSpPr txBox="1"/>
          <p:nvPr/>
        </p:nvSpPr>
        <p:spPr>
          <a:xfrm>
            <a:off x="4327791" y="938388"/>
            <a:ext cx="6235700" cy="45243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第一节 计算机网络应用体系结构</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第二节 网络应用通信的基本原理</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第三节 域名系统（</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DNS</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第四节 万维网应用</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第五节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Internet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电子邮件</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Microsoft YaHei" charset="-122"/>
                <a:ea typeface="Microsoft YaHei" charset="-122"/>
                <a:cs typeface="Microsoft YaHei" charset="-122"/>
              </a:rPr>
              <a:t>第六节 </a:t>
            </a:r>
            <a:r>
              <a:rPr kumimoji="0" lang="en-US" altLang="zh-CN" sz="2400" b="0" i="0" u="none" strike="noStrike" kern="1200" cap="none" spc="0" normalizeH="0" baseline="0" noProof="0" dirty="0">
                <a:ln>
                  <a:noFill/>
                </a:ln>
                <a:effectLst/>
                <a:uLnTx/>
                <a:uFillTx/>
                <a:latin typeface="Microsoft YaHei" charset="-122"/>
                <a:ea typeface="Microsoft YaHei" charset="-122"/>
                <a:cs typeface="Microsoft YaHei" charset="-122"/>
              </a:rPr>
              <a:t>FTP</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第七节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P2P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应用</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第八节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Socket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编程基础</a:t>
            </a:r>
            <a:endPar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endParaRPr>
          </a:p>
        </p:txBody>
      </p:sp>
    </p:spTree>
    <p:custDataLst>
      <p:tags r:id="rId1"/>
    </p:custDataLst>
    <p:extLst>
      <p:ext uri="{BB962C8B-B14F-4D97-AF65-F5344CB8AC3E}">
        <p14:creationId xmlns:p14="http://schemas.microsoft.com/office/powerpoint/2010/main" val="809790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2751455" y="3264535"/>
            <a:ext cx="5083810" cy="419100"/>
          </a:xfrm>
          <a:prstGeom prst="rect">
            <a:avLst/>
          </a:prstGeom>
          <a:noFill/>
        </p:spPr>
        <p:txBody>
          <a:bodyPr wrap="square" rtlCol="0">
            <a:spAutoFit/>
          </a:bodyPr>
          <a:lstStyle/>
          <a:p>
            <a:r>
              <a:rPr lang="en-US" altLang="zh-CN" sz="2130"/>
              <a:t> </a:t>
            </a:r>
            <a:r>
              <a:rPr lang="zh-CN" altLang="en-US" sz="2130"/>
              <a:t>计算机网络原理</a:t>
            </a:r>
          </a:p>
        </p:txBody>
      </p:sp>
      <p:sp>
        <p:nvSpPr>
          <p:cNvPr id="7" name="文本框 6"/>
          <p:cNvSpPr txBox="1"/>
          <p:nvPr/>
        </p:nvSpPr>
        <p:spPr>
          <a:xfrm>
            <a:off x="5130165" y="970915"/>
            <a:ext cx="3757930" cy="5006340"/>
          </a:xfrm>
          <a:prstGeom prst="rect">
            <a:avLst/>
          </a:prstGeom>
          <a:noFill/>
        </p:spPr>
        <p:txBody>
          <a:bodyPr wrap="square" rtlCol="0">
            <a:spAutoFit/>
          </a:bodyPr>
          <a:lstStyle/>
          <a:p>
            <a:r>
              <a:rPr lang="zh-CN" altLang="en-US" sz="2130" dirty="0">
                <a:solidFill>
                  <a:schemeClr val="tx1"/>
                </a:solidFill>
              </a:rPr>
              <a:t>第一章 计算机网络概述</a:t>
            </a:r>
          </a:p>
          <a:p>
            <a:endParaRPr lang="zh-CN" altLang="en-US" sz="2130" dirty="0"/>
          </a:p>
          <a:p>
            <a:r>
              <a:rPr lang="zh-CN" altLang="en-US" sz="2130" dirty="0"/>
              <a:t>第二章 网络应用</a:t>
            </a:r>
          </a:p>
          <a:p>
            <a:endParaRPr lang="zh-CN" altLang="en-US" sz="2130" dirty="0"/>
          </a:p>
          <a:p>
            <a:r>
              <a:rPr lang="zh-CN" altLang="en-US" sz="2130" dirty="0">
                <a:solidFill>
                  <a:srgbClr val="FF0000"/>
                </a:solidFill>
              </a:rPr>
              <a:t>第三章 传输层</a:t>
            </a:r>
          </a:p>
          <a:p>
            <a:endParaRPr lang="zh-CN" altLang="en-US" sz="2130" dirty="0"/>
          </a:p>
          <a:p>
            <a:r>
              <a:rPr lang="zh-CN" altLang="en-US" sz="2130" dirty="0"/>
              <a:t>第四章 网络层</a:t>
            </a:r>
          </a:p>
          <a:p>
            <a:endParaRPr lang="zh-CN" altLang="en-US" sz="2130" dirty="0"/>
          </a:p>
          <a:p>
            <a:r>
              <a:rPr lang="zh-CN" altLang="en-US" sz="2130" dirty="0"/>
              <a:t>第五章 数据链路层与局域网</a:t>
            </a:r>
          </a:p>
          <a:p>
            <a:endParaRPr lang="zh-CN" altLang="en-US" sz="2130" dirty="0"/>
          </a:p>
          <a:p>
            <a:r>
              <a:rPr lang="zh-CN" altLang="en-US" sz="2130" dirty="0"/>
              <a:t>第六章 物理层</a:t>
            </a:r>
          </a:p>
          <a:p>
            <a:endParaRPr lang="zh-CN" altLang="en-US" sz="2130" dirty="0"/>
          </a:p>
          <a:p>
            <a:r>
              <a:rPr lang="zh-CN" altLang="en-US" sz="2130" dirty="0"/>
              <a:t>第七章 无线与移动网络</a:t>
            </a:r>
          </a:p>
          <a:p>
            <a:endParaRPr lang="zh-CN" altLang="en-US" sz="2130" dirty="0"/>
          </a:p>
          <a:p>
            <a:r>
              <a:rPr lang="zh-CN" altLang="en-US" sz="2130" dirty="0"/>
              <a:t>第八章 网络安全基础</a:t>
            </a:r>
          </a:p>
        </p:txBody>
      </p:sp>
      <p:sp>
        <p:nvSpPr>
          <p:cNvPr id="2" name="左大括号 1"/>
          <p:cNvSpPr/>
          <p:nvPr/>
        </p:nvSpPr>
        <p:spPr>
          <a:xfrm>
            <a:off x="5039995" y="970915"/>
            <a:ext cx="90170" cy="50063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CAB4E1F5-5BD3-E448-82DB-320E6C1E0F66}"/>
              </a:ext>
            </a:extLst>
          </p:cNvPr>
          <p:cNvPicPr>
            <a:picLocks noChangeAspect="1"/>
          </p:cNvPicPr>
          <p:nvPr/>
        </p:nvPicPr>
        <p:blipFill>
          <a:blip r:embed="rId4"/>
          <a:stretch>
            <a:fillRect/>
          </a:stretch>
        </p:blipFill>
        <p:spPr>
          <a:xfrm>
            <a:off x="931558" y="970915"/>
            <a:ext cx="1534133" cy="5008120"/>
          </a:xfrm>
          <a:prstGeom prst="rect">
            <a:avLst/>
          </a:prstGeom>
        </p:spPr>
      </p:pic>
    </p:spTree>
    <p:custDataLst>
      <p:tags r:id="rId1"/>
    </p:custDataLst>
    <p:extLst>
      <p:ext uri="{BB962C8B-B14F-4D97-AF65-F5344CB8AC3E}">
        <p14:creationId xmlns:p14="http://schemas.microsoft.com/office/powerpoint/2010/main" val="602106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389029" y="3166593"/>
            <a:ext cx="2288540" cy="461665"/>
          </a:xfrm>
          <a:prstGeom prst="rect">
            <a:avLst/>
          </a:prstGeom>
          <a:noFill/>
        </p:spPr>
        <p:txBody>
          <a:bodyPr wrap="square" rtlCol="0">
            <a:spAutoFit/>
          </a:bodyPr>
          <a:lstStyle/>
          <a:p>
            <a:r>
              <a:rPr lang="zh-CN" altLang="en-US" sz="2400" dirty="0"/>
              <a:t>第三章   传输层</a:t>
            </a:r>
          </a:p>
        </p:txBody>
      </p:sp>
      <p:sp>
        <p:nvSpPr>
          <p:cNvPr id="8" name="文本框 7"/>
          <p:cNvSpPr txBox="1"/>
          <p:nvPr/>
        </p:nvSpPr>
        <p:spPr>
          <a:xfrm>
            <a:off x="5495924" y="1515175"/>
            <a:ext cx="4763643" cy="3673570"/>
          </a:xfrm>
          <a:prstGeom prst="rect">
            <a:avLst/>
          </a:prstGeom>
          <a:noFill/>
        </p:spPr>
        <p:txBody>
          <a:bodyPr wrap="square" rtlCol="0">
            <a:spAutoFit/>
          </a:bodyPr>
          <a:lstStyle/>
          <a:p>
            <a:pPr>
              <a:lnSpc>
                <a:spcPct val="200000"/>
              </a:lnSpc>
            </a:pPr>
            <a:r>
              <a:rPr lang="zh-CN" altLang="en-US" sz="2400" dirty="0"/>
              <a:t>第一节 传输层的基本服务</a:t>
            </a:r>
            <a:endParaRPr lang="en-US" altLang="zh-CN" sz="2400" dirty="0"/>
          </a:p>
          <a:p>
            <a:pPr>
              <a:lnSpc>
                <a:spcPct val="200000"/>
              </a:lnSpc>
            </a:pPr>
            <a:r>
              <a:rPr lang="zh-CN" altLang="en-US" sz="2400" dirty="0"/>
              <a:t>第二节 传输层的复用与分解</a:t>
            </a:r>
            <a:endParaRPr lang="en-US" altLang="zh-CN" sz="2400" dirty="0"/>
          </a:p>
          <a:p>
            <a:pPr>
              <a:lnSpc>
                <a:spcPct val="200000"/>
              </a:lnSpc>
            </a:pPr>
            <a:r>
              <a:rPr lang="zh-CN" altLang="en-US" sz="2400" dirty="0"/>
              <a:t>第三节 停</a:t>
            </a:r>
            <a:r>
              <a:rPr lang="en-US" altLang="zh-CN" sz="2400" dirty="0"/>
              <a:t>-</a:t>
            </a:r>
            <a:r>
              <a:rPr lang="zh-CN" altLang="en-US" sz="2400" dirty="0"/>
              <a:t>等协议与滑动窗口协议</a:t>
            </a:r>
            <a:endParaRPr lang="en-US" altLang="zh-CN" sz="2400" dirty="0"/>
          </a:p>
          <a:p>
            <a:pPr>
              <a:lnSpc>
                <a:spcPct val="200000"/>
              </a:lnSpc>
            </a:pPr>
            <a:r>
              <a:rPr lang="zh-CN" altLang="en-US" sz="2400" dirty="0"/>
              <a:t>第四节 用户数据报协议（</a:t>
            </a:r>
            <a:r>
              <a:rPr lang="en-US" altLang="zh-CN" sz="2400" dirty="0"/>
              <a:t>UDP</a:t>
            </a:r>
            <a:r>
              <a:rPr lang="zh-CN" altLang="en-US" sz="2400" dirty="0"/>
              <a:t>）</a:t>
            </a:r>
            <a:endParaRPr lang="en-US" altLang="zh-CN" sz="2400" dirty="0"/>
          </a:p>
          <a:p>
            <a:pPr>
              <a:lnSpc>
                <a:spcPct val="200000"/>
              </a:lnSpc>
            </a:pPr>
            <a:r>
              <a:rPr lang="zh-CN" altLang="en-US" sz="2400" dirty="0"/>
              <a:t>第五节 传输控制协议（</a:t>
            </a:r>
            <a:r>
              <a:rPr lang="en-US" altLang="zh-CN" sz="2400" dirty="0"/>
              <a:t>TCP</a:t>
            </a:r>
            <a:r>
              <a:rPr lang="zh-CN" altLang="en-US" sz="2400" dirty="0"/>
              <a:t>）</a:t>
            </a:r>
          </a:p>
        </p:txBody>
      </p:sp>
      <p:sp>
        <p:nvSpPr>
          <p:cNvPr id="9" name="左大括号 8"/>
          <p:cNvSpPr/>
          <p:nvPr/>
        </p:nvSpPr>
        <p:spPr>
          <a:xfrm>
            <a:off x="4771072" y="1939101"/>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526995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2389029" y="3166593"/>
            <a:ext cx="2288540" cy="461665"/>
          </a:xfrm>
          <a:prstGeom prst="rect">
            <a:avLst/>
          </a:prstGeom>
          <a:noFill/>
        </p:spPr>
        <p:txBody>
          <a:bodyPr wrap="square" rtlCol="0">
            <a:spAutoFit/>
          </a:bodyPr>
          <a:lstStyle/>
          <a:p>
            <a:r>
              <a:rPr lang="zh-CN" altLang="en-US" sz="2400" dirty="0"/>
              <a:t>第三章   传输层</a:t>
            </a:r>
          </a:p>
        </p:txBody>
      </p:sp>
      <p:sp>
        <p:nvSpPr>
          <p:cNvPr id="8" name="文本框 7"/>
          <p:cNvSpPr txBox="1"/>
          <p:nvPr/>
        </p:nvSpPr>
        <p:spPr>
          <a:xfrm>
            <a:off x="5495924" y="1515175"/>
            <a:ext cx="4763643" cy="3785652"/>
          </a:xfrm>
          <a:prstGeom prst="rect">
            <a:avLst/>
          </a:prstGeom>
          <a:noFill/>
        </p:spPr>
        <p:txBody>
          <a:bodyPr wrap="square" rtlCol="0">
            <a:spAutoFit/>
          </a:bodyPr>
          <a:lstStyle/>
          <a:p>
            <a:pPr>
              <a:lnSpc>
                <a:spcPct val="200000"/>
              </a:lnSpc>
            </a:pPr>
            <a:r>
              <a:rPr lang="zh-CN" altLang="en-US" sz="2400" dirty="0">
                <a:solidFill>
                  <a:srgbClr val="FF0000"/>
                </a:solidFill>
              </a:rPr>
              <a:t>第一节 传输层的基本服务</a:t>
            </a:r>
            <a:endParaRPr lang="en-US" altLang="zh-CN" sz="2400" dirty="0">
              <a:solidFill>
                <a:srgbClr val="FF0000"/>
              </a:solidFill>
            </a:endParaRPr>
          </a:p>
          <a:p>
            <a:pPr>
              <a:lnSpc>
                <a:spcPct val="200000"/>
              </a:lnSpc>
            </a:pPr>
            <a:r>
              <a:rPr lang="zh-CN" altLang="en-US" sz="2400" dirty="0"/>
              <a:t>第二节 传输层的复用与分解</a:t>
            </a:r>
            <a:endParaRPr lang="en-US" altLang="zh-CN" sz="2400" dirty="0"/>
          </a:p>
          <a:p>
            <a:pPr>
              <a:lnSpc>
                <a:spcPct val="200000"/>
              </a:lnSpc>
            </a:pPr>
            <a:r>
              <a:rPr lang="zh-CN" altLang="en-US" sz="2400" dirty="0"/>
              <a:t>第三节 停</a:t>
            </a:r>
            <a:r>
              <a:rPr lang="en-US" altLang="zh-CN" sz="2400" dirty="0"/>
              <a:t>-</a:t>
            </a:r>
            <a:r>
              <a:rPr lang="zh-CN" altLang="en-US" sz="2400" dirty="0"/>
              <a:t>等协议与滑动窗口协议</a:t>
            </a:r>
            <a:endParaRPr lang="en-US" altLang="zh-CN" sz="2400" dirty="0"/>
          </a:p>
          <a:p>
            <a:pPr>
              <a:lnSpc>
                <a:spcPct val="200000"/>
              </a:lnSpc>
            </a:pPr>
            <a:r>
              <a:rPr lang="zh-CN" altLang="en-US" sz="2400" dirty="0"/>
              <a:t>第四节 用户数据报协议（</a:t>
            </a:r>
            <a:r>
              <a:rPr lang="en-US" altLang="zh-CN" sz="2400" dirty="0"/>
              <a:t>UDP</a:t>
            </a:r>
            <a:r>
              <a:rPr lang="zh-CN" altLang="en-US" sz="2400" dirty="0"/>
              <a:t>）</a:t>
            </a:r>
            <a:endParaRPr lang="en-US" altLang="zh-CN" sz="2400" dirty="0"/>
          </a:p>
          <a:p>
            <a:pPr>
              <a:lnSpc>
                <a:spcPct val="200000"/>
              </a:lnSpc>
            </a:pPr>
            <a:r>
              <a:rPr lang="zh-CN" altLang="en-US" sz="2400" dirty="0"/>
              <a:t>第五节 传输控制协议（</a:t>
            </a:r>
            <a:r>
              <a:rPr lang="en-US" altLang="zh-CN" sz="2400" dirty="0"/>
              <a:t>TCP</a:t>
            </a:r>
            <a:r>
              <a:rPr lang="zh-CN" altLang="en-US" sz="2400" dirty="0"/>
              <a:t>）</a:t>
            </a:r>
          </a:p>
        </p:txBody>
      </p:sp>
      <p:sp>
        <p:nvSpPr>
          <p:cNvPr id="9" name="左大括号 8"/>
          <p:cNvSpPr/>
          <p:nvPr/>
        </p:nvSpPr>
        <p:spPr>
          <a:xfrm>
            <a:off x="4771072" y="1939101"/>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6100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983713"/>
            <a:ext cx="1558861" cy="1134413"/>
          </a:xfrm>
          <a:prstGeom prst="rect">
            <a:avLst/>
          </a:prstGeom>
          <a:noFill/>
        </p:spPr>
        <p:txBody>
          <a:bodyPr wrap="square" rtlCol="0">
            <a:spAutoFit/>
          </a:bodyPr>
          <a:lstStyle/>
          <a:p>
            <a:pPr algn="ctr">
              <a:lnSpc>
                <a:spcPct val="150000"/>
              </a:lnSpc>
            </a:pPr>
            <a:r>
              <a:rPr lang="zh-CN" altLang="en-US" sz="2400" dirty="0"/>
              <a:t>传输层的</a:t>
            </a:r>
            <a:endParaRPr lang="en-US" altLang="zh-CN" sz="2400" dirty="0"/>
          </a:p>
          <a:p>
            <a:pPr algn="ctr">
              <a:lnSpc>
                <a:spcPct val="150000"/>
              </a:lnSpc>
            </a:pPr>
            <a:r>
              <a:rPr lang="zh-CN" altLang="en-US" sz="2400" dirty="0"/>
              <a:t>基本服务</a:t>
            </a:r>
          </a:p>
        </p:txBody>
      </p:sp>
      <p:sp>
        <p:nvSpPr>
          <p:cNvPr id="6" name="文本框 5"/>
          <p:cNvSpPr txBox="1"/>
          <p:nvPr/>
        </p:nvSpPr>
        <p:spPr>
          <a:xfrm>
            <a:off x="1827783" y="2263895"/>
            <a:ext cx="4518153" cy="2862322"/>
          </a:xfrm>
          <a:prstGeom prst="rect">
            <a:avLst/>
          </a:prstGeom>
          <a:noFill/>
        </p:spPr>
        <p:txBody>
          <a:bodyPr wrap="square" rtlCol="0">
            <a:spAutoFit/>
          </a:bodyPr>
          <a:lstStyle/>
          <a:p>
            <a:pPr>
              <a:lnSpc>
                <a:spcPct val="150000"/>
              </a:lnSpc>
            </a:pPr>
            <a:r>
              <a:rPr lang="zh-CN" altLang="en-US" sz="2400" dirty="0"/>
              <a:t>传输层功能</a:t>
            </a:r>
            <a:endParaRPr lang="en-US" altLang="zh-CN" sz="2400" dirty="0"/>
          </a:p>
          <a:p>
            <a:pPr>
              <a:lnSpc>
                <a:spcPct val="150000"/>
              </a:lnSpc>
            </a:pPr>
            <a:endParaRPr lang="en-US" altLang="zh-CN" sz="2400" dirty="0"/>
          </a:p>
          <a:p>
            <a:pPr>
              <a:lnSpc>
                <a:spcPct val="150000"/>
              </a:lnSpc>
            </a:pPr>
            <a:r>
              <a:rPr lang="zh-CN" altLang="en-US" sz="2400" dirty="0"/>
              <a:t>传输层寻址与端口</a:t>
            </a:r>
            <a:endParaRPr lang="en-US" altLang="zh-CN" sz="2400" dirty="0"/>
          </a:p>
          <a:p>
            <a:pPr>
              <a:lnSpc>
                <a:spcPct val="150000"/>
              </a:lnSpc>
            </a:pPr>
            <a:endParaRPr lang="en-US" altLang="zh-CN" sz="2400" dirty="0"/>
          </a:p>
          <a:p>
            <a:pPr>
              <a:lnSpc>
                <a:spcPct val="150000"/>
              </a:lnSpc>
            </a:pPr>
            <a:r>
              <a:rPr lang="zh-CN" altLang="en-US" sz="2400" dirty="0"/>
              <a:t>无连接服务与面向连接服务</a:t>
            </a:r>
            <a:endParaRPr lang="en-US" altLang="zh-CN" sz="2400" dirty="0"/>
          </a:p>
        </p:txBody>
      </p:sp>
      <p:sp>
        <p:nvSpPr>
          <p:cNvPr id="9" name="左大括号 8"/>
          <p:cNvSpPr/>
          <p:nvPr/>
        </p:nvSpPr>
        <p:spPr>
          <a:xfrm>
            <a:off x="1289938" y="2209566"/>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1811919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983713"/>
            <a:ext cx="1558861" cy="1134413"/>
          </a:xfrm>
          <a:prstGeom prst="rect">
            <a:avLst/>
          </a:prstGeom>
          <a:noFill/>
        </p:spPr>
        <p:txBody>
          <a:bodyPr wrap="square" rtlCol="0">
            <a:spAutoFit/>
          </a:bodyPr>
          <a:lstStyle/>
          <a:p>
            <a:pPr algn="ctr">
              <a:lnSpc>
                <a:spcPct val="150000"/>
              </a:lnSpc>
            </a:pPr>
            <a:r>
              <a:rPr lang="zh-CN" altLang="en-US" sz="2400" dirty="0"/>
              <a:t>传输层的</a:t>
            </a:r>
            <a:endParaRPr lang="en-US" altLang="zh-CN" sz="2400" dirty="0"/>
          </a:p>
          <a:p>
            <a:pPr algn="ctr">
              <a:lnSpc>
                <a:spcPct val="150000"/>
              </a:lnSpc>
            </a:pPr>
            <a:r>
              <a:rPr lang="zh-CN" altLang="en-US" sz="2400" dirty="0"/>
              <a:t>基本服务</a:t>
            </a:r>
          </a:p>
        </p:txBody>
      </p:sp>
      <p:sp>
        <p:nvSpPr>
          <p:cNvPr id="6" name="文本框 5"/>
          <p:cNvSpPr txBox="1"/>
          <p:nvPr/>
        </p:nvSpPr>
        <p:spPr>
          <a:xfrm>
            <a:off x="1827783" y="2263895"/>
            <a:ext cx="4664457" cy="2862322"/>
          </a:xfrm>
          <a:prstGeom prst="rect">
            <a:avLst/>
          </a:prstGeom>
          <a:noFill/>
        </p:spPr>
        <p:txBody>
          <a:bodyPr wrap="square" rtlCol="0">
            <a:spAutoFit/>
          </a:bodyPr>
          <a:lstStyle/>
          <a:p>
            <a:pPr>
              <a:lnSpc>
                <a:spcPct val="150000"/>
              </a:lnSpc>
            </a:pPr>
            <a:r>
              <a:rPr lang="zh-CN" altLang="en-US" sz="2400" dirty="0">
                <a:solidFill>
                  <a:srgbClr val="FF0000"/>
                </a:solidFill>
              </a:rPr>
              <a:t>传输层功能</a:t>
            </a:r>
            <a:endParaRPr lang="en-US" altLang="zh-CN" sz="2400" dirty="0">
              <a:solidFill>
                <a:srgbClr val="FF0000"/>
              </a:solidFill>
            </a:endParaRPr>
          </a:p>
          <a:p>
            <a:pPr>
              <a:lnSpc>
                <a:spcPct val="150000"/>
              </a:lnSpc>
            </a:pPr>
            <a:endParaRPr lang="en-US" altLang="zh-CN" sz="2400" dirty="0"/>
          </a:p>
          <a:p>
            <a:pPr>
              <a:lnSpc>
                <a:spcPct val="150000"/>
              </a:lnSpc>
            </a:pPr>
            <a:r>
              <a:rPr lang="zh-CN" altLang="en-US" sz="2400" dirty="0"/>
              <a:t>传输层寻址与端口</a:t>
            </a:r>
            <a:endParaRPr lang="en-US" altLang="zh-CN" sz="2400" dirty="0"/>
          </a:p>
          <a:p>
            <a:pPr>
              <a:lnSpc>
                <a:spcPct val="150000"/>
              </a:lnSpc>
            </a:pPr>
            <a:endParaRPr lang="en-US" altLang="zh-CN" sz="2400" dirty="0"/>
          </a:p>
          <a:p>
            <a:pPr>
              <a:lnSpc>
                <a:spcPct val="150000"/>
              </a:lnSpc>
            </a:pPr>
            <a:r>
              <a:rPr lang="zh-CN" altLang="en-US" sz="2400" dirty="0"/>
              <a:t>无连接服务与面向连接服务</a:t>
            </a:r>
            <a:endParaRPr lang="en-US" altLang="zh-CN" sz="2400" dirty="0"/>
          </a:p>
        </p:txBody>
      </p:sp>
      <p:sp>
        <p:nvSpPr>
          <p:cNvPr id="9" name="左大括号 8"/>
          <p:cNvSpPr/>
          <p:nvPr/>
        </p:nvSpPr>
        <p:spPr>
          <a:xfrm>
            <a:off x="1289938" y="2209566"/>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2084941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邮局的任务是？</a:t>
            </a:r>
          </a:p>
        </p:txBody>
      </p:sp>
      <p:pic>
        <p:nvPicPr>
          <p:cNvPr id="4" name="图片 3"/>
          <p:cNvPicPr>
            <a:picLocks noChangeAspect="1"/>
          </p:cNvPicPr>
          <p:nvPr/>
        </p:nvPicPr>
        <p:blipFill>
          <a:blip r:embed="rId3"/>
          <a:stretch>
            <a:fillRect/>
          </a:stretch>
        </p:blipFill>
        <p:spPr>
          <a:xfrm>
            <a:off x="4852368" y="3190688"/>
            <a:ext cx="2887085" cy="1925496"/>
          </a:xfrm>
          <a:prstGeom prst="rect">
            <a:avLst/>
          </a:prstGeom>
        </p:spPr>
      </p:pic>
      <p:grpSp>
        <p:nvGrpSpPr>
          <p:cNvPr id="14" name="组合 13"/>
          <p:cNvGrpSpPr/>
          <p:nvPr/>
        </p:nvGrpSpPr>
        <p:grpSpPr>
          <a:xfrm>
            <a:off x="6795483" y="281374"/>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0777" y="3400319"/>
            <a:ext cx="1715865" cy="171586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826" y="3400320"/>
            <a:ext cx="1715865" cy="1715865"/>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6611" y="4258251"/>
            <a:ext cx="1144159" cy="1144159"/>
          </a:xfrm>
          <a:prstGeom prst="rect">
            <a:avLst/>
          </a:prstGeom>
        </p:spPr>
      </p:pic>
      <p:sp>
        <p:nvSpPr>
          <p:cNvPr id="20" name="矩形 19"/>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1"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p:nvGrpSpPr>
        <p:grpSpPr>
          <a:xfrm>
            <a:off x="6795483" y="281374"/>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777" y="3400319"/>
            <a:ext cx="1715865" cy="1715865"/>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6" y="3400320"/>
            <a:ext cx="1715865" cy="1715865"/>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6317" y="4258251"/>
            <a:ext cx="1144159" cy="1144159"/>
          </a:xfrm>
          <a:prstGeom prst="rect">
            <a:avLst/>
          </a:prstGeom>
        </p:spPr>
      </p:pic>
      <p:pic>
        <p:nvPicPr>
          <p:cNvPr id="21" name="图片 20"/>
          <p:cNvPicPr>
            <a:picLocks noChangeAspect="1"/>
          </p:cNvPicPr>
          <p:nvPr/>
        </p:nvPicPr>
        <p:blipFill>
          <a:blip r:embed="rId6"/>
          <a:stretch>
            <a:fillRect/>
          </a:stretch>
        </p:blipFill>
        <p:spPr>
          <a:xfrm>
            <a:off x="4852368" y="3190688"/>
            <a:ext cx="2887085" cy="1925496"/>
          </a:xfrm>
          <a:prstGeom prst="rect">
            <a:avLst/>
          </a:prstGeom>
        </p:spPr>
      </p:pic>
      <p:sp>
        <p:nvSpPr>
          <p:cNvPr id="20" name="矩形 19"/>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2"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
        <p:nvSpPr>
          <p:cNvPr id="23" name="TextBox 11"/>
          <p:cNvSpPr txBox="1"/>
          <p:nvPr/>
        </p:nvSpPr>
        <p:spPr>
          <a:xfrm>
            <a:off x="921665" y="2005378"/>
            <a:ext cx="10002190" cy="646331"/>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sym typeface="+mn-ea"/>
              </a:rPr>
              <a:t>邮局的任务：把我的信送给小哥哥</a:t>
            </a:r>
            <a:endParaRPr lang="en-US" altLang="zh-CN" sz="2400" dirty="0">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1747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2142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20" name="图片 19"/>
          <p:cNvPicPr>
            <a:picLocks noChangeAspect="1"/>
          </p:cNvPicPr>
          <p:nvPr/>
        </p:nvPicPr>
        <p:blipFill>
          <a:blip r:embed="rId3"/>
          <a:stretch>
            <a:fillRect/>
          </a:stretch>
        </p:blipFill>
        <p:spPr>
          <a:xfrm>
            <a:off x="8352263" y="4280036"/>
            <a:ext cx="3714007" cy="2476999"/>
          </a:xfrm>
          <a:prstGeom prst="rect">
            <a:avLst/>
          </a:prstGeom>
        </p:spPr>
      </p:pic>
      <p:sp>
        <p:nvSpPr>
          <p:cNvPr id="13" name="矩形 12"/>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1"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nvSpPr>
        <p:spPr>
          <a:xfrm>
            <a:off x="1012151" y="2017641"/>
            <a:ext cx="9912985" cy="168905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二、FTP的服务器进程由两大部分组成：</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主进程</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，负责接受新的客户请求；</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      从属进程</a:t>
            </a: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，负责处理单个客户请求，与具体客户进行交互。</a:t>
            </a:r>
          </a:p>
        </p:txBody>
      </p:sp>
      <p:grpSp>
        <p:nvGrpSpPr>
          <p:cNvPr id="4" name="组合 3"/>
          <p:cNvGrpSpPr/>
          <p:nvPr/>
        </p:nvGrpSpPr>
        <p:grpSpPr>
          <a:xfrm>
            <a:off x="9301370" y="414724"/>
            <a:ext cx="2592657" cy="1247734"/>
            <a:chOff x="9301370" y="281374"/>
            <a:chExt cx="2592657" cy="1247734"/>
          </a:xfrm>
        </p:grpSpPr>
        <p:sp>
          <p:nvSpPr>
            <p:cNvPr id="10" name="左大括号 9"/>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1" name="矩形 10"/>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12" name="矩形 11"/>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命令</a:t>
              </a:r>
            </a:p>
          </p:txBody>
        </p:sp>
        <p:sp>
          <p:nvSpPr>
            <p:cNvPr id="13" name="矩形 12"/>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2" name="矩形 1"/>
          <p:cNvSpPr/>
          <p:nvPr/>
        </p:nvSpPr>
        <p:spPr>
          <a:xfrm>
            <a:off x="0" y="75073"/>
            <a:ext cx="117852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2.6</a:t>
            </a:r>
            <a:r>
              <a:rPr kumimoji="0" lang="zh-CN" altLang="fr-FR"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第六节 </a:t>
            </a: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FTP</a:t>
            </a:r>
            <a:endParaRPr kumimoji="0" lang="zh-CN" altLang="en-US"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endParaRPr>
          </a:p>
        </p:txBody>
      </p:sp>
      <p:sp>
        <p:nvSpPr>
          <p:cNvPr id="14" name="文本框 6"/>
          <p:cNvSpPr txBox="1"/>
          <p:nvPr/>
        </p:nvSpPr>
        <p:spPr>
          <a:xfrm>
            <a:off x="589264" y="764043"/>
            <a:ext cx="6084252"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2.6.1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应用结构</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endPar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317509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2142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80" y="4667148"/>
            <a:ext cx="1744959" cy="1404692"/>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25" y="3522989"/>
            <a:ext cx="1144159" cy="1144159"/>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540" y="4667148"/>
            <a:ext cx="1744959" cy="1404692"/>
          </a:xfrm>
          <a:prstGeom prst="rect">
            <a:avLst/>
          </a:prstGeom>
        </p:spPr>
      </p:pic>
      <p:sp>
        <p:nvSpPr>
          <p:cNvPr id="20" name="矩形 19"/>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3"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499032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2142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80" y="4667148"/>
            <a:ext cx="1744959" cy="1404692"/>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6861" y="3522988"/>
            <a:ext cx="1144159" cy="1144159"/>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540" y="4667148"/>
            <a:ext cx="1744959" cy="1404692"/>
          </a:xfrm>
          <a:prstGeom prst="rect">
            <a:avLst/>
          </a:prstGeom>
        </p:spPr>
      </p:pic>
      <p:sp>
        <p:nvSpPr>
          <p:cNvPr id="21" name="矩形 20"/>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3"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28455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2142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endParaRPr lang="en-US" altLang="zh-CN" sz="2400" dirty="0">
              <a:latin typeface="微软雅黑" panose="020B0503020204020204" charset="-122"/>
              <a:ea typeface="微软雅黑" panose="020B0503020204020204" charset="-122"/>
            </a:endParaRP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80" y="4667148"/>
            <a:ext cx="1744959" cy="1404692"/>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540" y="4667148"/>
            <a:ext cx="1744959" cy="1404692"/>
          </a:xfrm>
          <a:prstGeom prst="rect">
            <a:avLst/>
          </a:prstGeom>
        </p:spPr>
      </p:pic>
      <p:sp>
        <p:nvSpPr>
          <p:cNvPr id="23" name="矩形 22"/>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4"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pic>
        <p:nvPicPr>
          <p:cNvPr id="25" name="图片 24"/>
          <p:cNvPicPr>
            <a:picLocks noChangeAspect="1"/>
          </p:cNvPicPr>
          <p:nvPr/>
        </p:nvPicPr>
        <p:blipFill>
          <a:blip r:embed="rId4"/>
          <a:stretch>
            <a:fillRect/>
          </a:stretch>
        </p:blipFill>
        <p:spPr>
          <a:xfrm>
            <a:off x="2010081" y="3438177"/>
            <a:ext cx="1054100" cy="1346200"/>
          </a:xfrm>
          <a:prstGeom prst="rect">
            <a:avLst/>
          </a:prstGeom>
        </p:spPr>
      </p:pic>
      <p:pic>
        <p:nvPicPr>
          <p:cNvPr id="26" name="图片 25"/>
          <p:cNvPicPr>
            <a:picLocks noChangeAspect="1"/>
          </p:cNvPicPr>
          <p:nvPr/>
        </p:nvPicPr>
        <p:blipFill>
          <a:blip r:embed="rId4"/>
          <a:stretch>
            <a:fillRect/>
          </a:stretch>
        </p:blipFill>
        <p:spPr>
          <a:xfrm>
            <a:off x="6940982" y="3438177"/>
            <a:ext cx="1054100" cy="1346200"/>
          </a:xfrm>
          <a:prstGeom prst="rect">
            <a:avLst/>
          </a:prstGeom>
        </p:spPr>
      </p:pic>
    </p:spTree>
    <p:extLst>
      <p:ext uri="{BB962C8B-B14F-4D97-AF65-F5344CB8AC3E}">
        <p14:creationId xmlns:p14="http://schemas.microsoft.com/office/powerpoint/2010/main" val="10212266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2142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应用进程</a:t>
            </a:r>
            <a:r>
              <a:rPr lang="zh-CN" altLang="en-US" sz="2400" dirty="0">
                <a:latin typeface="微软雅黑" panose="020B0503020204020204" charset="-122"/>
                <a:ea typeface="微软雅黑" panose="020B0503020204020204" charset="-122"/>
              </a:rPr>
              <a:t>之间</a:t>
            </a:r>
            <a:r>
              <a:rPr lang="zh-CN" altLang="en-US" sz="2400" dirty="0">
                <a:solidFill>
                  <a:schemeClr val="bg2"/>
                </a:solidFill>
                <a:latin typeface="微软雅黑" panose="020B0503020204020204" charset="-122"/>
                <a:ea typeface="微软雅黑" panose="020B0503020204020204" charset="-122"/>
              </a:rPr>
              <a:t>提供端到端的逻辑</a:t>
            </a:r>
            <a:r>
              <a:rPr lang="zh-CN" altLang="en-US" sz="2400" dirty="0">
                <a:solidFill>
                  <a:srgbClr val="FF0000"/>
                </a:solidFill>
                <a:latin typeface="微软雅黑" panose="020B0503020204020204" charset="-122"/>
                <a:ea typeface="微软雅黑" panose="020B0503020204020204" charset="-122"/>
              </a:rPr>
              <a:t>通信</a:t>
            </a:r>
            <a:r>
              <a:rPr lang="zh-CN" altLang="en-US" sz="2400" dirty="0">
                <a:latin typeface="微软雅黑" panose="020B0503020204020204" charset="-122"/>
                <a:ea typeface="微软雅黑" panose="020B0503020204020204" charset="-122"/>
              </a:rPr>
              <a:t>服务。</a:t>
            </a: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80" y="4667148"/>
            <a:ext cx="1744959" cy="1404692"/>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540" y="4667148"/>
            <a:ext cx="1744959" cy="1404692"/>
          </a:xfrm>
          <a:prstGeom prst="rect">
            <a:avLst/>
          </a:prstGeom>
        </p:spPr>
      </p:pic>
      <p:sp>
        <p:nvSpPr>
          <p:cNvPr id="23" name="矩形 22"/>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4"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pic>
        <p:nvPicPr>
          <p:cNvPr id="25" name="图片 24"/>
          <p:cNvPicPr>
            <a:picLocks noChangeAspect="1"/>
          </p:cNvPicPr>
          <p:nvPr/>
        </p:nvPicPr>
        <p:blipFill>
          <a:blip r:embed="rId4"/>
          <a:stretch>
            <a:fillRect/>
          </a:stretch>
        </p:blipFill>
        <p:spPr>
          <a:xfrm>
            <a:off x="2010081" y="3438177"/>
            <a:ext cx="1054100" cy="1346200"/>
          </a:xfrm>
          <a:prstGeom prst="rect">
            <a:avLst/>
          </a:prstGeom>
        </p:spPr>
      </p:pic>
      <p:pic>
        <p:nvPicPr>
          <p:cNvPr id="26" name="图片 25"/>
          <p:cNvPicPr>
            <a:picLocks noChangeAspect="1"/>
          </p:cNvPicPr>
          <p:nvPr/>
        </p:nvPicPr>
        <p:blipFill>
          <a:blip r:embed="rId4"/>
          <a:stretch>
            <a:fillRect/>
          </a:stretch>
        </p:blipFill>
        <p:spPr>
          <a:xfrm>
            <a:off x="6940982" y="3438177"/>
            <a:ext cx="1054100" cy="1346200"/>
          </a:xfrm>
          <a:prstGeom prst="rect">
            <a:avLst/>
          </a:prstGeom>
        </p:spPr>
      </p:pic>
    </p:spTree>
    <p:extLst>
      <p:ext uri="{BB962C8B-B14F-4D97-AF65-F5344CB8AC3E}">
        <p14:creationId xmlns:p14="http://schemas.microsoft.com/office/powerpoint/2010/main" val="1767177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66822"/>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应用进程</a:t>
            </a:r>
            <a:r>
              <a:rPr lang="zh-CN" altLang="en-US" sz="2400" dirty="0">
                <a:latin typeface="微软雅黑" panose="020B0503020204020204" charset="-122"/>
                <a:ea typeface="微软雅黑" panose="020B0503020204020204" charset="-122"/>
              </a:rPr>
              <a:t>之间</a:t>
            </a:r>
            <a:r>
              <a:rPr lang="zh-CN" altLang="en-US" sz="2400" dirty="0">
                <a:solidFill>
                  <a:schemeClr val="bg2"/>
                </a:solidFill>
                <a:latin typeface="微软雅黑" panose="020B0503020204020204" charset="-122"/>
                <a:ea typeface="微软雅黑" panose="020B0503020204020204" charset="-122"/>
              </a:rPr>
              <a:t>提供端到端的</a:t>
            </a:r>
            <a:r>
              <a:rPr lang="zh-CN" altLang="en-US" sz="2400" dirty="0">
                <a:solidFill>
                  <a:srgbClr val="FF0000"/>
                </a:solidFill>
                <a:latin typeface="微软雅黑" panose="020B0503020204020204" charset="-122"/>
                <a:ea typeface="微软雅黑" panose="020B0503020204020204" charset="-122"/>
              </a:rPr>
              <a:t>逻辑通信</a:t>
            </a:r>
            <a:r>
              <a:rPr lang="zh-CN" altLang="en-US" sz="2400" dirty="0">
                <a:latin typeface="微软雅黑" panose="020B0503020204020204" charset="-122"/>
                <a:ea typeface="微软雅黑" panose="020B0503020204020204" charset="-122"/>
              </a:rPr>
              <a:t>服务。</a:t>
            </a: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80" y="4667148"/>
            <a:ext cx="1744959" cy="1404692"/>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540" y="4667148"/>
            <a:ext cx="1744959" cy="1404692"/>
          </a:xfrm>
          <a:prstGeom prst="rect">
            <a:avLst/>
          </a:prstGeom>
        </p:spPr>
      </p:pic>
      <p:sp>
        <p:nvSpPr>
          <p:cNvPr id="23" name="矩形 22"/>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4"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pic>
        <p:nvPicPr>
          <p:cNvPr id="25" name="图片 24"/>
          <p:cNvPicPr>
            <a:picLocks noChangeAspect="1"/>
          </p:cNvPicPr>
          <p:nvPr/>
        </p:nvPicPr>
        <p:blipFill>
          <a:blip r:embed="rId4"/>
          <a:stretch>
            <a:fillRect/>
          </a:stretch>
        </p:blipFill>
        <p:spPr>
          <a:xfrm>
            <a:off x="2010081" y="3438177"/>
            <a:ext cx="1054100" cy="1346200"/>
          </a:xfrm>
          <a:prstGeom prst="rect">
            <a:avLst/>
          </a:prstGeom>
        </p:spPr>
      </p:pic>
      <p:pic>
        <p:nvPicPr>
          <p:cNvPr id="26" name="图片 25"/>
          <p:cNvPicPr>
            <a:picLocks noChangeAspect="1"/>
          </p:cNvPicPr>
          <p:nvPr/>
        </p:nvPicPr>
        <p:blipFill>
          <a:blip r:embed="rId4"/>
          <a:stretch>
            <a:fillRect/>
          </a:stretch>
        </p:blipFill>
        <p:spPr>
          <a:xfrm>
            <a:off x="6940982" y="3438177"/>
            <a:ext cx="1054100" cy="1346200"/>
          </a:xfrm>
          <a:prstGeom prst="rect">
            <a:avLst/>
          </a:prstGeom>
        </p:spPr>
      </p:pic>
    </p:spTree>
    <p:extLst>
      <p:ext uri="{BB962C8B-B14F-4D97-AF65-F5344CB8AC3E}">
        <p14:creationId xmlns:p14="http://schemas.microsoft.com/office/powerpoint/2010/main" val="15656231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52142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应用进程</a:t>
            </a:r>
            <a:r>
              <a:rPr lang="zh-CN" altLang="en-US" sz="2400" dirty="0">
                <a:latin typeface="微软雅黑" panose="020B0503020204020204" charset="-122"/>
                <a:ea typeface="微软雅黑" panose="020B0503020204020204" charset="-122"/>
              </a:rPr>
              <a:t>之间提供</a:t>
            </a:r>
            <a:r>
              <a:rPr lang="zh-CN" altLang="en-US" sz="2400" dirty="0">
                <a:solidFill>
                  <a:srgbClr val="FF0000"/>
                </a:solidFill>
                <a:latin typeface="微软雅黑" panose="020B0503020204020204" charset="-122"/>
                <a:ea typeface="微软雅黑" panose="020B0503020204020204" charset="-122"/>
              </a:rPr>
              <a:t>端到端</a:t>
            </a:r>
            <a:r>
              <a:rPr lang="zh-CN" altLang="en-US" sz="2400" dirty="0">
                <a:latin typeface="微软雅黑" panose="020B0503020204020204" charset="-122"/>
                <a:ea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逻辑通信</a:t>
            </a:r>
            <a:r>
              <a:rPr lang="zh-CN" altLang="en-US" sz="2400" dirty="0">
                <a:latin typeface="微软雅黑" panose="020B0503020204020204" charset="-122"/>
                <a:ea typeface="微软雅黑" panose="020B0503020204020204" charset="-122"/>
              </a:rPr>
              <a:t>服务。</a:t>
            </a: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180" y="4667148"/>
            <a:ext cx="1744959" cy="1404692"/>
          </a:xfrm>
          <a:prstGeom prst="rect">
            <a:avLst/>
          </a:prstGeom>
        </p:spPr>
      </p:pic>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8540" y="4667148"/>
            <a:ext cx="1744959" cy="1404692"/>
          </a:xfrm>
          <a:prstGeom prst="rect">
            <a:avLst/>
          </a:prstGeom>
        </p:spPr>
      </p:pic>
      <p:sp>
        <p:nvSpPr>
          <p:cNvPr id="23" name="矩形 22"/>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4"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pic>
        <p:nvPicPr>
          <p:cNvPr id="25" name="图片 24"/>
          <p:cNvPicPr>
            <a:picLocks noChangeAspect="1"/>
          </p:cNvPicPr>
          <p:nvPr/>
        </p:nvPicPr>
        <p:blipFill>
          <a:blip r:embed="rId4"/>
          <a:stretch>
            <a:fillRect/>
          </a:stretch>
        </p:blipFill>
        <p:spPr>
          <a:xfrm>
            <a:off x="2010081" y="3438177"/>
            <a:ext cx="1054100" cy="1346200"/>
          </a:xfrm>
          <a:prstGeom prst="rect">
            <a:avLst/>
          </a:prstGeom>
        </p:spPr>
      </p:pic>
      <p:pic>
        <p:nvPicPr>
          <p:cNvPr id="26" name="图片 25"/>
          <p:cNvPicPr>
            <a:picLocks noChangeAspect="1"/>
          </p:cNvPicPr>
          <p:nvPr/>
        </p:nvPicPr>
        <p:blipFill>
          <a:blip r:embed="rId4"/>
          <a:stretch>
            <a:fillRect/>
          </a:stretch>
        </p:blipFill>
        <p:spPr>
          <a:xfrm>
            <a:off x="6940982" y="3438177"/>
            <a:ext cx="1054100" cy="1346200"/>
          </a:xfrm>
          <a:prstGeom prst="rect">
            <a:avLst/>
          </a:prstGeom>
        </p:spPr>
      </p:pic>
    </p:spTree>
    <p:extLst>
      <p:ext uri="{BB962C8B-B14F-4D97-AF65-F5344CB8AC3E}">
        <p14:creationId xmlns:p14="http://schemas.microsoft.com/office/powerpoint/2010/main" val="741075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2464777"/>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应用进程</a:t>
            </a:r>
            <a:r>
              <a:rPr lang="zh-CN" altLang="en-US" sz="2400" dirty="0">
                <a:latin typeface="微软雅黑" panose="020B0503020204020204" charset="-122"/>
                <a:ea typeface="微软雅黑" panose="020B0503020204020204" charset="-122"/>
              </a:rPr>
              <a:t>之间提供</a:t>
            </a:r>
            <a:r>
              <a:rPr lang="zh-CN" altLang="en-US" sz="2400" dirty="0">
                <a:solidFill>
                  <a:srgbClr val="FF0000"/>
                </a:solidFill>
                <a:latin typeface="微软雅黑" panose="020B0503020204020204" charset="-122"/>
                <a:ea typeface="微软雅黑" panose="020B0503020204020204" charset="-122"/>
              </a:rPr>
              <a:t>端到端</a:t>
            </a:r>
            <a:r>
              <a:rPr lang="zh-CN" altLang="en-US" sz="2400" dirty="0">
                <a:latin typeface="微软雅黑" panose="020B0503020204020204" charset="-122"/>
                <a:ea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逻辑通信</a:t>
            </a:r>
            <a:r>
              <a:rPr lang="zh-CN" altLang="en-US" sz="2400" dirty="0">
                <a:latin typeface="微软雅黑" panose="020B0503020204020204" charset="-122"/>
                <a:ea typeface="微软雅黑" panose="020B0503020204020204" charset="-122"/>
              </a:rPr>
              <a:t>服务。</a:t>
            </a:r>
            <a:endParaRPr lang="en-US" altLang="zh-CN" sz="2400" dirty="0">
              <a:latin typeface="微软雅黑" panose="020B0503020204020204" charset="-122"/>
              <a:ea typeface="微软雅黑" panose="020B0503020204020204" charset="-122"/>
            </a:endParaRPr>
          </a:p>
          <a:p>
            <a:pPr>
              <a:lnSpc>
                <a:spcPts val="3700"/>
              </a:lnSpc>
            </a:pPr>
            <a:r>
              <a:rPr lang="zh-CN" altLang="en-US" sz="2400" dirty="0">
                <a:latin typeface="微软雅黑" panose="020B0503020204020204" charset="-122"/>
                <a:ea typeface="微软雅黑" panose="020B0503020204020204" charset="-122"/>
              </a:rPr>
              <a:t>回顾：</a:t>
            </a:r>
            <a:endParaRPr lang="en-US" altLang="zh-CN" sz="2400" dirty="0">
              <a:latin typeface="微软雅黑" panose="020B0503020204020204" charset="-122"/>
              <a:ea typeface="微软雅黑" panose="020B0503020204020204" charset="-122"/>
            </a:endParaRPr>
          </a:p>
          <a:p>
            <a:pPr>
              <a:lnSpc>
                <a:spcPts val="3700"/>
              </a:lnSpc>
            </a:pPr>
            <a:r>
              <a:rPr lang="zh-CN" altLang="en-US" sz="2400" dirty="0">
                <a:latin typeface="微软雅黑" panose="020B0503020204020204" charset="-122"/>
                <a:ea typeface="微软雅黑" panose="020B0503020204020204" charset="-122"/>
              </a:rPr>
              <a:t>     只有</a:t>
            </a:r>
            <a:r>
              <a:rPr lang="zh-CN" altLang="en-US" sz="2400" dirty="0">
                <a:solidFill>
                  <a:schemeClr val="bg1"/>
                </a:solidFill>
                <a:latin typeface="微软雅黑" panose="020B0503020204020204" charset="-122"/>
                <a:ea typeface="微软雅黑" panose="020B0503020204020204" charset="-122"/>
              </a:rPr>
              <a:t>主机</a:t>
            </a:r>
            <a:r>
              <a:rPr lang="zh-CN" altLang="en-US" sz="2400" dirty="0">
                <a:latin typeface="微软雅黑" panose="020B0503020204020204" charset="-122"/>
                <a:ea typeface="微软雅黑" panose="020B0503020204020204" charset="-122"/>
              </a:rPr>
              <a:t>才有传输层；</a:t>
            </a:r>
            <a:endParaRPr lang="en-US" altLang="zh-CN" sz="2400" dirty="0">
              <a:latin typeface="微软雅黑" panose="020B0503020204020204" charset="-122"/>
              <a:ea typeface="微软雅黑" panose="020B0503020204020204" charset="-122"/>
            </a:endParaRPr>
          </a:p>
          <a:p>
            <a:pPr>
              <a:lnSpc>
                <a:spcPts val="3700"/>
              </a:lnSpc>
            </a:pPr>
            <a:r>
              <a:rPr lang="zh-CN" altLang="en-US" sz="2400" dirty="0">
                <a:latin typeface="微软雅黑" panose="020B0503020204020204" charset="-122"/>
                <a:ea typeface="微软雅黑" panose="020B0503020204020204" charset="-122"/>
              </a:rPr>
              <a:t>     网络核心中的路由器、交换机、集线器等只用到</a:t>
            </a:r>
            <a:r>
              <a:rPr lang="zh-CN" altLang="en-US" sz="2400" dirty="0">
                <a:solidFill>
                  <a:schemeClr val="bg1"/>
                </a:solidFill>
                <a:latin typeface="微软雅黑" panose="020B0503020204020204" charset="-122"/>
                <a:ea typeface="微软雅黑" panose="020B0503020204020204" charset="-122"/>
              </a:rPr>
              <a:t>下三层</a:t>
            </a:r>
            <a:r>
              <a:rPr lang="zh-CN" altLang="en-US" sz="2400" dirty="0">
                <a:latin typeface="微软雅黑" panose="020B0503020204020204" charset="-122"/>
                <a:ea typeface="微软雅黑" panose="020B0503020204020204" charset="-122"/>
              </a:rPr>
              <a:t>的功能。</a:t>
            </a:r>
          </a:p>
          <a:p>
            <a:pPr>
              <a:lnSpc>
                <a:spcPts val="3700"/>
              </a:lnSpc>
            </a:pPr>
            <a:endParaRPr lang="zh-CN" altLang="en-US" sz="2400" dirty="0">
              <a:latin typeface="微软雅黑" panose="020B0503020204020204" charset="-122"/>
              <a:ea typeface="微软雅黑" panose="020B0503020204020204" charset="-122"/>
            </a:endParaRP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3" name="矩形 12"/>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0"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95933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921665" y="2005378"/>
            <a:ext cx="10002190" cy="2464777"/>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rPr>
              <a:t>传输层的</a:t>
            </a:r>
            <a:r>
              <a:rPr lang="zh-CN" altLang="en-US" sz="2400" dirty="0">
                <a:solidFill>
                  <a:srgbClr val="FF0000"/>
                </a:solidFill>
                <a:latin typeface="微软雅黑" panose="020B0503020204020204" charset="-122"/>
                <a:ea typeface="微软雅黑" panose="020B0503020204020204" charset="-122"/>
              </a:rPr>
              <a:t>核心任务</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应用进程</a:t>
            </a:r>
            <a:r>
              <a:rPr lang="zh-CN" altLang="en-US" sz="2400" dirty="0">
                <a:latin typeface="微软雅黑" panose="020B0503020204020204" charset="-122"/>
                <a:ea typeface="微软雅黑" panose="020B0503020204020204" charset="-122"/>
              </a:rPr>
              <a:t>之间提供</a:t>
            </a:r>
            <a:r>
              <a:rPr lang="zh-CN" altLang="en-US" sz="2400" dirty="0">
                <a:solidFill>
                  <a:srgbClr val="FF0000"/>
                </a:solidFill>
                <a:latin typeface="微软雅黑" panose="020B0503020204020204" charset="-122"/>
                <a:ea typeface="微软雅黑" panose="020B0503020204020204" charset="-122"/>
              </a:rPr>
              <a:t>端到端</a:t>
            </a:r>
            <a:r>
              <a:rPr lang="zh-CN" altLang="en-US" sz="2400" dirty="0">
                <a:latin typeface="微软雅黑" panose="020B0503020204020204" charset="-122"/>
                <a:ea typeface="微软雅黑" panose="020B0503020204020204" charset="-122"/>
              </a:rPr>
              <a:t>的</a:t>
            </a:r>
            <a:r>
              <a:rPr lang="zh-CN" altLang="en-US" sz="2400" dirty="0">
                <a:solidFill>
                  <a:srgbClr val="FF0000"/>
                </a:solidFill>
                <a:latin typeface="微软雅黑" panose="020B0503020204020204" charset="-122"/>
                <a:ea typeface="微软雅黑" panose="020B0503020204020204" charset="-122"/>
              </a:rPr>
              <a:t>逻辑通信</a:t>
            </a:r>
            <a:r>
              <a:rPr lang="zh-CN" altLang="en-US" sz="2400" dirty="0">
                <a:latin typeface="微软雅黑" panose="020B0503020204020204" charset="-122"/>
                <a:ea typeface="微软雅黑" panose="020B0503020204020204" charset="-122"/>
              </a:rPr>
              <a:t>服务。</a:t>
            </a:r>
            <a:endParaRPr lang="en-US" altLang="zh-CN" sz="2400" dirty="0">
              <a:latin typeface="微软雅黑" panose="020B0503020204020204" charset="-122"/>
              <a:ea typeface="微软雅黑" panose="020B0503020204020204" charset="-122"/>
            </a:endParaRPr>
          </a:p>
          <a:p>
            <a:pPr>
              <a:lnSpc>
                <a:spcPts val="3700"/>
              </a:lnSpc>
            </a:pPr>
            <a:r>
              <a:rPr lang="zh-CN" altLang="en-US" sz="2400" dirty="0">
                <a:latin typeface="微软雅黑" panose="020B0503020204020204" charset="-122"/>
                <a:ea typeface="微软雅黑" panose="020B0503020204020204" charset="-122"/>
              </a:rPr>
              <a:t>回顾：</a:t>
            </a:r>
            <a:endParaRPr lang="en-US" altLang="zh-CN" sz="2400" dirty="0">
              <a:latin typeface="微软雅黑" panose="020B0503020204020204" charset="-122"/>
              <a:ea typeface="微软雅黑" panose="020B0503020204020204" charset="-122"/>
            </a:endParaRPr>
          </a:p>
          <a:p>
            <a:pPr>
              <a:lnSpc>
                <a:spcPts val="3700"/>
              </a:lnSpc>
            </a:pPr>
            <a:r>
              <a:rPr lang="zh-CN" altLang="en-US" sz="2400" dirty="0">
                <a:latin typeface="微软雅黑" panose="020B0503020204020204" charset="-122"/>
                <a:ea typeface="微软雅黑" panose="020B0503020204020204" charset="-122"/>
              </a:rPr>
              <a:t>     只有</a:t>
            </a:r>
            <a:r>
              <a:rPr lang="zh-CN" altLang="en-US" sz="2400" dirty="0">
                <a:solidFill>
                  <a:srgbClr val="FF0000"/>
                </a:solidFill>
                <a:latin typeface="微软雅黑" panose="020B0503020204020204" charset="-122"/>
                <a:ea typeface="微软雅黑" panose="020B0503020204020204" charset="-122"/>
              </a:rPr>
              <a:t>主机</a:t>
            </a:r>
            <a:r>
              <a:rPr lang="zh-CN" altLang="en-US" sz="2400" dirty="0">
                <a:latin typeface="微软雅黑" panose="020B0503020204020204" charset="-122"/>
                <a:ea typeface="微软雅黑" panose="020B0503020204020204" charset="-122"/>
              </a:rPr>
              <a:t>才有传输层；</a:t>
            </a:r>
            <a:endParaRPr lang="en-US" altLang="zh-CN" sz="2400" dirty="0">
              <a:latin typeface="微软雅黑" panose="020B0503020204020204" charset="-122"/>
              <a:ea typeface="微软雅黑" panose="020B0503020204020204" charset="-122"/>
            </a:endParaRPr>
          </a:p>
          <a:p>
            <a:pPr>
              <a:lnSpc>
                <a:spcPts val="3700"/>
              </a:lnSpc>
            </a:pPr>
            <a:r>
              <a:rPr lang="zh-CN" altLang="en-US" sz="2400" dirty="0">
                <a:latin typeface="微软雅黑" panose="020B0503020204020204" charset="-122"/>
                <a:ea typeface="微软雅黑" panose="020B0503020204020204" charset="-122"/>
              </a:rPr>
              <a:t>     网络核心中的路由器、交换机、集线器等只用到</a:t>
            </a:r>
            <a:r>
              <a:rPr lang="zh-CN" altLang="en-US" sz="2400" dirty="0">
                <a:solidFill>
                  <a:srgbClr val="FF0000"/>
                </a:solidFill>
                <a:latin typeface="微软雅黑" panose="020B0503020204020204" charset="-122"/>
                <a:ea typeface="微软雅黑" panose="020B0503020204020204" charset="-122"/>
              </a:rPr>
              <a:t>下三层</a:t>
            </a:r>
            <a:r>
              <a:rPr lang="zh-CN" altLang="en-US" sz="2400" dirty="0">
                <a:latin typeface="微软雅黑" panose="020B0503020204020204" charset="-122"/>
                <a:ea typeface="微软雅黑" panose="020B0503020204020204" charset="-122"/>
              </a:rPr>
              <a:t>的功能。</a:t>
            </a:r>
          </a:p>
          <a:p>
            <a:pPr>
              <a:lnSpc>
                <a:spcPts val="3700"/>
              </a:lnSpc>
            </a:pPr>
            <a:endParaRPr lang="zh-CN" altLang="en-US" sz="2400" dirty="0">
              <a:latin typeface="微软雅黑" panose="020B0503020204020204" charset="-122"/>
              <a:ea typeface="微软雅黑" panose="020B0503020204020204" charset="-122"/>
            </a:endParaRPr>
          </a:p>
        </p:txBody>
      </p:sp>
      <p:grpSp>
        <p:nvGrpSpPr>
          <p:cNvPr id="14" name="组合 13"/>
          <p:cNvGrpSpPr/>
          <p:nvPr/>
        </p:nvGrpSpPr>
        <p:grpSpPr>
          <a:xfrm>
            <a:off x="6795483" y="321379"/>
            <a:ext cx="5386167" cy="1247734"/>
            <a:chOff x="7258066" y="281374"/>
            <a:chExt cx="5386167" cy="1247734"/>
          </a:xfrm>
        </p:grpSpPr>
        <p:sp>
          <p:nvSpPr>
            <p:cNvPr id="15" name="左大括号 14"/>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7" name="矩形 16"/>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8" name="矩形 17"/>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9" name="矩形 18"/>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3" name="矩形 12"/>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20"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9813140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3970318"/>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面向应用层实现复用与分解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实现端到端的流量控制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拥塞控制 </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传输层寻址</a:t>
            </a:r>
            <a:br>
              <a:rPr lang="zh-CN" altLang="en-US" sz="2400" dirty="0">
                <a:latin typeface="微软雅黑" panose="020B0503020204020204" charset="-122"/>
                <a:ea typeface="微软雅黑" panose="020B0503020204020204" charset="-122"/>
                <a:cs typeface="微软雅黑" panose="020B0503020204020204" charset="-122"/>
              </a:rPr>
            </a:b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对报文进行差错检测 </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7)</a:t>
            </a:r>
            <a:r>
              <a:rPr lang="zh-CN" altLang="en-US" sz="2400" dirty="0">
                <a:latin typeface="微软雅黑" panose="020B0503020204020204" charset="-122"/>
                <a:ea typeface="微软雅黑" panose="020B0503020204020204" charset="-122"/>
                <a:cs typeface="微软雅黑" panose="020B0503020204020204" charset="-122"/>
              </a:rPr>
              <a:t>实现进程间的端到端可靠数据传输控制 </a:t>
            </a: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276326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1135054"/>
          </a:xfrm>
          <a:prstGeom prst="rect">
            <a:avLst/>
          </a:prstGeom>
          <a:noFill/>
        </p:spPr>
        <p:txBody>
          <a:bodyPr wrap="square" rtlCol="0">
            <a:spAutoFit/>
          </a:bodyPr>
          <a:lstStyle/>
          <a:p>
            <a:pPr>
              <a:lnSpc>
                <a:spcPct val="150000"/>
              </a:lnSpc>
            </a:pPr>
            <a:br>
              <a:rPr lang="zh-CN" altLang="en-US" sz="2400" dirty="0">
                <a:latin typeface="微软雅黑" panose="020B0503020204020204" charset="-122"/>
                <a:ea typeface="微软雅黑" panose="020B0503020204020204" charset="-122"/>
                <a:cs typeface="微软雅黑" panose="020B0503020204020204" charset="-122"/>
              </a:rPr>
            </a:b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50594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组合 4"/>
          <p:cNvGrpSpPr/>
          <p:nvPr/>
        </p:nvGrpSpPr>
        <p:grpSpPr>
          <a:xfrm>
            <a:off x="2808345" y="2312027"/>
            <a:ext cx="5840819" cy="2849525"/>
            <a:chOff x="2445488" y="2604977"/>
            <a:chExt cx="5840819" cy="2849525"/>
          </a:xfrm>
        </p:grpSpPr>
        <p:sp>
          <p:nvSpPr>
            <p:cNvPr id="14" name="矩形 13"/>
            <p:cNvSpPr/>
            <p:nvPr/>
          </p:nvSpPr>
          <p:spPr>
            <a:xfrm>
              <a:off x="2445488"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客户</a:t>
              </a:r>
            </a:p>
          </p:txBody>
        </p:sp>
        <p:sp>
          <p:nvSpPr>
            <p:cNvPr id="20" name="矩形 19"/>
            <p:cNvSpPr/>
            <p:nvPr/>
          </p:nvSpPr>
          <p:spPr>
            <a:xfrm>
              <a:off x="6776483"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服务器</a:t>
              </a:r>
            </a:p>
          </p:txBody>
        </p:sp>
        <p:sp>
          <p:nvSpPr>
            <p:cNvPr id="34" name="圆柱形 33"/>
            <p:cNvSpPr/>
            <p:nvPr/>
          </p:nvSpPr>
          <p:spPr>
            <a:xfrm>
              <a:off x="2535865"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5" name="直接箭头连接符 34"/>
            <p:cNvCxnSpPr>
              <a:stCxn id="14" idx="2"/>
              <a:endCxn id="34" idx="1"/>
            </p:cNvCxnSpPr>
            <p:nvPr/>
          </p:nvCxnSpPr>
          <p:spPr>
            <a:xfrm>
              <a:off x="3200400"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sp>
          <p:nvSpPr>
            <p:cNvPr id="37" name="圆柱形 36"/>
            <p:cNvSpPr/>
            <p:nvPr/>
          </p:nvSpPr>
          <p:spPr>
            <a:xfrm>
              <a:off x="6925891"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8" name="直接箭头连接符 37"/>
            <p:cNvCxnSpPr>
              <a:endCxn id="37" idx="1"/>
            </p:cNvCxnSpPr>
            <p:nvPr/>
          </p:nvCxnSpPr>
          <p:spPr>
            <a:xfrm>
              <a:off x="7590426"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grpSp>
      <p:grpSp>
        <p:nvGrpSpPr>
          <p:cNvPr id="17" name="组合 3"/>
          <p:cNvGrpSpPr/>
          <p:nvPr/>
        </p:nvGrpSpPr>
        <p:grpSpPr>
          <a:xfrm>
            <a:off x="9301370" y="414724"/>
            <a:ext cx="2592657" cy="1247734"/>
            <a:chOff x="9301370" y="281374"/>
            <a:chExt cx="2592657" cy="1247734"/>
          </a:xfrm>
        </p:grpSpPr>
        <p:sp>
          <p:nvSpPr>
            <p:cNvPr id="18" name="左大括号 17"/>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1" name="矩形 20"/>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22" name="矩形 21"/>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命令</a:t>
              </a:r>
            </a:p>
          </p:txBody>
        </p:sp>
        <p:sp>
          <p:nvSpPr>
            <p:cNvPr id="23" name="矩形 22"/>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24" name="矩形 23"/>
          <p:cNvSpPr/>
          <p:nvPr/>
        </p:nvSpPr>
        <p:spPr>
          <a:xfrm>
            <a:off x="0" y="75073"/>
            <a:ext cx="117852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2.6</a:t>
            </a:r>
            <a:r>
              <a:rPr kumimoji="0" lang="zh-CN" altLang="fr-FR"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第六节 </a:t>
            </a: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FTP</a:t>
            </a:r>
            <a:endParaRPr kumimoji="0" lang="zh-CN" altLang="en-US"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endParaRPr>
          </a:p>
        </p:txBody>
      </p:sp>
      <p:sp>
        <p:nvSpPr>
          <p:cNvPr id="25" name="文本框 6"/>
          <p:cNvSpPr txBox="1"/>
          <p:nvPr/>
        </p:nvSpPr>
        <p:spPr>
          <a:xfrm>
            <a:off x="589264" y="764043"/>
            <a:ext cx="6084252"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2.6.1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应用结构</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endPar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3072552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1689052"/>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br>
              <a:rPr lang="zh-CN" altLang="en-US" sz="2400" dirty="0">
                <a:latin typeface="微软雅黑" panose="020B0503020204020204" charset="-122"/>
                <a:ea typeface="微软雅黑" panose="020B0503020204020204" charset="-122"/>
                <a:cs typeface="微软雅黑" panose="020B0503020204020204" charset="-122"/>
              </a:rPr>
            </a:b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3475418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2243050"/>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面向应用层实现复用与分解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br>
              <a:rPr lang="zh-CN" altLang="en-US" sz="2400" dirty="0">
                <a:latin typeface="微软雅黑" panose="020B0503020204020204" charset="-122"/>
                <a:ea typeface="微软雅黑" panose="020B0503020204020204" charset="-122"/>
                <a:cs typeface="微软雅黑" panose="020B0503020204020204" charset="-122"/>
              </a:rPr>
            </a:b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3718521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2797048"/>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面向应用层实现复用与分解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实现端到端的流量控制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br>
              <a:rPr lang="zh-CN" altLang="en-US" sz="2400" dirty="0">
                <a:latin typeface="微软雅黑" panose="020B0503020204020204" charset="-122"/>
                <a:ea typeface="微软雅黑" panose="020B0503020204020204" charset="-122"/>
                <a:cs typeface="微软雅黑" panose="020B0503020204020204" charset="-122"/>
              </a:rPr>
            </a:b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366711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3351046"/>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面向应用层实现复用与分解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实现端到端的流量控制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拥塞控制 </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br>
              <a:rPr lang="zh-CN" altLang="en-US" sz="2400" dirty="0">
                <a:latin typeface="微软雅黑" panose="020B0503020204020204" charset="-122"/>
                <a:ea typeface="微软雅黑" panose="020B0503020204020204" charset="-122"/>
                <a:cs typeface="微软雅黑" panose="020B0503020204020204" charset="-122"/>
              </a:rPr>
            </a:b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875015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3351046"/>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面向应用层实现复用与分解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实现端到端的流量控制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拥塞控制 </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传输层寻址</a:t>
            </a:r>
            <a:br>
              <a:rPr lang="zh-CN" altLang="en-US" sz="2400" dirty="0">
                <a:latin typeface="微软雅黑" panose="020B0503020204020204" charset="-122"/>
                <a:ea typeface="微软雅黑" panose="020B0503020204020204" charset="-122"/>
                <a:cs typeface="微软雅黑" panose="020B0503020204020204" charset="-122"/>
              </a:rPr>
            </a:b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3184933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3351046"/>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面向应用层实现复用与分解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实现端到端的流量控制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拥塞控制 </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传输层寻址</a:t>
            </a:r>
            <a:br>
              <a:rPr lang="zh-CN" altLang="en-US" sz="2400" dirty="0">
                <a:latin typeface="微软雅黑" panose="020B0503020204020204" charset="-122"/>
                <a:ea typeface="微软雅黑" panose="020B0503020204020204" charset="-122"/>
                <a:cs typeface="微软雅黑" panose="020B0503020204020204" charset="-122"/>
              </a:rPr>
            </a:b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对报文进行差错检测 </a:t>
            </a: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2904702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3970318"/>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对应用层报文进行分段和重组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面向应用层实现复用与分解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实现端到端的流量控制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latin typeface="微软雅黑" panose="020B0503020204020204" charset="-122"/>
                <a:ea typeface="微软雅黑" panose="020B0503020204020204" charset="-122"/>
                <a:cs typeface="微软雅黑" panose="020B0503020204020204" charset="-122"/>
              </a:rPr>
              <a:t>拥塞控制 </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传输层寻址</a:t>
            </a:r>
            <a:br>
              <a:rPr lang="zh-CN" altLang="en-US" sz="2400" dirty="0">
                <a:latin typeface="微软雅黑" panose="020B0503020204020204" charset="-122"/>
                <a:ea typeface="微软雅黑" panose="020B0503020204020204" charset="-122"/>
                <a:cs typeface="微软雅黑" panose="020B0503020204020204" charset="-122"/>
              </a:rPr>
            </a:b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对报文进行差错检测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7)</a:t>
            </a:r>
            <a:r>
              <a:rPr lang="zh-CN" altLang="en-US" sz="2400" dirty="0">
                <a:latin typeface="微软雅黑" panose="020B0503020204020204" charset="-122"/>
                <a:ea typeface="微软雅黑" panose="020B0503020204020204" charset="-122"/>
                <a:cs typeface="微软雅黑" panose="020B0503020204020204" charset="-122"/>
              </a:rPr>
              <a:t>实现进程间的端到端可靠数据传输控制 </a:t>
            </a: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6883802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3970318"/>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分</a:t>
            </a:r>
            <a:r>
              <a:rPr lang="zh-CN" altLang="en-US" sz="2400" dirty="0">
                <a:latin typeface="微软雅黑" panose="020B0503020204020204" charset="-122"/>
                <a:ea typeface="微软雅黑" panose="020B0503020204020204" charset="-122"/>
                <a:cs typeface="微软雅黑" panose="020B0503020204020204" charset="-122"/>
              </a:rPr>
              <a:t>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复</a:t>
            </a:r>
            <a:r>
              <a:rPr lang="zh-CN" altLang="en-US" sz="2400" dirty="0">
                <a:latin typeface="微软雅黑" panose="020B0503020204020204" charset="-122"/>
                <a:ea typeface="微软雅黑" panose="020B0503020204020204" charset="-122"/>
                <a:cs typeface="微软雅黑" panose="020B0503020204020204" charset="-122"/>
              </a:rPr>
              <a:t>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流</a:t>
            </a:r>
            <a:r>
              <a:rPr lang="zh-CN" altLang="en-US" sz="2400" dirty="0">
                <a:latin typeface="微软雅黑" panose="020B0503020204020204" charset="-122"/>
                <a:ea typeface="微软雅黑" panose="020B0503020204020204" charset="-122"/>
                <a:cs typeface="微软雅黑" panose="020B0503020204020204" charset="-122"/>
              </a:rPr>
              <a:t>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拥</a:t>
            </a:r>
            <a:r>
              <a:rPr lang="zh-CN" altLang="en-US" sz="2400" dirty="0">
                <a:latin typeface="微软雅黑" panose="020B0503020204020204" charset="-122"/>
                <a:ea typeface="微软雅黑" panose="020B0503020204020204" charset="-122"/>
                <a:cs typeface="微软雅黑" panose="020B0503020204020204" charset="-122"/>
              </a:rPr>
              <a:t>塞控制 </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传输层</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寻</a:t>
            </a:r>
            <a:r>
              <a:rPr lang="zh-CN" altLang="en-US" sz="2400" dirty="0">
                <a:latin typeface="微软雅黑" panose="020B0503020204020204" charset="-122"/>
                <a:ea typeface="微软雅黑" panose="020B0503020204020204" charset="-122"/>
                <a:cs typeface="微软雅黑" panose="020B0503020204020204" charset="-122"/>
              </a:rPr>
              <a:t>址</a:t>
            </a:r>
            <a:br>
              <a:rPr lang="zh-CN" altLang="en-US" sz="2400" dirty="0">
                <a:latin typeface="微软雅黑" panose="020B0503020204020204" charset="-122"/>
                <a:ea typeface="微软雅黑" panose="020B0503020204020204" charset="-122"/>
                <a:cs typeface="微软雅黑" panose="020B0503020204020204" charset="-122"/>
              </a:rPr>
            </a:b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对报文进行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差错</a:t>
            </a:r>
            <a:r>
              <a:rPr lang="zh-CN" altLang="en-US" sz="2400" dirty="0">
                <a:latin typeface="微软雅黑" panose="020B0503020204020204" charset="-122"/>
                <a:ea typeface="微软雅黑" panose="020B0503020204020204" charset="-122"/>
                <a:cs typeface="微软雅黑" panose="020B0503020204020204" charset="-122"/>
              </a:rPr>
              <a:t>检测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7)</a:t>
            </a:r>
            <a:r>
              <a:rPr lang="zh-CN" altLang="en-US" sz="2400" dirty="0">
                <a:latin typeface="微软雅黑" panose="020B0503020204020204" charset="-122"/>
                <a:ea typeface="微软雅黑" panose="020B0503020204020204" charset="-122"/>
                <a:cs typeface="微软雅黑" panose="020B0503020204020204" charset="-122"/>
              </a:rPr>
              <a:t>实现进程间的端到端</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可靠</a:t>
            </a:r>
            <a:r>
              <a:rPr lang="zh-CN" altLang="en-US" sz="2400" dirty="0">
                <a:latin typeface="微软雅黑" panose="020B0503020204020204" charset="-122"/>
                <a:ea typeface="微软雅黑" panose="020B0503020204020204" charset="-122"/>
                <a:cs typeface="微软雅黑" panose="020B0503020204020204" charset="-122"/>
              </a:rPr>
              <a:t>数据传输控制 </a:t>
            </a: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27246886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3970318"/>
          </a:xfrm>
          <a:prstGeom prst="rect">
            <a:avLst/>
          </a:prstGeom>
          <a:noFill/>
        </p:spPr>
        <p:txBody>
          <a:bodyPr wrap="square" rtlCol="0">
            <a:spAutoFit/>
          </a:bodyPr>
          <a:lstStyle/>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1)</a:t>
            </a:r>
            <a:r>
              <a:rPr lang="zh-CN" altLang="en-US" sz="2400" dirty="0">
                <a:latin typeface="微软雅黑" panose="020B0503020204020204" charset="-122"/>
                <a:ea typeface="微软雅黑" panose="020B0503020204020204" charset="-122"/>
                <a:cs typeface="微软雅黑" panose="020B0503020204020204" charset="-122"/>
              </a:rPr>
              <a:t>对应用层报文进行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分</a:t>
            </a:r>
            <a:r>
              <a:rPr lang="zh-CN" altLang="en-US" sz="2400" dirty="0">
                <a:latin typeface="微软雅黑" panose="020B0503020204020204" charset="-122"/>
                <a:ea typeface="微软雅黑" panose="020B0503020204020204" charset="-122"/>
                <a:cs typeface="微软雅黑" panose="020B0503020204020204" charset="-122"/>
              </a:rPr>
              <a:t>段和重组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面向应用层实现</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复</a:t>
            </a:r>
            <a:r>
              <a:rPr lang="zh-CN" altLang="en-US" sz="2400" dirty="0">
                <a:latin typeface="微软雅黑" panose="020B0503020204020204" charset="-122"/>
                <a:ea typeface="微软雅黑" panose="020B0503020204020204" charset="-122"/>
                <a:cs typeface="微软雅黑" panose="020B0503020204020204" charset="-122"/>
              </a:rPr>
              <a:t>用与分解</a:t>
            </a:r>
            <a:r>
              <a:rPr lang="zh-CN" altLang="en-US" sz="2000" dirty="0">
                <a:latin typeface="微软雅黑" panose="020B0503020204020204" charset="-122"/>
                <a:ea typeface="微软雅黑" panose="020B0503020204020204" charset="-122"/>
                <a:cs typeface="微软雅黑" panose="020B0503020204020204" charset="-122"/>
              </a:rPr>
              <a:t>（第二节）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3)</a:t>
            </a:r>
            <a:r>
              <a:rPr lang="zh-CN" altLang="en-US" sz="2400" dirty="0">
                <a:latin typeface="微软雅黑" panose="020B0503020204020204" charset="-122"/>
                <a:ea typeface="微软雅黑" panose="020B0503020204020204" charset="-122"/>
                <a:cs typeface="微软雅黑" panose="020B0503020204020204" charset="-122"/>
              </a:rPr>
              <a:t>实现端到端的</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流</a:t>
            </a:r>
            <a:r>
              <a:rPr lang="zh-CN" altLang="en-US" sz="2400" dirty="0">
                <a:latin typeface="微软雅黑" panose="020B0503020204020204" charset="-122"/>
                <a:ea typeface="微软雅黑" panose="020B0503020204020204" charset="-122"/>
                <a:cs typeface="微软雅黑" panose="020B0503020204020204" charset="-122"/>
              </a:rPr>
              <a:t>量控制</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4)</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拥</a:t>
            </a:r>
            <a:r>
              <a:rPr lang="zh-CN" altLang="en-US" sz="2400" dirty="0">
                <a:latin typeface="微软雅黑" panose="020B0503020204020204" charset="-122"/>
                <a:ea typeface="微软雅黑" panose="020B0503020204020204" charset="-122"/>
                <a:cs typeface="微软雅黑" panose="020B0503020204020204" charset="-122"/>
              </a:rPr>
              <a:t>塞控制 </a:t>
            </a:r>
            <a:r>
              <a:rPr lang="zh-CN" altLang="en-US" sz="2000" dirty="0">
                <a:latin typeface="微软雅黑" panose="020B0503020204020204" charset="-122"/>
                <a:ea typeface="微软雅黑" panose="020B0503020204020204" charset="-122"/>
                <a:cs typeface="微软雅黑" panose="020B0503020204020204" charset="-122"/>
              </a:rPr>
              <a:t>（第五节） </a:t>
            </a:r>
            <a:endParaRPr lang="en-US" altLang="zh-CN" sz="20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5)</a:t>
            </a:r>
            <a:r>
              <a:rPr lang="zh-CN" altLang="en-US" sz="2400" dirty="0">
                <a:latin typeface="微软雅黑" panose="020B0503020204020204" charset="-122"/>
                <a:ea typeface="微软雅黑" panose="020B0503020204020204" charset="-122"/>
                <a:cs typeface="微软雅黑" panose="020B0503020204020204" charset="-122"/>
              </a:rPr>
              <a:t>传输层</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寻</a:t>
            </a:r>
            <a:r>
              <a:rPr lang="zh-CN" altLang="en-US" sz="2400" dirty="0">
                <a:latin typeface="微软雅黑" panose="020B0503020204020204" charset="-122"/>
                <a:ea typeface="微软雅黑" panose="020B0503020204020204" charset="-122"/>
                <a:cs typeface="微软雅黑" panose="020B0503020204020204" charset="-122"/>
              </a:rPr>
              <a:t>址</a:t>
            </a:r>
            <a:br>
              <a:rPr lang="zh-CN" altLang="en-US" sz="2400" dirty="0">
                <a:latin typeface="微软雅黑" panose="020B0503020204020204" charset="-122"/>
                <a:ea typeface="微软雅黑" panose="020B0503020204020204" charset="-122"/>
                <a:cs typeface="微软雅黑" panose="020B0503020204020204" charset="-122"/>
              </a:rPr>
            </a:br>
            <a:r>
              <a:rPr lang="en-US" altLang="zh-CN" sz="2400" dirty="0">
                <a:latin typeface="微软雅黑" panose="020B0503020204020204" charset="-122"/>
                <a:ea typeface="微软雅黑" panose="020B0503020204020204" charset="-122"/>
                <a:cs typeface="微软雅黑" panose="020B0503020204020204" charset="-122"/>
              </a:rPr>
              <a:t>6)</a:t>
            </a:r>
            <a:r>
              <a:rPr lang="zh-CN" altLang="en-US" sz="2400" dirty="0">
                <a:latin typeface="微软雅黑" panose="020B0503020204020204" charset="-122"/>
                <a:ea typeface="微软雅黑" panose="020B0503020204020204" charset="-122"/>
                <a:cs typeface="微软雅黑" panose="020B0503020204020204" charset="-122"/>
              </a:rPr>
              <a:t>对报文进行</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差错</a:t>
            </a:r>
            <a:r>
              <a:rPr lang="zh-CN" altLang="en-US" sz="2400" dirty="0">
                <a:latin typeface="微软雅黑" panose="020B0503020204020204" charset="-122"/>
                <a:ea typeface="微软雅黑" panose="020B0503020204020204" charset="-122"/>
                <a:cs typeface="微软雅黑" panose="020B0503020204020204" charset="-122"/>
              </a:rPr>
              <a:t>检测 </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7)</a:t>
            </a:r>
            <a:r>
              <a:rPr lang="zh-CN" altLang="en-US" sz="2400" dirty="0">
                <a:latin typeface="微软雅黑" panose="020B0503020204020204" charset="-122"/>
                <a:ea typeface="微软雅黑" panose="020B0503020204020204" charset="-122"/>
                <a:cs typeface="微软雅黑" panose="020B0503020204020204" charset="-122"/>
              </a:rPr>
              <a:t>实现进程间的端到端</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可靠</a:t>
            </a:r>
            <a:r>
              <a:rPr lang="zh-CN" altLang="en-US" sz="2400" dirty="0">
                <a:latin typeface="微软雅黑" panose="020B0503020204020204" charset="-122"/>
                <a:ea typeface="微软雅黑" panose="020B0503020204020204" charset="-122"/>
                <a:cs typeface="微软雅黑" panose="020B0503020204020204" charset="-122"/>
              </a:rPr>
              <a:t>数据传输控制 </a:t>
            </a:r>
          </a:p>
        </p:txBody>
      </p:sp>
      <p:grpSp>
        <p:nvGrpSpPr>
          <p:cNvPr id="10" name="组合 9"/>
          <p:cNvGrpSpPr/>
          <p:nvPr/>
        </p:nvGrpSpPr>
        <p:grpSpPr>
          <a:xfrm>
            <a:off x="6795483" y="30804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传输层功能</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6" name="文本框 5"/>
          <p:cNvSpPr txBox="1"/>
          <p:nvPr/>
        </p:nvSpPr>
        <p:spPr>
          <a:xfrm>
            <a:off x="8176027" y="3009938"/>
            <a:ext cx="3440763" cy="1754326"/>
          </a:xfrm>
          <a:prstGeom prst="rect">
            <a:avLst/>
          </a:prstGeom>
          <a:noFill/>
          <a:ln>
            <a:solidFill>
              <a:schemeClr val="accent1"/>
            </a:solidFill>
          </a:ln>
        </p:spPr>
        <p:txBody>
          <a:bodyPr wrap="square" rtlCol="0">
            <a:spAutoFit/>
          </a:bodyPr>
          <a:lstStyle/>
          <a:p>
            <a:pPr>
              <a:lnSpc>
                <a:spcPct val="150000"/>
              </a:lnSpc>
            </a:pPr>
            <a:r>
              <a:rPr kumimoji="1" lang="zh-CN" altLang="en-US" sz="2400" dirty="0">
                <a:latin typeface="+mn-ea"/>
              </a:rPr>
              <a:t>小口诀：</a:t>
            </a:r>
            <a:endParaRPr kumimoji="1" lang="en-US" altLang="zh-CN" sz="2400" dirty="0">
              <a:latin typeface="+mn-ea"/>
            </a:endParaRPr>
          </a:p>
          <a:p>
            <a:pPr>
              <a:lnSpc>
                <a:spcPct val="150000"/>
              </a:lnSpc>
            </a:pPr>
            <a:r>
              <a:rPr kumimoji="1" lang="zh-CN" altLang="en-US" sz="2400" dirty="0">
                <a:latin typeface="+mn-ea"/>
              </a:rPr>
              <a:t>分复流拥寻差错</a:t>
            </a:r>
            <a:r>
              <a:rPr kumimoji="1" lang="en-US" altLang="zh-CN" sz="2400" dirty="0">
                <a:latin typeface="+mn-ea"/>
              </a:rPr>
              <a:t>-</a:t>
            </a:r>
            <a:r>
              <a:rPr kumimoji="1" lang="zh-CN" altLang="en-US" sz="2400" dirty="0">
                <a:latin typeface="+mn-ea"/>
              </a:rPr>
              <a:t>可靠</a:t>
            </a:r>
            <a:endParaRPr kumimoji="1" lang="en-US" altLang="zh-CN" sz="2400" dirty="0">
              <a:latin typeface="+mn-ea"/>
            </a:endParaRPr>
          </a:p>
          <a:p>
            <a:pPr>
              <a:lnSpc>
                <a:spcPct val="150000"/>
              </a:lnSpc>
            </a:pPr>
            <a:r>
              <a:rPr kumimoji="1" lang="zh-CN" altLang="en-US" sz="2400" dirty="0">
                <a:latin typeface="+mn-ea"/>
              </a:rPr>
              <a:t>吩咐刘墉寻差错</a:t>
            </a:r>
            <a:r>
              <a:rPr kumimoji="1" lang="en-US" altLang="zh-CN" sz="2400" dirty="0">
                <a:latin typeface="+mn-ea"/>
              </a:rPr>
              <a:t>-</a:t>
            </a:r>
            <a:r>
              <a:rPr kumimoji="1" lang="zh-CN" altLang="en-US" sz="2400" dirty="0">
                <a:latin typeface="+mn-ea"/>
              </a:rPr>
              <a:t>可靠</a:t>
            </a:r>
            <a:endParaRPr kumimoji="1" lang="en-US" altLang="zh-CN" sz="2400" dirty="0">
              <a:latin typeface="+mn-ea"/>
            </a:endParaRPr>
          </a:p>
        </p:txBody>
      </p:sp>
      <p:sp>
        <p:nvSpPr>
          <p:cNvPr id="16" name="矩形 15"/>
          <p:cNvSpPr/>
          <p:nvPr/>
        </p:nvSpPr>
        <p:spPr>
          <a:xfrm>
            <a:off x="137417" y="104068"/>
            <a:ext cx="1646605" cy="276999"/>
          </a:xfrm>
          <a:prstGeom prst="rect">
            <a:avLst/>
          </a:prstGeom>
        </p:spPr>
        <p:txBody>
          <a:bodyPr wrap="none">
            <a:spAutoFit/>
          </a:bodyPr>
          <a:lstStyle/>
          <a:p>
            <a:r>
              <a:rPr lang="en-US" altLang="zh-CN" sz="1200">
                <a:solidFill>
                  <a:schemeClr val="bg1">
                    <a:lumMod val="75000"/>
                  </a:schemeClr>
                </a:solidFill>
                <a:latin typeface="SimSun" charset="-122"/>
                <a:ea typeface="SimSun" charset="-122"/>
                <a:cs typeface="SimSun" charset="-122"/>
              </a:rPr>
              <a:t>3.1.1</a:t>
            </a:r>
            <a:r>
              <a:rPr lang="zh-CN" altLang="en-US" sz="1200" dirty="0">
                <a:solidFill>
                  <a:schemeClr val="bg1">
                    <a:lumMod val="75000"/>
                  </a:schemeClr>
                </a:solidFill>
                <a:latin typeface="SimSun" charset="-122"/>
                <a:ea typeface="SimSun" charset="-122"/>
                <a:cs typeface="SimSun" charset="-122"/>
              </a:rPr>
              <a:t>一、传输层功能</a:t>
            </a:r>
          </a:p>
        </p:txBody>
      </p:sp>
      <p:sp>
        <p:nvSpPr>
          <p:cNvPr id="17" name="文本框 2"/>
          <p:cNvSpPr txBox="1"/>
          <p:nvPr>
            <p:custDataLst>
              <p:tags r:id="rId1"/>
            </p:custDataLst>
          </p:nvPr>
        </p:nvSpPr>
        <p:spPr>
          <a:xfrm>
            <a:off x="361767" y="854076"/>
            <a:ext cx="6433716"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1</a:t>
            </a:r>
            <a:r>
              <a:rPr lang="zh-CN" altLang="en-US" sz="2800" b="0" dirty="0">
                <a:solidFill>
                  <a:schemeClr val="tx1"/>
                </a:solidFill>
                <a:latin typeface="黑体" panose="02010609060101010101" pitchFamily="49" charset="-122"/>
                <a:ea typeface="黑体" panose="02010609060101010101" pitchFamily="49" charset="-122"/>
                <a:sym typeface="+mn-ea"/>
              </a:rPr>
              <a:t>：传输层功能</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选择、简答</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161529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3415030"/>
          </a:xfrm>
          <a:prstGeom prst="rect">
            <a:avLst/>
          </a:prstGeom>
          <a:noFill/>
        </p:spPr>
        <p:txBody>
          <a:bodyPr wrap="square" rtlCol="0"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下列不属于传输层主要实现的功能的是（</a:t>
            </a:r>
            <a:r>
              <a:rPr lang="zh-CN" altLang="en-US" sz="2400" b="1" dirty="0">
                <a:solidFill>
                  <a:srgbClr val="C00000"/>
                </a:solidFill>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A:传输层寻址</a:t>
            </a:r>
          </a:p>
          <a:p>
            <a:endParaRPr lang="zh-CN" altLang="en-US" sz="2400" b="1" dirty="0">
              <a:solidFill>
                <a:srgbClr val="C00000"/>
              </a:solidFill>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B:对网络层数据报进行分段和重组</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C:对报文进行差错检测</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D:面向应用层实现复用与分解</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164847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组合 4"/>
          <p:cNvGrpSpPr/>
          <p:nvPr/>
        </p:nvGrpSpPr>
        <p:grpSpPr>
          <a:xfrm>
            <a:off x="2808345" y="2312027"/>
            <a:ext cx="5840819" cy="2849525"/>
            <a:chOff x="2445488" y="2604977"/>
            <a:chExt cx="5840819" cy="2849525"/>
          </a:xfrm>
        </p:grpSpPr>
        <p:sp>
          <p:nvSpPr>
            <p:cNvPr id="14" name="矩形 13"/>
            <p:cNvSpPr/>
            <p:nvPr/>
          </p:nvSpPr>
          <p:spPr>
            <a:xfrm>
              <a:off x="2445488"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客户</a:t>
              </a:r>
            </a:p>
          </p:txBody>
        </p:sp>
        <p:sp>
          <p:nvSpPr>
            <p:cNvPr id="20" name="矩形 19"/>
            <p:cNvSpPr/>
            <p:nvPr/>
          </p:nvSpPr>
          <p:spPr>
            <a:xfrm>
              <a:off x="6776483"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服务器</a:t>
              </a:r>
            </a:p>
          </p:txBody>
        </p:sp>
        <p:sp>
          <p:nvSpPr>
            <p:cNvPr id="34" name="圆柱形 33"/>
            <p:cNvSpPr/>
            <p:nvPr/>
          </p:nvSpPr>
          <p:spPr>
            <a:xfrm>
              <a:off x="2535865"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5" name="直接箭头连接符 34"/>
            <p:cNvCxnSpPr>
              <a:stCxn id="14" idx="2"/>
              <a:endCxn id="34" idx="1"/>
            </p:cNvCxnSpPr>
            <p:nvPr/>
          </p:nvCxnSpPr>
          <p:spPr>
            <a:xfrm>
              <a:off x="3200400"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sp>
          <p:nvSpPr>
            <p:cNvPr id="37" name="圆柱形 36"/>
            <p:cNvSpPr/>
            <p:nvPr/>
          </p:nvSpPr>
          <p:spPr>
            <a:xfrm>
              <a:off x="6925891"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8" name="直接箭头连接符 37"/>
            <p:cNvCxnSpPr>
              <a:endCxn id="37" idx="1"/>
            </p:cNvCxnSpPr>
            <p:nvPr/>
          </p:nvCxnSpPr>
          <p:spPr>
            <a:xfrm>
              <a:off x="7590426"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grpSp>
      <p:cxnSp>
        <p:nvCxnSpPr>
          <p:cNvPr id="21" name="直接箭头连接符 29"/>
          <p:cNvCxnSpPr/>
          <p:nvPr/>
        </p:nvCxnSpPr>
        <p:spPr>
          <a:xfrm>
            <a:off x="4318169" y="2652269"/>
            <a:ext cx="2821171" cy="0"/>
          </a:xfrm>
          <a:prstGeom prst="straightConnector1">
            <a:avLst/>
          </a:prstGeom>
          <a:ln w="38100">
            <a:solidFill>
              <a:srgbClr val="20202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15"/>
          <p:cNvSpPr txBox="1"/>
          <p:nvPr/>
        </p:nvSpPr>
        <p:spPr>
          <a:xfrm>
            <a:off x="4673186" y="2239033"/>
            <a:ext cx="204240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控制连接（持久）                    </a:t>
            </a:r>
          </a:p>
        </p:txBody>
      </p:sp>
      <p:sp>
        <p:nvSpPr>
          <p:cNvPr id="18" name="矩形 17"/>
          <p:cNvSpPr/>
          <p:nvPr/>
        </p:nvSpPr>
        <p:spPr>
          <a:xfrm>
            <a:off x="1398048" y="5385023"/>
            <a:ext cx="10058772" cy="58041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MT" charset="0"/>
                <a:ea typeface="微软雅黑"/>
                <a:cs typeface="+mn-cs"/>
              </a:rPr>
              <a:t>控制连接：用户登录，服务器授权</a:t>
            </a:r>
            <a:r>
              <a:rPr kumimoji="0" lang="zh-CN" altLang="en-US" sz="2400" b="0" i="0" u="none" strike="noStrike" kern="1200" cap="none" spc="0" normalizeH="0" baseline="0" noProof="0" dirty="0">
                <a:ln>
                  <a:noFill/>
                </a:ln>
                <a:solidFill>
                  <a:srgbClr val="000000"/>
                </a:solidFill>
                <a:effectLst/>
                <a:uLnTx/>
                <a:uFillTx/>
                <a:latin typeface="MicrosoftYaHei" charset="-122"/>
                <a:ea typeface="微软雅黑"/>
                <a:cs typeface="+mn-cs"/>
              </a:rPr>
              <a:t>。 </a:t>
            </a: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grpSp>
        <p:nvGrpSpPr>
          <p:cNvPr id="24" name="组合 3"/>
          <p:cNvGrpSpPr/>
          <p:nvPr/>
        </p:nvGrpSpPr>
        <p:grpSpPr>
          <a:xfrm>
            <a:off x="9301370" y="414724"/>
            <a:ext cx="2592657" cy="1247734"/>
            <a:chOff x="9301370" y="281374"/>
            <a:chExt cx="2592657" cy="1247734"/>
          </a:xfrm>
        </p:grpSpPr>
        <p:sp>
          <p:nvSpPr>
            <p:cNvPr id="25" name="左大括号 24"/>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6" name="矩形 25"/>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27" name="矩形 26"/>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命令</a:t>
              </a:r>
            </a:p>
          </p:txBody>
        </p:sp>
        <p:sp>
          <p:nvSpPr>
            <p:cNvPr id="28" name="矩形 27"/>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29" name="矩形 28"/>
          <p:cNvSpPr/>
          <p:nvPr/>
        </p:nvSpPr>
        <p:spPr>
          <a:xfrm>
            <a:off x="0" y="75073"/>
            <a:ext cx="117852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2.6</a:t>
            </a:r>
            <a:r>
              <a:rPr kumimoji="0" lang="zh-CN" altLang="fr-FR"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第六节 </a:t>
            </a: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FTP</a:t>
            </a:r>
            <a:endParaRPr kumimoji="0" lang="zh-CN" altLang="en-US"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endParaRPr>
          </a:p>
        </p:txBody>
      </p:sp>
      <p:sp>
        <p:nvSpPr>
          <p:cNvPr id="30" name="文本框 6"/>
          <p:cNvSpPr txBox="1"/>
          <p:nvPr/>
        </p:nvSpPr>
        <p:spPr>
          <a:xfrm>
            <a:off x="589264" y="764043"/>
            <a:ext cx="6084252"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2.6.1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应用结构</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endPar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907094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3415030"/>
          </a:xfrm>
          <a:prstGeom prst="rect">
            <a:avLst/>
          </a:prstGeom>
          <a:noFill/>
        </p:spPr>
        <p:txBody>
          <a:bodyPr wrap="square" rtlCol="0" anchor="t">
            <a:spAutoFit/>
          </a:bodyPr>
          <a:lstStyle/>
          <a:p>
            <a:r>
              <a:rPr lang="zh-CN" altLang="en-US" sz="2400" dirty="0">
                <a:latin typeface="微软雅黑" panose="020B0503020204020204" charset="-122"/>
                <a:ea typeface="微软雅黑" panose="020B0503020204020204" charset="-122"/>
                <a:cs typeface="微软雅黑" panose="020B0503020204020204" charset="-122"/>
              </a:rPr>
              <a:t>下列不属于传输层主要实现的功能的是（</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A:传输层寻址</a:t>
            </a:r>
          </a:p>
          <a:p>
            <a:endParaRPr lang="zh-CN" altLang="en-US" sz="2400" b="1" dirty="0">
              <a:solidFill>
                <a:srgbClr val="C00000"/>
              </a:solidFill>
              <a:latin typeface="微软雅黑" panose="020B0503020204020204" charset="-122"/>
              <a:ea typeface="微软雅黑" panose="020B0503020204020204" charset="-122"/>
              <a:cs typeface="微软雅黑" panose="020B0503020204020204" charset="-122"/>
            </a:endParaRPr>
          </a:p>
          <a:p>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B:对网络层数据报进行分段和重组</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C:对报文进行差错检测</a:t>
            </a:r>
          </a:p>
          <a:p>
            <a:endParaRPr lang="zh-CN" altLang="en-US"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D:面向应用层实现复用与分解</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12345429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2797048"/>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以下设备的协议栈中有传输层协议的是（ ）</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a:t>
            </a:r>
            <a:r>
              <a:rPr lang="zh-CN" altLang="en-US" sz="2400" dirty="0">
                <a:latin typeface="微软雅黑" panose="020B0503020204020204" charset="-122"/>
                <a:ea typeface="微软雅黑" panose="020B0503020204020204" charset="-122"/>
                <a:cs typeface="微软雅黑" panose="020B0503020204020204" charset="-122"/>
              </a:rPr>
              <a:t>主机</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交换机</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a:t>
            </a:r>
            <a:r>
              <a:rPr lang="zh-CN" altLang="en-US" sz="2400" dirty="0">
                <a:latin typeface="微软雅黑" panose="020B0503020204020204" charset="-122"/>
                <a:ea typeface="微软雅黑" panose="020B0503020204020204" charset="-122"/>
                <a:cs typeface="微软雅黑" panose="020B0503020204020204" charset="-122"/>
              </a:rPr>
              <a:t>路由器</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集线器</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10769967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2862322"/>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以下设备的协议栈中有传输层协议的是（ </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 </a:t>
            </a:r>
            <a:r>
              <a:rPr lang="zh-CN" altLang="en-US"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主机</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交换机</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a:t>
            </a:r>
            <a:r>
              <a:rPr lang="zh-CN" altLang="en-US" sz="2400" dirty="0">
                <a:latin typeface="微软雅黑" panose="020B0503020204020204" charset="-122"/>
                <a:ea typeface="微软雅黑" panose="020B0503020204020204" charset="-122"/>
                <a:cs typeface="微软雅黑" panose="020B0503020204020204" charset="-122"/>
              </a:rPr>
              <a:t>路由器</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集线器</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7728645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983713"/>
            <a:ext cx="1558861" cy="1134413"/>
          </a:xfrm>
          <a:prstGeom prst="rect">
            <a:avLst/>
          </a:prstGeom>
          <a:noFill/>
        </p:spPr>
        <p:txBody>
          <a:bodyPr wrap="square" rtlCol="0">
            <a:spAutoFit/>
          </a:bodyPr>
          <a:lstStyle/>
          <a:p>
            <a:pPr algn="ctr">
              <a:lnSpc>
                <a:spcPct val="150000"/>
              </a:lnSpc>
            </a:pPr>
            <a:r>
              <a:rPr lang="zh-CN" altLang="en-US" sz="2400" dirty="0"/>
              <a:t>传输层的</a:t>
            </a:r>
            <a:endParaRPr lang="en-US" altLang="zh-CN" sz="2400" dirty="0"/>
          </a:p>
          <a:p>
            <a:pPr algn="ctr">
              <a:lnSpc>
                <a:spcPct val="150000"/>
              </a:lnSpc>
            </a:pPr>
            <a:r>
              <a:rPr lang="zh-CN" altLang="en-US" sz="2400" dirty="0"/>
              <a:t>基本服务</a:t>
            </a:r>
          </a:p>
        </p:txBody>
      </p:sp>
      <p:sp>
        <p:nvSpPr>
          <p:cNvPr id="6" name="文本框 5"/>
          <p:cNvSpPr txBox="1"/>
          <p:nvPr/>
        </p:nvSpPr>
        <p:spPr>
          <a:xfrm>
            <a:off x="1827783" y="2263895"/>
            <a:ext cx="4499865" cy="2862322"/>
          </a:xfrm>
          <a:prstGeom prst="rect">
            <a:avLst/>
          </a:prstGeom>
          <a:noFill/>
        </p:spPr>
        <p:txBody>
          <a:bodyPr wrap="square" rtlCol="0">
            <a:spAutoFit/>
          </a:bodyPr>
          <a:lstStyle/>
          <a:p>
            <a:pPr>
              <a:lnSpc>
                <a:spcPct val="150000"/>
              </a:lnSpc>
            </a:pPr>
            <a:r>
              <a:rPr lang="zh-CN" altLang="en-US" sz="2400" dirty="0"/>
              <a:t>传输层功能</a:t>
            </a:r>
            <a:endParaRPr lang="en-US" altLang="zh-CN" sz="2400" dirty="0"/>
          </a:p>
          <a:p>
            <a:pPr>
              <a:lnSpc>
                <a:spcPct val="150000"/>
              </a:lnSpc>
            </a:pPr>
            <a:endParaRPr lang="en-US" altLang="zh-CN" sz="2400" dirty="0"/>
          </a:p>
          <a:p>
            <a:pPr>
              <a:lnSpc>
                <a:spcPct val="150000"/>
              </a:lnSpc>
            </a:pPr>
            <a:r>
              <a:rPr lang="zh-CN" altLang="en-US" sz="2400" dirty="0">
                <a:solidFill>
                  <a:srgbClr val="FF0000"/>
                </a:solidFill>
              </a:rPr>
              <a:t>传输层寻址与端口</a:t>
            </a:r>
            <a:endParaRPr lang="en-US" altLang="zh-CN" sz="2400" dirty="0">
              <a:solidFill>
                <a:srgbClr val="FF0000"/>
              </a:solidFill>
            </a:endParaRPr>
          </a:p>
          <a:p>
            <a:pPr>
              <a:lnSpc>
                <a:spcPct val="150000"/>
              </a:lnSpc>
            </a:pPr>
            <a:endParaRPr lang="en-US" altLang="zh-CN" sz="2400" dirty="0"/>
          </a:p>
          <a:p>
            <a:pPr>
              <a:lnSpc>
                <a:spcPct val="150000"/>
              </a:lnSpc>
            </a:pPr>
            <a:r>
              <a:rPr lang="zh-CN" altLang="en-US" sz="2400" dirty="0"/>
              <a:t>无连接服务与面向连接服务</a:t>
            </a:r>
            <a:endParaRPr lang="en-US" altLang="zh-CN" sz="2400" dirty="0"/>
          </a:p>
        </p:txBody>
      </p:sp>
      <p:sp>
        <p:nvSpPr>
          <p:cNvPr id="9" name="左大括号 8"/>
          <p:cNvSpPr/>
          <p:nvPr/>
        </p:nvSpPr>
        <p:spPr>
          <a:xfrm>
            <a:off x="1289938" y="2209566"/>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20857972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
        <p:nvSpPr>
          <p:cNvPr id="5" name="TextBox 4"/>
          <p:cNvSpPr txBox="1"/>
          <p:nvPr/>
        </p:nvSpPr>
        <p:spPr>
          <a:xfrm>
            <a:off x="874395" y="2173605"/>
            <a:ext cx="9797322"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一台计算机中，不同应用进程用</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进程标识符（进程</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ID</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来区分。</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solidFill>
                  <a:schemeClr val="bg1"/>
                </a:solidFill>
                <a:latin typeface="微软雅黑" panose="020B0503020204020204" charset="-122"/>
                <a:ea typeface="微软雅黑" panose="020B0503020204020204" charset="-122"/>
              </a:rPr>
              <a:t>网络环境下，不同计算机之间怎么区分应用进程？</a:t>
            </a:r>
          </a:p>
        </p:txBody>
      </p:sp>
      <p:pic>
        <p:nvPicPr>
          <p:cNvPr id="10" name="图片 9"/>
          <p:cNvPicPr>
            <a:picLocks noChangeAspect="1"/>
          </p:cNvPicPr>
          <p:nvPr/>
        </p:nvPicPr>
        <p:blipFill rotWithShape="1">
          <a:blip r:embed="rId3"/>
          <a:srcRect l="-1" r="54143"/>
          <a:stretch/>
        </p:blipFill>
        <p:spPr>
          <a:xfrm>
            <a:off x="7018020" y="3464560"/>
            <a:ext cx="3954780" cy="3216275"/>
          </a:xfrm>
          <a:prstGeom prst="rect">
            <a:avLst/>
          </a:prstGeom>
        </p:spPr>
      </p:pic>
      <p:sp>
        <p:nvSpPr>
          <p:cNvPr id="11" name="圆角矩形 10"/>
          <p:cNvSpPr/>
          <p:nvPr/>
        </p:nvSpPr>
        <p:spPr>
          <a:xfrm>
            <a:off x="8773795" y="3359785"/>
            <a:ext cx="782955" cy="3498215"/>
          </a:xfrm>
          <a:prstGeom prst="roundRect">
            <a:avLst/>
          </a:prstGeom>
          <a:noFill/>
          <a:ln w="76200">
            <a:solidFill>
              <a:srgbClr val="C0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3" name="组合 12"/>
          <p:cNvGrpSpPr/>
          <p:nvPr/>
        </p:nvGrpSpPr>
        <p:grpSpPr>
          <a:xfrm>
            <a:off x="6795483" y="308044"/>
            <a:ext cx="5386167" cy="1247734"/>
            <a:chOff x="7258066" y="281374"/>
            <a:chExt cx="5386167" cy="1247734"/>
          </a:xfrm>
        </p:grpSpPr>
        <p:sp>
          <p:nvSpPr>
            <p:cNvPr id="14" name="左大括号 13"/>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8" name="矩形 17"/>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2" name="矩形 1"/>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874395" y="2173605"/>
            <a:ext cx="9797322" cy="1135054"/>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一台计算机中，不同应用进程用</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进程标识符（进程</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ID</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来区分。</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rPr>
              <a:t>不同计算机之间怎么区分应用进程？</a:t>
            </a:r>
          </a:p>
        </p:txBody>
      </p:sp>
      <p:grpSp>
        <p:nvGrpSpPr>
          <p:cNvPr id="13" name="组合 12"/>
          <p:cNvGrpSpPr/>
          <p:nvPr/>
        </p:nvGrpSpPr>
        <p:grpSpPr>
          <a:xfrm>
            <a:off x="6795483" y="308044"/>
            <a:ext cx="5386167" cy="1247734"/>
            <a:chOff x="7258066" y="281374"/>
            <a:chExt cx="5386167" cy="1247734"/>
          </a:xfrm>
        </p:grpSpPr>
        <p:sp>
          <p:nvSpPr>
            <p:cNvPr id="14" name="左大括号 13"/>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7" name="矩形 16"/>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8" name="矩形 17"/>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pic>
        <p:nvPicPr>
          <p:cNvPr id="19" name="图片 18"/>
          <p:cNvPicPr>
            <a:picLocks noChangeAspect="1"/>
          </p:cNvPicPr>
          <p:nvPr/>
        </p:nvPicPr>
        <p:blipFill rotWithShape="1">
          <a:blip r:embed="rId3"/>
          <a:srcRect l="-1" r="54143"/>
          <a:stretch/>
        </p:blipFill>
        <p:spPr>
          <a:xfrm>
            <a:off x="7018020" y="3464560"/>
            <a:ext cx="3954780" cy="3216275"/>
          </a:xfrm>
          <a:prstGeom prst="rect">
            <a:avLst/>
          </a:prstGeom>
        </p:spPr>
      </p:pic>
      <p:sp>
        <p:nvSpPr>
          <p:cNvPr id="20" name="圆角矩形 19"/>
          <p:cNvSpPr/>
          <p:nvPr/>
        </p:nvSpPr>
        <p:spPr>
          <a:xfrm>
            <a:off x="8773795" y="3359785"/>
            <a:ext cx="782955" cy="3498215"/>
          </a:xfrm>
          <a:prstGeom prst="roundRect">
            <a:avLst/>
          </a:prstGeom>
          <a:noFill/>
          <a:ln w="76200">
            <a:solidFill>
              <a:srgbClr val="C0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1" name="矩形 20"/>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22"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4991445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874395" y="2173605"/>
            <a:ext cx="10678795" cy="1135054"/>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在传输层使用协议端口号，通常简称为端口（</a:t>
            </a:r>
            <a:r>
              <a:rPr lang="en-US" altLang="zh-CN" sz="2400" dirty="0">
                <a:latin typeface="微软雅黑" panose="020B0503020204020204" charset="-122"/>
                <a:ea typeface="微软雅黑" panose="020B0503020204020204" charset="-122"/>
                <a:cs typeface="微软雅黑" panose="020B0503020204020204" charset="-122"/>
              </a:rPr>
              <a:t>port</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在</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全网</a:t>
            </a:r>
            <a:r>
              <a:rPr lang="zh-CN" altLang="en-US" sz="2400" dirty="0">
                <a:latin typeface="微软雅黑" panose="020B0503020204020204" charset="-122"/>
                <a:ea typeface="微软雅黑" panose="020B0503020204020204" charset="-122"/>
                <a:cs typeface="微软雅黑" panose="020B0503020204020204" charset="-122"/>
              </a:rPr>
              <a:t>范围内利用</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IP </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地址</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端口号”</a:t>
            </a:r>
            <a:r>
              <a:rPr lang="zh-CN" altLang="en-US" sz="2400" dirty="0">
                <a:latin typeface="微软雅黑" panose="020B0503020204020204" charset="-122"/>
                <a:ea typeface="微软雅黑" panose="020B0503020204020204" charset="-122"/>
                <a:cs typeface="微软雅黑" panose="020B0503020204020204" charset="-122"/>
              </a:rPr>
              <a:t>唯一标识一个通信端点。</a:t>
            </a:r>
          </a:p>
        </p:txBody>
      </p:sp>
      <p:grpSp>
        <p:nvGrpSpPr>
          <p:cNvPr id="16" name="组合 15"/>
          <p:cNvGrpSpPr/>
          <p:nvPr/>
        </p:nvGrpSpPr>
        <p:grpSpPr>
          <a:xfrm>
            <a:off x="6795483" y="281374"/>
            <a:ext cx="5386167" cy="1247734"/>
            <a:chOff x="7258066" y="281374"/>
            <a:chExt cx="5386167" cy="1247734"/>
          </a:xfrm>
        </p:grpSpPr>
        <p:sp>
          <p:nvSpPr>
            <p:cNvPr id="17" name="左大括号 16"/>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9" name="矩形 18"/>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20" name="矩形 19"/>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21" name="矩形 20"/>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1" name="矩形 10"/>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2"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565785"/>
          </a:xfrm>
          <a:prstGeom prst="rect">
            <a:avLst/>
          </a:prstGeom>
          <a:noFill/>
        </p:spPr>
        <p:txBody>
          <a:bodyPr wrap="square" rtlCol="0">
            <a:spAutoFit/>
          </a:bodyPr>
          <a:lstStyle/>
          <a:p>
            <a:pPr>
              <a:lnSpc>
                <a:spcPts val="3700"/>
              </a:lnSpc>
            </a:pPr>
            <a:r>
              <a:rPr lang="zh-CN" altLang="en-US" sz="2400" dirty="0">
                <a:latin typeface="微软雅黑" panose="020B0503020204020204" charset="-122"/>
                <a:ea typeface="微软雅黑" panose="020B0503020204020204" charset="-122"/>
                <a:cs typeface="微软雅黑" panose="020B0503020204020204" charset="-122"/>
              </a:rPr>
              <a:t>传输层端口号为</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位整数，可以编号</a:t>
            </a:r>
            <a:r>
              <a:rPr lang="en-US" altLang="zh-CN" sz="2400" dirty="0">
                <a:latin typeface="微软雅黑" panose="020B0503020204020204" charset="-122"/>
                <a:ea typeface="微软雅黑" panose="020B0503020204020204" charset="-122"/>
                <a:cs typeface="微软雅黑" panose="020B0503020204020204" charset="-122"/>
              </a:rPr>
              <a:t>65536</a:t>
            </a:r>
            <a:r>
              <a:rPr lang="zh-CN" altLang="en-US" sz="2400" dirty="0">
                <a:latin typeface="微软雅黑" panose="020B0503020204020204" charset="-122"/>
                <a:ea typeface="微软雅黑" panose="020B0503020204020204" charset="-122"/>
                <a:cs typeface="微软雅黑" panose="020B0503020204020204" charset="-122"/>
              </a:rPr>
              <a:t>个（</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的</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次方）</a:t>
            </a:r>
            <a:endParaRPr lang="en-US" altLang="zh-CN" sz="2400" dirty="0">
              <a:latin typeface="微软雅黑" panose="020B0503020204020204" charset="-122"/>
              <a:ea typeface="微软雅黑" panose="020B0503020204020204" charset="-122"/>
              <a:cs typeface="微软雅黑" panose="020B0503020204020204" charset="-122"/>
            </a:endParaRPr>
          </a:p>
        </p:txBody>
      </p:sp>
      <p:grpSp>
        <p:nvGrpSpPr>
          <p:cNvPr id="12" name="组合 11"/>
          <p:cNvGrpSpPr/>
          <p:nvPr/>
        </p:nvGrpSpPr>
        <p:grpSpPr>
          <a:xfrm>
            <a:off x="6795483" y="281374"/>
            <a:ext cx="5386167" cy="1247734"/>
            <a:chOff x="7258066" y="281374"/>
            <a:chExt cx="5386167" cy="1247734"/>
          </a:xfrm>
        </p:grpSpPr>
        <p:sp>
          <p:nvSpPr>
            <p:cNvPr id="13" name="左大括号 12"/>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7" name="矩形 16"/>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1" name="矩形 10"/>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9451809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传输层端口号为</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位整数，可以编号</a:t>
            </a:r>
            <a:r>
              <a:rPr lang="en-US" altLang="zh-CN" sz="2400" dirty="0">
                <a:latin typeface="微软雅黑" panose="020B0503020204020204" charset="-122"/>
                <a:ea typeface="微软雅黑" panose="020B0503020204020204" charset="-122"/>
                <a:cs typeface="微软雅黑" panose="020B0503020204020204" charset="-122"/>
              </a:rPr>
              <a:t>65536</a:t>
            </a:r>
            <a:r>
              <a:rPr lang="zh-CN" altLang="en-US" sz="2400" dirty="0">
                <a:latin typeface="微软雅黑" panose="020B0503020204020204" charset="-122"/>
                <a:ea typeface="微软雅黑" panose="020B0503020204020204" charset="-122"/>
                <a:cs typeface="微软雅黑" panose="020B0503020204020204" charset="-122"/>
              </a:rPr>
              <a:t>个（</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的</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次方）</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       端口号小于256的端口为常用端口</a:t>
            </a:r>
          </a:p>
        </p:txBody>
      </p:sp>
      <p:grpSp>
        <p:nvGrpSpPr>
          <p:cNvPr id="12" name="组合 11"/>
          <p:cNvGrpSpPr/>
          <p:nvPr/>
        </p:nvGrpSpPr>
        <p:grpSpPr>
          <a:xfrm>
            <a:off x="6795483" y="281374"/>
            <a:ext cx="5386167" cy="1247734"/>
            <a:chOff x="7258066" y="281374"/>
            <a:chExt cx="5386167" cy="1247734"/>
          </a:xfrm>
        </p:grpSpPr>
        <p:sp>
          <p:nvSpPr>
            <p:cNvPr id="13" name="左大括号 12"/>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7" name="矩形 16"/>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8" name="矩形 17"/>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9"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20" name="表格 19"/>
          <p:cNvGraphicFramePr>
            <a:graphicFrameLocks noGrp="1"/>
          </p:cNvGraphicFramePr>
          <p:nvPr>
            <p:extLst>
              <p:ext uri="{D42A27DB-BD31-4B8C-83A1-F6EECF244321}">
                <p14:modId xmlns:p14="http://schemas.microsoft.com/office/powerpoint/2010/main" val="738169969"/>
              </p:ext>
            </p:extLst>
          </p:nvPr>
        </p:nvGraphicFramePr>
        <p:xfrm>
          <a:off x="1296370" y="3486528"/>
          <a:ext cx="9961950" cy="2310665"/>
        </p:xfrm>
        <a:graphic>
          <a:graphicData uri="http://schemas.openxmlformats.org/drawingml/2006/table">
            <a:tbl>
              <a:tblPr firstRow="1" bandRow="1">
                <a:tableStyleId>{5940675A-B579-460E-94D1-54222C63F5DA}</a:tableStyleId>
              </a:tblPr>
              <a:tblGrid>
                <a:gridCol w="3320650">
                  <a:extLst>
                    <a:ext uri="{9D8B030D-6E8A-4147-A177-3AD203B41FA5}">
                      <a16:colId xmlns:a16="http://schemas.microsoft.com/office/drawing/2014/main" val="20000"/>
                    </a:ext>
                  </a:extLst>
                </a:gridCol>
                <a:gridCol w="4556469">
                  <a:extLst>
                    <a:ext uri="{9D8B030D-6E8A-4147-A177-3AD203B41FA5}">
                      <a16:colId xmlns:a16="http://schemas.microsoft.com/office/drawing/2014/main" val="20001"/>
                    </a:ext>
                  </a:extLst>
                </a:gridCol>
                <a:gridCol w="2084831">
                  <a:extLst>
                    <a:ext uri="{9D8B030D-6E8A-4147-A177-3AD203B41FA5}">
                      <a16:colId xmlns:a16="http://schemas.microsoft.com/office/drawing/2014/main" val="20002"/>
                    </a:ext>
                  </a:extLst>
                </a:gridCol>
              </a:tblGrid>
              <a:tr h="770255">
                <a:tc>
                  <a:txBody>
                    <a:bodyPr/>
                    <a:lstStyle/>
                    <a:p>
                      <a:pPr algn="ctr"/>
                      <a:r>
                        <a:rPr lang="en-US" altLang="zh-CN" sz="2400" dirty="0">
                          <a:latin typeface="微软雅黑" panose="020B0503020204020204" charset="-122"/>
                          <a:ea typeface="微软雅黑" panose="020B0503020204020204" charset="-122"/>
                        </a:rPr>
                        <a:t>0</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1023</a:t>
                      </a:r>
                    </a:p>
                  </a:txBody>
                  <a:tcPr anchor="ctr"/>
                </a:tc>
                <a:tc>
                  <a:txBody>
                    <a:bodyPr/>
                    <a:lstStyle/>
                    <a:p>
                      <a:pPr algn="ctr"/>
                      <a:r>
                        <a:rPr lang="zh-CN" altLang="en-US" sz="2400" dirty="0">
                          <a:solidFill>
                            <a:schemeClr val="bg1"/>
                          </a:solidFill>
                          <a:latin typeface="微软雅黑" panose="020B0503020204020204" charset="-122"/>
                          <a:ea typeface="微软雅黑" panose="020B0503020204020204" charset="-122"/>
                        </a:rPr>
                        <a:t>熟知端口号</a:t>
                      </a:r>
                    </a:p>
                  </a:txBody>
                  <a:tcPr anchor="ctr"/>
                </a:tc>
                <a:tc rowSpan="2">
                  <a:txBody>
                    <a:bodyPr/>
                    <a:lstStyle/>
                    <a:p>
                      <a:pPr algn="ctr"/>
                      <a:r>
                        <a:rPr lang="zh-CN" altLang="en-US" sz="2400" dirty="0">
                          <a:latin typeface="微软雅黑" panose="020B0503020204020204" charset="-122"/>
                          <a:ea typeface="微软雅黑" panose="020B0503020204020204" charset="-122"/>
                        </a:rPr>
                        <a:t>服务器端口号</a:t>
                      </a:r>
                    </a:p>
                  </a:txBody>
                  <a:tcPr anchor="ctr"/>
                </a:tc>
                <a:extLst>
                  <a:ext uri="{0D108BD9-81ED-4DB2-BD59-A6C34878D82A}">
                    <a16:rowId xmlns:a16="http://schemas.microsoft.com/office/drawing/2014/main" val="10000"/>
                  </a:ext>
                </a:extLst>
              </a:tr>
              <a:tr h="770205">
                <a:tc>
                  <a:txBody>
                    <a:bodyPr/>
                    <a:lstStyle/>
                    <a:p>
                      <a:pPr algn="ctr"/>
                      <a:r>
                        <a:rPr lang="en-US" altLang="zh-CN" sz="2400" dirty="0">
                          <a:latin typeface="微软雅黑" panose="020B0503020204020204" charset="-122"/>
                          <a:ea typeface="微软雅黑" panose="020B0503020204020204" charset="-122"/>
                        </a:rPr>
                        <a:t>1024</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49151</a:t>
                      </a:r>
                    </a:p>
                  </a:txBody>
                  <a:tcPr anchor="ctr"/>
                </a:tc>
                <a:tc>
                  <a:txBody>
                    <a:bodyPr/>
                    <a:lstStyle/>
                    <a:p>
                      <a:pPr algn="ctr"/>
                      <a:r>
                        <a:rPr lang="zh-CN" altLang="en-US" sz="2400" dirty="0">
                          <a:solidFill>
                            <a:schemeClr val="bg1"/>
                          </a:solidFill>
                          <a:latin typeface="微软雅黑" panose="020B0503020204020204" charset="-122"/>
                          <a:ea typeface="微软雅黑" panose="020B0503020204020204" charset="-122"/>
                        </a:rPr>
                        <a:t>登记端口号</a:t>
                      </a:r>
                    </a:p>
                  </a:txBody>
                  <a:tcPr anchor="ctr"/>
                </a:tc>
                <a:tc vMerge="1">
                  <a:txBody>
                    <a:bodyPr/>
                    <a:lstStyle/>
                    <a:p>
                      <a:pPr algn="ct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770205">
                <a:tc>
                  <a:txBody>
                    <a:bodyPr/>
                    <a:lstStyle/>
                    <a:p>
                      <a:pPr algn="ctr"/>
                      <a:r>
                        <a:rPr lang="en-US" altLang="zh-CN" sz="2400" dirty="0">
                          <a:latin typeface="微软雅黑" panose="020B0503020204020204" charset="-122"/>
                          <a:ea typeface="微软雅黑" panose="020B0503020204020204" charset="-122"/>
                        </a:rPr>
                        <a:t>49152</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65535</a:t>
                      </a:r>
                    </a:p>
                  </a:txBody>
                  <a:tcPr anchor="ctr"/>
                </a:tc>
                <a:tc>
                  <a:txBody>
                    <a:bodyPr/>
                    <a:lstStyle/>
                    <a:p>
                      <a:pPr algn="ctr"/>
                      <a:r>
                        <a:rPr lang="zh-CN" altLang="en-US" sz="2400" dirty="0">
                          <a:solidFill>
                            <a:schemeClr val="bg1"/>
                          </a:solidFill>
                          <a:latin typeface="微软雅黑" panose="020B0503020204020204" charset="-122"/>
                          <a:ea typeface="微软雅黑" panose="020B0503020204020204" charset="-122"/>
                        </a:rPr>
                        <a:t>短暂端口号</a:t>
                      </a:r>
                    </a:p>
                  </a:txBody>
                  <a:tcPr anchor="ctr"/>
                </a:tc>
                <a:tc>
                  <a:txBody>
                    <a:bodyPr/>
                    <a:lstStyle/>
                    <a:p>
                      <a:pPr algn="ctr"/>
                      <a:r>
                        <a:rPr lang="zh-CN" altLang="en-US" sz="2400" dirty="0">
                          <a:latin typeface="微软雅黑" panose="020B0503020204020204" charset="-122"/>
                          <a:ea typeface="微软雅黑" panose="020B0503020204020204" charset="-122"/>
                        </a:rPr>
                        <a:t>客户端口号</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647858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传输层端口号为</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位整数，可以编号</a:t>
            </a:r>
            <a:r>
              <a:rPr lang="en-US" altLang="zh-CN" sz="2400" dirty="0">
                <a:latin typeface="微软雅黑" panose="020B0503020204020204" charset="-122"/>
                <a:ea typeface="微软雅黑" panose="020B0503020204020204" charset="-122"/>
                <a:cs typeface="微软雅黑" panose="020B0503020204020204" charset="-122"/>
              </a:rPr>
              <a:t>65536</a:t>
            </a:r>
            <a:r>
              <a:rPr lang="zh-CN" altLang="en-US" sz="2400" dirty="0">
                <a:latin typeface="微软雅黑" panose="020B0503020204020204" charset="-122"/>
                <a:ea typeface="微软雅黑" panose="020B0503020204020204" charset="-122"/>
                <a:cs typeface="微软雅黑" panose="020B0503020204020204" charset="-122"/>
              </a:rPr>
              <a:t>个（</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的</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次方）</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dirty="0">
                <a:solidFill>
                  <a:schemeClr val="bg1"/>
                </a:solidFill>
                <a:latin typeface="微软雅黑" panose="020B0503020204020204" charset="-122"/>
                <a:ea typeface="微软雅黑" panose="020B0503020204020204" charset="-122"/>
                <a:cs typeface="微软雅黑" panose="020B0503020204020204" charset="-122"/>
              </a:rPr>
              <a:t>       端口号小于256的端口为常用端口</a:t>
            </a:r>
          </a:p>
        </p:txBody>
      </p:sp>
      <p:grpSp>
        <p:nvGrpSpPr>
          <p:cNvPr id="12" name="组合 11"/>
          <p:cNvGrpSpPr/>
          <p:nvPr/>
        </p:nvGrpSpPr>
        <p:grpSpPr>
          <a:xfrm>
            <a:off x="6795483" y="281374"/>
            <a:ext cx="5386167" cy="1247734"/>
            <a:chOff x="7258066" y="281374"/>
            <a:chExt cx="5386167" cy="1247734"/>
          </a:xfrm>
        </p:grpSpPr>
        <p:sp>
          <p:nvSpPr>
            <p:cNvPr id="13" name="左大括号 12"/>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7" name="矩形 16"/>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8" name="矩形 17"/>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9"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20" name="表格 19"/>
          <p:cNvGraphicFramePr>
            <a:graphicFrameLocks noGrp="1"/>
          </p:cNvGraphicFramePr>
          <p:nvPr>
            <p:extLst>
              <p:ext uri="{D42A27DB-BD31-4B8C-83A1-F6EECF244321}">
                <p14:modId xmlns:p14="http://schemas.microsoft.com/office/powerpoint/2010/main" val="2971301063"/>
              </p:ext>
            </p:extLst>
          </p:nvPr>
        </p:nvGraphicFramePr>
        <p:xfrm>
          <a:off x="1296370" y="3486528"/>
          <a:ext cx="9961950" cy="2310665"/>
        </p:xfrm>
        <a:graphic>
          <a:graphicData uri="http://schemas.openxmlformats.org/drawingml/2006/table">
            <a:tbl>
              <a:tblPr firstRow="1" bandRow="1">
                <a:tableStyleId>{5940675A-B579-460E-94D1-54222C63F5DA}</a:tableStyleId>
              </a:tblPr>
              <a:tblGrid>
                <a:gridCol w="3320650">
                  <a:extLst>
                    <a:ext uri="{9D8B030D-6E8A-4147-A177-3AD203B41FA5}">
                      <a16:colId xmlns:a16="http://schemas.microsoft.com/office/drawing/2014/main" val="20000"/>
                    </a:ext>
                  </a:extLst>
                </a:gridCol>
                <a:gridCol w="4556469">
                  <a:extLst>
                    <a:ext uri="{9D8B030D-6E8A-4147-A177-3AD203B41FA5}">
                      <a16:colId xmlns:a16="http://schemas.microsoft.com/office/drawing/2014/main" val="20001"/>
                    </a:ext>
                  </a:extLst>
                </a:gridCol>
                <a:gridCol w="2084831">
                  <a:extLst>
                    <a:ext uri="{9D8B030D-6E8A-4147-A177-3AD203B41FA5}">
                      <a16:colId xmlns:a16="http://schemas.microsoft.com/office/drawing/2014/main" val="20002"/>
                    </a:ext>
                  </a:extLst>
                </a:gridCol>
              </a:tblGrid>
              <a:tr h="770255">
                <a:tc>
                  <a:txBody>
                    <a:bodyPr/>
                    <a:lstStyle/>
                    <a:p>
                      <a:pPr algn="ctr"/>
                      <a:r>
                        <a:rPr lang="en-US" altLang="zh-CN" sz="2400" dirty="0">
                          <a:latin typeface="微软雅黑" panose="020B0503020204020204" charset="-122"/>
                          <a:ea typeface="微软雅黑" panose="020B0503020204020204" charset="-122"/>
                        </a:rPr>
                        <a:t>0</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1023</a:t>
                      </a:r>
                    </a:p>
                  </a:txBody>
                  <a:tcPr anchor="ctr"/>
                </a:tc>
                <a:tc>
                  <a:txBody>
                    <a:bodyPr/>
                    <a:lstStyle/>
                    <a:p>
                      <a:pPr algn="ctr"/>
                      <a:r>
                        <a:rPr lang="zh-CN" altLang="en-US" sz="2400" dirty="0">
                          <a:latin typeface="微软雅黑" panose="020B0503020204020204" charset="-122"/>
                          <a:ea typeface="微软雅黑" panose="020B0503020204020204" charset="-122"/>
                        </a:rPr>
                        <a:t>熟知端口号</a:t>
                      </a:r>
                    </a:p>
                  </a:txBody>
                  <a:tcPr anchor="ctr"/>
                </a:tc>
                <a:tc rowSpan="2">
                  <a:txBody>
                    <a:bodyPr/>
                    <a:lstStyle/>
                    <a:p>
                      <a:pPr algn="ctr"/>
                      <a:r>
                        <a:rPr lang="zh-CN" altLang="en-US" sz="2400" dirty="0">
                          <a:latin typeface="微软雅黑" panose="020B0503020204020204" charset="-122"/>
                          <a:ea typeface="微软雅黑" panose="020B0503020204020204" charset="-122"/>
                        </a:rPr>
                        <a:t>服务器端口号</a:t>
                      </a:r>
                    </a:p>
                  </a:txBody>
                  <a:tcPr anchor="ctr"/>
                </a:tc>
                <a:extLst>
                  <a:ext uri="{0D108BD9-81ED-4DB2-BD59-A6C34878D82A}">
                    <a16:rowId xmlns:a16="http://schemas.microsoft.com/office/drawing/2014/main" val="10000"/>
                  </a:ext>
                </a:extLst>
              </a:tr>
              <a:tr h="770205">
                <a:tc>
                  <a:txBody>
                    <a:bodyPr/>
                    <a:lstStyle/>
                    <a:p>
                      <a:pPr algn="ctr"/>
                      <a:r>
                        <a:rPr lang="en-US" altLang="zh-CN" sz="2400" dirty="0">
                          <a:latin typeface="微软雅黑" panose="020B0503020204020204" charset="-122"/>
                          <a:ea typeface="微软雅黑" panose="020B0503020204020204" charset="-122"/>
                        </a:rPr>
                        <a:t>1024</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49151</a:t>
                      </a:r>
                    </a:p>
                  </a:txBody>
                  <a:tcPr anchor="ctr"/>
                </a:tc>
                <a:tc>
                  <a:txBody>
                    <a:bodyPr/>
                    <a:lstStyle/>
                    <a:p>
                      <a:pPr algn="ctr"/>
                      <a:r>
                        <a:rPr lang="zh-CN" altLang="en-US" sz="2400" dirty="0">
                          <a:latin typeface="微软雅黑" panose="020B0503020204020204" charset="-122"/>
                          <a:ea typeface="微软雅黑" panose="020B0503020204020204" charset="-122"/>
                        </a:rPr>
                        <a:t>登记端口号</a:t>
                      </a:r>
                    </a:p>
                  </a:txBody>
                  <a:tcPr anchor="ctr"/>
                </a:tc>
                <a:tc vMerge="1">
                  <a:txBody>
                    <a:bodyPr/>
                    <a:lstStyle/>
                    <a:p>
                      <a:pPr algn="ct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770205">
                <a:tc>
                  <a:txBody>
                    <a:bodyPr/>
                    <a:lstStyle/>
                    <a:p>
                      <a:pPr algn="ctr"/>
                      <a:r>
                        <a:rPr lang="en-US" altLang="zh-CN" sz="2400" dirty="0">
                          <a:latin typeface="微软雅黑" panose="020B0503020204020204" charset="-122"/>
                          <a:ea typeface="微软雅黑" panose="020B0503020204020204" charset="-122"/>
                        </a:rPr>
                        <a:t>49152</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65535</a:t>
                      </a:r>
                    </a:p>
                  </a:txBody>
                  <a:tcPr anchor="ctr"/>
                </a:tc>
                <a:tc>
                  <a:txBody>
                    <a:bodyPr/>
                    <a:lstStyle/>
                    <a:p>
                      <a:pPr algn="ctr"/>
                      <a:r>
                        <a:rPr lang="zh-CN" altLang="en-US" sz="2400" dirty="0">
                          <a:latin typeface="微软雅黑" panose="020B0503020204020204" charset="-122"/>
                          <a:ea typeface="微软雅黑" panose="020B0503020204020204" charset="-122"/>
                        </a:rPr>
                        <a:t>短暂端口号</a:t>
                      </a:r>
                    </a:p>
                  </a:txBody>
                  <a:tcPr anchor="ctr"/>
                </a:tc>
                <a:tc>
                  <a:txBody>
                    <a:bodyPr/>
                    <a:lstStyle/>
                    <a:p>
                      <a:pPr algn="ctr"/>
                      <a:r>
                        <a:rPr lang="zh-CN" altLang="en-US" sz="2400" dirty="0">
                          <a:latin typeface="微软雅黑" panose="020B0503020204020204" charset="-122"/>
                          <a:ea typeface="微软雅黑" panose="020B0503020204020204" charset="-122"/>
                        </a:rPr>
                        <a:t>客户端口号</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613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组合 4"/>
          <p:cNvGrpSpPr/>
          <p:nvPr/>
        </p:nvGrpSpPr>
        <p:grpSpPr>
          <a:xfrm>
            <a:off x="2808345" y="2312027"/>
            <a:ext cx="5840819" cy="2849525"/>
            <a:chOff x="2445488" y="2604977"/>
            <a:chExt cx="5840819" cy="2849525"/>
          </a:xfrm>
        </p:grpSpPr>
        <p:sp>
          <p:nvSpPr>
            <p:cNvPr id="14" name="矩形 13"/>
            <p:cNvSpPr/>
            <p:nvPr/>
          </p:nvSpPr>
          <p:spPr>
            <a:xfrm>
              <a:off x="2445488"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客户</a:t>
              </a:r>
            </a:p>
          </p:txBody>
        </p:sp>
        <p:sp>
          <p:nvSpPr>
            <p:cNvPr id="20" name="矩形 19"/>
            <p:cNvSpPr/>
            <p:nvPr/>
          </p:nvSpPr>
          <p:spPr>
            <a:xfrm>
              <a:off x="6776483"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服务器</a:t>
              </a:r>
            </a:p>
          </p:txBody>
        </p:sp>
        <p:sp>
          <p:nvSpPr>
            <p:cNvPr id="34" name="圆柱形 33"/>
            <p:cNvSpPr/>
            <p:nvPr/>
          </p:nvSpPr>
          <p:spPr>
            <a:xfrm>
              <a:off x="2535865"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5" name="直接箭头连接符 34"/>
            <p:cNvCxnSpPr>
              <a:stCxn id="14" idx="2"/>
              <a:endCxn id="34" idx="1"/>
            </p:cNvCxnSpPr>
            <p:nvPr/>
          </p:nvCxnSpPr>
          <p:spPr>
            <a:xfrm>
              <a:off x="3200400"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sp>
          <p:nvSpPr>
            <p:cNvPr id="37" name="圆柱形 36"/>
            <p:cNvSpPr/>
            <p:nvPr/>
          </p:nvSpPr>
          <p:spPr>
            <a:xfrm>
              <a:off x="6925891"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8" name="直接箭头连接符 37"/>
            <p:cNvCxnSpPr>
              <a:endCxn id="37" idx="1"/>
            </p:cNvCxnSpPr>
            <p:nvPr/>
          </p:nvCxnSpPr>
          <p:spPr>
            <a:xfrm>
              <a:off x="7590426"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grpSp>
      <p:cxnSp>
        <p:nvCxnSpPr>
          <p:cNvPr id="21" name="直接箭头连接符 29"/>
          <p:cNvCxnSpPr/>
          <p:nvPr/>
        </p:nvCxnSpPr>
        <p:spPr>
          <a:xfrm>
            <a:off x="4318169" y="2652269"/>
            <a:ext cx="2821171" cy="0"/>
          </a:xfrm>
          <a:prstGeom prst="straightConnector1">
            <a:avLst/>
          </a:prstGeom>
          <a:ln w="38100">
            <a:solidFill>
              <a:srgbClr val="20202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15"/>
          <p:cNvSpPr txBox="1"/>
          <p:nvPr/>
        </p:nvSpPr>
        <p:spPr>
          <a:xfrm>
            <a:off x="4673186" y="2239033"/>
            <a:ext cx="204240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控制连接（持久）                    </a:t>
            </a:r>
          </a:p>
        </p:txBody>
      </p:sp>
      <p:cxnSp>
        <p:nvCxnSpPr>
          <p:cNvPr id="17" name="直接箭头连接符 30"/>
          <p:cNvCxnSpPr/>
          <p:nvPr/>
        </p:nvCxnSpPr>
        <p:spPr>
          <a:xfrm>
            <a:off x="4318169" y="3176809"/>
            <a:ext cx="2821171" cy="0"/>
          </a:xfrm>
          <a:prstGeom prst="straightConnector1">
            <a:avLst/>
          </a:prstGeom>
          <a:ln w="38100">
            <a:solidFill>
              <a:srgbClr val="202020"/>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6"/>
          <p:cNvSpPr txBox="1"/>
          <p:nvPr/>
        </p:nvSpPr>
        <p:spPr>
          <a:xfrm>
            <a:off x="4644233" y="2807477"/>
            <a:ext cx="2071361"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数据连接（临时）                    </a:t>
            </a:r>
          </a:p>
        </p:txBody>
      </p:sp>
      <p:sp>
        <p:nvSpPr>
          <p:cNvPr id="24" name="矩形 23"/>
          <p:cNvSpPr/>
          <p:nvPr/>
        </p:nvSpPr>
        <p:spPr>
          <a:xfrm>
            <a:off x="1398048" y="5385023"/>
            <a:ext cx="10058772" cy="646331"/>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MT" charset="0"/>
                <a:ea typeface="微软雅黑"/>
                <a:cs typeface="+mn-cs"/>
              </a:rPr>
              <a:t>数据连接：专门用于文件传输</a:t>
            </a:r>
            <a:r>
              <a:rPr kumimoji="0" lang="zh-CN" altLang="en-US" sz="2400" b="0" i="0" u="none" strike="noStrike" kern="1200" cap="none" spc="0" normalizeH="0" baseline="0" noProof="0" dirty="0">
                <a:ln>
                  <a:noFill/>
                </a:ln>
                <a:solidFill>
                  <a:srgbClr val="000000"/>
                </a:solidFill>
                <a:effectLst/>
                <a:uLnTx/>
                <a:uFillTx/>
                <a:latin typeface="MicrosoftYaHei" charset="-122"/>
                <a:ea typeface="微软雅黑"/>
                <a:cs typeface="+mn-cs"/>
              </a:rPr>
              <a:t>。 </a:t>
            </a: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grpSp>
        <p:nvGrpSpPr>
          <p:cNvPr id="26" name="组合 3"/>
          <p:cNvGrpSpPr/>
          <p:nvPr/>
        </p:nvGrpSpPr>
        <p:grpSpPr>
          <a:xfrm>
            <a:off x="9301370" y="414724"/>
            <a:ext cx="2592657" cy="1247734"/>
            <a:chOff x="9301370" y="281374"/>
            <a:chExt cx="2592657" cy="1247734"/>
          </a:xfrm>
        </p:grpSpPr>
        <p:sp>
          <p:nvSpPr>
            <p:cNvPr id="27" name="左大括号 26"/>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8" name="矩形 27"/>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29" name="矩形 28"/>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命令</a:t>
              </a:r>
            </a:p>
          </p:txBody>
        </p:sp>
        <p:sp>
          <p:nvSpPr>
            <p:cNvPr id="30" name="矩形 29"/>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31" name="矩形 30"/>
          <p:cNvSpPr/>
          <p:nvPr/>
        </p:nvSpPr>
        <p:spPr>
          <a:xfrm>
            <a:off x="0" y="75073"/>
            <a:ext cx="117852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2.6</a:t>
            </a:r>
            <a:r>
              <a:rPr kumimoji="0" lang="zh-CN" altLang="fr-FR"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第六节 </a:t>
            </a: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FTP</a:t>
            </a:r>
            <a:endParaRPr kumimoji="0" lang="zh-CN" altLang="en-US"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endParaRPr>
          </a:p>
        </p:txBody>
      </p:sp>
      <p:sp>
        <p:nvSpPr>
          <p:cNvPr id="32" name="文本框 6"/>
          <p:cNvSpPr txBox="1"/>
          <p:nvPr/>
        </p:nvSpPr>
        <p:spPr>
          <a:xfrm>
            <a:off x="589264" y="764043"/>
            <a:ext cx="6084252"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2.6.1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应用结构</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endPar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16129329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135025" y="213809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传输层端口号为</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位整数，可以编号</a:t>
            </a:r>
            <a:r>
              <a:rPr lang="en-US" altLang="zh-CN" sz="2400" dirty="0">
                <a:latin typeface="微软雅黑" panose="020B0503020204020204" charset="-122"/>
                <a:ea typeface="微软雅黑" panose="020B0503020204020204" charset="-122"/>
                <a:cs typeface="微软雅黑" panose="020B0503020204020204" charset="-122"/>
              </a:rPr>
              <a:t>65536</a:t>
            </a:r>
            <a:r>
              <a:rPr lang="zh-CN" altLang="en-US" sz="2400" dirty="0">
                <a:latin typeface="微软雅黑" panose="020B0503020204020204" charset="-122"/>
                <a:ea typeface="微软雅黑" panose="020B0503020204020204" charset="-122"/>
                <a:cs typeface="微软雅黑" panose="020B0503020204020204" charset="-122"/>
              </a:rPr>
              <a:t>个（</a:t>
            </a:r>
            <a:r>
              <a:rPr lang="en-US" altLang="zh-CN" sz="2400" dirty="0">
                <a:latin typeface="微软雅黑" panose="020B0503020204020204" charset="-122"/>
                <a:ea typeface="微软雅黑" panose="020B0503020204020204" charset="-122"/>
                <a:cs typeface="微软雅黑" panose="020B0503020204020204" charset="-122"/>
              </a:rPr>
              <a:t>2</a:t>
            </a:r>
            <a:r>
              <a:rPr lang="zh-CN" altLang="en-US" sz="2400" dirty="0">
                <a:latin typeface="微软雅黑" panose="020B0503020204020204" charset="-122"/>
                <a:ea typeface="微软雅黑" panose="020B0503020204020204" charset="-122"/>
                <a:cs typeface="微软雅黑" panose="020B0503020204020204" charset="-122"/>
              </a:rPr>
              <a:t>的</a:t>
            </a:r>
            <a:r>
              <a:rPr lang="en-US" altLang="zh-CN" sz="2400" dirty="0">
                <a:latin typeface="微软雅黑" panose="020B0503020204020204" charset="-122"/>
                <a:ea typeface="微软雅黑" panose="020B0503020204020204" charset="-122"/>
                <a:cs typeface="微软雅黑" panose="020B0503020204020204" charset="-122"/>
              </a:rPr>
              <a:t>16</a:t>
            </a:r>
            <a:r>
              <a:rPr lang="zh-CN" altLang="en-US" sz="2400" dirty="0">
                <a:latin typeface="微软雅黑" panose="020B0503020204020204" charset="-122"/>
                <a:ea typeface="微软雅黑" panose="020B0503020204020204" charset="-122"/>
                <a:cs typeface="微软雅黑" panose="020B0503020204020204" charset="-122"/>
              </a:rPr>
              <a:t>次方）</a:t>
            </a:r>
            <a:endParaRPr lang="en-US" altLang="zh-CN" sz="24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400" b="1" dirty="0">
                <a:latin typeface="微软雅黑" panose="020B0503020204020204" charset="-122"/>
                <a:ea typeface="微软雅黑" panose="020B0503020204020204" charset="-122"/>
                <a:cs typeface="微软雅黑" panose="020B0503020204020204" charset="-122"/>
              </a:rPr>
              <a:t>     常用端口：</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端口号小于256的端口</a:t>
            </a:r>
          </a:p>
        </p:txBody>
      </p:sp>
      <p:grpSp>
        <p:nvGrpSpPr>
          <p:cNvPr id="12" name="组合 11"/>
          <p:cNvGrpSpPr/>
          <p:nvPr/>
        </p:nvGrpSpPr>
        <p:grpSpPr>
          <a:xfrm>
            <a:off x="6795483" y="281374"/>
            <a:ext cx="5386167" cy="1247734"/>
            <a:chOff x="7258066" y="281374"/>
            <a:chExt cx="5386167" cy="1247734"/>
          </a:xfrm>
        </p:grpSpPr>
        <p:sp>
          <p:nvSpPr>
            <p:cNvPr id="13" name="左大括号 12"/>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6" name="矩形 15"/>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7" name="矩形 16"/>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8" name="矩形 17"/>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9"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20" name="表格 19"/>
          <p:cNvGraphicFramePr>
            <a:graphicFrameLocks noGrp="1"/>
          </p:cNvGraphicFramePr>
          <p:nvPr>
            <p:extLst>
              <p:ext uri="{D42A27DB-BD31-4B8C-83A1-F6EECF244321}">
                <p14:modId xmlns:p14="http://schemas.microsoft.com/office/powerpoint/2010/main" val="3792558897"/>
              </p:ext>
            </p:extLst>
          </p:nvPr>
        </p:nvGraphicFramePr>
        <p:xfrm>
          <a:off x="1296370" y="3486528"/>
          <a:ext cx="9961950" cy="2310665"/>
        </p:xfrm>
        <a:graphic>
          <a:graphicData uri="http://schemas.openxmlformats.org/drawingml/2006/table">
            <a:tbl>
              <a:tblPr firstRow="1" bandRow="1">
                <a:tableStyleId>{5940675A-B579-460E-94D1-54222C63F5DA}</a:tableStyleId>
              </a:tblPr>
              <a:tblGrid>
                <a:gridCol w="3320650">
                  <a:extLst>
                    <a:ext uri="{9D8B030D-6E8A-4147-A177-3AD203B41FA5}">
                      <a16:colId xmlns:a16="http://schemas.microsoft.com/office/drawing/2014/main" val="20000"/>
                    </a:ext>
                  </a:extLst>
                </a:gridCol>
                <a:gridCol w="4556469">
                  <a:extLst>
                    <a:ext uri="{9D8B030D-6E8A-4147-A177-3AD203B41FA5}">
                      <a16:colId xmlns:a16="http://schemas.microsoft.com/office/drawing/2014/main" val="20001"/>
                    </a:ext>
                  </a:extLst>
                </a:gridCol>
                <a:gridCol w="2084831">
                  <a:extLst>
                    <a:ext uri="{9D8B030D-6E8A-4147-A177-3AD203B41FA5}">
                      <a16:colId xmlns:a16="http://schemas.microsoft.com/office/drawing/2014/main" val="20002"/>
                    </a:ext>
                  </a:extLst>
                </a:gridCol>
              </a:tblGrid>
              <a:tr h="770255">
                <a:tc>
                  <a:txBody>
                    <a:bodyPr/>
                    <a:lstStyle/>
                    <a:p>
                      <a:pPr algn="ctr"/>
                      <a:r>
                        <a:rPr lang="en-US" altLang="zh-CN" sz="2400" dirty="0">
                          <a:latin typeface="微软雅黑" panose="020B0503020204020204" charset="-122"/>
                          <a:ea typeface="微软雅黑" panose="020B0503020204020204" charset="-122"/>
                        </a:rPr>
                        <a:t>0</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1023</a:t>
                      </a:r>
                    </a:p>
                  </a:txBody>
                  <a:tcPr anchor="ctr"/>
                </a:tc>
                <a:tc>
                  <a:txBody>
                    <a:bodyPr/>
                    <a:lstStyle/>
                    <a:p>
                      <a:pPr algn="ctr"/>
                      <a:r>
                        <a:rPr lang="zh-CN" altLang="en-US" sz="2400" dirty="0">
                          <a:latin typeface="微软雅黑" panose="020B0503020204020204" charset="-122"/>
                          <a:ea typeface="微软雅黑" panose="020B0503020204020204" charset="-122"/>
                        </a:rPr>
                        <a:t>熟知端口号</a:t>
                      </a:r>
                    </a:p>
                  </a:txBody>
                  <a:tcPr anchor="ctr"/>
                </a:tc>
                <a:tc rowSpan="2">
                  <a:txBody>
                    <a:bodyPr/>
                    <a:lstStyle/>
                    <a:p>
                      <a:pPr algn="ctr"/>
                      <a:r>
                        <a:rPr lang="zh-CN" altLang="en-US" sz="2400" dirty="0">
                          <a:latin typeface="微软雅黑" panose="020B0503020204020204" charset="-122"/>
                          <a:ea typeface="微软雅黑" panose="020B0503020204020204" charset="-122"/>
                        </a:rPr>
                        <a:t>服务器端口号</a:t>
                      </a:r>
                    </a:p>
                  </a:txBody>
                  <a:tcPr anchor="ctr"/>
                </a:tc>
                <a:extLst>
                  <a:ext uri="{0D108BD9-81ED-4DB2-BD59-A6C34878D82A}">
                    <a16:rowId xmlns:a16="http://schemas.microsoft.com/office/drawing/2014/main" val="10000"/>
                  </a:ext>
                </a:extLst>
              </a:tr>
              <a:tr h="770205">
                <a:tc>
                  <a:txBody>
                    <a:bodyPr/>
                    <a:lstStyle/>
                    <a:p>
                      <a:pPr algn="ctr"/>
                      <a:r>
                        <a:rPr lang="en-US" altLang="zh-CN" sz="2400" dirty="0">
                          <a:latin typeface="微软雅黑" panose="020B0503020204020204" charset="-122"/>
                          <a:ea typeface="微软雅黑" panose="020B0503020204020204" charset="-122"/>
                        </a:rPr>
                        <a:t>1024</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49151</a:t>
                      </a:r>
                    </a:p>
                  </a:txBody>
                  <a:tcPr anchor="ctr"/>
                </a:tc>
                <a:tc>
                  <a:txBody>
                    <a:bodyPr/>
                    <a:lstStyle/>
                    <a:p>
                      <a:pPr algn="ctr"/>
                      <a:r>
                        <a:rPr lang="zh-CN" altLang="en-US" sz="2400" dirty="0">
                          <a:latin typeface="微软雅黑" panose="020B0503020204020204" charset="-122"/>
                          <a:ea typeface="微软雅黑" panose="020B0503020204020204" charset="-122"/>
                        </a:rPr>
                        <a:t>登记端口号</a:t>
                      </a:r>
                    </a:p>
                  </a:txBody>
                  <a:tcPr anchor="ctr"/>
                </a:tc>
                <a:tc vMerge="1">
                  <a:txBody>
                    <a:bodyPr/>
                    <a:lstStyle/>
                    <a:p>
                      <a:pPr algn="ctr"/>
                      <a:endParaRPr lang="zh-CN" altLang="en-US" sz="2400" dirty="0">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770205">
                <a:tc>
                  <a:txBody>
                    <a:bodyPr/>
                    <a:lstStyle/>
                    <a:p>
                      <a:pPr algn="ctr"/>
                      <a:r>
                        <a:rPr lang="en-US" altLang="zh-CN" sz="2400" dirty="0">
                          <a:latin typeface="微软雅黑" panose="020B0503020204020204" charset="-122"/>
                          <a:ea typeface="微软雅黑" panose="020B0503020204020204" charset="-122"/>
                        </a:rPr>
                        <a:t>49152</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a:t>
                      </a:r>
                      <a:r>
                        <a:rPr lang="zh-CN" altLang="en-US" sz="240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65535</a:t>
                      </a:r>
                    </a:p>
                  </a:txBody>
                  <a:tcPr anchor="ctr"/>
                </a:tc>
                <a:tc>
                  <a:txBody>
                    <a:bodyPr/>
                    <a:lstStyle/>
                    <a:p>
                      <a:pPr algn="ctr"/>
                      <a:r>
                        <a:rPr lang="zh-CN" altLang="en-US" sz="2400" dirty="0">
                          <a:latin typeface="微软雅黑" panose="020B0503020204020204" charset="-122"/>
                          <a:ea typeface="微软雅黑" panose="020B0503020204020204" charset="-122"/>
                        </a:rPr>
                        <a:t>短暂端口号</a:t>
                      </a:r>
                    </a:p>
                  </a:txBody>
                  <a:tcPr anchor="ctr"/>
                </a:tc>
                <a:tc>
                  <a:txBody>
                    <a:bodyPr/>
                    <a:lstStyle/>
                    <a:p>
                      <a:pPr algn="ctr"/>
                      <a:r>
                        <a:rPr lang="zh-CN" altLang="en-US" sz="2400" dirty="0">
                          <a:latin typeface="微软雅黑" panose="020B0503020204020204" charset="-122"/>
                          <a:ea typeface="微软雅黑" panose="020B0503020204020204" charset="-122"/>
                        </a:rPr>
                        <a:t>客户端口号</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820212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2666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传输层端口号：</a:t>
            </a:r>
          </a:p>
          <a:p>
            <a:pPr>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、服务器端使用的端口号：熟知端口号和登记端口号</a:t>
            </a:r>
          </a:p>
        </p:txBody>
      </p:sp>
      <p:grpSp>
        <p:nvGrpSpPr>
          <p:cNvPr id="11" name="组合 10"/>
          <p:cNvGrpSpPr/>
          <p:nvPr/>
        </p:nvGrpSpPr>
        <p:grpSpPr>
          <a:xfrm>
            <a:off x="6795483" y="281374"/>
            <a:ext cx="5386167" cy="1247734"/>
            <a:chOff x="7258066" y="281374"/>
            <a:chExt cx="5386167" cy="1247734"/>
          </a:xfrm>
        </p:grpSpPr>
        <p:sp>
          <p:nvSpPr>
            <p:cNvPr id="12" name="左大括号 11"/>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6" name="矩形 15"/>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7" name="矩形 16"/>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19" name="表格 18"/>
          <p:cNvGraphicFramePr>
            <a:graphicFrameLocks noGrp="1"/>
          </p:cNvGraphicFramePr>
          <p:nvPr>
            <p:extLst>
              <p:ext uri="{D42A27DB-BD31-4B8C-83A1-F6EECF244321}">
                <p14:modId xmlns:p14="http://schemas.microsoft.com/office/powerpoint/2010/main" val="2350585182"/>
              </p:ext>
            </p:extLst>
          </p:nvPr>
        </p:nvGraphicFramePr>
        <p:xfrm>
          <a:off x="2073573" y="3326992"/>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679657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2666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传输层端口号：</a:t>
            </a:r>
          </a:p>
          <a:p>
            <a:pPr>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、服务器端使用的端口号：熟知端口号和登记端口号</a:t>
            </a:r>
          </a:p>
        </p:txBody>
      </p:sp>
      <p:grpSp>
        <p:nvGrpSpPr>
          <p:cNvPr id="11" name="组合 10"/>
          <p:cNvGrpSpPr/>
          <p:nvPr/>
        </p:nvGrpSpPr>
        <p:grpSpPr>
          <a:xfrm>
            <a:off x="6795483" y="281374"/>
            <a:ext cx="5386167" cy="1247734"/>
            <a:chOff x="7258066" y="281374"/>
            <a:chExt cx="5386167" cy="1247734"/>
          </a:xfrm>
        </p:grpSpPr>
        <p:sp>
          <p:nvSpPr>
            <p:cNvPr id="12" name="左大括号 11"/>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6" name="矩形 15"/>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7" name="矩形 16"/>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19" name="表格 18"/>
          <p:cNvGraphicFramePr>
            <a:graphicFrameLocks noGrp="1"/>
          </p:cNvGraphicFramePr>
          <p:nvPr/>
        </p:nvGraphicFramePr>
        <p:xfrm>
          <a:off x="2073573" y="3326992"/>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36605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2666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传输层端口号：</a:t>
            </a:r>
          </a:p>
          <a:p>
            <a:pPr>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、服务器端使用的端口号：熟知端口号和登记端口号</a:t>
            </a:r>
          </a:p>
        </p:txBody>
      </p:sp>
      <p:grpSp>
        <p:nvGrpSpPr>
          <p:cNvPr id="11" name="组合 10"/>
          <p:cNvGrpSpPr/>
          <p:nvPr/>
        </p:nvGrpSpPr>
        <p:grpSpPr>
          <a:xfrm>
            <a:off x="6795483" y="281374"/>
            <a:ext cx="5386167" cy="1247734"/>
            <a:chOff x="7258066" y="281374"/>
            <a:chExt cx="5386167" cy="1247734"/>
          </a:xfrm>
        </p:grpSpPr>
        <p:sp>
          <p:nvSpPr>
            <p:cNvPr id="12" name="左大括号 11"/>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6" name="矩形 15"/>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7" name="矩形 16"/>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19" name="表格 18"/>
          <p:cNvGraphicFramePr>
            <a:graphicFrameLocks noGrp="1"/>
          </p:cNvGraphicFramePr>
          <p:nvPr/>
        </p:nvGraphicFramePr>
        <p:xfrm>
          <a:off x="2073573" y="3326992"/>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9077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2666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传输层端口号：</a:t>
            </a:r>
          </a:p>
          <a:p>
            <a:pPr>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、服务器端使用的端口号：熟知端口号和登记端口号</a:t>
            </a:r>
          </a:p>
        </p:txBody>
      </p:sp>
      <p:grpSp>
        <p:nvGrpSpPr>
          <p:cNvPr id="11" name="组合 10"/>
          <p:cNvGrpSpPr/>
          <p:nvPr/>
        </p:nvGrpSpPr>
        <p:grpSpPr>
          <a:xfrm>
            <a:off x="6795483" y="281374"/>
            <a:ext cx="5386167" cy="1247734"/>
            <a:chOff x="7258066" y="281374"/>
            <a:chExt cx="5386167" cy="1247734"/>
          </a:xfrm>
        </p:grpSpPr>
        <p:sp>
          <p:nvSpPr>
            <p:cNvPr id="12" name="左大括号 11"/>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6" name="矩形 15"/>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7" name="矩形 16"/>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19" name="表格 18"/>
          <p:cNvGraphicFramePr>
            <a:graphicFrameLocks noGrp="1"/>
          </p:cNvGraphicFramePr>
          <p:nvPr/>
        </p:nvGraphicFramePr>
        <p:xfrm>
          <a:off x="2073573" y="3326992"/>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53</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74820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2666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传输层端口号：</a:t>
            </a:r>
          </a:p>
          <a:p>
            <a:pPr>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、服务器端使用的端口号：熟知端口号和登记端口号</a:t>
            </a:r>
          </a:p>
        </p:txBody>
      </p:sp>
      <p:grpSp>
        <p:nvGrpSpPr>
          <p:cNvPr id="11" name="组合 10"/>
          <p:cNvGrpSpPr/>
          <p:nvPr/>
        </p:nvGrpSpPr>
        <p:grpSpPr>
          <a:xfrm>
            <a:off x="6795483" y="281374"/>
            <a:ext cx="5386167" cy="1247734"/>
            <a:chOff x="7258066" y="281374"/>
            <a:chExt cx="5386167" cy="1247734"/>
          </a:xfrm>
        </p:grpSpPr>
        <p:sp>
          <p:nvSpPr>
            <p:cNvPr id="12" name="左大括号 11"/>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6" name="矩形 15"/>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7" name="矩形 16"/>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19" name="表格 18"/>
          <p:cNvGraphicFramePr>
            <a:graphicFrameLocks noGrp="1"/>
          </p:cNvGraphicFramePr>
          <p:nvPr/>
        </p:nvGraphicFramePr>
        <p:xfrm>
          <a:off x="2073573" y="3326992"/>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53</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80</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37442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26663"/>
            <a:ext cx="10002190" cy="1200329"/>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传输层端口号：</a:t>
            </a:r>
          </a:p>
          <a:p>
            <a:pPr>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、服务器端使用的端口号：熟知端口号和登记端口号</a:t>
            </a:r>
          </a:p>
        </p:txBody>
      </p:sp>
      <p:grpSp>
        <p:nvGrpSpPr>
          <p:cNvPr id="11" name="组合 10"/>
          <p:cNvGrpSpPr/>
          <p:nvPr/>
        </p:nvGrpSpPr>
        <p:grpSpPr>
          <a:xfrm>
            <a:off x="6795483" y="281374"/>
            <a:ext cx="5386167" cy="1247734"/>
            <a:chOff x="7258066" y="281374"/>
            <a:chExt cx="5386167" cy="1247734"/>
          </a:xfrm>
        </p:grpSpPr>
        <p:sp>
          <p:nvSpPr>
            <p:cNvPr id="12" name="左大括号 11"/>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6" name="矩形 15"/>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7" name="矩形 16"/>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graphicFrame>
        <p:nvGraphicFramePr>
          <p:cNvPr id="19" name="表格 18"/>
          <p:cNvGraphicFramePr>
            <a:graphicFrameLocks noGrp="1"/>
          </p:cNvGraphicFramePr>
          <p:nvPr>
            <p:extLst>
              <p:ext uri="{D42A27DB-BD31-4B8C-83A1-F6EECF244321}">
                <p14:modId xmlns:p14="http://schemas.microsoft.com/office/powerpoint/2010/main" val="496818439"/>
              </p:ext>
            </p:extLst>
          </p:nvPr>
        </p:nvGraphicFramePr>
        <p:xfrm>
          <a:off x="2073573" y="3326992"/>
          <a:ext cx="8169084" cy="3071825"/>
        </p:xfrm>
        <a:graphic>
          <a:graphicData uri="http://schemas.openxmlformats.org/drawingml/2006/table">
            <a:tbl>
              <a:tblPr firstRow="1" bandRow="1">
                <a:tableStyleId>{5940675A-B579-460E-94D1-54222C63F5DA}</a:tableStyleId>
              </a:tblPr>
              <a:tblGrid>
                <a:gridCol w="2085291">
                  <a:extLst>
                    <a:ext uri="{9D8B030D-6E8A-4147-A177-3AD203B41FA5}">
                      <a16:colId xmlns:a16="http://schemas.microsoft.com/office/drawing/2014/main" val="20000"/>
                    </a:ext>
                  </a:extLst>
                </a:gridCol>
                <a:gridCol w="6083793">
                  <a:extLst>
                    <a:ext uri="{9D8B030D-6E8A-4147-A177-3AD203B41FA5}">
                      <a16:colId xmlns:a16="http://schemas.microsoft.com/office/drawing/2014/main" val="20001"/>
                    </a:ext>
                  </a:extLst>
                </a:gridCol>
              </a:tblGrid>
              <a:tr h="598180">
                <a:tc>
                  <a:txBody>
                    <a:bodyPr/>
                    <a:lstStyle/>
                    <a:p>
                      <a:pPr algn="ctr">
                        <a:lnSpc>
                          <a:spcPct val="150000"/>
                        </a:lnSpc>
                      </a:pPr>
                      <a:r>
                        <a:rPr lang="zh-CN" altLang="en-US" sz="2000" dirty="0">
                          <a:latin typeface="Microsoft YaHei" charset="-122"/>
                          <a:ea typeface="Microsoft YaHei" charset="-122"/>
                          <a:cs typeface="Microsoft YaHei" charset="-122"/>
                        </a:rPr>
                        <a:t>端口号</a:t>
                      </a:r>
                    </a:p>
                  </a:txBody>
                  <a:tcPr/>
                </a:tc>
                <a:tc>
                  <a:txBody>
                    <a:bodyPr/>
                    <a:lstStyle/>
                    <a:p>
                      <a:pPr algn="ctr">
                        <a:lnSpc>
                          <a:spcPct val="150000"/>
                        </a:lnSpc>
                      </a:pPr>
                      <a:r>
                        <a:rPr lang="zh-CN" altLang="en-US" sz="2000" dirty="0">
                          <a:latin typeface="Microsoft YaHei" charset="-122"/>
                          <a:ea typeface="Microsoft YaHei" charset="-122"/>
                          <a:cs typeface="Microsoft YaHei" charset="-122"/>
                        </a:rPr>
                        <a:t>描述</a:t>
                      </a:r>
                    </a:p>
                  </a:txBody>
                  <a:tcPr/>
                </a:tc>
                <a:extLst>
                  <a:ext uri="{0D108BD9-81ED-4DB2-BD59-A6C34878D82A}">
                    <a16:rowId xmlns:a16="http://schemas.microsoft.com/office/drawing/2014/main" val="10000"/>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20</a:t>
                      </a:r>
                      <a:r>
                        <a:rPr lang="zh-CN" altLang="en-US" sz="2000" dirty="0">
                          <a:latin typeface="Microsoft YaHei" charset="-122"/>
                          <a:ea typeface="Microsoft YaHei" charset="-122"/>
                          <a:cs typeface="Microsoft YaHei" charset="-122"/>
                        </a:rPr>
                        <a:t>、</a:t>
                      </a:r>
                      <a:r>
                        <a:rPr lang="en-US" altLang="zh-CN" sz="2000" dirty="0">
                          <a:latin typeface="Microsoft YaHei" charset="-122"/>
                          <a:ea typeface="Microsoft YaHei" charset="-122"/>
                          <a:cs typeface="Microsoft YaHei" charset="-122"/>
                        </a:rPr>
                        <a:t>21</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FTP</a:t>
                      </a:r>
                      <a:r>
                        <a:rPr lang="zh-CN" altLang="en-US" sz="2000" dirty="0">
                          <a:latin typeface="Microsoft YaHei" charset="-122"/>
                          <a:ea typeface="Microsoft YaHei" charset="-122"/>
                          <a:cs typeface="Microsoft YaHei" charset="-122"/>
                        </a:rPr>
                        <a:t>文件传输协议端口号</a:t>
                      </a:r>
                    </a:p>
                  </a:txBody>
                  <a:tcPr/>
                </a:tc>
                <a:extLst>
                  <a:ext uri="{0D108BD9-81ED-4DB2-BD59-A6C34878D82A}">
                    <a16:rowId xmlns:a16="http://schemas.microsoft.com/office/drawing/2014/main" val="10001"/>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25</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SMTP</a:t>
                      </a:r>
                      <a:r>
                        <a:rPr lang="zh-CN" altLang="en-US" sz="2000" dirty="0">
                          <a:latin typeface="Microsoft YaHei" charset="-122"/>
                          <a:ea typeface="Microsoft YaHei" charset="-122"/>
                          <a:cs typeface="Microsoft YaHei" charset="-122"/>
                        </a:rPr>
                        <a:t>简单邮件传输协议端口号</a:t>
                      </a:r>
                    </a:p>
                  </a:txBody>
                  <a:tcPr/>
                </a:tc>
                <a:extLst>
                  <a:ext uri="{0D108BD9-81ED-4DB2-BD59-A6C34878D82A}">
                    <a16:rowId xmlns:a16="http://schemas.microsoft.com/office/drawing/2014/main" val="10002"/>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53</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DNS</a:t>
                      </a:r>
                      <a:r>
                        <a:rPr lang="zh-CN" altLang="en-US" sz="2000" dirty="0">
                          <a:latin typeface="Microsoft YaHei" charset="-122"/>
                          <a:ea typeface="Microsoft YaHei" charset="-122"/>
                          <a:cs typeface="Microsoft YaHei" charset="-122"/>
                        </a:rPr>
                        <a:t>域名服务器端口号</a:t>
                      </a:r>
                    </a:p>
                  </a:txBody>
                  <a:tcPr/>
                </a:tc>
                <a:extLst>
                  <a:ext uri="{0D108BD9-81ED-4DB2-BD59-A6C34878D82A}">
                    <a16:rowId xmlns:a16="http://schemas.microsoft.com/office/drawing/2014/main" val="10003"/>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80</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HTTP</a:t>
                      </a:r>
                      <a:r>
                        <a:rPr lang="zh-CN" altLang="en-US" sz="2000" dirty="0">
                          <a:latin typeface="Microsoft YaHei" charset="-122"/>
                          <a:ea typeface="Microsoft YaHei" charset="-122"/>
                          <a:cs typeface="Microsoft YaHei" charset="-122"/>
                        </a:rPr>
                        <a:t>超文本传输协议端口号</a:t>
                      </a:r>
                    </a:p>
                  </a:txBody>
                  <a:tcPr/>
                </a:tc>
                <a:extLst>
                  <a:ext uri="{0D108BD9-81ED-4DB2-BD59-A6C34878D82A}">
                    <a16:rowId xmlns:a16="http://schemas.microsoft.com/office/drawing/2014/main" val="10004"/>
                  </a:ext>
                </a:extLst>
              </a:tr>
              <a:tr h="370840">
                <a:tc>
                  <a:txBody>
                    <a:bodyPr/>
                    <a:lstStyle/>
                    <a:p>
                      <a:pPr algn="ctr">
                        <a:lnSpc>
                          <a:spcPct val="150000"/>
                        </a:lnSpc>
                      </a:pPr>
                      <a:r>
                        <a:rPr lang="en-US" altLang="zh-CN" sz="2000" dirty="0">
                          <a:latin typeface="Microsoft YaHei" charset="-122"/>
                          <a:ea typeface="Microsoft YaHei" charset="-122"/>
                          <a:cs typeface="Microsoft YaHei" charset="-122"/>
                        </a:rPr>
                        <a:t>110</a:t>
                      </a:r>
                      <a:endParaRPr lang="zh-CN" altLang="en-US" sz="2000" dirty="0">
                        <a:latin typeface="Microsoft YaHei" charset="-122"/>
                        <a:ea typeface="Microsoft YaHei" charset="-122"/>
                        <a:cs typeface="Microsoft YaHei" charset="-122"/>
                      </a:endParaRPr>
                    </a:p>
                  </a:txBody>
                  <a:tcPr/>
                </a:tc>
                <a:tc>
                  <a:txBody>
                    <a:bodyPr/>
                    <a:lstStyle/>
                    <a:p>
                      <a:pPr algn="ctr">
                        <a:lnSpc>
                          <a:spcPct val="150000"/>
                        </a:lnSpc>
                      </a:pPr>
                      <a:r>
                        <a:rPr lang="en-US" altLang="zh-CN" sz="2000" dirty="0">
                          <a:latin typeface="Microsoft YaHei" charset="-122"/>
                          <a:ea typeface="Microsoft YaHei" charset="-122"/>
                          <a:cs typeface="Microsoft YaHei" charset="-122"/>
                        </a:rPr>
                        <a:t>POP3</a:t>
                      </a:r>
                      <a:r>
                        <a:rPr lang="zh-CN" altLang="en-US" sz="2000" dirty="0">
                          <a:latin typeface="Microsoft YaHei" charset="-122"/>
                          <a:ea typeface="Microsoft YaHei" charset="-122"/>
                          <a:cs typeface="Microsoft YaHei" charset="-122"/>
                        </a:rPr>
                        <a:t>第三版的邮局协议端口号</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436638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p:cNvSpPr txBox="1"/>
          <p:nvPr/>
        </p:nvSpPr>
        <p:spPr>
          <a:xfrm>
            <a:off x="1095655" y="2126663"/>
            <a:ext cx="10002190" cy="2308324"/>
          </a:xfrm>
          <a:prstGeom prst="rect">
            <a:avLst/>
          </a:prstGeom>
          <a:noFill/>
        </p:spPr>
        <p:txBody>
          <a:bodyPr wrap="square" rtlCol="0">
            <a:spAutoFit/>
          </a:bodyPr>
          <a:lstStyle/>
          <a:p>
            <a:pPr>
              <a:lnSpc>
                <a:spcPct val="150000"/>
              </a:lnSpc>
            </a:pPr>
            <a:r>
              <a:rPr lang="zh-CN" altLang="en-US" sz="2400" dirty="0">
                <a:latin typeface="微软雅黑" panose="020B0503020204020204" charset="-122"/>
                <a:ea typeface="微软雅黑" panose="020B0503020204020204" charset="-122"/>
              </a:rPr>
              <a:t>传输层端口号：</a:t>
            </a:r>
          </a:p>
          <a:p>
            <a:pPr>
              <a:lnSpc>
                <a:spcPct val="150000"/>
              </a:lnSpc>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、服务器端使用的端口号：熟知端口号和登记端口号</a:t>
            </a:r>
          </a:p>
          <a:p>
            <a:pPr>
              <a:lnSpc>
                <a:spcPct val="150000"/>
              </a:lnSpc>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、客户端使用的端口号：临时性，在客户进程运行时由操作系统随机选取唯一的未被使用的端口号。</a:t>
            </a:r>
          </a:p>
        </p:txBody>
      </p:sp>
      <p:grpSp>
        <p:nvGrpSpPr>
          <p:cNvPr id="11" name="组合 10"/>
          <p:cNvGrpSpPr/>
          <p:nvPr/>
        </p:nvGrpSpPr>
        <p:grpSpPr>
          <a:xfrm>
            <a:off x="6795483" y="281374"/>
            <a:ext cx="5386167" cy="1247734"/>
            <a:chOff x="7258066" y="281374"/>
            <a:chExt cx="5386167" cy="1247734"/>
          </a:xfrm>
        </p:grpSpPr>
        <p:sp>
          <p:nvSpPr>
            <p:cNvPr id="12" name="左大括号 11"/>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4" name="矩形 13"/>
            <p:cNvSpPr/>
            <p:nvPr/>
          </p:nvSpPr>
          <p:spPr>
            <a:xfrm>
              <a:off x="9689578" y="1231591"/>
              <a:ext cx="295465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无连接服务与面向连接服务</a:t>
              </a:r>
              <a:endParaRPr lang="zh-CN" altLang="en-US" kern="900" spc="-100" dirty="0">
                <a:latin typeface="黑体" panose="02010609060101010101" pitchFamily="49" charset="-122"/>
                <a:ea typeface="黑体" panose="02010609060101010101" pitchFamily="49" charset="-122"/>
              </a:endParaRPr>
            </a:p>
          </p:txBody>
        </p:sp>
        <p:sp>
          <p:nvSpPr>
            <p:cNvPr id="15" name="矩形 14"/>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6" name="矩形 15"/>
            <p:cNvSpPr/>
            <p:nvPr/>
          </p:nvSpPr>
          <p:spPr>
            <a:xfrm>
              <a:off x="9689578" y="756482"/>
              <a:ext cx="203132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传输层寻址与端口</a:t>
              </a:r>
              <a:endParaRPr lang="zh-CN" altLang="en-US" kern="900" spc="-100" dirty="0">
                <a:solidFill>
                  <a:srgbClr val="FF0000"/>
                </a:solidFill>
                <a:latin typeface="黑体" panose="02010609060101010101" pitchFamily="49" charset="-122"/>
                <a:ea typeface="黑体" panose="02010609060101010101" pitchFamily="49" charset="-122"/>
              </a:endParaRPr>
            </a:p>
          </p:txBody>
        </p:sp>
      </p:grpSp>
      <p:sp>
        <p:nvSpPr>
          <p:cNvPr id="17" name="矩形 16"/>
          <p:cNvSpPr/>
          <p:nvPr/>
        </p:nvSpPr>
        <p:spPr>
          <a:xfrm>
            <a:off x="0" y="97225"/>
            <a:ext cx="2108269"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3.1.2</a:t>
            </a:r>
            <a:r>
              <a:rPr lang="zh-CN" altLang="en-US" sz="1200" dirty="0">
                <a:solidFill>
                  <a:schemeClr val="bg1">
                    <a:lumMod val="75000"/>
                  </a:schemeClr>
                </a:solidFill>
                <a:latin typeface="SimSun" charset="-122"/>
                <a:ea typeface="SimSun" charset="-122"/>
                <a:cs typeface="SimSun" charset="-122"/>
              </a:rPr>
              <a:t>二、传输层寻址与端口</a:t>
            </a:r>
          </a:p>
        </p:txBody>
      </p:sp>
      <p:sp>
        <p:nvSpPr>
          <p:cNvPr id="18" name="文本框 2"/>
          <p:cNvSpPr txBox="1"/>
          <p:nvPr>
            <p:custDataLst>
              <p:tags r:id="rId1"/>
            </p:custDataLst>
          </p:nvPr>
        </p:nvSpPr>
        <p:spPr>
          <a:xfrm>
            <a:off x="102095" y="708579"/>
            <a:ext cx="6506868"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2</a:t>
            </a:r>
            <a:r>
              <a:rPr lang="zh-CN" altLang="en-US" sz="2800" b="0" dirty="0">
                <a:solidFill>
                  <a:schemeClr val="tx1"/>
                </a:solidFill>
                <a:latin typeface="黑体" panose="02010609060101010101" pitchFamily="49" charset="-122"/>
                <a:ea typeface="黑体" panose="02010609060101010101" pitchFamily="49" charset="-122"/>
                <a:sym typeface="+mn-ea"/>
              </a:rPr>
              <a:t>：传输层寻址与端口</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2797048"/>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按照</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端口号的使用规定，端口号小于</a:t>
            </a:r>
            <a:r>
              <a:rPr lang="en-US" altLang="zh-CN" sz="2400" dirty="0">
                <a:latin typeface="微软雅黑" panose="020B0503020204020204" charset="-122"/>
                <a:ea typeface="微软雅黑" panose="020B0503020204020204" charset="-122"/>
                <a:cs typeface="微软雅黑" panose="020B0503020204020204" charset="-122"/>
              </a:rPr>
              <a:t>256</a:t>
            </a:r>
            <a:r>
              <a:rPr lang="zh-CN" altLang="en-US" sz="2400" dirty="0">
                <a:latin typeface="微软雅黑" panose="020B0503020204020204" charset="-122"/>
                <a:ea typeface="微软雅黑" panose="020B0503020204020204" charset="-122"/>
                <a:cs typeface="微软雅黑" panose="020B0503020204020204" charset="-122"/>
              </a:rPr>
              <a:t>的端口为（）</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a:t>
            </a:r>
            <a:r>
              <a:rPr lang="zh-CN" altLang="en-US" sz="2400" dirty="0">
                <a:latin typeface="微软雅黑" panose="020B0503020204020204" charset="-122"/>
                <a:ea typeface="微软雅黑" panose="020B0503020204020204" charset="-122"/>
                <a:cs typeface="微软雅黑" panose="020B0503020204020204" charset="-122"/>
              </a:rPr>
              <a:t>常用端口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预留端口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a:t>
            </a:r>
            <a:r>
              <a:rPr lang="zh-CN" altLang="en-US" sz="2400" dirty="0">
                <a:latin typeface="微软雅黑" panose="020B0503020204020204" charset="-122"/>
                <a:ea typeface="微软雅黑" panose="020B0503020204020204" charset="-122"/>
                <a:cs typeface="微软雅黑" panose="020B0503020204020204" charset="-122"/>
              </a:rPr>
              <a:t>客户端口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临时端口</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568789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2862322"/>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按照</a:t>
            </a:r>
            <a:r>
              <a:rPr lang="en-US" altLang="zh-CN" sz="2400" dirty="0">
                <a:latin typeface="微软雅黑" panose="020B0503020204020204" charset="-122"/>
                <a:ea typeface="微软雅黑" panose="020B0503020204020204" charset="-122"/>
                <a:cs typeface="微软雅黑" panose="020B0503020204020204" charset="-122"/>
              </a:rPr>
              <a:t>TCP</a:t>
            </a:r>
            <a:r>
              <a:rPr lang="zh-CN" altLang="en-US" sz="2400" dirty="0">
                <a:latin typeface="微软雅黑" panose="020B0503020204020204" charset="-122"/>
                <a:ea typeface="微软雅黑" panose="020B0503020204020204" charset="-122"/>
                <a:cs typeface="微软雅黑" panose="020B0503020204020204" charset="-122"/>
              </a:rPr>
              <a:t>端口号的使用规定，端口号小于</a:t>
            </a:r>
            <a:r>
              <a:rPr lang="en-US" altLang="zh-CN" sz="2400" dirty="0">
                <a:latin typeface="微软雅黑" panose="020B0503020204020204" charset="-122"/>
                <a:ea typeface="微软雅黑" panose="020B0503020204020204" charset="-122"/>
                <a:cs typeface="微软雅黑" panose="020B0503020204020204" charset="-122"/>
              </a:rPr>
              <a:t>256</a:t>
            </a:r>
            <a:r>
              <a:rPr lang="zh-CN" altLang="en-US" sz="2400" dirty="0">
                <a:latin typeface="微软雅黑" panose="020B0503020204020204" charset="-122"/>
                <a:ea typeface="微软雅黑" panose="020B0503020204020204" charset="-122"/>
                <a:cs typeface="微软雅黑" panose="020B0503020204020204" charset="-122"/>
              </a:rPr>
              <a:t>的端口为（</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 A </a:t>
            </a:r>
            <a:r>
              <a:rPr lang="zh-CN" altLang="en-US"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常用端口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预留端口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a:t>
            </a:r>
            <a:r>
              <a:rPr lang="zh-CN" altLang="en-US" sz="2400" dirty="0">
                <a:latin typeface="微软雅黑" panose="020B0503020204020204" charset="-122"/>
                <a:ea typeface="微软雅黑" panose="020B0503020204020204" charset="-122"/>
                <a:cs typeface="微软雅黑" panose="020B0503020204020204" charset="-122"/>
              </a:rPr>
              <a:t>客户端口</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临时端口</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62670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组合 4"/>
          <p:cNvGrpSpPr/>
          <p:nvPr/>
        </p:nvGrpSpPr>
        <p:grpSpPr>
          <a:xfrm>
            <a:off x="2808345" y="2312027"/>
            <a:ext cx="5840819" cy="2849525"/>
            <a:chOff x="2445488" y="2604977"/>
            <a:chExt cx="5840819" cy="2849525"/>
          </a:xfrm>
        </p:grpSpPr>
        <p:sp>
          <p:nvSpPr>
            <p:cNvPr id="14" name="矩形 13"/>
            <p:cNvSpPr/>
            <p:nvPr/>
          </p:nvSpPr>
          <p:spPr>
            <a:xfrm>
              <a:off x="2445488"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客户</a:t>
              </a:r>
            </a:p>
          </p:txBody>
        </p:sp>
        <p:sp>
          <p:nvSpPr>
            <p:cNvPr id="20" name="矩形 19"/>
            <p:cNvSpPr/>
            <p:nvPr/>
          </p:nvSpPr>
          <p:spPr>
            <a:xfrm>
              <a:off x="6776483" y="2604977"/>
              <a:ext cx="1509824" cy="1190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FTP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服务器</a:t>
              </a:r>
            </a:p>
          </p:txBody>
        </p:sp>
        <p:sp>
          <p:nvSpPr>
            <p:cNvPr id="34" name="圆柱形 33"/>
            <p:cNvSpPr/>
            <p:nvPr/>
          </p:nvSpPr>
          <p:spPr>
            <a:xfrm>
              <a:off x="2535865"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5" name="直接箭头连接符 34"/>
            <p:cNvCxnSpPr>
              <a:stCxn id="14" idx="2"/>
              <a:endCxn id="34" idx="1"/>
            </p:cNvCxnSpPr>
            <p:nvPr/>
          </p:nvCxnSpPr>
          <p:spPr>
            <a:xfrm>
              <a:off x="3200400"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sp>
          <p:nvSpPr>
            <p:cNvPr id="37" name="圆柱形 36"/>
            <p:cNvSpPr/>
            <p:nvPr/>
          </p:nvSpPr>
          <p:spPr>
            <a:xfrm>
              <a:off x="6925891" y="4720856"/>
              <a:ext cx="1329070" cy="733646"/>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rPr>
                <a:t>文件系统</a:t>
              </a:r>
            </a:p>
          </p:txBody>
        </p:sp>
        <p:cxnSp>
          <p:nvCxnSpPr>
            <p:cNvPr id="38" name="直接箭头连接符 37"/>
            <p:cNvCxnSpPr>
              <a:endCxn id="37" idx="1"/>
            </p:cNvCxnSpPr>
            <p:nvPr/>
          </p:nvCxnSpPr>
          <p:spPr>
            <a:xfrm>
              <a:off x="7590426" y="3795823"/>
              <a:ext cx="0" cy="925033"/>
            </a:xfrm>
            <a:prstGeom prst="straightConnector1">
              <a:avLst/>
            </a:prstGeom>
            <a:ln>
              <a:headEnd type="arrow"/>
              <a:tailEnd type="arrow"/>
            </a:ln>
          </p:spPr>
          <p:style>
            <a:lnRef idx="2">
              <a:schemeClr val="dk1"/>
            </a:lnRef>
            <a:fillRef idx="1">
              <a:schemeClr val="lt1"/>
            </a:fillRef>
            <a:effectRef idx="0">
              <a:schemeClr val="dk1"/>
            </a:effectRef>
            <a:fontRef idx="minor">
              <a:schemeClr val="dk1"/>
            </a:fontRef>
          </p:style>
        </p:cxnSp>
      </p:grpSp>
      <p:cxnSp>
        <p:nvCxnSpPr>
          <p:cNvPr id="21" name="直接箭头连接符 29"/>
          <p:cNvCxnSpPr/>
          <p:nvPr/>
        </p:nvCxnSpPr>
        <p:spPr>
          <a:xfrm>
            <a:off x="4318169" y="2652269"/>
            <a:ext cx="2821171" cy="0"/>
          </a:xfrm>
          <a:prstGeom prst="straightConnector1">
            <a:avLst/>
          </a:prstGeom>
          <a:ln w="38100">
            <a:solidFill>
              <a:srgbClr val="20202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TextBox 15"/>
          <p:cNvSpPr txBox="1"/>
          <p:nvPr/>
        </p:nvSpPr>
        <p:spPr>
          <a:xfrm>
            <a:off x="4673186" y="2239033"/>
            <a:ext cx="2042408"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控制连接（持久）                    </a:t>
            </a:r>
          </a:p>
        </p:txBody>
      </p:sp>
      <p:cxnSp>
        <p:nvCxnSpPr>
          <p:cNvPr id="17" name="直接箭头连接符 30"/>
          <p:cNvCxnSpPr/>
          <p:nvPr/>
        </p:nvCxnSpPr>
        <p:spPr>
          <a:xfrm>
            <a:off x="4318169" y="3176809"/>
            <a:ext cx="2821171" cy="0"/>
          </a:xfrm>
          <a:prstGeom prst="straightConnector1">
            <a:avLst/>
          </a:prstGeom>
          <a:ln w="38100">
            <a:solidFill>
              <a:srgbClr val="202020"/>
            </a:solidFill>
            <a:prstDash val="dashDot"/>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6"/>
          <p:cNvSpPr txBox="1"/>
          <p:nvPr/>
        </p:nvSpPr>
        <p:spPr>
          <a:xfrm>
            <a:off x="4644233" y="2807477"/>
            <a:ext cx="2071361"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Arial"/>
                <a:ea typeface="微软雅黑"/>
                <a:cs typeface="+mn-cs"/>
              </a:rPr>
              <a:t>数据连接（临时）                    </a:t>
            </a:r>
          </a:p>
        </p:txBody>
      </p:sp>
      <p:sp>
        <p:nvSpPr>
          <p:cNvPr id="23" name="矩形 22"/>
          <p:cNvSpPr/>
          <p:nvPr/>
        </p:nvSpPr>
        <p:spPr>
          <a:xfrm>
            <a:off x="1398048" y="5352939"/>
            <a:ext cx="10058772" cy="113441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MT" charset="0"/>
                <a:ea typeface="微软雅黑"/>
                <a:cs typeface="+mn-cs"/>
              </a:rPr>
              <a:t>FTP</a:t>
            </a:r>
            <a:r>
              <a:rPr kumimoji="0" lang="zh-CN" altLang="en-US" sz="2400" b="0" i="0" u="none" strike="noStrike" kern="1200" cap="none" spc="0" normalizeH="0" baseline="0" noProof="0" dirty="0">
                <a:ln>
                  <a:noFill/>
                </a:ln>
                <a:solidFill>
                  <a:srgbClr val="000000"/>
                </a:solidFill>
                <a:effectLst/>
                <a:uLnTx/>
                <a:uFillTx/>
                <a:latin typeface="MicrosoftYaHei" charset="-122"/>
                <a:ea typeface="微软雅黑"/>
                <a:cs typeface="+mn-cs"/>
              </a:rPr>
              <a:t>专门使用一个独立的控制连接传输控制信息，与传输文件信息进行分离，所以将</a:t>
            </a:r>
            <a:r>
              <a:rPr kumimoji="0" lang="en-US" altLang="zh-CN" sz="2400" b="0" i="0" u="none" strike="noStrike" kern="1200" cap="none" spc="0" normalizeH="0" baseline="0" noProof="0" dirty="0">
                <a:ln>
                  <a:noFill/>
                </a:ln>
                <a:solidFill>
                  <a:srgbClr val="000000"/>
                </a:solidFill>
                <a:effectLst/>
                <a:uLnTx/>
                <a:uFillTx/>
                <a:latin typeface="ArialMT" charset="0"/>
                <a:ea typeface="微软雅黑"/>
                <a:cs typeface="+mn-cs"/>
              </a:rPr>
              <a:t>FTP</a:t>
            </a:r>
            <a:r>
              <a:rPr kumimoji="0" lang="zh-CN" altLang="en-US" sz="2400" b="0" i="0" u="none" strike="noStrike" kern="1200" cap="none" spc="0" normalizeH="0" baseline="0" noProof="0" dirty="0">
                <a:ln>
                  <a:noFill/>
                </a:ln>
                <a:solidFill>
                  <a:srgbClr val="000000"/>
                </a:solidFill>
                <a:effectLst/>
                <a:uLnTx/>
                <a:uFillTx/>
                <a:latin typeface="MicrosoftYaHei" charset="-122"/>
                <a:ea typeface="微软雅黑"/>
                <a:cs typeface="+mn-cs"/>
              </a:rPr>
              <a:t>这种控制信息的传送方式称为</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带外控制</a:t>
            </a:r>
            <a:r>
              <a:rPr kumimoji="0" lang="zh-CN" altLang="en-US" sz="2400" b="0" i="0" u="none" strike="noStrike" kern="1200" cap="none" spc="0" normalizeH="0" baseline="0" noProof="0" dirty="0">
                <a:ln>
                  <a:noFill/>
                </a:ln>
                <a:solidFill>
                  <a:srgbClr val="000000"/>
                </a:solidFill>
                <a:effectLst/>
                <a:uLnTx/>
                <a:uFillTx/>
                <a:latin typeface="MicrosoftYaHei" charset="-122"/>
                <a:ea typeface="微软雅黑"/>
                <a:cs typeface="+mn-cs"/>
              </a:rPr>
              <a:t>。 </a:t>
            </a: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grpSp>
        <p:nvGrpSpPr>
          <p:cNvPr id="33" name="组合 3"/>
          <p:cNvGrpSpPr/>
          <p:nvPr/>
        </p:nvGrpSpPr>
        <p:grpSpPr>
          <a:xfrm>
            <a:off x="9301370" y="414724"/>
            <a:ext cx="2592657" cy="1247734"/>
            <a:chOff x="9301370" y="281374"/>
            <a:chExt cx="2592657" cy="1247734"/>
          </a:xfrm>
        </p:grpSpPr>
        <p:sp>
          <p:nvSpPr>
            <p:cNvPr id="36" name="左大括号 35"/>
            <p:cNvSpPr/>
            <p:nvPr/>
          </p:nvSpPr>
          <p:spPr>
            <a:xfrm>
              <a:off x="9999522"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9" name="矩形 38"/>
            <p:cNvSpPr/>
            <p:nvPr/>
          </p:nvSpPr>
          <p:spPr>
            <a:xfrm>
              <a:off x="10439782" y="281374"/>
              <a:ext cx="1454245"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rPr>
                <a:t>应用结构</a:t>
              </a:r>
            </a:p>
          </p:txBody>
        </p:sp>
        <p:sp>
          <p:nvSpPr>
            <p:cNvPr id="40" name="矩形 39"/>
            <p:cNvSpPr/>
            <p:nvPr/>
          </p:nvSpPr>
          <p:spPr>
            <a:xfrm>
              <a:off x="10464241" y="1231591"/>
              <a:ext cx="992579" cy="297517"/>
            </a:xfrm>
            <a:prstGeom prst="rect">
              <a:avLst/>
            </a:prstGeom>
          </p:spPr>
          <p:txBody>
            <a:bodyPr wrap="none">
              <a:spAutoFit/>
            </a:bodyPr>
            <a:lstStyle/>
            <a:p>
              <a:pPr marL="0" marR="0" lvl="0" indent="0" algn="ctr" defTabSz="914400" rtl="0" eaLnBrk="1" fontAlgn="auto" latinLnBrk="0" hangingPunct="1">
                <a:lnSpc>
                  <a:spcPts val="16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r>
                <a:rPr kumimoji="0" lang="zh-CN" altLang="en-US" sz="1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命令</a:t>
              </a:r>
            </a:p>
          </p:txBody>
        </p:sp>
        <p:sp>
          <p:nvSpPr>
            <p:cNvPr id="41" name="矩形 40"/>
            <p:cNvSpPr/>
            <p:nvPr/>
          </p:nvSpPr>
          <p:spPr>
            <a:xfrm>
              <a:off x="9301370" y="685834"/>
              <a:ext cx="53572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sym typeface="+mn-ea"/>
                </a:rPr>
                <a:t>FTP</a:t>
              </a:r>
              <a:endParaRPr kumimoji="0" lang="zh-CN" altLang="en-US" sz="1800"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42" name="矩形 41"/>
          <p:cNvSpPr/>
          <p:nvPr/>
        </p:nvSpPr>
        <p:spPr>
          <a:xfrm>
            <a:off x="0" y="75073"/>
            <a:ext cx="117852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2.6</a:t>
            </a:r>
            <a:r>
              <a:rPr kumimoji="0" lang="zh-CN" altLang="fr-FR"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第六节 </a:t>
            </a:r>
            <a:r>
              <a:rPr kumimoji="0" lang="fr-FR" altLang="zh-CN"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rPr>
              <a:t>FTP</a:t>
            </a:r>
            <a:endParaRPr kumimoji="0" lang="zh-CN" altLang="en-US" sz="1200" b="0" i="0" u="none" strike="noStrike" kern="1200" cap="none" spc="0" normalizeH="0" baseline="0" noProof="0" dirty="0">
              <a:ln>
                <a:noFill/>
              </a:ln>
              <a:solidFill>
                <a:srgbClr val="FFFFFF">
                  <a:lumMod val="75000"/>
                </a:srgbClr>
              </a:solidFill>
              <a:effectLst/>
              <a:uLnTx/>
              <a:uFillTx/>
              <a:latin typeface="SimSun" charset="-122"/>
              <a:ea typeface="SimSun" charset="-122"/>
              <a:cs typeface="SimSun" charset="-122"/>
            </a:endParaRPr>
          </a:p>
        </p:txBody>
      </p:sp>
      <p:sp>
        <p:nvSpPr>
          <p:cNvPr id="43" name="文本框 6"/>
          <p:cNvSpPr txBox="1"/>
          <p:nvPr/>
        </p:nvSpPr>
        <p:spPr>
          <a:xfrm>
            <a:off x="589264" y="764043"/>
            <a:ext cx="6084252" cy="666173"/>
          </a:xfrm>
          <a:prstGeom prst="rect">
            <a:avLst/>
          </a:prstGeom>
          <a:noFill/>
        </p:spPr>
        <p:txBody>
          <a:bodyPr wrap="square" lIns="111090" tIns="55545" rIns="111090" bIns="55545"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2.6.1</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 </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FTP</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应用结构</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r>
              <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选择、填空</a:t>
            </a:r>
            <a:r>
              <a:rPr kumimoji="0" lang="en-US" altLang="zh-CN"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rPr>
              <a:t>】</a:t>
            </a:r>
            <a:endParaRPr kumimoji="0" lang="zh-CN" altLang="en-US" sz="2400" b="0" i="0" u="none" strike="noStrike" kern="1200" cap="none" spc="0" normalizeH="0" baseline="0" noProof="0" dirty="0">
              <a:ln>
                <a:noFill/>
              </a:ln>
              <a:solidFill>
                <a:srgbClr val="000000"/>
              </a:solidFill>
              <a:effectLst/>
              <a:uLnTx/>
              <a:uFillTx/>
              <a:latin typeface="Microsoft YaHei" charset="-122"/>
              <a:ea typeface="Microsoft YaHei" charset="-122"/>
              <a:cs typeface="Microsoft YaHei" charset="-122"/>
              <a:sym typeface="+mn-ea"/>
            </a:endParaRPr>
          </a:p>
        </p:txBody>
      </p:sp>
    </p:spTree>
    <p:extLst>
      <p:ext uri="{BB962C8B-B14F-4D97-AF65-F5344CB8AC3E}">
        <p14:creationId xmlns:p14="http://schemas.microsoft.com/office/powerpoint/2010/main" val="30550822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3416320"/>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传输层的端口号又可以分为服务器端使用的端口号和客户端使用的端口号两大类，以下不是服务器端口号的是（）</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A:0</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B:1023</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C:49151</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D:65535</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4194264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3416320"/>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传输层的端口号又可以分为服务器端使用的端口号和客户端使用的端口号两大类，以下</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不是</a:t>
            </a:r>
            <a:r>
              <a:rPr lang="zh-CN" altLang="en-US" sz="2400" dirty="0">
                <a:latin typeface="微软雅黑" panose="020B0503020204020204" charset="-122"/>
                <a:ea typeface="微软雅黑" panose="020B0503020204020204" charset="-122"/>
                <a:cs typeface="微软雅黑" panose="020B0503020204020204" charset="-122"/>
              </a:rPr>
              <a:t>服务器端口号的是（</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A:0</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B:1023</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C:49151</a:t>
            </a:r>
          </a:p>
          <a:p>
            <a:pPr>
              <a:lnSpc>
                <a:spcPct val="150000"/>
              </a:lnSpc>
            </a:pP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D:65535</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5460318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3905043"/>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在</a:t>
            </a:r>
            <a:r>
              <a:rPr lang="en-US" altLang="zh-CN" sz="2400" dirty="0">
                <a:latin typeface="微软雅黑" panose="020B0503020204020204" charset="-122"/>
                <a:ea typeface="微软雅黑" panose="020B0503020204020204" charset="-122"/>
                <a:cs typeface="微软雅黑" panose="020B0503020204020204" charset="-122"/>
              </a:rPr>
              <a:t>TCP/IP</a:t>
            </a:r>
            <a:r>
              <a:rPr lang="zh-CN" altLang="en-US" sz="2400" dirty="0">
                <a:latin typeface="微软雅黑" panose="020B0503020204020204" charset="-122"/>
                <a:ea typeface="微软雅黑" panose="020B0503020204020204" charset="-122"/>
                <a:cs typeface="微软雅黑" panose="020B0503020204020204" charset="-122"/>
              </a:rPr>
              <a:t>体系结构网络中，传输层为了支持运行在不同主机、不同操作系统上的应用进程之间的通信，利用（）来唯一标识一个通信端点。</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A:IP</a:t>
            </a:r>
            <a:r>
              <a:rPr lang="zh-CN" altLang="en-US" sz="2400" dirty="0">
                <a:latin typeface="微软雅黑" panose="020B0503020204020204" charset="-122"/>
                <a:ea typeface="微软雅黑" panose="020B0503020204020204" charset="-122"/>
                <a:cs typeface="微软雅黑" panose="020B0503020204020204" charset="-122"/>
              </a:rPr>
              <a:t>地址</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端口号</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C:IP</a:t>
            </a:r>
            <a:r>
              <a:rPr lang="zh-CN" altLang="en-US" sz="2400" dirty="0">
                <a:latin typeface="微软雅黑" panose="020B0503020204020204" charset="-122"/>
                <a:ea typeface="微软雅黑" panose="020B0503020204020204" charset="-122"/>
                <a:cs typeface="微软雅黑" panose="020B0503020204020204" charset="-122"/>
              </a:rPr>
              <a:t>地址</a:t>
            </a:r>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端口号</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端口号</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12735390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3970318"/>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在</a:t>
            </a:r>
            <a:r>
              <a:rPr lang="en-US" altLang="zh-CN" sz="2400" dirty="0">
                <a:latin typeface="微软雅黑" panose="020B0503020204020204" charset="-122"/>
                <a:ea typeface="微软雅黑" panose="020B0503020204020204" charset="-122"/>
                <a:cs typeface="微软雅黑" panose="020B0503020204020204" charset="-122"/>
              </a:rPr>
              <a:t>TCP/IP</a:t>
            </a:r>
            <a:r>
              <a:rPr lang="zh-CN" altLang="en-US" sz="2400" dirty="0">
                <a:latin typeface="微软雅黑" panose="020B0503020204020204" charset="-122"/>
                <a:ea typeface="微软雅黑" panose="020B0503020204020204" charset="-122"/>
                <a:cs typeface="微软雅黑" panose="020B0503020204020204" charset="-122"/>
              </a:rPr>
              <a:t>体系结构网络中，传输层为了支持运行在不同主机、不同操作系统上的应用进程之间的通信，利用（</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C</a:t>
            </a:r>
            <a:r>
              <a:rPr lang="zh-CN" altLang="en-US" sz="2400" dirty="0">
                <a:latin typeface="微软雅黑" panose="020B0503020204020204" charset="-122"/>
                <a:ea typeface="微软雅黑" panose="020B0503020204020204" charset="-122"/>
                <a:cs typeface="微软雅黑" panose="020B0503020204020204" charset="-122"/>
              </a:rPr>
              <a:t>）来唯一标识一个通信端点。</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A:IP</a:t>
            </a:r>
            <a:r>
              <a:rPr lang="zh-CN" altLang="en-US" sz="2400" dirty="0">
                <a:latin typeface="微软雅黑" panose="020B0503020204020204" charset="-122"/>
                <a:ea typeface="微软雅黑" panose="020B0503020204020204" charset="-122"/>
                <a:cs typeface="微软雅黑" panose="020B0503020204020204" charset="-122"/>
              </a:rPr>
              <a:t>地址</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a:t>
            </a:r>
            <a:r>
              <a:rPr lang="zh-CN" altLang="en-US" sz="2400" dirty="0">
                <a:latin typeface="微软雅黑" panose="020B0503020204020204" charset="-122"/>
                <a:ea typeface="微软雅黑" panose="020B0503020204020204" charset="-122"/>
                <a:cs typeface="微软雅黑" panose="020B0503020204020204" charset="-122"/>
              </a:rPr>
              <a:t>端口号</a:t>
            </a:r>
          </a:p>
          <a:p>
            <a:pPr>
              <a:lnSpc>
                <a:spcPct val="150000"/>
              </a:lnSpc>
            </a:pP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C:IP</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地址</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端口号</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端口号</a:t>
            </a:r>
            <a:r>
              <a:rPr lang="en-US" altLang="zh-CN" sz="2400" dirty="0">
                <a:latin typeface="微软雅黑" panose="020B0503020204020204" charset="-122"/>
                <a:ea typeface="微软雅黑" panose="020B0503020204020204" charset="-122"/>
                <a:cs typeface="微软雅黑" panose="020B0503020204020204" charset="-122"/>
              </a:rPr>
              <a:t>+IP</a:t>
            </a:r>
            <a:r>
              <a:rPr lang="zh-CN" altLang="en-US" sz="2400" dirty="0">
                <a:latin typeface="微软雅黑" panose="020B0503020204020204" charset="-122"/>
                <a:ea typeface="微软雅黑" panose="020B0503020204020204" charset="-122"/>
                <a:cs typeface="微软雅黑" panose="020B0503020204020204" charset="-122"/>
              </a:rPr>
              <a:t>地址</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20542266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2797048"/>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下列关于服务器默认端口号的说法中错误的是（）</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A:FTP</a:t>
            </a:r>
            <a:r>
              <a:rPr lang="zh-CN" altLang="en-US" sz="2400" dirty="0">
                <a:latin typeface="微软雅黑" panose="020B0503020204020204" charset="-122"/>
                <a:ea typeface="微软雅黑" panose="020B0503020204020204" charset="-122"/>
                <a:cs typeface="微软雅黑" panose="020B0503020204020204" charset="-122"/>
              </a:rPr>
              <a:t>服务器默认端口号是</a:t>
            </a:r>
            <a:r>
              <a:rPr lang="en-US" altLang="zh-CN" sz="2400" dirty="0">
                <a:latin typeface="微软雅黑" panose="020B0503020204020204" charset="-122"/>
                <a:ea typeface="微软雅黑" panose="020B0503020204020204" charset="-122"/>
                <a:cs typeface="微软雅黑" panose="020B0503020204020204" charset="-122"/>
              </a:rPr>
              <a:t>21</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B:HTTP</a:t>
            </a:r>
            <a:r>
              <a:rPr lang="zh-CN" altLang="en-US" sz="2400" dirty="0">
                <a:latin typeface="微软雅黑" panose="020B0503020204020204" charset="-122"/>
                <a:ea typeface="微软雅黑" panose="020B0503020204020204" charset="-122"/>
                <a:cs typeface="微软雅黑" panose="020B0503020204020204" charset="-122"/>
              </a:rPr>
              <a:t>服务器默认端口号</a:t>
            </a:r>
            <a:r>
              <a:rPr lang="en-US" altLang="zh-CN" sz="2400" dirty="0">
                <a:latin typeface="微软雅黑" panose="020B0503020204020204" charset="-122"/>
                <a:ea typeface="微软雅黑" panose="020B0503020204020204" charset="-122"/>
                <a:cs typeface="微软雅黑" panose="020B0503020204020204" charset="-122"/>
              </a:rPr>
              <a:t>80</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C:SMTP</a:t>
            </a:r>
            <a:r>
              <a:rPr lang="zh-CN" altLang="en-US" sz="2400" dirty="0">
                <a:latin typeface="微软雅黑" panose="020B0503020204020204" charset="-122"/>
                <a:ea typeface="微软雅黑" panose="020B0503020204020204" charset="-122"/>
                <a:cs typeface="微软雅黑" panose="020B0503020204020204" charset="-122"/>
              </a:rPr>
              <a:t>服务器默认端口号是</a:t>
            </a:r>
            <a:r>
              <a:rPr lang="en-US" altLang="zh-CN" sz="2400" dirty="0">
                <a:latin typeface="微软雅黑" panose="020B0503020204020204" charset="-122"/>
                <a:ea typeface="微软雅黑" panose="020B0503020204020204" charset="-122"/>
                <a:cs typeface="微软雅黑" panose="020B0503020204020204" charset="-122"/>
              </a:rPr>
              <a:t>25</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D:DNS</a:t>
            </a:r>
            <a:r>
              <a:rPr lang="zh-CN" altLang="en-US" sz="2400" dirty="0">
                <a:latin typeface="微软雅黑" panose="020B0503020204020204" charset="-122"/>
                <a:ea typeface="微软雅黑" panose="020B0503020204020204" charset="-122"/>
                <a:cs typeface="微软雅黑" panose="020B0503020204020204" charset="-122"/>
              </a:rPr>
              <a:t>服务器默认端口号是</a:t>
            </a:r>
            <a:r>
              <a:rPr lang="en-US" altLang="zh-CN" sz="2400" dirty="0">
                <a:latin typeface="微软雅黑" panose="020B0503020204020204" charset="-122"/>
                <a:ea typeface="微软雅黑" panose="020B0503020204020204" charset="-122"/>
                <a:cs typeface="微软雅黑" panose="020B0503020204020204" charset="-122"/>
              </a:rPr>
              <a:t>54</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4675378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2083943" y="2296160"/>
            <a:ext cx="8639175" cy="2862322"/>
          </a:xfrm>
          <a:prstGeom prst="rect">
            <a:avLst/>
          </a:prstGeom>
          <a:noFill/>
        </p:spPr>
        <p:txBody>
          <a:bodyPr wrap="square" rtlCol="0" anchor="t">
            <a:spAutoFit/>
          </a:bodyPr>
          <a:lstStyle/>
          <a:p>
            <a:pPr>
              <a:lnSpc>
                <a:spcPct val="150000"/>
              </a:lnSpc>
            </a:pPr>
            <a:r>
              <a:rPr lang="zh-CN" altLang="en-US" sz="2400" dirty="0">
                <a:latin typeface="微软雅黑" panose="020B0503020204020204" charset="-122"/>
                <a:ea typeface="微软雅黑" panose="020B0503020204020204" charset="-122"/>
                <a:cs typeface="微软雅黑" panose="020B0503020204020204" charset="-122"/>
              </a:rPr>
              <a:t>下列关于服务器默认端口号的说法中错误的是（</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a:t>
            </a:r>
            <a:r>
              <a:rPr lang="zh-CN" altLang="en-US" sz="2400" dirty="0">
                <a:latin typeface="微软雅黑" panose="020B0503020204020204" charset="-122"/>
                <a:ea typeface="微软雅黑" panose="020B0503020204020204" charset="-122"/>
                <a:cs typeface="微软雅黑" panose="020B0503020204020204" charset="-122"/>
              </a:rPr>
              <a:t>）</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A:FTP</a:t>
            </a:r>
            <a:r>
              <a:rPr lang="zh-CN" altLang="en-US" sz="2400" dirty="0">
                <a:latin typeface="微软雅黑" panose="020B0503020204020204" charset="-122"/>
                <a:ea typeface="微软雅黑" panose="020B0503020204020204" charset="-122"/>
                <a:cs typeface="微软雅黑" panose="020B0503020204020204" charset="-122"/>
              </a:rPr>
              <a:t>服务器默认端口号是</a:t>
            </a:r>
            <a:r>
              <a:rPr lang="en-US" altLang="zh-CN" sz="2400" dirty="0">
                <a:latin typeface="微软雅黑" panose="020B0503020204020204" charset="-122"/>
                <a:ea typeface="微软雅黑" panose="020B0503020204020204" charset="-122"/>
                <a:cs typeface="微软雅黑" panose="020B0503020204020204" charset="-122"/>
              </a:rPr>
              <a:t>21</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B:HTTP</a:t>
            </a:r>
            <a:r>
              <a:rPr lang="zh-CN" altLang="en-US" sz="2400" dirty="0">
                <a:latin typeface="微软雅黑" panose="020B0503020204020204" charset="-122"/>
                <a:ea typeface="微软雅黑" panose="020B0503020204020204" charset="-122"/>
                <a:cs typeface="微软雅黑" panose="020B0503020204020204" charset="-122"/>
              </a:rPr>
              <a:t>服务器默认端口号</a:t>
            </a:r>
            <a:r>
              <a:rPr lang="en-US" altLang="zh-CN" sz="2400" dirty="0">
                <a:latin typeface="微软雅黑" panose="020B0503020204020204" charset="-122"/>
                <a:ea typeface="微软雅黑" panose="020B0503020204020204" charset="-122"/>
                <a:cs typeface="微软雅黑" panose="020B0503020204020204" charset="-122"/>
              </a:rPr>
              <a:t>80</a:t>
            </a:r>
          </a:p>
          <a:p>
            <a:pPr>
              <a:lnSpc>
                <a:spcPct val="150000"/>
              </a:lnSpc>
            </a:pPr>
            <a:r>
              <a:rPr lang="en-US" altLang="zh-CN" sz="2400" dirty="0">
                <a:latin typeface="微软雅黑" panose="020B0503020204020204" charset="-122"/>
                <a:ea typeface="微软雅黑" panose="020B0503020204020204" charset="-122"/>
                <a:cs typeface="微软雅黑" panose="020B0503020204020204" charset="-122"/>
              </a:rPr>
              <a:t>C:SMTP</a:t>
            </a:r>
            <a:r>
              <a:rPr lang="zh-CN" altLang="en-US" sz="2400" dirty="0">
                <a:latin typeface="微软雅黑" panose="020B0503020204020204" charset="-122"/>
                <a:ea typeface="微软雅黑" panose="020B0503020204020204" charset="-122"/>
                <a:cs typeface="微软雅黑" panose="020B0503020204020204" charset="-122"/>
              </a:rPr>
              <a:t>服务器默认端口号是</a:t>
            </a:r>
            <a:r>
              <a:rPr lang="en-US" altLang="zh-CN" sz="2400" dirty="0">
                <a:latin typeface="微软雅黑" panose="020B0503020204020204" charset="-122"/>
                <a:ea typeface="微软雅黑" panose="020B0503020204020204" charset="-122"/>
                <a:cs typeface="微软雅黑" panose="020B0503020204020204" charset="-122"/>
              </a:rPr>
              <a:t>25</a:t>
            </a:r>
          </a:p>
          <a:p>
            <a:pPr>
              <a:lnSpc>
                <a:spcPct val="150000"/>
              </a:lnSpc>
            </a:pP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D:DNS</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服务器默认端口号是</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54</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2400" dirty="0">
                <a:solidFill>
                  <a:srgbClr val="FF0000"/>
                </a:solidFill>
                <a:latin typeface="微软雅黑" panose="020B0503020204020204" charset="-122"/>
                <a:ea typeface="微软雅黑" panose="020B0503020204020204" charset="-122"/>
                <a:cs typeface="微软雅黑" panose="020B0503020204020204" charset="-122"/>
              </a:rPr>
              <a:t>【53】</a:t>
            </a:r>
          </a:p>
        </p:txBody>
      </p:sp>
      <p:pic>
        <p:nvPicPr>
          <p:cNvPr id="5" name="图片 4"/>
          <p:cNvPicPr>
            <a:picLocks noChangeAspect="1"/>
          </p:cNvPicPr>
          <p:nvPr/>
        </p:nvPicPr>
        <p:blipFill rotWithShape="1">
          <a:blip r:embed="rId2"/>
          <a:srcRect l="13492" t="16443" r="17411" b="19684"/>
          <a:stretch/>
        </p:blipFill>
        <p:spPr>
          <a:xfrm>
            <a:off x="940943" y="312395"/>
            <a:ext cx="2286000" cy="1735985"/>
          </a:xfrm>
          <a:prstGeom prst="rect">
            <a:avLst/>
          </a:prstGeom>
        </p:spPr>
      </p:pic>
    </p:spTree>
    <p:extLst>
      <p:ext uri="{BB962C8B-B14F-4D97-AF65-F5344CB8AC3E}">
        <p14:creationId xmlns:p14="http://schemas.microsoft.com/office/powerpoint/2010/main" val="24530959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文本框 4"/>
          <p:cNvSpPr txBox="1"/>
          <p:nvPr/>
        </p:nvSpPr>
        <p:spPr>
          <a:xfrm>
            <a:off x="0" y="2983713"/>
            <a:ext cx="1558861" cy="1134413"/>
          </a:xfrm>
          <a:prstGeom prst="rect">
            <a:avLst/>
          </a:prstGeom>
          <a:noFill/>
        </p:spPr>
        <p:txBody>
          <a:bodyPr wrap="square" rtlCol="0">
            <a:spAutoFit/>
          </a:bodyPr>
          <a:lstStyle/>
          <a:p>
            <a:pPr algn="ctr">
              <a:lnSpc>
                <a:spcPct val="150000"/>
              </a:lnSpc>
            </a:pPr>
            <a:r>
              <a:rPr lang="zh-CN" altLang="en-US" sz="2400" dirty="0"/>
              <a:t>传输层的</a:t>
            </a:r>
            <a:endParaRPr lang="en-US" altLang="zh-CN" sz="2400" dirty="0"/>
          </a:p>
          <a:p>
            <a:pPr algn="ctr">
              <a:lnSpc>
                <a:spcPct val="150000"/>
              </a:lnSpc>
            </a:pPr>
            <a:r>
              <a:rPr lang="zh-CN" altLang="en-US" sz="2400" dirty="0"/>
              <a:t>基本服务</a:t>
            </a:r>
          </a:p>
        </p:txBody>
      </p:sp>
      <p:sp>
        <p:nvSpPr>
          <p:cNvPr id="6" name="文本框 5"/>
          <p:cNvSpPr txBox="1"/>
          <p:nvPr/>
        </p:nvSpPr>
        <p:spPr>
          <a:xfrm>
            <a:off x="1827783" y="2263895"/>
            <a:ext cx="5450841" cy="2862322"/>
          </a:xfrm>
          <a:prstGeom prst="rect">
            <a:avLst/>
          </a:prstGeom>
          <a:noFill/>
        </p:spPr>
        <p:txBody>
          <a:bodyPr wrap="square" rtlCol="0">
            <a:spAutoFit/>
          </a:bodyPr>
          <a:lstStyle/>
          <a:p>
            <a:pPr>
              <a:lnSpc>
                <a:spcPct val="150000"/>
              </a:lnSpc>
            </a:pPr>
            <a:r>
              <a:rPr lang="zh-CN" altLang="en-US" sz="2400" dirty="0"/>
              <a:t>传输层功能</a:t>
            </a:r>
            <a:endParaRPr lang="en-US" altLang="zh-CN" sz="2400" dirty="0"/>
          </a:p>
          <a:p>
            <a:pPr>
              <a:lnSpc>
                <a:spcPct val="150000"/>
              </a:lnSpc>
            </a:pPr>
            <a:endParaRPr lang="en-US" altLang="zh-CN" sz="2400" dirty="0"/>
          </a:p>
          <a:p>
            <a:pPr>
              <a:lnSpc>
                <a:spcPct val="150000"/>
              </a:lnSpc>
            </a:pPr>
            <a:r>
              <a:rPr lang="zh-CN" altLang="en-US" sz="2400" dirty="0"/>
              <a:t>传输层寻址与端口</a:t>
            </a:r>
            <a:endParaRPr lang="en-US" altLang="zh-CN" sz="2400" dirty="0"/>
          </a:p>
          <a:p>
            <a:pPr>
              <a:lnSpc>
                <a:spcPct val="150000"/>
              </a:lnSpc>
            </a:pPr>
            <a:endParaRPr lang="en-US" altLang="zh-CN" sz="2400" dirty="0"/>
          </a:p>
          <a:p>
            <a:pPr>
              <a:lnSpc>
                <a:spcPct val="150000"/>
              </a:lnSpc>
            </a:pPr>
            <a:r>
              <a:rPr lang="zh-CN" altLang="en-US" sz="2400" dirty="0">
                <a:solidFill>
                  <a:srgbClr val="FF0000"/>
                </a:solidFill>
              </a:rPr>
              <a:t>无连接服务与面向连接服务</a:t>
            </a:r>
            <a:endParaRPr lang="en-US" altLang="zh-CN" sz="2400" dirty="0">
              <a:solidFill>
                <a:srgbClr val="FF0000"/>
              </a:solidFill>
            </a:endParaRPr>
          </a:p>
        </p:txBody>
      </p:sp>
      <p:sp>
        <p:nvSpPr>
          <p:cNvPr id="9" name="左大括号 8"/>
          <p:cNvSpPr/>
          <p:nvPr/>
        </p:nvSpPr>
        <p:spPr>
          <a:xfrm>
            <a:off x="1289938" y="2209566"/>
            <a:ext cx="537845" cy="29166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400"/>
          </a:p>
        </p:txBody>
      </p:sp>
    </p:spTree>
    <p:extLst>
      <p:ext uri="{BB962C8B-B14F-4D97-AF65-F5344CB8AC3E}">
        <p14:creationId xmlns:p14="http://schemas.microsoft.com/office/powerpoint/2010/main" val="8189108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6795483" y="28137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无连接服务与面向连接服务</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pic>
        <p:nvPicPr>
          <p:cNvPr id="2" name="图片 1"/>
          <p:cNvPicPr>
            <a:picLocks noChangeAspect="1"/>
          </p:cNvPicPr>
          <p:nvPr/>
        </p:nvPicPr>
        <p:blipFill>
          <a:blip r:embed="rId4"/>
          <a:stretch>
            <a:fillRect/>
          </a:stretch>
        </p:blipFill>
        <p:spPr>
          <a:xfrm>
            <a:off x="684530" y="2644140"/>
            <a:ext cx="4298950" cy="3009900"/>
          </a:xfrm>
          <a:prstGeom prst="rect">
            <a:avLst/>
          </a:prstGeom>
          <a:ln>
            <a:noFill/>
          </a:ln>
          <a:effectLst>
            <a:outerShdw blurRad="292100" dist="139700" dir="2700000" algn="tl" rotWithShape="0">
              <a:srgbClr val="333333">
                <a:alpha val="65000"/>
              </a:srgbClr>
            </a:outerShdw>
          </a:effectLst>
        </p:spPr>
      </p:pic>
      <p:sp>
        <p:nvSpPr>
          <p:cNvPr id="4" name="矩形 3"/>
          <p:cNvSpPr/>
          <p:nvPr/>
        </p:nvSpPr>
        <p:spPr>
          <a:xfrm>
            <a:off x="162863" y="227455"/>
            <a:ext cx="2723823"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3.1.3</a:t>
            </a:r>
            <a:r>
              <a:rPr lang="zh-CN" altLang="en-US" sz="1200" dirty="0">
                <a:solidFill>
                  <a:schemeClr val="bg1">
                    <a:lumMod val="75000"/>
                  </a:schemeClr>
                </a:solidFill>
                <a:latin typeface="SimSun" charset="-122"/>
                <a:ea typeface="SimSun" charset="-122"/>
                <a:cs typeface="SimSun" charset="-122"/>
              </a:rPr>
              <a:t>三、无连接服务与面向连接服务</a:t>
            </a:r>
          </a:p>
        </p:txBody>
      </p:sp>
      <p:sp>
        <p:nvSpPr>
          <p:cNvPr id="16" name="文本框 2"/>
          <p:cNvSpPr txBox="1"/>
          <p:nvPr>
            <p:custDataLst>
              <p:tags r:id="rId1"/>
            </p:custDataLst>
          </p:nvPr>
        </p:nvSpPr>
        <p:spPr>
          <a:xfrm>
            <a:off x="162863" y="851322"/>
            <a:ext cx="77192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：无连接服务与面向连接服务</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44304958"/>
              </p:ext>
            </p:extLst>
          </p:nvPr>
        </p:nvGraphicFramePr>
        <p:xfrm>
          <a:off x="500378" y="2183070"/>
          <a:ext cx="11356264" cy="3738971"/>
        </p:xfrm>
        <a:graphic>
          <a:graphicData uri="http://schemas.openxmlformats.org/drawingml/2006/table">
            <a:tbl>
              <a:tblPr firstRow="1" bandRow="1">
                <a:tableStyleId>{5940675A-B579-460E-94D1-54222C63F5DA}</a:tableStyleId>
              </a:tblPr>
              <a:tblGrid>
                <a:gridCol w="5654009">
                  <a:extLst>
                    <a:ext uri="{9D8B030D-6E8A-4147-A177-3AD203B41FA5}">
                      <a16:colId xmlns:a16="http://schemas.microsoft.com/office/drawing/2014/main" val="20000"/>
                    </a:ext>
                  </a:extLst>
                </a:gridCol>
                <a:gridCol w="5702255">
                  <a:extLst>
                    <a:ext uri="{9D8B030D-6E8A-4147-A177-3AD203B41FA5}">
                      <a16:colId xmlns:a16="http://schemas.microsoft.com/office/drawing/2014/main" val="20001"/>
                    </a:ext>
                  </a:extLst>
                </a:gridCol>
              </a:tblGrid>
              <a:tr h="811423">
                <a:tc>
                  <a:txBody>
                    <a:bodyPr/>
                    <a:lstStyle/>
                    <a:p>
                      <a:pPr algn="ctr">
                        <a:lnSpc>
                          <a:spcPct val="150000"/>
                        </a:lnSpc>
                      </a:pPr>
                      <a:r>
                        <a:rPr lang="zh-CN" altLang="en-US" sz="2400" dirty="0">
                          <a:solidFill>
                            <a:schemeClr val="bg1"/>
                          </a:solidFill>
                          <a:sym typeface="+mn-ea"/>
                        </a:rPr>
                        <a:t>无连接服务</a:t>
                      </a:r>
                      <a:endParaRPr lang="zh-CN" altLang="en-US" sz="2400" b="0" dirty="0">
                        <a:solidFill>
                          <a:schemeClr val="bg1"/>
                        </a:solidFill>
                        <a:latin typeface="微软雅黑" panose="020B0503020204020204" charset="-122"/>
                        <a:ea typeface="微软雅黑" panose="020B0503020204020204" charset="-122"/>
                        <a:sym typeface="+mn-ea"/>
                      </a:endParaRPr>
                    </a:p>
                  </a:txBody>
                  <a:tcPr anchor="ctr"/>
                </a:tc>
                <a:tc>
                  <a:txBody>
                    <a:bodyPr/>
                    <a:lstStyle/>
                    <a:p>
                      <a:pPr algn="ctr">
                        <a:lnSpc>
                          <a:spcPct val="150000"/>
                        </a:lnSpc>
                      </a:pPr>
                      <a:r>
                        <a:rPr lang="zh-CN" altLang="en-US" sz="2400" dirty="0">
                          <a:solidFill>
                            <a:schemeClr val="bg1"/>
                          </a:solidFill>
                          <a:sym typeface="+mn-ea"/>
                        </a:rPr>
                        <a:t>面向连接服务</a:t>
                      </a:r>
                      <a:endParaRPr lang="zh-CN" altLang="en-US" sz="2400" b="0" dirty="0">
                        <a:solidFill>
                          <a:schemeClr val="bg1"/>
                        </a:solidFill>
                        <a:latin typeface="微软雅黑" panose="020B0503020204020204" charset="-122"/>
                        <a:ea typeface="微软雅黑" panose="020B0503020204020204" charset="-122"/>
                        <a:sym typeface="+mn-ea"/>
                      </a:endParaRPr>
                    </a:p>
                  </a:txBody>
                  <a:tcPr anchor="ctr"/>
                </a:tc>
                <a:extLst>
                  <a:ext uri="{0D108BD9-81ED-4DB2-BD59-A6C34878D82A}">
                    <a16:rowId xmlns:a16="http://schemas.microsoft.com/office/drawing/2014/main" val="10000"/>
                  </a:ext>
                </a:extLst>
              </a:tr>
              <a:tr h="1254831">
                <a:tc>
                  <a:txBody>
                    <a:bodyPr/>
                    <a:lstStyle/>
                    <a:p>
                      <a:pPr fontAlgn="auto">
                        <a:lnSpc>
                          <a:spcPct val="150000"/>
                        </a:lnSpc>
                      </a:pPr>
                      <a:r>
                        <a:rPr lang="zh-CN" altLang="en-US" sz="2400" dirty="0"/>
                        <a:t>数据传输之前：</a:t>
                      </a:r>
                      <a:r>
                        <a:rPr lang="zh-CN" altLang="en-US" sz="2400" dirty="0">
                          <a:solidFill>
                            <a:srgbClr val="FF0000"/>
                          </a:solidFill>
                        </a:rPr>
                        <a:t>无需</a:t>
                      </a:r>
                      <a:r>
                        <a:rPr lang="zh-CN" altLang="en-US" sz="2400" dirty="0"/>
                        <a:t>与对端进行任何信息交换，直接构造传输层报文段并向接收端发送。</a:t>
                      </a:r>
                      <a:endParaRPr lang="zh-CN" altLang="en-US" sz="2400" dirty="0">
                        <a:latin typeface="微软雅黑" panose="020B0503020204020204" charset="-122"/>
                        <a:ea typeface="微软雅黑" panose="020B0503020204020204" charset="-122"/>
                      </a:endParaRPr>
                    </a:p>
                  </a:txBody>
                  <a:tcPr anchor="ctr"/>
                </a:tc>
                <a:tc>
                  <a:txBody>
                    <a:bodyPr/>
                    <a:lstStyle/>
                    <a:p>
                      <a:pPr fontAlgn="auto">
                        <a:lnSpc>
                          <a:spcPct val="150000"/>
                        </a:lnSpc>
                      </a:pPr>
                      <a:r>
                        <a:rPr lang="zh-CN" altLang="en-US" sz="2400" dirty="0">
                          <a:solidFill>
                            <a:schemeClr val="bg1"/>
                          </a:solidFill>
                        </a:rPr>
                        <a:t>数据传输之前：需要双方交换一些控制信息，建立逻辑连接，然后再传输数据，传输结束后还需要拆除连接</a:t>
                      </a:r>
                      <a:endParaRPr lang="zh-CN" altLang="en-US" sz="2400" dirty="0">
                        <a:solidFill>
                          <a:schemeClr val="bg1"/>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1254831">
                <a:tc>
                  <a:txBody>
                    <a:bodyPr/>
                    <a:lstStyle/>
                    <a:p>
                      <a:pPr>
                        <a:lnSpc>
                          <a:spcPct val="150000"/>
                        </a:lnSpc>
                      </a:pPr>
                      <a:r>
                        <a:rPr lang="zh-CN" altLang="en-US" sz="2400" dirty="0"/>
                        <a:t>类似于信件通信</a:t>
                      </a:r>
                      <a:endParaRPr lang="zh-CN" altLang="en-US" sz="2400" dirty="0">
                        <a:latin typeface="微软雅黑" panose="020B0503020204020204" charset="-122"/>
                        <a:ea typeface="微软雅黑" panose="020B0503020204020204" charset="-122"/>
                      </a:endParaRPr>
                    </a:p>
                  </a:txBody>
                  <a:tcPr anchor="ctr"/>
                </a:tc>
                <a:tc>
                  <a:txBody>
                    <a:bodyPr/>
                    <a:lstStyle/>
                    <a:p>
                      <a:pPr>
                        <a:lnSpc>
                          <a:spcPct val="150000"/>
                        </a:lnSpc>
                      </a:pPr>
                      <a:r>
                        <a:rPr lang="zh-CN" altLang="en-US" sz="2400" dirty="0">
                          <a:solidFill>
                            <a:schemeClr val="bg1"/>
                          </a:solidFill>
                        </a:rPr>
                        <a:t>类似于电话通信</a:t>
                      </a:r>
                      <a:endParaRPr lang="zh-CN" altLang="en-US" sz="2400" dirty="0">
                        <a:solidFill>
                          <a:schemeClr val="bg1"/>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bl>
          </a:graphicData>
        </a:graphic>
      </p:graphicFrame>
      <p:grpSp>
        <p:nvGrpSpPr>
          <p:cNvPr id="10" name="组合 9"/>
          <p:cNvGrpSpPr/>
          <p:nvPr/>
        </p:nvGrpSpPr>
        <p:grpSpPr>
          <a:xfrm>
            <a:off x="6795483" y="28137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无连接服务与面向连接服务</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62863" y="227455"/>
            <a:ext cx="2723823"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3.1.3</a:t>
            </a:r>
            <a:r>
              <a:rPr lang="zh-CN" altLang="en-US" sz="1200" dirty="0">
                <a:solidFill>
                  <a:schemeClr val="bg1">
                    <a:lumMod val="75000"/>
                  </a:schemeClr>
                </a:solidFill>
                <a:latin typeface="SimSun" charset="-122"/>
                <a:ea typeface="SimSun" charset="-122"/>
                <a:cs typeface="SimSun" charset="-122"/>
              </a:rPr>
              <a:t>三、无连接服务与面向连接服务</a:t>
            </a:r>
          </a:p>
        </p:txBody>
      </p:sp>
      <p:sp>
        <p:nvSpPr>
          <p:cNvPr id="17" name="文本框 2"/>
          <p:cNvSpPr txBox="1"/>
          <p:nvPr>
            <p:custDataLst>
              <p:tags r:id="rId1"/>
            </p:custDataLst>
          </p:nvPr>
        </p:nvSpPr>
        <p:spPr>
          <a:xfrm>
            <a:off x="162863" y="851322"/>
            <a:ext cx="77192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：无连接服务与面向连接服务</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8700960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33244550"/>
              </p:ext>
            </p:extLst>
          </p:nvPr>
        </p:nvGraphicFramePr>
        <p:xfrm>
          <a:off x="500378" y="2183070"/>
          <a:ext cx="11356264" cy="3738971"/>
        </p:xfrm>
        <a:graphic>
          <a:graphicData uri="http://schemas.openxmlformats.org/drawingml/2006/table">
            <a:tbl>
              <a:tblPr firstRow="1" bandRow="1">
                <a:tableStyleId>{5940675A-B579-460E-94D1-54222C63F5DA}</a:tableStyleId>
              </a:tblPr>
              <a:tblGrid>
                <a:gridCol w="5654009">
                  <a:extLst>
                    <a:ext uri="{9D8B030D-6E8A-4147-A177-3AD203B41FA5}">
                      <a16:colId xmlns:a16="http://schemas.microsoft.com/office/drawing/2014/main" val="20000"/>
                    </a:ext>
                  </a:extLst>
                </a:gridCol>
                <a:gridCol w="5702255">
                  <a:extLst>
                    <a:ext uri="{9D8B030D-6E8A-4147-A177-3AD203B41FA5}">
                      <a16:colId xmlns:a16="http://schemas.microsoft.com/office/drawing/2014/main" val="20001"/>
                    </a:ext>
                  </a:extLst>
                </a:gridCol>
              </a:tblGrid>
              <a:tr h="811423">
                <a:tc>
                  <a:txBody>
                    <a:bodyPr/>
                    <a:lstStyle/>
                    <a:p>
                      <a:pPr algn="ctr">
                        <a:lnSpc>
                          <a:spcPct val="150000"/>
                        </a:lnSpc>
                      </a:pPr>
                      <a:r>
                        <a:rPr lang="zh-CN" altLang="en-US" sz="2400" dirty="0">
                          <a:solidFill>
                            <a:srgbClr val="FF0000"/>
                          </a:solidFill>
                          <a:sym typeface="+mn-ea"/>
                        </a:rPr>
                        <a:t>无连接</a:t>
                      </a:r>
                      <a:r>
                        <a:rPr lang="zh-CN" altLang="en-US" sz="2400" dirty="0">
                          <a:sym typeface="+mn-ea"/>
                        </a:rPr>
                        <a:t>服务</a:t>
                      </a:r>
                      <a:endParaRPr lang="zh-CN" altLang="en-US" sz="2400" b="0" dirty="0">
                        <a:solidFill>
                          <a:schemeClr val="tx1"/>
                        </a:solidFill>
                        <a:latin typeface="微软雅黑" panose="020B0503020204020204" charset="-122"/>
                        <a:ea typeface="微软雅黑" panose="020B0503020204020204" charset="-122"/>
                        <a:sym typeface="+mn-ea"/>
                      </a:endParaRPr>
                    </a:p>
                  </a:txBody>
                  <a:tcPr anchor="ctr"/>
                </a:tc>
                <a:tc>
                  <a:txBody>
                    <a:bodyPr/>
                    <a:lstStyle/>
                    <a:p>
                      <a:pPr algn="ctr">
                        <a:lnSpc>
                          <a:spcPct val="150000"/>
                        </a:lnSpc>
                      </a:pPr>
                      <a:r>
                        <a:rPr lang="zh-CN" altLang="en-US" sz="2400" dirty="0">
                          <a:solidFill>
                            <a:schemeClr val="bg1"/>
                          </a:solidFill>
                          <a:sym typeface="+mn-ea"/>
                        </a:rPr>
                        <a:t>面向连接服务</a:t>
                      </a:r>
                      <a:endParaRPr lang="zh-CN" altLang="en-US" sz="2400" b="0" dirty="0">
                        <a:solidFill>
                          <a:schemeClr val="bg1"/>
                        </a:solidFill>
                        <a:latin typeface="微软雅黑" panose="020B0503020204020204" charset="-122"/>
                        <a:ea typeface="微软雅黑" panose="020B0503020204020204" charset="-122"/>
                        <a:sym typeface="+mn-ea"/>
                      </a:endParaRPr>
                    </a:p>
                  </a:txBody>
                  <a:tcPr anchor="ctr"/>
                </a:tc>
                <a:extLst>
                  <a:ext uri="{0D108BD9-81ED-4DB2-BD59-A6C34878D82A}">
                    <a16:rowId xmlns:a16="http://schemas.microsoft.com/office/drawing/2014/main" val="10000"/>
                  </a:ext>
                </a:extLst>
              </a:tr>
              <a:tr h="1254831">
                <a:tc>
                  <a:txBody>
                    <a:bodyPr/>
                    <a:lstStyle/>
                    <a:p>
                      <a:pPr fontAlgn="auto">
                        <a:lnSpc>
                          <a:spcPct val="150000"/>
                        </a:lnSpc>
                      </a:pPr>
                      <a:r>
                        <a:rPr lang="zh-CN" altLang="en-US" sz="2400" dirty="0"/>
                        <a:t>数据传输之前：</a:t>
                      </a:r>
                      <a:r>
                        <a:rPr lang="zh-CN" altLang="en-US" sz="2400" dirty="0">
                          <a:solidFill>
                            <a:srgbClr val="FF0000"/>
                          </a:solidFill>
                        </a:rPr>
                        <a:t>无需</a:t>
                      </a:r>
                      <a:r>
                        <a:rPr lang="zh-CN" altLang="en-US" sz="2400" dirty="0"/>
                        <a:t>与对端进行任何信息交换，直接构造传输层报文段并向接收端发送。</a:t>
                      </a:r>
                      <a:endParaRPr lang="zh-CN" altLang="en-US" sz="2400" dirty="0">
                        <a:latin typeface="微软雅黑" panose="020B0503020204020204" charset="-122"/>
                        <a:ea typeface="微软雅黑" panose="020B0503020204020204" charset="-122"/>
                      </a:endParaRPr>
                    </a:p>
                  </a:txBody>
                  <a:tcPr anchor="ctr"/>
                </a:tc>
                <a:tc>
                  <a:txBody>
                    <a:bodyPr/>
                    <a:lstStyle/>
                    <a:p>
                      <a:pPr fontAlgn="auto">
                        <a:lnSpc>
                          <a:spcPct val="150000"/>
                        </a:lnSpc>
                      </a:pPr>
                      <a:r>
                        <a:rPr lang="zh-CN" altLang="en-US" sz="2400" dirty="0">
                          <a:solidFill>
                            <a:schemeClr val="bg1"/>
                          </a:solidFill>
                        </a:rPr>
                        <a:t>数据传输之前：需要双方交换一些控制信息，建立逻辑连接，然后再传输数据，传输结束后还需要拆除连接</a:t>
                      </a:r>
                      <a:endParaRPr lang="zh-CN" altLang="en-US" sz="2400" dirty="0">
                        <a:solidFill>
                          <a:schemeClr val="bg1"/>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1"/>
                  </a:ext>
                </a:extLst>
              </a:tr>
              <a:tr h="1254831">
                <a:tc>
                  <a:txBody>
                    <a:bodyPr/>
                    <a:lstStyle/>
                    <a:p>
                      <a:pPr>
                        <a:lnSpc>
                          <a:spcPct val="150000"/>
                        </a:lnSpc>
                      </a:pPr>
                      <a:r>
                        <a:rPr lang="zh-CN" altLang="en-US" sz="2400" dirty="0"/>
                        <a:t>类似于信件通信</a:t>
                      </a:r>
                      <a:endParaRPr lang="zh-CN" altLang="en-US" sz="2400" dirty="0">
                        <a:latin typeface="微软雅黑" panose="020B0503020204020204" charset="-122"/>
                        <a:ea typeface="微软雅黑" panose="020B0503020204020204" charset="-122"/>
                      </a:endParaRPr>
                    </a:p>
                  </a:txBody>
                  <a:tcPr anchor="ctr"/>
                </a:tc>
                <a:tc>
                  <a:txBody>
                    <a:bodyPr/>
                    <a:lstStyle/>
                    <a:p>
                      <a:pPr>
                        <a:lnSpc>
                          <a:spcPct val="150000"/>
                        </a:lnSpc>
                      </a:pPr>
                      <a:r>
                        <a:rPr lang="zh-CN" altLang="en-US" sz="2400" dirty="0">
                          <a:solidFill>
                            <a:schemeClr val="bg1"/>
                          </a:solidFill>
                        </a:rPr>
                        <a:t>类似于电话通信</a:t>
                      </a:r>
                      <a:endParaRPr lang="zh-CN" altLang="en-US" sz="2400" dirty="0">
                        <a:solidFill>
                          <a:schemeClr val="bg1"/>
                        </a:solidFill>
                        <a:latin typeface="微软雅黑" panose="020B0503020204020204" charset="-122"/>
                        <a:ea typeface="微软雅黑" panose="020B0503020204020204" charset="-122"/>
                      </a:endParaRPr>
                    </a:p>
                  </a:txBody>
                  <a:tcPr anchor="ctr"/>
                </a:tc>
                <a:extLst>
                  <a:ext uri="{0D108BD9-81ED-4DB2-BD59-A6C34878D82A}">
                    <a16:rowId xmlns:a16="http://schemas.microsoft.com/office/drawing/2014/main" val="10002"/>
                  </a:ext>
                </a:extLst>
              </a:tr>
            </a:tbl>
          </a:graphicData>
        </a:graphic>
      </p:graphicFrame>
      <p:grpSp>
        <p:nvGrpSpPr>
          <p:cNvPr id="10" name="组合 9"/>
          <p:cNvGrpSpPr/>
          <p:nvPr/>
        </p:nvGrpSpPr>
        <p:grpSpPr>
          <a:xfrm>
            <a:off x="6795483" y="281374"/>
            <a:ext cx="5386167" cy="1247734"/>
            <a:chOff x="7258066" y="281374"/>
            <a:chExt cx="5386167" cy="1247734"/>
          </a:xfrm>
        </p:grpSpPr>
        <p:sp>
          <p:nvSpPr>
            <p:cNvPr id="11" name="左大括号 10"/>
            <p:cNvSpPr/>
            <p:nvPr/>
          </p:nvSpPr>
          <p:spPr>
            <a:xfrm>
              <a:off x="9063603" y="402704"/>
              <a:ext cx="439455" cy="952739"/>
            </a:xfrm>
            <a:prstGeom prst="leftBrace">
              <a:avLst>
                <a:gd name="adj1" fmla="val 8333"/>
                <a:gd name="adj2" fmla="val 4781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9689578" y="281374"/>
              <a:ext cx="1338828"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传输层功能</a:t>
              </a:r>
              <a:endParaRPr lang="zh-CN" altLang="en-US" kern="900" spc="-100" dirty="0">
                <a:latin typeface="黑体" panose="02010609060101010101" pitchFamily="49" charset="-122"/>
                <a:ea typeface="黑体" panose="02010609060101010101" pitchFamily="49" charset="-122"/>
              </a:endParaRPr>
            </a:p>
          </p:txBody>
        </p:sp>
        <p:sp>
          <p:nvSpPr>
            <p:cNvPr id="13" name="矩形 12"/>
            <p:cNvSpPr/>
            <p:nvPr/>
          </p:nvSpPr>
          <p:spPr>
            <a:xfrm>
              <a:off x="9689578" y="1231591"/>
              <a:ext cx="2954655" cy="297517"/>
            </a:xfrm>
            <a:prstGeom prst="rect">
              <a:avLst/>
            </a:prstGeom>
          </p:spPr>
          <p:txBody>
            <a:bodyPr wrap="none">
              <a:spAutoFit/>
            </a:bodyPr>
            <a:lstStyle/>
            <a:p>
              <a:pPr algn="ctr">
                <a:lnSpc>
                  <a:spcPts val="1600"/>
                </a:lnSpc>
              </a:pPr>
              <a:r>
                <a:rPr lang="zh-CN" altLang="en-US" dirty="0">
                  <a:solidFill>
                    <a:srgbClr val="FF0000"/>
                  </a:solidFill>
                  <a:latin typeface="黑体" panose="02010609060101010101" pitchFamily="49" charset="-122"/>
                  <a:ea typeface="黑体" panose="02010609060101010101" pitchFamily="49" charset="-122"/>
                  <a:sym typeface="+mn-ea"/>
                </a:rPr>
                <a:t>无连接服务与面向连接服务</a:t>
              </a:r>
              <a:endParaRPr lang="zh-CN" altLang="en-US" kern="900" spc="-100" dirty="0">
                <a:solidFill>
                  <a:srgbClr val="FF0000"/>
                </a:solidFill>
                <a:latin typeface="黑体" panose="02010609060101010101" pitchFamily="49" charset="-122"/>
                <a:ea typeface="黑体" panose="02010609060101010101" pitchFamily="49" charset="-122"/>
              </a:endParaRPr>
            </a:p>
          </p:txBody>
        </p:sp>
        <p:sp>
          <p:nvSpPr>
            <p:cNvPr id="14" name="矩形 13"/>
            <p:cNvSpPr/>
            <p:nvPr/>
          </p:nvSpPr>
          <p:spPr>
            <a:xfrm>
              <a:off x="7258066" y="681909"/>
              <a:ext cx="2044149" cy="369332"/>
            </a:xfrm>
            <a:prstGeom prst="rect">
              <a:avLst/>
            </a:prstGeom>
          </p:spPr>
          <p:txBody>
            <a:bodyPr wrap="none">
              <a:spAutoFit/>
            </a:bodyPr>
            <a:lstStyle/>
            <a:p>
              <a:r>
                <a:rPr lang="zh-CN" altLang="en-US" b="1" dirty="0">
                  <a:latin typeface="黑体" panose="02010609060101010101" pitchFamily="49" charset="-122"/>
                  <a:ea typeface="黑体" panose="02010609060101010101" pitchFamily="49" charset="-122"/>
                  <a:sym typeface="+mn-ea"/>
                </a:rPr>
                <a:t>传输层的基本服务</a:t>
              </a:r>
              <a:endParaRPr lang="zh-CN" altLang="en-US" dirty="0"/>
            </a:p>
          </p:txBody>
        </p:sp>
        <p:sp>
          <p:nvSpPr>
            <p:cNvPr id="15" name="矩形 14"/>
            <p:cNvSpPr/>
            <p:nvPr/>
          </p:nvSpPr>
          <p:spPr>
            <a:xfrm>
              <a:off x="9689578" y="756482"/>
              <a:ext cx="2031325" cy="297517"/>
            </a:xfrm>
            <a:prstGeom prst="rect">
              <a:avLst/>
            </a:prstGeom>
          </p:spPr>
          <p:txBody>
            <a:bodyPr wrap="none">
              <a:spAutoFit/>
            </a:bodyPr>
            <a:lstStyle/>
            <a:p>
              <a:pPr algn="ctr">
                <a:lnSpc>
                  <a:spcPts val="1600"/>
                </a:lnSpc>
              </a:pPr>
              <a:r>
                <a:rPr lang="zh-CN" altLang="en-US" dirty="0">
                  <a:latin typeface="黑体" panose="02010609060101010101" pitchFamily="49" charset="-122"/>
                  <a:ea typeface="黑体" panose="02010609060101010101" pitchFamily="49" charset="-122"/>
                  <a:sym typeface="+mn-ea"/>
                </a:rPr>
                <a:t>传输层寻址与端口</a:t>
              </a:r>
              <a:endParaRPr lang="zh-CN" altLang="en-US" kern="900" spc="-100" dirty="0">
                <a:latin typeface="黑体" panose="02010609060101010101" pitchFamily="49" charset="-122"/>
                <a:ea typeface="黑体" panose="02010609060101010101" pitchFamily="49" charset="-122"/>
              </a:endParaRPr>
            </a:p>
          </p:txBody>
        </p:sp>
      </p:grpSp>
      <p:sp>
        <p:nvSpPr>
          <p:cNvPr id="16" name="矩形 15"/>
          <p:cNvSpPr/>
          <p:nvPr/>
        </p:nvSpPr>
        <p:spPr>
          <a:xfrm>
            <a:off x="162863" y="227455"/>
            <a:ext cx="2723823" cy="276999"/>
          </a:xfrm>
          <a:prstGeom prst="rect">
            <a:avLst/>
          </a:prstGeom>
        </p:spPr>
        <p:txBody>
          <a:bodyPr wrap="none">
            <a:spAutoFit/>
          </a:bodyPr>
          <a:lstStyle/>
          <a:p>
            <a:r>
              <a:rPr lang="en-US" altLang="zh-CN" sz="1200" dirty="0">
                <a:solidFill>
                  <a:schemeClr val="bg1">
                    <a:lumMod val="75000"/>
                  </a:schemeClr>
                </a:solidFill>
                <a:latin typeface="SimSun" charset="-122"/>
                <a:ea typeface="SimSun" charset="-122"/>
                <a:cs typeface="SimSun" charset="-122"/>
              </a:rPr>
              <a:t>3.1.3</a:t>
            </a:r>
            <a:r>
              <a:rPr lang="zh-CN" altLang="en-US" sz="1200" dirty="0">
                <a:solidFill>
                  <a:schemeClr val="bg1">
                    <a:lumMod val="75000"/>
                  </a:schemeClr>
                </a:solidFill>
                <a:latin typeface="SimSun" charset="-122"/>
                <a:ea typeface="SimSun" charset="-122"/>
                <a:cs typeface="SimSun" charset="-122"/>
              </a:rPr>
              <a:t>三、无连接服务与面向连接服务</a:t>
            </a:r>
          </a:p>
        </p:txBody>
      </p:sp>
      <p:sp>
        <p:nvSpPr>
          <p:cNvPr id="17" name="文本框 2"/>
          <p:cNvSpPr txBox="1"/>
          <p:nvPr>
            <p:custDataLst>
              <p:tags r:id="rId1"/>
            </p:custDataLst>
          </p:nvPr>
        </p:nvSpPr>
        <p:spPr>
          <a:xfrm>
            <a:off x="162863" y="851322"/>
            <a:ext cx="7719265"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：无连接服务与面向连接服务</a:t>
            </a:r>
            <a:r>
              <a:rPr lang="en-US" altLang="zh-CN"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选择</a:t>
            </a:r>
            <a:r>
              <a:rPr lang="en-US" altLang="zh-CN" sz="2800" b="0" dirty="0">
                <a:solidFill>
                  <a:schemeClr val="tx1"/>
                </a:solidFill>
                <a:latin typeface="黑体" panose="02010609060101010101" pitchFamily="49" charset="-122"/>
                <a:ea typeface="黑体" panose="02010609060101010101" pitchFamily="49" charset="-122"/>
                <a:sym typeface="+mn-ea"/>
              </a:rPr>
              <a:t>】</a:t>
            </a:r>
          </a:p>
        </p:txBody>
      </p:sp>
    </p:spTree>
    <p:extLst>
      <p:ext uri="{BB962C8B-B14F-4D97-AF65-F5344CB8AC3E}">
        <p14:creationId xmlns:p14="http://schemas.microsoft.com/office/powerpoint/2010/main" val="5885213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1.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2.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8.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9.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13589</Words>
  <Application>Microsoft Macintosh PowerPoint</Application>
  <PresentationFormat>宽屏</PresentationFormat>
  <Paragraphs>2383</Paragraphs>
  <Slides>214</Slides>
  <Notes>83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214</vt:i4>
      </vt:variant>
    </vt:vector>
  </HeadingPairs>
  <TitlesOfParts>
    <vt:vector size="224" baseType="lpstr">
      <vt:lpstr>等线</vt:lpstr>
      <vt:lpstr>黑体</vt:lpstr>
      <vt:lpstr>宋体</vt:lpstr>
      <vt:lpstr>Microsoft YaHei</vt:lpstr>
      <vt:lpstr>Microsoft YaHei</vt:lpstr>
      <vt:lpstr>ArialMT</vt:lpstr>
      <vt:lpstr>MicrosoftYaHei</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178033415@qq.com</cp:lastModifiedBy>
  <cp:revision>504</cp:revision>
  <cp:lastPrinted>2019-08-29T10:52:55Z</cp:lastPrinted>
  <dcterms:created xsi:type="dcterms:W3CDTF">2017-08-03T09:01:00Z</dcterms:created>
  <dcterms:modified xsi:type="dcterms:W3CDTF">2020-08-06T10:27:55Z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