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tags/tag42.xml" ContentType="application/vnd.openxmlformats-officedocument.presentationml.tags+xml"/>
  <Override PartName="/ppt/notesSlides/notesSlide25.xml" ContentType="application/vnd.openxmlformats-officedocument.presentationml.notesSlide+xml"/>
  <Override PartName="/ppt/tags/tag43.xml" ContentType="application/vnd.openxmlformats-officedocument.presentationml.tags+xml"/>
  <Override PartName="/ppt/notesSlides/notesSlide26.xml" ContentType="application/vnd.openxmlformats-officedocument.presentationml.notesSlide+xml"/>
  <Override PartName="/ppt/tags/tag44.xml" ContentType="application/vnd.openxmlformats-officedocument.presentationml.tags+xml"/>
  <Override PartName="/ppt/notesSlides/notesSlide27.xml" ContentType="application/vnd.openxmlformats-officedocument.presentationml.notesSlide+xml"/>
  <Override PartName="/ppt/tags/tag45.xml" ContentType="application/vnd.openxmlformats-officedocument.presentationml.tags+xml"/>
  <Override PartName="/ppt/notesSlides/notesSlide28.xml" ContentType="application/vnd.openxmlformats-officedocument.presentationml.notesSlide+xml"/>
  <Override PartName="/ppt/tags/tag46.xml" ContentType="application/vnd.openxmlformats-officedocument.presentationml.tags+xml"/>
  <Override PartName="/ppt/notesSlides/notesSlide2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0.xml" ContentType="application/vnd.openxmlformats-officedocument.presentationml.notesSlide+xml"/>
  <Override PartName="/ppt/tags/tag56.xml" ContentType="application/vnd.openxmlformats-officedocument.presentationml.tags+xml"/>
  <Override PartName="/ppt/notesSlides/notesSlide31.xml" ContentType="application/vnd.openxmlformats-officedocument.presentationml.notesSlide+xml"/>
  <Override PartName="/ppt/tags/tag57.xml" ContentType="application/vnd.openxmlformats-officedocument.presentationml.tags+xml"/>
  <Override PartName="/ppt/notesSlides/notesSlide32.xml" ContentType="application/vnd.openxmlformats-officedocument.presentationml.notesSlide+xml"/>
  <Override PartName="/ppt/tags/tag58.xml" ContentType="application/vnd.openxmlformats-officedocument.presentationml.tags+xml"/>
  <Override PartName="/ppt/notesSlides/notesSlide33.xml" ContentType="application/vnd.openxmlformats-officedocument.presentationml.notesSlide+xml"/>
  <Override PartName="/ppt/tags/tag59.xml" ContentType="application/vnd.openxmlformats-officedocument.presentationml.tags+xml"/>
  <Override PartName="/ppt/notesSlides/notesSlide34.xml" ContentType="application/vnd.openxmlformats-officedocument.presentationml.notesSlide+xml"/>
  <Override PartName="/ppt/tags/tag60.xml" ContentType="application/vnd.openxmlformats-officedocument.presentationml.tags+xml"/>
  <Override PartName="/ppt/notesSlides/notesSlide35.xml" ContentType="application/vnd.openxmlformats-officedocument.presentationml.notesSlide+xml"/>
  <Override PartName="/ppt/tags/tag61.xml" ContentType="application/vnd.openxmlformats-officedocument.presentationml.tags+xml"/>
  <Override PartName="/ppt/notesSlides/notesSlide36.xml" ContentType="application/vnd.openxmlformats-officedocument.presentationml.notesSlide+xml"/>
  <Override PartName="/ppt/tags/tag62.xml" ContentType="application/vnd.openxmlformats-officedocument.presentationml.tags+xml"/>
  <Override PartName="/ppt/notesSlides/notesSlide37.xml" ContentType="application/vnd.openxmlformats-officedocument.presentationml.notesSlide+xml"/>
  <Override PartName="/ppt/tags/tag63.xml" ContentType="application/vnd.openxmlformats-officedocument.presentationml.tags+xml"/>
  <Override PartName="/ppt/notesSlides/notesSlide38.xml" ContentType="application/vnd.openxmlformats-officedocument.presentationml.notesSlide+xml"/>
  <Override PartName="/ppt/tags/tag64.xml" ContentType="application/vnd.openxmlformats-officedocument.presentationml.tags+xml"/>
  <Override PartName="/ppt/notesSlides/notesSlide39.xml" ContentType="application/vnd.openxmlformats-officedocument.presentationml.notesSlide+xml"/>
  <Override PartName="/ppt/tags/tag65.xml" ContentType="application/vnd.openxmlformats-officedocument.presentationml.tags+xml"/>
  <Override PartName="/ppt/notesSlides/notesSlide40.xml" ContentType="application/vnd.openxmlformats-officedocument.presentationml.notesSlide+xml"/>
  <Override PartName="/ppt/tags/tag66.xml" ContentType="application/vnd.openxmlformats-officedocument.presentationml.tags+xml"/>
  <Override PartName="/ppt/notesSlides/notesSlide41.xml" ContentType="application/vnd.openxmlformats-officedocument.presentationml.notesSlide+xml"/>
  <Override PartName="/ppt/tags/tag67.xml" ContentType="application/vnd.openxmlformats-officedocument.presentationml.tags+xml"/>
  <Override PartName="/ppt/notesSlides/notesSlide42.xml" ContentType="application/vnd.openxmlformats-officedocument.presentationml.notesSlide+xml"/>
  <Override PartName="/ppt/tags/tag68.xml" ContentType="application/vnd.openxmlformats-officedocument.presentationml.tags+xml"/>
  <Override PartName="/ppt/notesSlides/notesSlide43.xml" ContentType="application/vnd.openxmlformats-officedocument.presentationml.notesSlide+xml"/>
  <Override PartName="/ppt/tags/tag69.xml" ContentType="application/vnd.openxmlformats-officedocument.presentationml.tags+xml"/>
  <Override PartName="/ppt/notesSlides/notesSlide44.xml" ContentType="application/vnd.openxmlformats-officedocument.presentationml.notesSlide+xml"/>
  <Override PartName="/ppt/tags/tag70.xml" ContentType="application/vnd.openxmlformats-officedocument.presentationml.tags+xml"/>
  <Override PartName="/ppt/notesSlides/notesSlide45.xml" ContentType="application/vnd.openxmlformats-officedocument.presentationml.notesSlide+xml"/>
  <Override PartName="/ppt/tags/tag71.xml" ContentType="application/vnd.openxmlformats-officedocument.presentationml.tags+xml"/>
  <Override PartName="/ppt/notesSlides/notesSlide46.xml" ContentType="application/vnd.openxmlformats-officedocument.presentationml.notesSlide+xml"/>
  <Override PartName="/ppt/tags/tag72.xml" ContentType="application/vnd.openxmlformats-officedocument.presentationml.tags+xml"/>
  <Override PartName="/ppt/notesSlides/notesSlide47.xml" ContentType="application/vnd.openxmlformats-officedocument.presentationml.notesSlide+xml"/>
  <Override PartName="/ppt/tags/tag73.xml" ContentType="application/vnd.openxmlformats-officedocument.presentationml.tags+xml"/>
  <Override PartName="/ppt/notesSlides/notesSlide48.xml" ContentType="application/vnd.openxmlformats-officedocument.presentationml.notesSlide+xml"/>
  <Override PartName="/ppt/tags/tag74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77.xml" ContentType="application/vnd.openxmlformats-officedocument.presentationml.tags+xml"/>
  <Override PartName="/ppt/notesSlides/notesSlide55.xml" ContentType="application/vnd.openxmlformats-officedocument.presentationml.notesSlide+xml"/>
  <Override PartName="/ppt/tags/tag78.xml" ContentType="application/vnd.openxmlformats-officedocument.presentationml.tags+xml"/>
  <Override PartName="/ppt/notesSlides/notesSlide56.xml" ContentType="application/vnd.openxmlformats-officedocument.presentationml.notesSlide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tags/tag80.xml" ContentType="application/vnd.openxmlformats-officedocument.presentationml.tags+xml"/>
  <Override PartName="/ppt/notesSlides/notesSlide58.xml" ContentType="application/vnd.openxmlformats-officedocument.presentationml.notesSlide+xml"/>
  <Override PartName="/ppt/tags/tag81.xml" ContentType="application/vnd.openxmlformats-officedocument.presentationml.tags+xml"/>
  <Override PartName="/ppt/notesSlides/notesSlide59.xml" ContentType="application/vnd.openxmlformats-officedocument.presentationml.notesSlide+xml"/>
  <Override PartName="/ppt/tags/tag82.xml" ContentType="application/vnd.openxmlformats-officedocument.presentationml.tags+xml"/>
  <Override PartName="/ppt/notesSlides/notesSlide60.xml" ContentType="application/vnd.openxmlformats-officedocument.presentationml.notesSlide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84.xml" ContentType="application/vnd.openxmlformats-officedocument.presentationml.tags+xml"/>
  <Override PartName="/ppt/notesSlides/notesSlide6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3.xml" ContentType="application/vnd.openxmlformats-officedocument.presentationml.notesSlide+xml"/>
  <Override PartName="/ppt/tags/tag93.xml" ContentType="application/vnd.openxmlformats-officedocument.presentationml.tags+xml"/>
  <Override PartName="/ppt/notesSlides/notesSlide64.xml" ContentType="application/vnd.openxmlformats-officedocument.presentationml.notesSlide+xml"/>
  <Override PartName="/ppt/tags/tag94.xml" ContentType="application/vnd.openxmlformats-officedocument.presentationml.tags+xml"/>
  <Override PartName="/ppt/notesSlides/notesSlide65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66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67.xml" ContentType="application/vnd.openxmlformats-officedocument.presentationml.notesSlide+xml"/>
  <Override PartName="/ppt/tags/tag108.xml" ContentType="application/vnd.openxmlformats-officedocument.presentationml.tags+xml"/>
  <Override PartName="/ppt/notesSlides/notesSlide6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69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70.xml" ContentType="application/vnd.openxmlformats-officedocument.presentationml.notesSlide+xml"/>
  <Override PartName="/ppt/tags/tag119.xml" ContentType="application/vnd.openxmlformats-officedocument.presentationml.tags+xml"/>
  <Override PartName="/ppt/notesSlides/notesSlide71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handoutMasterIdLst>
    <p:handoutMasterId r:id="rId148"/>
  </p:handoutMasterIdLst>
  <p:sldIdLst>
    <p:sldId id="438" r:id="rId2"/>
    <p:sldId id="523" r:id="rId3"/>
    <p:sldId id="998" r:id="rId4"/>
    <p:sldId id="524" r:id="rId5"/>
    <p:sldId id="908" r:id="rId6"/>
    <p:sldId id="999" r:id="rId7"/>
    <p:sldId id="1000" r:id="rId8"/>
    <p:sldId id="526" r:id="rId9"/>
    <p:sldId id="527" r:id="rId10"/>
    <p:sldId id="1053" r:id="rId11"/>
    <p:sldId id="529" r:id="rId12"/>
    <p:sldId id="1054" r:id="rId13"/>
    <p:sldId id="1055" r:id="rId14"/>
    <p:sldId id="1056" r:id="rId15"/>
    <p:sldId id="1057" r:id="rId16"/>
    <p:sldId id="1058" r:id="rId17"/>
    <p:sldId id="532" r:id="rId18"/>
    <p:sldId id="1059" r:id="rId19"/>
    <p:sldId id="1063" r:id="rId20"/>
    <p:sldId id="533" r:id="rId21"/>
    <p:sldId id="1065" r:id="rId22"/>
    <p:sldId id="1066" r:id="rId23"/>
    <p:sldId id="1064" r:id="rId24"/>
    <p:sldId id="1068" r:id="rId25"/>
    <p:sldId id="1067" r:id="rId26"/>
    <p:sldId id="1060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6" r:id="rId35"/>
    <p:sldId id="547" r:id="rId36"/>
    <p:sldId id="548" r:id="rId37"/>
    <p:sldId id="549" r:id="rId38"/>
    <p:sldId id="550" r:id="rId39"/>
    <p:sldId id="551" r:id="rId40"/>
    <p:sldId id="1052" r:id="rId41"/>
    <p:sldId id="720" r:id="rId42"/>
    <p:sldId id="722" r:id="rId43"/>
    <p:sldId id="723" r:id="rId44"/>
    <p:sldId id="1070" r:id="rId45"/>
    <p:sldId id="1071" r:id="rId46"/>
    <p:sldId id="1072" r:id="rId47"/>
    <p:sldId id="1073" r:id="rId48"/>
    <p:sldId id="1074" r:id="rId49"/>
    <p:sldId id="1075" r:id="rId50"/>
    <p:sldId id="1076" r:id="rId51"/>
    <p:sldId id="1077" r:id="rId52"/>
    <p:sldId id="1078" r:id="rId53"/>
    <p:sldId id="1079" r:id="rId54"/>
    <p:sldId id="1080" r:id="rId55"/>
    <p:sldId id="1081" r:id="rId56"/>
    <p:sldId id="1082" r:id="rId57"/>
    <p:sldId id="1083" r:id="rId58"/>
    <p:sldId id="730" r:id="rId59"/>
    <p:sldId id="1086" r:id="rId60"/>
    <p:sldId id="1087" r:id="rId61"/>
    <p:sldId id="1088" r:id="rId62"/>
    <p:sldId id="1089" r:id="rId63"/>
    <p:sldId id="1004" r:id="rId64"/>
    <p:sldId id="1092" r:id="rId65"/>
    <p:sldId id="1091" r:id="rId66"/>
    <p:sldId id="1093" r:id="rId67"/>
    <p:sldId id="1097" r:id="rId68"/>
    <p:sldId id="1098" r:id="rId69"/>
    <p:sldId id="1099" r:id="rId70"/>
    <p:sldId id="1094" r:id="rId71"/>
    <p:sldId id="1095" r:id="rId72"/>
    <p:sldId id="1100" r:id="rId73"/>
    <p:sldId id="1096" r:id="rId74"/>
    <p:sldId id="1102" r:id="rId75"/>
    <p:sldId id="1101" r:id="rId76"/>
    <p:sldId id="1103" r:id="rId77"/>
    <p:sldId id="1104" r:id="rId78"/>
    <p:sldId id="734" r:id="rId79"/>
    <p:sldId id="1007" r:id="rId80"/>
    <p:sldId id="1008" r:id="rId81"/>
    <p:sldId id="1105" r:id="rId82"/>
    <p:sldId id="1108" r:id="rId83"/>
    <p:sldId id="1107" r:id="rId84"/>
    <p:sldId id="1109" r:id="rId85"/>
    <p:sldId id="1110" r:id="rId86"/>
    <p:sldId id="1113" r:id="rId87"/>
    <p:sldId id="1112" r:id="rId88"/>
    <p:sldId id="1111" r:id="rId89"/>
    <p:sldId id="1114" r:id="rId90"/>
    <p:sldId id="1115" r:id="rId91"/>
    <p:sldId id="742" r:id="rId92"/>
    <p:sldId id="743" r:id="rId93"/>
    <p:sldId id="748" r:id="rId94"/>
    <p:sldId id="749" r:id="rId95"/>
    <p:sldId id="754" r:id="rId96"/>
    <p:sldId id="755" r:id="rId97"/>
    <p:sldId id="1084" r:id="rId98"/>
    <p:sldId id="1085" r:id="rId99"/>
    <p:sldId id="922" r:id="rId100"/>
    <p:sldId id="923" r:id="rId101"/>
    <p:sldId id="924" r:id="rId102"/>
    <p:sldId id="1116" r:id="rId103"/>
    <p:sldId id="925" r:id="rId104"/>
    <p:sldId id="926" r:id="rId105"/>
    <p:sldId id="1133" r:id="rId106"/>
    <p:sldId id="1134" r:id="rId107"/>
    <p:sldId id="1037" r:id="rId108"/>
    <p:sldId id="934" r:id="rId109"/>
    <p:sldId id="1039" r:id="rId110"/>
    <p:sldId id="1038" r:id="rId111"/>
    <p:sldId id="1040" r:id="rId112"/>
    <p:sldId id="1044" r:id="rId113"/>
    <p:sldId id="1043" r:id="rId114"/>
    <p:sldId id="936" r:id="rId115"/>
    <p:sldId id="937" r:id="rId116"/>
    <p:sldId id="1045" r:id="rId117"/>
    <p:sldId id="938" r:id="rId118"/>
    <p:sldId id="939" r:id="rId119"/>
    <p:sldId id="940" r:id="rId120"/>
    <p:sldId id="1048" r:id="rId121"/>
    <p:sldId id="1047" r:id="rId122"/>
    <p:sldId id="1049" r:id="rId123"/>
    <p:sldId id="1050" r:id="rId124"/>
    <p:sldId id="1046" r:id="rId125"/>
    <p:sldId id="1131" r:id="rId126"/>
    <p:sldId id="942" r:id="rId127"/>
    <p:sldId id="1132" r:id="rId128"/>
    <p:sldId id="943" r:id="rId129"/>
    <p:sldId id="1051" r:id="rId130"/>
    <p:sldId id="1135" r:id="rId131"/>
    <p:sldId id="1136" r:id="rId132"/>
    <p:sldId id="1117" r:id="rId133"/>
    <p:sldId id="1118" r:id="rId134"/>
    <p:sldId id="1119" r:id="rId135"/>
    <p:sldId id="1120" r:id="rId136"/>
    <p:sldId id="1121" r:id="rId137"/>
    <p:sldId id="1122" r:id="rId138"/>
    <p:sldId id="1123" r:id="rId139"/>
    <p:sldId id="1124" r:id="rId140"/>
    <p:sldId id="1125" r:id="rId141"/>
    <p:sldId id="1126" r:id="rId142"/>
    <p:sldId id="1127" r:id="rId143"/>
    <p:sldId id="1128" r:id="rId144"/>
    <p:sldId id="1129" r:id="rId145"/>
    <p:sldId id="1130" r:id="rId14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1" autoAdjust="0"/>
    <p:restoredTop sz="79366"/>
  </p:normalViewPr>
  <p:slideViewPr>
    <p:cSldViewPr snapToGrid="0" showGuides="1">
      <p:cViewPr varScale="1">
        <p:scale>
          <a:sx n="87" d="100"/>
          <a:sy n="87" d="100"/>
        </p:scale>
        <p:origin x="1680" y="192"/>
      </p:cViewPr>
      <p:guideLst>
        <p:guide orient="horz" pos="132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</a:p>
          <a:p>
            <a:r>
              <a:rPr lang="zh-CN" altLang="en-US"/>
              <a:t>这条链路的带宽将在极短时间内被耗尽，通信延迟增大。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</a:p>
          <a:p>
            <a:r>
              <a:rPr lang="zh-CN" altLang="en-US"/>
              <a:t>这条链路的带宽将在极短时间内被耗尽，通信延迟增大。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61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</a:p>
          <a:p>
            <a:r>
              <a:rPr lang="zh-CN" altLang="en-US"/>
              <a:t>这条链路的带宽将在极短时间内被耗尽，通信延迟增大。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7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</a:p>
          <a:p>
            <a:r>
              <a:rPr lang="zh-CN" altLang="en-US"/>
              <a:t>这条链路的带宽将在极短时间内被耗尽，通信延迟增大。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40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区域一和区域二最短通信链路是</a:t>
            </a:r>
            <a:r>
              <a:rPr lang="en-US" altLang="zh-CN"/>
              <a:t>CD</a:t>
            </a:r>
            <a:r>
              <a:rPr lang="zh-CN" altLang="en-US"/>
              <a:t>（带宽较大，传播延迟较小），于是两个区域的用户通信都会选择这条链路。</a:t>
            </a:r>
          </a:p>
          <a:p>
            <a:r>
              <a:rPr lang="zh-CN" altLang="en-US"/>
              <a:t>这条链路的带宽将在极短时间内被耗尽，通信延迟增大。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7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6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、全程广播，东二环和中山路交叉口堵车严重，大家记得换路走。</a:t>
            </a:r>
          </a:p>
          <a:p>
            <a:r>
              <a:rPr lang="en-US" altLang="zh-CN"/>
              <a:t>2</a:t>
            </a:r>
            <a:r>
              <a:rPr lang="zh-CN" altLang="en-US"/>
              <a:t>、向邻近的路口往这个路口来禁止同行。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6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如何选择丢弃的数据报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3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、是</a:t>
            </a:r>
            <a:r>
              <a:rPr lang="en-US" altLang="zh-CN" dirty="0"/>
              <a:t>IPV4</a:t>
            </a:r>
            <a:r>
              <a:rPr lang="zh-CN" altLang="en-US" dirty="0"/>
              <a:t>还是</a:t>
            </a:r>
            <a:r>
              <a:rPr lang="en-US" altLang="zh-CN" dirty="0"/>
              <a:t>IPV6</a:t>
            </a:r>
            <a:r>
              <a:rPr lang="zh-CN" altLang="en-US" dirty="0"/>
              <a:t>。路由器可以根据该字段确定按照哪个版本的</a:t>
            </a:r>
            <a:r>
              <a:rPr lang="en-US" altLang="zh-CN" dirty="0"/>
              <a:t>IP</a:t>
            </a:r>
            <a:r>
              <a:rPr lang="zh-CN" altLang="en-US" dirty="0"/>
              <a:t>来解析数据报。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、这一字段目前</a:t>
            </a:r>
            <a:r>
              <a:rPr lang="en-US" altLang="zh-CN" dirty="0"/>
              <a:t>IP</a:t>
            </a:r>
            <a:r>
              <a:rPr lang="zh-CN" altLang="en-US" dirty="0"/>
              <a:t>网络基本不使用。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分别有：最小时延、最大吞吐量、最高可靠性和最小费用。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35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：和</a:t>
            </a:r>
            <a:r>
              <a:rPr lang="en-US" altLang="zh-CN" dirty="0"/>
              <a:t>UDP</a:t>
            </a:r>
            <a:r>
              <a:rPr lang="zh-CN" altLang="en-US" dirty="0"/>
              <a:t>计算的方法一样。</a:t>
            </a:r>
          </a:p>
        </p:txBody>
      </p:sp>
    </p:spTree>
    <p:extLst>
      <p:ext uri="{BB962C8B-B14F-4D97-AF65-F5344CB8AC3E}">
        <p14:creationId xmlns:p14="http://schemas.microsoft.com/office/powerpoint/2010/main" val="1329683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4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唯一标识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数据报需要：标识字段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源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目的</a:t>
            </a:r>
            <a:r>
              <a:rPr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62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809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38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24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2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6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数据报从源主机到目的主机传输过程中，可能经过多个运行不同数据链路层协议的网络，不同数据链路层协议所能承载的网络层数据报的最大长度不尽相同。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01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2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722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948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686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84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924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20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105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940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942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11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790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585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556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当网络负载较小时，吞吐量的增长与负载相比基本呈线性关系，分组平均延迟增长缓慢。</a:t>
            </a:r>
          </a:p>
          <a:p>
            <a:r>
              <a:rPr lang="zh-CN" altLang="en-US" dirty="0"/>
              <a:t>当网络负载超过膝点之后，吞吐量随负载增长的速率放缓，分组平均延迟增长较快；</a:t>
            </a:r>
          </a:p>
          <a:p>
            <a:r>
              <a:rPr lang="zh-CN" altLang="en-US" dirty="0"/>
              <a:t>当负载超过崖点，吞吐量随负载的增加不仅不再增长，反而急剧下降，分组平均延迟急剧上升。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73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19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8425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对于，除最后一个分片的分片来说，还有更多分片，所以此标志位应为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对于最后一个分片来说，没有更多分片了，所以此标志位为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976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8259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对于，除最后一个分片的分片来说，还有更多分片，所以此标志位应为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对于最后一个分片来说，没有更多分片了，所以此标志位为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348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11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0752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3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当网络负载较小时，吞吐量的增长与负载相比基本呈线性关系，分组平均延迟增长缓慢。</a:t>
            </a:r>
          </a:p>
          <a:p>
            <a:r>
              <a:rPr lang="zh-CN" altLang="en-US" dirty="0"/>
              <a:t>当网络负载超过膝点之后，吞吐量随负载增长的速率放缓，分组平均延迟增长较快；</a:t>
            </a:r>
          </a:p>
          <a:p>
            <a:r>
              <a:rPr lang="zh-CN" altLang="en-US" dirty="0"/>
              <a:t>当负载超过崖点，吞吐量随负载的增加不仅不再增长，反而急剧下降，分组平均延迟急剧上升。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5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92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8739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162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109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09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89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E</a:t>
            </a:r>
            <a:r>
              <a:rPr kumimoji="1" lang="zh-CN" altLang="en-US" dirty="0"/>
              <a:t>保留地址拿来做研究，搜索开发实验使用。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E</a:t>
            </a:r>
            <a:r>
              <a:rPr kumimoji="1" lang="zh-CN" altLang="en-US" dirty="0"/>
              <a:t>保留地址拿来做研究，搜索开发实验使用。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46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0.0.0.0</a:t>
            </a:r>
            <a:r>
              <a:rPr lang="zh-CN" altLang="en-US" sz="1600" dirty="0"/>
              <a:t>获取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地址的时候可以用。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255.255.255.255</a:t>
            </a:r>
            <a:r>
              <a:rPr lang="zh-CN" altLang="en-US" sz="1600" dirty="0"/>
              <a:t>：表示广播地址。此网络内所有主机都可以收到。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127.0.0.1.ping</a:t>
            </a:r>
            <a:r>
              <a:rPr lang="zh-CN" altLang="en-US" sz="1600" dirty="0"/>
              <a:t>一下，网络是否畅通。</a:t>
            </a:r>
          </a:p>
        </p:txBody>
      </p:sp>
    </p:spTree>
    <p:extLst>
      <p:ext uri="{BB962C8B-B14F-4D97-AF65-F5344CB8AC3E}">
        <p14:creationId xmlns:p14="http://schemas.microsoft.com/office/powerpoint/2010/main" val="209656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当网络负载较小时，吞吐量的增长与负载相比基本呈线性关系，分组平均延迟增长缓慢。</a:t>
            </a:r>
          </a:p>
          <a:p>
            <a:r>
              <a:rPr lang="zh-CN" altLang="en-US" dirty="0"/>
              <a:t>当网络负载超过膝点之后，吞吐量随负载增长的速率放缓，分组平均延迟增长较快；</a:t>
            </a:r>
          </a:p>
          <a:p>
            <a:r>
              <a:rPr lang="zh-CN" altLang="en-US" dirty="0"/>
              <a:t>当负载超过崖点，吞吐量随负载的增加不仅不再增长，反而急剧下降，分组平均延迟急剧上升。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053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003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047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239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317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709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188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370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88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799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2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网络出现拥塞意味着负载暂时大于网络资源的处理能力，因此对于网络拥塞的解决一般可从两个方面进行：</a:t>
            </a:r>
          </a:p>
          <a:p>
            <a:r>
              <a:rPr lang="zh-CN" altLang="en-US"/>
              <a:t>增加网络资源（拥塞预防）或者减下网络负载（拥塞消除）。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332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468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464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151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130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主机在发送应用层数据时，经过层层封装，在网络层会将源主机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地址以及目的主机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地址填充到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数据报的首部中。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路由器依据目的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地址查询转发表，转发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数据报，并送到目的主机。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0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网络出现拥塞意味着负载暂时大于网络资源的处理能力，因此对于网络拥塞的解决一般可从两个方面进行：</a:t>
            </a:r>
          </a:p>
          <a:p>
            <a:r>
              <a:rPr lang="zh-CN" altLang="en-US"/>
              <a:t>增加网络资源（拥塞预防）或者减下网络负载（拥塞消除）。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4" Type="http://schemas.openxmlformats.org/officeDocument/2006/relationships/image" Target="../media/image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19220" y="2924810"/>
            <a:ext cx="26746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8770" y="1241412"/>
            <a:ext cx="3524885" cy="369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tx1"/>
                </a:solidFill>
              </a:rPr>
              <a:t>网络层服务</a:t>
            </a:r>
            <a:endParaRPr lang="zh-CN" altLang="en-US" sz="2130" dirty="0">
              <a:solidFill>
                <a:schemeClr val="accent6"/>
              </a:solidFill>
            </a:endParaRPr>
          </a:p>
          <a:p>
            <a:endParaRPr lang="zh-CN" altLang="en-US" sz="2130" dirty="0"/>
          </a:p>
          <a:p>
            <a:r>
              <a:rPr lang="zh-CN" altLang="en-US" sz="2130" dirty="0"/>
              <a:t>数据报网络虚电路网络</a:t>
            </a:r>
          </a:p>
          <a:p>
            <a:endParaRPr lang="zh-CN" altLang="en-US" sz="2130" dirty="0"/>
          </a:p>
          <a:p>
            <a:r>
              <a:rPr lang="zh-CN" altLang="en-US" sz="2130" dirty="0"/>
              <a:t>网络互连与网络互连设备</a:t>
            </a:r>
          </a:p>
          <a:p>
            <a:endParaRPr lang="zh-CN" altLang="en-US" sz="2130" dirty="0"/>
          </a:p>
          <a:p>
            <a:r>
              <a:rPr lang="zh-CN" altLang="en-US" sz="2130" dirty="0">
                <a:solidFill>
                  <a:srgbClr val="FF0000"/>
                </a:solidFill>
              </a:rPr>
              <a:t>网络层拥塞控制</a:t>
            </a:r>
          </a:p>
          <a:p>
            <a:endParaRPr lang="zh-CN" altLang="en-US" sz="2130" dirty="0"/>
          </a:p>
          <a:p>
            <a:r>
              <a:rPr lang="en-US" altLang="zh-CN" sz="2130" dirty="0"/>
              <a:t>Internet </a:t>
            </a:r>
            <a:r>
              <a:rPr lang="zh-CN" altLang="en-US" sz="2130" dirty="0"/>
              <a:t>网络层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路由算法与路由协议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114290" y="1326515"/>
            <a:ext cx="284480" cy="3615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42810" y="1771264"/>
            <a:ext cx="485975" cy="227209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785" y="1417764"/>
            <a:ext cx="20313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网络拥塞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流量感知路由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准入控制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流量调节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负载脱落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58545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网络层拥塞控制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4760109" y="2225395"/>
            <a:ext cx="485975" cy="1817967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6084" y="290731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拥塞控制措施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559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37540" y="460375"/>
            <a:ext cx="10918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求：分片；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每片总长度；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标志；</a:t>
            </a:r>
            <a:r>
              <a:rPr lang="zh-CN" altLang="en-US" sz="2400">
                <a:sym typeface="+mn-ea"/>
              </a:rPr>
              <a:t>封装原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数据报中的字节数；片偏移量。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2915920"/>
          <a:ext cx="992759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53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37540" y="460375"/>
            <a:ext cx="10918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求：分片；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每片总长度；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标志；</a:t>
            </a:r>
            <a:r>
              <a:rPr lang="zh-CN" altLang="en-US" sz="2400">
                <a:sym typeface="+mn-ea"/>
              </a:rPr>
              <a:t>封装原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数据报中的字节数；片偏移量。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2205" y="2915920"/>
          <a:ext cx="992759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封装原</a:t>
                      </a:r>
                      <a:r>
                        <a:rPr lang="en-US" altLang="zh-CN" sz="1800"/>
                        <a:t>IP</a:t>
                      </a:r>
                      <a:r>
                        <a:rPr lang="zh-CN" altLang="en-US" sz="1800"/>
                        <a:t>数据报中的字节数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0-1479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1480-2959</a:t>
                      </a:r>
                      <a:r>
                        <a:rPr lang="zh-CN" altLang="en-US" sz="1800"/>
                        <a:t>（共</a:t>
                      </a:r>
                      <a:r>
                        <a:rPr lang="en-US" altLang="zh-CN" sz="1800"/>
                        <a:t>1480</a:t>
                      </a:r>
                      <a:r>
                        <a:rPr lang="zh-CN" altLang="en-US" sz="1800"/>
                        <a:t>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2960-4439</a:t>
                      </a:r>
                      <a:r>
                        <a:rPr lang="zh-CN" altLang="en-US" sz="1800" dirty="0"/>
                        <a:t>（共</a:t>
                      </a: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第</a:t>
                      </a:r>
                      <a:r>
                        <a:rPr lang="en-US" altLang="zh-CN" sz="1800"/>
                        <a:t>4</a:t>
                      </a: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4440-4979</a:t>
                      </a:r>
                      <a:r>
                        <a:rPr lang="zh-CN" altLang="en-US" sz="1800" dirty="0"/>
                        <a:t>（共</a:t>
                      </a:r>
                      <a:r>
                        <a:rPr lang="en-US" altLang="zh-CN" sz="1800" dirty="0"/>
                        <a:t>540</a:t>
                      </a:r>
                      <a:r>
                        <a:rPr lang="zh-CN" altLang="en-US" sz="1800" dirty="0"/>
                        <a:t>字节）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13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467324" y="1600200"/>
            <a:ext cx="604488" cy="2943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0476" y="1315149"/>
            <a:ext cx="264687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10" name="矩形 9"/>
          <p:cNvSpPr/>
          <p:nvPr/>
        </p:nvSpPr>
        <p:spPr>
          <a:xfrm>
            <a:off x="114372" y="2838399"/>
            <a:ext cx="235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5725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705" y="1798895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地址的长度为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位，共有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个不同的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地址，约为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亿个。</a:t>
            </a:r>
          </a:p>
        </p:txBody>
      </p:sp>
      <p:sp>
        <p:nvSpPr>
          <p:cNvPr id="2" name="矩形 1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89188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78247"/>
              </p:ext>
            </p:extLst>
          </p:nvPr>
        </p:nvGraphicFramePr>
        <p:xfrm>
          <a:off x="1524290" y="3037564"/>
          <a:ext cx="9055104" cy="2374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表示方式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二进制标记法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11000000 10101000 00000001 01100101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点分十进制标记法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192.168.1.101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十六进制标记法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0xC0A80165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左大括号 26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9" name="矩形 28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4" name="TextBox 5"/>
          <p:cNvSpPr txBox="1"/>
          <p:nvPr/>
        </p:nvSpPr>
        <p:spPr>
          <a:xfrm>
            <a:off x="363705" y="1798895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192.168.1.101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的三种标记方式：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0661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地址标记法的是（）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点分十进制标记法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十六进制标记法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3338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地址标记法的是（）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点分十进制标记法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十六进制标记法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9567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/>
          <p:nvPr/>
        </p:nvSpPr>
        <p:spPr>
          <a:xfrm>
            <a:off x="363705" y="1383124"/>
            <a:ext cx="10833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具有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个接口的路由器，通过两台交换机，互连了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台主机。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1282329" y="3215134"/>
            <a:ext cx="7912100" cy="3467924"/>
            <a:chOff x="1282329" y="3215134"/>
            <a:chExt cx="7912100" cy="346792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471" y="4319647"/>
              <a:ext cx="616116" cy="61611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497" y="4319122"/>
              <a:ext cx="616641" cy="61664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497" y="5701465"/>
              <a:ext cx="616116" cy="61611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30" y="3476518"/>
              <a:ext cx="492323" cy="49232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29" y="4381280"/>
              <a:ext cx="492323" cy="49232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29" y="5438372"/>
              <a:ext cx="492323" cy="49232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694" y="6190735"/>
              <a:ext cx="492323" cy="492323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611" y="6190735"/>
              <a:ext cx="492323" cy="49232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106" y="4381280"/>
              <a:ext cx="492323" cy="492323"/>
            </a:xfrm>
            <a:prstGeom prst="rect">
              <a:avLst/>
            </a:prstGeom>
          </p:spPr>
        </p:pic>
        <p:cxnSp>
          <p:nvCxnSpPr>
            <p:cNvPr id="8" name="直线连接符 7"/>
            <p:cNvCxnSpPr>
              <a:stCxn id="5" idx="1"/>
              <a:endCxn id="2" idx="3"/>
            </p:cNvCxnSpPr>
            <p:nvPr/>
          </p:nvCxnSpPr>
          <p:spPr>
            <a:xfrm flipH="1">
              <a:off x="4044587" y="4627443"/>
              <a:ext cx="1793910" cy="2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331942" y="415122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203.1.1.1</a:t>
              </a:r>
              <a:endParaRPr kumimoji="1" lang="zh-CN" altLang="en-US" dirty="0"/>
            </a:p>
          </p:txBody>
        </p:sp>
        <p:cxnSp>
          <p:nvCxnSpPr>
            <p:cNvPr id="34" name="肘形连接符 33"/>
            <p:cNvCxnSpPr>
              <a:stCxn id="2" idx="0"/>
              <a:endCxn id="6" idx="3"/>
            </p:cNvCxnSpPr>
            <p:nvPr/>
          </p:nvCxnSpPr>
          <p:spPr>
            <a:xfrm rot="16200000" flipV="1">
              <a:off x="2457108" y="3040226"/>
              <a:ext cx="596967" cy="1961876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>
              <a:stCxn id="26" idx="3"/>
              <a:endCxn id="2" idx="1"/>
            </p:cNvCxnSpPr>
            <p:nvPr/>
          </p:nvCxnSpPr>
          <p:spPr>
            <a:xfrm>
              <a:off x="1774652" y="4627442"/>
              <a:ext cx="1653819" cy="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818692" y="32151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203.1.1.2</a:t>
              </a:r>
              <a:endParaRPr kumimoji="1"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18692" y="417239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203.1.1.3</a:t>
              </a:r>
              <a:endParaRPr kumimoji="1" lang="zh-CN" altLang="en-US" dirty="0"/>
            </a:p>
          </p:txBody>
        </p:sp>
        <p:cxnSp>
          <p:nvCxnSpPr>
            <p:cNvPr id="52" name="肘形连接符 51"/>
            <p:cNvCxnSpPr>
              <a:stCxn id="2" idx="2"/>
              <a:endCxn id="27" idx="3"/>
            </p:cNvCxnSpPr>
            <p:nvPr/>
          </p:nvCxnSpPr>
          <p:spPr>
            <a:xfrm rot="5400000">
              <a:off x="2381206" y="4329210"/>
              <a:ext cx="748771" cy="196187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818692" y="523993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203.1.1.4</a:t>
              </a:r>
              <a:endParaRPr kumimoji="1" lang="zh-CN" altLang="en-US" dirty="0"/>
            </a:p>
          </p:txBody>
        </p:sp>
        <p:cxnSp>
          <p:nvCxnSpPr>
            <p:cNvPr id="54" name="直线连接符 53"/>
            <p:cNvCxnSpPr>
              <a:stCxn id="25" idx="0"/>
              <a:endCxn id="5" idx="2"/>
            </p:cNvCxnSpPr>
            <p:nvPr/>
          </p:nvCxnSpPr>
          <p:spPr>
            <a:xfrm flipV="1">
              <a:off x="6146555" y="4935763"/>
              <a:ext cx="263" cy="7657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25" idx="1"/>
              <a:endCxn id="28" idx="0"/>
            </p:cNvCxnSpPr>
            <p:nvPr/>
          </p:nvCxnSpPr>
          <p:spPr>
            <a:xfrm rot="10800000" flipV="1">
              <a:off x="4331857" y="6009523"/>
              <a:ext cx="1506641" cy="18121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25" idx="3"/>
              <a:endCxn id="29" idx="0"/>
            </p:cNvCxnSpPr>
            <p:nvPr/>
          </p:nvCxnSpPr>
          <p:spPr>
            <a:xfrm>
              <a:off x="6454613" y="6009523"/>
              <a:ext cx="1575160" cy="18121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6197280" y="510244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203.1.3.5</a:t>
              </a:r>
              <a:endParaRPr kumimoji="1" lang="zh-CN" altLang="en-US" dirty="0"/>
            </a:p>
          </p:txBody>
        </p:sp>
        <p:cxnSp>
          <p:nvCxnSpPr>
            <p:cNvPr id="69" name="直线连接符 68"/>
            <p:cNvCxnSpPr>
              <a:stCxn id="30" idx="1"/>
              <a:endCxn id="5" idx="3"/>
            </p:cNvCxnSpPr>
            <p:nvPr/>
          </p:nvCxnSpPr>
          <p:spPr>
            <a:xfrm flipH="1">
              <a:off x="6455138" y="4627442"/>
              <a:ext cx="2246968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7023042" y="423816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203.1.1.1</a:t>
              </a:r>
              <a:endParaRPr kumimoji="1" lang="zh-CN" altLang="en-US" dirty="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6456275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203.1.3.2</a:t>
            </a:r>
            <a:endParaRPr kumimoji="1"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530260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203.1.3.1</a:t>
            </a:r>
            <a:endParaRPr kumimoji="1" lang="zh-CN" altLang="en-US" dirty="0"/>
          </a:p>
        </p:txBody>
      </p:sp>
      <p:sp>
        <p:nvSpPr>
          <p:cNvPr id="40" name="左大括号 39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42" name="矩形 41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46" name="矩形 45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397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005840" y="3121279"/>
            <a:ext cx="4788138" cy="280941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085694" y="1554254"/>
            <a:ext cx="5284100" cy="1409065"/>
          </a:xfrm>
          <a:prstGeom prst="wedgeRoundRectCallout">
            <a:avLst>
              <a:gd name="adj1" fmla="val -62478"/>
              <a:gd name="adj2" fmla="val 604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：三台主机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路由器左侧接口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1" y="4319647"/>
            <a:ext cx="616116" cy="6161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97" y="4319122"/>
            <a:ext cx="616641" cy="61664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97" y="5701465"/>
            <a:ext cx="616116" cy="61611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0" y="3476518"/>
            <a:ext cx="492323" cy="49232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29" y="4381280"/>
            <a:ext cx="492323" cy="49232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29" y="5438372"/>
            <a:ext cx="492323" cy="49232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94" y="6190735"/>
            <a:ext cx="492323" cy="49232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11" y="6190735"/>
            <a:ext cx="492323" cy="49232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06" y="4381280"/>
            <a:ext cx="492323" cy="492323"/>
          </a:xfrm>
          <a:prstGeom prst="rect">
            <a:avLst/>
          </a:prstGeom>
        </p:spPr>
      </p:pic>
      <p:cxnSp>
        <p:nvCxnSpPr>
          <p:cNvPr id="36" name="直线连接符 35"/>
          <p:cNvCxnSpPr>
            <a:stCxn id="29" idx="1"/>
          </p:cNvCxnSpPr>
          <p:nvPr/>
        </p:nvCxnSpPr>
        <p:spPr>
          <a:xfrm flipH="1">
            <a:off x="4044587" y="4627443"/>
            <a:ext cx="1793910" cy="2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331942" y="41512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203.1.1.1</a:t>
            </a:r>
            <a:endParaRPr kumimoji="1" lang="zh-CN" altLang="en-US" dirty="0"/>
          </a:p>
        </p:txBody>
      </p:sp>
      <p:cxnSp>
        <p:nvCxnSpPr>
          <p:cNvPr id="38" name="肘形连接符 37"/>
          <p:cNvCxnSpPr>
            <a:endCxn id="30" idx="3"/>
          </p:cNvCxnSpPr>
          <p:nvPr/>
        </p:nvCxnSpPr>
        <p:spPr>
          <a:xfrm rot="16200000" flipV="1">
            <a:off x="2457108" y="3040226"/>
            <a:ext cx="596967" cy="1961876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50" idx="3"/>
          </p:cNvCxnSpPr>
          <p:nvPr/>
        </p:nvCxnSpPr>
        <p:spPr>
          <a:xfrm>
            <a:off x="1774652" y="4627442"/>
            <a:ext cx="1653819" cy="2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18692" y="3215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203.1.1.2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818692" y="41723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203.1.1.3</a:t>
            </a:r>
            <a:endParaRPr kumimoji="1" lang="zh-CN" altLang="en-US" dirty="0"/>
          </a:p>
        </p:txBody>
      </p:sp>
      <p:cxnSp>
        <p:nvCxnSpPr>
          <p:cNvPr id="42" name="肘形连接符 41"/>
          <p:cNvCxnSpPr>
            <a:endCxn id="51" idx="3"/>
          </p:cNvCxnSpPr>
          <p:nvPr/>
        </p:nvCxnSpPr>
        <p:spPr>
          <a:xfrm rot="5400000">
            <a:off x="2381206" y="4329210"/>
            <a:ext cx="748771" cy="19618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18692" y="5239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203.1.1.4</a:t>
            </a:r>
            <a:endParaRPr kumimoji="1" lang="zh-CN" altLang="en-US" dirty="0"/>
          </a:p>
        </p:txBody>
      </p:sp>
      <p:cxnSp>
        <p:nvCxnSpPr>
          <p:cNvPr id="44" name="直线连接符 43"/>
          <p:cNvCxnSpPr>
            <a:endCxn id="29" idx="2"/>
          </p:cNvCxnSpPr>
          <p:nvPr/>
        </p:nvCxnSpPr>
        <p:spPr>
          <a:xfrm flipV="1">
            <a:off x="6146555" y="4935763"/>
            <a:ext cx="263" cy="7657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331857" y="6009523"/>
            <a:ext cx="1506641" cy="1812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454613" y="6009523"/>
            <a:ext cx="1575160" cy="1812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197280" y="510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203.1.3.5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530260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203.1.3.1</a:t>
            </a:r>
            <a:endParaRPr kumimoji="1" lang="zh-CN" altLang="en-US" dirty="0"/>
          </a:p>
        </p:txBody>
      </p:sp>
      <p:cxnSp>
        <p:nvCxnSpPr>
          <p:cNvPr id="50" name="直线连接符 49"/>
          <p:cNvCxnSpPr>
            <a:endCxn id="29" idx="3"/>
          </p:cNvCxnSpPr>
          <p:nvPr/>
        </p:nvCxnSpPr>
        <p:spPr>
          <a:xfrm flipH="1">
            <a:off x="6455138" y="4627442"/>
            <a:ext cx="224696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023042" y="423816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203.1.1.1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456275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203.1.3.2</a:t>
            </a:r>
            <a:endParaRPr kumimoji="1" lang="zh-CN" altLang="en-US" dirty="0"/>
          </a:p>
        </p:txBody>
      </p:sp>
      <p:sp>
        <p:nvSpPr>
          <p:cNvPr id="49" name="左大括号 48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54" name="矩形 53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7" name="矩形 56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58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1046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1" y="4319647"/>
            <a:ext cx="616116" cy="6161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97" y="4319122"/>
            <a:ext cx="616641" cy="61664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97" y="5701465"/>
            <a:ext cx="616116" cy="61611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0" y="3476518"/>
            <a:ext cx="492323" cy="49232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29" y="4381280"/>
            <a:ext cx="492323" cy="49232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29" y="5438372"/>
            <a:ext cx="492323" cy="49232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94" y="6190735"/>
            <a:ext cx="492323" cy="49232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11" y="6190735"/>
            <a:ext cx="492323" cy="49232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06" y="4381280"/>
            <a:ext cx="492323" cy="492323"/>
          </a:xfrm>
          <a:prstGeom prst="rect">
            <a:avLst/>
          </a:prstGeom>
        </p:spPr>
      </p:pic>
      <p:cxnSp>
        <p:nvCxnSpPr>
          <p:cNvPr id="36" name="直线连接符 35"/>
          <p:cNvCxnSpPr>
            <a:stCxn id="29" idx="1"/>
          </p:cNvCxnSpPr>
          <p:nvPr/>
        </p:nvCxnSpPr>
        <p:spPr>
          <a:xfrm flipH="1">
            <a:off x="4044587" y="4627443"/>
            <a:ext cx="1793910" cy="2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331942" y="41512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203.1.1.1</a:t>
            </a:r>
            <a:endParaRPr kumimoji="1" lang="zh-CN" altLang="en-US" dirty="0"/>
          </a:p>
        </p:txBody>
      </p:sp>
      <p:cxnSp>
        <p:nvCxnSpPr>
          <p:cNvPr id="38" name="肘形连接符 37"/>
          <p:cNvCxnSpPr>
            <a:endCxn id="30" idx="3"/>
          </p:cNvCxnSpPr>
          <p:nvPr/>
        </p:nvCxnSpPr>
        <p:spPr>
          <a:xfrm rot="16200000" flipV="1">
            <a:off x="2457108" y="3040226"/>
            <a:ext cx="596967" cy="1961876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50" idx="3"/>
          </p:cNvCxnSpPr>
          <p:nvPr/>
        </p:nvCxnSpPr>
        <p:spPr>
          <a:xfrm>
            <a:off x="1774652" y="4627442"/>
            <a:ext cx="1653819" cy="2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18692" y="3215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203.1.1.2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818692" y="41723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203.1.1.3</a:t>
            </a:r>
            <a:endParaRPr kumimoji="1" lang="zh-CN" altLang="en-US" dirty="0"/>
          </a:p>
        </p:txBody>
      </p:sp>
      <p:cxnSp>
        <p:nvCxnSpPr>
          <p:cNvPr id="42" name="肘形连接符 41"/>
          <p:cNvCxnSpPr>
            <a:endCxn id="51" idx="3"/>
          </p:cNvCxnSpPr>
          <p:nvPr/>
        </p:nvCxnSpPr>
        <p:spPr>
          <a:xfrm rot="5400000">
            <a:off x="2381206" y="4329210"/>
            <a:ext cx="748771" cy="19618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18692" y="5239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203.1.1.4</a:t>
            </a:r>
            <a:endParaRPr kumimoji="1" lang="zh-CN" altLang="en-US" dirty="0"/>
          </a:p>
        </p:txBody>
      </p:sp>
      <p:cxnSp>
        <p:nvCxnSpPr>
          <p:cNvPr id="44" name="直线连接符 43"/>
          <p:cNvCxnSpPr>
            <a:endCxn id="29" idx="2"/>
          </p:cNvCxnSpPr>
          <p:nvPr/>
        </p:nvCxnSpPr>
        <p:spPr>
          <a:xfrm flipV="1">
            <a:off x="6146555" y="4935763"/>
            <a:ext cx="263" cy="7657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331857" y="6009523"/>
            <a:ext cx="1506641" cy="1812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454613" y="6009523"/>
            <a:ext cx="1575160" cy="1812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197280" y="510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203.1.3.5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530260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203.1.3.1</a:t>
            </a:r>
            <a:endParaRPr kumimoji="1" lang="zh-CN" altLang="en-US" dirty="0"/>
          </a:p>
        </p:txBody>
      </p:sp>
      <p:cxnSp>
        <p:nvCxnSpPr>
          <p:cNvPr id="50" name="直线连接符 49"/>
          <p:cNvCxnSpPr>
            <a:endCxn id="29" idx="3"/>
          </p:cNvCxnSpPr>
          <p:nvPr/>
        </p:nvCxnSpPr>
        <p:spPr>
          <a:xfrm flipH="1">
            <a:off x="6455138" y="4627442"/>
            <a:ext cx="2246968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023042" y="423816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203.1.1.1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456275" y="61001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203.1.3.2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6433909" y="4151220"/>
            <a:ext cx="3122691" cy="9761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158240" y="3273679"/>
            <a:ext cx="4788138" cy="280941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085694" y="5181924"/>
            <a:ext cx="4345074" cy="161833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大括号 52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57" name="矩形 5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60" name="矩形 59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4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23126" y="1991043"/>
            <a:ext cx="10599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网络抽象为一张带权无向图，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路由器抽象为图的结点，链路抽象为图的边。每一条链路有自己的链路费用（例如：时延小，权值小）。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1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流量感知路由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036" y="3721649"/>
            <a:ext cx="6342387" cy="2532934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08" b="20352"/>
          <a:stretch/>
        </p:blipFill>
        <p:spPr>
          <a:xfrm>
            <a:off x="985615" y="3109260"/>
            <a:ext cx="4827651" cy="2854960"/>
          </a:xfrm>
          <a:prstGeom prst="round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6488176" y="3109260"/>
            <a:ext cx="4982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子网地址：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路由器接口地址：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主机地址：</a:t>
            </a:r>
          </a:p>
        </p:txBody>
      </p:sp>
      <p:cxnSp>
        <p:nvCxnSpPr>
          <p:cNvPr id="7" name="肘形连接符 6"/>
          <p:cNvCxnSpPr/>
          <p:nvPr/>
        </p:nvCxnSpPr>
        <p:spPr>
          <a:xfrm rot="10800000" flipV="1">
            <a:off x="1865376" y="4863586"/>
            <a:ext cx="1828800" cy="823982"/>
          </a:xfrm>
          <a:prstGeom prst="bentConnector3">
            <a:avLst>
              <a:gd name="adj1" fmla="val -3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8" name="矩形 27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矩形 30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736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08" b="20352"/>
          <a:stretch/>
        </p:blipFill>
        <p:spPr>
          <a:xfrm>
            <a:off x="985615" y="3109260"/>
            <a:ext cx="4827651" cy="2854960"/>
          </a:xfrm>
          <a:prstGeom prst="round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6488176" y="3109260"/>
            <a:ext cx="4982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子网地址：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路由器接口地址：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主机地址：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203.1.1.2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203.1.1.3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203.1.1.4</a:t>
            </a:r>
          </a:p>
        </p:txBody>
      </p:sp>
      <p:cxnSp>
        <p:nvCxnSpPr>
          <p:cNvPr id="16" name="肘形连接符 15"/>
          <p:cNvCxnSpPr/>
          <p:nvPr/>
        </p:nvCxnSpPr>
        <p:spPr>
          <a:xfrm rot="10800000" flipV="1">
            <a:off x="1865376" y="4863586"/>
            <a:ext cx="1828800" cy="823982"/>
          </a:xfrm>
          <a:prstGeom prst="bentConnector3">
            <a:avLst>
              <a:gd name="adj1" fmla="val -3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8" name="矩形 27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矩形 30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4303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08" b="20352"/>
          <a:stretch/>
        </p:blipFill>
        <p:spPr>
          <a:xfrm>
            <a:off x="985615" y="3109260"/>
            <a:ext cx="4827651" cy="2854960"/>
          </a:xfrm>
          <a:prstGeom prst="round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6488176" y="3109260"/>
            <a:ext cx="4982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子网地址：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203.1.1.0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路由器接口地址：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主机地址：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203.1.1.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</a:p>
        </p:txBody>
      </p:sp>
      <p:cxnSp>
        <p:nvCxnSpPr>
          <p:cNvPr id="16" name="肘形连接符 15"/>
          <p:cNvCxnSpPr/>
          <p:nvPr/>
        </p:nvCxnSpPr>
        <p:spPr>
          <a:xfrm rot="10800000" flipV="1">
            <a:off x="1865376" y="4863586"/>
            <a:ext cx="1828800" cy="823982"/>
          </a:xfrm>
          <a:prstGeom prst="bentConnector3">
            <a:avLst>
              <a:gd name="adj1" fmla="val -3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8" name="矩形 27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矩形 30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021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/>
          <p:nvPr/>
        </p:nvSpPr>
        <p:spPr>
          <a:xfrm>
            <a:off x="1853184" y="3031172"/>
            <a:ext cx="5427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地址：北京市顺义区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详细地址：胜利小区西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号楼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室</a:t>
            </a:r>
          </a:p>
        </p:txBody>
      </p:sp>
      <p:cxnSp>
        <p:nvCxnSpPr>
          <p:cNvPr id="5" name="直线箭头连接符 4"/>
          <p:cNvCxnSpPr/>
          <p:nvPr/>
        </p:nvCxnSpPr>
        <p:spPr>
          <a:xfrm>
            <a:off x="5324094" y="3330130"/>
            <a:ext cx="2322576" cy="18288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7268058" y="3933634"/>
            <a:ext cx="1057404" cy="6096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"/>
          <p:cNvSpPr txBox="1"/>
          <p:nvPr/>
        </p:nvSpPr>
        <p:spPr>
          <a:xfrm>
            <a:off x="8614199" y="2985005"/>
            <a:ext cx="8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8614199" y="3631336"/>
            <a:ext cx="8771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后缀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9" name="矩形 28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2" name="矩形 31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5122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/>
          <p:nvPr/>
        </p:nvSpPr>
        <p:spPr>
          <a:xfrm>
            <a:off x="735329" y="2005330"/>
            <a:ext cx="11427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地址分配：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、前缀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(Prefix)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：即网络部分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。用于描述主机所归属的网络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、后缀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(Postfix)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：即主机部分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(Host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。用于表示主机在网络中的唯一地址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29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/>
          <p:nvPr/>
        </p:nvSpPr>
        <p:spPr>
          <a:xfrm>
            <a:off x="735330" y="2005330"/>
            <a:ext cx="11298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地址分配：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、前缀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(Prefix)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：即网络部分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。用于描述主机所归属的网络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分类地址：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定长前缀。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无类地址：前缀长度可变。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、后缀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(Postfix)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：即主机部分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(Host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。用于表示主机在网络中的唯一地址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9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8721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 txBox="1"/>
          <p:nvPr/>
        </p:nvSpPr>
        <p:spPr>
          <a:xfrm>
            <a:off x="735330" y="2005330"/>
            <a:ext cx="11298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地址分配：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、前缀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(Prefix)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：即网络部分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。用于描述主机所归属的网络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分类地址：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定长前缀。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无类地址：前缀长度可变。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、后缀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(Postfix)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：即主机部分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(Host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。用于表示主机在网络中的唯一地址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3175" y="153677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4.5.2.0IPv4</a:t>
            </a:r>
            <a:r>
              <a:rPr lang="zh-CN" altLang="sk-SK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编址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9" name="TextBox 5"/>
          <p:cNvSpPr txBox="1"/>
          <p:nvPr/>
        </p:nvSpPr>
        <p:spPr>
          <a:xfrm>
            <a:off x="363705" y="1383124"/>
            <a:ext cx="108337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402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02258"/>
              </p:ext>
            </p:extLst>
          </p:nvPr>
        </p:nvGraphicFramePr>
        <p:xfrm>
          <a:off x="845757" y="2346484"/>
          <a:ext cx="10433172" cy="3513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类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前缀长度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前缀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首字节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0xxxxxxx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0-127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10xxxxxx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128-191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110xxxxx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zh-CN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192-223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不可用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1110xxxx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zh-CN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224-239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不可用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1111xxxx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zh-CN" alt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240-255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22917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38364" y="2346484"/>
            <a:ext cx="8728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分类寻址：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类地址可以用于标识网络中的主机或路由器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类地址作为组广播地址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类是地址保留。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0037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1289062885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aseline="30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52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35330" y="2005330"/>
            <a:ext cx="1059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流量感知路由：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权值根据网络负载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调整，可以将网络流量引导到不同的链路上，均衡网络负载。</a:t>
            </a: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1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流量感知路由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40" name="矩形 39"/>
          <p:cNvSpPr/>
          <p:nvPr/>
        </p:nvSpPr>
        <p:spPr>
          <a:xfrm>
            <a:off x="2066348" y="3368764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区域一</a:t>
            </a:r>
          </a:p>
        </p:txBody>
      </p:sp>
      <p:sp>
        <p:nvSpPr>
          <p:cNvPr id="41" name="矩形 40"/>
          <p:cNvSpPr/>
          <p:nvPr/>
        </p:nvSpPr>
        <p:spPr>
          <a:xfrm>
            <a:off x="6748218" y="3368763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区域二</a:t>
            </a:r>
          </a:p>
          <a:p>
            <a:endParaRPr lang="zh-CN" altLang="en-US" dirty="0"/>
          </a:p>
        </p:txBody>
      </p:sp>
      <p:sp>
        <p:nvSpPr>
          <p:cNvPr id="42" name="流程图: 磁盘 6"/>
          <p:cNvSpPr/>
          <p:nvPr/>
        </p:nvSpPr>
        <p:spPr>
          <a:xfrm>
            <a:off x="4458406" y="37196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流程图: 磁盘 7"/>
          <p:cNvSpPr/>
          <p:nvPr/>
        </p:nvSpPr>
        <p:spPr>
          <a:xfrm>
            <a:off x="2707845" y="4520623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流程图: 磁盘 8"/>
          <p:cNvSpPr/>
          <p:nvPr/>
        </p:nvSpPr>
        <p:spPr>
          <a:xfrm>
            <a:off x="4033104" y="55484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流程图: 磁盘 9"/>
          <p:cNvSpPr/>
          <p:nvPr/>
        </p:nvSpPr>
        <p:spPr>
          <a:xfrm>
            <a:off x="7478320" y="4187468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流程图: 磁盘 10"/>
          <p:cNvSpPr/>
          <p:nvPr/>
        </p:nvSpPr>
        <p:spPr>
          <a:xfrm>
            <a:off x="9348393" y="5016809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流程图: 磁盘 11"/>
          <p:cNvSpPr/>
          <p:nvPr/>
        </p:nvSpPr>
        <p:spPr>
          <a:xfrm>
            <a:off x="7053018" y="5665395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12"/>
          <p:cNvCxnSpPr>
            <a:stCxn id="46" idx="1"/>
            <a:endCxn id="45" idx="2"/>
          </p:cNvCxnSpPr>
          <p:nvPr/>
        </p:nvCxnSpPr>
        <p:spPr>
          <a:xfrm flipV="1">
            <a:off x="3133147" y="3985451"/>
            <a:ext cx="1325259" cy="535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5"/>
          <p:cNvCxnSpPr>
            <a:stCxn id="47" idx="1"/>
            <a:endCxn id="45" idx="3"/>
          </p:cNvCxnSpPr>
          <p:nvPr/>
        </p:nvCxnSpPr>
        <p:spPr>
          <a:xfrm flipV="1">
            <a:off x="4458406" y="4251265"/>
            <a:ext cx="425302" cy="1297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8"/>
          <p:cNvCxnSpPr>
            <a:stCxn id="47" idx="2"/>
            <a:endCxn id="46" idx="3"/>
          </p:cNvCxnSpPr>
          <p:nvPr/>
        </p:nvCxnSpPr>
        <p:spPr>
          <a:xfrm flipH="1" flipV="1">
            <a:off x="3133147" y="5052251"/>
            <a:ext cx="899957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3"/>
          <p:cNvCxnSpPr>
            <a:endCxn id="48" idx="2"/>
          </p:cNvCxnSpPr>
          <p:nvPr/>
        </p:nvCxnSpPr>
        <p:spPr>
          <a:xfrm>
            <a:off x="5319644" y="4017350"/>
            <a:ext cx="2158676" cy="4359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5"/>
          <p:cNvCxnSpPr>
            <a:stCxn id="50" idx="1"/>
          </p:cNvCxnSpPr>
          <p:nvPr/>
        </p:nvCxnSpPr>
        <p:spPr>
          <a:xfrm flipV="1">
            <a:off x="7478320" y="4719096"/>
            <a:ext cx="425302" cy="9462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7"/>
          <p:cNvCxnSpPr>
            <a:stCxn id="47" idx="4"/>
            <a:endCxn id="50" idx="2"/>
          </p:cNvCxnSpPr>
          <p:nvPr/>
        </p:nvCxnSpPr>
        <p:spPr>
          <a:xfrm>
            <a:off x="4883708" y="5814251"/>
            <a:ext cx="2169310" cy="1169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30"/>
          <p:cNvCxnSpPr>
            <a:stCxn id="48" idx="4"/>
            <a:endCxn id="49" idx="1"/>
          </p:cNvCxnSpPr>
          <p:nvPr/>
        </p:nvCxnSpPr>
        <p:spPr>
          <a:xfrm>
            <a:off x="8328924" y="4453282"/>
            <a:ext cx="1444625" cy="5632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37683" y="3785396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29918" y="5472620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3765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728803798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aseline="30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092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1431600255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aseline="30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1042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833380422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aseline="30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21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993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1229924727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7</a:t>
                      </a:r>
                      <a:r>
                        <a:rPr lang="en-US" altLang="zh-CN" sz="2400"/>
                        <a:t>=128</a:t>
                      </a:r>
                      <a:r>
                        <a:rPr lang="zh-CN" altLang="en-US" sz="2400"/>
                        <a:t>个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aseline="3000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14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21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21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697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407237565"/>
              </p:ext>
            </p:extLst>
          </p:nvPr>
        </p:nvGraphicFramePr>
        <p:xfrm>
          <a:off x="819891" y="4003294"/>
          <a:ext cx="11036750" cy="19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前缀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固定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前缀中后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网络地址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每个类网</a:t>
                      </a:r>
                      <a:r>
                        <a:rPr lang="en-US" altLang="zh-CN" sz="2400" dirty="0"/>
                        <a:t>IP</a:t>
                      </a:r>
                      <a:r>
                        <a:rPr lang="zh-CN" altLang="en-US" sz="2400" dirty="0"/>
                        <a:t>地址总数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7</a:t>
                      </a:r>
                      <a:r>
                        <a:rPr lang="en-US" altLang="zh-CN" sz="2400"/>
                        <a:t>=128</a:t>
                      </a:r>
                      <a:r>
                        <a:rPr lang="zh-CN" altLang="en-US" sz="2400"/>
                        <a:t>个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24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 baseline="30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14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16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C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21</a:t>
                      </a:r>
                      <a:r>
                        <a:rPr lang="zh-CN" altLang="en-US" sz="2400" dirty="0"/>
                        <a:t>位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r>
                        <a:rPr lang="en-US" altLang="zh-CN" sz="2400" baseline="30000">
                          <a:uFillTx/>
                        </a:rPr>
                        <a:t>21</a:t>
                      </a:r>
                      <a:r>
                        <a:rPr lang="zh-CN" altLang="en-US" sz="2400">
                          <a:sym typeface="+mn-ea"/>
                        </a:rPr>
                        <a:t>个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>
                          <a:uFillTx/>
                        </a:rPr>
                        <a:t>8</a:t>
                      </a:r>
                      <a:r>
                        <a:rPr lang="zh-CN" altLang="en-US" sz="2400" dirty="0">
                          <a:sym typeface="+mn-ea"/>
                        </a:rPr>
                        <a:t>个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634962" y="217118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地址中：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前缀中的后几位：表示网络地址个数。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后缀位数：表示这类网络中的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地址总数。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2409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2189810" y="3228458"/>
            <a:ext cx="165352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507582" y="2085341"/>
            <a:ext cx="634541" cy="29037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077830" y="2308324"/>
            <a:ext cx="330880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主机和路由器使用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4077830" y="3253817"/>
            <a:ext cx="3308808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特殊地址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4142123" y="4263467"/>
            <a:ext cx="3308808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私有地址</a:t>
            </a:r>
          </a:p>
        </p:txBody>
      </p:sp>
    </p:spTree>
    <p:extLst>
      <p:ext uri="{BB962C8B-B14F-4D97-AF65-F5344CB8AC3E}">
        <p14:creationId xmlns:p14="http://schemas.microsoft.com/office/powerpoint/2010/main" val="135172242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0930" y="200585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分类地址中一些特殊用途的地址：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特殊地址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51285"/>
              </p:ext>
            </p:extLst>
          </p:nvPr>
        </p:nvGraphicFramePr>
        <p:xfrm>
          <a:off x="913968" y="2723656"/>
          <a:ext cx="10763885" cy="372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6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Net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数据报源地址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数据报目的地址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用途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在本网范围内表示本机；</a:t>
                      </a: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在路由表中用于表示默认路由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特定值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表示本网内某个特定主机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本网广播地址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特定值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表示一个网络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特定值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不可以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直接广播地址，对特定网络上的所有主机进行广播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非全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或非全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的任何数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用于本地软件环回测试，称为环回地址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0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5110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左大括号 24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2189810" y="3228458"/>
            <a:ext cx="165352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507582" y="2085341"/>
            <a:ext cx="634541" cy="29037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077830" y="2308324"/>
            <a:ext cx="330880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主机和路由器使用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4077830" y="3253817"/>
            <a:ext cx="3308808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特殊地址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4142123" y="4263467"/>
            <a:ext cx="3308808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私有地址</a:t>
            </a:r>
          </a:p>
        </p:txBody>
      </p:sp>
    </p:spTree>
    <p:extLst>
      <p:ext uri="{BB962C8B-B14F-4D97-AF65-F5344CB8AC3E}">
        <p14:creationId xmlns:p14="http://schemas.microsoft.com/office/powerpoint/2010/main" val="20154482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400" y="2212554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私有地址：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一部分分类地址保留用于内部网络。这部分分类地址可以在内网使用，但不能在公共互联网上使用。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5" name="矩形 24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9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</a:p>
        </p:txBody>
      </p:sp>
    </p:spTree>
    <p:extLst>
      <p:ext uri="{BB962C8B-B14F-4D97-AF65-F5344CB8AC3E}">
        <p14:creationId xmlns:p14="http://schemas.microsoft.com/office/powerpoint/2010/main" val="11390494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722"/>
              </p:ext>
            </p:extLst>
          </p:nvPr>
        </p:nvGraphicFramePr>
        <p:xfrm>
          <a:off x="1245718" y="3432298"/>
          <a:ext cx="9708616" cy="2765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私有地址类别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范围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10.0.0.0——10.255.255.255</a:t>
                      </a:r>
                      <a:r>
                        <a:rPr lang="zh-CN" altLang="en-US" sz="2000" dirty="0"/>
                        <a:t>（或</a:t>
                      </a:r>
                      <a:r>
                        <a:rPr lang="en-US" altLang="zh-CN" sz="2000" dirty="0"/>
                        <a:t>10.0.0.0/8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172.16.0.0——172.31.255.255</a:t>
                      </a:r>
                      <a:r>
                        <a:rPr lang="zh-CN" altLang="en-US" sz="2000" dirty="0"/>
                        <a:t>（或</a:t>
                      </a:r>
                      <a:r>
                        <a:rPr lang="en-US" altLang="zh-CN" sz="2000" dirty="0"/>
                        <a:t>172.16.0.0/12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r>
                        <a:rPr lang="zh-CN" altLang="en-US" sz="2000" dirty="0"/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192.168.0.0——192.168.255.255</a:t>
                      </a:r>
                      <a:r>
                        <a:rPr lang="zh-CN" altLang="en-US" sz="2000" dirty="0"/>
                        <a:t>（或</a:t>
                      </a:r>
                      <a:r>
                        <a:rPr lang="en-US" altLang="zh-CN" sz="2000" dirty="0"/>
                        <a:t>192.168.0.0/16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231" y="136797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4.5.2.1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Helvetica Neue For Number" charset="0"/>
              </a:rPr>
              <a:t>分类地址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904400" y="2212554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私有地址：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一部分分类地址保留用于内部网络。这部分分类地址可以在内网使用，但不能在公共互联网上使用。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422584"/>
            <a:ext cx="4808370" cy="56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四、分类地址</a:t>
            </a:r>
          </a:p>
        </p:txBody>
      </p:sp>
    </p:spTree>
    <p:extLst>
      <p:ext uri="{BB962C8B-B14F-4D97-AF65-F5344CB8AC3E}">
        <p14:creationId xmlns:p14="http://schemas.microsoft.com/office/powerpoint/2010/main" val="10666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1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流量感知路由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40" name="矩形 39"/>
          <p:cNvSpPr/>
          <p:nvPr/>
        </p:nvSpPr>
        <p:spPr>
          <a:xfrm>
            <a:off x="2066348" y="3368764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区域一</a:t>
            </a:r>
          </a:p>
        </p:txBody>
      </p:sp>
      <p:sp>
        <p:nvSpPr>
          <p:cNvPr id="41" name="矩形 40"/>
          <p:cNvSpPr/>
          <p:nvPr/>
        </p:nvSpPr>
        <p:spPr>
          <a:xfrm>
            <a:off x="6748218" y="3368763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区域二</a:t>
            </a:r>
          </a:p>
          <a:p>
            <a:endParaRPr lang="zh-CN" altLang="en-US" dirty="0"/>
          </a:p>
        </p:txBody>
      </p:sp>
      <p:sp>
        <p:nvSpPr>
          <p:cNvPr id="42" name="流程图: 磁盘 6"/>
          <p:cNvSpPr/>
          <p:nvPr/>
        </p:nvSpPr>
        <p:spPr>
          <a:xfrm>
            <a:off x="4458406" y="37196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流程图: 磁盘 7"/>
          <p:cNvSpPr/>
          <p:nvPr/>
        </p:nvSpPr>
        <p:spPr>
          <a:xfrm>
            <a:off x="2707845" y="4520623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流程图: 磁盘 8"/>
          <p:cNvSpPr/>
          <p:nvPr/>
        </p:nvSpPr>
        <p:spPr>
          <a:xfrm>
            <a:off x="4033104" y="55484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流程图: 磁盘 9"/>
          <p:cNvSpPr/>
          <p:nvPr/>
        </p:nvSpPr>
        <p:spPr>
          <a:xfrm>
            <a:off x="7478320" y="4187468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流程图: 磁盘 10"/>
          <p:cNvSpPr/>
          <p:nvPr/>
        </p:nvSpPr>
        <p:spPr>
          <a:xfrm>
            <a:off x="9348393" y="5016809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流程图: 磁盘 11"/>
          <p:cNvSpPr/>
          <p:nvPr/>
        </p:nvSpPr>
        <p:spPr>
          <a:xfrm>
            <a:off x="7053018" y="5665395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12"/>
          <p:cNvCxnSpPr>
            <a:stCxn id="46" idx="1"/>
            <a:endCxn id="45" idx="2"/>
          </p:cNvCxnSpPr>
          <p:nvPr/>
        </p:nvCxnSpPr>
        <p:spPr>
          <a:xfrm flipV="1">
            <a:off x="3133147" y="3985451"/>
            <a:ext cx="1325259" cy="535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5"/>
          <p:cNvCxnSpPr>
            <a:stCxn id="47" idx="1"/>
            <a:endCxn id="45" idx="3"/>
          </p:cNvCxnSpPr>
          <p:nvPr/>
        </p:nvCxnSpPr>
        <p:spPr>
          <a:xfrm flipV="1">
            <a:off x="4458406" y="4251265"/>
            <a:ext cx="425302" cy="1297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8"/>
          <p:cNvCxnSpPr>
            <a:stCxn id="47" idx="2"/>
            <a:endCxn id="46" idx="3"/>
          </p:cNvCxnSpPr>
          <p:nvPr/>
        </p:nvCxnSpPr>
        <p:spPr>
          <a:xfrm flipH="1" flipV="1">
            <a:off x="3133147" y="5052251"/>
            <a:ext cx="899957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3"/>
          <p:cNvCxnSpPr>
            <a:endCxn id="48" idx="2"/>
          </p:cNvCxnSpPr>
          <p:nvPr/>
        </p:nvCxnSpPr>
        <p:spPr>
          <a:xfrm>
            <a:off x="5319644" y="4017350"/>
            <a:ext cx="2158676" cy="4359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5"/>
          <p:cNvCxnSpPr>
            <a:stCxn id="50" idx="1"/>
          </p:cNvCxnSpPr>
          <p:nvPr/>
        </p:nvCxnSpPr>
        <p:spPr>
          <a:xfrm flipV="1">
            <a:off x="7478320" y="4719096"/>
            <a:ext cx="425302" cy="9462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7"/>
          <p:cNvCxnSpPr>
            <a:stCxn id="47" idx="4"/>
            <a:endCxn id="50" idx="2"/>
          </p:cNvCxnSpPr>
          <p:nvPr/>
        </p:nvCxnSpPr>
        <p:spPr>
          <a:xfrm>
            <a:off x="4883708" y="5814251"/>
            <a:ext cx="2169310" cy="1169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30"/>
          <p:cNvCxnSpPr>
            <a:stCxn id="48" idx="4"/>
            <a:endCxn id="49" idx="1"/>
          </p:cNvCxnSpPr>
          <p:nvPr/>
        </p:nvCxnSpPr>
        <p:spPr>
          <a:xfrm>
            <a:off x="8328924" y="4453282"/>
            <a:ext cx="1444625" cy="5632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37683" y="3785396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29918" y="5472620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5330" y="2005330"/>
            <a:ext cx="1059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流量感知路由：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权值根据网络负载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调整，可以将网络流量引导到不同的链路上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，均衡网络负载。</a:t>
            </a:r>
          </a:p>
        </p:txBody>
      </p:sp>
    </p:spTree>
    <p:extLst>
      <p:ext uri="{BB962C8B-B14F-4D97-AF65-F5344CB8AC3E}">
        <p14:creationId xmlns:p14="http://schemas.microsoft.com/office/powerpoint/2010/main" val="12753466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的地址划分中，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192.168.181.1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属于（）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432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的地址划分中，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192.168.181.1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属于（）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C:C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38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872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329112" y="314143"/>
            <a:ext cx="33284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二进制转十进制：写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3216638" y="2042614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5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329112" y="314143"/>
            <a:ext cx="33284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二进制转十进制：写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3216638" y="2042614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4818425" y="2876188"/>
            <a:ext cx="268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128+64=192</a:t>
            </a:r>
          </a:p>
        </p:txBody>
      </p:sp>
    </p:spTree>
    <p:extLst>
      <p:ext uri="{BB962C8B-B14F-4D97-AF65-F5344CB8AC3E}">
        <p14:creationId xmlns:p14="http://schemas.microsoft.com/office/powerpoint/2010/main" val="11856587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216638" y="2251211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/>
          <p:nvPr/>
        </p:nvSpPr>
        <p:spPr>
          <a:xfrm>
            <a:off x="329112" y="314143"/>
            <a:ext cx="33284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二进制转十进制：写</a:t>
            </a:r>
          </a:p>
        </p:txBody>
      </p:sp>
    </p:spTree>
    <p:extLst>
      <p:ext uri="{BB962C8B-B14F-4D97-AF65-F5344CB8AC3E}">
        <p14:creationId xmlns:p14="http://schemas.microsoft.com/office/powerpoint/2010/main" val="16235749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216638" y="2251211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4748370" y="2970216"/>
            <a:ext cx="332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128+16+4+1=149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329112" y="314143"/>
            <a:ext cx="33284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二进制转十进制：写</a:t>
            </a:r>
          </a:p>
        </p:txBody>
      </p:sp>
    </p:spTree>
    <p:extLst>
      <p:ext uri="{BB962C8B-B14F-4D97-AF65-F5344CB8AC3E}">
        <p14:creationId xmlns:p14="http://schemas.microsoft.com/office/powerpoint/2010/main" val="122394815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324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0559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1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流量感知路由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40" name="矩形 39"/>
          <p:cNvSpPr/>
          <p:nvPr/>
        </p:nvSpPr>
        <p:spPr>
          <a:xfrm>
            <a:off x="2066348" y="3368764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区域一</a:t>
            </a:r>
          </a:p>
        </p:txBody>
      </p:sp>
      <p:sp>
        <p:nvSpPr>
          <p:cNvPr id="41" name="矩形 40"/>
          <p:cNvSpPr/>
          <p:nvPr/>
        </p:nvSpPr>
        <p:spPr>
          <a:xfrm>
            <a:off x="6748218" y="3368763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区域二</a:t>
            </a:r>
          </a:p>
          <a:p>
            <a:endParaRPr lang="zh-CN" altLang="en-US" dirty="0"/>
          </a:p>
        </p:txBody>
      </p:sp>
      <p:sp>
        <p:nvSpPr>
          <p:cNvPr id="42" name="流程图: 磁盘 6"/>
          <p:cNvSpPr/>
          <p:nvPr/>
        </p:nvSpPr>
        <p:spPr>
          <a:xfrm>
            <a:off x="4458406" y="37196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流程图: 磁盘 7"/>
          <p:cNvSpPr/>
          <p:nvPr/>
        </p:nvSpPr>
        <p:spPr>
          <a:xfrm>
            <a:off x="2707845" y="4520623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流程图: 磁盘 8"/>
          <p:cNvSpPr/>
          <p:nvPr/>
        </p:nvSpPr>
        <p:spPr>
          <a:xfrm>
            <a:off x="4033104" y="55484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流程图: 磁盘 9"/>
          <p:cNvSpPr/>
          <p:nvPr/>
        </p:nvSpPr>
        <p:spPr>
          <a:xfrm>
            <a:off x="7478320" y="4187468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流程图: 磁盘 10"/>
          <p:cNvSpPr/>
          <p:nvPr/>
        </p:nvSpPr>
        <p:spPr>
          <a:xfrm>
            <a:off x="9348393" y="5016809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流程图: 磁盘 11"/>
          <p:cNvSpPr/>
          <p:nvPr/>
        </p:nvSpPr>
        <p:spPr>
          <a:xfrm>
            <a:off x="7053018" y="5665395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12"/>
          <p:cNvCxnSpPr>
            <a:stCxn id="46" idx="1"/>
            <a:endCxn id="45" idx="2"/>
          </p:cNvCxnSpPr>
          <p:nvPr/>
        </p:nvCxnSpPr>
        <p:spPr>
          <a:xfrm flipV="1">
            <a:off x="3133147" y="3985451"/>
            <a:ext cx="1325259" cy="535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5"/>
          <p:cNvCxnSpPr>
            <a:stCxn id="47" idx="1"/>
            <a:endCxn id="45" idx="3"/>
          </p:cNvCxnSpPr>
          <p:nvPr/>
        </p:nvCxnSpPr>
        <p:spPr>
          <a:xfrm flipV="1">
            <a:off x="4458406" y="4251265"/>
            <a:ext cx="425302" cy="1297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8"/>
          <p:cNvCxnSpPr>
            <a:stCxn id="47" idx="2"/>
            <a:endCxn id="46" idx="3"/>
          </p:cNvCxnSpPr>
          <p:nvPr/>
        </p:nvCxnSpPr>
        <p:spPr>
          <a:xfrm flipH="1" flipV="1">
            <a:off x="3133147" y="5052251"/>
            <a:ext cx="899957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3"/>
          <p:cNvCxnSpPr>
            <a:endCxn id="48" idx="2"/>
          </p:cNvCxnSpPr>
          <p:nvPr/>
        </p:nvCxnSpPr>
        <p:spPr>
          <a:xfrm>
            <a:off x="5319644" y="4017350"/>
            <a:ext cx="2158676" cy="4359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5"/>
          <p:cNvCxnSpPr>
            <a:stCxn id="50" idx="1"/>
          </p:cNvCxnSpPr>
          <p:nvPr/>
        </p:nvCxnSpPr>
        <p:spPr>
          <a:xfrm flipV="1">
            <a:off x="7478320" y="4719096"/>
            <a:ext cx="425302" cy="9462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7"/>
          <p:cNvCxnSpPr>
            <a:stCxn id="47" idx="4"/>
            <a:endCxn id="50" idx="2"/>
          </p:cNvCxnSpPr>
          <p:nvPr/>
        </p:nvCxnSpPr>
        <p:spPr>
          <a:xfrm>
            <a:off x="4883708" y="5814251"/>
            <a:ext cx="2169310" cy="1169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30"/>
          <p:cNvCxnSpPr>
            <a:stCxn id="48" idx="4"/>
            <a:endCxn id="49" idx="1"/>
          </p:cNvCxnSpPr>
          <p:nvPr/>
        </p:nvCxnSpPr>
        <p:spPr>
          <a:xfrm>
            <a:off x="8328924" y="4453282"/>
            <a:ext cx="1444625" cy="5632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37683" y="3785396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45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29918" y="5472620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5330" y="2005330"/>
            <a:ext cx="1059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流量感知路由：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权值根据网络负载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调整，可以将网络流量引导到不同的链路上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，均衡网络负载。</a:t>
            </a:r>
          </a:p>
        </p:txBody>
      </p:sp>
    </p:spTree>
    <p:extLst>
      <p:ext uri="{BB962C8B-B14F-4D97-AF65-F5344CB8AC3E}">
        <p14:creationId xmlns:p14="http://schemas.microsoft.com/office/powerpoint/2010/main" val="174888551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358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39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087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168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6984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63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6718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3216638" y="1209040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343398" y="422774"/>
            <a:ext cx="52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十进制转二进制：凑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43397" y="2179560"/>
            <a:ext cx="225692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63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3216638" y="2261989"/>
          <a:ext cx="6385560" cy="417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2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1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4.4.2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流量感知路由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40" name="矩形 39"/>
          <p:cNvSpPr/>
          <p:nvPr/>
        </p:nvSpPr>
        <p:spPr>
          <a:xfrm>
            <a:off x="2066348" y="3368764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区域一</a:t>
            </a:r>
          </a:p>
        </p:txBody>
      </p:sp>
      <p:sp>
        <p:nvSpPr>
          <p:cNvPr id="41" name="矩形 40"/>
          <p:cNvSpPr/>
          <p:nvPr/>
        </p:nvSpPr>
        <p:spPr>
          <a:xfrm>
            <a:off x="6748218" y="3368763"/>
            <a:ext cx="3689498" cy="3062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区域二</a:t>
            </a:r>
          </a:p>
          <a:p>
            <a:endParaRPr lang="zh-CN" altLang="en-US" dirty="0"/>
          </a:p>
        </p:txBody>
      </p:sp>
      <p:sp>
        <p:nvSpPr>
          <p:cNvPr id="42" name="流程图: 磁盘 6"/>
          <p:cNvSpPr/>
          <p:nvPr/>
        </p:nvSpPr>
        <p:spPr>
          <a:xfrm>
            <a:off x="4458406" y="37196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流程图: 磁盘 7"/>
          <p:cNvSpPr/>
          <p:nvPr/>
        </p:nvSpPr>
        <p:spPr>
          <a:xfrm>
            <a:off x="2707845" y="4520623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流程图: 磁盘 8"/>
          <p:cNvSpPr/>
          <p:nvPr/>
        </p:nvSpPr>
        <p:spPr>
          <a:xfrm>
            <a:off x="4033104" y="5548437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流程图: 磁盘 9"/>
          <p:cNvSpPr/>
          <p:nvPr/>
        </p:nvSpPr>
        <p:spPr>
          <a:xfrm>
            <a:off x="7478320" y="4187468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流程图: 磁盘 10"/>
          <p:cNvSpPr/>
          <p:nvPr/>
        </p:nvSpPr>
        <p:spPr>
          <a:xfrm>
            <a:off x="9348393" y="5016809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流程图: 磁盘 11"/>
          <p:cNvSpPr/>
          <p:nvPr/>
        </p:nvSpPr>
        <p:spPr>
          <a:xfrm>
            <a:off x="7053018" y="5665395"/>
            <a:ext cx="850604" cy="531628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12"/>
          <p:cNvCxnSpPr>
            <a:stCxn id="46" idx="1"/>
            <a:endCxn id="45" idx="2"/>
          </p:cNvCxnSpPr>
          <p:nvPr/>
        </p:nvCxnSpPr>
        <p:spPr>
          <a:xfrm flipV="1">
            <a:off x="3133147" y="3985451"/>
            <a:ext cx="1325259" cy="535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5"/>
          <p:cNvCxnSpPr>
            <a:stCxn id="47" idx="1"/>
            <a:endCxn id="45" idx="3"/>
          </p:cNvCxnSpPr>
          <p:nvPr/>
        </p:nvCxnSpPr>
        <p:spPr>
          <a:xfrm flipV="1">
            <a:off x="4458406" y="4251265"/>
            <a:ext cx="425302" cy="12971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8"/>
          <p:cNvCxnSpPr>
            <a:stCxn id="47" idx="2"/>
            <a:endCxn id="46" idx="3"/>
          </p:cNvCxnSpPr>
          <p:nvPr/>
        </p:nvCxnSpPr>
        <p:spPr>
          <a:xfrm flipH="1" flipV="1">
            <a:off x="3133147" y="5052251"/>
            <a:ext cx="899957" cy="76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3"/>
          <p:cNvCxnSpPr>
            <a:endCxn id="48" idx="2"/>
          </p:cNvCxnSpPr>
          <p:nvPr/>
        </p:nvCxnSpPr>
        <p:spPr>
          <a:xfrm>
            <a:off x="5319644" y="4017350"/>
            <a:ext cx="2158676" cy="4359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5"/>
          <p:cNvCxnSpPr>
            <a:stCxn id="50" idx="1"/>
          </p:cNvCxnSpPr>
          <p:nvPr/>
        </p:nvCxnSpPr>
        <p:spPr>
          <a:xfrm flipV="1">
            <a:off x="7478320" y="4719096"/>
            <a:ext cx="425302" cy="9462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7"/>
          <p:cNvCxnSpPr>
            <a:stCxn id="47" idx="4"/>
            <a:endCxn id="50" idx="2"/>
          </p:cNvCxnSpPr>
          <p:nvPr/>
        </p:nvCxnSpPr>
        <p:spPr>
          <a:xfrm>
            <a:off x="4883708" y="5814251"/>
            <a:ext cx="2169310" cy="11695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30"/>
          <p:cNvCxnSpPr>
            <a:stCxn id="48" idx="4"/>
            <a:endCxn id="49" idx="1"/>
          </p:cNvCxnSpPr>
          <p:nvPr/>
        </p:nvCxnSpPr>
        <p:spPr>
          <a:xfrm>
            <a:off x="8328924" y="4453282"/>
            <a:ext cx="1444625" cy="5632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37683" y="3785396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45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29918" y="5472620"/>
            <a:ext cx="5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5330" y="2005330"/>
            <a:ext cx="1059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流量感知路由：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权值根据网络负载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调整，可以将网络流量引导到不同的链路上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，均衡网络负载。</a:t>
            </a:r>
          </a:p>
        </p:txBody>
      </p:sp>
    </p:spTree>
    <p:extLst>
      <p:ext uri="{BB962C8B-B14F-4D97-AF65-F5344CB8AC3E}">
        <p14:creationId xmlns:p14="http://schemas.microsoft.com/office/powerpoint/2010/main" val="208898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42810" y="1771264"/>
            <a:ext cx="485975" cy="227209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785" y="1417764"/>
            <a:ext cx="20313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网络拥塞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流量感知路由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准入控制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流量调节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负载脱落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58545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网络层拥塞控制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4760109" y="2225395"/>
            <a:ext cx="485975" cy="1817967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6084" y="290731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拥塞控制措施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6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554" y="2214928"/>
            <a:ext cx="11076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准入控制：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广泛应用于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虚电路网络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的拥塞预防技术。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基本思想：对新建虚电路审核，如果新建立的虚电路会导致网络变得拥塞，那么网络拒绝建立该新虚电路。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7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4.4.3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准入控制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42810" y="1771264"/>
            <a:ext cx="485975" cy="227209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785" y="1417764"/>
            <a:ext cx="20313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网络拥塞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流量感知路由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准入控制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流量调节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负载脱落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58545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网络层拥塞控制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4760109" y="2225395"/>
            <a:ext cx="485975" cy="1817967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6084" y="290731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拥塞控制措施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79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81052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42810" y="1771264"/>
            <a:ext cx="485975" cy="227209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785" y="1417764"/>
            <a:ext cx="2031325" cy="2797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网络拥塞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流量感知路由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准入控制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流量调节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负载脱落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58545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网络层拥塞控制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29904166042&amp;di=5fa90b354abedb505563b0f21f3bb3f8&amp;imgtype=0&amp;src=http%3A%2F%2Fgcloudfile.gac-toyota.com.cn%3A8004%2Flibrary%2Fdealer%2F34A10%2F2015%2F4%2Fbbfac2f5a1034796b4393b3ea224da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42" y="2600767"/>
            <a:ext cx="52578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7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问题一：路由器如何感知发生了拥塞？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66734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问题一：路由器如何感知发生了拥塞？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通过路由器输出端口的排队时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延。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3397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问题二：路由器感知到拥塞时，如何通知其上游结点，并且使上游结点降低发送速率？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8769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问题二：路由器感知到拥塞时，如何通知其上游结点，并且使上游结点降低发送速率？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抑制分组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：感知到拥塞的路由器选择一个被拥塞的数据报，给该数据报的源主机返回一个抑制分组。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08854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0881" y="2082482"/>
            <a:ext cx="11280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流量调节：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在网络发生拥塞时，通过调整发送方发送数据的速率来消除拥塞。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问题二：路由器感知到拥塞时，如何通知其上游结点，并且使上游结点降低发送速率？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抑制分组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：感知到拥塞的路由器选择一个被拥塞的数据报，给该数据报的源主机返回一个抑制分组。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背压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：抑制分组在从拥塞结点到源结点的路径上的每一跳，都发挥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抑制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作用。</a:t>
            </a:r>
          </a:p>
        </p:txBody>
      </p:sp>
      <p:grpSp>
        <p:nvGrpSpPr>
          <p:cNvPr id="20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21" name="左大括号 20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13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流量调节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7327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242810" y="1771264"/>
            <a:ext cx="485975" cy="2272099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8785" y="1417764"/>
            <a:ext cx="20313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网络拥塞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流量感知路由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准入控制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流量调节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负载脱落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58545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网络层拥塞控制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4760109" y="2225395"/>
            <a:ext cx="485975" cy="1817967"/>
          </a:xfrm>
          <a:prstGeom prst="leftBrace">
            <a:avLst>
              <a:gd name="adj1" fmla="val 8333"/>
              <a:gd name="adj2" fmla="val 478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6084" y="290731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拥塞控制措施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40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880" y="2138045"/>
            <a:ext cx="10667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负载脱落：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有选择地主动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丢弃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一些数据报，来减轻网络负载，从而缓解或消除拥塞。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7_1_1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4.4.5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负载脱落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、下列不属于拥塞的原因的是（ 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缓冲区容量有限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传输线路的带宽有限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网络结点的处理能力有限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、下列不属于拥塞的原因的是（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缓冲区容量有限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传输线路的带宽有限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网络结点的处理能力有限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678" y="3748573"/>
            <a:ext cx="3606242" cy="2780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  <p:extLst>
      <p:ext uri="{BB962C8B-B14F-4D97-AF65-F5344CB8AC3E}">
        <p14:creationId xmlns:p14="http://schemas.microsoft.com/office/powerpoint/2010/main" val="53306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、网络负载在（    ）附近时，吞吐量和分组平均延迟达到理想的平衡，网络的使用效率最高。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、网络负载在（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膝点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）附近时，吞吐量和分组平均延迟达到理想的平衡，网络的使用效率最高。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）是一种持续过载的网络状态，此时用户对网络资源的总需求超过了网络固有的容量。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拥塞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）是一种持续过载的网络状态，此时用户对网络资源的总需求超过了网络固有的容量。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、在以下几种网络层常采用的拥塞控制措施中，能够根据网络负载动态调整权值，将网络流量引导到不同的链路上，均衡网络负载的措施是（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、在以下几种网络层常采用的拥塞控制措施中，能够根据网络负载动态调整权值，将网络流量引导到不同的链路上，均衡网络负载的措施是（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、在以下几种网络层常采用的拥塞控制措施中，在网络发生拥塞时，通过调整发送方向网络发送数据的速率来消除拥塞的措施是（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、在以下几种网络层常采用的拥塞控制措施中，在网络发生拥塞时，通过调整发送方向网络发送数据的速率来消除拥塞的措施是（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、在以下几种网络层常采用的拥塞控制措施中，通过有选择地主动丢弃一些数据报，来减轻网络负载，从而缓解或消除拥塞的措施是（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、在以下几种网络层常采用的拥塞控制措施中，通过有选择地主动丢弃一些数据报，来减轻网络负载，从而缓解或消除拥塞的措施是（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流量感知路由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准入控制 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流量调节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负载脱落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1681" y="1842226"/>
            <a:ext cx="1026223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网络层拥塞：用户对网络资源（包括链路带宽、存储空间和处理器处理能力等）的总需求超过了网络固有的容量。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678" y="3748573"/>
            <a:ext cx="3606242" cy="2780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19220" y="2924810"/>
            <a:ext cx="2674620" cy="41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/>
              <a:t>网络层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8770" y="1241412"/>
            <a:ext cx="3524885" cy="369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0" dirty="0">
                <a:solidFill>
                  <a:schemeClr val="tx1"/>
                </a:solidFill>
              </a:rPr>
              <a:t>网络层服务</a:t>
            </a:r>
            <a:endParaRPr lang="zh-CN" altLang="en-US" sz="2130" dirty="0">
              <a:solidFill>
                <a:schemeClr val="accent6"/>
              </a:solidFill>
            </a:endParaRPr>
          </a:p>
          <a:p>
            <a:endParaRPr lang="zh-CN" altLang="en-US" sz="2130" dirty="0"/>
          </a:p>
          <a:p>
            <a:r>
              <a:rPr lang="zh-CN" altLang="en-US" sz="2130" dirty="0"/>
              <a:t>数据报网络虚电路网络</a:t>
            </a:r>
          </a:p>
          <a:p>
            <a:endParaRPr lang="zh-CN" altLang="en-US" sz="2130" dirty="0"/>
          </a:p>
          <a:p>
            <a:r>
              <a:rPr lang="zh-CN" altLang="en-US" sz="2130" dirty="0"/>
              <a:t>网络互连与网络互连设备</a:t>
            </a:r>
          </a:p>
          <a:p>
            <a:endParaRPr lang="zh-CN" altLang="en-US" sz="2130" dirty="0"/>
          </a:p>
          <a:p>
            <a:r>
              <a:rPr lang="zh-CN" altLang="en-US" sz="2130" dirty="0"/>
              <a:t>网络层拥塞控制</a:t>
            </a:r>
          </a:p>
          <a:p>
            <a:endParaRPr lang="zh-CN" altLang="en-US" sz="2130" dirty="0"/>
          </a:p>
          <a:p>
            <a:r>
              <a:rPr lang="en-US" altLang="zh-CN" sz="2130" dirty="0">
                <a:solidFill>
                  <a:srgbClr val="FF0000"/>
                </a:solidFill>
              </a:rPr>
              <a:t>Internet </a:t>
            </a:r>
            <a:r>
              <a:rPr lang="zh-CN" altLang="en-US" sz="2130" dirty="0">
                <a:solidFill>
                  <a:srgbClr val="FF0000"/>
                </a:solidFill>
              </a:rPr>
              <a:t>网络层</a:t>
            </a:r>
          </a:p>
          <a:p>
            <a:endParaRPr lang="zh-CN" altLang="en-US" sz="2130" dirty="0"/>
          </a:p>
          <a:p>
            <a:r>
              <a:rPr lang="zh-CN" altLang="en-US" sz="2130" dirty="0"/>
              <a:t>路由算法与路由协议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114290" y="1326515"/>
            <a:ext cx="284480" cy="3615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851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/>
          <p:cNvSpPr/>
          <p:nvPr/>
        </p:nvSpPr>
        <p:spPr>
          <a:xfrm>
            <a:off x="2467324" y="1600200"/>
            <a:ext cx="604488" cy="2943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0476" y="1315149"/>
            <a:ext cx="264687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10" name="矩形 9"/>
          <p:cNvSpPr/>
          <p:nvPr/>
        </p:nvSpPr>
        <p:spPr>
          <a:xfrm>
            <a:off x="114372" y="2838399"/>
            <a:ext cx="235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952198"/>
            <a:ext cx="10939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最核心的协议。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定义了如何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上层协议（如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）的报文段；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定义了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地址）以及如何转发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数据报等内容；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两个版本：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IPv4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IPv6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4" name="矩形 23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6150"/>
              </p:ext>
            </p:extLst>
          </p:nvPr>
        </p:nvGraphicFramePr>
        <p:xfrm>
          <a:off x="127258" y="3139396"/>
          <a:ext cx="11896440" cy="3112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1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2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版本（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首部长度</a:t>
                      </a:r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区分服务（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数据报长度（</a:t>
                      </a:r>
                      <a:r>
                        <a:rPr lang="en-US" altLang="zh-CN" sz="1600" dirty="0"/>
                        <a:t>16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标识（</a:t>
                      </a:r>
                      <a:r>
                        <a:rPr lang="en-US" altLang="zh-CN" sz="1600" dirty="0"/>
                        <a:t>16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标志（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片偏移量（</a:t>
                      </a:r>
                      <a:r>
                        <a:rPr lang="en-US" altLang="zh-CN" sz="1600" dirty="0"/>
                        <a:t>13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6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生存时间（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上层协议（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首部校验和（</a:t>
                      </a:r>
                      <a:r>
                        <a:rPr lang="en-US" altLang="zh-CN" sz="1600" dirty="0"/>
                        <a:t>16</a:t>
                      </a:r>
                      <a:r>
                        <a:rPr lang="zh-CN" altLang="en-US" sz="1600" dirty="0"/>
                        <a:t>位）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源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地址（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目的</a:t>
                      </a:r>
                      <a:r>
                        <a:rPr lang="en-US" altLang="zh-CN" sz="1600" dirty="0"/>
                        <a:t>IP</a:t>
                      </a:r>
                      <a:r>
                        <a:rPr lang="zh-CN" altLang="en-US" sz="1600" dirty="0"/>
                        <a:t>地址（</a:t>
                      </a:r>
                      <a:r>
                        <a:rPr lang="en-US" altLang="zh-CN" sz="1600" dirty="0"/>
                        <a:t>32</a:t>
                      </a:r>
                      <a:r>
                        <a:rPr lang="zh-CN" altLang="en-US" sz="1600" dirty="0"/>
                        <a:t>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选项（可选，长度可变）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6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51270" y="1928802"/>
            <a:ext cx="96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位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左大括号 1"/>
          <p:cNvSpPr/>
          <p:nvPr/>
        </p:nvSpPr>
        <p:spPr>
          <a:xfrm rot="5400000">
            <a:off x="5740753" y="-3191121"/>
            <a:ext cx="602971" cy="1182996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9" y="4318389"/>
            <a:ext cx="10002154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1、版本号：4位。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的版本号。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2、首部长度：4位。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数据报的首部长度：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20B-60B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3、区分服务：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位。在旧标准种称为服务类型(Type Of Service,TOS)字段，用来指示期望获得哪种类型的服务。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4、数据长度：16位。IP数据报的总字节数。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5988" y="2425420"/>
            <a:ext cx="7115816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66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8" y="4318389"/>
            <a:ext cx="1113438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、生存时间：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位。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Time-To-Live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,TTL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。表示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数据报在网络中可以通过的路由器数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或跳步数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、上层协议：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位，指示该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数据报封装的是哪个上层协议。 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6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UDP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17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、首部校验和：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位，利用校验和实现对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数据报首部的差错检测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95988" y="2965204"/>
            <a:ext cx="7115816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63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8" y="4318389"/>
            <a:ext cx="11134381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、源IP地址：32位。发出IP数据报的源主机的IP地址。 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、目的IP地址：32位。IP数据报的需要送达的主机的IP地址。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、选项：长度可变。 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、数据：存放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数据报所封装的传输层报文段。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95988" y="3364051"/>
            <a:ext cx="7115816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0429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8" y="4318389"/>
            <a:ext cx="1113438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000" b="1" cap="all" dirty="0">
                <a:latin typeface="Microsoft YaHei" charset="-122"/>
                <a:ea typeface="Microsoft YaHei" charset="-122"/>
                <a:cs typeface="Microsoft YaHei" charset="-122"/>
              </a:rPr>
              <a:t>标识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16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位。标识一个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数据报。每产生一个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数据报，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 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协议的计数器加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000" cap="all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       该字段的重要用途：在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数据报</a:t>
            </a:r>
            <a:r>
              <a:rPr lang="zh-CN" altLang="en-US" sz="2000" cap="all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分片和重组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过程中用于标识属于同一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数据报。</a:t>
            </a:r>
            <a:endParaRPr lang="en-US" altLang="zh-CN" sz="2000" cap="all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       该字段</a:t>
            </a:r>
            <a:r>
              <a:rPr lang="zh-CN" altLang="en-US" sz="2000" cap="all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不可唯一标识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en-US" altLang="zh-CN" sz="2000" cap="all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cap="all" dirty="0">
                <a:latin typeface="Microsoft YaHei" charset="-122"/>
                <a:ea typeface="Microsoft YaHei" charset="-122"/>
                <a:cs typeface="Microsoft YaHei" charset="-122"/>
              </a:rPr>
              <a:t>数据报。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5988" y="2760907"/>
            <a:ext cx="7115816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2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8" y="4318389"/>
            <a:ext cx="11134381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13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标志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位。其结构如图：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5988" y="2760907"/>
            <a:ext cx="7115816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587118503"/>
              </p:ext>
            </p:extLst>
          </p:nvPr>
        </p:nvGraphicFramePr>
        <p:xfrm>
          <a:off x="919742" y="5306155"/>
          <a:ext cx="1204438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 b="1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605631" y="5022931"/>
            <a:ext cx="3566772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DF(Don't Fragment)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：禁止分片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DF=0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，允许分片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DF=1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，禁止分片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3855" y="5022931"/>
            <a:ext cx="4618983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MF(More  Fragment)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：更多分片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MF=0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，未被分片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或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分片的最后一片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    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MF=1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，是分片且不是最后一个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4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05" y="1224701"/>
            <a:ext cx="5115386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数据报格式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30" name="矩形 29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88" y="1678518"/>
            <a:ext cx="7115816" cy="2773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818" y="4318389"/>
            <a:ext cx="1113438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片偏移量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以8B为单位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。表示一个IP数据报分片与原IP数据报的数据的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相对偏移量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     当该字段值为0时，且MF=1， 则表示这是一个IP分片，且是第一个分片。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5988" y="2760907"/>
            <a:ext cx="7115816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18437" y="2175769"/>
            <a:ext cx="4504661" cy="4201783"/>
            <a:chOff x="1318437" y="2175769"/>
            <a:chExt cx="4504661" cy="4201783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248786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48786" y="5794744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166730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361121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248786" y="3292549"/>
              <a:ext cx="917944" cy="25021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168502" y="2615993"/>
              <a:ext cx="1192619" cy="701365"/>
            </a:xfrm>
            <a:custGeom>
              <a:avLst/>
              <a:gdLst>
                <a:gd name="connsiteX0" fmla="*/ 0 w 1240943"/>
                <a:gd name="connsiteY0" fmla="*/ 701365 h 701365"/>
                <a:gd name="connsiteX1" fmla="*/ 829340 w 1240943"/>
                <a:gd name="connsiteY1" fmla="*/ 148472 h 701365"/>
                <a:gd name="connsiteX2" fmla="*/ 1201479 w 1240943"/>
                <a:gd name="connsiteY2" fmla="*/ 10249 h 701365"/>
                <a:gd name="connsiteX3" fmla="*/ 1212112 w 1240943"/>
                <a:gd name="connsiteY3" fmla="*/ 20881 h 7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943" h="701365">
                  <a:moveTo>
                    <a:pt x="0" y="701365"/>
                  </a:moveTo>
                  <a:cubicBezTo>
                    <a:pt x="314547" y="482511"/>
                    <a:pt x="629094" y="263658"/>
                    <a:pt x="829340" y="148472"/>
                  </a:cubicBezTo>
                  <a:cubicBezTo>
                    <a:pt x="1029586" y="33286"/>
                    <a:pt x="1137684" y="31514"/>
                    <a:pt x="1201479" y="10249"/>
                  </a:cubicBezTo>
                  <a:cubicBezTo>
                    <a:pt x="1265274" y="-11016"/>
                    <a:pt x="1238693" y="4932"/>
                    <a:pt x="1212112" y="208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4361121" y="2615994"/>
              <a:ext cx="784769" cy="3178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66143" y="5977442"/>
              <a:ext cx="7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膝点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18437" y="2175769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吞吐量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8418" y="5976794"/>
              <a:ext cx="763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崖点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91470" y="5847910"/>
            <a:ext cx="163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负载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110177" y="2107210"/>
            <a:ext cx="5698859" cy="4140810"/>
            <a:chOff x="6110177" y="2107210"/>
            <a:chExt cx="5698859" cy="4140810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79511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79511" y="5794743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997455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9191846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79511" y="5411972"/>
              <a:ext cx="917944" cy="382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997455" y="4543647"/>
              <a:ext cx="1194391" cy="8683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9197163" y="2307265"/>
              <a:ext cx="435935" cy="2243469"/>
            </a:xfrm>
            <a:custGeom>
              <a:avLst/>
              <a:gdLst>
                <a:gd name="connsiteX0" fmla="*/ 0 w 435935"/>
                <a:gd name="connsiteY0" fmla="*/ 2243469 h 2243469"/>
                <a:gd name="connsiteX1" fmla="*/ 308344 w 435935"/>
                <a:gd name="connsiteY1" fmla="*/ 1584251 h 2243469"/>
                <a:gd name="connsiteX2" fmla="*/ 435935 w 435935"/>
                <a:gd name="connsiteY2" fmla="*/ 0 h 22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35" h="2243469">
                  <a:moveTo>
                    <a:pt x="0" y="2243469"/>
                  </a:moveTo>
                  <a:cubicBezTo>
                    <a:pt x="117844" y="2100815"/>
                    <a:pt x="235688" y="1958162"/>
                    <a:pt x="308344" y="1584251"/>
                  </a:cubicBezTo>
                  <a:cubicBezTo>
                    <a:pt x="381000" y="1210340"/>
                    <a:pt x="408467" y="605170"/>
                    <a:pt x="4359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71622" y="58479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负载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0177" y="21072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响应时间</a:t>
              </a:r>
            </a:p>
          </p:txBody>
        </p:sp>
      </p:grpSp>
      <p:grpSp>
        <p:nvGrpSpPr>
          <p:cNvPr id="43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44" name="左大括号 43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" name="TextBox 33"/>
          <p:cNvSpPr txBox="1"/>
          <p:nvPr/>
        </p:nvSpPr>
        <p:spPr>
          <a:xfrm>
            <a:off x="7562024" y="5978124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膝点</a:t>
            </a:r>
          </a:p>
        </p:txBody>
      </p:sp>
      <p:sp>
        <p:nvSpPr>
          <p:cNvPr id="5" name="TextBox 35"/>
          <p:cNvSpPr txBox="1"/>
          <p:nvPr/>
        </p:nvSpPr>
        <p:spPr>
          <a:xfrm>
            <a:off x="8922079" y="5976794"/>
            <a:ext cx="73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崖点</a:t>
            </a:r>
          </a:p>
        </p:txBody>
      </p:sp>
      <p:sp>
        <p:nvSpPr>
          <p:cNvPr id="42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1" name="矩形 50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）是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网络层最核心的协议。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16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网络层最核心的协议。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2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网络层协议的是（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A:GBN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互联网控制报文协议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3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网络层协议的是（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A:GBN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网际协议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路由协议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互联网控制报文协议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数据报格式中，（    ）和源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地址和目的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地址以及协议等字段共同唯一标识一个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版本号字段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区分服务字段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3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）和源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地址和目的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地址以及协议等字段共同唯一标识一个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版本号字段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区分服务字段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8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数据报格式中，标志位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MF=1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数据报是一个未被分片的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数据报是被分片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数据报的最后一片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数据报的分片，并且不是最后一个分片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数据报的分片，并且是最后一个分片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9802427" y="4700587"/>
            <a:ext cx="2227649" cy="1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4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数据报格式中，标志位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MF=1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数据报是一个未被分片的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数据报是被分片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数据报的最后一片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数据报的分片，并且不是最后一个分片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数据报一定是一个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数据报的分片，并且是最后一个分片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9802427" y="4700587"/>
            <a:ext cx="2227649" cy="1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7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45916" y="2845092"/>
            <a:ext cx="10975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分段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17871" y="2077575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应用层：报文</a:t>
            </a:r>
          </a:p>
        </p:txBody>
      </p:sp>
      <p:sp>
        <p:nvSpPr>
          <p:cNvPr id="30" name="矩形 29"/>
          <p:cNvSpPr/>
          <p:nvPr/>
        </p:nvSpPr>
        <p:spPr>
          <a:xfrm>
            <a:off x="1317870" y="2997289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传输层：段</a:t>
            </a:r>
          </a:p>
        </p:txBody>
      </p:sp>
      <p:sp>
        <p:nvSpPr>
          <p:cNvPr id="31" name="矩形 30"/>
          <p:cNvSpPr/>
          <p:nvPr/>
        </p:nvSpPr>
        <p:spPr>
          <a:xfrm>
            <a:off x="1317867" y="3915760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网络层：数据报</a:t>
            </a:r>
          </a:p>
        </p:txBody>
      </p:sp>
      <p:sp>
        <p:nvSpPr>
          <p:cNvPr id="32" name="矩形 31"/>
          <p:cNvSpPr/>
          <p:nvPr/>
        </p:nvSpPr>
        <p:spPr>
          <a:xfrm>
            <a:off x="1317866" y="4875507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数据链路层：帧</a:t>
            </a:r>
          </a:p>
        </p:txBody>
      </p:sp>
      <p:sp>
        <p:nvSpPr>
          <p:cNvPr id="33" name="矩形 32"/>
          <p:cNvSpPr/>
          <p:nvPr/>
        </p:nvSpPr>
        <p:spPr>
          <a:xfrm>
            <a:off x="1317865" y="5857167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物理层：比特流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145916" y="3763563"/>
            <a:ext cx="1097598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45916" y="2845092"/>
            <a:ext cx="10975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分段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17871" y="2077575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应用层：报文</a:t>
            </a:r>
          </a:p>
        </p:txBody>
      </p:sp>
      <p:sp>
        <p:nvSpPr>
          <p:cNvPr id="30" name="矩形 29"/>
          <p:cNvSpPr/>
          <p:nvPr/>
        </p:nvSpPr>
        <p:spPr>
          <a:xfrm>
            <a:off x="1317870" y="2997289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传输层：段</a:t>
            </a:r>
          </a:p>
        </p:txBody>
      </p:sp>
      <p:sp>
        <p:nvSpPr>
          <p:cNvPr id="31" name="矩形 30"/>
          <p:cNvSpPr/>
          <p:nvPr/>
        </p:nvSpPr>
        <p:spPr>
          <a:xfrm>
            <a:off x="1317867" y="3915760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网络层：数据报</a:t>
            </a:r>
          </a:p>
        </p:txBody>
      </p:sp>
      <p:sp>
        <p:nvSpPr>
          <p:cNvPr id="32" name="矩形 31"/>
          <p:cNvSpPr/>
          <p:nvPr/>
        </p:nvSpPr>
        <p:spPr>
          <a:xfrm>
            <a:off x="1317866" y="4875507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数据链路层：帧</a:t>
            </a:r>
          </a:p>
        </p:txBody>
      </p:sp>
      <p:sp>
        <p:nvSpPr>
          <p:cNvPr id="33" name="矩形 32"/>
          <p:cNvSpPr/>
          <p:nvPr/>
        </p:nvSpPr>
        <p:spPr>
          <a:xfrm>
            <a:off x="1317865" y="5857167"/>
            <a:ext cx="2436646" cy="461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物理层：比特流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145916" y="3763563"/>
            <a:ext cx="3469322" cy="581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分组之后再分片</a:t>
            </a:r>
          </a:p>
        </p:txBody>
      </p:sp>
    </p:spTree>
    <p:extLst>
      <p:ext uri="{BB962C8B-B14F-4D97-AF65-F5344CB8AC3E}">
        <p14:creationId xmlns:p14="http://schemas.microsoft.com/office/powerpoint/2010/main" val="12653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18437" y="2175769"/>
            <a:ext cx="4504661" cy="4201783"/>
            <a:chOff x="1318437" y="2175769"/>
            <a:chExt cx="4504661" cy="4201783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248786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48786" y="5794744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166730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361121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248786" y="3292549"/>
              <a:ext cx="917944" cy="25021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168502" y="2615993"/>
              <a:ext cx="1192619" cy="701365"/>
            </a:xfrm>
            <a:custGeom>
              <a:avLst/>
              <a:gdLst>
                <a:gd name="connsiteX0" fmla="*/ 0 w 1240943"/>
                <a:gd name="connsiteY0" fmla="*/ 701365 h 701365"/>
                <a:gd name="connsiteX1" fmla="*/ 829340 w 1240943"/>
                <a:gd name="connsiteY1" fmla="*/ 148472 h 701365"/>
                <a:gd name="connsiteX2" fmla="*/ 1201479 w 1240943"/>
                <a:gd name="connsiteY2" fmla="*/ 10249 h 701365"/>
                <a:gd name="connsiteX3" fmla="*/ 1212112 w 1240943"/>
                <a:gd name="connsiteY3" fmla="*/ 20881 h 7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943" h="701365">
                  <a:moveTo>
                    <a:pt x="0" y="701365"/>
                  </a:moveTo>
                  <a:cubicBezTo>
                    <a:pt x="314547" y="482511"/>
                    <a:pt x="629094" y="263658"/>
                    <a:pt x="829340" y="148472"/>
                  </a:cubicBezTo>
                  <a:cubicBezTo>
                    <a:pt x="1029586" y="33286"/>
                    <a:pt x="1137684" y="31514"/>
                    <a:pt x="1201479" y="10249"/>
                  </a:cubicBezTo>
                  <a:cubicBezTo>
                    <a:pt x="1265274" y="-11016"/>
                    <a:pt x="1238693" y="4932"/>
                    <a:pt x="1212112" y="208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4361121" y="2615994"/>
              <a:ext cx="784769" cy="3178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66143" y="5977442"/>
              <a:ext cx="7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膝点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18437" y="2175769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吞吐量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8418" y="5976794"/>
              <a:ext cx="763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崖点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91470" y="5847910"/>
            <a:ext cx="163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负载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110177" y="2107210"/>
            <a:ext cx="5698859" cy="4140810"/>
            <a:chOff x="6110177" y="2107210"/>
            <a:chExt cx="5698859" cy="4140810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79511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79511" y="5794743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997455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9191846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79511" y="5411972"/>
              <a:ext cx="917944" cy="382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997455" y="4543647"/>
              <a:ext cx="1194391" cy="8683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9197163" y="2307265"/>
              <a:ext cx="435935" cy="2243469"/>
            </a:xfrm>
            <a:custGeom>
              <a:avLst/>
              <a:gdLst>
                <a:gd name="connsiteX0" fmla="*/ 0 w 435935"/>
                <a:gd name="connsiteY0" fmla="*/ 2243469 h 2243469"/>
                <a:gd name="connsiteX1" fmla="*/ 308344 w 435935"/>
                <a:gd name="connsiteY1" fmla="*/ 1584251 h 2243469"/>
                <a:gd name="connsiteX2" fmla="*/ 435935 w 435935"/>
                <a:gd name="connsiteY2" fmla="*/ 0 h 22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35" h="2243469">
                  <a:moveTo>
                    <a:pt x="0" y="2243469"/>
                  </a:moveTo>
                  <a:cubicBezTo>
                    <a:pt x="117844" y="2100815"/>
                    <a:pt x="235688" y="1958162"/>
                    <a:pt x="308344" y="1584251"/>
                  </a:cubicBezTo>
                  <a:cubicBezTo>
                    <a:pt x="381000" y="1210340"/>
                    <a:pt x="408467" y="605170"/>
                    <a:pt x="4359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71622" y="58479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负载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0177" y="21072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响应时间</a:t>
              </a:r>
            </a:p>
          </p:txBody>
        </p:sp>
      </p:grpSp>
      <p:grpSp>
        <p:nvGrpSpPr>
          <p:cNvPr id="43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44" name="左大括号 43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" name="TextBox 33"/>
          <p:cNvSpPr txBox="1"/>
          <p:nvPr/>
        </p:nvSpPr>
        <p:spPr>
          <a:xfrm>
            <a:off x="7562024" y="5978124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膝点</a:t>
            </a:r>
          </a:p>
        </p:txBody>
      </p:sp>
      <p:sp>
        <p:nvSpPr>
          <p:cNvPr id="5" name="TextBox 35"/>
          <p:cNvSpPr txBox="1"/>
          <p:nvPr/>
        </p:nvSpPr>
        <p:spPr>
          <a:xfrm>
            <a:off x="8922079" y="5976794"/>
            <a:ext cx="73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崖点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25085" y="622935"/>
            <a:ext cx="1969770" cy="92202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吞吐量大好</a:t>
            </a:r>
            <a:r>
              <a:rPr lang="en-US" altLang="zh-CN" dirty="0"/>
              <a:t>~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响应时间少好</a:t>
            </a:r>
            <a:r>
              <a:rPr lang="en-US" altLang="zh-CN" dirty="0"/>
              <a:t>~</a:t>
            </a:r>
          </a:p>
        </p:txBody>
      </p:sp>
      <p:sp>
        <p:nvSpPr>
          <p:cNvPr id="42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1" name="矩形 50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  <p:extLst>
      <p:ext uri="{BB962C8B-B14F-4D97-AF65-F5344CB8AC3E}">
        <p14:creationId xmlns:p14="http://schemas.microsoft.com/office/powerpoint/2010/main" val="1168870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705" y="2177440"/>
            <a:ext cx="1106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、最大传输单元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(Maximum Transmission Unit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：数据链路层帧能承载的最大数据量。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68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705" y="2177440"/>
            <a:ext cx="1106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数据报分片的原则：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尽可能少分片。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一个最大分片可封装的数据字节数最好是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的倍数。</a:t>
            </a:r>
          </a:p>
        </p:txBody>
      </p:sp>
    </p:spTree>
    <p:extLst>
      <p:ext uri="{BB962C8B-B14F-4D97-AF65-F5344CB8AC3E}">
        <p14:creationId xmlns:p14="http://schemas.microsoft.com/office/powerpoint/2010/main" val="1113944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左大括号 23"/>
          <p:cNvSpPr/>
          <p:nvPr/>
        </p:nvSpPr>
        <p:spPr>
          <a:xfrm>
            <a:off x="10047120" y="186849"/>
            <a:ext cx="318739" cy="19727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65859" y="0"/>
            <a:ext cx="182614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编址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动态主机配置协议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网络地址转换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ICMP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IPv6</a:t>
            </a:r>
          </a:p>
        </p:txBody>
      </p:sp>
      <p:sp>
        <p:nvSpPr>
          <p:cNvPr id="26" name="矩形 25"/>
          <p:cNvSpPr/>
          <p:nvPr/>
        </p:nvSpPr>
        <p:spPr>
          <a:xfrm>
            <a:off x="8488052" y="984885"/>
            <a:ext cx="1579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Internet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网络层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705" y="2177440"/>
            <a:ext cx="1106233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数据报分片的计算：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00637" y="2708446"/>
                <a:ext cx="2924647" cy="796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  <a:ea typeface="手札体-简粗体" panose="03000700000000000000" pitchFamily="66" charset="-122"/>
                        </a:rPr>
                        <m:t>𝑑</m:t>
                      </m:r>
                      <m:r>
                        <a:rPr lang="en-US" altLang="zh-CN" sz="2400" i="1">
                          <a:latin typeface="Cambria Math"/>
                          <a:ea typeface="手札体-简粗体" panose="03000700000000000000" pitchFamily="66" charset="-122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手札体-简粗体" panose="03000700000000000000" pitchFamily="66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手札体-简粗体" panose="03000700000000000000" pitchFamily="66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  <a:ea typeface="手札体-简粗体" panose="03000700000000000000" pitchFamily="66" charset="-122"/>
                                </a:rPr>
                                <m:t>𝑀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手札体-简粗体" panose="03000700000000000000" pitchFamily="66" charset="-122"/>
                                </a:rPr>
                                <m:t>−20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  <a:ea typeface="手札体-简粗体" panose="03000700000000000000" pitchFamily="66" charset="-122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/>
                          <a:ea typeface="手札体-简粗体" panose="03000700000000000000" pitchFamily="66" charset="-122"/>
                        </a:rPr>
                        <m:t>×8   ;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7" y="2708446"/>
                <a:ext cx="2924647" cy="7961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273342" y="2858230"/>
            <a:ext cx="382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最大分片封装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的数据长度：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31795" y="3645797"/>
            <a:ext cx="16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分片总数：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03890" y="3683656"/>
                <a:ext cx="1594219" cy="58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3700"/>
                  </a:lnSpc>
                </a:pPr>
                <a:r>
                  <a:rPr lang="en-US" altLang="zh-CN" sz="2400" dirty="0">
                    <a:ea typeface="手札体-简粗体" panose="03000700000000000000" pitchFamily="66" charset="-122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ea typeface="手札体-简粗体" panose="03000700000000000000" pitchFamily="66" charset="-122"/>
                      </a:rPr>
                      <m:t>= 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手札体-简粗体" panose="03000700000000000000" pitchFamily="66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手札体-简粗体" panose="03000700000000000000" pitchFamily="66" charset="-122"/>
                          </a:rPr>
                          <m:t>L</m:t>
                        </m:r>
                        <m:r>
                          <a:rPr lang="en-US" altLang="zh-CN" sz="2400">
                            <a:latin typeface="Cambria Math"/>
                            <a:ea typeface="手札体-简粗体" panose="03000700000000000000" pitchFamily="66" charset="-122"/>
                          </a:rPr>
                          <m:t>−20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  <a:ea typeface="手札体-简粗体" panose="03000700000000000000" pitchFamily="66" charset="-122"/>
                          </a:rPr>
                          <m:t>d</m:t>
                        </m:r>
                      </m:den>
                    </m:f>
                    <m:r>
                      <a:rPr lang="en-US" altLang="zh-CN" sz="2400">
                        <a:latin typeface="Cambria Math"/>
                        <a:ea typeface="手札体-简粗体" panose="03000700000000000000" pitchFamily="66" charset="-122"/>
                      </a:rPr>
                      <m:t>⌉</m:t>
                    </m:r>
                  </m:oMath>
                </a14:m>
                <a:endPara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90" y="3683656"/>
                <a:ext cx="1594219" cy="581185"/>
              </a:xfrm>
              <a:prstGeom prst="rect">
                <a:avLst/>
              </a:prstGeom>
              <a:blipFill rotWithShape="0">
                <a:blip r:embed="rId5"/>
                <a:stretch>
                  <a:fillRect l="-5725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00637" y="4471223"/>
                <a:ext cx="3011465" cy="5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3700"/>
                  </a:lnSpc>
                </a:pP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F</a:t>
                </a:r>
                <a:r>
                  <a:rPr lang="en-US" altLang="zh-CN" sz="2400" baseline="-25000" dirty="0">
                    <a:latin typeface="Cambria Math"/>
                    <a:ea typeface="手札体-简粗体" panose="03000700000000000000" pitchFamily="66" charset="-122"/>
                  </a:rPr>
                  <a:t>i</a:t>
                </a: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=</a:t>
                </a:r>
                <a:r>
                  <a:rPr lang="en-US" altLang="zh-CN" sz="2400" dirty="0">
                    <a:ea typeface="手札体-简粗体" panose="03000700000000000000" pitchFamily="66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手札体-简粗体" panose="03000700000000000000" pitchFamily="66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  <a:ea typeface="手札体-简粗体" panose="03000700000000000000" pitchFamily="66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  <a:ea typeface="手札体-简粗体" panose="03000700000000000000" pitchFamily="66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ea typeface="手札体-简粗体" panose="03000700000000000000" pitchFamily="66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手札体-简粗体" panose="03000700000000000000" pitchFamily="66" charset="-122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(i-1),1≤ </a:t>
                </a:r>
                <a:r>
                  <a:rPr lang="en-US" altLang="zh-CN" sz="2400" dirty="0" err="1">
                    <a:latin typeface="Cambria Math"/>
                    <a:ea typeface="手札体-简粗体" panose="03000700000000000000" pitchFamily="66" charset="-122"/>
                  </a:rPr>
                  <a:t>i</a:t>
                </a:r>
                <a:r>
                  <a:rPr lang="en-US" altLang="zh-CN" sz="2400" dirty="0">
                    <a:latin typeface="Cambria Math"/>
                    <a:ea typeface="手札体-简粗体" panose="03000700000000000000" pitchFamily="66" charset="-122"/>
                  </a:rPr>
                  <a:t> ≤ n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7" y="4471223"/>
                <a:ext cx="3011465" cy="581313"/>
              </a:xfrm>
              <a:prstGeom prst="rect">
                <a:avLst/>
              </a:prstGeom>
              <a:blipFill rotWithShape="0">
                <a:blip r:embed="rId6"/>
                <a:stretch>
                  <a:fillRect l="-3239" t="-3125" r="-2227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406692" y="4407079"/>
            <a:ext cx="36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分片片偏移字段取值：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9986" y="5787608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Cambria Math"/>
                <a:ea typeface="手札体-简粗体" panose="03000700000000000000" pitchFamily="66" charset="-122"/>
              </a:rPr>
              <a:t>L</a:t>
            </a:r>
            <a:r>
              <a:rPr lang="en-US" altLang="zh-CN" sz="2400" baseline="-25000">
                <a:latin typeface="Cambria Math"/>
                <a:ea typeface="手札体-简粗体" panose="03000700000000000000" pitchFamily="66" charset="-122"/>
              </a:rPr>
              <a:t>i</a:t>
            </a:r>
            <a:r>
              <a:rPr lang="en-US" altLang="zh-CN" sz="2400">
                <a:latin typeface="Cambria Math"/>
                <a:ea typeface="手札体-简粗体" panose="03000700000000000000" pitchFamily="66" charset="-122"/>
              </a:rPr>
              <a:t>= </a:t>
            </a:r>
            <a:endParaRPr lang="zh-CN" altLang="en-US" sz="2400" dirty="0"/>
          </a:p>
        </p:txBody>
      </p:sp>
      <p:sp>
        <p:nvSpPr>
          <p:cNvPr id="16" name="TextBox 6"/>
          <p:cNvSpPr txBox="1"/>
          <p:nvPr/>
        </p:nvSpPr>
        <p:spPr>
          <a:xfrm>
            <a:off x="3691495" y="5356488"/>
            <a:ext cx="27963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d+20, 1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 ≤</a:t>
            </a:r>
            <a:r>
              <a:rPr lang="en-US" altLang="zh-CN" sz="2400" dirty="0" err="1">
                <a:latin typeface="Cambria Math" panose="02040503050406030204"/>
                <a:ea typeface="手札体-简粗体" panose="03000700000000000000" pitchFamily="66" charset="-122"/>
              </a:rPr>
              <a:t>i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&lt;n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L-d×(n-1),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3553272" y="5534660"/>
            <a:ext cx="138223" cy="967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3037" y="5678926"/>
            <a:ext cx="261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每个分的总长度：</a:t>
            </a:r>
          </a:p>
        </p:txBody>
      </p:sp>
      <p:sp>
        <p:nvSpPr>
          <p:cNvPr id="6" name="矩形 5"/>
          <p:cNvSpPr/>
          <p:nvPr/>
        </p:nvSpPr>
        <p:spPr>
          <a:xfrm>
            <a:off x="8697486" y="5632763"/>
            <a:ext cx="888385" cy="518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err="1">
                <a:latin typeface="Cambria Math"/>
                <a:ea typeface="手札体-简粗体" panose="03000700000000000000" pitchFamily="66" charset="-122"/>
              </a:rPr>
              <a:t>MF</a:t>
            </a:r>
            <a:r>
              <a:rPr lang="en-US" altLang="zh-CN" sz="2400" baseline="-25000" dirty="0" err="1">
                <a:latin typeface="Cambria Math"/>
                <a:ea typeface="手札体-简粗体" panose="03000700000000000000" pitchFamily="66" charset="-122"/>
              </a:rPr>
              <a:t>i</a:t>
            </a:r>
            <a:r>
              <a:rPr lang="en-US" altLang="zh-CN" sz="2400" dirty="0">
                <a:latin typeface="Cambria Math"/>
                <a:ea typeface="手札体-简粗体" panose="03000700000000000000" pitchFamily="66" charset="-122"/>
              </a:rPr>
              <a:t>=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9585871" y="5454591"/>
            <a:ext cx="255181" cy="9675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TextBox 8"/>
          <p:cNvSpPr txBox="1"/>
          <p:nvPr/>
        </p:nvSpPr>
        <p:spPr>
          <a:xfrm>
            <a:off x="9945234" y="5285546"/>
            <a:ext cx="204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1, 1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 ≤</a:t>
            </a:r>
            <a:r>
              <a:rPr lang="en-US" altLang="zh-CN" sz="2400" dirty="0" err="1">
                <a:latin typeface="Cambria Math" panose="02040503050406030204"/>
                <a:ea typeface="手札体-简粗体" panose="03000700000000000000" pitchFamily="66" charset="-122"/>
              </a:rPr>
              <a:t>i</a:t>
            </a:r>
            <a:r>
              <a:rPr lang="en-US" altLang="zh-CN" sz="2400" dirty="0">
                <a:latin typeface="Cambria Math" panose="02040503050406030204"/>
                <a:ea typeface="手札体-简粗体" panose="03000700000000000000" pitchFamily="66" charset="-122"/>
              </a:rPr>
              <a:t>&lt;n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0,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57743" y="5589127"/>
            <a:ext cx="261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每个分的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字段：</a:t>
            </a:r>
          </a:p>
        </p:txBody>
      </p:sp>
    </p:spTree>
    <p:extLst>
      <p:ext uri="{BB962C8B-B14F-4D97-AF65-F5344CB8AC3E}">
        <p14:creationId xmlns:p14="http://schemas.microsoft.com/office/powerpoint/2010/main" val="1022278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34" name="表格 33"/>
          <p:cNvGraphicFramePr/>
          <p:nvPr>
            <p:extLst>
              <p:ext uri="{D42A27DB-BD31-4B8C-83A1-F6EECF244321}">
                <p14:modId xmlns:p14="http://schemas.microsoft.com/office/powerpoint/2010/main" val="222843095"/>
              </p:ext>
            </p:extLst>
          </p:nvPr>
        </p:nvGraphicFramePr>
        <p:xfrm>
          <a:off x="1314058" y="3144384"/>
          <a:ext cx="992759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62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第一步：每个分片最多可以封装多少字节的数据。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对于一个分片来说包括两部分内容：首部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那么，一个分片可以封装的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8511" y="4263143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分片数据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687311" y="4263143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</p:spTree>
    <p:extLst>
      <p:ext uri="{BB962C8B-B14F-4D97-AF65-F5344CB8AC3E}">
        <p14:creationId xmlns:p14="http://schemas.microsoft.com/office/powerpoint/2010/main" val="1765114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第一步：每个分片最多可以封装多少字节的数据。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对于一个分片来说包括两部分内容：首部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那么，一个分片可以封装的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8511" y="4263143"/>
            <a:ext cx="130937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分片数据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687311" y="4263143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</p:spTree>
    <p:extLst>
      <p:ext uri="{BB962C8B-B14F-4D97-AF65-F5344CB8AC3E}">
        <p14:creationId xmlns:p14="http://schemas.microsoft.com/office/powerpoint/2010/main" val="183311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900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0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54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2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18437" y="2175769"/>
            <a:ext cx="4504661" cy="4201783"/>
            <a:chOff x="1318437" y="2175769"/>
            <a:chExt cx="4504661" cy="4201783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2248786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48786" y="5794744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3166730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4361121" y="2402958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2248786" y="3292549"/>
              <a:ext cx="917944" cy="25021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168502" y="2615993"/>
              <a:ext cx="1192619" cy="701365"/>
            </a:xfrm>
            <a:custGeom>
              <a:avLst/>
              <a:gdLst>
                <a:gd name="connsiteX0" fmla="*/ 0 w 1240943"/>
                <a:gd name="connsiteY0" fmla="*/ 701365 h 701365"/>
                <a:gd name="connsiteX1" fmla="*/ 829340 w 1240943"/>
                <a:gd name="connsiteY1" fmla="*/ 148472 h 701365"/>
                <a:gd name="connsiteX2" fmla="*/ 1201479 w 1240943"/>
                <a:gd name="connsiteY2" fmla="*/ 10249 h 701365"/>
                <a:gd name="connsiteX3" fmla="*/ 1212112 w 1240943"/>
                <a:gd name="connsiteY3" fmla="*/ 20881 h 70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943" h="701365">
                  <a:moveTo>
                    <a:pt x="0" y="701365"/>
                  </a:moveTo>
                  <a:cubicBezTo>
                    <a:pt x="314547" y="482511"/>
                    <a:pt x="629094" y="263658"/>
                    <a:pt x="829340" y="148472"/>
                  </a:cubicBezTo>
                  <a:cubicBezTo>
                    <a:pt x="1029586" y="33286"/>
                    <a:pt x="1137684" y="31514"/>
                    <a:pt x="1201479" y="10249"/>
                  </a:cubicBezTo>
                  <a:cubicBezTo>
                    <a:pt x="1265274" y="-11016"/>
                    <a:pt x="1238693" y="4932"/>
                    <a:pt x="1212112" y="208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4361121" y="2615994"/>
              <a:ext cx="784769" cy="31787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66143" y="5977442"/>
              <a:ext cx="766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膝点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18437" y="2175769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吞吐量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8418" y="5976794"/>
              <a:ext cx="763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崖点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91470" y="5847910"/>
            <a:ext cx="163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负载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110177" y="2107210"/>
            <a:ext cx="5698859" cy="4140810"/>
            <a:chOff x="6110177" y="2107210"/>
            <a:chExt cx="5698859" cy="4140810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079511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79511" y="5794743"/>
              <a:ext cx="3574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7997455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9191846" y="2402957"/>
              <a:ext cx="0" cy="33917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79511" y="5411972"/>
              <a:ext cx="917944" cy="382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7997455" y="4543647"/>
              <a:ext cx="1194391" cy="8683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9197163" y="2307265"/>
              <a:ext cx="435935" cy="2243469"/>
            </a:xfrm>
            <a:custGeom>
              <a:avLst/>
              <a:gdLst>
                <a:gd name="connsiteX0" fmla="*/ 0 w 435935"/>
                <a:gd name="connsiteY0" fmla="*/ 2243469 h 2243469"/>
                <a:gd name="connsiteX1" fmla="*/ 308344 w 435935"/>
                <a:gd name="connsiteY1" fmla="*/ 1584251 h 2243469"/>
                <a:gd name="connsiteX2" fmla="*/ 435935 w 435935"/>
                <a:gd name="connsiteY2" fmla="*/ 0 h 224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35" h="2243469">
                  <a:moveTo>
                    <a:pt x="0" y="2243469"/>
                  </a:moveTo>
                  <a:cubicBezTo>
                    <a:pt x="117844" y="2100815"/>
                    <a:pt x="235688" y="1958162"/>
                    <a:pt x="308344" y="1584251"/>
                  </a:cubicBezTo>
                  <a:cubicBezTo>
                    <a:pt x="381000" y="1210340"/>
                    <a:pt x="408467" y="605170"/>
                    <a:pt x="43593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71622" y="58479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负载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0177" y="2107210"/>
              <a:ext cx="16374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响应时间</a:t>
              </a:r>
            </a:p>
          </p:txBody>
        </p:sp>
      </p:grpSp>
      <p:grpSp>
        <p:nvGrpSpPr>
          <p:cNvPr id="43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44" name="左大括号 43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" name="TextBox 33"/>
          <p:cNvSpPr txBox="1"/>
          <p:nvPr/>
        </p:nvSpPr>
        <p:spPr>
          <a:xfrm>
            <a:off x="7562024" y="5978124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膝点</a:t>
            </a:r>
          </a:p>
        </p:txBody>
      </p:sp>
      <p:sp>
        <p:nvSpPr>
          <p:cNvPr id="5" name="TextBox 35"/>
          <p:cNvSpPr txBox="1"/>
          <p:nvPr/>
        </p:nvSpPr>
        <p:spPr>
          <a:xfrm>
            <a:off x="8922079" y="5976794"/>
            <a:ext cx="73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崖点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25085" y="622935"/>
            <a:ext cx="1969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吞吐量大好</a:t>
            </a:r>
            <a:r>
              <a:rPr lang="en-US" altLang="zh-CN"/>
              <a:t>~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响应时间少好</a:t>
            </a:r>
            <a:r>
              <a:rPr lang="en-US" altLang="zh-CN"/>
              <a:t>~</a:t>
            </a:r>
          </a:p>
        </p:txBody>
      </p:sp>
      <p:sp>
        <p:nvSpPr>
          <p:cNvPr id="8" name="椭圆 7"/>
          <p:cNvSpPr/>
          <p:nvPr/>
        </p:nvSpPr>
        <p:spPr>
          <a:xfrm>
            <a:off x="3063077" y="3168362"/>
            <a:ext cx="212400" cy="21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891254" y="5305773"/>
            <a:ext cx="212400" cy="21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51" name="直接箭头连接符 11"/>
          <p:cNvCxnSpPr>
            <a:endCxn id="8" idx="2"/>
          </p:cNvCxnSpPr>
          <p:nvPr/>
        </p:nvCxnSpPr>
        <p:spPr>
          <a:xfrm>
            <a:off x="2275804" y="3274562"/>
            <a:ext cx="78727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"/>
          <p:cNvCxnSpPr/>
          <p:nvPr/>
        </p:nvCxnSpPr>
        <p:spPr>
          <a:xfrm>
            <a:off x="7079511" y="5409934"/>
            <a:ext cx="787273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11"/>
          <p:cNvCxnSpPr/>
          <p:nvPr/>
        </p:nvCxnSpPr>
        <p:spPr>
          <a:xfrm>
            <a:off x="2248786" y="2615993"/>
            <a:ext cx="207105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1"/>
          <p:cNvCxnSpPr/>
          <p:nvPr/>
        </p:nvCxnSpPr>
        <p:spPr>
          <a:xfrm>
            <a:off x="7094855" y="4543647"/>
            <a:ext cx="207105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56" name="矩形 55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  <p:extLst>
      <p:ext uri="{BB962C8B-B14F-4D97-AF65-F5344CB8AC3E}">
        <p14:creationId xmlns:p14="http://schemas.microsoft.com/office/powerpoint/2010/main" val="150858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3380÷1480=2.28</a:t>
            </a:r>
          </a:p>
        </p:txBody>
      </p:sp>
    </p:spTree>
    <p:extLst>
      <p:ext uri="{BB962C8B-B14F-4D97-AF65-F5344CB8AC3E}">
        <p14:creationId xmlns:p14="http://schemas.microsoft.com/office/powerpoint/2010/main" val="1308053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一个分片可以封装的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数据字节数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1500-20=1480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3380÷1480=2.28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片封装不完，所以需要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49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890178015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878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807145238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735067435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2434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2116637020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717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831299886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256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841501443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14058" y="4904988"/>
            <a:ext cx="50476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1500+1500+440=3440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数据报总长度才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字节，怎么多出来了？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794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54750" y="3593465"/>
            <a:ext cx="374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首部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数据</a:t>
            </a:r>
            <a:r>
              <a:rPr lang="en-US" altLang="zh-CN" sz="2400" dirty="0">
                <a:latin typeface="+mn-ea"/>
              </a:rPr>
              <a:t>=3400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  <p:sp>
        <p:nvSpPr>
          <p:cNvPr id="28" name="矩形 27"/>
          <p:cNvSpPr/>
          <p:nvPr/>
        </p:nvSpPr>
        <p:spPr>
          <a:xfrm>
            <a:off x="3425825" y="3544570"/>
            <a:ext cx="235982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字节的链路转发。试求一下内容：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5825" y="3544570"/>
            <a:ext cx="235982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</a:p>
        </p:txBody>
      </p:sp>
      <p:sp>
        <p:nvSpPr>
          <p:cNvPr id="2" name="矩形 1"/>
          <p:cNvSpPr/>
          <p:nvPr/>
        </p:nvSpPr>
        <p:spPr>
          <a:xfrm>
            <a:off x="3425825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4813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96657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3306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132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25480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>
            <a:stCxn id="2" idx="2"/>
            <a:endCxn id="30" idx="0"/>
          </p:cNvCxnSpPr>
          <p:nvPr/>
        </p:nvCxnSpPr>
        <p:spPr>
          <a:xfrm flipH="1">
            <a:off x="3095626" y="4179570"/>
            <a:ext cx="724693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" idx="2"/>
            <a:endCxn id="29" idx="0"/>
          </p:cNvCxnSpPr>
          <p:nvPr/>
        </p:nvCxnSpPr>
        <p:spPr>
          <a:xfrm>
            <a:off x="4605735" y="4179570"/>
            <a:ext cx="652065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31" idx="0"/>
          </p:cNvCxnSpPr>
          <p:nvPr/>
        </p:nvCxnSpPr>
        <p:spPr>
          <a:xfrm>
            <a:off x="5391151" y="4179570"/>
            <a:ext cx="2028823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字节的链路转发。试求一下内容：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254750" y="3593465"/>
            <a:ext cx="374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首部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数据</a:t>
            </a:r>
            <a:r>
              <a:rPr lang="en-US" altLang="zh-CN" sz="2400" dirty="0">
                <a:latin typeface="+mn-ea"/>
              </a:rPr>
              <a:t>=3400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94422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745" y="2138045"/>
            <a:ext cx="9769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网络负载在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膝点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附近时，吞吐量和分组平均延迟达到理想的平衡，网络的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使用效率最高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5825" y="3544570"/>
            <a:ext cx="235982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4625" y="354457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5330" y="359346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IP</a:t>
            </a:r>
            <a:r>
              <a:rPr lang="zh-CN" altLang="en-US" sz="2400">
                <a:latin typeface="+mn-ea"/>
              </a:rPr>
              <a:t>数据报</a:t>
            </a:r>
          </a:p>
        </p:txBody>
      </p:sp>
      <p:sp>
        <p:nvSpPr>
          <p:cNvPr id="2" name="矩形 1"/>
          <p:cNvSpPr/>
          <p:nvPr/>
        </p:nvSpPr>
        <p:spPr>
          <a:xfrm>
            <a:off x="3425825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4813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96657" y="354457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3306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132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25480" y="4821540"/>
            <a:ext cx="788988" cy="635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>
            <a:stCxn id="2" idx="2"/>
            <a:endCxn id="30" idx="0"/>
          </p:cNvCxnSpPr>
          <p:nvPr/>
        </p:nvCxnSpPr>
        <p:spPr>
          <a:xfrm flipH="1">
            <a:off x="3095626" y="4179570"/>
            <a:ext cx="724693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" idx="2"/>
            <a:endCxn id="29" idx="0"/>
          </p:cNvCxnSpPr>
          <p:nvPr/>
        </p:nvCxnSpPr>
        <p:spPr>
          <a:xfrm>
            <a:off x="4605735" y="4179570"/>
            <a:ext cx="652065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31" idx="0"/>
          </p:cNvCxnSpPr>
          <p:nvPr/>
        </p:nvCxnSpPr>
        <p:spPr>
          <a:xfrm>
            <a:off x="5391151" y="4179570"/>
            <a:ext cx="2028823" cy="641970"/>
          </a:xfrm>
          <a:prstGeom prst="straightConnector1">
            <a:avLst/>
          </a:prstGeom>
          <a:ln w="28575">
            <a:solidFill>
              <a:srgbClr val="20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974227" y="482154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35" name="矩形 34"/>
          <p:cNvSpPr/>
          <p:nvPr/>
        </p:nvSpPr>
        <p:spPr>
          <a:xfrm>
            <a:off x="4144311" y="482154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36" name="矩形 35"/>
          <p:cNvSpPr/>
          <p:nvPr/>
        </p:nvSpPr>
        <p:spPr>
          <a:xfrm>
            <a:off x="6300574" y="4821540"/>
            <a:ext cx="711200" cy="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字节的链路转发。试求一下内容：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838325" y="5868322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1+2+3=3380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652294" y="5861624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个首部：</a:t>
            </a:r>
            <a:r>
              <a:rPr lang="en-US" altLang="zh-CN" sz="2400" dirty="0">
                <a:latin typeface="+mn-ea"/>
              </a:rPr>
              <a:t>60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54750" y="3593465"/>
            <a:ext cx="374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首部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数据</a:t>
            </a:r>
            <a:r>
              <a:rPr lang="en-US" altLang="zh-CN" sz="2400" dirty="0">
                <a:latin typeface="+mn-ea"/>
              </a:rPr>
              <a:t>=3400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7350" y="4864381"/>
            <a:ext cx="374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个首部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数据</a:t>
            </a:r>
            <a:r>
              <a:rPr lang="en-US" altLang="zh-CN" sz="2400" dirty="0">
                <a:latin typeface="+mn-ea"/>
              </a:rPr>
              <a:t>=3440</a:t>
            </a:r>
            <a:r>
              <a:rPr lang="zh-CN" altLang="en-US" sz="2400" dirty="0">
                <a:latin typeface="+mn-ea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3905408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841501443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866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第三步：标志位。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：更多分片。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73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851103791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4375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705" y="3143817"/>
            <a:ext cx="118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第四步：片偏移量（单位为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5071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346754798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(0-1479)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(1480-2959)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(2960-3379)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1930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41464548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(0-1479)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(1480-2959)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(2960-3379)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5516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119622049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(0-1479)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(1480-2959)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>
                          <a:solidFill>
                            <a:schemeClr val="bg2"/>
                          </a:solidFill>
                        </a:rPr>
                        <a:t>(2960-3379)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33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722481073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1480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字节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(0-1479)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1480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字节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(1480-2959)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420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字节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(2960-3379)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639" y="96391"/>
            <a:ext cx="6362009" cy="2263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椭圆 10"/>
          <p:cNvSpPr/>
          <p:nvPr/>
        </p:nvSpPr>
        <p:spPr>
          <a:xfrm>
            <a:off x="6441723" y="796251"/>
            <a:ext cx="108000" cy="108000"/>
          </a:xfrm>
          <a:prstGeom prst="ellipse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76294" y="803507"/>
            <a:ext cx="108000" cy="108000"/>
          </a:xfrm>
          <a:prstGeom prst="ellipse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10865" y="825725"/>
            <a:ext cx="108000" cy="108000"/>
          </a:xfrm>
          <a:prstGeom prst="ellipse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689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655433999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800" dirty="0"/>
                        <a:t>-1479)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1480</a:t>
                      </a:r>
                      <a:r>
                        <a:rPr lang="en-US" altLang="zh-CN" sz="1800" dirty="0"/>
                        <a:t>-2959)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2960</a:t>
                      </a:r>
                      <a:r>
                        <a:rPr lang="en-US" altLang="zh-CN" sz="1800" dirty="0"/>
                        <a:t>-3379)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844240" y="4858822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数据长度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3400-20=3380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57034" y="4858822"/>
            <a:ext cx="465544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片的片偏移量：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0÷8</a:t>
            </a:r>
            <a:r>
              <a:rPr lang="en-US" altLang="zh-CN" sz="2400" dirty="0"/>
              <a:t>=0</a:t>
            </a:r>
            <a:br>
              <a:rPr lang="en-US" altLang="zh-CN" sz="2400" dirty="0"/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片的片偏移量：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1480÷8</a:t>
            </a:r>
            <a:r>
              <a:rPr lang="en-US" altLang="zh-CN" sz="2400" dirty="0"/>
              <a:t>=185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片的片偏移量：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2960÷8</a:t>
            </a:r>
            <a:r>
              <a:rPr lang="en-US" altLang="zh-CN" sz="2400" dirty="0"/>
              <a:t>=370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89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745" y="2138045"/>
            <a:ext cx="7973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发生拥塞的原因：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）缓冲区容量有限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）传输线路的带宽有限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）网络结点的处理能力有限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）网络中某些部分发生了故障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"/>
          <p:cNvGrpSpPr/>
          <p:nvPr/>
        </p:nvGrpSpPr>
        <p:grpSpPr>
          <a:xfrm>
            <a:off x="8224566" y="193964"/>
            <a:ext cx="3782810" cy="1648262"/>
            <a:chOff x="7909776" y="193964"/>
            <a:chExt cx="3782810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77186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58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网络拥塞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22926" y="531650"/>
              <a:ext cx="1569660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流量感知路由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准入控制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1207022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流量调节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1544709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负载脱落</a:t>
              </a:r>
            </a:p>
          </p:txBody>
        </p:sp>
      </p:grpSp>
      <p:sp>
        <p:nvSpPr>
          <p:cNvPr id="20" name="文本框 2"/>
          <p:cNvSpPr txBox="1"/>
          <p:nvPr>
            <p:custDataLst>
              <p:tags r:id="rId1"/>
            </p:custDataLst>
          </p:nvPr>
        </p:nvSpPr>
        <p:spPr>
          <a:xfrm>
            <a:off x="620880" y="730652"/>
            <a:ext cx="4636920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4.4.1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网络拥塞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选择、填空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154334"/>
            <a:ext cx="14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4.4.1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一、网络拥塞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63705" y="1868230"/>
            <a:ext cx="118282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例题：通过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PingPlotter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工具发送一个总长度为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3400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字节的链路转发。试求以下内容：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363705" y="1224701"/>
            <a:ext cx="511538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数据报分片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【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综合题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】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63705" y="312429"/>
            <a:ext cx="6168936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4.5.1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协议</a:t>
            </a:r>
            <a:endParaRPr lang="en-US" altLang="zh-CN" sz="2400" b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1655433999"/>
              </p:ext>
            </p:extLst>
          </p:nvPr>
        </p:nvGraphicFramePr>
        <p:xfrm>
          <a:off x="1314058" y="3144384"/>
          <a:ext cx="992759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总长度</a:t>
                      </a:r>
                      <a:r>
                        <a:rPr lang="en-US" altLang="zh-CN" sz="1800"/>
                        <a:t>/</a:t>
                      </a:r>
                      <a:r>
                        <a:rPr lang="zh-CN" altLang="en-US" sz="180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片偏移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MF</a:t>
                      </a:r>
                      <a:r>
                        <a:rPr lang="zh-CN" altLang="en-US" sz="1800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封装原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数据报中数据的字节数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800" dirty="0"/>
                        <a:t>-1479)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2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1500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1480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1480</a:t>
                      </a:r>
                      <a:r>
                        <a:rPr lang="en-US" altLang="zh-CN" sz="1800" dirty="0"/>
                        <a:t>-2959)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第</a:t>
                      </a:r>
                      <a:r>
                        <a:rPr lang="en-US" altLang="zh-CN" sz="1800" dirty="0"/>
                        <a:t>3</a:t>
                      </a:r>
                      <a:r>
                        <a:rPr lang="zh-CN" altLang="en-US" sz="1800" dirty="0"/>
                        <a:t>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420</a:t>
                      </a:r>
                      <a:r>
                        <a:rPr lang="zh-CN" altLang="en-US" sz="1800" dirty="0"/>
                        <a:t>字节</a:t>
                      </a:r>
                      <a:r>
                        <a:rPr lang="en-US" altLang="zh-CN" sz="1800" dirty="0"/>
                        <a:t>(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2960</a:t>
                      </a:r>
                      <a:r>
                        <a:rPr lang="en-US" altLang="zh-CN" sz="1800" dirty="0"/>
                        <a:t>-3379)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42758" y="4668384"/>
            <a:ext cx="5986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第一步：每个分片最多可以封装多少字节的数据。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第二步：分片数。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第三步：标志位。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第四步：片偏移量（单位为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7186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、一个数据链路层协议帧所能承载的最大数据量称为该链路的（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、一个数据链路层协议帧所能承载的最大数据量称为该链路的（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最大传输单元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数据报分片时，一个最大分片可封装的数据字节数应该是（  ）的倍数。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B:4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C:6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D:8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数据报分片时，一个最大分片可封装的数据字节数应该是（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）的倍数。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A:2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B:4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C:6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D:8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、现有一个总长度为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数据报，要通过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的链路传输，在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协议下分为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片，则每片的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标志位的值分别是（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、现有一个总长度为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数据报，要通过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MTU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的链路传输，在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IPv4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协议下分为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片，则每片的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标志位的值分别是（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C:0,1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0,0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0,1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、路由器在进行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数据报分片后，目的主机在重组分片时，用到的字段不包括（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片偏移字段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首部长度字段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0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、路由器在进行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数据报分片后，目的主机在重组分片时，用到的字段不包括（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片偏移字段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首部长度字段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296" t="9033" r="4915" b="13437"/>
          <a:stretch/>
        </p:blipFill>
        <p:spPr>
          <a:xfrm>
            <a:off x="8443913" y="3553119"/>
            <a:ext cx="3586163" cy="30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1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37540" y="460375"/>
            <a:ext cx="10918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发送一个总长度为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数据报，通过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MTU=1500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字节的链路转发。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求：分片；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每片总长度；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标志；</a:t>
            </a:r>
            <a:r>
              <a:rPr lang="zh-CN" altLang="en-US" sz="2400">
                <a:sym typeface="+mn-ea"/>
              </a:rPr>
              <a:t>封装原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数据报中的字节数；片偏移量。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194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11021</Words>
  <Application>Microsoft Macintosh PowerPoint</Application>
  <PresentationFormat>宽屏</PresentationFormat>
  <Paragraphs>2073</Paragraphs>
  <Slides>145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145</vt:i4>
      </vt:variant>
    </vt:vector>
  </HeadingPairs>
  <TitlesOfParts>
    <vt:vector size="156" baseType="lpstr">
      <vt:lpstr>等线</vt:lpstr>
      <vt:lpstr>黑体</vt:lpstr>
      <vt:lpstr>手札体-简粗体</vt:lpstr>
      <vt:lpstr>宋体</vt:lpstr>
      <vt:lpstr>微软雅黑</vt:lpstr>
      <vt:lpstr>微软雅黑</vt:lpstr>
      <vt:lpstr>Arial</vt:lpstr>
      <vt:lpstr>Calibri</vt:lpstr>
      <vt:lpstr>Cambria Math</vt:lpstr>
      <vt:lpstr>Helvetica Neue For Number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178033415@qq.com</cp:lastModifiedBy>
  <cp:revision>491</cp:revision>
  <cp:lastPrinted>2019-06-21T06:44:41Z</cp:lastPrinted>
  <dcterms:created xsi:type="dcterms:W3CDTF">2019-06-21T06:44:41Z</dcterms:created>
  <dcterms:modified xsi:type="dcterms:W3CDTF">2020-08-13T09:52:45Z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