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notesSlides/notesSlide28.xml" ContentType="application/vnd.openxmlformats-officedocument.presentationml.notesSlide+xml"/>
  <Override PartName="/ppt/tags/tag45.xml" ContentType="application/vnd.openxmlformats-officedocument.presentationml.tags+xml"/>
  <Override PartName="/ppt/notesSlides/notesSlide2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1.xml" ContentType="application/vnd.openxmlformats-officedocument.presentationml.notesSlide+xml"/>
  <Override PartName="/ppt/tags/tag51.xml" ContentType="application/vnd.openxmlformats-officedocument.presentationml.tags+xml"/>
  <Override PartName="/ppt/notesSlides/notesSlide32.xml" ContentType="application/vnd.openxmlformats-officedocument.presentationml.notesSlide+xml"/>
  <Override PartName="/ppt/tags/tag52.xml" ContentType="application/vnd.openxmlformats-officedocument.presentationml.tags+xml"/>
  <Override PartName="/ppt/notesSlides/notesSlide33.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ppt/tags/tag60.xml" ContentType="application/vnd.openxmlformats-officedocument.presentationml.tags+xml"/>
  <Override PartName="/ppt/notesSlides/notesSlide36.xml" ContentType="application/vnd.openxmlformats-officedocument.presentationml.notesSlide+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tags/tag63.xml" ContentType="application/vnd.openxmlformats-officedocument.presentationml.tags+xml"/>
  <Override PartName="/ppt/notesSlides/notesSlide39.xml" ContentType="application/vnd.openxmlformats-officedocument.presentationml.notesSlide+xml"/>
  <Override PartName="/ppt/tags/tag64.xml" ContentType="application/vnd.openxmlformats-officedocument.presentationml.tags+xml"/>
  <Override PartName="/ppt/notesSlides/notesSlide40.xml" ContentType="application/vnd.openxmlformats-officedocument.presentationml.notesSlide+xml"/>
  <Override PartName="/ppt/tags/tag65.xml" ContentType="application/vnd.openxmlformats-officedocument.presentationml.tags+xml"/>
  <Override PartName="/ppt/notesSlides/notesSlide41.xml" ContentType="application/vnd.openxmlformats-officedocument.presentationml.notesSlide+xml"/>
  <Override PartName="/ppt/tags/tag66.xml" ContentType="application/vnd.openxmlformats-officedocument.presentationml.tags+xml"/>
  <Override PartName="/ppt/notesSlides/notesSlide42.xml" ContentType="application/vnd.openxmlformats-officedocument.presentationml.notesSlide+xml"/>
  <Override PartName="/ppt/tags/tag67.xml" ContentType="application/vnd.openxmlformats-officedocument.presentationml.tags+xml"/>
  <Override PartName="/ppt/notesSlides/notesSlide43.xml" ContentType="application/vnd.openxmlformats-officedocument.presentationml.notesSlide+xml"/>
  <Override PartName="/ppt/tags/tag68.xml" ContentType="application/vnd.openxmlformats-officedocument.presentationml.tags+xml"/>
  <Override PartName="/ppt/notesSlides/notesSlide4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78.xml" ContentType="application/vnd.openxmlformats-officedocument.presentationml.tags+xml"/>
  <Override PartName="/ppt/notesSlides/notesSlide47.xml" ContentType="application/vnd.openxmlformats-officedocument.presentationml.notesSlide+xml"/>
  <Override PartName="/ppt/tags/tag79.xml" ContentType="application/vnd.openxmlformats-officedocument.presentationml.tags+xml"/>
  <Override PartName="/ppt/notesSlides/notesSlide4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4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50.xml" ContentType="application/vnd.openxmlformats-officedocument.presentationml.notesSlide+xml"/>
  <Override PartName="/ppt/tags/tag87.xml" ContentType="application/vnd.openxmlformats-officedocument.presentationml.tags+xml"/>
  <Override PartName="/ppt/notesSlides/notesSlide51.xml" ContentType="application/vnd.openxmlformats-officedocument.presentationml.notesSlide+xml"/>
  <Override PartName="/ppt/tags/tag88.xml" ContentType="application/vnd.openxmlformats-officedocument.presentationml.tags+xml"/>
  <Override PartName="/ppt/notesSlides/notesSlide52.xml" ContentType="application/vnd.openxmlformats-officedocument.presentationml.notesSlide+xml"/>
  <Override PartName="/ppt/tags/tag89.xml" ContentType="application/vnd.openxmlformats-officedocument.presentationml.tags+xml"/>
  <Override PartName="/ppt/notesSlides/notesSlide53.xml" ContentType="application/vnd.openxmlformats-officedocument.presentationml.notesSlide+xml"/>
  <Override PartName="/ppt/tags/tag90.xml" ContentType="application/vnd.openxmlformats-officedocument.presentationml.tags+xml"/>
  <Override PartName="/ppt/notesSlides/notesSlide5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2"/>
  </p:notesMasterIdLst>
  <p:handoutMasterIdLst>
    <p:handoutMasterId r:id="rId163"/>
  </p:handoutMasterIdLst>
  <p:sldIdLst>
    <p:sldId id="999" r:id="rId2"/>
    <p:sldId id="998" r:id="rId3"/>
    <p:sldId id="438" r:id="rId4"/>
    <p:sldId id="1117" r:id="rId5"/>
    <p:sldId id="1278" r:id="rId6"/>
    <p:sldId id="1279" r:id="rId7"/>
    <p:sldId id="1303" r:id="rId8"/>
    <p:sldId id="1281" r:id="rId9"/>
    <p:sldId id="1282" r:id="rId10"/>
    <p:sldId id="1120" r:id="rId11"/>
    <p:sldId id="1305" r:id="rId12"/>
    <p:sldId id="1304" r:id="rId13"/>
    <p:sldId id="1306" r:id="rId14"/>
    <p:sldId id="1283" r:id="rId15"/>
    <p:sldId id="1284" r:id="rId16"/>
    <p:sldId id="1285" r:id="rId17"/>
    <p:sldId id="1286" r:id="rId18"/>
    <p:sldId id="1122" r:id="rId19"/>
    <p:sldId id="1123" r:id="rId20"/>
    <p:sldId id="1225" r:id="rId21"/>
    <p:sldId id="1226" r:id="rId22"/>
    <p:sldId id="1307" r:id="rId23"/>
    <p:sldId id="1308" r:id="rId24"/>
    <p:sldId id="1227" r:id="rId25"/>
    <p:sldId id="1229" r:id="rId26"/>
    <p:sldId id="1309" r:id="rId27"/>
    <p:sldId id="1287" r:id="rId28"/>
    <p:sldId id="1124" r:id="rId29"/>
    <p:sldId id="1289" r:id="rId30"/>
    <p:sldId id="1290" r:id="rId31"/>
    <p:sldId id="1291" r:id="rId32"/>
    <p:sldId id="1292" r:id="rId33"/>
    <p:sldId id="1288" r:id="rId34"/>
    <p:sldId id="1294" r:id="rId35"/>
    <p:sldId id="1293" r:id="rId36"/>
    <p:sldId id="1298" r:id="rId37"/>
    <p:sldId id="1296" r:id="rId38"/>
    <p:sldId id="1295" r:id="rId39"/>
    <p:sldId id="1300" r:id="rId40"/>
    <p:sldId id="1302" r:id="rId41"/>
    <p:sldId id="1301" r:id="rId42"/>
    <p:sldId id="1297" r:id="rId43"/>
    <p:sldId id="1299" r:id="rId44"/>
    <p:sldId id="1310" r:id="rId45"/>
    <p:sldId id="1311" r:id="rId46"/>
    <p:sldId id="1130" r:id="rId47"/>
    <p:sldId id="1131" r:id="rId48"/>
    <p:sldId id="1136" r:id="rId49"/>
    <p:sldId id="1312" r:id="rId50"/>
    <p:sldId id="1137" r:id="rId51"/>
    <p:sldId id="1313" r:id="rId52"/>
    <p:sldId id="1125" r:id="rId53"/>
    <p:sldId id="1233" r:id="rId54"/>
    <p:sldId id="1234" r:id="rId55"/>
    <p:sldId id="1236" r:id="rId56"/>
    <p:sldId id="1237" r:id="rId57"/>
    <p:sldId id="1254" r:id="rId58"/>
    <p:sldId id="1253" r:id="rId59"/>
    <p:sldId id="789" r:id="rId60"/>
    <p:sldId id="1238" r:id="rId61"/>
    <p:sldId id="1314" r:id="rId62"/>
    <p:sldId id="1240" r:id="rId63"/>
    <p:sldId id="790" r:id="rId64"/>
    <p:sldId id="1242" r:id="rId65"/>
    <p:sldId id="1241" r:id="rId66"/>
    <p:sldId id="1244" r:id="rId67"/>
    <p:sldId id="1246" r:id="rId68"/>
    <p:sldId id="1245" r:id="rId69"/>
    <p:sldId id="1243" r:id="rId70"/>
    <p:sldId id="1315" r:id="rId71"/>
    <p:sldId id="1316" r:id="rId72"/>
    <p:sldId id="1317" r:id="rId73"/>
    <p:sldId id="1318" r:id="rId74"/>
    <p:sldId id="1319" r:id="rId75"/>
    <p:sldId id="1320" r:id="rId76"/>
    <p:sldId id="792" r:id="rId77"/>
    <p:sldId id="1321" r:id="rId78"/>
    <p:sldId id="1322" r:id="rId79"/>
    <p:sldId id="796" r:id="rId80"/>
    <p:sldId id="797" r:id="rId81"/>
    <p:sldId id="1323" r:id="rId82"/>
    <p:sldId id="798" r:id="rId83"/>
    <p:sldId id="799" r:id="rId84"/>
    <p:sldId id="800" r:id="rId85"/>
    <p:sldId id="1325" r:id="rId86"/>
    <p:sldId id="1324" r:id="rId87"/>
    <p:sldId id="801" r:id="rId88"/>
    <p:sldId id="802" r:id="rId89"/>
    <p:sldId id="805" r:id="rId90"/>
    <p:sldId id="806" r:id="rId91"/>
    <p:sldId id="1359" r:id="rId92"/>
    <p:sldId id="1360" r:id="rId93"/>
    <p:sldId id="1334" r:id="rId94"/>
    <p:sldId id="1335" r:id="rId95"/>
    <p:sldId id="807" r:id="rId96"/>
    <p:sldId id="1326" r:id="rId97"/>
    <p:sldId id="808" r:id="rId98"/>
    <p:sldId id="1329" r:id="rId99"/>
    <p:sldId id="1328" r:id="rId100"/>
    <p:sldId id="1327" r:id="rId101"/>
    <p:sldId id="1330" r:id="rId102"/>
    <p:sldId id="1331" r:id="rId103"/>
    <p:sldId id="1332" r:id="rId104"/>
    <p:sldId id="1333" r:id="rId105"/>
    <p:sldId id="810" r:id="rId106"/>
    <p:sldId id="811" r:id="rId107"/>
    <p:sldId id="812" r:id="rId108"/>
    <p:sldId id="813" r:id="rId109"/>
    <p:sldId id="1361" r:id="rId110"/>
    <p:sldId id="1362" r:id="rId111"/>
    <p:sldId id="1363" r:id="rId112"/>
    <p:sldId id="1364" r:id="rId113"/>
    <p:sldId id="1336" r:id="rId114"/>
    <p:sldId id="1255" r:id="rId115"/>
    <p:sldId id="1337" r:id="rId116"/>
    <p:sldId id="1139" r:id="rId117"/>
    <p:sldId id="1338" r:id="rId118"/>
    <p:sldId id="1145" r:id="rId119"/>
    <p:sldId id="1339" r:id="rId120"/>
    <p:sldId id="1340" r:id="rId121"/>
    <p:sldId id="1256" r:id="rId122"/>
    <p:sldId id="1341" r:id="rId123"/>
    <p:sldId id="1342" r:id="rId124"/>
    <p:sldId id="1343" r:id="rId125"/>
    <p:sldId id="1344" r:id="rId126"/>
    <p:sldId id="1345" r:id="rId127"/>
    <p:sldId id="1355" r:id="rId128"/>
    <p:sldId id="1356" r:id="rId129"/>
    <p:sldId id="1357" r:id="rId130"/>
    <p:sldId id="1358" r:id="rId131"/>
    <p:sldId id="1365" r:id="rId132"/>
    <p:sldId id="1366" r:id="rId133"/>
    <p:sldId id="1346" r:id="rId134"/>
    <p:sldId id="1148" r:id="rId135"/>
    <p:sldId id="1347" r:id="rId136"/>
    <p:sldId id="1149" r:id="rId137"/>
    <p:sldId id="1262" r:id="rId138"/>
    <p:sldId id="1263" r:id="rId139"/>
    <p:sldId id="1348" r:id="rId140"/>
    <p:sldId id="1264" r:id="rId141"/>
    <p:sldId id="1265" r:id="rId142"/>
    <p:sldId id="1349" r:id="rId143"/>
    <p:sldId id="1266" r:id="rId144"/>
    <p:sldId id="1150" r:id="rId145"/>
    <p:sldId id="1350" r:id="rId146"/>
    <p:sldId id="1351" r:id="rId147"/>
    <p:sldId id="1352" r:id="rId148"/>
    <p:sldId id="1353" r:id="rId149"/>
    <p:sldId id="1151" r:id="rId150"/>
    <p:sldId id="1152" r:id="rId151"/>
    <p:sldId id="1153" r:id="rId152"/>
    <p:sldId id="1154" r:id="rId153"/>
    <p:sldId id="1275" r:id="rId154"/>
    <p:sldId id="1274" r:id="rId155"/>
    <p:sldId id="1273" r:id="rId156"/>
    <p:sldId id="1272" r:id="rId157"/>
    <p:sldId id="1276" r:id="rId158"/>
    <p:sldId id="1277" r:id="rId159"/>
    <p:sldId id="1156" r:id="rId160"/>
    <p:sldId id="1354" r:id="rId16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377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97" autoAdjust="0"/>
    <p:restoredTop sz="71037"/>
  </p:normalViewPr>
  <p:slideViewPr>
    <p:cSldViewPr snapToGrid="0" showGuides="1">
      <p:cViewPr>
        <p:scale>
          <a:sx n="76" d="100"/>
          <a:sy n="76" d="100"/>
        </p:scale>
        <p:origin x="2040" y="296"/>
      </p:cViewPr>
      <p:guideLst>
        <p:guide orient="horz" pos="436"/>
        <p:guide pos="377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handoutMaster" Target="handoutMasters/handoutMaster1.xml"/><Relationship Id="rId164" Type="http://schemas.openxmlformats.org/officeDocument/2006/relationships/commentAuthors" Target="commentAuthors.xml"/><Relationship Id="rId165" Type="http://schemas.openxmlformats.org/officeDocument/2006/relationships/presProps" Target="presProps.xml"/><Relationship Id="rId166" Type="http://schemas.openxmlformats.org/officeDocument/2006/relationships/viewProps" Target="viewProps.xml"/><Relationship Id="rId167" Type="http://schemas.openxmlformats.org/officeDocument/2006/relationships/theme" Target="theme/theme1.xml"/><Relationship Id="rId16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2020/3/2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2020/3/2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baike.baidu.com/item/%E8%8D%B7%E5%85%B0" TargetMode="External"/><Relationship Id="rId4" Type="http://schemas.openxmlformats.org/officeDocument/2006/relationships/hyperlink" Target="https://baike.baidu.com/item/%E5%9B%BE%E7%81%B5%E5%A5%96/324645" TargetMode="External"/><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baike.baidu.com/item/%E8%8D%B7%E5%85%B0" TargetMode="External"/><Relationship Id="rId4" Type="http://schemas.openxmlformats.org/officeDocument/2006/relationships/hyperlink" Target="https://baike.baidu.com/item/%E5%9B%BE%E7%81%B5%E5%A5%96/324645" TargetMode="External"/><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solidFill>
                  <a:schemeClr val="tx1"/>
                </a:solidFill>
                <a:latin typeface="微软雅黑" panose="020B0503020204020204" charset="-122"/>
                <a:ea typeface="微软雅黑" panose="020B0503020204020204" charset="-122"/>
              </a:rPr>
              <a:t>子网掩码和主机地址按位</a:t>
            </a:r>
            <a:r>
              <a:rPr lang="zh-CN" altLang="en-US" sz="1200" dirty="0" smtClean="0">
                <a:solidFill>
                  <a:srgbClr val="FF0000"/>
                </a:solidFill>
                <a:latin typeface="微软雅黑" panose="020B0503020204020204" charset="-122"/>
                <a:ea typeface="微软雅黑" panose="020B0503020204020204" charset="-122"/>
              </a:rPr>
              <a:t>与运算</a:t>
            </a:r>
            <a:r>
              <a:rPr lang="zh-CN" altLang="en-US" sz="1200" dirty="0" smtClean="0">
                <a:solidFill>
                  <a:schemeClr val="tx1"/>
                </a:solidFill>
                <a:latin typeface="微软雅黑" panose="020B0503020204020204" charset="-122"/>
                <a:ea typeface="微软雅黑" panose="020B0503020204020204" charset="-122"/>
              </a:rPr>
              <a:t>可以得出</a:t>
            </a:r>
            <a:r>
              <a:rPr lang="zh-CN" altLang="en-US" sz="1200" dirty="0" smtClean="0">
                <a:latin typeface="微软雅黑" panose="020B0503020204020204" charset="-122"/>
                <a:ea typeface="微软雅黑" panose="020B0503020204020204" charset="-122"/>
              </a:rPr>
              <a:t>子网地址</a:t>
            </a:r>
            <a:r>
              <a:rPr lang="zh-CN" altLang="en-US" sz="1200" dirty="0" smtClean="0">
                <a:solidFill>
                  <a:schemeClr val="tx1"/>
                </a:solidFill>
                <a:latin typeface="微软雅黑" panose="020B0503020204020204" charset="-122"/>
                <a:ea typeface="微软雅黑" panose="020B0503020204020204" charset="-122"/>
              </a:rPr>
              <a:t>。</a:t>
            </a:r>
          </a:p>
          <a:p>
            <a:pPr>
              <a:lnSpc>
                <a:spcPct val="150000"/>
              </a:lnSpc>
            </a:pPr>
            <a:r>
              <a:rPr lang="zh-CN" altLang="en-US" sz="1200" dirty="0" smtClean="0">
                <a:solidFill>
                  <a:schemeClr val="tx1"/>
                </a:solidFill>
                <a:latin typeface="微软雅黑" panose="020B0503020204020204" charset="-122"/>
                <a:ea typeface="微软雅黑" panose="020B0503020204020204" charset="-122"/>
              </a:rPr>
              <a:t>与运算：0&amp;0=0; 0&amp;1=0; 1&amp;0=0; </a:t>
            </a:r>
            <a:r>
              <a:rPr lang="zh-CN" altLang="en-US" sz="1200" dirty="0" smtClean="0">
                <a:solidFill>
                  <a:srgbClr val="FF0000"/>
                </a:solidFill>
                <a:latin typeface="微软雅黑" panose="020B0503020204020204" charset="-122"/>
                <a:ea typeface="微软雅黑" panose="020B0503020204020204" charset="-122"/>
              </a:rPr>
              <a:t>1&amp;1=1;</a:t>
            </a:r>
            <a:endParaRPr lang="zh-CN" altLang="en-US" sz="1200" dirty="0" smtClean="0">
              <a:solidFill>
                <a:schemeClr val="tx1"/>
              </a:solidFill>
              <a:latin typeface="微软雅黑" panose="020B0503020204020204" charset="-122"/>
              <a:ea typeface="微软雅黑" panose="020B0503020204020204" charset="-122"/>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84993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solidFill>
                  <a:schemeClr val="tx1"/>
                </a:solidFill>
                <a:latin typeface="微软雅黑" panose="020B0503020204020204" charset="-122"/>
                <a:ea typeface="微软雅黑" panose="020B0503020204020204" charset="-122"/>
              </a:rPr>
              <a:t>子网掩码和主机地址按位</a:t>
            </a:r>
            <a:r>
              <a:rPr lang="zh-CN" altLang="en-US" sz="1200" dirty="0" smtClean="0">
                <a:solidFill>
                  <a:srgbClr val="FF0000"/>
                </a:solidFill>
                <a:latin typeface="微软雅黑" panose="020B0503020204020204" charset="-122"/>
                <a:ea typeface="微软雅黑" panose="020B0503020204020204" charset="-122"/>
              </a:rPr>
              <a:t>与运算</a:t>
            </a:r>
            <a:r>
              <a:rPr lang="zh-CN" altLang="en-US" sz="1200" dirty="0" smtClean="0">
                <a:solidFill>
                  <a:schemeClr val="tx1"/>
                </a:solidFill>
                <a:latin typeface="微软雅黑" panose="020B0503020204020204" charset="-122"/>
                <a:ea typeface="微软雅黑" panose="020B0503020204020204" charset="-122"/>
              </a:rPr>
              <a:t>可以得出</a:t>
            </a:r>
            <a:r>
              <a:rPr lang="zh-CN" altLang="en-US" sz="1200" dirty="0" smtClean="0">
                <a:latin typeface="微软雅黑" panose="020B0503020204020204" charset="-122"/>
                <a:ea typeface="微软雅黑" panose="020B0503020204020204" charset="-122"/>
              </a:rPr>
              <a:t>子网地址</a:t>
            </a:r>
            <a:r>
              <a:rPr lang="zh-CN" altLang="en-US" sz="1200" dirty="0" smtClean="0">
                <a:solidFill>
                  <a:schemeClr val="tx1"/>
                </a:solidFill>
                <a:latin typeface="微软雅黑" panose="020B0503020204020204" charset="-122"/>
                <a:ea typeface="微软雅黑" panose="020B0503020204020204" charset="-122"/>
              </a:rPr>
              <a:t>。</a:t>
            </a:r>
          </a:p>
          <a:p>
            <a:pPr>
              <a:lnSpc>
                <a:spcPct val="150000"/>
              </a:lnSpc>
            </a:pPr>
            <a:r>
              <a:rPr lang="zh-CN" altLang="en-US" sz="1200" dirty="0" smtClean="0">
                <a:solidFill>
                  <a:schemeClr val="tx1"/>
                </a:solidFill>
                <a:latin typeface="微软雅黑" panose="020B0503020204020204" charset="-122"/>
                <a:ea typeface="微软雅黑" panose="020B0503020204020204" charset="-122"/>
              </a:rPr>
              <a:t>与运算：0&amp;0=0; 0&amp;1=0; 1&amp;0=0; </a:t>
            </a:r>
            <a:r>
              <a:rPr lang="zh-CN" altLang="en-US" sz="1200" dirty="0" smtClean="0">
                <a:solidFill>
                  <a:srgbClr val="FF0000"/>
                </a:solidFill>
                <a:latin typeface="微软雅黑" panose="020B0503020204020204" charset="-122"/>
                <a:ea typeface="微软雅黑" panose="020B0503020204020204" charset="-122"/>
              </a:rPr>
              <a:t>1&amp;1=1;</a:t>
            </a:r>
            <a:endParaRPr lang="zh-CN" altLang="en-US" sz="1200" dirty="0" smtClean="0">
              <a:solidFill>
                <a:schemeClr val="tx1"/>
              </a:solidFill>
              <a:latin typeface="微软雅黑" panose="020B0503020204020204" charset="-122"/>
              <a:ea typeface="微软雅黑" panose="020B0503020204020204" charset="-122"/>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749728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solidFill>
                  <a:schemeClr val="tx1"/>
                </a:solidFill>
                <a:latin typeface="微软雅黑" panose="020B0503020204020204" charset="-122"/>
                <a:ea typeface="微软雅黑" panose="020B0503020204020204" charset="-122"/>
              </a:rPr>
              <a:t>子网掩码和主机地址按位</a:t>
            </a:r>
            <a:r>
              <a:rPr lang="zh-CN" altLang="en-US" sz="1200" dirty="0" smtClean="0">
                <a:solidFill>
                  <a:srgbClr val="FF0000"/>
                </a:solidFill>
                <a:latin typeface="微软雅黑" panose="020B0503020204020204" charset="-122"/>
                <a:ea typeface="微软雅黑" panose="020B0503020204020204" charset="-122"/>
              </a:rPr>
              <a:t>与运算</a:t>
            </a:r>
            <a:r>
              <a:rPr lang="zh-CN" altLang="en-US" sz="1200" dirty="0" smtClean="0">
                <a:solidFill>
                  <a:schemeClr val="tx1"/>
                </a:solidFill>
                <a:latin typeface="微软雅黑" panose="020B0503020204020204" charset="-122"/>
                <a:ea typeface="微软雅黑" panose="020B0503020204020204" charset="-122"/>
              </a:rPr>
              <a:t>可以得出</a:t>
            </a:r>
            <a:r>
              <a:rPr lang="zh-CN" altLang="en-US" sz="1200" dirty="0" smtClean="0">
                <a:latin typeface="微软雅黑" panose="020B0503020204020204" charset="-122"/>
                <a:ea typeface="微软雅黑" panose="020B0503020204020204" charset="-122"/>
              </a:rPr>
              <a:t>子网地址</a:t>
            </a:r>
            <a:r>
              <a:rPr lang="zh-CN" altLang="en-US" sz="1200" dirty="0" smtClean="0">
                <a:solidFill>
                  <a:schemeClr val="tx1"/>
                </a:solidFill>
                <a:latin typeface="微软雅黑" panose="020B0503020204020204" charset="-122"/>
                <a:ea typeface="微软雅黑" panose="020B0503020204020204" charset="-122"/>
              </a:rPr>
              <a:t>。</a:t>
            </a:r>
          </a:p>
          <a:p>
            <a:pPr>
              <a:lnSpc>
                <a:spcPct val="150000"/>
              </a:lnSpc>
            </a:pPr>
            <a:r>
              <a:rPr lang="zh-CN" altLang="en-US" sz="1200" dirty="0" smtClean="0">
                <a:solidFill>
                  <a:schemeClr val="tx1"/>
                </a:solidFill>
                <a:latin typeface="微软雅黑" panose="020B0503020204020204" charset="-122"/>
                <a:ea typeface="微软雅黑" panose="020B0503020204020204" charset="-122"/>
              </a:rPr>
              <a:t>与运算：0&amp;0=0; 0&amp;1=0; 1&amp;0=0; </a:t>
            </a:r>
            <a:r>
              <a:rPr lang="zh-CN" altLang="en-US" sz="1200" dirty="0" smtClean="0">
                <a:solidFill>
                  <a:srgbClr val="FF0000"/>
                </a:solidFill>
                <a:latin typeface="微软雅黑" panose="020B0503020204020204" charset="-122"/>
                <a:ea typeface="微软雅黑" panose="020B0503020204020204" charset="-122"/>
              </a:rPr>
              <a:t>1&amp;1=1;</a:t>
            </a:r>
            <a:endParaRPr lang="zh-CN" altLang="en-US" sz="1200" dirty="0" smtClean="0">
              <a:solidFill>
                <a:schemeClr val="tx1"/>
              </a:solidFill>
              <a:latin typeface="微软雅黑" panose="020B0503020204020204" charset="-122"/>
              <a:ea typeface="微软雅黑" panose="020B0503020204020204" charset="-122"/>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1249839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19</a:t>
            </a:r>
            <a:r>
              <a:rPr kumimoji="1" lang="zh-CN" altLang="en-US" dirty="0" smtClean="0"/>
              <a:t>年</a:t>
            </a:r>
            <a:r>
              <a:rPr kumimoji="1" lang="en-US" altLang="zh-CN" dirty="0" smtClean="0"/>
              <a:t>10</a:t>
            </a:r>
            <a:r>
              <a:rPr kumimoji="1" lang="zh-CN" altLang="en-US" dirty="0" smtClean="0"/>
              <a:t>月份</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94720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19</a:t>
            </a:r>
            <a:r>
              <a:rPr kumimoji="1" lang="zh-CN" altLang="en-US" dirty="0" smtClean="0"/>
              <a:t>年</a:t>
            </a:r>
            <a:r>
              <a:rPr kumimoji="1" lang="en-US" altLang="zh-CN" dirty="0" smtClean="0"/>
              <a:t>4</a:t>
            </a:r>
            <a:r>
              <a:rPr kumimoji="1" lang="zh-CN" altLang="en-US" dirty="0" smtClean="0"/>
              <a:t>月份</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1767545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19</a:t>
            </a:r>
            <a:r>
              <a:rPr kumimoji="1" lang="zh-CN" altLang="en-US" dirty="0" smtClean="0"/>
              <a:t>年</a:t>
            </a:r>
            <a:r>
              <a:rPr kumimoji="1" lang="en-US" altLang="zh-CN" dirty="0" smtClean="0"/>
              <a:t>4</a:t>
            </a:r>
            <a:r>
              <a:rPr kumimoji="1" lang="zh-CN" altLang="en-US" dirty="0" smtClean="0"/>
              <a:t>月份</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45</a:t>
            </a:fld>
            <a:endParaRPr lang="zh-CN" altLang="en-US"/>
          </a:p>
        </p:txBody>
      </p:sp>
    </p:spTree>
    <p:extLst>
      <p:ext uri="{BB962C8B-B14F-4D97-AF65-F5344CB8AC3E}">
        <p14:creationId xmlns:p14="http://schemas.microsoft.com/office/powerpoint/2010/main" val="716737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52</a:t>
            </a:fld>
            <a:endParaRPr lang="zh-CN" altLang="en-US"/>
          </a:p>
        </p:txBody>
      </p:sp>
    </p:spTree>
    <p:extLst>
      <p:ext uri="{BB962C8B-B14F-4D97-AF65-F5344CB8AC3E}">
        <p14:creationId xmlns:p14="http://schemas.microsoft.com/office/powerpoint/2010/main" val="2040070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53</a:t>
            </a:fld>
            <a:endParaRPr lang="zh-CN" altLang="en-US"/>
          </a:p>
        </p:txBody>
      </p:sp>
    </p:spTree>
    <p:extLst>
      <p:ext uri="{BB962C8B-B14F-4D97-AF65-F5344CB8AC3E}">
        <p14:creationId xmlns:p14="http://schemas.microsoft.com/office/powerpoint/2010/main" val="1039122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54</a:t>
            </a:fld>
            <a:endParaRPr lang="zh-CN" altLang="en-US"/>
          </a:p>
        </p:txBody>
      </p:sp>
    </p:spTree>
    <p:extLst>
      <p:ext uri="{BB962C8B-B14F-4D97-AF65-F5344CB8AC3E}">
        <p14:creationId xmlns:p14="http://schemas.microsoft.com/office/powerpoint/2010/main" val="2112167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55</a:t>
            </a:fld>
            <a:endParaRPr lang="zh-CN" altLang="en-US"/>
          </a:p>
        </p:txBody>
      </p:sp>
    </p:spTree>
    <p:extLst>
      <p:ext uri="{BB962C8B-B14F-4D97-AF65-F5344CB8AC3E}">
        <p14:creationId xmlns:p14="http://schemas.microsoft.com/office/powerpoint/2010/main" val="67241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为了缓解地址空间不足，提高</a:t>
            </a:r>
            <a:r>
              <a:rPr kumimoji="1" lang="en-US" altLang="zh-CN" dirty="0" smtClean="0"/>
              <a:t>IP</a:t>
            </a:r>
            <a:r>
              <a:rPr kumimoji="1" lang="zh-CN" altLang="en-US" dirty="0" smtClean="0"/>
              <a:t>地址空间利用率：另外的两种策略子网化和超网化。</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623114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56</a:t>
            </a:fld>
            <a:endParaRPr lang="zh-CN" altLang="en-US"/>
          </a:p>
        </p:txBody>
      </p:sp>
    </p:spTree>
    <p:extLst>
      <p:ext uri="{BB962C8B-B14F-4D97-AF65-F5344CB8AC3E}">
        <p14:creationId xmlns:p14="http://schemas.microsoft.com/office/powerpoint/2010/main" val="245149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萌新，大喊一声，谁能给我分配</a:t>
            </a:r>
            <a:r>
              <a:rPr kumimoji="1" lang="en-US" altLang="zh-CN" dirty="0" smtClean="0"/>
              <a:t>IP</a:t>
            </a:r>
            <a:r>
              <a:rPr kumimoji="1" lang="zh-CN" altLang="en-US" dirty="0" smtClean="0"/>
              <a:t>地址呀。</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60</a:t>
            </a:fld>
            <a:endParaRPr lang="zh-CN" altLang="en-US"/>
          </a:p>
        </p:txBody>
      </p:sp>
    </p:spTree>
    <p:extLst>
      <p:ext uri="{BB962C8B-B14F-4D97-AF65-F5344CB8AC3E}">
        <p14:creationId xmlns:p14="http://schemas.microsoft.com/office/powerpoint/2010/main" val="1264356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萌新，大喊一声，谁能给我分配</a:t>
            </a:r>
            <a:r>
              <a:rPr kumimoji="1" lang="en-US" altLang="zh-CN" dirty="0" smtClean="0"/>
              <a:t>IP</a:t>
            </a:r>
            <a:r>
              <a:rPr kumimoji="1" lang="zh-CN" altLang="en-US" dirty="0" smtClean="0"/>
              <a:t>地址呀。</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61</a:t>
            </a:fld>
            <a:endParaRPr lang="zh-CN" altLang="en-US"/>
          </a:p>
        </p:txBody>
      </p:sp>
    </p:spTree>
    <p:extLst>
      <p:ext uri="{BB962C8B-B14F-4D97-AF65-F5344CB8AC3E}">
        <p14:creationId xmlns:p14="http://schemas.microsoft.com/office/powerpoint/2010/main" val="919651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DHCP</a:t>
            </a:r>
            <a:r>
              <a:rPr kumimoji="1" lang="zh-CN" altLang="en-US" dirty="0" smtClean="0"/>
              <a:t>客户先大喊一声，我身边有没有</a:t>
            </a:r>
            <a:r>
              <a:rPr kumimoji="1" lang="en-US" altLang="zh-CN" dirty="0" smtClean="0"/>
              <a:t>DHCP</a:t>
            </a:r>
            <a:r>
              <a:rPr kumimoji="1" lang="zh-CN" altLang="en-US" dirty="0" smtClean="0"/>
              <a:t>服务器呀。</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62</a:t>
            </a:fld>
            <a:endParaRPr lang="zh-CN" altLang="en-US"/>
          </a:p>
        </p:txBody>
      </p:sp>
    </p:spTree>
    <p:extLst>
      <p:ext uri="{BB962C8B-B14F-4D97-AF65-F5344CB8AC3E}">
        <p14:creationId xmlns:p14="http://schemas.microsoft.com/office/powerpoint/2010/main" val="737273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身边的</a:t>
            </a:r>
            <a:r>
              <a:rPr kumimoji="1" lang="en-US" altLang="zh-CN" dirty="0" smtClean="0"/>
              <a:t>DHCP</a:t>
            </a:r>
            <a:r>
              <a:rPr kumimoji="1" lang="zh-CN" altLang="en-US" dirty="0" smtClean="0"/>
              <a:t>服务器也会大声回复，我是我是，我可以给你</a:t>
            </a:r>
            <a:r>
              <a:rPr kumimoji="1" lang="en-US" altLang="zh-CN" dirty="0" smtClean="0"/>
              <a:t>IP</a:t>
            </a:r>
            <a:r>
              <a:rPr kumimoji="1" lang="zh-CN" altLang="en-US" dirty="0" smtClean="0"/>
              <a:t>地址。</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64</a:t>
            </a:fld>
            <a:endParaRPr lang="zh-CN" altLang="en-US"/>
          </a:p>
        </p:txBody>
      </p:sp>
    </p:spTree>
    <p:extLst>
      <p:ext uri="{BB962C8B-B14F-4D97-AF65-F5344CB8AC3E}">
        <p14:creationId xmlns:p14="http://schemas.microsoft.com/office/powerpoint/2010/main" val="112307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DHCP</a:t>
            </a:r>
            <a:r>
              <a:rPr kumimoji="1" lang="zh-CN" altLang="en-US" dirty="0" smtClean="0"/>
              <a:t>客户会任意选择一个一个</a:t>
            </a:r>
            <a:r>
              <a:rPr kumimoji="1" lang="en-US" altLang="zh-CN" dirty="0" smtClean="0"/>
              <a:t>DHCP</a:t>
            </a:r>
            <a:r>
              <a:rPr kumimoji="1" lang="zh-CN" altLang="en-US" dirty="0" smtClean="0"/>
              <a:t>服务器，发送请求报文，并且该请求报文也是广播的方式。</a:t>
            </a:r>
            <a:endParaRPr kumimoji="1" lang="en-US" altLang="zh-CN" dirty="0" smtClean="0"/>
          </a:p>
          <a:p>
            <a:r>
              <a:rPr kumimoji="1" lang="zh-CN" altLang="en-US" dirty="0" smtClean="0"/>
              <a:t>为啥？</a:t>
            </a:r>
            <a:endParaRPr kumimoji="1" lang="en-US" altLang="zh-CN" dirty="0" smtClean="0"/>
          </a:p>
          <a:p>
            <a:r>
              <a:rPr kumimoji="1" lang="zh-CN" altLang="en-US" dirty="0" smtClean="0"/>
              <a:t>因为通过广播的方式可以同时告诉哪些未被选中的</a:t>
            </a:r>
            <a:r>
              <a:rPr kumimoji="1" lang="en-US" altLang="zh-CN" dirty="0" smtClean="0"/>
              <a:t>DHCP</a:t>
            </a:r>
            <a:r>
              <a:rPr kumimoji="1" lang="zh-CN" altLang="en-US" dirty="0" smtClean="0"/>
              <a:t>服务器不要等了，我有了服务器了。</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66</a:t>
            </a:fld>
            <a:endParaRPr lang="zh-CN" altLang="en-US"/>
          </a:p>
        </p:txBody>
      </p:sp>
    </p:spTree>
    <p:extLst>
      <p:ext uri="{BB962C8B-B14F-4D97-AF65-F5344CB8AC3E}">
        <p14:creationId xmlns:p14="http://schemas.microsoft.com/office/powerpoint/2010/main" val="367517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微软雅黑" panose="020B0503020204020204" charset="-122"/>
                <a:ea typeface="微软雅黑" panose="020B0503020204020204" charset="-122"/>
                <a:cs typeface="微软雅黑" panose="020B0503020204020204" charset="-122"/>
                <a:sym typeface="+mn-ea"/>
              </a:rPr>
              <a:t>DHCP</a:t>
            </a:r>
            <a:r>
              <a:rPr lang="zh-CN" altLang="en-US" sz="1200" dirty="0" smtClean="0">
                <a:latin typeface="微软雅黑" panose="020B0503020204020204" charset="-122"/>
                <a:ea typeface="微软雅黑" panose="020B0503020204020204" charset="-122"/>
                <a:cs typeface="微软雅黑" panose="020B0503020204020204" charset="-122"/>
                <a:sym typeface="+mn-ea"/>
              </a:rPr>
              <a:t>服务器返回确认，这其中包括主机的</a:t>
            </a:r>
            <a:r>
              <a:rPr lang="en-US" altLang="zh-CN" sz="1200" dirty="0" err="1" smtClean="0">
                <a:latin typeface="微软雅黑" panose="020B0503020204020204" charset="-122"/>
                <a:ea typeface="微软雅黑" panose="020B0503020204020204" charset="-122"/>
                <a:cs typeface="微软雅黑" panose="020B0503020204020204" charset="-122"/>
                <a:sym typeface="+mn-ea"/>
              </a:rPr>
              <a:t>Ip</a:t>
            </a:r>
            <a:r>
              <a:rPr lang="zh-CN" altLang="en-US" sz="1200" dirty="0" smtClean="0">
                <a:latin typeface="微软雅黑" panose="020B0503020204020204" charset="-122"/>
                <a:ea typeface="微软雅黑" panose="020B0503020204020204" charset="-122"/>
                <a:cs typeface="微软雅黑" panose="020B0503020204020204" charset="-122"/>
                <a:sym typeface="+mn-ea"/>
              </a:rPr>
              <a:t>地址，子网掩码等等重要信息</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68</a:t>
            </a:fld>
            <a:endParaRPr lang="zh-CN" altLang="en-US"/>
          </a:p>
        </p:txBody>
      </p:sp>
    </p:spTree>
    <p:extLst>
      <p:ext uri="{BB962C8B-B14F-4D97-AF65-F5344CB8AC3E}">
        <p14:creationId xmlns:p14="http://schemas.microsoft.com/office/powerpoint/2010/main" val="554970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latin typeface="微软雅黑" panose="020B0503020204020204" charset="-122"/>
                <a:ea typeface="微软雅黑" panose="020B0503020204020204" charset="-122"/>
                <a:cs typeface="微软雅黑" panose="020B0503020204020204" charset="-122"/>
                <a:sym typeface="+mn-ea"/>
              </a:rPr>
              <a:t>IPv4</a:t>
            </a:r>
            <a:r>
              <a:rPr lang="zh-CN" altLang="en-US">
                <a:latin typeface="微软雅黑" panose="020B0503020204020204" charset="-122"/>
                <a:ea typeface="微软雅黑" panose="020B0503020204020204" charset="-122"/>
                <a:cs typeface="微软雅黑" panose="020B0503020204020204" charset="-122"/>
                <a:sym typeface="+mn-ea"/>
              </a:rPr>
              <a:t>地址分配殆尽，很多主机使用私有地址，但是在公共网络上私有地址是无效的。</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latin typeface="微软雅黑" panose="020B0503020204020204" charset="-122"/>
                <a:ea typeface="微软雅黑" panose="020B0503020204020204" charset="-122"/>
                <a:cs typeface="微软雅黑" panose="020B0503020204020204" charset="-122"/>
                <a:sym typeface="+mn-ea"/>
              </a:rPr>
              <a:t>IPv4</a:t>
            </a:r>
            <a:r>
              <a:rPr lang="zh-CN" altLang="en-US">
                <a:latin typeface="微软雅黑" panose="020B0503020204020204" charset="-122"/>
                <a:ea typeface="微软雅黑" panose="020B0503020204020204" charset="-122"/>
                <a:cs typeface="微软雅黑" panose="020B0503020204020204" charset="-122"/>
                <a:sym typeface="+mn-ea"/>
              </a:rPr>
              <a:t>地址分配殆尽，很多主机使用私有地址，但是在公共网络上私有地址是无效的。</a:t>
            </a:r>
            <a:endParaRPr lang="zh-CN" altLang="en-US"/>
          </a:p>
        </p:txBody>
      </p:sp>
    </p:spTree>
    <p:extLst>
      <p:ext uri="{BB962C8B-B14F-4D97-AF65-F5344CB8AC3E}">
        <p14:creationId xmlns:p14="http://schemas.microsoft.com/office/powerpoint/2010/main" val="211414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latin typeface="微软雅黑" panose="020B0503020204020204" charset="-122"/>
                <a:ea typeface="微软雅黑" panose="020B0503020204020204" charset="-122"/>
                <a:cs typeface="微软雅黑" panose="020B0503020204020204" charset="-122"/>
                <a:sym typeface="+mn-ea"/>
              </a:rPr>
              <a:t>IPv4</a:t>
            </a:r>
            <a:r>
              <a:rPr lang="zh-CN" altLang="en-US">
                <a:latin typeface="微软雅黑" panose="020B0503020204020204" charset="-122"/>
                <a:ea typeface="微软雅黑" panose="020B0503020204020204" charset="-122"/>
                <a:cs typeface="微软雅黑" panose="020B0503020204020204" charset="-122"/>
                <a:sym typeface="+mn-ea"/>
              </a:rPr>
              <a:t>地址分配殆尽，很多主机使用私有地址，但是在公共网络上私有地址是无效的。</a:t>
            </a:r>
            <a:endParaRPr lang="zh-CN" altLang="en-US"/>
          </a:p>
        </p:txBody>
      </p:sp>
    </p:spTree>
    <p:extLst>
      <p:ext uri="{BB962C8B-B14F-4D97-AF65-F5344CB8AC3E}">
        <p14:creationId xmlns:p14="http://schemas.microsoft.com/office/powerpoint/2010/main" val="104761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为了缓解地址空间不足，提高</a:t>
            </a:r>
            <a:r>
              <a:rPr kumimoji="1" lang="en-US" altLang="zh-CN" dirty="0" smtClean="0"/>
              <a:t>IP</a:t>
            </a:r>
            <a:r>
              <a:rPr kumimoji="1" lang="zh-CN" altLang="en-US" dirty="0" smtClean="0"/>
              <a:t>地址空间利用率：另外的两种策略子网化和超网化。</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488129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主机或路由器在处理或转发</a:t>
            </a:r>
            <a:r>
              <a:rPr lang="en-US" altLang="zh-CN" dirty="0"/>
              <a:t>IP</a:t>
            </a:r>
            <a:r>
              <a:rPr lang="zh-CN" altLang="en-US" dirty="0"/>
              <a:t>数据报的过程中，由于种种原因可能</a:t>
            </a:r>
            <a:r>
              <a:rPr lang="zh-CN" altLang="en-US" dirty="0" smtClean="0"/>
              <a:t>导致异常发生</a:t>
            </a:r>
            <a:r>
              <a:rPr lang="zh-CN" altLang="en-US" dirty="0"/>
              <a:t>，此时主机或路由器就可能需要将这些异常情况，即使反馈给其他主机或者路由器。</a:t>
            </a:r>
          </a:p>
          <a:p>
            <a:r>
              <a:rPr lang="zh-CN" altLang="en-US" dirty="0"/>
              <a:t>而</a:t>
            </a:r>
            <a:r>
              <a:rPr lang="en-US" altLang="zh-CN" dirty="0" err="1" smtClean="0"/>
              <a:t>Ip</a:t>
            </a:r>
            <a:r>
              <a:rPr lang="zh-CN" altLang="en-US" dirty="0" smtClean="0"/>
              <a:t>协议本身</a:t>
            </a:r>
            <a:r>
              <a:rPr lang="zh-CN" altLang="en-US" dirty="0"/>
              <a:t>没有这种功能，就需要互联网控制报文协议</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122"/>
                <a:ea typeface="Microsoft YaHei" charset="-122"/>
                <a:cs typeface="Microsoft YaHei" charset="-122"/>
              </a:rPr>
              <a:t>终点不可达</a:t>
            </a:r>
            <a:r>
              <a:rPr kumimoji="1" lang="zh-CN" altLang="en-US" sz="1200" dirty="0" smtClean="0">
                <a:latin typeface="+mn-lt"/>
                <a:ea typeface="+mn-ea"/>
                <a:cs typeface="+mn-cs"/>
              </a:rPr>
              <a:t>：</a:t>
            </a:r>
            <a:r>
              <a:rPr kumimoji="1" lang="en-US" altLang="zh-CN" sz="1200" dirty="0" err="1" smtClean="0">
                <a:latin typeface="+mn-lt"/>
                <a:ea typeface="+mn-ea"/>
                <a:cs typeface="+mn-cs"/>
              </a:rPr>
              <a:t>Ip</a:t>
            </a:r>
            <a:r>
              <a:rPr kumimoji="1" lang="zh-CN" altLang="en-US" sz="1200" dirty="0" smtClean="0">
                <a:latin typeface="+mn-lt"/>
                <a:ea typeface="+mn-ea"/>
                <a:cs typeface="+mn-cs"/>
              </a:rPr>
              <a:t>数据报生存时间是</a:t>
            </a:r>
            <a:r>
              <a:rPr kumimoji="1" lang="en-US" altLang="zh-CN" sz="1200" dirty="0" smtClean="0">
                <a:latin typeface="+mn-lt"/>
                <a:ea typeface="+mn-ea"/>
                <a:cs typeface="+mn-cs"/>
              </a:rPr>
              <a:t>16</a:t>
            </a:r>
            <a:r>
              <a:rPr kumimoji="1" lang="zh-CN" altLang="en-US" sz="1200" dirty="0" smtClean="0">
                <a:latin typeface="+mn-lt"/>
                <a:ea typeface="+mn-ea"/>
                <a:cs typeface="+mn-cs"/>
              </a:rPr>
              <a:t>跳，但是到达目的主机却需要</a:t>
            </a:r>
            <a:r>
              <a:rPr kumimoji="1" lang="en-US" altLang="zh-CN" sz="1200" dirty="0" smtClean="0">
                <a:latin typeface="+mn-lt"/>
                <a:ea typeface="+mn-ea"/>
                <a:cs typeface="+mn-cs"/>
              </a:rPr>
              <a:t>18</a:t>
            </a:r>
            <a:r>
              <a:rPr kumimoji="1" lang="zh-CN" altLang="en-US" sz="1200" dirty="0" smtClean="0">
                <a:latin typeface="+mn-lt"/>
                <a:ea typeface="+mn-ea"/>
                <a:cs typeface="+mn-cs"/>
              </a:rPr>
              <a:t>跳。</a:t>
            </a:r>
            <a:endParaRPr kumimoji="1" lang="en-US" altLang="zh-CN" sz="1200" dirty="0" smtClean="0">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122"/>
                <a:ea typeface="Microsoft YaHei" charset="-122"/>
                <a:cs typeface="Microsoft YaHei" charset="-122"/>
              </a:rPr>
              <a:t>源点抑制：抑制分组。</a:t>
            </a: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122"/>
                <a:ea typeface="Microsoft YaHei" charset="-122"/>
                <a:cs typeface="Microsoft YaHei" charset="-122"/>
              </a:rPr>
              <a:t>时间超时：网络层拥塞</a:t>
            </a: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122"/>
                <a:ea typeface="Microsoft YaHei" charset="-122"/>
                <a:cs typeface="Microsoft YaHei" charset="-122"/>
              </a:rPr>
              <a:t>参数问题：</a:t>
            </a:r>
            <a:r>
              <a:rPr kumimoji="1" lang="zh-CN" altLang="en-US" sz="1200" dirty="0" smtClean="0">
                <a:latin typeface="+mn-lt"/>
                <a:ea typeface="+mn-ea"/>
                <a:cs typeface="+mn-cs"/>
              </a:rPr>
              <a:t>需要分片，但是又设置了</a:t>
            </a:r>
            <a:r>
              <a:rPr kumimoji="1" lang="en-US" altLang="zh-CN" sz="1200" dirty="0" smtClean="0">
                <a:latin typeface="+mn-lt"/>
                <a:ea typeface="+mn-ea"/>
                <a:cs typeface="+mn-cs"/>
              </a:rPr>
              <a:t>DF=1</a:t>
            </a:r>
            <a:r>
              <a:rPr kumimoji="1" lang="zh-CN" altLang="en-US" sz="1200" dirty="0" smtClean="0">
                <a:latin typeface="+mn-lt"/>
                <a:ea typeface="+mn-ea"/>
                <a:cs typeface="+mn-cs"/>
              </a:rPr>
              <a:t>。</a:t>
            </a:r>
            <a:endParaRPr kumimoji="1" lang="en-US" altLang="zh-CN" sz="1200" dirty="0" smtClean="0">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latin typeface="+mn-lt"/>
                <a:ea typeface="+mn-ea"/>
                <a:cs typeface="+mn-cs"/>
              </a:rPr>
              <a:t>路由重定向：网络层需要进行路由选择，当有更近的路的时候用路由重定向。</a:t>
            </a:r>
            <a:endParaRPr kumimoji="1" lang="en-US" altLang="zh-CN" sz="1200" dirty="0" smtClean="0">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84</a:t>
            </a:fld>
            <a:endParaRPr lang="zh-CN" altLang="en-US"/>
          </a:p>
        </p:txBody>
      </p:sp>
    </p:spTree>
    <p:extLst>
      <p:ext uri="{BB962C8B-B14F-4D97-AF65-F5344CB8AC3E}">
        <p14:creationId xmlns:p14="http://schemas.microsoft.com/office/powerpoint/2010/main" val="1361788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122"/>
                <a:ea typeface="Microsoft YaHei" charset="-122"/>
                <a:cs typeface="Microsoft YaHei" charset="-122"/>
              </a:rPr>
              <a:t>终点不可达</a:t>
            </a:r>
            <a:r>
              <a:rPr kumimoji="1" lang="zh-CN" altLang="en-US" sz="1200" dirty="0" smtClean="0">
                <a:latin typeface="+mn-lt"/>
                <a:ea typeface="+mn-ea"/>
                <a:cs typeface="+mn-cs"/>
              </a:rPr>
              <a:t>：</a:t>
            </a:r>
            <a:r>
              <a:rPr kumimoji="1" lang="en-US" altLang="zh-CN" sz="1200" dirty="0" err="1" smtClean="0">
                <a:latin typeface="+mn-lt"/>
                <a:ea typeface="+mn-ea"/>
                <a:cs typeface="+mn-cs"/>
              </a:rPr>
              <a:t>Ip</a:t>
            </a:r>
            <a:r>
              <a:rPr kumimoji="1" lang="zh-CN" altLang="en-US" sz="1200" dirty="0" smtClean="0">
                <a:latin typeface="+mn-lt"/>
                <a:ea typeface="+mn-ea"/>
                <a:cs typeface="+mn-cs"/>
              </a:rPr>
              <a:t>数据报生存时间是</a:t>
            </a:r>
            <a:r>
              <a:rPr kumimoji="1" lang="en-US" altLang="zh-CN" sz="1200" dirty="0" smtClean="0">
                <a:latin typeface="+mn-lt"/>
                <a:ea typeface="+mn-ea"/>
                <a:cs typeface="+mn-cs"/>
              </a:rPr>
              <a:t>16</a:t>
            </a:r>
            <a:r>
              <a:rPr kumimoji="1" lang="zh-CN" altLang="en-US" sz="1200" dirty="0" smtClean="0">
                <a:latin typeface="+mn-lt"/>
                <a:ea typeface="+mn-ea"/>
                <a:cs typeface="+mn-cs"/>
              </a:rPr>
              <a:t>跳，但是到达目的主机却需要</a:t>
            </a:r>
            <a:r>
              <a:rPr kumimoji="1" lang="en-US" altLang="zh-CN" sz="1200" dirty="0" smtClean="0">
                <a:latin typeface="+mn-lt"/>
                <a:ea typeface="+mn-ea"/>
                <a:cs typeface="+mn-cs"/>
              </a:rPr>
              <a:t>18</a:t>
            </a:r>
            <a:r>
              <a:rPr kumimoji="1" lang="zh-CN" altLang="en-US" sz="1200" dirty="0" smtClean="0">
                <a:latin typeface="+mn-lt"/>
                <a:ea typeface="+mn-ea"/>
                <a:cs typeface="+mn-cs"/>
              </a:rPr>
              <a:t>跳。</a:t>
            </a:r>
            <a:endParaRPr kumimoji="1" lang="en-US" altLang="zh-CN" sz="1200" dirty="0" smtClean="0">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122"/>
                <a:ea typeface="Microsoft YaHei" charset="-122"/>
                <a:cs typeface="Microsoft YaHei" charset="-122"/>
              </a:rPr>
              <a:t>源点抑制：抑制分组。</a:t>
            </a: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122"/>
                <a:ea typeface="Microsoft YaHei" charset="-122"/>
                <a:cs typeface="Microsoft YaHei" charset="-122"/>
              </a:rPr>
              <a:t>时间超时：网络层拥塞</a:t>
            </a: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122"/>
                <a:ea typeface="Microsoft YaHei" charset="-122"/>
                <a:cs typeface="Microsoft YaHei" charset="-122"/>
              </a:rPr>
              <a:t>参数问题：</a:t>
            </a:r>
            <a:r>
              <a:rPr kumimoji="1" lang="zh-CN" altLang="en-US" sz="1200" dirty="0" smtClean="0">
                <a:latin typeface="+mn-lt"/>
                <a:ea typeface="+mn-ea"/>
                <a:cs typeface="+mn-cs"/>
              </a:rPr>
              <a:t>需要分片，但是又设置了</a:t>
            </a:r>
            <a:r>
              <a:rPr kumimoji="1" lang="en-US" altLang="zh-CN" sz="1200" dirty="0" smtClean="0">
                <a:latin typeface="+mn-lt"/>
                <a:ea typeface="+mn-ea"/>
                <a:cs typeface="+mn-cs"/>
              </a:rPr>
              <a:t>DF=1</a:t>
            </a:r>
            <a:r>
              <a:rPr kumimoji="1" lang="zh-CN" altLang="en-US" sz="1200" dirty="0" smtClean="0">
                <a:latin typeface="+mn-lt"/>
                <a:ea typeface="+mn-ea"/>
                <a:cs typeface="+mn-cs"/>
              </a:rPr>
              <a:t>。</a:t>
            </a:r>
            <a:endParaRPr kumimoji="1" lang="en-US" altLang="zh-CN" sz="1200" dirty="0" smtClean="0">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latin typeface="+mn-lt"/>
                <a:ea typeface="+mn-ea"/>
                <a:cs typeface="+mn-cs"/>
              </a:rPr>
              <a:t>路由重定向：网络层需要进行路由选择，当有更近的路的时候用路由重定向。</a:t>
            </a:r>
            <a:endParaRPr kumimoji="1" lang="en-US" altLang="zh-CN" sz="1200" dirty="0" smtClean="0">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85</a:t>
            </a:fld>
            <a:endParaRPr lang="zh-CN" altLang="en-US"/>
          </a:p>
        </p:txBody>
      </p:sp>
    </p:spTree>
    <p:extLst>
      <p:ext uri="{BB962C8B-B14F-4D97-AF65-F5344CB8AC3E}">
        <p14:creationId xmlns:p14="http://schemas.microsoft.com/office/powerpoint/2010/main" val="1841946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时间戳：用于测试两台主机之间数据报来回一次的传输时间。</a:t>
            </a: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icrosoft YaHei" charset="-122"/>
              <a:ea typeface="Microsoft YaHei" charset="-122"/>
              <a:cs typeface="Microsoft YaHei"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86</a:t>
            </a:fld>
            <a:endParaRPr lang="zh-CN" altLang="en-US"/>
          </a:p>
        </p:txBody>
      </p:sp>
    </p:spTree>
    <p:extLst>
      <p:ext uri="{BB962C8B-B14F-4D97-AF65-F5344CB8AC3E}">
        <p14:creationId xmlns:p14="http://schemas.microsoft.com/office/powerpoint/2010/main" val="1685763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93</a:t>
            </a:fld>
            <a:endParaRPr lang="zh-CN" altLang="en-US"/>
          </a:p>
        </p:txBody>
      </p:sp>
    </p:spTree>
    <p:extLst>
      <p:ext uri="{BB962C8B-B14F-4D97-AF65-F5344CB8AC3E}">
        <p14:creationId xmlns:p14="http://schemas.microsoft.com/office/powerpoint/2010/main" val="20701418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版本：支出协议版本号</a:t>
            </a:r>
            <a:endParaRPr lang="en-US" altLang="zh-CN" dirty="0" smtClean="0"/>
          </a:p>
          <a:p>
            <a:r>
              <a:rPr lang="zh-CN" altLang="en-US" dirty="0" smtClean="0"/>
              <a:t>流量类型：和</a:t>
            </a:r>
            <a:r>
              <a:rPr lang="en-US" altLang="zh-CN" dirty="0" smtClean="0"/>
              <a:t>IPV4</a:t>
            </a:r>
            <a:r>
              <a:rPr lang="zh-CN" altLang="en-US" dirty="0" smtClean="0"/>
              <a:t>的区分服务（</a:t>
            </a:r>
            <a:r>
              <a:rPr lang="en-US" altLang="zh-CN" dirty="0" err="1" smtClean="0"/>
              <a:t>tos</a:t>
            </a:r>
            <a:r>
              <a:rPr lang="zh-CN" altLang="en-US" dirty="0" smtClean="0"/>
              <a:t>）字段功能类似</a:t>
            </a:r>
            <a:endParaRPr lang="en-US" altLang="zh-CN" dirty="0" smtClean="0"/>
          </a:p>
          <a:p>
            <a:r>
              <a:rPr lang="zh-CN" altLang="en-US" dirty="0" smtClean="0"/>
              <a:t>流标签：用来标识</a:t>
            </a:r>
            <a:r>
              <a:rPr lang="en-US" altLang="zh-CN" dirty="0" err="1" smtClean="0"/>
              <a:t>Ip</a:t>
            </a:r>
            <a:r>
              <a:rPr lang="zh-CN" altLang="en-US" dirty="0" smtClean="0"/>
              <a:t>数据报的流</a:t>
            </a:r>
            <a:endParaRPr lang="en-US" altLang="zh-CN" dirty="0" smtClean="0"/>
          </a:p>
          <a:p>
            <a:r>
              <a:rPr lang="zh-CN" altLang="en-US" dirty="0" smtClean="0"/>
              <a:t>有效载荷长度字段：</a:t>
            </a:r>
            <a:r>
              <a:rPr lang="en-US" altLang="zh-CN" dirty="0" smtClean="0"/>
              <a:t>IPV6</a:t>
            </a:r>
            <a:r>
              <a:rPr lang="zh-CN" altLang="en-US" dirty="0" smtClean="0"/>
              <a:t>数据报中数据的字节数量。</a:t>
            </a:r>
            <a:endParaRPr lang="en-US" altLang="zh-CN" dirty="0" smtClean="0"/>
          </a:p>
          <a:p>
            <a:r>
              <a:rPr lang="zh-CN" altLang="en-US" dirty="0" smtClean="0"/>
              <a:t>下一个首部：用来标识</a:t>
            </a:r>
            <a:r>
              <a:rPr lang="en-US" altLang="zh-CN" dirty="0" smtClean="0"/>
              <a:t>IPV6</a:t>
            </a:r>
            <a:r>
              <a:rPr lang="zh-CN" altLang="en-US" dirty="0" smtClean="0"/>
              <a:t>数据报要上交给上层的协议是那个，是</a:t>
            </a:r>
            <a:r>
              <a:rPr lang="en-US" altLang="zh-CN" dirty="0" smtClean="0"/>
              <a:t>TCP</a:t>
            </a:r>
            <a:r>
              <a:rPr lang="zh-CN" altLang="en-US" dirty="0" smtClean="0"/>
              <a:t>还是</a:t>
            </a:r>
            <a:r>
              <a:rPr lang="en-US" altLang="zh-CN" dirty="0" smtClean="0"/>
              <a:t>UDP</a:t>
            </a:r>
          </a:p>
          <a:p>
            <a:r>
              <a:rPr lang="zh-CN" altLang="en-US" dirty="0" smtClean="0"/>
              <a:t>跳数限制：与生存时间</a:t>
            </a:r>
            <a:r>
              <a:rPr lang="en-US" altLang="zh-CN" dirty="0" err="1" smtClean="0"/>
              <a:t>ttl</a:t>
            </a:r>
            <a:r>
              <a:rPr lang="zh-CN" altLang="en-US" dirty="0" smtClean="0"/>
              <a:t>功能类似</a:t>
            </a:r>
            <a:endParaRPr lang="en-US" altLang="zh-CN" dirty="0" smtClean="0"/>
          </a:p>
          <a:p>
            <a:endParaRPr lang="en-US" altLang="zh-CN"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版本：支出协议版本号</a:t>
            </a:r>
            <a:endParaRPr lang="en-US" altLang="zh-CN" dirty="0" smtClean="0"/>
          </a:p>
          <a:p>
            <a:r>
              <a:rPr lang="zh-CN" altLang="en-US" dirty="0" smtClean="0"/>
              <a:t>流量类型：和</a:t>
            </a:r>
            <a:r>
              <a:rPr lang="en-US" altLang="zh-CN" dirty="0" smtClean="0"/>
              <a:t>IPV4</a:t>
            </a:r>
            <a:r>
              <a:rPr lang="zh-CN" altLang="en-US" dirty="0" smtClean="0"/>
              <a:t>的区分服务（</a:t>
            </a:r>
            <a:r>
              <a:rPr lang="en-US" altLang="zh-CN" dirty="0" err="1" smtClean="0"/>
              <a:t>tos</a:t>
            </a:r>
            <a:r>
              <a:rPr lang="zh-CN" altLang="en-US" dirty="0" smtClean="0"/>
              <a:t>）字段功能类似</a:t>
            </a:r>
            <a:endParaRPr lang="en-US" altLang="zh-CN" dirty="0" smtClean="0"/>
          </a:p>
          <a:p>
            <a:r>
              <a:rPr lang="zh-CN" altLang="en-US" dirty="0" smtClean="0"/>
              <a:t>流标签：用来标识</a:t>
            </a:r>
            <a:r>
              <a:rPr lang="en-US" altLang="zh-CN" dirty="0" err="1" smtClean="0"/>
              <a:t>Ip</a:t>
            </a:r>
            <a:r>
              <a:rPr lang="zh-CN" altLang="en-US" dirty="0" smtClean="0"/>
              <a:t>数据报的流</a:t>
            </a:r>
            <a:endParaRPr lang="en-US" altLang="zh-CN" dirty="0" smtClean="0"/>
          </a:p>
          <a:p>
            <a:r>
              <a:rPr lang="zh-CN" altLang="en-US" dirty="0" smtClean="0"/>
              <a:t>有效载荷长度字段：</a:t>
            </a:r>
            <a:r>
              <a:rPr lang="en-US" altLang="zh-CN" dirty="0" smtClean="0"/>
              <a:t>IPV6</a:t>
            </a:r>
            <a:r>
              <a:rPr lang="zh-CN" altLang="en-US" dirty="0" smtClean="0"/>
              <a:t>数据报中数据的字节数量。</a:t>
            </a:r>
            <a:endParaRPr lang="en-US" altLang="zh-CN" dirty="0" smtClean="0"/>
          </a:p>
          <a:p>
            <a:r>
              <a:rPr lang="zh-CN" altLang="en-US" dirty="0" smtClean="0"/>
              <a:t>下一个首部：用来标识</a:t>
            </a:r>
            <a:r>
              <a:rPr lang="en-US" altLang="zh-CN" dirty="0" smtClean="0"/>
              <a:t>IPV6</a:t>
            </a:r>
            <a:r>
              <a:rPr lang="zh-CN" altLang="en-US" dirty="0" smtClean="0"/>
              <a:t>数据报要上交给上层的协议是那个，是</a:t>
            </a:r>
            <a:r>
              <a:rPr lang="en-US" altLang="zh-CN" dirty="0" smtClean="0"/>
              <a:t>TCP</a:t>
            </a:r>
            <a:r>
              <a:rPr lang="zh-CN" altLang="en-US" dirty="0" smtClean="0"/>
              <a:t>还是</a:t>
            </a:r>
            <a:r>
              <a:rPr lang="en-US" altLang="zh-CN" dirty="0" smtClean="0"/>
              <a:t>UDP</a:t>
            </a:r>
          </a:p>
          <a:p>
            <a:r>
              <a:rPr lang="zh-CN" altLang="en-US" dirty="0" smtClean="0"/>
              <a:t>跳数限制：与生存时间</a:t>
            </a:r>
            <a:r>
              <a:rPr lang="en-US" altLang="zh-CN" dirty="0" err="1" smtClean="0"/>
              <a:t>ttl</a:t>
            </a:r>
            <a:r>
              <a:rPr lang="zh-CN" altLang="en-US" dirty="0" smtClean="0"/>
              <a:t>功能类似</a:t>
            </a:r>
            <a:endParaRPr lang="en-US" altLang="zh-CN" dirty="0" smtClean="0"/>
          </a:p>
          <a:p>
            <a:endParaRPr lang="en-US" altLang="zh-CN" dirty="0" smtClean="0"/>
          </a:p>
        </p:txBody>
      </p:sp>
    </p:spTree>
    <p:extLst>
      <p:ext uri="{BB962C8B-B14F-4D97-AF65-F5344CB8AC3E}">
        <p14:creationId xmlns:p14="http://schemas.microsoft.com/office/powerpoint/2010/main" val="368317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charset="-122"/>
                <a:ea typeface="微软雅黑" panose="020B0503020204020204" charset="-122"/>
                <a:cs typeface="微软雅黑" panose="020B0503020204020204" charset="-122"/>
              </a:rPr>
              <a:t>单播：可以标识网络中唯一的主机或路由器接口</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kumimoji="1" lang="zh-CN" altLang="en-US" sz="1200" dirty="0" smtClean="0">
                <a:latin typeface="微软雅黑" panose="020B0503020204020204" charset="-122"/>
                <a:ea typeface="微软雅黑" panose="020B0503020204020204" charset="-122"/>
                <a:cs typeface="微软雅黑" panose="020B0503020204020204" charset="-122"/>
              </a:rPr>
              <a:t>组播：标识网络中的一组主机。</a:t>
            </a:r>
            <a:endParaRPr kumimoji="1" lang="en-US" altLang="zh-CN" sz="1200" dirty="0" smtClean="0">
              <a:latin typeface="微软雅黑" panose="020B0503020204020204" charset="-122"/>
              <a:ea typeface="微软雅黑" panose="020B0503020204020204" charset="-122"/>
              <a:cs typeface="微软雅黑" panose="020B0503020204020204" charset="-122"/>
            </a:endParaRPr>
          </a:p>
          <a:p>
            <a:r>
              <a:rPr kumimoji="1" lang="zh-CN" altLang="en-US" sz="1200" dirty="0" smtClean="0">
                <a:latin typeface="微软雅黑" panose="020B0503020204020204" charset="-122"/>
                <a:ea typeface="微软雅黑" panose="020B0503020204020204" charset="-122"/>
                <a:cs typeface="微软雅黑" panose="020B0503020204020204" charset="-122"/>
              </a:rPr>
              <a:t>任播：也是标识网络中的一组主机，但是当向一个任播地址发送数据报的时候，只有该任播地址组内某个成员收到数据报</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97</a:t>
            </a:fld>
            <a:endParaRPr lang="zh-CN" altLang="en-US"/>
          </a:p>
        </p:txBody>
      </p:sp>
    </p:spTree>
    <p:extLst>
      <p:ext uri="{BB962C8B-B14F-4D97-AF65-F5344CB8AC3E}">
        <p14:creationId xmlns:p14="http://schemas.microsoft.com/office/powerpoint/2010/main" val="15576858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charset="-122"/>
                <a:ea typeface="微软雅黑" panose="020B0503020204020204" charset="-122"/>
                <a:cs typeface="微软雅黑" panose="020B0503020204020204" charset="-122"/>
              </a:rPr>
              <a:t>单播：可以标识网络中唯一的主机或路由器接口</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kumimoji="1" lang="zh-CN" altLang="en-US" sz="1200" dirty="0" smtClean="0">
                <a:latin typeface="微软雅黑" panose="020B0503020204020204" charset="-122"/>
                <a:ea typeface="微软雅黑" panose="020B0503020204020204" charset="-122"/>
                <a:cs typeface="微软雅黑" panose="020B0503020204020204" charset="-122"/>
              </a:rPr>
              <a:t>组播：标识网络中的一组主机。</a:t>
            </a:r>
            <a:endParaRPr kumimoji="1" lang="en-US" altLang="zh-CN" sz="1200" dirty="0" smtClean="0">
              <a:latin typeface="微软雅黑" panose="020B0503020204020204" charset="-122"/>
              <a:ea typeface="微软雅黑" panose="020B0503020204020204" charset="-122"/>
              <a:cs typeface="微软雅黑" panose="020B0503020204020204" charset="-122"/>
            </a:endParaRPr>
          </a:p>
          <a:p>
            <a:r>
              <a:rPr kumimoji="1" lang="zh-CN" altLang="en-US" sz="1200" dirty="0" smtClean="0">
                <a:latin typeface="微软雅黑" panose="020B0503020204020204" charset="-122"/>
                <a:ea typeface="微软雅黑" panose="020B0503020204020204" charset="-122"/>
                <a:cs typeface="微软雅黑" panose="020B0503020204020204" charset="-122"/>
              </a:rPr>
              <a:t>任播：也是标识网络中的一组主机，但是当向一个任播地址发送数据报的时候，只有该任播地址组内某个成员收到数据报</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98</a:t>
            </a:fld>
            <a:endParaRPr lang="zh-CN" altLang="en-US"/>
          </a:p>
        </p:txBody>
      </p:sp>
    </p:spTree>
    <p:extLst>
      <p:ext uri="{BB962C8B-B14F-4D97-AF65-F5344CB8AC3E}">
        <p14:creationId xmlns:p14="http://schemas.microsoft.com/office/powerpoint/2010/main" val="16296907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charset="-122"/>
                <a:ea typeface="微软雅黑" panose="020B0503020204020204" charset="-122"/>
                <a:cs typeface="微软雅黑" panose="020B0503020204020204" charset="-122"/>
              </a:rPr>
              <a:t>单播：可以标识网络中唯一的主机或路由器接口</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kumimoji="1" lang="zh-CN" altLang="en-US" sz="1200" dirty="0" smtClean="0">
                <a:latin typeface="微软雅黑" panose="020B0503020204020204" charset="-122"/>
                <a:ea typeface="微软雅黑" panose="020B0503020204020204" charset="-122"/>
                <a:cs typeface="微软雅黑" panose="020B0503020204020204" charset="-122"/>
              </a:rPr>
              <a:t>组播：标识网络中的一组主机。</a:t>
            </a:r>
            <a:endParaRPr kumimoji="1" lang="en-US" altLang="zh-CN" sz="1200" dirty="0" smtClean="0">
              <a:latin typeface="微软雅黑" panose="020B0503020204020204" charset="-122"/>
              <a:ea typeface="微软雅黑" panose="020B0503020204020204" charset="-122"/>
              <a:cs typeface="微软雅黑" panose="020B0503020204020204" charset="-122"/>
            </a:endParaRPr>
          </a:p>
          <a:p>
            <a:r>
              <a:rPr kumimoji="1" lang="zh-CN" altLang="en-US" sz="1200" dirty="0" smtClean="0">
                <a:latin typeface="微软雅黑" panose="020B0503020204020204" charset="-122"/>
                <a:ea typeface="微软雅黑" panose="020B0503020204020204" charset="-122"/>
                <a:cs typeface="微软雅黑" panose="020B0503020204020204" charset="-122"/>
              </a:rPr>
              <a:t>任播：也是标识网络中的一组主机，但是当向一个任播地址发送数据报的时候，只有该任播地址组内某个成员收到数据报</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99</a:t>
            </a:fld>
            <a:endParaRPr lang="zh-CN" altLang="en-US"/>
          </a:p>
        </p:txBody>
      </p:sp>
    </p:spTree>
    <p:extLst>
      <p:ext uri="{BB962C8B-B14F-4D97-AF65-F5344CB8AC3E}">
        <p14:creationId xmlns:p14="http://schemas.microsoft.com/office/powerpoint/2010/main" val="1162959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为了缓解地址空间不足，提高</a:t>
            </a:r>
            <a:r>
              <a:rPr kumimoji="1" lang="en-US" altLang="zh-CN" dirty="0" smtClean="0"/>
              <a:t>IP</a:t>
            </a:r>
            <a:r>
              <a:rPr kumimoji="1" lang="zh-CN" altLang="en-US" dirty="0" smtClean="0"/>
              <a:t>地址空间利用率：另外的两种策略子网化和超网化。</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200383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charset="-122"/>
                <a:ea typeface="微软雅黑" panose="020B0503020204020204" charset="-122"/>
                <a:cs typeface="微软雅黑" panose="020B0503020204020204" charset="-122"/>
              </a:rPr>
              <a:t>单人组</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zh-CN" altLang="en-US" sz="1200" dirty="0" smtClean="0">
                <a:latin typeface="微软雅黑" panose="020B0503020204020204" charset="-122"/>
                <a:ea typeface="微软雅黑" panose="020B0503020204020204" charset="-122"/>
                <a:cs typeface="微软雅黑" panose="020B0503020204020204" charset="-122"/>
              </a:rPr>
              <a:t>单播：可以标识网络中唯一的主机或路由器接口</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kumimoji="1" lang="zh-CN" altLang="en-US" sz="1200" dirty="0" smtClean="0">
                <a:latin typeface="微软雅黑" panose="020B0503020204020204" charset="-122"/>
                <a:ea typeface="微软雅黑" panose="020B0503020204020204" charset="-122"/>
                <a:cs typeface="微软雅黑" panose="020B0503020204020204" charset="-122"/>
              </a:rPr>
              <a:t>组播：标识网络中的一组主机。</a:t>
            </a:r>
            <a:endParaRPr kumimoji="1" lang="en-US" altLang="zh-CN" sz="1200" dirty="0" smtClean="0">
              <a:latin typeface="微软雅黑" panose="020B0503020204020204" charset="-122"/>
              <a:ea typeface="微软雅黑" panose="020B0503020204020204" charset="-122"/>
              <a:cs typeface="微软雅黑" panose="020B0503020204020204" charset="-122"/>
            </a:endParaRPr>
          </a:p>
          <a:p>
            <a:r>
              <a:rPr kumimoji="1" lang="zh-CN" altLang="en-US" sz="1200" dirty="0" smtClean="0">
                <a:latin typeface="微软雅黑" panose="020B0503020204020204" charset="-122"/>
                <a:ea typeface="微软雅黑" panose="020B0503020204020204" charset="-122"/>
                <a:cs typeface="微软雅黑" panose="020B0503020204020204" charset="-122"/>
              </a:rPr>
              <a:t>任播：也是标识网络中的一组主机，但是当向一个任播地址发送数据报的时候，只有该任播地址组内某个成员收到数据报</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100</a:t>
            </a:fld>
            <a:endParaRPr lang="zh-CN" altLang="en-US"/>
          </a:p>
        </p:txBody>
      </p:sp>
    </p:spTree>
    <p:extLst>
      <p:ext uri="{BB962C8B-B14F-4D97-AF65-F5344CB8AC3E}">
        <p14:creationId xmlns:p14="http://schemas.microsoft.com/office/powerpoint/2010/main" val="1962491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6</a:t>
            </a:r>
            <a:r>
              <a:rPr kumimoji="1" lang="zh-CN" altLang="en-US" dirty="0" smtClean="0"/>
              <a:t>虽然可以很好的解决</a:t>
            </a:r>
            <a:r>
              <a:rPr kumimoji="1" lang="en-US" altLang="zh-CN" dirty="0" smtClean="0"/>
              <a:t>4</a:t>
            </a:r>
            <a:r>
              <a:rPr kumimoji="1" lang="zh-CN" altLang="en-US" dirty="0" smtClean="0"/>
              <a:t>的地址空间不足的问题，但是把</a:t>
            </a:r>
            <a:r>
              <a:rPr kumimoji="1" lang="en-US" altLang="zh-CN" dirty="0" smtClean="0"/>
              <a:t>4</a:t>
            </a:r>
            <a:r>
              <a:rPr kumimoji="1" lang="zh-CN" altLang="en-US" dirty="0" smtClean="0"/>
              <a:t>全部换成</a:t>
            </a:r>
            <a:r>
              <a:rPr kumimoji="1" lang="en-US" altLang="zh-CN" dirty="0" smtClean="0"/>
              <a:t>6</a:t>
            </a:r>
            <a:r>
              <a:rPr kumimoji="1" lang="zh-CN" altLang="en-US" dirty="0" smtClean="0"/>
              <a:t>这也不是一件容易的事情。</a:t>
            </a:r>
            <a:endParaRPr kumimoji="1" lang="en-US" altLang="zh-CN" dirty="0" smtClean="0"/>
          </a:p>
          <a:p>
            <a:r>
              <a:rPr kumimoji="1" lang="zh-CN" altLang="en-US" dirty="0" smtClean="0"/>
              <a:t>所以在很长时间内，</a:t>
            </a:r>
            <a:r>
              <a:rPr kumimoji="1" lang="en-US" altLang="zh-CN" dirty="0" smtClean="0"/>
              <a:t>4</a:t>
            </a:r>
            <a:r>
              <a:rPr kumimoji="1" lang="zh-CN" altLang="en-US" dirty="0" smtClean="0"/>
              <a:t>和</a:t>
            </a:r>
            <a:r>
              <a:rPr kumimoji="1" lang="en-US" altLang="zh-CN" dirty="0" smtClean="0"/>
              <a:t>6</a:t>
            </a:r>
            <a:r>
              <a:rPr kumimoji="1" lang="zh-CN" altLang="en-US" dirty="0" smtClean="0"/>
              <a:t>网络需要共存。</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101</a:t>
            </a:fld>
            <a:endParaRPr lang="zh-CN" altLang="en-US"/>
          </a:p>
        </p:txBody>
      </p:sp>
    </p:spTree>
    <p:extLst>
      <p:ext uri="{BB962C8B-B14F-4D97-AF65-F5344CB8AC3E}">
        <p14:creationId xmlns:p14="http://schemas.microsoft.com/office/powerpoint/2010/main" val="992462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图中的路由器</a:t>
            </a:r>
            <a:r>
              <a:rPr kumimoji="1" lang="en-US" altLang="zh-CN" dirty="0" smtClean="0"/>
              <a:t>1</a:t>
            </a:r>
            <a:r>
              <a:rPr kumimoji="1" lang="zh-CN" altLang="en-US" dirty="0" smtClean="0"/>
              <a:t>，就是支持</a:t>
            </a:r>
            <a:r>
              <a:rPr kumimoji="1" lang="en-US" altLang="zh-CN" dirty="0" smtClean="0"/>
              <a:t>4</a:t>
            </a:r>
            <a:r>
              <a:rPr kumimoji="1" lang="zh-CN" altLang="en-US" dirty="0" smtClean="0"/>
              <a:t>和</a:t>
            </a:r>
            <a:r>
              <a:rPr kumimoji="1" lang="en-US" altLang="zh-CN" dirty="0" smtClean="0"/>
              <a:t>6</a:t>
            </a:r>
            <a:r>
              <a:rPr kumimoji="1" lang="zh-CN" altLang="en-US" dirty="0" smtClean="0"/>
              <a:t>的一个双协议栈的路由器。</a:t>
            </a:r>
            <a:endParaRPr kumimoji="1" lang="en-US" altLang="zh-CN" dirty="0" smtClean="0"/>
          </a:p>
          <a:p>
            <a:r>
              <a:rPr kumimoji="1" lang="zh-CN" altLang="en-US" dirty="0" smtClean="0"/>
              <a:t>但是有个问题，就是路由器</a:t>
            </a:r>
            <a:r>
              <a:rPr kumimoji="1" lang="en-US" altLang="zh-CN" dirty="0" smtClean="0"/>
              <a:t>1</a:t>
            </a:r>
            <a:r>
              <a:rPr kumimoji="1" lang="zh-CN" altLang="en-US" dirty="0" smtClean="0"/>
              <a:t>咋知道路由器</a:t>
            </a:r>
            <a:r>
              <a:rPr kumimoji="1" lang="en-US" altLang="zh-CN" dirty="0" smtClean="0"/>
              <a:t>2</a:t>
            </a:r>
            <a:r>
              <a:rPr kumimoji="1" lang="zh-CN" altLang="en-US" dirty="0" smtClean="0"/>
              <a:t>是</a:t>
            </a:r>
            <a:r>
              <a:rPr kumimoji="1" lang="en-US" altLang="zh-CN" dirty="0" smtClean="0"/>
              <a:t>4</a:t>
            </a:r>
            <a:r>
              <a:rPr kumimoji="1" lang="zh-CN" altLang="en-US" dirty="0" smtClean="0"/>
              <a:t>呢还是</a:t>
            </a:r>
            <a:r>
              <a:rPr kumimoji="1" lang="en-US" altLang="zh-CN" dirty="0" smtClean="0"/>
              <a:t>6</a:t>
            </a:r>
            <a:r>
              <a:rPr kumimoji="1" lang="zh-CN" altLang="en-US" dirty="0" smtClean="0"/>
              <a:t>呢？</a:t>
            </a:r>
            <a:endParaRPr kumimoji="1" lang="en-US" altLang="zh-CN" dirty="0" smtClean="0"/>
          </a:p>
          <a:p>
            <a:r>
              <a:rPr kumimoji="1" lang="zh-CN" altLang="en-US" dirty="0" smtClean="0"/>
              <a:t>可以使用</a:t>
            </a:r>
            <a:r>
              <a:rPr kumimoji="1" lang="en-US" altLang="zh-CN" dirty="0" smtClean="0"/>
              <a:t>DNS</a:t>
            </a:r>
            <a:r>
              <a:rPr kumimoji="1" lang="zh-CN" altLang="en-US" dirty="0" smtClean="0"/>
              <a:t>来解决这个问题。</a:t>
            </a:r>
            <a:endParaRPr kumimoji="1" lang="en-US" altLang="zh-CN" dirty="0" smtClean="0"/>
          </a:p>
          <a:p>
            <a:r>
              <a:rPr kumimoji="1" lang="en-US" altLang="zh-CN" dirty="0" smtClean="0"/>
              <a:t>DNS</a:t>
            </a:r>
            <a:r>
              <a:rPr kumimoji="1" lang="zh-CN" altLang="en-US" dirty="0" smtClean="0"/>
              <a:t>返回哪个</a:t>
            </a:r>
            <a:r>
              <a:rPr kumimoji="1" lang="en-US" altLang="zh-CN" dirty="0" err="1" smtClean="0"/>
              <a:t>Ip</a:t>
            </a:r>
            <a:r>
              <a:rPr kumimoji="1" lang="zh-CN" altLang="en-US" dirty="0" smtClean="0"/>
              <a:t>地址就支持哪个。</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102</a:t>
            </a:fld>
            <a:endParaRPr lang="zh-CN" altLang="en-US"/>
          </a:p>
        </p:txBody>
      </p:sp>
    </p:spTree>
    <p:extLst>
      <p:ext uri="{BB962C8B-B14F-4D97-AF65-F5344CB8AC3E}">
        <p14:creationId xmlns:p14="http://schemas.microsoft.com/office/powerpoint/2010/main" val="1755892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还有一个问题需要考虑，如果源主机和目的主机都支持</a:t>
            </a:r>
            <a:r>
              <a:rPr kumimoji="1" lang="en-US" altLang="zh-CN" dirty="0" smtClean="0"/>
              <a:t>6</a:t>
            </a:r>
            <a:r>
              <a:rPr kumimoji="1" lang="zh-CN" altLang="en-US" dirty="0" smtClean="0"/>
              <a:t>的服务，但是从源主机到达目的主机中间的路由器确有可能只支持</a:t>
            </a:r>
            <a:r>
              <a:rPr kumimoji="1" lang="en-US" altLang="zh-CN" dirty="0" smtClean="0"/>
              <a:t>4</a:t>
            </a:r>
            <a:r>
              <a:rPr kumimoji="1" lang="zh-CN" altLang="en-US" dirty="0" smtClean="0"/>
              <a:t>的服务，这种情况怎么办？</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103</a:t>
            </a:fld>
            <a:endParaRPr lang="zh-CN" altLang="en-US"/>
          </a:p>
        </p:txBody>
      </p:sp>
    </p:spTree>
    <p:extLst>
      <p:ext uri="{BB962C8B-B14F-4D97-AF65-F5344CB8AC3E}">
        <p14:creationId xmlns:p14="http://schemas.microsoft.com/office/powerpoint/2010/main" val="12954505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还有一个问题需要考虑，如果源主机和目的主机都支持</a:t>
            </a:r>
            <a:r>
              <a:rPr kumimoji="1" lang="en-US" altLang="zh-CN" dirty="0" smtClean="0"/>
              <a:t>6</a:t>
            </a:r>
            <a:r>
              <a:rPr kumimoji="1" lang="zh-CN" altLang="en-US" dirty="0" smtClean="0"/>
              <a:t>的服务，但是从源主机到达目的主机中间的路由器确有可能只支持</a:t>
            </a:r>
            <a:r>
              <a:rPr kumimoji="1" lang="en-US" altLang="zh-CN" dirty="0" smtClean="0"/>
              <a:t>4</a:t>
            </a:r>
            <a:r>
              <a:rPr kumimoji="1" lang="zh-CN" altLang="en-US" dirty="0" smtClean="0"/>
              <a:t>的服务</a:t>
            </a:r>
            <a:r>
              <a:rPr kumimoji="1" lang="zh-CN" altLang="en-US" smtClean="0"/>
              <a:t>，这种情况怎么办？</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104</a:t>
            </a:fld>
            <a:endParaRPr lang="zh-CN" altLang="en-US"/>
          </a:p>
        </p:txBody>
      </p:sp>
    </p:spTree>
    <p:extLst>
      <p:ext uri="{BB962C8B-B14F-4D97-AF65-F5344CB8AC3E}">
        <p14:creationId xmlns:p14="http://schemas.microsoft.com/office/powerpoint/2010/main" val="19746079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114</a:t>
            </a:fld>
            <a:endParaRPr lang="zh-CN" altLang="en-US"/>
          </a:p>
        </p:txBody>
      </p:sp>
    </p:spTree>
    <p:extLst>
      <p:ext uri="{BB962C8B-B14F-4D97-AF65-F5344CB8AC3E}">
        <p14:creationId xmlns:p14="http://schemas.microsoft.com/office/powerpoint/2010/main" val="599534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网络中的路由器抽象为图</a:t>
            </a:r>
            <a:r>
              <a:rPr lang="en-US" altLang="zh-CN"/>
              <a:t>G</a:t>
            </a:r>
            <a:r>
              <a:rPr lang="zh-CN" altLang="en-US"/>
              <a:t>的结点，连接两个路由器的网络链路抽象为</a:t>
            </a:r>
            <a:r>
              <a:rPr lang="en-US" altLang="zh-CN"/>
              <a:t>G</a:t>
            </a:r>
            <a:r>
              <a:rPr lang="zh-CN" altLang="en-US"/>
              <a:t>的边，网络链路的费用（比如带宽、时延等）抽象为</a:t>
            </a:r>
            <a:r>
              <a:rPr lang="en-US" altLang="zh-CN"/>
              <a:t>G</a:t>
            </a:r>
          </a:p>
        </p:txBody>
      </p:sp>
    </p:spTree>
    <p:extLst>
      <p:ext uri="{BB962C8B-B14F-4D97-AF65-F5344CB8AC3E}">
        <p14:creationId xmlns:p14="http://schemas.microsoft.com/office/powerpoint/2010/main" val="9431840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网络中的路由器抽象为图</a:t>
            </a:r>
            <a:r>
              <a:rPr lang="en-US" altLang="zh-CN"/>
              <a:t>G</a:t>
            </a:r>
            <a:r>
              <a:rPr lang="zh-CN" altLang="en-US"/>
              <a:t>的结点，连接两个路由器的网络链路抽象为</a:t>
            </a:r>
            <a:r>
              <a:rPr lang="en-US" altLang="zh-CN"/>
              <a:t>G</a:t>
            </a:r>
            <a:r>
              <a:rPr lang="zh-CN" altLang="en-US"/>
              <a:t>的边，网络链路的费用（比如带宽、时延等）抽象为</a:t>
            </a:r>
            <a:r>
              <a:rPr lang="en-US" altLang="zh-CN"/>
              <a:t>G</a:t>
            </a:r>
          </a:p>
        </p:txBody>
      </p:sp>
    </p:spTree>
    <p:extLst>
      <p:ext uri="{BB962C8B-B14F-4D97-AF65-F5344CB8AC3E}">
        <p14:creationId xmlns:p14="http://schemas.microsoft.com/office/powerpoint/2010/main" val="1865669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网络中的路由器抽象为图</a:t>
            </a:r>
            <a:r>
              <a:rPr lang="en-US" altLang="zh-CN"/>
              <a:t>G</a:t>
            </a:r>
            <a:r>
              <a:rPr lang="zh-CN" altLang="en-US"/>
              <a:t>的结点，连接两个路由器的网络链路抽象为</a:t>
            </a:r>
            <a:r>
              <a:rPr lang="en-US" altLang="zh-CN"/>
              <a:t>G</a:t>
            </a:r>
            <a:r>
              <a:rPr lang="zh-CN" altLang="en-US"/>
              <a:t>的边，网络链路的费用（比如带宽、时延等）抽象为</a:t>
            </a:r>
            <a:r>
              <a:rPr lang="en-US" altLang="zh-CN"/>
              <a:t>G</a:t>
            </a:r>
          </a:p>
        </p:txBody>
      </p:sp>
    </p:spTree>
    <p:extLst>
      <p:ext uri="{BB962C8B-B14F-4D97-AF65-F5344CB8AC3E}">
        <p14:creationId xmlns:p14="http://schemas.microsoft.com/office/powerpoint/2010/main" val="16207627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de-DE" altLang="zh-CN" dirty="0" smtClean="0"/>
              <a:t>Link-State Routing </a:t>
            </a:r>
            <a:r>
              <a:rPr kumimoji="1" lang="de-DE" altLang="zh-CN" dirty="0" err="1" smtClean="0"/>
              <a:t>Algorithm</a:t>
            </a:r>
            <a:endParaRPr kumimoji="1" lang="de-DE" altLang="zh-CN" dirty="0" smtClean="0"/>
          </a:p>
          <a:p>
            <a:r>
              <a:rPr kumimoji="1" lang="de-DE" altLang="zh-CN" dirty="0" err="1" smtClean="0"/>
              <a:t>Distance</a:t>
            </a:r>
            <a:r>
              <a:rPr kumimoji="1" lang="de-DE" altLang="zh-CN" dirty="0" smtClean="0"/>
              <a:t> </a:t>
            </a:r>
            <a:r>
              <a:rPr kumimoji="1" lang="de-DE" altLang="zh-CN" dirty="0" err="1" smtClean="0"/>
              <a:t>Vector</a:t>
            </a:r>
            <a:r>
              <a:rPr kumimoji="1" lang="de-DE" altLang="zh-CN" dirty="0" smtClean="0"/>
              <a:t> </a:t>
            </a:r>
            <a:r>
              <a:rPr kumimoji="1" lang="de-DE" altLang="zh-CN" dirty="0" err="1" smtClean="0"/>
              <a:t>Algorithm</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121</a:t>
            </a:fld>
            <a:endParaRPr lang="zh-CN" altLang="en-US"/>
          </a:p>
        </p:txBody>
      </p:sp>
    </p:spTree>
    <p:extLst>
      <p:ext uri="{BB962C8B-B14F-4D97-AF65-F5344CB8AC3E}">
        <p14:creationId xmlns:p14="http://schemas.microsoft.com/office/powerpoint/2010/main" val="190440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为了缓解地址空间不足，提高</a:t>
            </a:r>
            <a:r>
              <a:rPr kumimoji="1" lang="en-US" altLang="zh-CN" dirty="0" smtClean="0"/>
              <a:t>IP</a:t>
            </a:r>
            <a:r>
              <a:rPr kumimoji="1" lang="zh-CN" altLang="en-US" dirty="0" smtClean="0"/>
              <a:t>地址空间利用率：另外的两种策略子网化和超网化。</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11901938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124</a:t>
            </a:fld>
            <a:endParaRPr lang="zh-CN" altLang="en-US"/>
          </a:p>
        </p:txBody>
      </p:sp>
    </p:spTree>
    <p:extLst>
      <p:ext uri="{BB962C8B-B14F-4D97-AF65-F5344CB8AC3E}">
        <p14:creationId xmlns:p14="http://schemas.microsoft.com/office/powerpoint/2010/main" val="8689411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125</a:t>
            </a:fld>
            <a:endParaRPr lang="zh-CN" altLang="en-US"/>
          </a:p>
        </p:txBody>
      </p:sp>
    </p:spTree>
    <p:extLst>
      <p:ext uri="{BB962C8B-B14F-4D97-AF65-F5344CB8AC3E}">
        <p14:creationId xmlns:p14="http://schemas.microsoft.com/office/powerpoint/2010/main" val="8367897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网络中的路由器抽象为图</a:t>
            </a:r>
            <a:r>
              <a:rPr lang="en-US" altLang="zh-CN"/>
              <a:t>G</a:t>
            </a:r>
            <a:r>
              <a:rPr lang="zh-CN" altLang="en-US"/>
              <a:t>的结点，连接两个路由器的网络链路抽象为</a:t>
            </a:r>
            <a:r>
              <a:rPr lang="en-US" altLang="zh-CN"/>
              <a:t>G</a:t>
            </a:r>
            <a:r>
              <a:rPr lang="zh-CN" altLang="en-US"/>
              <a:t>的边，网络链路的费用（比如带宽、时延等）抽象为</a:t>
            </a:r>
            <a:r>
              <a:rPr lang="en-US" altLang="zh-CN"/>
              <a:t>G</a:t>
            </a:r>
          </a:p>
        </p:txBody>
      </p:sp>
    </p:spTree>
    <p:extLst>
      <p:ext uri="{BB962C8B-B14F-4D97-AF65-F5344CB8AC3E}">
        <p14:creationId xmlns:p14="http://schemas.microsoft.com/office/powerpoint/2010/main" val="11477661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迪科斯彻</a:t>
            </a:r>
            <a:r>
              <a:rPr lang="en-US" altLang="zh-CN" sz="1200" b="0" i="0" u="none" strike="noStrike" kern="1200" dirty="0" smtClean="0">
                <a:solidFill>
                  <a:schemeClr val="tx1"/>
                </a:solidFill>
                <a:effectLst/>
                <a:latin typeface="+mn-lt"/>
                <a:ea typeface="+mn-ea"/>
                <a:cs typeface="+mn-cs"/>
              </a:rPr>
              <a:t>Dijkstra</a:t>
            </a:r>
            <a:r>
              <a:rPr lang="zh-CN" altLang="en-US" sz="1200" b="0" i="0" u="none" strike="noStrike" kern="1200" dirty="0" smtClean="0">
                <a:solidFill>
                  <a:schemeClr val="tx1"/>
                </a:solidFill>
                <a:effectLst/>
                <a:latin typeface="+mn-lt"/>
                <a:ea typeface="+mn-ea"/>
                <a:cs typeface="+mn-cs"/>
                <a:hlinkClick r:id="rId3"/>
              </a:rPr>
              <a:t>荷兰</a:t>
            </a:r>
            <a:r>
              <a:rPr lang="zh-CN" altLang="en-US" sz="1200" b="0" i="0" u="none" strike="noStrike" kern="1200" dirty="0" smtClean="0">
                <a:solidFill>
                  <a:schemeClr val="tx1"/>
                </a:solidFill>
                <a:effectLst/>
                <a:latin typeface="+mn-lt"/>
                <a:ea typeface="+mn-ea"/>
                <a:cs typeface="+mn-cs"/>
              </a:rPr>
              <a:t>人。 计算机科学家。获得</a:t>
            </a:r>
            <a:r>
              <a:rPr lang="zh-CN" altLang="en-US" sz="1200" b="0" i="0" u="none" strike="noStrike" kern="1200" dirty="0" smtClean="0">
                <a:solidFill>
                  <a:schemeClr val="tx1"/>
                </a:solidFill>
                <a:effectLst/>
                <a:latin typeface="+mn-lt"/>
                <a:ea typeface="+mn-ea"/>
                <a:cs typeface="+mn-cs"/>
                <a:hlinkClick r:id="rId4"/>
              </a:rPr>
              <a:t>图灵奖</a:t>
            </a:r>
            <a:r>
              <a:rPr lang="zh-CN" altLang="en-US" sz="1200" b="0" i="0" u="none" strike="noStrike" kern="1200" dirty="0" smtClean="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134</a:t>
            </a:fld>
            <a:endParaRPr lang="zh-CN" altLang="en-US"/>
          </a:p>
        </p:txBody>
      </p:sp>
    </p:spTree>
    <p:extLst>
      <p:ext uri="{BB962C8B-B14F-4D97-AF65-F5344CB8AC3E}">
        <p14:creationId xmlns:p14="http://schemas.microsoft.com/office/powerpoint/2010/main" val="5007352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迪科斯彻</a:t>
            </a:r>
            <a:r>
              <a:rPr lang="en-US" altLang="zh-CN" sz="1200" b="0" i="0" u="none" strike="noStrike" kern="1200" dirty="0" smtClean="0">
                <a:solidFill>
                  <a:schemeClr val="tx1"/>
                </a:solidFill>
                <a:effectLst/>
                <a:latin typeface="+mn-lt"/>
                <a:ea typeface="+mn-ea"/>
                <a:cs typeface="+mn-cs"/>
              </a:rPr>
              <a:t>Dijkstra</a:t>
            </a:r>
            <a:r>
              <a:rPr lang="zh-CN" altLang="en-US" sz="1200" b="0" i="0" u="none" strike="noStrike" kern="1200" dirty="0" smtClean="0">
                <a:solidFill>
                  <a:schemeClr val="tx1"/>
                </a:solidFill>
                <a:effectLst/>
                <a:latin typeface="+mn-lt"/>
                <a:ea typeface="+mn-ea"/>
                <a:cs typeface="+mn-cs"/>
                <a:hlinkClick r:id="rId3"/>
              </a:rPr>
              <a:t>荷兰</a:t>
            </a:r>
            <a:r>
              <a:rPr lang="zh-CN" altLang="en-US" sz="1200" b="0" i="0" u="none" strike="noStrike" kern="1200" dirty="0" smtClean="0">
                <a:solidFill>
                  <a:schemeClr val="tx1"/>
                </a:solidFill>
                <a:effectLst/>
                <a:latin typeface="+mn-lt"/>
                <a:ea typeface="+mn-ea"/>
                <a:cs typeface="+mn-cs"/>
              </a:rPr>
              <a:t>人。 计算机科学家。获得</a:t>
            </a:r>
            <a:r>
              <a:rPr lang="zh-CN" altLang="en-US" sz="1200" b="0" i="0" u="none" strike="noStrike" kern="1200" dirty="0" smtClean="0">
                <a:solidFill>
                  <a:schemeClr val="tx1"/>
                </a:solidFill>
                <a:effectLst/>
                <a:latin typeface="+mn-lt"/>
                <a:ea typeface="+mn-ea"/>
                <a:cs typeface="+mn-cs"/>
                <a:hlinkClick r:id="rId4"/>
              </a:rPr>
              <a:t>图灵奖</a:t>
            </a:r>
            <a:r>
              <a:rPr lang="zh-CN" altLang="en-US" sz="1200" b="0" i="0" u="none" strike="noStrike" kern="1200" dirty="0" smtClean="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135</a:t>
            </a:fld>
            <a:endParaRPr lang="zh-CN" altLang="en-US"/>
          </a:p>
        </p:txBody>
      </p:sp>
    </p:spTree>
    <p:extLst>
      <p:ext uri="{BB962C8B-B14F-4D97-AF65-F5344CB8AC3E}">
        <p14:creationId xmlns:p14="http://schemas.microsoft.com/office/powerpoint/2010/main" val="16426525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18</a:t>
            </a:r>
            <a:r>
              <a:rPr kumimoji="1" lang="zh-CN" altLang="en-US" dirty="0" smtClean="0"/>
              <a:t>年</a:t>
            </a:r>
            <a:r>
              <a:rPr kumimoji="1" lang="en-US" altLang="zh-CN" dirty="0" smtClean="0"/>
              <a:t>10</a:t>
            </a:r>
            <a:r>
              <a:rPr kumimoji="1" lang="zh-CN" altLang="en-US" dirty="0" smtClean="0"/>
              <a:t>月份</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159</a:t>
            </a:fld>
            <a:endParaRPr lang="zh-CN" altLang="en-US"/>
          </a:p>
        </p:txBody>
      </p:sp>
    </p:spTree>
    <p:extLst>
      <p:ext uri="{BB962C8B-B14F-4D97-AF65-F5344CB8AC3E}">
        <p14:creationId xmlns:p14="http://schemas.microsoft.com/office/powerpoint/2010/main" val="69987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solidFill>
                  <a:schemeClr val="tx1"/>
                </a:solidFill>
                <a:latin typeface="微软雅黑" panose="020B0503020204020204" charset="-122"/>
                <a:ea typeface="微软雅黑" panose="020B0503020204020204" charset="-122"/>
              </a:rPr>
              <a:t>子网掩码和主机地址按位</a:t>
            </a:r>
            <a:r>
              <a:rPr lang="zh-CN" altLang="en-US" sz="1200" dirty="0" smtClean="0">
                <a:solidFill>
                  <a:srgbClr val="FF0000"/>
                </a:solidFill>
                <a:latin typeface="微软雅黑" panose="020B0503020204020204" charset="-122"/>
                <a:ea typeface="微软雅黑" panose="020B0503020204020204" charset="-122"/>
              </a:rPr>
              <a:t>与运算</a:t>
            </a:r>
            <a:r>
              <a:rPr lang="zh-CN" altLang="en-US" sz="1200" dirty="0" smtClean="0">
                <a:solidFill>
                  <a:schemeClr val="tx1"/>
                </a:solidFill>
                <a:latin typeface="微软雅黑" panose="020B0503020204020204" charset="-122"/>
                <a:ea typeface="微软雅黑" panose="020B0503020204020204" charset="-122"/>
              </a:rPr>
              <a:t>可以得出</a:t>
            </a:r>
            <a:r>
              <a:rPr lang="zh-CN" altLang="en-US" sz="1200" dirty="0" smtClean="0">
                <a:latin typeface="微软雅黑" panose="020B0503020204020204" charset="-122"/>
                <a:ea typeface="微软雅黑" panose="020B0503020204020204" charset="-122"/>
              </a:rPr>
              <a:t>子网地址</a:t>
            </a:r>
            <a:r>
              <a:rPr lang="zh-CN" altLang="en-US" sz="1200" dirty="0" smtClean="0">
                <a:solidFill>
                  <a:schemeClr val="tx1"/>
                </a:solidFill>
                <a:latin typeface="微软雅黑" panose="020B0503020204020204" charset="-122"/>
                <a:ea typeface="微软雅黑" panose="020B0503020204020204" charset="-122"/>
              </a:rPr>
              <a:t>。</a:t>
            </a:r>
          </a:p>
          <a:p>
            <a:pPr>
              <a:lnSpc>
                <a:spcPct val="150000"/>
              </a:lnSpc>
            </a:pPr>
            <a:r>
              <a:rPr lang="zh-CN" altLang="en-US" sz="1200" dirty="0" smtClean="0">
                <a:solidFill>
                  <a:schemeClr val="tx1"/>
                </a:solidFill>
                <a:latin typeface="微软雅黑" panose="020B0503020204020204" charset="-122"/>
                <a:ea typeface="微软雅黑" panose="020B0503020204020204" charset="-122"/>
              </a:rPr>
              <a:t>与运算：0&amp;0=0; 0&amp;1=0; 1&amp;0=0; </a:t>
            </a:r>
            <a:r>
              <a:rPr lang="zh-CN" altLang="en-US" sz="1200" dirty="0" smtClean="0">
                <a:solidFill>
                  <a:srgbClr val="FF0000"/>
                </a:solidFill>
                <a:latin typeface="微软雅黑" panose="020B0503020204020204" charset="-122"/>
                <a:ea typeface="微软雅黑" panose="020B0503020204020204" charset="-122"/>
              </a:rPr>
              <a:t>1&amp;1=1;</a:t>
            </a:r>
            <a:endParaRPr lang="zh-CN" altLang="en-US" sz="1200" dirty="0" smtClean="0">
              <a:solidFill>
                <a:schemeClr val="tx1"/>
              </a:solidFill>
              <a:latin typeface="微软雅黑" panose="020B0503020204020204" charset="-122"/>
              <a:ea typeface="微软雅黑" panose="020B0503020204020204" charset="-122"/>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53579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solidFill>
                  <a:schemeClr val="tx1"/>
                </a:solidFill>
                <a:latin typeface="微软雅黑" panose="020B0503020204020204" charset="-122"/>
                <a:ea typeface="微软雅黑" panose="020B0503020204020204" charset="-122"/>
              </a:rPr>
              <a:t>子网掩码和主机地址按位</a:t>
            </a:r>
            <a:r>
              <a:rPr lang="zh-CN" altLang="en-US" sz="1200" dirty="0" smtClean="0">
                <a:solidFill>
                  <a:srgbClr val="FF0000"/>
                </a:solidFill>
                <a:latin typeface="微软雅黑" panose="020B0503020204020204" charset="-122"/>
                <a:ea typeface="微软雅黑" panose="020B0503020204020204" charset="-122"/>
              </a:rPr>
              <a:t>与运算</a:t>
            </a:r>
            <a:r>
              <a:rPr lang="zh-CN" altLang="en-US" sz="1200" dirty="0" smtClean="0">
                <a:solidFill>
                  <a:schemeClr val="tx1"/>
                </a:solidFill>
                <a:latin typeface="微软雅黑" panose="020B0503020204020204" charset="-122"/>
                <a:ea typeface="微软雅黑" panose="020B0503020204020204" charset="-122"/>
              </a:rPr>
              <a:t>可以得出</a:t>
            </a:r>
            <a:r>
              <a:rPr lang="zh-CN" altLang="en-US" sz="1200" dirty="0" smtClean="0">
                <a:latin typeface="微软雅黑" panose="020B0503020204020204" charset="-122"/>
                <a:ea typeface="微软雅黑" panose="020B0503020204020204" charset="-122"/>
              </a:rPr>
              <a:t>子网地址</a:t>
            </a:r>
            <a:r>
              <a:rPr lang="zh-CN" altLang="en-US" sz="1200" dirty="0" smtClean="0">
                <a:solidFill>
                  <a:schemeClr val="tx1"/>
                </a:solidFill>
                <a:latin typeface="微软雅黑" panose="020B0503020204020204" charset="-122"/>
                <a:ea typeface="微软雅黑" panose="020B0503020204020204" charset="-122"/>
              </a:rPr>
              <a:t>。</a:t>
            </a:r>
          </a:p>
          <a:p>
            <a:pPr>
              <a:lnSpc>
                <a:spcPct val="150000"/>
              </a:lnSpc>
            </a:pPr>
            <a:r>
              <a:rPr lang="zh-CN" altLang="en-US" sz="1200" dirty="0" smtClean="0">
                <a:solidFill>
                  <a:schemeClr val="tx1"/>
                </a:solidFill>
                <a:latin typeface="微软雅黑" panose="020B0503020204020204" charset="-122"/>
                <a:ea typeface="微软雅黑" panose="020B0503020204020204" charset="-122"/>
              </a:rPr>
              <a:t>与运算：0&amp;0=0; 0&amp;1=0; 1&amp;0=0; </a:t>
            </a:r>
            <a:r>
              <a:rPr lang="zh-CN" altLang="en-US" sz="1200" dirty="0" smtClean="0">
                <a:solidFill>
                  <a:srgbClr val="FF0000"/>
                </a:solidFill>
                <a:latin typeface="微软雅黑" panose="020B0503020204020204" charset="-122"/>
                <a:ea typeface="微软雅黑" panose="020B0503020204020204" charset="-122"/>
              </a:rPr>
              <a:t>1&amp;1=1;</a:t>
            </a:r>
            <a:endParaRPr lang="zh-CN" altLang="en-US" sz="1200" dirty="0" smtClean="0">
              <a:solidFill>
                <a:schemeClr val="tx1"/>
              </a:solidFill>
              <a:latin typeface="微软雅黑" panose="020B0503020204020204" charset="-122"/>
              <a:ea typeface="微软雅黑" panose="020B0503020204020204" charset="-122"/>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44564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solidFill>
                  <a:schemeClr val="tx1"/>
                </a:solidFill>
                <a:latin typeface="微软雅黑" panose="020B0503020204020204" charset="-122"/>
                <a:ea typeface="微软雅黑" panose="020B0503020204020204" charset="-122"/>
              </a:rPr>
              <a:t>子网掩码和主机地址按位</a:t>
            </a:r>
            <a:r>
              <a:rPr lang="zh-CN" altLang="en-US" sz="1200" dirty="0" smtClean="0">
                <a:solidFill>
                  <a:srgbClr val="FF0000"/>
                </a:solidFill>
                <a:latin typeface="微软雅黑" panose="020B0503020204020204" charset="-122"/>
                <a:ea typeface="微软雅黑" panose="020B0503020204020204" charset="-122"/>
              </a:rPr>
              <a:t>与运算</a:t>
            </a:r>
            <a:r>
              <a:rPr lang="zh-CN" altLang="en-US" sz="1200" dirty="0" smtClean="0">
                <a:solidFill>
                  <a:schemeClr val="tx1"/>
                </a:solidFill>
                <a:latin typeface="微软雅黑" panose="020B0503020204020204" charset="-122"/>
                <a:ea typeface="微软雅黑" panose="020B0503020204020204" charset="-122"/>
              </a:rPr>
              <a:t>可以得出</a:t>
            </a:r>
            <a:r>
              <a:rPr lang="zh-CN" altLang="en-US" sz="1200" dirty="0" smtClean="0">
                <a:latin typeface="微软雅黑" panose="020B0503020204020204" charset="-122"/>
                <a:ea typeface="微软雅黑" panose="020B0503020204020204" charset="-122"/>
              </a:rPr>
              <a:t>子网地址</a:t>
            </a:r>
            <a:r>
              <a:rPr lang="zh-CN" altLang="en-US" sz="1200" dirty="0" smtClean="0">
                <a:solidFill>
                  <a:schemeClr val="tx1"/>
                </a:solidFill>
                <a:latin typeface="微软雅黑" panose="020B0503020204020204" charset="-122"/>
                <a:ea typeface="微软雅黑" panose="020B0503020204020204" charset="-122"/>
              </a:rPr>
              <a:t>。</a:t>
            </a:r>
          </a:p>
          <a:p>
            <a:pPr>
              <a:lnSpc>
                <a:spcPct val="150000"/>
              </a:lnSpc>
            </a:pPr>
            <a:r>
              <a:rPr lang="zh-CN" altLang="en-US" sz="1200" dirty="0" smtClean="0">
                <a:solidFill>
                  <a:schemeClr val="tx1"/>
                </a:solidFill>
                <a:latin typeface="微软雅黑" panose="020B0503020204020204" charset="-122"/>
                <a:ea typeface="微软雅黑" panose="020B0503020204020204" charset="-122"/>
              </a:rPr>
              <a:t>与运算：0&amp;0=0; 0&amp;1=0; 1&amp;0=0; </a:t>
            </a:r>
            <a:r>
              <a:rPr lang="zh-CN" altLang="en-US" sz="1200" dirty="0" smtClean="0">
                <a:solidFill>
                  <a:srgbClr val="FF0000"/>
                </a:solidFill>
                <a:latin typeface="微软雅黑" panose="020B0503020204020204" charset="-122"/>
                <a:ea typeface="微软雅黑" panose="020B0503020204020204" charset="-122"/>
              </a:rPr>
              <a:t>1&amp;1=1;</a:t>
            </a:r>
            <a:endParaRPr lang="zh-CN" altLang="en-US" sz="1200" dirty="0" smtClean="0">
              <a:solidFill>
                <a:schemeClr val="tx1"/>
              </a:solidFill>
              <a:latin typeface="微软雅黑" panose="020B0503020204020204" charset="-122"/>
              <a:ea typeface="微软雅黑" panose="020B0503020204020204" charset="-122"/>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829955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smtClean="0">
                <a:solidFill>
                  <a:schemeClr val="tx1"/>
                </a:solidFill>
                <a:latin typeface="微软雅黑" panose="020B0503020204020204" charset="-122"/>
                <a:ea typeface="微软雅黑" panose="020B0503020204020204" charset="-122"/>
              </a:rPr>
              <a:t>子网掩码和主机地址按位</a:t>
            </a:r>
            <a:r>
              <a:rPr lang="zh-CN" altLang="en-US" sz="1200" dirty="0" smtClean="0">
                <a:solidFill>
                  <a:srgbClr val="FF0000"/>
                </a:solidFill>
                <a:latin typeface="微软雅黑" panose="020B0503020204020204" charset="-122"/>
                <a:ea typeface="微软雅黑" panose="020B0503020204020204" charset="-122"/>
              </a:rPr>
              <a:t>与运算</a:t>
            </a:r>
            <a:r>
              <a:rPr lang="zh-CN" altLang="en-US" sz="1200" dirty="0" smtClean="0">
                <a:solidFill>
                  <a:schemeClr val="tx1"/>
                </a:solidFill>
                <a:latin typeface="微软雅黑" panose="020B0503020204020204" charset="-122"/>
                <a:ea typeface="微软雅黑" panose="020B0503020204020204" charset="-122"/>
              </a:rPr>
              <a:t>可以得出</a:t>
            </a:r>
            <a:r>
              <a:rPr lang="zh-CN" altLang="en-US" sz="1200" dirty="0" smtClean="0">
                <a:latin typeface="微软雅黑" panose="020B0503020204020204" charset="-122"/>
                <a:ea typeface="微软雅黑" panose="020B0503020204020204" charset="-122"/>
              </a:rPr>
              <a:t>子网地址</a:t>
            </a:r>
            <a:r>
              <a:rPr lang="zh-CN" altLang="en-US" sz="1200" dirty="0" smtClean="0">
                <a:solidFill>
                  <a:schemeClr val="tx1"/>
                </a:solidFill>
                <a:latin typeface="微软雅黑" panose="020B0503020204020204" charset="-122"/>
                <a:ea typeface="微软雅黑" panose="020B0503020204020204" charset="-122"/>
              </a:rPr>
              <a:t>。</a:t>
            </a:r>
          </a:p>
          <a:p>
            <a:pPr>
              <a:lnSpc>
                <a:spcPct val="150000"/>
              </a:lnSpc>
            </a:pPr>
            <a:r>
              <a:rPr lang="zh-CN" altLang="en-US" sz="1200" dirty="0" smtClean="0">
                <a:solidFill>
                  <a:schemeClr val="tx1"/>
                </a:solidFill>
                <a:latin typeface="微软雅黑" panose="020B0503020204020204" charset="-122"/>
                <a:ea typeface="微软雅黑" panose="020B0503020204020204" charset="-122"/>
              </a:rPr>
              <a:t>与运算：0&amp;0=0; 0&amp;1=0; 1&amp;0=0; </a:t>
            </a:r>
            <a:r>
              <a:rPr lang="zh-CN" altLang="en-US" sz="1200" dirty="0" smtClean="0">
                <a:solidFill>
                  <a:srgbClr val="FF0000"/>
                </a:solidFill>
                <a:latin typeface="微软雅黑" panose="020B0503020204020204" charset="-122"/>
                <a:ea typeface="微软雅黑" panose="020B0503020204020204" charset="-122"/>
              </a:rPr>
              <a:t>1&amp;1=1;</a:t>
            </a:r>
            <a:endParaRPr lang="zh-CN" altLang="en-US" sz="1200" dirty="0" smtClean="0">
              <a:solidFill>
                <a:schemeClr val="tx1"/>
              </a:solidFill>
              <a:latin typeface="微软雅黑" panose="020B0503020204020204" charset="-122"/>
              <a:ea typeface="微软雅黑" panose="020B0503020204020204" charset="-122"/>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472055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a:prstGeom prst="rect">
            <a:avLst/>
          </a:prstGeo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t>2020/3/2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t>2020/3/2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a:prstGeom prst="rect">
            <a:avLst/>
          </a:prstGeo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a:prstGeom prst="rect">
            <a:avLst/>
          </a:prstGeo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t>2020/3/2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a:prstGeom prst="rect">
            <a:avLst/>
          </a:prstGeo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a:prstGeom prst="rect">
            <a:avLst/>
          </a:prstGeo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t>2020/3/2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a:prstGeom prst="rect">
            <a:avLst/>
          </a:prstGeo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a:prstGeom prst="rect">
            <a:avLst/>
          </a:prstGeo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a:prstGeom prst="rect">
            <a:avLst/>
          </a:prstGeo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t>2020/3/2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t>2020/3/2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a:prstGeom prst="rect">
            <a:avLst/>
          </a:prstGeo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t>2020/3/2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t>2020/3/2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a:prstGeom prst="rect">
            <a:avLst/>
          </a:prstGeo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a:prstGeom prst="rect">
            <a:avLst/>
          </a:prstGeo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EFD9D74-47D9-4702-A33C-335B63B48DBF}" type="datetimeFigureOut">
              <a:rPr lang="zh-CN" altLang="en-US" smtClean="0"/>
              <a:t>2020/3/2</a:t>
            </a:fld>
            <a:endParaRPr lang="zh-CN" alt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a:prstGeom prst="rect">
            <a:avLst/>
          </a:prstGeo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a:prstGeom prst="rect">
            <a:avLst/>
          </a:prstGeo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t>2020/3/2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2000"/>
            <a:lum/>
          </a:blip>
          <a:srcRect/>
          <a:stretch>
            <a:fillRect l="5000" t="-4000" r="5000" b="-7000"/>
          </a:stretch>
        </a:blipFill>
        <a:effectLst/>
      </p:bgPr>
    </p:bg>
    <p:spTree>
      <p:nvGrpSpPr>
        <p:cNvPr id="1" name=""/>
        <p:cNvGrpSpPr/>
        <p:nvPr/>
      </p:nvGrpSpPr>
      <p:grpSpPr>
        <a:xfrm>
          <a:off x="0" y="0"/>
          <a:ext cx="0" cy="0"/>
          <a:chOff x="0" y="0"/>
          <a:chExt cx="0" cy="0"/>
        </a:xfrm>
      </p:grpSpPr>
      <p:sp>
        <p:nvSpPr>
          <p:cNvPr id="7"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40.xml"/></Relationships>
</file>

<file path=ppt/slides/_rels/slide101.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41.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8.png"/><Relationship Id="rId1" Type="http://schemas.openxmlformats.org/officeDocument/2006/relationships/tags" Target="../tags/tag66.xml"/><Relationship Id="rId2"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8.png"/><Relationship Id="rId5" Type="http://schemas.openxmlformats.org/officeDocument/2006/relationships/image" Target="../media/image6.png"/><Relationship Id="rId1" Type="http://schemas.openxmlformats.org/officeDocument/2006/relationships/tags" Target="../tags/tag67.xml"/><Relationship Id="rId2"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8.png"/><Relationship Id="rId5" Type="http://schemas.openxmlformats.org/officeDocument/2006/relationships/image" Target="../media/image6.png"/><Relationship Id="rId1" Type="http://schemas.openxmlformats.org/officeDocument/2006/relationships/tags" Target="../tags/tag68.xml"/><Relationship Id="rId2"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9.png"/><Relationship Id="rId1" Type="http://schemas.openxmlformats.org/officeDocument/2006/relationships/tags" Target="../tags/tag78.xml"/><Relationship Id="rId2"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9.png"/><Relationship Id="rId1" Type="http://schemas.openxmlformats.org/officeDocument/2006/relationships/tags" Target="../tags/tag79.xml"/><Relationship Id="rId2"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49.xml"/></Relationships>
</file>

<file path=ppt/slides/_rels/slide122.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notesSlide" Target="../notesSlides/notesSlide50.xml"/></Relationships>
</file>

<file path=ppt/slides/_rels/slide125.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notesSlide" Target="../notesSlides/notesSlide51.xml"/></Relationships>
</file>

<file path=ppt/slides/_rels/slide126.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134.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notesSlide" Target="../notesSlides/notesSlide53.xml"/></Relationships>
</file>

<file path=ppt/slides/_rels/slide135.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notesSlide" Target="../notesSlides/notesSlide54.xml"/></Relationships>
</file>

<file path=ppt/slides/_rels/slide136.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37.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38.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39.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1.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2.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3.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4.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5.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6.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7.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8.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image" Target="../media/image9.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9.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tif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tiff"/></Relationships>
</file>

<file path=ppt/slides/_rels/slide4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7.xml"/><Relationship Id="rId3" Type="http://schemas.openxmlformats.org/officeDocument/2006/relationships/notesSlide" Target="../notesSlides/notesSlide16.xml"/></Relationships>
</file>

<file path=ppt/slides/_rels/slide5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5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7.xml"/><Relationship Id="rId3" Type="http://schemas.openxmlformats.org/officeDocument/2006/relationships/notesSlide" Target="../notesSlides/notesSlide18.xml"/></Relationships>
</file>

<file path=ppt/slides/_rels/slide5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7.xml"/><Relationship Id="rId3" Type="http://schemas.openxmlformats.org/officeDocument/2006/relationships/notesSlide" Target="../notesSlides/notesSlide19.xml"/></Relationships>
</file>

<file path=ppt/slides/_rels/slide5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7.xml"/><Relationship Id="rId3" Type="http://schemas.openxmlformats.org/officeDocument/2006/relationships/notesSlide" Target="../notesSlides/notesSlide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7.xml"/><Relationship Id="rId3"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30.xml"/><Relationship Id="rId2"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31.xml"/><Relationship Id="rId2"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tags" Target="../tags/tag32.xml"/><Relationship Id="rId2"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33.x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tags" Target="../tags/tag34.xml"/><Relationship Id="rId2"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35.x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tags" Target="../tags/tag36.x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37.x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tags" Target="../tags/tag38.x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2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6.png"/><Relationship Id="rId1" Type="http://schemas.openxmlformats.org/officeDocument/2006/relationships/tags" Target="../tags/tag44.x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6.png"/><Relationship Id="rId1" Type="http://schemas.openxmlformats.org/officeDocument/2006/relationships/tags" Target="../tags/tag45.xml"/><Relationship Id="rId2"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7.xml"/><Relationship Id="rId3"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30.xml"/></Relationships>
</file>

<file path=ppt/slides/_rels/slide83.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31.xml"/></Relationships>
</file>

<file path=ppt/slides/_rels/slide85.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3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7.png"/><Relationship Id="rId1" Type="http://schemas.openxmlformats.org/officeDocument/2006/relationships/tags" Target="../tags/tag52.xml"/><Relationship Id="rId2"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7.xml"/><Relationship Id="rId3"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5.xml"/></Relationships>
</file>

<file path=ppt/slides/_rels/slide96.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6.xml"/></Relationships>
</file>

<file path=ppt/slides/_rels/slide97.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7.xml"/></Relationships>
</file>

<file path=ppt/slides/_rels/slide98.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8.xml"/></Relationships>
</file>

<file path=ppt/slides/_rels/slide99.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7"/>
          <p:cNvSpPr txBox="1"/>
          <p:nvPr/>
        </p:nvSpPr>
        <p:spPr>
          <a:xfrm>
            <a:off x="637540" y="460375"/>
            <a:ext cx="10918825" cy="1753235"/>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练习：</a:t>
            </a: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发送一个总长度为</a:t>
            </a:r>
            <a:r>
              <a:rPr lang="en-US" altLang="zh-CN" sz="2400">
                <a:latin typeface="微软雅黑" panose="020B0503020204020204" charset="-122"/>
                <a:ea typeface="微软雅黑" panose="020B0503020204020204" charset="-122"/>
                <a:cs typeface="微软雅黑" panose="020B0503020204020204" charset="-122"/>
              </a:rPr>
              <a:t>5000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求：分片；</a:t>
            </a:r>
            <a:r>
              <a:rPr lang="zh-CN" altLang="en-US" sz="2400">
                <a:latin typeface="微软雅黑" panose="020B0503020204020204" charset="-122"/>
                <a:ea typeface="微软雅黑" panose="020B0503020204020204" charset="-122"/>
                <a:cs typeface="微软雅黑" panose="020B0503020204020204" charset="-122"/>
                <a:sym typeface="+mn-ea"/>
              </a:rPr>
              <a:t>每片总长度；</a:t>
            </a:r>
            <a:r>
              <a:rPr lang="en-US" altLang="zh-CN" sz="2400">
                <a:latin typeface="微软雅黑" panose="020B0503020204020204" charset="-122"/>
                <a:ea typeface="微软雅黑" panose="020B0503020204020204" charset="-122"/>
                <a:cs typeface="微软雅黑" panose="020B0503020204020204" charset="-122"/>
                <a:sym typeface="+mn-ea"/>
              </a:rPr>
              <a:t>DF</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MF</a:t>
            </a:r>
            <a:r>
              <a:rPr lang="zh-CN" altLang="en-US" sz="2400">
                <a:latin typeface="微软雅黑" panose="020B0503020204020204" charset="-122"/>
                <a:ea typeface="微软雅黑" panose="020B0503020204020204" charset="-122"/>
                <a:cs typeface="微软雅黑" panose="020B0503020204020204" charset="-122"/>
                <a:sym typeface="+mn-ea"/>
              </a:rPr>
              <a:t>标志；</a:t>
            </a:r>
            <a:r>
              <a:rPr lang="zh-CN" altLang="en-US" sz="2400">
                <a:sym typeface="+mn-ea"/>
              </a:rPr>
              <a:t>封装原</a:t>
            </a:r>
            <a:r>
              <a:rPr lang="en-US" altLang="zh-CN" sz="2400">
                <a:sym typeface="+mn-ea"/>
              </a:rPr>
              <a:t>IP</a:t>
            </a:r>
            <a:r>
              <a:rPr lang="zh-CN" altLang="en-US" sz="2400">
                <a:sym typeface="+mn-ea"/>
              </a:rPr>
              <a:t>数据报中的字节数；片偏移量。</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24342" y="2054864"/>
            <a:ext cx="10345775" cy="1754326"/>
          </a:xfrm>
          <a:prstGeom prst="rect">
            <a:avLst/>
          </a:prstGeom>
          <a:noFill/>
        </p:spPr>
        <p:txBody>
          <a:bodyPr wrap="square" rtlCol="0">
            <a:spAutoFit/>
          </a:bodyPr>
          <a:lstStyle/>
          <a:p>
            <a:pPr>
              <a:lnSpc>
                <a:spcPct val="150000"/>
              </a:lnSpc>
            </a:pPr>
            <a:r>
              <a:rPr lang="zh-CN" altLang="en-US" sz="2400" dirty="0" smtClean="0">
                <a:solidFill>
                  <a:schemeClr val="tx1"/>
                </a:solidFill>
                <a:latin typeface="微软雅黑" panose="020B0503020204020204" charset="-122"/>
                <a:ea typeface="微软雅黑" panose="020B0503020204020204" charset="-122"/>
              </a:rPr>
              <a:t>子网掩码：定义一个子网的</a:t>
            </a:r>
            <a:r>
              <a:rPr lang="zh-CN" altLang="en-US" sz="2400" b="1" dirty="0" smtClean="0">
                <a:solidFill>
                  <a:srgbClr val="FF0000"/>
                </a:solidFill>
                <a:latin typeface="微软雅黑" panose="020B0503020204020204" charset="-122"/>
                <a:ea typeface="微软雅黑" panose="020B0503020204020204" charset="-122"/>
              </a:rPr>
              <a:t>网络前缀长度</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bg1"/>
                </a:solidFill>
                <a:latin typeface="微软雅黑" panose="020B0503020204020204" charset="-122"/>
                <a:ea typeface="微软雅黑" panose="020B0503020204020204" charset="-122"/>
              </a:rPr>
              <a:t> </a:t>
            </a:r>
            <a:r>
              <a:rPr lang="zh-CN" altLang="en-US" sz="2400" dirty="0" smtClean="0">
                <a:solidFill>
                  <a:schemeClr val="bg1"/>
                </a:solidFill>
                <a:latin typeface="微软雅黑" panose="020B0503020204020204" charset="-122"/>
                <a:ea typeface="微软雅黑" panose="020B0503020204020204" charset="-122"/>
              </a:rPr>
              <a:t> 子网掩码位数：</a:t>
            </a:r>
            <a:r>
              <a:rPr lang="en-US" altLang="zh-CN" sz="2400" dirty="0" smtClean="0">
                <a:solidFill>
                  <a:schemeClr val="bg1"/>
                </a:solidFill>
                <a:latin typeface="微软雅黑" panose="020B0503020204020204" charset="-122"/>
                <a:ea typeface="微软雅黑" panose="020B0503020204020204" charset="-122"/>
              </a:rPr>
              <a:t>32</a:t>
            </a:r>
            <a:r>
              <a:rPr lang="zh-CN" altLang="en-US" sz="2400" dirty="0" smtClean="0">
                <a:solidFill>
                  <a:schemeClr val="bg1"/>
                </a:solidFill>
                <a:latin typeface="微软雅黑" panose="020B0503020204020204" charset="-122"/>
                <a:ea typeface="微软雅黑" panose="020B0503020204020204" charset="-122"/>
              </a:rPr>
              <a:t>位。</a:t>
            </a:r>
            <a:r>
              <a:rPr lang="zh-CN" altLang="en-US" sz="2400" dirty="0">
                <a:solidFill>
                  <a:schemeClr val="bg1"/>
                </a:solidFill>
                <a:latin typeface="微软雅黑" panose="020B0503020204020204" charset="-122"/>
                <a:ea typeface="微软雅黑" panose="020B0503020204020204" charset="-122"/>
              </a:rPr>
              <a:t> </a:t>
            </a:r>
            <a:r>
              <a:rPr lang="zh-CN" altLang="en-US" sz="2400" dirty="0" smtClean="0">
                <a:solidFill>
                  <a:schemeClr val="bg1"/>
                </a:solidFill>
                <a:latin typeface="微软雅黑" panose="020B0503020204020204" charset="-122"/>
                <a:ea typeface="微软雅黑" panose="020B0503020204020204" charset="-122"/>
              </a:rPr>
              <a:t>      书写形式：二进制，点分十进制。</a:t>
            </a:r>
            <a:endParaRPr lang="en-US" altLang="zh-CN" sz="2400" dirty="0" smtClean="0">
              <a:solidFill>
                <a:schemeClr val="bg1"/>
              </a:solidFill>
              <a:latin typeface="微软雅黑" panose="020B0503020204020204" charset="-122"/>
              <a:ea typeface="微软雅黑" panose="020B0503020204020204" charset="-122"/>
            </a:endParaRPr>
          </a:p>
          <a:p>
            <a:pPr>
              <a:lnSpc>
                <a:spcPct val="150000"/>
              </a:lnSpc>
            </a:pPr>
            <a:r>
              <a:rPr lang="zh-CN" altLang="en-US" sz="2400" dirty="0">
                <a:solidFill>
                  <a:schemeClr val="bg1"/>
                </a:solidFill>
                <a:latin typeface="微软雅黑" panose="020B0503020204020204" charset="-122"/>
                <a:ea typeface="微软雅黑" panose="020B0503020204020204" charset="-122"/>
              </a:rPr>
              <a:t> </a:t>
            </a:r>
            <a:r>
              <a:rPr lang="zh-CN" altLang="en-US" sz="2400" dirty="0" smtClean="0">
                <a:solidFill>
                  <a:schemeClr val="bg1"/>
                </a:solidFill>
                <a:latin typeface="微软雅黑" panose="020B0503020204020204" charset="-122"/>
                <a:ea typeface="微软雅黑" panose="020B0503020204020204" charset="-122"/>
              </a:rPr>
              <a:t> 取值规则：对应前缀，全部为</a:t>
            </a:r>
            <a:r>
              <a:rPr lang="en-US" altLang="zh-CN" sz="2400" dirty="0" smtClean="0">
                <a:solidFill>
                  <a:schemeClr val="bg1"/>
                </a:solidFill>
                <a:latin typeface="微软雅黑" panose="020B0503020204020204" charset="-122"/>
                <a:ea typeface="微软雅黑" panose="020B0503020204020204" charset="-122"/>
              </a:rPr>
              <a:t>1</a:t>
            </a:r>
            <a:r>
              <a:rPr lang="zh-CN" altLang="en-US" sz="2400" dirty="0" smtClean="0">
                <a:solidFill>
                  <a:schemeClr val="bg1"/>
                </a:solidFill>
                <a:latin typeface="微软雅黑" panose="020B0503020204020204" charset="-122"/>
                <a:ea typeface="微软雅黑" panose="020B0503020204020204" charset="-122"/>
              </a:rPr>
              <a:t>。对应后缀，全部为</a:t>
            </a:r>
            <a:r>
              <a:rPr lang="en-US" altLang="zh-CN" sz="2400" dirty="0" smtClean="0">
                <a:solidFill>
                  <a:schemeClr val="bg1"/>
                </a:solidFill>
                <a:latin typeface="微软雅黑" panose="020B0503020204020204" charset="-122"/>
                <a:ea typeface="微软雅黑" panose="020B0503020204020204" charset="-122"/>
              </a:rPr>
              <a:t>0</a:t>
            </a:r>
            <a:r>
              <a:rPr lang="zh-CN" altLang="en-US" sz="2400" dirty="0" smtClean="0">
                <a:solidFill>
                  <a:schemeClr val="bg1"/>
                </a:solidFill>
                <a:latin typeface="微软雅黑" panose="020B0503020204020204" charset="-122"/>
                <a:ea typeface="微软雅黑" panose="020B0503020204020204" charset="-122"/>
              </a:rPr>
              <a:t>。</a:t>
            </a:r>
            <a:endParaRPr lang="en-US" altLang="zh-CN" sz="2400" dirty="0" smtClean="0">
              <a:solidFill>
                <a:schemeClr val="bg1"/>
              </a:solidFill>
              <a:latin typeface="微软雅黑" panose="020B0503020204020204" charset="-122"/>
              <a:ea typeface="微软雅黑" panose="020B0503020204020204" charset="-122"/>
            </a:endParaRPr>
          </a:p>
        </p:txBody>
      </p:sp>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4" name="矩形 2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9"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18736841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左大括号 14"/>
          <p:cNvSpPr/>
          <p:nvPr/>
        </p:nvSpPr>
        <p:spPr>
          <a:xfrm>
            <a:off x="2836334" y="3284612"/>
            <a:ext cx="592666" cy="242146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16" name="矩形 15"/>
          <p:cNvSpPr/>
          <p:nvPr/>
        </p:nvSpPr>
        <p:spPr>
          <a:xfrm>
            <a:off x="3485364" y="3032037"/>
            <a:ext cx="4832530" cy="2862322"/>
          </a:xfrm>
          <a:prstGeom prst="rect">
            <a:avLst/>
          </a:prstGeom>
        </p:spPr>
        <p:txBody>
          <a:bodyPr wrap="square" anchor="ctr">
            <a:spAutoFit/>
          </a:bodyPr>
          <a:lstStyle/>
          <a:p>
            <a:pPr>
              <a:lnSpc>
                <a:spcPct val="150000"/>
              </a:lnSpc>
            </a:pPr>
            <a:r>
              <a:rPr lang="zh-CN" altLang="en-US" sz="2400" dirty="0" smtClean="0">
                <a:solidFill>
                  <a:srgbClr val="FF0000"/>
                </a:solidFill>
                <a:latin typeface="微软雅黑" panose="020B0503020204020204" charset="-122"/>
                <a:ea typeface="微软雅黑" panose="020B0503020204020204" charset="-122"/>
                <a:cs typeface="微软雅黑" panose="020B0503020204020204" charset="-122"/>
              </a:rPr>
              <a:t>单</a:t>
            </a:r>
            <a:r>
              <a:rPr lang="zh-CN" altLang="en-US" sz="2400" dirty="0">
                <a:latin typeface="微软雅黑" panose="020B0503020204020204" charset="-122"/>
                <a:ea typeface="微软雅黑" panose="020B0503020204020204" charset="-122"/>
                <a:cs typeface="微软雅黑" panose="020B0503020204020204" charset="-122"/>
              </a:rPr>
              <a:t>播</a:t>
            </a:r>
            <a:r>
              <a:rPr lang="zh-CN" altLang="en-US" sz="2400" dirty="0" smtClean="0">
                <a:latin typeface="微软雅黑" panose="020B0503020204020204" charset="-122"/>
                <a:ea typeface="微软雅黑" panose="020B0503020204020204" charset="-122"/>
                <a:cs typeface="微软雅黑" panose="020B0503020204020204" charset="-122"/>
              </a:rPr>
              <a:t>地址：可做源地址和目的地址</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solidFill>
                  <a:srgbClr val="FF0000"/>
                </a:solidFill>
                <a:latin typeface="微软雅黑" panose="020B0503020204020204" charset="-122"/>
                <a:ea typeface="微软雅黑" panose="020B0503020204020204" charset="-122"/>
                <a:cs typeface="微软雅黑" panose="020B0503020204020204" charset="-122"/>
              </a:rPr>
              <a:t>组</a:t>
            </a:r>
            <a:r>
              <a:rPr lang="zh-CN" altLang="en-US" sz="2400" dirty="0">
                <a:latin typeface="微软雅黑" panose="020B0503020204020204" charset="-122"/>
                <a:ea typeface="微软雅黑" panose="020B0503020204020204" charset="-122"/>
                <a:cs typeface="微软雅黑" panose="020B0503020204020204" charset="-122"/>
              </a:rPr>
              <a:t>播</a:t>
            </a:r>
            <a:r>
              <a:rPr lang="zh-CN" altLang="en-US" sz="2400" dirty="0" smtClean="0">
                <a:latin typeface="微软雅黑" panose="020B0503020204020204" charset="-122"/>
                <a:ea typeface="微软雅黑" panose="020B0503020204020204" charset="-122"/>
                <a:cs typeface="微软雅黑" panose="020B0503020204020204" charset="-122"/>
              </a:rPr>
              <a:t>地址：可做目的地址</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solidFill>
                  <a:srgbClr val="FF0000"/>
                </a:solidFill>
                <a:latin typeface="微软雅黑" panose="020B0503020204020204" charset="-122"/>
                <a:ea typeface="微软雅黑" panose="020B0503020204020204" charset="-122"/>
                <a:cs typeface="微软雅黑" panose="020B0503020204020204" charset="-122"/>
              </a:rPr>
              <a:t>任</a:t>
            </a:r>
            <a:r>
              <a:rPr lang="zh-CN" altLang="en-US" sz="2400" dirty="0">
                <a:latin typeface="微软雅黑" panose="020B0503020204020204" charset="-122"/>
                <a:ea typeface="微软雅黑" panose="020B0503020204020204" charset="-122"/>
                <a:cs typeface="微软雅黑" panose="020B0503020204020204" charset="-122"/>
              </a:rPr>
              <a:t>播</a:t>
            </a:r>
            <a:r>
              <a:rPr lang="zh-CN" altLang="en-US" sz="2400" dirty="0" smtClean="0">
                <a:latin typeface="微软雅黑" panose="020B0503020204020204" charset="-122"/>
                <a:ea typeface="微软雅黑" panose="020B0503020204020204" charset="-122"/>
                <a:cs typeface="微软雅黑" panose="020B0503020204020204" charset="-122"/>
              </a:rPr>
              <a:t>地址：可做目的地址</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2" name="矩形 21"/>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23" name="文本框 22"/>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三、</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smtClean="0">
                <a:latin typeface="微软雅黑" panose="020B0503020204020204" charset="-122"/>
                <a:ea typeface="微软雅黑" panose="020B0503020204020204" charset="-122"/>
                <a:cs typeface="微软雅黑" panose="020B0503020204020204" charset="-122"/>
              </a:rPr>
              <a:t>地址</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左大括号 23"/>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7" name="矩形 26"/>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
        <p:nvSpPr>
          <p:cNvPr id="2" name="矩形 1"/>
          <p:cNvSpPr/>
          <p:nvPr/>
        </p:nvSpPr>
        <p:spPr>
          <a:xfrm>
            <a:off x="363705" y="4166620"/>
            <a:ext cx="2768962" cy="646331"/>
          </a:xfrm>
          <a:prstGeom prst="rect">
            <a:avLst/>
          </a:prstGeom>
        </p:spPr>
        <p:txBody>
          <a:bodyPr wrap="square" anchor="ctr">
            <a:spAutoFit/>
          </a:bodyPr>
          <a:lstStyle/>
          <a:p>
            <a:pPr>
              <a:lnSpc>
                <a:spcPct val="150000"/>
              </a:lnSpc>
            </a:pPr>
            <a:r>
              <a:rPr lang="en-US" altLang="zh-CN" sz="2400" dirty="0" smtClean="0">
                <a:latin typeface="Microsoft YaHei" charset="-122"/>
                <a:ea typeface="Microsoft YaHei" charset="-122"/>
                <a:cs typeface="Microsoft YaHei" charset="-122"/>
              </a:rPr>
              <a:t>3</a:t>
            </a:r>
            <a:r>
              <a:rPr lang="zh-CN" altLang="en-US" sz="2400" dirty="0" smtClean="0">
                <a:latin typeface="Microsoft YaHei" charset="-122"/>
                <a:ea typeface="Microsoft YaHei" charset="-122"/>
                <a:cs typeface="Microsoft YaHei" charset="-122"/>
              </a:rPr>
              <a:t>、</a:t>
            </a:r>
            <a:r>
              <a:rPr lang="nl-NL" altLang="zh-CN" sz="2400" dirty="0" smtClean="0">
                <a:latin typeface="Microsoft YaHei" charset="-122"/>
                <a:ea typeface="Microsoft YaHei" charset="-122"/>
                <a:cs typeface="Microsoft YaHei" charset="-122"/>
              </a:rPr>
              <a:t>IPv6</a:t>
            </a:r>
            <a:r>
              <a:rPr lang="zh-CN" altLang="nl-NL" sz="2400" dirty="0" smtClean="0">
                <a:latin typeface="Microsoft YaHei" charset="-122"/>
                <a:ea typeface="Microsoft YaHei" charset="-122"/>
                <a:cs typeface="Microsoft YaHei" charset="-122"/>
              </a:rPr>
              <a:t>地址</a:t>
            </a:r>
            <a:r>
              <a:rPr lang="zh-CN" altLang="en-US" sz="2400" dirty="0" smtClean="0">
                <a:latin typeface="Microsoft YaHei" charset="-122"/>
                <a:ea typeface="Microsoft YaHei" charset="-122"/>
                <a:cs typeface="Microsoft YaHei" charset="-122"/>
              </a:rPr>
              <a:t>分类</a:t>
            </a:r>
            <a:endParaRPr lang="zh-CN" altLang="nl-NL"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970144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63705" y="2306758"/>
            <a:ext cx="10489226" cy="1754326"/>
          </a:xfrm>
          <a:prstGeom prst="rect">
            <a:avLst/>
          </a:prstGeom>
          <a:noFill/>
        </p:spPr>
        <p:txBody>
          <a:bodyPr wrap="square" rtlCol="0">
            <a:spAutoFit/>
          </a:bodyPr>
          <a:lstStyle/>
          <a:p>
            <a:pPr>
              <a:lnSpc>
                <a:spcPct val="150000"/>
              </a:lnSpc>
            </a:pPr>
            <a:r>
              <a:rPr lang="zh-CN" altLang="en-US" sz="2400" dirty="0" smtClean="0">
                <a:latin typeface="Microsoft YaHei" charset="-122"/>
                <a:ea typeface="Microsoft YaHei" charset="-122"/>
                <a:cs typeface="Microsoft YaHei" charset="-122"/>
              </a:rPr>
              <a:t>方法一：</a:t>
            </a:r>
            <a:r>
              <a:rPr lang="zh-CN" altLang="en-US" sz="2400" dirty="0" smtClean="0">
                <a:solidFill>
                  <a:srgbClr val="FF0000"/>
                </a:solidFill>
                <a:latin typeface="Microsoft YaHei" charset="-122"/>
                <a:ea typeface="Microsoft YaHei" charset="-122"/>
                <a:cs typeface="Microsoft YaHei" charset="-122"/>
              </a:rPr>
              <a:t>双</a:t>
            </a:r>
            <a:r>
              <a:rPr lang="zh-CN" altLang="en-US" sz="2400" dirty="0">
                <a:solidFill>
                  <a:srgbClr val="FF0000"/>
                </a:solidFill>
                <a:latin typeface="Microsoft YaHei" charset="-122"/>
                <a:ea typeface="Microsoft YaHei" charset="-122"/>
                <a:cs typeface="Microsoft YaHei" charset="-122"/>
              </a:rPr>
              <a:t>协议</a:t>
            </a:r>
            <a:r>
              <a:rPr lang="zh-CN" altLang="en-US" sz="2400" dirty="0" smtClean="0">
                <a:solidFill>
                  <a:srgbClr val="FF0000"/>
                </a:solidFill>
                <a:latin typeface="Microsoft YaHei" charset="-122"/>
                <a:ea typeface="Microsoft YaHei" charset="-122"/>
                <a:cs typeface="Microsoft YaHei" charset="-122"/>
              </a:rPr>
              <a:t>栈：</a:t>
            </a:r>
            <a:r>
              <a:rPr lang="zh-CN" altLang="en-US" sz="2400" dirty="0" smtClean="0">
                <a:latin typeface="Microsoft YaHei" charset="-122"/>
                <a:ea typeface="Microsoft YaHei" charset="-122"/>
                <a:cs typeface="Microsoft YaHei" charset="-122"/>
              </a:rPr>
              <a:t>网络结点同时</a:t>
            </a:r>
            <a:r>
              <a:rPr lang="zh-CN" altLang="en-US" sz="2400" dirty="0">
                <a:latin typeface="Microsoft YaHei" charset="-122"/>
                <a:ea typeface="Microsoft YaHei" charset="-122"/>
                <a:cs typeface="Microsoft YaHei" charset="-122"/>
              </a:rPr>
              <a:t>具备发送</a:t>
            </a:r>
            <a:r>
              <a:rPr lang="en-US" altLang="zh-CN" sz="2400" dirty="0" smtClean="0">
                <a:latin typeface="Microsoft YaHei" charset="-122"/>
                <a:ea typeface="Microsoft YaHei" charset="-122"/>
                <a:cs typeface="Microsoft YaHei" charset="-122"/>
              </a:rPr>
              <a:t>IPv4</a:t>
            </a:r>
            <a:r>
              <a:rPr lang="zh-CN" altLang="en-US" sz="2400" dirty="0">
                <a:latin typeface="Microsoft YaHei" charset="-122"/>
                <a:ea typeface="Microsoft YaHei" charset="-122"/>
                <a:cs typeface="Microsoft YaHei" charset="-122"/>
              </a:rPr>
              <a:t>与</a:t>
            </a:r>
            <a:r>
              <a:rPr lang="en-US" altLang="zh-CN" sz="2400" dirty="0" smtClean="0">
                <a:latin typeface="Microsoft YaHei" charset="-122"/>
                <a:ea typeface="Microsoft YaHei" charset="-122"/>
                <a:cs typeface="Microsoft YaHei" charset="-122"/>
              </a:rPr>
              <a:t>IPv6</a:t>
            </a:r>
            <a:r>
              <a:rPr lang="zh-CN" altLang="en-US" sz="2400" dirty="0">
                <a:latin typeface="Microsoft YaHei" charset="-122"/>
                <a:ea typeface="Microsoft YaHei" charset="-122"/>
                <a:cs typeface="Microsoft YaHei" charset="-122"/>
              </a:rPr>
              <a:t>数据报的能力</a:t>
            </a:r>
            <a:r>
              <a:rPr lang="zh-CN" altLang="en-US"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方法二：</a:t>
            </a:r>
            <a:r>
              <a:rPr lang="zh-CN" altLang="en-US" sz="2400" dirty="0" smtClean="0">
                <a:solidFill>
                  <a:srgbClr val="FF0000"/>
                </a:solidFill>
                <a:latin typeface="Microsoft YaHei" charset="-122"/>
                <a:ea typeface="Microsoft YaHei" charset="-122"/>
                <a:cs typeface="Microsoft YaHei" charset="-122"/>
              </a:rPr>
              <a:t>隧道</a:t>
            </a:r>
            <a:r>
              <a:rPr lang="zh-CN" altLang="en-US" sz="2400" dirty="0">
                <a:latin typeface="Microsoft YaHei" charset="-122"/>
                <a:ea typeface="Microsoft YaHei" charset="-122"/>
                <a:cs typeface="Microsoft YaHei" charset="-122"/>
              </a:rPr>
              <a:t>：很好地解决</a:t>
            </a:r>
            <a:r>
              <a:rPr lang="en-US" altLang="zh-CN" sz="2400" dirty="0">
                <a:latin typeface="Microsoft YaHei" charset="-122"/>
                <a:ea typeface="Microsoft YaHei" charset="-122"/>
                <a:cs typeface="Microsoft YaHei" charset="-122"/>
              </a:rPr>
              <a:t>IPv6</a:t>
            </a:r>
            <a:r>
              <a:rPr lang="zh-CN" altLang="en-US" sz="2400" dirty="0">
                <a:latin typeface="Microsoft YaHei" charset="-122"/>
                <a:ea typeface="Microsoft YaHei" charset="-122"/>
                <a:cs typeface="Microsoft YaHei" charset="-122"/>
              </a:rPr>
              <a:t>通信中经过</a:t>
            </a:r>
            <a:r>
              <a:rPr lang="en-US" altLang="zh-CN" sz="2400" dirty="0">
                <a:latin typeface="Microsoft YaHei" charset="-122"/>
                <a:ea typeface="Microsoft YaHei" charset="-122"/>
                <a:cs typeface="Microsoft YaHei" charset="-122"/>
              </a:rPr>
              <a:t>IPv4</a:t>
            </a:r>
            <a:r>
              <a:rPr lang="zh-CN" altLang="en-US" sz="2400" dirty="0">
                <a:latin typeface="Microsoft YaHei" charset="-122"/>
                <a:ea typeface="Microsoft YaHei" charset="-122"/>
                <a:cs typeface="Microsoft YaHei" charset="-122"/>
              </a:rPr>
              <a:t>路由器的问题，同时也不会出现信息丢失的问题</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p:txBody>
      </p:sp>
      <p:sp>
        <p:nvSpPr>
          <p:cNvPr id="22" name="左大括号 21"/>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8" name="矩形 27"/>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
        <p:nvSpPr>
          <p:cNvPr id="31" name="矩形 30"/>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32" name="文本框 31"/>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四、</a:t>
            </a:r>
            <a:r>
              <a:rPr lang="en-US" altLang="zh-CN" sz="2400" dirty="0">
                <a:latin typeface="Microsoft YaHei" charset="-122"/>
                <a:ea typeface="Microsoft YaHei" charset="-122"/>
                <a:cs typeface="Microsoft YaHei" charset="-122"/>
              </a:rPr>
              <a:t>IPv4</a:t>
            </a:r>
            <a:r>
              <a:rPr lang="zh-CN" altLang="en-US" sz="2400" dirty="0">
                <a:latin typeface="Microsoft YaHei" charset="-122"/>
                <a:ea typeface="Microsoft YaHei" charset="-122"/>
                <a:cs typeface="Microsoft YaHei" charset="-122"/>
              </a:rPr>
              <a:t>到</a:t>
            </a:r>
            <a:r>
              <a:rPr lang="en-US" altLang="zh-CN" sz="2400" dirty="0">
                <a:latin typeface="Microsoft YaHei" charset="-122"/>
                <a:ea typeface="Microsoft YaHei" charset="-122"/>
                <a:cs typeface="Microsoft YaHei" charset="-122"/>
              </a:rPr>
              <a:t>IPv6</a:t>
            </a:r>
            <a:r>
              <a:rPr lang="zh-CN" altLang="en-US" sz="2400" dirty="0">
                <a:latin typeface="Microsoft YaHei" charset="-122"/>
                <a:ea typeface="Microsoft YaHei" charset="-122"/>
                <a:cs typeface="Microsoft YaHei" charset="-122"/>
              </a:rPr>
              <a:t>的</a:t>
            </a:r>
            <a:r>
              <a:rPr lang="zh-CN" altLang="en-US" sz="2400" dirty="0" smtClean="0">
                <a:latin typeface="Microsoft YaHei" charset="-122"/>
                <a:ea typeface="Microsoft YaHei" charset="-122"/>
                <a:cs typeface="Microsoft YaHei" charset="-122"/>
              </a:rPr>
              <a:t>迁移</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7444324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63705" y="2306758"/>
            <a:ext cx="10489226" cy="581057"/>
          </a:xfrm>
          <a:prstGeom prst="rect">
            <a:avLst/>
          </a:prstGeom>
          <a:noFill/>
        </p:spPr>
        <p:txBody>
          <a:bodyPr wrap="square" rtlCol="0">
            <a:spAutoFit/>
          </a:bodyPr>
          <a:lstStyle/>
          <a:p>
            <a:pPr>
              <a:lnSpc>
                <a:spcPct val="150000"/>
              </a:lnSpc>
            </a:pPr>
            <a:r>
              <a:rPr lang="zh-CN" altLang="en-US" sz="2400" dirty="0" smtClean="0">
                <a:latin typeface="Microsoft YaHei" charset="-122"/>
                <a:ea typeface="Microsoft YaHei" charset="-122"/>
                <a:cs typeface="Microsoft YaHei" charset="-122"/>
              </a:rPr>
              <a:t>方法一：</a:t>
            </a:r>
            <a:r>
              <a:rPr lang="zh-CN" altLang="en-US" sz="2400" dirty="0" smtClean="0">
                <a:solidFill>
                  <a:srgbClr val="FF0000"/>
                </a:solidFill>
                <a:latin typeface="Microsoft YaHei" charset="-122"/>
                <a:ea typeface="Microsoft YaHei" charset="-122"/>
                <a:cs typeface="Microsoft YaHei" charset="-122"/>
              </a:rPr>
              <a:t>双</a:t>
            </a:r>
            <a:r>
              <a:rPr lang="zh-CN" altLang="en-US" sz="2400" dirty="0">
                <a:solidFill>
                  <a:srgbClr val="FF0000"/>
                </a:solidFill>
                <a:latin typeface="Microsoft YaHei" charset="-122"/>
                <a:ea typeface="Microsoft YaHei" charset="-122"/>
                <a:cs typeface="Microsoft YaHei" charset="-122"/>
              </a:rPr>
              <a:t>协议</a:t>
            </a:r>
            <a:r>
              <a:rPr lang="zh-CN" altLang="en-US" sz="2400" dirty="0" smtClean="0">
                <a:solidFill>
                  <a:srgbClr val="FF0000"/>
                </a:solidFill>
                <a:latin typeface="Microsoft YaHei" charset="-122"/>
                <a:ea typeface="Microsoft YaHei" charset="-122"/>
                <a:cs typeface="Microsoft YaHei" charset="-122"/>
              </a:rPr>
              <a:t>栈：</a:t>
            </a:r>
            <a:r>
              <a:rPr lang="zh-CN" altLang="en-US" sz="2400" dirty="0" smtClean="0">
                <a:latin typeface="Microsoft YaHei" charset="-122"/>
                <a:ea typeface="Microsoft YaHei" charset="-122"/>
                <a:cs typeface="Microsoft YaHei" charset="-122"/>
              </a:rPr>
              <a:t>网络结点同时</a:t>
            </a:r>
            <a:r>
              <a:rPr lang="zh-CN" altLang="en-US" sz="2400" dirty="0">
                <a:latin typeface="Microsoft YaHei" charset="-122"/>
                <a:ea typeface="Microsoft YaHei" charset="-122"/>
                <a:cs typeface="Microsoft YaHei" charset="-122"/>
              </a:rPr>
              <a:t>具备发送</a:t>
            </a:r>
            <a:r>
              <a:rPr lang="en-US" altLang="zh-CN" sz="2400" dirty="0" smtClean="0">
                <a:latin typeface="Microsoft YaHei" charset="-122"/>
                <a:ea typeface="Microsoft YaHei" charset="-122"/>
                <a:cs typeface="Microsoft YaHei" charset="-122"/>
              </a:rPr>
              <a:t>IPv4</a:t>
            </a:r>
            <a:r>
              <a:rPr lang="zh-CN" altLang="en-US" sz="2400" dirty="0">
                <a:latin typeface="Microsoft YaHei" charset="-122"/>
                <a:ea typeface="Microsoft YaHei" charset="-122"/>
                <a:cs typeface="Microsoft YaHei" charset="-122"/>
              </a:rPr>
              <a:t>与</a:t>
            </a:r>
            <a:r>
              <a:rPr lang="en-US" altLang="zh-CN" sz="2400" dirty="0" smtClean="0">
                <a:latin typeface="Microsoft YaHei" charset="-122"/>
                <a:ea typeface="Microsoft YaHei" charset="-122"/>
                <a:cs typeface="Microsoft YaHei" charset="-122"/>
              </a:rPr>
              <a:t>IPv6</a:t>
            </a:r>
            <a:r>
              <a:rPr lang="zh-CN" altLang="en-US" sz="2400" dirty="0">
                <a:latin typeface="Microsoft YaHei" charset="-122"/>
                <a:ea typeface="Microsoft YaHei" charset="-122"/>
                <a:cs typeface="Microsoft YaHei" charset="-122"/>
              </a:rPr>
              <a:t>数据报的能力</a:t>
            </a:r>
            <a:r>
              <a:rPr lang="zh-CN" altLang="en-US"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p:txBody>
      </p:sp>
      <p:sp>
        <p:nvSpPr>
          <p:cNvPr id="22" name="左大括号 21"/>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8" name="矩形 27"/>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
        <p:nvSpPr>
          <p:cNvPr id="31" name="矩形 30"/>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32" name="文本框 31"/>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四、</a:t>
            </a:r>
            <a:r>
              <a:rPr lang="en-US" altLang="zh-CN" sz="2400" dirty="0">
                <a:latin typeface="Microsoft YaHei" charset="-122"/>
                <a:ea typeface="Microsoft YaHei" charset="-122"/>
                <a:cs typeface="Microsoft YaHei" charset="-122"/>
              </a:rPr>
              <a:t>IPv4</a:t>
            </a:r>
            <a:r>
              <a:rPr lang="zh-CN" altLang="en-US" sz="2400" dirty="0">
                <a:latin typeface="Microsoft YaHei" charset="-122"/>
                <a:ea typeface="Microsoft YaHei" charset="-122"/>
                <a:cs typeface="Microsoft YaHei" charset="-122"/>
              </a:rPr>
              <a:t>到</a:t>
            </a:r>
            <a:r>
              <a:rPr lang="en-US" altLang="zh-CN" sz="2400" dirty="0">
                <a:latin typeface="Microsoft YaHei" charset="-122"/>
                <a:ea typeface="Microsoft YaHei" charset="-122"/>
                <a:cs typeface="Microsoft YaHei" charset="-122"/>
              </a:rPr>
              <a:t>IPv6</a:t>
            </a:r>
            <a:r>
              <a:rPr lang="zh-CN" altLang="en-US" sz="2400" dirty="0">
                <a:latin typeface="Microsoft YaHei" charset="-122"/>
                <a:ea typeface="Microsoft YaHei" charset="-122"/>
                <a:cs typeface="Microsoft YaHei" charset="-122"/>
              </a:rPr>
              <a:t>的</a:t>
            </a:r>
            <a:r>
              <a:rPr lang="zh-CN" altLang="en-US" sz="2400" dirty="0" smtClean="0">
                <a:latin typeface="Microsoft YaHei" charset="-122"/>
                <a:ea typeface="Microsoft YaHei" charset="-122"/>
                <a:cs typeface="Microsoft YaHei" charset="-122"/>
              </a:rPr>
              <a:t>迁移</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440" y="4456857"/>
            <a:ext cx="1250404" cy="1250404"/>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2850" y="4471832"/>
            <a:ext cx="1250404" cy="1250404"/>
          </a:xfrm>
          <a:prstGeom prst="rect">
            <a:avLst/>
          </a:prstGeom>
        </p:spPr>
      </p:pic>
      <p:cxnSp>
        <p:nvCxnSpPr>
          <p:cNvPr id="24" name="直线箭头连接符 23"/>
          <p:cNvCxnSpPr/>
          <p:nvPr/>
        </p:nvCxnSpPr>
        <p:spPr>
          <a:xfrm>
            <a:off x="1599910" y="4423101"/>
            <a:ext cx="2650530" cy="6589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文本框 24"/>
          <p:cNvSpPr txBox="1"/>
          <p:nvPr/>
        </p:nvSpPr>
        <p:spPr>
          <a:xfrm>
            <a:off x="2604436" y="4277498"/>
            <a:ext cx="814687" cy="46166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IPv6</a:t>
            </a:r>
            <a:endParaRPr kumimoji="1" lang="zh-CN" altLang="en-US" sz="2400" dirty="0">
              <a:latin typeface="Microsoft YaHei" charset="-122"/>
              <a:ea typeface="Microsoft YaHei" charset="-122"/>
              <a:cs typeface="Microsoft YaHei" charset="-122"/>
            </a:endParaRPr>
          </a:p>
        </p:txBody>
      </p:sp>
      <p:cxnSp>
        <p:nvCxnSpPr>
          <p:cNvPr id="26" name="直线箭头连接符 25"/>
          <p:cNvCxnSpPr/>
          <p:nvPr/>
        </p:nvCxnSpPr>
        <p:spPr>
          <a:xfrm flipV="1">
            <a:off x="1599910" y="5082059"/>
            <a:ext cx="2650530" cy="11704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文本框 26"/>
          <p:cNvSpPr txBox="1"/>
          <p:nvPr/>
        </p:nvSpPr>
        <p:spPr>
          <a:xfrm>
            <a:off x="2517830" y="5966823"/>
            <a:ext cx="814687" cy="46166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cs typeface="微软雅黑" panose="020B0503020204020204" charset="-122"/>
              </a:rPr>
              <a:t>IPv</a:t>
            </a:r>
            <a:r>
              <a:rPr lang="en-US" altLang="zh-CN" sz="2400" dirty="0" smtClean="0">
                <a:latin typeface="微软雅黑" panose="020B0503020204020204" charset="-122"/>
                <a:ea typeface="微软雅黑" panose="020B0503020204020204" charset="-122"/>
                <a:cs typeface="微软雅黑" panose="020B0503020204020204" charset="-122"/>
              </a:rPr>
              <a:t>4</a:t>
            </a:r>
            <a:endParaRPr kumimoji="1" lang="zh-CN" altLang="en-US" sz="2400" dirty="0">
              <a:latin typeface="Microsoft YaHei" charset="-122"/>
              <a:ea typeface="Microsoft YaHei" charset="-122"/>
              <a:cs typeface="Microsoft YaHei" charset="-122"/>
            </a:endParaRPr>
          </a:p>
        </p:txBody>
      </p:sp>
      <p:sp>
        <p:nvSpPr>
          <p:cNvPr id="29" name="文本框 28"/>
          <p:cNvSpPr txBox="1"/>
          <p:nvPr/>
        </p:nvSpPr>
        <p:spPr>
          <a:xfrm>
            <a:off x="6274502" y="3630197"/>
            <a:ext cx="958875" cy="461665"/>
          </a:xfrm>
          <a:prstGeom prst="rect">
            <a:avLst/>
          </a:prstGeom>
          <a:noFill/>
        </p:spPr>
        <p:txBody>
          <a:bodyPr wrap="square" rtlCol="0">
            <a:spAutoFit/>
          </a:bodyPr>
          <a:lstStyle/>
          <a:p>
            <a:r>
              <a:rPr lang="en-US" altLang="zh-CN" sz="2400" smtClean="0">
                <a:latin typeface="微软雅黑" panose="020B0503020204020204" charset="-122"/>
                <a:ea typeface="微软雅黑" panose="020B0503020204020204" charset="-122"/>
                <a:cs typeface="微软雅黑" panose="020B0503020204020204" charset="-122"/>
              </a:rPr>
              <a:t>DNS</a:t>
            </a:r>
            <a:endParaRPr kumimoji="1" lang="zh-CN" altLang="en-US" sz="2400" dirty="0">
              <a:latin typeface="Microsoft YaHei" charset="-122"/>
              <a:ea typeface="Microsoft YaHei" charset="-122"/>
              <a:cs typeface="Microsoft YaHei" charset="-122"/>
            </a:endParaRPr>
          </a:p>
        </p:txBody>
      </p:sp>
      <p:cxnSp>
        <p:nvCxnSpPr>
          <p:cNvPr id="34" name="曲线连接符 33"/>
          <p:cNvCxnSpPr/>
          <p:nvPr/>
        </p:nvCxnSpPr>
        <p:spPr>
          <a:xfrm rot="16200000" flipH="1">
            <a:off x="6674359" y="2658139"/>
            <a:ext cx="14975" cy="3612410"/>
          </a:xfrm>
          <a:prstGeom prst="curvedConnector3">
            <a:avLst>
              <a:gd name="adj1" fmla="val -6049656"/>
            </a:avLst>
          </a:prstGeom>
          <a:ln>
            <a:prstDash val="lgDash"/>
          </a:ln>
        </p:spPr>
        <p:style>
          <a:lnRef idx="3">
            <a:schemeClr val="dk1"/>
          </a:lnRef>
          <a:fillRef idx="0">
            <a:schemeClr val="dk1"/>
          </a:fillRef>
          <a:effectRef idx="2">
            <a:schemeClr val="dk1"/>
          </a:effectRef>
          <a:fontRef idx="minor">
            <a:schemeClr val="tx1"/>
          </a:fontRef>
        </p:style>
      </p:cxnSp>
      <p:sp>
        <p:nvSpPr>
          <p:cNvPr id="35" name="文本框 34"/>
          <p:cNvSpPr txBox="1"/>
          <p:nvPr/>
        </p:nvSpPr>
        <p:spPr>
          <a:xfrm>
            <a:off x="4197148" y="5819324"/>
            <a:ext cx="1405071" cy="46166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cs typeface="微软雅黑" panose="020B0503020204020204" charset="-122"/>
              </a:rPr>
              <a:t>路由器</a:t>
            </a:r>
            <a:r>
              <a:rPr lang="en-US" altLang="zh-CN" sz="2400" dirty="0" smtClean="0">
                <a:latin typeface="微软雅黑" panose="020B0503020204020204" charset="-122"/>
                <a:ea typeface="微软雅黑" panose="020B0503020204020204" charset="-122"/>
                <a:cs typeface="微软雅黑" panose="020B0503020204020204" charset="-122"/>
              </a:rPr>
              <a:t>1</a:t>
            </a:r>
            <a:endParaRPr kumimoji="1" lang="zh-CN" altLang="en-US" sz="2400" dirty="0">
              <a:latin typeface="Microsoft YaHei" charset="-122"/>
              <a:ea typeface="Microsoft YaHei" charset="-122"/>
              <a:cs typeface="Microsoft YaHei" charset="-122"/>
            </a:endParaRPr>
          </a:p>
        </p:txBody>
      </p:sp>
      <p:sp>
        <p:nvSpPr>
          <p:cNvPr id="36" name="文本框 35"/>
          <p:cNvSpPr txBox="1"/>
          <p:nvPr/>
        </p:nvSpPr>
        <p:spPr>
          <a:xfrm>
            <a:off x="7785516" y="5819324"/>
            <a:ext cx="1405071" cy="46166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cs typeface="微软雅黑" panose="020B0503020204020204" charset="-122"/>
              </a:rPr>
              <a:t>路由器</a:t>
            </a:r>
            <a:r>
              <a:rPr lang="en-US" altLang="zh-CN" sz="2400" dirty="0" smtClean="0">
                <a:latin typeface="微软雅黑" panose="020B0503020204020204" charset="-122"/>
                <a:ea typeface="微软雅黑" panose="020B0503020204020204" charset="-122"/>
                <a:cs typeface="微软雅黑" panose="020B0503020204020204" charset="-122"/>
              </a:rPr>
              <a:t>2</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288404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63705" y="2306758"/>
            <a:ext cx="10489226" cy="1135054"/>
          </a:xfrm>
          <a:prstGeom prst="rect">
            <a:avLst/>
          </a:prstGeom>
          <a:noFill/>
        </p:spPr>
        <p:txBody>
          <a:bodyPr wrap="square" rtlCol="0">
            <a:spAutoFit/>
          </a:bodyPr>
          <a:lstStyle/>
          <a:p>
            <a:pPr>
              <a:lnSpc>
                <a:spcPct val="150000"/>
              </a:lnSpc>
            </a:pPr>
            <a:r>
              <a:rPr lang="zh-CN" altLang="en-US" sz="2400" dirty="0" smtClean="0">
                <a:latin typeface="Microsoft YaHei" charset="-122"/>
                <a:ea typeface="Microsoft YaHei" charset="-122"/>
                <a:cs typeface="Microsoft YaHei" charset="-122"/>
              </a:rPr>
              <a:t>方法二：</a:t>
            </a:r>
            <a:r>
              <a:rPr lang="zh-CN" altLang="en-US" sz="2400" dirty="0" smtClean="0">
                <a:solidFill>
                  <a:srgbClr val="FF0000"/>
                </a:solidFill>
                <a:latin typeface="Microsoft YaHei" charset="-122"/>
                <a:ea typeface="Microsoft YaHei" charset="-122"/>
                <a:cs typeface="Microsoft YaHei" charset="-122"/>
              </a:rPr>
              <a:t>隧道</a:t>
            </a:r>
            <a:r>
              <a:rPr lang="zh-CN" altLang="en-US" sz="2400" dirty="0">
                <a:latin typeface="Microsoft YaHei" charset="-122"/>
                <a:ea typeface="Microsoft YaHei" charset="-122"/>
                <a:cs typeface="Microsoft YaHei" charset="-122"/>
              </a:rPr>
              <a:t>：很好地解决</a:t>
            </a:r>
            <a:r>
              <a:rPr lang="en-US" altLang="zh-CN" sz="2400" dirty="0">
                <a:latin typeface="Microsoft YaHei" charset="-122"/>
                <a:ea typeface="Microsoft YaHei" charset="-122"/>
                <a:cs typeface="Microsoft YaHei" charset="-122"/>
              </a:rPr>
              <a:t>IPv6</a:t>
            </a:r>
            <a:r>
              <a:rPr lang="zh-CN" altLang="en-US" sz="2400" dirty="0">
                <a:latin typeface="Microsoft YaHei" charset="-122"/>
                <a:ea typeface="Microsoft YaHei" charset="-122"/>
                <a:cs typeface="Microsoft YaHei" charset="-122"/>
              </a:rPr>
              <a:t>通信中经过</a:t>
            </a:r>
            <a:r>
              <a:rPr lang="en-US" altLang="zh-CN" sz="2400" dirty="0">
                <a:latin typeface="Microsoft YaHei" charset="-122"/>
                <a:ea typeface="Microsoft YaHei" charset="-122"/>
                <a:cs typeface="Microsoft YaHei" charset="-122"/>
              </a:rPr>
              <a:t>IPv4</a:t>
            </a:r>
            <a:r>
              <a:rPr lang="zh-CN" altLang="en-US" sz="2400" dirty="0">
                <a:latin typeface="Microsoft YaHei" charset="-122"/>
                <a:ea typeface="Microsoft YaHei" charset="-122"/>
                <a:cs typeface="Microsoft YaHei" charset="-122"/>
              </a:rPr>
              <a:t>路由器的问题，同时也不会出现信息丢失的问题</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p:txBody>
      </p:sp>
      <p:sp>
        <p:nvSpPr>
          <p:cNvPr id="22" name="左大括号 21"/>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8" name="矩形 27"/>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
        <p:nvSpPr>
          <p:cNvPr id="31" name="矩形 30"/>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32" name="文本框 31"/>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四、</a:t>
            </a:r>
            <a:r>
              <a:rPr lang="en-US" altLang="zh-CN" sz="2400" dirty="0">
                <a:latin typeface="Microsoft YaHei" charset="-122"/>
                <a:ea typeface="Microsoft YaHei" charset="-122"/>
                <a:cs typeface="Microsoft YaHei" charset="-122"/>
              </a:rPr>
              <a:t>IPv4</a:t>
            </a:r>
            <a:r>
              <a:rPr lang="zh-CN" altLang="en-US" sz="2400" dirty="0">
                <a:latin typeface="Microsoft YaHei" charset="-122"/>
                <a:ea typeface="Microsoft YaHei" charset="-122"/>
                <a:cs typeface="Microsoft YaHei" charset="-122"/>
              </a:rPr>
              <a:t>到</a:t>
            </a:r>
            <a:r>
              <a:rPr lang="en-US" altLang="zh-CN" sz="2400" dirty="0">
                <a:latin typeface="Microsoft YaHei" charset="-122"/>
                <a:ea typeface="Microsoft YaHei" charset="-122"/>
                <a:cs typeface="Microsoft YaHei" charset="-122"/>
              </a:rPr>
              <a:t>IPv6</a:t>
            </a:r>
            <a:r>
              <a:rPr lang="zh-CN" altLang="en-US" sz="2400" dirty="0">
                <a:latin typeface="Microsoft YaHei" charset="-122"/>
                <a:ea typeface="Microsoft YaHei" charset="-122"/>
                <a:cs typeface="Microsoft YaHei" charset="-122"/>
              </a:rPr>
              <a:t>的</a:t>
            </a:r>
            <a:r>
              <a:rPr lang="zh-CN" altLang="en-US" sz="2400" dirty="0" smtClean="0">
                <a:latin typeface="Microsoft YaHei" charset="-122"/>
                <a:ea typeface="Microsoft YaHei" charset="-122"/>
                <a:cs typeface="Microsoft YaHei" charset="-122"/>
              </a:rPr>
              <a:t>迁移</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938" y="4273403"/>
            <a:ext cx="683358" cy="68335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9718" y="3917879"/>
            <a:ext cx="1394406" cy="1394406"/>
          </a:xfrm>
          <a:prstGeom prst="rect">
            <a:avLst/>
          </a:prstGeom>
        </p:spPr>
      </p:pic>
      <p:sp>
        <p:nvSpPr>
          <p:cNvPr id="11" name="文本框 10"/>
          <p:cNvSpPr txBox="1"/>
          <p:nvPr/>
        </p:nvSpPr>
        <p:spPr>
          <a:xfrm>
            <a:off x="1187971" y="5507633"/>
            <a:ext cx="1582673"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源主机</a:t>
            </a:r>
            <a:endParaRPr kumimoji="1" lang="zh-CN" altLang="en-US" sz="2400" dirty="0">
              <a:latin typeface="Microsoft YaHei" charset="-122"/>
              <a:ea typeface="Microsoft YaHei" charset="-122"/>
              <a:cs typeface="Microsoft YaHei" charset="-122"/>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8657" y="3917879"/>
            <a:ext cx="1394406" cy="1394406"/>
          </a:xfrm>
          <a:prstGeom prst="rect">
            <a:avLst/>
          </a:prstGeom>
        </p:spPr>
      </p:pic>
      <p:sp>
        <p:nvSpPr>
          <p:cNvPr id="13" name="文本框 12"/>
          <p:cNvSpPr txBox="1"/>
          <p:nvPr/>
        </p:nvSpPr>
        <p:spPr>
          <a:xfrm>
            <a:off x="9816910" y="5507633"/>
            <a:ext cx="1945651"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目的主机</a:t>
            </a:r>
            <a:endParaRPr kumimoji="1" lang="zh-CN" altLang="en-US" sz="2400" dirty="0">
              <a:latin typeface="Microsoft YaHei" charset="-122"/>
              <a:ea typeface="Microsoft YaHei" charset="-122"/>
              <a:cs typeface="Microsoft YaHei" charset="-122"/>
            </a:endParaRP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5110" y="4239648"/>
            <a:ext cx="683358" cy="683358"/>
          </a:xfrm>
          <a:prstGeom prst="rect">
            <a:avLst/>
          </a:prstGeom>
        </p:spPr>
      </p:pic>
      <p:cxnSp>
        <p:nvCxnSpPr>
          <p:cNvPr id="15" name="直线箭头连接符 14"/>
          <p:cNvCxnSpPr>
            <a:stCxn id="9" idx="3"/>
          </p:cNvCxnSpPr>
          <p:nvPr/>
        </p:nvCxnSpPr>
        <p:spPr>
          <a:xfrm>
            <a:off x="2654124" y="4615082"/>
            <a:ext cx="19488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2826507" y="4042570"/>
            <a:ext cx="814687" cy="46166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IPv6</a:t>
            </a:r>
            <a:endParaRPr kumimoji="1" lang="zh-CN" altLang="en-US" sz="2400" dirty="0">
              <a:latin typeface="Microsoft YaHei" charset="-122"/>
              <a:ea typeface="Microsoft YaHei" charset="-122"/>
              <a:cs typeface="Microsoft YaHei" charset="-122"/>
            </a:endParaRPr>
          </a:p>
        </p:txBody>
      </p:sp>
      <p:cxnSp>
        <p:nvCxnSpPr>
          <p:cNvPr id="17" name="直线箭头连接符 16"/>
          <p:cNvCxnSpPr/>
          <p:nvPr/>
        </p:nvCxnSpPr>
        <p:spPr>
          <a:xfrm flipV="1">
            <a:off x="5286296" y="4581327"/>
            <a:ext cx="1948814" cy="337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5715118" y="4042570"/>
            <a:ext cx="814687" cy="46166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cs typeface="微软雅黑" panose="020B0503020204020204" charset="-122"/>
              </a:rPr>
              <a:t>IPv</a:t>
            </a:r>
            <a:r>
              <a:rPr lang="en-US" altLang="zh-CN" sz="2400" dirty="0" smtClean="0">
                <a:latin typeface="微软雅黑" panose="020B0503020204020204" charset="-122"/>
                <a:ea typeface="微软雅黑" panose="020B0503020204020204" charset="-122"/>
                <a:cs typeface="微软雅黑" panose="020B0503020204020204" charset="-122"/>
              </a:rPr>
              <a:t>4</a:t>
            </a:r>
            <a:endParaRPr kumimoji="1" lang="zh-CN" altLang="en-US" sz="2400" dirty="0">
              <a:latin typeface="Microsoft YaHei" charset="-122"/>
              <a:ea typeface="Microsoft YaHei" charset="-122"/>
              <a:cs typeface="Microsoft YaHei" charset="-122"/>
            </a:endParaRPr>
          </a:p>
        </p:txBody>
      </p:sp>
      <p:cxnSp>
        <p:nvCxnSpPr>
          <p:cNvPr id="19" name="直线箭头连接符 18"/>
          <p:cNvCxnSpPr/>
          <p:nvPr/>
        </p:nvCxnSpPr>
        <p:spPr>
          <a:xfrm>
            <a:off x="7918468" y="4581327"/>
            <a:ext cx="1970189" cy="337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8478619" y="4008815"/>
            <a:ext cx="814687" cy="46166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cs typeface="微软雅黑" panose="020B0503020204020204" charset="-122"/>
              </a:rPr>
              <a:t>IPv</a:t>
            </a:r>
            <a:r>
              <a:rPr lang="en-US" altLang="zh-CN" sz="2400" dirty="0" smtClean="0">
                <a:latin typeface="微软雅黑" panose="020B0503020204020204" charset="-122"/>
                <a:ea typeface="微软雅黑" panose="020B0503020204020204" charset="-122"/>
                <a:cs typeface="微软雅黑" panose="020B0503020204020204" charset="-122"/>
              </a:rPr>
              <a:t>6</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043733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63705" y="2306758"/>
            <a:ext cx="10489226" cy="1135054"/>
          </a:xfrm>
          <a:prstGeom prst="rect">
            <a:avLst/>
          </a:prstGeom>
          <a:noFill/>
        </p:spPr>
        <p:txBody>
          <a:bodyPr wrap="square" rtlCol="0">
            <a:spAutoFit/>
          </a:bodyPr>
          <a:lstStyle/>
          <a:p>
            <a:pPr>
              <a:lnSpc>
                <a:spcPct val="150000"/>
              </a:lnSpc>
            </a:pPr>
            <a:r>
              <a:rPr lang="zh-CN" altLang="en-US" sz="2400" dirty="0" smtClean="0">
                <a:latin typeface="Microsoft YaHei" charset="-122"/>
                <a:ea typeface="Microsoft YaHei" charset="-122"/>
                <a:cs typeface="Microsoft YaHei" charset="-122"/>
              </a:rPr>
              <a:t>方法二：</a:t>
            </a:r>
            <a:r>
              <a:rPr lang="zh-CN" altLang="en-US" sz="2400" dirty="0" smtClean="0">
                <a:solidFill>
                  <a:srgbClr val="FF0000"/>
                </a:solidFill>
                <a:latin typeface="Microsoft YaHei" charset="-122"/>
                <a:ea typeface="Microsoft YaHei" charset="-122"/>
                <a:cs typeface="Microsoft YaHei" charset="-122"/>
              </a:rPr>
              <a:t>隧道</a:t>
            </a:r>
            <a:r>
              <a:rPr lang="zh-CN" altLang="en-US" sz="2400" dirty="0">
                <a:latin typeface="Microsoft YaHei" charset="-122"/>
                <a:ea typeface="Microsoft YaHei" charset="-122"/>
                <a:cs typeface="Microsoft YaHei" charset="-122"/>
              </a:rPr>
              <a:t>：很好地解决</a:t>
            </a:r>
            <a:r>
              <a:rPr lang="en-US" altLang="zh-CN" sz="2400" dirty="0">
                <a:latin typeface="Microsoft YaHei" charset="-122"/>
                <a:ea typeface="Microsoft YaHei" charset="-122"/>
                <a:cs typeface="Microsoft YaHei" charset="-122"/>
              </a:rPr>
              <a:t>IPv6</a:t>
            </a:r>
            <a:r>
              <a:rPr lang="zh-CN" altLang="en-US" sz="2400" dirty="0">
                <a:latin typeface="Microsoft YaHei" charset="-122"/>
                <a:ea typeface="Microsoft YaHei" charset="-122"/>
                <a:cs typeface="Microsoft YaHei" charset="-122"/>
              </a:rPr>
              <a:t>通信中经过</a:t>
            </a:r>
            <a:r>
              <a:rPr lang="en-US" altLang="zh-CN" sz="2400" dirty="0">
                <a:latin typeface="Microsoft YaHei" charset="-122"/>
                <a:ea typeface="Microsoft YaHei" charset="-122"/>
                <a:cs typeface="Microsoft YaHei" charset="-122"/>
              </a:rPr>
              <a:t>IPv4</a:t>
            </a:r>
            <a:r>
              <a:rPr lang="zh-CN" altLang="en-US" sz="2400" dirty="0">
                <a:latin typeface="Microsoft YaHei" charset="-122"/>
                <a:ea typeface="Microsoft YaHei" charset="-122"/>
                <a:cs typeface="Microsoft YaHei" charset="-122"/>
              </a:rPr>
              <a:t>路由器的问题，同时也不会出现信息丢失的问题</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p:txBody>
      </p:sp>
      <p:sp>
        <p:nvSpPr>
          <p:cNvPr id="22" name="左大括号 21"/>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8" name="矩形 27"/>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
        <p:nvSpPr>
          <p:cNvPr id="31" name="矩形 30"/>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32" name="文本框 31"/>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四、</a:t>
            </a:r>
            <a:r>
              <a:rPr lang="en-US" altLang="zh-CN" sz="2400" dirty="0">
                <a:latin typeface="Microsoft YaHei" charset="-122"/>
                <a:ea typeface="Microsoft YaHei" charset="-122"/>
                <a:cs typeface="Microsoft YaHei" charset="-122"/>
              </a:rPr>
              <a:t>IPv4</a:t>
            </a:r>
            <a:r>
              <a:rPr lang="zh-CN" altLang="en-US" sz="2400" dirty="0">
                <a:latin typeface="Microsoft YaHei" charset="-122"/>
                <a:ea typeface="Microsoft YaHei" charset="-122"/>
                <a:cs typeface="Microsoft YaHei" charset="-122"/>
              </a:rPr>
              <a:t>到</a:t>
            </a:r>
            <a:r>
              <a:rPr lang="en-US" altLang="zh-CN" sz="2400" dirty="0">
                <a:latin typeface="Microsoft YaHei" charset="-122"/>
                <a:ea typeface="Microsoft YaHei" charset="-122"/>
                <a:cs typeface="Microsoft YaHei" charset="-122"/>
              </a:rPr>
              <a:t>IPv6</a:t>
            </a:r>
            <a:r>
              <a:rPr lang="zh-CN" altLang="en-US" sz="2400" dirty="0">
                <a:latin typeface="Microsoft YaHei" charset="-122"/>
                <a:ea typeface="Microsoft YaHei" charset="-122"/>
                <a:cs typeface="Microsoft YaHei" charset="-122"/>
              </a:rPr>
              <a:t>的</a:t>
            </a:r>
            <a:r>
              <a:rPr lang="zh-CN" altLang="en-US" sz="2400" dirty="0" smtClean="0">
                <a:latin typeface="Microsoft YaHei" charset="-122"/>
                <a:ea typeface="Microsoft YaHei" charset="-122"/>
                <a:cs typeface="Microsoft YaHei" charset="-122"/>
              </a:rPr>
              <a:t>迁移</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938" y="4273403"/>
            <a:ext cx="683358" cy="68335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9718" y="3917879"/>
            <a:ext cx="1394406" cy="1394406"/>
          </a:xfrm>
          <a:prstGeom prst="rect">
            <a:avLst/>
          </a:prstGeom>
        </p:spPr>
      </p:pic>
      <p:sp>
        <p:nvSpPr>
          <p:cNvPr id="11" name="文本框 10"/>
          <p:cNvSpPr txBox="1"/>
          <p:nvPr/>
        </p:nvSpPr>
        <p:spPr>
          <a:xfrm>
            <a:off x="1187971" y="5507633"/>
            <a:ext cx="1582673"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源主机</a:t>
            </a:r>
            <a:endParaRPr kumimoji="1" lang="zh-CN" altLang="en-US" sz="2400" dirty="0">
              <a:latin typeface="Microsoft YaHei" charset="-122"/>
              <a:ea typeface="Microsoft YaHei" charset="-122"/>
              <a:cs typeface="Microsoft YaHei" charset="-122"/>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8657" y="3917879"/>
            <a:ext cx="1394406" cy="1394406"/>
          </a:xfrm>
          <a:prstGeom prst="rect">
            <a:avLst/>
          </a:prstGeom>
        </p:spPr>
      </p:pic>
      <p:sp>
        <p:nvSpPr>
          <p:cNvPr id="13" name="文本框 12"/>
          <p:cNvSpPr txBox="1"/>
          <p:nvPr/>
        </p:nvSpPr>
        <p:spPr>
          <a:xfrm>
            <a:off x="9816910" y="5507633"/>
            <a:ext cx="1945651"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目的主机</a:t>
            </a:r>
            <a:endParaRPr kumimoji="1" lang="zh-CN" altLang="en-US" sz="2400" dirty="0">
              <a:latin typeface="Microsoft YaHei" charset="-122"/>
              <a:ea typeface="Microsoft YaHei" charset="-122"/>
              <a:cs typeface="Microsoft YaHei" charset="-122"/>
            </a:endParaRP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5110" y="4239648"/>
            <a:ext cx="683358" cy="683358"/>
          </a:xfrm>
          <a:prstGeom prst="rect">
            <a:avLst/>
          </a:prstGeom>
        </p:spPr>
      </p:pic>
      <p:cxnSp>
        <p:nvCxnSpPr>
          <p:cNvPr id="15" name="直线箭头连接符 14"/>
          <p:cNvCxnSpPr>
            <a:stCxn id="9" idx="3"/>
          </p:cNvCxnSpPr>
          <p:nvPr/>
        </p:nvCxnSpPr>
        <p:spPr>
          <a:xfrm>
            <a:off x="2654124" y="4615082"/>
            <a:ext cx="19488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2826507" y="4042570"/>
            <a:ext cx="814687" cy="46166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IPv6</a:t>
            </a:r>
            <a:endParaRPr kumimoji="1" lang="zh-CN" altLang="en-US" sz="2400" dirty="0">
              <a:latin typeface="Microsoft YaHei" charset="-122"/>
              <a:ea typeface="Microsoft YaHei" charset="-122"/>
              <a:cs typeface="Microsoft YaHei" charset="-122"/>
            </a:endParaRPr>
          </a:p>
        </p:txBody>
      </p:sp>
      <p:cxnSp>
        <p:nvCxnSpPr>
          <p:cNvPr id="17" name="直线箭头连接符 16"/>
          <p:cNvCxnSpPr/>
          <p:nvPr/>
        </p:nvCxnSpPr>
        <p:spPr>
          <a:xfrm flipV="1">
            <a:off x="5286296" y="4581327"/>
            <a:ext cx="1948814" cy="337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5715118" y="4042570"/>
            <a:ext cx="814687" cy="46166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cs typeface="微软雅黑" panose="020B0503020204020204" charset="-122"/>
              </a:rPr>
              <a:t>IPv</a:t>
            </a:r>
            <a:r>
              <a:rPr lang="en-US" altLang="zh-CN" sz="2400" dirty="0" smtClean="0">
                <a:latin typeface="微软雅黑" panose="020B0503020204020204" charset="-122"/>
                <a:ea typeface="微软雅黑" panose="020B0503020204020204" charset="-122"/>
                <a:cs typeface="微软雅黑" panose="020B0503020204020204" charset="-122"/>
              </a:rPr>
              <a:t>4</a:t>
            </a:r>
            <a:endParaRPr kumimoji="1" lang="zh-CN" altLang="en-US" sz="2400" dirty="0">
              <a:latin typeface="Microsoft YaHei" charset="-122"/>
              <a:ea typeface="Microsoft YaHei" charset="-122"/>
              <a:cs typeface="Microsoft YaHei" charset="-122"/>
            </a:endParaRPr>
          </a:p>
        </p:txBody>
      </p:sp>
      <p:cxnSp>
        <p:nvCxnSpPr>
          <p:cNvPr id="19" name="直线箭头连接符 18"/>
          <p:cNvCxnSpPr/>
          <p:nvPr/>
        </p:nvCxnSpPr>
        <p:spPr>
          <a:xfrm>
            <a:off x="7918468" y="4581327"/>
            <a:ext cx="1970189" cy="337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8478619" y="4008815"/>
            <a:ext cx="814687" cy="46166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cs typeface="微软雅黑" panose="020B0503020204020204" charset="-122"/>
              </a:rPr>
              <a:t>IPv</a:t>
            </a:r>
            <a:r>
              <a:rPr lang="en-US" altLang="zh-CN" sz="2400" dirty="0" smtClean="0">
                <a:latin typeface="微软雅黑" panose="020B0503020204020204" charset="-122"/>
                <a:ea typeface="微软雅黑" panose="020B0503020204020204" charset="-122"/>
                <a:cs typeface="微软雅黑" panose="020B0503020204020204" charset="-122"/>
              </a:rPr>
              <a:t>6</a:t>
            </a:r>
            <a:endParaRPr kumimoji="1" lang="zh-CN" altLang="en-US" sz="2400" dirty="0">
              <a:latin typeface="Microsoft YaHei" charset="-122"/>
              <a:ea typeface="Microsoft YaHei" charset="-122"/>
              <a:cs typeface="Microsoft YaHei" charset="-122"/>
            </a:endParaRPr>
          </a:p>
        </p:txBody>
      </p:sp>
      <p:sp>
        <p:nvSpPr>
          <p:cNvPr id="21" name="直接访问存储器 20"/>
          <p:cNvSpPr/>
          <p:nvPr/>
        </p:nvSpPr>
        <p:spPr>
          <a:xfrm>
            <a:off x="5273633" y="4371941"/>
            <a:ext cx="1948814" cy="452526"/>
          </a:xfrm>
          <a:prstGeom prst="flowChartMagneticDrum">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324091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IPv6 </a:t>
            </a:r>
            <a:r>
              <a:rPr lang="zh-CN" altLang="en-US" sz="2400" b="0" dirty="0">
                <a:solidFill>
                  <a:schemeClr val="tx1"/>
                </a:solidFill>
                <a:latin typeface="Microsoft YaHei" charset="-122"/>
                <a:ea typeface="Microsoft YaHei" charset="-122"/>
                <a:cs typeface="Microsoft YaHei" charset="-122"/>
              </a:rPr>
              <a:t>把 </a:t>
            </a:r>
            <a:r>
              <a:rPr lang="en-US" altLang="zh-CN" sz="2400" b="0" dirty="0">
                <a:solidFill>
                  <a:schemeClr val="tx1"/>
                </a:solidFill>
                <a:latin typeface="Microsoft YaHei" charset="-122"/>
                <a:ea typeface="Microsoft YaHei" charset="-122"/>
                <a:cs typeface="Microsoft YaHei" charset="-122"/>
              </a:rPr>
              <a:t>IP </a:t>
            </a:r>
            <a:r>
              <a:rPr lang="zh-CN" altLang="en-US" sz="2400" b="0" dirty="0">
                <a:solidFill>
                  <a:schemeClr val="tx1"/>
                </a:solidFill>
                <a:latin typeface="Microsoft YaHei" charset="-122"/>
                <a:ea typeface="Microsoft YaHei" charset="-122"/>
                <a:cs typeface="Microsoft YaHei" charset="-122"/>
              </a:rPr>
              <a:t>地址的长度增加到了（     ）比特。  </a:t>
            </a:r>
            <a:r>
              <a:rPr lang="zh-CN" altLang="en-US" sz="2400" b="0" dirty="0">
                <a:solidFill>
                  <a:srgbClr val="FF0000"/>
                </a:solidFill>
                <a:latin typeface="Microsoft YaHei" charset="-122"/>
                <a:ea typeface="Microsoft YaHei" charset="-122"/>
                <a:cs typeface="Microsoft YaHei" charset="-122"/>
              </a:rPr>
              <a:t>填空题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chemeClr val="tx1"/>
                </a:solidFill>
                <a:latin typeface="Microsoft YaHei" charset="-122"/>
                <a:ea typeface="Microsoft YaHei" charset="-122"/>
                <a:cs typeface="Microsoft YaHei" charset="-122"/>
              </a:rPr>
              <a:t>IPv6 </a:t>
            </a:r>
            <a:r>
              <a:rPr lang="zh-CN" altLang="en-US" sz="2400" b="0" dirty="0">
                <a:solidFill>
                  <a:schemeClr val="tx1"/>
                </a:solidFill>
                <a:latin typeface="Microsoft YaHei" charset="-122"/>
                <a:ea typeface="Microsoft YaHei" charset="-122"/>
                <a:cs typeface="Microsoft YaHei" charset="-122"/>
              </a:rPr>
              <a:t>把 </a:t>
            </a:r>
            <a:r>
              <a:rPr lang="en-US" altLang="zh-CN" sz="2400" b="0" dirty="0">
                <a:solidFill>
                  <a:schemeClr val="tx1"/>
                </a:solidFill>
                <a:latin typeface="Microsoft YaHei" charset="-122"/>
                <a:ea typeface="Microsoft YaHei" charset="-122"/>
                <a:cs typeface="Microsoft YaHei" charset="-122"/>
              </a:rPr>
              <a:t>IP </a:t>
            </a:r>
            <a:r>
              <a:rPr lang="zh-CN" altLang="en-US" sz="2400" b="0" dirty="0">
                <a:solidFill>
                  <a:schemeClr val="tx1"/>
                </a:solidFill>
                <a:latin typeface="Microsoft YaHei" charset="-122"/>
                <a:ea typeface="Microsoft YaHei" charset="-122"/>
                <a:cs typeface="Microsoft YaHei" charset="-122"/>
              </a:rPr>
              <a:t>地址的长度增加到了（   </a:t>
            </a:r>
            <a:r>
              <a:rPr lang="en-US" altLang="zh-CN" sz="2400" b="0" dirty="0">
                <a:solidFill>
                  <a:srgbClr val="FF0000"/>
                </a:solidFill>
                <a:latin typeface="Microsoft YaHei" charset="-122"/>
                <a:ea typeface="Microsoft YaHei" charset="-122"/>
                <a:cs typeface="Microsoft YaHei" charset="-122"/>
              </a:rPr>
              <a:t>128</a:t>
            </a:r>
            <a:r>
              <a:rPr lang="zh-CN" altLang="en-US" sz="2400" b="0" dirty="0">
                <a:solidFill>
                  <a:srgbClr val="FF0000"/>
                </a:solidFill>
                <a:latin typeface="Microsoft YaHei" charset="-122"/>
                <a:ea typeface="Microsoft YaHei" charset="-122"/>
                <a:cs typeface="Microsoft YaHei" charset="-122"/>
              </a:rPr>
              <a:t> </a:t>
            </a:r>
            <a:r>
              <a:rPr lang="zh-CN" altLang="en-US" sz="2400" b="0" dirty="0">
                <a:solidFill>
                  <a:schemeClr val="tx1"/>
                </a:solidFill>
                <a:latin typeface="Microsoft YaHei" charset="-122"/>
                <a:ea typeface="Microsoft YaHei" charset="-122"/>
                <a:cs typeface="Microsoft YaHei" charset="-122"/>
              </a:rPr>
              <a:t> ）比特。  </a:t>
            </a:r>
            <a:r>
              <a:rPr lang="zh-CN" altLang="en-US" sz="2400" b="0" dirty="0">
                <a:solidFill>
                  <a:srgbClr val="FF0000"/>
                </a:solidFill>
                <a:latin typeface="Microsoft YaHei" charset="-122"/>
                <a:ea typeface="Microsoft YaHei" charset="-122"/>
                <a:cs typeface="Microsoft YaHei" charset="-122"/>
              </a:rPr>
              <a:t>填空题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、下列不属于</a:t>
            </a:r>
            <a:r>
              <a:rPr lang="en-US" altLang="zh-CN" sz="2400" b="0" dirty="0">
                <a:solidFill>
                  <a:schemeClr val="tx1"/>
                </a:solidFill>
                <a:latin typeface="Microsoft YaHei" charset="-122"/>
                <a:ea typeface="Microsoft YaHei" charset="-122"/>
                <a:cs typeface="Microsoft YaHei" charset="-122"/>
              </a:rPr>
              <a:t>IPv6</a:t>
            </a:r>
            <a:r>
              <a:rPr lang="zh-CN" altLang="en-US" sz="2400" b="0" dirty="0">
                <a:solidFill>
                  <a:schemeClr val="tx1"/>
                </a:solidFill>
                <a:latin typeface="Microsoft YaHei" charset="-122"/>
                <a:ea typeface="Microsoft YaHei" charset="-122"/>
                <a:cs typeface="Microsoft YaHei" charset="-122"/>
              </a:rPr>
              <a:t>地址的是（     ）。  </a:t>
            </a:r>
            <a:r>
              <a:rPr lang="zh-CN" altLang="en-US" sz="2400" b="0" dirty="0">
                <a:solidFill>
                  <a:srgbClr val="FF0000"/>
                </a:solidFill>
                <a:latin typeface="Microsoft YaHei" charset="-122"/>
                <a:ea typeface="Microsoft YaHei" charset="-122"/>
                <a:cs typeface="Microsoft YaHei" charset="-122"/>
              </a:rPr>
              <a:t>选择题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rgbClr val="FF0000"/>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单播地址</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组播地址</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全播地址</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任播地址</a:t>
            </a:r>
          </a:p>
          <a:p>
            <a:pPr>
              <a:lnSpc>
                <a:spcPct val="150000"/>
              </a:lnSpc>
            </a:pP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、下列不属于</a:t>
            </a:r>
            <a:r>
              <a:rPr lang="en-US" altLang="zh-CN" sz="2400" b="0" dirty="0">
                <a:solidFill>
                  <a:schemeClr val="tx1"/>
                </a:solidFill>
                <a:latin typeface="Microsoft YaHei" charset="-122"/>
                <a:ea typeface="Microsoft YaHei" charset="-122"/>
                <a:cs typeface="Microsoft YaHei" charset="-122"/>
              </a:rPr>
              <a:t>IPv6</a:t>
            </a:r>
            <a:r>
              <a:rPr lang="zh-CN" altLang="en-US" sz="2400" b="0" dirty="0">
                <a:solidFill>
                  <a:schemeClr val="tx1"/>
                </a:solidFill>
                <a:latin typeface="Microsoft YaHei" charset="-122"/>
                <a:ea typeface="Microsoft YaHei" charset="-122"/>
                <a:cs typeface="Microsoft YaHei" charset="-122"/>
              </a:rPr>
              <a:t>地址的是（  </a:t>
            </a:r>
            <a:r>
              <a:rPr lang="zh-CN" altLang="en-US" sz="2400" b="0" dirty="0">
                <a:solidFill>
                  <a:srgbClr val="FF0000"/>
                </a:solidFill>
                <a:latin typeface="Microsoft YaHei" charset="-122"/>
                <a:ea typeface="Microsoft YaHei" charset="-122"/>
                <a:cs typeface="Microsoft YaHei" charset="-122"/>
              </a:rPr>
              <a:t> </a:t>
            </a:r>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rgbClr val="FF0000"/>
                </a:solidFill>
                <a:latin typeface="Microsoft YaHei" charset="-122"/>
                <a:ea typeface="Microsoft YaHei" charset="-122"/>
                <a:cs typeface="Microsoft YaHei" charset="-122"/>
              </a:rPr>
              <a:t>  </a:t>
            </a:r>
            <a:r>
              <a:rPr lang="zh-CN" altLang="en-US" sz="2400" b="0" dirty="0">
                <a:solidFill>
                  <a:schemeClr val="tx1"/>
                </a:solidFill>
                <a:latin typeface="Microsoft YaHei" charset="-122"/>
                <a:ea typeface="Microsoft YaHei" charset="-122"/>
                <a:cs typeface="Microsoft YaHei" charset="-122"/>
              </a:rPr>
              <a:t>）。  </a:t>
            </a:r>
            <a:r>
              <a:rPr lang="zh-CN" altLang="en-US" sz="2400" b="0" dirty="0">
                <a:solidFill>
                  <a:srgbClr val="FF0000"/>
                </a:solidFill>
                <a:latin typeface="Microsoft YaHei" charset="-122"/>
                <a:ea typeface="Microsoft YaHei" charset="-122"/>
                <a:cs typeface="Microsoft YaHei" charset="-122"/>
              </a:rPr>
              <a:t>选择题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rgbClr val="FF0000"/>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单播地址</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组播地址</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C:</a:t>
            </a:r>
            <a:r>
              <a:rPr lang="zh-CN" altLang="en-US" sz="2400" b="0" dirty="0">
                <a:solidFill>
                  <a:srgbClr val="FF0000"/>
                </a:solidFill>
                <a:latin typeface="Microsoft YaHei" charset="-122"/>
                <a:ea typeface="Microsoft YaHei" charset="-122"/>
                <a:cs typeface="Microsoft YaHei" charset="-122"/>
              </a:rPr>
              <a:t>全播地址</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任播地址</a:t>
            </a:r>
          </a:p>
          <a:p>
            <a:pPr>
              <a:lnSpc>
                <a:spcPct val="150000"/>
              </a:lnSpc>
            </a:pPr>
            <a:r>
              <a:rPr lang="zh-CN" altLang="en-US" sz="2400" b="0" dirty="0">
                <a:solidFill>
                  <a:srgbClr val="FF0000"/>
                </a:solidFill>
                <a:latin typeface="Microsoft YaHei" charset="-122"/>
                <a:ea typeface="Microsoft YaHei" charset="-122"/>
                <a:cs typeface="Microsoft YaHei" charset="-122"/>
              </a:rPr>
              <a:t>  </a:t>
            </a:r>
            <a:endParaRPr lang="en-US" altLang="zh-CN" sz="2400" b="0" dirty="0">
              <a:solidFill>
                <a:schemeClr val="tx1"/>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、下列</a:t>
            </a:r>
            <a:r>
              <a:rPr lang="en-US" altLang="zh-CN" sz="2400" b="0" dirty="0">
                <a:solidFill>
                  <a:schemeClr val="tx1"/>
                </a:solidFill>
                <a:latin typeface="Microsoft YaHei" charset="-122"/>
                <a:ea typeface="Microsoft YaHei" charset="-122"/>
                <a:cs typeface="Microsoft YaHei" charset="-122"/>
              </a:rPr>
              <a:t>IPv6</a:t>
            </a:r>
            <a:r>
              <a:rPr lang="zh-CN" altLang="en-US" sz="2400" b="0" dirty="0">
                <a:solidFill>
                  <a:schemeClr val="tx1"/>
                </a:solidFill>
                <a:latin typeface="Microsoft YaHei" charset="-122"/>
                <a:ea typeface="Microsoft YaHei" charset="-122"/>
                <a:cs typeface="Microsoft YaHei" charset="-122"/>
              </a:rPr>
              <a:t>地址的表示中错误的是（）</a:t>
            </a:r>
          </a:p>
          <a:p>
            <a:pPr>
              <a:lnSpc>
                <a:spcPct val="150000"/>
              </a:lnSpc>
            </a:pPr>
            <a:r>
              <a:rPr lang="en-US" altLang="zh-CN" sz="2400" b="0" dirty="0" smtClean="0">
                <a:solidFill>
                  <a:schemeClr val="tx1"/>
                </a:solidFill>
                <a:latin typeface="Microsoft YaHei" charset="-122"/>
                <a:ea typeface="Microsoft YaHei" charset="-122"/>
                <a:cs typeface="Microsoft YaHei" charset="-122"/>
              </a:rPr>
              <a:t>A:5800</a:t>
            </a:r>
            <a:r>
              <a:rPr lang="en-US" altLang="zh-CN" sz="2400" b="0" dirty="0">
                <a:solidFill>
                  <a:schemeClr val="tx1"/>
                </a:solidFill>
                <a:latin typeface="Microsoft YaHei" charset="-122"/>
                <a:ea typeface="Microsoft YaHei" charset="-122"/>
                <a:cs typeface="Microsoft YaHei" charset="-122"/>
              </a:rPr>
              <a:t>::2234:0231:ABCD:E5.3</a:t>
            </a:r>
          </a:p>
          <a:p>
            <a:pPr>
              <a:lnSpc>
                <a:spcPct val="150000"/>
              </a:lnSpc>
            </a:pPr>
            <a:r>
              <a:rPr lang="en-US" altLang="zh-CN" sz="2400" b="0" dirty="0">
                <a:solidFill>
                  <a:schemeClr val="tx1"/>
                </a:solidFill>
                <a:latin typeface="Microsoft YaHei" charset="-122"/>
                <a:ea typeface="Microsoft YaHei" charset="-122"/>
                <a:cs typeface="Microsoft YaHei" charset="-122"/>
              </a:rPr>
              <a:t>B:2A32::2222:4DE3::2072:4ABC</a:t>
            </a:r>
          </a:p>
          <a:p>
            <a:pPr>
              <a:lnSpc>
                <a:spcPct val="150000"/>
              </a:lnSpc>
            </a:pPr>
            <a:r>
              <a:rPr lang="en-US" altLang="zh-CN" sz="2400" b="0" dirty="0">
                <a:solidFill>
                  <a:schemeClr val="tx1"/>
                </a:solidFill>
                <a:latin typeface="Microsoft YaHei" charset="-122"/>
                <a:ea typeface="Microsoft YaHei" charset="-122"/>
                <a:cs typeface="Microsoft YaHei" charset="-122"/>
              </a:rPr>
              <a:t>C:5700::89AB:2103:59.23.0.154</a:t>
            </a:r>
          </a:p>
          <a:p>
            <a:pPr>
              <a:lnSpc>
                <a:spcPct val="150000"/>
              </a:lnSpc>
            </a:pPr>
            <a:r>
              <a:rPr lang="en-US" altLang="zh-CN" sz="2400" b="0" dirty="0">
                <a:solidFill>
                  <a:schemeClr val="tx1"/>
                </a:solidFill>
                <a:latin typeface="Microsoft YaHei" charset="-122"/>
                <a:ea typeface="Microsoft YaHei" charset="-122"/>
                <a:cs typeface="Microsoft YaHei" charset="-122"/>
              </a:rPr>
              <a:t>D:1918:45EA:3740::5321:1047</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74457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24342" y="2054864"/>
            <a:ext cx="10345775" cy="1754326"/>
          </a:xfrm>
          <a:prstGeom prst="rect">
            <a:avLst/>
          </a:prstGeom>
          <a:noFill/>
        </p:spPr>
        <p:txBody>
          <a:bodyPr wrap="square" rtlCol="0">
            <a:spAutoFit/>
          </a:bodyPr>
          <a:lstStyle/>
          <a:p>
            <a:pPr>
              <a:lnSpc>
                <a:spcPct val="150000"/>
              </a:lnSpc>
            </a:pPr>
            <a:r>
              <a:rPr lang="zh-CN" altLang="en-US" sz="2400" dirty="0" smtClean="0">
                <a:solidFill>
                  <a:schemeClr val="tx1"/>
                </a:solidFill>
                <a:latin typeface="微软雅黑" panose="020B0503020204020204" charset="-122"/>
                <a:ea typeface="微软雅黑" panose="020B0503020204020204" charset="-122"/>
              </a:rPr>
              <a:t>子网掩码：定义一个子网的</a:t>
            </a:r>
            <a:r>
              <a:rPr lang="zh-CN" altLang="en-US" sz="2400" b="1" dirty="0" smtClean="0">
                <a:solidFill>
                  <a:srgbClr val="FF0000"/>
                </a:solidFill>
                <a:latin typeface="微软雅黑" panose="020B0503020204020204" charset="-122"/>
                <a:ea typeface="微软雅黑" panose="020B0503020204020204" charset="-122"/>
              </a:rPr>
              <a:t>网络前缀长度</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子网掩码位数：</a:t>
            </a:r>
            <a:r>
              <a:rPr lang="en-US" altLang="zh-CN" sz="2400" dirty="0" smtClean="0">
                <a:latin typeface="微软雅黑" panose="020B0503020204020204" charset="-122"/>
                <a:ea typeface="微软雅黑" panose="020B0503020204020204" charset="-122"/>
              </a:rPr>
              <a:t>32</a:t>
            </a:r>
            <a:r>
              <a:rPr lang="zh-CN" altLang="en-US" sz="2400" dirty="0" smtClean="0">
                <a:latin typeface="微软雅黑" panose="020B0503020204020204" charset="-122"/>
                <a:ea typeface="微软雅黑" panose="020B0503020204020204" charset="-122"/>
              </a:rPr>
              <a:t>位。</a:t>
            </a: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书写形式：二进制，点分十进制。</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rPr>
              <a:t> 取值规则：对应前缀，全部为</a:t>
            </a:r>
            <a:r>
              <a:rPr lang="en-US" altLang="zh-CN" sz="2400" dirty="0" smtClean="0">
                <a:solidFill>
                  <a:schemeClr val="tx1"/>
                </a:solidFill>
                <a:latin typeface="微软雅黑" panose="020B0503020204020204" charset="-122"/>
                <a:ea typeface="微软雅黑" panose="020B0503020204020204" charset="-122"/>
              </a:rPr>
              <a:t>1</a:t>
            </a:r>
            <a:r>
              <a:rPr lang="zh-CN" altLang="en-US" sz="2400" dirty="0" smtClean="0">
                <a:solidFill>
                  <a:schemeClr val="tx1"/>
                </a:solidFill>
                <a:latin typeface="微软雅黑" panose="020B0503020204020204" charset="-122"/>
                <a:ea typeface="微软雅黑" panose="020B0503020204020204" charset="-122"/>
              </a:rPr>
              <a:t>。对应后缀，全部为</a:t>
            </a:r>
            <a:r>
              <a:rPr lang="en-US" altLang="zh-CN" sz="2400" dirty="0" smtClean="0">
                <a:solidFill>
                  <a:schemeClr val="tx1"/>
                </a:solidFill>
                <a:latin typeface="微软雅黑" panose="020B0503020204020204" charset="-122"/>
                <a:ea typeface="微软雅黑" panose="020B0503020204020204" charset="-122"/>
              </a:rPr>
              <a:t>0</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p:txBody>
      </p:sp>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4" name="矩形 2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9"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10057517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、下列</a:t>
            </a:r>
            <a:r>
              <a:rPr lang="en-US" altLang="zh-CN" sz="2400" b="0" dirty="0">
                <a:solidFill>
                  <a:schemeClr val="tx1"/>
                </a:solidFill>
                <a:latin typeface="Microsoft YaHei" charset="-122"/>
                <a:ea typeface="Microsoft YaHei" charset="-122"/>
                <a:cs typeface="Microsoft YaHei" charset="-122"/>
              </a:rPr>
              <a:t>IPv6</a:t>
            </a:r>
            <a:r>
              <a:rPr lang="zh-CN" altLang="en-US" sz="2400" b="0" dirty="0">
                <a:solidFill>
                  <a:schemeClr val="tx1"/>
                </a:solidFill>
                <a:latin typeface="Microsoft YaHei" charset="-122"/>
                <a:ea typeface="Microsoft YaHei" charset="-122"/>
                <a:cs typeface="Microsoft YaHei" charset="-122"/>
              </a:rPr>
              <a:t>地址的表示中错误的是</a:t>
            </a:r>
            <a:r>
              <a:rPr lang="zh-CN" altLang="en-US" sz="2400" b="0" dirty="0" smtClean="0">
                <a:solidFill>
                  <a:schemeClr val="tx1"/>
                </a:solidFill>
                <a:latin typeface="Microsoft YaHei" charset="-122"/>
                <a:ea typeface="Microsoft YaHei" charset="-122"/>
                <a:cs typeface="Microsoft YaHei" charset="-122"/>
              </a:rPr>
              <a:t>（</a:t>
            </a:r>
            <a:r>
              <a:rPr lang="en-US" altLang="zh-CN" sz="2400" b="0" dirty="0">
                <a:solidFill>
                  <a:srgbClr val="FF0000"/>
                </a:solidFill>
                <a:latin typeface="Microsoft YaHei" charset="-122"/>
                <a:ea typeface="Microsoft YaHei" charset="-122"/>
                <a:cs typeface="Microsoft YaHei" charset="-122"/>
              </a:rPr>
              <a:t>B</a:t>
            </a:r>
            <a:r>
              <a:rPr lang="zh-CN" altLang="en-US" sz="2400" b="0" dirty="0" smtClean="0">
                <a:solidFill>
                  <a:schemeClr val="tx1"/>
                </a:solidFill>
                <a:latin typeface="Microsoft YaHei" charset="-122"/>
                <a:ea typeface="Microsoft YaHei" charset="-122"/>
                <a:cs typeface="Microsoft YaHei" charset="-122"/>
              </a:rPr>
              <a:t>）</a:t>
            </a:r>
            <a:endParaRPr lang="zh-CN" altLang="en-US" sz="2400" b="0" dirty="0">
              <a:solidFill>
                <a:schemeClr val="tx1"/>
              </a:solidFill>
              <a:latin typeface="Microsoft YaHei" charset="-122"/>
              <a:ea typeface="Microsoft YaHei" charset="-122"/>
              <a:cs typeface="Microsoft YaHei" charset="-122"/>
            </a:endParaRPr>
          </a:p>
          <a:p>
            <a:pPr>
              <a:lnSpc>
                <a:spcPct val="150000"/>
              </a:lnSpc>
            </a:pPr>
            <a:r>
              <a:rPr lang="en-US" altLang="zh-CN" sz="2400" b="0" dirty="0" smtClean="0">
                <a:solidFill>
                  <a:schemeClr val="tx1"/>
                </a:solidFill>
                <a:latin typeface="Microsoft YaHei" charset="-122"/>
                <a:ea typeface="Microsoft YaHei" charset="-122"/>
                <a:cs typeface="Microsoft YaHei" charset="-122"/>
              </a:rPr>
              <a:t>A:5800</a:t>
            </a:r>
            <a:r>
              <a:rPr lang="en-US" altLang="zh-CN" sz="2400" b="0" dirty="0">
                <a:solidFill>
                  <a:schemeClr val="tx1"/>
                </a:solidFill>
                <a:latin typeface="Microsoft YaHei" charset="-122"/>
                <a:ea typeface="Microsoft YaHei" charset="-122"/>
                <a:cs typeface="Microsoft YaHei" charset="-122"/>
              </a:rPr>
              <a:t>::2234:0231:ABCD:E5.3</a:t>
            </a:r>
          </a:p>
          <a:p>
            <a:pPr>
              <a:lnSpc>
                <a:spcPct val="150000"/>
              </a:lnSpc>
            </a:pPr>
            <a:r>
              <a:rPr lang="en-US" altLang="zh-CN" sz="2400" b="0" dirty="0">
                <a:solidFill>
                  <a:srgbClr val="FF0000"/>
                </a:solidFill>
                <a:latin typeface="Microsoft YaHei" charset="-122"/>
                <a:ea typeface="Microsoft YaHei" charset="-122"/>
                <a:cs typeface="Microsoft YaHei" charset="-122"/>
              </a:rPr>
              <a:t>B:2A32::2222:4DE3::2072:4ABC</a:t>
            </a:r>
          </a:p>
          <a:p>
            <a:pPr>
              <a:lnSpc>
                <a:spcPct val="150000"/>
              </a:lnSpc>
            </a:pPr>
            <a:r>
              <a:rPr lang="en-US" altLang="zh-CN" sz="2400" b="0" dirty="0">
                <a:solidFill>
                  <a:schemeClr val="tx1"/>
                </a:solidFill>
                <a:latin typeface="Microsoft YaHei" charset="-122"/>
                <a:ea typeface="Microsoft YaHei" charset="-122"/>
                <a:cs typeface="Microsoft YaHei" charset="-122"/>
              </a:rPr>
              <a:t>C:5700::89AB:2103:59.23.0.154</a:t>
            </a:r>
          </a:p>
          <a:p>
            <a:pPr>
              <a:lnSpc>
                <a:spcPct val="150000"/>
              </a:lnSpc>
            </a:pPr>
            <a:r>
              <a:rPr lang="en-US" altLang="zh-CN" sz="2400" b="0" dirty="0">
                <a:solidFill>
                  <a:schemeClr val="tx1"/>
                </a:solidFill>
                <a:latin typeface="Microsoft YaHei" charset="-122"/>
                <a:ea typeface="Microsoft YaHei" charset="-122"/>
                <a:cs typeface="Microsoft YaHei" charset="-122"/>
              </a:rPr>
              <a:t>D:1918:45EA:3740::5321:1047</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7523787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3027548"/>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4</a:t>
            </a:r>
            <a:r>
              <a:rPr lang="zh-CN" altLang="en-US" sz="2400" b="0" dirty="0">
                <a:solidFill>
                  <a:schemeClr val="tx1"/>
                </a:solidFill>
                <a:latin typeface="Microsoft YaHei" charset="-122"/>
                <a:ea typeface="Microsoft YaHei" charset="-122"/>
                <a:cs typeface="Microsoft YaHei" charset="-122"/>
              </a:rPr>
              <a:t>、可以作为</a:t>
            </a:r>
            <a:r>
              <a:rPr lang="en-US" altLang="zh-CN" sz="2400" b="0" dirty="0">
                <a:solidFill>
                  <a:schemeClr val="tx1"/>
                </a:solidFill>
                <a:latin typeface="Microsoft YaHei" charset="-122"/>
                <a:ea typeface="Microsoft YaHei" charset="-122"/>
                <a:cs typeface="Microsoft YaHei" charset="-122"/>
              </a:rPr>
              <a:t>IPv6</a:t>
            </a:r>
            <a:r>
              <a:rPr lang="zh-CN" altLang="en-US" sz="2400" b="0" dirty="0">
                <a:solidFill>
                  <a:schemeClr val="tx1"/>
                </a:solidFill>
                <a:latin typeface="Microsoft YaHei" charset="-122"/>
                <a:ea typeface="Microsoft YaHei" charset="-122"/>
                <a:cs typeface="Microsoft YaHei" charset="-122"/>
              </a:rPr>
              <a:t>数据报源地址和目的地址的地址类型是（）</a:t>
            </a:r>
          </a:p>
          <a:p>
            <a:pPr>
              <a:lnSpc>
                <a:spcPct val="150000"/>
              </a:lnSpc>
            </a:pPr>
            <a:r>
              <a:rPr lang="en-US" altLang="zh-CN" sz="2400" b="0" dirty="0" smtClean="0">
                <a:solidFill>
                  <a:schemeClr val="tx1"/>
                </a:solidFill>
                <a:latin typeface="Microsoft YaHei" charset="-122"/>
                <a:ea typeface="Microsoft YaHei" charset="-122"/>
                <a:cs typeface="Microsoft YaHei" charset="-122"/>
              </a:rPr>
              <a:t>A</a:t>
            </a:r>
            <a:r>
              <a:rPr lang="en-US" altLang="zh-CN" sz="2400" b="0" dirty="0">
                <a:solidFill>
                  <a:schemeClr val="tx1"/>
                </a:solidFill>
                <a:latin typeface="Microsoft YaHei" charset="-122"/>
                <a:ea typeface="Microsoft YaHei" charset="-122"/>
                <a:cs typeface="Microsoft YaHei" charset="-122"/>
              </a:rPr>
              <a:t>:</a:t>
            </a:r>
            <a:r>
              <a:rPr lang="zh-CN" altLang="en-US" sz="2400" b="0" dirty="0">
                <a:solidFill>
                  <a:schemeClr val="tx1"/>
                </a:solidFill>
                <a:latin typeface="Microsoft YaHei" charset="-122"/>
                <a:ea typeface="Microsoft YaHei" charset="-122"/>
                <a:cs typeface="Microsoft YaHei" charset="-122"/>
              </a:rPr>
              <a:t>任播地址</a:t>
            </a:r>
          </a:p>
          <a:p>
            <a:pPr>
              <a:lnSpc>
                <a:spcPct val="150000"/>
              </a:lnSpc>
            </a:pPr>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单播地址</a:t>
            </a:r>
          </a:p>
          <a:p>
            <a:pPr>
              <a:lnSpc>
                <a:spcPct val="150000"/>
              </a:lnSpc>
            </a:pPr>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多播地址</a:t>
            </a:r>
          </a:p>
          <a:p>
            <a:pPr>
              <a:lnSpc>
                <a:spcPct val="150000"/>
              </a:lnSpc>
            </a:pPr>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组播地址</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3135117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3027548"/>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4</a:t>
            </a:r>
            <a:r>
              <a:rPr lang="zh-CN" altLang="en-US" sz="2400" b="0" dirty="0">
                <a:solidFill>
                  <a:schemeClr val="tx1"/>
                </a:solidFill>
                <a:latin typeface="Microsoft YaHei" charset="-122"/>
                <a:ea typeface="Microsoft YaHei" charset="-122"/>
                <a:cs typeface="Microsoft YaHei" charset="-122"/>
              </a:rPr>
              <a:t>、可以作为</a:t>
            </a:r>
            <a:r>
              <a:rPr lang="en-US" altLang="zh-CN" sz="2400" b="0" dirty="0">
                <a:solidFill>
                  <a:schemeClr val="tx1"/>
                </a:solidFill>
                <a:latin typeface="Microsoft YaHei" charset="-122"/>
                <a:ea typeface="Microsoft YaHei" charset="-122"/>
                <a:cs typeface="Microsoft YaHei" charset="-122"/>
              </a:rPr>
              <a:t>IPv6</a:t>
            </a:r>
            <a:r>
              <a:rPr lang="zh-CN" altLang="en-US" sz="2400" b="0" dirty="0">
                <a:solidFill>
                  <a:schemeClr val="tx1"/>
                </a:solidFill>
                <a:latin typeface="Microsoft YaHei" charset="-122"/>
                <a:ea typeface="Microsoft YaHei" charset="-122"/>
                <a:cs typeface="Microsoft YaHei" charset="-122"/>
              </a:rPr>
              <a:t>数据报源地址和目的地址的地址类型是</a:t>
            </a:r>
            <a:r>
              <a:rPr lang="zh-CN" altLang="en-US" sz="2400" b="0" dirty="0" smtClean="0">
                <a:solidFill>
                  <a:schemeClr val="tx1"/>
                </a:solidFill>
                <a:latin typeface="Microsoft YaHei" charset="-122"/>
                <a:ea typeface="Microsoft YaHei" charset="-122"/>
                <a:cs typeface="Microsoft YaHei" charset="-122"/>
              </a:rPr>
              <a:t>（</a:t>
            </a:r>
            <a:r>
              <a:rPr lang="en-US" altLang="zh-CN" sz="2400" b="0" dirty="0">
                <a:solidFill>
                  <a:srgbClr val="FF0000"/>
                </a:solidFill>
                <a:latin typeface="Microsoft YaHei" charset="-122"/>
                <a:ea typeface="Microsoft YaHei" charset="-122"/>
                <a:cs typeface="Microsoft YaHei" charset="-122"/>
              </a:rPr>
              <a:t> B </a:t>
            </a:r>
            <a:r>
              <a:rPr lang="zh-CN" altLang="en-US" sz="2400" b="0" dirty="0" smtClean="0">
                <a:solidFill>
                  <a:schemeClr val="tx1"/>
                </a:solidFill>
                <a:latin typeface="Microsoft YaHei" charset="-122"/>
                <a:ea typeface="Microsoft YaHei" charset="-122"/>
                <a:cs typeface="Microsoft YaHei" charset="-122"/>
              </a:rPr>
              <a:t>）</a:t>
            </a:r>
            <a:endParaRPr lang="zh-CN" altLang="en-US" sz="2400" b="0" dirty="0">
              <a:solidFill>
                <a:schemeClr val="tx1"/>
              </a:solidFill>
              <a:latin typeface="Microsoft YaHei" charset="-122"/>
              <a:ea typeface="Microsoft YaHei" charset="-122"/>
              <a:cs typeface="Microsoft YaHei" charset="-122"/>
            </a:endParaRPr>
          </a:p>
          <a:p>
            <a:pPr>
              <a:lnSpc>
                <a:spcPct val="150000"/>
              </a:lnSpc>
            </a:pPr>
            <a:r>
              <a:rPr lang="en-US" altLang="zh-CN" sz="2400" b="0" dirty="0" smtClean="0">
                <a:solidFill>
                  <a:schemeClr val="tx1"/>
                </a:solidFill>
                <a:latin typeface="Microsoft YaHei" charset="-122"/>
                <a:ea typeface="Microsoft YaHei" charset="-122"/>
                <a:cs typeface="Microsoft YaHei" charset="-122"/>
              </a:rPr>
              <a:t>A</a:t>
            </a:r>
            <a:r>
              <a:rPr lang="en-US" altLang="zh-CN" sz="2400" b="0" dirty="0">
                <a:solidFill>
                  <a:schemeClr val="tx1"/>
                </a:solidFill>
                <a:latin typeface="Microsoft YaHei" charset="-122"/>
                <a:ea typeface="Microsoft YaHei" charset="-122"/>
                <a:cs typeface="Microsoft YaHei" charset="-122"/>
              </a:rPr>
              <a:t>:</a:t>
            </a:r>
            <a:r>
              <a:rPr lang="zh-CN" altLang="en-US" sz="2400" b="0" dirty="0">
                <a:solidFill>
                  <a:schemeClr val="tx1"/>
                </a:solidFill>
                <a:latin typeface="Microsoft YaHei" charset="-122"/>
                <a:ea typeface="Microsoft YaHei" charset="-122"/>
                <a:cs typeface="Microsoft YaHei" charset="-122"/>
              </a:rPr>
              <a:t>任播地址</a:t>
            </a:r>
          </a:p>
          <a:p>
            <a:pPr>
              <a:lnSpc>
                <a:spcPct val="150000"/>
              </a:lnSpc>
            </a:pP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rgbClr val="FF0000"/>
                </a:solidFill>
                <a:latin typeface="Microsoft YaHei" charset="-122"/>
                <a:ea typeface="Microsoft YaHei" charset="-122"/>
                <a:cs typeface="Microsoft YaHei" charset="-122"/>
              </a:rPr>
              <a:t>单播地址</a:t>
            </a:r>
          </a:p>
          <a:p>
            <a:pPr>
              <a:lnSpc>
                <a:spcPct val="150000"/>
              </a:lnSpc>
            </a:pPr>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多播地址</a:t>
            </a:r>
          </a:p>
          <a:p>
            <a:pPr>
              <a:lnSpc>
                <a:spcPct val="150000"/>
              </a:lnSpc>
            </a:pPr>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组播地址</a:t>
            </a:r>
          </a:p>
          <a:p>
            <a:pPr>
              <a:lnSpc>
                <a:spcPct val="150000"/>
              </a:lnSpc>
            </a:pP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321669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左大括号 14"/>
          <p:cNvSpPr/>
          <p:nvPr/>
        </p:nvSpPr>
        <p:spPr>
          <a:xfrm>
            <a:off x="2339102" y="1341035"/>
            <a:ext cx="485975" cy="400370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6" name="矩形 15"/>
          <p:cNvSpPr/>
          <p:nvPr/>
        </p:nvSpPr>
        <p:spPr>
          <a:xfrm>
            <a:off x="2914601" y="1219416"/>
            <a:ext cx="4549643"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smtClean="0">
                <a:latin typeface="Microsoft YaHei" charset="-122"/>
                <a:ea typeface="Microsoft YaHei" charset="-122"/>
                <a:cs typeface="Microsoft YaHei" charset="-122"/>
                <a:sym typeface="+mn-ea"/>
              </a:rPr>
              <a:t>协议：网络层最核心的协议</a:t>
            </a:r>
            <a:endParaRPr lang="zh-CN" altLang="en-US" sz="2400" dirty="0">
              <a:latin typeface="Microsoft YaHei" charset="-122"/>
              <a:ea typeface="Microsoft YaHei" charset="-122"/>
              <a:cs typeface="Microsoft YaHei" charset="-122"/>
              <a:sym typeface="+mn-ea"/>
            </a:endParaRPr>
          </a:p>
        </p:txBody>
      </p:sp>
      <p:sp>
        <p:nvSpPr>
          <p:cNvPr id="17" name="矩形 16"/>
          <p:cNvSpPr/>
          <p:nvPr/>
        </p:nvSpPr>
        <p:spPr>
          <a:xfrm>
            <a:off x="0" y="3112055"/>
            <a:ext cx="2339102" cy="461665"/>
          </a:xfrm>
          <a:prstGeom prst="rect">
            <a:avLst/>
          </a:prstGeom>
        </p:spPr>
        <p:txBody>
          <a:bodyPr wrap="none">
            <a:spAutoFit/>
          </a:bodyPr>
          <a:lstStyle/>
          <a:p>
            <a:r>
              <a:rPr lang="en-US" altLang="zh-CN" sz="2400" dirty="0">
                <a:latin typeface="Microsoft YaHei" charset="-122"/>
                <a:ea typeface="Microsoft YaHei" charset="-122"/>
                <a:cs typeface="Microsoft YaHei" charset="-122"/>
                <a:sym typeface="+mn-ea"/>
              </a:rPr>
              <a:t>Internet</a:t>
            </a:r>
            <a:r>
              <a:rPr lang="zh-CN" altLang="en-US" sz="2400" dirty="0">
                <a:latin typeface="Microsoft YaHei" charset="-122"/>
                <a:ea typeface="Microsoft YaHei" charset="-122"/>
                <a:cs typeface="Microsoft YaHei" charset="-122"/>
                <a:sym typeface="+mn-ea"/>
              </a:rPr>
              <a:t>网络层</a:t>
            </a:r>
            <a:endParaRPr lang="zh-CN" altLang="en-US" sz="2400" dirty="0">
              <a:latin typeface="Microsoft YaHei" charset="-122"/>
              <a:ea typeface="Microsoft YaHei" charset="-122"/>
              <a:cs typeface="Microsoft YaHei" charset="-122"/>
            </a:endParaRPr>
          </a:p>
        </p:txBody>
      </p:sp>
      <p:sp>
        <p:nvSpPr>
          <p:cNvPr id="18" name="矩形 17"/>
          <p:cNvSpPr/>
          <p:nvPr/>
        </p:nvSpPr>
        <p:spPr>
          <a:xfrm>
            <a:off x="2929578" y="2035787"/>
            <a:ext cx="2465740"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a:latin typeface="Microsoft YaHei" charset="-122"/>
                <a:ea typeface="Microsoft YaHei" charset="-122"/>
                <a:cs typeface="Microsoft YaHei" charset="-122"/>
                <a:sym typeface="+mn-ea"/>
              </a:rPr>
              <a:t>编</a:t>
            </a:r>
            <a:r>
              <a:rPr lang="zh-CN" altLang="en-US" sz="2400" dirty="0" smtClean="0">
                <a:latin typeface="Microsoft YaHei" charset="-122"/>
                <a:ea typeface="Microsoft YaHei" charset="-122"/>
                <a:cs typeface="Microsoft YaHei" charset="-122"/>
                <a:sym typeface="+mn-ea"/>
              </a:rPr>
              <a:t>址：</a:t>
            </a:r>
            <a:r>
              <a:rPr lang="en-US" altLang="zh-CN" sz="2400" dirty="0" smtClean="0">
                <a:latin typeface="Microsoft YaHei" charset="-122"/>
                <a:ea typeface="Microsoft YaHei" charset="-122"/>
                <a:cs typeface="Microsoft YaHei" charset="-122"/>
                <a:sym typeface="+mn-ea"/>
              </a:rPr>
              <a:t>32</a:t>
            </a:r>
            <a:r>
              <a:rPr lang="zh-CN" altLang="en-US" sz="2400" dirty="0" smtClean="0">
                <a:latin typeface="Microsoft YaHei" charset="-122"/>
                <a:ea typeface="Microsoft YaHei" charset="-122"/>
                <a:cs typeface="Microsoft YaHei" charset="-122"/>
                <a:sym typeface="+mn-ea"/>
              </a:rPr>
              <a:t>位</a:t>
            </a:r>
            <a:endParaRPr lang="zh-CN" altLang="en-US" sz="2400" dirty="0">
              <a:latin typeface="Microsoft YaHei" charset="-122"/>
              <a:ea typeface="Microsoft YaHei" charset="-122"/>
              <a:cs typeface="Microsoft YaHei" charset="-122"/>
              <a:sym typeface="+mn-ea"/>
            </a:endParaRPr>
          </a:p>
        </p:txBody>
      </p:sp>
      <p:sp>
        <p:nvSpPr>
          <p:cNvPr id="19" name="矩形 18"/>
          <p:cNvSpPr/>
          <p:nvPr/>
        </p:nvSpPr>
        <p:spPr>
          <a:xfrm>
            <a:off x="3004772" y="2753191"/>
            <a:ext cx="3291511" cy="581057"/>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sym typeface="+mn-ea"/>
              </a:rPr>
              <a:t>动态主机配置</a:t>
            </a:r>
            <a:r>
              <a:rPr lang="zh-CN" altLang="en-US" sz="2400" dirty="0" smtClean="0">
                <a:latin typeface="Microsoft YaHei" charset="-122"/>
                <a:ea typeface="Microsoft YaHei" charset="-122"/>
                <a:cs typeface="Microsoft YaHei" charset="-122"/>
                <a:sym typeface="+mn-ea"/>
              </a:rPr>
              <a:t>协议</a:t>
            </a:r>
            <a:endParaRPr lang="zh-CN" altLang="en-US" sz="2400" dirty="0">
              <a:latin typeface="Microsoft YaHei" charset="-122"/>
              <a:ea typeface="Microsoft YaHei" charset="-122"/>
              <a:cs typeface="Microsoft YaHei" charset="-122"/>
              <a:sym typeface="+mn-ea"/>
            </a:endParaRPr>
          </a:p>
        </p:txBody>
      </p:sp>
      <p:sp>
        <p:nvSpPr>
          <p:cNvPr id="21" name="矩形 20"/>
          <p:cNvSpPr/>
          <p:nvPr/>
        </p:nvSpPr>
        <p:spPr>
          <a:xfrm>
            <a:off x="3004772" y="4109528"/>
            <a:ext cx="968535"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ICMP</a:t>
            </a:r>
          </a:p>
        </p:txBody>
      </p:sp>
      <p:sp>
        <p:nvSpPr>
          <p:cNvPr id="22" name="矩形 21"/>
          <p:cNvSpPr/>
          <p:nvPr/>
        </p:nvSpPr>
        <p:spPr>
          <a:xfrm>
            <a:off x="2970906" y="4779532"/>
            <a:ext cx="805029" cy="581057"/>
          </a:xfrm>
          <a:prstGeom prst="rect">
            <a:avLst/>
          </a:prstGeom>
        </p:spPr>
        <p:txBody>
          <a:bodyPr wrap="none">
            <a:spAutoFit/>
          </a:bodyPr>
          <a:lstStyle/>
          <a:p>
            <a:pPr>
              <a:lnSpc>
                <a:spcPct val="150000"/>
              </a:lnSpc>
            </a:pPr>
            <a:r>
              <a:rPr lang="en-US" altLang="zh-CN" sz="2400" dirty="0">
                <a:solidFill>
                  <a:srgbClr val="FF0000"/>
                </a:solidFill>
                <a:latin typeface="Microsoft YaHei" charset="-122"/>
                <a:ea typeface="Microsoft YaHei" charset="-122"/>
                <a:cs typeface="Microsoft YaHei" charset="-122"/>
                <a:sym typeface="+mn-ea"/>
              </a:rPr>
              <a:t>IPv6</a:t>
            </a:r>
          </a:p>
        </p:txBody>
      </p:sp>
      <p:sp>
        <p:nvSpPr>
          <p:cNvPr id="23" name="矩形 22"/>
          <p:cNvSpPr/>
          <p:nvPr/>
        </p:nvSpPr>
        <p:spPr>
          <a:xfrm>
            <a:off x="2970906" y="3384034"/>
            <a:ext cx="3291511" cy="581057"/>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sym typeface="+mn-ea"/>
              </a:rPr>
              <a:t>网络地址转换</a:t>
            </a:r>
            <a:endParaRPr lang="zh-CN" altLang="en-US" sz="2400" dirty="0">
              <a:latin typeface="Microsoft YaHei" charset="-122"/>
              <a:ea typeface="Microsoft YaHei" charset="-122"/>
              <a:cs typeface="Microsoft YaHei" charset="-122"/>
              <a:sym typeface="+mn-ea"/>
            </a:endParaRPr>
          </a:p>
        </p:txBody>
      </p:sp>
      <p:sp>
        <p:nvSpPr>
          <p:cNvPr id="10" name="左大括号 9"/>
          <p:cNvSpPr/>
          <p:nvPr/>
        </p:nvSpPr>
        <p:spPr>
          <a:xfrm>
            <a:off x="6398757" y="3744472"/>
            <a:ext cx="544783" cy="2651175"/>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1" name="矩形 10"/>
          <p:cNvSpPr/>
          <p:nvPr/>
        </p:nvSpPr>
        <p:spPr>
          <a:xfrm>
            <a:off x="6952392" y="3894725"/>
            <a:ext cx="3470950" cy="2308324"/>
          </a:xfrm>
          <a:prstGeom prst="rect">
            <a:avLst/>
          </a:prstGeom>
        </p:spPr>
        <p:txBody>
          <a:bodyPr wrap="none">
            <a:spAutoFit/>
          </a:bodyPr>
          <a:lstStyle/>
          <a:p>
            <a:pPr>
              <a:lnSpc>
                <a:spcPct val="150000"/>
              </a:lnSpc>
            </a:pPr>
            <a:r>
              <a:rPr lang="en-US" altLang="zh-CN" sz="2400" dirty="0" smtClean="0">
                <a:latin typeface="Microsoft YaHei" charset="-122"/>
                <a:ea typeface="Microsoft YaHei" charset="-122"/>
                <a:cs typeface="Microsoft YaHei" charset="-122"/>
                <a:sym typeface="+mn-ea"/>
              </a:rPr>
              <a:t>1</a:t>
            </a:r>
            <a:r>
              <a:rPr lang="zh-CN" altLang="en-US" sz="2400" dirty="0" smtClean="0">
                <a:latin typeface="Microsoft YaHei" charset="-122"/>
                <a:ea typeface="Microsoft YaHei" charset="-122"/>
                <a:cs typeface="Microsoft YaHei" charset="-122"/>
                <a:sym typeface="+mn-ea"/>
              </a:rPr>
              <a:t>、</a:t>
            </a:r>
            <a:r>
              <a:rPr lang="en-US" altLang="zh-CN" sz="2400" dirty="0" smtClean="0">
                <a:latin typeface="Microsoft YaHei" charset="-122"/>
                <a:ea typeface="Microsoft YaHei" charset="-122"/>
                <a:cs typeface="Microsoft YaHei" charset="-122"/>
                <a:sym typeface="+mn-ea"/>
              </a:rPr>
              <a:t>IP</a:t>
            </a:r>
            <a:r>
              <a:rPr lang="zh-CN" altLang="en-US" sz="2400" dirty="0" smtClean="0">
                <a:latin typeface="Microsoft YaHei" charset="-122"/>
                <a:ea typeface="Microsoft YaHei" charset="-122"/>
                <a:cs typeface="Microsoft YaHei" charset="-122"/>
                <a:sym typeface="+mn-ea"/>
              </a:rPr>
              <a:t>地址长度：</a:t>
            </a:r>
            <a:r>
              <a:rPr lang="en-US" altLang="zh-CN" sz="2400" dirty="0" smtClean="0">
                <a:latin typeface="Microsoft YaHei" charset="-122"/>
                <a:ea typeface="Microsoft YaHei" charset="-122"/>
                <a:cs typeface="Microsoft YaHei" charset="-122"/>
                <a:sym typeface="+mn-ea"/>
              </a:rPr>
              <a:t>128</a:t>
            </a:r>
            <a:r>
              <a:rPr lang="zh-CN" altLang="en-US" sz="2400" dirty="0" smtClean="0">
                <a:latin typeface="Microsoft YaHei" charset="-122"/>
                <a:ea typeface="Microsoft YaHei" charset="-122"/>
                <a:cs typeface="Microsoft YaHei" charset="-122"/>
                <a:sym typeface="+mn-ea"/>
              </a:rPr>
              <a:t>位</a:t>
            </a:r>
            <a:endParaRPr lang="en-US" altLang="zh-CN" sz="2400" dirty="0" smtClean="0">
              <a:latin typeface="Microsoft YaHei" charset="-122"/>
              <a:ea typeface="Microsoft YaHei" charset="-122"/>
              <a:cs typeface="Microsoft YaHei" charset="-122"/>
              <a:sym typeface="+mn-ea"/>
            </a:endParaRPr>
          </a:p>
          <a:p>
            <a:pPr>
              <a:lnSpc>
                <a:spcPct val="150000"/>
              </a:lnSpc>
            </a:pPr>
            <a:r>
              <a:rPr lang="en-US" altLang="zh-CN" sz="2400" dirty="0" smtClean="0">
                <a:latin typeface="Microsoft YaHei" charset="-122"/>
                <a:ea typeface="Microsoft YaHei" charset="-122"/>
                <a:cs typeface="Microsoft YaHei" charset="-122"/>
                <a:sym typeface="+mn-ea"/>
              </a:rPr>
              <a:t>2</a:t>
            </a:r>
            <a:r>
              <a:rPr lang="zh-CN" altLang="en-US" sz="2400" dirty="0" smtClean="0">
                <a:latin typeface="Microsoft YaHei" charset="-122"/>
                <a:ea typeface="Microsoft YaHei" charset="-122"/>
                <a:cs typeface="Microsoft YaHei" charset="-122"/>
                <a:sym typeface="+mn-ea"/>
              </a:rPr>
              <a:t>、</a:t>
            </a:r>
            <a:r>
              <a:rPr lang="en-US" altLang="zh-CN" sz="2400" dirty="0" smtClean="0">
                <a:latin typeface="Microsoft YaHei" charset="-122"/>
                <a:ea typeface="Microsoft YaHei" charset="-122"/>
                <a:cs typeface="Microsoft YaHei" charset="-122"/>
                <a:sym typeface="+mn-ea"/>
              </a:rPr>
              <a:t>8</a:t>
            </a:r>
            <a:r>
              <a:rPr lang="zh-CN" altLang="en-US" sz="2400" dirty="0" smtClean="0">
                <a:latin typeface="Microsoft YaHei" charset="-122"/>
                <a:ea typeface="Microsoft YaHei" charset="-122"/>
                <a:cs typeface="Microsoft YaHei" charset="-122"/>
                <a:sym typeface="+mn-ea"/>
              </a:rPr>
              <a:t>组</a:t>
            </a:r>
            <a:r>
              <a:rPr lang="en-US" altLang="zh-CN" sz="2400" dirty="0" smtClean="0">
                <a:latin typeface="Microsoft YaHei" charset="-122"/>
                <a:ea typeface="Microsoft YaHei" charset="-122"/>
                <a:cs typeface="Microsoft YaHei" charset="-122"/>
                <a:sym typeface="+mn-ea"/>
              </a:rPr>
              <a:t>16</a:t>
            </a:r>
            <a:r>
              <a:rPr lang="zh-CN" altLang="en-US" sz="2400" dirty="0" smtClean="0">
                <a:latin typeface="Microsoft YaHei" charset="-122"/>
                <a:ea typeface="Microsoft YaHei" charset="-122"/>
                <a:cs typeface="Microsoft YaHei" charset="-122"/>
                <a:sym typeface="+mn-ea"/>
              </a:rPr>
              <a:t>进制数表示</a:t>
            </a:r>
            <a:endParaRPr lang="en-US" altLang="zh-CN" sz="2400" dirty="0" smtClean="0">
              <a:latin typeface="Microsoft YaHei" charset="-122"/>
              <a:ea typeface="Microsoft YaHei" charset="-122"/>
              <a:cs typeface="Microsoft YaHei" charset="-122"/>
              <a:sym typeface="+mn-ea"/>
            </a:endParaRPr>
          </a:p>
          <a:p>
            <a:pPr>
              <a:lnSpc>
                <a:spcPct val="150000"/>
              </a:lnSpc>
            </a:pPr>
            <a:r>
              <a:rPr lang="en-US" altLang="zh-CN" sz="2400" dirty="0" smtClean="0">
                <a:latin typeface="Microsoft YaHei" charset="-122"/>
                <a:ea typeface="Microsoft YaHei" charset="-122"/>
                <a:cs typeface="Microsoft YaHei" charset="-122"/>
                <a:sym typeface="+mn-ea"/>
              </a:rPr>
              <a:t>3</a:t>
            </a:r>
            <a:r>
              <a:rPr lang="zh-CN" altLang="en-US" sz="2400" dirty="0" smtClean="0">
                <a:latin typeface="Microsoft YaHei" charset="-122"/>
                <a:ea typeface="Microsoft YaHei" charset="-122"/>
                <a:cs typeface="Microsoft YaHei" charset="-122"/>
                <a:sym typeface="+mn-ea"/>
              </a:rPr>
              <a:t>、单播，组播，任播</a:t>
            </a:r>
            <a:endParaRPr lang="en-US" altLang="zh-CN" sz="2400" dirty="0" smtClean="0">
              <a:latin typeface="Microsoft YaHei" charset="-122"/>
              <a:ea typeface="Microsoft YaHei" charset="-122"/>
              <a:cs typeface="Microsoft YaHei" charset="-122"/>
              <a:sym typeface="+mn-ea"/>
            </a:endParaRPr>
          </a:p>
          <a:p>
            <a:pPr>
              <a:lnSpc>
                <a:spcPct val="150000"/>
              </a:lnSpc>
            </a:pPr>
            <a:r>
              <a:rPr lang="en-US" altLang="zh-CN" sz="2400" dirty="0" smtClean="0">
                <a:latin typeface="Microsoft YaHei" charset="-122"/>
                <a:ea typeface="Microsoft YaHei" charset="-122"/>
                <a:cs typeface="Microsoft YaHei" charset="-122"/>
                <a:sym typeface="+mn-ea"/>
              </a:rPr>
              <a:t>4</a:t>
            </a:r>
            <a:r>
              <a:rPr lang="zh-CN" altLang="en-US" sz="2400" dirty="0" smtClean="0">
                <a:latin typeface="Microsoft YaHei" charset="-122"/>
                <a:ea typeface="Microsoft YaHei" charset="-122"/>
                <a:cs typeface="Microsoft YaHei" charset="-122"/>
                <a:sym typeface="+mn-ea"/>
              </a:rPr>
              <a:t>、双协议栈，隧道</a:t>
            </a:r>
            <a:endParaRPr lang="en-US" altLang="zh-CN" sz="2400" dirty="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96267875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70443" y="2810876"/>
            <a:ext cx="1143847" cy="646331"/>
          </a:xfrm>
          <a:prstGeom prst="rect">
            <a:avLst/>
          </a:prstGeom>
          <a:noFill/>
        </p:spPr>
        <p:txBody>
          <a:bodyPr wrap="square" rtlCol="0">
            <a:spAutoFit/>
          </a:bodyPr>
          <a:lstStyle/>
          <a:p>
            <a:pPr>
              <a:lnSpc>
                <a:spcPct val="150000"/>
              </a:lnSpc>
            </a:pPr>
            <a:r>
              <a:rPr lang="zh-CN" altLang="en-US" sz="2400">
                <a:latin typeface="Microsoft YaHei" charset="-122"/>
                <a:ea typeface="Microsoft YaHei" charset="-122"/>
                <a:cs typeface="Microsoft YaHei" charset="-122"/>
              </a:rPr>
              <a:t>网络层</a:t>
            </a:r>
          </a:p>
        </p:txBody>
      </p:sp>
      <p:sp>
        <p:nvSpPr>
          <p:cNvPr id="7" name="文本框 6"/>
          <p:cNvSpPr txBox="1"/>
          <p:nvPr/>
        </p:nvSpPr>
        <p:spPr>
          <a:xfrm>
            <a:off x="5304790" y="1425881"/>
            <a:ext cx="4008543" cy="3416320"/>
          </a:xfrm>
          <a:prstGeom prst="rect">
            <a:avLst/>
          </a:prstGeom>
          <a:noFill/>
        </p:spPr>
        <p:txBody>
          <a:bodyPr wrap="square" rtlCol="0">
            <a:spAutoFit/>
          </a:bodyPr>
          <a:lstStyle/>
          <a:p>
            <a:pPr>
              <a:lnSpc>
                <a:spcPct val="150000"/>
              </a:lnSpc>
            </a:pPr>
            <a:r>
              <a:rPr lang="zh-CN" altLang="en-US" sz="2400" dirty="0">
                <a:solidFill>
                  <a:schemeClr val="tx1"/>
                </a:solidFill>
                <a:latin typeface="Microsoft YaHei" charset="-122"/>
                <a:ea typeface="Microsoft YaHei" charset="-122"/>
                <a:cs typeface="Microsoft YaHei" charset="-122"/>
              </a:rPr>
              <a:t>网络层</a:t>
            </a:r>
            <a:r>
              <a:rPr lang="zh-CN" altLang="en-US" sz="2400" dirty="0" smtClean="0">
                <a:solidFill>
                  <a:schemeClr val="tx1"/>
                </a:solidFill>
                <a:latin typeface="Microsoft YaHei" charset="-122"/>
                <a:ea typeface="Microsoft YaHei" charset="-122"/>
                <a:cs typeface="Microsoft YaHei" charset="-122"/>
              </a:rPr>
              <a:t>服务</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数据报</a:t>
            </a:r>
            <a:r>
              <a:rPr lang="zh-CN" altLang="en-US" sz="2400" dirty="0" smtClean="0">
                <a:latin typeface="Microsoft YaHei" charset="-122"/>
                <a:ea typeface="Microsoft YaHei" charset="-122"/>
                <a:cs typeface="Microsoft YaHei" charset="-122"/>
              </a:rPr>
              <a:t>网络与虚</a:t>
            </a:r>
            <a:r>
              <a:rPr lang="zh-CN" altLang="en-US" sz="2400" dirty="0">
                <a:latin typeface="Microsoft YaHei" charset="-122"/>
                <a:ea typeface="Microsoft YaHei" charset="-122"/>
                <a:cs typeface="Microsoft YaHei" charset="-122"/>
              </a:rPr>
              <a:t>电路</a:t>
            </a:r>
            <a:r>
              <a:rPr lang="zh-CN" altLang="en-US" sz="2400" dirty="0" smtClean="0">
                <a:latin typeface="Microsoft YaHei" charset="-122"/>
                <a:ea typeface="Microsoft YaHei" charset="-122"/>
                <a:cs typeface="Microsoft YaHei" charset="-122"/>
              </a:rPr>
              <a:t>网络</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网络互连与网络互连</a:t>
            </a:r>
            <a:r>
              <a:rPr lang="zh-CN" altLang="en-US" sz="2400" dirty="0" smtClean="0">
                <a:latin typeface="Microsoft YaHei" charset="-122"/>
                <a:ea typeface="Microsoft YaHei" charset="-122"/>
                <a:cs typeface="Microsoft YaHei" charset="-122"/>
              </a:rPr>
              <a:t>设备</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网络层拥塞</a:t>
            </a:r>
            <a:r>
              <a:rPr lang="zh-CN" altLang="en-US" sz="2400" dirty="0" smtClean="0">
                <a:latin typeface="Microsoft YaHei" charset="-122"/>
                <a:ea typeface="Microsoft YaHei" charset="-122"/>
                <a:cs typeface="Microsoft YaHei" charset="-122"/>
              </a:rPr>
              <a:t>控制</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Internet </a:t>
            </a:r>
            <a:r>
              <a:rPr lang="zh-CN" altLang="en-US" sz="2400" dirty="0">
                <a:latin typeface="Microsoft YaHei" charset="-122"/>
                <a:ea typeface="Microsoft YaHei" charset="-122"/>
                <a:cs typeface="Microsoft YaHei" charset="-122"/>
              </a:rPr>
              <a:t>网络</a:t>
            </a:r>
            <a:r>
              <a:rPr lang="zh-CN" altLang="en-US" sz="2400" dirty="0" smtClean="0">
                <a:latin typeface="Microsoft YaHei" charset="-122"/>
                <a:ea typeface="Microsoft YaHei" charset="-122"/>
                <a:cs typeface="Microsoft YaHei" charset="-122"/>
              </a:rPr>
              <a:t>层</a:t>
            </a:r>
            <a:endParaRPr lang="zh-CN" altLang="en-US" sz="2400" dirty="0">
              <a:latin typeface="Microsoft YaHei" charset="-122"/>
              <a:ea typeface="Microsoft YaHei" charset="-122"/>
              <a:cs typeface="Microsoft YaHei" charset="-122"/>
            </a:endParaRPr>
          </a:p>
          <a:p>
            <a:pPr>
              <a:lnSpc>
                <a:spcPct val="150000"/>
              </a:lnSpc>
            </a:pPr>
            <a:r>
              <a:rPr lang="zh-CN" altLang="en-US" sz="2400" dirty="0">
                <a:solidFill>
                  <a:srgbClr val="FF0000"/>
                </a:solidFill>
                <a:latin typeface="Microsoft YaHei" charset="-122"/>
                <a:ea typeface="Microsoft YaHei" charset="-122"/>
                <a:cs typeface="Microsoft YaHei" charset="-122"/>
              </a:rPr>
              <a:t>路由算法与路由</a:t>
            </a:r>
            <a:r>
              <a:rPr lang="zh-CN" altLang="en-US" sz="2400" dirty="0" smtClean="0">
                <a:solidFill>
                  <a:srgbClr val="FF0000"/>
                </a:solidFill>
                <a:latin typeface="Microsoft YaHei" charset="-122"/>
                <a:ea typeface="Microsoft YaHei" charset="-122"/>
                <a:cs typeface="Microsoft YaHei" charset="-122"/>
              </a:rPr>
              <a:t>协议</a:t>
            </a:r>
            <a:endParaRPr lang="zh-CN" altLang="en-US" sz="2400" dirty="0">
              <a:solidFill>
                <a:srgbClr val="FF0000"/>
              </a:solidFill>
              <a:latin typeface="Microsoft YaHei" charset="-122"/>
              <a:ea typeface="Microsoft YaHei" charset="-122"/>
              <a:cs typeface="Microsoft YaHei" charset="-122"/>
            </a:endParaRPr>
          </a:p>
        </p:txBody>
      </p:sp>
      <p:sp>
        <p:nvSpPr>
          <p:cNvPr id="8" name="左大括号 7"/>
          <p:cNvSpPr/>
          <p:nvPr/>
        </p:nvSpPr>
        <p:spPr>
          <a:xfrm>
            <a:off x="4996180" y="1604432"/>
            <a:ext cx="284480" cy="30592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213675426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左大括号 14"/>
          <p:cNvSpPr/>
          <p:nvPr/>
        </p:nvSpPr>
        <p:spPr>
          <a:xfrm>
            <a:off x="4600239" y="1727780"/>
            <a:ext cx="458517" cy="272568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Microsoft YaHei" charset="-122"/>
              <a:ea typeface="Microsoft YaHei" charset="-122"/>
              <a:cs typeface="Microsoft YaHei" charset="-122"/>
            </a:endParaRPr>
          </a:p>
        </p:txBody>
      </p:sp>
      <p:sp>
        <p:nvSpPr>
          <p:cNvPr id="16" name="矩形 15"/>
          <p:cNvSpPr/>
          <p:nvPr/>
        </p:nvSpPr>
        <p:spPr>
          <a:xfrm>
            <a:off x="1645584" y="2859789"/>
            <a:ext cx="2954655" cy="461665"/>
          </a:xfrm>
          <a:prstGeom prst="rect">
            <a:avLst/>
          </a:prstGeom>
        </p:spPr>
        <p:txBody>
          <a:bodyPr wrap="none">
            <a:spAutoFit/>
          </a:bodyPr>
          <a:lstStyle/>
          <a:p>
            <a:r>
              <a:rPr lang="zh-CN" altLang="en-US" sz="2400" dirty="0">
                <a:latin typeface="Microsoft YaHei" charset="-122"/>
                <a:ea typeface="Microsoft YaHei" charset="-122"/>
                <a:cs typeface="Microsoft YaHei" charset="-122"/>
                <a:sym typeface="+mn-ea"/>
              </a:rPr>
              <a:t>路由算法与路由协议</a:t>
            </a:r>
          </a:p>
        </p:txBody>
      </p:sp>
      <p:sp>
        <p:nvSpPr>
          <p:cNvPr id="17" name="矩形 16"/>
          <p:cNvSpPr/>
          <p:nvPr/>
        </p:nvSpPr>
        <p:spPr>
          <a:xfrm>
            <a:off x="5058756" y="1659460"/>
            <a:ext cx="3262432" cy="2862322"/>
          </a:xfrm>
          <a:prstGeom prst="rect">
            <a:avLst/>
          </a:prstGeom>
        </p:spPr>
        <p:txBody>
          <a:bodyPr wrap="none">
            <a:spAutoFit/>
          </a:bodyPr>
          <a:lstStyle/>
          <a:p>
            <a:pPr>
              <a:lnSpc>
                <a:spcPct val="150000"/>
              </a:lnSpc>
            </a:pPr>
            <a:r>
              <a:rPr lang="zh-CN" altLang="en-US" sz="2400" dirty="0" smtClean="0">
                <a:latin typeface="Microsoft YaHei" charset="-122"/>
                <a:ea typeface="Microsoft YaHei" charset="-122"/>
                <a:cs typeface="Microsoft YaHei" charset="-122"/>
                <a:sym typeface="+mn-ea"/>
              </a:rPr>
              <a:t>路由选择算法的分类</a:t>
            </a:r>
            <a:endParaRPr lang="en-US" altLang="zh-CN" sz="2400" dirty="0" smtClean="0">
              <a:latin typeface="Microsoft YaHei" charset="-122"/>
              <a:ea typeface="Microsoft YaHei" charset="-122"/>
              <a:cs typeface="Microsoft YaHei" charset="-122"/>
              <a:sym typeface="+mn-ea"/>
            </a:endParaRPr>
          </a:p>
          <a:p>
            <a:pPr>
              <a:lnSpc>
                <a:spcPct val="150000"/>
              </a:lnSpc>
            </a:pPr>
            <a:r>
              <a:rPr lang="zh-CN" altLang="en-US" sz="2400" dirty="0" smtClean="0">
                <a:latin typeface="Microsoft YaHei" charset="-122"/>
                <a:ea typeface="Microsoft YaHei" charset="-122"/>
                <a:cs typeface="Microsoft YaHei" charset="-122"/>
                <a:sym typeface="+mn-ea"/>
              </a:rPr>
              <a:t>链路状态路由选择算法</a:t>
            </a:r>
            <a:endParaRPr lang="en-US" altLang="zh-CN" sz="2400" dirty="0" smtClean="0">
              <a:latin typeface="Microsoft YaHei" charset="-122"/>
              <a:ea typeface="Microsoft YaHei" charset="-122"/>
              <a:cs typeface="Microsoft YaHei" charset="-122"/>
              <a:sym typeface="+mn-ea"/>
            </a:endParaRPr>
          </a:p>
          <a:p>
            <a:pPr>
              <a:lnSpc>
                <a:spcPct val="150000"/>
              </a:lnSpc>
            </a:pPr>
            <a:r>
              <a:rPr lang="zh-CN" altLang="en-US" sz="2400" dirty="0" smtClean="0">
                <a:latin typeface="Microsoft YaHei" charset="-122"/>
                <a:ea typeface="Microsoft YaHei" charset="-122"/>
                <a:cs typeface="Microsoft YaHei" charset="-122"/>
                <a:sym typeface="+mn-ea"/>
              </a:rPr>
              <a:t>距离向量路由选择算法</a:t>
            </a:r>
            <a:endParaRPr lang="en-US" altLang="zh-CN" sz="2400" dirty="0" smtClean="0">
              <a:latin typeface="Microsoft YaHei" charset="-122"/>
              <a:ea typeface="Microsoft YaHei" charset="-122"/>
              <a:cs typeface="Microsoft YaHei" charset="-122"/>
              <a:sym typeface="+mn-ea"/>
            </a:endParaRPr>
          </a:p>
          <a:p>
            <a:pPr>
              <a:lnSpc>
                <a:spcPct val="150000"/>
              </a:lnSpc>
            </a:pPr>
            <a:r>
              <a:rPr lang="zh-CN" altLang="en-US" sz="2400" dirty="0" smtClean="0">
                <a:latin typeface="Microsoft YaHei" charset="-122"/>
                <a:ea typeface="Microsoft YaHei" charset="-122"/>
                <a:cs typeface="Microsoft YaHei" charset="-122"/>
                <a:sym typeface="+mn-ea"/>
              </a:rPr>
              <a:t>层次化路由选择</a:t>
            </a:r>
            <a:endParaRPr lang="en-US" altLang="zh-CN" sz="2400" dirty="0" smtClean="0">
              <a:latin typeface="Microsoft YaHei" charset="-122"/>
              <a:ea typeface="Microsoft YaHei" charset="-122"/>
              <a:cs typeface="Microsoft YaHei" charset="-122"/>
              <a:sym typeface="+mn-ea"/>
            </a:endParaRPr>
          </a:p>
          <a:p>
            <a:pPr>
              <a:lnSpc>
                <a:spcPct val="150000"/>
              </a:lnSpc>
            </a:pPr>
            <a:r>
              <a:rPr lang="en-US" altLang="zh-CN" sz="2400" dirty="0" smtClean="0">
                <a:latin typeface="Microsoft YaHei" charset="-122"/>
                <a:ea typeface="Microsoft YaHei" charset="-122"/>
                <a:cs typeface="Microsoft YaHei" charset="-122"/>
              </a:rPr>
              <a:t>Internet</a:t>
            </a:r>
            <a:r>
              <a:rPr lang="zh-CN" altLang="en-US" sz="2400" dirty="0" smtClean="0">
                <a:latin typeface="Microsoft YaHei" charset="-122"/>
                <a:ea typeface="Microsoft YaHei" charset="-122"/>
                <a:cs typeface="Microsoft YaHei" charset="-122"/>
              </a:rPr>
              <a:t>路由选择协议</a:t>
            </a:r>
            <a:endParaRPr lang="en-US" altLang="zh-CN" sz="2400" dirty="0" smtClean="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08429204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TextBox 40"/>
          <p:cNvSpPr txBox="1"/>
          <p:nvPr/>
        </p:nvSpPr>
        <p:spPr>
          <a:xfrm>
            <a:off x="363705" y="2313479"/>
            <a:ext cx="10864003" cy="2862322"/>
          </a:xfrm>
          <a:prstGeom prst="rect">
            <a:avLst/>
          </a:prstGeom>
          <a:noFill/>
        </p:spPr>
        <p:txBody>
          <a:bodyPr wrap="square" rtlCol="0" anchor="ctr">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将网络抽象为一个带权无向图</a:t>
            </a:r>
            <a:r>
              <a:rPr lang="en-US" altLang="zh-CN" sz="2400" dirty="0">
                <a:latin typeface="微软雅黑" panose="020B0503020204020204" charset="-122"/>
                <a:ea typeface="微软雅黑" panose="020B0503020204020204" charset="-122"/>
                <a:cs typeface="微软雅黑" panose="020B0503020204020204" charset="-122"/>
                <a:sym typeface="+mn-ea"/>
              </a:rPr>
              <a:t>G=(N,E)</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N</a:t>
            </a:r>
            <a:r>
              <a:rPr lang="zh-CN" altLang="en-US" sz="2400" dirty="0">
                <a:latin typeface="微软雅黑" panose="020B0503020204020204" charset="-122"/>
                <a:ea typeface="微软雅黑" panose="020B0503020204020204" charset="-122"/>
                <a:cs typeface="微软雅黑" panose="020B0503020204020204" charset="-122"/>
                <a:sym typeface="+mn-ea"/>
              </a:rPr>
              <a:t>表示结点集合，</a:t>
            </a:r>
            <a:r>
              <a:rPr lang="en-US" altLang="zh-CN" sz="2400" dirty="0">
                <a:latin typeface="微软雅黑" panose="020B0503020204020204" charset="-122"/>
                <a:ea typeface="微软雅黑" panose="020B0503020204020204" charset="-122"/>
                <a:cs typeface="微软雅黑" panose="020B0503020204020204" charset="-122"/>
                <a:sym typeface="+mn-ea"/>
              </a:rPr>
              <a:t>E</a:t>
            </a:r>
            <a:r>
              <a:rPr lang="zh-CN" altLang="en-US" sz="2400" dirty="0">
                <a:latin typeface="微软雅黑" panose="020B0503020204020204" charset="-122"/>
                <a:ea typeface="微软雅黑" panose="020B0503020204020204" charset="-122"/>
                <a:cs typeface="微软雅黑" panose="020B0503020204020204" charset="-122"/>
                <a:sym typeface="+mn-ea"/>
              </a:rPr>
              <a:t>是边的集合</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网络</a:t>
            </a:r>
            <a:r>
              <a:rPr lang="zh-CN" altLang="en-US" sz="2400" dirty="0">
                <a:latin typeface="微软雅黑" panose="020B0503020204020204" charset="-122"/>
                <a:ea typeface="微软雅黑" panose="020B0503020204020204" charset="-122"/>
                <a:cs typeface="微软雅黑" panose="020B0503020204020204" charset="-122"/>
                <a:sym typeface="+mn-ea"/>
              </a:rPr>
              <a:t>中的路由器抽象为图</a:t>
            </a:r>
            <a:r>
              <a:rPr lang="en-US" altLang="zh-CN" sz="2400" dirty="0">
                <a:latin typeface="微软雅黑" panose="020B0503020204020204" charset="-122"/>
                <a:ea typeface="微软雅黑" panose="020B0503020204020204" charset="-122"/>
                <a:cs typeface="微软雅黑" panose="020B0503020204020204" charset="-122"/>
                <a:sym typeface="+mn-ea"/>
              </a:rPr>
              <a:t>G</a:t>
            </a:r>
            <a:r>
              <a:rPr lang="zh-CN" altLang="en-US" sz="2400" dirty="0">
                <a:latin typeface="微软雅黑" panose="020B0503020204020204" charset="-122"/>
                <a:ea typeface="微软雅黑" panose="020B0503020204020204" charset="-122"/>
                <a:cs typeface="微软雅黑" panose="020B0503020204020204" charset="-122"/>
                <a:sym typeface="+mn-ea"/>
              </a:rPr>
              <a:t>的结点，连接两个路由器的网络链路抽象为</a:t>
            </a:r>
            <a:r>
              <a:rPr lang="en-US" altLang="zh-CN" sz="2400" dirty="0">
                <a:latin typeface="微软雅黑" panose="020B0503020204020204" charset="-122"/>
                <a:ea typeface="微软雅黑" panose="020B0503020204020204" charset="-122"/>
                <a:cs typeface="微软雅黑" panose="020B0503020204020204" charset="-122"/>
                <a:sym typeface="+mn-ea"/>
              </a:rPr>
              <a:t>G</a:t>
            </a:r>
            <a:r>
              <a:rPr lang="zh-CN" altLang="en-US" sz="2400" dirty="0">
                <a:latin typeface="微软雅黑" panose="020B0503020204020204" charset="-122"/>
                <a:ea typeface="微软雅黑" panose="020B0503020204020204" charset="-122"/>
                <a:cs typeface="微软雅黑" panose="020B0503020204020204" charset="-122"/>
                <a:sym typeface="+mn-ea"/>
              </a:rPr>
              <a:t>的</a:t>
            </a:r>
            <a:r>
              <a:rPr lang="zh-CN" altLang="en-US" sz="2400" dirty="0" smtClean="0">
                <a:latin typeface="微软雅黑" panose="020B0503020204020204" charset="-122"/>
                <a:ea typeface="微软雅黑" panose="020B0503020204020204" charset="-122"/>
                <a:cs typeface="微软雅黑" panose="020B0503020204020204" charset="-122"/>
                <a:sym typeface="+mn-ea"/>
              </a:rPr>
              <a:t>边。例如：</a:t>
            </a:r>
            <a:r>
              <a:rPr lang="en-US" altLang="zh-CN" sz="2400" dirty="0" smtClean="0">
                <a:latin typeface="微软雅黑" panose="020B0503020204020204" charset="-122"/>
                <a:ea typeface="微软雅黑" panose="020B0503020204020204" charset="-122"/>
                <a:cs typeface="微软雅黑" panose="020B0503020204020204" charset="-122"/>
                <a:sym typeface="+mn-ea"/>
              </a:rPr>
              <a:t>X</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altLang="zh-CN" sz="2400" dirty="0" smtClean="0">
                <a:latin typeface="微软雅黑" panose="020B0503020204020204" charset="-122"/>
                <a:ea typeface="微软雅黑" panose="020B0503020204020204" charset="-122"/>
                <a:cs typeface="微软雅黑" panose="020B0503020204020204" charset="-122"/>
                <a:sym typeface="+mn-ea"/>
              </a:rPr>
              <a:t>Y</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网络</a:t>
            </a:r>
            <a:r>
              <a:rPr lang="zh-CN" altLang="en-US" sz="2400" dirty="0">
                <a:latin typeface="微软雅黑" panose="020B0503020204020204" charset="-122"/>
                <a:ea typeface="微软雅黑" panose="020B0503020204020204" charset="-122"/>
                <a:cs typeface="微软雅黑" panose="020B0503020204020204" charset="-122"/>
                <a:sym typeface="+mn-ea"/>
              </a:rPr>
              <a:t>链路的费用（</a:t>
            </a:r>
            <a:r>
              <a:rPr lang="zh-CN" altLang="en-US" sz="2400" dirty="0" smtClean="0">
                <a:latin typeface="微软雅黑" panose="020B0503020204020204" charset="-122"/>
                <a:ea typeface="微软雅黑" panose="020B0503020204020204" charset="-122"/>
                <a:cs typeface="微软雅黑" panose="020B0503020204020204" charset="-122"/>
                <a:sym typeface="+mn-ea"/>
              </a:rPr>
              <a:t>比如时延）</a:t>
            </a:r>
            <a:r>
              <a:rPr lang="zh-CN" altLang="en-US" sz="2400" dirty="0">
                <a:latin typeface="微软雅黑" panose="020B0503020204020204" charset="-122"/>
                <a:ea typeface="微软雅黑" panose="020B0503020204020204" charset="-122"/>
                <a:cs typeface="微软雅黑" panose="020B0503020204020204" charset="-122"/>
                <a:sym typeface="+mn-ea"/>
              </a:rPr>
              <a:t>抽象为</a:t>
            </a:r>
            <a:r>
              <a:rPr lang="en-US" altLang="zh-CN" sz="2400" dirty="0">
                <a:latin typeface="微软雅黑" panose="020B0503020204020204" charset="-122"/>
                <a:ea typeface="微软雅黑" panose="020B0503020204020204" charset="-122"/>
                <a:cs typeface="微软雅黑" panose="020B0503020204020204" charset="-122"/>
                <a:sym typeface="+mn-ea"/>
              </a:rPr>
              <a:t>G</a:t>
            </a:r>
            <a:r>
              <a:rPr lang="zh-CN" altLang="en-US" sz="2400" dirty="0">
                <a:latin typeface="微软雅黑" panose="020B0503020204020204" charset="-122"/>
                <a:ea typeface="微软雅黑" panose="020B0503020204020204" charset="-122"/>
                <a:cs typeface="微软雅黑" panose="020B0503020204020204" charset="-122"/>
                <a:sym typeface="+mn-ea"/>
              </a:rPr>
              <a:t>中的权</a:t>
            </a:r>
            <a:r>
              <a:rPr lang="zh-CN" altLang="en-US" sz="2400" dirty="0" smtClean="0">
                <a:latin typeface="微软雅黑" panose="020B0503020204020204" charset="-122"/>
                <a:ea typeface="微软雅黑" panose="020B0503020204020204" charset="-122"/>
                <a:cs typeface="微软雅黑" panose="020B0503020204020204" charset="-122"/>
                <a:sym typeface="+mn-ea"/>
              </a:rPr>
              <a:t>值。</a:t>
            </a:r>
            <a:endParaRPr lang="en-US" altLang="zh-CN" sz="2400" dirty="0" smtClean="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例如：</a:t>
            </a:r>
            <a:r>
              <a:rPr lang="en-US" altLang="zh-CN" sz="2400" dirty="0" smtClean="0">
                <a:latin typeface="微软雅黑" panose="020B0503020204020204" charset="-122"/>
                <a:ea typeface="微软雅黑" panose="020B0503020204020204" charset="-122"/>
                <a:cs typeface="微软雅黑" panose="020B0503020204020204" charset="-122"/>
                <a:sym typeface="+mn-ea"/>
              </a:rPr>
              <a:t>10</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altLang="zh-CN" sz="2400" dirty="0" smtClean="0">
                <a:latin typeface="微软雅黑" panose="020B0503020204020204" charset="-122"/>
                <a:ea typeface="微软雅黑" panose="020B0503020204020204" charset="-122"/>
                <a:cs typeface="微软雅黑" panose="020B0503020204020204" charset="-122"/>
                <a:sym typeface="+mn-ea"/>
              </a:rPr>
              <a:t>100</a:t>
            </a:r>
          </a:p>
        </p:txBody>
      </p:sp>
      <p:sp>
        <p:nvSpPr>
          <p:cNvPr id="15" name="左大括号 14"/>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6" name="矩形 15"/>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7" name="矩形 16"/>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9" name="文本框 18"/>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一、</a:t>
            </a:r>
            <a:r>
              <a:rPr lang="zh-CN" altLang="en-US" sz="2400" dirty="0" smtClean="0">
                <a:latin typeface="Microsoft YaHei" charset="-122"/>
                <a:ea typeface="Microsoft YaHei" charset="-122"/>
                <a:cs typeface="Microsoft YaHei" charset="-122"/>
              </a:rPr>
              <a:t>带权无向图</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0" name="文本框 19"/>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pic>
        <p:nvPicPr>
          <p:cNvPr id="29" name="图片 28"/>
          <p:cNvPicPr>
            <a:picLocks noChangeAspect="1"/>
          </p:cNvPicPr>
          <p:nvPr/>
        </p:nvPicPr>
        <p:blipFill>
          <a:blip r:embed="rId4"/>
          <a:stretch>
            <a:fillRect/>
          </a:stretch>
        </p:blipFill>
        <p:spPr>
          <a:xfrm>
            <a:off x="8317715" y="4128734"/>
            <a:ext cx="3806948" cy="2621262"/>
          </a:xfrm>
          <a:prstGeom prst="rect">
            <a:avLst/>
          </a:prstGeom>
        </p:spPr>
      </p:pic>
    </p:spTree>
    <p:extLst>
      <p:ext uri="{BB962C8B-B14F-4D97-AF65-F5344CB8AC3E}">
        <p14:creationId xmlns:p14="http://schemas.microsoft.com/office/powerpoint/2010/main" val="28900614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TextBox 40"/>
          <p:cNvSpPr txBox="1"/>
          <p:nvPr/>
        </p:nvSpPr>
        <p:spPr>
          <a:xfrm>
            <a:off x="363705" y="2590478"/>
            <a:ext cx="10864003" cy="2308324"/>
          </a:xfrm>
          <a:prstGeom prst="rect">
            <a:avLst/>
          </a:prstGeom>
          <a:noFill/>
        </p:spPr>
        <p:txBody>
          <a:bodyPr wrap="square" rtlCol="0" anchor="ctr">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如果两个结点间有</a:t>
            </a:r>
            <a:r>
              <a:rPr lang="zh-CN" altLang="en-US" sz="2400" dirty="0" smtClean="0">
                <a:latin typeface="微软雅黑" panose="020B0503020204020204" charset="-122"/>
                <a:ea typeface="微软雅黑" panose="020B0503020204020204" charset="-122"/>
                <a:cs typeface="微软雅黑" panose="020B0503020204020204" charset="-122"/>
                <a:sym typeface="+mn-ea"/>
              </a:rPr>
              <a:t>边，例如</a:t>
            </a:r>
            <a:r>
              <a:rPr lang="zh-CN" altLang="en-US" sz="2400" dirty="0">
                <a:latin typeface="微软雅黑" panose="020B0503020204020204" charset="-122"/>
                <a:ea typeface="微软雅黑" panose="020B0503020204020204" charset="-122"/>
                <a:cs typeface="微软雅黑" panose="020B0503020204020204" charset="-122"/>
                <a:sym typeface="+mn-ea"/>
              </a:rPr>
              <a:t>从结点</a:t>
            </a:r>
            <a:r>
              <a:rPr lang="en-US" altLang="zh-CN" sz="2400" dirty="0">
                <a:latin typeface="微软雅黑" panose="020B0503020204020204" charset="-122"/>
                <a:ea typeface="微软雅黑" panose="020B0503020204020204" charset="-122"/>
                <a:cs typeface="微软雅黑" panose="020B0503020204020204" charset="-122"/>
                <a:sym typeface="+mn-ea"/>
              </a:rPr>
              <a:t>X</a:t>
            </a:r>
            <a:r>
              <a:rPr lang="zh-CN" altLang="en-US" sz="2400" dirty="0">
                <a:latin typeface="微软雅黑" panose="020B0503020204020204" charset="-122"/>
                <a:ea typeface="微软雅黑" panose="020B0503020204020204" charset="-122"/>
                <a:cs typeface="微软雅黑" panose="020B0503020204020204" charset="-122"/>
                <a:sym typeface="+mn-ea"/>
              </a:rPr>
              <a:t>到结点</a:t>
            </a:r>
            <a:r>
              <a:rPr lang="en-US" altLang="zh-CN" sz="2400" dirty="0" smtClean="0">
                <a:latin typeface="微软雅黑" panose="020B0503020204020204" charset="-122"/>
                <a:ea typeface="微软雅黑" panose="020B0503020204020204" charset="-122"/>
                <a:cs typeface="微软雅黑" panose="020B0503020204020204" charset="-122"/>
                <a:sym typeface="+mn-ea"/>
              </a:rPr>
              <a:t>Y</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则从结点</a:t>
            </a:r>
            <a:r>
              <a:rPr lang="en-US" altLang="zh-CN" sz="2400" dirty="0" smtClean="0">
                <a:latin typeface="微软雅黑" panose="020B0503020204020204" charset="-122"/>
                <a:ea typeface="微软雅黑" panose="020B0503020204020204" charset="-122"/>
                <a:cs typeface="微软雅黑" panose="020B0503020204020204" charset="-122"/>
                <a:sym typeface="+mn-ea"/>
              </a:rPr>
              <a:t>X</a:t>
            </a:r>
            <a:r>
              <a:rPr lang="zh-CN" altLang="en-US" sz="2400" dirty="0">
                <a:latin typeface="微软雅黑" panose="020B0503020204020204" charset="-122"/>
                <a:ea typeface="微软雅黑" panose="020B0503020204020204" charset="-122"/>
                <a:cs typeface="微软雅黑" panose="020B0503020204020204" charset="-122"/>
                <a:sym typeface="+mn-ea"/>
              </a:rPr>
              <a:t>到结点</a:t>
            </a:r>
            <a:r>
              <a:rPr lang="en-US" altLang="zh-CN" sz="2400" dirty="0" smtClean="0">
                <a:latin typeface="微软雅黑" panose="020B0503020204020204" charset="-122"/>
                <a:ea typeface="微软雅黑" panose="020B0503020204020204" charset="-122"/>
                <a:cs typeface="微软雅黑" panose="020B0503020204020204" charset="-122"/>
                <a:sym typeface="+mn-ea"/>
              </a:rPr>
              <a:t>Y</a:t>
            </a:r>
            <a:r>
              <a:rPr lang="zh-CN" altLang="en-US" sz="2400" dirty="0" smtClean="0">
                <a:latin typeface="微软雅黑" panose="020B0503020204020204" charset="-122"/>
                <a:ea typeface="微软雅黑" panose="020B0503020204020204" charset="-122"/>
                <a:cs typeface="微软雅黑" panose="020B0503020204020204" charset="-122"/>
                <a:sym typeface="+mn-ea"/>
              </a:rPr>
              <a:t>耗费</a:t>
            </a:r>
            <a:r>
              <a:rPr lang="zh-CN" altLang="en-US" sz="2400" dirty="0">
                <a:latin typeface="微软雅黑" panose="020B0503020204020204" charset="-122"/>
                <a:ea typeface="微软雅黑" panose="020B0503020204020204" charset="-122"/>
                <a:cs typeface="微软雅黑" panose="020B0503020204020204" charset="-122"/>
                <a:sym typeface="+mn-ea"/>
              </a:rPr>
              <a:t>的费用记做</a:t>
            </a:r>
            <a:r>
              <a:rPr lang="en-US" altLang="zh-CN" sz="2400" dirty="0">
                <a:latin typeface="微软雅黑" panose="020B0503020204020204" charset="-122"/>
                <a:ea typeface="微软雅黑" panose="020B0503020204020204" charset="-122"/>
                <a:cs typeface="微软雅黑" panose="020B0503020204020204" charset="-122"/>
                <a:sym typeface="+mn-ea"/>
              </a:rPr>
              <a:t>C(X,Y</a:t>
            </a:r>
            <a:r>
              <a:rPr lang="en-US" altLang="zh-CN" sz="2400" dirty="0" smtClean="0">
                <a:latin typeface="微软雅黑" panose="020B0503020204020204" charset="-122"/>
                <a:ea typeface="微软雅黑" panose="020B0503020204020204" charset="-122"/>
                <a:cs typeface="微软雅黑" panose="020B0503020204020204" charset="-122"/>
                <a:sym typeface="+mn-ea"/>
              </a:rPr>
              <a:t>)=10</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如果</a:t>
            </a:r>
            <a:r>
              <a:rPr lang="zh-CN" altLang="en-US" sz="2400" dirty="0">
                <a:latin typeface="微软雅黑" panose="020B0503020204020204" charset="-122"/>
                <a:ea typeface="微软雅黑" panose="020B0503020204020204" charset="-122"/>
                <a:cs typeface="微软雅黑" panose="020B0503020204020204" charset="-122"/>
                <a:sym typeface="+mn-ea"/>
              </a:rPr>
              <a:t>两个结点间没有</a:t>
            </a:r>
            <a:r>
              <a:rPr lang="zh-CN" altLang="en-US" sz="2400" dirty="0" smtClean="0">
                <a:latin typeface="微软雅黑" panose="020B0503020204020204" charset="-122"/>
                <a:ea typeface="微软雅黑" panose="020B0503020204020204" charset="-122"/>
                <a:cs typeface="微软雅黑" panose="020B0503020204020204" charset="-122"/>
                <a:sym typeface="+mn-ea"/>
              </a:rPr>
              <a:t>边，例如结点</a:t>
            </a:r>
            <a:r>
              <a:rPr lang="en-US" altLang="zh-CN" sz="2400" dirty="0" smtClean="0">
                <a:latin typeface="微软雅黑" panose="020B0503020204020204" charset="-122"/>
                <a:ea typeface="微软雅黑" panose="020B0503020204020204" charset="-122"/>
                <a:cs typeface="微软雅黑" panose="020B0503020204020204" charset="-122"/>
                <a:sym typeface="+mn-ea"/>
              </a:rPr>
              <a:t>X</a:t>
            </a:r>
            <a:r>
              <a:rPr lang="zh-CN" altLang="en-US" sz="2400" dirty="0" smtClean="0">
                <a:latin typeface="微软雅黑" panose="020B0503020204020204" charset="-122"/>
                <a:ea typeface="微软雅黑" panose="020B0503020204020204" charset="-122"/>
                <a:cs typeface="微软雅黑" panose="020B0503020204020204" charset="-122"/>
                <a:sym typeface="+mn-ea"/>
              </a:rPr>
              <a:t>到结点</a:t>
            </a:r>
            <a:r>
              <a:rPr lang="en-US" altLang="zh-CN" sz="2400" dirty="0" smtClean="0">
                <a:latin typeface="微软雅黑" panose="020B0503020204020204" charset="-122"/>
                <a:ea typeface="微软雅黑" panose="020B0503020204020204" charset="-122"/>
                <a:cs typeface="微软雅黑" panose="020B0503020204020204" charset="-122"/>
                <a:sym typeface="+mn-ea"/>
              </a:rPr>
              <a:t>U</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则从结点</a:t>
            </a:r>
            <a:r>
              <a:rPr lang="en-US" altLang="zh-CN" sz="2400" dirty="0">
                <a:latin typeface="微软雅黑" panose="020B0503020204020204" charset="-122"/>
                <a:ea typeface="微软雅黑" panose="020B0503020204020204" charset="-122"/>
                <a:cs typeface="微软雅黑" panose="020B0503020204020204" charset="-122"/>
                <a:sym typeface="+mn-ea"/>
              </a:rPr>
              <a:t>X</a:t>
            </a:r>
            <a:r>
              <a:rPr lang="zh-CN" altLang="en-US" sz="2400" dirty="0">
                <a:latin typeface="微软雅黑" panose="020B0503020204020204" charset="-122"/>
                <a:ea typeface="微软雅黑" panose="020B0503020204020204" charset="-122"/>
                <a:cs typeface="微软雅黑" panose="020B0503020204020204" charset="-122"/>
                <a:sym typeface="+mn-ea"/>
              </a:rPr>
              <a:t>到</a:t>
            </a:r>
            <a:r>
              <a:rPr lang="zh-CN" altLang="en-US" sz="2400" dirty="0" smtClean="0">
                <a:latin typeface="微软雅黑" panose="020B0503020204020204" charset="-122"/>
                <a:ea typeface="微软雅黑" panose="020B0503020204020204" charset="-122"/>
                <a:cs typeface="微软雅黑" panose="020B0503020204020204" charset="-122"/>
                <a:sym typeface="+mn-ea"/>
              </a:rPr>
              <a:t>结点</a:t>
            </a:r>
            <a:r>
              <a:rPr lang="en-US" altLang="zh-CN" sz="2400" dirty="0" smtClean="0">
                <a:latin typeface="微软雅黑" panose="020B0503020204020204" charset="-122"/>
                <a:ea typeface="微软雅黑" panose="020B0503020204020204" charset="-122"/>
                <a:cs typeface="微软雅黑" panose="020B0503020204020204" charset="-122"/>
                <a:sym typeface="+mn-ea"/>
              </a:rPr>
              <a:t>U</a:t>
            </a:r>
            <a:r>
              <a:rPr lang="zh-CN" altLang="en-US" sz="2400" dirty="0" smtClean="0">
                <a:latin typeface="微软雅黑" panose="020B0503020204020204" charset="-122"/>
                <a:ea typeface="微软雅黑" panose="020B0503020204020204" charset="-122"/>
                <a:cs typeface="微软雅黑" panose="020B0503020204020204" charset="-122"/>
                <a:sym typeface="+mn-ea"/>
              </a:rPr>
              <a:t>耗费</a:t>
            </a:r>
            <a:r>
              <a:rPr lang="zh-CN" altLang="en-US" sz="2400" dirty="0">
                <a:latin typeface="微软雅黑" panose="020B0503020204020204" charset="-122"/>
                <a:ea typeface="微软雅黑" panose="020B0503020204020204" charset="-122"/>
                <a:cs typeface="微软雅黑" panose="020B0503020204020204" charset="-122"/>
                <a:sym typeface="+mn-ea"/>
              </a:rPr>
              <a:t>的费用记做</a:t>
            </a:r>
            <a:r>
              <a:rPr lang="en-US" altLang="zh-CN" sz="2400" dirty="0" smtClean="0">
                <a:latin typeface="微软雅黑" panose="020B0503020204020204" charset="-122"/>
                <a:ea typeface="微软雅黑" panose="020B0503020204020204" charset="-122"/>
                <a:cs typeface="微软雅黑" panose="020B0503020204020204" charset="-122"/>
                <a:sym typeface="+mn-ea"/>
              </a:rPr>
              <a:t>C(X,U)=∞</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15" name="左大括号 14"/>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6" name="矩形 15"/>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7" name="矩形 16"/>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9" name="文本框 18"/>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一、</a:t>
            </a:r>
            <a:r>
              <a:rPr lang="zh-CN" altLang="en-US" sz="2400" dirty="0" smtClean="0">
                <a:latin typeface="Microsoft YaHei" charset="-122"/>
                <a:ea typeface="Microsoft YaHei" charset="-122"/>
                <a:cs typeface="Microsoft YaHei" charset="-122"/>
              </a:rPr>
              <a:t>带权无向图</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0" name="文本框 19"/>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pic>
        <p:nvPicPr>
          <p:cNvPr id="29" name="图片 28"/>
          <p:cNvPicPr>
            <a:picLocks noChangeAspect="1"/>
          </p:cNvPicPr>
          <p:nvPr/>
        </p:nvPicPr>
        <p:blipFill>
          <a:blip r:embed="rId4"/>
          <a:stretch>
            <a:fillRect/>
          </a:stretch>
        </p:blipFill>
        <p:spPr>
          <a:xfrm>
            <a:off x="8317715" y="4128734"/>
            <a:ext cx="3806948" cy="2621262"/>
          </a:xfrm>
          <a:prstGeom prst="rect">
            <a:avLst/>
          </a:prstGeom>
        </p:spPr>
      </p:pic>
    </p:spTree>
    <p:extLst>
      <p:ext uri="{BB962C8B-B14F-4D97-AF65-F5344CB8AC3E}">
        <p14:creationId xmlns:p14="http://schemas.microsoft.com/office/powerpoint/2010/main" val="2902693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文本框 12"/>
          <p:cNvSpPr txBox="1"/>
          <p:nvPr/>
        </p:nvSpPr>
        <p:spPr>
          <a:xfrm>
            <a:off x="2261292" y="3201063"/>
            <a:ext cx="2937427"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rPr>
              <a:t>是否需要</a:t>
            </a:r>
            <a:r>
              <a:rPr lang="zh-CN" altLang="en-US" sz="2400" smtClean="0">
                <a:latin typeface="微软雅黑" panose="020B0503020204020204" charset="-122"/>
                <a:ea typeface="微软雅黑" panose="020B0503020204020204" charset="-122"/>
              </a:rPr>
              <a:t>全局信息</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静态动态</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是否敏感</a:t>
            </a:r>
            <a:endParaRPr lang="zh-CN" altLang="en-US" sz="2400" dirty="0">
              <a:latin typeface="微软雅黑" panose="020B0503020204020204" charset="-122"/>
              <a:ea typeface="微软雅黑" panose="020B0503020204020204" charset="-122"/>
            </a:endParaRPr>
          </a:p>
        </p:txBody>
      </p:sp>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smtClean="0">
                <a:latin typeface="Microsoft YaHei" charset="-122"/>
                <a:ea typeface="Microsoft YaHei" charset="-122"/>
                <a:cs typeface="Microsoft YaHei" charset="-122"/>
              </a:rPr>
              <a:t>路由选择算法的分类</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 1"/>
          <p:cNvSpPr/>
          <p:nvPr/>
        </p:nvSpPr>
        <p:spPr>
          <a:xfrm>
            <a:off x="363705" y="3755061"/>
            <a:ext cx="1415772" cy="646331"/>
          </a:xfrm>
          <a:prstGeom prst="rect">
            <a:avLst/>
          </a:prstGeom>
        </p:spPr>
        <p:txBody>
          <a:bodyPr wrap="none">
            <a:spAutoFit/>
          </a:bodyPr>
          <a:lstStyle/>
          <a:p>
            <a:pPr>
              <a:lnSpc>
                <a:spcPct val="150000"/>
              </a:lnSpc>
            </a:pPr>
            <a:r>
              <a:rPr lang="zh-CN" altLang="en-US" sz="2400" dirty="0">
                <a:latin typeface="微软雅黑" panose="020B0503020204020204" charset="-122"/>
                <a:ea typeface="微软雅黑" panose="020B0503020204020204" charset="-122"/>
              </a:rPr>
              <a:t>分类标</a:t>
            </a:r>
            <a:r>
              <a:rPr lang="zh-CN" altLang="en-US" sz="2400" dirty="0" smtClean="0">
                <a:latin typeface="微软雅黑" panose="020B0503020204020204" charset="-122"/>
                <a:ea typeface="微软雅黑" panose="020B0503020204020204" charset="-122"/>
              </a:rPr>
              <a:t>椎</a:t>
            </a:r>
            <a:endParaRPr lang="en-US" altLang="zh-CN" sz="2400" dirty="0">
              <a:latin typeface="微软雅黑" panose="020B0503020204020204" charset="-122"/>
              <a:ea typeface="微软雅黑" panose="020B0503020204020204" charset="-122"/>
            </a:endParaRPr>
          </a:p>
        </p:txBody>
      </p:sp>
      <p:sp>
        <p:nvSpPr>
          <p:cNvPr id="19" name="左大括号 18"/>
          <p:cNvSpPr/>
          <p:nvPr/>
        </p:nvSpPr>
        <p:spPr>
          <a:xfrm>
            <a:off x="1942553" y="3316517"/>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980786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文本框 12"/>
          <p:cNvSpPr txBox="1"/>
          <p:nvPr/>
        </p:nvSpPr>
        <p:spPr>
          <a:xfrm>
            <a:off x="2261292" y="3201063"/>
            <a:ext cx="2937427"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rPr>
              <a:t>是否需要全局信息</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solidFill>
                  <a:schemeClr val="bg1">
                    <a:lumMod val="85000"/>
                  </a:schemeClr>
                </a:solidFill>
                <a:latin typeface="微软雅黑" panose="020B0503020204020204" charset="-122"/>
                <a:ea typeface="微软雅黑" panose="020B0503020204020204" charset="-122"/>
              </a:rPr>
              <a:t>静态动态</a:t>
            </a:r>
            <a:endParaRPr lang="en-US" altLang="zh-CN" sz="2400" dirty="0" smtClean="0">
              <a:solidFill>
                <a:schemeClr val="bg1">
                  <a:lumMod val="85000"/>
                </a:schemeClr>
              </a:solidFill>
              <a:latin typeface="微软雅黑" panose="020B0503020204020204" charset="-122"/>
              <a:ea typeface="微软雅黑" panose="020B0503020204020204" charset="-122"/>
            </a:endParaRPr>
          </a:p>
          <a:p>
            <a:pPr>
              <a:lnSpc>
                <a:spcPct val="150000"/>
              </a:lnSpc>
            </a:pPr>
            <a:r>
              <a:rPr lang="zh-CN" altLang="en-US" sz="2400" dirty="0" smtClean="0">
                <a:solidFill>
                  <a:schemeClr val="bg1">
                    <a:lumMod val="85000"/>
                  </a:schemeClr>
                </a:solidFill>
                <a:latin typeface="微软雅黑" panose="020B0503020204020204" charset="-122"/>
                <a:ea typeface="微软雅黑" panose="020B0503020204020204" charset="-122"/>
              </a:rPr>
              <a:t>是否敏感</a:t>
            </a:r>
            <a:endParaRPr lang="zh-CN" altLang="en-US" sz="2400" dirty="0">
              <a:solidFill>
                <a:schemeClr val="bg1">
                  <a:lumMod val="85000"/>
                </a:schemeClr>
              </a:solidFill>
              <a:latin typeface="微软雅黑" panose="020B0503020204020204" charset="-122"/>
              <a:ea typeface="微软雅黑" panose="020B0503020204020204" charset="-122"/>
            </a:endParaRPr>
          </a:p>
        </p:txBody>
      </p:sp>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smtClean="0">
                <a:latin typeface="Microsoft YaHei" charset="-122"/>
                <a:ea typeface="Microsoft YaHei" charset="-122"/>
                <a:cs typeface="Microsoft YaHei" charset="-122"/>
              </a:rPr>
              <a:t>路由选择算法的分类</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 1"/>
          <p:cNvSpPr/>
          <p:nvPr/>
        </p:nvSpPr>
        <p:spPr>
          <a:xfrm>
            <a:off x="363705" y="3755061"/>
            <a:ext cx="1415772" cy="646331"/>
          </a:xfrm>
          <a:prstGeom prst="rect">
            <a:avLst/>
          </a:prstGeom>
        </p:spPr>
        <p:txBody>
          <a:bodyPr wrap="none">
            <a:spAutoFit/>
          </a:bodyPr>
          <a:lstStyle/>
          <a:p>
            <a:pPr>
              <a:lnSpc>
                <a:spcPct val="150000"/>
              </a:lnSpc>
            </a:pPr>
            <a:r>
              <a:rPr lang="zh-CN" altLang="en-US" sz="2400" dirty="0">
                <a:latin typeface="微软雅黑" panose="020B0503020204020204" charset="-122"/>
                <a:ea typeface="微软雅黑" panose="020B0503020204020204" charset="-122"/>
              </a:rPr>
              <a:t>分类标</a:t>
            </a:r>
            <a:r>
              <a:rPr lang="zh-CN" altLang="en-US" sz="2400" dirty="0" smtClean="0">
                <a:latin typeface="微软雅黑" panose="020B0503020204020204" charset="-122"/>
                <a:ea typeface="微软雅黑" panose="020B0503020204020204" charset="-122"/>
              </a:rPr>
              <a:t>椎</a:t>
            </a:r>
            <a:endParaRPr lang="en-US" altLang="zh-CN" sz="2400" dirty="0">
              <a:latin typeface="微软雅黑" panose="020B0503020204020204" charset="-122"/>
              <a:ea typeface="微软雅黑" panose="020B0503020204020204" charset="-122"/>
            </a:endParaRPr>
          </a:p>
        </p:txBody>
      </p:sp>
      <p:sp>
        <p:nvSpPr>
          <p:cNvPr id="19" name="左大括号 18"/>
          <p:cNvSpPr/>
          <p:nvPr/>
        </p:nvSpPr>
        <p:spPr>
          <a:xfrm>
            <a:off x="1942553" y="3316517"/>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 name="矩形 2"/>
          <p:cNvSpPr/>
          <p:nvPr/>
        </p:nvSpPr>
        <p:spPr>
          <a:xfrm>
            <a:off x="5055283" y="2647066"/>
            <a:ext cx="3262432" cy="1754326"/>
          </a:xfrm>
          <a:prstGeom prst="rect">
            <a:avLst/>
          </a:prstGeom>
        </p:spPr>
        <p:txBody>
          <a:bodyPr wrap="none">
            <a:spAutoFit/>
          </a:bodyPr>
          <a:lstStyle/>
          <a:p>
            <a:pPr>
              <a:lnSpc>
                <a:spcPct val="150000"/>
              </a:lnSpc>
            </a:pPr>
            <a:r>
              <a:rPr lang="zh-CN" altLang="en-US" sz="2400" dirty="0">
                <a:solidFill>
                  <a:srgbClr val="FF0000"/>
                </a:solidFill>
                <a:latin typeface="微软雅黑" panose="020B0503020204020204" charset="-122"/>
                <a:ea typeface="微软雅黑" panose="020B0503020204020204" charset="-122"/>
              </a:rPr>
              <a:t>需要</a:t>
            </a:r>
            <a:r>
              <a:rPr lang="zh-CN" altLang="en-US" sz="2400" dirty="0">
                <a:latin typeface="微软雅黑" panose="020B0503020204020204" charset="-122"/>
                <a:ea typeface="微软雅黑" panose="020B0503020204020204" charset="-122"/>
              </a:rPr>
              <a:t>网络的完整</a:t>
            </a:r>
            <a:r>
              <a:rPr lang="zh-CN" altLang="en-US" sz="2400" dirty="0" smtClean="0">
                <a:latin typeface="微软雅黑" panose="020B0503020204020204" charset="-122"/>
                <a:ea typeface="微软雅黑" panose="020B0503020204020204" charset="-122"/>
              </a:rPr>
              <a:t>信息</a:t>
            </a:r>
            <a:endParaRPr lang="en-US" altLang="zh-CN" sz="2400" dirty="0" smtClean="0">
              <a:latin typeface="微软雅黑" panose="020B0503020204020204" charset="-122"/>
              <a:ea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solidFill>
                  <a:srgbClr val="FF0000"/>
                </a:solidFill>
                <a:latin typeface="微软雅黑" panose="020B0503020204020204" charset="-122"/>
                <a:ea typeface="微软雅黑" panose="020B0503020204020204" charset="-122"/>
              </a:rPr>
              <a:t>不需要</a:t>
            </a:r>
            <a:r>
              <a:rPr lang="zh-CN" altLang="en-US" sz="2400" dirty="0">
                <a:latin typeface="微软雅黑" panose="020B0503020204020204" charset="-122"/>
                <a:ea typeface="微软雅黑" panose="020B0503020204020204" charset="-122"/>
              </a:rPr>
              <a:t>网络的完整</a:t>
            </a:r>
            <a:r>
              <a:rPr lang="zh-CN" altLang="en-US" sz="2400" dirty="0" smtClean="0">
                <a:latin typeface="微软雅黑" panose="020B0503020204020204" charset="-122"/>
                <a:ea typeface="微软雅黑" panose="020B0503020204020204" charset="-122"/>
              </a:rPr>
              <a:t>信息</a:t>
            </a:r>
            <a:endParaRPr lang="zh-CN" altLang="en-US" sz="2400" dirty="0">
              <a:latin typeface="微软雅黑" panose="020B0503020204020204" charset="-122"/>
              <a:ea typeface="微软雅黑" panose="020B0503020204020204" charset="-122"/>
            </a:endParaRPr>
          </a:p>
        </p:txBody>
      </p:sp>
      <p:sp>
        <p:nvSpPr>
          <p:cNvPr id="11" name="左大括号 10"/>
          <p:cNvSpPr/>
          <p:nvPr/>
        </p:nvSpPr>
        <p:spPr>
          <a:xfrm>
            <a:off x="4736544" y="2878543"/>
            <a:ext cx="318739" cy="14125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3274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24342" y="2054864"/>
            <a:ext cx="10345775" cy="1754326"/>
          </a:xfrm>
          <a:prstGeom prst="rect">
            <a:avLst/>
          </a:prstGeom>
          <a:noFill/>
        </p:spPr>
        <p:txBody>
          <a:bodyPr wrap="square" rtlCol="0">
            <a:spAutoFit/>
          </a:bodyPr>
          <a:lstStyle/>
          <a:p>
            <a:pPr>
              <a:lnSpc>
                <a:spcPct val="150000"/>
              </a:lnSpc>
            </a:pPr>
            <a:r>
              <a:rPr lang="zh-CN" altLang="en-US" sz="2400" dirty="0" smtClean="0">
                <a:solidFill>
                  <a:schemeClr val="tx1"/>
                </a:solidFill>
                <a:latin typeface="微软雅黑" panose="020B0503020204020204" charset="-122"/>
                <a:ea typeface="微软雅黑" panose="020B0503020204020204" charset="-122"/>
              </a:rPr>
              <a:t>子网掩码：定义一个子网的</a:t>
            </a:r>
            <a:r>
              <a:rPr lang="zh-CN" altLang="en-US" sz="2400" b="1" dirty="0" smtClean="0">
                <a:solidFill>
                  <a:srgbClr val="FF0000"/>
                </a:solidFill>
                <a:latin typeface="微软雅黑" panose="020B0503020204020204" charset="-122"/>
                <a:ea typeface="微软雅黑" panose="020B0503020204020204" charset="-122"/>
              </a:rPr>
              <a:t>网络前缀长度</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子网掩码位数：</a:t>
            </a:r>
            <a:r>
              <a:rPr lang="en-US" altLang="zh-CN" sz="2400" dirty="0" smtClean="0">
                <a:latin typeface="微软雅黑" panose="020B0503020204020204" charset="-122"/>
                <a:ea typeface="微软雅黑" panose="020B0503020204020204" charset="-122"/>
              </a:rPr>
              <a:t>32</a:t>
            </a:r>
            <a:r>
              <a:rPr lang="zh-CN" altLang="en-US" sz="2400" dirty="0" smtClean="0">
                <a:latin typeface="微软雅黑" panose="020B0503020204020204" charset="-122"/>
                <a:ea typeface="微软雅黑" panose="020B0503020204020204" charset="-122"/>
              </a:rPr>
              <a:t>位。</a:t>
            </a: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书写形式：二进制，点分十进制。</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rPr>
              <a:t> 取值规则：对应前缀，全部为</a:t>
            </a:r>
            <a:r>
              <a:rPr lang="en-US" altLang="zh-CN" sz="2400" dirty="0" smtClean="0">
                <a:solidFill>
                  <a:schemeClr val="tx1"/>
                </a:solidFill>
                <a:latin typeface="微软雅黑" panose="020B0503020204020204" charset="-122"/>
                <a:ea typeface="微软雅黑" panose="020B0503020204020204" charset="-122"/>
              </a:rPr>
              <a:t>1</a:t>
            </a:r>
            <a:r>
              <a:rPr lang="zh-CN" altLang="en-US" sz="2400" dirty="0" smtClean="0">
                <a:solidFill>
                  <a:schemeClr val="tx1"/>
                </a:solidFill>
                <a:latin typeface="微软雅黑" panose="020B0503020204020204" charset="-122"/>
                <a:ea typeface="微软雅黑" panose="020B0503020204020204" charset="-122"/>
              </a:rPr>
              <a:t>。对应后缀，全部为</a:t>
            </a:r>
            <a:r>
              <a:rPr lang="en-US" altLang="zh-CN" sz="2400" dirty="0" smtClean="0">
                <a:solidFill>
                  <a:schemeClr val="tx1"/>
                </a:solidFill>
                <a:latin typeface="微软雅黑" panose="020B0503020204020204" charset="-122"/>
                <a:ea typeface="微软雅黑" panose="020B0503020204020204" charset="-122"/>
              </a:rPr>
              <a:t>0</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p:txBody>
      </p:sp>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4" name="矩形 2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9"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graphicFrame>
        <p:nvGraphicFramePr>
          <p:cNvPr id="30" name="表格 29"/>
          <p:cNvGraphicFramePr>
            <a:graphicFrameLocks noGrp="1"/>
          </p:cNvGraphicFramePr>
          <p:nvPr>
            <p:extLst>
              <p:ext uri="{D42A27DB-BD31-4B8C-83A1-F6EECF244321}">
                <p14:modId xmlns:p14="http://schemas.microsoft.com/office/powerpoint/2010/main" val="825293768"/>
              </p:ext>
            </p:extLst>
          </p:nvPr>
        </p:nvGraphicFramePr>
        <p:xfrm>
          <a:off x="2846513" y="3947739"/>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115482803"/>
              </p:ext>
            </p:extLst>
          </p:nvPr>
        </p:nvGraphicFramePr>
        <p:xfrm>
          <a:off x="5055037" y="3947739"/>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1741736780"/>
              </p:ext>
            </p:extLst>
          </p:nvPr>
        </p:nvGraphicFramePr>
        <p:xfrm>
          <a:off x="7263561" y="3947739"/>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020469203"/>
              </p:ext>
            </p:extLst>
          </p:nvPr>
        </p:nvGraphicFramePr>
        <p:xfrm>
          <a:off x="9472085" y="3947739"/>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sp>
        <p:nvSpPr>
          <p:cNvPr id="35" name="TextBox 5"/>
          <p:cNvSpPr txBox="1"/>
          <p:nvPr/>
        </p:nvSpPr>
        <p:spPr>
          <a:xfrm>
            <a:off x="5260163" y="4734659"/>
            <a:ext cx="1035411" cy="458908"/>
          </a:xfrm>
          <a:prstGeom prst="rect">
            <a:avLst/>
          </a:prstGeom>
          <a:noFill/>
        </p:spPr>
        <p:txBody>
          <a:bodyPr wrap="square" rtlCol="0">
            <a:spAutoFit/>
          </a:bodyPr>
          <a:lstStyle/>
          <a:p>
            <a:pPr algn="ctr">
              <a:lnSpc>
                <a:spcPct val="150000"/>
              </a:lnSpc>
            </a:pPr>
            <a:r>
              <a:rPr lang="zh-CN" altLang="en-US" smtClean="0">
                <a:latin typeface="微软雅黑" panose="020B0503020204020204" charset="-122"/>
                <a:ea typeface="微软雅黑" panose="020B0503020204020204" charset="-122"/>
                <a:cs typeface="微软雅黑" panose="020B0503020204020204" charset="-122"/>
              </a:rPr>
              <a:t>前缀</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36" name="直线箭头连接符 35"/>
          <p:cNvCxnSpPr/>
          <p:nvPr/>
        </p:nvCxnSpPr>
        <p:spPr>
          <a:xfrm>
            <a:off x="2846513" y="4701271"/>
            <a:ext cx="639189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5"/>
          <p:cNvSpPr txBox="1"/>
          <p:nvPr/>
        </p:nvSpPr>
        <p:spPr>
          <a:xfrm>
            <a:off x="9602199" y="4734659"/>
            <a:ext cx="2088152" cy="458908"/>
          </a:xfrm>
          <a:prstGeom prst="rect">
            <a:avLst/>
          </a:prstGeom>
          <a:noFill/>
        </p:spPr>
        <p:txBody>
          <a:bodyPr wrap="square" rtlCol="0">
            <a:spAutoFit/>
          </a:bodyPr>
          <a:lstStyle/>
          <a:p>
            <a:pPr algn="ct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后缀（主机位）</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38" name="直线箭头连接符 37"/>
          <p:cNvCxnSpPr/>
          <p:nvPr/>
        </p:nvCxnSpPr>
        <p:spPr>
          <a:xfrm>
            <a:off x="9472085" y="4701269"/>
            <a:ext cx="197484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5"/>
          <p:cNvSpPr txBox="1"/>
          <p:nvPr/>
        </p:nvSpPr>
        <p:spPr>
          <a:xfrm>
            <a:off x="1361906" y="3899340"/>
            <a:ext cx="1250931" cy="553998"/>
          </a:xfrm>
          <a:prstGeom prst="rect">
            <a:avLst/>
          </a:prstGeom>
          <a:noFill/>
        </p:spPr>
        <p:txBody>
          <a:bodyPr wrap="square" rtlCol="0">
            <a:spAutoFit/>
          </a:bodyPr>
          <a:lstStyle/>
          <a:p>
            <a:pPr>
              <a:lnSpc>
                <a:spcPct val="150000"/>
              </a:lnSpc>
            </a:pPr>
            <a:r>
              <a:rPr lang="zh-CN" altLang="en-US" sz="2000" smtClean="0">
                <a:latin typeface="微软雅黑" panose="020B0503020204020204" charset="-122"/>
                <a:ea typeface="微软雅黑" panose="020B0503020204020204" charset="-122"/>
                <a:cs typeface="微软雅黑" panose="020B0503020204020204" charset="-122"/>
              </a:rPr>
              <a:t>子网地址</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40" name="表格 39"/>
          <p:cNvGraphicFramePr>
            <a:graphicFrameLocks noGrp="1"/>
          </p:cNvGraphicFramePr>
          <p:nvPr>
            <p:extLst>
              <p:ext uri="{D42A27DB-BD31-4B8C-83A1-F6EECF244321}">
                <p14:modId xmlns:p14="http://schemas.microsoft.com/office/powerpoint/2010/main" val="473648374"/>
              </p:ext>
            </p:extLst>
          </p:nvPr>
        </p:nvGraphicFramePr>
        <p:xfrm>
          <a:off x="2846513" y="5330453"/>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2094012225"/>
              </p:ext>
            </p:extLst>
          </p:nvPr>
        </p:nvGraphicFramePr>
        <p:xfrm>
          <a:off x="5055037" y="5330453"/>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1415196522"/>
              </p:ext>
            </p:extLst>
          </p:nvPr>
        </p:nvGraphicFramePr>
        <p:xfrm>
          <a:off x="7263561" y="5330453"/>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1842713736"/>
              </p:ext>
            </p:extLst>
          </p:nvPr>
        </p:nvGraphicFramePr>
        <p:xfrm>
          <a:off x="9472085" y="5330453"/>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r>
            </a:tbl>
          </a:graphicData>
        </a:graphic>
      </p:graphicFrame>
      <p:sp>
        <p:nvSpPr>
          <p:cNvPr id="48" name="TextBox 5"/>
          <p:cNvSpPr txBox="1"/>
          <p:nvPr/>
        </p:nvSpPr>
        <p:spPr>
          <a:xfrm>
            <a:off x="1361906" y="5282054"/>
            <a:ext cx="1250931" cy="499624"/>
          </a:xfrm>
          <a:prstGeom prst="rect">
            <a:avLst/>
          </a:prstGeom>
          <a:noFill/>
        </p:spPr>
        <p:txBody>
          <a:bodyPr wrap="square" rtlCol="0">
            <a:spAutoFit/>
          </a:bodyPr>
          <a:lstStyle/>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子网掩码</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0058587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文本框 12"/>
          <p:cNvSpPr txBox="1"/>
          <p:nvPr/>
        </p:nvSpPr>
        <p:spPr>
          <a:xfrm>
            <a:off x="2261292" y="3201063"/>
            <a:ext cx="2937427"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rPr>
              <a:t>是否需要全局信息</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solidFill>
                  <a:schemeClr val="bg1">
                    <a:lumMod val="85000"/>
                  </a:schemeClr>
                </a:solidFill>
                <a:latin typeface="微软雅黑" panose="020B0503020204020204" charset="-122"/>
                <a:ea typeface="微软雅黑" panose="020B0503020204020204" charset="-122"/>
              </a:rPr>
              <a:t>静态动态</a:t>
            </a:r>
            <a:endParaRPr lang="en-US" altLang="zh-CN" sz="2400" dirty="0" smtClean="0">
              <a:solidFill>
                <a:schemeClr val="bg1">
                  <a:lumMod val="85000"/>
                </a:schemeClr>
              </a:solidFill>
              <a:latin typeface="微软雅黑" panose="020B0503020204020204" charset="-122"/>
              <a:ea typeface="微软雅黑" panose="020B0503020204020204" charset="-122"/>
            </a:endParaRPr>
          </a:p>
          <a:p>
            <a:pPr>
              <a:lnSpc>
                <a:spcPct val="150000"/>
              </a:lnSpc>
            </a:pPr>
            <a:r>
              <a:rPr lang="zh-CN" altLang="en-US" sz="2400" dirty="0" smtClean="0">
                <a:solidFill>
                  <a:schemeClr val="bg1">
                    <a:lumMod val="85000"/>
                  </a:schemeClr>
                </a:solidFill>
                <a:latin typeface="微软雅黑" panose="020B0503020204020204" charset="-122"/>
                <a:ea typeface="微软雅黑" panose="020B0503020204020204" charset="-122"/>
              </a:rPr>
              <a:t>是否敏感</a:t>
            </a:r>
            <a:endParaRPr lang="zh-CN" altLang="en-US" sz="2400" dirty="0">
              <a:solidFill>
                <a:schemeClr val="bg1">
                  <a:lumMod val="85000"/>
                </a:schemeClr>
              </a:solidFill>
              <a:latin typeface="微软雅黑" panose="020B0503020204020204" charset="-122"/>
              <a:ea typeface="微软雅黑" panose="020B0503020204020204" charset="-122"/>
            </a:endParaRPr>
          </a:p>
        </p:txBody>
      </p:sp>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smtClean="0">
                <a:latin typeface="Microsoft YaHei" charset="-122"/>
                <a:ea typeface="Microsoft YaHei" charset="-122"/>
                <a:cs typeface="Microsoft YaHei" charset="-122"/>
              </a:rPr>
              <a:t>路由选择算法的分类</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 1"/>
          <p:cNvSpPr/>
          <p:nvPr/>
        </p:nvSpPr>
        <p:spPr>
          <a:xfrm>
            <a:off x="363705" y="3755061"/>
            <a:ext cx="1415772" cy="646331"/>
          </a:xfrm>
          <a:prstGeom prst="rect">
            <a:avLst/>
          </a:prstGeom>
        </p:spPr>
        <p:txBody>
          <a:bodyPr wrap="none">
            <a:spAutoFit/>
          </a:bodyPr>
          <a:lstStyle/>
          <a:p>
            <a:pPr>
              <a:lnSpc>
                <a:spcPct val="150000"/>
              </a:lnSpc>
            </a:pPr>
            <a:r>
              <a:rPr lang="zh-CN" altLang="en-US" sz="2400" dirty="0">
                <a:latin typeface="微软雅黑" panose="020B0503020204020204" charset="-122"/>
                <a:ea typeface="微软雅黑" panose="020B0503020204020204" charset="-122"/>
              </a:rPr>
              <a:t>分类标</a:t>
            </a:r>
            <a:r>
              <a:rPr lang="zh-CN" altLang="en-US" sz="2400" dirty="0" smtClean="0">
                <a:latin typeface="微软雅黑" panose="020B0503020204020204" charset="-122"/>
                <a:ea typeface="微软雅黑" panose="020B0503020204020204" charset="-122"/>
              </a:rPr>
              <a:t>椎</a:t>
            </a:r>
            <a:endParaRPr lang="en-US" altLang="zh-CN" sz="2400" dirty="0">
              <a:latin typeface="微软雅黑" panose="020B0503020204020204" charset="-122"/>
              <a:ea typeface="微软雅黑" panose="020B0503020204020204" charset="-122"/>
            </a:endParaRPr>
          </a:p>
        </p:txBody>
      </p:sp>
      <p:sp>
        <p:nvSpPr>
          <p:cNvPr id="19" name="左大括号 18"/>
          <p:cNvSpPr/>
          <p:nvPr/>
        </p:nvSpPr>
        <p:spPr>
          <a:xfrm>
            <a:off x="1942553" y="3316517"/>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 name="矩形 2"/>
          <p:cNvSpPr/>
          <p:nvPr/>
        </p:nvSpPr>
        <p:spPr>
          <a:xfrm>
            <a:off x="5055283" y="2647066"/>
            <a:ext cx="3262432" cy="1754326"/>
          </a:xfrm>
          <a:prstGeom prst="rect">
            <a:avLst/>
          </a:prstGeom>
        </p:spPr>
        <p:txBody>
          <a:bodyPr wrap="none">
            <a:spAutoFit/>
          </a:bodyPr>
          <a:lstStyle/>
          <a:p>
            <a:pPr>
              <a:lnSpc>
                <a:spcPct val="150000"/>
              </a:lnSpc>
            </a:pPr>
            <a:r>
              <a:rPr lang="zh-CN" altLang="en-US" sz="2400" dirty="0">
                <a:solidFill>
                  <a:srgbClr val="FF0000"/>
                </a:solidFill>
                <a:latin typeface="微软雅黑" panose="020B0503020204020204" charset="-122"/>
                <a:ea typeface="微软雅黑" panose="020B0503020204020204" charset="-122"/>
              </a:rPr>
              <a:t>需要</a:t>
            </a:r>
            <a:r>
              <a:rPr lang="zh-CN" altLang="en-US" sz="2400" dirty="0">
                <a:latin typeface="微软雅黑" panose="020B0503020204020204" charset="-122"/>
                <a:ea typeface="微软雅黑" panose="020B0503020204020204" charset="-122"/>
              </a:rPr>
              <a:t>网络的完整</a:t>
            </a:r>
            <a:r>
              <a:rPr lang="zh-CN" altLang="en-US" sz="2400" dirty="0" smtClean="0">
                <a:latin typeface="微软雅黑" panose="020B0503020204020204" charset="-122"/>
                <a:ea typeface="微软雅黑" panose="020B0503020204020204" charset="-122"/>
              </a:rPr>
              <a:t>信息</a:t>
            </a:r>
            <a:endParaRPr lang="en-US" altLang="zh-CN" sz="2400" dirty="0" smtClean="0">
              <a:latin typeface="微软雅黑" panose="020B0503020204020204" charset="-122"/>
              <a:ea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solidFill>
                  <a:srgbClr val="FF0000"/>
                </a:solidFill>
                <a:latin typeface="微软雅黑" panose="020B0503020204020204" charset="-122"/>
                <a:ea typeface="微软雅黑" panose="020B0503020204020204" charset="-122"/>
              </a:rPr>
              <a:t>不需要</a:t>
            </a:r>
            <a:r>
              <a:rPr lang="zh-CN" altLang="en-US" sz="2400" dirty="0">
                <a:latin typeface="微软雅黑" panose="020B0503020204020204" charset="-122"/>
                <a:ea typeface="微软雅黑" panose="020B0503020204020204" charset="-122"/>
              </a:rPr>
              <a:t>网络的完整</a:t>
            </a:r>
            <a:r>
              <a:rPr lang="zh-CN" altLang="en-US" sz="2400" dirty="0" smtClean="0">
                <a:latin typeface="微软雅黑" panose="020B0503020204020204" charset="-122"/>
                <a:ea typeface="微软雅黑" panose="020B0503020204020204" charset="-122"/>
              </a:rPr>
              <a:t>信息</a:t>
            </a:r>
            <a:endParaRPr lang="zh-CN" altLang="en-US" sz="2400" dirty="0">
              <a:latin typeface="微软雅黑" panose="020B0503020204020204" charset="-122"/>
              <a:ea typeface="微软雅黑" panose="020B0503020204020204" charset="-122"/>
            </a:endParaRPr>
          </a:p>
        </p:txBody>
      </p:sp>
      <p:sp>
        <p:nvSpPr>
          <p:cNvPr id="11" name="左大括号 10"/>
          <p:cNvSpPr/>
          <p:nvPr/>
        </p:nvSpPr>
        <p:spPr>
          <a:xfrm>
            <a:off x="4736544" y="2878543"/>
            <a:ext cx="318739" cy="14125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292800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950966352"/>
              </p:ext>
            </p:extLst>
          </p:nvPr>
        </p:nvGraphicFramePr>
        <p:xfrm>
          <a:off x="201910" y="2487152"/>
          <a:ext cx="11583690" cy="2762138"/>
        </p:xfrm>
        <a:graphic>
          <a:graphicData uri="http://schemas.openxmlformats.org/drawingml/2006/table">
            <a:tbl>
              <a:tblPr firstRow="1" bandRow="1">
                <a:tableStyleId>{5940675A-B579-460E-94D1-54222C63F5DA}</a:tableStyleId>
              </a:tblPr>
              <a:tblGrid>
                <a:gridCol w="3303290"/>
                <a:gridCol w="2980267"/>
                <a:gridCol w="5300133"/>
              </a:tblGrid>
              <a:tr h="127190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solidFill>
                            <a:srgbClr val="FF0000"/>
                          </a:solidFill>
                          <a:latin typeface="微软雅黑" panose="020B0503020204020204" charset="-122"/>
                          <a:ea typeface="微软雅黑" panose="020B0503020204020204" charset="-122"/>
                        </a:rPr>
                        <a:t>需要</a:t>
                      </a:r>
                      <a:r>
                        <a:rPr lang="zh-CN" altLang="en-US" sz="2400" dirty="0" smtClean="0">
                          <a:latin typeface="微软雅黑" panose="020B0503020204020204" charset="-122"/>
                          <a:ea typeface="微软雅黑" panose="020B0503020204020204" charset="-122"/>
                        </a:rPr>
                        <a:t>网络的完整信息</a:t>
                      </a:r>
                      <a:endParaRPr lang="en-US" altLang="zh-CN" sz="2400" dirty="0" smtClean="0">
                        <a:latin typeface="微软雅黑" panose="020B0503020204020204" charset="-122"/>
                        <a:ea typeface="微软雅黑" panose="020B0503020204020204"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latin typeface="微软雅黑" panose="020B0503020204020204" charset="-122"/>
                          <a:ea typeface="微软雅黑" panose="020B0503020204020204" charset="-122"/>
                        </a:rPr>
                        <a:t>全局式路由选择算法</a:t>
                      </a:r>
                    </a:p>
                  </a:txBody>
                  <a:tcPr anchor="ctr"/>
                </a:tc>
                <a:tc>
                  <a:txBody>
                    <a:bodyPr/>
                    <a:lstStyle/>
                    <a:p>
                      <a:pPr algn="l">
                        <a:lnSpc>
                          <a:spcPct val="150000"/>
                        </a:lnSpc>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典型：</a:t>
                      </a:r>
                      <a:r>
                        <a:rPr lang="zh-CN" altLang="en-US" sz="2400" dirty="0" smtClean="0">
                          <a:solidFill>
                            <a:srgbClr val="C00000"/>
                          </a:solidFill>
                          <a:latin typeface="微软雅黑" panose="020B0503020204020204" charset="-122"/>
                          <a:ea typeface="微软雅黑" panose="020B0503020204020204" charset="-122"/>
                          <a:cs typeface="微软雅黑" panose="020B0503020204020204" charset="-122"/>
                        </a:rPr>
                        <a:t>链路</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状态路由选择算法</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(LS</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算法</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a:t>
                      </a:r>
                    </a:p>
                  </a:txBody>
                  <a:tcPr anchor="ctr"/>
                </a:tc>
              </a:tr>
              <a:tr h="1490233">
                <a:tc>
                  <a:txBody>
                    <a:bodyPr/>
                    <a:lstStyle/>
                    <a:p>
                      <a:pPr algn="l">
                        <a:lnSpc>
                          <a:spcPct val="150000"/>
                        </a:lnSpc>
                      </a:pPr>
                      <a:r>
                        <a:rPr lang="zh-CN" altLang="en-US" sz="2400" dirty="0" smtClean="0">
                          <a:solidFill>
                            <a:srgbClr val="FF0000"/>
                          </a:solidFill>
                          <a:latin typeface="微软雅黑" panose="020B0503020204020204" charset="-122"/>
                          <a:ea typeface="微软雅黑" panose="020B0503020204020204" charset="-122"/>
                        </a:rPr>
                        <a:t>不需要</a:t>
                      </a:r>
                      <a:r>
                        <a:rPr lang="zh-CN" altLang="en-US" sz="2400" dirty="0" smtClean="0">
                          <a:latin typeface="微软雅黑" panose="020B0503020204020204" charset="-122"/>
                          <a:ea typeface="微软雅黑" panose="020B0503020204020204" charset="-122"/>
                        </a:rPr>
                        <a:t>网络的完整信息</a:t>
                      </a:r>
                      <a:endParaRPr lang="zh-CN" altLang="en-US" sz="2400" dirty="0">
                        <a:latin typeface="微软雅黑" panose="020B0503020204020204" charset="-122"/>
                        <a:ea typeface="微软雅黑" panose="020B0503020204020204"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latin typeface="微软雅黑" panose="020B0503020204020204" charset="-122"/>
                          <a:ea typeface="微软雅黑" panose="020B0503020204020204" charset="-122"/>
                        </a:rPr>
                        <a:t>分布式路由选择算法</a:t>
                      </a:r>
                    </a:p>
                  </a:txBody>
                  <a:tcPr anchor="ctr"/>
                </a:tc>
                <a:tc>
                  <a:txBody>
                    <a:bodyPr/>
                    <a:lstStyle/>
                    <a:p>
                      <a:pPr algn="l">
                        <a:lnSpc>
                          <a:spcPct val="150000"/>
                        </a:lnSpc>
                      </a:pPr>
                      <a:r>
                        <a:rPr lang="zh-CN" altLang="en-US" sz="2400" dirty="0" smtClean="0">
                          <a:solidFill>
                            <a:schemeClr val="tx1"/>
                          </a:solidFill>
                          <a:latin typeface="微软雅黑" panose="020B0503020204020204" charset="-122"/>
                          <a:ea typeface="微软雅黑" panose="020B0503020204020204" charset="-122"/>
                          <a:cs typeface="微软雅黑" panose="020B0503020204020204" charset="-122"/>
                        </a:rPr>
                        <a:t>典型：</a:t>
                      </a:r>
                      <a:r>
                        <a:rPr lang="zh-CN" altLang="en-US" sz="2400" dirty="0" smtClean="0">
                          <a:solidFill>
                            <a:srgbClr val="C00000"/>
                          </a:solidFill>
                          <a:latin typeface="微软雅黑" panose="020B0503020204020204" charset="-122"/>
                          <a:ea typeface="微软雅黑" panose="020B0503020204020204" charset="-122"/>
                          <a:cs typeface="微软雅黑" panose="020B0503020204020204" charset="-122"/>
                        </a:rPr>
                        <a:t>距离</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向量路由选择算</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(DV</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算法</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a:t>
                      </a:r>
                    </a:p>
                  </a:txBody>
                  <a:tcPr anchor="ctr"/>
                </a:tc>
              </a:tr>
            </a:tbl>
          </a:graphicData>
        </a:graphic>
      </p:graphicFrame>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smtClean="0">
                <a:latin typeface="Microsoft YaHei" charset="-122"/>
                <a:ea typeface="Microsoft YaHei" charset="-122"/>
                <a:cs typeface="Microsoft YaHei" charset="-122"/>
              </a:rPr>
              <a:t>路由选择算法的分类</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6556109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文本框 12"/>
          <p:cNvSpPr txBox="1"/>
          <p:nvPr/>
        </p:nvSpPr>
        <p:spPr>
          <a:xfrm>
            <a:off x="2261292" y="3201063"/>
            <a:ext cx="2937427" cy="1754326"/>
          </a:xfrm>
          <a:prstGeom prst="rect">
            <a:avLst/>
          </a:prstGeom>
          <a:noFill/>
        </p:spPr>
        <p:txBody>
          <a:bodyPr wrap="square" rtlCol="0">
            <a:spAutoFit/>
          </a:bodyPr>
          <a:lstStyle/>
          <a:p>
            <a:pPr>
              <a:lnSpc>
                <a:spcPct val="150000"/>
              </a:lnSpc>
            </a:pPr>
            <a:r>
              <a:rPr lang="zh-CN" altLang="en-US" sz="2400" dirty="0" smtClean="0">
                <a:solidFill>
                  <a:schemeClr val="bg1">
                    <a:lumMod val="85000"/>
                  </a:schemeClr>
                </a:solidFill>
                <a:latin typeface="微软雅黑" panose="020B0503020204020204" charset="-122"/>
                <a:ea typeface="微软雅黑" panose="020B0503020204020204" charset="-122"/>
              </a:rPr>
              <a:t>是否需要全局信息</a:t>
            </a:r>
            <a:endParaRPr lang="en-US" altLang="zh-CN" sz="2400" dirty="0" smtClean="0">
              <a:solidFill>
                <a:schemeClr val="bg1">
                  <a:lumMod val="85000"/>
                </a:schemeClr>
              </a:solidFill>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静态动态</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solidFill>
                  <a:schemeClr val="bg1">
                    <a:lumMod val="85000"/>
                  </a:schemeClr>
                </a:solidFill>
                <a:latin typeface="微软雅黑" panose="020B0503020204020204" charset="-122"/>
                <a:ea typeface="微软雅黑" panose="020B0503020204020204" charset="-122"/>
              </a:rPr>
              <a:t>是否敏感</a:t>
            </a:r>
            <a:endParaRPr lang="zh-CN" altLang="en-US" sz="2400" dirty="0">
              <a:solidFill>
                <a:schemeClr val="bg1">
                  <a:lumMod val="85000"/>
                </a:schemeClr>
              </a:solidFill>
              <a:latin typeface="微软雅黑" panose="020B0503020204020204" charset="-122"/>
              <a:ea typeface="微软雅黑" panose="020B0503020204020204" charset="-122"/>
            </a:endParaRPr>
          </a:p>
        </p:txBody>
      </p:sp>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smtClean="0">
                <a:latin typeface="Microsoft YaHei" charset="-122"/>
                <a:ea typeface="Microsoft YaHei" charset="-122"/>
                <a:cs typeface="Microsoft YaHei" charset="-122"/>
              </a:rPr>
              <a:t>路由选择算法的分类</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 1"/>
          <p:cNvSpPr/>
          <p:nvPr/>
        </p:nvSpPr>
        <p:spPr>
          <a:xfrm>
            <a:off x="363705" y="3755061"/>
            <a:ext cx="1415772" cy="646331"/>
          </a:xfrm>
          <a:prstGeom prst="rect">
            <a:avLst/>
          </a:prstGeom>
        </p:spPr>
        <p:txBody>
          <a:bodyPr wrap="none">
            <a:spAutoFit/>
          </a:bodyPr>
          <a:lstStyle/>
          <a:p>
            <a:pPr>
              <a:lnSpc>
                <a:spcPct val="150000"/>
              </a:lnSpc>
            </a:pPr>
            <a:r>
              <a:rPr lang="zh-CN" altLang="en-US" sz="2400" dirty="0">
                <a:latin typeface="微软雅黑" panose="020B0503020204020204" charset="-122"/>
                <a:ea typeface="微软雅黑" panose="020B0503020204020204" charset="-122"/>
              </a:rPr>
              <a:t>分类标</a:t>
            </a:r>
            <a:r>
              <a:rPr lang="zh-CN" altLang="en-US" sz="2400" dirty="0" smtClean="0">
                <a:latin typeface="微软雅黑" panose="020B0503020204020204" charset="-122"/>
                <a:ea typeface="微软雅黑" panose="020B0503020204020204" charset="-122"/>
              </a:rPr>
              <a:t>椎</a:t>
            </a:r>
            <a:endParaRPr lang="en-US" altLang="zh-CN" sz="2400" dirty="0">
              <a:latin typeface="微软雅黑" panose="020B0503020204020204" charset="-122"/>
              <a:ea typeface="微软雅黑" panose="020B0503020204020204" charset="-122"/>
            </a:endParaRPr>
          </a:p>
        </p:txBody>
      </p:sp>
      <p:sp>
        <p:nvSpPr>
          <p:cNvPr id="19" name="左大括号 18"/>
          <p:cNvSpPr/>
          <p:nvPr/>
        </p:nvSpPr>
        <p:spPr>
          <a:xfrm>
            <a:off x="1942553" y="3316517"/>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2" name="矩形 11"/>
          <p:cNvSpPr/>
          <p:nvPr/>
        </p:nvSpPr>
        <p:spPr>
          <a:xfrm>
            <a:off x="5055283" y="3100126"/>
            <a:ext cx="800219" cy="1754326"/>
          </a:xfrm>
          <a:prstGeom prst="rect">
            <a:avLst/>
          </a:prstGeom>
        </p:spPr>
        <p:txBody>
          <a:bodyPr wrap="none">
            <a:spAutoFit/>
          </a:bodyPr>
          <a:lstStyle/>
          <a:p>
            <a:pPr>
              <a:lnSpc>
                <a:spcPct val="150000"/>
              </a:lnSpc>
            </a:pPr>
            <a:r>
              <a:rPr lang="zh-CN" altLang="en-US" sz="2400" dirty="0" smtClean="0">
                <a:latin typeface="微软雅黑" panose="020B0503020204020204" charset="-122"/>
                <a:ea typeface="微软雅黑" panose="020B0503020204020204" charset="-122"/>
              </a:rPr>
              <a:t>静态</a:t>
            </a:r>
            <a:endParaRPr lang="en-US" altLang="zh-CN" sz="2400" dirty="0" smtClean="0">
              <a:latin typeface="微软雅黑" panose="020B0503020204020204" charset="-122"/>
              <a:ea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动态</a:t>
            </a:r>
            <a:endParaRPr lang="zh-CN" altLang="en-US" sz="2400" dirty="0">
              <a:latin typeface="微软雅黑" panose="020B0503020204020204" charset="-122"/>
              <a:ea typeface="微软雅黑" panose="020B0503020204020204" charset="-122"/>
            </a:endParaRPr>
          </a:p>
        </p:txBody>
      </p:sp>
      <p:sp>
        <p:nvSpPr>
          <p:cNvPr id="20" name="左大括号 19"/>
          <p:cNvSpPr/>
          <p:nvPr/>
        </p:nvSpPr>
        <p:spPr>
          <a:xfrm>
            <a:off x="4736544" y="3331603"/>
            <a:ext cx="318739" cy="14125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400767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smtClean="0">
                <a:latin typeface="Microsoft YaHei" charset="-122"/>
                <a:ea typeface="Microsoft YaHei" charset="-122"/>
                <a:cs typeface="Microsoft YaHei" charset="-122"/>
              </a:rPr>
              <a:t>路由选择算法的分类</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graphicFrame>
        <p:nvGraphicFramePr>
          <p:cNvPr id="21" name="表格 20"/>
          <p:cNvGraphicFramePr>
            <a:graphicFrameLocks noGrp="1"/>
          </p:cNvGraphicFramePr>
          <p:nvPr>
            <p:extLst>
              <p:ext uri="{D42A27DB-BD31-4B8C-83A1-F6EECF244321}">
                <p14:modId xmlns:p14="http://schemas.microsoft.com/office/powerpoint/2010/main" val="1404711849"/>
              </p:ext>
            </p:extLst>
          </p:nvPr>
        </p:nvGraphicFramePr>
        <p:xfrm>
          <a:off x="363705" y="2487152"/>
          <a:ext cx="10719435" cy="2762138"/>
        </p:xfrm>
        <a:graphic>
          <a:graphicData uri="http://schemas.openxmlformats.org/drawingml/2006/table">
            <a:tbl>
              <a:tblPr firstRow="1" bandRow="1">
                <a:tableStyleId>{5940675A-B579-460E-94D1-54222C63F5DA}</a:tableStyleId>
              </a:tblPr>
              <a:tblGrid>
                <a:gridCol w="970915"/>
                <a:gridCol w="7958667"/>
                <a:gridCol w="1789853"/>
              </a:tblGrid>
              <a:tr h="1271905">
                <a:tc>
                  <a:txBody>
                    <a:bodyPr/>
                    <a:lstStyle/>
                    <a:p>
                      <a:pPr algn="l">
                        <a:lnSpc>
                          <a:spcPct val="150000"/>
                        </a:lnSpc>
                      </a:pPr>
                      <a:r>
                        <a:rPr lang="zh-CN" altLang="en-US" sz="2400" dirty="0">
                          <a:latin typeface="微软雅黑" panose="020B0503020204020204" charset="-122"/>
                          <a:ea typeface="微软雅黑" panose="020B0503020204020204" charset="-122"/>
                        </a:rPr>
                        <a:t>静态</a:t>
                      </a:r>
                    </a:p>
                  </a:txBody>
                  <a:tcPr anchor="ctr"/>
                </a:tc>
                <a:tc>
                  <a:txBody>
                    <a:bodyPr/>
                    <a:lstStyle/>
                    <a:p>
                      <a:pPr algn="l">
                        <a:lnSpc>
                          <a:spcPct val="150000"/>
                        </a:lnSpc>
                      </a:pPr>
                      <a:r>
                        <a:rPr lang="zh-CN" altLang="en-US" sz="2400" dirty="0">
                          <a:latin typeface="微软雅黑" panose="020B0503020204020204" charset="-122"/>
                          <a:ea typeface="微软雅黑" panose="020B0503020204020204" charset="-122"/>
                        </a:rPr>
                        <a:t>人工</a:t>
                      </a:r>
                      <a:r>
                        <a:rPr lang="zh-CN" altLang="en-US" sz="2400" dirty="0" smtClean="0">
                          <a:latin typeface="微软雅黑" panose="020B0503020204020204" charset="-122"/>
                          <a:ea typeface="微软雅黑" panose="020B0503020204020204" charset="-122"/>
                        </a:rPr>
                        <a:t>配置。</a:t>
                      </a:r>
                      <a:endParaRPr lang="zh-CN" altLang="en-US" sz="2400" dirty="0">
                        <a:latin typeface="微软雅黑" panose="020B0503020204020204" charset="-122"/>
                        <a:ea typeface="微软雅黑" panose="020B0503020204020204" charset="-122"/>
                      </a:endParaRPr>
                    </a:p>
                  </a:txBody>
                  <a:tcPr anchor="ctr"/>
                </a:tc>
                <a:tc>
                  <a:txBody>
                    <a:bodyPr/>
                    <a:lstStyle/>
                    <a:p>
                      <a:pPr algn="l">
                        <a:lnSpc>
                          <a:spcPct val="150000"/>
                        </a:lnSpc>
                      </a:pPr>
                      <a:endParaRPr lang="en-US" altLang="zh-CN" sz="2400" dirty="0">
                        <a:solidFill>
                          <a:srgbClr val="C00000"/>
                        </a:solidFill>
                        <a:latin typeface="微软雅黑" panose="020B0503020204020204" charset="-122"/>
                        <a:ea typeface="微软雅黑" panose="020B0503020204020204" charset="-122"/>
                        <a:cs typeface="微软雅黑" panose="020B0503020204020204" charset="-122"/>
                      </a:endParaRPr>
                    </a:p>
                  </a:txBody>
                  <a:tcPr anchor="ctr"/>
                </a:tc>
              </a:tr>
              <a:tr h="1490233">
                <a:tc>
                  <a:txBody>
                    <a:bodyPr/>
                    <a:lstStyle/>
                    <a:p>
                      <a:pPr algn="l">
                        <a:lnSpc>
                          <a:spcPct val="150000"/>
                        </a:lnSpc>
                      </a:pPr>
                      <a:r>
                        <a:rPr lang="zh-CN" altLang="en-US" sz="2400" dirty="0">
                          <a:latin typeface="微软雅黑" panose="020B0503020204020204" charset="-122"/>
                          <a:ea typeface="微软雅黑" panose="020B0503020204020204" charset="-122"/>
                        </a:rPr>
                        <a:t>动态</a:t>
                      </a:r>
                    </a:p>
                  </a:txBody>
                  <a:tcPr anchor="ctr"/>
                </a:tc>
                <a:tc>
                  <a:txBody>
                    <a:bodyPr/>
                    <a:lstStyle/>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网络发生变化，自动计算最佳路由。</a:t>
                      </a:r>
                    </a:p>
                  </a:txBody>
                  <a:tcPr anchor="ctr"/>
                </a:tc>
                <a:tc>
                  <a:txBody>
                    <a:bodyPr/>
                    <a:lstStyle/>
                    <a:p>
                      <a:pPr algn="l">
                        <a:lnSpc>
                          <a:spcPct val="150000"/>
                        </a:lnSpc>
                      </a:pP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LS</a:t>
                      </a:r>
                      <a:r>
                        <a:rPr lang="zh-CN" altLang="en-US" sz="2400" dirty="0" smtClean="0">
                          <a:solidFill>
                            <a:srgbClr val="C00000"/>
                          </a:solidFill>
                          <a:latin typeface="微软雅黑" panose="020B0503020204020204" charset="-122"/>
                          <a:ea typeface="微软雅黑" panose="020B0503020204020204" charset="-122"/>
                          <a:cs typeface="微软雅黑" panose="020B0503020204020204" charset="-122"/>
                          <a:sym typeface="+mn-ea"/>
                        </a:rPr>
                        <a:t>算法</a:t>
                      </a:r>
                      <a:endParaRPr lang="en-US" altLang="zh-CN" sz="2400" dirty="0" smtClean="0">
                        <a:solidFill>
                          <a:srgbClr val="C00000"/>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en-US" altLang="zh-CN" sz="2400" dirty="0" smtClean="0">
                          <a:solidFill>
                            <a:srgbClr val="C00000"/>
                          </a:solidFill>
                          <a:latin typeface="微软雅黑" panose="020B0503020204020204" charset="-122"/>
                          <a:ea typeface="微软雅黑" panose="020B0503020204020204" charset="-122"/>
                          <a:cs typeface="微软雅黑" panose="020B0503020204020204" charset="-122"/>
                        </a:rPr>
                        <a:t>DV</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算法</a:t>
                      </a:r>
                      <a:endParaRPr lang="en-US" altLang="zh-CN" sz="2400" dirty="0">
                        <a:solidFill>
                          <a:srgbClr val="C00000"/>
                        </a:solidFill>
                        <a:latin typeface="微软雅黑" panose="020B0503020204020204" charset="-122"/>
                        <a:ea typeface="微软雅黑" panose="020B0503020204020204" charset="-122"/>
                        <a:cs typeface="微软雅黑" panose="020B0503020204020204" charset="-122"/>
                      </a:endParaRPr>
                    </a:p>
                  </a:txBody>
                  <a:tcPr anchor="ctr"/>
                </a:tc>
              </a:tr>
            </a:tbl>
          </a:graphicData>
        </a:graphic>
      </p:graphicFrame>
    </p:spTree>
    <p:extLst>
      <p:ext uri="{BB962C8B-B14F-4D97-AF65-F5344CB8AC3E}">
        <p14:creationId xmlns:p14="http://schemas.microsoft.com/office/powerpoint/2010/main" val="2755357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文本框 12"/>
          <p:cNvSpPr txBox="1"/>
          <p:nvPr/>
        </p:nvSpPr>
        <p:spPr>
          <a:xfrm>
            <a:off x="2261292" y="3201063"/>
            <a:ext cx="2937427" cy="1754326"/>
          </a:xfrm>
          <a:prstGeom prst="rect">
            <a:avLst/>
          </a:prstGeom>
          <a:noFill/>
        </p:spPr>
        <p:txBody>
          <a:bodyPr wrap="square" rtlCol="0">
            <a:spAutoFit/>
          </a:bodyPr>
          <a:lstStyle/>
          <a:p>
            <a:pPr>
              <a:lnSpc>
                <a:spcPct val="150000"/>
              </a:lnSpc>
            </a:pPr>
            <a:r>
              <a:rPr lang="zh-CN" altLang="en-US" sz="2400" dirty="0" smtClean="0">
                <a:solidFill>
                  <a:schemeClr val="bg1">
                    <a:lumMod val="85000"/>
                  </a:schemeClr>
                </a:solidFill>
                <a:latin typeface="微软雅黑" panose="020B0503020204020204" charset="-122"/>
                <a:ea typeface="微软雅黑" panose="020B0503020204020204" charset="-122"/>
              </a:rPr>
              <a:t>是否需要全局信息</a:t>
            </a:r>
            <a:endParaRPr lang="en-US" altLang="zh-CN" sz="2400" dirty="0" smtClean="0">
              <a:solidFill>
                <a:schemeClr val="bg1">
                  <a:lumMod val="85000"/>
                </a:schemeClr>
              </a:solidFill>
              <a:latin typeface="微软雅黑" panose="020B0503020204020204" charset="-122"/>
              <a:ea typeface="微软雅黑" panose="020B0503020204020204" charset="-122"/>
            </a:endParaRPr>
          </a:p>
          <a:p>
            <a:pPr>
              <a:lnSpc>
                <a:spcPct val="150000"/>
              </a:lnSpc>
            </a:pPr>
            <a:r>
              <a:rPr lang="zh-CN" altLang="en-US" sz="2400" dirty="0" smtClean="0">
                <a:solidFill>
                  <a:schemeClr val="bg1">
                    <a:lumMod val="85000"/>
                  </a:schemeClr>
                </a:solidFill>
                <a:latin typeface="微软雅黑" panose="020B0503020204020204" charset="-122"/>
                <a:ea typeface="微软雅黑" panose="020B0503020204020204" charset="-122"/>
              </a:rPr>
              <a:t>静态动态</a:t>
            </a:r>
            <a:endParaRPr lang="en-US" altLang="zh-CN" sz="2400" dirty="0" smtClean="0">
              <a:solidFill>
                <a:schemeClr val="bg1">
                  <a:lumMod val="85000"/>
                </a:schemeClr>
              </a:solidFill>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是否敏感</a:t>
            </a:r>
            <a:endParaRPr lang="zh-CN" altLang="en-US" sz="2400" dirty="0">
              <a:latin typeface="微软雅黑" panose="020B0503020204020204" charset="-122"/>
              <a:ea typeface="微软雅黑" panose="020B0503020204020204" charset="-122"/>
            </a:endParaRPr>
          </a:p>
        </p:txBody>
      </p:sp>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smtClean="0">
                <a:latin typeface="Microsoft YaHei" charset="-122"/>
                <a:ea typeface="Microsoft YaHei" charset="-122"/>
                <a:cs typeface="Microsoft YaHei" charset="-122"/>
              </a:rPr>
              <a:t>路由选择算法的分类</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 1"/>
          <p:cNvSpPr/>
          <p:nvPr/>
        </p:nvSpPr>
        <p:spPr>
          <a:xfrm>
            <a:off x="363705" y="3755061"/>
            <a:ext cx="1415772" cy="646331"/>
          </a:xfrm>
          <a:prstGeom prst="rect">
            <a:avLst/>
          </a:prstGeom>
        </p:spPr>
        <p:txBody>
          <a:bodyPr wrap="none">
            <a:spAutoFit/>
          </a:bodyPr>
          <a:lstStyle/>
          <a:p>
            <a:pPr>
              <a:lnSpc>
                <a:spcPct val="150000"/>
              </a:lnSpc>
            </a:pPr>
            <a:r>
              <a:rPr lang="zh-CN" altLang="en-US" sz="2400" dirty="0">
                <a:latin typeface="微软雅黑" panose="020B0503020204020204" charset="-122"/>
                <a:ea typeface="微软雅黑" panose="020B0503020204020204" charset="-122"/>
              </a:rPr>
              <a:t>分类标</a:t>
            </a:r>
            <a:r>
              <a:rPr lang="zh-CN" altLang="en-US" sz="2400" dirty="0" smtClean="0">
                <a:latin typeface="微软雅黑" panose="020B0503020204020204" charset="-122"/>
                <a:ea typeface="微软雅黑" panose="020B0503020204020204" charset="-122"/>
              </a:rPr>
              <a:t>椎</a:t>
            </a:r>
            <a:endParaRPr lang="en-US" altLang="zh-CN" sz="2400" dirty="0">
              <a:latin typeface="微软雅黑" panose="020B0503020204020204" charset="-122"/>
              <a:ea typeface="微软雅黑" panose="020B0503020204020204" charset="-122"/>
            </a:endParaRPr>
          </a:p>
        </p:txBody>
      </p:sp>
      <p:sp>
        <p:nvSpPr>
          <p:cNvPr id="19" name="左大括号 18"/>
          <p:cNvSpPr/>
          <p:nvPr/>
        </p:nvSpPr>
        <p:spPr>
          <a:xfrm>
            <a:off x="1942553" y="3316517"/>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2" name="矩形 11"/>
          <p:cNvSpPr/>
          <p:nvPr/>
        </p:nvSpPr>
        <p:spPr>
          <a:xfrm>
            <a:off x="4259417" y="3755061"/>
            <a:ext cx="800219" cy="1754326"/>
          </a:xfrm>
          <a:prstGeom prst="rect">
            <a:avLst/>
          </a:prstGeom>
        </p:spPr>
        <p:txBody>
          <a:bodyPr wrap="none">
            <a:spAutoFit/>
          </a:bodyPr>
          <a:lstStyle/>
          <a:p>
            <a:pPr>
              <a:lnSpc>
                <a:spcPct val="150000"/>
              </a:lnSpc>
            </a:pPr>
            <a:r>
              <a:rPr lang="zh-CN" altLang="en-US" sz="2400" dirty="0" smtClean="0">
                <a:latin typeface="微软雅黑" panose="020B0503020204020204" charset="-122"/>
                <a:ea typeface="微软雅黑" panose="020B0503020204020204" charset="-122"/>
              </a:rPr>
              <a:t>敏感</a:t>
            </a:r>
            <a:endParaRPr lang="en-US" altLang="zh-CN" sz="2400" dirty="0" smtClean="0">
              <a:latin typeface="微软雅黑" panose="020B0503020204020204" charset="-122"/>
              <a:ea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迟钝</a:t>
            </a:r>
            <a:endParaRPr lang="zh-CN" altLang="en-US" sz="2400" dirty="0">
              <a:latin typeface="微软雅黑" panose="020B0503020204020204" charset="-122"/>
              <a:ea typeface="微软雅黑" panose="020B0503020204020204" charset="-122"/>
            </a:endParaRPr>
          </a:p>
        </p:txBody>
      </p:sp>
      <p:sp>
        <p:nvSpPr>
          <p:cNvPr id="20" name="左大括号 19"/>
          <p:cNvSpPr/>
          <p:nvPr/>
        </p:nvSpPr>
        <p:spPr>
          <a:xfrm>
            <a:off x="3940678" y="3986538"/>
            <a:ext cx="318739" cy="14125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6340129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smtClean="0">
                <a:latin typeface="Microsoft YaHei" charset="-122"/>
                <a:ea typeface="Microsoft YaHei" charset="-122"/>
                <a:cs typeface="Microsoft YaHei" charset="-122"/>
              </a:rPr>
              <a:t>路由选择算法的分类</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graphicFrame>
        <p:nvGraphicFramePr>
          <p:cNvPr id="21" name="表格 20"/>
          <p:cNvGraphicFramePr>
            <a:graphicFrameLocks noGrp="1"/>
          </p:cNvGraphicFramePr>
          <p:nvPr>
            <p:extLst>
              <p:ext uri="{D42A27DB-BD31-4B8C-83A1-F6EECF244321}">
                <p14:modId xmlns:p14="http://schemas.microsoft.com/office/powerpoint/2010/main" val="848440416"/>
              </p:ext>
            </p:extLst>
          </p:nvPr>
        </p:nvGraphicFramePr>
        <p:xfrm>
          <a:off x="393946" y="2490629"/>
          <a:ext cx="8929582" cy="2760090"/>
        </p:xfrm>
        <a:graphic>
          <a:graphicData uri="http://schemas.openxmlformats.org/drawingml/2006/table">
            <a:tbl>
              <a:tblPr firstRow="1" bandRow="1">
                <a:tableStyleId>{5940675A-B579-460E-94D1-54222C63F5DA}</a:tableStyleId>
              </a:tblPr>
              <a:tblGrid>
                <a:gridCol w="970915"/>
                <a:gridCol w="7958667"/>
              </a:tblGrid>
              <a:tr h="1269857">
                <a:tc>
                  <a:txBody>
                    <a:bodyPr/>
                    <a:lstStyle/>
                    <a:p>
                      <a:pPr algn="l">
                        <a:lnSpc>
                          <a:spcPct val="150000"/>
                        </a:lnSpc>
                      </a:pPr>
                      <a:r>
                        <a:rPr lang="zh-CN" altLang="en-US" sz="2400" dirty="0" smtClean="0">
                          <a:latin typeface="微软雅黑" panose="020B0503020204020204" charset="-122"/>
                          <a:ea typeface="微软雅黑" panose="020B0503020204020204" charset="-122"/>
                        </a:rPr>
                        <a:t>敏感</a:t>
                      </a:r>
                      <a:endParaRPr lang="zh-CN" altLang="en-US" sz="2400" dirty="0">
                        <a:latin typeface="微软雅黑" panose="020B0503020204020204" charset="-122"/>
                        <a:ea typeface="微软雅黑" panose="020B0503020204020204"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latin typeface="微软雅黑" panose="020B0503020204020204" charset="-122"/>
                          <a:ea typeface="微软雅黑" panose="020B0503020204020204" charset="-122"/>
                        </a:rPr>
                        <a:t>负载</a:t>
                      </a:r>
                      <a:r>
                        <a:rPr lang="zh-CN" altLang="en-US" sz="2400" dirty="0" smtClean="0">
                          <a:solidFill>
                            <a:srgbClr val="FF0000"/>
                          </a:solidFill>
                          <a:latin typeface="微软雅黑" panose="020B0503020204020204" charset="-122"/>
                          <a:ea typeface="微软雅黑" panose="020B0503020204020204" charset="-122"/>
                        </a:rPr>
                        <a:t>敏感</a:t>
                      </a:r>
                      <a:r>
                        <a:rPr lang="zh-CN" altLang="en-US" sz="2400" dirty="0" smtClean="0">
                          <a:latin typeface="微软雅黑" panose="020B0503020204020204" charset="-122"/>
                          <a:ea typeface="微软雅黑" panose="020B0503020204020204" charset="-122"/>
                        </a:rPr>
                        <a:t>的路由选择算法。</a:t>
                      </a:r>
                      <a:endParaRPr lang="en-US" altLang="zh-CN" sz="2400" dirty="0" smtClean="0">
                        <a:latin typeface="微软雅黑" panose="020B0503020204020204" charset="-122"/>
                        <a:ea typeface="微软雅黑" panose="020B0503020204020204" charset="-122"/>
                      </a:endParaRPr>
                    </a:p>
                  </a:txBody>
                  <a:tcPr anchor="ctr"/>
                </a:tc>
              </a:tr>
              <a:tr h="1490233">
                <a:tc>
                  <a:txBody>
                    <a:bodyPr/>
                    <a:lstStyle/>
                    <a:p>
                      <a:pPr algn="l">
                        <a:lnSpc>
                          <a:spcPct val="150000"/>
                        </a:lnSpc>
                      </a:pPr>
                      <a:r>
                        <a:rPr lang="zh-CN" altLang="en-US" sz="2400" dirty="0" smtClean="0">
                          <a:latin typeface="微软雅黑" panose="020B0503020204020204" charset="-122"/>
                          <a:ea typeface="微软雅黑" panose="020B0503020204020204" charset="-122"/>
                        </a:rPr>
                        <a:t>迟钝</a:t>
                      </a:r>
                      <a:endParaRPr lang="zh-CN" altLang="en-US" sz="2400" dirty="0">
                        <a:latin typeface="微软雅黑" panose="020B0503020204020204" charset="-122"/>
                        <a:ea typeface="微软雅黑" panose="020B0503020204020204" charset="-122"/>
                      </a:endParaRPr>
                    </a:p>
                  </a:txBody>
                  <a:tcPr anchor="ctr"/>
                </a:tc>
                <a:tc>
                  <a:txBody>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负载</a:t>
                      </a:r>
                      <a:r>
                        <a:rPr lang="zh-CN" altLang="en-US" sz="2400" dirty="0" smtClean="0">
                          <a:solidFill>
                            <a:srgbClr val="C00000"/>
                          </a:solidFill>
                          <a:latin typeface="微软雅黑" panose="020B0503020204020204" charset="-122"/>
                          <a:ea typeface="微软雅黑" panose="020B0503020204020204" charset="-122"/>
                          <a:cs typeface="微软雅黑" panose="020B0503020204020204" charset="-122"/>
                        </a:rPr>
                        <a:t>迟钝</a:t>
                      </a:r>
                      <a:r>
                        <a:rPr lang="zh-CN" altLang="en-US" sz="2400" dirty="0" smtClean="0">
                          <a:latin typeface="微软雅黑" panose="020B0503020204020204" charset="-122"/>
                          <a:ea typeface="微软雅黑" panose="020B0503020204020204" charset="-122"/>
                          <a:cs typeface="微软雅黑" panose="020B0503020204020204" charset="-122"/>
                        </a:rPr>
                        <a:t>的路由选择算法。</a:t>
                      </a:r>
                    </a:p>
                  </a:txBody>
                  <a:tcPr anchor="ctr"/>
                </a:tc>
              </a:tr>
            </a:tbl>
          </a:graphicData>
        </a:graphic>
      </p:graphicFrame>
    </p:spTree>
    <p:extLst>
      <p:ext uri="{BB962C8B-B14F-4D97-AF65-F5344CB8AC3E}">
        <p14:creationId xmlns:p14="http://schemas.microsoft.com/office/powerpoint/2010/main" val="9040449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12"/>
          <p:cNvSpPr txBox="1"/>
          <p:nvPr/>
        </p:nvSpPr>
        <p:spPr>
          <a:xfrm>
            <a:off x="2261292" y="2757717"/>
            <a:ext cx="7915641" cy="2862322"/>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rPr>
              <a:t>是否需要全局信息</a:t>
            </a:r>
            <a:endParaRPr lang="en-US" altLang="zh-CN" sz="2400" dirty="0" smtClean="0">
              <a:latin typeface="微软雅黑" panose="020B0503020204020204" charset="-122"/>
              <a:ea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静态动态：静态：人工干预。动态：</a:t>
            </a:r>
            <a:r>
              <a:rPr lang="en-US" altLang="zh-CN" sz="2400" dirty="0" smtClean="0">
                <a:latin typeface="微软雅黑" panose="020B0503020204020204" charset="-122"/>
                <a:ea typeface="微软雅黑" panose="020B0503020204020204" charset="-122"/>
              </a:rPr>
              <a:t>LS</a:t>
            </a:r>
            <a:r>
              <a:rPr lang="zh-CN" altLang="en-US" sz="2400" dirty="0" smtClean="0">
                <a:latin typeface="微软雅黑" panose="020B0503020204020204" charset="-122"/>
                <a:ea typeface="微软雅黑" panose="020B0503020204020204" charset="-122"/>
              </a:rPr>
              <a:t>算法，</a:t>
            </a:r>
            <a:r>
              <a:rPr lang="en-US" altLang="zh-CN" sz="2400" dirty="0" smtClean="0">
                <a:latin typeface="微软雅黑" panose="020B0503020204020204" charset="-122"/>
                <a:ea typeface="微软雅黑" panose="020B0503020204020204" charset="-122"/>
              </a:rPr>
              <a:t>DV</a:t>
            </a:r>
            <a:r>
              <a:rPr lang="zh-CN" altLang="en-US" sz="2400" dirty="0" smtClean="0">
                <a:latin typeface="微软雅黑" panose="020B0503020204020204" charset="-122"/>
                <a:ea typeface="微软雅黑" panose="020B0503020204020204" charset="-122"/>
              </a:rPr>
              <a:t>算法</a:t>
            </a:r>
            <a:endParaRPr lang="en-US" altLang="zh-CN" sz="2400" dirty="0" smtClean="0">
              <a:latin typeface="微软雅黑" panose="020B0503020204020204" charset="-122"/>
              <a:ea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是否敏感</a:t>
            </a:r>
            <a:endParaRPr lang="zh-CN" altLang="en-US" sz="2400" dirty="0">
              <a:latin typeface="微软雅黑" panose="020B0503020204020204" charset="-122"/>
              <a:ea typeface="微软雅黑" panose="020B0503020204020204" charset="-122"/>
            </a:endParaRPr>
          </a:p>
        </p:txBody>
      </p:sp>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895519"/>
          </a:xfrm>
          <a:prstGeom prst="rect">
            <a:avLst/>
          </a:prstGeom>
        </p:spPr>
        <p:txBody>
          <a:bodyPr wrap="none">
            <a:spAutoFit/>
          </a:bodyPr>
          <a:lstStyle/>
          <a:p>
            <a:pPr>
              <a:lnSpc>
                <a:spcPct val="150000"/>
              </a:lnSpc>
            </a:pPr>
            <a:r>
              <a:rPr lang="zh-CN" altLang="en-US" sz="1600" dirty="0">
                <a:solidFill>
                  <a:srgbClr val="FF0000"/>
                </a:solidFill>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smtClean="0">
                <a:latin typeface="Microsoft YaHei" charset="-122"/>
                <a:ea typeface="Microsoft YaHei" charset="-122"/>
                <a:cs typeface="Microsoft YaHei" charset="-122"/>
              </a:rPr>
              <a:t>路由选择算法的分类</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选择、填空</a:t>
            </a:r>
            <a:r>
              <a:rPr lang="en-US" altLang="zh-CN" sz="2400" dirty="0" smtClean="0">
                <a:latin typeface="Microsoft YaHei" charset="-122"/>
                <a:ea typeface="Microsoft YaHei" charset="-122"/>
                <a:cs typeface="Microsoft YaHei"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4.6.0</a:t>
            </a:r>
            <a:r>
              <a:rPr lang="zh-CN" altLang="en-US" sz="2400" b="0" dirty="0" smtClean="0">
                <a:solidFill>
                  <a:schemeClr val="tx1"/>
                </a:solidFill>
                <a:latin typeface="Microsoft YaHei" charset="-122"/>
                <a:ea typeface="Microsoft YaHei" charset="-122"/>
                <a:cs typeface="Microsoft YaHei" charset="-122"/>
                <a:sym typeface="+mn-ea"/>
              </a:rPr>
              <a:t> 路由选择算法的分类</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 1"/>
          <p:cNvSpPr/>
          <p:nvPr/>
        </p:nvSpPr>
        <p:spPr>
          <a:xfrm>
            <a:off x="363705" y="3755061"/>
            <a:ext cx="1415772" cy="646331"/>
          </a:xfrm>
          <a:prstGeom prst="rect">
            <a:avLst/>
          </a:prstGeom>
        </p:spPr>
        <p:txBody>
          <a:bodyPr wrap="none">
            <a:spAutoFit/>
          </a:bodyPr>
          <a:lstStyle/>
          <a:p>
            <a:pPr>
              <a:lnSpc>
                <a:spcPct val="150000"/>
              </a:lnSpc>
            </a:pPr>
            <a:r>
              <a:rPr lang="zh-CN" altLang="en-US" sz="2400" dirty="0">
                <a:latin typeface="微软雅黑" panose="020B0503020204020204" charset="-122"/>
                <a:ea typeface="微软雅黑" panose="020B0503020204020204" charset="-122"/>
              </a:rPr>
              <a:t>分类标</a:t>
            </a:r>
            <a:r>
              <a:rPr lang="zh-CN" altLang="en-US" sz="2400" dirty="0" smtClean="0">
                <a:latin typeface="微软雅黑" panose="020B0503020204020204" charset="-122"/>
                <a:ea typeface="微软雅黑" panose="020B0503020204020204" charset="-122"/>
              </a:rPr>
              <a:t>椎</a:t>
            </a:r>
            <a:endParaRPr lang="en-US" altLang="zh-CN" sz="2400" dirty="0">
              <a:latin typeface="微软雅黑" panose="020B0503020204020204" charset="-122"/>
              <a:ea typeface="微软雅黑" panose="020B0503020204020204" charset="-122"/>
            </a:endParaRPr>
          </a:p>
        </p:txBody>
      </p:sp>
      <p:sp>
        <p:nvSpPr>
          <p:cNvPr id="19" name="左大括号 18"/>
          <p:cNvSpPr/>
          <p:nvPr/>
        </p:nvSpPr>
        <p:spPr>
          <a:xfrm>
            <a:off x="1942553" y="3048000"/>
            <a:ext cx="318739" cy="221826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0" name="左大括号 9"/>
          <p:cNvSpPr/>
          <p:nvPr/>
        </p:nvSpPr>
        <p:spPr>
          <a:xfrm>
            <a:off x="4879980" y="2337340"/>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110245460"/>
              </p:ext>
            </p:extLst>
          </p:nvPr>
        </p:nvGraphicFramePr>
        <p:xfrm>
          <a:off x="5384015" y="2391742"/>
          <a:ext cx="5867400" cy="1283703"/>
        </p:xfrm>
        <a:graphic>
          <a:graphicData uri="http://schemas.openxmlformats.org/drawingml/2006/table">
            <a:tbl>
              <a:tblPr firstRow="1" bandRow="1">
                <a:tableStyleId>{5940675A-B579-460E-94D1-54222C63F5DA}</a:tableStyleId>
              </a:tblPr>
              <a:tblGrid>
                <a:gridCol w="2226733"/>
                <a:gridCol w="3640667"/>
              </a:tblGrid>
              <a:tr h="693604">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dirty="0" smtClean="0">
                          <a:latin typeface="微软雅黑" panose="020B0503020204020204" charset="-122"/>
                          <a:ea typeface="微软雅黑" panose="020B0503020204020204" charset="-122"/>
                        </a:rPr>
                        <a:t>全局式路由选择算法</a:t>
                      </a:r>
                    </a:p>
                  </a:txBody>
                  <a:tcPr anchor="ctr"/>
                </a:tc>
                <a:tc>
                  <a:txBody>
                    <a:bodyPr/>
                    <a:lstStyle/>
                    <a:p>
                      <a:pPr algn="l">
                        <a:lnSpc>
                          <a:spcPct val="150000"/>
                        </a:lnSpc>
                      </a:pPr>
                      <a:r>
                        <a:rPr lang="zh-CN" altLang="en-US" sz="1600" dirty="0" smtClean="0">
                          <a:solidFill>
                            <a:schemeClr val="tx1"/>
                          </a:solidFill>
                          <a:latin typeface="微软雅黑" panose="020B0503020204020204" charset="-122"/>
                          <a:ea typeface="微软雅黑" panose="020B0503020204020204" charset="-122"/>
                          <a:cs typeface="微软雅黑" panose="020B0503020204020204" charset="-122"/>
                        </a:rPr>
                        <a:t>典型：</a:t>
                      </a:r>
                      <a:r>
                        <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rPr>
                        <a:t>链路状态路由选择算法</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(LS</a:t>
                      </a:r>
                      <a:r>
                        <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rPr>
                        <a:t>算法</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1600" dirty="0">
                        <a:solidFill>
                          <a:srgbClr val="C00000"/>
                        </a:solidFill>
                        <a:latin typeface="微软雅黑" panose="020B0503020204020204" charset="-122"/>
                        <a:ea typeface="微软雅黑" panose="020B0503020204020204" charset="-122"/>
                        <a:cs typeface="微软雅黑" panose="020B0503020204020204" charset="-122"/>
                      </a:endParaRPr>
                    </a:p>
                  </a:txBody>
                  <a:tcPr anchor="ctr"/>
                </a:tc>
              </a:tr>
              <a:tr h="590099">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dirty="0" smtClean="0">
                          <a:latin typeface="微软雅黑" panose="020B0503020204020204" charset="-122"/>
                          <a:ea typeface="微软雅黑" panose="020B0503020204020204" charset="-122"/>
                        </a:rPr>
                        <a:t>分布式路由选择算法</a:t>
                      </a:r>
                    </a:p>
                  </a:txBody>
                  <a:tcPr anchor="ctr"/>
                </a:tc>
                <a:tc>
                  <a:txBody>
                    <a:bodyPr/>
                    <a:lstStyle/>
                    <a:p>
                      <a:pPr algn="l">
                        <a:lnSpc>
                          <a:spcPct val="150000"/>
                        </a:lnSpc>
                      </a:pPr>
                      <a:r>
                        <a:rPr lang="zh-CN" altLang="en-US" sz="1600" dirty="0" smtClean="0">
                          <a:solidFill>
                            <a:schemeClr val="tx1"/>
                          </a:solidFill>
                          <a:latin typeface="微软雅黑" panose="020B0503020204020204" charset="-122"/>
                          <a:ea typeface="微软雅黑" panose="020B0503020204020204" charset="-122"/>
                          <a:cs typeface="微软雅黑" panose="020B0503020204020204" charset="-122"/>
                        </a:rPr>
                        <a:t>典型：</a:t>
                      </a:r>
                      <a:r>
                        <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rPr>
                        <a:t>距离向量路由选择算</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(DV</a:t>
                      </a:r>
                      <a:r>
                        <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rPr>
                        <a:t>算法</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1600" dirty="0">
                        <a:solidFill>
                          <a:srgbClr val="C00000"/>
                        </a:solidFill>
                        <a:latin typeface="微软雅黑" panose="020B0503020204020204" charset="-122"/>
                        <a:ea typeface="微软雅黑" panose="020B0503020204020204" charset="-122"/>
                        <a:cs typeface="微软雅黑" panose="020B0503020204020204" charset="-122"/>
                      </a:endParaRPr>
                    </a:p>
                  </a:txBody>
                  <a:tcPr anchor="ctr"/>
                </a:tc>
              </a:tr>
            </a:tbl>
          </a:graphicData>
        </a:graphic>
      </p:graphicFrame>
    </p:spTree>
    <p:extLst>
      <p:ext uri="{BB962C8B-B14F-4D97-AF65-F5344CB8AC3E}">
        <p14:creationId xmlns:p14="http://schemas.microsoft.com/office/powerpoint/2010/main" val="185783782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3416320"/>
          </a:xfrm>
          <a:prstGeom prst="rect">
            <a:avLst/>
          </a:prstGeom>
          <a:noFill/>
        </p:spPr>
        <p:txBody>
          <a:bodyPr wrap="square" rtlCol="0" anchor="t">
            <a:spAutoFit/>
          </a:bodyPr>
          <a:lstStyle/>
          <a:p>
            <a:pPr fontAlgn="auto">
              <a:lnSpc>
                <a:spcPct val="150000"/>
              </a:lnSpc>
            </a:pPr>
            <a:r>
              <a:rPr lang="zh-CN" altLang="en-US" sz="2400" b="1" dirty="0">
                <a:latin typeface="+mn-ea"/>
              </a:rPr>
              <a:t>真题演练</a:t>
            </a:r>
            <a:endParaRPr lang="zh-CN" altLang="en-US" sz="2400" dirty="0">
              <a:latin typeface="+mn-ea"/>
            </a:endParaRPr>
          </a:p>
          <a:p>
            <a:pPr fontAlgn="auto">
              <a:lnSpc>
                <a:spcPct val="150000"/>
              </a:lnSpc>
            </a:pPr>
            <a:r>
              <a:rPr lang="zh-CN" altLang="en-US" sz="2400" dirty="0">
                <a:latin typeface="+mn-ea"/>
              </a:rPr>
              <a:t>最具有代表性的分布式路由选择算法是（ ）</a:t>
            </a:r>
          </a:p>
          <a:p>
            <a:pPr fontAlgn="auto">
              <a:lnSpc>
                <a:spcPct val="150000"/>
              </a:lnSpc>
            </a:pPr>
            <a:r>
              <a:rPr lang="en-US" altLang="zh-CN" sz="2400" dirty="0" smtClean="0">
                <a:latin typeface="+mn-ea"/>
              </a:rPr>
              <a:t>A</a:t>
            </a:r>
            <a:r>
              <a:rPr lang="en-US" altLang="zh-CN" sz="2400" dirty="0">
                <a:latin typeface="+mn-ea"/>
              </a:rPr>
              <a:t>:</a:t>
            </a:r>
            <a:r>
              <a:rPr lang="zh-CN" altLang="en-US" sz="2400" dirty="0">
                <a:latin typeface="+mn-ea"/>
              </a:rPr>
              <a:t>求最短路径算法</a:t>
            </a:r>
          </a:p>
          <a:p>
            <a:pPr fontAlgn="auto">
              <a:lnSpc>
                <a:spcPct val="150000"/>
              </a:lnSpc>
            </a:pPr>
            <a:r>
              <a:rPr lang="en-US" altLang="zh-CN" sz="2400" dirty="0">
                <a:latin typeface="+mn-ea"/>
              </a:rPr>
              <a:t>B:</a:t>
            </a:r>
            <a:r>
              <a:rPr lang="zh-CN" altLang="en-US" sz="2400" dirty="0">
                <a:latin typeface="+mn-ea"/>
              </a:rPr>
              <a:t>链路状态路由选择算法</a:t>
            </a:r>
          </a:p>
          <a:p>
            <a:pPr fontAlgn="auto">
              <a:lnSpc>
                <a:spcPct val="150000"/>
              </a:lnSpc>
            </a:pPr>
            <a:r>
              <a:rPr lang="en-US" altLang="zh-CN" sz="2400" dirty="0">
                <a:latin typeface="+mn-ea"/>
              </a:rPr>
              <a:t>C:</a:t>
            </a:r>
            <a:r>
              <a:rPr lang="zh-CN" altLang="en-US" sz="2400" dirty="0">
                <a:latin typeface="+mn-ea"/>
              </a:rPr>
              <a:t>层次化路由算法</a:t>
            </a:r>
          </a:p>
          <a:p>
            <a:pPr fontAlgn="auto">
              <a:lnSpc>
                <a:spcPct val="150000"/>
              </a:lnSpc>
            </a:pPr>
            <a:r>
              <a:rPr lang="en-US" altLang="zh-CN" sz="2400" dirty="0">
                <a:latin typeface="+mn-ea"/>
              </a:rPr>
              <a:t>D:</a:t>
            </a:r>
            <a:r>
              <a:rPr lang="zh-CN" altLang="en-US" sz="2400" dirty="0">
                <a:latin typeface="+mn-ea"/>
              </a:rPr>
              <a:t>距离向量路由选择算法</a:t>
            </a:r>
          </a:p>
        </p:txBody>
      </p:sp>
    </p:spTree>
    <p:extLst>
      <p:ext uri="{BB962C8B-B14F-4D97-AF65-F5344CB8AC3E}">
        <p14:creationId xmlns:p14="http://schemas.microsoft.com/office/powerpoint/2010/main" val="17064141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3416320"/>
          </a:xfrm>
          <a:prstGeom prst="rect">
            <a:avLst/>
          </a:prstGeom>
          <a:noFill/>
        </p:spPr>
        <p:txBody>
          <a:bodyPr wrap="square" rtlCol="0" anchor="t">
            <a:spAutoFit/>
          </a:bodyPr>
          <a:lstStyle/>
          <a:p>
            <a:pPr fontAlgn="auto">
              <a:lnSpc>
                <a:spcPct val="150000"/>
              </a:lnSpc>
            </a:pPr>
            <a:r>
              <a:rPr lang="zh-CN" altLang="en-US" sz="2400" b="1" dirty="0">
                <a:latin typeface="+mn-ea"/>
              </a:rPr>
              <a:t>真题演练</a:t>
            </a:r>
            <a:endParaRPr lang="zh-CN" altLang="en-US" sz="2400" dirty="0">
              <a:latin typeface="+mn-ea"/>
            </a:endParaRPr>
          </a:p>
          <a:p>
            <a:pPr fontAlgn="auto">
              <a:lnSpc>
                <a:spcPct val="150000"/>
              </a:lnSpc>
            </a:pPr>
            <a:r>
              <a:rPr lang="zh-CN" altLang="en-US" sz="2400" dirty="0">
                <a:latin typeface="+mn-ea"/>
              </a:rPr>
              <a:t>最具有代表性的分布式路由选择算法是（ ）</a:t>
            </a:r>
          </a:p>
          <a:p>
            <a:pPr fontAlgn="auto">
              <a:lnSpc>
                <a:spcPct val="150000"/>
              </a:lnSpc>
            </a:pPr>
            <a:r>
              <a:rPr lang="en-US" altLang="zh-CN" sz="2400" dirty="0" smtClean="0">
                <a:latin typeface="+mn-ea"/>
              </a:rPr>
              <a:t>A</a:t>
            </a:r>
            <a:r>
              <a:rPr lang="en-US" altLang="zh-CN" sz="2400" dirty="0">
                <a:latin typeface="+mn-ea"/>
              </a:rPr>
              <a:t>:</a:t>
            </a:r>
            <a:r>
              <a:rPr lang="zh-CN" altLang="en-US" sz="2400" dirty="0">
                <a:latin typeface="+mn-ea"/>
              </a:rPr>
              <a:t>求最短路径算法</a:t>
            </a:r>
          </a:p>
          <a:p>
            <a:pPr fontAlgn="auto">
              <a:lnSpc>
                <a:spcPct val="150000"/>
              </a:lnSpc>
            </a:pPr>
            <a:r>
              <a:rPr lang="en-US" altLang="zh-CN" sz="2400" dirty="0">
                <a:latin typeface="+mn-ea"/>
              </a:rPr>
              <a:t>B:</a:t>
            </a:r>
            <a:r>
              <a:rPr lang="zh-CN" altLang="en-US" sz="2400" dirty="0">
                <a:latin typeface="+mn-ea"/>
              </a:rPr>
              <a:t>链路状态路由选择算法</a:t>
            </a:r>
          </a:p>
          <a:p>
            <a:pPr fontAlgn="auto">
              <a:lnSpc>
                <a:spcPct val="150000"/>
              </a:lnSpc>
            </a:pPr>
            <a:r>
              <a:rPr lang="en-US" altLang="zh-CN" sz="2400" dirty="0">
                <a:latin typeface="+mn-ea"/>
              </a:rPr>
              <a:t>C:</a:t>
            </a:r>
            <a:r>
              <a:rPr lang="zh-CN" altLang="en-US" sz="2400" dirty="0">
                <a:latin typeface="+mn-ea"/>
              </a:rPr>
              <a:t>层次化路由算法</a:t>
            </a:r>
          </a:p>
          <a:p>
            <a:pPr fontAlgn="auto">
              <a:lnSpc>
                <a:spcPct val="150000"/>
              </a:lnSpc>
            </a:pPr>
            <a:r>
              <a:rPr lang="en-US" altLang="zh-CN" sz="2400" dirty="0">
                <a:solidFill>
                  <a:srgbClr val="FF0000"/>
                </a:solidFill>
                <a:latin typeface="+mn-ea"/>
              </a:rPr>
              <a:t>D:</a:t>
            </a:r>
            <a:r>
              <a:rPr lang="zh-CN" altLang="en-US" sz="2400" dirty="0">
                <a:solidFill>
                  <a:srgbClr val="FF0000"/>
                </a:solidFill>
                <a:latin typeface="+mn-ea"/>
              </a:rPr>
              <a:t>距离向量路由选择算法</a:t>
            </a:r>
          </a:p>
        </p:txBody>
      </p:sp>
    </p:spTree>
    <p:extLst>
      <p:ext uri="{BB962C8B-B14F-4D97-AF65-F5344CB8AC3E}">
        <p14:creationId xmlns:p14="http://schemas.microsoft.com/office/powerpoint/2010/main" val="18222232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1200329"/>
          </a:xfrm>
          <a:prstGeom prst="rect">
            <a:avLst/>
          </a:prstGeom>
          <a:noFill/>
        </p:spPr>
        <p:txBody>
          <a:bodyPr wrap="square" rtlCol="0" anchor="t">
            <a:spAutoFit/>
          </a:bodyPr>
          <a:lstStyle/>
          <a:p>
            <a:pPr fontAlgn="auto">
              <a:lnSpc>
                <a:spcPct val="150000"/>
              </a:lnSpc>
            </a:pPr>
            <a:r>
              <a:rPr lang="zh-CN" altLang="en-US" sz="2400" b="1" dirty="0" smtClean="0">
                <a:latin typeface="+mn-ea"/>
              </a:rPr>
              <a:t>真题演练</a:t>
            </a:r>
            <a:endParaRPr lang="zh-CN" altLang="en-US" sz="2400" dirty="0" smtClean="0">
              <a:latin typeface="+mn-ea"/>
            </a:endParaRPr>
          </a:p>
          <a:p>
            <a:pPr>
              <a:lnSpc>
                <a:spcPct val="150000"/>
              </a:lnSpc>
            </a:pPr>
            <a:r>
              <a:rPr lang="zh-CN" altLang="en-US" sz="2400" dirty="0" smtClean="0">
                <a:latin typeface="+mn-ea"/>
              </a:rPr>
              <a:t>最有代表性的全局式路由选择算法是（</a:t>
            </a:r>
            <a:r>
              <a:rPr lang="zh-CN" altLang="en-US" sz="2400" dirty="0">
                <a:solidFill>
                  <a:schemeClr val="bg2"/>
                </a:solidFill>
              </a:rPr>
              <a:t>链路状态</a:t>
            </a:r>
            <a:r>
              <a:rPr lang="zh-CN" altLang="en-US" sz="2400" dirty="0" smtClean="0">
                <a:latin typeface="+mn-ea"/>
              </a:rPr>
              <a:t>）</a:t>
            </a:r>
            <a:r>
              <a:rPr lang="zh-CN" altLang="en-US" sz="2400" dirty="0">
                <a:latin typeface="+mn-ea"/>
              </a:rPr>
              <a:t>路由选择算法。</a:t>
            </a:r>
            <a:endParaRPr lang="zh-CN" altLang="en-US" sz="2400" dirty="0">
              <a:solidFill>
                <a:srgbClr val="FF0000"/>
              </a:solidFill>
              <a:latin typeface="+mn-ea"/>
            </a:endParaRPr>
          </a:p>
        </p:txBody>
      </p:sp>
    </p:spTree>
    <p:extLst>
      <p:ext uri="{BB962C8B-B14F-4D97-AF65-F5344CB8AC3E}">
        <p14:creationId xmlns:p14="http://schemas.microsoft.com/office/powerpoint/2010/main" val="3195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24342" y="2054864"/>
            <a:ext cx="10345775" cy="1754326"/>
          </a:xfrm>
          <a:prstGeom prst="rect">
            <a:avLst/>
          </a:prstGeom>
          <a:noFill/>
        </p:spPr>
        <p:txBody>
          <a:bodyPr wrap="square" rtlCol="0">
            <a:spAutoFit/>
          </a:bodyPr>
          <a:lstStyle/>
          <a:p>
            <a:pPr>
              <a:lnSpc>
                <a:spcPct val="150000"/>
              </a:lnSpc>
            </a:pPr>
            <a:r>
              <a:rPr lang="zh-CN" altLang="en-US" sz="2400" dirty="0" smtClean="0">
                <a:solidFill>
                  <a:schemeClr val="tx1"/>
                </a:solidFill>
                <a:latin typeface="微软雅黑" panose="020B0503020204020204" charset="-122"/>
                <a:ea typeface="微软雅黑" panose="020B0503020204020204" charset="-122"/>
              </a:rPr>
              <a:t>子网掩码：定义一个子网的</a:t>
            </a:r>
            <a:r>
              <a:rPr lang="zh-CN" altLang="en-US" sz="2400" b="1" dirty="0" smtClean="0">
                <a:solidFill>
                  <a:srgbClr val="FF0000"/>
                </a:solidFill>
                <a:latin typeface="微软雅黑" panose="020B0503020204020204" charset="-122"/>
                <a:ea typeface="微软雅黑" panose="020B0503020204020204" charset="-122"/>
              </a:rPr>
              <a:t>网络前缀长度</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子网掩码位数：</a:t>
            </a:r>
            <a:r>
              <a:rPr lang="en-US" altLang="zh-CN" sz="2400" dirty="0" smtClean="0">
                <a:latin typeface="微软雅黑" panose="020B0503020204020204" charset="-122"/>
                <a:ea typeface="微软雅黑" panose="020B0503020204020204" charset="-122"/>
              </a:rPr>
              <a:t>32</a:t>
            </a:r>
            <a:r>
              <a:rPr lang="zh-CN" altLang="en-US" sz="2400" dirty="0" smtClean="0">
                <a:latin typeface="微软雅黑" panose="020B0503020204020204" charset="-122"/>
                <a:ea typeface="微软雅黑" panose="020B0503020204020204" charset="-122"/>
              </a:rPr>
              <a:t>位。</a:t>
            </a: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书写形式：二进制，点分十进制。</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rPr>
              <a:t> 取值规则：对应前缀，全部为</a:t>
            </a:r>
            <a:r>
              <a:rPr lang="en-US" altLang="zh-CN" sz="2400" dirty="0" smtClean="0">
                <a:solidFill>
                  <a:schemeClr val="tx1"/>
                </a:solidFill>
                <a:latin typeface="微软雅黑" panose="020B0503020204020204" charset="-122"/>
                <a:ea typeface="微软雅黑" panose="020B0503020204020204" charset="-122"/>
              </a:rPr>
              <a:t>1</a:t>
            </a:r>
            <a:r>
              <a:rPr lang="zh-CN" altLang="en-US" sz="2400" dirty="0" smtClean="0">
                <a:solidFill>
                  <a:schemeClr val="tx1"/>
                </a:solidFill>
                <a:latin typeface="微软雅黑" panose="020B0503020204020204" charset="-122"/>
                <a:ea typeface="微软雅黑" panose="020B0503020204020204" charset="-122"/>
              </a:rPr>
              <a:t>。对应后缀，全部为</a:t>
            </a:r>
            <a:r>
              <a:rPr lang="en-US" altLang="zh-CN" sz="2400" dirty="0" smtClean="0">
                <a:solidFill>
                  <a:schemeClr val="tx1"/>
                </a:solidFill>
                <a:latin typeface="微软雅黑" panose="020B0503020204020204" charset="-122"/>
                <a:ea typeface="微软雅黑" panose="020B0503020204020204" charset="-122"/>
              </a:rPr>
              <a:t>0</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p:txBody>
      </p:sp>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4" name="矩形 2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9"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graphicFrame>
        <p:nvGraphicFramePr>
          <p:cNvPr id="30" name="表格 29"/>
          <p:cNvGraphicFramePr>
            <a:graphicFrameLocks noGrp="1"/>
          </p:cNvGraphicFramePr>
          <p:nvPr>
            <p:extLst>
              <p:ext uri="{D42A27DB-BD31-4B8C-83A1-F6EECF244321}">
                <p14:modId xmlns:p14="http://schemas.microsoft.com/office/powerpoint/2010/main" val="825293768"/>
              </p:ext>
            </p:extLst>
          </p:nvPr>
        </p:nvGraphicFramePr>
        <p:xfrm>
          <a:off x="2846513" y="3947739"/>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115482803"/>
              </p:ext>
            </p:extLst>
          </p:nvPr>
        </p:nvGraphicFramePr>
        <p:xfrm>
          <a:off x="5055037" y="3947739"/>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1741736780"/>
              </p:ext>
            </p:extLst>
          </p:nvPr>
        </p:nvGraphicFramePr>
        <p:xfrm>
          <a:off x="7263561" y="3947739"/>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020469203"/>
              </p:ext>
            </p:extLst>
          </p:nvPr>
        </p:nvGraphicFramePr>
        <p:xfrm>
          <a:off x="9472085" y="3947739"/>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sp>
        <p:nvSpPr>
          <p:cNvPr id="35" name="TextBox 5"/>
          <p:cNvSpPr txBox="1"/>
          <p:nvPr/>
        </p:nvSpPr>
        <p:spPr>
          <a:xfrm>
            <a:off x="5260163" y="4734659"/>
            <a:ext cx="1035411" cy="458908"/>
          </a:xfrm>
          <a:prstGeom prst="rect">
            <a:avLst/>
          </a:prstGeom>
          <a:noFill/>
        </p:spPr>
        <p:txBody>
          <a:bodyPr wrap="square" rtlCol="0">
            <a:spAutoFit/>
          </a:bodyPr>
          <a:lstStyle/>
          <a:p>
            <a:pPr algn="ctr">
              <a:lnSpc>
                <a:spcPct val="150000"/>
              </a:lnSpc>
            </a:pPr>
            <a:r>
              <a:rPr lang="zh-CN" altLang="en-US" smtClean="0">
                <a:latin typeface="微软雅黑" panose="020B0503020204020204" charset="-122"/>
                <a:ea typeface="微软雅黑" panose="020B0503020204020204" charset="-122"/>
                <a:cs typeface="微软雅黑" panose="020B0503020204020204" charset="-122"/>
              </a:rPr>
              <a:t>前缀</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36" name="直线箭头连接符 35"/>
          <p:cNvCxnSpPr/>
          <p:nvPr/>
        </p:nvCxnSpPr>
        <p:spPr>
          <a:xfrm>
            <a:off x="2846513" y="4701271"/>
            <a:ext cx="639189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5"/>
          <p:cNvSpPr txBox="1"/>
          <p:nvPr/>
        </p:nvSpPr>
        <p:spPr>
          <a:xfrm>
            <a:off x="9602199" y="4734659"/>
            <a:ext cx="2088152" cy="458908"/>
          </a:xfrm>
          <a:prstGeom prst="rect">
            <a:avLst/>
          </a:prstGeom>
          <a:noFill/>
        </p:spPr>
        <p:txBody>
          <a:bodyPr wrap="square" rtlCol="0">
            <a:spAutoFit/>
          </a:bodyPr>
          <a:lstStyle/>
          <a:p>
            <a:pPr algn="ct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后缀（主机位）</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38" name="直线箭头连接符 37"/>
          <p:cNvCxnSpPr/>
          <p:nvPr/>
        </p:nvCxnSpPr>
        <p:spPr>
          <a:xfrm>
            <a:off x="9472085" y="4701269"/>
            <a:ext cx="197484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5"/>
          <p:cNvSpPr txBox="1"/>
          <p:nvPr/>
        </p:nvSpPr>
        <p:spPr>
          <a:xfrm>
            <a:off x="1361906" y="3899340"/>
            <a:ext cx="1250931" cy="553998"/>
          </a:xfrm>
          <a:prstGeom prst="rect">
            <a:avLst/>
          </a:prstGeom>
          <a:noFill/>
        </p:spPr>
        <p:txBody>
          <a:bodyPr wrap="square" rtlCol="0">
            <a:spAutoFit/>
          </a:bodyPr>
          <a:lstStyle/>
          <a:p>
            <a:pPr>
              <a:lnSpc>
                <a:spcPct val="150000"/>
              </a:lnSpc>
            </a:pPr>
            <a:r>
              <a:rPr lang="zh-CN" altLang="en-US" sz="2000" smtClean="0">
                <a:latin typeface="微软雅黑" panose="020B0503020204020204" charset="-122"/>
                <a:ea typeface="微软雅黑" panose="020B0503020204020204" charset="-122"/>
                <a:cs typeface="微软雅黑" panose="020B0503020204020204" charset="-122"/>
              </a:rPr>
              <a:t>子网地址</a:t>
            </a:r>
            <a:endParaRPr lang="zh-CN" altLang="en-US" sz="2000" dirty="0">
              <a:latin typeface="微软雅黑" panose="020B0503020204020204" charset="-122"/>
              <a:ea typeface="微软雅黑" panose="020B0503020204020204" charset="-122"/>
              <a:cs typeface="微软雅黑" panose="020B0503020204020204" charset="-122"/>
            </a:endParaRPr>
          </a:p>
        </p:txBody>
      </p:sp>
      <p:graphicFrame>
        <p:nvGraphicFramePr>
          <p:cNvPr id="40" name="表格 39"/>
          <p:cNvGraphicFramePr>
            <a:graphicFrameLocks noGrp="1"/>
          </p:cNvGraphicFramePr>
          <p:nvPr>
            <p:extLst>
              <p:ext uri="{D42A27DB-BD31-4B8C-83A1-F6EECF244321}">
                <p14:modId xmlns:p14="http://schemas.microsoft.com/office/powerpoint/2010/main" val="1221489879"/>
              </p:ext>
            </p:extLst>
          </p:nvPr>
        </p:nvGraphicFramePr>
        <p:xfrm>
          <a:off x="2846513" y="5330453"/>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1784214680"/>
              </p:ext>
            </p:extLst>
          </p:nvPr>
        </p:nvGraphicFramePr>
        <p:xfrm>
          <a:off x="5055037" y="5330453"/>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1981963699"/>
              </p:ext>
            </p:extLst>
          </p:nvPr>
        </p:nvGraphicFramePr>
        <p:xfrm>
          <a:off x="7263561" y="5330453"/>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1245040476"/>
              </p:ext>
            </p:extLst>
          </p:nvPr>
        </p:nvGraphicFramePr>
        <p:xfrm>
          <a:off x="9472085" y="5330453"/>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sp>
        <p:nvSpPr>
          <p:cNvPr id="48" name="TextBox 5"/>
          <p:cNvSpPr txBox="1"/>
          <p:nvPr/>
        </p:nvSpPr>
        <p:spPr>
          <a:xfrm>
            <a:off x="1361906" y="5282054"/>
            <a:ext cx="1250931" cy="499624"/>
          </a:xfrm>
          <a:prstGeom prst="rect">
            <a:avLst/>
          </a:prstGeom>
          <a:noFill/>
        </p:spPr>
        <p:txBody>
          <a:bodyPr wrap="square" rtlCol="0">
            <a:spAutoFit/>
          </a:bodyPr>
          <a:lstStyle/>
          <a:p>
            <a:pPr>
              <a:lnSpc>
                <a:spcPct val="150000"/>
              </a:lnSpc>
            </a:pPr>
            <a:r>
              <a:rPr lang="zh-CN" altLang="en-US" sz="2000" dirty="0" smtClean="0">
                <a:latin typeface="微软雅黑" panose="020B0503020204020204" charset="-122"/>
                <a:ea typeface="微软雅黑" panose="020B0503020204020204" charset="-122"/>
                <a:cs typeface="微软雅黑" panose="020B0503020204020204" charset="-122"/>
              </a:rPr>
              <a:t>子网掩码</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07547351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1200329"/>
          </a:xfrm>
          <a:prstGeom prst="rect">
            <a:avLst/>
          </a:prstGeom>
          <a:noFill/>
        </p:spPr>
        <p:txBody>
          <a:bodyPr wrap="square" rtlCol="0" anchor="t">
            <a:spAutoFit/>
          </a:bodyPr>
          <a:lstStyle/>
          <a:p>
            <a:pPr fontAlgn="auto">
              <a:lnSpc>
                <a:spcPct val="150000"/>
              </a:lnSpc>
            </a:pPr>
            <a:r>
              <a:rPr lang="zh-CN" altLang="en-US" sz="2400" b="1" dirty="0" smtClean="0">
                <a:latin typeface="+mn-ea"/>
              </a:rPr>
              <a:t>真题演练</a:t>
            </a:r>
            <a:endParaRPr lang="zh-CN" altLang="en-US" sz="2400" dirty="0" smtClean="0">
              <a:latin typeface="+mn-ea"/>
            </a:endParaRPr>
          </a:p>
          <a:p>
            <a:pPr>
              <a:lnSpc>
                <a:spcPct val="150000"/>
              </a:lnSpc>
            </a:pPr>
            <a:r>
              <a:rPr lang="zh-CN" altLang="en-US" sz="2400" dirty="0" smtClean="0">
                <a:latin typeface="+mn-ea"/>
              </a:rPr>
              <a:t>最有代表性的全局式路由选择算法是（</a:t>
            </a:r>
            <a:r>
              <a:rPr lang="zh-CN" altLang="en-US" sz="2400" dirty="0"/>
              <a:t>链路状态</a:t>
            </a:r>
            <a:r>
              <a:rPr lang="zh-CN" altLang="en-US" sz="2400" dirty="0" smtClean="0">
                <a:latin typeface="+mn-ea"/>
              </a:rPr>
              <a:t>）</a:t>
            </a:r>
            <a:r>
              <a:rPr lang="zh-CN" altLang="en-US" sz="2400" dirty="0">
                <a:latin typeface="+mn-ea"/>
              </a:rPr>
              <a:t>路由选择算法。</a:t>
            </a:r>
            <a:endParaRPr lang="zh-CN" altLang="en-US" sz="2400" dirty="0">
              <a:solidFill>
                <a:srgbClr val="FF0000"/>
              </a:solidFill>
              <a:latin typeface="+mn-ea"/>
            </a:endParaRPr>
          </a:p>
        </p:txBody>
      </p:sp>
    </p:spTree>
    <p:extLst>
      <p:ext uri="{BB962C8B-B14F-4D97-AF65-F5344CB8AC3E}">
        <p14:creationId xmlns:p14="http://schemas.microsoft.com/office/powerpoint/2010/main" val="145083310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1200329"/>
          </a:xfrm>
          <a:prstGeom prst="rect">
            <a:avLst/>
          </a:prstGeom>
          <a:noFill/>
        </p:spPr>
        <p:txBody>
          <a:bodyPr wrap="square" rtlCol="0" anchor="t">
            <a:spAutoFit/>
          </a:bodyPr>
          <a:lstStyle/>
          <a:p>
            <a:pPr fontAlgn="auto">
              <a:lnSpc>
                <a:spcPct val="150000"/>
              </a:lnSpc>
            </a:pPr>
            <a:r>
              <a:rPr lang="zh-CN" altLang="en-US" sz="2400" b="1" dirty="0" smtClean="0">
                <a:latin typeface="+mn-ea"/>
              </a:rPr>
              <a:t>真题演练</a:t>
            </a:r>
            <a:endParaRPr lang="zh-CN" altLang="en-US" sz="2400" dirty="0" smtClean="0">
              <a:latin typeface="+mn-ea"/>
            </a:endParaRPr>
          </a:p>
          <a:p>
            <a:pPr>
              <a:lnSpc>
                <a:spcPct val="150000"/>
              </a:lnSpc>
            </a:pPr>
            <a:r>
              <a:rPr lang="zh-CN" altLang="en-US" sz="2400" dirty="0">
                <a:latin typeface="+mn-ea"/>
              </a:rPr>
              <a:t>路由选择算法可分为全局式路由选择算法</a:t>
            </a:r>
            <a:r>
              <a:rPr lang="zh-CN" altLang="en-US" sz="2400" dirty="0" smtClean="0">
                <a:latin typeface="+mn-ea"/>
              </a:rPr>
              <a:t>和（</a:t>
            </a:r>
            <a:r>
              <a:rPr lang="zh-CN" altLang="en-US" sz="2400" dirty="0">
                <a:solidFill>
                  <a:schemeClr val="bg1"/>
                </a:solidFill>
              </a:rPr>
              <a:t>分布式</a:t>
            </a:r>
            <a:r>
              <a:rPr lang="zh-CN" altLang="en-US" sz="2400" dirty="0" smtClean="0">
                <a:latin typeface="+mn-ea"/>
              </a:rPr>
              <a:t>）</a:t>
            </a:r>
            <a:r>
              <a:rPr lang="zh-CN" altLang="en-US" sz="2400" dirty="0"/>
              <a:t>路由选择算法。</a:t>
            </a:r>
            <a:endParaRPr lang="zh-CN" altLang="en-US" sz="2400" dirty="0">
              <a:solidFill>
                <a:srgbClr val="FF0000"/>
              </a:solidFill>
              <a:latin typeface="+mn-ea"/>
            </a:endParaRPr>
          </a:p>
        </p:txBody>
      </p:sp>
    </p:spTree>
    <p:extLst>
      <p:ext uri="{BB962C8B-B14F-4D97-AF65-F5344CB8AC3E}">
        <p14:creationId xmlns:p14="http://schemas.microsoft.com/office/powerpoint/2010/main" val="18274491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1200329"/>
          </a:xfrm>
          <a:prstGeom prst="rect">
            <a:avLst/>
          </a:prstGeom>
          <a:noFill/>
        </p:spPr>
        <p:txBody>
          <a:bodyPr wrap="square" rtlCol="0" anchor="t">
            <a:spAutoFit/>
          </a:bodyPr>
          <a:lstStyle/>
          <a:p>
            <a:pPr fontAlgn="auto">
              <a:lnSpc>
                <a:spcPct val="150000"/>
              </a:lnSpc>
            </a:pPr>
            <a:r>
              <a:rPr lang="zh-CN" altLang="en-US" sz="2400" b="1" dirty="0" smtClean="0">
                <a:latin typeface="+mn-ea"/>
              </a:rPr>
              <a:t>真题演练</a:t>
            </a:r>
            <a:endParaRPr lang="zh-CN" altLang="en-US" sz="2400" dirty="0" smtClean="0">
              <a:latin typeface="+mn-ea"/>
            </a:endParaRPr>
          </a:p>
          <a:p>
            <a:pPr>
              <a:lnSpc>
                <a:spcPct val="150000"/>
              </a:lnSpc>
            </a:pPr>
            <a:r>
              <a:rPr lang="zh-CN" altLang="en-US" sz="2400">
                <a:latin typeface="+mn-ea"/>
              </a:rPr>
              <a:t>路由选择算法可分为全局式路由选择算法</a:t>
            </a:r>
            <a:r>
              <a:rPr lang="zh-CN" altLang="en-US" sz="2400" smtClean="0">
                <a:latin typeface="+mn-ea"/>
              </a:rPr>
              <a:t>和（</a:t>
            </a:r>
            <a:r>
              <a:rPr lang="zh-CN" altLang="en-US" sz="2400"/>
              <a:t>分布式</a:t>
            </a:r>
            <a:r>
              <a:rPr lang="zh-CN" altLang="en-US" sz="2400" smtClean="0">
                <a:latin typeface="+mn-ea"/>
              </a:rPr>
              <a:t>）</a:t>
            </a:r>
            <a:r>
              <a:rPr lang="zh-CN" altLang="en-US" sz="2400"/>
              <a:t>路由选择算法。</a:t>
            </a:r>
            <a:endParaRPr lang="zh-CN" altLang="en-US" sz="2400" dirty="0">
              <a:solidFill>
                <a:srgbClr val="FF0000"/>
              </a:solidFill>
              <a:latin typeface="+mn-ea"/>
            </a:endParaRPr>
          </a:p>
        </p:txBody>
      </p:sp>
    </p:spTree>
    <p:extLst>
      <p:ext uri="{BB962C8B-B14F-4D97-AF65-F5344CB8AC3E}">
        <p14:creationId xmlns:p14="http://schemas.microsoft.com/office/powerpoint/2010/main" val="6780736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左大括号 14"/>
          <p:cNvSpPr/>
          <p:nvPr/>
        </p:nvSpPr>
        <p:spPr>
          <a:xfrm>
            <a:off x="4600239" y="1727780"/>
            <a:ext cx="458517" cy="272568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Microsoft YaHei" charset="-122"/>
              <a:ea typeface="Microsoft YaHei" charset="-122"/>
              <a:cs typeface="Microsoft YaHei" charset="-122"/>
            </a:endParaRPr>
          </a:p>
        </p:txBody>
      </p:sp>
      <p:sp>
        <p:nvSpPr>
          <p:cNvPr id="16" name="矩形 15"/>
          <p:cNvSpPr/>
          <p:nvPr/>
        </p:nvSpPr>
        <p:spPr>
          <a:xfrm>
            <a:off x="1645584" y="2859789"/>
            <a:ext cx="2954655" cy="461665"/>
          </a:xfrm>
          <a:prstGeom prst="rect">
            <a:avLst/>
          </a:prstGeom>
        </p:spPr>
        <p:txBody>
          <a:bodyPr wrap="none">
            <a:spAutoFit/>
          </a:bodyPr>
          <a:lstStyle/>
          <a:p>
            <a:r>
              <a:rPr lang="zh-CN" altLang="en-US" sz="2400" dirty="0">
                <a:latin typeface="Microsoft YaHei" charset="-122"/>
                <a:ea typeface="Microsoft YaHei" charset="-122"/>
                <a:cs typeface="Microsoft YaHei" charset="-122"/>
                <a:sym typeface="+mn-ea"/>
              </a:rPr>
              <a:t>路由算法与路由协议</a:t>
            </a:r>
          </a:p>
        </p:txBody>
      </p:sp>
      <p:sp>
        <p:nvSpPr>
          <p:cNvPr id="17" name="矩形 16"/>
          <p:cNvSpPr/>
          <p:nvPr/>
        </p:nvSpPr>
        <p:spPr>
          <a:xfrm>
            <a:off x="5058756" y="1659460"/>
            <a:ext cx="3262432" cy="2862322"/>
          </a:xfrm>
          <a:prstGeom prst="rect">
            <a:avLst/>
          </a:prstGeom>
        </p:spPr>
        <p:txBody>
          <a:bodyPr wrap="none">
            <a:spAutoFit/>
          </a:bodyPr>
          <a:lstStyle/>
          <a:p>
            <a:pPr>
              <a:lnSpc>
                <a:spcPct val="150000"/>
              </a:lnSpc>
            </a:pPr>
            <a:r>
              <a:rPr lang="zh-CN" altLang="en-US" sz="2400" dirty="0" smtClean="0">
                <a:latin typeface="Microsoft YaHei" charset="-122"/>
                <a:ea typeface="Microsoft YaHei" charset="-122"/>
                <a:cs typeface="Microsoft YaHei" charset="-122"/>
                <a:sym typeface="+mn-ea"/>
              </a:rPr>
              <a:t>路由选择算法的分类</a:t>
            </a:r>
            <a:endParaRPr lang="en-US" altLang="zh-CN" sz="2400" dirty="0" smtClean="0">
              <a:latin typeface="Microsoft YaHei" charset="-122"/>
              <a:ea typeface="Microsoft YaHei" charset="-122"/>
              <a:cs typeface="Microsoft YaHei" charset="-122"/>
              <a:sym typeface="+mn-ea"/>
            </a:endParaRPr>
          </a:p>
          <a:p>
            <a:pPr>
              <a:lnSpc>
                <a:spcPct val="150000"/>
              </a:lnSpc>
            </a:pPr>
            <a:r>
              <a:rPr lang="zh-CN" altLang="en-US" sz="2400" dirty="0" smtClean="0">
                <a:solidFill>
                  <a:srgbClr val="FF0000"/>
                </a:solidFill>
                <a:latin typeface="Microsoft YaHei" charset="-122"/>
                <a:ea typeface="Microsoft YaHei" charset="-122"/>
                <a:cs typeface="Microsoft YaHei" charset="-122"/>
                <a:sym typeface="+mn-ea"/>
              </a:rPr>
              <a:t>链路状态路由选择算法</a:t>
            </a:r>
            <a:endParaRPr lang="en-US" altLang="zh-CN" sz="24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2400" dirty="0" smtClean="0">
                <a:latin typeface="Microsoft YaHei" charset="-122"/>
                <a:ea typeface="Microsoft YaHei" charset="-122"/>
                <a:cs typeface="Microsoft YaHei" charset="-122"/>
                <a:sym typeface="+mn-ea"/>
              </a:rPr>
              <a:t>距离向量路由选择算法</a:t>
            </a:r>
            <a:endParaRPr lang="en-US" altLang="zh-CN" sz="2400" dirty="0" smtClean="0">
              <a:latin typeface="Microsoft YaHei" charset="-122"/>
              <a:ea typeface="Microsoft YaHei" charset="-122"/>
              <a:cs typeface="Microsoft YaHei" charset="-122"/>
              <a:sym typeface="+mn-ea"/>
            </a:endParaRPr>
          </a:p>
          <a:p>
            <a:pPr>
              <a:lnSpc>
                <a:spcPct val="150000"/>
              </a:lnSpc>
            </a:pPr>
            <a:r>
              <a:rPr lang="zh-CN" altLang="en-US" sz="2400" dirty="0" smtClean="0">
                <a:latin typeface="Microsoft YaHei" charset="-122"/>
                <a:ea typeface="Microsoft YaHei" charset="-122"/>
                <a:cs typeface="Microsoft YaHei" charset="-122"/>
                <a:sym typeface="+mn-ea"/>
              </a:rPr>
              <a:t>层次化路由选择</a:t>
            </a:r>
            <a:endParaRPr lang="en-US" altLang="zh-CN" sz="2400" dirty="0" smtClean="0">
              <a:latin typeface="Microsoft YaHei" charset="-122"/>
              <a:ea typeface="Microsoft YaHei" charset="-122"/>
              <a:cs typeface="Microsoft YaHei" charset="-122"/>
              <a:sym typeface="+mn-ea"/>
            </a:endParaRPr>
          </a:p>
          <a:p>
            <a:pPr>
              <a:lnSpc>
                <a:spcPct val="150000"/>
              </a:lnSpc>
            </a:pPr>
            <a:r>
              <a:rPr lang="en-US" altLang="zh-CN" sz="2400" dirty="0" smtClean="0">
                <a:latin typeface="Microsoft YaHei" charset="-122"/>
                <a:ea typeface="Microsoft YaHei" charset="-122"/>
                <a:cs typeface="Microsoft YaHei" charset="-122"/>
              </a:rPr>
              <a:t>Internet</a:t>
            </a:r>
            <a:r>
              <a:rPr lang="zh-CN" altLang="en-US" sz="2400" dirty="0" smtClean="0">
                <a:latin typeface="Microsoft YaHei" charset="-122"/>
                <a:ea typeface="Microsoft YaHei" charset="-122"/>
                <a:cs typeface="Microsoft YaHei" charset="-122"/>
              </a:rPr>
              <a:t>路由选择协议</a:t>
            </a:r>
            <a:endParaRPr lang="en-US" altLang="zh-CN" sz="2400" dirty="0" smtClean="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4615377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63705" y="255590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链路状态路由选择算法</a:t>
            </a:r>
            <a:r>
              <a:rPr lang="zh-CN" altLang="en-US" sz="2400" dirty="0" smtClean="0">
                <a:latin typeface="微软雅黑" panose="020B0503020204020204" charset="-122"/>
                <a:ea typeface="微软雅黑" panose="020B0503020204020204" charset="-122"/>
                <a:cs typeface="微软雅黑" panose="020B0503020204020204" charset="-122"/>
              </a:rPr>
              <a:t>是一种全局式路由选择算法，每个路由器在计算路由时，需要构建出整个网络的拓扑图。</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一</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6799914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矩形 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9" name="TextBox 4"/>
          <p:cNvSpPr txBox="1"/>
          <p:nvPr/>
        </p:nvSpPr>
        <p:spPr>
          <a:xfrm>
            <a:off x="363704" y="2322071"/>
            <a:ext cx="10002190"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算法：利用</a:t>
            </a:r>
            <a:r>
              <a:rPr lang="en-US" altLang="zh-CN" sz="2400" dirty="0">
                <a:latin typeface="微软雅黑" panose="020B0503020204020204" charset="-122"/>
                <a:ea typeface="微软雅黑" panose="020B0503020204020204" charset="-122"/>
                <a:cs typeface="微软雅黑" panose="020B0503020204020204" charset="-122"/>
              </a:rPr>
              <a:t>Dijkstra</a:t>
            </a:r>
            <a:r>
              <a:rPr lang="zh-CN" altLang="en-US" sz="2400" dirty="0">
                <a:latin typeface="微软雅黑" panose="020B0503020204020204" charset="-122"/>
                <a:ea typeface="微软雅黑" panose="020B0503020204020204" charset="-122"/>
                <a:cs typeface="微软雅黑" panose="020B0503020204020204" charset="-122"/>
              </a:rPr>
              <a:t>算法求</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最短</a:t>
            </a:r>
            <a:r>
              <a:rPr lang="zh-CN" altLang="en-US" sz="2400" b="1" dirty="0" smtClean="0">
                <a:solidFill>
                  <a:srgbClr val="FF0000"/>
                </a:solidFill>
                <a:latin typeface="微软雅黑" panose="020B0503020204020204" charset="-122"/>
                <a:ea typeface="微软雅黑" panose="020B0503020204020204" charset="-122"/>
                <a:cs typeface="微软雅黑" panose="020B0503020204020204" charset="-122"/>
              </a:rPr>
              <a:t>路径</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160921942"/>
              </p:ext>
            </p:extLst>
          </p:nvPr>
        </p:nvGraphicFramePr>
        <p:xfrm>
          <a:off x="363704" y="3083485"/>
          <a:ext cx="10827385" cy="3230887"/>
        </p:xfrm>
        <a:graphic>
          <a:graphicData uri="http://schemas.openxmlformats.org/drawingml/2006/table">
            <a:tbl>
              <a:tblPr firstRow="1" bandRow="1">
                <a:tableStyleId>{5940675A-B579-460E-94D1-54222C63F5DA}</a:tableStyleId>
              </a:tblPr>
              <a:tblGrid>
                <a:gridCol w="1119505"/>
                <a:gridCol w="9707880"/>
              </a:tblGrid>
              <a:tr h="803910">
                <a:tc>
                  <a:txBody>
                    <a:bodyPr/>
                    <a:lstStyle/>
                    <a:p>
                      <a:pPr algn="ctr"/>
                      <a:r>
                        <a:rPr lang="en-US" altLang="zh-CN" sz="2000" dirty="0">
                          <a:solidFill>
                            <a:schemeClr val="tx1"/>
                          </a:solidFill>
                          <a:latin typeface="微软雅黑" panose="020B0503020204020204" charset="-122"/>
                          <a:ea typeface="微软雅黑" panose="020B0503020204020204" charset="-122"/>
                        </a:rPr>
                        <a:t>D(v)</a:t>
                      </a:r>
                    </a:p>
                  </a:txBody>
                  <a:tcPr anchor="ctr"/>
                </a:tc>
                <a:tc>
                  <a:txBody>
                    <a:bodyPr/>
                    <a:lstStyle/>
                    <a:p>
                      <a:pPr algn="ct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到本次迭代为止，源结点（计算结点）到目的结点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v</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的当前路径距离</a:t>
                      </a:r>
                    </a:p>
                  </a:txBody>
                  <a:tcPr anchor="ctr"/>
                </a:tc>
              </a:tr>
              <a:tr h="819785">
                <a:tc>
                  <a:txBody>
                    <a:bodyPr/>
                    <a:lstStyle/>
                    <a:p>
                      <a:pPr algn="ctr"/>
                      <a:r>
                        <a:rPr lang="en-US" altLang="zh-CN" sz="2000" dirty="0">
                          <a:solidFill>
                            <a:schemeClr val="tx1"/>
                          </a:solidFill>
                          <a:latin typeface="微软雅黑" panose="020B0503020204020204" charset="-122"/>
                          <a:ea typeface="微软雅黑" panose="020B0503020204020204" charset="-122"/>
                        </a:rPr>
                        <a:t>P(v)</a:t>
                      </a:r>
                    </a:p>
                  </a:txBody>
                  <a:tcPr anchor="ctr"/>
                </a:tc>
                <a:tc>
                  <a:txBody>
                    <a:bodyPr/>
                    <a:lstStyle/>
                    <a:p>
                      <a:pPr algn="ct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到本次迭代为止，在源结点到目的结点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v</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的当前路径上，结点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v</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前序结点</a:t>
                      </a:r>
                    </a:p>
                  </a:txBody>
                  <a:tcPr anchor="ctr"/>
                </a:tc>
              </a:tr>
              <a:tr h="803596">
                <a:tc>
                  <a:txBody>
                    <a:bodyPr/>
                    <a:lstStyle/>
                    <a:p>
                      <a:pPr algn="ctr"/>
                      <a:r>
                        <a:rPr lang="en-US" altLang="zh-CN" sz="2000" dirty="0">
                          <a:solidFill>
                            <a:schemeClr val="tx1"/>
                          </a:solidFill>
                          <a:latin typeface="微软雅黑" panose="020B0503020204020204" charset="-122"/>
                          <a:ea typeface="微软雅黑" panose="020B0503020204020204" charset="-122"/>
                        </a:rPr>
                        <a:t>c(</a:t>
                      </a:r>
                      <a:r>
                        <a:rPr lang="en-US" altLang="zh-CN" sz="2000" dirty="0" err="1">
                          <a:solidFill>
                            <a:schemeClr val="tx1"/>
                          </a:solidFill>
                          <a:latin typeface="微软雅黑" panose="020B0503020204020204" charset="-122"/>
                          <a:ea typeface="微软雅黑" panose="020B0503020204020204" charset="-122"/>
                        </a:rPr>
                        <a:t>x,y</a:t>
                      </a:r>
                      <a:r>
                        <a:rPr lang="en-US" altLang="zh-CN" sz="2000" dirty="0">
                          <a:solidFill>
                            <a:schemeClr val="tx1"/>
                          </a:solidFill>
                          <a:latin typeface="微软雅黑" panose="020B0503020204020204" charset="-122"/>
                          <a:ea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endParaRPr>
                    </a:p>
                  </a:txBody>
                  <a:tcPr anchor="ctr"/>
                </a:tc>
                <a:tc>
                  <a:txBody>
                    <a:bodyPr/>
                    <a:lstStyle/>
                    <a:p>
                      <a:pPr algn="ct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x</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与结点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y</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之间直接链路的费用，如果</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x</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和</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y</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之间</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没有</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之间链路相连，</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则</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c</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x,y</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txBody>
                  <a:tcPr anchor="ctr"/>
                </a:tc>
              </a:tr>
              <a:tr h="803596">
                <a:tc>
                  <a:txBody>
                    <a:bodyPr/>
                    <a:lstStyle/>
                    <a:p>
                      <a:pPr algn="ctr"/>
                      <a:r>
                        <a:rPr lang="en-US" altLang="zh-CN" sz="2000" dirty="0">
                          <a:solidFill>
                            <a:schemeClr val="tx1"/>
                          </a:solidFill>
                          <a:latin typeface="微软雅黑" panose="020B0503020204020204" charset="-122"/>
                          <a:ea typeface="微软雅黑" panose="020B0503020204020204" charset="-122"/>
                        </a:rPr>
                        <a:t>S</a:t>
                      </a:r>
                    </a:p>
                  </a:txBody>
                  <a:tcPr anchor="ctr"/>
                </a:tc>
                <a:tc>
                  <a:txBody>
                    <a:bodyPr/>
                    <a:lstStyle/>
                    <a:p>
                      <a:pPr algn="ctr"/>
                      <a:r>
                        <a:rPr lang="zh-CN" altLang="en-US" sz="2000" dirty="0">
                          <a:solidFill>
                            <a:srgbClr val="FF0000"/>
                          </a:solidFill>
                          <a:latin typeface="微软雅黑" panose="020B0503020204020204" charset="-122"/>
                          <a:ea typeface="微软雅黑" panose="020B0503020204020204" charset="-122"/>
                        </a:rPr>
                        <a:t>结点的集合</a:t>
                      </a:r>
                      <a:r>
                        <a:rPr lang="zh-CN" altLang="en-US" sz="2000" dirty="0">
                          <a:solidFill>
                            <a:schemeClr val="tx1"/>
                          </a:solidFill>
                          <a:latin typeface="微软雅黑" panose="020B0503020204020204" charset="-122"/>
                          <a:ea typeface="微软雅黑" panose="020B0503020204020204" charset="-122"/>
                        </a:rPr>
                        <a:t>，用于存储从源结点到该结点的最短路径已求出的结点</a:t>
                      </a:r>
                      <a:r>
                        <a:rPr lang="zh-CN" altLang="en-US" sz="2000" dirty="0" smtClean="0">
                          <a:solidFill>
                            <a:schemeClr val="tx1"/>
                          </a:solidFill>
                          <a:latin typeface="微软雅黑" panose="020B0503020204020204" charset="-122"/>
                          <a:ea typeface="微软雅黑" panose="020B0503020204020204" charset="-122"/>
                        </a:rPr>
                        <a:t>集合。</a:t>
                      </a:r>
                      <a:endParaRPr lang="en-US" altLang="zh-CN" sz="2000" dirty="0" smtClean="0">
                        <a:solidFill>
                          <a:schemeClr val="tx1"/>
                        </a:solidFill>
                        <a:latin typeface="微软雅黑" panose="020B0503020204020204" charset="-122"/>
                        <a:ea typeface="微软雅黑" panose="020B0503020204020204" charset="-122"/>
                      </a:endParaRPr>
                    </a:p>
                    <a:p>
                      <a:pPr algn="ctr"/>
                      <a:r>
                        <a:rPr lang="zh-CN" altLang="en-US" sz="2000" dirty="0" smtClean="0">
                          <a:solidFill>
                            <a:schemeClr val="tx1"/>
                          </a:solidFill>
                          <a:latin typeface="微软雅黑" panose="020B0503020204020204" charset="-122"/>
                          <a:ea typeface="微软雅黑" panose="020B0503020204020204" charset="-122"/>
                        </a:rPr>
                        <a:t>初始值</a:t>
                      </a:r>
                      <a:r>
                        <a:rPr lang="zh-CN" altLang="en-US" sz="2000" dirty="0">
                          <a:solidFill>
                            <a:schemeClr val="tx1"/>
                          </a:solidFill>
                          <a:latin typeface="微软雅黑" panose="020B0503020204020204" charset="-122"/>
                          <a:ea typeface="微软雅黑" panose="020B0503020204020204" charset="-122"/>
                        </a:rPr>
                        <a:t>只有源结点本身</a:t>
                      </a:r>
                    </a:p>
                  </a:txBody>
                  <a:tcPr anchor="ctr"/>
                </a:tc>
              </a:tr>
            </a:tbl>
          </a:graphicData>
        </a:graphic>
      </p:graphicFrame>
    </p:spTree>
    <p:extLst>
      <p:ext uri="{BB962C8B-B14F-4D97-AF65-F5344CB8AC3E}">
        <p14:creationId xmlns:p14="http://schemas.microsoft.com/office/powerpoint/2010/main" val="76775893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3" name="图片 32"/>
          <p:cNvPicPr>
            <a:picLocks noChangeAspect="1"/>
          </p:cNvPicPr>
          <p:nvPr/>
        </p:nvPicPr>
        <p:blipFill>
          <a:blip r:embed="rId3"/>
          <a:stretch>
            <a:fillRect/>
          </a:stretch>
        </p:blipFill>
        <p:spPr>
          <a:xfrm>
            <a:off x="4235231" y="4476841"/>
            <a:ext cx="2927905" cy="2016000"/>
          </a:xfrm>
          <a:prstGeom prst="rect">
            <a:avLst/>
          </a:prstGeom>
        </p:spPr>
      </p:pic>
      <p:sp>
        <p:nvSpPr>
          <p:cNvPr id="34" name="文本框 33"/>
          <p:cNvSpPr txBox="1"/>
          <p:nvPr/>
        </p:nvSpPr>
        <p:spPr>
          <a:xfrm>
            <a:off x="363704" y="2357923"/>
            <a:ext cx="11349506" cy="1754326"/>
          </a:xfrm>
          <a:prstGeom prst="rect">
            <a:avLst/>
          </a:prstGeom>
          <a:noFill/>
        </p:spPr>
        <p:txBody>
          <a:bodyPr wrap="square" rtlCol="0">
            <a:spAutoFit/>
          </a:bodyPr>
          <a:lstStyle/>
          <a:p>
            <a:pPr algn="l">
              <a:lnSpc>
                <a:spcPct val="150000"/>
              </a:lnSpc>
            </a:pPr>
            <a:r>
              <a:rPr lang="en-US" altLang="zh-CN" sz="2400" dirty="0">
                <a:latin typeface="微软雅黑" panose="020B0503020204020204" charset="-122"/>
                <a:ea typeface="微软雅黑" panose="020B0503020204020204" charset="-122"/>
                <a:sym typeface="+mn-ea"/>
              </a:rPr>
              <a:t>P(v)</a:t>
            </a:r>
            <a:r>
              <a:rPr lang="zh-CN" altLang="en-US" sz="2400" dirty="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到本次迭代为止，在源结点到目的结点</a:t>
            </a:r>
            <a:r>
              <a:rPr lang="en-US" altLang="zh-CN" sz="2400" dirty="0">
                <a:latin typeface="微软雅黑" panose="020B0503020204020204" charset="-122"/>
                <a:ea typeface="微软雅黑" panose="020B0503020204020204" charset="-122"/>
                <a:cs typeface="微软雅黑" panose="020B0503020204020204" charset="-122"/>
                <a:sym typeface="+mn-ea"/>
              </a:rPr>
              <a:t>v</a:t>
            </a:r>
            <a:r>
              <a:rPr lang="zh-CN" altLang="en-US" sz="2400" dirty="0">
                <a:latin typeface="微软雅黑" panose="020B0503020204020204" charset="-122"/>
                <a:ea typeface="微软雅黑" panose="020B0503020204020204" charset="-122"/>
                <a:cs typeface="微软雅黑" panose="020B0503020204020204" charset="-122"/>
                <a:sym typeface="+mn-ea"/>
              </a:rPr>
              <a:t>的当前路径上，结点</a:t>
            </a:r>
            <a:r>
              <a:rPr lang="en-US" altLang="zh-CN" sz="2400" dirty="0">
                <a:latin typeface="微软雅黑" panose="020B0503020204020204" charset="-122"/>
                <a:ea typeface="微软雅黑" panose="020B0503020204020204" charset="-122"/>
                <a:cs typeface="微软雅黑" panose="020B0503020204020204" charset="-122"/>
                <a:sym typeface="+mn-ea"/>
              </a:rPr>
              <a:t>v</a:t>
            </a:r>
            <a:r>
              <a:rPr lang="zh-CN" altLang="en-US" sz="2400" dirty="0">
                <a:latin typeface="微软雅黑" panose="020B0503020204020204" charset="-122"/>
                <a:ea typeface="微软雅黑" panose="020B0503020204020204" charset="-122"/>
                <a:cs typeface="微软雅黑" panose="020B0503020204020204" charset="-122"/>
                <a:sym typeface="+mn-ea"/>
              </a:rPr>
              <a:t>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前序结点</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zh-CN" altLang="en-US" sz="2400" dirty="0" smtClean="0">
                <a:solidFill>
                  <a:srgbClr val="FF0000"/>
                </a:solidFill>
                <a:latin typeface="微软雅黑" panose="020B0503020204020204" charset="-122"/>
                <a:ea typeface="微软雅黑" panose="020B0503020204020204" charset="-122"/>
                <a:cs typeface="微软雅黑" panose="020B0503020204020204" charset="-122"/>
                <a:sym typeface="+mn-ea"/>
              </a:rPr>
              <a:t>         </a:t>
            </a:r>
            <a:r>
              <a:rPr lang="zh-CN" altLang="en-US" sz="2400" b="1" dirty="0" smtClean="0">
                <a:latin typeface="微软雅黑" panose="020B0503020204020204" charset="-122"/>
                <a:ea typeface="微软雅黑" panose="020B0503020204020204" charset="-122"/>
                <a:cs typeface="微软雅黑" panose="020B0503020204020204" charset="-122"/>
                <a:sym typeface="+mn-ea"/>
              </a:rPr>
              <a:t>如果</a:t>
            </a:r>
            <a:r>
              <a:rPr lang="zh-CN" altLang="en-US" sz="2400" b="1" dirty="0">
                <a:latin typeface="微软雅黑" panose="020B0503020204020204" charset="-122"/>
                <a:ea typeface="微软雅黑" panose="020B0503020204020204" charset="-122"/>
                <a:cs typeface="微软雅黑" panose="020B0503020204020204" charset="-122"/>
                <a:sym typeface="+mn-ea"/>
              </a:rPr>
              <a:t>路径上只有两个结点，则该值就是最后一个结点</a:t>
            </a:r>
            <a:r>
              <a:rPr lang="zh-CN" altLang="en-US" sz="2400" b="1" dirty="0" smtClean="0">
                <a:latin typeface="微软雅黑" panose="020B0503020204020204" charset="-122"/>
                <a:ea typeface="微软雅黑" panose="020B0503020204020204" charset="-122"/>
                <a:cs typeface="微软雅黑" panose="020B0503020204020204" charset="-122"/>
                <a:sym typeface="+mn-ea"/>
              </a:rPr>
              <a:t>。</a:t>
            </a:r>
            <a:endParaRPr lang="en-US" altLang="zh-CN" sz="2400" b="1" dirty="0" smtClean="0">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         例如：</a:t>
            </a:r>
            <a:r>
              <a:rPr lang="en-US" altLang="zh-CN" sz="2400" dirty="0" smtClean="0">
                <a:latin typeface="微软雅黑" panose="020B0503020204020204" charset="-122"/>
                <a:ea typeface="微软雅黑" panose="020B0503020204020204" charset="-122"/>
                <a:cs typeface="微软雅黑" panose="020B0503020204020204" charset="-122"/>
                <a:sym typeface="+mn-ea"/>
              </a:rPr>
              <a:t>X</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altLang="zh-CN" sz="2400" dirty="0" smtClean="0">
                <a:latin typeface="微软雅黑" panose="020B0503020204020204" charset="-122"/>
                <a:ea typeface="微软雅黑" panose="020B0503020204020204" charset="-122"/>
                <a:cs typeface="微软雅黑" panose="020B0503020204020204" charset="-122"/>
                <a:sym typeface="+mn-ea"/>
              </a:rPr>
              <a:t>Y</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altLang="zh-CN" sz="2400" dirty="0" smtClean="0">
                <a:latin typeface="微软雅黑" panose="020B0503020204020204" charset="-122"/>
                <a:ea typeface="微软雅黑" panose="020B0503020204020204" charset="-122"/>
                <a:cs typeface="微软雅黑" panose="020B0503020204020204" charset="-122"/>
                <a:sym typeface="+mn-ea"/>
              </a:rPr>
              <a:t>P(y)</a:t>
            </a:r>
            <a:r>
              <a:rPr lang="zh-CN" altLang="en-US" sz="2400" dirty="0" smtClean="0">
                <a:latin typeface="微软雅黑" panose="020B0503020204020204" charset="-122"/>
                <a:ea typeface="微软雅黑" panose="020B0503020204020204" charset="-122"/>
                <a:cs typeface="微软雅黑" panose="020B0503020204020204" charset="-122"/>
                <a:sym typeface="+mn-ea"/>
              </a:rPr>
              <a:t>就是</a:t>
            </a:r>
            <a:r>
              <a:rPr lang="en-US" altLang="zh-CN" sz="2400" dirty="0" smtClean="0">
                <a:latin typeface="微软雅黑" panose="020B0503020204020204" charset="-122"/>
                <a:ea typeface="微软雅黑" panose="020B0503020204020204" charset="-122"/>
                <a:cs typeface="微软雅黑" panose="020B0503020204020204" charset="-122"/>
                <a:sym typeface="+mn-ea"/>
              </a:rPr>
              <a:t>y</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17" name="矩形 16"/>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2" name="左大括号 21"/>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3" name="矩形 22"/>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4" name="矩形 23"/>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25" name="文本框 24"/>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50046904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1991610791"/>
              </p:ext>
            </p:extLst>
          </p:nvPr>
        </p:nvGraphicFramePr>
        <p:xfrm>
          <a:off x="879475" y="3791585"/>
          <a:ext cx="10833735" cy="146494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dirty="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endParaRPr lang="en-US" altLang="zh-CN" sz="2400" dirty="0"/>
                    </a:p>
                  </a:txBody>
                  <a:tcPr/>
                </a:tc>
                <a:tc>
                  <a:txBody>
                    <a:bodyPr/>
                    <a:lstStyle/>
                    <a:p>
                      <a:pPr algn="ctr">
                        <a:buNone/>
                      </a:pPr>
                      <a:endParaRPr lang="en-US" altLang="zh-CN" sz="2400" dirty="0"/>
                    </a:p>
                  </a:txBody>
                  <a:tcPr/>
                </a:tc>
                <a:tc>
                  <a:txBody>
                    <a:bodyPr/>
                    <a:lstStyle/>
                    <a:p>
                      <a:pPr algn="ctr">
                        <a:buNone/>
                      </a:pPr>
                      <a:endParaRPr lang="en-US" altLang="zh-CN" sz="2400" dirty="0"/>
                    </a:p>
                  </a:txBody>
                  <a:tcPr/>
                </a:tc>
                <a:tc>
                  <a:txBody>
                    <a:bodyPr/>
                    <a:lstStyle/>
                    <a:p>
                      <a:pPr algn="ctr">
                        <a:buNone/>
                      </a:pPr>
                      <a:endParaRPr lang="en-US" altLang="zh-CN" sz="2400" dirty="0"/>
                    </a:p>
                  </a:txBody>
                  <a:tcPr/>
                </a:tc>
              </a:tr>
            </a:tbl>
          </a:graphicData>
        </a:graphic>
      </p:graphicFrame>
      <p:pic>
        <p:nvPicPr>
          <p:cNvPr id="33" name="图片 32"/>
          <p:cNvPicPr>
            <a:picLocks noChangeAspect="1"/>
          </p:cNvPicPr>
          <p:nvPr/>
        </p:nvPicPr>
        <p:blipFill>
          <a:blip r:embed="rId3"/>
          <a:stretch>
            <a:fillRect/>
          </a:stretch>
        </p:blipFill>
        <p:spPr>
          <a:xfrm>
            <a:off x="8931910" y="0"/>
            <a:ext cx="3260090" cy="2244725"/>
          </a:xfrm>
          <a:prstGeom prst="rect">
            <a:avLst/>
          </a:prstGeom>
        </p:spPr>
      </p:pic>
      <p:sp>
        <p:nvSpPr>
          <p:cNvPr id="17" name="矩形 16"/>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2" name="文本框 21"/>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4" name="文本框 23"/>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93614413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312229173"/>
              </p:ext>
            </p:extLst>
          </p:nvPr>
        </p:nvGraphicFramePr>
        <p:xfrm>
          <a:off x="879475" y="3791585"/>
          <a:ext cx="10833735" cy="146494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dirty="0"/>
                        <a:t>每轮选择的结点</a:t>
                      </a:r>
                    </a:p>
                  </a:txBody>
                  <a:tcPr/>
                </a:tc>
                <a:tc>
                  <a:txBody>
                    <a:bodyPr/>
                    <a:lstStyle/>
                    <a:p>
                      <a:pPr algn="l">
                        <a:buNone/>
                      </a:pPr>
                      <a:r>
                        <a:rPr lang="en-US" altLang="zh-CN" sz="2400" dirty="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endParaRPr lang="en-US" altLang="zh-CN" sz="2400" dirty="0"/>
                    </a:p>
                  </a:txBody>
                  <a:tcPr/>
                </a:tc>
                <a:tc>
                  <a:txBody>
                    <a:bodyPr/>
                    <a:lstStyle/>
                    <a:p>
                      <a:pPr algn="ctr">
                        <a:buNone/>
                      </a:pPr>
                      <a:endParaRPr lang="en-US" altLang="zh-CN" sz="2400" dirty="0"/>
                    </a:p>
                  </a:txBody>
                  <a:tcPr/>
                </a:tc>
                <a:tc>
                  <a:txBody>
                    <a:bodyPr/>
                    <a:lstStyle/>
                    <a:p>
                      <a:pPr algn="ctr">
                        <a:buNone/>
                      </a:pPr>
                      <a:endParaRPr lang="en-US" altLang="zh-CN" sz="2400" dirty="0"/>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24276460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306786031"/>
              </p:ext>
            </p:extLst>
          </p:nvPr>
        </p:nvGraphicFramePr>
        <p:xfrm>
          <a:off x="879475" y="3791585"/>
          <a:ext cx="10833735" cy="146494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dirty="0"/>
                        <a:t>每轮选择的结点</a:t>
                      </a:r>
                    </a:p>
                  </a:txBody>
                  <a:tcPr/>
                </a:tc>
                <a:tc>
                  <a:txBody>
                    <a:bodyPr/>
                    <a:lstStyle/>
                    <a:p>
                      <a:pPr algn="l">
                        <a:buNone/>
                      </a:pPr>
                      <a:r>
                        <a:rPr lang="en-US" altLang="zh-CN" sz="2400" dirty="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endParaRPr lang="en-US" altLang="zh-CN" sz="2400" dirty="0"/>
                    </a:p>
                  </a:txBody>
                  <a:tcPr/>
                </a:tc>
                <a:tc>
                  <a:txBody>
                    <a:bodyPr/>
                    <a:lstStyle/>
                    <a:p>
                      <a:pPr algn="ctr">
                        <a:buNone/>
                      </a:pPr>
                      <a:endParaRPr lang="en-US" altLang="zh-CN" sz="2400" dirty="0"/>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538939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24342" y="2054864"/>
            <a:ext cx="10345775" cy="2862322"/>
          </a:xfrm>
          <a:prstGeom prst="rect">
            <a:avLst/>
          </a:prstGeom>
          <a:noFill/>
        </p:spPr>
        <p:txBody>
          <a:bodyPr wrap="square" rtlCol="0">
            <a:spAutoFit/>
          </a:bodyPr>
          <a:lstStyle/>
          <a:p>
            <a:pPr>
              <a:lnSpc>
                <a:spcPct val="150000"/>
              </a:lnSpc>
            </a:pPr>
            <a:r>
              <a:rPr lang="zh-CN" altLang="en-US" sz="2400" dirty="0" smtClean="0">
                <a:solidFill>
                  <a:schemeClr val="tx1"/>
                </a:solidFill>
                <a:latin typeface="微软雅黑" panose="020B0503020204020204" charset="-122"/>
                <a:ea typeface="微软雅黑" panose="020B0503020204020204" charset="-122"/>
              </a:rPr>
              <a:t>子网掩码：定义一个子网的</a:t>
            </a:r>
            <a:r>
              <a:rPr lang="zh-CN" altLang="en-US" sz="2400" b="1" dirty="0" smtClean="0">
                <a:solidFill>
                  <a:srgbClr val="FF0000"/>
                </a:solidFill>
                <a:latin typeface="微软雅黑" panose="020B0503020204020204" charset="-122"/>
                <a:ea typeface="微软雅黑" panose="020B0503020204020204" charset="-122"/>
              </a:rPr>
              <a:t>网络前缀长度</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子网掩码位数：</a:t>
            </a:r>
            <a:r>
              <a:rPr lang="en-US" altLang="zh-CN" sz="2400" dirty="0" smtClean="0">
                <a:latin typeface="微软雅黑" panose="020B0503020204020204" charset="-122"/>
                <a:ea typeface="微软雅黑" panose="020B0503020204020204" charset="-122"/>
              </a:rPr>
              <a:t>32</a:t>
            </a:r>
            <a:r>
              <a:rPr lang="zh-CN" altLang="en-US" sz="2400" dirty="0" smtClean="0">
                <a:latin typeface="微软雅黑" panose="020B0503020204020204" charset="-122"/>
                <a:ea typeface="微软雅黑" panose="020B0503020204020204" charset="-122"/>
              </a:rPr>
              <a:t>位。</a:t>
            </a: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书写形式：二进制，点分十进制。</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rPr>
              <a:t> 取值规则：对应前缀，全部为</a:t>
            </a:r>
            <a:r>
              <a:rPr lang="en-US" altLang="zh-CN" sz="2400" dirty="0" smtClean="0">
                <a:solidFill>
                  <a:schemeClr val="tx1"/>
                </a:solidFill>
                <a:latin typeface="微软雅黑" panose="020B0503020204020204" charset="-122"/>
                <a:ea typeface="微软雅黑" panose="020B0503020204020204" charset="-122"/>
              </a:rPr>
              <a:t>1</a:t>
            </a:r>
            <a:r>
              <a:rPr lang="zh-CN" altLang="en-US" sz="2400" dirty="0" smtClean="0">
                <a:solidFill>
                  <a:schemeClr val="tx1"/>
                </a:solidFill>
                <a:latin typeface="微软雅黑" panose="020B0503020204020204" charset="-122"/>
                <a:ea typeface="微软雅黑" panose="020B0503020204020204" charset="-122"/>
              </a:rPr>
              <a:t>。对应后缀，全部为</a:t>
            </a:r>
            <a:r>
              <a:rPr lang="en-US" altLang="zh-CN" sz="2400" dirty="0" smtClean="0">
                <a:solidFill>
                  <a:schemeClr val="tx1"/>
                </a:solidFill>
                <a:latin typeface="微软雅黑" panose="020B0503020204020204" charset="-122"/>
                <a:ea typeface="微软雅黑" panose="020B0503020204020204" charset="-122"/>
              </a:rPr>
              <a:t>0</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  例如</a:t>
            </a:r>
            <a:r>
              <a:rPr lang="zh-CN" altLang="en-US" sz="2400" dirty="0">
                <a:latin typeface="微软雅黑" panose="020B0503020204020204" charset="-122"/>
                <a:ea typeface="微软雅黑" panose="020B0503020204020204" charset="-122"/>
              </a:rPr>
              <a:t>：子</a:t>
            </a:r>
            <a:r>
              <a:rPr lang="zh-CN" altLang="en-US" sz="2400" dirty="0" smtClean="0">
                <a:latin typeface="微软雅黑" panose="020B0503020204020204" charset="-122"/>
                <a:ea typeface="微软雅黑" panose="020B0503020204020204" charset="-122"/>
              </a:rPr>
              <a:t>网地址：</a:t>
            </a:r>
            <a:r>
              <a:rPr lang="en-US" altLang="zh-CN" sz="2400" dirty="0" smtClean="0">
                <a:latin typeface="微软雅黑" panose="020B0503020204020204" charset="-122"/>
                <a:ea typeface="微软雅黑" panose="020B0503020204020204" charset="-122"/>
              </a:rPr>
              <a:t>213.111.0.0/24</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a:t>
            </a:r>
            <a:r>
              <a:rPr lang="zh-CN" altLang="en-US" sz="2400" dirty="0">
                <a:latin typeface="微软雅黑" panose="020B0503020204020204" charset="-122"/>
                <a:ea typeface="微软雅黑" panose="020B0503020204020204" charset="-122"/>
              </a:rPr>
              <a:t>掩</a:t>
            </a:r>
            <a:r>
              <a:rPr lang="zh-CN" altLang="en-US" sz="2400" dirty="0" smtClean="0">
                <a:latin typeface="微软雅黑" panose="020B0503020204020204" charset="-122"/>
                <a:ea typeface="微软雅黑" panose="020B0503020204020204" charset="-122"/>
              </a:rPr>
              <a:t>码：</a:t>
            </a:r>
            <a:endParaRPr lang="en-US" altLang="zh-CN" sz="2400" dirty="0">
              <a:latin typeface="微软雅黑" panose="020B0503020204020204" charset="-122"/>
              <a:ea typeface="微软雅黑" panose="020B0503020204020204" charset="-122"/>
            </a:endParaRPr>
          </a:p>
        </p:txBody>
      </p:sp>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4" name="矩形 2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9"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169428790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2133775934"/>
              </p:ext>
            </p:extLst>
          </p:nvPr>
        </p:nvGraphicFramePr>
        <p:xfrm>
          <a:off x="879475" y="3791585"/>
          <a:ext cx="10833735" cy="146494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endParaRPr lang="en-US" altLang="zh-CN" sz="2400" dirty="0"/>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58802176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nvGraphicFramePr>
        <p:xfrm>
          <a:off x="879475" y="3791585"/>
          <a:ext cx="10833735" cy="146494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dirty="0"/>
                        <a:t>100,w</a:t>
                      </a:r>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26792030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nvGraphicFramePr>
        <p:xfrm>
          <a:off x="879475" y="3791585"/>
          <a:ext cx="10833735" cy="146494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dirty="0"/>
                        <a:t>100,w</a:t>
                      </a:r>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363704" y="5528078"/>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此时，比较</a:t>
            </a:r>
            <a:r>
              <a:rPr lang="en-US" altLang="zh-CN" sz="2400" dirty="0" smtClean="0">
                <a:latin typeface="微软雅黑" panose="020B0503020204020204" charset="-122"/>
                <a:ea typeface="微软雅黑" panose="020B0503020204020204" charset="-122"/>
                <a:sym typeface="+mn-ea"/>
              </a:rPr>
              <a:t>D[]</a:t>
            </a:r>
            <a:r>
              <a:rPr lang="zh-CN" altLang="en-US" sz="2400" dirty="0" smtClean="0">
                <a:latin typeface="微软雅黑" panose="020B0503020204020204" charset="-122"/>
                <a:ea typeface="微软雅黑" panose="020B0503020204020204" charset="-122"/>
                <a:sym typeface="+mn-ea"/>
              </a:rPr>
              <a:t>，找到最短的</a:t>
            </a:r>
            <a:r>
              <a:rPr lang="en-US" altLang="zh-CN" sz="2400" dirty="0" smtClean="0">
                <a:latin typeface="微软雅黑" panose="020B0503020204020204" charset="-122"/>
                <a:ea typeface="微软雅黑" panose="020B0503020204020204" charset="-122"/>
                <a:sym typeface="+mn-ea"/>
              </a:rPr>
              <a:t>D[]</a:t>
            </a:r>
            <a:r>
              <a:rPr lang="zh-CN" altLang="en-US" sz="2400" dirty="0" smtClean="0">
                <a:latin typeface="微软雅黑" panose="020B0503020204020204" charset="-122"/>
                <a:ea typeface="微软雅黑" panose="020B0503020204020204" charset="-122"/>
                <a:sym typeface="+mn-ea"/>
              </a:rPr>
              <a:t>对应的结点，并且把该结点加入</a:t>
            </a:r>
            <a:r>
              <a:rPr lang="en-US" altLang="zh-CN" sz="2400" dirty="0" smtClean="0">
                <a:latin typeface="微软雅黑" panose="020B0503020204020204" charset="-122"/>
                <a:ea typeface="微软雅黑" panose="020B0503020204020204" charset="-122"/>
                <a:sym typeface="+mn-ea"/>
              </a:rPr>
              <a:t>S</a:t>
            </a:r>
            <a:r>
              <a:rPr lang="zh-CN" altLang="en-US" sz="2400" dirty="0" smtClean="0">
                <a:latin typeface="微软雅黑" panose="020B0503020204020204" charset="-122"/>
                <a:ea typeface="微软雅黑" panose="020B0503020204020204" charset="-122"/>
                <a:sym typeface="+mn-ea"/>
              </a:rPr>
              <a:t>中。</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40049781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1171254654"/>
              </p:ext>
            </p:extLst>
          </p:nvPr>
        </p:nvGraphicFramePr>
        <p:xfrm>
          <a:off x="879475" y="3791585"/>
          <a:ext cx="10833735" cy="146494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b="1" dirty="0">
                          <a:solidFill>
                            <a:srgbClr val="FF0000"/>
                          </a:solidFill>
                        </a:rPr>
                        <a:t>10</a:t>
                      </a:r>
                      <a:r>
                        <a:rPr lang="en-US" altLang="zh-CN" sz="2400" dirty="0"/>
                        <a:t>,y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dirty="0"/>
                        <a:t>100,w</a:t>
                      </a:r>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70041562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1516733981"/>
              </p:ext>
            </p:extLst>
          </p:nvPr>
        </p:nvGraphicFramePr>
        <p:xfrm>
          <a:off x="363704" y="3137268"/>
          <a:ext cx="10833735" cy="2073910"/>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08965">
                <a:tc>
                  <a:txBody>
                    <a:bodyPr/>
                    <a:lstStyle/>
                    <a:p>
                      <a:pPr algn="l">
                        <a:buNone/>
                      </a:pPr>
                      <a:r>
                        <a:rPr lang="en-US" altLang="zh-CN" sz="2400"/>
                        <a:t>1</a:t>
                      </a:r>
                    </a:p>
                  </a:txBody>
                  <a:tcPr/>
                </a:tc>
                <a:tc>
                  <a:txBody>
                    <a:bodyPr/>
                    <a:lstStyle/>
                    <a:p>
                      <a:pPr algn="l">
                        <a:buNone/>
                      </a:pPr>
                      <a:r>
                        <a:rPr lang="en-US" altLang="zh-CN" sz="2400"/>
                        <a:t>{x,y}</a:t>
                      </a:r>
                    </a:p>
                  </a:txBody>
                  <a:tcPr/>
                </a:tc>
                <a:tc>
                  <a:txBody>
                    <a:bodyPr/>
                    <a:lstStyle/>
                    <a:p>
                      <a:pPr algn="ctr">
                        <a:buNone/>
                      </a:pPr>
                      <a:r>
                        <a:rPr lang="en-US" altLang="zh-CN" sz="2400"/>
                        <a:t>y</a:t>
                      </a:r>
                    </a:p>
                  </a:txBody>
                  <a:tcPr/>
                </a:tc>
                <a:tc>
                  <a:txBody>
                    <a:bodyPr/>
                    <a:lstStyle/>
                    <a:p>
                      <a:pPr algn="ctr">
                        <a:buNone/>
                      </a:pPr>
                      <a:endParaRPr lang="zh-CN" altLang="en-US" sz="2400" dirty="0"/>
                    </a:p>
                  </a:txBody>
                  <a:tcPr/>
                </a:tc>
                <a:tc>
                  <a:txBody>
                    <a:bodyPr/>
                    <a:lstStyle/>
                    <a:p>
                      <a:pPr algn="ctr">
                        <a:buNone/>
                      </a:pPr>
                      <a:endParaRPr lang="en-US" altLang="zh-CN" sz="2400" dirty="0"/>
                    </a:p>
                  </a:txBody>
                  <a:tcPr/>
                </a:tc>
                <a:tc>
                  <a:txBody>
                    <a:bodyPr/>
                    <a:lstStyle/>
                    <a:p>
                      <a:pPr algn="ctr">
                        <a:buNone/>
                      </a:pPr>
                      <a:endParaRPr lang="en-US" altLang="zh-CN" sz="2400" dirty="0"/>
                    </a:p>
                  </a:txBody>
                  <a:tcPr/>
                </a:tc>
                <a:tc>
                  <a:txBody>
                    <a:bodyPr/>
                    <a:lstStyle/>
                    <a:p>
                      <a:pPr algn="ctr">
                        <a:buNone/>
                      </a:pPr>
                      <a:endParaRPr lang="en-US" altLang="zh-CN" sz="2400" dirty="0"/>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26" name="文本框 25"/>
          <p:cNvSpPr txBox="1"/>
          <p:nvPr/>
        </p:nvSpPr>
        <p:spPr>
          <a:xfrm>
            <a:off x="363704" y="5409466"/>
            <a:ext cx="11349506"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sym typeface="+mn-ea"/>
              </a:rPr>
              <a:t>Y</a:t>
            </a:r>
            <a:r>
              <a:rPr lang="zh-CN" altLang="en-US" sz="2400" dirty="0" smtClean="0">
                <a:latin typeface="微软雅黑" panose="020B0503020204020204" charset="-122"/>
                <a:ea typeface="微软雅黑" panose="020B0503020204020204" charset="-122"/>
                <a:sym typeface="+mn-ea"/>
              </a:rPr>
              <a:t>加入</a:t>
            </a:r>
            <a:r>
              <a:rPr lang="en-US" altLang="zh-CN" sz="2400" dirty="0" smtClean="0">
                <a:latin typeface="微软雅黑" panose="020B0503020204020204" charset="-122"/>
                <a:ea typeface="微软雅黑" panose="020B0503020204020204" charset="-122"/>
                <a:sym typeface="+mn-ea"/>
              </a:rPr>
              <a:t>S</a:t>
            </a:r>
            <a:r>
              <a:rPr lang="zh-CN" altLang="en-US" sz="2400" dirty="0" smtClean="0">
                <a:latin typeface="微软雅黑" panose="020B0503020204020204" charset="-122"/>
                <a:ea typeface="微软雅黑" panose="020B0503020204020204" charset="-122"/>
                <a:sym typeface="+mn-ea"/>
              </a:rPr>
              <a:t>后，继续求</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到</a:t>
            </a:r>
            <a:r>
              <a:rPr lang="en-US" altLang="zh-CN" sz="2400" dirty="0" smtClean="0">
                <a:latin typeface="微软雅黑" panose="020B0503020204020204" charset="-122"/>
                <a:ea typeface="微软雅黑" panose="020B0503020204020204" charset="-122"/>
                <a:sym typeface="+mn-ea"/>
              </a:rPr>
              <a:t>U,V,W</a:t>
            </a:r>
            <a:r>
              <a:rPr lang="zh-CN" altLang="en-US" sz="2400" dirty="0">
                <a:latin typeface="微软雅黑" panose="020B0503020204020204" charset="-122"/>
                <a:ea typeface="微软雅黑" panose="020B0503020204020204" charset="-122"/>
                <a:sym typeface="+mn-ea"/>
              </a:rPr>
              <a:t>的</a:t>
            </a:r>
            <a:r>
              <a:rPr lang="zh-CN" altLang="en-US" sz="2400" dirty="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。注意，此时</a:t>
            </a:r>
            <a:r>
              <a:rPr lang="en-US" altLang="zh-CN" sz="2400" dirty="0" smtClean="0">
                <a:latin typeface="微软雅黑" panose="020B0503020204020204" charset="-122"/>
                <a:ea typeface="微软雅黑" panose="020B0503020204020204" charset="-122"/>
                <a:sym typeface="+mn-ea"/>
              </a:rPr>
              <a:t>Y</a:t>
            </a:r>
            <a:r>
              <a:rPr lang="zh-CN" altLang="en-US" sz="2400" dirty="0" smtClean="0">
                <a:latin typeface="微软雅黑" panose="020B0503020204020204" charset="-122"/>
                <a:ea typeface="微软雅黑" panose="020B0503020204020204" charset="-122"/>
                <a:sym typeface="+mn-ea"/>
              </a:rPr>
              <a:t>已经在</a:t>
            </a:r>
            <a:r>
              <a:rPr lang="en-US" altLang="zh-CN" sz="2400" dirty="0" smtClean="0">
                <a:latin typeface="微软雅黑" panose="020B0503020204020204" charset="-122"/>
                <a:ea typeface="微软雅黑" panose="020B0503020204020204" charset="-122"/>
                <a:sym typeface="+mn-ea"/>
              </a:rPr>
              <a:t>S</a:t>
            </a:r>
            <a:r>
              <a:rPr lang="zh-CN" altLang="en-US" sz="2400" dirty="0" smtClean="0">
                <a:latin typeface="微软雅黑" panose="020B0503020204020204" charset="-122"/>
                <a:ea typeface="微软雅黑" panose="020B0503020204020204" charset="-122"/>
                <a:sym typeface="+mn-ea"/>
              </a:rPr>
              <a:t>中，原来</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不能直接到的结点，如果路过</a:t>
            </a:r>
            <a:r>
              <a:rPr lang="en-US" altLang="zh-CN" sz="2400" dirty="0" smtClean="0">
                <a:latin typeface="微软雅黑" panose="020B0503020204020204" charset="-122"/>
                <a:ea typeface="微软雅黑" panose="020B0503020204020204" charset="-122"/>
                <a:sym typeface="+mn-ea"/>
              </a:rPr>
              <a:t>Y</a:t>
            </a:r>
            <a:r>
              <a:rPr lang="zh-CN" altLang="en-US" sz="2400" dirty="0" smtClean="0">
                <a:latin typeface="微软雅黑" panose="020B0503020204020204" charset="-122"/>
                <a:ea typeface="微软雅黑" panose="020B0503020204020204" charset="-122"/>
                <a:sym typeface="+mn-ea"/>
              </a:rPr>
              <a:t>可以到达，那也是一条路了呀。</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83726085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726169201"/>
              </p:ext>
            </p:extLst>
          </p:nvPr>
        </p:nvGraphicFramePr>
        <p:xfrm>
          <a:off x="363704" y="3137268"/>
          <a:ext cx="10833735" cy="2073910"/>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08965">
                <a:tc>
                  <a:txBody>
                    <a:bodyPr/>
                    <a:lstStyle/>
                    <a:p>
                      <a:pPr algn="l">
                        <a:buNone/>
                      </a:pPr>
                      <a:r>
                        <a:rPr lang="en-US" altLang="zh-CN" sz="2400"/>
                        <a:t>1</a:t>
                      </a:r>
                    </a:p>
                  </a:txBody>
                  <a:tcPr/>
                </a:tc>
                <a:tc>
                  <a:txBody>
                    <a:bodyPr/>
                    <a:lstStyle/>
                    <a:p>
                      <a:pPr algn="l">
                        <a:buNone/>
                      </a:pPr>
                      <a:r>
                        <a:rPr lang="en-US" altLang="zh-CN" sz="2400"/>
                        <a:t>{x,y}</a:t>
                      </a:r>
                    </a:p>
                  </a:txBody>
                  <a:tcPr/>
                </a:tc>
                <a:tc>
                  <a:txBody>
                    <a:bodyPr/>
                    <a:lstStyle/>
                    <a:p>
                      <a:pPr algn="ctr">
                        <a:buNone/>
                      </a:pPr>
                      <a:r>
                        <a:rPr lang="en-US" altLang="zh-CN" sz="2400"/>
                        <a:t>y</a:t>
                      </a:r>
                    </a:p>
                  </a:txBody>
                  <a:tcPr/>
                </a:tc>
                <a:tc>
                  <a:txBody>
                    <a:bodyPr/>
                    <a:lstStyle/>
                    <a:p>
                      <a:pPr algn="ctr">
                        <a:buNone/>
                      </a:pP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60,y</a:t>
                      </a:r>
                    </a:p>
                  </a:txBody>
                  <a:tcPr/>
                </a:tc>
                <a:tc>
                  <a:txBody>
                    <a:bodyPr/>
                    <a:lstStyle/>
                    <a:p>
                      <a:pPr algn="ctr">
                        <a:buNone/>
                      </a:pPr>
                      <a:endParaRPr lang="en-US" altLang="zh-CN" sz="2400" dirty="0"/>
                    </a:p>
                  </a:txBody>
                  <a:tcPr/>
                </a:tc>
                <a:tc>
                  <a:txBody>
                    <a:bodyPr/>
                    <a:lstStyle/>
                    <a:p>
                      <a:pPr algn="ctr">
                        <a:buNone/>
                      </a:pPr>
                      <a:endParaRPr lang="en-US" altLang="zh-CN" sz="2400" dirty="0"/>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37417341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337148243"/>
              </p:ext>
            </p:extLst>
          </p:nvPr>
        </p:nvGraphicFramePr>
        <p:xfrm>
          <a:off x="363704" y="3137268"/>
          <a:ext cx="10833735" cy="2073910"/>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08965">
                <a:tc>
                  <a:txBody>
                    <a:bodyPr/>
                    <a:lstStyle/>
                    <a:p>
                      <a:pPr algn="l">
                        <a:buNone/>
                      </a:pPr>
                      <a:r>
                        <a:rPr lang="en-US" altLang="zh-CN" sz="2400"/>
                        <a:t>1</a:t>
                      </a:r>
                    </a:p>
                  </a:txBody>
                  <a:tcPr/>
                </a:tc>
                <a:tc>
                  <a:txBody>
                    <a:bodyPr/>
                    <a:lstStyle/>
                    <a:p>
                      <a:pPr algn="l">
                        <a:buNone/>
                      </a:pPr>
                      <a:r>
                        <a:rPr lang="en-US" altLang="zh-CN" sz="2400"/>
                        <a:t>{x,y}</a:t>
                      </a:r>
                    </a:p>
                  </a:txBody>
                  <a:tcPr/>
                </a:tc>
                <a:tc>
                  <a:txBody>
                    <a:bodyPr/>
                    <a:lstStyle/>
                    <a:p>
                      <a:pPr algn="ctr">
                        <a:buNone/>
                      </a:pPr>
                      <a:r>
                        <a:rPr lang="en-US" altLang="zh-CN" sz="2400"/>
                        <a:t>y</a:t>
                      </a:r>
                    </a:p>
                  </a:txBody>
                  <a:tcPr/>
                </a:tc>
                <a:tc>
                  <a:txBody>
                    <a:bodyPr/>
                    <a:lstStyle/>
                    <a:p>
                      <a:pPr algn="ctr">
                        <a:buNone/>
                      </a:pP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smtClean="0"/>
                        <a:t>60,y</a:t>
                      </a:r>
                    </a:p>
                  </a:txBody>
                  <a:tcPr/>
                </a:tc>
                <a:tc>
                  <a:txBody>
                    <a:bodyPr/>
                    <a:lstStyle/>
                    <a:p>
                      <a:pPr algn="ctr">
                        <a:buNone/>
                      </a:pPr>
                      <a:r>
                        <a:rPr lang="en-US" altLang="zh-CN" sz="2400" dirty="0" smtClean="0"/>
                        <a:t>30,v</a:t>
                      </a:r>
                      <a:endParaRPr lang="en-US" altLang="zh-CN" sz="2400" dirty="0"/>
                    </a:p>
                  </a:txBody>
                  <a:tcPr/>
                </a:tc>
                <a:tc>
                  <a:txBody>
                    <a:bodyPr/>
                    <a:lstStyle/>
                    <a:p>
                      <a:pPr algn="ctr">
                        <a:buNone/>
                      </a:pPr>
                      <a:endParaRPr lang="en-US" altLang="zh-CN" sz="2400" dirty="0"/>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7982937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1561497312"/>
              </p:ext>
            </p:extLst>
          </p:nvPr>
        </p:nvGraphicFramePr>
        <p:xfrm>
          <a:off x="363704" y="3137268"/>
          <a:ext cx="10833735" cy="2073910"/>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08965">
                <a:tc>
                  <a:txBody>
                    <a:bodyPr/>
                    <a:lstStyle/>
                    <a:p>
                      <a:pPr algn="l">
                        <a:buNone/>
                      </a:pPr>
                      <a:r>
                        <a:rPr lang="en-US" altLang="zh-CN" sz="2400"/>
                        <a:t>1</a:t>
                      </a:r>
                    </a:p>
                  </a:txBody>
                  <a:tcPr/>
                </a:tc>
                <a:tc>
                  <a:txBody>
                    <a:bodyPr/>
                    <a:lstStyle/>
                    <a:p>
                      <a:pPr algn="l">
                        <a:buNone/>
                      </a:pPr>
                      <a:r>
                        <a:rPr lang="en-US" altLang="zh-CN" sz="2400"/>
                        <a:t>{x,y}</a:t>
                      </a:r>
                    </a:p>
                  </a:txBody>
                  <a:tcPr/>
                </a:tc>
                <a:tc>
                  <a:txBody>
                    <a:bodyPr/>
                    <a:lstStyle/>
                    <a:p>
                      <a:pPr algn="ctr">
                        <a:buNone/>
                      </a:pPr>
                      <a:r>
                        <a:rPr lang="en-US" altLang="zh-CN" sz="2400"/>
                        <a:t>y</a:t>
                      </a:r>
                    </a:p>
                  </a:txBody>
                  <a:tcPr/>
                </a:tc>
                <a:tc>
                  <a:txBody>
                    <a:bodyPr/>
                    <a:lstStyle/>
                    <a:p>
                      <a:pPr algn="ctr">
                        <a:buNone/>
                      </a:pP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smtClean="0"/>
                        <a:t>60,y</a:t>
                      </a:r>
                    </a:p>
                  </a:txBody>
                  <a:tcPr/>
                </a:tc>
                <a:tc>
                  <a:txBody>
                    <a:bodyPr/>
                    <a:lstStyle/>
                    <a:p>
                      <a:pPr algn="ctr">
                        <a:buNone/>
                      </a:pPr>
                      <a:r>
                        <a:rPr lang="en-US" altLang="zh-CN" sz="2400" smtClean="0"/>
                        <a:t>30,v</a:t>
                      </a:r>
                      <a:endParaRPr lang="en-US" altLang="zh-CN" sz="2400" dirty="0"/>
                    </a:p>
                  </a:txBody>
                  <a:tcPr/>
                </a:tc>
                <a:tc>
                  <a:txBody>
                    <a:bodyPr/>
                    <a:lstStyle/>
                    <a:p>
                      <a:pPr algn="ctr">
                        <a:buNone/>
                      </a:pPr>
                      <a:r>
                        <a:rPr lang="en-US" altLang="zh-CN" sz="2400" dirty="0" smtClean="0"/>
                        <a:t>100,w</a:t>
                      </a:r>
                      <a:endParaRPr lang="en-US" altLang="zh-CN" sz="2400" dirty="0"/>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363704" y="5528078"/>
            <a:ext cx="11349506" cy="646331"/>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此时，比较新一轮的</a:t>
            </a:r>
            <a:r>
              <a:rPr lang="en-US" altLang="zh-CN" sz="2400" dirty="0" smtClean="0">
                <a:latin typeface="微软雅黑" panose="020B0503020204020204" charset="-122"/>
                <a:ea typeface="微软雅黑" panose="020B0503020204020204" charset="-122"/>
                <a:sym typeface="+mn-ea"/>
              </a:rPr>
              <a:t>D[]</a:t>
            </a:r>
            <a:r>
              <a:rPr lang="zh-CN" altLang="en-US" sz="2400" dirty="0" smtClean="0">
                <a:latin typeface="微软雅黑" panose="020B0503020204020204" charset="-122"/>
                <a:ea typeface="微软雅黑" panose="020B0503020204020204" charset="-122"/>
                <a:sym typeface="+mn-ea"/>
              </a:rPr>
              <a:t>，找到最短的</a:t>
            </a:r>
            <a:r>
              <a:rPr lang="en-US" altLang="zh-CN" sz="2400" dirty="0" smtClean="0">
                <a:latin typeface="微软雅黑" panose="020B0503020204020204" charset="-122"/>
                <a:ea typeface="微软雅黑" panose="020B0503020204020204" charset="-122"/>
                <a:sym typeface="+mn-ea"/>
              </a:rPr>
              <a:t>D[]</a:t>
            </a:r>
            <a:r>
              <a:rPr lang="zh-CN" altLang="en-US" sz="2400" dirty="0" smtClean="0">
                <a:latin typeface="微软雅黑" panose="020B0503020204020204" charset="-122"/>
                <a:ea typeface="微软雅黑" panose="020B0503020204020204" charset="-122"/>
                <a:sym typeface="+mn-ea"/>
              </a:rPr>
              <a:t>对应的结点，并且把该结点加入</a:t>
            </a:r>
            <a:r>
              <a:rPr lang="en-US" altLang="zh-CN" sz="2400" dirty="0" smtClean="0">
                <a:latin typeface="微软雅黑" panose="020B0503020204020204" charset="-122"/>
                <a:ea typeface="微软雅黑" panose="020B0503020204020204" charset="-122"/>
                <a:sym typeface="+mn-ea"/>
              </a:rPr>
              <a:t>S</a:t>
            </a:r>
            <a:r>
              <a:rPr lang="zh-CN" altLang="en-US" sz="2400" dirty="0" smtClean="0">
                <a:latin typeface="微软雅黑" panose="020B0503020204020204" charset="-122"/>
                <a:ea typeface="微软雅黑" panose="020B0503020204020204" charset="-122"/>
                <a:sym typeface="+mn-ea"/>
              </a:rPr>
              <a:t>中。</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67397285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extLst>
              <p:ext uri="{D42A27DB-BD31-4B8C-83A1-F6EECF244321}">
                <p14:modId xmlns:p14="http://schemas.microsoft.com/office/powerpoint/2010/main" val="992593940"/>
              </p:ext>
            </p:extLst>
          </p:nvPr>
        </p:nvGraphicFramePr>
        <p:xfrm>
          <a:off x="363704" y="3137268"/>
          <a:ext cx="10833735" cy="2073910"/>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08965">
                <a:tc>
                  <a:txBody>
                    <a:bodyPr/>
                    <a:lstStyle/>
                    <a:p>
                      <a:pPr algn="l">
                        <a:buNone/>
                      </a:pPr>
                      <a:r>
                        <a:rPr lang="en-US" altLang="zh-CN" sz="2400"/>
                        <a:t>1</a:t>
                      </a:r>
                    </a:p>
                  </a:txBody>
                  <a:tcPr/>
                </a:tc>
                <a:tc>
                  <a:txBody>
                    <a:bodyPr/>
                    <a:lstStyle/>
                    <a:p>
                      <a:pPr algn="l">
                        <a:buNone/>
                      </a:pPr>
                      <a:r>
                        <a:rPr lang="en-US" altLang="zh-CN" sz="2400"/>
                        <a:t>{x,y}</a:t>
                      </a:r>
                    </a:p>
                  </a:txBody>
                  <a:tcPr/>
                </a:tc>
                <a:tc>
                  <a:txBody>
                    <a:bodyPr/>
                    <a:lstStyle/>
                    <a:p>
                      <a:pPr algn="ctr">
                        <a:buNone/>
                      </a:pPr>
                      <a:r>
                        <a:rPr lang="en-US" altLang="zh-CN" sz="2400"/>
                        <a:t>y</a:t>
                      </a:r>
                    </a:p>
                  </a:txBody>
                  <a:tcPr/>
                </a:tc>
                <a:tc>
                  <a:txBody>
                    <a:bodyPr/>
                    <a:lstStyle/>
                    <a:p>
                      <a:pPr algn="ctr">
                        <a:buNone/>
                      </a:pP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smtClean="0"/>
                        <a:t>60,y</a:t>
                      </a:r>
                    </a:p>
                  </a:txBody>
                  <a:tcPr/>
                </a:tc>
                <a:tc>
                  <a:txBody>
                    <a:bodyPr/>
                    <a:lstStyle/>
                    <a:p>
                      <a:pPr algn="ctr">
                        <a:buNone/>
                      </a:pPr>
                      <a:r>
                        <a:rPr lang="en-US" altLang="zh-CN" sz="2400" b="1" dirty="0" smtClean="0">
                          <a:solidFill>
                            <a:srgbClr val="FF0000"/>
                          </a:solidFill>
                        </a:rPr>
                        <a:t>30</a:t>
                      </a:r>
                      <a:r>
                        <a:rPr lang="en-US" altLang="zh-CN" sz="2400" dirty="0" smtClean="0"/>
                        <a:t>,v</a:t>
                      </a:r>
                      <a:endParaRPr lang="en-US" altLang="zh-CN" sz="2400" dirty="0"/>
                    </a:p>
                  </a:txBody>
                  <a:tcPr/>
                </a:tc>
                <a:tc>
                  <a:txBody>
                    <a:bodyPr/>
                    <a:lstStyle/>
                    <a:p>
                      <a:pPr algn="ctr">
                        <a:buNone/>
                      </a:pPr>
                      <a:r>
                        <a:rPr lang="en-US" altLang="zh-CN" sz="2400" dirty="0" smtClean="0"/>
                        <a:t>100,w</a:t>
                      </a:r>
                      <a:endParaRPr lang="en-US" altLang="zh-CN" sz="2400" dirty="0"/>
                    </a:p>
                  </a:txBody>
                  <a:tcPr/>
                </a:tc>
              </a:tr>
            </a:tbl>
          </a:graphicData>
        </a:graphic>
      </p:graphicFrame>
      <p:pic>
        <p:nvPicPr>
          <p:cNvPr id="17" name="图片 16"/>
          <p:cNvPicPr>
            <a:picLocks noChangeAspect="1"/>
          </p:cNvPicPr>
          <p:nvPr/>
        </p:nvPicPr>
        <p:blipFill>
          <a:blip r:embed="rId3"/>
          <a:stretch>
            <a:fillRect/>
          </a:stretch>
        </p:blipFill>
        <p:spPr>
          <a:xfrm>
            <a:off x="8931910" y="0"/>
            <a:ext cx="3260090" cy="2244725"/>
          </a:xfrm>
          <a:prstGeom prst="rect">
            <a:avLst/>
          </a:prstGeom>
        </p:spPr>
      </p:pic>
      <p:sp>
        <p:nvSpPr>
          <p:cNvPr id="22" name="矩形 21"/>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
        <p:nvSpPr>
          <p:cNvPr id="23" name="文本框 22"/>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zh-CN" altLang="en-US" sz="2400" dirty="0">
                <a:latin typeface="微软雅黑" panose="020B0503020204020204" charset="-122"/>
                <a:ea typeface="微软雅黑" panose="020B0503020204020204" charset="-122"/>
                <a:cs typeface="微软雅黑" panose="020B0503020204020204" charset="-122"/>
              </a:rPr>
              <a:t>链路状态路由选择</a:t>
            </a:r>
            <a:r>
              <a:rPr lang="zh-CN" altLang="en-US" sz="2400" dirty="0" smtClean="0">
                <a:latin typeface="微软雅黑" panose="020B0503020204020204" charset="-122"/>
                <a:ea typeface="微软雅黑" panose="020B0503020204020204" charset="-122"/>
                <a:cs typeface="微软雅黑" panose="020B0503020204020204" charset="-122"/>
              </a:rPr>
              <a:t>算法（</a:t>
            </a:r>
            <a:r>
              <a:rPr lang="en-US" altLang="zh-CN" sz="2400" dirty="0" smtClean="0">
                <a:latin typeface="微软雅黑" panose="020B0503020204020204" charset="-122"/>
                <a:ea typeface="微软雅黑" panose="020B0503020204020204" charset="-122"/>
                <a:cs typeface="微软雅黑" panose="020B0503020204020204" charset="-122"/>
              </a:rPr>
              <a:t>LS</a:t>
            </a:r>
            <a:r>
              <a:rPr lang="zh-CN" altLang="en-US" sz="2400" dirty="0" smtClean="0">
                <a:latin typeface="微软雅黑" panose="020B0503020204020204" charset="-122"/>
                <a:ea typeface="微软雅黑" panose="020B0503020204020204" charset="-122"/>
                <a:cs typeface="微软雅黑" panose="020B0503020204020204" charset="-122"/>
              </a:rPr>
              <a:t>算法）计算过程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4.6.1</a:t>
            </a:r>
            <a:r>
              <a:rPr lang="zh-CN" altLang="en-US" sz="2400" b="0" dirty="0" smtClean="0">
                <a:solidFill>
                  <a:schemeClr val="tx1"/>
                </a:solidFill>
                <a:latin typeface="Microsoft YaHei" charset="-122"/>
                <a:ea typeface="Microsoft YaHei" charset="-122"/>
                <a:cs typeface="Microsoft YaHei" charset="-122"/>
                <a:sym typeface="+mn-ea"/>
              </a:rPr>
              <a:t> 链路</a:t>
            </a:r>
            <a:r>
              <a:rPr lang="zh-CN" altLang="en-US" sz="2400" b="0" dirty="0">
                <a:solidFill>
                  <a:schemeClr val="tx1"/>
                </a:solidFill>
                <a:latin typeface="Microsoft YaHei" charset="-122"/>
                <a:ea typeface="Microsoft YaHei" charset="-122"/>
                <a:cs typeface="Microsoft YaHei" charset="-122"/>
                <a:sym typeface="+mn-ea"/>
              </a:rPr>
              <a:t>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5" name="文本框 24"/>
          <p:cNvSpPr txBox="1"/>
          <p:nvPr/>
        </p:nvSpPr>
        <p:spPr>
          <a:xfrm>
            <a:off x="363704" y="2357923"/>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例子：从</a:t>
            </a:r>
            <a:r>
              <a:rPr lang="en-US" altLang="zh-CN" sz="2400" dirty="0" smtClean="0">
                <a:latin typeface="微软雅黑" panose="020B0503020204020204" charset="-122"/>
                <a:ea typeface="微软雅黑" panose="020B0503020204020204" charset="-122"/>
                <a:sym typeface="+mn-ea"/>
              </a:rPr>
              <a:t>X</a:t>
            </a:r>
            <a:r>
              <a:rPr lang="zh-CN" altLang="en-US" sz="2400" dirty="0" smtClean="0">
                <a:latin typeface="微软雅黑" panose="020B0503020204020204" charset="-122"/>
                <a:ea typeface="微软雅黑" panose="020B0503020204020204" charset="-122"/>
                <a:sym typeface="+mn-ea"/>
              </a:rPr>
              <a:t>结点出发，分别求到达结点</a:t>
            </a:r>
            <a:r>
              <a:rPr lang="en-US" altLang="zh-CN" sz="2400" dirty="0" smtClean="0">
                <a:latin typeface="微软雅黑" panose="020B0503020204020204" charset="-122"/>
                <a:ea typeface="微软雅黑" panose="020B0503020204020204" charset="-122"/>
                <a:sym typeface="+mn-ea"/>
              </a:rPr>
              <a:t>Y,U,V,W</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最短距离</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363704" y="5528078"/>
            <a:ext cx="11349506"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sym typeface="+mn-ea"/>
              </a:rPr>
              <a:t>但是发现，</a:t>
            </a:r>
            <a:r>
              <a:rPr lang="en-US" altLang="zh-CN" sz="2400" dirty="0" smtClean="0">
                <a:latin typeface="微软雅黑" panose="020B0503020204020204" charset="-122"/>
                <a:ea typeface="微软雅黑" panose="020B0503020204020204" charset="-122"/>
                <a:sym typeface="+mn-ea"/>
              </a:rPr>
              <a:t>Y</a:t>
            </a:r>
            <a:r>
              <a:rPr lang="zh-CN" altLang="en-US" sz="2400" dirty="0" smtClean="0">
                <a:latin typeface="微软雅黑" panose="020B0503020204020204" charset="-122"/>
                <a:ea typeface="微软雅黑" panose="020B0503020204020204" charset="-122"/>
                <a:sym typeface="+mn-ea"/>
              </a:rPr>
              <a:t>和</a:t>
            </a:r>
            <a:r>
              <a:rPr lang="en-US" altLang="zh-CN" sz="2400" dirty="0" smtClean="0">
                <a:latin typeface="微软雅黑" panose="020B0503020204020204" charset="-122"/>
                <a:ea typeface="微软雅黑" panose="020B0503020204020204" charset="-122"/>
                <a:sym typeface="+mn-ea"/>
              </a:rPr>
              <a:t>V</a:t>
            </a:r>
            <a:r>
              <a:rPr lang="zh-CN" altLang="en-US" sz="2400" dirty="0" smtClean="0">
                <a:latin typeface="微软雅黑" panose="020B0503020204020204" charset="-122"/>
                <a:ea typeface="微软雅黑" panose="020B0503020204020204" charset="-122"/>
                <a:sym typeface="+mn-ea"/>
              </a:rPr>
              <a:t>不是在一条链路上的，所以注意区分。</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1734707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2" name="表格 31"/>
          <p:cNvGraphicFramePr/>
          <p:nvPr/>
        </p:nvGraphicFramePr>
        <p:xfrm>
          <a:off x="894715" y="2240280"/>
          <a:ext cx="10833735" cy="437070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82296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dirty="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08965">
                <a:tc>
                  <a:txBody>
                    <a:bodyPr/>
                    <a:lstStyle/>
                    <a:p>
                      <a:pPr algn="l">
                        <a:buNone/>
                      </a:pPr>
                      <a:r>
                        <a:rPr lang="en-US" altLang="zh-CN" sz="2400"/>
                        <a:t>1</a:t>
                      </a:r>
                    </a:p>
                  </a:txBody>
                  <a:tcPr/>
                </a:tc>
                <a:tc>
                  <a:txBody>
                    <a:bodyPr/>
                    <a:lstStyle/>
                    <a:p>
                      <a:pPr algn="l">
                        <a:buNone/>
                      </a:pPr>
                      <a:r>
                        <a:rPr lang="en-US" altLang="zh-CN" sz="2400"/>
                        <a:t>{x,y}</a:t>
                      </a:r>
                    </a:p>
                  </a:txBody>
                  <a:tcPr/>
                </a:tc>
                <a:tc>
                  <a:txBody>
                    <a:bodyPr/>
                    <a:lstStyle/>
                    <a:p>
                      <a:pPr algn="ctr">
                        <a:buNone/>
                      </a:pPr>
                      <a:r>
                        <a:rPr lang="en-US" altLang="zh-CN" sz="2400"/>
                        <a:t>y</a:t>
                      </a:r>
                    </a:p>
                  </a:txBody>
                  <a:tcPr/>
                </a:tc>
                <a:tc>
                  <a:txBody>
                    <a:bodyPr/>
                    <a:lstStyle/>
                    <a:p>
                      <a:pPr algn="ctr">
                        <a:buNone/>
                      </a:pPr>
                      <a:endParaRPr lang="zh-CN" altLang="en-US" sz="2400"/>
                    </a:p>
                  </a:txBody>
                  <a:tcPr/>
                </a:tc>
                <a:tc>
                  <a:txBody>
                    <a:bodyPr/>
                    <a:lstStyle/>
                    <a:p>
                      <a:pPr algn="ctr">
                        <a:buNone/>
                      </a:pPr>
                      <a:r>
                        <a:rPr lang="en-US" altLang="zh-CN" sz="2400"/>
                        <a:t>60,y</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73100">
                <a:tc>
                  <a:txBody>
                    <a:bodyPr/>
                    <a:lstStyle/>
                    <a:p>
                      <a:pPr algn="l">
                        <a:buNone/>
                      </a:pPr>
                      <a:r>
                        <a:rPr lang="en-US" altLang="zh-CN" sz="2400"/>
                        <a:t>2</a:t>
                      </a:r>
                    </a:p>
                  </a:txBody>
                  <a:tcPr/>
                </a:tc>
                <a:tc>
                  <a:txBody>
                    <a:bodyPr/>
                    <a:lstStyle/>
                    <a:p>
                      <a:pPr algn="l">
                        <a:buNone/>
                      </a:pPr>
                      <a:r>
                        <a:rPr lang="en-US" altLang="zh-CN" sz="2400"/>
                        <a:t>{x,v}</a:t>
                      </a:r>
                    </a:p>
                  </a:txBody>
                  <a:tcPr/>
                </a:tc>
                <a:tc>
                  <a:txBody>
                    <a:bodyPr/>
                    <a:lstStyle/>
                    <a:p>
                      <a:pPr algn="ctr">
                        <a:buNone/>
                      </a:pPr>
                      <a:r>
                        <a:rPr lang="en-US" altLang="zh-CN" sz="2400"/>
                        <a:t>v</a:t>
                      </a:r>
                    </a:p>
                  </a:txBody>
                  <a:tcPr/>
                </a:tc>
                <a:tc>
                  <a:txBody>
                    <a:bodyPr/>
                    <a:lstStyle/>
                    <a:p>
                      <a:pPr algn="ctr">
                        <a:buNone/>
                      </a:pPr>
                      <a:endParaRPr lang="zh-CN" altLang="en-US" sz="2400"/>
                    </a:p>
                  </a:txBody>
                  <a:tcPr/>
                </a:tc>
                <a:tc>
                  <a:txBody>
                    <a:bodyPr/>
                    <a:lstStyle/>
                    <a:p>
                      <a:pPr algn="ctr">
                        <a:buNone/>
                      </a:pPr>
                      <a:r>
                        <a:rPr lang="en-US" altLang="zh-CN" sz="2400" dirty="0"/>
                        <a:t>50,v</a:t>
                      </a:r>
                    </a:p>
                  </a:txBody>
                  <a:tcPr/>
                </a:tc>
                <a:tc>
                  <a:txBody>
                    <a:bodyPr/>
                    <a:lstStyle/>
                    <a:p>
                      <a:pPr algn="ctr">
                        <a:buNone/>
                      </a:pPr>
                      <a:endParaRPr lang="zh-CN" altLang="en-US" sz="2400" dirty="0"/>
                    </a:p>
                  </a:txBody>
                  <a:tcPr/>
                </a:tc>
                <a:tc>
                  <a:txBody>
                    <a:bodyPr/>
                    <a:lstStyle/>
                    <a:p>
                      <a:pPr algn="ctr">
                        <a:buNone/>
                      </a:pPr>
                      <a:r>
                        <a:rPr lang="en-US" altLang="zh-CN" sz="2400" dirty="0"/>
                        <a:t>90,v</a:t>
                      </a:r>
                    </a:p>
                  </a:txBody>
                  <a:tcPr/>
                </a:tc>
              </a:tr>
              <a:tr h="783590">
                <a:tc>
                  <a:txBody>
                    <a:bodyPr/>
                    <a:lstStyle/>
                    <a:p>
                      <a:pPr algn="l">
                        <a:buNone/>
                      </a:pPr>
                      <a:r>
                        <a:rPr lang="en-US" altLang="zh-CN" sz="2400"/>
                        <a:t>3</a:t>
                      </a:r>
                    </a:p>
                  </a:txBody>
                  <a:tcPr/>
                </a:tc>
                <a:tc>
                  <a:txBody>
                    <a:bodyPr/>
                    <a:lstStyle/>
                    <a:p>
                      <a:pPr algn="l">
                        <a:buNone/>
                      </a:pPr>
                      <a:r>
                        <a:rPr lang="en-US" altLang="zh-CN" sz="2400"/>
                        <a:t> </a:t>
                      </a:r>
                    </a:p>
                  </a:txBody>
                  <a:tcPr/>
                </a:tc>
                <a:tc>
                  <a:txBody>
                    <a:bodyPr/>
                    <a:lstStyle/>
                    <a:p>
                      <a:pPr algn="ctr">
                        <a:buNone/>
                      </a:pPr>
                      <a:r>
                        <a:rPr lang="en-US" altLang="zh-CN" sz="2400"/>
                        <a:t> </a:t>
                      </a:r>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r>
                        <a:rPr lang="en-US" altLang="zh-CN" sz="2400"/>
                        <a:t> </a:t>
                      </a:r>
                    </a:p>
                  </a:txBody>
                  <a:tcPr/>
                </a:tc>
              </a:tr>
              <a:tr h="840105">
                <a:tc>
                  <a:txBody>
                    <a:bodyPr/>
                    <a:lstStyle/>
                    <a:p>
                      <a:pPr algn="l">
                        <a:buNone/>
                      </a:pPr>
                      <a:r>
                        <a:rPr lang="en-US" altLang="zh-CN" sz="2400"/>
                        <a:t>4</a:t>
                      </a:r>
                    </a:p>
                  </a:txBody>
                  <a:tcPr/>
                </a:tc>
                <a:tc>
                  <a:txBody>
                    <a:bodyPr/>
                    <a:lstStyle/>
                    <a:p>
                      <a:pPr algn="l">
                        <a:buNone/>
                      </a:pPr>
                      <a:r>
                        <a:rPr lang="en-US" altLang="zh-CN" sz="2400"/>
                        <a:t> </a:t>
                      </a:r>
                    </a:p>
                  </a:txBody>
                  <a:tcPr/>
                </a:tc>
                <a:tc>
                  <a:txBody>
                    <a:bodyPr/>
                    <a:lstStyle/>
                    <a:p>
                      <a:pPr algn="ctr">
                        <a:buNone/>
                      </a:pPr>
                      <a:r>
                        <a:rPr lang="en-US" altLang="zh-CN" sz="2400"/>
                        <a:t> </a:t>
                      </a:r>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dirty="0"/>
                    </a:p>
                  </a:txBody>
                  <a:tcPr/>
                </a:tc>
              </a:tr>
            </a:tbl>
          </a:graphicData>
        </a:graphic>
      </p:graphicFrame>
      <p:pic>
        <p:nvPicPr>
          <p:cNvPr id="33" name="图片 32"/>
          <p:cNvPicPr>
            <a:picLocks noChangeAspect="1"/>
          </p:cNvPicPr>
          <p:nvPr/>
        </p:nvPicPr>
        <p:blipFill>
          <a:blip r:embed="rId2"/>
          <a:stretch>
            <a:fillRect/>
          </a:stretch>
        </p:blipFill>
        <p:spPr>
          <a:xfrm>
            <a:off x="9042399" y="1"/>
            <a:ext cx="2960873" cy="2038700"/>
          </a:xfrm>
          <a:prstGeom prst="rect">
            <a:avLst/>
          </a:prstGeom>
        </p:spPr>
      </p:pic>
      <p:sp>
        <p:nvSpPr>
          <p:cNvPr id="7" name="矩形 6"/>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7584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24342" y="2054864"/>
            <a:ext cx="10345775" cy="2862322"/>
          </a:xfrm>
          <a:prstGeom prst="rect">
            <a:avLst/>
          </a:prstGeom>
          <a:noFill/>
        </p:spPr>
        <p:txBody>
          <a:bodyPr wrap="square" rtlCol="0">
            <a:spAutoFit/>
          </a:bodyPr>
          <a:lstStyle/>
          <a:p>
            <a:pPr>
              <a:lnSpc>
                <a:spcPct val="150000"/>
              </a:lnSpc>
            </a:pPr>
            <a:r>
              <a:rPr lang="zh-CN" altLang="en-US" sz="2400" dirty="0" smtClean="0">
                <a:solidFill>
                  <a:schemeClr val="tx1"/>
                </a:solidFill>
                <a:latin typeface="微软雅黑" panose="020B0503020204020204" charset="-122"/>
                <a:ea typeface="微软雅黑" panose="020B0503020204020204" charset="-122"/>
              </a:rPr>
              <a:t>子网掩码：定义一个子网的</a:t>
            </a:r>
            <a:r>
              <a:rPr lang="zh-CN" altLang="en-US" sz="2400" b="1" dirty="0" smtClean="0">
                <a:solidFill>
                  <a:srgbClr val="FF0000"/>
                </a:solidFill>
                <a:latin typeface="微软雅黑" panose="020B0503020204020204" charset="-122"/>
                <a:ea typeface="微软雅黑" panose="020B0503020204020204" charset="-122"/>
              </a:rPr>
              <a:t>网络前缀长度</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子网掩码位数：</a:t>
            </a:r>
            <a:r>
              <a:rPr lang="en-US" altLang="zh-CN" sz="2400" dirty="0" smtClean="0">
                <a:latin typeface="微软雅黑" panose="020B0503020204020204" charset="-122"/>
                <a:ea typeface="微软雅黑" panose="020B0503020204020204" charset="-122"/>
              </a:rPr>
              <a:t>32</a:t>
            </a:r>
            <a:r>
              <a:rPr lang="zh-CN" altLang="en-US" sz="2400" dirty="0" smtClean="0">
                <a:latin typeface="微软雅黑" panose="020B0503020204020204" charset="-122"/>
                <a:ea typeface="微软雅黑" panose="020B0503020204020204" charset="-122"/>
              </a:rPr>
              <a:t>位。</a:t>
            </a: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书写形式：二进制，点分十进制。</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rPr>
              <a:t> 取值规则：对应前缀，全部为</a:t>
            </a:r>
            <a:r>
              <a:rPr lang="en-US" altLang="zh-CN" sz="2400" dirty="0" smtClean="0">
                <a:solidFill>
                  <a:schemeClr val="tx1"/>
                </a:solidFill>
                <a:latin typeface="微软雅黑" panose="020B0503020204020204" charset="-122"/>
                <a:ea typeface="微软雅黑" panose="020B0503020204020204" charset="-122"/>
              </a:rPr>
              <a:t>1</a:t>
            </a:r>
            <a:r>
              <a:rPr lang="zh-CN" altLang="en-US" sz="2400" dirty="0" smtClean="0">
                <a:solidFill>
                  <a:schemeClr val="tx1"/>
                </a:solidFill>
                <a:latin typeface="微软雅黑" panose="020B0503020204020204" charset="-122"/>
                <a:ea typeface="微软雅黑" panose="020B0503020204020204" charset="-122"/>
              </a:rPr>
              <a:t>。对应后缀，全部为</a:t>
            </a:r>
            <a:r>
              <a:rPr lang="en-US" altLang="zh-CN" sz="2400" dirty="0" smtClean="0">
                <a:solidFill>
                  <a:schemeClr val="tx1"/>
                </a:solidFill>
                <a:latin typeface="微软雅黑" panose="020B0503020204020204" charset="-122"/>
                <a:ea typeface="微软雅黑" panose="020B0503020204020204" charset="-122"/>
              </a:rPr>
              <a:t>0</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  例如</a:t>
            </a:r>
            <a:r>
              <a:rPr lang="zh-CN" altLang="en-US" sz="2400" dirty="0">
                <a:latin typeface="微软雅黑" panose="020B0503020204020204" charset="-122"/>
                <a:ea typeface="微软雅黑" panose="020B0503020204020204" charset="-122"/>
              </a:rPr>
              <a:t>：子</a:t>
            </a:r>
            <a:r>
              <a:rPr lang="zh-CN" altLang="en-US" sz="2400" dirty="0" smtClean="0">
                <a:latin typeface="微软雅黑" panose="020B0503020204020204" charset="-122"/>
                <a:ea typeface="微软雅黑" panose="020B0503020204020204" charset="-122"/>
              </a:rPr>
              <a:t>网地址：</a:t>
            </a:r>
            <a:r>
              <a:rPr lang="en-US" altLang="zh-CN" sz="2400" dirty="0" smtClean="0">
                <a:latin typeface="微软雅黑" panose="020B0503020204020204" charset="-122"/>
                <a:ea typeface="微软雅黑" panose="020B0503020204020204" charset="-122"/>
              </a:rPr>
              <a:t>213.111.0.0/24</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a:t>
            </a:r>
            <a:r>
              <a:rPr lang="zh-CN" altLang="en-US" sz="2400" dirty="0">
                <a:latin typeface="微软雅黑" panose="020B0503020204020204" charset="-122"/>
                <a:ea typeface="微软雅黑" panose="020B0503020204020204" charset="-122"/>
              </a:rPr>
              <a:t>掩</a:t>
            </a:r>
            <a:r>
              <a:rPr lang="zh-CN" altLang="en-US" sz="2400" dirty="0" smtClean="0">
                <a:latin typeface="微软雅黑" panose="020B0503020204020204" charset="-122"/>
                <a:ea typeface="微软雅黑" panose="020B0503020204020204" charset="-122"/>
              </a:rPr>
              <a:t>码：</a:t>
            </a:r>
            <a:r>
              <a:rPr lang="en-US" altLang="zh-CN" sz="2400" dirty="0" smtClean="0">
                <a:latin typeface="微软雅黑" panose="020B0503020204020204" charset="-122"/>
                <a:ea typeface="微软雅黑" panose="020B0503020204020204" charset="-122"/>
              </a:rPr>
              <a:t>255.255.255.0</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p:txBody>
      </p:sp>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4" name="矩形 2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9"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128692821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4980" y="108100"/>
            <a:ext cx="2641581" cy="747220"/>
          </a:xfrm>
          <a:prstGeom prst="rect">
            <a:avLst/>
          </a:prstGeom>
        </p:spPr>
      </p:pic>
      <p:graphicFrame>
        <p:nvGraphicFramePr>
          <p:cNvPr id="32" name="表格 31"/>
          <p:cNvGraphicFramePr/>
          <p:nvPr>
            <p:extLst>
              <p:ext uri="{D42A27DB-BD31-4B8C-83A1-F6EECF244321}">
                <p14:modId xmlns:p14="http://schemas.microsoft.com/office/powerpoint/2010/main" val="622784258"/>
              </p:ext>
            </p:extLst>
          </p:nvPr>
        </p:nvGraphicFramePr>
        <p:xfrm>
          <a:off x="894715" y="2240280"/>
          <a:ext cx="10833735" cy="437070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46609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08965">
                <a:tc>
                  <a:txBody>
                    <a:bodyPr/>
                    <a:lstStyle/>
                    <a:p>
                      <a:pPr algn="l">
                        <a:buNone/>
                      </a:pPr>
                      <a:r>
                        <a:rPr lang="en-US" altLang="zh-CN" sz="2400"/>
                        <a:t>1</a:t>
                      </a:r>
                    </a:p>
                  </a:txBody>
                  <a:tcPr/>
                </a:tc>
                <a:tc>
                  <a:txBody>
                    <a:bodyPr/>
                    <a:lstStyle/>
                    <a:p>
                      <a:pPr algn="l">
                        <a:buNone/>
                      </a:pPr>
                      <a:r>
                        <a:rPr lang="en-US" altLang="zh-CN" sz="2400"/>
                        <a:t>{x,y}</a:t>
                      </a:r>
                    </a:p>
                  </a:txBody>
                  <a:tcPr/>
                </a:tc>
                <a:tc>
                  <a:txBody>
                    <a:bodyPr/>
                    <a:lstStyle/>
                    <a:p>
                      <a:pPr algn="ctr">
                        <a:buNone/>
                      </a:pPr>
                      <a:r>
                        <a:rPr lang="en-US" altLang="zh-CN" sz="2400"/>
                        <a:t>y</a:t>
                      </a:r>
                    </a:p>
                  </a:txBody>
                  <a:tcPr/>
                </a:tc>
                <a:tc>
                  <a:txBody>
                    <a:bodyPr/>
                    <a:lstStyle/>
                    <a:p>
                      <a:pPr algn="ctr">
                        <a:buNone/>
                      </a:pPr>
                      <a:endParaRPr lang="zh-CN" altLang="en-US" sz="2400"/>
                    </a:p>
                  </a:txBody>
                  <a:tcPr/>
                </a:tc>
                <a:tc>
                  <a:txBody>
                    <a:bodyPr/>
                    <a:lstStyle/>
                    <a:p>
                      <a:pPr algn="ctr">
                        <a:buNone/>
                      </a:pPr>
                      <a:r>
                        <a:rPr lang="en-US" altLang="zh-CN" sz="2400"/>
                        <a:t>60,y</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73100">
                <a:tc>
                  <a:txBody>
                    <a:bodyPr/>
                    <a:lstStyle/>
                    <a:p>
                      <a:pPr algn="l">
                        <a:buNone/>
                      </a:pPr>
                      <a:r>
                        <a:rPr lang="en-US" altLang="zh-CN" sz="2400"/>
                        <a:t>2</a:t>
                      </a:r>
                    </a:p>
                  </a:txBody>
                  <a:tcPr/>
                </a:tc>
                <a:tc>
                  <a:txBody>
                    <a:bodyPr/>
                    <a:lstStyle/>
                    <a:p>
                      <a:pPr algn="l">
                        <a:buNone/>
                      </a:pPr>
                      <a:r>
                        <a:rPr lang="en-US" altLang="zh-CN" sz="2400"/>
                        <a:t>{x,v}</a:t>
                      </a:r>
                    </a:p>
                  </a:txBody>
                  <a:tcPr/>
                </a:tc>
                <a:tc>
                  <a:txBody>
                    <a:bodyPr/>
                    <a:lstStyle/>
                    <a:p>
                      <a:pPr algn="ctr">
                        <a:buNone/>
                      </a:pPr>
                      <a:r>
                        <a:rPr lang="en-US" altLang="zh-CN" sz="2400"/>
                        <a:t>v</a:t>
                      </a:r>
                    </a:p>
                  </a:txBody>
                  <a:tcPr/>
                </a:tc>
                <a:tc>
                  <a:txBody>
                    <a:bodyPr/>
                    <a:lstStyle/>
                    <a:p>
                      <a:pPr algn="ctr">
                        <a:buNone/>
                      </a:pPr>
                      <a:endParaRPr lang="zh-CN" altLang="en-US" sz="2400"/>
                    </a:p>
                  </a:txBody>
                  <a:tcPr/>
                </a:tc>
                <a:tc>
                  <a:txBody>
                    <a:bodyPr/>
                    <a:lstStyle/>
                    <a:p>
                      <a:pPr algn="ctr">
                        <a:buNone/>
                      </a:pPr>
                      <a:r>
                        <a:rPr lang="en-US" altLang="zh-CN" sz="2400" b="1" dirty="0">
                          <a:solidFill>
                            <a:srgbClr val="FF0000"/>
                          </a:solidFill>
                        </a:rPr>
                        <a:t>50</a:t>
                      </a:r>
                      <a:r>
                        <a:rPr lang="en-US" altLang="zh-CN" sz="2400" dirty="0"/>
                        <a:t>,v</a:t>
                      </a:r>
                    </a:p>
                  </a:txBody>
                  <a:tcPr/>
                </a:tc>
                <a:tc>
                  <a:txBody>
                    <a:bodyPr/>
                    <a:lstStyle/>
                    <a:p>
                      <a:pPr algn="ctr">
                        <a:buNone/>
                      </a:pPr>
                      <a:endParaRPr lang="zh-CN" altLang="en-US" sz="2400"/>
                    </a:p>
                  </a:txBody>
                  <a:tcPr/>
                </a:tc>
                <a:tc>
                  <a:txBody>
                    <a:bodyPr/>
                    <a:lstStyle/>
                    <a:p>
                      <a:pPr algn="ctr">
                        <a:buNone/>
                      </a:pPr>
                      <a:r>
                        <a:rPr lang="en-US" altLang="zh-CN" sz="2400"/>
                        <a:t>90,v</a:t>
                      </a:r>
                    </a:p>
                  </a:txBody>
                  <a:tcPr/>
                </a:tc>
              </a:tr>
              <a:tr h="783590">
                <a:tc>
                  <a:txBody>
                    <a:bodyPr/>
                    <a:lstStyle/>
                    <a:p>
                      <a:pPr algn="l">
                        <a:buNone/>
                      </a:pPr>
                      <a:r>
                        <a:rPr lang="en-US" altLang="zh-CN" sz="2400"/>
                        <a:t>3</a:t>
                      </a:r>
                    </a:p>
                  </a:txBody>
                  <a:tcPr/>
                </a:tc>
                <a:tc>
                  <a:txBody>
                    <a:bodyPr/>
                    <a:lstStyle/>
                    <a:p>
                      <a:pPr algn="l">
                        <a:buNone/>
                      </a:pPr>
                      <a:r>
                        <a:rPr lang="en-US" altLang="zh-CN" sz="2400"/>
                        <a:t>{x,v,u}</a:t>
                      </a:r>
                    </a:p>
                  </a:txBody>
                  <a:tcPr/>
                </a:tc>
                <a:tc>
                  <a:txBody>
                    <a:bodyPr/>
                    <a:lstStyle/>
                    <a:p>
                      <a:pPr algn="ctr">
                        <a:buNone/>
                      </a:pPr>
                      <a:r>
                        <a:rPr lang="en-US" altLang="zh-CN" sz="2400" dirty="0"/>
                        <a:t>u</a:t>
                      </a:r>
                    </a:p>
                  </a:txBody>
                  <a:tcPr/>
                </a:tc>
                <a:tc>
                  <a:txBody>
                    <a:bodyPr/>
                    <a:lstStyle/>
                    <a:p>
                      <a:pPr algn="ctr">
                        <a:buNone/>
                      </a:pPr>
                      <a:endParaRPr lang="zh-CN" altLang="en-US" sz="2400" dirty="0"/>
                    </a:p>
                  </a:txBody>
                  <a:tcPr/>
                </a:tc>
                <a:tc>
                  <a:txBody>
                    <a:bodyPr/>
                    <a:lstStyle/>
                    <a:p>
                      <a:pPr algn="ctr">
                        <a:buNone/>
                      </a:pPr>
                      <a:endParaRPr lang="zh-CN" altLang="en-US" sz="2400" dirty="0"/>
                    </a:p>
                  </a:txBody>
                  <a:tcPr/>
                </a:tc>
                <a:tc>
                  <a:txBody>
                    <a:bodyPr/>
                    <a:lstStyle/>
                    <a:p>
                      <a:pPr algn="ctr">
                        <a:buNone/>
                      </a:pPr>
                      <a:endParaRPr lang="zh-CN" altLang="en-US" sz="2400" dirty="0"/>
                    </a:p>
                  </a:txBody>
                  <a:tcPr/>
                </a:tc>
                <a:tc>
                  <a:txBody>
                    <a:bodyPr/>
                    <a:lstStyle/>
                    <a:p>
                      <a:pPr algn="ctr">
                        <a:buNone/>
                      </a:pPr>
                      <a:r>
                        <a:rPr lang="en-US" altLang="zh-CN" sz="2400" dirty="0"/>
                        <a:t>60,u</a:t>
                      </a:r>
                    </a:p>
                  </a:txBody>
                  <a:tcPr/>
                </a:tc>
              </a:tr>
              <a:tr h="840105">
                <a:tc>
                  <a:txBody>
                    <a:bodyPr/>
                    <a:lstStyle/>
                    <a:p>
                      <a:pPr algn="l">
                        <a:buNone/>
                      </a:pPr>
                      <a:r>
                        <a:rPr lang="en-US" altLang="zh-CN" sz="2400"/>
                        <a:t>4</a:t>
                      </a:r>
                    </a:p>
                  </a:txBody>
                  <a:tcPr/>
                </a:tc>
                <a:tc>
                  <a:txBody>
                    <a:bodyPr/>
                    <a:lstStyle/>
                    <a:p>
                      <a:pPr algn="l">
                        <a:buNone/>
                      </a:pPr>
                      <a:endParaRPr lang="en-US" altLang="zh-CN" sz="2400"/>
                    </a:p>
                  </a:txBody>
                  <a:tcPr/>
                </a:tc>
                <a:tc>
                  <a:txBody>
                    <a:bodyPr/>
                    <a:lstStyle/>
                    <a:p>
                      <a:pPr algn="ctr">
                        <a:buNone/>
                      </a:pPr>
                      <a:endParaRPr lang="en-US" altLang="zh-CN" sz="2400"/>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dirty="0"/>
                    </a:p>
                  </a:txBody>
                  <a:tcPr/>
                </a:tc>
              </a:tr>
            </a:tbl>
          </a:graphicData>
        </a:graphic>
      </p:graphicFrame>
      <p:pic>
        <p:nvPicPr>
          <p:cNvPr id="33" name="图片 32"/>
          <p:cNvPicPr>
            <a:picLocks noChangeAspect="1"/>
          </p:cNvPicPr>
          <p:nvPr/>
        </p:nvPicPr>
        <p:blipFill>
          <a:blip r:embed="rId3"/>
          <a:stretch>
            <a:fillRect/>
          </a:stretch>
        </p:blipFill>
        <p:spPr>
          <a:xfrm>
            <a:off x="8806180" y="25400"/>
            <a:ext cx="3260090" cy="2244725"/>
          </a:xfrm>
          <a:prstGeom prst="rect">
            <a:avLst/>
          </a:prstGeom>
        </p:spPr>
      </p:pic>
      <p:sp>
        <p:nvSpPr>
          <p:cNvPr id="7" name="矩形 6"/>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51595498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4980" y="108100"/>
            <a:ext cx="2641581" cy="747220"/>
          </a:xfrm>
          <a:prstGeom prst="rect">
            <a:avLst/>
          </a:prstGeom>
        </p:spPr>
      </p:pic>
      <p:graphicFrame>
        <p:nvGraphicFramePr>
          <p:cNvPr id="32" name="表格 31"/>
          <p:cNvGraphicFramePr/>
          <p:nvPr>
            <p:extLst>
              <p:ext uri="{D42A27DB-BD31-4B8C-83A1-F6EECF244321}">
                <p14:modId xmlns:p14="http://schemas.microsoft.com/office/powerpoint/2010/main" val="836710078"/>
              </p:ext>
            </p:extLst>
          </p:nvPr>
        </p:nvGraphicFramePr>
        <p:xfrm>
          <a:off x="894715" y="2240280"/>
          <a:ext cx="10833735" cy="4370705"/>
        </p:xfrm>
        <a:graphic>
          <a:graphicData uri="http://schemas.openxmlformats.org/drawingml/2006/table">
            <a:tbl>
              <a:tblPr firstRow="1" bandRow="1">
                <a:tableStyleId>{5940675A-B579-460E-94D1-54222C63F5DA}</a:tableStyleId>
              </a:tblPr>
              <a:tblGrid>
                <a:gridCol w="1150620"/>
                <a:gridCol w="1431290"/>
                <a:gridCol w="1468120"/>
                <a:gridCol w="1632585"/>
                <a:gridCol w="1579245"/>
                <a:gridCol w="1627505"/>
                <a:gridCol w="1944370"/>
              </a:tblGrid>
              <a:tr h="46609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08965">
                <a:tc>
                  <a:txBody>
                    <a:bodyPr/>
                    <a:lstStyle/>
                    <a:p>
                      <a:pPr algn="l">
                        <a:buNone/>
                      </a:pPr>
                      <a:r>
                        <a:rPr lang="en-US" altLang="zh-CN" sz="2400"/>
                        <a:t>1</a:t>
                      </a:r>
                    </a:p>
                  </a:txBody>
                  <a:tcPr/>
                </a:tc>
                <a:tc>
                  <a:txBody>
                    <a:bodyPr/>
                    <a:lstStyle/>
                    <a:p>
                      <a:pPr algn="l">
                        <a:buNone/>
                      </a:pPr>
                      <a:r>
                        <a:rPr lang="en-US" altLang="zh-CN" sz="2400" dirty="0"/>
                        <a:t>{</a:t>
                      </a:r>
                      <a:r>
                        <a:rPr lang="en-US" altLang="zh-CN" sz="2400" dirty="0" err="1"/>
                        <a:t>x,y</a:t>
                      </a:r>
                      <a:r>
                        <a:rPr lang="en-US" altLang="zh-CN" sz="2400" dirty="0"/>
                        <a:t>}</a:t>
                      </a:r>
                    </a:p>
                  </a:txBody>
                  <a:tcPr/>
                </a:tc>
                <a:tc>
                  <a:txBody>
                    <a:bodyPr/>
                    <a:lstStyle/>
                    <a:p>
                      <a:pPr algn="ctr">
                        <a:buNone/>
                      </a:pPr>
                      <a:r>
                        <a:rPr lang="en-US" altLang="zh-CN" sz="2400"/>
                        <a:t>y</a:t>
                      </a:r>
                    </a:p>
                  </a:txBody>
                  <a:tcPr/>
                </a:tc>
                <a:tc>
                  <a:txBody>
                    <a:bodyPr/>
                    <a:lstStyle/>
                    <a:p>
                      <a:pPr algn="ctr">
                        <a:buNone/>
                      </a:pPr>
                      <a:endParaRPr lang="zh-CN" altLang="en-US" sz="2400"/>
                    </a:p>
                  </a:txBody>
                  <a:tcPr/>
                </a:tc>
                <a:tc>
                  <a:txBody>
                    <a:bodyPr/>
                    <a:lstStyle/>
                    <a:p>
                      <a:pPr algn="ctr">
                        <a:buNone/>
                      </a:pPr>
                      <a:r>
                        <a:rPr lang="en-US" altLang="zh-CN" sz="2400"/>
                        <a:t>60,y</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tr>
              <a:tr h="673100">
                <a:tc>
                  <a:txBody>
                    <a:bodyPr/>
                    <a:lstStyle/>
                    <a:p>
                      <a:pPr algn="l">
                        <a:buNone/>
                      </a:pPr>
                      <a:r>
                        <a:rPr lang="en-US" altLang="zh-CN" sz="2400"/>
                        <a:t>2</a:t>
                      </a:r>
                    </a:p>
                  </a:txBody>
                  <a:tcPr/>
                </a:tc>
                <a:tc>
                  <a:txBody>
                    <a:bodyPr/>
                    <a:lstStyle/>
                    <a:p>
                      <a:pPr algn="l">
                        <a:buNone/>
                      </a:pPr>
                      <a:r>
                        <a:rPr lang="en-US" altLang="zh-CN" sz="2400"/>
                        <a:t>{x,v}</a:t>
                      </a:r>
                    </a:p>
                  </a:txBody>
                  <a:tcPr/>
                </a:tc>
                <a:tc>
                  <a:txBody>
                    <a:bodyPr/>
                    <a:lstStyle/>
                    <a:p>
                      <a:pPr algn="ctr">
                        <a:buNone/>
                      </a:pPr>
                      <a:r>
                        <a:rPr lang="en-US" altLang="zh-CN" sz="2400"/>
                        <a:t>v</a:t>
                      </a:r>
                    </a:p>
                  </a:txBody>
                  <a:tcPr/>
                </a:tc>
                <a:tc>
                  <a:txBody>
                    <a:bodyPr/>
                    <a:lstStyle/>
                    <a:p>
                      <a:pPr algn="ctr">
                        <a:buNone/>
                      </a:pPr>
                      <a:endParaRPr lang="zh-CN" altLang="en-US" sz="2400"/>
                    </a:p>
                  </a:txBody>
                  <a:tcPr/>
                </a:tc>
                <a:tc>
                  <a:txBody>
                    <a:bodyPr/>
                    <a:lstStyle/>
                    <a:p>
                      <a:pPr algn="ctr">
                        <a:buNone/>
                      </a:pPr>
                      <a:r>
                        <a:rPr lang="en-US" altLang="zh-CN" sz="2400"/>
                        <a:t>50,v</a:t>
                      </a:r>
                    </a:p>
                  </a:txBody>
                  <a:tcPr/>
                </a:tc>
                <a:tc>
                  <a:txBody>
                    <a:bodyPr/>
                    <a:lstStyle/>
                    <a:p>
                      <a:pPr algn="ctr">
                        <a:buNone/>
                      </a:pPr>
                      <a:endParaRPr lang="zh-CN" altLang="en-US" sz="2400"/>
                    </a:p>
                  </a:txBody>
                  <a:tcPr/>
                </a:tc>
                <a:tc>
                  <a:txBody>
                    <a:bodyPr/>
                    <a:lstStyle/>
                    <a:p>
                      <a:pPr algn="ctr">
                        <a:buNone/>
                      </a:pPr>
                      <a:r>
                        <a:rPr lang="en-US" altLang="zh-CN" sz="2400"/>
                        <a:t>90,v</a:t>
                      </a:r>
                    </a:p>
                  </a:txBody>
                  <a:tcPr/>
                </a:tc>
              </a:tr>
              <a:tr h="783590">
                <a:tc>
                  <a:txBody>
                    <a:bodyPr/>
                    <a:lstStyle/>
                    <a:p>
                      <a:pPr algn="l">
                        <a:buNone/>
                      </a:pPr>
                      <a:r>
                        <a:rPr lang="en-US" altLang="zh-CN" sz="2400"/>
                        <a:t>3</a:t>
                      </a:r>
                    </a:p>
                  </a:txBody>
                  <a:tcPr/>
                </a:tc>
                <a:tc>
                  <a:txBody>
                    <a:bodyPr/>
                    <a:lstStyle/>
                    <a:p>
                      <a:pPr algn="l">
                        <a:buNone/>
                      </a:pPr>
                      <a:r>
                        <a:rPr lang="en-US" altLang="zh-CN" sz="2400"/>
                        <a:t>{x,v,u}</a:t>
                      </a:r>
                    </a:p>
                  </a:txBody>
                  <a:tcPr/>
                </a:tc>
                <a:tc>
                  <a:txBody>
                    <a:bodyPr/>
                    <a:lstStyle/>
                    <a:p>
                      <a:pPr algn="ctr">
                        <a:buNone/>
                      </a:pPr>
                      <a:r>
                        <a:rPr lang="en-US" altLang="zh-CN" sz="2400"/>
                        <a:t>u</a:t>
                      </a:r>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r>
                        <a:rPr lang="en-US" altLang="zh-CN" sz="2400" b="1" dirty="0">
                          <a:solidFill>
                            <a:srgbClr val="FF0000"/>
                          </a:solidFill>
                        </a:rPr>
                        <a:t>60</a:t>
                      </a:r>
                      <a:r>
                        <a:rPr lang="en-US" altLang="zh-CN" sz="2400" dirty="0"/>
                        <a:t>,u</a:t>
                      </a:r>
                    </a:p>
                  </a:txBody>
                  <a:tcPr/>
                </a:tc>
              </a:tr>
              <a:tr h="840105">
                <a:tc>
                  <a:txBody>
                    <a:bodyPr/>
                    <a:lstStyle/>
                    <a:p>
                      <a:pPr algn="l">
                        <a:buNone/>
                      </a:pPr>
                      <a:r>
                        <a:rPr lang="en-US" altLang="zh-CN" sz="2400"/>
                        <a:t>4</a:t>
                      </a:r>
                    </a:p>
                  </a:txBody>
                  <a:tcPr/>
                </a:tc>
                <a:tc>
                  <a:txBody>
                    <a:bodyPr/>
                    <a:lstStyle/>
                    <a:p>
                      <a:pPr algn="l">
                        <a:buNone/>
                      </a:pPr>
                      <a:r>
                        <a:rPr lang="en-US" altLang="zh-CN" sz="2400"/>
                        <a:t>{x,v,u,w}</a:t>
                      </a:r>
                    </a:p>
                  </a:txBody>
                  <a:tcPr/>
                </a:tc>
                <a:tc>
                  <a:txBody>
                    <a:bodyPr/>
                    <a:lstStyle/>
                    <a:p>
                      <a:pPr algn="ctr">
                        <a:buNone/>
                      </a:pPr>
                      <a:r>
                        <a:rPr lang="en-US" altLang="zh-CN" sz="2400"/>
                        <a:t>w</a:t>
                      </a:r>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dirty="0"/>
                    </a:p>
                  </a:txBody>
                  <a:tcPr/>
                </a:tc>
              </a:tr>
            </a:tbl>
          </a:graphicData>
        </a:graphic>
      </p:graphicFrame>
      <p:pic>
        <p:nvPicPr>
          <p:cNvPr id="33" name="图片 32"/>
          <p:cNvPicPr>
            <a:picLocks noChangeAspect="1"/>
          </p:cNvPicPr>
          <p:nvPr/>
        </p:nvPicPr>
        <p:blipFill>
          <a:blip r:embed="rId3"/>
          <a:stretch>
            <a:fillRect/>
          </a:stretch>
        </p:blipFill>
        <p:spPr>
          <a:xfrm>
            <a:off x="8806180" y="25400"/>
            <a:ext cx="3260090" cy="2244725"/>
          </a:xfrm>
          <a:prstGeom prst="rect">
            <a:avLst/>
          </a:prstGeom>
        </p:spPr>
      </p:pic>
      <p:sp>
        <p:nvSpPr>
          <p:cNvPr id="7" name="矩形 6"/>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1639908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510030" y="2697480"/>
            <a:ext cx="8968740" cy="460375"/>
          </a:xfrm>
          <a:prstGeom prst="rect">
            <a:avLst/>
          </a:prstGeom>
          <a:noFill/>
        </p:spPr>
        <p:txBody>
          <a:bodyPr wrap="square" rtlCol="0">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结点</a:t>
            </a:r>
            <a:r>
              <a:rPr lang="en-US" altLang="zh-CN" sz="2400" dirty="0" smtClean="0">
                <a:latin typeface="微软雅黑" panose="020B0503020204020204" charset="-122"/>
                <a:ea typeface="微软雅黑" panose="020B0503020204020204" charset="-122"/>
                <a:cs typeface="微软雅黑" panose="020B0503020204020204" charset="-122"/>
              </a:rPr>
              <a:t>X</a:t>
            </a:r>
            <a:r>
              <a:rPr lang="zh-CN" altLang="en-US" sz="2400" dirty="0" smtClean="0">
                <a:latin typeface="微软雅黑" panose="020B0503020204020204" charset="-122"/>
                <a:ea typeface="微软雅黑" panose="020B0503020204020204" charset="-122"/>
                <a:cs typeface="微软雅黑" panose="020B0503020204020204" charset="-122"/>
              </a:rPr>
              <a:t>上的转发表</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084091784"/>
              </p:ext>
            </p:extLst>
          </p:nvPr>
        </p:nvGraphicFramePr>
        <p:xfrm>
          <a:off x="1930261" y="3329220"/>
          <a:ext cx="8128000" cy="2830129"/>
        </p:xfrm>
        <a:graphic>
          <a:graphicData uri="http://schemas.openxmlformats.org/drawingml/2006/table">
            <a:tbl>
              <a:tblPr firstRow="1" bandRow="1">
                <a:tableStyleId>{5940675A-B579-460E-94D1-54222C63F5DA}</a:tableStyleId>
              </a:tblPr>
              <a:tblGrid>
                <a:gridCol w="4064000"/>
                <a:gridCol w="4064000"/>
              </a:tblGrid>
              <a:tr h="768985">
                <a:tc>
                  <a:txBody>
                    <a:bodyPr/>
                    <a:lstStyle/>
                    <a:p>
                      <a:pPr algn="ctr"/>
                      <a:r>
                        <a:rPr lang="zh-CN" altLang="en-US" sz="2400" dirty="0">
                          <a:latin typeface="微软雅黑" panose="020B0503020204020204" charset="-122"/>
                          <a:ea typeface="微软雅黑" panose="020B0503020204020204" charset="-122"/>
                        </a:rPr>
                        <a:t>目的</a:t>
                      </a:r>
                    </a:p>
                  </a:txBody>
                  <a:tcPr anchor="ctr">
                    <a:solidFill>
                      <a:schemeClr val="accent2">
                        <a:lumMod val="40000"/>
                        <a:lumOff val="60000"/>
                      </a:schemeClr>
                    </a:solidFill>
                  </a:tcPr>
                </a:tc>
                <a:tc>
                  <a:txBody>
                    <a:bodyPr/>
                    <a:lstStyle/>
                    <a:p>
                      <a:pPr algn="ctr"/>
                      <a:r>
                        <a:rPr lang="zh-CN" altLang="en-US" sz="2400" dirty="0">
                          <a:latin typeface="微软雅黑" panose="020B0503020204020204" charset="-122"/>
                          <a:ea typeface="微软雅黑" panose="020B0503020204020204" charset="-122"/>
                        </a:rPr>
                        <a:t>链路</a:t>
                      </a:r>
                    </a:p>
                  </a:txBody>
                  <a:tcPr anchor="ctr">
                    <a:solidFill>
                      <a:schemeClr val="accent2">
                        <a:lumMod val="40000"/>
                        <a:lumOff val="60000"/>
                      </a:schemeClr>
                    </a:solidFill>
                  </a:tcPr>
                </a:tc>
              </a:tr>
              <a:tr h="515286">
                <a:tc>
                  <a:txBody>
                    <a:bodyPr/>
                    <a:lstStyle/>
                    <a:p>
                      <a:pPr algn="ctr"/>
                      <a:r>
                        <a:rPr lang="en-US" altLang="zh-CN" sz="2400" dirty="0">
                          <a:latin typeface="微软雅黑" panose="020B0503020204020204" charset="-122"/>
                          <a:ea typeface="微软雅黑" panose="020B0503020204020204" charset="-122"/>
                        </a:rPr>
                        <a:t>y</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r h="515286">
                <a:tc>
                  <a:txBody>
                    <a:bodyPr/>
                    <a:lstStyle/>
                    <a:p>
                      <a:pPr algn="ctr"/>
                      <a:r>
                        <a:rPr lang="en-US" altLang="zh-CN" sz="2400" dirty="0">
                          <a:latin typeface="微软雅黑" panose="020B0503020204020204" charset="-122"/>
                          <a:ea typeface="微软雅黑" panose="020B0503020204020204" charset="-122"/>
                        </a:rPr>
                        <a:t>u</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r h="515286">
                <a:tc>
                  <a:txBody>
                    <a:bodyPr/>
                    <a:lstStyle/>
                    <a:p>
                      <a:pPr algn="ctr"/>
                      <a:r>
                        <a:rPr lang="en-US" altLang="zh-CN" sz="2400" dirty="0">
                          <a:latin typeface="微软雅黑" panose="020B0503020204020204" charset="-122"/>
                          <a:ea typeface="微软雅黑" panose="020B0503020204020204" charset="-122"/>
                        </a:rPr>
                        <a:t>v</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r h="515286">
                <a:tc>
                  <a:txBody>
                    <a:bodyPr/>
                    <a:lstStyle/>
                    <a:p>
                      <a:pPr algn="ctr"/>
                      <a:r>
                        <a:rPr lang="en-US" altLang="zh-CN" sz="2400" dirty="0">
                          <a:latin typeface="微软雅黑" panose="020B0503020204020204" charset="-122"/>
                          <a:ea typeface="微软雅黑" panose="020B0503020204020204" charset="-122"/>
                        </a:rPr>
                        <a:t>w</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bl>
          </a:graphicData>
        </a:graphic>
      </p:graphicFrame>
      <p:sp>
        <p:nvSpPr>
          <p:cNvPr id="7" name="文本框 6"/>
          <p:cNvSpPr txBox="1"/>
          <p:nvPr/>
        </p:nvSpPr>
        <p:spPr>
          <a:xfrm>
            <a:off x="1405255" y="6397625"/>
            <a:ext cx="9178925" cy="460375"/>
          </a:xfrm>
          <a:prstGeom prst="rect">
            <a:avLst/>
          </a:prstGeom>
          <a:noFill/>
        </p:spPr>
        <p:txBody>
          <a:bodyPr wrap="none" rtlCol="0" anchor="t">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（路由器</a:t>
            </a:r>
            <a:r>
              <a:rPr lang="en-US" altLang="zh-CN" sz="2400" dirty="0" smtClean="0">
                <a:latin typeface="微软雅黑" panose="020B0503020204020204" charset="-122"/>
                <a:ea typeface="微软雅黑" panose="020B0503020204020204" charset="-122"/>
                <a:cs typeface="微软雅黑" panose="020B0503020204020204" charset="-122"/>
                <a:sym typeface="+mn-ea"/>
              </a:rPr>
              <a:t>x</a:t>
            </a:r>
            <a:r>
              <a:rPr lang="zh-CN" altLang="en-US" sz="2400" dirty="0" smtClean="0">
                <a:latin typeface="微软雅黑" panose="020B0503020204020204" charset="-122"/>
                <a:ea typeface="微软雅黑" panose="020B0503020204020204" charset="-122"/>
                <a:cs typeface="微软雅黑" panose="020B0503020204020204" charset="-122"/>
                <a:sym typeface="+mn-ea"/>
              </a:rPr>
              <a:t>上的转发表只存放下一跳路由器，而不是最终路由器。）</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8" name="图片 7"/>
          <p:cNvPicPr>
            <a:picLocks noChangeAspect="1"/>
          </p:cNvPicPr>
          <p:nvPr/>
        </p:nvPicPr>
        <p:blipFill rotWithShape="1">
          <a:blip r:embed="rId2"/>
          <a:srcRect t="5939" b="2177"/>
          <a:stretch/>
        </p:blipFill>
        <p:spPr>
          <a:xfrm>
            <a:off x="2946400" y="118533"/>
            <a:ext cx="6625027" cy="2578947"/>
          </a:xfrm>
          <a:prstGeom prst="rect">
            <a:avLst/>
          </a:prstGeom>
        </p:spPr>
      </p:pic>
      <p:sp>
        <p:nvSpPr>
          <p:cNvPr id="9" name="矩形 8"/>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210923559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511851047"/>
              </p:ext>
            </p:extLst>
          </p:nvPr>
        </p:nvGraphicFramePr>
        <p:xfrm>
          <a:off x="1930261" y="3329220"/>
          <a:ext cx="8128000" cy="2830129"/>
        </p:xfrm>
        <a:graphic>
          <a:graphicData uri="http://schemas.openxmlformats.org/drawingml/2006/table">
            <a:tbl>
              <a:tblPr firstRow="1" bandRow="1">
                <a:tableStyleId>{5940675A-B579-460E-94D1-54222C63F5DA}</a:tableStyleId>
              </a:tblPr>
              <a:tblGrid>
                <a:gridCol w="4064000"/>
                <a:gridCol w="4064000"/>
              </a:tblGrid>
              <a:tr h="768985">
                <a:tc>
                  <a:txBody>
                    <a:bodyPr/>
                    <a:lstStyle/>
                    <a:p>
                      <a:pPr algn="ctr"/>
                      <a:r>
                        <a:rPr lang="zh-CN" altLang="en-US" sz="2400" dirty="0">
                          <a:latin typeface="微软雅黑" panose="020B0503020204020204" charset="-122"/>
                          <a:ea typeface="微软雅黑" panose="020B0503020204020204" charset="-122"/>
                        </a:rPr>
                        <a:t>目的</a:t>
                      </a:r>
                    </a:p>
                  </a:txBody>
                  <a:tcPr anchor="ctr">
                    <a:solidFill>
                      <a:schemeClr val="accent2">
                        <a:lumMod val="40000"/>
                        <a:lumOff val="60000"/>
                      </a:schemeClr>
                    </a:solidFill>
                  </a:tcPr>
                </a:tc>
                <a:tc>
                  <a:txBody>
                    <a:bodyPr/>
                    <a:lstStyle/>
                    <a:p>
                      <a:pPr algn="ctr"/>
                      <a:r>
                        <a:rPr lang="zh-CN" altLang="en-US" sz="2400" dirty="0">
                          <a:latin typeface="微软雅黑" panose="020B0503020204020204" charset="-122"/>
                          <a:ea typeface="微软雅黑" panose="020B0503020204020204" charset="-122"/>
                        </a:rPr>
                        <a:t>链路</a:t>
                      </a:r>
                    </a:p>
                  </a:txBody>
                  <a:tcPr anchor="ctr">
                    <a:solidFill>
                      <a:schemeClr val="accent2">
                        <a:lumMod val="40000"/>
                        <a:lumOff val="60000"/>
                      </a:schemeClr>
                    </a:solidFill>
                  </a:tcPr>
                </a:tc>
              </a:tr>
              <a:tr h="515286">
                <a:tc>
                  <a:txBody>
                    <a:bodyPr/>
                    <a:lstStyle/>
                    <a:p>
                      <a:pPr algn="ctr"/>
                      <a:r>
                        <a:rPr lang="en-US" altLang="zh-CN" sz="2400" dirty="0">
                          <a:latin typeface="微软雅黑" panose="020B0503020204020204" charset="-122"/>
                          <a:ea typeface="微软雅黑" panose="020B0503020204020204" charset="-122"/>
                        </a:rPr>
                        <a:t>y</a:t>
                      </a:r>
                    </a:p>
                  </a:txBody>
                  <a:tcPr anchor="ctr"/>
                </a:tc>
                <a:tc>
                  <a:txBody>
                    <a:bodyPr/>
                    <a:lstStyle/>
                    <a:p>
                      <a:pPr algn="ctr"/>
                      <a:r>
                        <a:rPr lang="en-US" altLang="zh-CN" sz="2400" dirty="0" smtClean="0">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x,y</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txBody>
                  <a:tcPr anchor="ctr"/>
                </a:tc>
              </a:tr>
              <a:tr h="515286">
                <a:tc>
                  <a:txBody>
                    <a:bodyPr/>
                    <a:lstStyle/>
                    <a:p>
                      <a:pPr algn="ctr"/>
                      <a:r>
                        <a:rPr lang="en-US" altLang="zh-CN" sz="2400" dirty="0">
                          <a:latin typeface="微软雅黑" panose="020B0503020204020204" charset="-122"/>
                          <a:ea typeface="微软雅黑" panose="020B0503020204020204" charset="-122"/>
                        </a:rPr>
                        <a:t>u</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r h="515286">
                <a:tc>
                  <a:txBody>
                    <a:bodyPr/>
                    <a:lstStyle/>
                    <a:p>
                      <a:pPr algn="ctr"/>
                      <a:r>
                        <a:rPr lang="en-US" altLang="zh-CN" sz="2400" dirty="0">
                          <a:latin typeface="微软雅黑" panose="020B0503020204020204" charset="-122"/>
                          <a:ea typeface="微软雅黑" panose="020B0503020204020204" charset="-122"/>
                        </a:rPr>
                        <a:t>v</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r h="515286">
                <a:tc>
                  <a:txBody>
                    <a:bodyPr/>
                    <a:lstStyle/>
                    <a:p>
                      <a:pPr algn="ctr"/>
                      <a:r>
                        <a:rPr lang="en-US" altLang="zh-CN" sz="2400" dirty="0">
                          <a:latin typeface="微软雅黑" panose="020B0503020204020204" charset="-122"/>
                          <a:ea typeface="微软雅黑" panose="020B0503020204020204" charset="-122"/>
                        </a:rPr>
                        <a:t>w</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bl>
          </a:graphicData>
        </a:graphic>
      </p:graphicFrame>
      <p:sp>
        <p:nvSpPr>
          <p:cNvPr id="7" name="文本框 6"/>
          <p:cNvSpPr txBox="1"/>
          <p:nvPr/>
        </p:nvSpPr>
        <p:spPr>
          <a:xfrm>
            <a:off x="1405255" y="6397625"/>
            <a:ext cx="9178925" cy="460375"/>
          </a:xfrm>
          <a:prstGeom prst="rect">
            <a:avLst/>
          </a:prstGeom>
          <a:noFill/>
        </p:spPr>
        <p:txBody>
          <a:bodyPr wrap="none" rtlCol="0" anchor="t">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（路由器</a:t>
            </a:r>
            <a:r>
              <a:rPr lang="en-US" altLang="zh-CN" sz="2400" dirty="0" smtClean="0">
                <a:latin typeface="微软雅黑" panose="020B0503020204020204" charset="-122"/>
                <a:ea typeface="微软雅黑" panose="020B0503020204020204" charset="-122"/>
                <a:cs typeface="微软雅黑" panose="020B0503020204020204" charset="-122"/>
                <a:sym typeface="+mn-ea"/>
              </a:rPr>
              <a:t>x</a:t>
            </a:r>
            <a:r>
              <a:rPr lang="zh-CN" altLang="en-US" sz="2400" dirty="0" smtClean="0">
                <a:latin typeface="微软雅黑" panose="020B0503020204020204" charset="-122"/>
                <a:ea typeface="微软雅黑" panose="020B0503020204020204" charset="-122"/>
                <a:cs typeface="微软雅黑" panose="020B0503020204020204" charset="-122"/>
                <a:sym typeface="+mn-ea"/>
              </a:rPr>
              <a:t>上的转发表只存放下一跳路由器，而不是最终路由器。）</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8" name="图片 7"/>
          <p:cNvPicPr>
            <a:picLocks noChangeAspect="1"/>
          </p:cNvPicPr>
          <p:nvPr/>
        </p:nvPicPr>
        <p:blipFill rotWithShape="1">
          <a:blip r:embed="rId2"/>
          <a:srcRect t="5939" b="2177"/>
          <a:stretch/>
        </p:blipFill>
        <p:spPr>
          <a:xfrm>
            <a:off x="2946400" y="118533"/>
            <a:ext cx="6625027" cy="2578947"/>
          </a:xfrm>
          <a:prstGeom prst="rect">
            <a:avLst/>
          </a:prstGeom>
        </p:spPr>
      </p:pic>
      <p:sp>
        <p:nvSpPr>
          <p:cNvPr id="9" name="TextBox 4"/>
          <p:cNvSpPr txBox="1"/>
          <p:nvPr/>
        </p:nvSpPr>
        <p:spPr>
          <a:xfrm>
            <a:off x="1510030" y="2697480"/>
            <a:ext cx="8968740" cy="460375"/>
          </a:xfrm>
          <a:prstGeom prst="rect">
            <a:avLst/>
          </a:prstGeom>
          <a:noFill/>
        </p:spPr>
        <p:txBody>
          <a:bodyPr wrap="square" rtlCol="0">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结点</a:t>
            </a:r>
            <a:r>
              <a:rPr lang="en-US" altLang="zh-CN" sz="2400" dirty="0" smtClean="0">
                <a:latin typeface="微软雅黑" panose="020B0503020204020204" charset="-122"/>
                <a:ea typeface="微软雅黑" panose="020B0503020204020204" charset="-122"/>
                <a:cs typeface="微软雅黑" panose="020B0503020204020204" charset="-122"/>
              </a:rPr>
              <a:t>X</a:t>
            </a:r>
            <a:r>
              <a:rPr lang="zh-CN" altLang="en-US" sz="2400" dirty="0" smtClean="0">
                <a:latin typeface="微软雅黑" panose="020B0503020204020204" charset="-122"/>
                <a:ea typeface="微软雅黑" panose="020B0503020204020204" charset="-122"/>
                <a:cs typeface="微软雅黑" panose="020B0503020204020204" charset="-122"/>
              </a:rPr>
              <a:t>上的转发表</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397966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657231752"/>
              </p:ext>
            </p:extLst>
          </p:nvPr>
        </p:nvGraphicFramePr>
        <p:xfrm>
          <a:off x="1930261" y="3329220"/>
          <a:ext cx="8128000" cy="2830129"/>
        </p:xfrm>
        <a:graphic>
          <a:graphicData uri="http://schemas.openxmlformats.org/drawingml/2006/table">
            <a:tbl>
              <a:tblPr firstRow="1" bandRow="1">
                <a:tableStyleId>{5940675A-B579-460E-94D1-54222C63F5DA}</a:tableStyleId>
              </a:tblPr>
              <a:tblGrid>
                <a:gridCol w="4064000"/>
                <a:gridCol w="4064000"/>
              </a:tblGrid>
              <a:tr h="768985">
                <a:tc>
                  <a:txBody>
                    <a:bodyPr/>
                    <a:lstStyle/>
                    <a:p>
                      <a:pPr algn="ctr"/>
                      <a:r>
                        <a:rPr lang="zh-CN" altLang="en-US" sz="2400" dirty="0">
                          <a:latin typeface="微软雅黑" panose="020B0503020204020204" charset="-122"/>
                          <a:ea typeface="微软雅黑" panose="020B0503020204020204" charset="-122"/>
                        </a:rPr>
                        <a:t>目的</a:t>
                      </a:r>
                    </a:p>
                  </a:txBody>
                  <a:tcPr anchor="ctr">
                    <a:solidFill>
                      <a:schemeClr val="accent2">
                        <a:lumMod val="40000"/>
                        <a:lumOff val="60000"/>
                      </a:schemeClr>
                    </a:solidFill>
                  </a:tcPr>
                </a:tc>
                <a:tc>
                  <a:txBody>
                    <a:bodyPr/>
                    <a:lstStyle/>
                    <a:p>
                      <a:pPr algn="ctr"/>
                      <a:r>
                        <a:rPr lang="zh-CN" altLang="en-US" sz="2400" dirty="0">
                          <a:latin typeface="微软雅黑" panose="020B0503020204020204" charset="-122"/>
                          <a:ea typeface="微软雅黑" panose="020B0503020204020204" charset="-122"/>
                        </a:rPr>
                        <a:t>链路</a:t>
                      </a:r>
                    </a:p>
                  </a:txBody>
                  <a:tcPr anchor="ctr">
                    <a:solidFill>
                      <a:schemeClr val="accent2">
                        <a:lumMod val="40000"/>
                        <a:lumOff val="60000"/>
                      </a:schemeClr>
                    </a:solidFill>
                  </a:tcPr>
                </a:tc>
              </a:tr>
              <a:tr h="515286">
                <a:tc>
                  <a:txBody>
                    <a:bodyPr/>
                    <a:lstStyle/>
                    <a:p>
                      <a:pPr algn="ctr"/>
                      <a:r>
                        <a:rPr lang="en-US" altLang="zh-CN" sz="2400" dirty="0">
                          <a:latin typeface="微软雅黑" panose="020B0503020204020204" charset="-122"/>
                          <a:ea typeface="微软雅黑" panose="020B0503020204020204" charset="-122"/>
                        </a:rPr>
                        <a:t>y</a:t>
                      </a:r>
                    </a:p>
                  </a:txBody>
                  <a:tcPr anchor="ctr"/>
                </a:tc>
                <a:tc>
                  <a:txBody>
                    <a:bodyPr/>
                    <a:lstStyle/>
                    <a:p>
                      <a:pPr algn="ctr"/>
                      <a:r>
                        <a:rPr lang="en-US" altLang="zh-CN" sz="2400" dirty="0" smtClean="0">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x,y</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txBody>
                  <a:tcPr anchor="ctr"/>
                </a:tc>
              </a:tr>
              <a:tr h="515286">
                <a:tc>
                  <a:txBody>
                    <a:bodyPr/>
                    <a:lstStyle/>
                    <a:p>
                      <a:pPr algn="ctr"/>
                      <a:r>
                        <a:rPr lang="en-US" altLang="zh-CN" sz="2400" dirty="0">
                          <a:latin typeface="微软雅黑" panose="020B0503020204020204" charset="-122"/>
                          <a:ea typeface="微软雅黑" panose="020B0503020204020204" charset="-122"/>
                        </a:rPr>
                        <a:t>u</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x,v</a:t>
                      </a:r>
                      <a:r>
                        <a:rPr lang="en-US" altLang="zh-CN" sz="2400" dirty="0">
                          <a:latin typeface="微软雅黑" panose="020B0503020204020204" charset="-122"/>
                          <a:ea typeface="微软雅黑" panose="020B0503020204020204" charset="-122"/>
                        </a:rPr>
                        <a:t>)</a:t>
                      </a:r>
                    </a:p>
                  </a:txBody>
                  <a:tcPr anchor="ctr"/>
                </a:tc>
              </a:tr>
              <a:tr h="515286">
                <a:tc>
                  <a:txBody>
                    <a:bodyPr/>
                    <a:lstStyle/>
                    <a:p>
                      <a:pPr algn="ctr"/>
                      <a:r>
                        <a:rPr lang="en-US" altLang="zh-CN" sz="2400" dirty="0">
                          <a:latin typeface="微软雅黑" panose="020B0503020204020204" charset="-122"/>
                          <a:ea typeface="微软雅黑" panose="020B0503020204020204" charset="-122"/>
                        </a:rPr>
                        <a:t>v</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r h="515286">
                <a:tc>
                  <a:txBody>
                    <a:bodyPr/>
                    <a:lstStyle/>
                    <a:p>
                      <a:pPr algn="ctr"/>
                      <a:r>
                        <a:rPr lang="en-US" altLang="zh-CN" sz="2400" dirty="0">
                          <a:latin typeface="微软雅黑" panose="020B0503020204020204" charset="-122"/>
                          <a:ea typeface="微软雅黑" panose="020B0503020204020204" charset="-122"/>
                        </a:rPr>
                        <a:t>w</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bl>
          </a:graphicData>
        </a:graphic>
      </p:graphicFrame>
      <p:sp>
        <p:nvSpPr>
          <p:cNvPr id="7" name="文本框 6"/>
          <p:cNvSpPr txBox="1"/>
          <p:nvPr/>
        </p:nvSpPr>
        <p:spPr>
          <a:xfrm>
            <a:off x="1405255" y="6397625"/>
            <a:ext cx="9178925" cy="460375"/>
          </a:xfrm>
          <a:prstGeom prst="rect">
            <a:avLst/>
          </a:prstGeom>
          <a:noFill/>
        </p:spPr>
        <p:txBody>
          <a:bodyPr wrap="none" rtlCol="0" anchor="t">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（路由器</a:t>
            </a:r>
            <a:r>
              <a:rPr lang="en-US" altLang="zh-CN" sz="2400" dirty="0" smtClean="0">
                <a:latin typeface="微软雅黑" panose="020B0503020204020204" charset="-122"/>
                <a:ea typeface="微软雅黑" panose="020B0503020204020204" charset="-122"/>
                <a:cs typeface="微软雅黑" panose="020B0503020204020204" charset="-122"/>
                <a:sym typeface="+mn-ea"/>
              </a:rPr>
              <a:t>x</a:t>
            </a:r>
            <a:r>
              <a:rPr lang="zh-CN" altLang="en-US" sz="2400" dirty="0" smtClean="0">
                <a:latin typeface="微软雅黑" panose="020B0503020204020204" charset="-122"/>
                <a:ea typeface="微软雅黑" panose="020B0503020204020204" charset="-122"/>
                <a:cs typeface="微软雅黑" panose="020B0503020204020204" charset="-122"/>
                <a:sym typeface="+mn-ea"/>
              </a:rPr>
              <a:t>上的转发表只存放下一跳路由器，而不是最终路由器。）</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8" name="图片 7"/>
          <p:cNvPicPr>
            <a:picLocks noChangeAspect="1"/>
          </p:cNvPicPr>
          <p:nvPr/>
        </p:nvPicPr>
        <p:blipFill rotWithShape="1">
          <a:blip r:embed="rId2"/>
          <a:srcRect t="5939" b="2177"/>
          <a:stretch/>
        </p:blipFill>
        <p:spPr>
          <a:xfrm>
            <a:off x="2946400" y="118533"/>
            <a:ext cx="6625027" cy="2578947"/>
          </a:xfrm>
          <a:prstGeom prst="rect">
            <a:avLst/>
          </a:prstGeom>
        </p:spPr>
      </p:pic>
      <p:sp>
        <p:nvSpPr>
          <p:cNvPr id="9" name="TextBox 4"/>
          <p:cNvSpPr txBox="1"/>
          <p:nvPr/>
        </p:nvSpPr>
        <p:spPr>
          <a:xfrm>
            <a:off x="1510030" y="2697480"/>
            <a:ext cx="8968740" cy="460375"/>
          </a:xfrm>
          <a:prstGeom prst="rect">
            <a:avLst/>
          </a:prstGeom>
          <a:noFill/>
        </p:spPr>
        <p:txBody>
          <a:bodyPr wrap="square" rtlCol="0">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结点</a:t>
            </a:r>
            <a:r>
              <a:rPr lang="en-US" altLang="zh-CN" sz="2400" dirty="0" smtClean="0">
                <a:latin typeface="微软雅黑" panose="020B0503020204020204" charset="-122"/>
                <a:ea typeface="微软雅黑" panose="020B0503020204020204" charset="-122"/>
                <a:cs typeface="微软雅黑" panose="020B0503020204020204" charset="-122"/>
              </a:rPr>
              <a:t>X</a:t>
            </a:r>
            <a:r>
              <a:rPr lang="zh-CN" altLang="en-US" sz="2400" dirty="0" smtClean="0">
                <a:latin typeface="微软雅黑" panose="020B0503020204020204" charset="-122"/>
                <a:ea typeface="微软雅黑" panose="020B0503020204020204" charset="-122"/>
                <a:cs typeface="微软雅黑" panose="020B0503020204020204" charset="-122"/>
              </a:rPr>
              <a:t>上的转发表</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56071847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404266602"/>
              </p:ext>
            </p:extLst>
          </p:nvPr>
        </p:nvGraphicFramePr>
        <p:xfrm>
          <a:off x="1930261" y="3329220"/>
          <a:ext cx="8128000" cy="2830129"/>
        </p:xfrm>
        <a:graphic>
          <a:graphicData uri="http://schemas.openxmlformats.org/drawingml/2006/table">
            <a:tbl>
              <a:tblPr firstRow="1" bandRow="1">
                <a:tableStyleId>{5940675A-B579-460E-94D1-54222C63F5DA}</a:tableStyleId>
              </a:tblPr>
              <a:tblGrid>
                <a:gridCol w="4064000"/>
                <a:gridCol w="4064000"/>
              </a:tblGrid>
              <a:tr h="768985">
                <a:tc>
                  <a:txBody>
                    <a:bodyPr/>
                    <a:lstStyle/>
                    <a:p>
                      <a:pPr algn="ctr"/>
                      <a:r>
                        <a:rPr lang="zh-CN" altLang="en-US" sz="2400" dirty="0">
                          <a:latin typeface="微软雅黑" panose="020B0503020204020204" charset="-122"/>
                          <a:ea typeface="微软雅黑" panose="020B0503020204020204" charset="-122"/>
                        </a:rPr>
                        <a:t>目的</a:t>
                      </a:r>
                    </a:p>
                  </a:txBody>
                  <a:tcPr anchor="ctr">
                    <a:solidFill>
                      <a:schemeClr val="accent2">
                        <a:lumMod val="40000"/>
                        <a:lumOff val="60000"/>
                      </a:schemeClr>
                    </a:solidFill>
                  </a:tcPr>
                </a:tc>
                <a:tc>
                  <a:txBody>
                    <a:bodyPr/>
                    <a:lstStyle/>
                    <a:p>
                      <a:pPr algn="ctr"/>
                      <a:r>
                        <a:rPr lang="zh-CN" altLang="en-US" sz="2400" dirty="0">
                          <a:latin typeface="微软雅黑" panose="020B0503020204020204" charset="-122"/>
                          <a:ea typeface="微软雅黑" panose="020B0503020204020204" charset="-122"/>
                        </a:rPr>
                        <a:t>链路</a:t>
                      </a:r>
                    </a:p>
                  </a:txBody>
                  <a:tcPr anchor="ctr">
                    <a:solidFill>
                      <a:schemeClr val="accent2">
                        <a:lumMod val="40000"/>
                        <a:lumOff val="60000"/>
                      </a:schemeClr>
                    </a:solidFill>
                  </a:tcPr>
                </a:tc>
              </a:tr>
              <a:tr h="515286">
                <a:tc>
                  <a:txBody>
                    <a:bodyPr/>
                    <a:lstStyle/>
                    <a:p>
                      <a:pPr algn="ctr"/>
                      <a:r>
                        <a:rPr lang="en-US" altLang="zh-CN" sz="2400" dirty="0">
                          <a:latin typeface="微软雅黑" panose="020B0503020204020204" charset="-122"/>
                          <a:ea typeface="微软雅黑" panose="020B0503020204020204" charset="-122"/>
                        </a:rPr>
                        <a:t>y</a:t>
                      </a:r>
                    </a:p>
                  </a:txBody>
                  <a:tcPr anchor="ctr"/>
                </a:tc>
                <a:tc>
                  <a:txBody>
                    <a:bodyPr/>
                    <a:lstStyle/>
                    <a:p>
                      <a:pPr algn="ctr"/>
                      <a:r>
                        <a:rPr lang="en-US" altLang="zh-CN" sz="2400" dirty="0" smtClean="0">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x,y</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txBody>
                  <a:tcPr anchor="ctr"/>
                </a:tc>
              </a:tr>
              <a:tr h="515286">
                <a:tc>
                  <a:txBody>
                    <a:bodyPr/>
                    <a:lstStyle/>
                    <a:p>
                      <a:pPr algn="ctr"/>
                      <a:r>
                        <a:rPr lang="en-US" altLang="zh-CN" sz="2400" dirty="0">
                          <a:latin typeface="微软雅黑" panose="020B0503020204020204" charset="-122"/>
                          <a:ea typeface="微软雅黑" panose="020B0503020204020204" charset="-122"/>
                        </a:rPr>
                        <a:t>u</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x,v</a:t>
                      </a:r>
                      <a:r>
                        <a:rPr lang="en-US" altLang="zh-CN" sz="2400" dirty="0">
                          <a:latin typeface="微软雅黑" panose="020B0503020204020204" charset="-122"/>
                          <a:ea typeface="微软雅黑" panose="020B0503020204020204" charset="-122"/>
                        </a:rPr>
                        <a:t>)</a:t>
                      </a:r>
                    </a:p>
                  </a:txBody>
                  <a:tcPr anchor="ctr"/>
                </a:tc>
              </a:tr>
              <a:tr h="515286">
                <a:tc>
                  <a:txBody>
                    <a:bodyPr/>
                    <a:lstStyle/>
                    <a:p>
                      <a:pPr algn="ctr"/>
                      <a:r>
                        <a:rPr lang="en-US" altLang="zh-CN" sz="2400" dirty="0">
                          <a:latin typeface="微软雅黑" panose="020B0503020204020204" charset="-122"/>
                          <a:ea typeface="微软雅黑" panose="020B0503020204020204" charset="-122"/>
                        </a:rPr>
                        <a:t>v</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x,v</a:t>
                      </a:r>
                      <a:r>
                        <a:rPr lang="en-US" altLang="zh-CN" sz="2400" dirty="0">
                          <a:latin typeface="微软雅黑" panose="020B0503020204020204" charset="-122"/>
                          <a:ea typeface="微软雅黑" panose="020B0503020204020204" charset="-122"/>
                        </a:rPr>
                        <a:t>)</a:t>
                      </a:r>
                    </a:p>
                  </a:txBody>
                  <a:tcPr anchor="ctr"/>
                </a:tc>
              </a:tr>
              <a:tr h="515286">
                <a:tc>
                  <a:txBody>
                    <a:bodyPr/>
                    <a:lstStyle/>
                    <a:p>
                      <a:pPr algn="ctr"/>
                      <a:r>
                        <a:rPr lang="en-US" altLang="zh-CN" sz="2400" dirty="0">
                          <a:latin typeface="微软雅黑" panose="020B0503020204020204" charset="-122"/>
                          <a:ea typeface="微软雅黑" panose="020B0503020204020204" charset="-122"/>
                        </a:rPr>
                        <a:t>w</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tr>
            </a:tbl>
          </a:graphicData>
        </a:graphic>
      </p:graphicFrame>
      <p:sp>
        <p:nvSpPr>
          <p:cNvPr id="7" name="文本框 6"/>
          <p:cNvSpPr txBox="1"/>
          <p:nvPr/>
        </p:nvSpPr>
        <p:spPr>
          <a:xfrm>
            <a:off x="1405255" y="6397625"/>
            <a:ext cx="9178925" cy="460375"/>
          </a:xfrm>
          <a:prstGeom prst="rect">
            <a:avLst/>
          </a:prstGeom>
          <a:noFill/>
        </p:spPr>
        <p:txBody>
          <a:bodyPr wrap="none" rtlCol="0" anchor="t">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（路由器</a:t>
            </a:r>
            <a:r>
              <a:rPr lang="en-US" altLang="zh-CN" sz="2400" dirty="0" smtClean="0">
                <a:latin typeface="微软雅黑" panose="020B0503020204020204" charset="-122"/>
                <a:ea typeface="微软雅黑" panose="020B0503020204020204" charset="-122"/>
                <a:cs typeface="微软雅黑" panose="020B0503020204020204" charset="-122"/>
                <a:sym typeface="+mn-ea"/>
              </a:rPr>
              <a:t>x</a:t>
            </a:r>
            <a:r>
              <a:rPr lang="zh-CN" altLang="en-US" sz="2400" dirty="0" smtClean="0">
                <a:latin typeface="微软雅黑" panose="020B0503020204020204" charset="-122"/>
                <a:ea typeface="微软雅黑" panose="020B0503020204020204" charset="-122"/>
                <a:cs typeface="微软雅黑" panose="020B0503020204020204" charset="-122"/>
                <a:sym typeface="+mn-ea"/>
              </a:rPr>
              <a:t>上的转发表只存放下一跳路由器，而不是最终路由器。）</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8" name="图片 7"/>
          <p:cNvPicPr>
            <a:picLocks noChangeAspect="1"/>
          </p:cNvPicPr>
          <p:nvPr/>
        </p:nvPicPr>
        <p:blipFill rotWithShape="1">
          <a:blip r:embed="rId2"/>
          <a:srcRect t="5939" b="2177"/>
          <a:stretch/>
        </p:blipFill>
        <p:spPr>
          <a:xfrm>
            <a:off x="2946400" y="118533"/>
            <a:ext cx="6625027" cy="2578947"/>
          </a:xfrm>
          <a:prstGeom prst="rect">
            <a:avLst/>
          </a:prstGeom>
        </p:spPr>
      </p:pic>
      <p:sp>
        <p:nvSpPr>
          <p:cNvPr id="9" name="TextBox 4"/>
          <p:cNvSpPr txBox="1"/>
          <p:nvPr/>
        </p:nvSpPr>
        <p:spPr>
          <a:xfrm>
            <a:off x="1510030" y="2697480"/>
            <a:ext cx="8968740" cy="460375"/>
          </a:xfrm>
          <a:prstGeom prst="rect">
            <a:avLst/>
          </a:prstGeom>
          <a:noFill/>
        </p:spPr>
        <p:txBody>
          <a:bodyPr wrap="square" rtlCol="0">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结点</a:t>
            </a:r>
            <a:r>
              <a:rPr lang="en-US" altLang="zh-CN" sz="2400" dirty="0" smtClean="0">
                <a:latin typeface="微软雅黑" panose="020B0503020204020204" charset="-122"/>
                <a:ea typeface="微软雅黑" panose="020B0503020204020204" charset="-122"/>
                <a:cs typeface="微软雅黑" panose="020B0503020204020204" charset="-122"/>
              </a:rPr>
              <a:t>X</a:t>
            </a:r>
            <a:r>
              <a:rPr lang="zh-CN" altLang="en-US" sz="2400" dirty="0" smtClean="0">
                <a:latin typeface="微软雅黑" panose="020B0503020204020204" charset="-122"/>
                <a:ea typeface="微软雅黑" panose="020B0503020204020204" charset="-122"/>
                <a:cs typeface="微软雅黑" panose="020B0503020204020204" charset="-122"/>
              </a:rPr>
              <a:t>上的转发表</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38992380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734870333"/>
              </p:ext>
            </p:extLst>
          </p:nvPr>
        </p:nvGraphicFramePr>
        <p:xfrm>
          <a:off x="1930261" y="3329220"/>
          <a:ext cx="8128000" cy="2830129"/>
        </p:xfrm>
        <a:graphic>
          <a:graphicData uri="http://schemas.openxmlformats.org/drawingml/2006/table">
            <a:tbl>
              <a:tblPr firstRow="1" bandRow="1">
                <a:tableStyleId>{5940675A-B579-460E-94D1-54222C63F5DA}</a:tableStyleId>
              </a:tblPr>
              <a:tblGrid>
                <a:gridCol w="4064000"/>
                <a:gridCol w="4064000"/>
              </a:tblGrid>
              <a:tr h="768985">
                <a:tc>
                  <a:txBody>
                    <a:bodyPr/>
                    <a:lstStyle/>
                    <a:p>
                      <a:pPr algn="ctr"/>
                      <a:r>
                        <a:rPr lang="zh-CN" altLang="en-US" sz="2400" dirty="0">
                          <a:latin typeface="微软雅黑" panose="020B0503020204020204" charset="-122"/>
                          <a:ea typeface="微软雅黑" panose="020B0503020204020204" charset="-122"/>
                        </a:rPr>
                        <a:t>目的</a:t>
                      </a:r>
                    </a:p>
                  </a:txBody>
                  <a:tcPr anchor="ctr">
                    <a:solidFill>
                      <a:schemeClr val="accent2">
                        <a:lumMod val="40000"/>
                        <a:lumOff val="60000"/>
                      </a:schemeClr>
                    </a:solidFill>
                  </a:tcPr>
                </a:tc>
                <a:tc>
                  <a:txBody>
                    <a:bodyPr/>
                    <a:lstStyle/>
                    <a:p>
                      <a:pPr algn="ctr"/>
                      <a:r>
                        <a:rPr lang="zh-CN" altLang="en-US" sz="2400" dirty="0">
                          <a:latin typeface="微软雅黑" panose="020B0503020204020204" charset="-122"/>
                          <a:ea typeface="微软雅黑" panose="020B0503020204020204" charset="-122"/>
                        </a:rPr>
                        <a:t>链路</a:t>
                      </a:r>
                    </a:p>
                  </a:txBody>
                  <a:tcPr anchor="ctr">
                    <a:solidFill>
                      <a:schemeClr val="accent2">
                        <a:lumMod val="40000"/>
                        <a:lumOff val="60000"/>
                      </a:schemeClr>
                    </a:solidFill>
                  </a:tcPr>
                </a:tc>
              </a:tr>
              <a:tr h="515286">
                <a:tc>
                  <a:txBody>
                    <a:bodyPr/>
                    <a:lstStyle/>
                    <a:p>
                      <a:pPr algn="ctr"/>
                      <a:r>
                        <a:rPr lang="en-US" altLang="zh-CN" sz="2400" dirty="0">
                          <a:latin typeface="微软雅黑" panose="020B0503020204020204" charset="-122"/>
                          <a:ea typeface="微软雅黑" panose="020B0503020204020204" charset="-122"/>
                        </a:rPr>
                        <a:t>y</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x,y</a:t>
                      </a:r>
                      <a:r>
                        <a:rPr lang="en-US" altLang="zh-CN" sz="2400" dirty="0">
                          <a:latin typeface="微软雅黑" panose="020B0503020204020204" charset="-122"/>
                          <a:ea typeface="微软雅黑" panose="020B0503020204020204" charset="-122"/>
                        </a:rPr>
                        <a:t>)</a:t>
                      </a:r>
                    </a:p>
                  </a:txBody>
                  <a:tcPr anchor="ctr"/>
                </a:tc>
              </a:tr>
              <a:tr h="515286">
                <a:tc>
                  <a:txBody>
                    <a:bodyPr/>
                    <a:lstStyle/>
                    <a:p>
                      <a:pPr algn="ctr"/>
                      <a:r>
                        <a:rPr lang="en-US" altLang="zh-CN" sz="2400" dirty="0">
                          <a:latin typeface="微软雅黑" panose="020B0503020204020204" charset="-122"/>
                          <a:ea typeface="微软雅黑" panose="020B0503020204020204" charset="-122"/>
                        </a:rPr>
                        <a:t>u</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x,v</a:t>
                      </a:r>
                      <a:r>
                        <a:rPr lang="en-US" altLang="zh-CN" sz="2400" dirty="0">
                          <a:latin typeface="微软雅黑" panose="020B0503020204020204" charset="-122"/>
                          <a:ea typeface="微软雅黑" panose="020B0503020204020204" charset="-122"/>
                        </a:rPr>
                        <a:t>)</a:t>
                      </a:r>
                    </a:p>
                  </a:txBody>
                  <a:tcPr anchor="ctr"/>
                </a:tc>
              </a:tr>
              <a:tr h="515286">
                <a:tc>
                  <a:txBody>
                    <a:bodyPr/>
                    <a:lstStyle/>
                    <a:p>
                      <a:pPr algn="ctr"/>
                      <a:r>
                        <a:rPr lang="en-US" altLang="zh-CN" sz="2400" dirty="0">
                          <a:latin typeface="微软雅黑" panose="020B0503020204020204" charset="-122"/>
                          <a:ea typeface="微软雅黑" panose="020B0503020204020204" charset="-122"/>
                        </a:rPr>
                        <a:t>v</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x,v</a:t>
                      </a:r>
                      <a:r>
                        <a:rPr lang="en-US" altLang="zh-CN" sz="2400" dirty="0">
                          <a:latin typeface="微软雅黑" panose="020B0503020204020204" charset="-122"/>
                          <a:ea typeface="微软雅黑" panose="020B0503020204020204" charset="-122"/>
                        </a:rPr>
                        <a:t>)</a:t>
                      </a:r>
                    </a:p>
                  </a:txBody>
                  <a:tcPr anchor="ctr"/>
                </a:tc>
              </a:tr>
              <a:tr h="515286">
                <a:tc>
                  <a:txBody>
                    <a:bodyPr/>
                    <a:lstStyle/>
                    <a:p>
                      <a:pPr algn="ctr"/>
                      <a:r>
                        <a:rPr lang="en-US" altLang="zh-CN" sz="2400" dirty="0">
                          <a:latin typeface="微软雅黑" panose="020B0503020204020204" charset="-122"/>
                          <a:ea typeface="微软雅黑" panose="020B0503020204020204" charset="-122"/>
                        </a:rPr>
                        <a:t>w</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x,v</a:t>
                      </a:r>
                      <a:r>
                        <a:rPr lang="en-US" altLang="zh-CN" sz="2400" dirty="0">
                          <a:latin typeface="微软雅黑" panose="020B0503020204020204" charset="-122"/>
                          <a:ea typeface="微软雅黑" panose="020B0503020204020204" charset="-122"/>
                        </a:rPr>
                        <a:t>)</a:t>
                      </a:r>
                    </a:p>
                  </a:txBody>
                  <a:tcPr anchor="ctr"/>
                </a:tc>
              </a:tr>
            </a:tbl>
          </a:graphicData>
        </a:graphic>
      </p:graphicFrame>
      <p:sp>
        <p:nvSpPr>
          <p:cNvPr id="7" name="文本框 6"/>
          <p:cNvSpPr txBox="1"/>
          <p:nvPr/>
        </p:nvSpPr>
        <p:spPr>
          <a:xfrm>
            <a:off x="1405255" y="6397625"/>
            <a:ext cx="9178925" cy="460375"/>
          </a:xfrm>
          <a:prstGeom prst="rect">
            <a:avLst/>
          </a:prstGeom>
          <a:noFill/>
        </p:spPr>
        <p:txBody>
          <a:bodyPr wrap="none" rtlCol="0" anchor="t">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（路由器</a:t>
            </a:r>
            <a:r>
              <a:rPr lang="en-US" altLang="zh-CN" sz="2400" dirty="0" smtClean="0">
                <a:latin typeface="微软雅黑" panose="020B0503020204020204" charset="-122"/>
                <a:ea typeface="微软雅黑" panose="020B0503020204020204" charset="-122"/>
                <a:cs typeface="微软雅黑" panose="020B0503020204020204" charset="-122"/>
                <a:sym typeface="+mn-ea"/>
              </a:rPr>
              <a:t>x</a:t>
            </a:r>
            <a:r>
              <a:rPr lang="zh-CN" altLang="en-US" sz="2400" dirty="0" smtClean="0">
                <a:latin typeface="微软雅黑" panose="020B0503020204020204" charset="-122"/>
                <a:ea typeface="微软雅黑" panose="020B0503020204020204" charset="-122"/>
                <a:cs typeface="微软雅黑" panose="020B0503020204020204" charset="-122"/>
                <a:sym typeface="+mn-ea"/>
              </a:rPr>
              <a:t>上的转发表只存放下一跳路由器，而不是最终路由器。）</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8" name="图片 7"/>
          <p:cNvPicPr>
            <a:picLocks noChangeAspect="1"/>
          </p:cNvPicPr>
          <p:nvPr/>
        </p:nvPicPr>
        <p:blipFill rotWithShape="1">
          <a:blip r:embed="rId2"/>
          <a:srcRect t="5939" b="2177"/>
          <a:stretch/>
        </p:blipFill>
        <p:spPr>
          <a:xfrm>
            <a:off x="2946400" y="118533"/>
            <a:ext cx="6625027" cy="2578947"/>
          </a:xfrm>
          <a:prstGeom prst="rect">
            <a:avLst/>
          </a:prstGeom>
        </p:spPr>
      </p:pic>
      <p:sp>
        <p:nvSpPr>
          <p:cNvPr id="9" name="TextBox 4"/>
          <p:cNvSpPr txBox="1"/>
          <p:nvPr/>
        </p:nvSpPr>
        <p:spPr>
          <a:xfrm>
            <a:off x="1510030" y="2697480"/>
            <a:ext cx="8968740" cy="460375"/>
          </a:xfrm>
          <a:prstGeom prst="rect">
            <a:avLst/>
          </a:prstGeom>
          <a:noFill/>
        </p:spPr>
        <p:txBody>
          <a:bodyPr wrap="square" rtlCol="0">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结点</a:t>
            </a:r>
            <a:r>
              <a:rPr lang="en-US" altLang="zh-CN" sz="2400" dirty="0" smtClean="0">
                <a:latin typeface="微软雅黑" panose="020B0503020204020204" charset="-122"/>
                <a:ea typeface="微软雅黑" panose="020B0503020204020204" charset="-122"/>
                <a:cs typeface="微软雅黑" panose="020B0503020204020204" charset="-122"/>
              </a:rPr>
              <a:t>X</a:t>
            </a:r>
            <a:r>
              <a:rPr lang="zh-CN" altLang="en-US" sz="2400" dirty="0" smtClean="0">
                <a:latin typeface="微软雅黑" panose="020B0503020204020204" charset="-122"/>
                <a:ea typeface="微软雅黑" panose="020B0503020204020204" charset="-122"/>
                <a:cs typeface="微软雅黑" panose="020B0503020204020204" charset="-122"/>
              </a:rPr>
              <a:t>上的转发表</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0" y="91812"/>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4.6.1</a:t>
            </a:r>
            <a:r>
              <a:rPr lang="zh-CN" altLang="en-US" sz="1200" dirty="0">
                <a:solidFill>
                  <a:schemeClr val="bg1">
                    <a:lumMod val="75000"/>
                  </a:schemeClr>
                </a:solidFill>
                <a:latin typeface="Helvetica Neue For Number" charset="0"/>
              </a:rPr>
              <a:t>一、链路状态路由选择算法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8517565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3970318"/>
          </a:xfrm>
          <a:prstGeom prst="rect">
            <a:avLst/>
          </a:prstGeom>
          <a:noFill/>
        </p:spPr>
        <p:txBody>
          <a:bodyPr wrap="square" rtlCol="0" anchor="t">
            <a:spAutoFit/>
          </a:bodyPr>
          <a:lstStyle/>
          <a:p>
            <a:pPr fontAlgn="auto">
              <a:lnSpc>
                <a:spcPct val="150000"/>
              </a:lnSpc>
            </a:pPr>
            <a:r>
              <a:rPr lang="zh-CN" altLang="en-US" sz="2400" b="1" dirty="0">
                <a:latin typeface="+mn-ea"/>
              </a:rPr>
              <a:t>真题演练</a:t>
            </a:r>
            <a:endParaRPr lang="zh-CN" altLang="en-US" sz="2400" dirty="0">
              <a:latin typeface="+mn-ea"/>
            </a:endParaRPr>
          </a:p>
          <a:p>
            <a:pPr fontAlgn="auto">
              <a:lnSpc>
                <a:spcPct val="150000"/>
              </a:lnSpc>
            </a:pPr>
            <a:r>
              <a:rPr lang="zh-CN" altLang="en-US" sz="2400" dirty="0">
                <a:latin typeface="+mn-ea"/>
              </a:rPr>
              <a:t>链路状态路由选择算法利用 </a:t>
            </a:r>
            <a:r>
              <a:rPr lang="en-US" altLang="zh-CN" sz="2400" dirty="0">
                <a:latin typeface="+mn-ea"/>
              </a:rPr>
              <a:t>Dijkstra </a:t>
            </a:r>
            <a:r>
              <a:rPr lang="zh-CN" altLang="en-US" sz="2400" dirty="0">
                <a:latin typeface="+mn-ea"/>
              </a:rPr>
              <a:t>算法求最短路径时，在</a:t>
            </a:r>
            <a:r>
              <a:rPr lang="en-US" altLang="zh-CN" sz="2400" dirty="0">
                <a:latin typeface="+mn-ea"/>
              </a:rPr>
              <a:t>Dijkstra</a:t>
            </a:r>
            <a:r>
              <a:rPr lang="zh-CN" altLang="en-US" sz="2400" dirty="0">
                <a:latin typeface="+mn-ea"/>
              </a:rPr>
              <a:t>算法中，需要记录的信息不包括（）</a:t>
            </a:r>
          </a:p>
          <a:p>
            <a:pPr fontAlgn="auto">
              <a:lnSpc>
                <a:spcPct val="150000"/>
              </a:lnSpc>
            </a:pPr>
            <a:r>
              <a:rPr lang="en-US" altLang="zh-CN" sz="2400" dirty="0" smtClean="0">
                <a:latin typeface="+mn-ea"/>
              </a:rPr>
              <a:t>A</a:t>
            </a:r>
            <a:r>
              <a:rPr lang="en-US" altLang="zh-CN" sz="2400" dirty="0">
                <a:latin typeface="+mn-ea"/>
              </a:rPr>
              <a:t>:</a:t>
            </a:r>
            <a:r>
              <a:rPr lang="zh-CN" altLang="en-US" sz="2400" dirty="0">
                <a:latin typeface="+mn-ea"/>
              </a:rPr>
              <a:t>到本次迭代为止，源结点</a:t>
            </a:r>
            <a:r>
              <a:rPr lang="en-US" altLang="zh-CN" sz="2400" dirty="0">
                <a:latin typeface="+mn-ea"/>
              </a:rPr>
              <a:t>(</a:t>
            </a:r>
            <a:r>
              <a:rPr lang="zh-CN" altLang="en-US" sz="2400" dirty="0">
                <a:latin typeface="+mn-ea"/>
              </a:rPr>
              <a:t>计算结点</a:t>
            </a:r>
            <a:r>
              <a:rPr lang="en-US" altLang="zh-CN" sz="2400" dirty="0">
                <a:latin typeface="+mn-ea"/>
              </a:rPr>
              <a:t>)</a:t>
            </a:r>
            <a:r>
              <a:rPr lang="zh-CN" altLang="en-US" sz="2400" dirty="0">
                <a:latin typeface="+mn-ea"/>
              </a:rPr>
              <a:t>到目的结点</a:t>
            </a:r>
            <a:r>
              <a:rPr lang="en-US" altLang="zh-CN" sz="2400" dirty="0">
                <a:latin typeface="+mn-ea"/>
              </a:rPr>
              <a:t>v</a:t>
            </a:r>
            <a:r>
              <a:rPr lang="zh-CN" altLang="en-US" sz="2400" dirty="0">
                <a:latin typeface="+mn-ea"/>
              </a:rPr>
              <a:t>的当前路径距离</a:t>
            </a:r>
          </a:p>
          <a:p>
            <a:pPr fontAlgn="auto">
              <a:lnSpc>
                <a:spcPct val="150000"/>
              </a:lnSpc>
            </a:pPr>
            <a:r>
              <a:rPr lang="en-US" altLang="zh-CN" sz="2400" dirty="0">
                <a:latin typeface="+mn-ea"/>
              </a:rPr>
              <a:t>B:</a:t>
            </a:r>
            <a:r>
              <a:rPr lang="zh-CN" altLang="en-US" sz="2400" dirty="0">
                <a:latin typeface="+mn-ea"/>
              </a:rPr>
              <a:t>到本次迭代为止，在源结点到目的结点</a:t>
            </a:r>
            <a:r>
              <a:rPr lang="en-US" altLang="zh-CN" sz="2400" dirty="0">
                <a:latin typeface="+mn-ea"/>
              </a:rPr>
              <a:t>v</a:t>
            </a:r>
            <a:r>
              <a:rPr lang="zh-CN" altLang="en-US" sz="2400" dirty="0">
                <a:latin typeface="+mn-ea"/>
              </a:rPr>
              <a:t>的当前路径上，结点</a:t>
            </a:r>
            <a:r>
              <a:rPr lang="en-US" altLang="zh-CN" sz="2400" dirty="0">
                <a:latin typeface="+mn-ea"/>
              </a:rPr>
              <a:t>v</a:t>
            </a:r>
            <a:r>
              <a:rPr lang="zh-CN" altLang="en-US" sz="2400" dirty="0">
                <a:latin typeface="+mn-ea"/>
              </a:rPr>
              <a:t>的前序结点</a:t>
            </a:r>
          </a:p>
          <a:p>
            <a:pPr fontAlgn="auto">
              <a:lnSpc>
                <a:spcPct val="150000"/>
              </a:lnSpc>
            </a:pPr>
            <a:r>
              <a:rPr lang="en-US" altLang="zh-CN" sz="2400" dirty="0">
                <a:latin typeface="+mn-ea"/>
              </a:rPr>
              <a:t>C:</a:t>
            </a:r>
            <a:r>
              <a:rPr lang="zh-CN" altLang="en-US" sz="2400" dirty="0">
                <a:latin typeface="+mn-ea"/>
              </a:rPr>
              <a:t>结点</a:t>
            </a:r>
            <a:r>
              <a:rPr lang="en-US" altLang="zh-CN" sz="2400" dirty="0">
                <a:latin typeface="+mn-ea"/>
              </a:rPr>
              <a:t>x</a:t>
            </a:r>
            <a:r>
              <a:rPr lang="zh-CN" altLang="en-US" sz="2400" dirty="0">
                <a:latin typeface="+mn-ea"/>
              </a:rPr>
              <a:t>与结点</a:t>
            </a:r>
            <a:r>
              <a:rPr lang="en-US" altLang="zh-CN" sz="2400" dirty="0">
                <a:latin typeface="+mn-ea"/>
              </a:rPr>
              <a:t>y</a:t>
            </a:r>
            <a:r>
              <a:rPr lang="zh-CN" altLang="en-US" sz="2400" dirty="0">
                <a:latin typeface="+mn-ea"/>
              </a:rPr>
              <a:t>之间直接链路的费用</a:t>
            </a:r>
          </a:p>
          <a:p>
            <a:pPr fontAlgn="auto">
              <a:lnSpc>
                <a:spcPct val="150000"/>
              </a:lnSpc>
            </a:pPr>
            <a:r>
              <a:rPr lang="en-US" altLang="zh-CN" sz="2400" dirty="0">
                <a:latin typeface="+mn-ea"/>
              </a:rPr>
              <a:t>D:</a:t>
            </a:r>
            <a:r>
              <a:rPr lang="zh-CN" altLang="en-US" sz="2400" dirty="0">
                <a:latin typeface="+mn-ea"/>
              </a:rPr>
              <a:t>路径距离的集合</a:t>
            </a:r>
          </a:p>
        </p:txBody>
      </p:sp>
    </p:spTree>
    <p:extLst>
      <p:ext uri="{BB962C8B-B14F-4D97-AF65-F5344CB8AC3E}">
        <p14:creationId xmlns:p14="http://schemas.microsoft.com/office/powerpoint/2010/main" val="163727261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3970318"/>
          </a:xfrm>
          <a:prstGeom prst="rect">
            <a:avLst/>
          </a:prstGeom>
          <a:noFill/>
        </p:spPr>
        <p:txBody>
          <a:bodyPr wrap="square" rtlCol="0" anchor="t">
            <a:spAutoFit/>
          </a:bodyPr>
          <a:lstStyle/>
          <a:p>
            <a:pPr fontAlgn="auto">
              <a:lnSpc>
                <a:spcPct val="150000"/>
              </a:lnSpc>
            </a:pPr>
            <a:r>
              <a:rPr lang="zh-CN" altLang="en-US" sz="2400" b="1" dirty="0">
                <a:latin typeface="+mn-ea"/>
              </a:rPr>
              <a:t>真题演练</a:t>
            </a:r>
            <a:endParaRPr lang="zh-CN" altLang="en-US" sz="2400" dirty="0">
              <a:latin typeface="+mn-ea"/>
            </a:endParaRPr>
          </a:p>
          <a:p>
            <a:pPr fontAlgn="auto">
              <a:lnSpc>
                <a:spcPct val="150000"/>
              </a:lnSpc>
            </a:pPr>
            <a:r>
              <a:rPr lang="zh-CN" altLang="en-US" sz="2400" dirty="0">
                <a:latin typeface="+mn-ea"/>
              </a:rPr>
              <a:t>链路状态路由选择算法利用 </a:t>
            </a:r>
            <a:r>
              <a:rPr lang="en-US" altLang="zh-CN" sz="2400" dirty="0">
                <a:latin typeface="+mn-ea"/>
              </a:rPr>
              <a:t>Dijkstra </a:t>
            </a:r>
            <a:r>
              <a:rPr lang="zh-CN" altLang="en-US" sz="2400" dirty="0">
                <a:latin typeface="+mn-ea"/>
              </a:rPr>
              <a:t>算法求最短路径时，在</a:t>
            </a:r>
            <a:r>
              <a:rPr lang="en-US" altLang="zh-CN" sz="2400" dirty="0">
                <a:latin typeface="+mn-ea"/>
              </a:rPr>
              <a:t>Dijkstra</a:t>
            </a:r>
            <a:r>
              <a:rPr lang="zh-CN" altLang="en-US" sz="2400" dirty="0">
                <a:latin typeface="+mn-ea"/>
              </a:rPr>
              <a:t>算法中，需要记录的信息不包括</a:t>
            </a:r>
            <a:r>
              <a:rPr lang="zh-CN" altLang="en-US" sz="2400" dirty="0" smtClean="0">
                <a:latin typeface="+mn-ea"/>
              </a:rPr>
              <a:t>（</a:t>
            </a:r>
            <a:r>
              <a:rPr lang="en-US" altLang="zh-CN" sz="2400" dirty="0" smtClean="0">
                <a:solidFill>
                  <a:srgbClr val="FF0000"/>
                </a:solidFill>
                <a:latin typeface="+mn-ea"/>
              </a:rPr>
              <a:t>D</a:t>
            </a:r>
            <a:r>
              <a:rPr lang="zh-CN" altLang="en-US" sz="2400" dirty="0" smtClean="0">
                <a:latin typeface="+mn-ea"/>
              </a:rPr>
              <a:t>）</a:t>
            </a:r>
            <a:endParaRPr lang="zh-CN" altLang="en-US" sz="2400" dirty="0">
              <a:latin typeface="+mn-ea"/>
            </a:endParaRPr>
          </a:p>
          <a:p>
            <a:pPr fontAlgn="auto">
              <a:lnSpc>
                <a:spcPct val="150000"/>
              </a:lnSpc>
            </a:pPr>
            <a:r>
              <a:rPr lang="en-US" altLang="zh-CN" sz="2400" dirty="0" smtClean="0">
                <a:latin typeface="+mn-ea"/>
              </a:rPr>
              <a:t>A</a:t>
            </a:r>
            <a:r>
              <a:rPr lang="en-US" altLang="zh-CN" sz="2400" dirty="0">
                <a:latin typeface="+mn-ea"/>
              </a:rPr>
              <a:t>:</a:t>
            </a:r>
            <a:r>
              <a:rPr lang="zh-CN" altLang="en-US" sz="2400" dirty="0">
                <a:latin typeface="+mn-ea"/>
              </a:rPr>
              <a:t>到本次迭代为止，源结点</a:t>
            </a:r>
            <a:r>
              <a:rPr lang="en-US" altLang="zh-CN" sz="2400" dirty="0">
                <a:latin typeface="+mn-ea"/>
              </a:rPr>
              <a:t>(</a:t>
            </a:r>
            <a:r>
              <a:rPr lang="zh-CN" altLang="en-US" sz="2400" dirty="0">
                <a:latin typeface="+mn-ea"/>
              </a:rPr>
              <a:t>计算结点</a:t>
            </a:r>
            <a:r>
              <a:rPr lang="en-US" altLang="zh-CN" sz="2400" dirty="0">
                <a:latin typeface="+mn-ea"/>
              </a:rPr>
              <a:t>)</a:t>
            </a:r>
            <a:r>
              <a:rPr lang="zh-CN" altLang="en-US" sz="2400" dirty="0">
                <a:latin typeface="+mn-ea"/>
              </a:rPr>
              <a:t>到目的结点</a:t>
            </a:r>
            <a:r>
              <a:rPr lang="en-US" altLang="zh-CN" sz="2400" dirty="0">
                <a:latin typeface="+mn-ea"/>
              </a:rPr>
              <a:t>v</a:t>
            </a:r>
            <a:r>
              <a:rPr lang="zh-CN" altLang="en-US" sz="2400" dirty="0">
                <a:latin typeface="+mn-ea"/>
              </a:rPr>
              <a:t>的当前路径距离</a:t>
            </a:r>
          </a:p>
          <a:p>
            <a:pPr fontAlgn="auto">
              <a:lnSpc>
                <a:spcPct val="150000"/>
              </a:lnSpc>
            </a:pPr>
            <a:r>
              <a:rPr lang="en-US" altLang="zh-CN" sz="2400" dirty="0">
                <a:latin typeface="+mn-ea"/>
              </a:rPr>
              <a:t>B:</a:t>
            </a:r>
            <a:r>
              <a:rPr lang="zh-CN" altLang="en-US" sz="2400" dirty="0">
                <a:latin typeface="+mn-ea"/>
              </a:rPr>
              <a:t>到本次迭代为止，在源结点到目的结点</a:t>
            </a:r>
            <a:r>
              <a:rPr lang="en-US" altLang="zh-CN" sz="2400" dirty="0">
                <a:latin typeface="+mn-ea"/>
              </a:rPr>
              <a:t>v</a:t>
            </a:r>
            <a:r>
              <a:rPr lang="zh-CN" altLang="en-US" sz="2400" dirty="0">
                <a:latin typeface="+mn-ea"/>
              </a:rPr>
              <a:t>的当前路径上，结点</a:t>
            </a:r>
            <a:r>
              <a:rPr lang="en-US" altLang="zh-CN" sz="2400" dirty="0">
                <a:latin typeface="+mn-ea"/>
              </a:rPr>
              <a:t>v</a:t>
            </a:r>
            <a:r>
              <a:rPr lang="zh-CN" altLang="en-US" sz="2400" dirty="0">
                <a:latin typeface="+mn-ea"/>
              </a:rPr>
              <a:t>的前序结点</a:t>
            </a:r>
          </a:p>
          <a:p>
            <a:pPr fontAlgn="auto">
              <a:lnSpc>
                <a:spcPct val="150000"/>
              </a:lnSpc>
            </a:pPr>
            <a:r>
              <a:rPr lang="en-US" altLang="zh-CN" sz="2400" dirty="0">
                <a:latin typeface="+mn-ea"/>
              </a:rPr>
              <a:t>C:</a:t>
            </a:r>
            <a:r>
              <a:rPr lang="zh-CN" altLang="en-US" sz="2400" dirty="0">
                <a:latin typeface="+mn-ea"/>
              </a:rPr>
              <a:t>结点</a:t>
            </a:r>
            <a:r>
              <a:rPr lang="en-US" altLang="zh-CN" sz="2400" dirty="0">
                <a:latin typeface="+mn-ea"/>
              </a:rPr>
              <a:t>x</a:t>
            </a:r>
            <a:r>
              <a:rPr lang="zh-CN" altLang="en-US" sz="2400" dirty="0">
                <a:latin typeface="+mn-ea"/>
              </a:rPr>
              <a:t>与结点</a:t>
            </a:r>
            <a:r>
              <a:rPr lang="en-US" altLang="zh-CN" sz="2400" dirty="0">
                <a:latin typeface="+mn-ea"/>
              </a:rPr>
              <a:t>y</a:t>
            </a:r>
            <a:r>
              <a:rPr lang="zh-CN" altLang="en-US" sz="2400" dirty="0">
                <a:latin typeface="+mn-ea"/>
              </a:rPr>
              <a:t>之间直接链路的费用</a:t>
            </a:r>
          </a:p>
          <a:p>
            <a:pPr fontAlgn="auto">
              <a:lnSpc>
                <a:spcPct val="150000"/>
              </a:lnSpc>
            </a:pPr>
            <a:r>
              <a:rPr lang="en-US" altLang="zh-CN" sz="2400" dirty="0">
                <a:solidFill>
                  <a:srgbClr val="FF0000"/>
                </a:solidFill>
                <a:latin typeface="+mn-ea"/>
              </a:rPr>
              <a:t>D:</a:t>
            </a:r>
            <a:r>
              <a:rPr lang="zh-CN" altLang="en-US" sz="2400" dirty="0">
                <a:solidFill>
                  <a:srgbClr val="FF0000"/>
                </a:solidFill>
                <a:latin typeface="+mn-ea"/>
              </a:rPr>
              <a:t>路径距离的集合</a:t>
            </a:r>
          </a:p>
        </p:txBody>
      </p:sp>
    </p:spTree>
    <p:extLst>
      <p:ext uri="{BB962C8B-B14F-4D97-AF65-F5344CB8AC3E}">
        <p14:creationId xmlns:p14="http://schemas.microsoft.com/office/powerpoint/2010/main" val="10957479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
          <p:cNvSpPr txBox="1"/>
          <p:nvPr/>
        </p:nvSpPr>
        <p:spPr>
          <a:xfrm>
            <a:off x="294640" y="143510"/>
            <a:ext cx="11602085" cy="3416320"/>
          </a:xfrm>
          <a:prstGeom prst="rect">
            <a:avLst/>
          </a:prstGeom>
          <a:noFill/>
        </p:spPr>
        <p:txBody>
          <a:bodyPr wrap="square" rtlCol="0" anchor="t">
            <a:spAutoFit/>
          </a:bodyPr>
          <a:lstStyle/>
          <a:p>
            <a:pPr fontAlgn="auto">
              <a:lnSpc>
                <a:spcPct val="150000"/>
              </a:lnSpc>
            </a:pPr>
            <a:r>
              <a:rPr lang="zh-CN" altLang="en-US" sz="2400" b="1" dirty="0" smtClean="0">
                <a:latin typeface="+mn-ea"/>
              </a:rPr>
              <a:t>课下练习</a:t>
            </a:r>
            <a:endParaRPr lang="en-US" altLang="zh-CN" sz="2400" b="1" dirty="0" smtClean="0">
              <a:latin typeface="+mn-ea"/>
            </a:endParaRPr>
          </a:p>
          <a:p>
            <a:pPr fontAlgn="auto">
              <a:lnSpc>
                <a:spcPct val="150000"/>
              </a:lnSpc>
            </a:pPr>
            <a:r>
              <a:rPr lang="zh-CN" altLang="en-US" sz="2400" dirty="0"/>
              <a:t>设网络拓扑</a:t>
            </a:r>
            <a:r>
              <a:rPr lang="zh-CN" altLang="en-US" sz="2400" dirty="0" smtClean="0"/>
              <a:t>如图</a:t>
            </a:r>
            <a:r>
              <a:rPr lang="zh-CN" altLang="en-US" sz="2400" dirty="0"/>
              <a:t>所示。请利用</a:t>
            </a:r>
            <a:r>
              <a:rPr lang="en-US" altLang="zh-CN" sz="2400" dirty="0"/>
              <a:t>Dijkstra</a:t>
            </a:r>
            <a:r>
              <a:rPr lang="zh-CN" altLang="en-US" sz="2400" dirty="0"/>
              <a:t>最短路径算法</a:t>
            </a:r>
            <a:r>
              <a:rPr lang="zh-CN" altLang="en-US" sz="2400" dirty="0" smtClean="0"/>
              <a:t>计算结点</a:t>
            </a:r>
            <a:r>
              <a:rPr lang="en-US" altLang="zh-CN" sz="2400" dirty="0" smtClean="0"/>
              <a:t>x</a:t>
            </a:r>
            <a:r>
              <a:rPr lang="zh-CN" altLang="en-US" sz="2400" dirty="0"/>
              <a:t>到网络中</a:t>
            </a:r>
            <a:r>
              <a:rPr lang="zh-CN" altLang="en-US" sz="2400" dirty="0" smtClean="0"/>
              <a:t>所有结点的</a:t>
            </a:r>
            <a:r>
              <a:rPr lang="zh-CN" altLang="en-US" sz="2400" dirty="0"/>
              <a:t>最短路径，</a:t>
            </a:r>
            <a:r>
              <a:rPr lang="zh-CN" altLang="en-US" sz="2400" dirty="0" smtClean="0"/>
              <a:t>填写表</a:t>
            </a:r>
            <a:r>
              <a:rPr lang="zh-CN" altLang="en-US" sz="2400" dirty="0"/>
              <a:t>中序号处的内容。 </a:t>
            </a:r>
            <a:br>
              <a:rPr lang="zh-CN" altLang="en-US" sz="2400" dirty="0"/>
            </a:br>
            <a:r>
              <a:rPr lang="zh-CN" altLang="en-US" sz="2400" dirty="0"/>
              <a:t>注：如果</a:t>
            </a:r>
            <a:r>
              <a:rPr lang="zh-CN" altLang="en-US" sz="2400" dirty="0" smtClean="0"/>
              <a:t>某个结点</a:t>
            </a:r>
            <a:r>
              <a:rPr lang="zh-CN" altLang="en-US" sz="2400" dirty="0"/>
              <a:t>在选择下一</a:t>
            </a:r>
            <a:r>
              <a:rPr lang="zh-CN" altLang="en-US" sz="2400" dirty="0" smtClean="0"/>
              <a:t>跳结点时</a:t>
            </a:r>
            <a:r>
              <a:rPr lang="zh-CN" altLang="en-US" sz="2400" dirty="0"/>
              <a:t>，有多</a:t>
            </a:r>
            <a:r>
              <a:rPr lang="zh-CN" altLang="en-US" sz="2400" dirty="0" smtClean="0"/>
              <a:t>个</a:t>
            </a:r>
            <a:r>
              <a:rPr lang="zh-CN" altLang="en-US" sz="2400" dirty="0"/>
              <a:t>结点</a:t>
            </a:r>
            <a:r>
              <a:rPr lang="zh-CN" altLang="en-US" sz="2400" dirty="0" smtClean="0"/>
              <a:t>的</a:t>
            </a:r>
            <a:r>
              <a:rPr lang="zh-CN" altLang="en-US" sz="2400" dirty="0"/>
              <a:t>最短路径相同，则</a:t>
            </a:r>
            <a:r>
              <a:rPr lang="zh-CN" altLang="en-US" sz="2400" dirty="0" smtClean="0"/>
              <a:t>选择</a:t>
            </a:r>
            <a:r>
              <a:rPr lang="zh-CN" altLang="en-US" sz="2400" dirty="0"/>
              <a:t>结点</a:t>
            </a:r>
            <a:r>
              <a:rPr lang="zh-CN" altLang="en-US" sz="2400" dirty="0" smtClean="0"/>
              <a:t>编号</a:t>
            </a:r>
            <a:r>
              <a:rPr lang="zh-CN" altLang="en-US" sz="2400" dirty="0"/>
              <a:t>小</a:t>
            </a:r>
            <a:r>
              <a:rPr lang="zh-CN" altLang="en-US" sz="2400" dirty="0" smtClean="0"/>
              <a:t>的</a:t>
            </a:r>
            <a:r>
              <a:rPr lang="zh-CN" altLang="en-US" sz="2400" dirty="0"/>
              <a:t>结点</a:t>
            </a:r>
            <a:r>
              <a:rPr lang="zh-CN" altLang="en-US" sz="2400" dirty="0" smtClean="0"/>
              <a:t>作为</a:t>
            </a:r>
            <a:r>
              <a:rPr lang="zh-CN" altLang="en-US" sz="2400" dirty="0"/>
              <a:t>下一跳节点。例如，</a:t>
            </a:r>
            <a:r>
              <a:rPr lang="zh-CN" altLang="en-US" sz="2400" dirty="0" smtClean="0"/>
              <a:t>如果</a:t>
            </a:r>
            <a:r>
              <a:rPr lang="zh-CN" altLang="en-US" sz="2400" dirty="0"/>
              <a:t>结点</a:t>
            </a:r>
            <a:r>
              <a:rPr lang="en-US" altLang="zh-CN" sz="2400" dirty="0" smtClean="0"/>
              <a:t>x</a:t>
            </a:r>
            <a:r>
              <a:rPr lang="zh-CN" altLang="en-US" sz="2400" dirty="0" smtClean="0"/>
              <a:t>到</a:t>
            </a:r>
            <a:r>
              <a:rPr lang="zh-CN" altLang="en-US" sz="2400" dirty="0"/>
              <a:t>结点</a:t>
            </a:r>
            <a:r>
              <a:rPr lang="en-US" altLang="zh-CN" sz="2400" dirty="0" smtClean="0"/>
              <a:t>y</a:t>
            </a:r>
            <a:r>
              <a:rPr lang="zh-CN" altLang="en-US" sz="2400" dirty="0" smtClean="0"/>
              <a:t>和</a:t>
            </a:r>
            <a:r>
              <a:rPr lang="zh-CN" altLang="en-US" sz="2400" dirty="0"/>
              <a:t>结点</a:t>
            </a:r>
            <a:r>
              <a:rPr lang="en-US" altLang="zh-CN" sz="2400" dirty="0" smtClean="0"/>
              <a:t>z</a:t>
            </a:r>
            <a:r>
              <a:rPr lang="zh-CN" altLang="en-US" sz="2400" dirty="0"/>
              <a:t>的路径代价相同，而且都是</a:t>
            </a:r>
            <a:r>
              <a:rPr lang="en-US" altLang="zh-CN" sz="2400" dirty="0"/>
              <a:t>x</a:t>
            </a:r>
            <a:r>
              <a:rPr lang="zh-CN" altLang="en-US" sz="2400" dirty="0"/>
              <a:t>到所有下一</a:t>
            </a:r>
            <a:r>
              <a:rPr lang="zh-CN" altLang="en-US" sz="2400" dirty="0" smtClean="0"/>
              <a:t>跳</a:t>
            </a:r>
            <a:r>
              <a:rPr lang="zh-CN" altLang="en-US" sz="2400" dirty="0"/>
              <a:t>结点</a:t>
            </a:r>
            <a:r>
              <a:rPr lang="zh-CN" altLang="en-US" sz="2400" dirty="0" smtClean="0"/>
              <a:t>中</a:t>
            </a:r>
            <a:r>
              <a:rPr lang="zh-CN" altLang="en-US" sz="2400" dirty="0"/>
              <a:t>的最短路径，则选择</a:t>
            </a:r>
            <a:r>
              <a:rPr lang="en-US" altLang="zh-CN" sz="2400" dirty="0"/>
              <a:t>y</a:t>
            </a:r>
            <a:r>
              <a:rPr lang="zh-CN" altLang="en-US" sz="2400" dirty="0"/>
              <a:t>为</a:t>
            </a:r>
            <a:r>
              <a:rPr lang="en-US" altLang="zh-CN" sz="2400" dirty="0"/>
              <a:t>x</a:t>
            </a:r>
            <a:r>
              <a:rPr lang="zh-CN" altLang="en-US" sz="2400" dirty="0"/>
              <a:t>的下一</a:t>
            </a:r>
            <a:r>
              <a:rPr lang="zh-CN" altLang="en-US" sz="2400" dirty="0" smtClean="0"/>
              <a:t>跳</a:t>
            </a:r>
            <a:r>
              <a:rPr lang="zh-CN" altLang="en-US" sz="2400" dirty="0"/>
              <a:t>结点</a:t>
            </a:r>
            <a:r>
              <a:rPr lang="zh-CN" altLang="en-US" sz="2400" dirty="0" smtClean="0"/>
              <a:t>。</a:t>
            </a:r>
            <a:endParaRPr lang="zh-CN" altLang="en-US" sz="2000" dirty="0">
              <a:latin typeface="+mn-ea"/>
            </a:endParaRPr>
          </a:p>
        </p:txBody>
      </p:sp>
      <p:pic>
        <p:nvPicPr>
          <p:cNvPr id="6" name="图片 5"/>
          <p:cNvPicPr>
            <a:picLocks noChangeAspect="1"/>
          </p:cNvPicPr>
          <p:nvPr/>
        </p:nvPicPr>
        <p:blipFill>
          <a:blip r:embed="rId3"/>
          <a:srcRect b="56208"/>
          <a:stretch>
            <a:fillRect/>
          </a:stretch>
        </p:blipFill>
        <p:spPr>
          <a:xfrm>
            <a:off x="2487704" y="3559830"/>
            <a:ext cx="7948603" cy="3162703"/>
          </a:xfrm>
          <a:prstGeom prst="rect">
            <a:avLst/>
          </a:prstGeom>
        </p:spPr>
      </p:pic>
    </p:spTree>
    <p:extLst>
      <p:ext uri="{BB962C8B-B14F-4D97-AF65-F5344CB8AC3E}">
        <p14:creationId xmlns:p14="http://schemas.microsoft.com/office/powerpoint/2010/main" val="219495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24342" y="2054864"/>
            <a:ext cx="10345775" cy="3970318"/>
          </a:xfrm>
          <a:prstGeom prst="rect">
            <a:avLst/>
          </a:prstGeom>
          <a:noFill/>
        </p:spPr>
        <p:txBody>
          <a:bodyPr wrap="square" rtlCol="0">
            <a:spAutoFit/>
          </a:bodyPr>
          <a:lstStyle/>
          <a:p>
            <a:pPr>
              <a:lnSpc>
                <a:spcPct val="150000"/>
              </a:lnSpc>
            </a:pPr>
            <a:r>
              <a:rPr lang="zh-CN" altLang="en-US" sz="2400" dirty="0" smtClean="0">
                <a:solidFill>
                  <a:schemeClr val="tx1"/>
                </a:solidFill>
                <a:latin typeface="微软雅黑" panose="020B0503020204020204" charset="-122"/>
                <a:ea typeface="微软雅黑" panose="020B0503020204020204" charset="-122"/>
              </a:rPr>
              <a:t>子网掩码：定义一个子网的</a:t>
            </a:r>
            <a:r>
              <a:rPr lang="zh-CN" altLang="en-US" sz="2400" b="1" dirty="0" smtClean="0">
                <a:solidFill>
                  <a:srgbClr val="FF0000"/>
                </a:solidFill>
                <a:latin typeface="微软雅黑" panose="020B0503020204020204" charset="-122"/>
                <a:ea typeface="微软雅黑" panose="020B0503020204020204" charset="-122"/>
              </a:rPr>
              <a:t>网络前缀长度</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子网掩码位数：</a:t>
            </a:r>
            <a:r>
              <a:rPr lang="en-US" altLang="zh-CN" sz="2400" dirty="0" smtClean="0">
                <a:latin typeface="微软雅黑" panose="020B0503020204020204" charset="-122"/>
                <a:ea typeface="微软雅黑" panose="020B0503020204020204" charset="-122"/>
              </a:rPr>
              <a:t>32</a:t>
            </a:r>
            <a:r>
              <a:rPr lang="zh-CN" altLang="en-US" sz="2400" dirty="0" smtClean="0">
                <a:latin typeface="微软雅黑" panose="020B0503020204020204" charset="-122"/>
                <a:ea typeface="微软雅黑" panose="020B0503020204020204" charset="-122"/>
              </a:rPr>
              <a:t>位。</a:t>
            </a: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书写形式：二进制，点分十进制。</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rPr>
              <a:t> 取值规则：对应前缀，全部为</a:t>
            </a:r>
            <a:r>
              <a:rPr lang="en-US" altLang="zh-CN" sz="2400" dirty="0" smtClean="0">
                <a:solidFill>
                  <a:schemeClr val="tx1"/>
                </a:solidFill>
                <a:latin typeface="微软雅黑" panose="020B0503020204020204" charset="-122"/>
                <a:ea typeface="微软雅黑" panose="020B0503020204020204" charset="-122"/>
              </a:rPr>
              <a:t>1</a:t>
            </a:r>
            <a:r>
              <a:rPr lang="zh-CN" altLang="en-US" sz="2400" dirty="0" smtClean="0">
                <a:solidFill>
                  <a:schemeClr val="tx1"/>
                </a:solidFill>
                <a:latin typeface="微软雅黑" panose="020B0503020204020204" charset="-122"/>
                <a:ea typeface="微软雅黑" panose="020B0503020204020204" charset="-122"/>
              </a:rPr>
              <a:t>。对应后缀，全部为</a:t>
            </a:r>
            <a:r>
              <a:rPr lang="en-US" altLang="zh-CN" sz="2400" dirty="0" smtClean="0">
                <a:solidFill>
                  <a:schemeClr val="tx1"/>
                </a:solidFill>
                <a:latin typeface="微软雅黑" panose="020B0503020204020204" charset="-122"/>
                <a:ea typeface="微软雅黑" panose="020B0503020204020204" charset="-122"/>
              </a:rPr>
              <a:t>0</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  例如</a:t>
            </a:r>
            <a:r>
              <a:rPr lang="zh-CN" altLang="en-US" sz="2400" dirty="0">
                <a:latin typeface="微软雅黑" panose="020B0503020204020204" charset="-122"/>
                <a:ea typeface="微软雅黑" panose="020B0503020204020204" charset="-122"/>
              </a:rPr>
              <a:t>：子</a:t>
            </a:r>
            <a:r>
              <a:rPr lang="zh-CN" altLang="en-US" sz="2400" dirty="0" smtClean="0">
                <a:latin typeface="微软雅黑" panose="020B0503020204020204" charset="-122"/>
                <a:ea typeface="微软雅黑" panose="020B0503020204020204" charset="-122"/>
              </a:rPr>
              <a:t>网地址：</a:t>
            </a:r>
            <a:r>
              <a:rPr lang="en-US" altLang="zh-CN" sz="2400" dirty="0" smtClean="0">
                <a:latin typeface="微软雅黑" panose="020B0503020204020204" charset="-122"/>
                <a:ea typeface="微软雅黑" panose="020B0503020204020204" charset="-122"/>
              </a:rPr>
              <a:t>213.111.0.0/24</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a:t>
            </a:r>
            <a:r>
              <a:rPr lang="zh-CN" altLang="en-US" sz="2400" dirty="0">
                <a:latin typeface="微软雅黑" panose="020B0503020204020204" charset="-122"/>
                <a:ea typeface="微软雅黑" panose="020B0503020204020204" charset="-122"/>
              </a:rPr>
              <a:t>掩</a:t>
            </a:r>
            <a:r>
              <a:rPr lang="zh-CN" altLang="en-US" sz="2400" dirty="0" smtClean="0">
                <a:latin typeface="微软雅黑" panose="020B0503020204020204" charset="-122"/>
                <a:ea typeface="微软雅黑" panose="020B0503020204020204" charset="-122"/>
              </a:rPr>
              <a:t>码：</a:t>
            </a:r>
            <a:r>
              <a:rPr lang="en-US" altLang="zh-CN" sz="2400" dirty="0" smtClean="0">
                <a:latin typeface="微软雅黑" panose="020B0503020204020204" charset="-122"/>
                <a:ea typeface="微软雅黑" panose="020B0503020204020204" charset="-122"/>
              </a:rPr>
              <a:t>255.255.255.0</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例如：</a:t>
            </a:r>
            <a:r>
              <a:rPr lang="zh-CN" altLang="en-US" sz="2400" dirty="0">
                <a:latin typeface="微软雅黑" panose="020B0503020204020204" charset="-122"/>
                <a:ea typeface="微软雅黑" panose="020B0503020204020204" charset="-122"/>
              </a:rPr>
              <a:t>子网地址：</a:t>
            </a:r>
            <a:r>
              <a:rPr lang="en-US" altLang="zh-CN" sz="2400" dirty="0">
                <a:latin typeface="微软雅黑" panose="020B0503020204020204" charset="-122"/>
                <a:ea typeface="微软雅黑" panose="020B0503020204020204" charset="-122"/>
              </a:rPr>
              <a:t>12.34.56.0</a:t>
            </a:r>
            <a:r>
              <a:rPr lang="zh-CN" altLang="en-US" sz="2400" dirty="0">
                <a:latin typeface="微软雅黑" panose="020B0503020204020204" charset="-122"/>
                <a:ea typeface="微软雅黑" panose="020B0503020204020204" charset="-122"/>
              </a:rPr>
              <a:t>，子网掩码：</a:t>
            </a:r>
            <a:r>
              <a:rPr lang="en-US" altLang="zh-CN" sz="2400" dirty="0">
                <a:latin typeface="微软雅黑" panose="020B0503020204020204" charset="-122"/>
                <a:ea typeface="微软雅黑" panose="020B0503020204020204" charset="-122"/>
              </a:rPr>
              <a:t>255.255.255.192</a:t>
            </a:r>
          </a:p>
          <a:p>
            <a:pPr>
              <a:lnSpc>
                <a:spcPct val="150000"/>
              </a:lnSpc>
            </a:pPr>
            <a:r>
              <a:rPr lang="zh-CN" altLang="en-US" sz="2400" dirty="0" smtClean="0">
                <a:latin typeface="微软雅黑" panose="020B0503020204020204" charset="-122"/>
                <a:ea typeface="微软雅黑" panose="020B0503020204020204" charset="-122"/>
              </a:rPr>
              <a:t>             那网络前缀（</a:t>
            </a:r>
            <a:r>
              <a:rPr lang="en-US" altLang="zh-CN" sz="2400" dirty="0" smtClean="0">
                <a:solidFill>
                  <a:schemeClr val="bg2"/>
                </a:solidFill>
                <a:latin typeface="微软雅黑" panose="020B0503020204020204" charset="-122"/>
                <a:ea typeface="微软雅黑" panose="020B0503020204020204" charset="-122"/>
              </a:rPr>
              <a:t>26</a:t>
            </a:r>
            <a:r>
              <a:rPr lang="zh-CN" altLang="en-US" sz="2400" dirty="0" smtClean="0">
                <a:latin typeface="微软雅黑" panose="020B0503020204020204" charset="-122"/>
                <a:ea typeface="微软雅黑" panose="020B0503020204020204" charset="-122"/>
              </a:rPr>
              <a:t>）位，主机位（</a:t>
            </a:r>
            <a:r>
              <a:rPr lang="en-US" altLang="zh-CN" sz="2400" dirty="0" smtClean="0">
                <a:solidFill>
                  <a:schemeClr val="bg2"/>
                </a:solidFill>
                <a:latin typeface="微软雅黑" panose="020B0503020204020204" charset="-122"/>
                <a:ea typeface="微软雅黑" panose="020B0503020204020204" charset="-122"/>
              </a:rPr>
              <a:t>6</a:t>
            </a:r>
            <a:r>
              <a:rPr lang="zh-CN" altLang="en-US" sz="2400" dirty="0" smtClean="0">
                <a:latin typeface="微软雅黑" panose="020B0503020204020204" charset="-122"/>
                <a:ea typeface="微软雅黑" panose="020B0503020204020204" charset="-122"/>
              </a:rPr>
              <a:t>）位。</a:t>
            </a:r>
            <a:endParaRPr lang="en-US" altLang="zh-CN" sz="2400" dirty="0">
              <a:latin typeface="微软雅黑" panose="020B0503020204020204" charset="-122"/>
              <a:ea typeface="微软雅黑" panose="020B0503020204020204" charset="-122"/>
            </a:endParaRPr>
          </a:p>
        </p:txBody>
      </p:sp>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4" name="矩形 2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9"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16824701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767413143"/>
              </p:ext>
            </p:extLst>
          </p:nvPr>
        </p:nvGraphicFramePr>
        <p:xfrm>
          <a:off x="1961090" y="787190"/>
          <a:ext cx="7961842" cy="5308808"/>
        </p:xfrm>
        <a:graphic>
          <a:graphicData uri="http://schemas.openxmlformats.org/drawingml/2006/table">
            <a:tbl>
              <a:tblPr firstRow="1" bandRow="1">
                <a:tableStyleId>{5940675A-B579-460E-94D1-54222C63F5DA}</a:tableStyleId>
              </a:tblPr>
              <a:tblGrid>
                <a:gridCol w="2613975"/>
                <a:gridCol w="2693920"/>
                <a:gridCol w="2653947"/>
              </a:tblGrid>
              <a:tr h="663601">
                <a:tc>
                  <a:txBody>
                    <a:bodyPr/>
                    <a:lstStyle/>
                    <a:p>
                      <a:pPr algn="ctr">
                        <a:buNone/>
                      </a:pPr>
                      <a:r>
                        <a:rPr lang="zh-CN" altLang="en-US" sz="2400">
                          <a:latin typeface="Microsoft YaHei" charset="-122"/>
                          <a:ea typeface="Microsoft YaHei" charset="-122"/>
                          <a:cs typeface="Microsoft YaHei" charset="-122"/>
                        </a:rPr>
                        <a:t>目的</a:t>
                      </a:r>
                    </a:p>
                  </a:txBody>
                  <a:tcPr/>
                </a:tc>
                <a:tc>
                  <a:txBody>
                    <a:bodyPr/>
                    <a:lstStyle/>
                    <a:p>
                      <a:pPr algn="ctr">
                        <a:buNone/>
                      </a:pPr>
                      <a:r>
                        <a:rPr lang="zh-CN" altLang="en-US" sz="2400">
                          <a:latin typeface="Microsoft YaHei" charset="-122"/>
                          <a:ea typeface="Microsoft YaHei" charset="-122"/>
                          <a:cs typeface="Microsoft YaHei" charset="-122"/>
                        </a:rPr>
                        <a:t>下一跳</a:t>
                      </a:r>
                    </a:p>
                  </a:txBody>
                  <a:tcPr/>
                </a:tc>
                <a:tc>
                  <a:txBody>
                    <a:bodyPr/>
                    <a:lstStyle/>
                    <a:p>
                      <a:pPr algn="ctr">
                        <a:buNone/>
                      </a:pPr>
                      <a:r>
                        <a:rPr lang="zh-CN" altLang="en-US" sz="2400">
                          <a:latin typeface="Microsoft YaHei" charset="-122"/>
                          <a:ea typeface="Microsoft YaHei" charset="-122"/>
                          <a:cs typeface="Microsoft YaHei" charset="-122"/>
                        </a:rPr>
                        <a:t>代价</a:t>
                      </a:r>
                    </a:p>
                  </a:txBody>
                  <a:tcPr/>
                </a:tc>
              </a:tr>
              <a:tr h="663601">
                <a:tc>
                  <a:txBody>
                    <a:bodyPr/>
                    <a:lstStyle/>
                    <a:p>
                      <a:pPr algn="ctr">
                        <a:buNone/>
                      </a:pPr>
                      <a:r>
                        <a:rPr lang="en-US" altLang="zh-CN" sz="2400">
                          <a:latin typeface="Microsoft YaHei" charset="-122"/>
                          <a:ea typeface="Microsoft YaHei" charset="-122"/>
                          <a:cs typeface="Microsoft YaHei" charset="-122"/>
                        </a:rPr>
                        <a:t>s</a:t>
                      </a:r>
                    </a:p>
                  </a:txBody>
                  <a:tcPr/>
                </a:tc>
                <a:tc>
                  <a:txBody>
                    <a:bodyPr/>
                    <a:lstStyle/>
                    <a:p>
                      <a:pPr algn="ctr">
                        <a:buNone/>
                      </a:pPr>
                      <a:r>
                        <a:rPr lang="en-US" altLang="zh-CN" sz="2400">
                          <a:latin typeface="Microsoft YaHei" charset="-122"/>
                          <a:ea typeface="Microsoft YaHei" charset="-122"/>
                          <a:cs typeface="Microsoft YaHei" charset="-122"/>
                        </a:rPr>
                        <a:t>(1)</a:t>
                      </a:r>
                    </a:p>
                  </a:txBody>
                  <a:tcPr/>
                </a:tc>
                <a:tc>
                  <a:txBody>
                    <a:bodyPr/>
                    <a:lstStyle/>
                    <a:p>
                      <a:pPr algn="ctr">
                        <a:buNone/>
                      </a:pPr>
                      <a:r>
                        <a:rPr lang="en-US" altLang="zh-CN" sz="2400">
                          <a:latin typeface="Microsoft YaHei" charset="-122"/>
                          <a:ea typeface="Microsoft YaHei" charset="-122"/>
                          <a:cs typeface="Microsoft YaHei" charset="-122"/>
                        </a:rPr>
                        <a:t>(2)</a:t>
                      </a:r>
                    </a:p>
                  </a:txBody>
                  <a:tcPr/>
                </a:tc>
              </a:tr>
              <a:tr h="663601">
                <a:tc>
                  <a:txBody>
                    <a:bodyPr/>
                    <a:lstStyle/>
                    <a:p>
                      <a:pPr algn="ctr">
                        <a:buNone/>
                      </a:pPr>
                      <a:r>
                        <a:rPr lang="en-US" altLang="zh-CN" sz="2400">
                          <a:latin typeface="Microsoft YaHei" charset="-122"/>
                          <a:ea typeface="Microsoft YaHei" charset="-122"/>
                          <a:cs typeface="Microsoft YaHei" charset="-122"/>
                        </a:rPr>
                        <a:t>t</a:t>
                      </a:r>
                    </a:p>
                  </a:txBody>
                  <a:tcPr/>
                </a:tc>
                <a:tc>
                  <a:txBody>
                    <a:bodyPr/>
                    <a:lstStyle/>
                    <a:p>
                      <a:pPr algn="ctr">
                        <a:buNone/>
                      </a:pPr>
                      <a:r>
                        <a:rPr lang="en-US" altLang="zh-CN" sz="2400">
                          <a:latin typeface="Microsoft YaHei" charset="-122"/>
                          <a:ea typeface="Microsoft YaHei" charset="-122"/>
                          <a:cs typeface="Microsoft YaHei" charset="-122"/>
                        </a:rPr>
                        <a:t>(3)</a:t>
                      </a:r>
                    </a:p>
                  </a:txBody>
                  <a:tcPr/>
                </a:tc>
                <a:tc>
                  <a:txBody>
                    <a:bodyPr/>
                    <a:lstStyle/>
                    <a:p>
                      <a:pPr algn="ctr">
                        <a:buNone/>
                      </a:pPr>
                      <a:r>
                        <a:rPr lang="en-US" altLang="zh-CN" sz="2400">
                          <a:latin typeface="Microsoft YaHei" charset="-122"/>
                          <a:ea typeface="Microsoft YaHei" charset="-122"/>
                          <a:cs typeface="Microsoft YaHei" charset="-122"/>
                        </a:rPr>
                        <a:t>(4)</a:t>
                      </a:r>
                    </a:p>
                  </a:txBody>
                  <a:tcPr/>
                </a:tc>
              </a:tr>
              <a:tr h="663601">
                <a:tc>
                  <a:txBody>
                    <a:bodyPr/>
                    <a:lstStyle/>
                    <a:p>
                      <a:pPr algn="ctr">
                        <a:buNone/>
                      </a:pPr>
                      <a:r>
                        <a:rPr lang="en-US" altLang="zh-CN" sz="2400">
                          <a:latin typeface="Microsoft YaHei" charset="-122"/>
                          <a:ea typeface="Microsoft YaHei" charset="-122"/>
                          <a:cs typeface="Microsoft YaHei" charset="-122"/>
                        </a:rPr>
                        <a:t>u</a:t>
                      </a:r>
                    </a:p>
                  </a:txBody>
                  <a:tcPr/>
                </a:tc>
                <a:tc>
                  <a:txBody>
                    <a:bodyPr/>
                    <a:lstStyle/>
                    <a:p>
                      <a:pPr algn="ctr">
                        <a:buNone/>
                      </a:pPr>
                      <a:r>
                        <a:rPr lang="en-US" altLang="zh-CN" sz="2400">
                          <a:latin typeface="Microsoft YaHei" charset="-122"/>
                          <a:ea typeface="Microsoft YaHei" charset="-122"/>
                          <a:cs typeface="Microsoft YaHei" charset="-122"/>
                        </a:rPr>
                        <a:t>(5)</a:t>
                      </a:r>
                    </a:p>
                  </a:txBody>
                  <a:tcPr/>
                </a:tc>
                <a:tc>
                  <a:txBody>
                    <a:bodyPr/>
                    <a:lstStyle/>
                    <a:p>
                      <a:pPr algn="ctr">
                        <a:buNone/>
                      </a:pPr>
                      <a:r>
                        <a:rPr lang="en-US" altLang="zh-CN" sz="2400">
                          <a:latin typeface="Microsoft YaHei" charset="-122"/>
                          <a:ea typeface="Microsoft YaHei" charset="-122"/>
                          <a:cs typeface="Microsoft YaHei" charset="-122"/>
                        </a:rPr>
                        <a:t>(6)</a:t>
                      </a:r>
                    </a:p>
                  </a:txBody>
                  <a:tcPr/>
                </a:tc>
              </a:tr>
              <a:tr h="663601">
                <a:tc>
                  <a:txBody>
                    <a:bodyPr/>
                    <a:lstStyle/>
                    <a:p>
                      <a:pPr algn="ctr">
                        <a:buNone/>
                      </a:pPr>
                      <a:r>
                        <a:rPr lang="en-US" altLang="zh-CN" sz="2400">
                          <a:latin typeface="Microsoft YaHei" charset="-122"/>
                          <a:ea typeface="Microsoft YaHei" charset="-122"/>
                          <a:cs typeface="Microsoft YaHei" charset="-122"/>
                        </a:rPr>
                        <a:t>v</a:t>
                      </a:r>
                    </a:p>
                  </a:txBody>
                  <a:tcPr/>
                </a:tc>
                <a:tc>
                  <a:txBody>
                    <a:bodyPr/>
                    <a:lstStyle/>
                    <a:p>
                      <a:pPr algn="ctr">
                        <a:buNone/>
                      </a:pPr>
                      <a:r>
                        <a:rPr lang="en-US" altLang="zh-CN" sz="2400">
                          <a:latin typeface="Microsoft YaHei" charset="-122"/>
                          <a:ea typeface="Microsoft YaHei" charset="-122"/>
                          <a:cs typeface="Microsoft YaHei" charset="-122"/>
                        </a:rPr>
                        <a:t>(7)</a:t>
                      </a:r>
                    </a:p>
                  </a:txBody>
                  <a:tcPr/>
                </a:tc>
                <a:tc>
                  <a:txBody>
                    <a:bodyPr/>
                    <a:lstStyle/>
                    <a:p>
                      <a:pPr algn="ctr">
                        <a:buNone/>
                      </a:pPr>
                      <a:r>
                        <a:rPr lang="en-US" altLang="zh-CN" sz="2400">
                          <a:latin typeface="Microsoft YaHei" charset="-122"/>
                          <a:ea typeface="Microsoft YaHei" charset="-122"/>
                          <a:cs typeface="Microsoft YaHei" charset="-122"/>
                        </a:rPr>
                        <a:t>(8)</a:t>
                      </a:r>
                    </a:p>
                  </a:txBody>
                  <a:tcPr/>
                </a:tc>
              </a:tr>
              <a:tr h="663601">
                <a:tc>
                  <a:txBody>
                    <a:bodyPr/>
                    <a:lstStyle/>
                    <a:p>
                      <a:pPr algn="ctr">
                        <a:buNone/>
                      </a:pPr>
                      <a:r>
                        <a:rPr lang="en-US" altLang="zh-CN" sz="2400">
                          <a:latin typeface="Microsoft YaHei" charset="-122"/>
                          <a:ea typeface="Microsoft YaHei" charset="-122"/>
                          <a:cs typeface="Microsoft YaHei" charset="-122"/>
                        </a:rPr>
                        <a:t>w</a:t>
                      </a:r>
                    </a:p>
                  </a:txBody>
                  <a:tcPr/>
                </a:tc>
                <a:tc>
                  <a:txBody>
                    <a:bodyPr/>
                    <a:lstStyle/>
                    <a:p>
                      <a:pPr algn="ctr">
                        <a:buNone/>
                      </a:pPr>
                      <a:r>
                        <a:rPr lang="en-US" altLang="zh-CN" sz="2400">
                          <a:latin typeface="Microsoft YaHei" charset="-122"/>
                          <a:ea typeface="Microsoft YaHei" charset="-122"/>
                          <a:cs typeface="Microsoft YaHei" charset="-122"/>
                        </a:rPr>
                        <a:t>w</a:t>
                      </a:r>
                    </a:p>
                  </a:txBody>
                  <a:tcPr/>
                </a:tc>
                <a:tc>
                  <a:txBody>
                    <a:bodyPr/>
                    <a:lstStyle/>
                    <a:p>
                      <a:pPr algn="ctr">
                        <a:buNone/>
                      </a:pPr>
                      <a:r>
                        <a:rPr lang="en-US" altLang="zh-CN" sz="2400">
                          <a:latin typeface="Microsoft YaHei" charset="-122"/>
                          <a:ea typeface="Microsoft YaHei" charset="-122"/>
                          <a:cs typeface="Microsoft YaHei" charset="-122"/>
                        </a:rPr>
                        <a:t>1</a:t>
                      </a:r>
                    </a:p>
                  </a:txBody>
                  <a:tcPr/>
                </a:tc>
              </a:tr>
              <a:tr h="663601">
                <a:tc>
                  <a:txBody>
                    <a:bodyPr/>
                    <a:lstStyle/>
                    <a:p>
                      <a:pPr algn="ctr">
                        <a:buNone/>
                      </a:pPr>
                      <a:r>
                        <a:rPr lang="en-US" altLang="zh-CN" sz="2400">
                          <a:latin typeface="Microsoft YaHei" charset="-122"/>
                          <a:ea typeface="Microsoft YaHei" charset="-122"/>
                          <a:cs typeface="Microsoft YaHei" charset="-122"/>
                        </a:rPr>
                        <a:t>y</a:t>
                      </a:r>
                    </a:p>
                  </a:txBody>
                  <a:tcPr/>
                </a:tc>
                <a:tc>
                  <a:txBody>
                    <a:bodyPr/>
                    <a:lstStyle/>
                    <a:p>
                      <a:pPr algn="ctr">
                        <a:buNone/>
                      </a:pPr>
                      <a:r>
                        <a:rPr lang="en-US" altLang="zh-CN" sz="2400">
                          <a:latin typeface="Microsoft YaHei" charset="-122"/>
                          <a:ea typeface="Microsoft YaHei" charset="-122"/>
                          <a:cs typeface="Microsoft YaHei" charset="-122"/>
                        </a:rPr>
                        <a:t>(9)</a:t>
                      </a:r>
                    </a:p>
                  </a:txBody>
                  <a:tcPr/>
                </a:tc>
                <a:tc>
                  <a:txBody>
                    <a:bodyPr/>
                    <a:lstStyle/>
                    <a:p>
                      <a:pPr algn="ctr">
                        <a:buNone/>
                      </a:pPr>
                      <a:r>
                        <a:rPr lang="en-US" altLang="zh-CN" sz="2400">
                          <a:latin typeface="Microsoft YaHei" charset="-122"/>
                          <a:ea typeface="Microsoft YaHei" charset="-122"/>
                          <a:cs typeface="Microsoft YaHei" charset="-122"/>
                        </a:rPr>
                        <a:t>(10)</a:t>
                      </a:r>
                    </a:p>
                  </a:txBody>
                  <a:tcPr/>
                </a:tc>
              </a:tr>
              <a:tr h="663601">
                <a:tc>
                  <a:txBody>
                    <a:bodyPr/>
                    <a:lstStyle/>
                    <a:p>
                      <a:pPr algn="ctr">
                        <a:buNone/>
                      </a:pPr>
                      <a:r>
                        <a:rPr lang="en-US" altLang="zh-CN" sz="2400">
                          <a:latin typeface="Microsoft YaHei" charset="-122"/>
                          <a:ea typeface="Microsoft YaHei" charset="-122"/>
                          <a:cs typeface="Microsoft YaHei" charset="-122"/>
                        </a:rPr>
                        <a:t>z</a:t>
                      </a:r>
                    </a:p>
                  </a:txBody>
                  <a:tcPr/>
                </a:tc>
                <a:tc>
                  <a:txBody>
                    <a:bodyPr/>
                    <a:lstStyle/>
                    <a:p>
                      <a:pPr algn="ctr">
                        <a:buNone/>
                      </a:pPr>
                      <a:r>
                        <a:rPr lang="en-US" altLang="zh-CN" sz="2400">
                          <a:latin typeface="Microsoft YaHei" charset="-122"/>
                          <a:ea typeface="Microsoft YaHei" charset="-122"/>
                          <a:cs typeface="Microsoft YaHei" charset="-122"/>
                        </a:rPr>
                        <a:t>(11)</a:t>
                      </a:r>
                    </a:p>
                  </a:txBody>
                  <a:tcPr/>
                </a:tc>
                <a:tc>
                  <a:txBody>
                    <a:bodyPr/>
                    <a:lstStyle/>
                    <a:p>
                      <a:pPr algn="ctr">
                        <a:buNone/>
                      </a:pPr>
                      <a:r>
                        <a:rPr lang="en-US" altLang="zh-CN" sz="2400" dirty="0">
                          <a:latin typeface="Microsoft YaHei" charset="-122"/>
                          <a:ea typeface="Microsoft YaHei" charset="-122"/>
                          <a:cs typeface="Microsoft YaHei" charset="-122"/>
                        </a:rPr>
                        <a:t>(12)</a:t>
                      </a:r>
                    </a:p>
                  </a:txBody>
                  <a:tcPr/>
                </a:tc>
              </a:tr>
            </a:tbl>
          </a:graphicData>
        </a:graphic>
      </p:graphicFrame>
    </p:spTree>
    <p:extLst>
      <p:ext uri="{BB962C8B-B14F-4D97-AF65-F5344CB8AC3E}">
        <p14:creationId xmlns:p14="http://schemas.microsoft.com/office/powerpoint/2010/main" val="1464487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24342" y="2054864"/>
            <a:ext cx="10345775" cy="3970318"/>
          </a:xfrm>
          <a:prstGeom prst="rect">
            <a:avLst/>
          </a:prstGeom>
          <a:noFill/>
        </p:spPr>
        <p:txBody>
          <a:bodyPr wrap="square" rtlCol="0">
            <a:spAutoFit/>
          </a:bodyPr>
          <a:lstStyle/>
          <a:p>
            <a:pPr>
              <a:lnSpc>
                <a:spcPct val="150000"/>
              </a:lnSpc>
            </a:pPr>
            <a:r>
              <a:rPr lang="zh-CN" altLang="en-US" sz="2400" dirty="0" smtClean="0">
                <a:solidFill>
                  <a:schemeClr val="tx1"/>
                </a:solidFill>
                <a:latin typeface="微软雅黑" panose="020B0503020204020204" charset="-122"/>
                <a:ea typeface="微软雅黑" panose="020B0503020204020204" charset="-122"/>
              </a:rPr>
              <a:t>子网掩码：定义一个子网的</a:t>
            </a:r>
            <a:r>
              <a:rPr lang="zh-CN" altLang="en-US" sz="2400" b="1" dirty="0" smtClean="0">
                <a:solidFill>
                  <a:srgbClr val="FF0000"/>
                </a:solidFill>
                <a:latin typeface="微软雅黑" panose="020B0503020204020204" charset="-122"/>
                <a:ea typeface="微软雅黑" panose="020B0503020204020204" charset="-122"/>
              </a:rPr>
              <a:t>网络前缀长度</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子网掩码位数：</a:t>
            </a:r>
            <a:r>
              <a:rPr lang="en-US" altLang="zh-CN" sz="2400" dirty="0" smtClean="0">
                <a:latin typeface="微软雅黑" panose="020B0503020204020204" charset="-122"/>
                <a:ea typeface="微软雅黑" panose="020B0503020204020204" charset="-122"/>
              </a:rPr>
              <a:t>32</a:t>
            </a:r>
            <a:r>
              <a:rPr lang="zh-CN" altLang="en-US" sz="2400" dirty="0" smtClean="0">
                <a:latin typeface="微软雅黑" panose="020B0503020204020204" charset="-122"/>
                <a:ea typeface="微软雅黑" panose="020B0503020204020204" charset="-122"/>
              </a:rPr>
              <a:t>位。</a:t>
            </a: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书写形式：二进制，点分十进制。</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rPr>
              <a:t> 取值规则：对应前缀，全部为</a:t>
            </a:r>
            <a:r>
              <a:rPr lang="en-US" altLang="zh-CN" sz="2400" dirty="0" smtClean="0">
                <a:solidFill>
                  <a:schemeClr val="tx1"/>
                </a:solidFill>
                <a:latin typeface="微软雅黑" panose="020B0503020204020204" charset="-122"/>
                <a:ea typeface="微软雅黑" panose="020B0503020204020204" charset="-122"/>
              </a:rPr>
              <a:t>1</a:t>
            </a:r>
            <a:r>
              <a:rPr lang="zh-CN" altLang="en-US" sz="2400" dirty="0" smtClean="0">
                <a:solidFill>
                  <a:schemeClr val="tx1"/>
                </a:solidFill>
                <a:latin typeface="微软雅黑" panose="020B0503020204020204" charset="-122"/>
                <a:ea typeface="微软雅黑" panose="020B0503020204020204" charset="-122"/>
              </a:rPr>
              <a:t>。对应后缀，全部为</a:t>
            </a:r>
            <a:r>
              <a:rPr lang="en-US" altLang="zh-CN" sz="2400" dirty="0" smtClean="0">
                <a:solidFill>
                  <a:schemeClr val="tx1"/>
                </a:solidFill>
                <a:latin typeface="微软雅黑" panose="020B0503020204020204" charset="-122"/>
                <a:ea typeface="微软雅黑" panose="020B0503020204020204" charset="-122"/>
              </a:rPr>
              <a:t>0</a:t>
            </a:r>
            <a:r>
              <a:rPr lang="zh-CN" altLang="en-US"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  例如</a:t>
            </a:r>
            <a:r>
              <a:rPr lang="zh-CN" altLang="en-US" sz="2400" dirty="0">
                <a:latin typeface="微软雅黑" panose="020B0503020204020204" charset="-122"/>
                <a:ea typeface="微软雅黑" panose="020B0503020204020204" charset="-122"/>
              </a:rPr>
              <a:t>：子</a:t>
            </a:r>
            <a:r>
              <a:rPr lang="zh-CN" altLang="en-US" sz="2400" dirty="0" smtClean="0">
                <a:latin typeface="微软雅黑" panose="020B0503020204020204" charset="-122"/>
                <a:ea typeface="微软雅黑" panose="020B0503020204020204" charset="-122"/>
              </a:rPr>
              <a:t>网地址：</a:t>
            </a:r>
            <a:r>
              <a:rPr lang="en-US" altLang="zh-CN" sz="2400" dirty="0" smtClean="0">
                <a:latin typeface="微软雅黑" panose="020B0503020204020204" charset="-122"/>
                <a:ea typeface="微软雅黑" panose="020B0503020204020204" charset="-122"/>
              </a:rPr>
              <a:t>213.111.0.0/24</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子网</a:t>
            </a:r>
            <a:r>
              <a:rPr lang="zh-CN" altLang="en-US" sz="2400" dirty="0">
                <a:latin typeface="微软雅黑" panose="020B0503020204020204" charset="-122"/>
                <a:ea typeface="微软雅黑" panose="020B0503020204020204" charset="-122"/>
              </a:rPr>
              <a:t>掩</a:t>
            </a:r>
            <a:r>
              <a:rPr lang="zh-CN" altLang="en-US" sz="2400" dirty="0" smtClean="0">
                <a:latin typeface="微软雅黑" panose="020B0503020204020204" charset="-122"/>
                <a:ea typeface="微软雅黑" panose="020B0503020204020204" charset="-122"/>
              </a:rPr>
              <a:t>码：</a:t>
            </a:r>
            <a:r>
              <a:rPr lang="en-US" altLang="zh-CN" sz="2400" dirty="0" smtClean="0">
                <a:latin typeface="微软雅黑" panose="020B0503020204020204" charset="-122"/>
                <a:ea typeface="微软雅黑" panose="020B0503020204020204" charset="-122"/>
              </a:rPr>
              <a:t>255.255.255.0</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例如：子网地址：</a:t>
            </a:r>
            <a:r>
              <a:rPr lang="en-US" altLang="zh-CN" sz="2400" dirty="0" smtClean="0">
                <a:latin typeface="微软雅黑" panose="020B0503020204020204" charset="-122"/>
                <a:ea typeface="微软雅黑" panose="020B0503020204020204" charset="-122"/>
              </a:rPr>
              <a:t>12.34.56.0</a:t>
            </a:r>
            <a:r>
              <a:rPr lang="zh-CN" altLang="en-US" sz="2400" dirty="0" smtClean="0">
                <a:latin typeface="微软雅黑" panose="020B0503020204020204" charset="-122"/>
                <a:ea typeface="微软雅黑" panose="020B0503020204020204" charset="-122"/>
              </a:rPr>
              <a:t>，子网掩码：</a:t>
            </a:r>
            <a:r>
              <a:rPr lang="en-US" altLang="zh-CN" sz="2400" dirty="0" smtClean="0">
                <a:latin typeface="微软雅黑" panose="020B0503020204020204" charset="-122"/>
                <a:ea typeface="微软雅黑" panose="020B0503020204020204" charset="-122"/>
              </a:rPr>
              <a:t>255.255.255.192</a:t>
            </a:r>
          </a:p>
          <a:p>
            <a:pPr>
              <a:lnSpc>
                <a:spcPct val="150000"/>
              </a:lnSpc>
            </a:pPr>
            <a:r>
              <a:rPr lang="zh-CN" altLang="en-US" sz="2400" dirty="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            那网络前缀（</a:t>
            </a:r>
            <a:r>
              <a:rPr lang="en-US" altLang="zh-CN" sz="2400" dirty="0" smtClean="0">
                <a:latin typeface="微软雅黑" panose="020B0503020204020204" charset="-122"/>
                <a:ea typeface="微软雅黑" panose="020B0503020204020204" charset="-122"/>
              </a:rPr>
              <a:t>26</a:t>
            </a:r>
            <a:r>
              <a:rPr lang="zh-CN" altLang="en-US" sz="2400" dirty="0" smtClean="0">
                <a:latin typeface="微软雅黑" panose="020B0503020204020204" charset="-122"/>
                <a:ea typeface="微软雅黑" panose="020B0503020204020204" charset="-122"/>
              </a:rPr>
              <a:t>）位，主机位（</a:t>
            </a:r>
            <a:r>
              <a:rPr lang="en-US" altLang="zh-CN" sz="2400" dirty="0" smtClean="0">
                <a:latin typeface="微软雅黑" panose="020B0503020204020204" charset="-122"/>
                <a:ea typeface="微软雅黑" panose="020B0503020204020204" charset="-122"/>
              </a:rPr>
              <a:t>6</a:t>
            </a:r>
            <a:r>
              <a:rPr lang="zh-CN" altLang="en-US" sz="2400" dirty="0" smtClean="0">
                <a:latin typeface="微软雅黑" panose="020B0503020204020204" charset="-122"/>
                <a:ea typeface="微软雅黑" panose="020B0503020204020204" charset="-122"/>
              </a:rPr>
              <a:t>）位。</a:t>
            </a:r>
            <a:endParaRPr lang="en-US" altLang="zh-CN" sz="2400" dirty="0">
              <a:latin typeface="微软雅黑" panose="020B0503020204020204" charset="-122"/>
              <a:ea typeface="微软雅黑" panose="020B0503020204020204" charset="-122"/>
            </a:endParaRPr>
          </a:p>
        </p:txBody>
      </p:sp>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4" name="矩形 2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9"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1996528047"/>
              </p:ext>
            </p:extLst>
          </p:nvPr>
        </p:nvGraphicFramePr>
        <p:xfrm>
          <a:off x="3448173" y="6100366"/>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14901554"/>
              </p:ext>
            </p:extLst>
          </p:nvPr>
        </p:nvGraphicFramePr>
        <p:xfrm>
          <a:off x="5656697" y="6100366"/>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575902402"/>
              </p:ext>
            </p:extLst>
          </p:nvPr>
        </p:nvGraphicFramePr>
        <p:xfrm>
          <a:off x="7865221" y="6100366"/>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482873385"/>
              </p:ext>
            </p:extLst>
          </p:nvPr>
        </p:nvGraphicFramePr>
        <p:xfrm>
          <a:off x="10073745" y="6100366"/>
          <a:ext cx="1974848" cy="457200"/>
        </p:xfrm>
        <a:graphic>
          <a:graphicData uri="http://schemas.openxmlformats.org/drawingml/2006/table">
            <a:tbl>
              <a:tblPr firstRow="1" bandRow="1">
                <a:tableStyleId>{5940675A-B579-460E-94D1-54222C63F5DA}</a:tableStyleId>
              </a:tblPr>
              <a:tblGrid>
                <a:gridCol w="246856"/>
                <a:gridCol w="246856"/>
                <a:gridCol w="246856"/>
                <a:gridCol w="246856"/>
                <a:gridCol w="246856"/>
                <a:gridCol w="246856"/>
                <a:gridCol w="246856"/>
                <a:gridCol w="246856"/>
              </a:tblGrid>
              <a:tr h="370840">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sp>
        <p:nvSpPr>
          <p:cNvPr id="2" name="矩形 1"/>
          <p:cNvSpPr/>
          <p:nvPr/>
        </p:nvSpPr>
        <p:spPr>
          <a:xfrm>
            <a:off x="208364" y="6100366"/>
            <a:ext cx="3122971" cy="507831"/>
          </a:xfrm>
          <a:prstGeom prst="rect">
            <a:avLst/>
          </a:prstGeom>
        </p:spPr>
        <p:txBody>
          <a:bodyPr wrap="none">
            <a:spAutoFit/>
          </a:bodyPr>
          <a:lstStyle/>
          <a:p>
            <a:pPr>
              <a:lnSpc>
                <a:spcPct val="150000"/>
              </a:lnSpc>
            </a:pPr>
            <a:r>
              <a:rPr lang="zh-CN" altLang="en-US">
                <a:latin typeface="微软雅黑" panose="020B0503020204020204" charset="-122"/>
                <a:ea typeface="微软雅黑" panose="020B0503020204020204" charset="-122"/>
              </a:rPr>
              <a:t>子网掩码：</a:t>
            </a:r>
            <a:r>
              <a:rPr lang="en-US" altLang="zh-CN" dirty="0">
                <a:latin typeface="微软雅黑" panose="020B0503020204020204" charset="-122"/>
                <a:ea typeface="微软雅黑" panose="020B0503020204020204" charset="-122"/>
              </a:rPr>
              <a:t>255.255.255.192</a:t>
            </a:r>
          </a:p>
        </p:txBody>
      </p:sp>
    </p:spTree>
    <p:extLst>
      <p:ext uri="{BB962C8B-B14F-4D97-AF65-F5344CB8AC3E}">
        <p14:creationId xmlns:p14="http://schemas.microsoft.com/office/powerpoint/2010/main" val="751791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TextBox 4"/>
          <p:cNvSpPr txBox="1"/>
          <p:nvPr/>
        </p:nvSpPr>
        <p:spPr>
          <a:xfrm>
            <a:off x="367521" y="379508"/>
            <a:ext cx="11197947" cy="6039602"/>
          </a:xfrm>
          <a:prstGeom prst="rect">
            <a:avLst/>
          </a:prstGeom>
          <a:noFill/>
        </p:spPr>
        <p:txBody>
          <a:bodyPr wrap="square" rtlCol="0" anchor="ctr">
            <a:spAutoFit/>
          </a:bodyPr>
          <a:lstStyle/>
          <a:p>
            <a:pPr>
              <a:lnSpc>
                <a:spcPct val="150000"/>
              </a:lnSpc>
            </a:pPr>
            <a:r>
              <a:rPr lang="zh-CN" altLang="en-US" sz="2000" dirty="0" smtClean="0">
                <a:latin typeface="微软雅黑" panose="020B0503020204020204" charset="-122"/>
                <a:ea typeface="微软雅黑" panose="020B0503020204020204" charset="-122"/>
              </a:rPr>
              <a:t>题目考察类型</a:t>
            </a: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rPr>
              <a:t>已知</a:t>
            </a:r>
            <a:r>
              <a:rPr lang="zh-CN" altLang="en-US" sz="2000" b="1" dirty="0" smtClean="0">
                <a:latin typeface="微软雅黑" panose="020B0503020204020204" charset="-122"/>
                <a:ea typeface="微软雅黑" panose="020B0503020204020204" charset="-122"/>
              </a:rPr>
              <a:t>某主机地址</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子网掩</a:t>
            </a:r>
            <a:r>
              <a:rPr lang="zh-CN" altLang="en-US" sz="2000" b="1" dirty="0" smtClean="0">
                <a:latin typeface="微软雅黑" panose="020B0503020204020204" charset="-122"/>
                <a:ea typeface="微软雅黑" panose="020B0503020204020204" charset="-122"/>
              </a:rPr>
              <a:t>码</a:t>
            </a:r>
            <a:r>
              <a:rPr lang="zh-CN" altLang="en-US" sz="2000" dirty="0" smtClean="0">
                <a:latin typeface="微软雅黑" panose="020B0503020204020204" charset="-122"/>
                <a:ea typeface="微软雅黑" panose="020B0503020204020204" charset="-122"/>
              </a:rPr>
              <a:t>。计算</a:t>
            </a:r>
            <a:r>
              <a:rPr lang="zh-CN" altLang="en-US" sz="2000" b="1" dirty="0" smtClean="0">
                <a:latin typeface="微软雅黑" panose="020B0503020204020204" charset="-122"/>
                <a:ea typeface="微软雅黑" panose="020B0503020204020204" charset="-122"/>
              </a:rPr>
              <a:t>子网地址</a:t>
            </a:r>
            <a:r>
              <a:rPr lang="zh-CN" altLang="en-US" sz="2000"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子网广播</a:t>
            </a:r>
            <a:r>
              <a:rPr lang="zh-CN" altLang="en-US" sz="2000" b="1" dirty="0">
                <a:latin typeface="微软雅黑" panose="020B0503020204020204" charset="-122"/>
                <a:ea typeface="微软雅黑" panose="020B0503020204020204" charset="-122"/>
              </a:rPr>
              <a:t>地址</a:t>
            </a:r>
            <a:r>
              <a:rPr lang="zh-CN" altLang="en-US" sz="2000" dirty="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IP</a:t>
            </a:r>
            <a:r>
              <a:rPr lang="zh-CN" altLang="en-US" sz="2000" b="1" dirty="0">
                <a:latin typeface="微软雅黑" panose="020B0503020204020204" charset="-122"/>
                <a:ea typeface="微软雅黑" panose="020B0503020204020204" charset="-122"/>
              </a:rPr>
              <a:t>地址总数</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可分配的IP地址</a:t>
            </a:r>
            <a:r>
              <a:rPr lang="zh-CN" altLang="en-US" sz="2000" b="1" dirty="0" smtClean="0">
                <a:latin typeface="微软雅黑" panose="020B0503020204020204" charset="-122"/>
                <a:ea typeface="微软雅黑" panose="020B0503020204020204" charset="-122"/>
              </a:rPr>
              <a:t>数量</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1、子网</a:t>
            </a:r>
            <a:r>
              <a:rPr lang="zh-CN" altLang="en-US" sz="2000" dirty="0" smtClean="0">
                <a:latin typeface="微软雅黑" panose="020B0503020204020204" charset="-122"/>
                <a:ea typeface="微软雅黑" panose="020B0503020204020204" charset="-122"/>
              </a:rPr>
              <a:t>地址：子网</a:t>
            </a:r>
            <a:r>
              <a:rPr lang="zh-CN" altLang="en-US" sz="2000" dirty="0">
                <a:latin typeface="微软雅黑" panose="020B0503020204020204" charset="-122"/>
                <a:ea typeface="微软雅黑" panose="020B0503020204020204" charset="-122"/>
              </a:rPr>
              <a:t>掩码和主机地址按</a:t>
            </a:r>
            <a:r>
              <a:rPr lang="zh-CN" altLang="en-US" sz="2000" dirty="0" smtClean="0">
                <a:latin typeface="微软雅黑" panose="020B0503020204020204" charset="-122"/>
                <a:ea typeface="微软雅黑" panose="020B0503020204020204" charset="-122"/>
              </a:rPr>
              <a:t>位 </a:t>
            </a:r>
            <a:r>
              <a:rPr lang="zh-CN" altLang="en-US" sz="2000" b="1" dirty="0" smtClean="0">
                <a:latin typeface="微软雅黑" panose="020B0503020204020204" charset="-122"/>
                <a:ea typeface="微软雅黑" panose="020B0503020204020204" charset="-122"/>
              </a:rPr>
              <a:t>与运算 </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 与</a:t>
            </a:r>
            <a:r>
              <a:rPr lang="zh-CN" altLang="en-US" sz="2000" dirty="0">
                <a:latin typeface="微软雅黑" panose="020B0503020204020204" charset="-122"/>
                <a:ea typeface="微软雅黑" panose="020B0503020204020204" charset="-122"/>
              </a:rPr>
              <a:t>运算：0&amp;0=0; 0&amp;1=0; 1&amp;0=0; 1&amp;1=1;</a:t>
            </a:r>
          </a:p>
          <a:p>
            <a:pPr>
              <a:lnSpc>
                <a:spcPct val="150000"/>
              </a:lnSpc>
            </a:pPr>
            <a:r>
              <a:rPr lang="zh-CN" altLang="en-US" sz="2000" dirty="0" smtClean="0">
                <a:solidFill>
                  <a:schemeClr val="bg1"/>
                </a:solidFill>
                <a:latin typeface="微软雅黑" panose="020B0503020204020204" charset="-122"/>
                <a:ea typeface="微软雅黑" panose="020B0503020204020204" charset="-122"/>
              </a:rPr>
              <a:t>2、广播地址：子网</a:t>
            </a:r>
            <a:r>
              <a:rPr lang="zh-CN" altLang="en-US" sz="2000" dirty="0">
                <a:solidFill>
                  <a:schemeClr val="bg1"/>
                </a:solidFill>
                <a:latin typeface="微软雅黑" panose="020B0503020204020204" charset="-122"/>
                <a:ea typeface="微软雅黑" panose="020B0503020204020204" charset="-122"/>
              </a:rPr>
              <a:t>掩码的反码与主机地址按</a:t>
            </a:r>
            <a:r>
              <a:rPr lang="zh-CN" altLang="en-US" sz="2000" dirty="0" smtClean="0">
                <a:solidFill>
                  <a:schemeClr val="bg1"/>
                </a:solidFill>
                <a:latin typeface="微软雅黑" panose="020B0503020204020204" charset="-122"/>
                <a:ea typeface="微软雅黑" panose="020B0503020204020204" charset="-122"/>
              </a:rPr>
              <a:t>位 </a:t>
            </a:r>
            <a:r>
              <a:rPr lang="zh-CN" altLang="en-US" sz="2000" b="1" dirty="0" smtClean="0">
                <a:solidFill>
                  <a:schemeClr val="bg1"/>
                </a:solidFill>
                <a:latin typeface="微软雅黑" panose="020B0503020204020204" charset="-122"/>
                <a:ea typeface="微软雅黑" panose="020B0503020204020204" charset="-122"/>
              </a:rPr>
              <a:t>或运算</a:t>
            </a:r>
            <a:r>
              <a:rPr lang="zh-CN" altLang="en-US" sz="2000" dirty="0" smtClean="0">
                <a:solidFill>
                  <a:schemeClr val="bg1"/>
                </a:solidFill>
                <a:latin typeface="微软雅黑" panose="020B0503020204020204" charset="-122"/>
                <a:ea typeface="微软雅黑" panose="020B0503020204020204" charset="-122"/>
              </a:rPr>
              <a:t>。</a:t>
            </a:r>
            <a:endParaRPr lang="zh-CN" altLang="en-US" sz="2000" dirty="0">
              <a:solidFill>
                <a:schemeClr val="bg1"/>
              </a:solidFill>
              <a:latin typeface="微软雅黑" panose="020B0503020204020204" charset="-122"/>
              <a:ea typeface="微软雅黑" panose="020B0503020204020204" charset="-122"/>
            </a:endParaRPr>
          </a:p>
          <a:p>
            <a:pPr>
              <a:lnSpc>
                <a:spcPct val="150000"/>
              </a:lnSpc>
            </a:pPr>
            <a:r>
              <a:rPr lang="zh-CN" altLang="en-US" sz="2000" dirty="0">
                <a:solidFill>
                  <a:schemeClr val="bg1"/>
                </a:solidFill>
                <a:latin typeface="微软雅黑" panose="020B0503020204020204" charset="-122"/>
                <a:ea typeface="微软雅黑" panose="020B0503020204020204" charset="-122"/>
              </a:rPr>
              <a:t>      </a:t>
            </a:r>
            <a:r>
              <a:rPr lang="zh-CN" altLang="en-US" sz="2000" dirty="0" smtClean="0">
                <a:solidFill>
                  <a:schemeClr val="bg1"/>
                </a:solidFill>
                <a:latin typeface="微软雅黑" panose="020B0503020204020204" charset="-122"/>
                <a:ea typeface="微软雅黑" panose="020B0503020204020204" charset="-122"/>
              </a:rPr>
              <a:t>反</a:t>
            </a:r>
            <a:r>
              <a:rPr lang="zh-CN" altLang="en-US" sz="2000" dirty="0">
                <a:solidFill>
                  <a:schemeClr val="bg1"/>
                </a:solidFill>
                <a:latin typeface="微软雅黑" panose="020B0503020204020204" charset="-122"/>
                <a:ea typeface="微软雅黑" panose="020B0503020204020204" charset="-122"/>
              </a:rPr>
              <a:t>码：</a:t>
            </a:r>
            <a:r>
              <a:rPr lang="en-US" altLang="zh-CN" sz="2000" dirty="0" smtClean="0">
                <a:solidFill>
                  <a:schemeClr val="bg1"/>
                </a:solidFill>
                <a:latin typeface="微软雅黑" panose="020B0503020204020204" charset="-122"/>
                <a:ea typeface="微软雅黑" panose="020B0503020204020204" charset="-122"/>
              </a:rPr>
              <a:t>1</a:t>
            </a:r>
            <a:r>
              <a:rPr lang="zh-CN" altLang="en-US" sz="2000" dirty="0" smtClean="0">
                <a:solidFill>
                  <a:schemeClr val="bg1"/>
                </a:solidFill>
                <a:latin typeface="微软雅黑" panose="020B0503020204020204" charset="-122"/>
                <a:ea typeface="微软雅黑" panose="020B0503020204020204" charset="-122"/>
              </a:rPr>
              <a:t>变为</a:t>
            </a:r>
            <a:r>
              <a:rPr lang="en-US" altLang="zh-CN" sz="2000" dirty="0" smtClean="0">
                <a:solidFill>
                  <a:schemeClr val="bg1"/>
                </a:solidFill>
                <a:latin typeface="微软雅黑" panose="020B0503020204020204" charset="-122"/>
                <a:ea typeface="微软雅黑" panose="020B0503020204020204" charset="-122"/>
              </a:rPr>
              <a:t>0</a:t>
            </a:r>
            <a:r>
              <a:rPr lang="zh-CN" altLang="en-US" sz="2000" dirty="0">
                <a:solidFill>
                  <a:schemeClr val="bg1"/>
                </a:solidFill>
                <a:latin typeface="微软雅黑" panose="020B0503020204020204" charset="-122"/>
                <a:ea typeface="微软雅黑" panose="020B0503020204020204" charset="-122"/>
              </a:rPr>
              <a:t>；</a:t>
            </a:r>
            <a:r>
              <a:rPr lang="en-US" altLang="zh-CN" sz="2000" dirty="0" smtClean="0">
                <a:solidFill>
                  <a:schemeClr val="bg1"/>
                </a:solidFill>
                <a:latin typeface="微软雅黑" panose="020B0503020204020204" charset="-122"/>
                <a:ea typeface="微软雅黑" panose="020B0503020204020204" charset="-122"/>
              </a:rPr>
              <a:t>0</a:t>
            </a:r>
            <a:r>
              <a:rPr lang="zh-CN" altLang="en-US" sz="2000" dirty="0" smtClean="0">
                <a:solidFill>
                  <a:schemeClr val="bg1"/>
                </a:solidFill>
                <a:latin typeface="微软雅黑" panose="020B0503020204020204" charset="-122"/>
                <a:ea typeface="微软雅黑" panose="020B0503020204020204" charset="-122"/>
              </a:rPr>
              <a:t>变为</a:t>
            </a:r>
            <a:r>
              <a:rPr lang="en-US" altLang="zh-CN" sz="2000" dirty="0" smtClean="0">
                <a:solidFill>
                  <a:schemeClr val="bg1"/>
                </a:solidFill>
                <a:latin typeface="微软雅黑" panose="020B0503020204020204" charset="-122"/>
                <a:ea typeface="微软雅黑" panose="020B0503020204020204" charset="-122"/>
              </a:rPr>
              <a:t>1</a:t>
            </a:r>
            <a:r>
              <a:rPr lang="zh-CN" altLang="en-US" sz="2000" dirty="0">
                <a:solidFill>
                  <a:schemeClr val="bg1"/>
                </a:solidFill>
                <a:latin typeface="微软雅黑" panose="020B0503020204020204" charset="-122"/>
                <a:ea typeface="微软雅黑" panose="020B0503020204020204" charset="-122"/>
              </a:rPr>
              <a:t>；</a:t>
            </a:r>
          </a:p>
          <a:p>
            <a:pPr>
              <a:lnSpc>
                <a:spcPct val="150000"/>
              </a:lnSpc>
            </a:pPr>
            <a:r>
              <a:rPr lang="zh-CN" altLang="en-US" sz="2000" dirty="0">
                <a:solidFill>
                  <a:schemeClr val="bg1"/>
                </a:solidFill>
                <a:latin typeface="微软雅黑" panose="020B0503020204020204" charset="-122"/>
                <a:ea typeface="微软雅黑" panose="020B0503020204020204" charset="-122"/>
              </a:rPr>
              <a:t>      </a:t>
            </a:r>
            <a:r>
              <a:rPr lang="zh-CN" altLang="en-US" sz="2000" dirty="0" smtClean="0">
                <a:solidFill>
                  <a:schemeClr val="bg1"/>
                </a:solidFill>
                <a:latin typeface="微软雅黑" panose="020B0503020204020204" charset="-122"/>
                <a:ea typeface="微软雅黑" panose="020B0503020204020204" charset="-122"/>
              </a:rPr>
              <a:t>或</a:t>
            </a:r>
            <a:r>
              <a:rPr lang="zh-CN" altLang="en-US" sz="2000" dirty="0">
                <a:solidFill>
                  <a:schemeClr val="bg1"/>
                </a:solidFill>
                <a:latin typeface="微软雅黑" panose="020B0503020204020204" charset="-122"/>
                <a:ea typeface="微软雅黑" panose="020B0503020204020204" charset="-122"/>
              </a:rPr>
              <a:t>运算：0 || 0 = 0;   1 || 0 = 1;    0 || 1 = 1;    1 || 1 = 1</a:t>
            </a:r>
            <a:r>
              <a:rPr lang="zh-CN" altLang="en-US" sz="2000" dirty="0" smtClean="0">
                <a:solidFill>
                  <a:schemeClr val="bg1"/>
                </a:solidFill>
                <a:latin typeface="微软雅黑" panose="020B0503020204020204" charset="-122"/>
                <a:ea typeface="微软雅黑" panose="020B0503020204020204" charset="-122"/>
              </a:rPr>
              <a:t>;</a:t>
            </a:r>
            <a:endParaRPr lang="en-US" altLang="zh-CN" sz="2000" dirty="0" smtClean="0">
              <a:solidFill>
                <a:schemeClr val="bg1"/>
              </a:solidFill>
              <a:latin typeface="微软雅黑" panose="020B0503020204020204" charset="-122"/>
              <a:ea typeface="微软雅黑" panose="020B0503020204020204" charset="-122"/>
            </a:endParaRPr>
          </a:p>
          <a:p>
            <a:pPr>
              <a:lnSpc>
                <a:spcPct val="150000"/>
              </a:lnSpc>
            </a:pPr>
            <a:r>
              <a:rPr lang="en-US" altLang="zh-CN" sz="2000" dirty="0" smtClean="0">
                <a:solidFill>
                  <a:schemeClr val="bg1"/>
                </a:solidFill>
                <a:latin typeface="微软雅黑" panose="020B0503020204020204" charset="-122"/>
                <a:ea typeface="微软雅黑" panose="020B0503020204020204" charset="-122"/>
              </a:rPr>
              <a:t>3</a:t>
            </a:r>
            <a:r>
              <a:rPr lang="zh-CN" altLang="en-US" sz="2000" dirty="0" smtClean="0">
                <a:solidFill>
                  <a:schemeClr val="bg1"/>
                </a:solidFill>
                <a:latin typeface="微软雅黑" panose="020B0503020204020204" charset="-122"/>
                <a:ea typeface="微软雅黑" panose="020B0503020204020204" charset="-122"/>
              </a:rPr>
              <a:t>、</a:t>
            </a:r>
            <a:r>
              <a:rPr lang="en-US" altLang="zh-CN" sz="2000" cap="all" dirty="0" err="1" smtClean="0">
                <a:solidFill>
                  <a:schemeClr val="bg1"/>
                </a:solidFill>
                <a:latin typeface="微软雅黑" panose="020B0503020204020204" charset="-122"/>
                <a:ea typeface="微软雅黑" panose="020B0503020204020204" charset="-122"/>
              </a:rPr>
              <a:t>Ip</a:t>
            </a:r>
            <a:r>
              <a:rPr lang="zh-CN" altLang="en-US" sz="2000" cap="all" dirty="0" smtClean="0">
                <a:solidFill>
                  <a:schemeClr val="bg1"/>
                </a:solidFill>
                <a:latin typeface="微软雅黑" panose="020B0503020204020204" charset="-122"/>
                <a:ea typeface="微软雅黑" panose="020B0503020204020204" charset="-122"/>
              </a:rPr>
              <a:t>地址总数</a:t>
            </a:r>
            <a:endParaRPr lang="en-US" altLang="zh-CN" sz="2000" cap="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all" dirty="0">
                <a:solidFill>
                  <a:schemeClr val="bg1"/>
                </a:solidFill>
                <a:latin typeface="微软雅黑" panose="020B0503020204020204" charset="-122"/>
                <a:ea typeface="微软雅黑" panose="020B0503020204020204" charset="-122"/>
              </a:rPr>
              <a:t> </a:t>
            </a:r>
            <a:r>
              <a:rPr lang="zh-CN" altLang="en-US" sz="2000" cap="all" dirty="0" smtClean="0">
                <a:solidFill>
                  <a:schemeClr val="bg1"/>
                </a:solidFill>
                <a:latin typeface="微软雅黑" panose="020B0503020204020204" charset="-122"/>
                <a:ea typeface="微软雅黑" panose="020B0503020204020204" charset="-122"/>
              </a:rPr>
              <a:t>    </a:t>
            </a:r>
            <a:r>
              <a:rPr lang="en-US" altLang="zh-CN" sz="2000" cap="small" dirty="0" smtClean="0">
                <a:solidFill>
                  <a:schemeClr val="bg1"/>
                </a:solidFill>
                <a:latin typeface="微软雅黑" panose="020B0503020204020204" charset="-122"/>
                <a:ea typeface="微软雅黑" panose="020B0503020204020204" charset="-122"/>
              </a:rPr>
              <a:t>IPv4</a:t>
            </a:r>
            <a:r>
              <a:rPr lang="zh-CN" altLang="en-US" sz="2000" cap="small" dirty="0" smtClean="0">
                <a:solidFill>
                  <a:schemeClr val="bg1"/>
                </a:solidFill>
                <a:latin typeface="微软雅黑" panose="020B0503020204020204" charset="-122"/>
                <a:ea typeface="微软雅黑" panose="020B0503020204020204" charset="-122"/>
              </a:rPr>
              <a:t>地址共</a:t>
            </a:r>
            <a:r>
              <a:rPr lang="en-US" altLang="zh-CN" sz="2000" cap="small" dirty="0" smtClean="0">
                <a:solidFill>
                  <a:schemeClr val="bg1"/>
                </a:solidFill>
                <a:latin typeface="微软雅黑" panose="020B0503020204020204" charset="-122"/>
                <a:ea typeface="微软雅黑" panose="020B0503020204020204" charset="-122"/>
              </a:rPr>
              <a:t>32</a:t>
            </a:r>
            <a:r>
              <a:rPr lang="zh-CN" altLang="en-US" sz="2000" cap="small" dirty="0" smtClean="0">
                <a:solidFill>
                  <a:schemeClr val="bg1"/>
                </a:solidFill>
                <a:latin typeface="微软雅黑" panose="020B0503020204020204" charset="-122"/>
                <a:ea typeface="微软雅黑" panose="020B0503020204020204" charset="-122"/>
              </a:rPr>
              <a:t>位，分为网络位</a:t>
            </a:r>
            <a:r>
              <a:rPr lang="en-US" altLang="zh-CN" sz="2000" cap="small" dirty="0" smtClean="0">
                <a:solidFill>
                  <a:schemeClr val="bg1"/>
                </a:solidFill>
                <a:latin typeface="微软雅黑" panose="020B0503020204020204" charset="-122"/>
                <a:ea typeface="微软雅黑" panose="020B0503020204020204" charset="-122"/>
              </a:rPr>
              <a:t>+</a:t>
            </a:r>
            <a:r>
              <a:rPr lang="zh-CN" altLang="en-US" sz="2000" cap="small" dirty="0" smtClean="0">
                <a:solidFill>
                  <a:schemeClr val="bg1"/>
                </a:solidFill>
                <a:latin typeface="微软雅黑" panose="020B0503020204020204" charset="-122"/>
                <a:ea typeface="微软雅黑" panose="020B0503020204020204" charset="-122"/>
              </a:rPr>
              <a:t>主机位。</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small" dirty="0">
                <a:solidFill>
                  <a:schemeClr val="bg1"/>
                </a:solidFill>
                <a:latin typeface="微软雅黑" panose="020B0503020204020204" charset="-122"/>
                <a:ea typeface="微软雅黑" panose="020B0503020204020204" charset="-122"/>
              </a:rPr>
              <a:t> </a:t>
            </a:r>
            <a:r>
              <a:rPr lang="zh-CN" altLang="en-US" sz="2000" cap="small" dirty="0" smtClean="0">
                <a:solidFill>
                  <a:schemeClr val="bg1"/>
                </a:solidFill>
                <a:latin typeface="微软雅黑" panose="020B0503020204020204" charset="-122"/>
                <a:ea typeface="微软雅黑" panose="020B0503020204020204" charset="-122"/>
              </a:rPr>
              <a:t>    通过子网掩码可以确定网络位，则主机位为：</a:t>
            </a:r>
            <a:r>
              <a:rPr lang="en-US" altLang="zh-CN" sz="2000" cap="small" dirty="0" smtClean="0">
                <a:solidFill>
                  <a:schemeClr val="bg1"/>
                </a:solidFill>
                <a:latin typeface="微软雅黑" panose="020B0503020204020204" charset="-122"/>
                <a:ea typeface="微软雅黑" panose="020B0503020204020204" charset="-122"/>
              </a:rPr>
              <a:t>32-</a:t>
            </a:r>
            <a:r>
              <a:rPr lang="zh-CN" altLang="en-US" sz="2000" cap="small" dirty="0" smtClean="0">
                <a:solidFill>
                  <a:schemeClr val="bg1"/>
                </a:solidFill>
                <a:latin typeface="微软雅黑" panose="020B0503020204020204" charset="-122"/>
                <a:ea typeface="微软雅黑" panose="020B0503020204020204" charset="-122"/>
              </a:rPr>
              <a:t>网络位。</a:t>
            </a:r>
            <a:r>
              <a:rPr lang="en-US" altLang="zh-CN" sz="2000" cap="small" dirty="0" smtClean="0">
                <a:solidFill>
                  <a:schemeClr val="bg1"/>
                </a:solidFill>
                <a:latin typeface="微软雅黑" panose="020B0503020204020204" charset="-122"/>
                <a:ea typeface="微软雅黑" panose="020B0503020204020204" charset="-122"/>
              </a:rPr>
              <a:t>IP</a:t>
            </a:r>
            <a:r>
              <a:rPr lang="zh-CN" altLang="en-US" sz="2000" cap="small" dirty="0" smtClean="0">
                <a:solidFill>
                  <a:schemeClr val="bg1"/>
                </a:solidFill>
                <a:latin typeface="微软雅黑" panose="020B0503020204020204" charset="-122"/>
                <a:ea typeface="微软雅黑" panose="020B0503020204020204" charset="-122"/>
              </a:rPr>
              <a:t>地址总数：</a:t>
            </a:r>
            <a:r>
              <a:rPr lang="en-US" altLang="zh-CN" sz="2000" cap="small" dirty="0" smtClean="0">
                <a:solidFill>
                  <a:schemeClr val="bg1"/>
                </a:solidFill>
                <a:latin typeface="微软雅黑" panose="020B0503020204020204" charset="-122"/>
                <a:ea typeface="微软雅黑" panose="020B0503020204020204" charset="-122"/>
              </a:rPr>
              <a:t>2 </a:t>
            </a:r>
            <a:r>
              <a:rPr lang="en-US" altLang="zh-CN" sz="2000" cap="small" baseline="30000" dirty="0" smtClean="0">
                <a:solidFill>
                  <a:schemeClr val="bg1"/>
                </a:solidFill>
                <a:latin typeface="微软雅黑" panose="020B0503020204020204" charset="-122"/>
                <a:ea typeface="微软雅黑" panose="020B0503020204020204" charset="-122"/>
              </a:rPr>
              <a:t>(32-</a:t>
            </a:r>
            <a:r>
              <a:rPr lang="zh-CN" altLang="en-US" sz="2000" cap="small" baseline="30000" dirty="0">
                <a:solidFill>
                  <a:schemeClr val="bg1"/>
                </a:solidFill>
                <a:latin typeface="微软雅黑" panose="020B0503020204020204" charset="-122"/>
                <a:ea typeface="微软雅黑" panose="020B0503020204020204" charset="-122"/>
              </a:rPr>
              <a:t>网络</a:t>
            </a:r>
            <a:r>
              <a:rPr lang="zh-CN" altLang="en-US" sz="2000" cap="small" baseline="30000" dirty="0" smtClean="0">
                <a:solidFill>
                  <a:schemeClr val="bg1"/>
                </a:solidFill>
                <a:latin typeface="微软雅黑" panose="020B0503020204020204" charset="-122"/>
                <a:ea typeface="微软雅黑" panose="020B0503020204020204" charset="-122"/>
              </a:rPr>
              <a:t>位</a:t>
            </a:r>
            <a:r>
              <a:rPr lang="en-US" altLang="zh-CN" sz="2000" cap="small" baseline="30000" dirty="0" smtClean="0">
                <a:solidFill>
                  <a:schemeClr val="bg1"/>
                </a:solidFill>
                <a:latin typeface="微软雅黑" panose="020B0503020204020204" charset="-122"/>
                <a:ea typeface="微软雅黑" panose="020B0503020204020204" charset="-122"/>
              </a:rPr>
              <a:t>)</a:t>
            </a:r>
            <a:r>
              <a:rPr lang="zh-CN" altLang="en-US" sz="2000" cap="small" dirty="0" smtClean="0">
                <a:solidFill>
                  <a:schemeClr val="bg1"/>
                </a:solidFill>
                <a:latin typeface="微软雅黑" panose="020B0503020204020204" charset="-122"/>
                <a:ea typeface="微软雅黑" panose="020B0503020204020204" charset="-122"/>
              </a:rPr>
              <a:t>。</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en-US" altLang="zh-CN" sz="2000" cap="small" dirty="0" smtClean="0">
                <a:solidFill>
                  <a:schemeClr val="bg1"/>
                </a:solidFill>
                <a:latin typeface="微软雅黑" panose="020B0503020204020204" charset="-122"/>
                <a:ea typeface="微软雅黑" panose="020B0503020204020204" charset="-122"/>
              </a:rPr>
              <a:t>4</a:t>
            </a:r>
            <a:r>
              <a:rPr lang="zh-CN" altLang="en-US" sz="2000" cap="small" dirty="0" smtClean="0">
                <a:solidFill>
                  <a:schemeClr val="bg1"/>
                </a:solidFill>
                <a:latin typeface="微软雅黑" panose="020B0503020204020204" charset="-122"/>
                <a:ea typeface="微软雅黑" panose="020B0503020204020204" charset="-122"/>
              </a:rPr>
              <a:t>、可分配</a:t>
            </a:r>
            <a:r>
              <a:rPr lang="en-US" altLang="zh-CN" sz="2000" cap="small" dirty="0" smtClean="0">
                <a:solidFill>
                  <a:schemeClr val="bg1"/>
                </a:solidFill>
                <a:latin typeface="微软雅黑" panose="020B0503020204020204" charset="-122"/>
                <a:ea typeface="微软雅黑" panose="020B0503020204020204" charset="-122"/>
              </a:rPr>
              <a:t>IP</a:t>
            </a:r>
            <a:r>
              <a:rPr lang="zh-CN" altLang="en-US" sz="2000" cap="small" dirty="0" smtClean="0">
                <a:solidFill>
                  <a:schemeClr val="bg1"/>
                </a:solidFill>
                <a:latin typeface="微软雅黑" panose="020B0503020204020204" charset="-122"/>
                <a:ea typeface="微软雅黑" panose="020B0503020204020204" charset="-122"/>
              </a:rPr>
              <a:t>地址总数</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small" dirty="0">
                <a:solidFill>
                  <a:schemeClr val="bg1"/>
                </a:solidFill>
                <a:latin typeface="微软雅黑" panose="020B0503020204020204" charset="-122"/>
                <a:ea typeface="微软雅黑" panose="020B0503020204020204" charset="-122"/>
              </a:rPr>
              <a:t> </a:t>
            </a:r>
            <a:r>
              <a:rPr lang="zh-CN" altLang="en-US" sz="2000" cap="small" dirty="0" smtClean="0">
                <a:solidFill>
                  <a:schemeClr val="bg1"/>
                </a:solidFill>
                <a:latin typeface="微软雅黑" panose="020B0503020204020204" charset="-122"/>
                <a:ea typeface="微软雅黑" panose="020B0503020204020204" charset="-122"/>
              </a:rPr>
              <a:t>    在</a:t>
            </a:r>
            <a:r>
              <a:rPr lang="en-US" altLang="zh-CN" sz="2000" cap="all" dirty="0" err="1">
                <a:solidFill>
                  <a:schemeClr val="bg1"/>
                </a:solidFill>
                <a:latin typeface="微软雅黑" panose="020B0503020204020204" charset="-122"/>
                <a:ea typeface="微软雅黑" panose="020B0503020204020204" charset="-122"/>
              </a:rPr>
              <a:t>Ip</a:t>
            </a:r>
            <a:r>
              <a:rPr lang="zh-CN" altLang="en-US" sz="2000" cap="all" dirty="0">
                <a:solidFill>
                  <a:schemeClr val="bg1"/>
                </a:solidFill>
                <a:latin typeface="微软雅黑" panose="020B0503020204020204" charset="-122"/>
                <a:ea typeface="微软雅黑" panose="020B0503020204020204" charset="-122"/>
              </a:rPr>
              <a:t>地址</a:t>
            </a:r>
            <a:r>
              <a:rPr lang="zh-CN" altLang="en-US" sz="2000" cap="all" dirty="0" smtClean="0">
                <a:solidFill>
                  <a:schemeClr val="bg1"/>
                </a:solidFill>
                <a:latin typeface="微软雅黑" panose="020B0503020204020204" charset="-122"/>
                <a:ea typeface="微软雅黑" panose="020B0503020204020204" charset="-122"/>
              </a:rPr>
              <a:t>总数</a:t>
            </a:r>
            <a:r>
              <a:rPr lang="zh-CN" altLang="en-US" sz="2000" cap="small" dirty="0" smtClean="0">
                <a:solidFill>
                  <a:schemeClr val="bg1"/>
                </a:solidFill>
                <a:latin typeface="微软雅黑" panose="020B0503020204020204" charset="-122"/>
                <a:ea typeface="微软雅黑" panose="020B0503020204020204" charset="-122"/>
              </a:rPr>
              <a:t>中提前子网地址占一个，广播自治占一个。</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small" dirty="0">
                <a:solidFill>
                  <a:schemeClr val="bg1"/>
                </a:solidFill>
                <a:latin typeface="微软雅黑" panose="020B0503020204020204" charset="-122"/>
                <a:ea typeface="微软雅黑" panose="020B0503020204020204" charset="-122"/>
              </a:rPr>
              <a:t> </a:t>
            </a:r>
            <a:r>
              <a:rPr lang="zh-CN" altLang="en-US" sz="2000" cap="small" dirty="0" smtClean="0">
                <a:solidFill>
                  <a:schemeClr val="bg1"/>
                </a:solidFill>
                <a:latin typeface="微软雅黑" panose="020B0503020204020204" charset="-122"/>
                <a:ea typeface="微软雅黑" panose="020B0503020204020204" charset="-122"/>
              </a:rPr>
              <a:t>    所以，可</a:t>
            </a:r>
            <a:r>
              <a:rPr lang="zh-CN" altLang="en-US" sz="2000" cap="small" dirty="0">
                <a:solidFill>
                  <a:schemeClr val="bg1"/>
                </a:solidFill>
                <a:latin typeface="微软雅黑" panose="020B0503020204020204" charset="-122"/>
                <a:ea typeface="微软雅黑" panose="020B0503020204020204" charset="-122"/>
              </a:rPr>
              <a:t>分配</a:t>
            </a:r>
            <a:r>
              <a:rPr lang="en-US" altLang="zh-CN" sz="2000" cap="small" dirty="0">
                <a:solidFill>
                  <a:schemeClr val="bg1"/>
                </a:solidFill>
                <a:latin typeface="微软雅黑" panose="020B0503020204020204" charset="-122"/>
                <a:ea typeface="微软雅黑" panose="020B0503020204020204" charset="-122"/>
              </a:rPr>
              <a:t>IP</a:t>
            </a:r>
            <a:r>
              <a:rPr lang="zh-CN" altLang="en-US" sz="2000" cap="small" dirty="0">
                <a:solidFill>
                  <a:schemeClr val="bg1"/>
                </a:solidFill>
                <a:latin typeface="微软雅黑" panose="020B0503020204020204" charset="-122"/>
                <a:ea typeface="微软雅黑" panose="020B0503020204020204" charset="-122"/>
              </a:rPr>
              <a:t>地址</a:t>
            </a:r>
            <a:r>
              <a:rPr lang="zh-CN" altLang="en-US" sz="2000" cap="small" dirty="0" smtClean="0">
                <a:solidFill>
                  <a:schemeClr val="bg1"/>
                </a:solidFill>
                <a:latin typeface="微软雅黑" panose="020B0503020204020204" charset="-122"/>
                <a:ea typeface="微软雅黑" panose="020B0503020204020204" charset="-122"/>
              </a:rPr>
              <a:t>总数：</a:t>
            </a:r>
            <a:r>
              <a:rPr lang="en-US" altLang="zh-CN" sz="2000" cap="all" dirty="0" err="1">
                <a:solidFill>
                  <a:schemeClr val="bg1"/>
                </a:solidFill>
                <a:latin typeface="微软雅黑" panose="020B0503020204020204" charset="-122"/>
                <a:ea typeface="微软雅黑" panose="020B0503020204020204" charset="-122"/>
              </a:rPr>
              <a:t>Ip</a:t>
            </a:r>
            <a:r>
              <a:rPr lang="zh-CN" altLang="en-US" sz="2000" cap="all" dirty="0">
                <a:solidFill>
                  <a:schemeClr val="bg1"/>
                </a:solidFill>
                <a:latin typeface="微软雅黑" panose="020B0503020204020204" charset="-122"/>
                <a:ea typeface="微软雅黑" panose="020B0503020204020204" charset="-122"/>
              </a:rPr>
              <a:t>地址</a:t>
            </a:r>
            <a:r>
              <a:rPr lang="zh-CN" altLang="en-US" sz="2000" cap="all" dirty="0" smtClean="0">
                <a:solidFill>
                  <a:schemeClr val="bg1"/>
                </a:solidFill>
                <a:latin typeface="微软雅黑" panose="020B0503020204020204" charset="-122"/>
                <a:ea typeface="微软雅黑" panose="020B0503020204020204" charset="-122"/>
              </a:rPr>
              <a:t>总数</a:t>
            </a:r>
            <a:r>
              <a:rPr lang="en-US" altLang="zh-CN" sz="2000" cap="small" dirty="0" smtClean="0">
                <a:solidFill>
                  <a:schemeClr val="bg1"/>
                </a:solidFill>
                <a:latin typeface="微软雅黑" panose="020B0503020204020204" charset="-122"/>
                <a:ea typeface="微软雅黑" panose="020B0503020204020204" charset="-122"/>
              </a:rPr>
              <a:t>-2</a:t>
            </a:r>
            <a:endParaRPr lang="en-US" altLang="zh-CN" sz="2000" cap="all"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2161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384427" y="765175"/>
            <a:ext cx="9826117" cy="3970318"/>
          </a:xfrm>
          <a:prstGeom prst="rect">
            <a:avLst/>
          </a:prstGeom>
          <a:noFill/>
        </p:spPr>
        <p:txBody>
          <a:bodyPr wrap="square" rtlCol="0">
            <a:spAutoFit/>
          </a:bodyPr>
          <a:lstStyle/>
          <a:p>
            <a:pPr fontAlgn="auto">
              <a:lnSpc>
                <a:spcPct val="150000"/>
              </a:lnSpc>
            </a:pPr>
            <a:r>
              <a:rPr sz="2400" b="1" dirty="0" smtClean="0">
                <a:solidFill>
                  <a:schemeClr val="tx1"/>
                </a:solidFill>
                <a:latin typeface="微软雅黑" panose="020B0503020204020204" charset="-122"/>
                <a:ea typeface="微软雅黑" panose="020B0503020204020204" charset="-122"/>
              </a:rPr>
              <a:t>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a:t>
            </a:r>
            <a:r>
              <a:rPr sz="2400" dirty="0" smtClean="0">
                <a:solidFill>
                  <a:schemeClr val="tx1"/>
                </a:solidFill>
                <a:latin typeface="微软雅黑" panose="020B0503020204020204" charset="-122"/>
                <a:ea typeface="微软雅黑" panose="020B0503020204020204" charset="-122"/>
              </a:rPr>
              <a:t>子网掩码是255.255.255.192</a:t>
            </a:r>
            <a:r>
              <a:rPr sz="2400" dirty="0">
                <a:solidFill>
                  <a:schemeClr val="tx1"/>
                </a:solidFill>
                <a:latin typeface="微软雅黑" panose="020B0503020204020204" charset="-122"/>
                <a:ea typeface="微软雅黑" panose="020B0503020204020204" charset="-122"/>
              </a:rPr>
              <a:t>。</a:t>
            </a:r>
          </a:p>
          <a:p>
            <a:pPr fontAlgn="auto">
              <a:lnSpc>
                <a:spcPct val="150000"/>
              </a:lnSpc>
            </a:pPr>
            <a:r>
              <a:rPr sz="2400" dirty="0">
                <a:solidFill>
                  <a:schemeClr val="tx1"/>
                </a:solidFill>
                <a:latin typeface="微软雅黑" panose="020B0503020204020204" charset="-122"/>
                <a:ea typeface="微软雅黑" panose="020B0503020204020204" charset="-122"/>
              </a:rPr>
              <a:t>1. 那么该子网的子网地址是什么? </a:t>
            </a:r>
          </a:p>
          <a:p>
            <a:pPr fontAlgn="auto">
              <a:lnSpc>
                <a:spcPct val="150000"/>
              </a:lnSpc>
            </a:pPr>
            <a:r>
              <a:rPr sz="2400" dirty="0" smtClean="0">
                <a:solidFill>
                  <a:schemeClr val="tx1"/>
                </a:solidFill>
                <a:latin typeface="微软雅黑" panose="020B0503020204020204" charset="-122"/>
                <a:ea typeface="微软雅黑" panose="020B0503020204020204" charset="-122"/>
              </a:rPr>
              <a:t>2</a:t>
            </a:r>
            <a:r>
              <a:rPr sz="2400" dirty="0">
                <a:solidFill>
                  <a:schemeClr val="tx1"/>
                </a:solidFill>
                <a:latin typeface="微软雅黑" panose="020B0503020204020204" charset="-122"/>
                <a:ea typeface="微软雅黑" panose="020B0503020204020204" charset="-122"/>
              </a:rPr>
              <a:t>. 直接广播地址是什么?</a:t>
            </a:r>
          </a:p>
          <a:p>
            <a:pPr fontAlgn="auto">
              <a:lnSpc>
                <a:spcPct val="150000"/>
              </a:lnSpc>
            </a:pPr>
            <a:r>
              <a:rPr sz="2400" dirty="0" smtClean="0">
                <a:solidFill>
                  <a:schemeClr val="tx1"/>
                </a:solidFill>
                <a:latin typeface="微软雅黑" panose="020B0503020204020204" charset="-122"/>
                <a:ea typeface="微软雅黑" panose="020B0503020204020204" charset="-122"/>
              </a:rPr>
              <a:t>3</a:t>
            </a:r>
            <a:r>
              <a:rPr sz="2400" dirty="0">
                <a:solidFill>
                  <a:schemeClr val="tx1"/>
                </a:solidFill>
                <a:latin typeface="微软雅黑" panose="020B0503020204020204" charset="-122"/>
                <a:ea typeface="微软雅黑" panose="020B0503020204020204" charset="-122"/>
              </a:rPr>
              <a:t>. 该子网IP地址总数是多少?</a:t>
            </a:r>
          </a:p>
          <a:p>
            <a:pPr fontAlgn="auto">
              <a:lnSpc>
                <a:spcPct val="150000"/>
              </a:lnSpc>
            </a:pPr>
            <a:r>
              <a:rPr sz="2400" dirty="0" smtClean="0">
                <a:solidFill>
                  <a:schemeClr val="tx1"/>
                </a:solidFill>
                <a:latin typeface="微软雅黑" panose="020B0503020204020204" charset="-122"/>
                <a:ea typeface="微软雅黑" panose="020B0503020204020204" charset="-122"/>
              </a:rPr>
              <a:t>4</a:t>
            </a:r>
            <a:r>
              <a:rPr sz="2400" dirty="0">
                <a:solidFill>
                  <a:schemeClr val="tx1"/>
                </a:solidFill>
                <a:latin typeface="微软雅黑" panose="020B0503020204020204" charset="-122"/>
                <a:ea typeface="微软雅黑" panose="020B0503020204020204" charset="-122"/>
              </a:rPr>
              <a:t>. 该子网的可分配IP地址数是多少</a:t>
            </a:r>
            <a:r>
              <a:rPr sz="2400" dirty="0" smtClean="0">
                <a:solidFill>
                  <a:schemeClr val="tx1"/>
                </a:solidFill>
                <a:latin typeface="微软雅黑" panose="020B0503020204020204" charset="-122"/>
                <a:ea typeface="微软雅黑" panose="020B0503020204020204" charset="-122"/>
              </a:rPr>
              <a:t>?</a:t>
            </a:r>
            <a:endParaRPr sz="2400"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97031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7"/>
          <p:cNvSpPr txBox="1"/>
          <p:nvPr/>
        </p:nvSpPr>
        <p:spPr>
          <a:xfrm>
            <a:off x="637540" y="460375"/>
            <a:ext cx="10918825" cy="1753235"/>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练习：</a:t>
            </a: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发送一个总长度为</a:t>
            </a:r>
            <a:r>
              <a:rPr lang="en-US" altLang="zh-CN" sz="2400">
                <a:latin typeface="微软雅黑" panose="020B0503020204020204" charset="-122"/>
                <a:ea typeface="微软雅黑" panose="020B0503020204020204" charset="-122"/>
                <a:cs typeface="微软雅黑" panose="020B0503020204020204" charset="-122"/>
              </a:rPr>
              <a:t>5000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求：分片；</a:t>
            </a:r>
            <a:r>
              <a:rPr lang="zh-CN" altLang="en-US" sz="2400">
                <a:latin typeface="微软雅黑" panose="020B0503020204020204" charset="-122"/>
                <a:ea typeface="微软雅黑" panose="020B0503020204020204" charset="-122"/>
                <a:cs typeface="微软雅黑" panose="020B0503020204020204" charset="-122"/>
                <a:sym typeface="+mn-ea"/>
              </a:rPr>
              <a:t>每片总长度；</a:t>
            </a:r>
            <a:r>
              <a:rPr lang="en-US" altLang="zh-CN" sz="2400">
                <a:latin typeface="微软雅黑" panose="020B0503020204020204" charset="-122"/>
                <a:ea typeface="微软雅黑" panose="020B0503020204020204" charset="-122"/>
                <a:cs typeface="微软雅黑" panose="020B0503020204020204" charset="-122"/>
                <a:sym typeface="+mn-ea"/>
              </a:rPr>
              <a:t>DF</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MF</a:t>
            </a:r>
            <a:r>
              <a:rPr lang="zh-CN" altLang="en-US" sz="2400">
                <a:latin typeface="微软雅黑" panose="020B0503020204020204" charset="-122"/>
                <a:ea typeface="微软雅黑" panose="020B0503020204020204" charset="-122"/>
                <a:cs typeface="微软雅黑" panose="020B0503020204020204" charset="-122"/>
                <a:sym typeface="+mn-ea"/>
              </a:rPr>
              <a:t>标志；</a:t>
            </a:r>
            <a:r>
              <a:rPr lang="zh-CN" altLang="en-US" sz="2400">
                <a:sym typeface="+mn-ea"/>
              </a:rPr>
              <a:t>封装原</a:t>
            </a:r>
            <a:r>
              <a:rPr lang="en-US" altLang="zh-CN" sz="2400">
                <a:sym typeface="+mn-ea"/>
              </a:rPr>
              <a:t>IP</a:t>
            </a:r>
            <a:r>
              <a:rPr lang="zh-CN" altLang="en-US" sz="2400">
                <a:sym typeface="+mn-ea"/>
              </a:rPr>
              <a:t>数据报中的字节数；片偏移量。</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3" name="表格 2"/>
          <p:cNvGraphicFramePr/>
          <p:nvPr>
            <p:extLst>
              <p:ext uri="{D42A27DB-BD31-4B8C-83A1-F6EECF244321}">
                <p14:modId xmlns:p14="http://schemas.microsoft.com/office/powerpoint/2010/main" val="1471866647"/>
              </p:ext>
            </p:extLst>
          </p:nvPr>
        </p:nvGraphicFramePr>
        <p:xfrm>
          <a:off x="637540" y="2865120"/>
          <a:ext cx="10924328" cy="1981200"/>
        </p:xfrm>
        <a:graphic>
          <a:graphicData uri="http://schemas.openxmlformats.org/drawingml/2006/table">
            <a:tbl>
              <a:tblPr firstRow="1" bandRow="1">
                <a:tableStyleId>{5940675A-B579-460E-94D1-54222C63F5DA}</a:tableStyleId>
              </a:tblPr>
              <a:tblGrid>
                <a:gridCol w="903287"/>
                <a:gridCol w="2557203"/>
                <a:gridCol w="1180101"/>
                <a:gridCol w="1021107"/>
                <a:gridCol w="1021108"/>
                <a:gridCol w="4241522"/>
              </a:tblGrid>
              <a:tr h="381000">
                <a:tc>
                  <a:txBody>
                    <a:bodyPr/>
                    <a:lstStyle/>
                    <a:p>
                      <a:pPr algn="ctr">
                        <a:buNone/>
                      </a:pPr>
                      <a:r>
                        <a:rPr lang="zh-CN" altLang="en-US" sz="2000"/>
                        <a:t>片</a:t>
                      </a:r>
                    </a:p>
                  </a:txBody>
                  <a:tcPr anchor="ctr"/>
                </a:tc>
                <a:tc>
                  <a:txBody>
                    <a:bodyPr/>
                    <a:lstStyle/>
                    <a:p>
                      <a:pPr algn="ctr">
                        <a:buNone/>
                      </a:pPr>
                      <a:r>
                        <a:rPr lang="zh-CN" altLang="en-US" sz="2000"/>
                        <a:t>总长度</a:t>
                      </a:r>
                      <a:r>
                        <a:rPr lang="en-US" altLang="zh-CN" sz="2000"/>
                        <a:t>/</a:t>
                      </a:r>
                      <a:r>
                        <a:rPr lang="zh-CN" altLang="en-US" sz="2000"/>
                        <a:t>字节</a:t>
                      </a:r>
                    </a:p>
                  </a:txBody>
                  <a:tcPr anchor="ctr"/>
                </a:tc>
                <a:tc>
                  <a:txBody>
                    <a:bodyPr/>
                    <a:lstStyle/>
                    <a:p>
                      <a:pPr algn="ctr">
                        <a:buNone/>
                      </a:pPr>
                      <a:r>
                        <a:rPr lang="zh-CN" altLang="en-US" sz="2000"/>
                        <a:t>片偏移</a:t>
                      </a:r>
                    </a:p>
                  </a:txBody>
                  <a:tcPr anchor="ctr"/>
                </a:tc>
                <a:tc>
                  <a:txBody>
                    <a:bodyPr/>
                    <a:lstStyle/>
                    <a:p>
                      <a:pPr algn="ctr">
                        <a:buNone/>
                      </a:pPr>
                      <a:r>
                        <a:rPr lang="en-US" altLang="zh-CN" sz="2000"/>
                        <a:t>DF</a:t>
                      </a:r>
                    </a:p>
                  </a:txBody>
                  <a:tcPr anchor="ctr"/>
                </a:tc>
                <a:tc>
                  <a:txBody>
                    <a:bodyPr/>
                    <a:lstStyle/>
                    <a:p>
                      <a:pPr algn="ctr">
                        <a:buNone/>
                      </a:pPr>
                      <a:r>
                        <a:rPr lang="en-US" altLang="zh-CN" sz="2000"/>
                        <a:t>MF</a:t>
                      </a:r>
                    </a:p>
                  </a:txBody>
                  <a:tcPr anchor="ctr"/>
                </a:tc>
                <a:tc>
                  <a:txBody>
                    <a:bodyPr/>
                    <a:lstStyle/>
                    <a:p>
                      <a:pPr algn="ctr">
                        <a:buNone/>
                      </a:pPr>
                      <a:r>
                        <a:rPr lang="zh-CN" altLang="en-US" sz="2000" dirty="0"/>
                        <a:t>封装原</a:t>
                      </a:r>
                      <a:r>
                        <a:rPr lang="en-US" altLang="zh-CN" sz="2000" dirty="0"/>
                        <a:t>IP</a:t>
                      </a:r>
                      <a:r>
                        <a:rPr lang="zh-CN" altLang="en-US" sz="2000" dirty="0"/>
                        <a:t>数据报</a:t>
                      </a:r>
                      <a:r>
                        <a:rPr lang="zh-CN" altLang="en-US" sz="2000" dirty="0" smtClean="0"/>
                        <a:t>中数据的</a:t>
                      </a:r>
                      <a:r>
                        <a:rPr lang="zh-CN" altLang="en-US" sz="2000" dirty="0"/>
                        <a:t>字节数</a:t>
                      </a:r>
                    </a:p>
                  </a:txBody>
                  <a:tcPr anchor="ctr"/>
                </a:tc>
              </a:tr>
              <a:tr h="381000">
                <a:tc>
                  <a:txBody>
                    <a:bodyPr/>
                    <a:lstStyle/>
                    <a:p>
                      <a:pPr algn="ctr">
                        <a:buNone/>
                      </a:pPr>
                      <a:r>
                        <a:rPr lang="zh-CN" altLang="en-US" sz="2000"/>
                        <a:t>第</a:t>
                      </a:r>
                      <a:r>
                        <a:rPr lang="en-US" altLang="zh-CN" sz="2000"/>
                        <a:t>1</a:t>
                      </a:r>
                      <a:r>
                        <a:rPr lang="zh-CN" altLang="en-US" sz="2000"/>
                        <a:t>片</a:t>
                      </a:r>
                    </a:p>
                  </a:txBody>
                  <a:tcPr anchor="ctr"/>
                </a:tc>
                <a:tc>
                  <a:txBody>
                    <a:bodyPr/>
                    <a:lstStyle/>
                    <a:p>
                      <a:pPr algn="ctr">
                        <a:buNone/>
                      </a:pPr>
                      <a:r>
                        <a:rPr lang="en-US" altLang="zh-CN" sz="2000"/>
                        <a:t>1500</a:t>
                      </a:r>
                    </a:p>
                  </a:txBody>
                  <a:tcPr anchor="ctr"/>
                </a:tc>
                <a:tc>
                  <a:txBody>
                    <a:bodyPr/>
                    <a:lstStyle/>
                    <a:p>
                      <a:pPr algn="ctr">
                        <a:buNone/>
                      </a:pPr>
                      <a:r>
                        <a:rPr lang="en-US" altLang="zh-CN" sz="2000"/>
                        <a:t>0</a:t>
                      </a:r>
                    </a:p>
                  </a:txBody>
                  <a:tcPr anchor="ctr"/>
                </a:tc>
                <a:tc>
                  <a:txBody>
                    <a:bodyPr/>
                    <a:lstStyle/>
                    <a:p>
                      <a:pPr algn="ctr">
                        <a:buNone/>
                      </a:pPr>
                      <a:r>
                        <a:rPr lang="en-US" altLang="zh-CN" sz="2000"/>
                        <a:t>0</a:t>
                      </a:r>
                    </a:p>
                  </a:txBody>
                  <a:tcPr anchor="ctr"/>
                </a:tc>
                <a:tc>
                  <a:txBody>
                    <a:bodyPr/>
                    <a:lstStyle/>
                    <a:p>
                      <a:pPr algn="ctr">
                        <a:buNone/>
                      </a:pPr>
                      <a:r>
                        <a:rPr lang="en-US" altLang="zh-CN" sz="2000"/>
                        <a:t>1</a:t>
                      </a:r>
                    </a:p>
                  </a:txBody>
                  <a:tcPr anchor="ctr"/>
                </a:tc>
                <a:tc>
                  <a:txBody>
                    <a:bodyPr/>
                    <a:lstStyle/>
                    <a:p>
                      <a:pPr algn="ctr">
                        <a:buNone/>
                      </a:pPr>
                      <a:r>
                        <a:rPr lang="en-US" altLang="zh-CN" sz="2000" dirty="0" smtClean="0"/>
                        <a:t>(0-1479)1480</a:t>
                      </a:r>
                      <a:r>
                        <a:rPr lang="zh-CN" altLang="en-US" sz="2000" dirty="0"/>
                        <a:t>字</a:t>
                      </a:r>
                      <a:r>
                        <a:rPr lang="zh-CN" altLang="en-US" sz="2000" dirty="0" smtClean="0"/>
                        <a:t>节</a:t>
                      </a:r>
                      <a:endParaRPr lang="zh-CN" altLang="en-US" sz="2000" dirty="0"/>
                    </a:p>
                  </a:txBody>
                  <a:tcPr anchor="ctr"/>
                </a:tc>
              </a:tr>
              <a:tr h="381000">
                <a:tc>
                  <a:txBody>
                    <a:bodyPr/>
                    <a:lstStyle/>
                    <a:p>
                      <a:pPr algn="ctr">
                        <a:buNone/>
                      </a:pPr>
                      <a:r>
                        <a:rPr lang="zh-CN" altLang="en-US" sz="2000"/>
                        <a:t>第</a:t>
                      </a:r>
                      <a:r>
                        <a:rPr lang="en-US" altLang="zh-CN" sz="2000"/>
                        <a:t>2</a:t>
                      </a:r>
                      <a:r>
                        <a:rPr lang="zh-CN" altLang="en-US" sz="2000"/>
                        <a:t>片</a:t>
                      </a:r>
                    </a:p>
                  </a:txBody>
                  <a:tcPr anchor="ctr"/>
                </a:tc>
                <a:tc>
                  <a:txBody>
                    <a:bodyPr/>
                    <a:lstStyle/>
                    <a:p>
                      <a:pPr algn="ctr">
                        <a:buNone/>
                      </a:pPr>
                      <a:r>
                        <a:rPr lang="en-US" altLang="zh-CN" sz="2000"/>
                        <a:t>1500</a:t>
                      </a:r>
                    </a:p>
                  </a:txBody>
                  <a:tcPr anchor="ctr"/>
                </a:tc>
                <a:tc>
                  <a:txBody>
                    <a:bodyPr/>
                    <a:lstStyle/>
                    <a:p>
                      <a:pPr algn="ctr">
                        <a:buNone/>
                      </a:pPr>
                      <a:r>
                        <a:rPr lang="en-US" altLang="zh-CN" sz="2000" dirty="0"/>
                        <a:t>185</a:t>
                      </a:r>
                    </a:p>
                  </a:txBody>
                  <a:tcPr anchor="ctr"/>
                </a:tc>
                <a:tc>
                  <a:txBody>
                    <a:bodyPr/>
                    <a:lstStyle/>
                    <a:p>
                      <a:pPr algn="ctr">
                        <a:buNone/>
                      </a:pPr>
                      <a:r>
                        <a:rPr lang="en-US" altLang="zh-CN" sz="2000"/>
                        <a:t>0</a:t>
                      </a:r>
                    </a:p>
                  </a:txBody>
                  <a:tcPr anchor="ctr"/>
                </a:tc>
                <a:tc>
                  <a:txBody>
                    <a:bodyPr/>
                    <a:lstStyle/>
                    <a:p>
                      <a:pPr algn="ctr">
                        <a:buNone/>
                      </a:pPr>
                      <a:r>
                        <a:rPr lang="en-US" altLang="zh-CN" sz="2000"/>
                        <a:t>1</a:t>
                      </a:r>
                    </a:p>
                  </a:txBody>
                  <a:tcPr anchor="ctr"/>
                </a:tc>
                <a:tc>
                  <a:txBody>
                    <a:bodyPr/>
                    <a:lstStyle/>
                    <a:p>
                      <a:pPr algn="ctr">
                        <a:buNone/>
                      </a:pPr>
                      <a:r>
                        <a:rPr lang="en-US" altLang="zh-CN" sz="2000" dirty="0" smtClean="0"/>
                        <a:t>(1480-2959)1480</a:t>
                      </a:r>
                      <a:r>
                        <a:rPr lang="zh-CN" altLang="en-US" sz="2000" dirty="0"/>
                        <a:t>字</a:t>
                      </a:r>
                      <a:r>
                        <a:rPr lang="zh-CN" altLang="en-US" sz="2000" dirty="0" smtClean="0"/>
                        <a:t>节</a:t>
                      </a:r>
                      <a:endParaRPr lang="zh-CN" altLang="en-US" sz="2000" dirty="0"/>
                    </a:p>
                  </a:txBody>
                  <a:tcPr anchor="ctr"/>
                </a:tc>
              </a:tr>
              <a:tr h="381000">
                <a:tc>
                  <a:txBody>
                    <a:bodyPr/>
                    <a:lstStyle/>
                    <a:p>
                      <a:pPr algn="ctr">
                        <a:buNone/>
                      </a:pPr>
                      <a:r>
                        <a:rPr lang="zh-CN" altLang="en-US" sz="2000"/>
                        <a:t>第</a:t>
                      </a:r>
                      <a:r>
                        <a:rPr lang="en-US" altLang="zh-CN" sz="2000"/>
                        <a:t>3</a:t>
                      </a:r>
                      <a:r>
                        <a:rPr lang="zh-CN" altLang="en-US" sz="2000"/>
                        <a:t>片</a:t>
                      </a:r>
                    </a:p>
                  </a:txBody>
                  <a:tcPr anchor="ctr"/>
                </a:tc>
                <a:tc>
                  <a:txBody>
                    <a:bodyPr/>
                    <a:lstStyle/>
                    <a:p>
                      <a:pPr algn="ctr">
                        <a:buNone/>
                      </a:pPr>
                      <a:r>
                        <a:rPr lang="en-US" altLang="zh-CN" sz="2000"/>
                        <a:t>1500</a:t>
                      </a:r>
                    </a:p>
                  </a:txBody>
                  <a:tcPr anchor="ctr"/>
                </a:tc>
                <a:tc>
                  <a:txBody>
                    <a:bodyPr/>
                    <a:lstStyle/>
                    <a:p>
                      <a:pPr algn="ctr">
                        <a:buNone/>
                      </a:pPr>
                      <a:r>
                        <a:rPr lang="en-US" altLang="zh-CN" sz="2000"/>
                        <a:t>370</a:t>
                      </a:r>
                    </a:p>
                  </a:txBody>
                  <a:tcPr anchor="ctr"/>
                </a:tc>
                <a:tc>
                  <a:txBody>
                    <a:bodyPr/>
                    <a:lstStyle/>
                    <a:p>
                      <a:pPr algn="ctr">
                        <a:buNone/>
                      </a:pPr>
                      <a:r>
                        <a:rPr lang="en-US" altLang="zh-CN" sz="2000"/>
                        <a:t>0</a:t>
                      </a:r>
                    </a:p>
                  </a:txBody>
                  <a:tcPr anchor="ctr"/>
                </a:tc>
                <a:tc>
                  <a:txBody>
                    <a:bodyPr/>
                    <a:lstStyle/>
                    <a:p>
                      <a:pPr algn="ctr">
                        <a:buNone/>
                      </a:pPr>
                      <a:r>
                        <a:rPr lang="en-US" altLang="zh-CN" sz="2000"/>
                        <a:t>1</a:t>
                      </a:r>
                    </a:p>
                  </a:txBody>
                  <a:tcPr anchor="ctr"/>
                </a:tc>
                <a:tc>
                  <a:txBody>
                    <a:bodyPr/>
                    <a:lstStyle/>
                    <a:p>
                      <a:pPr algn="ctr">
                        <a:buNone/>
                      </a:pPr>
                      <a:r>
                        <a:rPr lang="en-US" altLang="zh-CN" sz="2000" dirty="0" smtClean="0"/>
                        <a:t>(2960-4439)1480</a:t>
                      </a:r>
                      <a:r>
                        <a:rPr lang="zh-CN" altLang="en-US" sz="2000" dirty="0" smtClean="0"/>
                        <a:t>字节</a:t>
                      </a:r>
                      <a:endParaRPr lang="zh-CN" altLang="en-US" sz="2000" dirty="0"/>
                    </a:p>
                  </a:txBody>
                  <a:tcPr anchor="ctr"/>
                </a:tc>
              </a:tr>
              <a:tr h="381000">
                <a:tc>
                  <a:txBody>
                    <a:bodyPr/>
                    <a:lstStyle/>
                    <a:p>
                      <a:pPr algn="ctr">
                        <a:buNone/>
                      </a:pPr>
                      <a:r>
                        <a:rPr lang="zh-CN" altLang="en-US" sz="2000"/>
                        <a:t>第</a:t>
                      </a:r>
                      <a:r>
                        <a:rPr lang="en-US" altLang="zh-CN" sz="2000"/>
                        <a:t>4</a:t>
                      </a:r>
                      <a:r>
                        <a:rPr lang="zh-CN" altLang="en-US" sz="2000"/>
                        <a:t>片</a:t>
                      </a:r>
                    </a:p>
                  </a:txBody>
                  <a:tcPr anchor="ctr"/>
                </a:tc>
                <a:tc>
                  <a:txBody>
                    <a:bodyPr/>
                    <a:lstStyle/>
                    <a:p>
                      <a:pPr algn="ctr">
                        <a:buNone/>
                      </a:pPr>
                      <a:r>
                        <a:rPr lang="en-US" altLang="zh-CN" sz="2000"/>
                        <a:t>560</a:t>
                      </a:r>
                    </a:p>
                  </a:txBody>
                  <a:tcPr anchor="ctr"/>
                </a:tc>
                <a:tc>
                  <a:txBody>
                    <a:bodyPr/>
                    <a:lstStyle/>
                    <a:p>
                      <a:pPr algn="ctr">
                        <a:buNone/>
                      </a:pPr>
                      <a:r>
                        <a:rPr lang="en-US" altLang="zh-CN" sz="2000"/>
                        <a:t>555</a:t>
                      </a:r>
                    </a:p>
                  </a:txBody>
                  <a:tcPr anchor="ctr"/>
                </a:tc>
                <a:tc>
                  <a:txBody>
                    <a:bodyPr/>
                    <a:lstStyle/>
                    <a:p>
                      <a:pPr algn="ctr">
                        <a:buNone/>
                      </a:pPr>
                      <a:r>
                        <a:rPr lang="en-US" altLang="zh-CN" sz="2000"/>
                        <a:t>0</a:t>
                      </a:r>
                    </a:p>
                  </a:txBody>
                  <a:tcPr anchor="ctr"/>
                </a:tc>
                <a:tc>
                  <a:txBody>
                    <a:bodyPr/>
                    <a:lstStyle/>
                    <a:p>
                      <a:pPr algn="ctr">
                        <a:buNone/>
                      </a:pPr>
                      <a:r>
                        <a:rPr lang="en-US" altLang="zh-CN" sz="2000"/>
                        <a:t>0</a:t>
                      </a:r>
                    </a:p>
                  </a:txBody>
                  <a:tcPr anchor="ctr"/>
                </a:tc>
                <a:tc>
                  <a:txBody>
                    <a:bodyPr/>
                    <a:lstStyle/>
                    <a:p>
                      <a:pPr algn="ctr">
                        <a:buNone/>
                      </a:pPr>
                      <a:r>
                        <a:rPr lang="en-US" altLang="zh-CN" sz="2000" dirty="0" smtClean="0"/>
                        <a:t>(4440-4979)540</a:t>
                      </a:r>
                      <a:r>
                        <a:rPr lang="zh-CN" altLang="en-US" sz="2000" dirty="0" smtClean="0"/>
                        <a:t>字节</a:t>
                      </a:r>
                      <a:endParaRPr lang="zh-CN" altLang="en-US" sz="2000" dirty="0"/>
                    </a:p>
                  </a:txBody>
                  <a:tcPr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384427" y="765175"/>
            <a:ext cx="9826117" cy="2308324"/>
          </a:xfrm>
          <a:prstGeom prst="rect">
            <a:avLst/>
          </a:prstGeom>
          <a:noFill/>
        </p:spPr>
        <p:txBody>
          <a:bodyPr wrap="square" rtlCol="0">
            <a:spAutoFit/>
          </a:bodyPr>
          <a:lstStyle/>
          <a:p>
            <a:pPr fontAlgn="auto">
              <a:lnSpc>
                <a:spcPct val="150000"/>
              </a:lnSpc>
            </a:pPr>
            <a:r>
              <a:rPr sz="2400" b="1" dirty="0" smtClean="0">
                <a:solidFill>
                  <a:schemeClr val="tx1"/>
                </a:solidFill>
                <a:latin typeface="微软雅黑" panose="020B0503020204020204" charset="-122"/>
                <a:ea typeface="微软雅黑" panose="020B0503020204020204" charset="-122"/>
              </a:rPr>
              <a:t>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a:t>
            </a:r>
            <a:r>
              <a:rPr sz="2400" dirty="0" smtClean="0">
                <a:solidFill>
                  <a:schemeClr val="tx1"/>
                </a:solidFill>
                <a:latin typeface="微软雅黑" panose="020B0503020204020204" charset="-122"/>
                <a:ea typeface="微软雅黑" panose="020B0503020204020204" charset="-122"/>
              </a:rPr>
              <a:t>子网掩码是255.255.255.192</a:t>
            </a:r>
            <a:r>
              <a:rPr sz="2400" dirty="0">
                <a:solidFill>
                  <a:schemeClr val="tx1"/>
                </a:solidFill>
                <a:latin typeface="微软雅黑" panose="020B0503020204020204" charset="-122"/>
                <a:ea typeface="微软雅黑" panose="020B0503020204020204" charset="-122"/>
              </a:rPr>
              <a:t>。</a:t>
            </a:r>
          </a:p>
          <a:p>
            <a:pPr fontAlgn="auto">
              <a:lnSpc>
                <a:spcPct val="150000"/>
              </a:lnSpc>
            </a:pPr>
            <a:r>
              <a:rPr lang="en-US" altLang="zh-CN" sz="2400" dirty="0">
                <a:latin typeface="微软雅黑" panose="020B0503020204020204" charset="-122"/>
                <a:ea typeface="微软雅黑" panose="020B0503020204020204" charset="-122"/>
              </a:rPr>
              <a:t>1. </a:t>
            </a:r>
            <a:r>
              <a:rPr lang="zh-CN" altLang="en-US" sz="2400" dirty="0">
                <a:latin typeface="微软雅黑" panose="020B0503020204020204" charset="-122"/>
                <a:ea typeface="微软雅黑" panose="020B0503020204020204" charset="-122"/>
              </a:rPr>
              <a:t>那么该子网的子网地址是什么</a:t>
            </a:r>
            <a:r>
              <a:rPr lang="en-US" altLang="zh-CN" sz="2400" dirty="0">
                <a:latin typeface="微软雅黑" panose="020B0503020204020204" charset="-122"/>
                <a:ea typeface="微软雅黑" panose="020B0503020204020204" charset="-122"/>
              </a:rPr>
              <a:t>? </a:t>
            </a:r>
          </a:p>
        </p:txBody>
      </p:sp>
    </p:spTree>
    <p:extLst>
      <p:ext uri="{BB962C8B-B14F-4D97-AF65-F5344CB8AC3E}">
        <p14:creationId xmlns:p14="http://schemas.microsoft.com/office/powerpoint/2010/main" val="714039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384427" y="765175"/>
            <a:ext cx="9826117" cy="2308324"/>
          </a:xfrm>
          <a:prstGeom prst="rect">
            <a:avLst/>
          </a:prstGeom>
          <a:noFill/>
        </p:spPr>
        <p:txBody>
          <a:bodyPr wrap="square" rtlCol="0">
            <a:spAutoFit/>
          </a:bodyPr>
          <a:lstStyle/>
          <a:p>
            <a:pPr fontAlgn="auto">
              <a:lnSpc>
                <a:spcPct val="150000"/>
              </a:lnSpc>
            </a:pPr>
            <a:r>
              <a:rPr sz="2400" b="1" dirty="0" smtClean="0">
                <a:solidFill>
                  <a:schemeClr val="tx1"/>
                </a:solidFill>
                <a:latin typeface="微软雅黑" panose="020B0503020204020204" charset="-122"/>
                <a:ea typeface="微软雅黑" panose="020B0503020204020204" charset="-122"/>
              </a:rPr>
              <a:t>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a:t>
            </a:r>
            <a:r>
              <a:rPr sz="2400" dirty="0" smtClean="0">
                <a:solidFill>
                  <a:schemeClr val="tx1"/>
                </a:solidFill>
                <a:latin typeface="微软雅黑" panose="020B0503020204020204" charset="-122"/>
                <a:ea typeface="微软雅黑" panose="020B0503020204020204" charset="-122"/>
              </a:rPr>
              <a:t>子网掩码是255.255.255.192</a:t>
            </a:r>
            <a:r>
              <a:rPr sz="2400" dirty="0">
                <a:solidFill>
                  <a:schemeClr val="tx1"/>
                </a:solidFill>
                <a:latin typeface="微软雅黑" panose="020B0503020204020204" charset="-122"/>
                <a:ea typeface="微软雅黑" panose="020B0503020204020204" charset="-122"/>
              </a:rPr>
              <a:t>。</a:t>
            </a:r>
          </a:p>
          <a:p>
            <a:pPr fontAlgn="auto">
              <a:lnSpc>
                <a:spcPct val="150000"/>
              </a:lnSpc>
            </a:pPr>
            <a:r>
              <a:rPr lang="en-US" altLang="zh-CN" sz="2400" dirty="0">
                <a:latin typeface="微软雅黑" panose="020B0503020204020204" charset="-122"/>
                <a:ea typeface="微软雅黑" panose="020B0503020204020204" charset="-122"/>
              </a:rPr>
              <a:t>1. </a:t>
            </a:r>
            <a:r>
              <a:rPr lang="zh-CN" altLang="en-US" sz="2400" dirty="0">
                <a:latin typeface="微软雅黑" panose="020B0503020204020204" charset="-122"/>
                <a:ea typeface="微软雅黑" panose="020B0503020204020204" charset="-122"/>
              </a:rPr>
              <a:t>那么该子网的子网地址是什么</a:t>
            </a:r>
            <a:r>
              <a:rPr lang="en-US" altLang="zh-CN" sz="2400" dirty="0">
                <a:latin typeface="微软雅黑" panose="020B0503020204020204" charset="-122"/>
                <a:ea typeface="微软雅黑" panose="020B0503020204020204" charset="-122"/>
              </a:rPr>
              <a:t>? </a:t>
            </a:r>
          </a:p>
        </p:txBody>
      </p:sp>
      <p:graphicFrame>
        <p:nvGraphicFramePr>
          <p:cNvPr id="2" name="表格 1"/>
          <p:cNvGraphicFramePr>
            <a:graphicFrameLocks noGrp="1"/>
          </p:cNvGraphicFramePr>
          <p:nvPr>
            <p:extLst>
              <p:ext uri="{D42A27DB-BD31-4B8C-83A1-F6EECF244321}">
                <p14:modId xmlns:p14="http://schemas.microsoft.com/office/powerpoint/2010/main" val="332480412"/>
              </p:ext>
            </p:extLst>
          </p:nvPr>
        </p:nvGraphicFramePr>
        <p:xfrm>
          <a:off x="19319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45834990"/>
              </p:ext>
            </p:extLst>
          </p:nvPr>
        </p:nvGraphicFramePr>
        <p:xfrm>
          <a:off x="41989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7623749"/>
              </p:ext>
            </p:extLst>
          </p:nvPr>
        </p:nvGraphicFramePr>
        <p:xfrm>
          <a:off x="64658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88418780"/>
              </p:ext>
            </p:extLst>
          </p:nvPr>
        </p:nvGraphicFramePr>
        <p:xfrm>
          <a:off x="87328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3" name="矩形 2"/>
          <p:cNvSpPr/>
          <p:nvPr/>
        </p:nvSpPr>
        <p:spPr>
          <a:xfrm>
            <a:off x="641685" y="3145338"/>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173239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384427" y="765175"/>
            <a:ext cx="9826117" cy="2308324"/>
          </a:xfrm>
          <a:prstGeom prst="rect">
            <a:avLst/>
          </a:prstGeom>
          <a:noFill/>
        </p:spPr>
        <p:txBody>
          <a:bodyPr wrap="square" rtlCol="0">
            <a:spAutoFit/>
          </a:bodyPr>
          <a:lstStyle/>
          <a:p>
            <a:pPr fontAlgn="auto">
              <a:lnSpc>
                <a:spcPct val="150000"/>
              </a:lnSpc>
            </a:pPr>
            <a:r>
              <a:rPr sz="2400" b="1" dirty="0" smtClean="0">
                <a:solidFill>
                  <a:schemeClr val="tx1"/>
                </a:solidFill>
                <a:latin typeface="微软雅黑" panose="020B0503020204020204" charset="-122"/>
                <a:ea typeface="微软雅黑" panose="020B0503020204020204" charset="-122"/>
              </a:rPr>
              <a:t>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a:t>
            </a:r>
            <a:r>
              <a:rPr sz="2400" dirty="0" smtClean="0">
                <a:solidFill>
                  <a:schemeClr val="tx1"/>
                </a:solidFill>
                <a:latin typeface="微软雅黑" panose="020B0503020204020204" charset="-122"/>
                <a:ea typeface="微软雅黑" panose="020B0503020204020204" charset="-122"/>
              </a:rPr>
              <a:t>子网掩码是255.255.255.192</a:t>
            </a:r>
            <a:r>
              <a:rPr sz="2400" dirty="0">
                <a:solidFill>
                  <a:schemeClr val="tx1"/>
                </a:solidFill>
                <a:latin typeface="微软雅黑" panose="020B0503020204020204" charset="-122"/>
                <a:ea typeface="微软雅黑" panose="020B0503020204020204" charset="-122"/>
              </a:rPr>
              <a:t>。</a:t>
            </a:r>
          </a:p>
          <a:p>
            <a:pPr fontAlgn="auto">
              <a:lnSpc>
                <a:spcPct val="150000"/>
              </a:lnSpc>
            </a:pPr>
            <a:r>
              <a:rPr lang="en-US" altLang="zh-CN" sz="2400" dirty="0">
                <a:latin typeface="微软雅黑" panose="020B0503020204020204" charset="-122"/>
                <a:ea typeface="微软雅黑" panose="020B0503020204020204" charset="-122"/>
              </a:rPr>
              <a:t>1. </a:t>
            </a:r>
            <a:r>
              <a:rPr lang="zh-CN" altLang="en-US" sz="2400" dirty="0">
                <a:latin typeface="微软雅黑" panose="020B0503020204020204" charset="-122"/>
                <a:ea typeface="微软雅黑" panose="020B0503020204020204" charset="-122"/>
              </a:rPr>
              <a:t>那么该子网的子网地址是什么</a:t>
            </a:r>
            <a:r>
              <a:rPr lang="en-US" altLang="zh-CN" sz="2400" dirty="0">
                <a:latin typeface="微软雅黑" panose="020B0503020204020204" charset="-122"/>
                <a:ea typeface="微软雅黑" panose="020B0503020204020204" charset="-122"/>
              </a:rPr>
              <a:t>? </a:t>
            </a:r>
          </a:p>
        </p:txBody>
      </p:sp>
      <p:graphicFrame>
        <p:nvGraphicFramePr>
          <p:cNvPr id="2" name="表格 1"/>
          <p:cNvGraphicFramePr>
            <a:graphicFrameLocks noGrp="1"/>
          </p:cNvGraphicFramePr>
          <p:nvPr>
            <p:extLst>
              <p:ext uri="{D42A27DB-BD31-4B8C-83A1-F6EECF244321}">
                <p14:modId xmlns:p14="http://schemas.microsoft.com/office/powerpoint/2010/main" val="332480412"/>
              </p:ext>
            </p:extLst>
          </p:nvPr>
        </p:nvGraphicFramePr>
        <p:xfrm>
          <a:off x="19319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45834990"/>
              </p:ext>
            </p:extLst>
          </p:nvPr>
        </p:nvGraphicFramePr>
        <p:xfrm>
          <a:off x="41989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7623749"/>
              </p:ext>
            </p:extLst>
          </p:nvPr>
        </p:nvGraphicFramePr>
        <p:xfrm>
          <a:off x="64658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88418780"/>
              </p:ext>
            </p:extLst>
          </p:nvPr>
        </p:nvGraphicFramePr>
        <p:xfrm>
          <a:off x="87328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3" name="矩形 2"/>
          <p:cNvSpPr/>
          <p:nvPr/>
        </p:nvSpPr>
        <p:spPr>
          <a:xfrm>
            <a:off x="641685" y="3145338"/>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255430901"/>
              </p:ext>
            </p:extLst>
          </p:nvPr>
        </p:nvGraphicFramePr>
        <p:xfrm>
          <a:off x="193199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32873256"/>
              </p:ext>
            </p:extLst>
          </p:nvPr>
        </p:nvGraphicFramePr>
        <p:xfrm>
          <a:off x="419894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54666393"/>
              </p:ext>
            </p:extLst>
          </p:nvPr>
        </p:nvGraphicFramePr>
        <p:xfrm>
          <a:off x="646589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51736032"/>
              </p:ext>
            </p:extLst>
          </p:nvPr>
        </p:nvGraphicFramePr>
        <p:xfrm>
          <a:off x="873284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2" name="矩形 11"/>
          <p:cNvSpPr/>
          <p:nvPr/>
        </p:nvSpPr>
        <p:spPr>
          <a:xfrm>
            <a:off x="641685" y="3819735"/>
            <a:ext cx="1148222" cy="458908"/>
          </a:xfrm>
          <a:prstGeom prst="rect">
            <a:avLst/>
          </a:prstGeom>
        </p:spPr>
        <p:txBody>
          <a:bodyPr wrap="square">
            <a:spAutoFit/>
          </a:bodyPr>
          <a:lstStyle/>
          <a:p>
            <a:pPr fontAlgn="auto">
              <a:lnSpc>
                <a:spcPct val="150000"/>
              </a:lnSpc>
            </a:pPr>
            <a:r>
              <a:rPr lang="zh-CN" altLang="en-US" dirty="0" smtClean="0">
                <a:latin typeface="微软雅黑" panose="020B0503020204020204" charset="-122"/>
                <a:ea typeface="微软雅黑" panose="020B0503020204020204" charset="-122"/>
              </a:rPr>
              <a:t>主机</a:t>
            </a:r>
            <a:r>
              <a:rPr lang="en-US" altLang="zh-CN" dirty="0" smtClean="0">
                <a:latin typeface="微软雅黑" panose="020B0503020204020204" charset="-122"/>
                <a:ea typeface="微软雅黑" panose="020B0503020204020204" charset="-122"/>
              </a:rPr>
              <a:t>IP</a:t>
            </a:r>
            <a:endParaRPr lang="en-US" altLang="zh-CN"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80731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384427" y="765175"/>
            <a:ext cx="9826117" cy="2308324"/>
          </a:xfrm>
          <a:prstGeom prst="rect">
            <a:avLst/>
          </a:prstGeom>
          <a:noFill/>
        </p:spPr>
        <p:txBody>
          <a:bodyPr wrap="square" rtlCol="0">
            <a:spAutoFit/>
          </a:bodyPr>
          <a:lstStyle/>
          <a:p>
            <a:pPr fontAlgn="auto">
              <a:lnSpc>
                <a:spcPct val="150000"/>
              </a:lnSpc>
            </a:pPr>
            <a:r>
              <a:rPr sz="2400" b="1" dirty="0" smtClean="0">
                <a:solidFill>
                  <a:schemeClr val="tx1"/>
                </a:solidFill>
                <a:latin typeface="微软雅黑" panose="020B0503020204020204" charset="-122"/>
                <a:ea typeface="微软雅黑" panose="020B0503020204020204" charset="-122"/>
              </a:rPr>
              <a:t>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a:t>
            </a:r>
            <a:r>
              <a:rPr sz="2400" dirty="0" smtClean="0">
                <a:solidFill>
                  <a:schemeClr val="tx1"/>
                </a:solidFill>
                <a:latin typeface="微软雅黑" panose="020B0503020204020204" charset="-122"/>
                <a:ea typeface="微软雅黑" panose="020B0503020204020204" charset="-122"/>
              </a:rPr>
              <a:t>子网掩码是255.255.255.192</a:t>
            </a:r>
            <a:r>
              <a:rPr sz="2400" dirty="0">
                <a:solidFill>
                  <a:schemeClr val="tx1"/>
                </a:solidFill>
                <a:latin typeface="微软雅黑" panose="020B0503020204020204" charset="-122"/>
                <a:ea typeface="微软雅黑" panose="020B0503020204020204" charset="-122"/>
              </a:rPr>
              <a:t>。</a:t>
            </a:r>
          </a:p>
          <a:p>
            <a:pPr fontAlgn="auto">
              <a:lnSpc>
                <a:spcPct val="150000"/>
              </a:lnSpc>
            </a:pPr>
            <a:r>
              <a:rPr lang="en-US" altLang="zh-CN" sz="2400" dirty="0">
                <a:latin typeface="微软雅黑" panose="020B0503020204020204" charset="-122"/>
                <a:ea typeface="微软雅黑" panose="020B0503020204020204" charset="-122"/>
              </a:rPr>
              <a:t>1. </a:t>
            </a:r>
            <a:r>
              <a:rPr lang="zh-CN" altLang="en-US" sz="2400" dirty="0">
                <a:latin typeface="微软雅黑" panose="020B0503020204020204" charset="-122"/>
                <a:ea typeface="微软雅黑" panose="020B0503020204020204" charset="-122"/>
              </a:rPr>
              <a:t>那么该子网的子网地址是什么</a:t>
            </a:r>
            <a:r>
              <a:rPr lang="en-US" altLang="zh-CN" sz="2400" dirty="0">
                <a:latin typeface="微软雅黑" panose="020B0503020204020204" charset="-122"/>
                <a:ea typeface="微软雅黑" panose="020B0503020204020204" charset="-122"/>
              </a:rPr>
              <a:t>? </a:t>
            </a:r>
          </a:p>
        </p:txBody>
      </p:sp>
      <p:graphicFrame>
        <p:nvGraphicFramePr>
          <p:cNvPr id="2" name="表格 1"/>
          <p:cNvGraphicFramePr>
            <a:graphicFrameLocks noGrp="1"/>
          </p:cNvGraphicFramePr>
          <p:nvPr>
            <p:extLst>
              <p:ext uri="{D42A27DB-BD31-4B8C-83A1-F6EECF244321}">
                <p14:modId xmlns:p14="http://schemas.microsoft.com/office/powerpoint/2010/main" val="332480412"/>
              </p:ext>
            </p:extLst>
          </p:nvPr>
        </p:nvGraphicFramePr>
        <p:xfrm>
          <a:off x="19319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45834990"/>
              </p:ext>
            </p:extLst>
          </p:nvPr>
        </p:nvGraphicFramePr>
        <p:xfrm>
          <a:off x="41989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7623749"/>
              </p:ext>
            </p:extLst>
          </p:nvPr>
        </p:nvGraphicFramePr>
        <p:xfrm>
          <a:off x="64658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88418780"/>
              </p:ext>
            </p:extLst>
          </p:nvPr>
        </p:nvGraphicFramePr>
        <p:xfrm>
          <a:off x="87328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3" name="矩形 2"/>
          <p:cNvSpPr/>
          <p:nvPr/>
        </p:nvSpPr>
        <p:spPr>
          <a:xfrm>
            <a:off x="641685" y="3145338"/>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255430901"/>
              </p:ext>
            </p:extLst>
          </p:nvPr>
        </p:nvGraphicFramePr>
        <p:xfrm>
          <a:off x="193199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32873256"/>
              </p:ext>
            </p:extLst>
          </p:nvPr>
        </p:nvGraphicFramePr>
        <p:xfrm>
          <a:off x="419894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54666393"/>
              </p:ext>
            </p:extLst>
          </p:nvPr>
        </p:nvGraphicFramePr>
        <p:xfrm>
          <a:off x="646589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51736032"/>
              </p:ext>
            </p:extLst>
          </p:nvPr>
        </p:nvGraphicFramePr>
        <p:xfrm>
          <a:off x="873284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2" name="矩形 11"/>
          <p:cNvSpPr/>
          <p:nvPr/>
        </p:nvSpPr>
        <p:spPr>
          <a:xfrm>
            <a:off x="641685" y="3819735"/>
            <a:ext cx="1148222" cy="458908"/>
          </a:xfrm>
          <a:prstGeom prst="rect">
            <a:avLst/>
          </a:prstGeom>
        </p:spPr>
        <p:txBody>
          <a:bodyPr wrap="square">
            <a:spAutoFit/>
          </a:bodyPr>
          <a:lstStyle/>
          <a:p>
            <a:pPr fontAlgn="auto">
              <a:lnSpc>
                <a:spcPct val="150000"/>
              </a:lnSpc>
            </a:pPr>
            <a:r>
              <a:rPr lang="zh-CN" altLang="en-US" dirty="0" smtClean="0">
                <a:latin typeface="微软雅黑" panose="020B0503020204020204" charset="-122"/>
                <a:ea typeface="微软雅黑" panose="020B0503020204020204" charset="-122"/>
              </a:rPr>
              <a:t>主机</a:t>
            </a:r>
            <a:r>
              <a:rPr lang="en-US" altLang="zh-CN" dirty="0" smtClean="0">
                <a:latin typeface="微软雅黑" panose="020B0503020204020204" charset="-122"/>
                <a:ea typeface="微软雅黑" panose="020B0503020204020204" charset="-122"/>
              </a:rPr>
              <a:t>IP</a:t>
            </a:r>
            <a:endParaRPr lang="en-US" altLang="zh-CN" dirty="0">
              <a:latin typeface="微软雅黑" panose="020B0503020204020204" charset="-122"/>
              <a:ea typeface="微软雅黑" panose="020B0503020204020204" charset="-122"/>
            </a:endParaRPr>
          </a:p>
        </p:txBody>
      </p:sp>
      <p:sp>
        <p:nvSpPr>
          <p:cNvPr id="23" name="矩形 22"/>
          <p:cNvSpPr/>
          <p:nvPr/>
        </p:nvSpPr>
        <p:spPr>
          <a:xfrm>
            <a:off x="3806056" y="5003885"/>
            <a:ext cx="4642618" cy="507831"/>
          </a:xfrm>
          <a:prstGeom prst="rect">
            <a:avLst/>
          </a:prstGeom>
        </p:spPr>
        <p:txBody>
          <a:bodyPr wrap="none">
            <a:spAutoFit/>
          </a:bodyPr>
          <a:lstStyle/>
          <a:p>
            <a:pPr>
              <a:lnSpc>
                <a:spcPct val="150000"/>
              </a:lnSpc>
            </a:pPr>
            <a:r>
              <a:rPr lang="zh-CN" altLang="en-US">
                <a:latin typeface="微软雅黑" panose="020B0503020204020204" charset="-122"/>
                <a:ea typeface="微软雅黑" panose="020B0503020204020204" charset="-122"/>
              </a:rPr>
              <a:t>与运算：0&amp;0=0; 0&amp;1=0; 1&amp;0=0; </a:t>
            </a:r>
            <a:r>
              <a:rPr lang="zh-CN" altLang="en-US">
                <a:solidFill>
                  <a:srgbClr val="FF0000"/>
                </a:solidFill>
                <a:latin typeface="微软雅黑" panose="020B0503020204020204" charset="-122"/>
                <a:ea typeface="微软雅黑" panose="020B0503020204020204" charset="-122"/>
              </a:rPr>
              <a:t>1&amp;1=1;</a:t>
            </a:r>
            <a:endParaRPr lang="zh-CN" altLang="en-US"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137034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384427" y="765175"/>
            <a:ext cx="9826117" cy="2308324"/>
          </a:xfrm>
          <a:prstGeom prst="rect">
            <a:avLst/>
          </a:prstGeom>
          <a:noFill/>
        </p:spPr>
        <p:txBody>
          <a:bodyPr wrap="square" rtlCol="0">
            <a:spAutoFit/>
          </a:bodyPr>
          <a:lstStyle/>
          <a:p>
            <a:pPr fontAlgn="auto">
              <a:lnSpc>
                <a:spcPct val="150000"/>
              </a:lnSpc>
            </a:pPr>
            <a:r>
              <a:rPr sz="2400" b="1" dirty="0" smtClean="0">
                <a:solidFill>
                  <a:schemeClr val="tx1"/>
                </a:solidFill>
                <a:latin typeface="微软雅黑" panose="020B0503020204020204" charset="-122"/>
                <a:ea typeface="微软雅黑" panose="020B0503020204020204" charset="-122"/>
              </a:rPr>
              <a:t>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a:t>
            </a:r>
            <a:r>
              <a:rPr sz="2400" dirty="0" smtClean="0">
                <a:solidFill>
                  <a:schemeClr val="tx1"/>
                </a:solidFill>
                <a:latin typeface="微软雅黑" panose="020B0503020204020204" charset="-122"/>
                <a:ea typeface="微软雅黑" panose="020B0503020204020204" charset="-122"/>
              </a:rPr>
              <a:t>子网掩码是255.255.255.192</a:t>
            </a:r>
            <a:r>
              <a:rPr sz="2400" dirty="0">
                <a:solidFill>
                  <a:schemeClr val="tx1"/>
                </a:solidFill>
                <a:latin typeface="微软雅黑" panose="020B0503020204020204" charset="-122"/>
                <a:ea typeface="微软雅黑" panose="020B0503020204020204" charset="-122"/>
              </a:rPr>
              <a:t>。</a:t>
            </a:r>
          </a:p>
          <a:p>
            <a:pPr fontAlgn="auto">
              <a:lnSpc>
                <a:spcPct val="150000"/>
              </a:lnSpc>
            </a:pPr>
            <a:r>
              <a:rPr lang="en-US" altLang="zh-CN" sz="2400" dirty="0">
                <a:latin typeface="微软雅黑" panose="020B0503020204020204" charset="-122"/>
                <a:ea typeface="微软雅黑" panose="020B0503020204020204" charset="-122"/>
              </a:rPr>
              <a:t>1. </a:t>
            </a:r>
            <a:r>
              <a:rPr lang="zh-CN" altLang="en-US" sz="2400" dirty="0">
                <a:latin typeface="微软雅黑" panose="020B0503020204020204" charset="-122"/>
                <a:ea typeface="微软雅黑" panose="020B0503020204020204" charset="-122"/>
              </a:rPr>
              <a:t>那么该子网的子网地址是什么</a:t>
            </a:r>
            <a:r>
              <a:rPr lang="en-US" altLang="zh-CN" sz="2400" dirty="0">
                <a:latin typeface="微软雅黑" panose="020B0503020204020204" charset="-122"/>
                <a:ea typeface="微软雅黑" panose="020B0503020204020204" charset="-122"/>
              </a:rPr>
              <a:t>? </a:t>
            </a:r>
          </a:p>
        </p:txBody>
      </p:sp>
      <p:graphicFrame>
        <p:nvGraphicFramePr>
          <p:cNvPr id="2" name="表格 1"/>
          <p:cNvGraphicFramePr>
            <a:graphicFrameLocks noGrp="1"/>
          </p:cNvGraphicFramePr>
          <p:nvPr>
            <p:extLst>
              <p:ext uri="{D42A27DB-BD31-4B8C-83A1-F6EECF244321}">
                <p14:modId xmlns:p14="http://schemas.microsoft.com/office/powerpoint/2010/main" val="332480412"/>
              </p:ext>
            </p:extLst>
          </p:nvPr>
        </p:nvGraphicFramePr>
        <p:xfrm>
          <a:off x="19319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45834990"/>
              </p:ext>
            </p:extLst>
          </p:nvPr>
        </p:nvGraphicFramePr>
        <p:xfrm>
          <a:off x="41989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7623749"/>
              </p:ext>
            </p:extLst>
          </p:nvPr>
        </p:nvGraphicFramePr>
        <p:xfrm>
          <a:off x="64658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88418780"/>
              </p:ext>
            </p:extLst>
          </p:nvPr>
        </p:nvGraphicFramePr>
        <p:xfrm>
          <a:off x="87328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3" name="矩形 2"/>
          <p:cNvSpPr/>
          <p:nvPr/>
        </p:nvSpPr>
        <p:spPr>
          <a:xfrm>
            <a:off x="641685" y="3145338"/>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255430901"/>
              </p:ext>
            </p:extLst>
          </p:nvPr>
        </p:nvGraphicFramePr>
        <p:xfrm>
          <a:off x="193199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32873256"/>
              </p:ext>
            </p:extLst>
          </p:nvPr>
        </p:nvGraphicFramePr>
        <p:xfrm>
          <a:off x="419894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54666393"/>
              </p:ext>
            </p:extLst>
          </p:nvPr>
        </p:nvGraphicFramePr>
        <p:xfrm>
          <a:off x="646589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51736032"/>
              </p:ext>
            </p:extLst>
          </p:nvPr>
        </p:nvGraphicFramePr>
        <p:xfrm>
          <a:off x="873284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2" name="矩形 11"/>
          <p:cNvSpPr/>
          <p:nvPr/>
        </p:nvSpPr>
        <p:spPr>
          <a:xfrm>
            <a:off x="641685" y="3819735"/>
            <a:ext cx="1148222" cy="458908"/>
          </a:xfrm>
          <a:prstGeom prst="rect">
            <a:avLst/>
          </a:prstGeom>
        </p:spPr>
        <p:txBody>
          <a:bodyPr wrap="square">
            <a:spAutoFit/>
          </a:bodyPr>
          <a:lstStyle/>
          <a:p>
            <a:pPr fontAlgn="auto">
              <a:lnSpc>
                <a:spcPct val="150000"/>
              </a:lnSpc>
            </a:pPr>
            <a:r>
              <a:rPr lang="zh-CN" altLang="en-US" dirty="0" smtClean="0">
                <a:latin typeface="微软雅黑" panose="020B0503020204020204" charset="-122"/>
                <a:ea typeface="微软雅黑" panose="020B0503020204020204" charset="-122"/>
              </a:rPr>
              <a:t>主机</a:t>
            </a:r>
            <a:r>
              <a:rPr lang="en-US" altLang="zh-CN" dirty="0" smtClean="0">
                <a:latin typeface="微软雅黑" panose="020B0503020204020204" charset="-122"/>
                <a:ea typeface="微软雅黑" panose="020B0503020204020204" charset="-122"/>
              </a:rPr>
              <a:t>IP</a:t>
            </a:r>
            <a:endParaRPr lang="en-US" altLang="zh-CN" dirty="0">
              <a:latin typeface="微软雅黑" panose="020B0503020204020204" charset="-122"/>
              <a:ea typeface="微软雅黑" panose="020B0503020204020204" charset="-122"/>
            </a:endParaRPr>
          </a:p>
        </p:txBody>
      </p:sp>
      <p:sp>
        <p:nvSpPr>
          <p:cNvPr id="13" name="矩形 12"/>
          <p:cNvSpPr/>
          <p:nvPr/>
        </p:nvSpPr>
        <p:spPr>
          <a:xfrm>
            <a:off x="641685" y="4428922"/>
            <a:ext cx="1148222" cy="458908"/>
          </a:xfrm>
          <a:prstGeom prst="rect">
            <a:avLst/>
          </a:prstGeom>
        </p:spPr>
        <p:txBody>
          <a:bodyPr wrap="square">
            <a:spAutoFit/>
          </a:bodyPr>
          <a:lstStyle/>
          <a:p>
            <a:pPr fontAlgn="auto">
              <a:lnSpc>
                <a:spcPct val="150000"/>
              </a:lnSpc>
            </a:pPr>
            <a:r>
              <a:rPr lang="zh-CN" altLang="en-US" dirty="0" smtClean="0">
                <a:latin typeface="微软雅黑" panose="020B0503020204020204" charset="-122"/>
                <a:ea typeface="微软雅黑" panose="020B0503020204020204" charset="-122"/>
              </a:rPr>
              <a:t>结果</a:t>
            </a:r>
            <a:endParaRPr lang="en-US" altLang="zh-CN" dirty="0">
              <a:latin typeface="微软雅黑" panose="020B0503020204020204" charset="-122"/>
              <a:ea typeface="微软雅黑" panose="020B050302020402020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698404440"/>
              </p:ext>
            </p:extLst>
          </p:nvPr>
        </p:nvGraphicFramePr>
        <p:xfrm>
          <a:off x="1931990" y="4522070"/>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730787156"/>
              </p:ext>
            </p:extLst>
          </p:nvPr>
        </p:nvGraphicFramePr>
        <p:xfrm>
          <a:off x="4198940" y="4522070"/>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880753699"/>
              </p:ext>
            </p:extLst>
          </p:nvPr>
        </p:nvGraphicFramePr>
        <p:xfrm>
          <a:off x="6465890" y="4522070"/>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39305343"/>
              </p:ext>
            </p:extLst>
          </p:nvPr>
        </p:nvGraphicFramePr>
        <p:xfrm>
          <a:off x="8732840" y="4522070"/>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Tree>
    <p:extLst>
      <p:ext uri="{BB962C8B-B14F-4D97-AF65-F5344CB8AC3E}">
        <p14:creationId xmlns:p14="http://schemas.microsoft.com/office/powerpoint/2010/main" val="1739810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384427" y="765175"/>
            <a:ext cx="9826117" cy="2308324"/>
          </a:xfrm>
          <a:prstGeom prst="rect">
            <a:avLst/>
          </a:prstGeom>
          <a:noFill/>
        </p:spPr>
        <p:txBody>
          <a:bodyPr wrap="square" rtlCol="0">
            <a:spAutoFit/>
          </a:bodyPr>
          <a:lstStyle/>
          <a:p>
            <a:pPr fontAlgn="auto">
              <a:lnSpc>
                <a:spcPct val="150000"/>
              </a:lnSpc>
            </a:pPr>
            <a:r>
              <a:rPr sz="2400" b="1" dirty="0" smtClean="0">
                <a:solidFill>
                  <a:schemeClr val="tx1"/>
                </a:solidFill>
                <a:latin typeface="微软雅黑" panose="020B0503020204020204" charset="-122"/>
                <a:ea typeface="微软雅黑" panose="020B0503020204020204" charset="-122"/>
              </a:rPr>
              <a:t>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a:t>
            </a:r>
            <a:r>
              <a:rPr sz="2400" dirty="0" smtClean="0">
                <a:solidFill>
                  <a:schemeClr val="tx1"/>
                </a:solidFill>
                <a:latin typeface="微软雅黑" panose="020B0503020204020204" charset="-122"/>
                <a:ea typeface="微软雅黑" panose="020B0503020204020204" charset="-122"/>
              </a:rPr>
              <a:t>子网掩码是255.255.255.192</a:t>
            </a:r>
            <a:r>
              <a:rPr sz="2400" dirty="0">
                <a:solidFill>
                  <a:schemeClr val="tx1"/>
                </a:solidFill>
                <a:latin typeface="微软雅黑" panose="020B0503020204020204" charset="-122"/>
                <a:ea typeface="微软雅黑" panose="020B0503020204020204" charset="-122"/>
              </a:rPr>
              <a:t>。</a:t>
            </a:r>
          </a:p>
          <a:p>
            <a:pPr fontAlgn="auto">
              <a:lnSpc>
                <a:spcPct val="150000"/>
              </a:lnSpc>
            </a:pPr>
            <a:r>
              <a:rPr lang="en-US" altLang="zh-CN" sz="2400" dirty="0">
                <a:latin typeface="微软雅黑" panose="020B0503020204020204" charset="-122"/>
                <a:ea typeface="微软雅黑" panose="020B0503020204020204" charset="-122"/>
              </a:rPr>
              <a:t>1. </a:t>
            </a:r>
            <a:r>
              <a:rPr lang="zh-CN" altLang="en-US" sz="2400" dirty="0">
                <a:latin typeface="微软雅黑" panose="020B0503020204020204" charset="-122"/>
                <a:ea typeface="微软雅黑" panose="020B0503020204020204" charset="-122"/>
              </a:rPr>
              <a:t>那么该子网的子网地址是什么</a:t>
            </a:r>
            <a:r>
              <a:rPr lang="en-US" altLang="zh-CN" sz="2400" dirty="0">
                <a:latin typeface="微软雅黑" panose="020B0503020204020204" charset="-122"/>
                <a:ea typeface="微软雅黑" panose="020B0503020204020204" charset="-122"/>
              </a:rPr>
              <a:t>? </a:t>
            </a:r>
          </a:p>
        </p:txBody>
      </p:sp>
      <p:graphicFrame>
        <p:nvGraphicFramePr>
          <p:cNvPr id="2" name="表格 1"/>
          <p:cNvGraphicFramePr>
            <a:graphicFrameLocks noGrp="1"/>
          </p:cNvGraphicFramePr>
          <p:nvPr>
            <p:extLst>
              <p:ext uri="{D42A27DB-BD31-4B8C-83A1-F6EECF244321}">
                <p14:modId xmlns:p14="http://schemas.microsoft.com/office/powerpoint/2010/main" val="332480412"/>
              </p:ext>
            </p:extLst>
          </p:nvPr>
        </p:nvGraphicFramePr>
        <p:xfrm>
          <a:off x="19319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45834990"/>
              </p:ext>
            </p:extLst>
          </p:nvPr>
        </p:nvGraphicFramePr>
        <p:xfrm>
          <a:off x="41989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7623749"/>
              </p:ext>
            </p:extLst>
          </p:nvPr>
        </p:nvGraphicFramePr>
        <p:xfrm>
          <a:off x="646589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88418780"/>
              </p:ext>
            </p:extLst>
          </p:nvPr>
        </p:nvGraphicFramePr>
        <p:xfrm>
          <a:off x="8732840" y="3216374"/>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3" name="矩形 2"/>
          <p:cNvSpPr/>
          <p:nvPr/>
        </p:nvSpPr>
        <p:spPr>
          <a:xfrm>
            <a:off x="641685" y="3145338"/>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255430901"/>
              </p:ext>
            </p:extLst>
          </p:nvPr>
        </p:nvGraphicFramePr>
        <p:xfrm>
          <a:off x="193199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32873256"/>
              </p:ext>
            </p:extLst>
          </p:nvPr>
        </p:nvGraphicFramePr>
        <p:xfrm>
          <a:off x="419894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54666393"/>
              </p:ext>
            </p:extLst>
          </p:nvPr>
        </p:nvGraphicFramePr>
        <p:xfrm>
          <a:off x="646589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51736032"/>
              </p:ext>
            </p:extLst>
          </p:nvPr>
        </p:nvGraphicFramePr>
        <p:xfrm>
          <a:off x="8732840" y="38663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2" name="矩形 11"/>
          <p:cNvSpPr/>
          <p:nvPr/>
        </p:nvSpPr>
        <p:spPr>
          <a:xfrm>
            <a:off x="641685" y="3819735"/>
            <a:ext cx="1148222" cy="458908"/>
          </a:xfrm>
          <a:prstGeom prst="rect">
            <a:avLst/>
          </a:prstGeom>
        </p:spPr>
        <p:txBody>
          <a:bodyPr wrap="square">
            <a:spAutoFit/>
          </a:bodyPr>
          <a:lstStyle/>
          <a:p>
            <a:pPr fontAlgn="auto">
              <a:lnSpc>
                <a:spcPct val="150000"/>
              </a:lnSpc>
            </a:pPr>
            <a:r>
              <a:rPr lang="zh-CN" altLang="en-US" dirty="0" smtClean="0">
                <a:latin typeface="微软雅黑" panose="020B0503020204020204" charset="-122"/>
                <a:ea typeface="微软雅黑" panose="020B0503020204020204" charset="-122"/>
              </a:rPr>
              <a:t>主机</a:t>
            </a:r>
            <a:r>
              <a:rPr lang="en-US" altLang="zh-CN" dirty="0" smtClean="0">
                <a:latin typeface="微软雅黑" panose="020B0503020204020204" charset="-122"/>
                <a:ea typeface="微软雅黑" panose="020B0503020204020204" charset="-122"/>
              </a:rPr>
              <a:t>IP</a:t>
            </a:r>
            <a:endParaRPr lang="en-US" altLang="zh-CN" dirty="0">
              <a:latin typeface="微软雅黑" panose="020B0503020204020204" charset="-122"/>
              <a:ea typeface="微软雅黑" panose="020B0503020204020204" charset="-122"/>
            </a:endParaRPr>
          </a:p>
        </p:txBody>
      </p:sp>
      <p:sp>
        <p:nvSpPr>
          <p:cNvPr id="13" name="矩形 12"/>
          <p:cNvSpPr/>
          <p:nvPr/>
        </p:nvSpPr>
        <p:spPr>
          <a:xfrm>
            <a:off x="641685" y="4428922"/>
            <a:ext cx="1148222" cy="458908"/>
          </a:xfrm>
          <a:prstGeom prst="rect">
            <a:avLst/>
          </a:prstGeom>
        </p:spPr>
        <p:txBody>
          <a:bodyPr wrap="square">
            <a:spAutoFit/>
          </a:bodyPr>
          <a:lstStyle/>
          <a:p>
            <a:pPr fontAlgn="auto">
              <a:lnSpc>
                <a:spcPct val="150000"/>
              </a:lnSpc>
            </a:pPr>
            <a:r>
              <a:rPr lang="zh-CN" altLang="en-US" dirty="0" smtClean="0">
                <a:latin typeface="微软雅黑" panose="020B0503020204020204" charset="-122"/>
                <a:ea typeface="微软雅黑" panose="020B0503020204020204" charset="-122"/>
              </a:rPr>
              <a:t>结果</a:t>
            </a:r>
            <a:endParaRPr lang="en-US" altLang="zh-CN" dirty="0">
              <a:latin typeface="微软雅黑" panose="020B0503020204020204" charset="-122"/>
              <a:ea typeface="微软雅黑" panose="020B050302020402020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698404440"/>
              </p:ext>
            </p:extLst>
          </p:nvPr>
        </p:nvGraphicFramePr>
        <p:xfrm>
          <a:off x="1931990" y="4522070"/>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730787156"/>
              </p:ext>
            </p:extLst>
          </p:nvPr>
        </p:nvGraphicFramePr>
        <p:xfrm>
          <a:off x="4198940" y="4522070"/>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880753699"/>
              </p:ext>
            </p:extLst>
          </p:nvPr>
        </p:nvGraphicFramePr>
        <p:xfrm>
          <a:off x="6465890" y="4522070"/>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39305343"/>
              </p:ext>
            </p:extLst>
          </p:nvPr>
        </p:nvGraphicFramePr>
        <p:xfrm>
          <a:off x="8732840" y="4522070"/>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18" name="矩形 17"/>
          <p:cNvSpPr/>
          <p:nvPr/>
        </p:nvSpPr>
        <p:spPr>
          <a:xfrm>
            <a:off x="2349271" y="4948377"/>
            <a:ext cx="679679" cy="507831"/>
          </a:xfrm>
          <a:prstGeom prst="rect">
            <a:avLst/>
          </a:prstGeom>
        </p:spPr>
        <p:txBody>
          <a:bodyPr wrap="square">
            <a:spAutoFit/>
          </a:bodyPr>
          <a:lstStyle/>
          <a:p>
            <a:pPr fontAlgn="auto">
              <a:lnSpc>
                <a:spcPct val="150000"/>
              </a:lnSpc>
            </a:pPr>
            <a:r>
              <a:rPr lang="en-US" altLang="zh-CN" dirty="0" smtClean="0">
                <a:latin typeface="微软雅黑" panose="020B0503020204020204" charset="-122"/>
                <a:ea typeface="微软雅黑" panose="020B0503020204020204" charset="-122"/>
              </a:rPr>
              <a:t>203</a:t>
            </a:r>
            <a:endParaRPr lang="en-US" altLang="zh-CN" dirty="0">
              <a:latin typeface="微软雅黑" panose="020B0503020204020204" charset="-122"/>
              <a:ea typeface="微软雅黑" panose="020B0503020204020204" charset="-122"/>
            </a:endParaRPr>
          </a:p>
        </p:txBody>
      </p:sp>
      <p:sp>
        <p:nvSpPr>
          <p:cNvPr id="19" name="矩形 18"/>
          <p:cNvSpPr/>
          <p:nvPr/>
        </p:nvSpPr>
        <p:spPr>
          <a:xfrm>
            <a:off x="4850492" y="4948377"/>
            <a:ext cx="679679" cy="458908"/>
          </a:xfrm>
          <a:prstGeom prst="rect">
            <a:avLst/>
          </a:prstGeom>
        </p:spPr>
        <p:txBody>
          <a:bodyPr wrap="square">
            <a:spAutoFit/>
          </a:bodyPr>
          <a:lstStyle/>
          <a:p>
            <a:pPr fontAlgn="auto">
              <a:lnSpc>
                <a:spcPct val="150000"/>
              </a:lnSpc>
            </a:pPr>
            <a:r>
              <a:rPr lang="en-US" altLang="zh-CN" dirty="0" smtClean="0">
                <a:latin typeface="微软雅黑" panose="020B0503020204020204" charset="-122"/>
                <a:ea typeface="微软雅黑" panose="020B0503020204020204" charset="-122"/>
              </a:rPr>
              <a:t>123</a:t>
            </a:r>
            <a:endParaRPr lang="en-US" altLang="zh-CN" dirty="0">
              <a:latin typeface="微软雅黑" panose="020B0503020204020204" charset="-122"/>
              <a:ea typeface="微软雅黑" panose="020B0503020204020204" charset="-122"/>
            </a:endParaRPr>
          </a:p>
        </p:txBody>
      </p:sp>
      <p:sp>
        <p:nvSpPr>
          <p:cNvPr id="20" name="矩形 19"/>
          <p:cNvSpPr/>
          <p:nvPr/>
        </p:nvSpPr>
        <p:spPr>
          <a:xfrm>
            <a:off x="7117442" y="4997300"/>
            <a:ext cx="679679" cy="458908"/>
          </a:xfrm>
          <a:prstGeom prst="rect">
            <a:avLst/>
          </a:prstGeom>
        </p:spPr>
        <p:txBody>
          <a:bodyPr wrap="square">
            <a:spAutoFit/>
          </a:bodyPr>
          <a:lstStyle/>
          <a:p>
            <a:pPr fontAlgn="auto">
              <a:lnSpc>
                <a:spcPct val="150000"/>
              </a:lnSpc>
            </a:pPr>
            <a:r>
              <a:rPr lang="en-US" altLang="zh-CN" dirty="0" smtClean="0">
                <a:latin typeface="微软雅黑" panose="020B0503020204020204" charset="-122"/>
                <a:ea typeface="微软雅黑" panose="020B0503020204020204" charset="-122"/>
              </a:rPr>
              <a:t>1</a:t>
            </a:r>
            <a:endParaRPr lang="en-US" altLang="zh-CN" dirty="0">
              <a:latin typeface="微软雅黑" panose="020B0503020204020204" charset="-122"/>
              <a:ea typeface="微软雅黑" panose="020B0503020204020204" charset="-122"/>
            </a:endParaRPr>
          </a:p>
        </p:txBody>
      </p:sp>
      <p:sp>
        <p:nvSpPr>
          <p:cNvPr id="21" name="矩形 20"/>
          <p:cNvSpPr/>
          <p:nvPr/>
        </p:nvSpPr>
        <p:spPr>
          <a:xfrm>
            <a:off x="9618663" y="4997300"/>
            <a:ext cx="679679" cy="458908"/>
          </a:xfrm>
          <a:prstGeom prst="rect">
            <a:avLst/>
          </a:prstGeom>
        </p:spPr>
        <p:txBody>
          <a:bodyPr wrap="square">
            <a:spAutoFit/>
          </a:bodyPr>
          <a:lstStyle/>
          <a:p>
            <a:pPr fontAlgn="auto">
              <a:lnSpc>
                <a:spcPct val="150000"/>
              </a:lnSpc>
            </a:pPr>
            <a:r>
              <a:rPr lang="en-US" altLang="zh-CN" dirty="0" smtClean="0">
                <a:latin typeface="微软雅黑" panose="020B0503020204020204" charset="-122"/>
                <a:ea typeface="微软雅黑" panose="020B0503020204020204" charset="-122"/>
              </a:rPr>
              <a:t>128</a:t>
            </a:r>
            <a:endParaRPr lang="en-US" altLang="zh-CN"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46344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384427" y="765175"/>
            <a:ext cx="9826117" cy="2862322"/>
          </a:xfrm>
          <a:prstGeom prst="rect">
            <a:avLst/>
          </a:prstGeom>
          <a:noFill/>
        </p:spPr>
        <p:txBody>
          <a:bodyPr wrap="square" rtlCol="0">
            <a:spAutoFit/>
          </a:bodyPr>
          <a:lstStyle/>
          <a:p>
            <a:pPr fontAlgn="auto">
              <a:lnSpc>
                <a:spcPct val="150000"/>
              </a:lnSpc>
            </a:pPr>
            <a:r>
              <a:rPr sz="2400" b="1" dirty="0" smtClean="0">
                <a:solidFill>
                  <a:schemeClr val="tx1"/>
                </a:solidFill>
                <a:latin typeface="微软雅黑" panose="020B0503020204020204" charset="-122"/>
                <a:ea typeface="微软雅黑" panose="020B0503020204020204" charset="-122"/>
              </a:rPr>
              <a:t>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a:t>
            </a:r>
            <a:r>
              <a:rPr sz="2400" dirty="0" smtClean="0">
                <a:solidFill>
                  <a:schemeClr val="tx1"/>
                </a:solidFill>
                <a:latin typeface="微软雅黑" panose="020B0503020204020204" charset="-122"/>
                <a:ea typeface="微软雅黑" panose="020B0503020204020204" charset="-122"/>
              </a:rPr>
              <a:t>子网掩码是255.255.255.192</a:t>
            </a:r>
            <a:r>
              <a:rPr sz="2400" dirty="0">
                <a:solidFill>
                  <a:schemeClr val="tx1"/>
                </a:solidFill>
                <a:latin typeface="微软雅黑" panose="020B0503020204020204" charset="-122"/>
                <a:ea typeface="微软雅黑" panose="020B0503020204020204" charset="-122"/>
              </a:rPr>
              <a:t>。</a:t>
            </a:r>
          </a:p>
          <a:p>
            <a:pPr marL="457200" indent="-457200" fontAlgn="auto">
              <a:lnSpc>
                <a:spcPct val="150000"/>
              </a:lnSpc>
              <a:buAutoNum type="arabicPeriod"/>
            </a:pPr>
            <a:r>
              <a:rPr lang="zh-CN" altLang="en-US" sz="2400" dirty="0" smtClean="0">
                <a:latin typeface="微软雅黑" panose="020B0503020204020204" charset="-122"/>
                <a:ea typeface="微软雅黑" panose="020B0503020204020204" charset="-122"/>
              </a:rPr>
              <a:t>那么</a:t>
            </a:r>
            <a:r>
              <a:rPr lang="zh-CN" altLang="en-US" sz="2400" dirty="0">
                <a:latin typeface="微软雅黑" panose="020B0503020204020204" charset="-122"/>
                <a:ea typeface="微软雅黑" panose="020B0503020204020204" charset="-122"/>
              </a:rPr>
              <a:t>该子网的子网地址是什么</a:t>
            </a:r>
            <a:r>
              <a:rPr lang="en-US" altLang="zh-CN" sz="2400" dirty="0">
                <a:latin typeface="微软雅黑" panose="020B0503020204020204" charset="-122"/>
                <a:ea typeface="微软雅黑" panose="020B0503020204020204" charset="-122"/>
              </a:rPr>
              <a:t>? </a:t>
            </a:r>
            <a:endParaRPr lang="en-US" altLang="zh-CN" sz="2400" dirty="0" smtClean="0">
              <a:latin typeface="微软雅黑" panose="020B0503020204020204" charset="-122"/>
              <a:ea typeface="微软雅黑" panose="020B0503020204020204" charset="-122"/>
            </a:endParaRPr>
          </a:p>
          <a:p>
            <a:pPr fontAlgn="auto">
              <a:lnSpc>
                <a:spcPct val="150000"/>
              </a:lnSpc>
            </a:pPr>
            <a:r>
              <a:rPr lang="zh-CN" altLang="en-US" sz="2400" dirty="0" smtClean="0">
                <a:latin typeface="微软雅黑" panose="020B0503020204020204" charset="-122"/>
                <a:ea typeface="微软雅黑" panose="020B0503020204020204" charset="-122"/>
              </a:rPr>
              <a:t>    </a:t>
            </a:r>
            <a:r>
              <a:rPr lang="zh-CN" altLang="pt-BR" sz="2400" dirty="0" smtClean="0">
                <a:latin typeface="微软雅黑" panose="020B0503020204020204" charset="-122"/>
                <a:ea typeface="微软雅黑" panose="020B0503020204020204" charset="-122"/>
              </a:rPr>
              <a:t>答</a:t>
            </a:r>
            <a:r>
              <a:rPr lang="zh-CN" altLang="pt-BR" sz="2400" dirty="0">
                <a:latin typeface="微软雅黑" panose="020B0503020204020204" charset="-122"/>
                <a:ea typeface="微软雅黑" panose="020B0503020204020204" charset="-122"/>
              </a:rPr>
              <a:t>：子网地址是</a:t>
            </a:r>
            <a:r>
              <a:rPr lang="pt-BR" altLang="zh-CN" sz="2400" dirty="0" smtClean="0">
                <a:latin typeface="微软雅黑" panose="020B0503020204020204" charset="-122"/>
                <a:ea typeface="微软雅黑" panose="020B0503020204020204" charset="-122"/>
              </a:rPr>
              <a:t>203.123.1.128/26</a:t>
            </a:r>
            <a:endParaRPr lang="pt-BR" altLang="zh-CN" sz="24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90850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4"/>
          <p:cNvSpPr txBox="1"/>
          <p:nvPr/>
        </p:nvSpPr>
        <p:spPr>
          <a:xfrm>
            <a:off x="367521" y="379508"/>
            <a:ext cx="11197947" cy="6039602"/>
          </a:xfrm>
          <a:prstGeom prst="rect">
            <a:avLst/>
          </a:prstGeom>
          <a:noFill/>
        </p:spPr>
        <p:txBody>
          <a:bodyPr wrap="square" rtlCol="0" anchor="ctr">
            <a:spAutoFit/>
          </a:bodyPr>
          <a:lstStyle/>
          <a:p>
            <a:pPr>
              <a:lnSpc>
                <a:spcPct val="150000"/>
              </a:lnSpc>
            </a:pPr>
            <a:r>
              <a:rPr lang="zh-CN" altLang="en-US" sz="2000" dirty="0" smtClean="0">
                <a:latin typeface="微软雅黑" panose="020B0503020204020204" charset="-122"/>
                <a:ea typeface="微软雅黑" panose="020B0503020204020204" charset="-122"/>
              </a:rPr>
              <a:t>题目考察类型</a:t>
            </a: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rPr>
              <a:t>已知</a:t>
            </a:r>
            <a:r>
              <a:rPr lang="zh-CN" altLang="en-US" sz="2000" b="1" dirty="0" smtClean="0">
                <a:latin typeface="微软雅黑" panose="020B0503020204020204" charset="-122"/>
                <a:ea typeface="微软雅黑" panose="020B0503020204020204" charset="-122"/>
              </a:rPr>
              <a:t>某主机地址</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子网掩</a:t>
            </a:r>
            <a:r>
              <a:rPr lang="zh-CN" altLang="en-US" sz="2000" b="1" dirty="0" smtClean="0">
                <a:latin typeface="微软雅黑" panose="020B0503020204020204" charset="-122"/>
                <a:ea typeface="微软雅黑" panose="020B0503020204020204" charset="-122"/>
              </a:rPr>
              <a:t>码</a:t>
            </a:r>
            <a:r>
              <a:rPr lang="zh-CN" altLang="en-US" sz="2000" dirty="0" smtClean="0">
                <a:latin typeface="微软雅黑" panose="020B0503020204020204" charset="-122"/>
                <a:ea typeface="微软雅黑" panose="020B0503020204020204" charset="-122"/>
              </a:rPr>
              <a:t>。计算</a:t>
            </a:r>
            <a:r>
              <a:rPr lang="zh-CN" altLang="en-US" sz="2000" b="1" dirty="0" smtClean="0">
                <a:latin typeface="微软雅黑" panose="020B0503020204020204" charset="-122"/>
                <a:ea typeface="微软雅黑" panose="020B0503020204020204" charset="-122"/>
              </a:rPr>
              <a:t>子网地址</a:t>
            </a:r>
            <a:r>
              <a:rPr lang="zh-CN" altLang="en-US" sz="2000"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子网广播</a:t>
            </a:r>
            <a:r>
              <a:rPr lang="zh-CN" altLang="en-US" sz="2000" b="1" dirty="0">
                <a:latin typeface="微软雅黑" panose="020B0503020204020204" charset="-122"/>
                <a:ea typeface="微软雅黑" panose="020B0503020204020204" charset="-122"/>
              </a:rPr>
              <a:t>地址</a:t>
            </a:r>
            <a:r>
              <a:rPr lang="zh-CN" altLang="en-US" sz="2000" dirty="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IP</a:t>
            </a:r>
            <a:r>
              <a:rPr lang="zh-CN" altLang="en-US" sz="2000" b="1" dirty="0">
                <a:latin typeface="微软雅黑" panose="020B0503020204020204" charset="-122"/>
                <a:ea typeface="微软雅黑" panose="020B0503020204020204" charset="-122"/>
              </a:rPr>
              <a:t>地址总数</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可分配的IP地址</a:t>
            </a:r>
            <a:r>
              <a:rPr lang="zh-CN" altLang="en-US" sz="2000" b="1" dirty="0" smtClean="0">
                <a:latin typeface="微软雅黑" panose="020B0503020204020204" charset="-122"/>
                <a:ea typeface="微软雅黑" panose="020B0503020204020204" charset="-122"/>
              </a:rPr>
              <a:t>数量</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1、子网</a:t>
            </a:r>
            <a:r>
              <a:rPr lang="zh-CN" altLang="en-US" sz="2000" dirty="0" smtClean="0">
                <a:latin typeface="微软雅黑" panose="020B0503020204020204" charset="-122"/>
                <a:ea typeface="微软雅黑" panose="020B0503020204020204" charset="-122"/>
              </a:rPr>
              <a:t>地址：子网</a:t>
            </a:r>
            <a:r>
              <a:rPr lang="zh-CN" altLang="en-US" sz="2000" dirty="0">
                <a:latin typeface="微软雅黑" panose="020B0503020204020204" charset="-122"/>
                <a:ea typeface="微软雅黑" panose="020B0503020204020204" charset="-122"/>
              </a:rPr>
              <a:t>掩码和主机地址按</a:t>
            </a:r>
            <a:r>
              <a:rPr lang="zh-CN" altLang="en-US" sz="2000" dirty="0" smtClean="0">
                <a:latin typeface="微软雅黑" panose="020B0503020204020204" charset="-122"/>
                <a:ea typeface="微软雅黑" panose="020B0503020204020204" charset="-122"/>
              </a:rPr>
              <a:t>位 </a:t>
            </a:r>
            <a:r>
              <a:rPr lang="zh-CN" altLang="en-US" sz="2000" b="1" dirty="0" smtClean="0">
                <a:latin typeface="微软雅黑" panose="020B0503020204020204" charset="-122"/>
                <a:ea typeface="微软雅黑" panose="020B0503020204020204" charset="-122"/>
              </a:rPr>
              <a:t>与运算 </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 与</a:t>
            </a:r>
            <a:r>
              <a:rPr lang="zh-CN" altLang="en-US" sz="2000" dirty="0">
                <a:latin typeface="微软雅黑" panose="020B0503020204020204" charset="-122"/>
                <a:ea typeface="微软雅黑" panose="020B0503020204020204" charset="-122"/>
              </a:rPr>
              <a:t>运算：0&amp;0=0; 0&amp;1=0; 1&amp;0=0; 1&amp;1=1;</a:t>
            </a:r>
          </a:p>
          <a:p>
            <a:pPr>
              <a:lnSpc>
                <a:spcPct val="150000"/>
              </a:lnSpc>
            </a:pPr>
            <a:r>
              <a:rPr lang="zh-CN" altLang="en-US" sz="2000" dirty="0" smtClean="0">
                <a:latin typeface="微软雅黑" panose="020B0503020204020204" charset="-122"/>
                <a:ea typeface="微软雅黑" panose="020B0503020204020204" charset="-122"/>
              </a:rPr>
              <a:t>2、广播地址：子网</a:t>
            </a:r>
            <a:r>
              <a:rPr lang="zh-CN" altLang="en-US" sz="2000" dirty="0">
                <a:latin typeface="微软雅黑" panose="020B0503020204020204" charset="-122"/>
                <a:ea typeface="微软雅黑" panose="020B0503020204020204" charset="-122"/>
              </a:rPr>
              <a:t>掩码的反码与主机地址按</a:t>
            </a:r>
            <a:r>
              <a:rPr lang="zh-CN" altLang="en-US" sz="2000" dirty="0" smtClean="0">
                <a:latin typeface="微软雅黑" panose="020B0503020204020204" charset="-122"/>
                <a:ea typeface="微软雅黑" panose="020B0503020204020204" charset="-122"/>
              </a:rPr>
              <a:t>位 </a:t>
            </a:r>
            <a:r>
              <a:rPr lang="zh-CN" altLang="en-US" sz="2000" b="1" dirty="0" smtClean="0">
                <a:latin typeface="微软雅黑" panose="020B0503020204020204" charset="-122"/>
                <a:ea typeface="微软雅黑" panose="020B0503020204020204" charset="-122"/>
              </a:rPr>
              <a:t>或运算</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反</a:t>
            </a:r>
            <a:r>
              <a:rPr lang="zh-CN" altLang="en-US" sz="2000" dirty="0">
                <a:latin typeface="微软雅黑" panose="020B0503020204020204" charset="-122"/>
                <a:ea typeface="微软雅黑" panose="020B0503020204020204" charset="-122"/>
              </a:rPr>
              <a:t>码：</a:t>
            </a: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变为</a:t>
            </a:r>
            <a:r>
              <a:rPr lang="en-US" altLang="zh-CN" sz="2000" dirty="0" smtClean="0">
                <a:latin typeface="微软雅黑" panose="020B0503020204020204" charset="-122"/>
                <a:ea typeface="微软雅黑" panose="020B0503020204020204" charset="-122"/>
              </a:rPr>
              <a:t>0</a:t>
            </a:r>
            <a:r>
              <a:rPr lang="zh-CN" altLang="en-US" sz="2000" dirty="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0</a:t>
            </a:r>
            <a:r>
              <a:rPr lang="zh-CN" altLang="en-US" sz="2000" dirty="0" smtClean="0">
                <a:latin typeface="微软雅黑" panose="020B0503020204020204" charset="-122"/>
                <a:ea typeface="微软雅黑" panose="020B0503020204020204" charset="-122"/>
              </a:rPr>
              <a:t>变为</a:t>
            </a:r>
            <a:r>
              <a:rPr lang="en-US" altLang="zh-CN" sz="2000" dirty="0" smtClean="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a:t>
            </a: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或</a:t>
            </a:r>
            <a:r>
              <a:rPr lang="zh-CN" altLang="en-US" sz="2000" dirty="0">
                <a:latin typeface="微软雅黑" panose="020B0503020204020204" charset="-122"/>
                <a:ea typeface="微软雅黑" panose="020B0503020204020204" charset="-122"/>
              </a:rPr>
              <a:t>运算：0 || 0 = 0;   1 || 0 = 1;    0 || 1 = 1;    1 || 1 = 1</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a:lnSpc>
                <a:spcPct val="150000"/>
              </a:lnSpc>
            </a:pPr>
            <a:r>
              <a:rPr lang="en-US" altLang="zh-CN" sz="2000" dirty="0" smtClean="0">
                <a:solidFill>
                  <a:schemeClr val="bg1"/>
                </a:solidFill>
                <a:latin typeface="微软雅黑" panose="020B0503020204020204" charset="-122"/>
                <a:ea typeface="微软雅黑" panose="020B0503020204020204" charset="-122"/>
              </a:rPr>
              <a:t>3</a:t>
            </a:r>
            <a:r>
              <a:rPr lang="zh-CN" altLang="en-US" sz="2000" dirty="0" smtClean="0">
                <a:solidFill>
                  <a:schemeClr val="bg1"/>
                </a:solidFill>
                <a:latin typeface="微软雅黑" panose="020B0503020204020204" charset="-122"/>
                <a:ea typeface="微软雅黑" panose="020B0503020204020204" charset="-122"/>
              </a:rPr>
              <a:t>、</a:t>
            </a:r>
            <a:r>
              <a:rPr lang="en-US" altLang="zh-CN" sz="2000" cap="all" dirty="0" err="1" smtClean="0">
                <a:solidFill>
                  <a:schemeClr val="bg1"/>
                </a:solidFill>
                <a:latin typeface="微软雅黑" panose="020B0503020204020204" charset="-122"/>
                <a:ea typeface="微软雅黑" panose="020B0503020204020204" charset="-122"/>
              </a:rPr>
              <a:t>Ip</a:t>
            </a:r>
            <a:r>
              <a:rPr lang="zh-CN" altLang="en-US" sz="2000" cap="all" dirty="0" smtClean="0">
                <a:solidFill>
                  <a:schemeClr val="bg1"/>
                </a:solidFill>
                <a:latin typeface="微软雅黑" panose="020B0503020204020204" charset="-122"/>
                <a:ea typeface="微软雅黑" panose="020B0503020204020204" charset="-122"/>
              </a:rPr>
              <a:t>地址总数</a:t>
            </a:r>
            <a:endParaRPr lang="en-US" altLang="zh-CN" sz="2000" cap="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all" dirty="0">
                <a:solidFill>
                  <a:schemeClr val="bg1"/>
                </a:solidFill>
                <a:latin typeface="微软雅黑" panose="020B0503020204020204" charset="-122"/>
                <a:ea typeface="微软雅黑" panose="020B0503020204020204" charset="-122"/>
              </a:rPr>
              <a:t> </a:t>
            </a:r>
            <a:r>
              <a:rPr lang="zh-CN" altLang="en-US" sz="2000" cap="all" dirty="0" smtClean="0">
                <a:solidFill>
                  <a:schemeClr val="bg1"/>
                </a:solidFill>
                <a:latin typeface="微软雅黑" panose="020B0503020204020204" charset="-122"/>
                <a:ea typeface="微软雅黑" panose="020B0503020204020204" charset="-122"/>
              </a:rPr>
              <a:t>    </a:t>
            </a:r>
            <a:r>
              <a:rPr lang="en-US" altLang="zh-CN" sz="2000" cap="small" dirty="0" smtClean="0">
                <a:solidFill>
                  <a:schemeClr val="bg1"/>
                </a:solidFill>
                <a:latin typeface="微软雅黑" panose="020B0503020204020204" charset="-122"/>
                <a:ea typeface="微软雅黑" panose="020B0503020204020204" charset="-122"/>
              </a:rPr>
              <a:t>IPv4</a:t>
            </a:r>
            <a:r>
              <a:rPr lang="zh-CN" altLang="en-US" sz="2000" cap="small" dirty="0" smtClean="0">
                <a:solidFill>
                  <a:schemeClr val="bg1"/>
                </a:solidFill>
                <a:latin typeface="微软雅黑" panose="020B0503020204020204" charset="-122"/>
                <a:ea typeface="微软雅黑" panose="020B0503020204020204" charset="-122"/>
              </a:rPr>
              <a:t>地址共</a:t>
            </a:r>
            <a:r>
              <a:rPr lang="en-US" altLang="zh-CN" sz="2000" cap="small" dirty="0" smtClean="0">
                <a:solidFill>
                  <a:schemeClr val="bg1"/>
                </a:solidFill>
                <a:latin typeface="微软雅黑" panose="020B0503020204020204" charset="-122"/>
                <a:ea typeface="微软雅黑" panose="020B0503020204020204" charset="-122"/>
              </a:rPr>
              <a:t>32</a:t>
            </a:r>
            <a:r>
              <a:rPr lang="zh-CN" altLang="en-US" sz="2000" cap="small" dirty="0" smtClean="0">
                <a:solidFill>
                  <a:schemeClr val="bg1"/>
                </a:solidFill>
                <a:latin typeface="微软雅黑" panose="020B0503020204020204" charset="-122"/>
                <a:ea typeface="微软雅黑" panose="020B0503020204020204" charset="-122"/>
              </a:rPr>
              <a:t>位，分为网络位</a:t>
            </a:r>
            <a:r>
              <a:rPr lang="en-US" altLang="zh-CN" sz="2000" cap="small" dirty="0" smtClean="0">
                <a:solidFill>
                  <a:schemeClr val="bg1"/>
                </a:solidFill>
                <a:latin typeface="微软雅黑" panose="020B0503020204020204" charset="-122"/>
                <a:ea typeface="微软雅黑" panose="020B0503020204020204" charset="-122"/>
              </a:rPr>
              <a:t>+</a:t>
            </a:r>
            <a:r>
              <a:rPr lang="zh-CN" altLang="en-US" sz="2000" cap="small" dirty="0" smtClean="0">
                <a:solidFill>
                  <a:schemeClr val="bg1"/>
                </a:solidFill>
                <a:latin typeface="微软雅黑" panose="020B0503020204020204" charset="-122"/>
                <a:ea typeface="微软雅黑" panose="020B0503020204020204" charset="-122"/>
              </a:rPr>
              <a:t>主机位。</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small" dirty="0">
                <a:solidFill>
                  <a:schemeClr val="bg1"/>
                </a:solidFill>
                <a:latin typeface="微软雅黑" panose="020B0503020204020204" charset="-122"/>
                <a:ea typeface="微软雅黑" panose="020B0503020204020204" charset="-122"/>
              </a:rPr>
              <a:t> </a:t>
            </a:r>
            <a:r>
              <a:rPr lang="zh-CN" altLang="en-US" sz="2000" cap="small" dirty="0" smtClean="0">
                <a:solidFill>
                  <a:schemeClr val="bg1"/>
                </a:solidFill>
                <a:latin typeface="微软雅黑" panose="020B0503020204020204" charset="-122"/>
                <a:ea typeface="微软雅黑" panose="020B0503020204020204" charset="-122"/>
              </a:rPr>
              <a:t>    通过子网掩码可以确定网络位，则主机位为：</a:t>
            </a:r>
            <a:r>
              <a:rPr lang="en-US" altLang="zh-CN" sz="2000" cap="small" dirty="0" smtClean="0">
                <a:solidFill>
                  <a:schemeClr val="bg1"/>
                </a:solidFill>
                <a:latin typeface="微软雅黑" panose="020B0503020204020204" charset="-122"/>
                <a:ea typeface="微软雅黑" panose="020B0503020204020204" charset="-122"/>
              </a:rPr>
              <a:t>32-</a:t>
            </a:r>
            <a:r>
              <a:rPr lang="zh-CN" altLang="en-US" sz="2000" cap="small" dirty="0" smtClean="0">
                <a:solidFill>
                  <a:schemeClr val="bg1"/>
                </a:solidFill>
                <a:latin typeface="微软雅黑" panose="020B0503020204020204" charset="-122"/>
                <a:ea typeface="微软雅黑" panose="020B0503020204020204" charset="-122"/>
              </a:rPr>
              <a:t>网络位。</a:t>
            </a:r>
            <a:r>
              <a:rPr lang="en-US" altLang="zh-CN" sz="2000" cap="small" dirty="0" smtClean="0">
                <a:solidFill>
                  <a:schemeClr val="bg1"/>
                </a:solidFill>
                <a:latin typeface="微软雅黑" panose="020B0503020204020204" charset="-122"/>
                <a:ea typeface="微软雅黑" panose="020B0503020204020204" charset="-122"/>
              </a:rPr>
              <a:t>IP</a:t>
            </a:r>
            <a:r>
              <a:rPr lang="zh-CN" altLang="en-US" sz="2000" cap="small" dirty="0" smtClean="0">
                <a:solidFill>
                  <a:schemeClr val="bg1"/>
                </a:solidFill>
                <a:latin typeface="微软雅黑" panose="020B0503020204020204" charset="-122"/>
                <a:ea typeface="微软雅黑" panose="020B0503020204020204" charset="-122"/>
              </a:rPr>
              <a:t>地址总数：</a:t>
            </a:r>
            <a:r>
              <a:rPr lang="en-US" altLang="zh-CN" sz="2000" cap="small" dirty="0" smtClean="0">
                <a:solidFill>
                  <a:schemeClr val="bg1"/>
                </a:solidFill>
                <a:latin typeface="微软雅黑" panose="020B0503020204020204" charset="-122"/>
                <a:ea typeface="微软雅黑" panose="020B0503020204020204" charset="-122"/>
              </a:rPr>
              <a:t>2 </a:t>
            </a:r>
            <a:r>
              <a:rPr lang="en-US" altLang="zh-CN" sz="2000" cap="small" baseline="30000" dirty="0" smtClean="0">
                <a:solidFill>
                  <a:schemeClr val="bg1"/>
                </a:solidFill>
                <a:latin typeface="微软雅黑" panose="020B0503020204020204" charset="-122"/>
                <a:ea typeface="微软雅黑" panose="020B0503020204020204" charset="-122"/>
              </a:rPr>
              <a:t>(32-</a:t>
            </a:r>
            <a:r>
              <a:rPr lang="zh-CN" altLang="en-US" sz="2000" cap="small" baseline="30000" dirty="0">
                <a:solidFill>
                  <a:schemeClr val="bg1"/>
                </a:solidFill>
                <a:latin typeface="微软雅黑" panose="020B0503020204020204" charset="-122"/>
                <a:ea typeface="微软雅黑" panose="020B0503020204020204" charset="-122"/>
              </a:rPr>
              <a:t>网络</a:t>
            </a:r>
            <a:r>
              <a:rPr lang="zh-CN" altLang="en-US" sz="2000" cap="small" baseline="30000" dirty="0" smtClean="0">
                <a:solidFill>
                  <a:schemeClr val="bg1"/>
                </a:solidFill>
                <a:latin typeface="微软雅黑" panose="020B0503020204020204" charset="-122"/>
                <a:ea typeface="微软雅黑" panose="020B0503020204020204" charset="-122"/>
              </a:rPr>
              <a:t>位</a:t>
            </a:r>
            <a:r>
              <a:rPr lang="en-US" altLang="zh-CN" sz="2000" cap="small" baseline="30000" dirty="0" smtClean="0">
                <a:solidFill>
                  <a:schemeClr val="bg1"/>
                </a:solidFill>
                <a:latin typeface="微软雅黑" panose="020B0503020204020204" charset="-122"/>
                <a:ea typeface="微软雅黑" panose="020B0503020204020204" charset="-122"/>
              </a:rPr>
              <a:t>)</a:t>
            </a:r>
            <a:r>
              <a:rPr lang="zh-CN" altLang="en-US" sz="2000" cap="small" dirty="0" smtClean="0">
                <a:solidFill>
                  <a:schemeClr val="bg1"/>
                </a:solidFill>
                <a:latin typeface="微软雅黑" panose="020B0503020204020204" charset="-122"/>
                <a:ea typeface="微软雅黑" panose="020B0503020204020204" charset="-122"/>
              </a:rPr>
              <a:t>。</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en-US" altLang="zh-CN" sz="2000" cap="small" dirty="0" smtClean="0">
                <a:solidFill>
                  <a:schemeClr val="bg1"/>
                </a:solidFill>
                <a:latin typeface="微软雅黑" panose="020B0503020204020204" charset="-122"/>
                <a:ea typeface="微软雅黑" panose="020B0503020204020204" charset="-122"/>
              </a:rPr>
              <a:t>4</a:t>
            </a:r>
            <a:r>
              <a:rPr lang="zh-CN" altLang="en-US" sz="2000" cap="small" dirty="0" smtClean="0">
                <a:solidFill>
                  <a:schemeClr val="bg1"/>
                </a:solidFill>
                <a:latin typeface="微软雅黑" panose="020B0503020204020204" charset="-122"/>
                <a:ea typeface="微软雅黑" panose="020B0503020204020204" charset="-122"/>
              </a:rPr>
              <a:t>、可分配</a:t>
            </a:r>
            <a:r>
              <a:rPr lang="en-US" altLang="zh-CN" sz="2000" cap="small" dirty="0" smtClean="0">
                <a:solidFill>
                  <a:schemeClr val="bg1"/>
                </a:solidFill>
                <a:latin typeface="微软雅黑" panose="020B0503020204020204" charset="-122"/>
                <a:ea typeface="微软雅黑" panose="020B0503020204020204" charset="-122"/>
              </a:rPr>
              <a:t>IP</a:t>
            </a:r>
            <a:r>
              <a:rPr lang="zh-CN" altLang="en-US" sz="2000" cap="small" dirty="0" smtClean="0">
                <a:solidFill>
                  <a:schemeClr val="bg1"/>
                </a:solidFill>
                <a:latin typeface="微软雅黑" panose="020B0503020204020204" charset="-122"/>
                <a:ea typeface="微软雅黑" panose="020B0503020204020204" charset="-122"/>
              </a:rPr>
              <a:t>地址总数</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small" dirty="0">
                <a:solidFill>
                  <a:schemeClr val="bg1"/>
                </a:solidFill>
                <a:latin typeface="微软雅黑" panose="020B0503020204020204" charset="-122"/>
                <a:ea typeface="微软雅黑" panose="020B0503020204020204" charset="-122"/>
              </a:rPr>
              <a:t> </a:t>
            </a:r>
            <a:r>
              <a:rPr lang="zh-CN" altLang="en-US" sz="2000" cap="small" dirty="0" smtClean="0">
                <a:solidFill>
                  <a:schemeClr val="bg1"/>
                </a:solidFill>
                <a:latin typeface="微软雅黑" panose="020B0503020204020204" charset="-122"/>
                <a:ea typeface="微软雅黑" panose="020B0503020204020204" charset="-122"/>
              </a:rPr>
              <a:t>    在</a:t>
            </a:r>
            <a:r>
              <a:rPr lang="en-US" altLang="zh-CN" sz="2000" cap="all" dirty="0" err="1">
                <a:solidFill>
                  <a:schemeClr val="bg1"/>
                </a:solidFill>
                <a:latin typeface="微软雅黑" panose="020B0503020204020204" charset="-122"/>
                <a:ea typeface="微软雅黑" panose="020B0503020204020204" charset="-122"/>
              </a:rPr>
              <a:t>Ip</a:t>
            </a:r>
            <a:r>
              <a:rPr lang="zh-CN" altLang="en-US" sz="2000" cap="all" dirty="0">
                <a:solidFill>
                  <a:schemeClr val="bg1"/>
                </a:solidFill>
                <a:latin typeface="微软雅黑" panose="020B0503020204020204" charset="-122"/>
                <a:ea typeface="微软雅黑" panose="020B0503020204020204" charset="-122"/>
              </a:rPr>
              <a:t>地址</a:t>
            </a:r>
            <a:r>
              <a:rPr lang="zh-CN" altLang="en-US" sz="2000" cap="all" dirty="0" smtClean="0">
                <a:solidFill>
                  <a:schemeClr val="bg1"/>
                </a:solidFill>
                <a:latin typeface="微软雅黑" panose="020B0503020204020204" charset="-122"/>
                <a:ea typeface="微软雅黑" panose="020B0503020204020204" charset="-122"/>
              </a:rPr>
              <a:t>总数</a:t>
            </a:r>
            <a:r>
              <a:rPr lang="zh-CN" altLang="en-US" sz="2000" cap="small" dirty="0" smtClean="0">
                <a:solidFill>
                  <a:schemeClr val="bg1"/>
                </a:solidFill>
                <a:latin typeface="微软雅黑" panose="020B0503020204020204" charset="-122"/>
                <a:ea typeface="微软雅黑" panose="020B0503020204020204" charset="-122"/>
              </a:rPr>
              <a:t>中提前子网地址占一个，广播自治占一个。</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small" dirty="0">
                <a:solidFill>
                  <a:schemeClr val="bg1"/>
                </a:solidFill>
                <a:latin typeface="微软雅黑" panose="020B0503020204020204" charset="-122"/>
                <a:ea typeface="微软雅黑" panose="020B0503020204020204" charset="-122"/>
              </a:rPr>
              <a:t> </a:t>
            </a:r>
            <a:r>
              <a:rPr lang="zh-CN" altLang="en-US" sz="2000" cap="small" dirty="0" smtClean="0">
                <a:solidFill>
                  <a:schemeClr val="bg1"/>
                </a:solidFill>
                <a:latin typeface="微软雅黑" panose="020B0503020204020204" charset="-122"/>
                <a:ea typeface="微软雅黑" panose="020B0503020204020204" charset="-122"/>
              </a:rPr>
              <a:t>    所以，可</a:t>
            </a:r>
            <a:r>
              <a:rPr lang="zh-CN" altLang="en-US" sz="2000" cap="small" dirty="0">
                <a:solidFill>
                  <a:schemeClr val="bg1"/>
                </a:solidFill>
                <a:latin typeface="微软雅黑" panose="020B0503020204020204" charset="-122"/>
                <a:ea typeface="微软雅黑" panose="020B0503020204020204" charset="-122"/>
              </a:rPr>
              <a:t>分配</a:t>
            </a:r>
            <a:r>
              <a:rPr lang="en-US" altLang="zh-CN" sz="2000" cap="small" dirty="0">
                <a:solidFill>
                  <a:schemeClr val="bg1"/>
                </a:solidFill>
                <a:latin typeface="微软雅黑" panose="020B0503020204020204" charset="-122"/>
                <a:ea typeface="微软雅黑" panose="020B0503020204020204" charset="-122"/>
              </a:rPr>
              <a:t>IP</a:t>
            </a:r>
            <a:r>
              <a:rPr lang="zh-CN" altLang="en-US" sz="2000" cap="small" dirty="0">
                <a:solidFill>
                  <a:schemeClr val="bg1"/>
                </a:solidFill>
                <a:latin typeface="微软雅黑" panose="020B0503020204020204" charset="-122"/>
                <a:ea typeface="微软雅黑" panose="020B0503020204020204" charset="-122"/>
              </a:rPr>
              <a:t>地址</a:t>
            </a:r>
            <a:r>
              <a:rPr lang="zh-CN" altLang="en-US" sz="2000" cap="small" dirty="0" smtClean="0">
                <a:solidFill>
                  <a:schemeClr val="bg1"/>
                </a:solidFill>
                <a:latin typeface="微软雅黑" panose="020B0503020204020204" charset="-122"/>
                <a:ea typeface="微软雅黑" panose="020B0503020204020204" charset="-122"/>
              </a:rPr>
              <a:t>总数：</a:t>
            </a:r>
            <a:r>
              <a:rPr lang="en-US" altLang="zh-CN" sz="2000" cap="all" dirty="0" err="1">
                <a:solidFill>
                  <a:schemeClr val="bg1"/>
                </a:solidFill>
                <a:latin typeface="微软雅黑" panose="020B0503020204020204" charset="-122"/>
                <a:ea typeface="微软雅黑" panose="020B0503020204020204" charset="-122"/>
              </a:rPr>
              <a:t>Ip</a:t>
            </a:r>
            <a:r>
              <a:rPr lang="zh-CN" altLang="en-US" sz="2000" cap="all" dirty="0">
                <a:solidFill>
                  <a:schemeClr val="bg1"/>
                </a:solidFill>
                <a:latin typeface="微软雅黑" panose="020B0503020204020204" charset="-122"/>
                <a:ea typeface="微软雅黑" panose="020B0503020204020204" charset="-122"/>
              </a:rPr>
              <a:t>地址</a:t>
            </a:r>
            <a:r>
              <a:rPr lang="zh-CN" altLang="en-US" sz="2000" cap="all" dirty="0" smtClean="0">
                <a:solidFill>
                  <a:schemeClr val="bg1"/>
                </a:solidFill>
                <a:latin typeface="微软雅黑" panose="020B0503020204020204" charset="-122"/>
                <a:ea typeface="微软雅黑" panose="020B0503020204020204" charset="-122"/>
              </a:rPr>
              <a:t>总数</a:t>
            </a:r>
            <a:r>
              <a:rPr lang="en-US" altLang="zh-CN" sz="2000" cap="small" dirty="0" smtClean="0">
                <a:solidFill>
                  <a:schemeClr val="bg1"/>
                </a:solidFill>
                <a:latin typeface="微软雅黑" panose="020B0503020204020204" charset="-122"/>
                <a:ea typeface="微软雅黑" panose="020B0503020204020204" charset="-122"/>
              </a:rPr>
              <a:t>-2</a:t>
            </a:r>
            <a:endParaRPr lang="en-US" altLang="zh-CN" sz="2000" cap="all"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27995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2243050"/>
          </a:xfrm>
          <a:prstGeom prst="rect">
            <a:avLst/>
          </a:prstGeom>
          <a:noFill/>
        </p:spPr>
        <p:txBody>
          <a:bodyPr wrap="square" rtlCol="0">
            <a:spAutoFit/>
          </a:bodyPr>
          <a:lstStyle/>
          <a:p>
            <a:pPr fontAlgn="auto">
              <a:lnSpc>
                <a:spcPct val="150000"/>
              </a:lnSpc>
            </a:pPr>
            <a:r>
              <a:rPr sz="2400" b="1" dirty="0">
                <a:solidFill>
                  <a:schemeClr val="tx1"/>
                </a:solidFill>
                <a:latin typeface="微软雅黑" panose="020B0503020204020204" charset="-122"/>
                <a:ea typeface="微软雅黑" panose="020B0503020204020204" charset="-122"/>
              </a:rPr>
              <a:t> 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400" dirty="0" smtClean="0">
                <a:solidFill>
                  <a:schemeClr val="tx1"/>
                </a:solidFill>
                <a:latin typeface="微软雅黑" panose="020B0503020204020204" charset="-122"/>
                <a:ea typeface="微软雅黑" panose="020B0503020204020204" charset="-122"/>
              </a:rPr>
              <a:t>2</a:t>
            </a:r>
            <a:r>
              <a:rPr sz="2400" dirty="0">
                <a:solidFill>
                  <a:schemeClr val="tx1"/>
                </a:solidFill>
                <a:latin typeface="微软雅黑" panose="020B0503020204020204" charset="-122"/>
                <a:ea typeface="微软雅黑" panose="020B0503020204020204" charset="-122"/>
              </a:rPr>
              <a:t>. 直接广播地址是什么</a:t>
            </a:r>
            <a:r>
              <a:rPr sz="2400" dirty="0" smtClean="0">
                <a:solidFill>
                  <a:schemeClr val="tx1"/>
                </a:solidFill>
                <a:latin typeface="微软雅黑" panose="020B0503020204020204" charset="-122"/>
                <a:ea typeface="微软雅黑" panose="020B0503020204020204" charset="-122"/>
              </a:rPr>
              <a:t>?</a:t>
            </a:r>
            <a:endParaRPr sz="2400" dirty="0">
              <a:solidFill>
                <a:schemeClr val="tx1"/>
              </a:solidFill>
              <a:latin typeface="微软雅黑" panose="020B0503020204020204" charset="-122"/>
              <a:ea typeface="微软雅黑" panose="020B050302020402020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80782837"/>
              </p:ext>
            </p:extLst>
          </p:nvPr>
        </p:nvGraphicFramePr>
        <p:xfrm>
          <a:off x="19319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888547578"/>
              </p:ext>
            </p:extLst>
          </p:nvPr>
        </p:nvGraphicFramePr>
        <p:xfrm>
          <a:off x="41989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010840786"/>
              </p:ext>
            </p:extLst>
          </p:nvPr>
        </p:nvGraphicFramePr>
        <p:xfrm>
          <a:off x="64658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57958885"/>
              </p:ext>
            </p:extLst>
          </p:nvPr>
        </p:nvGraphicFramePr>
        <p:xfrm>
          <a:off x="87328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8" name="矩形 7"/>
          <p:cNvSpPr/>
          <p:nvPr/>
        </p:nvSpPr>
        <p:spPr>
          <a:xfrm>
            <a:off x="641685" y="2852467"/>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sp>
        <p:nvSpPr>
          <p:cNvPr id="2" name="矩形 1"/>
          <p:cNvSpPr/>
          <p:nvPr/>
        </p:nvSpPr>
        <p:spPr>
          <a:xfrm>
            <a:off x="2923382" y="6121485"/>
            <a:ext cx="6617517" cy="499624"/>
          </a:xfrm>
          <a:prstGeom prst="rect">
            <a:avLst/>
          </a:prstGeom>
        </p:spPr>
        <p:txBody>
          <a:bodyPr wrap="none">
            <a:spAutoFit/>
          </a:bodyPr>
          <a:lstStyle/>
          <a:p>
            <a:pPr>
              <a:lnSpc>
                <a:spcPct val="150000"/>
              </a:lnSpc>
            </a:pPr>
            <a:r>
              <a:rPr lang="zh-CN" altLang="en-US" sz="2000">
                <a:latin typeface="微软雅黑" panose="020B0503020204020204" charset="-122"/>
                <a:ea typeface="微软雅黑" panose="020B0503020204020204" charset="-122"/>
              </a:rPr>
              <a:t>或运算：0 || 0 = 0;   1 || 0 = 1;    0 || 1 = 1;    1 || 1 = 1;</a:t>
            </a:r>
            <a:endParaRPr lang="zh-CN" altLang="en-US" sz="20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55461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2243050"/>
          </a:xfrm>
          <a:prstGeom prst="rect">
            <a:avLst/>
          </a:prstGeom>
          <a:noFill/>
        </p:spPr>
        <p:txBody>
          <a:bodyPr wrap="square" rtlCol="0">
            <a:spAutoFit/>
          </a:bodyPr>
          <a:lstStyle/>
          <a:p>
            <a:pPr fontAlgn="auto">
              <a:lnSpc>
                <a:spcPct val="150000"/>
              </a:lnSpc>
            </a:pPr>
            <a:r>
              <a:rPr sz="2400" b="1" dirty="0">
                <a:solidFill>
                  <a:schemeClr val="tx1"/>
                </a:solidFill>
                <a:latin typeface="微软雅黑" panose="020B0503020204020204" charset="-122"/>
                <a:ea typeface="微软雅黑" panose="020B0503020204020204" charset="-122"/>
              </a:rPr>
              <a:t> 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400" dirty="0" smtClean="0">
                <a:solidFill>
                  <a:schemeClr val="tx1"/>
                </a:solidFill>
                <a:latin typeface="微软雅黑" panose="020B0503020204020204" charset="-122"/>
                <a:ea typeface="微软雅黑" panose="020B0503020204020204" charset="-122"/>
              </a:rPr>
              <a:t>2</a:t>
            </a:r>
            <a:r>
              <a:rPr sz="2400" dirty="0">
                <a:solidFill>
                  <a:schemeClr val="tx1"/>
                </a:solidFill>
                <a:latin typeface="微软雅黑" panose="020B0503020204020204" charset="-122"/>
                <a:ea typeface="微软雅黑" panose="020B0503020204020204" charset="-122"/>
              </a:rPr>
              <a:t>. 直接广播地址是什么</a:t>
            </a:r>
            <a:r>
              <a:rPr sz="2400" dirty="0" smtClean="0">
                <a:solidFill>
                  <a:schemeClr val="tx1"/>
                </a:solidFill>
                <a:latin typeface="微软雅黑" panose="020B0503020204020204" charset="-122"/>
                <a:ea typeface="微软雅黑" panose="020B0503020204020204" charset="-122"/>
              </a:rPr>
              <a:t>?</a:t>
            </a:r>
            <a:endParaRPr sz="2400" dirty="0">
              <a:solidFill>
                <a:schemeClr val="tx1"/>
              </a:solidFill>
              <a:latin typeface="微软雅黑" panose="020B0503020204020204" charset="-122"/>
              <a:ea typeface="微软雅黑" panose="020B050302020402020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80782837"/>
              </p:ext>
            </p:extLst>
          </p:nvPr>
        </p:nvGraphicFramePr>
        <p:xfrm>
          <a:off x="19319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888547578"/>
              </p:ext>
            </p:extLst>
          </p:nvPr>
        </p:nvGraphicFramePr>
        <p:xfrm>
          <a:off x="41989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010840786"/>
              </p:ext>
            </p:extLst>
          </p:nvPr>
        </p:nvGraphicFramePr>
        <p:xfrm>
          <a:off x="64658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57958885"/>
              </p:ext>
            </p:extLst>
          </p:nvPr>
        </p:nvGraphicFramePr>
        <p:xfrm>
          <a:off x="87328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8" name="矩形 7"/>
          <p:cNvSpPr/>
          <p:nvPr/>
        </p:nvSpPr>
        <p:spPr>
          <a:xfrm>
            <a:off x="641685" y="2852467"/>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289457914"/>
              </p:ext>
            </p:extLst>
          </p:nvPr>
        </p:nvGraphicFramePr>
        <p:xfrm>
          <a:off x="193199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661678721"/>
              </p:ext>
            </p:extLst>
          </p:nvPr>
        </p:nvGraphicFramePr>
        <p:xfrm>
          <a:off x="419894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071260565"/>
              </p:ext>
            </p:extLst>
          </p:nvPr>
        </p:nvGraphicFramePr>
        <p:xfrm>
          <a:off x="646589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08150302"/>
              </p:ext>
            </p:extLst>
          </p:nvPr>
        </p:nvGraphicFramePr>
        <p:xfrm>
          <a:off x="873284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8" name="矩形 17"/>
          <p:cNvSpPr/>
          <p:nvPr/>
        </p:nvSpPr>
        <p:spPr>
          <a:xfrm>
            <a:off x="0" y="3595515"/>
            <a:ext cx="1908440" cy="507831"/>
          </a:xfrm>
          <a:prstGeom prst="rect">
            <a:avLst/>
          </a:prstGeom>
        </p:spPr>
        <p:txBody>
          <a:bodyPr wrap="square">
            <a:spAutoFit/>
          </a:bodyPr>
          <a:lstStyle/>
          <a:p>
            <a:pPr fontAlgn="auto">
              <a:lnSpc>
                <a:spcPct val="150000"/>
              </a:lnSpc>
            </a:pPr>
            <a:r>
              <a:rPr lang="zh-CN" altLang="en-US" dirty="0" smtClean="0">
                <a:latin typeface="微软雅黑" panose="020B0503020204020204" charset="-122"/>
                <a:ea typeface="微软雅黑" panose="020B0503020204020204" charset="-122"/>
              </a:rPr>
              <a:t>子网掩码的反码</a:t>
            </a:r>
            <a:endParaRPr lang="en-US" altLang="zh-CN" dirty="0">
              <a:latin typeface="微软雅黑" panose="020B0503020204020204" charset="-122"/>
              <a:ea typeface="微软雅黑" panose="020B0503020204020204" charset="-122"/>
            </a:endParaRPr>
          </a:p>
        </p:txBody>
      </p:sp>
      <p:sp>
        <p:nvSpPr>
          <p:cNvPr id="2" name="矩形 1"/>
          <p:cNvSpPr/>
          <p:nvPr/>
        </p:nvSpPr>
        <p:spPr>
          <a:xfrm>
            <a:off x="2923382" y="6121485"/>
            <a:ext cx="6617517" cy="499624"/>
          </a:xfrm>
          <a:prstGeom prst="rect">
            <a:avLst/>
          </a:prstGeom>
        </p:spPr>
        <p:txBody>
          <a:bodyPr wrap="none">
            <a:spAutoFit/>
          </a:bodyPr>
          <a:lstStyle/>
          <a:p>
            <a:pPr>
              <a:lnSpc>
                <a:spcPct val="150000"/>
              </a:lnSpc>
            </a:pPr>
            <a:r>
              <a:rPr lang="zh-CN" altLang="en-US" sz="2000">
                <a:latin typeface="微软雅黑" panose="020B0503020204020204" charset="-122"/>
                <a:ea typeface="微软雅黑" panose="020B0503020204020204" charset="-122"/>
              </a:rPr>
              <a:t>或运算：0 || 0 = 0;   1 || 0 = 1;    0 || 1 = 1;    1 || 1 = 1;</a:t>
            </a:r>
            <a:endParaRPr lang="zh-CN" altLang="en-US" sz="20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070488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106420" y="3134042"/>
            <a:ext cx="1195070" cy="584006"/>
          </a:xfrm>
          <a:prstGeom prst="rect">
            <a:avLst/>
          </a:prstGeom>
          <a:noFill/>
        </p:spPr>
        <p:txBody>
          <a:bodyPr wrap="square" rtlCol="0">
            <a:spAutoFit/>
          </a:bodyPr>
          <a:lstStyle/>
          <a:p>
            <a:pPr>
              <a:lnSpc>
                <a:spcPct val="150000"/>
              </a:lnSpc>
            </a:pPr>
            <a:r>
              <a:rPr lang="zh-CN" altLang="en-US" sz="2400">
                <a:latin typeface="Microsoft YaHei" charset="-122"/>
                <a:ea typeface="Microsoft YaHei" charset="-122"/>
                <a:cs typeface="Microsoft YaHei" charset="-122"/>
              </a:rPr>
              <a:t>网络层</a:t>
            </a:r>
          </a:p>
        </p:txBody>
      </p:sp>
      <p:sp>
        <p:nvSpPr>
          <p:cNvPr id="7" name="文本框 6"/>
          <p:cNvSpPr txBox="1"/>
          <p:nvPr/>
        </p:nvSpPr>
        <p:spPr>
          <a:xfrm>
            <a:off x="4853200" y="1586312"/>
            <a:ext cx="4256934" cy="3416320"/>
          </a:xfrm>
          <a:prstGeom prst="rect">
            <a:avLst/>
          </a:prstGeom>
          <a:noFill/>
        </p:spPr>
        <p:txBody>
          <a:bodyPr wrap="square" rtlCol="0">
            <a:spAutoFit/>
          </a:bodyPr>
          <a:lstStyle/>
          <a:p>
            <a:pPr>
              <a:lnSpc>
                <a:spcPct val="150000"/>
              </a:lnSpc>
            </a:pPr>
            <a:r>
              <a:rPr lang="zh-CN" altLang="en-US" sz="2400" dirty="0">
                <a:solidFill>
                  <a:schemeClr val="tx1"/>
                </a:solidFill>
                <a:latin typeface="Microsoft YaHei" charset="-122"/>
                <a:ea typeface="Microsoft YaHei" charset="-122"/>
                <a:cs typeface="Microsoft YaHei" charset="-122"/>
              </a:rPr>
              <a:t>网络层</a:t>
            </a:r>
            <a:r>
              <a:rPr lang="zh-CN" altLang="en-US" sz="2400" dirty="0" smtClean="0">
                <a:solidFill>
                  <a:schemeClr val="tx1"/>
                </a:solidFill>
                <a:latin typeface="Microsoft YaHei" charset="-122"/>
                <a:ea typeface="Microsoft YaHei" charset="-122"/>
                <a:cs typeface="Microsoft YaHei" charset="-122"/>
              </a:rPr>
              <a:t>服务</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数据报</a:t>
            </a:r>
            <a:r>
              <a:rPr lang="zh-CN" altLang="en-US" sz="2400" dirty="0" smtClean="0">
                <a:latin typeface="Microsoft YaHei" charset="-122"/>
                <a:ea typeface="Microsoft YaHei" charset="-122"/>
                <a:cs typeface="Microsoft YaHei" charset="-122"/>
              </a:rPr>
              <a:t>网络与虚</a:t>
            </a:r>
            <a:r>
              <a:rPr lang="zh-CN" altLang="en-US" sz="2400" dirty="0">
                <a:latin typeface="Microsoft YaHei" charset="-122"/>
                <a:ea typeface="Microsoft YaHei" charset="-122"/>
                <a:cs typeface="Microsoft YaHei" charset="-122"/>
              </a:rPr>
              <a:t>电路</a:t>
            </a:r>
            <a:r>
              <a:rPr lang="zh-CN" altLang="en-US" sz="2400" dirty="0" smtClean="0">
                <a:latin typeface="Microsoft YaHei" charset="-122"/>
                <a:ea typeface="Microsoft YaHei" charset="-122"/>
                <a:cs typeface="Microsoft YaHei" charset="-122"/>
              </a:rPr>
              <a:t>网络</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网络互连与网络互连</a:t>
            </a:r>
            <a:r>
              <a:rPr lang="zh-CN" altLang="en-US" sz="2400" dirty="0" smtClean="0">
                <a:latin typeface="Microsoft YaHei" charset="-122"/>
                <a:ea typeface="Microsoft YaHei" charset="-122"/>
                <a:cs typeface="Microsoft YaHei" charset="-122"/>
              </a:rPr>
              <a:t>设备</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网络层拥塞</a:t>
            </a:r>
            <a:r>
              <a:rPr lang="zh-CN" altLang="en-US" sz="2400" dirty="0" smtClean="0">
                <a:latin typeface="Microsoft YaHei" charset="-122"/>
                <a:ea typeface="Microsoft YaHei" charset="-122"/>
                <a:cs typeface="Microsoft YaHei" charset="-122"/>
              </a:rPr>
              <a:t>控制</a:t>
            </a:r>
            <a:endParaRPr lang="zh-CN" altLang="en-US" sz="2400" dirty="0">
              <a:latin typeface="Microsoft YaHei" charset="-122"/>
              <a:ea typeface="Microsoft YaHei" charset="-122"/>
              <a:cs typeface="Microsoft YaHei" charset="-122"/>
            </a:endParaRPr>
          </a:p>
          <a:p>
            <a:pPr>
              <a:lnSpc>
                <a:spcPct val="150000"/>
              </a:lnSpc>
            </a:pPr>
            <a:r>
              <a:rPr lang="en-US" altLang="zh-CN" sz="2400" dirty="0" smtClean="0">
                <a:solidFill>
                  <a:srgbClr val="FF0000"/>
                </a:solidFill>
                <a:latin typeface="Microsoft YaHei" charset="-122"/>
                <a:ea typeface="Microsoft YaHei" charset="-122"/>
                <a:cs typeface="Microsoft YaHei" charset="-122"/>
              </a:rPr>
              <a:t>Internet </a:t>
            </a:r>
            <a:r>
              <a:rPr lang="zh-CN" altLang="en-US" sz="2400" dirty="0">
                <a:solidFill>
                  <a:srgbClr val="FF0000"/>
                </a:solidFill>
                <a:latin typeface="Microsoft YaHei" charset="-122"/>
                <a:ea typeface="Microsoft YaHei" charset="-122"/>
                <a:cs typeface="Microsoft YaHei" charset="-122"/>
              </a:rPr>
              <a:t>网络</a:t>
            </a:r>
            <a:r>
              <a:rPr lang="zh-CN" altLang="en-US" sz="2400" dirty="0" smtClean="0">
                <a:solidFill>
                  <a:srgbClr val="FF0000"/>
                </a:solidFill>
                <a:latin typeface="Microsoft YaHei" charset="-122"/>
                <a:ea typeface="Microsoft YaHei" charset="-122"/>
                <a:cs typeface="Microsoft YaHei" charset="-122"/>
              </a:rPr>
              <a:t>层</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路由算法与路由</a:t>
            </a:r>
            <a:r>
              <a:rPr lang="zh-CN" altLang="en-US" sz="2400" dirty="0" smtClean="0">
                <a:latin typeface="Microsoft YaHei" charset="-122"/>
                <a:ea typeface="Microsoft YaHei" charset="-122"/>
                <a:cs typeface="Microsoft YaHei" charset="-122"/>
              </a:rPr>
              <a:t>协议</a:t>
            </a:r>
            <a:endParaRPr lang="zh-CN" altLang="en-US" sz="2400" dirty="0">
              <a:latin typeface="Microsoft YaHei" charset="-122"/>
              <a:ea typeface="Microsoft YaHei" charset="-122"/>
              <a:cs typeface="Microsoft YaHei" charset="-122"/>
            </a:endParaRPr>
          </a:p>
        </p:txBody>
      </p:sp>
      <p:sp>
        <p:nvSpPr>
          <p:cNvPr id="8" name="左大括号 7"/>
          <p:cNvSpPr/>
          <p:nvPr/>
        </p:nvSpPr>
        <p:spPr>
          <a:xfrm>
            <a:off x="4301490" y="1740257"/>
            <a:ext cx="372110" cy="33715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latin typeface="Microsoft YaHei" charset="-122"/>
              <a:ea typeface="Microsoft YaHei" charset="-122"/>
              <a:cs typeface="Microsoft YaHei" charset="-122"/>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2243050"/>
          </a:xfrm>
          <a:prstGeom prst="rect">
            <a:avLst/>
          </a:prstGeom>
          <a:noFill/>
        </p:spPr>
        <p:txBody>
          <a:bodyPr wrap="square" rtlCol="0">
            <a:spAutoFit/>
          </a:bodyPr>
          <a:lstStyle/>
          <a:p>
            <a:pPr fontAlgn="auto">
              <a:lnSpc>
                <a:spcPct val="150000"/>
              </a:lnSpc>
            </a:pPr>
            <a:r>
              <a:rPr sz="2400" b="1" dirty="0">
                <a:solidFill>
                  <a:schemeClr val="tx1"/>
                </a:solidFill>
                <a:latin typeface="微软雅黑" panose="020B0503020204020204" charset="-122"/>
                <a:ea typeface="微软雅黑" panose="020B0503020204020204" charset="-122"/>
              </a:rPr>
              <a:t> 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400" dirty="0" smtClean="0">
                <a:solidFill>
                  <a:schemeClr val="tx1"/>
                </a:solidFill>
                <a:latin typeface="微软雅黑" panose="020B0503020204020204" charset="-122"/>
                <a:ea typeface="微软雅黑" panose="020B0503020204020204" charset="-122"/>
              </a:rPr>
              <a:t>2</a:t>
            </a:r>
            <a:r>
              <a:rPr sz="2400" dirty="0">
                <a:solidFill>
                  <a:schemeClr val="tx1"/>
                </a:solidFill>
                <a:latin typeface="微软雅黑" panose="020B0503020204020204" charset="-122"/>
                <a:ea typeface="微软雅黑" panose="020B0503020204020204" charset="-122"/>
              </a:rPr>
              <a:t>. 直接广播地址是什么</a:t>
            </a:r>
            <a:r>
              <a:rPr sz="2400" dirty="0" smtClean="0">
                <a:solidFill>
                  <a:schemeClr val="tx1"/>
                </a:solidFill>
                <a:latin typeface="微软雅黑" panose="020B0503020204020204" charset="-122"/>
                <a:ea typeface="微软雅黑" panose="020B0503020204020204" charset="-122"/>
              </a:rPr>
              <a:t>?</a:t>
            </a:r>
            <a:endParaRPr sz="2400" dirty="0">
              <a:solidFill>
                <a:schemeClr val="tx1"/>
              </a:solidFill>
              <a:latin typeface="微软雅黑" panose="020B0503020204020204" charset="-122"/>
              <a:ea typeface="微软雅黑" panose="020B050302020402020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80782837"/>
              </p:ext>
            </p:extLst>
          </p:nvPr>
        </p:nvGraphicFramePr>
        <p:xfrm>
          <a:off x="19319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888547578"/>
              </p:ext>
            </p:extLst>
          </p:nvPr>
        </p:nvGraphicFramePr>
        <p:xfrm>
          <a:off x="41989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010840786"/>
              </p:ext>
            </p:extLst>
          </p:nvPr>
        </p:nvGraphicFramePr>
        <p:xfrm>
          <a:off x="64658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57958885"/>
              </p:ext>
            </p:extLst>
          </p:nvPr>
        </p:nvGraphicFramePr>
        <p:xfrm>
          <a:off x="87328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8" name="矩形 7"/>
          <p:cNvSpPr/>
          <p:nvPr/>
        </p:nvSpPr>
        <p:spPr>
          <a:xfrm>
            <a:off x="641685" y="2852467"/>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034029944"/>
              </p:ext>
            </p:extLst>
          </p:nvPr>
        </p:nvGraphicFramePr>
        <p:xfrm>
          <a:off x="193199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03597284"/>
              </p:ext>
            </p:extLst>
          </p:nvPr>
        </p:nvGraphicFramePr>
        <p:xfrm>
          <a:off x="419894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19477939"/>
              </p:ext>
            </p:extLst>
          </p:nvPr>
        </p:nvGraphicFramePr>
        <p:xfrm>
          <a:off x="646589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137674296"/>
              </p:ext>
            </p:extLst>
          </p:nvPr>
        </p:nvGraphicFramePr>
        <p:xfrm>
          <a:off x="873284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3" name="矩形 12"/>
          <p:cNvSpPr/>
          <p:nvPr/>
        </p:nvSpPr>
        <p:spPr>
          <a:xfrm>
            <a:off x="641685" y="4632535"/>
            <a:ext cx="1148222" cy="458908"/>
          </a:xfrm>
          <a:prstGeom prst="rect">
            <a:avLst/>
          </a:prstGeom>
        </p:spPr>
        <p:txBody>
          <a:bodyPr wrap="square">
            <a:spAutoFit/>
          </a:bodyPr>
          <a:lstStyle/>
          <a:p>
            <a:pPr fontAlgn="auto">
              <a:lnSpc>
                <a:spcPct val="150000"/>
              </a:lnSpc>
            </a:pPr>
            <a:r>
              <a:rPr lang="zh-CN" altLang="en-US" b="1" dirty="0" smtClean="0">
                <a:latin typeface="微软雅黑" panose="020B0503020204020204" charset="-122"/>
                <a:ea typeface="微软雅黑" panose="020B0503020204020204" charset="-122"/>
              </a:rPr>
              <a:t>主机</a:t>
            </a:r>
            <a:r>
              <a:rPr lang="en-US" altLang="zh-CN" b="1" dirty="0" smtClean="0">
                <a:latin typeface="微软雅黑" panose="020B0503020204020204" charset="-122"/>
                <a:ea typeface="微软雅黑" panose="020B0503020204020204" charset="-122"/>
              </a:rPr>
              <a:t>IP</a:t>
            </a:r>
            <a:endParaRPr lang="en-US" altLang="zh-CN" b="1" dirty="0">
              <a:latin typeface="微软雅黑" panose="020B0503020204020204" charset="-122"/>
              <a:ea typeface="微软雅黑" panose="020B050302020402020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490478562"/>
              </p:ext>
            </p:extLst>
          </p:nvPr>
        </p:nvGraphicFramePr>
        <p:xfrm>
          <a:off x="193199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430954348"/>
              </p:ext>
            </p:extLst>
          </p:nvPr>
        </p:nvGraphicFramePr>
        <p:xfrm>
          <a:off x="419894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80364083"/>
              </p:ext>
            </p:extLst>
          </p:nvPr>
        </p:nvGraphicFramePr>
        <p:xfrm>
          <a:off x="646589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867809509"/>
              </p:ext>
            </p:extLst>
          </p:nvPr>
        </p:nvGraphicFramePr>
        <p:xfrm>
          <a:off x="873284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8" name="矩形 17"/>
          <p:cNvSpPr/>
          <p:nvPr/>
        </p:nvSpPr>
        <p:spPr>
          <a:xfrm>
            <a:off x="0" y="3595515"/>
            <a:ext cx="1908440" cy="458908"/>
          </a:xfrm>
          <a:prstGeom prst="rect">
            <a:avLst/>
          </a:prstGeom>
        </p:spPr>
        <p:txBody>
          <a:bodyPr wrap="square">
            <a:spAutoFit/>
          </a:bodyPr>
          <a:lstStyle/>
          <a:p>
            <a:pPr fontAlgn="auto">
              <a:lnSpc>
                <a:spcPct val="150000"/>
              </a:lnSpc>
            </a:pPr>
            <a:r>
              <a:rPr lang="zh-CN" altLang="en-US" b="1" dirty="0" smtClean="0">
                <a:latin typeface="微软雅黑" panose="020B0503020204020204" charset="-122"/>
                <a:ea typeface="微软雅黑" panose="020B0503020204020204" charset="-122"/>
              </a:rPr>
              <a:t>子网掩码的反码</a:t>
            </a:r>
            <a:endParaRPr lang="en-US" altLang="zh-CN" b="1" dirty="0">
              <a:latin typeface="微软雅黑" panose="020B0503020204020204" charset="-122"/>
              <a:ea typeface="微软雅黑" panose="020B0503020204020204" charset="-122"/>
            </a:endParaRPr>
          </a:p>
        </p:txBody>
      </p:sp>
      <p:sp>
        <p:nvSpPr>
          <p:cNvPr id="2" name="矩形 1"/>
          <p:cNvSpPr/>
          <p:nvPr/>
        </p:nvSpPr>
        <p:spPr>
          <a:xfrm>
            <a:off x="2923382" y="6121485"/>
            <a:ext cx="6617517" cy="499624"/>
          </a:xfrm>
          <a:prstGeom prst="rect">
            <a:avLst/>
          </a:prstGeom>
        </p:spPr>
        <p:txBody>
          <a:bodyPr wrap="none">
            <a:spAutoFit/>
          </a:bodyPr>
          <a:lstStyle/>
          <a:p>
            <a:pPr>
              <a:lnSpc>
                <a:spcPct val="150000"/>
              </a:lnSpc>
            </a:pPr>
            <a:r>
              <a:rPr lang="zh-CN" altLang="en-US" sz="2000">
                <a:latin typeface="微软雅黑" panose="020B0503020204020204" charset="-122"/>
                <a:ea typeface="微软雅黑" panose="020B0503020204020204" charset="-122"/>
              </a:rPr>
              <a:t>或运算：0 || 0 = 0;   1 || 0 = 1;    0 || 1 = 1;    1 || 1 = 1;</a:t>
            </a:r>
            <a:endParaRPr lang="zh-CN" altLang="en-US" sz="20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56399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2243050"/>
          </a:xfrm>
          <a:prstGeom prst="rect">
            <a:avLst/>
          </a:prstGeom>
          <a:noFill/>
        </p:spPr>
        <p:txBody>
          <a:bodyPr wrap="square" rtlCol="0">
            <a:spAutoFit/>
          </a:bodyPr>
          <a:lstStyle/>
          <a:p>
            <a:pPr fontAlgn="auto">
              <a:lnSpc>
                <a:spcPct val="150000"/>
              </a:lnSpc>
            </a:pPr>
            <a:r>
              <a:rPr sz="2400" b="1" dirty="0">
                <a:solidFill>
                  <a:schemeClr val="tx1"/>
                </a:solidFill>
                <a:latin typeface="微软雅黑" panose="020B0503020204020204" charset="-122"/>
                <a:ea typeface="微软雅黑" panose="020B0503020204020204" charset="-122"/>
              </a:rPr>
              <a:t> 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400" dirty="0" smtClean="0">
                <a:solidFill>
                  <a:schemeClr val="tx1"/>
                </a:solidFill>
                <a:latin typeface="微软雅黑" panose="020B0503020204020204" charset="-122"/>
                <a:ea typeface="微软雅黑" panose="020B0503020204020204" charset="-122"/>
              </a:rPr>
              <a:t>2</a:t>
            </a:r>
            <a:r>
              <a:rPr sz="2400" dirty="0">
                <a:solidFill>
                  <a:schemeClr val="tx1"/>
                </a:solidFill>
                <a:latin typeface="微软雅黑" panose="020B0503020204020204" charset="-122"/>
                <a:ea typeface="微软雅黑" panose="020B0503020204020204" charset="-122"/>
              </a:rPr>
              <a:t>. 直接广播地址是什么</a:t>
            </a:r>
            <a:r>
              <a:rPr sz="2400" dirty="0" smtClean="0">
                <a:solidFill>
                  <a:schemeClr val="tx1"/>
                </a:solidFill>
                <a:latin typeface="微软雅黑" panose="020B0503020204020204" charset="-122"/>
                <a:ea typeface="微软雅黑" panose="020B0503020204020204" charset="-122"/>
              </a:rPr>
              <a:t>?</a:t>
            </a:r>
            <a:endParaRPr sz="2400" dirty="0">
              <a:solidFill>
                <a:schemeClr val="tx1"/>
              </a:solidFill>
              <a:latin typeface="微软雅黑" panose="020B0503020204020204" charset="-122"/>
              <a:ea typeface="微软雅黑" panose="020B050302020402020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80782837"/>
              </p:ext>
            </p:extLst>
          </p:nvPr>
        </p:nvGraphicFramePr>
        <p:xfrm>
          <a:off x="19319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888547578"/>
              </p:ext>
            </p:extLst>
          </p:nvPr>
        </p:nvGraphicFramePr>
        <p:xfrm>
          <a:off x="41989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010840786"/>
              </p:ext>
            </p:extLst>
          </p:nvPr>
        </p:nvGraphicFramePr>
        <p:xfrm>
          <a:off x="64658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57958885"/>
              </p:ext>
            </p:extLst>
          </p:nvPr>
        </p:nvGraphicFramePr>
        <p:xfrm>
          <a:off x="87328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8" name="矩形 7"/>
          <p:cNvSpPr/>
          <p:nvPr/>
        </p:nvSpPr>
        <p:spPr>
          <a:xfrm>
            <a:off x="641685" y="2852467"/>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034029944"/>
              </p:ext>
            </p:extLst>
          </p:nvPr>
        </p:nvGraphicFramePr>
        <p:xfrm>
          <a:off x="193199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03597284"/>
              </p:ext>
            </p:extLst>
          </p:nvPr>
        </p:nvGraphicFramePr>
        <p:xfrm>
          <a:off x="419894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19477939"/>
              </p:ext>
            </p:extLst>
          </p:nvPr>
        </p:nvGraphicFramePr>
        <p:xfrm>
          <a:off x="646589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137674296"/>
              </p:ext>
            </p:extLst>
          </p:nvPr>
        </p:nvGraphicFramePr>
        <p:xfrm>
          <a:off x="873284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3" name="矩形 12"/>
          <p:cNvSpPr/>
          <p:nvPr/>
        </p:nvSpPr>
        <p:spPr>
          <a:xfrm>
            <a:off x="641685" y="4632535"/>
            <a:ext cx="1148222" cy="458908"/>
          </a:xfrm>
          <a:prstGeom prst="rect">
            <a:avLst/>
          </a:prstGeom>
        </p:spPr>
        <p:txBody>
          <a:bodyPr wrap="square">
            <a:spAutoFit/>
          </a:bodyPr>
          <a:lstStyle/>
          <a:p>
            <a:pPr fontAlgn="auto">
              <a:lnSpc>
                <a:spcPct val="150000"/>
              </a:lnSpc>
            </a:pPr>
            <a:r>
              <a:rPr lang="zh-CN" altLang="en-US" b="1" dirty="0" smtClean="0">
                <a:latin typeface="微软雅黑" panose="020B0503020204020204" charset="-122"/>
                <a:ea typeface="微软雅黑" panose="020B0503020204020204" charset="-122"/>
              </a:rPr>
              <a:t>主机</a:t>
            </a:r>
            <a:r>
              <a:rPr lang="en-US" altLang="zh-CN" b="1" dirty="0" smtClean="0">
                <a:latin typeface="微软雅黑" panose="020B0503020204020204" charset="-122"/>
                <a:ea typeface="微软雅黑" panose="020B0503020204020204" charset="-122"/>
              </a:rPr>
              <a:t>IP</a:t>
            </a:r>
            <a:endParaRPr lang="en-US" altLang="zh-CN" b="1" dirty="0">
              <a:latin typeface="微软雅黑" panose="020B0503020204020204" charset="-122"/>
              <a:ea typeface="微软雅黑" panose="020B050302020402020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490478562"/>
              </p:ext>
            </p:extLst>
          </p:nvPr>
        </p:nvGraphicFramePr>
        <p:xfrm>
          <a:off x="193199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430954348"/>
              </p:ext>
            </p:extLst>
          </p:nvPr>
        </p:nvGraphicFramePr>
        <p:xfrm>
          <a:off x="419894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80364083"/>
              </p:ext>
            </p:extLst>
          </p:nvPr>
        </p:nvGraphicFramePr>
        <p:xfrm>
          <a:off x="646589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867809509"/>
              </p:ext>
            </p:extLst>
          </p:nvPr>
        </p:nvGraphicFramePr>
        <p:xfrm>
          <a:off x="873284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8" name="矩形 17"/>
          <p:cNvSpPr/>
          <p:nvPr/>
        </p:nvSpPr>
        <p:spPr>
          <a:xfrm>
            <a:off x="0" y="3595515"/>
            <a:ext cx="1908440" cy="458908"/>
          </a:xfrm>
          <a:prstGeom prst="rect">
            <a:avLst/>
          </a:prstGeom>
        </p:spPr>
        <p:txBody>
          <a:bodyPr wrap="square">
            <a:spAutoFit/>
          </a:bodyPr>
          <a:lstStyle/>
          <a:p>
            <a:pPr fontAlgn="auto">
              <a:lnSpc>
                <a:spcPct val="150000"/>
              </a:lnSpc>
            </a:pPr>
            <a:r>
              <a:rPr lang="zh-CN" altLang="en-US" b="1" dirty="0" smtClean="0">
                <a:latin typeface="微软雅黑" panose="020B0503020204020204" charset="-122"/>
                <a:ea typeface="微软雅黑" panose="020B0503020204020204" charset="-122"/>
              </a:rPr>
              <a:t>子网掩码的反码</a:t>
            </a:r>
            <a:endParaRPr lang="en-US" altLang="zh-CN" b="1" dirty="0">
              <a:latin typeface="微软雅黑" panose="020B0503020204020204" charset="-122"/>
              <a:ea typeface="微软雅黑" panose="020B0503020204020204" charset="-122"/>
            </a:endParaRPr>
          </a:p>
        </p:txBody>
      </p:sp>
      <p:sp>
        <p:nvSpPr>
          <p:cNvPr id="2" name="矩形 1"/>
          <p:cNvSpPr/>
          <p:nvPr/>
        </p:nvSpPr>
        <p:spPr>
          <a:xfrm>
            <a:off x="2923382" y="6121485"/>
            <a:ext cx="6617517" cy="499624"/>
          </a:xfrm>
          <a:prstGeom prst="rect">
            <a:avLst/>
          </a:prstGeom>
        </p:spPr>
        <p:txBody>
          <a:bodyPr wrap="none">
            <a:spAutoFit/>
          </a:bodyPr>
          <a:lstStyle/>
          <a:p>
            <a:pPr>
              <a:lnSpc>
                <a:spcPct val="150000"/>
              </a:lnSpc>
            </a:pPr>
            <a:r>
              <a:rPr lang="zh-CN" altLang="en-US" sz="2000">
                <a:latin typeface="微软雅黑" panose="020B0503020204020204" charset="-122"/>
                <a:ea typeface="微软雅黑" panose="020B0503020204020204" charset="-122"/>
              </a:rPr>
              <a:t>或运算：0 || 0 = 0;   1 || 0 = 1;    0 || 1 = 1;    1 || 1 = 1;</a:t>
            </a:r>
            <a:endParaRPr lang="zh-CN" altLang="en-US" sz="2000" dirty="0">
              <a:latin typeface="微软雅黑" panose="020B0503020204020204" charset="-122"/>
              <a:ea typeface="微软雅黑" panose="020B0503020204020204"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733505404"/>
              </p:ext>
            </p:extLst>
          </p:nvPr>
        </p:nvGraphicFramePr>
        <p:xfrm>
          <a:off x="1931990" y="555536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469191248"/>
              </p:ext>
            </p:extLst>
          </p:nvPr>
        </p:nvGraphicFramePr>
        <p:xfrm>
          <a:off x="4198940" y="555536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930331930"/>
              </p:ext>
            </p:extLst>
          </p:nvPr>
        </p:nvGraphicFramePr>
        <p:xfrm>
          <a:off x="6465890" y="555536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085380508"/>
              </p:ext>
            </p:extLst>
          </p:nvPr>
        </p:nvGraphicFramePr>
        <p:xfrm>
          <a:off x="8732840" y="555536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23" name="矩形 22"/>
          <p:cNvSpPr/>
          <p:nvPr/>
        </p:nvSpPr>
        <p:spPr>
          <a:xfrm>
            <a:off x="641685" y="5508787"/>
            <a:ext cx="1148222" cy="458908"/>
          </a:xfrm>
          <a:prstGeom prst="rect">
            <a:avLst/>
          </a:prstGeom>
        </p:spPr>
        <p:txBody>
          <a:bodyPr wrap="square">
            <a:spAutoFit/>
          </a:bodyPr>
          <a:lstStyle/>
          <a:p>
            <a:pPr fontAlgn="auto">
              <a:lnSpc>
                <a:spcPct val="150000"/>
              </a:lnSpc>
            </a:pPr>
            <a:r>
              <a:rPr lang="zh-CN" altLang="en-US" b="1" dirty="0" smtClean="0">
                <a:latin typeface="微软雅黑" panose="020B0503020204020204" charset="-122"/>
                <a:ea typeface="微软雅黑" panose="020B0503020204020204" charset="-122"/>
              </a:rPr>
              <a:t>结果</a:t>
            </a:r>
            <a:endParaRPr lang="en-US" altLang="zh-CN" b="1"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045037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2243050"/>
          </a:xfrm>
          <a:prstGeom prst="rect">
            <a:avLst/>
          </a:prstGeom>
          <a:noFill/>
        </p:spPr>
        <p:txBody>
          <a:bodyPr wrap="square" rtlCol="0">
            <a:spAutoFit/>
          </a:bodyPr>
          <a:lstStyle/>
          <a:p>
            <a:pPr fontAlgn="auto">
              <a:lnSpc>
                <a:spcPct val="150000"/>
              </a:lnSpc>
            </a:pPr>
            <a:r>
              <a:rPr sz="2400" b="1" dirty="0">
                <a:solidFill>
                  <a:schemeClr val="tx1"/>
                </a:solidFill>
                <a:latin typeface="微软雅黑" panose="020B0503020204020204" charset="-122"/>
                <a:ea typeface="微软雅黑" panose="020B0503020204020204" charset="-122"/>
              </a:rPr>
              <a:t> 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400" dirty="0" smtClean="0">
                <a:solidFill>
                  <a:schemeClr val="tx1"/>
                </a:solidFill>
                <a:latin typeface="微软雅黑" panose="020B0503020204020204" charset="-122"/>
                <a:ea typeface="微软雅黑" panose="020B0503020204020204" charset="-122"/>
              </a:rPr>
              <a:t>2</a:t>
            </a:r>
            <a:r>
              <a:rPr sz="2400" dirty="0">
                <a:solidFill>
                  <a:schemeClr val="tx1"/>
                </a:solidFill>
                <a:latin typeface="微软雅黑" panose="020B0503020204020204" charset="-122"/>
                <a:ea typeface="微软雅黑" panose="020B0503020204020204" charset="-122"/>
              </a:rPr>
              <a:t>. 直接广播地址是什么</a:t>
            </a:r>
            <a:r>
              <a:rPr sz="2400" dirty="0" smtClean="0">
                <a:solidFill>
                  <a:schemeClr val="tx1"/>
                </a:solidFill>
                <a:latin typeface="微软雅黑" panose="020B0503020204020204" charset="-122"/>
                <a:ea typeface="微软雅黑" panose="020B0503020204020204" charset="-122"/>
              </a:rPr>
              <a:t>?</a:t>
            </a:r>
            <a:endParaRPr sz="2400" dirty="0">
              <a:solidFill>
                <a:schemeClr val="tx1"/>
              </a:solidFill>
              <a:latin typeface="微软雅黑" panose="020B0503020204020204" charset="-122"/>
              <a:ea typeface="微软雅黑" panose="020B050302020402020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80782837"/>
              </p:ext>
            </p:extLst>
          </p:nvPr>
        </p:nvGraphicFramePr>
        <p:xfrm>
          <a:off x="19319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888547578"/>
              </p:ext>
            </p:extLst>
          </p:nvPr>
        </p:nvGraphicFramePr>
        <p:xfrm>
          <a:off x="41989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010840786"/>
              </p:ext>
            </p:extLst>
          </p:nvPr>
        </p:nvGraphicFramePr>
        <p:xfrm>
          <a:off x="646589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57958885"/>
              </p:ext>
            </p:extLst>
          </p:nvPr>
        </p:nvGraphicFramePr>
        <p:xfrm>
          <a:off x="8732840" y="2923503"/>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8" name="矩形 7"/>
          <p:cNvSpPr/>
          <p:nvPr/>
        </p:nvSpPr>
        <p:spPr>
          <a:xfrm>
            <a:off x="641685" y="2852467"/>
            <a:ext cx="1148222" cy="507831"/>
          </a:xfrm>
          <a:prstGeom prst="rect">
            <a:avLst/>
          </a:prstGeom>
        </p:spPr>
        <p:txBody>
          <a:bodyPr wrap="square">
            <a:spAutoFit/>
          </a:bodyPr>
          <a:lstStyle/>
          <a:p>
            <a:pPr fontAlgn="auto">
              <a:lnSpc>
                <a:spcPct val="150000"/>
              </a:lnSpc>
            </a:pPr>
            <a:r>
              <a:rPr lang="zh-CN" altLang="en-US" smtClean="0">
                <a:latin typeface="微软雅黑" panose="020B0503020204020204" charset="-122"/>
                <a:ea typeface="微软雅黑" panose="020B0503020204020204" charset="-122"/>
              </a:rPr>
              <a:t>子网掩码</a:t>
            </a:r>
            <a:endParaRPr lang="en-US" altLang="zh-CN" dirty="0">
              <a:latin typeface="微软雅黑" panose="020B0503020204020204" charset="-122"/>
              <a:ea typeface="微软雅黑" panose="020B050302020402020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034029944"/>
              </p:ext>
            </p:extLst>
          </p:nvPr>
        </p:nvGraphicFramePr>
        <p:xfrm>
          <a:off x="193199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03597284"/>
              </p:ext>
            </p:extLst>
          </p:nvPr>
        </p:nvGraphicFramePr>
        <p:xfrm>
          <a:off x="419894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19477939"/>
              </p:ext>
            </p:extLst>
          </p:nvPr>
        </p:nvGraphicFramePr>
        <p:xfrm>
          <a:off x="646589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137674296"/>
              </p:ext>
            </p:extLst>
          </p:nvPr>
        </p:nvGraphicFramePr>
        <p:xfrm>
          <a:off x="8732840" y="4679109"/>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3" name="矩形 12"/>
          <p:cNvSpPr/>
          <p:nvPr/>
        </p:nvSpPr>
        <p:spPr>
          <a:xfrm>
            <a:off x="641685" y="4632535"/>
            <a:ext cx="1148222" cy="458908"/>
          </a:xfrm>
          <a:prstGeom prst="rect">
            <a:avLst/>
          </a:prstGeom>
        </p:spPr>
        <p:txBody>
          <a:bodyPr wrap="square">
            <a:spAutoFit/>
          </a:bodyPr>
          <a:lstStyle/>
          <a:p>
            <a:pPr fontAlgn="auto">
              <a:lnSpc>
                <a:spcPct val="150000"/>
              </a:lnSpc>
            </a:pPr>
            <a:r>
              <a:rPr lang="zh-CN" altLang="en-US" b="1" dirty="0" smtClean="0">
                <a:latin typeface="微软雅黑" panose="020B0503020204020204" charset="-122"/>
                <a:ea typeface="微软雅黑" panose="020B0503020204020204" charset="-122"/>
              </a:rPr>
              <a:t>主机</a:t>
            </a:r>
            <a:r>
              <a:rPr lang="en-US" altLang="zh-CN" b="1" dirty="0" smtClean="0">
                <a:latin typeface="微软雅黑" panose="020B0503020204020204" charset="-122"/>
                <a:ea typeface="微软雅黑" panose="020B0503020204020204" charset="-122"/>
              </a:rPr>
              <a:t>IP</a:t>
            </a:r>
            <a:endParaRPr lang="en-US" altLang="zh-CN" b="1" dirty="0">
              <a:latin typeface="微软雅黑" panose="020B0503020204020204" charset="-122"/>
              <a:ea typeface="微软雅黑" panose="020B050302020402020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490478562"/>
              </p:ext>
            </p:extLst>
          </p:nvPr>
        </p:nvGraphicFramePr>
        <p:xfrm>
          <a:off x="193199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430954348"/>
              </p:ext>
            </p:extLst>
          </p:nvPr>
        </p:nvGraphicFramePr>
        <p:xfrm>
          <a:off x="419894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80364083"/>
              </p:ext>
            </p:extLst>
          </p:nvPr>
        </p:nvGraphicFramePr>
        <p:xfrm>
          <a:off x="646589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867809509"/>
              </p:ext>
            </p:extLst>
          </p:nvPr>
        </p:nvGraphicFramePr>
        <p:xfrm>
          <a:off x="8732840" y="366655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8" name="矩形 17"/>
          <p:cNvSpPr/>
          <p:nvPr/>
        </p:nvSpPr>
        <p:spPr>
          <a:xfrm>
            <a:off x="0" y="3595515"/>
            <a:ext cx="1908440" cy="458908"/>
          </a:xfrm>
          <a:prstGeom prst="rect">
            <a:avLst/>
          </a:prstGeom>
        </p:spPr>
        <p:txBody>
          <a:bodyPr wrap="square">
            <a:spAutoFit/>
          </a:bodyPr>
          <a:lstStyle/>
          <a:p>
            <a:pPr fontAlgn="auto">
              <a:lnSpc>
                <a:spcPct val="150000"/>
              </a:lnSpc>
            </a:pPr>
            <a:r>
              <a:rPr lang="zh-CN" altLang="en-US" b="1" dirty="0" smtClean="0">
                <a:latin typeface="微软雅黑" panose="020B0503020204020204" charset="-122"/>
                <a:ea typeface="微软雅黑" panose="020B0503020204020204" charset="-122"/>
              </a:rPr>
              <a:t>子网掩码的反码</a:t>
            </a:r>
            <a:endParaRPr lang="en-US" altLang="zh-CN" b="1" dirty="0">
              <a:latin typeface="微软雅黑" panose="020B0503020204020204" charset="-122"/>
              <a:ea typeface="微软雅黑" panose="020B0503020204020204"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733505404"/>
              </p:ext>
            </p:extLst>
          </p:nvPr>
        </p:nvGraphicFramePr>
        <p:xfrm>
          <a:off x="1931990" y="555536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469191248"/>
              </p:ext>
            </p:extLst>
          </p:nvPr>
        </p:nvGraphicFramePr>
        <p:xfrm>
          <a:off x="4198940" y="555536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930331930"/>
              </p:ext>
            </p:extLst>
          </p:nvPr>
        </p:nvGraphicFramePr>
        <p:xfrm>
          <a:off x="6465890" y="555536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085380508"/>
              </p:ext>
            </p:extLst>
          </p:nvPr>
        </p:nvGraphicFramePr>
        <p:xfrm>
          <a:off x="8732840" y="5555361"/>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23" name="矩形 22"/>
          <p:cNvSpPr/>
          <p:nvPr/>
        </p:nvSpPr>
        <p:spPr>
          <a:xfrm>
            <a:off x="641685" y="5508787"/>
            <a:ext cx="1148222" cy="458908"/>
          </a:xfrm>
          <a:prstGeom prst="rect">
            <a:avLst/>
          </a:prstGeom>
        </p:spPr>
        <p:txBody>
          <a:bodyPr wrap="square">
            <a:spAutoFit/>
          </a:bodyPr>
          <a:lstStyle/>
          <a:p>
            <a:pPr fontAlgn="auto">
              <a:lnSpc>
                <a:spcPct val="150000"/>
              </a:lnSpc>
            </a:pPr>
            <a:r>
              <a:rPr lang="zh-CN" altLang="en-US" b="1" dirty="0" smtClean="0">
                <a:latin typeface="微软雅黑" panose="020B0503020204020204" charset="-122"/>
                <a:ea typeface="微软雅黑" panose="020B0503020204020204" charset="-122"/>
              </a:rPr>
              <a:t>结果</a:t>
            </a:r>
            <a:endParaRPr lang="en-US" altLang="zh-CN" b="1" dirty="0">
              <a:latin typeface="微软雅黑" panose="020B0503020204020204" charset="-122"/>
              <a:ea typeface="微软雅黑" panose="020B0503020204020204" charset="-122"/>
            </a:endParaRPr>
          </a:p>
        </p:txBody>
      </p:sp>
      <p:sp>
        <p:nvSpPr>
          <p:cNvPr id="24" name="矩形 23"/>
          <p:cNvSpPr/>
          <p:nvPr/>
        </p:nvSpPr>
        <p:spPr>
          <a:xfrm>
            <a:off x="2654584" y="5967695"/>
            <a:ext cx="679679" cy="507831"/>
          </a:xfrm>
          <a:prstGeom prst="rect">
            <a:avLst/>
          </a:prstGeom>
        </p:spPr>
        <p:txBody>
          <a:bodyPr wrap="square">
            <a:spAutoFit/>
          </a:bodyPr>
          <a:lstStyle/>
          <a:p>
            <a:pPr fontAlgn="auto">
              <a:lnSpc>
                <a:spcPct val="150000"/>
              </a:lnSpc>
            </a:pPr>
            <a:r>
              <a:rPr lang="en-US" altLang="zh-CN" dirty="0" smtClean="0">
                <a:latin typeface="微软雅黑" panose="020B0503020204020204" charset="-122"/>
                <a:ea typeface="微软雅黑" panose="020B0503020204020204" charset="-122"/>
              </a:rPr>
              <a:t>203</a:t>
            </a:r>
            <a:endParaRPr lang="en-US" altLang="zh-CN" dirty="0">
              <a:latin typeface="微软雅黑" panose="020B0503020204020204" charset="-122"/>
              <a:ea typeface="微软雅黑" panose="020B0503020204020204" charset="-122"/>
            </a:endParaRPr>
          </a:p>
        </p:txBody>
      </p:sp>
      <p:sp>
        <p:nvSpPr>
          <p:cNvPr id="25" name="矩形 24"/>
          <p:cNvSpPr/>
          <p:nvPr/>
        </p:nvSpPr>
        <p:spPr>
          <a:xfrm>
            <a:off x="4921534" y="5967694"/>
            <a:ext cx="679679" cy="458908"/>
          </a:xfrm>
          <a:prstGeom prst="rect">
            <a:avLst/>
          </a:prstGeom>
        </p:spPr>
        <p:txBody>
          <a:bodyPr wrap="square">
            <a:spAutoFit/>
          </a:bodyPr>
          <a:lstStyle/>
          <a:p>
            <a:pPr fontAlgn="auto">
              <a:lnSpc>
                <a:spcPct val="150000"/>
              </a:lnSpc>
            </a:pPr>
            <a:r>
              <a:rPr lang="en-US" altLang="zh-CN" dirty="0" smtClean="0">
                <a:latin typeface="微软雅黑" panose="020B0503020204020204" charset="-122"/>
                <a:ea typeface="微软雅黑" panose="020B0503020204020204" charset="-122"/>
              </a:rPr>
              <a:t>123</a:t>
            </a:r>
            <a:endParaRPr lang="en-US" altLang="zh-CN" dirty="0">
              <a:latin typeface="微软雅黑" panose="020B0503020204020204" charset="-122"/>
              <a:ea typeface="微软雅黑" panose="020B0503020204020204" charset="-122"/>
            </a:endParaRPr>
          </a:p>
        </p:txBody>
      </p:sp>
      <p:sp>
        <p:nvSpPr>
          <p:cNvPr id="26" name="矩形 25"/>
          <p:cNvSpPr/>
          <p:nvPr/>
        </p:nvSpPr>
        <p:spPr>
          <a:xfrm>
            <a:off x="7252497" y="5967694"/>
            <a:ext cx="679679" cy="458908"/>
          </a:xfrm>
          <a:prstGeom prst="rect">
            <a:avLst/>
          </a:prstGeom>
        </p:spPr>
        <p:txBody>
          <a:bodyPr wrap="square">
            <a:spAutoFit/>
          </a:bodyPr>
          <a:lstStyle/>
          <a:p>
            <a:pPr fontAlgn="auto">
              <a:lnSpc>
                <a:spcPct val="150000"/>
              </a:lnSpc>
            </a:pPr>
            <a:r>
              <a:rPr lang="en-US" altLang="zh-CN" dirty="0" smtClean="0">
                <a:latin typeface="微软雅黑" panose="020B0503020204020204" charset="-122"/>
                <a:ea typeface="微软雅黑" panose="020B0503020204020204" charset="-122"/>
              </a:rPr>
              <a:t>1</a:t>
            </a:r>
            <a:endParaRPr lang="en-US" altLang="zh-CN" dirty="0">
              <a:latin typeface="微软雅黑" panose="020B0503020204020204" charset="-122"/>
              <a:ea typeface="微软雅黑" panose="020B0503020204020204" charset="-122"/>
            </a:endParaRPr>
          </a:p>
        </p:txBody>
      </p:sp>
      <p:sp>
        <p:nvSpPr>
          <p:cNvPr id="27" name="矩形 26"/>
          <p:cNvSpPr/>
          <p:nvPr/>
        </p:nvSpPr>
        <p:spPr>
          <a:xfrm>
            <a:off x="9384392" y="5967694"/>
            <a:ext cx="679679" cy="458908"/>
          </a:xfrm>
          <a:prstGeom prst="rect">
            <a:avLst/>
          </a:prstGeom>
        </p:spPr>
        <p:txBody>
          <a:bodyPr wrap="square">
            <a:spAutoFit/>
          </a:bodyPr>
          <a:lstStyle/>
          <a:p>
            <a:pPr fontAlgn="auto">
              <a:lnSpc>
                <a:spcPct val="150000"/>
              </a:lnSpc>
            </a:pPr>
            <a:r>
              <a:rPr lang="en-US" altLang="zh-CN" dirty="0" smtClean="0">
                <a:latin typeface="微软雅黑" panose="020B0503020204020204" charset="-122"/>
                <a:ea typeface="微软雅黑" panose="020B0503020204020204" charset="-122"/>
              </a:rPr>
              <a:t>191</a:t>
            </a:r>
            <a:endParaRPr lang="en-US" altLang="zh-CN"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86108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1938992"/>
          </a:xfrm>
          <a:prstGeom prst="rect">
            <a:avLst/>
          </a:prstGeom>
          <a:noFill/>
        </p:spPr>
        <p:txBody>
          <a:bodyPr wrap="square" rtlCol="0">
            <a:spAutoFit/>
          </a:bodyPr>
          <a:lstStyle/>
          <a:p>
            <a:pPr fontAlgn="auto">
              <a:lnSpc>
                <a:spcPct val="150000"/>
              </a:lnSpc>
            </a:pPr>
            <a:r>
              <a:rPr sz="2000" b="1" dirty="0">
                <a:solidFill>
                  <a:schemeClr val="tx1"/>
                </a:solidFill>
                <a:latin typeface="微软雅黑" panose="020B0503020204020204" charset="-122"/>
                <a:ea typeface="微软雅黑" panose="020B0503020204020204" charset="-122"/>
              </a:rPr>
              <a:t> 练习题</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000" dirty="0" smtClean="0">
                <a:solidFill>
                  <a:schemeClr val="tx1"/>
                </a:solidFill>
                <a:latin typeface="微软雅黑" panose="020B0503020204020204" charset="-122"/>
                <a:ea typeface="微软雅黑" panose="020B0503020204020204" charset="-122"/>
              </a:rPr>
              <a:t>2</a:t>
            </a:r>
            <a:r>
              <a:rPr sz="2000" dirty="0">
                <a:solidFill>
                  <a:schemeClr val="tx1"/>
                </a:solidFill>
                <a:latin typeface="微软雅黑" panose="020B0503020204020204" charset="-122"/>
                <a:ea typeface="微软雅黑" panose="020B0503020204020204" charset="-122"/>
              </a:rPr>
              <a:t>. 直接广播地址是什么?</a:t>
            </a:r>
          </a:p>
          <a:p>
            <a:pPr fontAlgn="auto">
              <a:lnSpc>
                <a:spcPct val="150000"/>
              </a:lnSpc>
            </a:pPr>
            <a:r>
              <a:rPr sz="2000" dirty="0">
                <a:solidFill>
                  <a:schemeClr val="tx1"/>
                </a:solidFill>
                <a:latin typeface="微软雅黑" panose="020B0503020204020204" charset="-122"/>
                <a:ea typeface="微软雅黑" panose="020B0503020204020204" charset="-122"/>
              </a:rPr>
              <a:t>    </a:t>
            </a:r>
            <a:r>
              <a:rPr sz="2000" dirty="0" smtClean="0">
                <a:solidFill>
                  <a:schemeClr val="tx1"/>
                </a:solidFill>
                <a:latin typeface="微软雅黑" panose="020B0503020204020204" charset="-122"/>
                <a:ea typeface="微软雅黑" panose="020B0503020204020204" charset="-122"/>
              </a:rPr>
              <a:t>答</a:t>
            </a:r>
            <a:r>
              <a:rPr lang="zh-CN" altLang="en-US" sz="2000" dirty="0" smtClean="0">
                <a:solidFill>
                  <a:schemeClr val="tx1"/>
                </a:solidFill>
                <a:latin typeface="微软雅黑" panose="020B0503020204020204" charset="-122"/>
                <a:ea typeface="微软雅黑" panose="020B0503020204020204" charset="-122"/>
              </a:rPr>
              <a:t>：</a:t>
            </a:r>
            <a:r>
              <a:rPr sz="2000" dirty="0" smtClean="0">
                <a:solidFill>
                  <a:schemeClr val="tx1"/>
                </a:solidFill>
                <a:latin typeface="微软雅黑" panose="020B0503020204020204" charset="-122"/>
                <a:ea typeface="微软雅黑" panose="020B0503020204020204" charset="-122"/>
              </a:rPr>
              <a:t>直接广播地址</a:t>
            </a:r>
            <a:r>
              <a:rPr lang="zh-CN" altLang="en-US" sz="2000" dirty="0" smtClean="0">
                <a:solidFill>
                  <a:schemeClr val="tx1"/>
                </a:solidFill>
                <a:latin typeface="微软雅黑" panose="020B0503020204020204" charset="-122"/>
                <a:ea typeface="微软雅黑" panose="020B0503020204020204" charset="-122"/>
              </a:rPr>
              <a:t>：</a:t>
            </a:r>
            <a:r>
              <a:rPr sz="2000" dirty="0" smtClean="0">
                <a:solidFill>
                  <a:schemeClr val="tx1"/>
                </a:solidFill>
                <a:latin typeface="微软雅黑" panose="020B0503020204020204" charset="-122"/>
                <a:ea typeface="微软雅黑" panose="020B0503020204020204" charset="-122"/>
              </a:rPr>
              <a:t>203.123.1.191</a:t>
            </a:r>
            <a:endParaRPr sz="2000"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35555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4"/>
          <p:cNvSpPr txBox="1"/>
          <p:nvPr/>
        </p:nvSpPr>
        <p:spPr>
          <a:xfrm>
            <a:off x="367521" y="379508"/>
            <a:ext cx="11197947" cy="6039602"/>
          </a:xfrm>
          <a:prstGeom prst="rect">
            <a:avLst/>
          </a:prstGeom>
          <a:noFill/>
        </p:spPr>
        <p:txBody>
          <a:bodyPr wrap="square" rtlCol="0" anchor="ctr">
            <a:spAutoFit/>
          </a:bodyPr>
          <a:lstStyle/>
          <a:p>
            <a:pPr>
              <a:lnSpc>
                <a:spcPct val="150000"/>
              </a:lnSpc>
            </a:pPr>
            <a:r>
              <a:rPr lang="zh-CN" altLang="en-US" sz="2000" dirty="0" smtClean="0">
                <a:latin typeface="微软雅黑" panose="020B0503020204020204" charset="-122"/>
                <a:ea typeface="微软雅黑" panose="020B0503020204020204" charset="-122"/>
              </a:rPr>
              <a:t>题目考察类型</a:t>
            </a: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rPr>
              <a:t>已知</a:t>
            </a:r>
            <a:r>
              <a:rPr lang="zh-CN" altLang="en-US" sz="2000" b="1" dirty="0" smtClean="0">
                <a:latin typeface="微软雅黑" panose="020B0503020204020204" charset="-122"/>
                <a:ea typeface="微软雅黑" panose="020B0503020204020204" charset="-122"/>
              </a:rPr>
              <a:t>某主机地址</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子网掩</a:t>
            </a:r>
            <a:r>
              <a:rPr lang="zh-CN" altLang="en-US" sz="2000" b="1" dirty="0" smtClean="0">
                <a:latin typeface="微软雅黑" panose="020B0503020204020204" charset="-122"/>
                <a:ea typeface="微软雅黑" panose="020B0503020204020204" charset="-122"/>
              </a:rPr>
              <a:t>码</a:t>
            </a:r>
            <a:r>
              <a:rPr lang="zh-CN" altLang="en-US" sz="2000" dirty="0" smtClean="0">
                <a:latin typeface="微软雅黑" panose="020B0503020204020204" charset="-122"/>
                <a:ea typeface="微软雅黑" panose="020B0503020204020204" charset="-122"/>
              </a:rPr>
              <a:t>。计算</a:t>
            </a:r>
            <a:r>
              <a:rPr lang="zh-CN" altLang="en-US" sz="2000" b="1" dirty="0" smtClean="0">
                <a:latin typeface="微软雅黑" panose="020B0503020204020204" charset="-122"/>
                <a:ea typeface="微软雅黑" panose="020B0503020204020204" charset="-122"/>
              </a:rPr>
              <a:t>子网地址</a:t>
            </a:r>
            <a:r>
              <a:rPr lang="zh-CN" altLang="en-US" sz="2000"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子网广播</a:t>
            </a:r>
            <a:r>
              <a:rPr lang="zh-CN" altLang="en-US" sz="2000" b="1" dirty="0">
                <a:latin typeface="微软雅黑" panose="020B0503020204020204" charset="-122"/>
                <a:ea typeface="微软雅黑" panose="020B0503020204020204" charset="-122"/>
              </a:rPr>
              <a:t>地址</a:t>
            </a:r>
            <a:r>
              <a:rPr lang="zh-CN" altLang="en-US" sz="2000" dirty="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IP</a:t>
            </a:r>
            <a:r>
              <a:rPr lang="zh-CN" altLang="en-US" sz="2000" b="1" dirty="0">
                <a:latin typeface="微软雅黑" panose="020B0503020204020204" charset="-122"/>
                <a:ea typeface="微软雅黑" panose="020B0503020204020204" charset="-122"/>
              </a:rPr>
              <a:t>地址总数</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可分配的IP地址</a:t>
            </a:r>
            <a:r>
              <a:rPr lang="zh-CN" altLang="en-US" sz="2000" b="1" dirty="0" smtClean="0">
                <a:latin typeface="微软雅黑" panose="020B0503020204020204" charset="-122"/>
                <a:ea typeface="微软雅黑" panose="020B0503020204020204" charset="-122"/>
              </a:rPr>
              <a:t>数量</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1、子网</a:t>
            </a:r>
            <a:r>
              <a:rPr lang="zh-CN" altLang="en-US" sz="2000" dirty="0" smtClean="0">
                <a:latin typeface="微软雅黑" panose="020B0503020204020204" charset="-122"/>
                <a:ea typeface="微软雅黑" panose="020B0503020204020204" charset="-122"/>
              </a:rPr>
              <a:t>地址：子网</a:t>
            </a:r>
            <a:r>
              <a:rPr lang="zh-CN" altLang="en-US" sz="2000" dirty="0">
                <a:latin typeface="微软雅黑" panose="020B0503020204020204" charset="-122"/>
                <a:ea typeface="微软雅黑" panose="020B0503020204020204" charset="-122"/>
              </a:rPr>
              <a:t>掩码和主机地址按</a:t>
            </a:r>
            <a:r>
              <a:rPr lang="zh-CN" altLang="en-US" sz="2000" dirty="0" smtClean="0">
                <a:latin typeface="微软雅黑" panose="020B0503020204020204" charset="-122"/>
                <a:ea typeface="微软雅黑" panose="020B0503020204020204" charset="-122"/>
              </a:rPr>
              <a:t>位 </a:t>
            </a:r>
            <a:r>
              <a:rPr lang="zh-CN" altLang="en-US" sz="2000" b="1" dirty="0" smtClean="0">
                <a:latin typeface="微软雅黑" panose="020B0503020204020204" charset="-122"/>
                <a:ea typeface="微软雅黑" panose="020B0503020204020204" charset="-122"/>
              </a:rPr>
              <a:t>与运算 </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 与</a:t>
            </a:r>
            <a:r>
              <a:rPr lang="zh-CN" altLang="en-US" sz="2000" dirty="0">
                <a:latin typeface="微软雅黑" panose="020B0503020204020204" charset="-122"/>
                <a:ea typeface="微软雅黑" panose="020B0503020204020204" charset="-122"/>
              </a:rPr>
              <a:t>运算：0&amp;0=0; 0&amp;1=0; 1&amp;0=0; 1&amp;1=1;</a:t>
            </a:r>
          </a:p>
          <a:p>
            <a:pPr>
              <a:lnSpc>
                <a:spcPct val="150000"/>
              </a:lnSpc>
            </a:pPr>
            <a:r>
              <a:rPr lang="zh-CN" altLang="en-US" sz="2000" dirty="0" smtClean="0">
                <a:latin typeface="微软雅黑" panose="020B0503020204020204" charset="-122"/>
                <a:ea typeface="微软雅黑" panose="020B0503020204020204" charset="-122"/>
              </a:rPr>
              <a:t>2、广播地址：子网</a:t>
            </a:r>
            <a:r>
              <a:rPr lang="zh-CN" altLang="en-US" sz="2000" dirty="0">
                <a:latin typeface="微软雅黑" panose="020B0503020204020204" charset="-122"/>
                <a:ea typeface="微软雅黑" panose="020B0503020204020204" charset="-122"/>
              </a:rPr>
              <a:t>掩码的反码与主机地址按</a:t>
            </a:r>
            <a:r>
              <a:rPr lang="zh-CN" altLang="en-US" sz="2000" dirty="0" smtClean="0">
                <a:latin typeface="微软雅黑" panose="020B0503020204020204" charset="-122"/>
                <a:ea typeface="微软雅黑" panose="020B0503020204020204" charset="-122"/>
              </a:rPr>
              <a:t>位 </a:t>
            </a:r>
            <a:r>
              <a:rPr lang="zh-CN" altLang="en-US" sz="2000" b="1" dirty="0" smtClean="0">
                <a:latin typeface="微软雅黑" panose="020B0503020204020204" charset="-122"/>
                <a:ea typeface="微软雅黑" panose="020B0503020204020204" charset="-122"/>
              </a:rPr>
              <a:t>或运算</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反</a:t>
            </a:r>
            <a:r>
              <a:rPr lang="zh-CN" altLang="en-US" sz="2000" dirty="0">
                <a:latin typeface="微软雅黑" panose="020B0503020204020204" charset="-122"/>
                <a:ea typeface="微软雅黑" panose="020B0503020204020204" charset="-122"/>
              </a:rPr>
              <a:t>码：</a:t>
            </a: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变为</a:t>
            </a:r>
            <a:r>
              <a:rPr lang="en-US" altLang="zh-CN" sz="2000" dirty="0" smtClean="0">
                <a:latin typeface="微软雅黑" panose="020B0503020204020204" charset="-122"/>
                <a:ea typeface="微软雅黑" panose="020B0503020204020204" charset="-122"/>
              </a:rPr>
              <a:t>0</a:t>
            </a:r>
            <a:r>
              <a:rPr lang="zh-CN" altLang="en-US" sz="2000" dirty="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0</a:t>
            </a:r>
            <a:r>
              <a:rPr lang="zh-CN" altLang="en-US" sz="2000" dirty="0" smtClean="0">
                <a:latin typeface="微软雅黑" panose="020B0503020204020204" charset="-122"/>
                <a:ea typeface="微软雅黑" panose="020B0503020204020204" charset="-122"/>
              </a:rPr>
              <a:t>变为</a:t>
            </a:r>
            <a:r>
              <a:rPr lang="en-US" altLang="zh-CN" sz="2000" dirty="0" smtClean="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a:t>
            </a: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或</a:t>
            </a:r>
            <a:r>
              <a:rPr lang="zh-CN" altLang="en-US" sz="2000" dirty="0">
                <a:latin typeface="微软雅黑" panose="020B0503020204020204" charset="-122"/>
                <a:ea typeface="微软雅黑" panose="020B0503020204020204" charset="-122"/>
              </a:rPr>
              <a:t>运算：0 || 0 = 0;   1 || 0 = 1;    0 || 1 = 1;    1 || 1 = 1</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a:lnSpc>
                <a:spcPct val="150000"/>
              </a:lnSpc>
            </a:pPr>
            <a:r>
              <a:rPr lang="en-US" altLang="zh-CN" sz="2000" dirty="0" smtClean="0">
                <a:latin typeface="微软雅黑" panose="020B0503020204020204" charset="-122"/>
                <a:ea typeface="微软雅黑" panose="020B0503020204020204" charset="-122"/>
              </a:rPr>
              <a:t>3</a:t>
            </a:r>
            <a:r>
              <a:rPr lang="zh-CN" altLang="en-US" sz="2000" dirty="0" smtClean="0">
                <a:latin typeface="微软雅黑" panose="020B0503020204020204" charset="-122"/>
                <a:ea typeface="微软雅黑" panose="020B0503020204020204" charset="-122"/>
              </a:rPr>
              <a:t>、</a:t>
            </a:r>
            <a:r>
              <a:rPr lang="en-US" altLang="zh-CN" sz="2000" cap="all" dirty="0" err="1" smtClean="0">
                <a:latin typeface="微软雅黑" panose="020B0503020204020204" charset="-122"/>
                <a:ea typeface="微软雅黑" panose="020B0503020204020204" charset="-122"/>
              </a:rPr>
              <a:t>Ip</a:t>
            </a:r>
            <a:r>
              <a:rPr lang="zh-CN" altLang="en-US" sz="2000" cap="all" dirty="0" smtClean="0">
                <a:latin typeface="微软雅黑" panose="020B0503020204020204" charset="-122"/>
                <a:ea typeface="微软雅黑" panose="020B0503020204020204" charset="-122"/>
              </a:rPr>
              <a:t>地址总数</a:t>
            </a:r>
            <a:endParaRPr lang="en-US" altLang="zh-CN" sz="2000" cap="all" dirty="0" smtClean="0">
              <a:latin typeface="微软雅黑" panose="020B0503020204020204" charset="-122"/>
              <a:ea typeface="微软雅黑" panose="020B0503020204020204" charset="-122"/>
            </a:endParaRPr>
          </a:p>
          <a:p>
            <a:pPr>
              <a:lnSpc>
                <a:spcPct val="150000"/>
              </a:lnSpc>
            </a:pPr>
            <a:r>
              <a:rPr lang="zh-CN" altLang="en-US" sz="2000" cap="all" dirty="0">
                <a:latin typeface="微软雅黑" panose="020B0503020204020204" charset="-122"/>
                <a:ea typeface="微软雅黑" panose="020B0503020204020204" charset="-122"/>
              </a:rPr>
              <a:t> </a:t>
            </a:r>
            <a:r>
              <a:rPr lang="zh-CN" altLang="en-US" sz="2000" cap="all" dirty="0" smtClean="0">
                <a:latin typeface="微软雅黑" panose="020B0503020204020204" charset="-122"/>
                <a:ea typeface="微软雅黑" panose="020B0503020204020204" charset="-122"/>
              </a:rPr>
              <a:t>    </a:t>
            </a:r>
            <a:r>
              <a:rPr lang="en-US" altLang="zh-CN" sz="2000" cap="small" dirty="0" smtClean="0">
                <a:latin typeface="微软雅黑" panose="020B0503020204020204" charset="-122"/>
                <a:ea typeface="微软雅黑" panose="020B0503020204020204" charset="-122"/>
              </a:rPr>
              <a:t>IPv4</a:t>
            </a:r>
            <a:r>
              <a:rPr lang="zh-CN" altLang="en-US" sz="2000" cap="small" dirty="0" smtClean="0">
                <a:latin typeface="微软雅黑" panose="020B0503020204020204" charset="-122"/>
                <a:ea typeface="微软雅黑" panose="020B0503020204020204" charset="-122"/>
              </a:rPr>
              <a:t>地址共</a:t>
            </a:r>
            <a:r>
              <a:rPr lang="en-US" altLang="zh-CN" sz="2000" cap="small" dirty="0" smtClean="0">
                <a:latin typeface="微软雅黑" panose="020B0503020204020204" charset="-122"/>
                <a:ea typeface="微软雅黑" panose="020B0503020204020204" charset="-122"/>
              </a:rPr>
              <a:t>32</a:t>
            </a:r>
            <a:r>
              <a:rPr lang="zh-CN" altLang="en-US" sz="2000" cap="small" dirty="0" smtClean="0">
                <a:latin typeface="微软雅黑" panose="020B0503020204020204" charset="-122"/>
                <a:ea typeface="微软雅黑" panose="020B0503020204020204" charset="-122"/>
              </a:rPr>
              <a:t>位，分为网络位</a:t>
            </a:r>
            <a:r>
              <a:rPr lang="en-US" altLang="zh-CN" sz="2000" cap="small" dirty="0" smtClean="0">
                <a:latin typeface="微软雅黑" panose="020B0503020204020204" charset="-122"/>
                <a:ea typeface="微软雅黑" panose="020B0503020204020204" charset="-122"/>
              </a:rPr>
              <a:t>+</a:t>
            </a:r>
            <a:r>
              <a:rPr lang="zh-CN" altLang="en-US" sz="2000" cap="small" dirty="0" smtClean="0">
                <a:latin typeface="微软雅黑" panose="020B0503020204020204" charset="-122"/>
                <a:ea typeface="微软雅黑" panose="020B0503020204020204" charset="-122"/>
              </a:rPr>
              <a:t>主机位。</a:t>
            </a:r>
            <a:endParaRPr lang="en-US" altLang="zh-CN" sz="2000" cap="small" dirty="0" smtClean="0">
              <a:latin typeface="微软雅黑" panose="020B0503020204020204" charset="-122"/>
              <a:ea typeface="微软雅黑" panose="020B0503020204020204" charset="-122"/>
            </a:endParaRPr>
          </a:p>
          <a:p>
            <a:pPr>
              <a:lnSpc>
                <a:spcPct val="150000"/>
              </a:lnSpc>
            </a:pPr>
            <a:r>
              <a:rPr lang="zh-CN" altLang="en-US" sz="2000" cap="small" dirty="0">
                <a:latin typeface="微软雅黑" panose="020B0503020204020204" charset="-122"/>
                <a:ea typeface="微软雅黑" panose="020B0503020204020204" charset="-122"/>
              </a:rPr>
              <a:t> </a:t>
            </a:r>
            <a:r>
              <a:rPr lang="zh-CN" altLang="en-US" sz="2000" cap="small" dirty="0" smtClean="0">
                <a:latin typeface="微软雅黑" panose="020B0503020204020204" charset="-122"/>
                <a:ea typeface="微软雅黑" panose="020B0503020204020204" charset="-122"/>
              </a:rPr>
              <a:t>    通过子网掩码可以确定网络位，则主机位为：</a:t>
            </a:r>
            <a:r>
              <a:rPr lang="en-US" altLang="zh-CN" sz="2000" cap="small" dirty="0" smtClean="0">
                <a:latin typeface="微软雅黑" panose="020B0503020204020204" charset="-122"/>
                <a:ea typeface="微软雅黑" panose="020B0503020204020204" charset="-122"/>
              </a:rPr>
              <a:t>32-</a:t>
            </a:r>
            <a:r>
              <a:rPr lang="zh-CN" altLang="en-US" sz="2000" cap="small" dirty="0" smtClean="0">
                <a:latin typeface="微软雅黑" panose="020B0503020204020204" charset="-122"/>
                <a:ea typeface="微软雅黑" panose="020B0503020204020204" charset="-122"/>
              </a:rPr>
              <a:t>网络位。</a:t>
            </a:r>
            <a:r>
              <a:rPr lang="en-US" altLang="zh-CN" sz="2000" cap="small" dirty="0" smtClean="0">
                <a:latin typeface="微软雅黑" panose="020B0503020204020204" charset="-122"/>
                <a:ea typeface="微软雅黑" panose="020B0503020204020204" charset="-122"/>
              </a:rPr>
              <a:t>IP</a:t>
            </a:r>
            <a:r>
              <a:rPr lang="zh-CN" altLang="en-US" sz="2000" cap="small" dirty="0" smtClean="0">
                <a:latin typeface="微软雅黑" panose="020B0503020204020204" charset="-122"/>
                <a:ea typeface="微软雅黑" panose="020B0503020204020204" charset="-122"/>
              </a:rPr>
              <a:t>地址总数：</a:t>
            </a:r>
            <a:r>
              <a:rPr lang="en-US" altLang="zh-CN" sz="2000" cap="small" dirty="0" smtClean="0">
                <a:latin typeface="微软雅黑" panose="020B0503020204020204" charset="-122"/>
                <a:ea typeface="微软雅黑" panose="020B0503020204020204" charset="-122"/>
              </a:rPr>
              <a:t>2 </a:t>
            </a:r>
            <a:r>
              <a:rPr lang="en-US" altLang="zh-CN" sz="2000" cap="small" baseline="30000" dirty="0" smtClean="0">
                <a:latin typeface="微软雅黑" panose="020B0503020204020204" charset="-122"/>
                <a:ea typeface="微软雅黑" panose="020B0503020204020204" charset="-122"/>
              </a:rPr>
              <a:t>(32-</a:t>
            </a:r>
            <a:r>
              <a:rPr lang="zh-CN" altLang="en-US" sz="2000" cap="small" baseline="30000" dirty="0">
                <a:latin typeface="微软雅黑" panose="020B0503020204020204" charset="-122"/>
                <a:ea typeface="微软雅黑" panose="020B0503020204020204" charset="-122"/>
              </a:rPr>
              <a:t>网络</a:t>
            </a:r>
            <a:r>
              <a:rPr lang="zh-CN" altLang="en-US" sz="2000" cap="small" baseline="30000" dirty="0" smtClean="0">
                <a:latin typeface="微软雅黑" panose="020B0503020204020204" charset="-122"/>
                <a:ea typeface="微软雅黑" panose="020B0503020204020204" charset="-122"/>
              </a:rPr>
              <a:t>位</a:t>
            </a:r>
            <a:r>
              <a:rPr lang="en-US" altLang="zh-CN" sz="2000" cap="small" baseline="30000" dirty="0" smtClean="0">
                <a:latin typeface="微软雅黑" panose="020B0503020204020204" charset="-122"/>
                <a:ea typeface="微软雅黑" panose="020B0503020204020204" charset="-122"/>
              </a:rPr>
              <a:t>)</a:t>
            </a:r>
            <a:r>
              <a:rPr lang="zh-CN" altLang="en-US" sz="2000" cap="small" dirty="0" smtClean="0">
                <a:latin typeface="微软雅黑" panose="020B0503020204020204" charset="-122"/>
                <a:ea typeface="微软雅黑" panose="020B0503020204020204" charset="-122"/>
              </a:rPr>
              <a:t>。</a:t>
            </a:r>
          </a:p>
          <a:p>
            <a:pPr>
              <a:lnSpc>
                <a:spcPct val="150000"/>
              </a:lnSpc>
            </a:pPr>
            <a:r>
              <a:rPr lang="en-US" altLang="zh-CN" sz="2000" cap="small" dirty="0" smtClean="0">
                <a:solidFill>
                  <a:schemeClr val="bg1"/>
                </a:solidFill>
                <a:latin typeface="微软雅黑" panose="020B0503020204020204" charset="-122"/>
                <a:ea typeface="微软雅黑" panose="020B0503020204020204" charset="-122"/>
              </a:rPr>
              <a:t>4</a:t>
            </a:r>
            <a:r>
              <a:rPr lang="zh-CN" altLang="en-US" sz="2000" cap="small" dirty="0" smtClean="0">
                <a:solidFill>
                  <a:schemeClr val="bg1"/>
                </a:solidFill>
                <a:latin typeface="微软雅黑" panose="020B0503020204020204" charset="-122"/>
                <a:ea typeface="微软雅黑" panose="020B0503020204020204" charset="-122"/>
              </a:rPr>
              <a:t>、可分配</a:t>
            </a:r>
            <a:r>
              <a:rPr lang="en-US" altLang="zh-CN" sz="2000" cap="small" dirty="0" smtClean="0">
                <a:solidFill>
                  <a:schemeClr val="bg1"/>
                </a:solidFill>
                <a:latin typeface="微软雅黑" panose="020B0503020204020204" charset="-122"/>
                <a:ea typeface="微软雅黑" panose="020B0503020204020204" charset="-122"/>
              </a:rPr>
              <a:t>IP</a:t>
            </a:r>
            <a:r>
              <a:rPr lang="zh-CN" altLang="en-US" sz="2000" cap="small" dirty="0" smtClean="0">
                <a:solidFill>
                  <a:schemeClr val="bg1"/>
                </a:solidFill>
                <a:latin typeface="微软雅黑" panose="020B0503020204020204" charset="-122"/>
                <a:ea typeface="微软雅黑" panose="020B0503020204020204" charset="-122"/>
              </a:rPr>
              <a:t>地址总数</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small" dirty="0" smtClean="0">
                <a:solidFill>
                  <a:schemeClr val="bg1"/>
                </a:solidFill>
                <a:latin typeface="微软雅黑" panose="020B0503020204020204" charset="-122"/>
                <a:ea typeface="微软雅黑" panose="020B0503020204020204" charset="-122"/>
              </a:rPr>
              <a:t>     在</a:t>
            </a:r>
            <a:r>
              <a:rPr lang="en-US" altLang="zh-CN" sz="2000" cap="all" dirty="0" err="1" smtClean="0">
                <a:solidFill>
                  <a:schemeClr val="bg1"/>
                </a:solidFill>
                <a:latin typeface="微软雅黑" panose="020B0503020204020204" charset="-122"/>
                <a:ea typeface="微软雅黑" panose="020B0503020204020204" charset="-122"/>
              </a:rPr>
              <a:t>Ip</a:t>
            </a:r>
            <a:r>
              <a:rPr lang="zh-CN" altLang="en-US" sz="2000" cap="all" dirty="0" smtClean="0">
                <a:solidFill>
                  <a:schemeClr val="bg1"/>
                </a:solidFill>
                <a:latin typeface="微软雅黑" panose="020B0503020204020204" charset="-122"/>
                <a:ea typeface="微软雅黑" panose="020B0503020204020204" charset="-122"/>
              </a:rPr>
              <a:t>地址总数</a:t>
            </a:r>
            <a:r>
              <a:rPr lang="zh-CN" altLang="en-US" sz="2000" cap="small" dirty="0" smtClean="0">
                <a:solidFill>
                  <a:schemeClr val="bg1"/>
                </a:solidFill>
                <a:latin typeface="微软雅黑" panose="020B0503020204020204" charset="-122"/>
                <a:ea typeface="微软雅黑" panose="020B0503020204020204" charset="-122"/>
              </a:rPr>
              <a:t>中提前子网地址占一个，广播自治占一个。</a:t>
            </a:r>
            <a:endParaRPr lang="en-US" altLang="zh-CN" sz="2000" cap="small" dirty="0" smtClean="0">
              <a:solidFill>
                <a:schemeClr val="bg1"/>
              </a:solidFill>
              <a:latin typeface="微软雅黑" panose="020B0503020204020204" charset="-122"/>
              <a:ea typeface="微软雅黑" panose="020B0503020204020204" charset="-122"/>
            </a:endParaRPr>
          </a:p>
          <a:p>
            <a:pPr>
              <a:lnSpc>
                <a:spcPct val="150000"/>
              </a:lnSpc>
            </a:pPr>
            <a:r>
              <a:rPr lang="zh-CN" altLang="en-US" sz="2000" cap="small" dirty="0" smtClean="0">
                <a:solidFill>
                  <a:schemeClr val="bg1"/>
                </a:solidFill>
                <a:latin typeface="微软雅黑" panose="020B0503020204020204" charset="-122"/>
                <a:ea typeface="微软雅黑" panose="020B0503020204020204" charset="-122"/>
              </a:rPr>
              <a:t>     所以，可分配</a:t>
            </a:r>
            <a:r>
              <a:rPr lang="en-US" altLang="zh-CN" sz="2000" cap="small" dirty="0" smtClean="0">
                <a:solidFill>
                  <a:schemeClr val="bg1"/>
                </a:solidFill>
                <a:latin typeface="微软雅黑" panose="020B0503020204020204" charset="-122"/>
                <a:ea typeface="微软雅黑" panose="020B0503020204020204" charset="-122"/>
              </a:rPr>
              <a:t>IP</a:t>
            </a:r>
            <a:r>
              <a:rPr lang="zh-CN" altLang="en-US" sz="2000" cap="small" dirty="0" smtClean="0">
                <a:solidFill>
                  <a:schemeClr val="bg1"/>
                </a:solidFill>
                <a:latin typeface="微软雅黑" panose="020B0503020204020204" charset="-122"/>
                <a:ea typeface="微软雅黑" panose="020B0503020204020204" charset="-122"/>
              </a:rPr>
              <a:t>地址总数：</a:t>
            </a:r>
            <a:r>
              <a:rPr lang="en-US" altLang="zh-CN" sz="2000" cap="all" dirty="0" err="1" smtClean="0">
                <a:solidFill>
                  <a:schemeClr val="bg1"/>
                </a:solidFill>
                <a:latin typeface="微软雅黑" panose="020B0503020204020204" charset="-122"/>
                <a:ea typeface="微软雅黑" panose="020B0503020204020204" charset="-122"/>
              </a:rPr>
              <a:t>Ip</a:t>
            </a:r>
            <a:r>
              <a:rPr lang="zh-CN" altLang="en-US" sz="2000" cap="all" dirty="0" smtClean="0">
                <a:solidFill>
                  <a:schemeClr val="bg1"/>
                </a:solidFill>
                <a:latin typeface="微软雅黑" panose="020B0503020204020204" charset="-122"/>
                <a:ea typeface="微软雅黑" panose="020B0503020204020204" charset="-122"/>
              </a:rPr>
              <a:t>地址总数</a:t>
            </a:r>
            <a:r>
              <a:rPr lang="en-US" altLang="zh-CN" sz="2000" cap="small" dirty="0" smtClean="0">
                <a:solidFill>
                  <a:schemeClr val="bg1"/>
                </a:solidFill>
                <a:latin typeface="微软雅黑" panose="020B0503020204020204" charset="-122"/>
                <a:ea typeface="微软雅黑" panose="020B0503020204020204" charset="-122"/>
              </a:rPr>
              <a:t>-2</a:t>
            </a:r>
            <a:endParaRPr lang="en-US" altLang="zh-CN" sz="2000" cap="all"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1157657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2308324"/>
          </a:xfrm>
          <a:prstGeom prst="rect">
            <a:avLst/>
          </a:prstGeom>
          <a:noFill/>
        </p:spPr>
        <p:txBody>
          <a:bodyPr wrap="square" rtlCol="0">
            <a:spAutoFit/>
          </a:bodyPr>
          <a:lstStyle/>
          <a:p>
            <a:pPr fontAlgn="auto">
              <a:lnSpc>
                <a:spcPct val="150000"/>
              </a:lnSpc>
            </a:pPr>
            <a:r>
              <a:rPr sz="2400" b="1" dirty="0">
                <a:solidFill>
                  <a:schemeClr val="tx1"/>
                </a:solidFill>
                <a:latin typeface="微软雅黑" panose="020B0503020204020204" charset="-122"/>
                <a:ea typeface="微软雅黑" panose="020B0503020204020204" charset="-122"/>
              </a:rPr>
              <a:t> 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400" dirty="0" smtClean="0">
                <a:solidFill>
                  <a:schemeClr val="tx1"/>
                </a:solidFill>
                <a:latin typeface="微软雅黑" panose="020B0503020204020204" charset="-122"/>
                <a:ea typeface="微软雅黑" panose="020B0503020204020204" charset="-122"/>
              </a:rPr>
              <a:t>3</a:t>
            </a:r>
            <a:r>
              <a:rPr sz="2400" dirty="0">
                <a:solidFill>
                  <a:schemeClr val="tx1"/>
                </a:solidFill>
                <a:latin typeface="微软雅黑" panose="020B0503020204020204" charset="-122"/>
                <a:ea typeface="微软雅黑" panose="020B0503020204020204" charset="-122"/>
              </a:rPr>
              <a:t>. 该子网IP地址总数是多少</a:t>
            </a:r>
            <a:r>
              <a:rPr sz="2400" dirty="0" smtClean="0">
                <a:solidFill>
                  <a:schemeClr val="tx1"/>
                </a:solidFill>
                <a:latin typeface="微软雅黑" panose="020B0503020204020204" charset="-122"/>
                <a:ea typeface="微软雅黑" panose="020B0503020204020204" charset="-122"/>
              </a:rPr>
              <a:t>?</a:t>
            </a:r>
            <a:endParaRPr sz="2400"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894067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2862322"/>
          </a:xfrm>
          <a:prstGeom prst="rect">
            <a:avLst/>
          </a:prstGeom>
          <a:noFill/>
        </p:spPr>
        <p:txBody>
          <a:bodyPr wrap="square" rtlCol="0">
            <a:spAutoFit/>
          </a:bodyPr>
          <a:lstStyle/>
          <a:p>
            <a:pPr fontAlgn="auto">
              <a:lnSpc>
                <a:spcPct val="150000"/>
              </a:lnSpc>
            </a:pPr>
            <a:r>
              <a:rPr sz="2400" b="1" dirty="0">
                <a:solidFill>
                  <a:schemeClr val="tx1"/>
                </a:solidFill>
                <a:latin typeface="微软雅黑" panose="020B0503020204020204" charset="-122"/>
                <a:ea typeface="微软雅黑" panose="020B0503020204020204" charset="-122"/>
              </a:rPr>
              <a:t> 练习题</a:t>
            </a:r>
            <a:endParaRPr sz="2400" dirty="0">
              <a:solidFill>
                <a:schemeClr val="tx1"/>
              </a:solidFill>
              <a:latin typeface="微软雅黑" panose="020B0503020204020204" charset="-122"/>
              <a:ea typeface="微软雅黑" panose="020B0503020204020204" charset="-122"/>
            </a:endParaRPr>
          </a:p>
          <a:p>
            <a:pPr fontAlgn="auto">
              <a:lnSpc>
                <a:spcPct val="150000"/>
              </a:lnSpc>
            </a:pPr>
            <a:r>
              <a:rPr sz="24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400" dirty="0" smtClean="0">
                <a:solidFill>
                  <a:schemeClr val="tx1"/>
                </a:solidFill>
                <a:latin typeface="微软雅黑" panose="020B0503020204020204" charset="-122"/>
                <a:ea typeface="微软雅黑" panose="020B0503020204020204" charset="-122"/>
              </a:rPr>
              <a:t>3</a:t>
            </a:r>
            <a:r>
              <a:rPr sz="2400" dirty="0">
                <a:solidFill>
                  <a:schemeClr val="tx1"/>
                </a:solidFill>
                <a:latin typeface="微软雅黑" panose="020B0503020204020204" charset="-122"/>
                <a:ea typeface="微软雅黑" panose="020B0503020204020204" charset="-122"/>
              </a:rPr>
              <a:t>. 该子网IP地址总数是多少?</a:t>
            </a:r>
          </a:p>
          <a:p>
            <a:pPr fontAlgn="auto">
              <a:lnSpc>
                <a:spcPct val="150000"/>
              </a:lnSpc>
            </a:pPr>
            <a:r>
              <a:rPr sz="2400" dirty="0">
                <a:solidFill>
                  <a:schemeClr val="tx1"/>
                </a:solidFill>
                <a:latin typeface="微软雅黑" panose="020B0503020204020204" charset="-122"/>
                <a:ea typeface="微软雅黑" panose="020B0503020204020204" charset="-122"/>
              </a:rPr>
              <a:t>    </a:t>
            </a:r>
            <a:r>
              <a:rPr lang="zh-CN" altLang="en-US" sz="2400" dirty="0" smtClean="0">
                <a:solidFill>
                  <a:schemeClr val="tx1"/>
                </a:solidFill>
                <a:latin typeface="微软雅黑" panose="020B0503020204020204" charset="-122"/>
                <a:ea typeface="微软雅黑" panose="020B0503020204020204" charset="-122"/>
              </a:rPr>
              <a:t>答：</a:t>
            </a:r>
            <a:r>
              <a:rPr sz="2400" dirty="0" smtClean="0">
                <a:solidFill>
                  <a:schemeClr val="tx1"/>
                </a:solidFill>
                <a:latin typeface="微软雅黑" panose="020B0503020204020204" charset="-122"/>
                <a:ea typeface="微软雅黑" panose="020B0503020204020204" charset="-122"/>
              </a:rPr>
              <a:t>主</a:t>
            </a:r>
            <a:r>
              <a:rPr lang="zh-CN" sz="2400" dirty="0">
                <a:solidFill>
                  <a:schemeClr val="tx1"/>
                </a:solidFill>
                <a:latin typeface="微软雅黑" panose="020B0503020204020204" charset="-122"/>
                <a:ea typeface="微软雅黑" panose="020B0503020204020204" charset="-122"/>
              </a:rPr>
              <a:t>机位</a:t>
            </a:r>
            <a:r>
              <a:rPr sz="2400" dirty="0">
                <a:solidFill>
                  <a:schemeClr val="tx1"/>
                </a:solidFill>
                <a:latin typeface="微软雅黑" panose="020B0503020204020204" charset="-122"/>
                <a:ea typeface="微软雅黑" panose="020B0503020204020204" charset="-122"/>
              </a:rPr>
              <a:t>有32-26=6位，即有</a:t>
            </a:r>
            <a:r>
              <a:rPr sz="2400" dirty="0" smtClean="0">
                <a:solidFill>
                  <a:schemeClr val="tx1"/>
                </a:solidFill>
                <a:latin typeface="微软雅黑" panose="020B0503020204020204" charset="-122"/>
                <a:ea typeface="微软雅黑" panose="020B0503020204020204" charset="-122"/>
              </a:rPr>
              <a:t>2</a:t>
            </a:r>
            <a:r>
              <a:rPr sz="2400" baseline="30000" dirty="0" smtClean="0">
                <a:solidFill>
                  <a:schemeClr val="tx1"/>
                </a:solidFill>
                <a:latin typeface="微软雅黑" panose="020B0503020204020204" charset="-122"/>
                <a:ea typeface="微软雅黑" panose="020B0503020204020204" charset="-122"/>
              </a:rPr>
              <a:t>6</a:t>
            </a:r>
            <a:r>
              <a:rPr sz="2400" dirty="0" smtClean="0">
                <a:solidFill>
                  <a:schemeClr val="tx1"/>
                </a:solidFill>
                <a:latin typeface="微软雅黑" panose="020B0503020204020204" charset="-122"/>
                <a:ea typeface="微软雅黑" panose="020B0503020204020204" charset="-122"/>
              </a:rPr>
              <a:t>=64</a:t>
            </a:r>
            <a:r>
              <a:rPr sz="2400" dirty="0">
                <a:solidFill>
                  <a:schemeClr val="tx1"/>
                </a:solidFill>
                <a:latin typeface="微软雅黑" panose="020B0503020204020204" charset="-122"/>
                <a:ea typeface="微软雅黑" panose="020B0503020204020204" charset="-122"/>
              </a:rPr>
              <a:t>个IP地址总数</a:t>
            </a:r>
            <a:r>
              <a:rPr sz="2400" dirty="0" smtClean="0">
                <a:solidFill>
                  <a:schemeClr val="tx1"/>
                </a:solidFill>
                <a:latin typeface="微软雅黑" panose="020B0503020204020204" charset="-122"/>
                <a:ea typeface="微软雅黑" panose="020B0503020204020204" charset="-122"/>
              </a:rPr>
              <a:t>。</a:t>
            </a:r>
            <a:endParaRPr sz="2400"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34054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67521" y="121489"/>
            <a:ext cx="11197947" cy="6555641"/>
          </a:xfrm>
          <a:prstGeom prst="rect">
            <a:avLst/>
          </a:prstGeom>
          <a:noFill/>
        </p:spPr>
        <p:txBody>
          <a:bodyPr wrap="square" rtlCol="0" anchor="ctr">
            <a:spAutoFit/>
          </a:bodyPr>
          <a:lstStyle/>
          <a:p>
            <a:pPr>
              <a:lnSpc>
                <a:spcPct val="150000"/>
              </a:lnSpc>
            </a:pPr>
            <a:r>
              <a:rPr lang="zh-CN" altLang="en-US" sz="2000" dirty="0" smtClean="0">
                <a:latin typeface="微软雅黑" panose="020B0503020204020204" charset="-122"/>
                <a:ea typeface="微软雅黑" panose="020B0503020204020204" charset="-122"/>
              </a:rPr>
              <a:t>题目考察类型</a:t>
            </a: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a:lnSpc>
                <a:spcPct val="150000"/>
              </a:lnSpc>
            </a:pPr>
            <a:r>
              <a:rPr lang="zh-CN" altLang="en-US" sz="2000" dirty="0" smtClean="0">
                <a:latin typeface="微软雅黑" panose="020B0503020204020204" charset="-122"/>
                <a:ea typeface="微软雅黑" panose="020B0503020204020204" charset="-122"/>
              </a:rPr>
              <a:t>已知</a:t>
            </a:r>
            <a:r>
              <a:rPr lang="zh-CN" altLang="en-US" sz="2000" b="1" dirty="0" smtClean="0">
                <a:latin typeface="微软雅黑" panose="020B0503020204020204" charset="-122"/>
                <a:ea typeface="微软雅黑" panose="020B0503020204020204" charset="-122"/>
              </a:rPr>
              <a:t>某主机地址</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子网掩</a:t>
            </a:r>
            <a:r>
              <a:rPr lang="zh-CN" altLang="en-US" sz="2000" b="1" dirty="0" smtClean="0">
                <a:latin typeface="微软雅黑" panose="020B0503020204020204" charset="-122"/>
                <a:ea typeface="微软雅黑" panose="020B0503020204020204" charset="-122"/>
              </a:rPr>
              <a:t>码</a:t>
            </a:r>
            <a:r>
              <a:rPr lang="zh-CN" altLang="en-US" sz="2000" dirty="0" smtClean="0">
                <a:latin typeface="微软雅黑" panose="020B0503020204020204" charset="-122"/>
                <a:ea typeface="微软雅黑" panose="020B0503020204020204" charset="-122"/>
              </a:rPr>
              <a:t>。计算</a:t>
            </a:r>
            <a:r>
              <a:rPr lang="zh-CN" altLang="en-US" sz="2000" b="1" dirty="0" smtClean="0">
                <a:latin typeface="微软雅黑" panose="020B0503020204020204" charset="-122"/>
                <a:ea typeface="微软雅黑" panose="020B0503020204020204" charset="-122"/>
              </a:rPr>
              <a:t>子网地址</a:t>
            </a:r>
            <a:r>
              <a:rPr lang="zh-CN" altLang="en-US" sz="2000"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子网广播</a:t>
            </a:r>
            <a:r>
              <a:rPr lang="zh-CN" altLang="en-US" sz="2000" b="1" dirty="0">
                <a:latin typeface="微软雅黑" panose="020B0503020204020204" charset="-122"/>
                <a:ea typeface="微软雅黑" panose="020B0503020204020204" charset="-122"/>
              </a:rPr>
              <a:t>地址</a:t>
            </a:r>
            <a:r>
              <a:rPr lang="zh-CN" altLang="en-US" sz="2000" dirty="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IP</a:t>
            </a:r>
            <a:r>
              <a:rPr lang="zh-CN" altLang="en-US" sz="2000" b="1" dirty="0">
                <a:latin typeface="微软雅黑" panose="020B0503020204020204" charset="-122"/>
                <a:ea typeface="微软雅黑" panose="020B0503020204020204" charset="-122"/>
              </a:rPr>
              <a:t>地址总数</a:t>
            </a:r>
            <a:r>
              <a:rPr lang="zh-CN" altLang="en-US" sz="2000" dirty="0">
                <a:latin typeface="微软雅黑" panose="020B0503020204020204" charset="-122"/>
                <a:ea typeface="微软雅黑" panose="020B0503020204020204" charset="-122"/>
              </a:rPr>
              <a:t>和</a:t>
            </a:r>
            <a:r>
              <a:rPr lang="zh-CN" altLang="en-US" sz="2000" b="1" dirty="0">
                <a:latin typeface="微软雅黑" panose="020B0503020204020204" charset="-122"/>
                <a:ea typeface="微软雅黑" panose="020B0503020204020204" charset="-122"/>
              </a:rPr>
              <a:t>可分配的IP地址</a:t>
            </a:r>
            <a:r>
              <a:rPr lang="zh-CN" altLang="en-US" sz="2000" b="1" dirty="0" smtClean="0">
                <a:latin typeface="微软雅黑" panose="020B0503020204020204" charset="-122"/>
                <a:ea typeface="微软雅黑" panose="020B0503020204020204" charset="-122"/>
              </a:rPr>
              <a:t>数量</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1、子网</a:t>
            </a:r>
            <a:r>
              <a:rPr lang="zh-CN" altLang="en-US" sz="2000" dirty="0" smtClean="0">
                <a:latin typeface="微软雅黑" panose="020B0503020204020204" charset="-122"/>
                <a:ea typeface="微软雅黑" panose="020B0503020204020204" charset="-122"/>
              </a:rPr>
              <a:t>地址：子网</a:t>
            </a:r>
            <a:r>
              <a:rPr lang="zh-CN" altLang="en-US" sz="2000" dirty="0">
                <a:latin typeface="微软雅黑" panose="020B0503020204020204" charset="-122"/>
                <a:ea typeface="微软雅黑" panose="020B0503020204020204" charset="-122"/>
              </a:rPr>
              <a:t>掩码和主机地址按</a:t>
            </a:r>
            <a:r>
              <a:rPr lang="zh-CN" altLang="en-US" sz="2000" dirty="0" smtClean="0">
                <a:latin typeface="微软雅黑" panose="020B0503020204020204" charset="-122"/>
                <a:ea typeface="微软雅黑" panose="020B0503020204020204" charset="-122"/>
              </a:rPr>
              <a:t>位 </a:t>
            </a:r>
            <a:r>
              <a:rPr lang="zh-CN" altLang="en-US" sz="2000" b="1" dirty="0" smtClean="0">
                <a:latin typeface="微软雅黑" panose="020B0503020204020204" charset="-122"/>
                <a:ea typeface="微软雅黑" panose="020B0503020204020204" charset="-122"/>
              </a:rPr>
              <a:t>与运算 </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 与</a:t>
            </a:r>
            <a:r>
              <a:rPr lang="zh-CN" altLang="en-US" sz="2000" dirty="0">
                <a:latin typeface="微软雅黑" panose="020B0503020204020204" charset="-122"/>
                <a:ea typeface="微软雅黑" panose="020B0503020204020204" charset="-122"/>
              </a:rPr>
              <a:t>运算：0&amp;0=0; 0&amp;1=0; 1&amp;0=0; 1&amp;1=1;</a:t>
            </a:r>
          </a:p>
          <a:p>
            <a:pPr>
              <a:lnSpc>
                <a:spcPct val="150000"/>
              </a:lnSpc>
            </a:pPr>
            <a:r>
              <a:rPr lang="zh-CN" altLang="en-US" sz="2000" dirty="0" smtClean="0">
                <a:latin typeface="微软雅黑" panose="020B0503020204020204" charset="-122"/>
                <a:ea typeface="微软雅黑" panose="020B0503020204020204" charset="-122"/>
              </a:rPr>
              <a:t>2、广播地址：子网</a:t>
            </a:r>
            <a:r>
              <a:rPr lang="zh-CN" altLang="en-US" sz="2000" dirty="0">
                <a:latin typeface="微软雅黑" panose="020B0503020204020204" charset="-122"/>
                <a:ea typeface="微软雅黑" panose="020B0503020204020204" charset="-122"/>
              </a:rPr>
              <a:t>掩码的反码与主机地址按</a:t>
            </a:r>
            <a:r>
              <a:rPr lang="zh-CN" altLang="en-US" sz="2000" dirty="0" smtClean="0">
                <a:latin typeface="微软雅黑" panose="020B0503020204020204" charset="-122"/>
                <a:ea typeface="微软雅黑" panose="020B0503020204020204" charset="-122"/>
              </a:rPr>
              <a:t>位 </a:t>
            </a:r>
            <a:r>
              <a:rPr lang="zh-CN" altLang="en-US" sz="2000" b="1" dirty="0" smtClean="0">
                <a:latin typeface="微软雅黑" panose="020B0503020204020204" charset="-122"/>
                <a:ea typeface="微软雅黑" panose="020B0503020204020204" charset="-122"/>
              </a:rPr>
              <a:t>或运算</a:t>
            </a:r>
            <a:r>
              <a:rPr lang="zh-CN" altLang="en-US" sz="2000" dirty="0" smtClean="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反</a:t>
            </a:r>
            <a:r>
              <a:rPr lang="zh-CN" altLang="en-US" sz="2000" dirty="0">
                <a:latin typeface="微软雅黑" panose="020B0503020204020204" charset="-122"/>
                <a:ea typeface="微软雅黑" panose="020B0503020204020204" charset="-122"/>
              </a:rPr>
              <a:t>码：</a:t>
            </a: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变为</a:t>
            </a:r>
            <a:r>
              <a:rPr lang="en-US" altLang="zh-CN" sz="2000" dirty="0" smtClean="0">
                <a:latin typeface="微软雅黑" panose="020B0503020204020204" charset="-122"/>
                <a:ea typeface="微软雅黑" panose="020B0503020204020204" charset="-122"/>
              </a:rPr>
              <a:t>0</a:t>
            </a:r>
            <a:r>
              <a:rPr lang="zh-CN" altLang="en-US" sz="2000" dirty="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0</a:t>
            </a:r>
            <a:r>
              <a:rPr lang="zh-CN" altLang="en-US" sz="2000" dirty="0" smtClean="0">
                <a:latin typeface="微软雅黑" panose="020B0503020204020204" charset="-122"/>
                <a:ea typeface="微软雅黑" panose="020B0503020204020204" charset="-122"/>
              </a:rPr>
              <a:t>变为</a:t>
            </a:r>
            <a:r>
              <a:rPr lang="en-US" altLang="zh-CN" sz="2000" dirty="0" smtClean="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a:t>
            </a:r>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或</a:t>
            </a:r>
            <a:r>
              <a:rPr lang="zh-CN" altLang="en-US" sz="2000" dirty="0">
                <a:latin typeface="微软雅黑" panose="020B0503020204020204" charset="-122"/>
                <a:ea typeface="微软雅黑" panose="020B0503020204020204" charset="-122"/>
              </a:rPr>
              <a:t>运算：0 || 0 = 0;   1 || 0 = 1;    0 || 1 = 1;    1 || 1 = 1</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a:lnSpc>
                <a:spcPct val="150000"/>
              </a:lnSpc>
            </a:pPr>
            <a:r>
              <a:rPr lang="en-US" altLang="zh-CN" sz="2000" dirty="0" smtClean="0">
                <a:latin typeface="微软雅黑" panose="020B0503020204020204" charset="-122"/>
                <a:ea typeface="微软雅黑" panose="020B0503020204020204" charset="-122"/>
              </a:rPr>
              <a:t>3</a:t>
            </a:r>
            <a:r>
              <a:rPr lang="zh-CN" altLang="en-US" sz="2000" dirty="0" smtClean="0">
                <a:latin typeface="微软雅黑" panose="020B0503020204020204" charset="-122"/>
                <a:ea typeface="微软雅黑" panose="020B0503020204020204" charset="-122"/>
              </a:rPr>
              <a:t>、</a:t>
            </a:r>
            <a:r>
              <a:rPr lang="en-US" altLang="zh-CN" sz="2000" cap="all" dirty="0" err="1" smtClean="0">
                <a:latin typeface="微软雅黑" panose="020B0503020204020204" charset="-122"/>
                <a:ea typeface="微软雅黑" panose="020B0503020204020204" charset="-122"/>
              </a:rPr>
              <a:t>Ip</a:t>
            </a:r>
            <a:r>
              <a:rPr lang="zh-CN" altLang="en-US" sz="2000" cap="all" dirty="0" smtClean="0">
                <a:latin typeface="微软雅黑" panose="020B0503020204020204" charset="-122"/>
                <a:ea typeface="微软雅黑" panose="020B0503020204020204" charset="-122"/>
              </a:rPr>
              <a:t>地址总数</a:t>
            </a:r>
            <a:endParaRPr lang="en-US" altLang="zh-CN" sz="2000" cap="all" dirty="0" smtClean="0">
              <a:latin typeface="微软雅黑" panose="020B0503020204020204" charset="-122"/>
              <a:ea typeface="微软雅黑" panose="020B0503020204020204" charset="-122"/>
            </a:endParaRPr>
          </a:p>
          <a:p>
            <a:pPr>
              <a:lnSpc>
                <a:spcPct val="150000"/>
              </a:lnSpc>
            </a:pPr>
            <a:r>
              <a:rPr lang="zh-CN" altLang="en-US" sz="2000" cap="all" dirty="0">
                <a:latin typeface="微软雅黑" panose="020B0503020204020204" charset="-122"/>
                <a:ea typeface="微软雅黑" panose="020B0503020204020204" charset="-122"/>
              </a:rPr>
              <a:t> </a:t>
            </a:r>
            <a:r>
              <a:rPr lang="zh-CN" altLang="en-US" sz="2000" cap="all" dirty="0" smtClean="0">
                <a:latin typeface="微软雅黑" panose="020B0503020204020204" charset="-122"/>
                <a:ea typeface="微软雅黑" panose="020B0503020204020204" charset="-122"/>
              </a:rPr>
              <a:t>    </a:t>
            </a:r>
            <a:r>
              <a:rPr lang="en-US" altLang="zh-CN" sz="2000" cap="small" dirty="0" smtClean="0">
                <a:latin typeface="微软雅黑" panose="020B0503020204020204" charset="-122"/>
                <a:ea typeface="微软雅黑" panose="020B0503020204020204" charset="-122"/>
              </a:rPr>
              <a:t>IPv4</a:t>
            </a:r>
            <a:r>
              <a:rPr lang="zh-CN" altLang="en-US" sz="2000" cap="small" dirty="0" smtClean="0">
                <a:latin typeface="微软雅黑" panose="020B0503020204020204" charset="-122"/>
                <a:ea typeface="微软雅黑" panose="020B0503020204020204" charset="-122"/>
              </a:rPr>
              <a:t>地址共</a:t>
            </a:r>
            <a:r>
              <a:rPr lang="en-US" altLang="zh-CN" sz="2000" cap="small" dirty="0" smtClean="0">
                <a:latin typeface="微软雅黑" panose="020B0503020204020204" charset="-122"/>
                <a:ea typeface="微软雅黑" panose="020B0503020204020204" charset="-122"/>
              </a:rPr>
              <a:t>32</a:t>
            </a:r>
            <a:r>
              <a:rPr lang="zh-CN" altLang="en-US" sz="2000" cap="small" dirty="0" smtClean="0">
                <a:latin typeface="微软雅黑" panose="020B0503020204020204" charset="-122"/>
                <a:ea typeface="微软雅黑" panose="020B0503020204020204" charset="-122"/>
              </a:rPr>
              <a:t>位，分为网络位</a:t>
            </a:r>
            <a:r>
              <a:rPr lang="en-US" altLang="zh-CN" sz="2000" cap="small" dirty="0" smtClean="0">
                <a:latin typeface="微软雅黑" panose="020B0503020204020204" charset="-122"/>
                <a:ea typeface="微软雅黑" panose="020B0503020204020204" charset="-122"/>
              </a:rPr>
              <a:t>+</a:t>
            </a:r>
            <a:r>
              <a:rPr lang="zh-CN" altLang="en-US" sz="2000" cap="small" dirty="0" smtClean="0">
                <a:latin typeface="微软雅黑" panose="020B0503020204020204" charset="-122"/>
                <a:ea typeface="微软雅黑" panose="020B0503020204020204" charset="-122"/>
              </a:rPr>
              <a:t>主机位。</a:t>
            </a:r>
            <a:endParaRPr lang="en-US" altLang="zh-CN" sz="2000" cap="small" dirty="0" smtClean="0">
              <a:latin typeface="微软雅黑" panose="020B0503020204020204" charset="-122"/>
              <a:ea typeface="微软雅黑" panose="020B0503020204020204" charset="-122"/>
            </a:endParaRPr>
          </a:p>
          <a:p>
            <a:pPr>
              <a:lnSpc>
                <a:spcPct val="150000"/>
              </a:lnSpc>
            </a:pPr>
            <a:r>
              <a:rPr lang="zh-CN" altLang="en-US" sz="2000" cap="small" dirty="0">
                <a:latin typeface="微软雅黑" panose="020B0503020204020204" charset="-122"/>
                <a:ea typeface="微软雅黑" panose="020B0503020204020204" charset="-122"/>
              </a:rPr>
              <a:t> </a:t>
            </a:r>
            <a:r>
              <a:rPr lang="zh-CN" altLang="en-US" sz="2000" cap="small" dirty="0" smtClean="0">
                <a:latin typeface="微软雅黑" panose="020B0503020204020204" charset="-122"/>
                <a:ea typeface="微软雅黑" panose="020B0503020204020204" charset="-122"/>
              </a:rPr>
              <a:t>    通过子网掩码可以确定网络位，则主机位为：</a:t>
            </a:r>
            <a:r>
              <a:rPr lang="en-US" altLang="zh-CN" sz="2000" cap="small" dirty="0" smtClean="0">
                <a:latin typeface="微软雅黑" panose="020B0503020204020204" charset="-122"/>
                <a:ea typeface="微软雅黑" panose="020B0503020204020204" charset="-122"/>
              </a:rPr>
              <a:t>32-</a:t>
            </a:r>
            <a:r>
              <a:rPr lang="zh-CN" altLang="en-US" sz="2000" cap="small" dirty="0" smtClean="0">
                <a:latin typeface="微软雅黑" panose="020B0503020204020204" charset="-122"/>
                <a:ea typeface="微软雅黑" panose="020B0503020204020204" charset="-122"/>
              </a:rPr>
              <a:t>网络位。</a:t>
            </a:r>
            <a:r>
              <a:rPr lang="en-US" altLang="zh-CN" sz="2000" cap="small" dirty="0" smtClean="0">
                <a:latin typeface="微软雅黑" panose="020B0503020204020204" charset="-122"/>
                <a:ea typeface="微软雅黑" panose="020B0503020204020204" charset="-122"/>
              </a:rPr>
              <a:t>IP</a:t>
            </a:r>
            <a:r>
              <a:rPr lang="zh-CN" altLang="en-US" sz="2000" cap="small" dirty="0" smtClean="0">
                <a:latin typeface="微软雅黑" panose="020B0503020204020204" charset="-122"/>
                <a:ea typeface="微软雅黑" panose="020B0503020204020204" charset="-122"/>
              </a:rPr>
              <a:t>地址总数：</a:t>
            </a:r>
            <a:r>
              <a:rPr lang="en-US" altLang="zh-CN" sz="2000" cap="small" dirty="0" smtClean="0">
                <a:latin typeface="微软雅黑" panose="020B0503020204020204" charset="-122"/>
                <a:ea typeface="微软雅黑" panose="020B0503020204020204" charset="-122"/>
              </a:rPr>
              <a:t>2 </a:t>
            </a:r>
            <a:r>
              <a:rPr lang="en-US" altLang="zh-CN" sz="2000" cap="small" baseline="30000" dirty="0" smtClean="0">
                <a:latin typeface="微软雅黑" panose="020B0503020204020204" charset="-122"/>
                <a:ea typeface="微软雅黑" panose="020B0503020204020204" charset="-122"/>
              </a:rPr>
              <a:t>(32-</a:t>
            </a:r>
            <a:r>
              <a:rPr lang="zh-CN" altLang="en-US" sz="2000" cap="small" baseline="30000" dirty="0">
                <a:latin typeface="微软雅黑" panose="020B0503020204020204" charset="-122"/>
                <a:ea typeface="微软雅黑" panose="020B0503020204020204" charset="-122"/>
              </a:rPr>
              <a:t>网络</a:t>
            </a:r>
            <a:r>
              <a:rPr lang="zh-CN" altLang="en-US" sz="2000" cap="small" baseline="30000" dirty="0" smtClean="0">
                <a:latin typeface="微软雅黑" panose="020B0503020204020204" charset="-122"/>
                <a:ea typeface="微软雅黑" panose="020B0503020204020204" charset="-122"/>
              </a:rPr>
              <a:t>位</a:t>
            </a:r>
            <a:r>
              <a:rPr lang="en-US" altLang="zh-CN" sz="2000" cap="small" baseline="30000" dirty="0" smtClean="0">
                <a:latin typeface="微软雅黑" panose="020B0503020204020204" charset="-122"/>
                <a:ea typeface="微软雅黑" panose="020B0503020204020204" charset="-122"/>
              </a:rPr>
              <a:t>)</a:t>
            </a:r>
            <a:r>
              <a:rPr lang="zh-CN" altLang="en-US" sz="2000" cap="small" dirty="0" smtClean="0">
                <a:latin typeface="微软雅黑" panose="020B0503020204020204" charset="-122"/>
                <a:ea typeface="微软雅黑" panose="020B0503020204020204" charset="-122"/>
              </a:rPr>
              <a:t>。</a:t>
            </a:r>
            <a:endParaRPr lang="en-US" altLang="zh-CN" sz="2000" cap="small" dirty="0" smtClean="0">
              <a:latin typeface="微软雅黑" panose="020B0503020204020204" charset="-122"/>
              <a:ea typeface="微软雅黑" panose="020B0503020204020204" charset="-122"/>
            </a:endParaRPr>
          </a:p>
          <a:p>
            <a:pPr>
              <a:lnSpc>
                <a:spcPct val="150000"/>
              </a:lnSpc>
            </a:pPr>
            <a:r>
              <a:rPr lang="en-US" altLang="zh-CN" sz="2000" cap="small" dirty="0" smtClean="0">
                <a:latin typeface="微软雅黑" panose="020B0503020204020204" charset="-122"/>
                <a:ea typeface="微软雅黑" panose="020B0503020204020204" charset="-122"/>
              </a:rPr>
              <a:t>4</a:t>
            </a:r>
            <a:r>
              <a:rPr lang="zh-CN" altLang="en-US" sz="2000" cap="small" dirty="0" smtClean="0">
                <a:latin typeface="微软雅黑" panose="020B0503020204020204" charset="-122"/>
                <a:ea typeface="微软雅黑" panose="020B0503020204020204" charset="-122"/>
              </a:rPr>
              <a:t>、可分配</a:t>
            </a:r>
            <a:r>
              <a:rPr lang="en-US" altLang="zh-CN" sz="2000" cap="small" dirty="0" smtClean="0">
                <a:latin typeface="微软雅黑" panose="020B0503020204020204" charset="-122"/>
                <a:ea typeface="微软雅黑" panose="020B0503020204020204" charset="-122"/>
              </a:rPr>
              <a:t>IP</a:t>
            </a:r>
            <a:r>
              <a:rPr lang="zh-CN" altLang="en-US" sz="2000" cap="small" dirty="0" smtClean="0">
                <a:latin typeface="微软雅黑" panose="020B0503020204020204" charset="-122"/>
                <a:ea typeface="微软雅黑" panose="020B0503020204020204" charset="-122"/>
              </a:rPr>
              <a:t>地址总数</a:t>
            </a:r>
            <a:endParaRPr lang="en-US" altLang="zh-CN" sz="2000" cap="small" dirty="0" smtClean="0">
              <a:latin typeface="微软雅黑" panose="020B0503020204020204" charset="-122"/>
              <a:ea typeface="微软雅黑" panose="020B0503020204020204" charset="-122"/>
            </a:endParaRPr>
          </a:p>
          <a:p>
            <a:pPr>
              <a:lnSpc>
                <a:spcPct val="150000"/>
              </a:lnSpc>
            </a:pPr>
            <a:r>
              <a:rPr lang="zh-CN" altLang="en-US" sz="2000" cap="small" dirty="0">
                <a:latin typeface="微软雅黑" panose="020B0503020204020204" charset="-122"/>
                <a:ea typeface="微软雅黑" panose="020B0503020204020204" charset="-122"/>
              </a:rPr>
              <a:t> </a:t>
            </a:r>
            <a:r>
              <a:rPr lang="zh-CN" altLang="en-US" sz="2000" cap="small" dirty="0" smtClean="0">
                <a:latin typeface="微软雅黑" panose="020B0503020204020204" charset="-122"/>
                <a:ea typeface="微软雅黑" panose="020B0503020204020204" charset="-122"/>
              </a:rPr>
              <a:t>    在</a:t>
            </a:r>
            <a:r>
              <a:rPr lang="en-US" altLang="zh-CN" sz="2000" cap="all" dirty="0" err="1">
                <a:latin typeface="微软雅黑" panose="020B0503020204020204" charset="-122"/>
                <a:ea typeface="微软雅黑" panose="020B0503020204020204" charset="-122"/>
              </a:rPr>
              <a:t>Ip</a:t>
            </a:r>
            <a:r>
              <a:rPr lang="zh-CN" altLang="en-US" sz="2000" cap="all" dirty="0">
                <a:latin typeface="微软雅黑" panose="020B0503020204020204" charset="-122"/>
                <a:ea typeface="微软雅黑" panose="020B0503020204020204" charset="-122"/>
              </a:rPr>
              <a:t>地址</a:t>
            </a:r>
            <a:r>
              <a:rPr lang="zh-CN" altLang="en-US" sz="2000" cap="all" dirty="0" smtClean="0">
                <a:latin typeface="微软雅黑" panose="020B0503020204020204" charset="-122"/>
                <a:ea typeface="微软雅黑" panose="020B0503020204020204" charset="-122"/>
              </a:rPr>
              <a:t>总数</a:t>
            </a:r>
            <a:r>
              <a:rPr lang="zh-CN" altLang="en-US" sz="2000" cap="small" dirty="0" smtClean="0">
                <a:latin typeface="微软雅黑" panose="020B0503020204020204" charset="-122"/>
                <a:ea typeface="微软雅黑" panose="020B0503020204020204" charset="-122"/>
              </a:rPr>
              <a:t>中提前子网地址占一个，广播自治占一个。</a:t>
            </a:r>
            <a:endParaRPr lang="en-US" altLang="zh-CN" sz="2000" cap="small" dirty="0" smtClean="0">
              <a:latin typeface="微软雅黑" panose="020B0503020204020204" charset="-122"/>
              <a:ea typeface="微软雅黑" panose="020B0503020204020204" charset="-122"/>
            </a:endParaRPr>
          </a:p>
          <a:p>
            <a:pPr>
              <a:lnSpc>
                <a:spcPct val="150000"/>
              </a:lnSpc>
            </a:pPr>
            <a:r>
              <a:rPr lang="zh-CN" altLang="en-US" sz="2000" cap="small" dirty="0">
                <a:latin typeface="微软雅黑" panose="020B0503020204020204" charset="-122"/>
                <a:ea typeface="微软雅黑" panose="020B0503020204020204" charset="-122"/>
              </a:rPr>
              <a:t> </a:t>
            </a:r>
            <a:r>
              <a:rPr lang="zh-CN" altLang="en-US" sz="2000" cap="small" dirty="0" smtClean="0">
                <a:latin typeface="微软雅黑" panose="020B0503020204020204" charset="-122"/>
                <a:ea typeface="微软雅黑" panose="020B0503020204020204" charset="-122"/>
              </a:rPr>
              <a:t>    所以，可</a:t>
            </a:r>
            <a:r>
              <a:rPr lang="zh-CN" altLang="en-US" sz="2000" cap="small" dirty="0">
                <a:latin typeface="微软雅黑" panose="020B0503020204020204" charset="-122"/>
                <a:ea typeface="微软雅黑" panose="020B0503020204020204" charset="-122"/>
              </a:rPr>
              <a:t>分配</a:t>
            </a:r>
            <a:r>
              <a:rPr lang="en-US" altLang="zh-CN" sz="2000" cap="small" dirty="0">
                <a:latin typeface="微软雅黑" panose="020B0503020204020204" charset="-122"/>
                <a:ea typeface="微软雅黑" panose="020B0503020204020204" charset="-122"/>
              </a:rPr>
              <a:t>IP</a:t>
            </a:r>
            <a:r>
              <a:rPr lang="zh-CN" altLang="en-US" sz="2000" cap="small" dirty="0">
                <a:latin typeface="微软雅黑" panose="020B0503020204020204" charset="-122"/>
                <a:ea typeface="微软雅黑" panose="020B0503020204020204" charset="-122"/>
              </a:rPr>
              <a:t>地址</a:t>
            </a:r>
            <a:r>
              <a:rPr lang="zh-CN" altLang="en-US" sz="2000" cap="small" dirty="0" smtClean="0">
                <a:latin typeface="微软雅黑" panose="020B0503020204020204" charset="-122"/>
                <a:ea typeface="微软雅黑" panose="020B0503020204020204" charset="-122"/>
              </a:rPr>
              <a:t>总数：</a:t>
            </a:r>
            <a:r>
              <a:rPr lang="en-US" altLang="zh-CN" sz="2000" cap="all" dirty="0" err="1">
                <a:latin typeface="微软雅黑" panose="020B0503020204020204" charset="-122"/>
                <a:ea typeface="微软雅黑" panose="020B0503020204020204" charset="-122"/>
              </a:rPr>
              <a:t>Ip</a:t>
            </a:r>
            <a:r>
              <a:rPr lang="zh-CN" altLang="en-US" sz="2000" cap="all" dirty="0">
                <a:latin typeface="微软雅黑" panose="020B0503020204020204" charset="-122"/>
                <a:ea typeface="微软雅黑" panose="020B0503020204020204" charset="-122"/>
              </a:rPr>
              <a:t>地址</a:t>
            </a:r>
            <a:r>
              <a:rPr lang="zh-CN" altLang="en-US" sz="2000" cap="all" dirty="0" smtClean="0">
                <a:latin typeface="微软雅黑" panose="020B0503020204020204" charset="-122"/>
                <a:ea typeface="微软雅黑" panose="020B0503020204020204" charset="-122"/>
              </a:rPr>
              <a:t>总数</a:t>
            </a:r>
            <a:r>
              <a:rPr lang="en-US" altLang="zh-CN" sz="2000" cap="small" dirty="0" smtClean="0">
                <a:latin typeface="微软雅黑" panose="020B0503020204020204" charset="-122"/>
                <a:ea typeface="微软雅黑" panose="020B0503020204020204" charset="-122"/>
              </a:rPr>
              <a:t>-2</a:t>
            </a:r>
          </a:p>
          <a:p>
            <a:pPr>
              <a:lnSpc>
                <a:spcPct val="150000"/>
              </a:lnSpc>
            </a:pPr>
            <a:r>
              <a:rPr lang="zh-CN" altLang="en-US" sz="2000" cap="small" dirty="0" smtClean="0">
                <a:latin typeface="微软雅黑" panose="020B0503020204020204" charset="-122"/>
                <a:ea typeface="微软雅黑" panose="020B0503020204020204" charset="-122"/>
              </a:rPr>
              <a:t>    （子网地址占头，广播地址占尾。）</a:t>
            </a:r>
            <a:endParaRPr lang="en-US" altLang="zh-CN" sz="2000" cap="all"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8057861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1938992"/>
          </a:xfrm>
          <a:prstGeom prst="rect">
            <a:avLst/>
          </a:prstGeom>
          <a:noFill/>
        </p:spPr>
        <p:txBody>
          <a:bodyPr wrap="square" rtlCol="0">
            <a:spAutoFit/>
          </a:bodyPr>
          <a:lstStyle/>
          <a:p>
            <a:pPr fontAlgn="auto">
              <a:lnSpc>
                <a:spcPct val="150000"/>
              </a:lnSpc>
            </a:pPr>
            <a:r>
              <a:rPr sz="2000" b="1" dirty="0">
                <a:solidFill>
                  <a:schemeClr val="tx1"/>
                </a:solidFill>
                <a:latin typeface="微软雅黑" panose="020B0503020204020204" charset="-122"/>
                <a:ea typeface="微软雅黑" panose="020B0503020204020204" charset="-122"/>
              </a:rPr>
              <a:t> 练习题</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000" dirty="0" smtClean="0">
                <a:solidFill>
                  <a:schemeClr val="tx1"/>
                </a:solidFill>
                <a:latin typeface="微软雅黑" panose="020B0503020204020204" charset="-122"/>
                <a:ea typeface="微软雅黑" panose="020B0503020204020204" charset="-122"/>
              </a:rPr>
              <a:t>4</a:t>
            </a:r>
            <a:r>
              <a:rPr sz="2000" dirty="0">
                <a:solidFill>
                  <a:schemeClr val="tx1"/>
                </a:solidFill>
                <a:latin typeface="微软雅黑" panose="020B0503020204020204" charset="-122"/>
                <a:ea typeface="微软雅黑" panose="020B0503020204020204" charset="-122"/>
              </a:rPr>
              <a:t>. 该子网的可分配IP地址数是多少?</a:t>
            </a:r>
          </a:p>
          <a:p>
            <a:pPr fontAlgn="auto">
              <a:lnSpc>
                <a:spcPct val="150000"/>
              </a:lnSpc>
            </a:pPr>
            <a:r>
              <a:rPr sz="2000" dirty="0">
                <a:solidFill>
                  <a:schemeClr val="tx1"/>
                </a:solidFill>
                <a:latin typeface="微软雅黑" panose="020B0503020204020204" charset="-122"/>
                <a:ea typeface="微软雅黑" panose="020B0503020204020204" charset="-122"/>
              </a:rPr>
              <a:t>    </a:t>
            </a:r>
            <a:endParaRPr lang="en-US" altLang="zh-CN" sz="2000" dirty="0" smtClean="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667273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2400657"/>
          </a:xfrm>
          <a:prstGeom prst="rect">
            <a:avLst/>
          </a:prstGeom>
          <a:noFill/>
        </p:spPr>
        <p:txBody>
          <a:bodyPr wrap="square" rtlCol="0">
            <a:spAutoFit/>
          </a:bodyPr>
          <a:lstStyle/>
          <a:p>
            <a:pPr fontAlgn="auto">
              <a:lnSpc>
                <a:spcPct val="150000"/>
              </a:lnSpc>
            </a:pPr>
            <a:r>
              <a:rPr sz="2000" b="1" dirty="0">
                <a:solidFill>
                  <a:schemeClr val="tx1"/>
                </a:solidFill>
                <a:latin typeface="微软雅黑" panose="020B0503020204020204" charset="-122"/>
                <a:ea typeface="微软雅黑" panose="020B0503020204020204" charset="-122"/>
              </a:rPr>
              <a:t> 练习题</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000" dirty="0" smtClean="0">
                <a:solidFill>
                  <a:schemeClr val="tx1"/>
                </a:solidFill>
                <a:latin typeface="微软雅黑" panose="020B0503020204020204" charset="-122"/>
                <a:ea typeface="微软雅黑" panose="020B0503020204020204" charset="-122"/>
              </a:rPr>
              <a:t>4</a:t>
            </a:r>
            <a:r>
              <a:rPr sz="2000" dirty="0">
                <a:solidFill>
                  <a:schemeClr val="tx1"/>
                </a:solidFill>
                <a:latin typeface="微软雅黑" panose="020B0503020204020204" charset="-122"/>
                <a:ea typeface="微软雅黑" panose="020B0503020204020204" charset="-122"/>
              </a:rPr>
              <a:t>. 该子网的可分配IP地址数是多少?</a:t>
            </a:r>
          </a:p>
          <a:p>
            <a:pPr fontAlgn="auto">
              <a:lnSpc>
                <a:spcPct val="150000"/>
              </a:lnSpc>
            </a:pPr>
            <a:r>
              <a:rPr sz="2000" dirty="0">
                <a:solidFill>
                  <a:schemeClr val="tx1"/>
                </a:solidFill>
                <a:latin typeface="微软雅黑" panose="020B0503020204020204" charset="-122"/>
                <a:ea typeface="微软雅黑" panose="020B0503020204020204" charset="-122"/>
              </a:rPr>
              <a:t>    该子网的可分配IP地址数是64-2=62</a:t>
            </a:r>
            <a:r>
              <a:rPr lang="zh-CN" sz="2000" dirty="0" smtClean="0">
                <a:solidFill>
                  <a:schemeClr val="tx1"/>
                </a:solidFill>
                <a:latin typeface="微软雅黑" panose="020B0503020204020204" charset="-122"/>
                <a:ea typeface="微软雅黑" panose="020B0503020204020204" charset="-122"/>
              </a:rPr>
              <a:t>个</a:t>
            </a:r>
            <a:endParaRPr lang="en-US" altLang="zh-CN" sz="2000" dirty="0" smtClean="0">
              <a:solidFill>
                <a:schemeClr val="tx1"/>
              </a:solidFill>
              <a:latin typeface="微软雅黑" panose="020B0503020204020204" charset="-122"/>
              <a:ea typeface="微软雅黑" panose="020B0503020204020204" charset="-122"/>
            </a:endParaRPr>
          </a:p>
          <a:p>
            <a:pPr fontAlgn="auto">
              <a:lnSpc>
                <a:spcPct val="150000"/>
              </a:lnSpc>
            </a:pPr>
            <a:r>
              <a:rPr lang="en-US" altLang="zh-CN" sz="2000" dirty="0" smtClean="0">
                <a:latin typeface="微软雅黑" panose="020B0503020204020204" charset="-122"/>
                <a:ea typeface="微软雅黑" panose="020B0503020204020204" charset="-122"/>
              </a:rPr>
              <a:t>5.</a:t>
            </a:r>
            <a:r>
              <a:rPr lang="zh-CN" altLang="en-US" sz="2000" dirty="0" smtClean="0">
                <a:latin typeface="微软雅黑" panose="020B0503020204020204" charset="-122"/>
                <a:ea typeface="微软雅黑" panose="020B0503020204020204" charset="-122"/>
              </a:rPr>
              <a:t> </a:t>
            </a:r>
            <a:r>
              <a:rPr lang="zh-CN" altLang="en-US" sz="2000" dirty="0" smtClean="0"/>
              <a:t>可</a:t>
            </a:r>
            <a:r>
              <a:rPr lang="zh-CN" altLang="en-US" sz="2000" dirty="0"/>
              <a:t>分配地址范围是多少</a:t>
            </a:r>
            <a:r>
              <a:rPr lang="zh-CN" altLang="en-US" sz="2000" dirty="0" smtClean="0"/>
              <a:t>？</a:t>
            </a:r>
            <a:endParaRPr lang="en-US" altLang="zh-CN" sz="2000" dirty="0" smtClean="0"/>
          </a:p>
        </p:txBody>
      </p:sp>
    </p:spTree>
    <p:extLst>
      <p:ext uri="{BB962C8B-B14F-4D97-AF65-F5344CB8AC3E}">
        <p14:creationId xmlns:p14="http://schemas.microsoft.com/office/powerpoint/2010/main" val="2084008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TextBox 5"/>
          <p:cNvSpPr txBox="1"/>
          <p:nvPr/>
        </p:nvSpPr>
        <p:spPr>
          <a:xfrm>
            <a:off x="363705" y="2495173"/>
            <a:ext cx="10676828" cy="2308324"/>
          </a:xfrm>
          <a:prstGeom prst="rect">
            <a:avLst/>
          </a:prstGeom>
          <a:noFill/>
        </p:spPr>
        <p:txBody>
          <a:bodyPr wrap="square" rtlCol="0">
            <a:spAutoFit/>
          </a:bodyPr>
          <a:lstStyle/>
          <a:p>
            <a:pPr algn="l">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、前缀</a:t>
            </a:r>
            <a:r>
              <a:rPr lang="en-US" altLang="zh-CN" sz="2400" dirty="0">
                <a:latin typeface="微软雅黑" panose="020B0503020204020204" charset="-122"/>
                <a:ea typeface="微软雅黑" panose="020B0503020204020204" charset="-122"/>
                <a:cs typeface="微软雅黑" panose="020B0503020204020204" charset="-122"/>
              </a:rPr>
              <a:t>(Prefix</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即</a:t>
            </a:r>
            <a:r>
              <a:rPr lang="zh-CN" altLang="en-US" sz="2400" dirty="0">
                <a:latin typeface="微软雅黑" panose="020B0503020204020204" charset="-122"/>
                <a:ea typeface="微软雅黑" panose="020B0503020204020204" charset="-122"/>
                <a:cs typeface="微软雅黑" panose="020B0503020204020204" charset="-122"/>
              </a:rPr>
              <a:t>网络部分</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Net</a:t>
            </a: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ID)</a:t>
            </a:r>
            <a:r>
              <a:rPr lang="zh-CN" altLang="en-US" sz="2400" dirty="0" smtClean="0">
                <a:latin typeface="微软雅黑" panose="020B0503020204020204" charset="-122"/>
                <a:ea typeface="微软雅黑" panose="020B0503020204020204" charset="-122"/>
                <a:cs typeface="微软雅黑" panose="020B0503020204020204" charset="-122"/>
              </a:rPr>
              <a:t>。用于</a:t>
            </a:r>
            <a:r>
              <a:rPr lang="zh-CN" altLang="en-US" sz="2400" dirty="0">
                <a:latin typeface="微软雅黑" panose="020B0503020204020204" charset="-122"/>
                <a:ea typeface="微软雅黑" panose="020B0503020204020204" charset="-122"/>
                <a:cs typeface="微软雅黑" panose="020B0503020204020204" charset="-122"/>
              </a:rPr>
              <a:t>描述主机所归属的</a:t>
            </a:r>
            <a:r>
              <a:rPr lang="zh-CN" altLang="en-US" sz="2400" dirty="0" smtClean="0">
                <a:latin typeface="微软雅黑" panose="020B0503020204020204" charset="-122"/>
                <a:ea typeface="微软雅黑" panose="020B0503020204020204" charset="-122"/>
                <a:cs typeface="微软雅黑" panose="020B0503020204020204" charset="-122"/>
              </a:rPr>
              <a:t>网络。</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sym typeface="+mn-ea"/>
              </a:rPr>
              <a:t>分类</a:t>
            </a:r>
            <a:r>
              <a:rPr lang="zh-CN" altLang="en-US" sz="2400" dirty="0">
                <a:latin typeface="微软雅黑" panose="020B0503020204020204" charset="-122"/>
                <a:ea typeface="微软雅黑" panose="020B0503020204020204" charset="-122"/>
                <a:cs typeface="微软雅黑" panose="020B0503020204020204" charset="-122"/>
                <a:sym typeface="+mn-ea"/>
              </a:rPr>
              <a:t>地址：</a:t>
            </a:r>
            <a:r>
              <a:rPr lang="zh-CN" altLang="en-US" sz="2400" dirty="0">
                <a:latin typeface="微软雅黑" panose="020B0503020204020204" charset="-122"/>
                <a:ea typeface="微软雅黑" panose="020B0503020204020204" charset="-122"/>
                <a:cs typeface="微软雅黑" panose="020B0503020204020204" charset="-122"/>
              </a:rPr>
              <a:t>定长前缀。</a:t>
            </a: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b="1" dirty="0" smtClean="0">
                <a:latin typeface="微软雅黑" panose="020B0503020204020204" charset="-122"/>
                <a:ea typeface="微软雅黑" panose="020B0503020204020204" charset="-122"/>
                <a:cs typeface="微软雅黑" panose="020B0503020204020204" charset="-122"/>
              </a:rPr>
              <a:t>无</a:t>
            </a:r>
            <a:r>
              <a:rPr lang="zh-CN" altLang="en-US" sz="2400" b="1" dirty="0">
                <a:latin typeface="微软雅黑" panose="020B0503020204020204" charset="-122"/>
                <a:ea typeface="微软雅黑" panose="020B0503020204020204" charset="-122"/>
                <a:cs typeface="微软雅黑" panose="020B0503020204020204" charset="-122"/>
              </a:rPr>
              <a:t>类地址</a:t>
            </a:r>
            <a:r>
              <a:rPr lang="zh-CN" altLang="en-US" sz="2400" b="1" dirty="0" smtClean="0">
                <a:latin typeface="微软雅黑" panose="020B0503020204020204" charset="-122"/>
                <a:ea typeface="微软雅黑" panose="020B0503020204020204" charset="-122"/>
                <a:cs typeface="微软雅黑" panose="020B0503020204020204" charset="-122"/>
              </a:rPr>
              <a:t>：前缀长度</a:t>
            </a:r>
            <a:r>
              <a:rPr lang="zh-CN" altLang="en-US" sz="2400" b="1" dirty="0">
                <a:latin typeface="微软雅黑" panose="020B0503020204020204" charset="-122"/>
                <a:ea typeface="微软雅黑" panose="020B0503020204020204" charset="-122"/>
                <a:cs typeface="微软雅黑" panose="020B0503020204020204" charset="-122"/>
              </a:rPr>
              <a:t>可变。</a:t>
            </a:r>
          </a:p>
          <a:p>
            <a:pPr algn="l">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、后缀</a:t>
            </a:r>
            <a:r>
              <a:rPr lang="en-US" altLang="zh-CN" sz="2400" dirty="0">
                <a:latin typeface="微软雅黑" panose="020B0503020204020204" charset="-122"/>
                <a:ea typeface="微软雅黑" panose="020B0503020204020204" charset="-122"/>
                <a:cs typeface="微软雅黑" panose="020B0503020204020204" charset="-122"/>
              </a:rPr>
              <a:t>(Postfix</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：即</a:t>
            </a:r>
            <a:r>
              <a:rPr lang="zh-CN" altLang="en-US" sz="2400" dirty="0">
                <a:latin typeface="微软雅黑" panose="020B0503020204020204" charset="-122"/>
                <a:ea typeface="微软雅黑" panose="020B0503020204020204" charset="-122"/>
                <a:cs typeface="微软雅黑" panose="020B0503020204020204" charset="-122"/>
              </a:rPr>
              <a:t>主机部分</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Host</a:t>
            </a: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ID)</a:t>
            </a:r>
            <a:r>
              <a:rPr lang="zh-CN" altLang="en-US" sz="2400" dirty="0" smtClean="0">
                <a:latin typeface="微软雅黑" panose="020B0503020204020204" charset="-122"/>
                <a:ea typeface="微软雅黑" panose="020B0503020204020204" charset="-122"/>
                <a:cs typeface="微软雅黑" panose="020B0503020204020204" charset="-122"/>
              </a:rPr>
              <a:t>。用于</a:t>
            </a:r>
            <a:r>
              <a:rPr lang="zh-CN" altLang="en-US" sz="2400" dirty="0">
                <a:latin typeface="微软雅黑" panose="020B0503020204020204" charset="-122"/>
                <a:ea typeface="微软雅黑" panose="020B0503020204020204" charset="-122"/>
                <a:cs typeface="微软雅黑" panose="020B0503020204020204" charset="-122"/>
              </a:rPr>
              <a:t>表示主机在网络中的唯一</a:t>
            </a:r>
            <a:r>
              <a:rPr lang="zh-CN" altLang="en-US" sz="2400" dirty="0" smtClean="0">
                <a:latin typeface="微软雅黑" panose="020B0503020204020204" charset="-122"/>
                <a:ea typeface="微软雅黑" panose="020B0503020204020204" charset="-122"/>
                <a:cs typeface="微软雅黑" panose="020B0503020204020204" charset="-122"/>
              </a:rPr>
              <a:t>地址。</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r>
              <a:rPr lang="en-US" altLang="zh-CN" sz="2400" b="0" dirty="0" smtClean="0">
                <a:solidFill>
                  <a:schemeClr val="tx1"/>
                </a:solidFill>
                <a:latin typeface="Microsoft YaHei" charset="-122"/>
                <a:ea typeface="Microsoft YaHei" charset="-122"/>
                <a:cs typeface="Microsoft YaHei" charset="-122"/>
                <a:sym typeface="+mn-ea"/>
              </a:rPr>
              <a:t>【</a:t>
            </a:r>
            <a:r>
              <a:rPr lang="zh-CN" altLang="en-US" sz="2400" b="0" dirty="0" smtClean="0">
                <a:solidFill>
                  <a:schemeClr val="tx1"/>
                </a:solidFill>
                <a:latin typeface="Microsoft YaHei" charset="-122"/>
                <a:ea typeface="Microsoft YaHei" charset="-122"/>
                <a:cs typeface="Microsoft YaHei" charset="-122"/>
                <a:sym typeface="+mn-ea"/>
              </a:rPr>
              <a:t>选择、填空</a:t>
            </a:r>
            <a:r>
              <a:rPr lang="en-US" altLang="zh-CN" sz="2400" b="0" dirty="0" smtClean="0">
                <a:solidFill>
                  <a:schemeClr val="tx1"/>
                </a:solidFill>
                <a:latin typeface="Microsoft YaHei" charset="-122"/>
                <a:ea typeface="Microsoft YaHei" charset="-122"/>
                <a:cs typeface="Microsoft YaHei" charset="-122"/>
                <a:sym typeface="+mn-ea"/>
              </a:rPr>
              <a:t>】</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8"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五、无类地址</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sp>
        <p:nvSpPr>
          <p:cNvPr id="29" name="矩形 28"/>
          <p:cNvSpPr/>
          <p:nvPr/>
        </p:nvSpPr>
        <p:spPr>
          <a:xfrm>
            <a:off x="228366" y="178974"/>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4.5.2.3</a:t>
            </a:r>
            <a:r>
              <a:rPr lang="zh-CN" altLang="en-US" sz="1200" dirty="0">
                <a:solidFill>
                  <a:schemeClr val="bg1">
                    <a:lumMod val="75000"/>
                  </a:schemeClr>
                </a:solidFill>
                <a:latin typeface="Helvetica Neue For Number" charset="0"/>
              </a:rPr>
              <a:t>无类地址</a:t>
            </a:r>
            <a:endParaRPr lang="zh-CN" altLang="en-US" sz="1200" dirty="0">
              <a:solidFill>
                <a:schemeClr val="bg1">
                  <a:lumMod val="75000"/>
                </a:schemeClr>
              </a:solidFill>
            </a:endParaRPr>
          </a:p>
        </p:txBody>
      </p:sp>
    </p:spTree>
    <p:extLst>
      <p:ext uri="{BB962C8B-B14F-4D97-AF65-F5344CB8AC3E}">
        <p14:creationId xmlns:p14="http://schemas.microsoft.com/office/powerpoint/2010/main" val="1376966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3323987"/>
          </a:xfrm>
          <a:prstGeom prst="rect">
            <a:avLst/>
          </a:prstGeom>
          <a:noFill/>
        </p:spPr>
        <p:txBody>
          <a:bodyPr wrap="square" rtlCol="0">
            <a:spAutoFit/>
          </a:bodyPr>
          <a:lstStyle/>
          <a:p>
            <a:pPr fontAlgn="auto">
              <a:lnSpc>
                <a:spcPct val="150000"/>
              </a:lnSpc>
            </a:pPr>
            <a:r>
              <a:rPr sz="2000" b="1" dirty="0">
                <a:solidFill>
                  <a:schemeClr val="tx1"/>
                </a:solidFill>
                <a:latin typeface="微软雅黑" panose="020B0503020204020204" charset="-122"/>
                <a:ea typeface="微软雅黑" panose="020B0503020204020204" charset="-122"/>
              </a:rPr>
              <a:t> 练习题</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000" dirty="0" smtClean="0">
                <a:solidFill>
                  <a:schemeClr val="tx1"/>
                </a:solidFill>
                <a:latin typeface="微软雅黑" panose="020B0503020204020204" charset="-122"/>
                <a:ea typeface="微软雅黑" panose="020B0503020204020204" charset="-122"/>
              </a:rPr>
              <a:t>4</a:t>
            </a:r>
            <a:r>
              <a:rPr sz="2000" dirty="0">
                <a:solidFill>
                  <a:schemeClr val="tx1"/>
                </a:solidFill>
                <a:latin typeface="微软雅黑" panose="020B0503020204020204" charset="-122"/>
                <a:ea typeface="微软雅黑" panose="020B0503020204020204" charset="-122"/>
              </a:rPr>
              <a:t>. 该子网的可分配IP地址数是多少?</a:t>
            </a:r>
          </a:p>
          <a:p>
            <a:pPr fontAlgn="auto">
              <a:lnSpc>
                <a:spcPct val="150000"/>
              </a:lnSpc>
            </a:pPr>
            <a:r>
              <a:rPr sz="2000" dirty="0">
                <a:solidFill>
                  <a:schemeClr val="tx1"/>
                </a:solidFill>
                <a:latin typeface="微软雅黑" panose="020B0503020204020204" charset="-122"/>
                <a:ea typeface="微软雅黑" panose="020B0503020204020204" charset="-122"/>
              </a:rPr>
              <a:t>    该子网的可分配IP地址数是64-2=62</a:t>
            </a:r>
            <a:r>
              <a:rPr lang="zh-CN" sz="2000" dirty="0" smtClean="0">
                <a:solidFill>
                  <a:schemeClr val="tx1"/>
                </a:solidFill>
                <a:latin typeface="微软雅黑" panose="020B0503020204020204" charset="-122"/>
                <a:ea typeface="微软雅黑" panose="020B0503020204020204" charset="-122"/>
              </a:rPr>
              <a:t>个</a:t>
            </a:r>
            <a:endParaRPr lang="en-US" altLang="zh-CN" sz="2000" dirty="0" smtClean="0">
              <a:solidFill>
                <a:schemeClr val="tx1"/>
              </a:solidFill>
              <a:latin typeface="微软雅黑" panose="020B0503020204020204" charset="-122"/>
              <a:ea typeface="微软雅黑" panose="020B0503020204020204" charset="-122"/>
            </a:endParaRPr>
          </a:p>
          <a:p>
            <a:pPr fontAlgn="auto">
              <a:lnSpc>
                <a:spcPct val="150000"/>
              </a:lnSpc>
            </a:pPr>
            <a:r>
              <a:rPr lang="en-US" altLang="zh-CN" sz="2000" dirty="0" smtClean="0">
                <a:latin typeface="微软雅黑" panose="020B0503020204020204" charset="-122"/>
                <a:ea typeface="微软雅黑" panose="020B0503020204020204" charset="-122"/>
              </a:rPr>
              <a:t>5.</a:t>
            </a:r>
            <a:r>
              <a:rPr lang="zh-CN" altLang="en-US" sz="2000" dirty="0" smtClean="0">
                <a:latin typeface="微软雅黑" panose="020B0503020204020204" charset="-122"/>
                <a:ea typeface="微软雅黑" panose="020B0503020204020204" charset="-122"/>
              </a:rPr>
              <a:t> </a:t>
            </a:r>
            <a:r>
              <a:rPr lang="zh-CN" altLang="en-US" sz="2000" dirty="0" smtClean="0"/>
              <a:t>可</a:t>
            </a:r>
            <a:r>
              <a:rPr lang="zh-CN" altLang="en-US" sz="2000" dirty="0"/>
              <a:t>分配地址范围是多少</a:t>
            </a:r>
            <a:r>
              <a:rPr lang="zh-CN" altLang="en-US" sz="2000" dirty="0" smtClean="0"/>
              <a:t>？</a:t>
            </a:r>
            <a:endParaRPr lang="en-US" altLang="zh-CN" sz="2000" dirty="0" smtClean="0"/>
          </a:p>
          <a:p>
            <a:pPr>
              <a:lnSpc>
                <a:spcPct val="150000"/>
              </a:lnSpc>
            </a:pPr>
            <a:r>
              <a:rPr lang="zh-CN" altLang="en-US" sz="2000" dirty="0" smtClean="0">
                <a:latin typeface="微软雅黑" panose="020B0503020204020204" charset="-122"/>
                <a:ea typeface="微软雅黑" panose="020B0503020204020204" charset="-122"/>
              </a:rPr>
              <a:t>    子</a:t>
            </a:r>
            <a:r>
              <a:rPr lang="zh-CN" altLang="en-US" sz="2000" dirty="0">
                <a:latin typeface="微软雅黑" panose="020B0503020204020204" charset="-122"/>
                <a:ea typeface="微软雅黑" panose="020B0503020204020204" charset="-122"/>
              </a:rPr>
              <a:t>网</a:t>
            </a:r>
            <a:r>
              <a:rPr lang="zh-CN" altLang="en-US" sz="2000" dirty="0" smtClean="0">
                <a:latin typeface="微软雅黑" panose="020B0503020204020204" charset="-122"/>
                <a:ea typeface="微软雅黑" panose="020B0503020204020204" charset="-122"/>
              </a:rPr>
              <a:t>地址：</a:t>
            </a:r>
            <a:r>
              <a:rPr lang="en-US" altLang="zh-CN" sz="2000" dirty="0" smtClean="0">
                <a:latin typeface="微软雅黑" panose="020B0503020204020204" charset="-122"/>
                <a:ea typeface="微软雅黑" panose="020B0503020204020204" charset="-122"/>
              </a:rPr>
              <a:t>203.123.1.128</a:t>
            </a:r>
            <a:r>
              <a:rPr lang="zh-CN" altLang="en-US" sz="2000" dirty="0" smtClean="0">
                <a:latin typeface="微软雅黑" panose="020B0503020204020204" charset="-122"/>
                <a:ea typeface="微软雅黑" panose="020B0503020204020204" charset="-122"/>
              </a:rPr>
              <a:t>（占头）</a:t>
            </a:r>
            <a:endParaRPr lang="en-US" altLang="zh-CN" sz="2000" dirty="0">
              <a:latin typeface="微软雅黑" panose="020B0503020204020204" charset="-122"/>
              <a:ea typeface="微软雅黑" panose="020B0503020204020204" charset="-122"/>
            </a:endParaRPr>
          </a:p>
          <a:p>
            <a:pPr>
              <a:lnSpc>
                <a:spcPct val="150000"/>
              </a:lnSpc>
            </a:pPr>
            <a:r>
              <a:rPr lang="zh-CN" altLang="en-US" sz="2000" dirty="0" smtClean="0"/>
              <a:t>    广播地址：</a:t>
            </a:r>
            <a:r>
              <a:rPr lang="en-US" altLang="zh-CN" sz="2000" dirty="0" smtClean="0">
                <a:latin typeface="微软雅黑" panose="020B0503020204020204" charset="-122"/>
                <a:ea typeface="微软雅黑" panose="020B0503020204020204" charset="-122"/>
              </a:rPr>
              <a:t>203.123.1.191</a:t>
            </a:r>
            <a:r>
              <a:rPr lang="zh-CN" altLang="en-US" sz="2000" dirty="0" smtClean="0">
                <a:latin typeface="微软雅黑" panose="020B0503020204020204" charset="-122"/>
                <a:ea typeface="微软雅黑" panose="020B0503020204020204" charset="-122"/>
              </a:rPr>
              <a:t>（占尾）</a:t>
            </a:r>
            <a:endParaRPr lang="en-US" altLang="zh-CN" sz="2000" dirty="0" smtClean="0"/>
          </a:p>
        </p:txBody>
      </p:sp>
    </p:spTree>
    <p:extLst>
      <p:ext uri="{BB962C8B-B14F-4D97-AF65-F5344CB8AC3E}">
        <p14:creationId xmlns:p14="http://schemas.microsoft.com/office/powerpoint/2010/main" val="268229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3785652"/>
          </a:xfrm>
          <a:prstGeom prst="rect">
            <a:avLst/>
          </a:prstGeom>
          <a:noFill/>
        </p:spPr>
        <p:txBody>
          <a:bodyPr wrap="square" rtlCol="0">
            <a:spAutoFit/>
          </a:bodyPr>
          <a:lstStyle/>
          <a:p>
            <a:pPr fontAlgn="auto">
              <a:lnSpc>
                <a:spcPct val="150000"/>
              </a:lnSpc>
            </a:pPr>
            <a:r>
              <a:rPr sz="2000" b="1" dirty="0">
                <a:solidFill>
                  <a:schemeClr val="tx1"/>
                </a:solidFill>
                <a:latin typeface="微软雅黑" panose="020B0503020204020204" charset="-122"/>
                <a:ea typeface="微软雅黑" panose="020B0503020204020204" charset="-122"/>
              </a:rPr>
              <a:t> 练习题</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000" dirty="0" smtClean="0">
                <a:solidFill>
                  <a:schemeClr val="tx1"/>
                </a:solidFill>
                <a:latin typeface="微软雅黑" panose="020B0503020204020204" charset="-122"/>
                <a:ea typeface="微软雅黑" panose="020B0503020204020204" charset="-122"/>
              </a:rPr>
              <a:t>4</a:t>
            </a:r>
            <a:r>
              <a:rPr sz="2000" dirty="0">
                <a:solidFill>
                  <a:schemeClr val="tx1"/>
                </a:solidFill>
                <a:latin typeface="微软雅黑" panose="020B0503020204020204" charset="-122"/>
                <a:ea typeface="微软雅黑" panose="020B0503020204020204" charset="-122"/>
              </a:rPr>
              <a:t>. 该子网的可分配IP地址数是多少?</a:t>
            </a:r>
          </a:p>
          <a:p>
            <a:pPr fontAlgn="auto">
              <a:lnSpc>
                <a:spcPct val="150000"/>
              </a:lnSpc>
            </a:pPr>
            <a:r>
              <a:rPr sz="2000" dirty="0">
                <a:solidFill>
                  <a:schemeClr val="tx1"/>
                </a:solidFill>
                <a:latin typeface="微软雅黑" panose="020B0503020204020204" charset="-122"/>
                <a:ea typeface="微软雅黑" panose="020B0503020204020204" charset="-122"/>
              </a:rPr>
              <a:t>    该子网的可分配IP地址数是64-2=62</a:t>
            </a:r>
            <a:r>
              <a:rPr lang="zh-CN" sz="2000" dirty="0" smtClean="0">
                <a:solidFill>
                  <a:schemeClr val="tx1"/>
                </a:solidFill>
                <a:latin typeface="微软雅黑" panose="020B0503020204020204" charset="-122"/>
                <a:ea typeface="微软雅黑" panose="020B0503020204020204" charset="-122"/>
              </a:rPr>
              <a:t>个</a:t>
            </a:r>
            <a:endParaRPr lang="en-US" altLang="zh-CN" sz="2000" dirty="0" smtClean="0">
              <a:solidFill>
                <a:schemeClr val="tx1"/>
              </a:solidFill>
              <a:latin typeface="微软雅黑" panose="020B0503020204020204" charset="-122"/>
              <a:ea typeface="微软雅黑" panose="020B0503020204020204" charset="-122"/>
            </a:endParaRPr>
          </a:p>
          <a:p>
            <a:pPr fontAlgn="auto">
              <a:lnSpc>
                <a:spcPct val="150000"/>
              </a:lnSpc>
            </a:pPr>
            <a:r>
              <a:rPr lang="en-US" altLang="zh-CN" sz="2000" dirty="0" smtClean="0">
                <a:latin typeface="微软雅黑" panose="020B0503020204020204" charset="-122"/>
                <a:ea typeface="微软雅黑" panose="020B0503020204020204" charset="-122"/>
              </a:rPr>
              <a:t>5.</a:t>
            </a:r>
            <a:r>
              <a:rPr lang="zh-CN" altLang="en-US" sz="2000" dirty="0" smtClean="0">
                <a:latin typeface="微软雅黑" panose="020B0503020204020204" charset="-122"/>
                <a:ea typeface="微软雅黑" panose="020B0503020204020204" charset="-122"/>
              </a:rPr>
              <a:t> </a:t>
            </a:r>
            <a:r>
              <a:rPr lang="zh-CN" altLang="en-US" sz="2000" dirty="0" smtClean="0"/>
              <a:t>可</a:t>
            </a:r>
            <a:r>
              <a:rPr lang="zh-CN" altLang="en-US" sz="2000" dirty="0"/>
              <a:t>分配地址范围是多少</a:t>
            </a:r>
            <a:r>
              <a:rPr lang="zh-CN" altLang="en-US" sz="2000" dirty="0" smtClean="0"/>
              <a:t>？</a:t>
            </a:r>
            <a:endParaRPr lang="en-US" altLang="zh-CN" sz="2000" dirty="0" smtClean="0"/>
          </a:p>
          <a:p>
            <a:pPr>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   子</a:t>
            </a:r>
            <a:r>
              <a:rPr lang="zh-CN" altLang="en-US" sz="2000" dirty="0">
                <a:latin typeface="微软雅黑" panose="020B0503020204020204" charset="-122"/>
                <a:ea typeface="微软雅黑" panose="020B0503020204020204" charset="-122"/>
              </a:rPr>
              <a:t>网地址：</a:t>
            </a:r>
            <a:r>
              <a:rPr lang="en-US" altLang="zh-CN" sz="2000" dirty="0">
                <a:latin typeface="微软雅黑" panose="020B0503020204020204" charset="-122"/>
                <a:ea typeface="微软雅黑" panose="020B0503020204020204" charset="-122"/>
              </a:rPr>
              <a:t>203.123.1.128</a:t>
            </a:r>
            <a:r>
              <a:rPr lang="zh-CN" altLang="en-US" sz="2000" dirty="0">
                <a:latin typeface="微软雅黑" panose="020B0503020204020204" charset="-122"/>
                <a:ea typeface="微软雅黑" panose="020B0503020204020204" charset="-122"/>
              </a:rPr>
              <a:t>（占头）</a:t>
            </a:r>
            <a:endParaRPr lang="en-US" altLang="zh-CN" sz="2000" dirty="0">
              <a:latin typeface="微软雅黑" panose="020B0503020204020204" charset="-122"/>
              <a:ea typeface="微软雅黑" panose="020B0503020204020204" charset="-122"/>
            </a:endParaRPr>
          </a:p>
          <a:p>
            <a:pPr>
              <a:lnSpc>
                <a:spcPct val="150000"/>
              </a:lnSpc>
            </a:pPr>
            <a:r>
              <a:rPr lang="zh-CN" altLang="en-US" sz="2000" dirty="0"/>
              <a:t>    广播地址：</a:t>
            </a:r>
            <a:r>
              <a:rPr lang="en-US" altLang="zh-CN" sz="2000" dirty="0">
                <a:latin typeface="微软雅黑" panose="020B0503020204020204" charset="-122"/>
                <a:ea typeface="微软雅黑" panose="020B0503020204020204" charset="-122"/>
              </a:rPr>
              <a:t>203.123.1.191</a:t>
            </a:r>
            <a:r>
              <a:rPr lang="zh-CN" altLang="en-US" sz="2000" dirty="0">
                <a:latin typeface="微软雅黑" panose="020B0503020204020204" charset="-122"/>
                <a:ea typeface="微软雅黑" panose="020B0503020204020204" charset="-122"/>
              </a:rPr>
              <a:t>（占尾</a:t>
            </a:r>
            <a:r>
              <a:rPr lang="zh-CN" altLang="en-US" sz="2000" dirty="0" smtClean="0">
                <a:latin typeface="微软雅黑" panose="020B0503020204020204" charset="-122"/>
                <a:ea typeface="微软雅黑" panose="020B0503020204020204" charset="-122"/>
              </a:rPr>
              <a:t>）</a:t>
            </a:r>
            <a:endParaRPr lang="en-US" altLang="zh-CN" sz="2000" dirty="0" smtClean="0">
              <a:latin typeface="微软雅黑" panose="020B0503020204020204" charset="-122"/>
              <a:ea typeface="微软雅黑" panose="020B0503020204020204" charset="-122"/>
            </a:endParaRPr>
          </a:p>
          <a:p>
            <a:pPr>
              <a:lnSpc>
                <a:spcPct val="150000"/>
              </a:lnSpc>
            </a:pPr>
            <a:r>
              <a:rPr lang="zh-CN" altLang="en-US" sz="2000" dirty="0" smtClean="0"/>
              <a:t>    </a:t>
            </a:r>
            <a:r>
              <a:rPr lang="zh-CN" altLang="hr-HR" sz="2000" dirty="0" smtClean="0"/>
              <a:t>可</a:t>
            </a:r>
            <a:r>
              <a:rPr lang="zh-CN" altLang="hr-HR" sz="2000" dirty="0"/>
              <a:t>分配</a:t>
            </a:r>
            <a:r>
              <a:rPr lang="hr-HR" altLang="zh-CN" sz="2000" dirty="0"/>
              <a:t>IP</a:t>
            </a:r>
            <a:r>
              <a:rPr lang="zh-CN" altLang="hr-HR" sz="2000" dirty="0"/>
              <a:t>地址范围是： </a:t>
            </a:r>
            <a:r>
              <a:rPr lang="hr-HR" altLang="zh-CN" sz="2000" dirty="0"/>
              <a:t>203.123.1.129〜203.123.1.190</a:t>
            </a:r>
            <a:endParaRPr lang="en-US" altLang="zh-CN" sz="2000" dirty="0" smtClean="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057728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5632311"/>
          </a:xfrm>
          <a:prstGeom prst="rect">
            <a:avLst/>
          </a:prstGeom>
          <a:noFill/>
        </p:spPr>
        <p:txBody>
          <a:bodyPr wrap="square" rtlCol="0">
            <a:spAutoFit/>
          </a:bodyPr>
          <a:lstStyle/>
          <a:p>
            <a:pPr fontAlgn="auto">
              <a:lnSpc>
                <a:spcPct val="150000"/>
              </a:lnSpc>
            </a:pPr>
            <a:r>
              <a:rPr sz="2000" b="1" dirty="0">
                <a:solidFill>
                  <a:schemeClr val="tx1"/>
                </a:solidFill>
                <a:latin typeface="微软雅黑" panose="020B0503020204020204" charset="-122"/>
                <a:ea typeface="微软雅黑" panose="020B0503020204020204" charset="-122"/>
              </a:rPr>
              <a:t> 练习题</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假设某子网中的一个主机的IP地址是203.123.1.135，子网掩码是 255.255.255.192。</a:t>
            </a:r>
          </a:p>
          <a:p>
            <a:pPr fontAlgn="auto">
              <a:lnSpc>
                <a:spcPct val="150000"/>
              </a:lnSpc>
            </a:pPr>
            <a:r>
              <a:rPr sz="2000" dirty="0">
                <a:solidFill>
                  <a:schemeClr val="tx1"/>
                </a:solidFill>
                <a:latin typeface="微软雅黑" panose="020B0503020204020204" charset="-122"/>
                <a:ea typeface="微软雅黑" panose="020B0503020204020204" charset="-122"/>
              </a:rPr>
              <a:t>1. 那么该子网的子网地址是什么? </a:t>
            </a:r>
          </a:p>
          <a:p>
            <a:pPr fontAlgn="auto">
              <a:lnSpc>
                <a:spcPct val="150000"/>
              </a:lnSpc>
            </a:pPr>
            <a:r>
              <a:rPr sz="2000" dirty="0">
                <a:solidFill>
                  <a:schemeClr val="tx1"/>
                </a:solidFill>
                <a:latin typeface="微软雅黑" panose="020B0503020204020204" charset="-122"/>
                <a:ea typeface="微软雅黑" panose="020B0503020204020204" charset="-122"/>
              </a:rPr>
              <a:t>    </a:t>
            </a:r>
            <a:r>
              <a:rPr sz="2000" dirty="0" smtClean="0">
                <a:solidFill>
                  <a:schemeClr val="tx1"/>
                </a:solidFill>
                <a:latin typeface="微软雅黑" panose="020B0503020204020204" charset="-122"/>
                <a:ea typeface="微软雅黑" panose="020B0503020204020204" charset="-122"/>
              </a:rPr>
              <a:t>答</a:t>
            </a:r>
            <a:r>
              <a:rPr lang="zh-CN" altLang="en-US" sz="2000" dirty="0" smtClean="0">
                <a:latin typeface="微软雅黑" panose="020B0503020204020204" charset="-122"/>
                <a:ea typeface="微软雅黑" panose="020B0503020204020204" charset="-122"/>
              </a:rPr>
              <a:t>：子网</a:t>
            </a:r>
            <a:r>
              <a:rPr lang="zh-CN" altLang="en-US" sz="2000" dirty="0" smtClean="0">
                <a:solidFill>
                  <a:schemeClr val="tx1"/>
                </a:solidFill>
                <a:latin typeface="微软雅黑" panose="020B0503020204020204" charset="-122"/>
                <a:ea typeface="微软雅黑" panose="020B0503020204020204" charset="-122"/>
              </a:rPr>
              <a:t>地址</a:t>
            </a:r>
            <a:r>
              <a:rPr sz="2000" dirty="0" smtClean="0">
                <a:solidFill>
                  <a:schemeClr val="tx1"/>
                </a:solidFill>
                <a:latin typeface="微软雅黑" panose="020B0503020204020204" charset="-122"/>
                <a:ea typeface="微软雅黑" panose="020B0503020204020204" charset="-122"/>
              </a:rPr>
              <a:t>为</a:t>
            </a:r>
            <a:r>
              <a:rPr sz="2000" dirty="0">
                <a:solidFill>
                  <a:schemeClr val="tx1"/>
                </a:solidFill>
                <a:latin typeface="微软雅黑" panose="020B0503020204020204" charset="-122"/>
                <a:ea typeface="微软雅黑" panose="020B0503020204020204" charset="-122"/>
              </a:rPr>
              <a:t>203.123.1.128/26</a:t>
            </a:r>
          </a:p>
          <a:p>
            <a:pPr fontAlgn="auto">
              <a:lnSpc>
                <a:spcPct val="150000"/>
              </a:lnSpc>
            </a:pPr>
            <a:r>
              <a:rPr sz="2000" dirty="0">
                <a:solidFill>
                  <a:schemeClr val="tx1"/>
                </a:solidFill>
                <a:latin typeface="微软雅黑" panose="020B0503020204020204" charset="-122"/>
                <a:ea typeface="微软雅黑" panose="020B0503020204020204" charset="-122"/>
              </a:rPr>
              <a:t>2. 直接广播地址是什么?</a:t>
            </a:r>
          </a:p>
          <a:p>
            <a:pPr fontAlgn="auto">
              <a:lnSpc>
                <a:spcPct val="150000"/>
              </a:lnSpc>
            </a:pPr>
            <a:r>
              <a:rPr sz="2000" dirty="0">
                <a:solidFill>
                  <a:schemeClr val="tx1"/>
                </a:solidFill>
                <a:latin typeface="微软雅黑" panose="020B0503020204020204" charset="-122"/>
                <a:ea typeface="微软雅黑" panose="020B0503020204020204" charset="-122"/>
              </a:rPr>
              <a:t>    </a:t>
            </a:r>
            <a:r>
              <a:rPr sz="2000" dirty="0" smtClean="0">
                <a:solidFill>
                  <a:schemeClr val="tx1"/>
                </a:solidFill>
                <a:latin typeface="微软雅黑" panose="020B0503020204020204" charset="-122"/>
                <a:ea typeface="微软雅黑" panose="020B0503020204020204" charset="-122"/>
              </a:rPr>
              <a:t>答</a:t>
            </a:r>
            <a:r>
              <a:rPr lang="zh-CN" altLang="en-US" sz="2000" dirty="0" smtClean="0">
                <a:solidFill>
                  <a:schemeClr val="tx1"/>
                </a:solidFill>
                <a:latin typeface="微软雅黑" panose="020B0503020204020204" charset="-122"/>
                <a:ea typeface="微软雅黑" panose="020B0503020204020204" charset="-122"/>
              </a:rPr>
              <a:t>：</a:t>
            </a:r>
            <a:r>
              <a:rPr sz="2000" dirty="0" smtClean="0">
                <a:solidFill>
                  <a:schemeClr val="tx1"/>
                </a:solidFill>
                <a:latin typeface="微软雅黑" panose="020B0503020204020204" charset="-122"/>
                <a:ea typeface="微软雅黑" panose="020B0503020204020204" charset="-122"/>
              </a:rPr>
              <a:t>该子网的直接广播地址是</a:t>
            </a:r>
            <a:r>
              <a:rPr sz="2000" dirty="0">
                <a:solidFill>
                  <a:schemeClr val="tx1"/>
                </a:solidFill>
                <a:latin typeface="微软雅黑" panose="020B0503020204020204" charset="-122"/>
                <a:ea typeface="微软雅黑" panose="020B0503020204020204" charset="-122"/>
              </a:rPr>
              <a:t>203.123.1.191</a:t>
            </a:r>
          </a:p>
          <a:p>
            <a:pPr fontAlgn="auto">
              <a:lnSpc>
                <a:spcPct val="150000"/>
              </a:lnSpc>
            </a:pPr>
            <a:r>
              <a:rPr sz="2000" dirty="0">
                <a:solidFill>
                  <a:schemeClr val="tx1"/>
                </a:solidFill>
                <a:latin typeface="微软雅黑" panose="020B0503020204020204" charset="-122"/>
                <a:ea typeface="微软雅黑" panose="020B0503020204020204" charset="-122"/>
              </a:rPr>
              <a:t>3. 该子网IP地址总数是多少?</a:t>
            </a:r>
          </a:p>
          <a:p>
            <a:pPr fontAlgn="auto">
              <a:lnSpc>
                <a:spcPct val="150000"/>
              </a:lnSpc>
            </a:pPr>
            <a:r>
              <a:rPr sz="2000" dirty="0">
                <a:solidFill>
                  <a:schemeClr val="tx1"/>
                </a:solidFill>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答：</a:t>
            </a:r>
            <a:r>
              <a:rPr sz="2000" dirty="0" smtClean="0">
                <a:solidFill>
                  <a:schemeClr val="tx1"/>
                </a:solidFill>
                <a:latin typeface="微软雅黑" panose="020B0503020204020204" charset="-122"/>
                <a:ea typeface="微软雅黑" panose="020B0503020204020204" charset="-122"/>
              </a:rPr>
              <a:t>主</a:t>
            </a:r>
            <a:r>
              <a:rPr lang="zh-CN" sz="2000" dirty="0">
                <a:solidFill>
                  <a:schemeClr val="tx1"/>
                </a:solidFill>
                <a:latin typeface="微软雅黑" panose="020B0503020204020204" charset="-122"/>
                <a:ea typeface="微软雅黑" panose="020B0503020204020204" charset="-122"/>
              </a:rPr>
              <a:t>机位</a:t>
            </a:r>
            <a:r>
              <a:rPr sz="2000" dirty="0">
                <a:solidFill>
                  <a:schemeClr val="tx1"/>
                </a:solidFill>
                <a:latin typeface="微软雅黑" panose="020B0503020204020204" charset="-122"/>
                <a:ea typeface="微软雅黑" panose="020B0503020204020204" charset="-122"/>
              </a:rPr>
              <a:t>有32-26=6位，即有</a:t>
            </a:r>
            <a:r>
              <a:rPr sz="2000" dirty="0" smtClean="0">
                <a:solidFill>
                  <a:schemeClr val="tx1"/>
                </a:solidFill>
                <a:latin typeface="微软雅黑" panose="020B0503020204020204" charset="-122"/>
                <a:ea typeface="微软雅黑" panose="020B0503020204020204" charset="-122"/>
              </a:rPr>
              <a:t>2</a:t>
            </a:r>
            <a:r>
              <a:rPr sz="2000" baseline="30000" dirty="0" smtClean="0">
                <a:solidFill>
                  <a:schemeClr val="tx1"/>
                </a:solidFill>
                <a:latin typeface="微软雅黑" panose="020B0503020204020204" charset="-122"/>
                <a:ea typeface="微软雅黑" panose="020B0503020204020204" charset="-122"/>
              </a:rPr>
              <a:t>6</a:t>
            </a:r>
            <a:r>
              <a:rPr sz="2000" dirty="0" smtClean="0">
                <a:solidFill>
                  <a:schemeClr val="tx1"/>
                </a:solidFill>
                <a:latin typeface="微软雅黑" panose="020B0503020204020204" charset="-122"/>
                <a:ea typeface="微软雅黑" panose="020B0503020204020204" charset="-122"/>
              </a:rPr>
              <a:t>=64</a:t>
            </a:r>
            <a:r>
              <a:rPr sz="2000" dirty="0">
                <a:solidFill>
                  <a:schemeClr val="tx1"/>
                </a:solidFill>
                <a:latin typeface="微软雅黑" panose="020B0503020204020204" charset="-122"/>
                <a:ea typeface="微软雅黑" panose="020B0503020204020204" charset="-122"/>
              </a:rPr>
              <a:t>个IP地址总数。</a:t>
            </a:r>
          </a:p>
          <a:p>
            <a:pPr fontAlgn="auto">
              <a:lnSpc>
                <a:spcPct val="150000"/>
              </a:lnSpc>
            </a:pPr>
            <a:r>
              <a:rPr sz="2000" dirty="0">
                <a:solidFill>
                  <a:schemeClr val="tx1"/>
                </a:solidFill>
                <a:latin typeface="微软雅黑" panose="020B0503020204020204" charset="-122"/>
                <a:ea typeface="微软雅黑" panose="020B0503020204020204" charset="-122"/>
              </a:rPr>
              <a:t>4. 该子网的可分配IP地址数是多少?</a:t>
            </a:r>
          </a:p>
          <a:p>
            <a:pPr fontAlgn="auto">
              <a:lnSpc>
                <a:spcPct val="150000"/>
              </a:lnSpc>
            </a:pPr>
            <a:r>
              <a:rPr sz="2000" dirty="0">
                <a:solidFill>
                  <a:schemeClr val="tx1"/>
                </a:solidFill>
                <a:latin typeface="微软雅黑" panose="020B0503020204020204" charset="-122"/>
                <a:ea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rPr>
              <a:t>答：</a:t>
            </a:r>
            <a:r>
              <a:rPr sz="2000" dirty="0" smtClean="0">
                <a:solidFill>
                  <a:schemeClr val="tx1"/>
                </a:solidFill>
                <a:latin typeface="微软雅黑" panose="020B0503020204020204" charset="-122"/>
                <a:ea typeface="微软雅黑" panose="020B0503020204020204" charset="-122"/>
              </a:rPr>
              <a:t>该子网的可分配</a:t>
            </a:r>
            <a:r>
              <a:rPr sz="2000" dirty="0">
                <a:solidFill>
                  <a:schemeClr val="tx1"/>
                </a:solidFill>
                <a:latin typeface="微软雅黑" panose="020B0503020204020204" charset="-122"/>
                <a:ea typeface="微软雅黑" panose="020B0503020204020204" charset="-122"/>
              </a:rPr>
              <a:t>IP地址数是64-2=62</a:t>
            </a:r>
            <a:r>
              <a:rPr lang="zh-CN" sz="2000" dirty="0" smtClean="0">
                <a:solidFill>
                  <a:schemeClr val="tx1"/>
                </a:solidFill>
                <a:latin typeface="微软雅黑" panose="020B0503020204020204" charset="-122"/>
                <a:ea typeface="微软雅黑" panose="020B0503020204020204" charset="-122"/>
              </a:rPr>
              <a:t>个</a:t>
            </a:r>
            <a:endParaRPr lang="en-US" altLang="zh-CN" sz="2000" dirty="0" smtClean="0">
              <a:solidFill>
                <a:schemeClr val="tx1"/>
              </a:solidFill>
              <a:latin typeface="微软雅黑" panose="020B0503020204020204" charset="-122"/>
              <a:ea typeface="微软雅黑" panose="020B0503020204020204" charset="-122"/>
            </a:endParaRPr>
          </a:p>
          <a:p>
            <a:pPr fontAlgn="auto">
              <a:lnSpc>
                <a:spcPct val="150000"/>
              </a:lnSpc>
            </a:pPr>
            <a:r>
              <a:rPr lang="en-US" altLang="zh-CN" sz="2000" dirty="0">
                <a:latin typeface="微软雅黑" panose="020B0503020204020204" charset="-122"/>
                <a:ea typeface="微软雅黑" panose="020B0503020204020204" charset="-122"/>
              </a:rPr>
              <a:t>5.</a:t>
            </a:r>
            <a:r>
              <a:rPr lang="zh-CN" altLang="en-US" sz="2000" dirty="0">
                <a:latin typeface="微软雅黑" panose="020B0503020204020204" charset="-122"/>
                <a:ea typeface="微软雅黑" panose="020B0503020204020204" charset="-122"/>
              </a:rPr>
              <a:t> </a:t>
            </a:r>
            <a:r>
              <a:rPr lang="zh-CN" altLang="en-US" sz="2000" dirty="0"/>
              <a:t>可分配地址范围是多少？</a:t>
            </a:r>
            <a:endParaRPr lang="en-US" altLang="zh-CN" sz="2000" dirty="0"/>
          </a:p>
          <a:p>
            <a:pPr>
              <a:lnSpc>
                <a:spcPct val="150000"/>
              </a:lnSpc>
            </a:pPr>
            <a:r>
              <a:rPr lang="zh-CN" altLang="en-US" sz="2000" dirty="0" smtClean="0"/>
              <a:t>     答：</a:t>
            </a:r>
            <a:r>
              <a:rPr lang="zh-CN" altLang="hr-HR" sz="2000" dirty="0" smtClean="0"/>
              <a:t>可</a:t>
            </a:r>
            <a:r>
              <a:rPr lang="zh-CN" altLang="hr-HR" sz="2000" dirty="0"/>
              <a:t>分配</a:t>
            </a:r>
            <a:r>
              <a:rPr lang="hr-HR" altLang="zh-CN" sz="2000" dirty="0"/>
              <a:t>IP</a:t>
            </a:r>
            <a:r>
              <a:rPr lang="zh-CN" altLang="hr-HR" sz="2000" dirty="0"/>
              <a:t>地址范围是： </a:t>
            </a:r>
            <a:r>
              <a:rPr lang="hr-HR" altLang="zh-CN" sz="2000" dirty="0" smtClean="0"/>
              <a:t>203.123.1.129〜203.123.1.190</a:t>
            </a:r>
            <a:endParaRPr lang="en-US" altLang="zh-CN" sz="20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035408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581057"/>
          </a:xfrm>
          <a:prstGeom prst="rect">
            <a:avLst/>
          </a:prstGeom>
          <a:noFill/>
        </p:spPr>
        <p:txBody>
          <a:bodyPr wrap="square" rtlCol="0">
            <a:spAutoFit/>
          </a:bodyPr>
          <a:lstStyle/>
          <a:p>
            <a:pPr fontAlgn="auto">
              <a:lnSpc>
                <a:spcPct val="150000"/>
              </a:lnSpc>
            </a:pPr>
            <a:r>
              <a:rPr lang="zh-CN" altLang="en-US" sz="2400" b="1" dirty="0" smtClean="0">
                <a:solidFill>
                  <a:schemeClr val="tx1"/>
                </a:solidFill>
                <a:latin typeface="微软雅黑" panose="020B0503020204020204" charset="-122"/>
                <a:ea typeface="微软雅黑" panose="020B0503020204020204" charset="-122"/>
              </a:rPr>
              <a:t>课下练习题</a:t>
            </a:r>
            <a:r>
              <a:rPr lang="en-US" altLang="zh-CN" sz="2400" b="1" dirty="0" smtClean="0">
                <a:solidFill>
                  <a:schemeClr val="tx1"/>
                </a:solidFill>
                <a:latin typeface="微软雅黑" panose="020B0503020204020204" charset="-122"/>
                <a:ea typeface="微软雅黑" panose="020B0503020204020204" charset="-122"/>
              </a:rPr>
              <a:t>1</a:t>
            </a:r>
          </a:p>
        </p:txBody>
      </p:sp>
      <p:pic>
        <p:nvPicPr>
          <p:cNvPr id="2" name="图片 1"/>
          <p:cNvPicPr>
            <a:picLocks noChangeAspect="1"/>
          </p:cNvPicPr>
          <p:nvPr/>
        </p:nvPicPr>
        <p:blipFill>
          <a:blip r:embed="rId3"/>
          <a:stretch>
            <a:fillRect/>
          </a:stretch>
        </p:blipFill>
        <p:spPr>
          <a:xfrm>
            <a:off x="0" y="1314448"/>
            <a:ext cx="11862675" cy="3088217"/>
          </a:xfrm>
          <a:prstGeom prst="rect">
            <a:avLst/>
          </a:prstGeom>
        </p:spPr>
      </p:pic>
    </p:spTree>
    <p:extLst>
      <p:ext uri="{BB962C8B-B14F-4D97-AF65-F5344CB8AC3E}">
        <p14:creationId xmlns:p14="http://schemas.microsoft.com/office/powerpoint/2010/main" val="2835427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646331"/>
          </a:xfrm>
          <a:prstGeom prst="rect">
            <a:avLst/>
          </a:prstGeom>
          <a:noFill/>
        </p:spPr>
        <p:txBody>
          <a:bodyPr wrap="square" rtlCol="0">
            <a:spAutoFit/>
          </a:bodyPr>
          <a:lstStyle/>
          <a:p>
            <a:pPr fontAlgn="auto">
              <a:lnSpc>
                <a:spcPct val="150000"/>
              </a:lnSpc>
            </a:pPr>
            <a:r>
              <a:rPr lang="zh-CN" altLang="en-US" sz="2400" b="1" dirty="0" smtClean="0">
                <a:solidFill>
                  <a:schemeClr val="tx1"/>
                </a:solidFill>
                <a:latin typeface="微软雅黑" panose="020B0503020204020204" charset="-122"/>
                <a:ea typeface="微软雅黑" panose="020B0503020204020204" charset="-122"/>
              </a:rPr>
              <a:t>课下练习题</a:t>
            </a:r>
            <a:r>
              <a:rPr lang="en-US" altLang="zh-CN" sz="2400" b="1" dirty="0">
                <a:latin typeface="微软雅黑" panose="020B0503020204020204" charset="-122"/>
                <a:ea typeface="微软雅黑" panose="020B0503020204020204" charset="-122"/>
              </a:rPr>
              <a:t>2</a:t>
            </a:r>
            <a:endParaRPr lang="en-US" altLang="zh-CN" sz="2400" b="1" dirty="0" smtClean="0">
              <a:solidFill>
                <a:schemeClr val="tx1"/>
              </a:solidFill>
              <a:latin typeface="微软雅黑" panose="020B0503020204020204" charset="-122"/>
              <a:ea typeface="微软雅黑" panose="020B0503020204020204" charset="-122"/>
            </a:endParaRPr>
          </a:p>
        </p:txBody>
      </p:sp>
      <p:sp>
        <p:nvSpPr>
          <p:cNvPr id="3" name="矩形 2"/>
          <p:cNvSpPr/>
          <p:nvPr/>
        </p:nvSpPr>
        <p:spPr>
          <a:xfrm>
            <a:off x="396875" y="1045746"/>
            <a:ext cx="11667067" cy="2308324"/>
          </a:xfrm>
          <a:prstGeom prst="rect">
            <a:avLst/>
          </a:prstGeom>
        </p:spPr>
        <p:txBody>
          <a:bodyPr wrap="square">
            <a:spAutoFit/>
          </a:bodyPr>
          <a:lstStyle/>
          <a:p>
            <a:pPr>
              <a:lnSpc>
                <a:spcPct val="150000"/>
              </a:lnSpc>
            </a:pPr>
            <a:r>
              <a:rPr lang="zh-CN" altLang="en-US" sz="2400">
                <a:latin typeface="Microsoft YaHei" charset="-122"/>
                <a:ea typeface="Microsoft YaHei" charset="-122"/>
                <a:cs typeface="Microsoft YaHei" charset="-122"/>
              </a:rPr>
              <a:t>某公司总部与其子公司</a:t>
            </a: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分别位于四个不同的地区，总部与子公司的联网结构示意图如题图所示。假设公司拥有的子网地址是</a:t>
            </a:r>
            <a:r>
              <a:rPr lang="en-US" altLang="zh-CN" sz="2400" dirty="0">
                <a:latin typeface="Microsoft YaHei" charset="-122"/>
                <a:ea typeface="Microsoft YaHei" charset="-122"/>
                <a:cs typeface="Microsoft YaHei" charset="-122"/>
              </a:rPr>
              <a:t>202.119.110.0/24</a:t>
            </a:r>
            <a:r>
              <a:rPr lang="zh-CN" altLang="en-US" sz="2400" dirty="0">
                <a:latin typeface="Microsoft YaHei" charset="-122"/>
                <a:ea typeface="Microsoft YaHei" charset="-122"/>
                <a:cs typeface="Microsoft YaHei" charset="-122"/>
              </a:rPr>
              <a:t>，总部和子公司</a:t>
            </a: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联网的主机数量分别是</a:t>
            </a:r>
            <a:r>
              <a:rPr lang="en-US" altLang="zh-CN" sz="2400" dirty="0">
                <a:latin typeface="Microsoft YaHei" charset="-122"/>
                <a:ea typeface="Microsoft YaHei" charset="-122"/>
                <a:cs typeface="Microsoft YaHei" charset="-122"/>
              </a:rPr>
              <a:t>53</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26</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12</a:t>
            </a:r>
            <a:r>
              <a:rPr lang="zh-CN" altLang="en-US" sz="2400" dirty="0">
                <a:latin typeface="Microsoft YaHei" charset="-122"/>
                <a:ea typeface="Microsoft YaHei" charset="-122"/>
                <a:cs typeface="Microsoft YaHei" charset="-122"/>
              </a:rPr>
              <a:t>，要求子公司</a:t>
            </a: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和</a:t>
            </a: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的主机位于地址相邻的子网。请写出下表中序号处的</a:t>
            </a:r>
            <a:r>
              <a:rPr lang="en-US" altLang="zh-CN" sz="2400" dirty="0">
                <a:latin typeface="Microsoft YaHei" charset="-122"/>
                <a:ea typeface="Microsoft YaHei" charset="-122"/>
                <a:cs typeface="Microsoft YaHei" charset="-122"/>
              </a:rPr>
              <a:t>IP</a:t>
            </a:r>
            <a:r>
              <a:rPr lang="zh-CN" altLang="en-US" sz="2400" dirty="0">
                <a:latin typeface="Microsoft YaHei" charset="-122"/>
                <a:ea typeface="Microsoft YaHei" charset="-122"/>
                <a:cs typeface="Microsoft YaHei" charset="-122"/>
              </a:rPr>
              <a:t>地址和子网掩码。</a:t>
            </a:r>
          </a:p>
        </p:txBody>
      </p:sp>
      <p:pic>
        <p:nvPicPr>
          <p:cNvPr id="4" name="图片 3"/>
          <p:cNvPicPr>
            <a:picLocks noChangeAspect="1"/>
          </p:cNvPicPr>
          <p:nvPr/>
        </p:nvPicPr>
        <p:blipFill>
          <a:blip r:embed="rId3"/>
          <a:stretch>
            <a:fillRect/>
          </a:stretch>
        </p:blipFill>
        <p:spPr>
          <a:xfrm>
            <a:off x="3253316" y="3354070"/>
            <a:ext cx="5974200" cy="3503930"/>
          </a:xfrm>
          <a:prstGeom prst="rect">
            <a:avLst/>
          </a:prstGeom>
        </p:spPr>
      </p:pic>
    </p:spTree>
    <p:extLst>
      <p:ext uri="{BB962C8B-B14F-4D97-AF65-F5344CB8AC3E}">
        <p14:creationId xmlns:p14="http://schemas.microsoft.com/office/powerpoint/2010/main" val="10287202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646331"/>
          </a:xfrm>
          <a:prstGeom prst="rect">
            <a:avLst/>
          </a:prstGeom>
          <a:noFill/>
        </p:spPr>
        <p:txBody>
          <a:bodyPr wrap="square" rtlCol="0">
            <a:spAutoFit/>
          </a:bodyPr>
          <a:lstStyle/>
          <a:p>
            <a:pPr fontAlgn="auto">
              <a:lnSpc>
                <a:spcPct val="150000"/>
              </a:lnSpc>
            </a:pPr>
            <a:r>
              <a:rPr lang="zh-CN" altLang="en-US" sz="2400" b="1" dirty="0" smtClean="0">
                <a:solidFill>
                  <a:schemeClr val="tx1"/>
                </a:solidFill>
                <a:latin typeface="微软雅黑" panose="020B0503020204020204" charset="-122"/>
                <a:ea typeface="微软雅黑" panose="020B0503020204020204" charset="-122"/>
              </a:rPr>
              <a:t>课下练习题</a:t>
            </a:r>
            <a:r>
              <a:rPr lang="en-US" altLang="zh-CN" sz="2400" b="1" dirty="0">
                <a:latin typeface="微软雅黑" panose="020B0503020204020204" charset="-122"/>
                <a:ea typeface="微软雅黑" panose="020B0503020204020204" charset="-122"/>
              </a:rPr>
              <a:t>2</a:t>
            </a:r>
            <a:endParaRPr lang="en-US" altLang="zh-CN" sz="2400" b="1" dirty="0" smtClean="0">
              <a:solidFill>
                <a:schemeClr val="tx1"/>
              </a:solidFill>
              <a:latin typeface="微软雅黑" panose="020B0503020204020204" charset="-122"/>
              <a:ea typeface="微软雅黑" panose="020B0503020204020204" charset="-122"/>
            </a:endParaRPr>
          </a:p>
        </p:txBody>
      </p:sp>
      <p:sp>
        <p:nvSpPr>
          <p:cNvPr id="3" name="矩形 2"/>
          <p:cNvSpPr/>
          <p:nvPr/>
        </p:nvSpPr>
        <p:spPr>
          <a:xfrm>
            <a:off x="396875" y="1045746"/>
            <a:ext cx="11667067" cy="2308324"/>
          </a:xfrm>
          <a:prstGeom prst="rect">
            <a:avLst/>
          </a:prstGeom>
        </p:spPr>
        <p:txBody>
          <a:bodyPr wrap="square">
            <a:spAutoFit/>
          </a:bodyPr>
          <a:lstStyle/>
          <a:p>
            <a:pPr>
              <a:lnSpc>
                <a:spcPct val="150000"/>
              </a:lnSpc>
            </a:pPr>
            <a:r>
              <a:rPr lang="zh-CN" altLang="en-US" sz="2400">
                <a:latin typeface="Microsoft YaHei" charset="-122"/>
                <a:ea typeface="Microsoft YaHei" charset="-122"/>
                <a:cs typeface="Microsoft YaHei" charset="-122"/>
              </a:rPr>
              <a:t>某公司总部与其子公司</a:t>
            </a: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分别位于四个不同的地区，总部与子公司的联网结构示意图如题图所示。假设公司拥有的子网地址是</a:t>
            </a:r>
            <a:r>
              <a:rPr lang="en-US" altLang="zh-CN" sz="2400" dirty="0">
                <a:latin typeface="Microsoft YaHei" charset="-122"/>
                <a:ea typeface="Microsoft YaHei" charset="-122"/>
                <a:cs typeface="Microsoft YaHei" charset="-122"/>
              </a:rPr>
              <a:t>202.119.110.0/24</a:t>
            </a:r>
            <a:r>
              <a:rPr lang="zh-CN" altLang="en-US" sz="2400" dirty="0">
                <a:latin typeface="Microsoft YaHei" charset="-122"/>
                <a:ea typeface="Microsoft YaHei" charset="-122"/>
                <a:cs typeface="Microsoft YaHei" charset="-122"/>
              </a:rPr>
              <a:t>，总部和子公司</a:t>
            </a: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联网的主机数量分别是</a:t>
            </a:r>
            <a:r>
              <a:rPr lang="en-US" altLang="zh-CN" sz="2400" dirty="0">
                <a:latin typeface="Microsoft YaHei" charset="-122"/>
                <a:ea typeface="Microsoft YaHei" charset="-122"/>
                <a:cs typeface="Microsoft YaHei" charset="-122"/>
              </a:rPr>
              <a:t>53</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26</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12</a:t>
            </a:r>
            <a:r>
              <a:rPr lang="zh-CN" altLang="en-US" sz="2400" dirty="0">
                <a:latin typeface="Microsoft YaHei" charset="-122"/>
                <a:ea typeface="Microsoft YaHei" charset="-122"/>
                <a:cs typeface="Microsoft YaHei" charset="-122"/>
              </a:rPr>
              <a:t>，要求子公司</a:t>
            </a: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和</a:t>
            </a: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的主机位于地址相邻的子网。请写出下表中序号处的</a:t>
            </a:r>
            <a:r>
              <a:rPr lang="en-US" altLang="zh-CN" sz="2400" dirty="0">
                <a:latin typeface="Microsoft YaHei" charset="-122"/>
                <a:ea typeface="Microsoft YaHei" charset="-122"/>
                <a:cs typeface="Microsoft YaHei" charset="-122"/>
              </a:rPr>
              <a:t>IP</a:t>
            </a:r>
            <a:r>
              <a:rPr lang="zh-CN" altLang="en-US" sz="2400" dirty="0">
                <a:latin typeface="Microsoft YaHei" charset="-122"/>
                <a:ea typeface="Microsoft YaHei" charset="-122"/>
                <a:cs typeface="Microsoft YaHei" charset="-122"/>
              </a:rPr>
              <a:t>地址和子网掩码。</a:t>
            </a:r>
          </a:p>
        </p:txBody>
      </p:sp>
      <p:pic>
        <p:nvPicPr>
          <p:cNvPr id="2" name="图片 1"/>
          <p:cNvPicPr>
            <a:picLocks noChangeAspect="1"/>
          </p:cNvPicPr>
          <p:nvPr/>
        </p:nvPicPr>
        <p:blipFill>
          <a:blip r:embed="rId3"/>
          <a:stretch>
            <a:fillRect/>
          </a:stretch>
        </p:blipFill>
        <p:spPr>
          <a:xfrm>
            <a:off x="524932" y="3615267"/>
            <a:ext cx="11328401" cy="2298516"/>
          </a:xfrm>
          <a:prstGeom prst="rect">
            <a:avLst/>
          </a:prstGeom>
        </p:spPr>
      </p:pic>
    </p:spTree>
    <p:extLst>
      <p:ext uri="{BB962C8B-B14F-4D97-AF65-F5344CB8AC3E}">
        <p14:creationId xmlns:p14="http://schemas.microsoft.com/office/powerpoint/2010/main" val="11175467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1</a:t>
            </a:r>
            <a:r>
              <a:rPr lang="zh-CN" altLang="en-US" sz="2400" b="0" dirty="0" smtClean="0">
                <a:solidFill>
                  <a:schemeClr val="tx1"/>
                </a:solidFill>
                <a:latin typeface="Microsoft YaHei" charset="-122"/>
                <a:ea typeface="Microsoft YaHei" charset="-122"/>
                <a:cs typeface="Microsoft YaHei" charset="-122"/>
              </a:rPr>
              <a:t>、</a:t>
            </a:r>
            <a:r>
              <a:rPr lang="zh-CN" altLang="en-US" sz="2400" b="0" dirty="0">
                <a:solidFill>
                  <a:schemeClr val="tx1"/>
                </a:solidFill>
                <a:latin typeface="Microsoft YaHei" charset="-122"/>
                <a:ea typeface="Microsoft YaHei" charset="-122"/>
                <a:cs typeface="Microsoft YaHei" charset="-122"/>
              </a:rPr>
              <a:t>（    ）是指将具有较长前缀的相对较小的子网合并为一个具有稍短前缀的相对较大的子网。  </a:t>
            </a:r>
            <a:r>
              <a:rPr lang="zh-CN" altLang="en-US" sz="2400" b="0" dirty="0">
                <a:solidFill>
                  <a:srgbClr val="FF0000"/>
                </a:solidFill>
                <a:latin typeface="Microsoft YaHei" charset="-122"/>
                <a:ea typeface="Microsoft YaHei" charset="-122"/>
                <a:cs typeface="Microsoft YaHei" charset="-122"/>
              </a:rPr>
              <a:t>填空题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rgbClr val="FF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852685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1</a:t>
            </a:r>
            <a:r>
              <a:rPr lang="zh-CN" altLang="en-US" sz="2400" b="0" dirty="0" smtClean="0">
                <a:solidFill>
                  <a:schemeClr val="tx1"/>
                </a:solidFill>
                <a:latin typeface="Microsoft YaHei" charset="-122"/>
                <a:ea typeface="Microsoft YaHei" charset="-122"/>
                <a:cs typeface="Microsoft YaHei" charset="-122"/>
              </a:rPr>
              <a:t>、</a:t>
            </a:r>
            <a:r>
              <a:rPr lang="zh-CN" altLang="en-US" sz="2400" b="0" dirty="0">
                <a:solidFill>
                  <a:schemeClr val="tx1"/>
                </a:solidFill>
                <a:latin typeface="Microsoft YaHei" charset="-122"/>
                <a:ea typeface="Microsoft YaHei" charset="-122"/>
                <a:cs typeface="Microsoft YaHei" charset="-122"/>
              </a:rPr>
              <a:t>（ </a:t>
            </a:r>
            <a:r>
              <a:rPr lang="zh-CN" altLang="en-US" sz="2400" b="0" dirty="0">
                <a:solidFill>
                  <a:srgbClr val="FF0000"/>
                </a:solidFill>
                <a:latin typeface="Microsoft YaHei" charset="-122"/>
                <a:ea typeface="Microsoft YaHei" charset="-122"/>
                <a:cs typeface="Microsoft YaHei" charset="-122"/>
              </a:rPr>
              <a:t>超网化 </a:t>
            </a:r>
            <a:r>
              <a:rPr lang="zh-CN" altLang="en-US" sz="2400" b="0" dirty="0">
                <a:solidFill>
                  <a:schemeClr val="tx1"/>
                </a:solidFill>
                <a:latin typeface="Microsoft YaHei" charset="-122"/>
                <a:ea typeface="Microsoft YaHei" charset="-122"/>
                <a:cs typeface="Microsoft YaHei" charset="-122"/>
              </a:rPr>
              <a:t>）是指将具有较长前缀的相对较小的子网合并为一个具有稍短前缀的相对较大的子网。  </a:t>
            </a:r>
            <a:r>
              <a:rPr lang="zh-CN" altLang="en-US" sz="2400" b="0" dirty="0">
                <a:solidFill>
                  <a:srgbClr val="FF0000"/>
                </a:solidFill>
                <a:latin typeface="Microsoft YaHei" charset="-122"/>
                <a:ea typeface="Microsoft YaHei" charset="-122"/>
                <a:cs typeface="Microsoft YaHei" charset="-122"/>
              </a:rPr>
              <a:t>填空题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rgbClr val="FF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921813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2</a:t>
            </a:r>
            <a:r>
              <a:rPr lang="zh-CN" altLang="en-US" sz="2400" b="0" dirty="0" smtClean="0">
                <a:solidFill>
                  <a:schemeClr val="tx1"/>
                </a:solidFill>
                <a:latin typeface="Microsoft YaHei" charset="-122"/>
                <a:ea typeface="Microsoft YaHei" charset="-122"/>
                <a:cs typeface="Microsoft YaHei" charset="-122"/>
              </a:rPr>
              <a:t>、</a:t>
            </a:r>
            <a:r>
              <a:rPr lang="zh-CN" altLang="en-US" sz="2400" b="0" dirty="0">
                <a:solidFill>
                  <a:schemeClr val="tx1"/>
                </a:solidFill>
                <a:latin typeface="Microsoft YaHei" charset="-122"/>
                <a:ea typeface="Microsoft YaHei" charset="-122"/>
                <a:cs typeface="Microsoft YaHei" charset="-122"/>
              </a:rPr>
              <a:t>子网</a:t>
            </a:r>
            <a:r>
              <a:rPr lang="en-US" altLang="zh-CN" sz="2400" b="0" dirty="0">
                <a:solidFill>
                  <a:schemeClr val="tx1"/>
                </a:solidFill>
                <a:latin typeface="Microsoft YaHei" charset="-122"/>
                <a:ea typeface="Microsoft YaHei" charset="-122"/>
                <a:cs typeface="Microsoft YaHei" charset="-122"/>
              </a:rPr>
              <a:t>213.111.0.0/23</a:t>
            </a:r>
            <a:r>
              <a:rPr lang="zh-CN" altLang="en-US" sz="2400" b="0" dirty="0">
                <a:solidFill>
                  <a:schemeClr val="tx1"/>
                </a:solidFill>
                <a:latin typeface="Microsoft YaHei" charset="-122"/>
                <a:ea typeface="Microsoft YaHei" charset="-122"/>
                <a:cs typeface="Microsoft YaHei" charset="-122"/>
              </a:rPr>
              <a:t>的子网掩码是（      ）。  </a:t>
            </a:r>
            <a:r>
              <a:rPr lang="zh-CN" altLang="en-US" sz="2400" b="0" dirty="0">
                <a:solidFill>
                  <a:srgbClr val="FF0000"/>
                </a:solidFill>
                <a:latin typeface="Microsoft YaHei" charset="-122"/>
                <a:ea typeface="Microsoft YaHei" charset="-122"/>
                <a:cs typeface="Microsoft YaHei" charset="-122"/>
              </a:rPr>
              <a:t>选择题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rgbClr val="FF0000"/>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A:255.255.255.0</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B:255.255.1.0</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C:255.255.254.0</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D:255.255.23.0</a:t>
            </a:r>
          </a:p>
        </p:txBody>
      </p:sp>
    </p:spTree>
    <p:extLst>
      <p:ext uri="{BB962C8B-B14F-4D97-AF65-F5344CB8AC3E}">
        <p14:creationId xmlns:p14="http://schemas.microsoft.com/office/powerpoint/2010/main" val="171501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2</a:t>
            </a:r>
            <a:r>
              <a:rPr lang="zh-CN" altLang="en-US" sz="2400" b="0" dirty="0" smtClean="0">
                <a:solidFill>
                  <a:schemeClr val="tx1"/>
                </a:solidFill>
                <a:latin typeface="Microsoft YaHei" charset="-122"/>
                <a:ea typeface="Microsoft YaHei" charset="-122"/>
                <a:cs typeface="Microsoft YaHei" charset="-122"/>
              </a:rPr>
              <a:t>、</a:t>
            </a:r>
            <a:r>
              <a:rPr lang="zh-CN" altLang="en-US" sz="2400" b="0" dirty="0">
                <a:solidFill>
                  <a:schemeClr val="tx1"/>
                </a:solidFill>
                <a:latin typeface="Microsoft YaHei" charset="-122"/>
                <a:ea typeface="Microsoft YaHei" charset="-122"/>
                <a:cs typeface="Microsoft YaHei" charset="-122"/>
              </a:rPr>
              <a:t>子网</a:t>
            </a:r>
            <a:r>
              <a:rPr lang="en-US" altLang="zh-CN" sz="2400" b="0" dirty="0">
                <a:solidFill>
                  <a:schemeClr val="tx1"/>
                </a:solidFill>
                <a:latin typeface="Microsoft YaHei" charset="-122"/>
                <a:ea typeface="Microsoft YaHei" charset="-122"/>
                <a:cs typeface="Microsoft YaHei" charset="-122"/>
              </a:rPr>
              <a:t>213.111.0.0/23</a:t>
            </a:r>
            <a:r>
              <a:rPr lang="zh-CN" altLang="en-US" sz="2400" b="0" dirty="0">
                <a:solidFill>
                  <a:schemeClr val="tx1"/>
                </a:solidFill>
                <a:latin typeface="Microsoft YaHei" charset="-122"/>
                <a:ea typeface="Microsoft YaHei" charset="-122"/>
                <a:cs typeface="Microsoft YaHei" charset="-122"/>
              </a:rPr>
              <a:t>的子网掩码是（      ）。  </a:t>
            </a:r>
            <a:r>
              <a:rPr lang="zh-CN" altLang="en-US" sz="2400" b="0" dirty="0">
                <a:solidFill>
                  <a:srgbClr val="FF0000"/>
                </a:solidFill>
                <a:latin typeface="Microsoft YaHei" charset="-122"/>
                <a:ea typeface="Microsoft YaHei" charset="-122"/>
                <a:cs typeface="Microsoft YaHei" charset="-122"/>
              </a:rPr>
              <a:t>选择题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rgbClr val="FF0000"/>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A:255.255.255.0</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B:255.255.1.0</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C:255.255.254.0</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D:255.255.23.0</a:t>
            </a:r>
          </a:p>
        </p:txBody>
      </p:sp>
    </p:spTree>
    <p:extLst>
      <p:ext uri="{BB962C8B-B14F-4D97-AF65-F5344CB8AC3E}">
        <p14:creationId xmlns:p14="http://schemas.microsoft.com/office/powerpoint/2010/main" val="103028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TextBox 5"/>
          <p:cNvSpPr txBox="1"/>
          <p:nvPr/>
        </p:nvSpPr>
        <p:spPr>
          <a:xfrm>
            <a:off x="363705" y="2495173"/>
            <a:ext cx="10541362" cy="2308324"/>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无类地址中，网络</a:t>
            </a:r>
            <a:r>
              <a:rPr lang="zh-CN" altLang="en-US" sz="2400" dirty="0">
                <a:latin typeface="微软雅黑" panose="020B0503020204020204" charset="-122"/>
                <a:ea typeface="微软雅黑" panose="020B0503020204020204" charset="-122"/>
                <a:cs typeface="微软雅黑" panose="020B0503020204020204" charset="-122"/>
              </a:rPr>
              <a:t>前缀不再被设计为定长的</a:t>
            </a:r>
            <a:r>
              <a:rPr lang="en-US" altLang="zh-CN" sz="2400" dirty="0">
                <a:latin typeface="微软雅黑" panose="020B0503020204020204" charset="-122"/>
                <a:ea typeface="微软雅黑" panose="020B0503020204020204" charset="-122"/>
                <a:cs typeface="微软雅黑" panose="020B0503020204020204" charset="-122"/>
              </a:rPr>
              <a:t>8</a:t>
            </a:r>
            <a:r>
              <a:rPr lang="zh-CN" altLang="en-US" sz="2400" dirty="0">
                <a:latin typeface="微软雅黑" panose="020B0503020204020204" charset="-122"/>
                <a:ea typeface="微软雅黑" panose="020B0503020204020204" charset="-122"/>
                <a:cs typeface="微软雅黑" panose="020B0503020204020204" charset="-122"/>
              </a:rPr>
              <a:t>位、</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a:t>
            </a:r>
            <a:r>
              <a:rPr lang="en-US" altLang="zh-CN" sz="2400" dirty="0">
                <a:latin typeface="微软雅黑" panose="020B0503020204020204" charset="-122"/>
                <a:ea typeface="微软雅黑" panose="020B0503020204020204" charset="-122"/>
                <a:cs typeface="微软雅黑" panose="020B0503020204020204" charset="-122"/>
              </a:rPr>
              <a:t>24</a:t>
            </a:r>
            <a:r>
              <a:rPr lang="zh-CN" altLang="en-US" sz="2400" dirty="0">
                <a:latin typeface="微软雅黑" panose="020B0503020204020204" charset="-122"/>
                <a:ea typeface="微软雅黑" panose="020B0503020204020204" charset="-122"/>
                <a:cs typeface="微软雅黑" panose="020B0503020204020204" charset="-122"/>
              </a:rPr>
              <a:t>位，而变成可以是</a:t>
            </a:r>
            <a:r>
              <a:rPr lang="en-US" altLang="zh-CN" sz="2400" dirty="0">
                <a:latin typeface="微软雅黑" panose="020B0503020204020204" charset="-122"/>
                <a:ea typeface="微软雅黑" panose="020B0503020204020204" charset="-122"/>
                <a:cs typeface="微软雅黑" panose="020B0503020204020204" charset="-122"/>
              </a:rPr>
              <a:t>0-32</a:t>
            </a:r>
            <a:r>
              <a:rPr lang="zh-CN" altLang="en-US" sz="2400" dirty="0">
                <a:latin typeface="微软雅黑" panose="020B0503020204020204" charset="-122"/>
                <a:ea typeface="微软雅黑" panose="020B0503020204020204" charset="-122"/>
                <a:cs typeface="微软雅黑" panose="020B0503020204020204" charset="-122"/>
              </a:rPr>
              <a:t>位的任意值</a:t>
            </a:r>
            <a:r>
              <a:rPr lang="zh-CN" altLang="en-US" sz="2400" dirty="0" smtClean="0">
                <a:latin typeface="微软雅黑" panose="020B0503020204020204" charset="-122"/>
                <a:ea typeface="微软雅黑" panose="020B0503020204020204" charset="-122"/>
                <a:cs typeface="微软雅黑" panose="020B0503020204020204" charset="-122"/>
              </a:rPr>
              <a:t>。所以不</a:t>
            </a:r>
            <a:r>
              <a:rPr lang="zh-CN" altLang="en-US" sz="2400" dirty="0">
                <a:latin typeface="微软雅黑" panose="020B0503020204020204" charset="-122"/>
                <a:ea typeface="微软雅黑" panose="020B0503020204020204" charset="-122"/>
                <a:cs typeface="微软雅黑" panose="020B0503020204020204" charset="-122"/>
              </a:rPr>
              <a:t>存在分类地址中的网络类别。</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网络</a:t>
            </a:r>
            <a:r>
              <a:rPr lang="zh-CN" altLang="en-US" sz="2400" dirty="0">
                <a:latin typeface="微软雅黑" panose="020B0503020204020204" charset="-122"/>
                <a:ea typeface="微软雅黑" panose="020B0503020204020204" charset="-122"/>
                <a:cs typeface="微软雅黑" panose="020B0503020204020204" charset="-122"/>
              </a:rPr>
              <a:t>地址书写形式：</a:t>
            </a:r>
            <a:r>
              <a:rPr lang="en-US" altLang="zh-CN" sz="2400" dirty="0" err="1">
                <a:latin typeface="微软雅黑" panose="020B0503020204020204" charset="-122"/>
                <a:ea typeface="微软雅黑" panose="020B0503020204020204" charset="-122"/>
                <a:cs typeface="微软雅黑" panose="020B0503020204020204" charset="-122"/>
              </a:rPr>
              <a:t>a.b.c.d</a:t>
            </a:r>
            <a:r>
              <a:rPr lang="en-US" altLang="zh-CN" sz="2400" dirty="0">
                <a:latin typeface="微软雅黑" panose="020B0503020204020204" charset="-122"/>
                <a:ea typeface="微软雅黑" panose="020B0503020204020204" charset="-122"/>
                <a:cs typeface="微软雅黑" panose="020B0503020204020204" charset="-122"/>
              </a:rPr>
              <a:t>/x</a:t>
            </a:r>
            <a:r>
              <a:rPr lang="zh-CN" altLang="en-US"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例如：</a:t>
            </a:r>
            <a:r>
              <a:rPr lang="en-US" altLang="zh-CN" sz="2400" dirty="0" smtClean="0">
                <a:latin typeface="微软雅黑" panose="020B0503020204020204" charset="-122"/>
                <a:ea typeface="微软雅黑" panose="020B0503020204020204" charset="-122"/>
                <a:cs typeface="微软雅黑" panose="020B0503020204020204" charset="-122"/>
              </a:rPr>
              <a:t>203.1.1.0/25</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r>
              <a:rPr lang="en-US" altLang="zh-CN" sz="2400" b="0" dirty="0" smtClean="0">
                <a:solidFill>
                  <a:schemeClr val="tx1"/>
                </a:solidFill>
                <a:latin typeface="Microsoft YaHei" charset="-122"/>
                <a:ea typeface="Microsoft YaHei" charset="-122"/>
                <a:cs typeface="Microsoft YaHei" charset="-122"/>
                <a:sym typeface="+mn-ea"/>
              </a:rPr>
              <a:t>【</a:t>
            </a:r>
            <a:r>
              <a:rPr lang="zh-CN" altLang="en-US" sz="2400" b="0" dirty="0" smtClean="0">
                <a:solidFill>
                  <a:schemeClr val="tx1"/>
                </a:solidFill>
                <a:latin typeface="Microsoft YaHei" charset="-122"/>
                <a:ea typeface="Microsoft YaHei" charset="-122"/>
                <a:cs typeface="Microsoft YaHei" charset="-122"/>
                <a:sym typeface="+mn-ea"/>
              </a:rPr>
              <a:t>选择、填空</a:t>
            </a:r>
            <a:r>
              <a:rPr lang="en-US" altLang="zh-CN" sz="2400" b="0" dirty="0" smtClean="0">
                <a:solidFill>
                  <a:schemeClr val="tx1"/>
                </a:solidFill>
                <a:latin typeface="Microsoft YaHei" charset="-122"/>
                <a:ea typeface="Microsoft YaHei" charset="-122"/>
                <a:cs typeface="Microsoft YaHei" charset="-122"/>
                <a:sym typeface="+mn-ea"/>
              </a:rPr>
              <a:t>】</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8"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五、无类地址</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sp>
        <p:nvSpPr>
          <p:cNvPr id="29" name="矩形 28"/>
          <p:cNvSpPr/>
          <p:nvPr/>
        </p:nvSpPr>
        <p:spPr>
          <a:xfrm>
            <a:off x="228366" y="178974"/>
            <a:ext cx="1269899"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4.5.2.3</a:t>
            </a:r>
            <a:r>
              <a:rPr lang="zh-CN" altLang="en-US" sz="1200" dirty="0">
                <a:solidFill>
                  <a:schemeClr val="bg1">
                    <a:lumMod val="75000"/>
                  </a:schemeClr>
                </a:solidFill>
                <a:latin typeface="Helvetica Neue For Number" charset="0"/>
              </a:rPr>
              <a:t>无类地址</a:t>
            </a:r>
            <a:endParaRPr lang="zh-CN" altLang="en-US" sz="1200" dirty="0">
              <a:solidFill>
                <a:schemeClr val="bg1">
                  <a:lumMod val="75000"/>
                </a:schemeClr>
              </a:solidFill>
            </a:endParaRPr>
          </a:p>
        </p:txBody>
      </p:sp>
    </p:spTree>
    <p:extLst>
      <p:ext uri="{BB962C8B-B14F-4D97-AF65-F5344CB8AC3E}">
        <p14:creationId xmlns:p14="http://schemas.microsoft.com/office/powerpoint/2010/main" val="1882491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139723"/>
            <a:ext cx="10474053" cy="1791415"/>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、设子网</a:t>
            </a:r>
            <a:r>
              <a:rPr lang="en-US" altLang="zh-CN" sz="2400" b="0" dirty="0">
                <a:solidFill>
                  <a:schemeClr val="tx1"/>
                </a:solidFill>
                <a:latin typeface="Microsoft YaHei" charset="-122"/>
                <a:ea typeface="Microsoft YaHei" charset="-122"/>
                <a:cs typeface="Microsoft YaHei" charset="-122"/>
              </a:rPr>
              <a:t>212.121.0.0/24</a:t>
            </a:r>
            <a:r>
              <a:rPr lang="zh-CN" altLang="en-US" sz="2400" b="0" dirty="0">
                <a:solidFill>
                  <a:schemeClr val="tx1"/>
                </a:solidFill>
                <a:latin typeface="Microsoft YaHei" charset="-122"/>
                <a:ea typeface="Microsoft YaHei" charset="-122"/>
                <a:cs typeface="Microsoft YaHei" charset="-122"/>
              </a:rPr>
              <a:t>为</a:t>
            </a:r>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类地址网络，则超网</a:t>
            </a:r>
            <a:r>
              <a:rPr lang="en-US" altLang="zh-CN" sz="2400" b="0" dirty="0">
                <a:solidFill>
                  <a:schemeClr val="tx1"/>
                </a:solidFill>
                <a:latin typeface="Microsoft YaHei" charset="-122"/>
                <a:ea typeface="Microsoft YaHei" charset="-122"/>
                <a:cs typeface="Microsoft YaHei" charset="-122"/>
              </a:rPr>
              <a:t>212.121.0.0/22</a:t>
            </a:r>
            <a:r>
              <a:rPr lang="zh-CN" altLang="en-US" sz="2400" b="0" dirty="0">
                <a:solidFill>
                  <a:schemeClr val="tx1"/>
                </a:solidFill>
                <a:latin typeface="Microsoft YaHei" charset="-122"/>
                <a:ea typeface="Microsoft YaHei" charset="-122"/>
                <a:cs typeface="Microsoft YaHei" charset="-122"/>
              </a:rPr>
              <a:t>中包含的</a:t>
            </a:r>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类地址网络和</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地址总数分别为（ ）</a:t>
            </a:r>
          </a:p>
          <a:p>
            <a:pPr>
              <a:lnSpc>
                <a:spcPct val="150000"/>
              </a:lnSpc>
            </a:pPr>
            <a:r>
              <a:rPr lang="en-US" altLang="zh-CN" sz="2400" b="0" dirty="0" smtClean="0">
                <a:solidFill>
                  <a:schemeClr val="tx1"/>
                </a:solidFill>
                <a:latin typeface="Microsoft YaHei" charset="-122"/>
                <a:ea typeface="Microsoft YaHei" charset="-122"/>
                <a:cs typeface="Microsoft YaHei" charset="-122"/>
              </a:rPr>
              <a:t>A:2</a:t>
            </a:r>
            <a:r>
              <a:rPr lang="zh-CN" altLang="en-US" sz="2400" b="0" dirty="0">
                <a:solidFill>
                  <a:schemeClr val="tx1"/>
                </a:solidFill>
                <a:latin typeface="Microsoft YaHei" charset="-122"/>
                <a:ea typeface="Microsoft YaHei" charset="-122"/>
                <a:cs typeface="Microsoft YaHei" charset="-122"/>
              </a:rPr>
              <a:t>和</a:t>
            </a:r>
            <a:r>
              <a:rPr lang="en-US" altLang="zh-CN" sz="2400" b="0" dirty="0" smtClean="0">
                <a:solidFill>
                  <a:schemeClr val="tx1"/>
                </a:solidFill>
                <a:latin typeface="Microsoft YaHei" charset="-122"/>
                <a:ea typeface="Microsoft YaHei" charset="-122"/>
                <a:cs typeface="Microsoft YaHei" charset="-122"/>
              </a:rPr>
              <a:t>1016</a:t>
            </a:r>
            <a:r>
              <a:rPr lang="zh-CN" altLang="en-US" sz="2400" b="0" dirty="0" smtClean="0">
                <a:solidFill>
                  <a:schemeClr val="tx1"/>
                </a:solidFill>
                <a:latin typeface="Microsoft YaHei" charset="-122"/>
                <a:ea typeface="Microsoft YaHei" charset="-122"/>
                <a:cs typeface="Microsoft YaHei" charset="-122"/>
              </a:rPr>
              <a:t>      </a:t>
            </a:r>
            <a:r>
              <a:rPr lang="en-US" altLang="zh-CN" sz="2400" b="0" dirty="0" smtClean="0">
                <a:solidFill>
                  <a:schemeClr val="tx1"/>
                </a:solidFill>
                <a:latin typeface="Microsoft YaHei" charset="-122"/>
                <a:ea typeface="Microsoft YaHei" charset="-122"/>
                <a:cs typeface="Microsoft YaHei" charset="-122"/>
              </a:rPr>
              <a:t>B:2</a:t>
            </a:r>
            <a:r>
              <a:rPr lang="zh-CN" altLang="en-US" sz="2400" b="0" dirty="0">
                <a:solidFill>
                  <a:schemeClr val="tx1"/>
                </a:solidFill>
                <a:latin typeface="Microsoft YaHei" charset="-122"/>
                <a:ea typeface="Microsoft YaHei" charset="-122"/>
                <a:cs typeface="Microsoft YaHei" charset="-122"/>
              </a:rPr>
              <a:t>和</a:t>
            </a:r>
            <a:r>
              <a:rPr lang="en-US" altLang="zh-CN" sz="2400" b="0" dirty="0" smtClean="0">
                <a:solidFill>
                  <a:schemeClr val="tx1"/>
                </a:solidFill>
                <a:latin typeface="Microsoft YaHei" charset="-122"/>
                <a:ea typeface="Microsoft YaHei" charset="-122"/>
                <a:cs typeface="Microsoft YaHei" charset="-122"/>
              </a:rPr>
              <a:t>1024</a:t>
            </a:r>
            <a:r>
              <a:rPr lang="zh-CN" altLang="en-US" sz="2400" b="0" dirty="0" smtClean="0">
                <a:solidFill>
                  <a:schemeClr val="tx1"/>
                </a:solidFill>
                <a:latin typeface="Microsoft YaHei" charset="-122"/>
                <a:ea typeface="Microsoft YaHei" charset="-122"/>
                <a:cs typeface="Microsoft YaHei" charset="-122"/>
              </a:rPr>
              <a:t>      </a:t>
            </a:r>
            <a:r>
              <a:rPr lang="en-US" altLang="zh-CN" sz="2400" b="0" dirty="0" smtClean="0">
                <a:solidFill>
                  <a:schemeClr val="tx1"/>
                </a:solidFill>
                <a:latin typeface="Microsoft YaHei" charset="-122"/>
                <a:ea typeface="Microsoft YaHei" charset="-122"/>
                <a:cs typeface="Microsoft YaHei" charset="-122"/>
              </a:rPr>
              <a:t>C:4</a:t>
            </a:r>
            <a:r>
              <a:rPr lang="zh-CN" altLang="en-US" sz="2400" b="0" dirty="0">
                <a:solidFill>
                  <a:schemeClr val="tx1"/>
                </a:solidFill>
                <a:latin typeface="Microsoft YaHei" charset="-122"/>
                <a:ea typeface="Microsoft YaHei" charset="-122"/>
                <a:cs typeface="Microsoft YaHei" charset="-122"/>
              </a:rPr>
              <a:t>和</a:t>
            </a:r>
            <a:r>
              <a:rPr lang="en-US" altLang="zh-CN" sz="2400" b="0" dirty="0" smtClean="0">
                <a:solidFill>
                  <a:schemeClr val="tx1"/>
                </a:solidFill>
                <a:latin typeface="Microsoft YaHei" charset="-122"/>
                <a:ea typeface="Microsoft YaHei" charset="-122"/>
                <a:cs typeface="Microsoft YaHei" charset="-122"/>
              </a:rPr>
              <a:t>1024</a:t>
            </a:r>
            <a:r>
              <a:rPr lang="zh-CN" altLang="en-US" sz="2400" b="0" dirty="0" smtClean="0">
                <a:solidFill>
                  <a:schemeClr val="tx1"/>
                </a:solidFill>
                <a:latin typeface="Microsoft YaHei" charset="-122"/>
                <a:ea typeface="Microsoft YaHei" charset="-122"/>
                <a:cs typeface="Microsoft YaHei" charset="-122"/>
              </a:rPr>
              <a:t>     </a:t>
            </a:r>
            <a:r>
              <a:rPr lang="en-US" altLang="zh-CN" sz="2400" b="0" dirty="0" smtClean="0">
                <a:solidFill>
                  <a:schemeClr val="tx1"/>
                </a:solidFill>
                <a:latin typeface="Microsoft YaHei" charset="-122"/>
                <a:ea typeface="Microsoft YaHei" charset="-122"/>
                <a:cs typeface="Microsoft YaHei" charset="-122"/>
              </a:rPr>
              <a:t>D:4</a:t>
            </a:r>
            <a:r>
              <a:rPr lang="zh-CN" altLang="en-US" sz="2400" b="0" dirty="0">
                <a:solidFill>
                  <a:schemeClr val="tx1"/>
                </a:solidFill>
                <a:latin typeface="Microsoft YaHei" charset="-122"/>
                <a:ea typeface="Microsoft YaHei" charset="-122"/>
                <a:cs typeface="Microsoft YaHei" charset="-122"/>
              </a:rPr>
              <a:t>和</a:t>
            </a:r>
            <a:r>
              <a:rPr lang="en-US" altLang="zh-CN" sz="2400" b="0" dirty="0" smtClean="0">
                <a:solidFill>
                  <a:schemeClr val="tx1"/>
                </a:solidFill>
                <a:latin typeface="Microsoft YaHei" charset="-122"/>
                <a:ea typeface="Microsoft YaHei" charset="-122"/>
                <a:cs typeface="Microsoft YaHei" charset="-122"/>
              </a:rPr>
              <a:t>1016</a:t>
            </a:r>
            <a:endParaRPr lang="en-US" altLang="zh-CN" sz="2400" b="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501513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139723"/>
            <a:ext cx="10474053" cy="1791415"/>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、设子网</a:t>
            </a:r>
            <a:r>
              <a:rPr lang="en-US" altLang="zh-CN" sz="2400" b="0" dirty="0">
                <a:solidFill>
                  <a:schemeClr val="tx1"/>
                </a:solidFill>
                <a:latin typeface="Microsoft YaHei" charset="-122"/>
                <a:ea typeface="Microsoft YaHei" charset="-122"/>
                <a:cs typeface="Microsoft YaHei" charset="-122"/>
              </a:rPr>
              <a:t>212.121.0.0/24</a:t>
            </a:r>
            <a:r>
              <a:rPr lang="zh-CN" altLang="en-US" sz="2400" b="0" dirty="0">
                <a:solidFill>
                  <a:schemeClr val="tx1"/>
                </a:solidFill>
                <a:latin typeface="Microsoft YaHei" charset="-122"/>
                <a:ea typeface="Microsoft YaHei" charset="-122"/>
                <a:cs typeface="Microsoft YaHei" charset="-122"/>
              </a:rPr>
              <a:t>为</a:t>
            </a:r>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类地址网络，则超网</a:t>
            </a:r>
            <a:r>
              <a:rPr lang="en-US" altLang="zh-CN" sz="2400" b="0" dirty="0">
                <a:solidFill>
                  <a:schemeClr val="tx1"/>
                </a:solidFill>
                <a:latin typeface="Microsoft YaHei" charset="-122"/>
                <a:ea typeface="Microsoft YaHei" charset="-122"/>
                <a:cs typeface="Microsoft YaHei" charset="-122"/>
              </a:rPr>
              <a:t>212.121.0.0/22</a:t>
            </a:r>
            <a:r>
              <a:rPr lang="zh-CN" altLang="en-US" sz="2400" b="0" dirty="0">
                <a:solidFill>
                  <a:schemeClr val="tx1"/>
                </a:solidFill>
                <a:latin typeface="Microsoft YaHei" charset="-122"/>
                <a:ea typeface="Microsoft YaHei" charset="-122"/>
                <a:cs typeface="Microsoft YaHei" charset="-122"/>
              </a:rPr>
              <a:t>中包含的</a:t>
            </a:r>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类地址网络和</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地址总数分别为（ ）</a:t>
            </a:r>
          </a:p>
          <a:p>
            <a:pPr>
              <a:lnSpc>
                <a:spcPct val="150000"/>
              </a:lnSpc>
            </a:pPr>
            <a:r>
              <a:rPr lang="en-US" altLang="zh-CN" sz="2400" b="0" dirty="0" smtClean="0">
                <a:solidFill>
                  <a:schemeClr val="tx1"/>
                </a:solidFill>
                <a:latin typeface="Microsoft YaHei" charset="-122"/>
                <a:ea typeface="Microsoft YaHei" charset="-122"/>
                <a:cs typeface="Microsoft YaHei" charset="-122"/>
              </a:rPr>
              <a:t>A:2</a:t>
            </a:r>
            <a:r>
              <a:rPr lang="zh-CN" altLang="en-US" sz="2400" b="0" dirty="0">
                <a:solidFill>
                  <a:schemeClr val="tx1"/>
                </a:solidFill>
                <a:latin typeface="Microsoft YaHei" charset="-122"/>
                <a:ea typeface="Microsoft YaHei" charset="-122"/>
                <a:cs typeface="Microsoft YaHei" charset="-122"/>
              </a:rPr>
              <a:t>和</a:t>
            </a:r>
            <a:r>
              <a:rPr lang="en-US" altLang="zh-CN" sz="2400" b="0" dirty="0" smtClean="0">
                <a:solidFill>
                  <a:schemeClr val="tx1"/>
                </a:solidFill>
                <a:latin typeface="Microsoft YaHei" charset="-122"/>
                <a:ea typeface="Microsoft YaHei" charset="-122"/>
                <a:cs typeface="Microsoft YaHei" charset="-122"/>
              </a:rPr>
              <a:t>1016</a:t>
            </a:r>
            <a:r>
              <a:rPr lang="zh-CN" altLang="en-US" sz="2400" b="0" dirty="0" smtClean="0">
                <a:solidFill>
                  <a:schemeClr val="tx1"/>
                </a:solidFill>
                <a:latin typeface="Microsoft YaHei" charset="-122"/>
                <a:ea typeface="Microsoft YaHei" charset="-122"/>
                <a:cs typeface="Microsoft YaHei" charset="-122"/>
              </a:rPr>
              <a:t>      </a:t>
            </a:r>
            <a:r>
              <a:rPr lang="en-US" altLang="zh-CN" sz="2400" b="0" dirty="0" smtClean="0">
                <a:solidFill>
                  <a:schemeClr val="tx1"/>
                </a:solidFill>
                <a:latin typeface="Microsoft YaHei" charset="-122"/>
                <a:ea typeface="Microsoft YaHei" charset="-122"/>
                <a:cs typeface="Microsoft YaHei" charset="-122"/>
              </a:rPr>
              <a:t>B:2</a:t>
            </a:r>
            <a:r>
              <a:rPr lang="zh-CN" altLang="en-US" sz="2400" b="0" dirty="0">
                <a:solidFill>
                  <a:schemeClr val="tx1"/>
                </a:solidFill>
                <a:latin typeface="Microsoft YaHei" charset="-122"/>
                <a:ea typeface="Microsoft YaHei" charset="-122"/>
                <a:cs typeface="Microsoft YaHei" charset="-122"/>
              </a:rPr>
              <a:t>和</a:t>
            </a:r>
            <a:r>
              <a:rPr lang="en-US" altLang="zh-CN" sz="2400" b="0" dirty="0" smtClean="0">
                <a:solidFill>
                  <a:schemeClr val="tx1"/>
                </a:solidFill>
                <a:latin typeface="Microsoft YaHei" charset="-122"/>
                <a:ea typeface="Microsoft YaHei" charset="-122"/>
                <a:cs typeface="Microsoft YaHei" charset="-122"/>
              </a:rPr>
              <a:t>1024</a:t>
            </a:r>
            <a:r>
              <a:rPr lang="zh-CN" altLang="en-US" sz="2400" b="0" dirty="0" smtClean="0">
                <a:solidFill>
                  <a:schemeClr val="tx1"/>
                </a:solidFill>
                <a:latin typeface="Microsoft YaHei" charset="-122"/>
                <a:ea typeface="Microsoft YaHei" charset="-122"/>
                <a:cs typeface="Microsoft YaHei" charset="-122"/>
              </a:rPr>
              <a:t>      </a:t>
            </a:r>
            <a:r>
              <a:rPr lang="en-US" altLang="zh-CN" sz="2400" b="0" dirty="0" smtClean="0">
                <a:solidFill>
                  <a:srgbClr val="FF0000"/>
                </a:solidFill>
                <a:latin typeface="Microsoft YaHei" charset="-122"/>
                <a:ea typeface="Microsoft YaHei" charset="-122"/>
                <a:cs typeface="Microsoft YaHei" charset="-122"/>
              </a:rPr>
              <a:t>C:4</a:t>
            </a:r>
            <a:r>
              <a:rPr lang="zh-CN" altLang="en-US" sz="2400" b="0" dirty="0">
                <a:solidFill>
                  <a:srgbClr val="FF0000"/>
                </a:solidFill>
                <a:latin typeface="Microsoft YaHei" charset="-122"/>
                <a:ea typeface="Microsoft YaHei" charset="-122"/>
                <a:cs typeface="Microsoft YaHei" charset="-122"/>
              </a:rPr>
              <a:t>和</a:t>
            </a:r>
            <a:r>
              <a:rPr lang="en-US" altLang="zh-CN" sz="2400" b="0" dirty="0" smtClean="0">
                <a:solidFill>
                  <a:srgbClr val="FF0000"/>
                </a:solidFill>
                <a:latin typeface="Microsoft YaHei" charset="-122"/>
                <a:ea typeface="Microsoft YaHei" charset="-122"/>
                <a:cs typeface="Microsoft YaHei" charset="-122"/>
              </a:rPr>
              <a:t>1024</a:t>
            </a:r>
            <a:r>
              <a:rPr lang="zh-CN" altLang="en-US" sz="2400" b="0" dirty="0" smtClean="0">
                <a:solidFill>
                  <a:srgbClr val="FF0000"/>
                </a:solidFill>
                <a:latin typeface="Microsoft YaHei" charset="-122"/>
                <a:ea typeface="Microsoft YaHei" charset="-122"/>
                <a:cs typeface="Microsoft YaHei" charset="-122"/>
              </a:rPr>
              <a:t>  </a:t>
            </a:r>
            <a:r>
              <a:rPr lang="zh-CN" altLang="en-US" sz="2400" b="0" dirty="0" smtClean="0">
                <a:solidFill>
                  <a:schemeClr val="tx1"/>
                </a:solidFill>
                <a:latin typeface="Microsoft YaHei" charset="-122"/>
                <a:ea typeface="Microsoft YaHei" charset="-122"/>
                <a:cs typeface="Microsoft YaHei" charset="-122"/>
              </a:rPr>
              <a:t>   </a:t>
            </a:r>
            <a:r>
              <a:rPr lang="en-US" altLang="zh-CN" sz="2400" b="0" dirty="0" smtClean="0">
                <a:solidFill>
                  <a:schemeClr val="tx1"/>
                </a:solidFill>
                <a:latin typeface="Microsoft YaHei" charset="-122"/>
                <a:ea typeface="Microsoft YaHei" charset="-122"/>
                <a:cs typeface="Microsoft YaHei" charset="-122"/>
              </a:rPr>
              <a:t>D:4</a:t>
            </a:r>
            <a:r>
              <a:rPr lang="zh-CN" altLang="en-US" sz="2400" b="0" dirty="0">
                <a:solidFill>
                  <a:schemeClr val="tx1"/>
                </a:solidFill>
                <a:latin typeface="Microsoft YaHei" charset="-122"/>
                <a:ea typeface="Microsoft YaHei" charset="-122"/>
                <a:cs typeface="Microsoft YaHei" charset="-122"/>
              </a:rPr>
              <a:t>和</a:t>
            </a:r>
            <a:r>
              <a:rPr lang="en-US" altLang="zh-CN" sz="2400" b="0" dirty="0" smtClean="0">
                <a:solidFill>
                  <a:schemeClr val="tx1"/>
                </a:solidFill>
                <a:latin typeface="Microsoft YaHei" charset="-122"/>
                <a:ea typeface="Microsoft YaHei" charset="-122"/>
                <a:cs typeface="Microsoft YaHei" charset="-122"/>
              </a:rPr>
              <a:t>1016</a:t>
            </a:r>
            <a:endParaRPr lang="en-US" altLang="zh-CN" sz="2400" b="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938610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41899047"/>
              </p:ext>
            </p:extLst>
          </p:nvPr>
        </p:nvGraphicFramePr>
        <p:xfrm>
          <a:off x="1039495" y="3319632"/>
          <a:ext cx="5920104" cy="1981200"/>
        </p:xfrm>
        <a:graphic>
          <a:graphicData uri="http://schemas.openxmlformats.org/drawingml/2006/table">
            <a:tbl>
              <a:tblPr firstRow="1" bandRow="1">
                <a:tableStyleId>{5940675A-B579-460E-94D1-54222C63F5DA}</a:tableStyleId>
              </a:tblPr>
              <a:tblGrid>
                <a:gridCol w="2533438"/>
                <a:gridCol w="1920192"/>
                <a:gridCol w="1466474"/>
              </a:tblGrid>
              <a:tr h="370840">
                <a:tc>
                  <a:txBody>
                    <a:bodyPr/>
                    <a:lstStyle/>
                    <a:p>
                      <a:pPr algn="ctr"/>
                      <a:r>
                        <a:rPr lang="zh-CN" altLang="en-US" sz="2000" dirty="0" smtClean="0">
                          <a:latin typeface="Microsoft YaHei" charset="-122"/>
                          <a:ea typeface="Microsoft YaHei" charset="-122"/>
                          <a:cs typeface="Microsoft YaHei" charset="-122"/>
                        </a:rPr>
                        <a:t>网络地址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下一跳地址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接口</a:t>
                      </a:r>
                      <a:endParaRPr lang="zh-CN" altLang="en-US" sz="2000" dirty="0">
                        <a:latin typeface="Microsoft YaHei" charset="-122"/>
                        <a:ea typeface="Microsoft YaHei" charset="-122"/>
                        <a:cs typeface="Microsoft YaHei" charset="-122"/>
                      </a:endParaRPr>
                    </a:p>
                  </a:txBody>
                  <a:tcPr/>
                </a:tc>
              </a:tr>
              <a:tr h="370840">
                <a:tc>
                  <a:txBody>
                    <a:bodyPr/>
                    <a:lstStyle/>
                    <a:p>
                      <a:pPr algn="l"/>
                      <a:r>
                        <a:rPr lang="en-US" altLang="zh-CN" sz="2000" dirty="0" smtClean="0">
                          <a:latin typeface="Microsoft YaHei" charset="-122"/>
                          <a:ea typeface="Microsoft YaHei" charset="-122"/>
                          <a:cs typeface="Microsoft YaHei" charset="-122"/>
                        </a:rPr>
                        <a:t>15.65.154.0/26</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A</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S1</a:t>
                      </a:r>
                      <a:endParaRPr lang="zh-CN" altLang="en-US" sz="2000" dirty="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15.65.154.64/26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15.65.154.128/26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15.65.154.192/26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bl>
          </a:graphicData>
        </a:graphic>
      </p:graphicFrame>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8" name="TextBox 5"/>
          <p:cNvSpPr txBox="1"/>
          <p:nvPr/>
        </p:nvSpPr>
        <p:spPr>
          <a:xfrm>
            <a:off x="363705" y="1398623"/>
            <a:ext cx="8712562" cy="646331"/>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七、路由聚合</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17118658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056692508"/>
              </p:ext>
            </p:extLst>
          </p:nvPr>
        </p:nvGraphicFramePr>
        <p:xfrm>
          <a:off x="1039495" y="3319632"/>
          <a:ext cx="5920104" cy="1981200"/>
        </p:xfrm>
        <a:graphic>
          <a:graphicData uri="http://schemas.openxmlformats.org/drawingml/2006/table">
            <a:tbl>
              <a:tblPr firstRow="1" bandRow="1">
                <a:tableStyleId>{5940675A-B579-460E-94D1-54222C63F5DA}</a:tableStyleId>
              </a:tblPr>
              <a:tblGrid>
                <a:gridCol w="2533438"/>
                <a:gridCol w="1920192"/>
                <a:gridCol w="1466474"/>
              </a:tblGrid>
              <a:tr h="370840">
                <a:tc>
                  <a:txBody>
                    <a:bodyPr/>
                    <a:lstStyle/>
                    <a:p>
                      <a:pPr algn="ctr"/>
                      <a:r>
                        <a:rPr lang="zh-CN" altLang="en-US" sz="2000" dirty="0" smtClean="0">
                          <a:latin typeface="Microsoft YaHei" charset="-122"/>
                          <a:ea typeface="Microsoft YaHei" charset="-122"/>
                          <a:cs typeface="Microsoft YaHei" charset="-122"/>
                        </a:rPr>
                        <a:t>网络地址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下一跳地址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接口</a:t>
                      </a:r>
                      <a:endParaRPr lang="zh-CN" altLang="en-US" sz="2000" dirty="0">
                        <a:latin typeface="Microsoft YaHei" charset="-122"/>
                        <a:ea typeface="Microsoft YaHei" charset="-122"/>
                        <a:cs typeface="Microsoft YaHei" charset="-122"/>
                      </a:endParaRPr>
                    </a:p>
                  </a:txBody>
                  <a:tcPr/>
                </a:tc>
              </a:tr>
              <a:tr h="370840">
                <a:tc>
                  <a:txBody>
                    <a:bodyPr/>
                    <a:lstStyle/>
                    <a:p>
                      <a:pPr algn="l"/>
                      <a:r>
                        <a:rPr lang="en-US" altLang="zh-CN" sz="2000" b="1" dirty="0" smtClean="0">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.0/26</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A</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S1</a:t>
                      </a:r>
                      <a:endParaRPr lang="zh-CN" altLang="en-US" sz="2000" dirty="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.64/26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.128/26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.192/26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bl>
          </a:graphicData>
        </a:graphic>
      </p:graphicFrame>
      <p:sp>
        <p:nvSpPr>
          <p:cNvPr id="24" name="文本框 23"/>
          <p:cNvSpPr txBox="1"/>
          <p:nvPr/>
        </p:nvSpPr>
        <p:spPr>
          <a:xfrm>
            <a:off x="1039494" y="5638799"/>
            <a:ext cx="2668905" cy="461665"/>
          </a:xfrm>
          <a:prstGeom prst="rect">
            <a:avLst/>
          </a:prstGeom>
          <a:noFill/>
        </p:spPr>
        <p:txBody>
          <a:bodyPr wrap="square" rtlCol="0">
            <a:spAutoFit/>
          </a:bodyPr>
          <a:lstStyle/>
          <a:p>
            <a:r>
              <a:rPr kumimoji="1" lang="zh-CN" altLang="en-US" sz="2400" smtClean="0"/>
              <a:t>加粗的</a:t>
            </a:r>
            <a:r>
              <a:rPr kumimoji="1" lang="en-US" altLang="zh-CN" sz="2400" dirty="0" smtClean="0"/>
              <a:t>24</a:t>
            </a:r>
            <a:r>
              <a:rPr kumimoji="1" lang="zh-CN" altLang="en-US" sz="2400" dirty="0" smtClean="0"/>
              <a:t>位一样。</a:t>
            </a:r>
            <a:endParaRPr kumimoji="1" lang="zh-CN" altLang="en-US" sz="2400" dirty="0"/>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6" name="矩形 25"/>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7" name="矩形 26"/>
          <p:cNvSpPr/>
          <p:nvPr/>
        </p:nvSpPr>
        <p:spPr>
          <a:xfrm>
            <a:off x="8488052" y="984885"/>
            <a:ext cx="1631729"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8" name="文本框 2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9"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七、路由聚合</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1978546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656290161"/>
              </p:ext>
            </p:extLst>
          </p:nvPr>
        </p:nvGraphicFramePr>
        <p:xfrm>
          <a:off x="1039495" y="3319632"/>
          <a:ext cx="5920104" cy="1981200"/>
        </p:xfrm>
        <a:graphic>
          <a:graphicData uri="http://schemas.openxmlformats.org/drawingml/2006/table">
            <a:tbl>
              <a:tblPr firstRow="1" bandRow="1">
                <a:tableStyleId>{5940675A-B579-460E-94D1-54222C63F5DA}</a:tableStyleId>
              </a:tblPr>
              <a:tblGrid>
                <a:gridCol w="2533438"/>
                <a:gridCol w="1920192"/>
                <a:gridCol w="1466474"/>
              </a:tblGrid>
              <a:tr h="370840">
                <a:tc>
                  <a:txBody>
                    <a:bodyPr/>
                    <a:lstStyle/>
                    <a:p>
                      <a:pPr algn="ctr"/>
                      <a:r>
                        <a:rPr lang="zh-CN" altLang="en-US" sz="2000" dirty="0" smtClean="0">
                          <a:latin typeface="Microsoft YaHei" charset="-122"/>
                          <a:ea typeface="Microsoft YaHei" charset="-122"/>
                          <a:cs typeface="Microsoft YaHei" charset="-122"/>
                        </a:rPr>
                        <a:t>网络地址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下一跳地址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接口</a:t>
                      </a:r>
                      <a:endParaRPr lang="zh-CN" altLang="en-US" sz="2000" dirty="0">
                        <a:latin typeface="Microsoft YaHei" charset="-122"/>
                        <a:ea typeface="Microsoft YaHei" charset="-122"/>
                        <a:cs typeface="Microsoft YaHei" charset="-122"/>
                      </a:endParaRPr>
                    </a:p>
                  </a:txBody>
                  <a:tcPr/>
                </a:tc>
              </a:tr>
              <a:tr h="370840">
                <a:tc>
                  <a:txBody>
                    <a:bodyPr/>
                    <a:lstStyle/>
                    <a:p>
                      <a:pPr algn="l"/>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0</a:t>
                      </a:r>
                      <a:r>
                        <a:rPr lang="en-US" altLang="zh-CN" sz="2000" dirty="0" smtClean="0">
                          <a:latin typeface="Microsoft YaHei" charset="-122"/>
                          <a:ea typeface="Microsoft YaHei" charset="-122"/>
                          <a:cs typeface="Microsoft YaHei" charset="-122"/>
                        </a:rPr>
                        <a:t>/26</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A</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S1</a:t>
                      </a:r>
                      <a:endParaRPr lang="zh-CN" altLang="en-US" sz="2000" dirty="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64</a:t>
                      </a:r>
                      <a:r>
                        <a:rPr lang="en-US" altLang="zh-CN" sz="2000" dirty="0" smtClean="0">
                          <a:latin typeface="Microsoft YaHei" charset="-122"/>
                          <a:ea typeface="Microsoft YaHei" charset="-122"/>
                          <a:cs typeface="Microsoft YaHei" charset="-122"/>
                        </a:rPr>
                        <a:t>/26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128</a:t>
                      </a:r>
                      <a:r>
                        <a:rPr lang="en-US" altLang="zh-CN" sz="2000" dirty="0" smtClean="0">
                          <a:latin typeface="Microsoft YaHei" charset="-122"/>
                          <a:ea typeface="Microsoft YaHei" charset="-122"/>
                          <a:cs typeface="Microsoft YaHei" charset="-122"/>
                        </a:rPr>
                        <a:t>/26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192</a:t>
                      </a:r>
                      <a:r>
                        <a:rPr lang="en-US" altLang="zh-CN" sz="2000" dirty="0" smtClean="0">
                          <a:latin typeface="Microsoft YaHei" charset="-122"/>
                          <a:ea typeface="Microsoft YaHei" charset="-122"/>
                          <a:cs typeface="Microsoft YaHei" charset="-122"/>
                        </a:rPr>
                        <a:t>/26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442769505"/>
              </p:ext>
            </p:extLst>
          </p:nvPr>
        </p:nvGraphicFramePr>
        <p:xfrm>
          <a:off x="7871341" y="3690507"/>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1387656127"/>
              </p:ext>
            </p:extLst>
          </p:nvPr>
        </p:nvGraphicFramePr>
        <p:xfrm>
          <a:off x="7871341" y="4056267"/>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2002303485"/>
              </p:ext>
            </p:extLst>
          </p:nvPr>
        </p:nvGraphicFramePr>
        <p:xfrm>
          <a:off x="7871341" y="4416742"/>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1172595351"/>
              </p:ext>
            </p:extLst>
          </p:nvPr>
        </p:nvGraphicFramePr>
        <p:xfrm>
          <a:off x="7871341" y="4782502"/>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28" name="文本框 27"/>
          <p:cNvSpPr txBox="1"/>
          <p:nvPr/>
        </p:nvSpPr>
        <p:spPr>
          <a:xfrm>
            <a:off x="1039494" y="5638799"/>
            <a:ext cx="2668905" cy="461665"/>
          </a:xfrm>
          <a:prstGeom prst="rect">
            <a:avLst/>
          </a:prstGeom>
          <a:noFill/>
        </p:spPr>
        <p:txBody>
          <a:bodyPr wrap="square" rtlCol="0">
            <a:spAutoFit/>
          </a:bodyPr>
          <a:lstStyle/>
          <a:p>
            <a:r>
              <a:rPr kumimoji="1" lang="zh-CN" altLang="en-US" sz="2400" smtClean="0"/>
              <a:t>加粗的</a:t>
            </a:r>
            <a:r>
              <a:rPr kumimoji="1" lang="en-US" altLang="zh-CN" sz="2400" dirty="0" smtClean="0"/>
              <a:t>24</a:t>
            </a:r>
            <a:r>
              <a:rPr kumimoji="1" lang="zh-CN" altLang="en-US" sz="2400" dirty="0" smtClean="0"/>
              <a:t>位一样。</a:t>
            </a:r>
            <a:endParaRPr kumimoji="1" lang="zh-CN" altLang="en-US" sz="2400" dirty="0"/>
          </a:p>
        </p:txBody>
      </p:sp>
      <p:sp>
        <p:nvSpPr>
          <p:cNvPr id="29" name="文本框 28"/>
          <p:cNvSpPr txBox="1"/>
          <p:nvPr/>
        </p:nvSpPr>
        <p:spPr>
          <a:xfrm>
            <a:off x="7477852" y="2883863"/>
            <a:ext cx="3599421" cy="461665"/>
          </a:xfrm>
          <a:prstGeom prst="rect">
            <a:avLst/>
          </a:prstGeom>
          <a:noFill/>
        </p:spPr>
        <p:txBody>
          <a:bodyPr wrap="square" rtlCol="0">
            <a:spAutoFit/>
          </a:bodyPr>
          <a:lstStyle/>
          <a:p>
            <a:r>
              <a:rPr kumimoji="1" lang="zh-CN" altLang="en-US" sz="2400" dirty="0" smtClean="0"/>
              <a:t>标红数</a:t>
            </a:r>
            <a:r>
              <a:rPr kumimoji="1" lang="zh-CN" altLang="en-US" sz="2400" smtClean="0"/>
              <a:t>的二进制数：</a:t>
            </a:r>
            <a:endParaRPr kumimoji="1" lang="zh-CN" altLang="en-US" sz="2400" dirty="0"/>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1" name="矩形 30"/>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32" name="矩形 31"/>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3" name="文本框 32"/>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4" name="TextBox 5"/>
          <p:cNvSpPr txBox="1"/>
          <p:nvPr/>
        </p:nvSpPr>
        <p:spPr>
          <a:xfrm>
            <a:off x="363705" y="1398623"/>
            <a:ext cx="8712562" cy="646331"/>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七、路由聚合</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20189417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文本框 36"/>
          <p:cNvSpPr txBox="1"/>
          <p:nvPr/>
        </p:nvSpPr>
        <p:spPr>
          <a:xfrm>
            <a:off x="7477852" y="2883863"/>
            <a:ext cx="3599421" cy="461665"/>
          </a:xfrm>
          <a:prstGeom prst="rect">
            <a:avLst/>
          </a:prstGeom>
          <a:noFill/>
        </p:spPr>
        <p:txBody>
          <a:bodyPr wrap="square" rtlCol="0">
            <a:spAutoFit/>
          </a:bodyPr>
          <a:lstStyle/>
          <a:p>
            <a:r>
              <a:rPr kumimoji="1" lang="zh-CN" altLang="en-US" sz="2400" dirty="0" smtClean="0"/>
              <a:t>标红数</a:t>
            </a:r>
            <a:r>
              <a:rPr kumimoji="1" lang="zh-CN" altLang="en-US" sz="2400" smtClean="0"/>
              <a:t>的二进制数：</a:t>
            </a:r>
            <a:endParaRPr kumimoji="1"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1656290161"/>
              </p:ext>
            </p:extLst>
          </p:nvPr>
        </p:nvGraphicFramePr>
        <p:xfrm>
          <a:off x="1039495" y="3319632"/>
          <a:ext cx="5920104" cy="1981200"/>
        </p:xfrm>
        <a:graphic>
          <a:graphicData uri="http://schemas.openxmlformats.org/drawingml/2006/table">
            <a:tbl>
              <a:tblPr firstRow="1" bandRow="1">
                <a:tableStyleId>{5940675A-B579-460E-94D1-54222C63F5DA}</a:tableStyleId>
              </a:tblPr>
              <a:tblGrid>
                <a:gridCol w="2533438"/>
                <a:gridCol w="1920192"/>
                <a:gridCol w="1466474"/>
              </a:tblGrid>
              <a:tr h="370840">
                <a:tc>
                  <a:txBody>
                    <a:bodyPr/>
                    <a:lstStyle/>
                    <a:p>
                      <a:pPr algn="ctr"/>
                      <a:r>
                        <a:rPr lang="zh-CN" altLang="en-US" sz="2000" dirty="0" smtClean="0">
                          <a:latin typeface="Microsoft YaHei" charset="-122"/>
                          <a:ea typeface="Microsoft YaHei" charset="-122"/>
                          <a:cs typeface="Microsoft YaHei" charset="-122"/>
                        </a:rPr>
                        <a:t>网络地址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下一跳地址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接口</a:t>
                      </a:r>
                      <a:endParaRPr lang="zh-CN" altLang="en-US" sz="2000" dirty="0">
                        <a:latin typeface="Microsoft YaHei" charset="-122"/>
                        <a:ea typeface="Microsoft YaHei" charset="-122"/>
                        <a:cs typeface="Microsoft YaHei" charset="-122"/>
                      </a:endParaRPr>
                    </a:p>
                  </a:txBody>
                  <a:tcPr/>
                </a:tc>
              </a:tr>
              <a:tr h="370840">
                <a:tc>
                  <a:txBody>
                    <a:bodyPr/>
                    <a:lstStyle/>
                    <a:p>
                      <a:pPr algn="l"/>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0</a:t>
                      </a:r>
                      <a:r>
                        <a:rPr lang="en-US" altLang="zh-CN" sz="2000" dirty="0" smtClean="0">
                          <a:latin typeface="Microsoft YaHei" charset="-122"/>
                          <a:ea typeface="Microsoft YaHei" charset="-122"/>
                          <a:cs typeface="Microsoft YaHei" charset="-122"/>
                        </a:rPr>
                        <a:t>/26</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A</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S1</a:t>
                      </a:r>
                      <a:endParaRPr lang="zh-CN" altLang="en-US" sz="2000" dirty="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64</a:t>
                      </a:r>
                      <a:r>
                        <a:rPr lang="en-US" altLang="zh-CN" sz="2000" dirty="0" smtClean="0">
                          <a:latin typeface="Microsoft YaHei" charset="-122"/>
                          <a:ea typeface="Microsoft YaHei" charset="-122"/>
                          <a:cs typeface="Microsoft YaHei" charset="-122"/>
                        </a:rPr>
                        <a:t>/26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128</a:t>
                      </a:r>
                      <a:r>
                        <a:rPr lang="en-US" altLang="zh-CN" sz="2000" dirty="0" smtClean="0">
                          <a:latin typeface="Microsoft YaHei" charset="-122"/>
                          <a:ea typeface="Microsoft YaHei" charset="-122"/>
                          <a:cs typeface="Microsoft YaHei" charset="-122"/>
                        </a:rPr>
                        <a:t>/26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192</a:t>
                      </a:r>
                      <a:r>
                        <a:rPr lang="en-US" altLang="zh-CN" sz="2000" dirty="0" smtClean="0">
                          <a:latin typeface="Microsoft YaHei" charset="-122"/>
                          <a:ea typeface="Microsoft YaHei" charset="-122"/>
                          <a:cs typeface="Microsoft YaHei" charset="-122"/>
                        </a:rPr>
                        <a:t>/26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442769505"/>
              </p:ext>
            </p:extLst>
          </p:nvPr>
        </p:nvGraphicFramePr>
        <p:xfrm>
          <a:off x="7871341" y="3690507"/>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1387656127"/>
              </p:ext>
            </p:extLst>
          </p:nvPr>
        </p:nvGraphicFramePr>
        <p:xfrm>
          <a:off x="7871341" y="4056267"/>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2002303485"/>
              </p:ext>
            </p:extLst>
          </p:nvPr>
        </p:nvGraphicFramePr>
        <p:xfrm>
          <a:off x="7871341" y="4416742"/>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1172595351"/>
              </p:ext>
            </p:extLst>
          </p:nvPr>
        </p:nvGraphicFramePr>
        <p:xfrm>
          <a:off x="7871341" y="4782502"/>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28" name="文本框 27"/>
          <p:cNvSpPr txBox="1"/>
          <p:nvPr/>
        </p:nvSpPr>
        <p:spPr>
          <a:xfrm>
            <a:off x="1039494" y="5638799"/>
            <a:ext cx="2668905" cy="461665"/>
          </a:xfrm>
          <a:prstGeom prst="rect">
            <a:avLst/>
          </a:prstGeom>
          <a:noFill/>
        </p:spPr>
        <p:txBody>
          <a:bodyPr wrap="square" rtlCol="0">
            <a:spAutoFit/>
          </a:bodyPr>
          <a:lstStyle/>
          <a:p>
            <a:r>
              <a:rPr kumimoji="1" lang="zh-CN" altLang="en-US" sz="2400" smtClean="0"/>
              <a:t>加粗的</a:t>
            </a:r>
            <a:r>
              <a:rPr kumimoji="1" lang="en-US" altLang="zh-CN" sz="2400" dirty="0" smtClean="0"/>
              <a:t>24</a:t>
            </a:r>
            <a:r>
              <a:rPr kumimoji="1" lang="zh-CN" altLang="en-US" sz="2400" dirty="0" smtClean="0"/>
              <a:t>位一样。</a:t>
            </a:r>
            <a:endParaRPr kumimoji="1" lang="zh-CN" altLang="en-US" sz="2400" dirty="0"/>
          </a:p>
        </p:txBody>
      </p:sp>
      <p:sp>
        <p:nvSpPr>
          <p:cNvPr id="7" name="矩形 6"/>
          <p:cNvSpPr/>
          <p:nvPr/>
        </p:nvSpPr>
        <p:spPr>
          <a:xfrm>
            <a:off x="6981917" y="2836717"/>
            <a:ext cx="4081594" cy="2439099"/>
          </a:xfrm>
          <a:prstGeom prst="rect">
            <a:avLst/>
          </a:prstGeom>
          <a:solidFill>
            <a:schemeClr val="bg1">
              <a:alpha val="8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1039494" y="5437844"/>
            <a:ext cx="4081594" cy="844423"/>
          </a:xfrm>
          <a:prstGeom prst="rect">
            <a:avLst/>
          </a:prstGeom>
          <a:solidFill>
            <a:schemeClr val="bg1">
              <a:alpha val="8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31" name="表格 30"/>
          <p:cNvGraphicFramePr>
            <a:graphicFrameLocks noGrp="1"/>
          </p:cNvGraphicFramePr>
          <p:nvPr>
            <p:extLst>
              <p:ext uri="{D42A27DB-BD31-4B8C-83A1-F6EECF244321}">
                <p14:modId xmlns:p14="http://schemas.microsoft.com/office/powerpoint/2010/main" val="1254256586"/>
              </p:ext>
            </p:extLst>
          </p:nvPr>
        </p:nvGraphicFramePr>
        <p:xfrm>
          <a:off x="6062662" y="5886563"/>
          <a:ext cx="5920104" cy="792480"/>
        </p:xfrm>
        <a:graphic>
          <a:graphicData uri="http://schemas.openxmlformats.org/drawingml/2006/table">
            <a:tbl>
              <a:tblPr firstRow="1" bandRow="1">
                <a:tableStyleId>{5940675A-B579-460E-94D1-54222C63F5DA}</a:tableStyleId>
              </a:tblPr>
              <a:tblGrid>
                <a:gridCol w="2533438"/>
                <a:gridCol w="1920192"/>
                <a:gridCol w="1466474"/>
              </a:tblGrid>
              <a:tr h="370840">
                <a:tc>
                  <a:txBody>
                    <a:bodyPr/>
                    <a:lstStyle/>
                    <a:p>
                      <a:pPr algn="ctr"/>
                      <a:r>
                        <a:rPr lang="zh-CN" altLang="en-US" sz="2000" dirty="0" smtClean="0">
                          <a:latin typeface="Microsoft YaHei" charset="-122"/>
                          <a:ea typeface="Microsoft YaHei" charset="-122"/>
                          <a:cs typeface="Microsoft YaHei" charset="-122"/>
                        </a:rPr>
                        <a:t>网络地址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下一跳地址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接口</a:t>
                      </a:r>
                      <a:endParaRPr lang="zh-CN" altLang="en-US" sz="2000" dirty="0">
                        <a:latin typeface="Microsoft YaHei" charset="-122"/>
                        <a:ea typeface="Microsoft YaHei" charset="-122"/>
                        <a:cs typeface="Microsoft YaHei" charset="-122"/>
                      </a:endParaRPr>
                    </a:p>
                  </a:txBody>
                  <a:tcPr/>
                </a:tc>
              </a:tr>
              <a:tr h="370840">
                <a:tc>
                  <a:txBody>
                    <a:bodyPr/>
                    <a:lstStyle/>
                    <a:p>
                      <a:pPr algn="l"/>
                      <a:r>
                        <a:rPr lang="en-US" altLang="zh-CN" sz="2000" b="0" kern="1200" dirty="0" smtClean="0">
                          <a:solidFill>
                            <a:schemeClr val="tx1"/>
                          </a:solidFill>
                          <a:latin typeface="Microsoft YaHei" charset="-122"/>
                          <a:ea typeface="Microsoft YaHei" charset="-122"/>
                          <a:cs typeface="Microsoft YaHei" charset="-122"/>
                        </a:rPr>
                        <a:t>15.65.154</a:t>
                      </a:r>
                      <a:r>
                        <a:rPr lang="en-US" altLang="zh-CN" sz="2000" b="0" dirty="0" smtClean="0">
                          <a:solidFill>
                            <a:schemeClr val="tx1"/>
                          </a:solidFill>
                          <a:latin typeface="Microsoft YaHei" charset="-122"/>
                          <a:ea typeface="Microsoft YaHei" charset="-122"/>
                          <a:cs typeface="Microsoft YaHei" charset="-122"/>
                        </a:rPr>
                        <a:t>.0/</a:t>
                      </a:r>
                      <a:r>
                        <a:rPr lang="en-US" altLang="zh-CN" sz="2000" b="1" dirty="0" smtClean="0">
                          <a:solidFill>
                            <a:srgbClr val="FF0000"/>
                          </a:solidFill>
                          <a:latin typeface="Microsoft YaHei" charset="-122"/>
                          <a:ea typeface="Microsoft YaHei" charset="-122"/>
                          <a:cs typeface="Microsoft YaHei" charset="-122"/>
                        </a:rPr>
                        <a:t>24</a:t>
                      </a:r>
                      <a:endParaRPr lang="zh-CN" altLang="en-US" sz="2000" b="1" dirty="0">
                        <a:solidFill>
                          <a:srgbClr val="FF0000"/>
                        </a:solidFill>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A</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S1</a:t>
                      </a:r>
                      <a:endParaRPr lang="zh-CN" altLang="en-US" sz="2000" dirty="0">
                        <a:latin typeface="Microsoft YaHei" charset="-122"/>
                        <a:ea typeface="Microsoft YaHei" charset="-122"/>
                        <a:cs typeface="Microsoft YaHei" charset="-122"/>
                      </a:endParaRPr>
                    </a:p>
                  </a:txBody>
                  <a:tcPr/>
                </a:tc>
              </a:tr>
            </a:tbl>
          </a:graphicData>
        </a:graphic>
      </p:graphicFrame>
      <p:cxnSp>
        <p:nvCxnSpPr>
          <p:cNvPr id="9" name="直线箭头连接符 8"/>
          <p:cNvCxnSpPr/>
          <p:nvPr/>
        </p:nvCxnSpPr>
        <p:spPr>
          <a:xfrm flipH="1">
            <a:off x="6756400" y="5300832"/>
            <a:ext cx="1" cy="5857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左大括号 31"/>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3" name="矩形 32"/>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34" name="矩形 33"/>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5" name="文本框 34"/>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6" name="TextBox 5"/>
          <p:cNvSpPr txBox="1"/>
          <p:nvPr/>
        </p:nvSpPr>
        <p:spPr>
          <a:xfrm>
            <a:off x="363705" y="1398623"/>
            <a:ext cx="8712562" cy="646331"/>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七、路由聚合</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5110049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039494" y="2091840"/>
            <a:ext cx="10046335" cy="1040130"/>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路由聚合：减少路由表项</a:t>
            </a:r>
            <a:r>
              <a:rPr lang="zh-CN" altLang="en-US" sz="2400" dirty="0" smtClean="0">
                <a:latin typeface="微软雅黑" panose="020B0503020204020204" charset="-122"/>
                <a:ea typeface="微软雅黑" panose="020B0503020204020204" charset="-122"/>
              </a:rPr>
              <a:t>数，提高</a:t>
            </a:r>
            <a:r>
              <a:rPr lang="zh-CN" altLang="en-US" sz="2400" dirty="0">
                <a:latin typeface="微软雅黑" panose="020B0503020204020204" charset="-122"/>
                <a:ea typeface="微软雅黑" panose="020B0503020204020204" charset="-122"/>
              </a:rPr>
              <a:t>路由</a:t>
            </a:r>
            <a:r>
              <a:rPr lang="zh-CN" altLang="en-US" sz="2400" dirty="0" smtClean="0">
                <a:latin typeface="微软雅黑" panose="020B0503020204020204" charset="-122"/>
                <a:ea typeface="微软雅黑" panose="020B0503020204020204" charset="-122"/>
              </a:rPr>
              <a:t>效率，</a:t>
            </a:r>
            <a:r>
              <a:rPr lang="zh-CN" altLang="en-US" sz="2400" dirty="0">
                <a:latin typeface="微软雅黑" panose="020B0503020204020204" charset="-122"/>
                <a:ea typeface="微软雅黑" panose="020B0503020204020204" charset="-122"/>
              </a:rPr>
              <a:t>将可以聚合在一起的子网聚合成一个大的子网。</a:t>
            </a:r>
          </a:p>
        </p:txBody>
      </p:sp>
      <p:graphicFrame>
        <p:nvGraphicFramePr>
          <p:cNvPr id="6" name="表格 5"/>
          <p:cNvGraphicFramePr>
            <a:graphicFrameLocks noGrp="1"/>
          </p:cNvGraphicFramePr>
          <p:nvPr>
            <p:extLst>
              <p:ext uri="{D42A27DB-BD31-4B8C-83A1-F6EECF244321}">
                <p14:modId xmlns:p14="http://schemas.microsoft.com/office/powerpoint/2010/main" val="1656290161"/>
              </p:ext>
            </p:extLst>
          </p:nvPr>
        </p:nvGraphicFramePr>
        <p:xfrm>
          <a:off x="1039495" y="3319632"/>
          <a:ext cx="5920104" cy="1981200"/>
        </p:xfrm>
        <a:graphic>
          <a:graphicData uri="http://schemas.openxmlformats.org/drawingml/2006/table">
            <a:tbl>
              <a:tblPr firstRow="1" bandRow="1">
                <a:tableStyleId>{5940675A-B579-460E-94D1-54222C63F5DA}</a:tableStyleId>
              </a:tblPr>
              <a:tblGrid>
                <a:gridCol w="2533438"/>
                <a:gridCol w="1920192"/>
                <a:gridCol w="1466474"/>
              </a:tblGrid>
              <a:tr h="370840">
                <a:tc>
                  <a:txBody>
                    <a:bodyPr/>
                    <a:lstStyle/>
                    <a:p>
                      <a:pPr algn="ctr"/>
                      <a:r>
                        <a:rPr lang="zh-CN" altLang="en-US" sz="2000" dirty="0" smtClean="0">
                          <a:latin typeface="Microsoft YaHei" charset="-122"/>
                          <a:ea typeface="Microsoft YaHei" charset="-122"/>
                          <a:cs typeface="Microsoft YaHei" charset="-122"/>
                        </a:rPr>
                        <a:t>网络地址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下一跳地址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接口</a:t>
                      </a:r>
                      <a:endParaRPr lang="zh-CN" altLang="en-US" sz="2000" dirty="0">
                        <a:latin typeface="Microsoft YaHei" charset="-122"/>
                        <a:ea typeface="Microsoft YaHei" charset="-122"/>
                        <a:cs typeface="Microsoft YaHei" charset="-122"/>
                      </a:endParaRPr>
                    </a:p>
                  </a:txBody>
                  <a:tcPr/>
                </a:tc>
              </a:tr>
              <a:tr h="370840">
                <a:tc>
                  <a:txBody>
                    <a:bodyPr/>
                    <a:lstStyle/>
                    <a:p>
                      <a:pPr algn="l"/>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0</a:t>
                      </a:r>
                      <a:r>
                        <a:rPr lang="en-US" altLang="zh-CN" sz="2000" dirty="0" smtClean="0">
                          <a:latin typeface="Microsoft YaHei" charset="-122"/>
                          <a:ea typeface="Microsoft YaHei" charset="-122"/>
                          <a:cs typeface="Microsoft YaHei" charset="-122"/>
                        </a:rPr>
                        <a:t>/26</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A</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S1</a:t>
                      </a:r>
                      <a:endParaRPr lang="zh-CN" altLang="en-US" sz="2000" dirty="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64</a:t>
                      </a:r>
                      <a:r>
                        <a:rPr lang="en-US" altLang="zh-CN" sz="2000" dirty="0" smtClean="0">
                          <a:latin typeface="Microsoft YaHei" charset="-122"/>
                          <a:ea typeface="Microsoft YaHei" charset="-122"/>
                          <a:cs typeface="Microsoft YaHei" charset="-122"/>
                        </a:rPr>
                        <a:t>/26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128</a:t>
                      </a:r>
                      <a:r>
                        <a:rPr lang="en-US" altLang="zh-CN" sz="2000" dirty="0" smtClean="0">
                          <a:latin typeface="Microsoft YaHei" charset="-122"/>
                          <a:ea typeface="Microsoft YaHei" charset="-122"/>
                          <a:cs typeface="Microsoft YaHei" charset="-122"/>
                        </a:rPr>
                        <a:t>/26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kern="1200" dirty="0" smtClean="0">
                          <a:solidFill>
                            <a:schemeClr val="tx1"/>
                          </a:solidFill>
                          <a:latin typeface="Microsoft YaHei" charset="-122"/>
                          <a:ea typeface="Microsoft YaHei" charset="-122"/>
                          <a:cs typeface="Microsoft YaHei" charset="-122"/>
                        </a:rPr>
                        <a:t>15.65.154</a:t>
                      </a:r>
                      <a:r>
                        <a:rPr lang="en-US" altLang="zh-CN" sz="2000" dirty="0" smtClean="0">
                          <a:latin typeface="Microsoft YaHei" charset="-122"/>
                          <a:ea typeface="Microsoft YaHei" charset="-122"/>
                          <a:cs typeface="Microsoft YaHei" charset="-122"/>
                        </a:rPr>
                        <a:t>.</a:t>
                      </a:r>
                      <a:r>
                        <a:rPr lang="en-US" altLang="zh-CN" sz="2000" dirty="0" smtClean="0">
                          <a:solidFill>
                            <a:srgbClr val="FF0000"/>
                          </a:solidFill>
                          <a:latin typeface="Microsoft YaHei" charset="-122"/>
                          <a:ea typeface="Microsoft YaHei" charset="-122"/>
                          <a:cs typeface="Microsoft YaHei" charset="-122"/>
                        </a:rPr>
                        <a:t>192</a:t>
                      </a:r>
                      <a:r>
                        <a:rPr lang="en-US" altLang="zh-CN" sz="2000" dirty="0" smtClean="0">
                          <a:latin typeface="Microsoft YaHei" charset="-122"/>
                          <a:ea typeface="Microsoft YaHei" charset="-122"/>
                          <a:cs typeface="Microsoft YaHei" charset="-122"/>
                        </a:rPr>
                        <a:t>/26</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A</a:t>
                      </a:r>
                      <a:endParaRPr lang="zh-CN" altLang="en-US" sz="2000" dirty="0" smtClean="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icrosoft YaHei" charset="-122"/>
                          <a:ea typeface="Microsoft YaHei" charset="-122"/>
                          <a:cs typeface="Microsoft YaHei" charset="-122"/>
                        </a:rPr>
                        <a:t>S1</a:t>
                      </a:r>
                      <a:endParaRPr lang="zh-CN" altLang="en-US" sz="2000" dirty="0" smtClean="0">
                        <a:latin typeface="Microsoft YaHei" charset="-122"/>
                        <a:ea typeface="Microsoft YaHei" charset="-122"/>
                        <a:cs typeface="Microsoft YaHei" charset="-122"/>
                      </a:endParaRPr>
                    </a:p>
                  </a:txBody>
                  <a:tcPr/>
                </a:tc>
              </a:tr>
            </a:tbl>
          </a:graphicData>
        </a:graphic>
      </p:graphicFrame>
      <p:sp>
        <p:nvSpPr>
          <p:cNvPr id="28" name="文本框 27"/>
          <p:cNvSpPr txBox="1"/>
          <p:nvPr/>
        </p:nvSpPr>
        <p:spPr>
          <a:xfrm>
            <a:off x="1039494" y="5638799"/>
            <a:ext cx="2668905" cy="461665"/>
          </a:xfrm>
          <a:prstGeom prst="rect">
            <a:avLst/>
          </a:prstGeom>
          <a:noFill/>
        </p:spPr>
        <p:txBody>
          <a:bodyPr wrap="square" rtlCol="0">
            <a:spAutoFit/>
          </a:bodyPr>
          <a:lstStyle/>
          <a:p>
            <a:r>
              <a:rPr kumimoji="1" lang="zh-CN" altLang="en-US" sz="2400" smtClean="0"/>
              <a:t>加粗的</a:t>
            </a:r>
            <a:r>
              <a:rPr kumimoji="1" lang="en-US" altLang="zh-CN" sz="2400" dirty="0" smtClean="0"/>
              <a:t>24</a:t>
            </a:r>
            <a:r>
              <a:rPr kumimoji="1" lang="zh-CN" altLang="en-US" sz="2400" dirty="0" smtClean="0"/>
              <a:t>位一样。</a:t>
            </a:r>
            <a:endParaRPr kumimoji="1" lang="zh-CN" altLang="en-US" sz="2400" dirty="0"/>
          </a:p>
        </p:txBody>
      </p:sp>
      <p:sp>
        <p:nvSpPr>
          <p:cNvPr id="30" name="矩形 29"/>
          <p:cNvSpPr/>
          <p:nvPr/>
        </p:nvSpPr>
        <p:spPr>
          <a:xfrm>
            <a:off x="1039494" y="5437844"/>
            <a:ext cx="4081594" cy="844423"/>
          </a:xfrm>
          <a:prstGeom prst="rect">
            <a:avLst/>
          </a:prstGeom>
          <a:solidFill>
            <a:schemeClr val="bg1">
              <a:alpha val="8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31" name="表格 30"/>
          <p:cNvGraphicFramePr>
            <a:graphicFrameLocks noGrp="1"/>
          </p:cNvGraphicFramePr>
          <p:nvPr>
            <p:extLst>
              <p:ext uri="{D42A27DB-BD31-4B8C-83A1-F6EECF244321}">
                <p14:modId xmlns:p14="http://schemas.microsoft.com/office/powerpoint/2010/main" val="1254256586"/>
              </p:ext>
            </p:extLst>
          </p:nvPr>
        </p:nvGraphicFramePr>
        <p:xfrm>
          <a:off x="6062662" y="5886563"/>
          <a:ext cx="5920104" cy="792480"/>
        </p:xfrm>
        <a:graphic>
          <a:graphicData uri="http://schemas.openxmlformats.org/drawingml/2006/table">
            <a:tbl>
              <a:tblPr firstRow="1" bandRow="1">
                <a:tableStyleId>{5940675A-B579-460E-94D1-54222C63F5DA}</a:tableStyleId>
              </a:tblPr>
              <a:tblGrid>
                <a:gridCol w="2533438"/>
                <a:gridCol w="1920192"/>
                <a:gridCol w="1466474"/>
              </a:tblGrid>
              <a:tr h="370840">
                <a:tc>
                  <a:txBody>
                    <a:bodyPr/>
                    <a:lstStyle/>
                    <a:p>
                      <a:pPr algn="ctr"/>
                      <a:r>
                        <a:rPr lang="zh-CN" altLang="en-US" sz="2000" dirty="0" smtClean="0">
                          <a:latin typeface="Microsoft YaHei" charset="-122"/>
                          <a:ea typeface="Microsoft YaHei" charset="-122"/>
                          <a:cs typeface="Microsoft YaHei" charset="-122"/>
                        </a:rPr>
                        <a:t>网络地址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下一跳地址</a:t>
                      </a:r>
                      <a:endParaRPr lang="zh-CN" altLang="en-US" sz="2000" dirty="0">
                        <a:latin typeface="Microsoft YaHei" charset="-122"/>
                        <a:ea typeface="Microsoft YaHei" charset="-122"/>
                        <a:cs typeface="Microsoft YaHei" charset="-122"/>
                      </a:endParaRPr>
                    </a:p>
                  </a:txBody>
                  <a:tcPr/>
                </a:tc>
                <a:tc>
                  <a:txBody>
                    <a:bodyPr/>
                    <a:lstStyle/>
                    <a:p>
                      <a:pPr algn="ctr"/>
                      <a:r>
                        <a:rPr lang="zh-CN" altLang="en-US" sz="2000" dirty="0" smtClean="0">
                          <a:latin typeface="Microsoft YaHei" charset="-122"/>
                          <a:ea typeface="Microsoft YaHei" charset="-122"/>
                          <a:cs typeface="Microsoft YaHei" charset="-122"/>
                        </a:rPr>
                        <a:t>接口</a:t>
                      </a:r>
                      <a:endParaRPr lang="zh-CN" altLang="en-US" sz="2000" dirty="0">
                        <a:latin typeface="Microsoft YaHei" charset="-122"/>
                        <a:ea typeface="Microsoft YaHei" charset="-122"/>
                        <a:cs typeface="Microsoft YaHei" charset="-122"/>
                      </a:endParaRPr>
                    </a:p>
                  </a:txBody>
                  <a:tcPr/>
                </a:tc>
              </a:tr>
              <a:tr h="370840">
                <a:tc>
                  <a:txBody>
                    <a:bodyPr/>
                    <a:lstStyle/>
                    <a:p>
                      <a:pPr algn="l"/>
                      <a:r>
                        <a:rPr lang="en-US" altLang="zh-CN" sz="2000" b="0" kern="1200" dirty="0" smtClean="0">
                          <a:solidFill>
                            <a:schemeClr val="tx1"/>
                          </a:solidFill>
                          <a:latin typeface="Microsoft YaHei" charset="-122"/>
                          <a:ea typeface="Microsoft YaHei" charset="-122"/>
                          <a:cs typeface="Microsoft YaHei" charset="-122"/>
                        </a:rPr>
                        <a:t>15.65.154</a:t>
                      </a:r>
                      <a:r>
                        <a:rPr lang="en-US" altLang="zh-CN" sz="2000" b="0" dirty="0" smtClean="0">
                          <a:solidFill>
                            <a:schemeClr val="tx1"/>
                          </a:solidFill>
                          <a:latin typeface="Microsoft YaHei" charset="-122"/>
                          <a:ea typeface="Microsoft YaHei" charset="-122"/>
                          <a:cs typeface="Microsoft YaHei" charset="-122"/>
                        </a:rPr>
                        <a:t>.0/</a:t>
                      </a:r>
                      <a:r>
                        <a:rPr lang="en-US" altLang="zh-CN" sz="2000" b="1" dirty="0" smtClean="0">
                          <a:solidFill>
                            <a:srgbClr val="FF0000"/>
                          </a:solidFill>
                          <a:latin typeface="Microsoft YaHei" charset="-122"/>
                          <a:ea typeface="Microsoft YaHei" charset="-122"/>
                          <a:cs typeface="Microsoft YaHei" charset="-122"/>
                        </a:rPr>
                        <a:t>24</a:t>
                      </a:r>
                      <a:endParaRPr lang="zh-CN" altLang="en-US" sz="2000" b="1" dirty="0">
                        <a:solidFill>
                          <a:srgbClr val="FF0000"/>
                        </a:solidFill>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A</a:t>
                      </a:r>
                      <a:endParaRPr lang="zh-CN" altLang="en-US" sz="2000" dirty="0">
                        <a:latin typeface="Microsoft YaHei" charset="-122"/>
                        <a:ea typeface="Microsoft YaHei" charset="-122"/>
                        <a:cs typeface="Microsoft YaHei" charset="-122"/>
                      </a:endParaRPr>
                    </a:p>
                  </a:txBody>
                  <a:tcPr/>
                </a:tc>
                <a:tc>
                  <a:txBody>
                    <a:bodyPr/>
                    <a:lstStyle/>
                    <a:p>
                      <a:pPr algn="ctr"/>
                      <a:r>
                        <a:rPr lang="en-US" altLang="zh-CN" sz="2000" dirty="0" smtClean="0">
                          <a:latin typeface="Microsoft YaHei" charset="-122"/>
                          <a:ea typeface="Microsoft YaHei" charset="-122"/>
                          <a:cs typeface="Microsoft YaHei" charset="-122"/>
                        </a:rPr>
                        <a:t>S1</a:t>
                      </a:r>
                      <a:endParaRPr lang="zh-CN" altLang="en-US" sz="2000" dirty="0">
                        <a:latin typeface="Microsoft YaHei" charset="-122"/>
                        <a:ea typeface="Microsoft YaHei" charset="-122"/>
                        <a:cs typeface="Microsoft YaHei" charset="-122"/>
                      </a:endParaRPr>
                    </a:p>
                  </a:txBody>
                  <a:tcPr/>
                </a:tc>
              </a:tr>
            </a:tbl>
          </a:graphicData>
        </a:graphic>
      </p:graphicFrame>
      <p:cxnSp>
        <p:nvCxnSpPr>
          <p:cNvPr id="9" name="直线箭头连接符 8"/>
          <p:cNvCxnSpPr/>
          <p:nvPr/>
        </p:nvCxnSpPr>
        <p:spPr>
          <a:xfrm flipH="1">
            <a:off x="6756400" y="5300832"/>
            <a:ext cx="1" cy="5857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左大括号 31"/>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3" name="矩形 32"/>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34" name="矩形 33"/>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5" name="文本框 34"/>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6" name="TextBox 5"/>
          <p:cNvSpPr txBox="1"/>
          <p:nvPr/>
        </p:nvSpPr>
        <p:spPr>
          <a:xfrm>
            <a:off x="363705" y="1398623"/>
            <a:ext cx="8712562" cy="646331"/>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七、路由聚合</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
        <p:nvSpPr>
          <p:cNvPr id="37" name="文本框 36"/>
          <p:cNvSpPr txBox="1"/>
          <p:nvPr/>
        </p:nvSpPr>
        <p:spPr>
          <a:xfrm>
            <a:off x="7477852" y="2883863"/>
            <a:ext cx="3599421" cy="461665"/>
          </a:xfrm>
          <a:prstGeom prst="rect">
            <a:avLst/>
          </a:prstGeom>
          <a:noFill/>
        </p:spPr>
        <p:txBody>
          <a:bodyPr wrap="square" rtlCol="0">
            <a:spAutoFit/>
          </a:bodyPr>
          <a:lstStyle/>
          <a:p>
            <a:r>
              <a:rPr kumimoji="1" lang="zh-CN" altLang="en-US" sz="2400" dirty="0" smtClean="0"/>
              <a:t>标红数</a:t>
            </a:r>
            <a:r>
              <a:rPr kumimoji="1" lang="zh-CN" altLang="en-US" sz="2400" smtClean="0"/>
              <a:t>的二进制数：</a:t>
            </a:r>
            <a:endParaRPr kumimoji="1" lang="zh-CN" altLang="en-US" sz="2400" dirty="0"/>
          </a:p>
        </p:txBody>
      </p:sp>
      <p:graphicFrame>
        <p:nvGraphicFramePr>
          <p:cNvPr id="38" name="表格 37"/>
          <p:cNvGraphicFramePr>
            <a:graphicFrameLocks noGrp="1"/>
          </p:cNvGraphicFramePr>
          <p:nvPr>
            <p:extLst>
              <p:ext uri="{D42A27DB-BD31-4B8C-83A1-F6EECF244321}">
                <p14:modId xmlns:p14="http://schemas.microsoft.com/office/powerpoint/2010/main" val="1155039351"/>
              </p:ext>
            </p:extLst>
          </p:nvPr>
        </p:nvGraphicFramePr>
        <p:xfrm>
          <a:off x="7871341" y="3690507"/>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39" name="表格 38"/>
          <p:cNvGraphicFramePr>
            <a:graphicFrameLocks noGrp="1"/>
          </p:cNvGraphicFramePr>
          <p:nvPr>
            <p:extLst>
              <p:ext uri="{D42A27DB-BD31-4B8C-83A1-F6EECF244321}">
                <p14:modId xmlns:p14="http://schemas.microsoft.com/office/powerpoint/2010/main" val="1641687024"/>
              </p:ext>
            </p:extLst>
          </p:nvPr>
        </p:nvGraphicFramePr>
        <p:xfrm>
          <a:off x="7871341" y="4056267"/>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963915712"/>
              </p:ext>
            </p:extLst>
          </p:nvPr>
        </p:nvGraphicFramePr>
        <p:xfrm>
          <a:off x="7871341" y="4416742"/>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rgbClr val="FF0000"/>
                          </a:solidFill>
                        </a:rPr>
                        <a:t>0</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2062222263"/>
              </p:ext>
            </p:extLst>
          </p:nvPr>
        </p:nvGraphicFramePr>
        <p:xfrm>
          <a:off x="7871341" y="4782502"/>
          <a:ext cx="1982784" cy="365760"/>
        </p:xfrm>
        <a:graphic>
          <a:graphicData uri="http://schemas.openxmlformats.org/drawingml/2006/table">
            <a:tbl>
              <a:tblPr firstRow="1" bandRow="1">
                <a:tableStyleId>{5940675A-B579-460E-94D1-54222C63F5DA}</a:tableStyleId>
              </a:tblPr>
              <a:tblGrid>
                <a:gridCol w="247848"/>
                <a:gridCol w="247848"/>
                <a:gridCol w="247848"/>
                <a:gridCol w="247848"/>
                <a:gridCol w="247848"/>
                <a:gridCol w="247848"/>
                <a:gridCol w="247848"/>
                <a:gridCol w="247848"/>
              </a:tblGrid>
              <a:tr h="212626">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42" name="矩形 41"/>
          <p:cNvSpPr/>
          <p:nvPr/>
        </p:nvSpPr>
        <p:spPr>
          <a:xfrm>
            <a:off x="6981917" y="2836717"/>
            <a:ext cx="4081594" cy="2439099"/>
          </a:xfrm>
          <a:prstGeom prst="rect">
            <a:avLst/>
          </a:prstGeom>
          <a:solidFill>
            <a:schemeClr val="bg1">
              <a:alpha val="8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031267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左大括号 14"/>
          <p:cNvSpPr/>
          <p:nvPr/>
        </p:nvSpPr>
        <p:spPr>
          <a:xfrm>
            <a:off x="2204061" y="1899785"/>
            <a:ext cx="485975" cy="400370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6" name="矩形 15"/>
          <p:cNvSpPr/>
          <p:nvPr/>
        </p:nvSpPr>
        <p:spPr>
          <a:xfrm>
            <a:off x="2659742" y="1761017"/>
            <a:ext cx="1420582" cy="581057"/>
          </a:xfrm>
          <a:prstGeom prst="rect">
            <a:avLst/>
          </a:prstGeom>
        </p:spPr>
        <p:txBody>
          <a:bodyPr wrap="none">
            <a:spAutoFit/>
          </a:bodyPr>
          <a:lstStyle/>
          <a:p>
            <a:pPr>
              <a:lnSpc>
                <a:spcPct val="150000"/>
              </a:lnSpc>
            </a:pPr>
            <a:r>
              <a:rPr lang="en-US" altLang="zh-CN" sz="2400" dirty="0" smtClean="0">
                <a:solidFill>
                  <a:schemeClr val="bg1">
                    <a:lumMod val="85000"/>
                  </a:schemeClr>
                </a:solidFill>
                <a:latin typeface="Microsoft YaHei" charset="-122"/>
                <a:ea typeface="Microsoft YaHei" charset="-122"/>
                <a:cs typeface="Microsoft YaHei" charset="-122"/>
                <a:sym typeface="+mn-ea"/>
              </a:rPr>
              <a:t>IPv4</a:t>
            </a:r>
            <a:r>
              <a:rPr lang="zh-CN" altLang="en-US" sz="2400" dirty="0" smtClean="0">
                <a:solidFill>
                  <a:schemeClr val="bg1">
                    <a:lumMod val="85000"/>
                  </a:schemeClr>
                </a:solidFill>
                <a:latin typeface="Microsoft YaHei" charset="-122"/>
                <a:ea typeface="Microsoft YaHei" charset="-122"/>
                <a:cs typeface="Microsoft YaHei" charset="-122"/>
                <a:sym typeface="+mn-ea"/>
              </a:rPr>
              <a:t>协议</a:t>
            </a:r>
            <a:endParaRPr lang="zh-CN" altLang="en-US" sz="2400" dirty="0">
              <a:solidFill>
                <a:schemeClr val="bg1">
                  <a:lumMod val="85000"/>
                </a:schemeClr>
              </a:solidFill>
              <a:latin typeface="Microsoft YaHei" charset="-122"/>
              <a:ea typeface="Microsoft YaHei" charset="-122"/>
              <a:cs typeface="Microsoft YaHei" charset="-122"/>
              <a:sym typeface="+mn-ea"/>
            </a:endParaRPr>
          </a:p>
        </p:txBody>
      </p:sp>
      <p:sp>
        <p:nvSpPr>
          <p:cNvPr id="17" name="矩形 16"/>
          <p:cNvSpPr/>
          <p:nvPr/>
        </p:nvSpPr>
        <p:spPr>
          <a:xfrm>
            <a:off x="0" y="3567054"/>
            <a:ext cx="2339102" cy="461665"/>
          </a:xfrm>
          <a:prstGeom prst="rect">
            <a:avLst/>
          </a:prstGeom>
        </p:spPr>
        <p:txBody>
          <a:bodyPr wrap="none">
            <a:spAutoFit/>
          </a:bodyPr>
          <a:lstStyle/>
          <a:p>
            <a:r>
              <a:rPr lang="en-US" altLang="zh-CN" sz="2400" dirty="0">
                <a:latin typeface="Microsoft YaHei" charset="-122"/>
                <a:ea typeface="Microsoft YaHei" charset="-122"/>
                <a:cs typeface="Microsoft YaHei" charset="-122"/>
                <a:sym typeface="+mn-ea"/>
              </a:rPr>
              <a:t>Internet</a:t>
            </a:r>
            <a:r>
              <a:rPr lang="zh-CN" altLang="en-US" sz="2400" dirty="0">
                <a:latin typeface="Microsoft YaHei" charset="-122"/>
                <a:ea typeface="Microsoft YaHei" charset="-122"/>
                <a:cs typeface="Microsoft YaHei" charset="-122"/>
                <a:sym typeface="+mn-ea"/>
              </a:rPr>
              <a:t>网络层</a:t>
            </a:r>
            <a:endParaRPr lang="zh-CN" altLang="en-US" sz="2400" dirty="0">
              <a:latin typeface="Microsoft YaHei" charset="-122"/>
              <a:ea typeface="Microsoft YaHei" charset="-122"/>
              <a:cs typeface="Microsoft YaHei" charset="-122"/>
            </a:endParaRPr>
          </a:p>
        </p:txBody>
      </p:sp>
      <p:sp>
        <p:nvSpPr>
          <p:cNvPr id="18" name="矩形 17"/>
          <p:cNvSpPr/>
          <p:nvPr/>
        </p:nvSpPr>
        <p:spPr>
          <a:xfrm>
            <a:off x="2659742" y="2599086"/>
            <a:ext cx="2465740"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a:latin typeface="Microsoft YaHei" charset="-122"/>
                <a:ea typeface="Microsoft YaHei" charset="-122"/>
                <a:cs typeface="Microsoft YaHei" charset="-122"/>
                <a:sym typeface="+mn-ea"/>
              </a:rPr>
              <a:t>编</a:t>
            </a:r>
            <a:r>
              <a:rPr lang="zh-CN" altLang="en-US" sz="2400" dirty="0" smtClean="0">
                <a:latin typeface="Microsoft YaHei" charset="-122"/>
                <a:ea typeface="Microsoft YaHei" charset="-122"/>
                <a:cs typeface="Microsoft YaHei" charset="-122"/>
                <a:sym typeface="+mn-ea"/>
              </a:rPr>
              <a:t>址：</a:t>
            </a:r>
            <a:r>
              <a:rPr lang="en-US" altLang="zh-CN" sz="2400" dirty="0" smtClean="0">
                <a:latin typeface="Microsoft YaHei" charset="-122"/>
                <a:ea typeface="Microsoft YaHei" charset="-122"/>
                <a:cs typeface="Microsoft YaHei" charset="-122"/>
                <a:sym typeface="+mn-ea"/>
              </a:rPr>
              <a:t>32</a:t>
            </a:r>
            <a:r>
              <a:rPr lang="zh-CN" altLang="en-US" sz="2400" dirty="0" smtClean="0">
                <a:latin typeface="Microsoft YaHei" charset="-122"/>
                <a:ea typeface="Microsoft YaHei" charset="-122"/>
                <a:cs typeface="Microsoft YaHei" charset="-122"/>
                <a:sym typeface="+mn-ea"/>
              </a:rPr>
              <a:t>位</a:t>
            </a:r>
            <a:endParaRPr lang="zh-CN" altLang="en-US" sz="2400" dirty="0">
              <a:latin typeface="Microsoft YaHei" charset="-122"/>
              <a:ea typeface="Microsoft YaHei" charset="-122"/>
              <a:cs typeface="Microsoft YaHei" charset="-122"/>
              <a:sym typeface="+mn-ea"/>
            </a:endParaRPr>
          </a:p>
        </p:txBody>
      </p:sp>
      <p:sp>
        <p:nvSpPr>
          <p:cNvPr id="24" name="左大括号 23"/>
          <p:cNvSpPr/>
          <p:nvPr/>
        </p:nvSpPr>
        <p:spPr>
          <a:xfrm>
            <a:off x="4979628" y="1210097"/>
            <a:ext cx="727506" cy="4003704"/>
          </a:xfrm>
          <a:prstGeom prst="leftBrace">
            <a:avLst>
              <a:gd name="adj1" fmla="val 8333"/>
              <a:gd name="adj2" fmla="val 444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25" name="矩形 24"/>
          <p:cNvSpPr/>
          <p:nvPr/>
        </p:nvSpPr>
        <p:spPr>
          <a:xfrm>
            <a:off x="5666153" y="1060871"/>
            <a:ext cx="1415772" cy="581057"/>
          </a:xfrm>
          <a:prstGeom prst="rect">
            <a:avLst/>
          </a:prstGeom>
        </p:spPr>
        <p:txBody>
          <a:bodyPr wrap="none">
            <a:spAutoFit/>
          </a:bodyPr>
          <a:lstStyle/>
          <a:p>
            <a:pPr>
              <a:lnSpc>
                <a:spcPct val="150000"/>
              </a:lnSpc>
            </a:pPr>
            <a:r>
              <a:rPr lang="zh-CN" altLang="en-US" sz="2400" dirty="0" smtClean="0">
                <a:latin typeface="Microsoft YaHei" charset="-122"/>
                <a:ea typeface="Microsoft YaHei" charset="-122"/>
                <a:cs typeface="Microsoft YaHei" charset="-122"/>
                <a:sym typeface="+mn-ea"/>
              </a:rPr>
              <a:t>分类地址</a:t>
            </a:r>
            <a:endParaRPr lang="zh-CN" altLang="en-US" sz="2400" dirty="0">
              <a:latin typeface="Microsoft YaHei" charset="-122"/>
              <a:ea typeface="Microsoft YaHei" charset="-122"/>
              <a:cs typeface="Microsoft YaHei" charset="-122"/>
              <a:sym typeface="+mn-ea"/>
            </a:endParaRPr>
          </a:p>
        </p:txBody>
      </p:sp>
      <p:sp>
        <p:nvSpPr>
          <p:cNvPr id="26" name="矩形 25"/>
          <p:cNvSpPr/>
          <p:nvPr/>
        </p:nvSpPr>
        <p:spPr>
          <a:xfrm>
            <a:off x="5736518" y="2599086"/>
            <a:ext cx="1415772" cy="581057"/>
          </a:xfrm>
          <a:prstGeom prst="rect">
            <a:avLst/>
          </a:prstGeom>
        </p:spPr>
        <p:txBody>
          <a:bodyPr wrap="none">
            <a:spAutoFit/>
          </a:bodyPr>
          <a:lstStyle/>
          <a:p>
            <a:pPr>
              <a:lnSpc>
                <a:spcPct val="150000"/>
              </a:lnSpc>
            </a:pPr>
            <a:r>
              <a:rPr lang="zh-CN" altLang="en-US" sz="2400" dirty="0" smtClean="0">
                <a:latin typeface="Microsoft YaHei" charset="-122"/>
                <a:ea typeface="Microsoft YaHei" charset="-122"/>
                <a:cs typeface="Microsoft YaHei" charset="-122"/>
                <a:sym typeface="+mn-ea"/>
              </a:rPr>
              <a:t>无类地址</a:t>
            </a:r>
            <a:endParaRPr lang="zh-CN" altLang="en-US" sz="2400" dirty="0">
              <a:latin typeface="Microsoft YaHei" charset="-122"/>
              <a:ea typeface="Microsoft YaHei" charset="-122"/>
              <a:cs typeface="Microsoft YaHei" charset="-122"/>
              <a:sym typeface="+mn-ea"/>
            </a:endParaRPr>
          </a:p>
        </p:txBody>
      </p:sp>
      <p:sp>
        <p:nvSpPr>
          <p:cNvPr id="27" name="矩形 26"/>
          <p:cNvSpPr/>
          <p:nvPr/>
        </p:nvSpPr>
        <p:spPr>
          <a:xfrm>
            <a:off x="5784253" y="3738190"/>
            <a:ext cx="1415772" cy="581057"/>
          </a:xfrm>
          <a:prstGeom prst="rect">
            <a:avLst/>
          </a:prstGeom>
        </p:spPr>
        <p:txBody>
          <a:bodyPr wrap="none">
            <a:spAutoFit/>
          </a:bodyPr>
          <a:lstStyle/>
          <a:p>
            <a:pPr>
              <a:lnSpc>
                <a:spcPct val="150000"/>
              </a:lnSpc>
            </a:pPr>
            <a:r>
              <a:rPr lang="zh-CN" altLang="en-US" sz="2400" dirty="0" smtClean="0">
                <a:latin typeface="Microsoft YaHei" charset="-122"/>
                <a:ea typeface="Microsoft YaHei" charset="-122"/>
                <a:cs typeface="Microsoft YaHei" charset="-122"/>
                <a:sym typeface="+mn-ea"/>
              </a:rPr>
              <a:t>子网划分</a:t>
            </a:r>
            <a:endParaRPr lang="zh-CN" altLang="en-US" sz="2400" dirty="0">
              <a:latin typeface="Microsoft YaHei" charset="-122"/>
              <a:ea typeface="Microsoft YaHei" charset="-122"/>
              <a:cs typeface="Microsoft YaHei" charset="-122"/>
              <a:sym typeface="+mn-ea"/>
            </a:endParaRPr>
          </a:p>
        </p:txBody>
      </p:sp>
      <p:sp>
        <p:nvSpPr>
          <p:cNvPr id="31" name="矩形 30"/>
          <p:cNvSpPr/>
          <p:nvPr/>
        </p:nvSpPr>
        <p:spPr>
          <a:xfrm>
            <a:off x="5784253" y="4744894"/>
            <a:ext cx="1415772" cy="581057"/>
          </a:xfrm>
          <a:prstGeom prst="rect">
            <a:avLst/>
          </a:prstGeom>
        </p:spPr>
        <p:txBody>
          <a:bodyPr wrap="none">
            <a:spAutoFit/>
          </a:bodyPr>
          <a:lstStyle/>
          <a:p>
            <a:pPr>
              <a:lnSpc>
                <a:spcPct val="150000"/>
              </a:lnSpc>
            </a:pPr>
            <a:r>
              <a:rPr lang="zh-CN" altLang="en-US" sz="2400" dirty="0" smtClean="0">
                <a:latin typeface="Microsoft YaHei" charset="-122"/>
                <a:ea typeface="Microsoft YaHei" charset="-122"/>
                <a:cs typeface="Microsoft YaHei" charset="-122"/>
                <a:sym typeface="+mn-ea"/>
              </a:rPr>
              <a:t>路由聚合</a:t>
            </a:r>
            <a:endParaRPr lang="zh-CN" altLang="en-US" sz="2400" dirty="0">
              <a:latin typeface="Microsoft YaHei" charset="-122"/>
              <a:ea typeface="Microsoft YaHei" charset="-122"/>
              <a:cs typeface="Microsoft YaHei" charset="-122"/>
              <a:sym typeface="+mn-ea"/>
            </a:endParaRPr>
          </a:p>
        </p:txBody>
      </p:sp>
      <p:sp>
        <p:nvSpPr>
          <p:cNvPr id="32" name="矩形 31"/>
          <p:cNvSpPr/>
          <p:nvPr/>
        </p:nvSpPr>
        <p:spPr>
          <a:xfrm>
            <a:off x="7444627" y="474236"/>
            <a:ext cx="2339102" cy="1754326"/>
          </a:xfrm>
          <a:prstGeom prst="rect">
            <a:avLst/>
          </a:prstGeom>
        </p:spPr>
        <p:txBody>
          <a:bodyPr wrap="none">
            <a:spAutoFit/>
          </a:bodyPr>
          <a:lstStyle/>
          <a:p>
            <a:pPr>
              <a:lnSpc>
                <a:spcPct val="150000"/>
              </a:lnSpc>
            </a:pPr>
            <a:r>
              <a:rPr lang="zh-CN" altLang="en-US" sz="2400" dirty="0" smtClean="0">
                <a:latin typeface="Microsoft YaHei" charset="-122"/>
                <a:ea typeface="Microsoft YaHei" charset="-122"/>
                <a:cs typeface="Microsoft YaHei" charset="-122"/>
                <a:sym typeface="+mn-ea"/>
              </a:rPr>
              <a:t>前缀长度：固定</a:t>
            </a:r>
            <a:endParaRPr lang="en-US" altLang="zh-CN" sz="2400" dirty="0" smtClean="0">
              <a:latin typeface="Microsoft YaHei" charset="-122"/>
              <a:ea typeface="Microsoft YaHei" charset="-122"/>
              <a:cs typeface="Microsoft YaHei" charset="-122"/>
              <a:sym typeface="+mn-ea"/>
            </a:endParaRPr>
          </a:p>
          <a:p>
            <a:pPr>
              <a:lnSpc>
                <a:spcPct val="150000"/>
              </a:lnSpc>
            </a:pPr>
            <a:r>
              <a:rPr lang="zh-CN" altLang="en-US" sz="2400" dirty="0" smtClean="0">
                <a:latin typeface="Microsoft YaHei" charset="-122"/>
                <a:ea typeface="Microsoft YaHei" charset="-122"/>
                <a:cs typeface="Microsoft YaHei" charset="-122"/>
                <a:sym typeface="+mn-ea"/>
              </a:rPr>
              <a:t>特殊地址</a:t>
            </a:r>
            <a:endParaRPr lang="en-US" altLang="zh-CN" sz="2400" dirty="0" smtClean="0">
              <a:latin typeface="Microsoft YaHei" charset="-122"/>
              <a:ea typeface="Microsoft YaHei" charset="-122"/>
              <a:cs typeface="Microsoft YaHei" charset="-122"/>
              <a:sym typeface="+mn-ea"/>
            </a:endParaRPr>
          </a:p>
          <a:p>
            <a:pPr>
              <a:lnSpc>
                <a:spcPct val="150000"/>
              </a:lnSpc>
            </a:pPr>
            <a:r>
              <a:rPr lang="zh-CN" altLang="en-US" sz="2400" dirty="0" smtClean="0">
                <a:latin typeface="Microsoft YaHei" charset="-122"/>
                <a:ea typeface="Microsoft YaHei" charset="-122"/>
                <a:cs typeface="Microsoft YaHei" charset="-122"/>
                <a:sym typeface="+mn-ea"/>
              </a:rPr>
              <a:t>私有地址</a:t>
            </a:r>
            <a:endParaRPr lang="zh-CN" altLang="en-US" sz="2400" dirty="0">
              <a:latin typeface="Microsoft YaHei" charset="-122"/>
              <a:ea typeface="Microsoft YaHei" charset="-122"/>
              <a:cs typeface="Microsoft YaHei" charset="-122"/>
              <a:sym typeface="+mn-ea"/>
            </a:endParaRPr>
          </a:p>
        </p:txBody>
      </p:sp>
      <p:sp>
        <p:nvSpPr>
          <p:cNvPr id="20" name="左大括号 19"/>
          <p:cNvSpPr/>
          <p:nvPr/>
        </p:nvSpPr>
        <p:spPr>
          <a:xfrm>
            <a:off x="7002852" y="828180"/>
            <a:ext cx="441775" cy="1338270"/>
          </a:xfrm>
          <a:prstGeom prst="leftBrace">
            <a:avLst>
              <a:gd name="adj1" fmla="val 8333"/>
              <a:gd name="adj2" fmla="val 444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33" name="矩形 32"/>
          <p:cNvSpPr/>
          <p:nvPr/>
        </p:nvSpPr>
        <p:spPr>
          <a:xfrm>
            <a:off x="7444627" y="2549313"/>
            <a:ext cx="2339102" cy="646331"/>
          </a:xfrm>
          <a:prstGeom prst="rect">
            <a:avLst/>
          </a:prstGeom>
        </p:spPr>
        <p:txBody>
          <a:bodyPr wrap="none">
            <a:spAutoFit/>
          </a:bodyPr>
          <a:lstStyle/>
          <a:p>
            <a:pPr>
              <a:lnSpc>
                <a:spcPct val="150000"/>
              </a:lnSpc>
            </a:pPr>
            <a:r>
              <a:rPr lang="zh-CN" altLang="en-US" sz="2400" dirty="0" smtClean="0">
                <a:latin typeface="Microsoft YaHei" charset="-122"/>
                <a:ea typeface="Microsoft YaHei" charset="-122"/>
                <a:cs typeface="Microsoft YaHei" charset="-122"/>
                <a:sym typeface="+mn-ea"/>
              </a:rPr>
              <a:t>前缀长度：任意</a:t>
            </a:r>
            <a:endParaRPr lang="en-US" altLang="zh-CN" sz="2400" dirty="0" smtClean="0">
              <a:latin typeface="Microsoft YaHei" charset="-122"/>
              <a:ea typeface="Microsoft YaHei" charset="-122"/>
              <a:cs typeface="Microsoft YaHei" charset="-122"/>
              <a:sym typeface="+mn-ea"/>
            </a:endParaRPr>
          </a:p>
        </p:txBody>
      </p:sp>
      <p:sp>
        <p:nvSpPr>
          <p:cNvPr id="34" name="左大括号 33"/>
          <p:cNvSpPr/>
          <p:nvPr/>
        </p:nvSpPr>
        <p:spPr>
          <a:xfrm>
            <a:off x="7097469" y="3681672"/>
            <a:ext cx="362702" cy="801443"/>
          </a:xfrm>
          <a:prstGeom prst="leftBrace">
            <a:avLst>
              <a:gd name="adj1" fmla="val 8333"/>
              <a:gd name="adj2" fmla="val 444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dirty="0">
              <a:latin typeface="Microsoft YaHei" charset="-122"/>
              <a:ea typeface="Microsoft YaHei" charset="-122"/>
              <a:cs typeface="Microsoft YaHei" charset="-122"/>
            </a:endParaRPr>
          </a:p>
        </p:txBody>
      </p:sp>
      <p:sp>
        <p:nvSpPr>
          <p:cNvPr id="35" name="矩形 34"/>
          <p:cNvSpPr/>
          <p:nvPr/>
        </p:nvSpPr>
        <p:spPr>
          <a:xfrm>
            <a:off x="7506182" y="3320580"/>
            <a:ext cx="3111018" cy="646331"/>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sym typeface="+mn-ea"/>
              </a:rPr>
              <a:t>子网化：大变小</a:t>
            </a:r>
            <a:endParaRPr lang="zh-CN" altLang="en-US" sz="2400" dirty="0">
              <a:latin typeface="Microsoft YaHei" charset="-122"/>
              <a:ea typeface="Microsoft YaHei" charset="-122"/>
              <a:cs typeface="Microsoft YaHei" charset="-122"/>
              <a:sym typeface="+mn-ea"/>
            </a:endParaRPr>
          </a:p>
        </p:txBody>
      </p:sp>
      <p:sp>
        <p:nvSpPr>
          <p:cNvPr id="36" name="矩形 35"/>
          <p:cNvSpPr/>
          <p:nvPr/>
        </p:nvSpPr>
        <p:spPr>
          <a:xfrm>
            <a:off x="7551640" y="4062129"/>
            <a:ext cx="3111018" cy="646331"/>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sym typeface="+mn-ea"/>
              </a:rPr>
              <a:t>超网化：小变大</a:t>
            </a:r>
            <a:endParaRPr lang="zh-CN" altLang="en-US" sz="2400" dirty="0">
              <a:latin typeface="Microsoft YaHei" charset="-122"/>
              <a:ea typeface="Microsoft YaHei" charset="-122"/>
              <a:cs typeface="Microsoft YaHei" charset="-122"/>
              <a:sym typeface="+mn-ea"/>
            </a:endParaRPr>
          </a:p>
        </p:txBody>
      </p:sp>
      <p:sp>
        <p:nvSpPr>
          <p:cNvPr id="37" name="矩形 36"/>
          <p:cNvSpPr/>
          <p:nvPr/>
        </p:nvSpPr>
        <p:spPr>
          <a:xfrm>
            <a:off x="7277144" y="4744894"/>
            <a:ext cx="4185761" cy="646331"/>
          </a:xfrm>
          <a:prstGeom prst="rect">
            <a:avLst/>
          </a:prstGeom>
        </p:spPr>
        <p:txBody>
          <a:bodyPr wrap="none">
            <a:spAutoFit/>
          </a:bodyPr>
          <a:lstStyle/>
          <a:p>
            <a:pPr>
              <a:lnSpc>
                <a:spcPct val="150000"/>
              </a:lnSpc>
            </a:pPr>
            <a:r>
              <a:rPr lang="zh-CN" altLang="en-US" sz="2400" dirty="0" smtClean="0">
                <a:latin typeface="Microsoft YaHei" charset="-122"/>
                <a:ea typeface="Microsoft YaHei" charset="-122"/>
                <a:cs typeface="Microsoft YaHei" charset="-122"/>
                <a:sym typeface="+mn-ea"/>
              </a:rPr>
              <a:t>减少路由表项数</a:t>
            </a:r>
            <a:r>
              <a:rPr lang="zh-CN" altLang="en-US" sz="2400" smtClean="0">
                <a:latin typeface="Microsoft YaHei" charset="-122"/>
                <a:ea typeface="Microsoft YaHei" charset="-122"/>
                <a:cs typeface="Microsoft YaHei" charset="-122"/>
                <a:sym typeface="+mn-ea"/>
              </a:rPr>
              <a:t>，提路由效率</a:t>
            </a:r>
            <a:endParaRPr lang="en-US" altLang="zh-CN" sz="2400" dirty="0" smtClean="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80773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左大括号 14"/>
          <p:cNvSpPr/>
          <p:nvPr/>
        </p:nvSpPr>
        <p:spPr>
          <a:xfrm>
            <a:off x="2339102" y="1341035"/>
            <a:ext cx="485975" cy="400370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6" name="矩形 15"/>
          <p:cNvSpPr/>
          <p:nvPr/>
        </p:nvSpPr>
        <p:spPr>
          <a:xfrm>
            <a:off x="2914601" y="1219416"/>
            <a:ext cx="4549643"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smtClean="0">
                <a:latin typeface="Microsoft YaHei" charset="-122"/>
                <a:ea typeface="Microsoft YaHei" charset="-122"/>
                <a:cs typeface="Microsoft YaHei" charset="-122"/>
                <a:sym typeface="+mn-ea"/>
              </a:rPr>
              <a:t>协议：网络层最核心的协议</a:t>
            </a:r>
            <a:endParaRPr lang="zh-CN" altLang="en-US" sz="2400" dirty="0">
              <a:latin typeface="Microsoft YaHei" charset="-122"/>
              <a:ea typeface="Microsoft YaHei" charset="-122"/>
              <a:cs typeface="Microsoft YaHei" charset="-122"/>
              <a:sym typeface="+mn-ea"/>
            </a:endParaRPr>
          </a:p>
        </p:txBody>
      </p:sp>
      <p:sp>
        <p:nvSpPr>
          <p:cNvPr id="17" name="矩形 16"/>
          <p:cNvSpPr/>
          <p:nvPr/>
        </p:nvSpPr>
        <p:spPr>
          <a:xfrm>
            <a:off x="0" y="3112055"/>
            <a:ext cx="2339102" cy="461665"/>
          </a:xfrm>
          <a:prstGeom prst="rect">
            <a:avLst/>
          </a:prstGeom>
        </p:spPr>
        <p:txBody>
          <a:bodyPr wrap="none">
            <a:spAutoFit/>
          </a:bodyPr>
          <a:lstStyle/>
          <a:p>
            <a:r>
              <a:rPr lang="en-US" altLang="zh-CN" sz="2400" dirty="0">
                <a:latin typeface="Microsoft YaHei" charset="-122"/>
                <a:ea typeface="Microsoft YaHei" charset="-122"/>
                <a:cs typeface="Microsoft YaHei" charset="-122"/>
                <a:sym typeface="+mn-ea"/>
              </a:rPr>
              <a:t>Internet</a:t>
            </a:r>
            <a:r>
              <a:rPr lang="zh-CN" altLang="en-US" sz="2400" dirty="0">
                <a:latin typeface="Microsoft YaHei" charset="-122"/>
                <a:ea typeface="Microsoft YaHei" charset="-122"/>
                <a:cs typeface="Microsoft YaHei" charset="-122"/>
                <a:sym typeface="+mn-ea"/>
              </a:rPr>
              <a:t>网络层</a:t>
            </a:r>
            <a:endParaRPr lang="zh-CN" altLang="en-US" sz="2400" dirty="0">
              <a:latin typeface="Microsoft YaHei" charset="-122"/>
              <a:ea typeface="Microsoft YaHei" charset="-122"/>
              <a:cs typeface="Microsoft YaHei" charset="-122"/>
            </a:endParaRPr>
          </a:p>
        </p:txBody>
      </p:sp>
      <p:sp>
        <p:nvSpPr>
          <p:cNvPr id="18" name="矩形 17"/>
          <p:cNvSpPr/>
          <p:nvPr/>
        </p:nvSpPr>
        <p:spPr>
          <a:xfrm>
            <a:off x="2929578" y="2035787"/>
            <a:ext cx="2465740"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a:latin typeface="Microsoft YaHei" charset="-122"/>
                <a:ea typeface="Microsoft YaHei" charset="-122"/>
                <a:cs typeface="Microsoft YaHei" charset="-122"/>
                <a:sym typeface="+mn-ea"/>
              </a:rPr>
              <a:t>编</a:t>
            </a:r>
            <a:r>
              <a:rPr lang="zh-CN" altLang="en-US" sz="2400" dirty="0" smtClean="0">
                <a:latin typeface="Microsoft YaHei" charset="-122"/>
                <a:ea typeface="Microsoft YaHei" charset="-122"/>
                <a:cs typeface="Microsoft YaHei" charset="-122"/>
                <a:sym typeface="+mn-ea"/>
              </a:rPr>
              <a:t>址：</a:t>
            </a:r>
            <a:r>
              <a:rPr lang="en-US" altLang="zh-CN" sz="2400" dirty="0" smtClean="0">
                <a:latin typeface="Microsoft YaHei" charset="-122"/>
                <a:ea typeface="Microsoft YaHei" charset="-122"/>
                <a:cs typeface="Microsoft YaHei" charset="-122"/>
                <a:sym typeface="+mn-ea"/>
              </a:rPr>
              <a:t>32</a:t>
            </a:r>
            <a:r>
              <a:rPr lang="zh-CN" altLang="en-US" sz="2400" dirty="0" smtClean="0">
                <a:latin typeface="Microsoft YaHei" charset="-122"/>
                <a:ea typeface="Microsoft YaHei" charset="-122"/>
                <a:cs typeface="Microsoft YaHei" charset="-122"/>
                <a:sym typeface="+mn-ea"/>
              </a:rPr>
              <a:t>位</a:t>
            </a:r>
            <a:endParaRPr lang="zh-CN" altLang="en-US" sz="2400" dirty="0">
              <a:latin typeface="Microsoft YaHei" charset="-122"/>
              <a:ea typeface="Microsoft YaHei" charset="-122"/>
              <a:cs typeface="Microsoft YaHei" charset="-122"/>
              <a:sym typeface="+mn-ea"/>
            </a:endParaRPr>
          </a:p>
        </p:txBody>
      </p:sp>
      <p:sp>
        <p:nvSpPr>
          <p:cNvPr id="19" name="矩形 18"/>
          <p:cNvSpPr/>
          <p:nvPr/>
        </p:nvSpPr>
        <p:spPr>
          <a:xfrm>
            <a:off x="3004772" y="2753191"/>
            <a:ext cx="3291511" cy="581057"/>
          </a:xfrm>
          <a:prstGeom prst="rect">
            <a:avLst/>
          </a:prstGeom>
        </p:spPr>
        <p:txBody>
          <a:bodyPr wrap="square">
            <a:spAutoFit/>
          </a:bodyPr>
          <a:lstStyle/>
          <a:p>
            <a:pPr>
              <a:lnSpc>
                <a:spcPct val="150000"/>
              </a:lnSpc>
            </a:pPr>
            <a:r>
              <a:rPr lang="zh-CN" altLang="en-US" sz="2400" dirty="0">
                <a:solidFill>
                  <a:srgbClr val="FF0000"/>
                </a:solidFill>
                <a:latin typeface="Microsoft YaHei" charset="-122"/>
                <a:ea typeface="Microsoft YaHei" charset="-122"/>
                <a:cs typeface="Microsoft YaHei" charset="-122"/>
                <a:sym typeface="+mn-ea"/>
              </a:rPr>
              <a:t>动态主机配置</a:t>
            </a:r>
            <a:r>
              <a:rPr lang="zh-CN" altLang="en-US" sz="2400" dirty="0" smtClean="0">
                <a:solidFill>
                  <a:srgbClr val="FF0000"/>
                </a:solidFill>
                <a:latin typeface="Microsoft YaHei" charset="-122"/>
                <a:ea typeface="Microsoft YaHei" charset="-122"/>
                <a:cs typeface="Microsoft YaHei" charset="-122"/>
                <a:sym typeface="+mn-ea"/>
              </a:rPr>
              <a:t>协议</a:t>
            </a:r>
            <a:endParaRPr lang="zh-CN" altLang="en-US" sz="2400" dirty="0">
              <a:solidFill>
                <a:srgbClr val="FF0000"/>
              </a:solidFill>
              <a:latin typeface="Microsoft YaHei" charset="-122"/>
              <a:ea typeface="Microsoft YaHei" charset="-122"/>
              <a:cs typeface="Microsoft YaHei" charset="-122"/>
              <a:sym typeface="+mn-ea"/>
            </a:endParaRPr>
          </a:p>
        </p:txBody>
      </p:sp>
      <p:sp>
        <p:nvSpPr>
          <p:cNvPr id="21" name="矩形 20"/>
          <p:cNvSpPr/>
          <p:nvPr/>
        </p:nvSpPr>
        <p:spPr>
          <a:xfrm>
            <a:off x="3004772" y="4109528"/>
            <a:ext cx="968535"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ICMP</a:t>
            </a:r>
          </a:p>
        </p:txBody>
      </p:sp>
      <p:sp>
        <p:nvSpPr>
          <p:cNvPr id="22" name="矩形 21"/>
          <p:cNvSpPr/>
          <p:nvPr/>
        </p:nvSpPr>
        <p:spPr>
          <a:xfrm>
            <a:off x="2970906" y="4779532"/>
            <a:ext cx="805029"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IPv6</a:t>
            </a:r>
          </a:p>
        </p:txBody>
      </p:sp>
      <p:sp>
        <p:nvSpPr>
          <p:cNvPr id="23" name="矩形 22"/>
          <p:cNvSpPr/>
          <p:nvPr/>
        </p:nvSpPr>
        <p:spPr>
          <a:xfrm>
            <a:off x="2970906" y="3384034"/>
            <a:ext cx="3291511" cy="581057"/>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sym typeface="+mn-ea"/>
              </a:rPr>
              <a:t>网络地址转换</a:t>
            </a:r>
            <a:endParaRPr lang="zh-CN" altLang="en-US" sz="2400" dirty="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726092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226676" y="2461430"/>
            <a:ext cx="11629966"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当组织分配到一个网络地址块后，就可以为该组织内的主机和路由器接口分配</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    静态</a:t>
            </a:r>
            <a:r>
              <a:rPr lang="zh-CN" altLang="en-US" sz="2400" dirty="0">
                <a:latin typeface="微软雅黑" panose="020B0503020204020204" charset="-122"/>
                <a:ea typeface="微软雅黑" panose="020B0503020204020204" charset="-122"/>
                <a:cs typeface="微软雅黑" panose="020B0503020204020204" charset="-122"/>
              </a:rPr>
              <a:t>分配：手动</a:t>
            </a:r>
            <a:r>
              <a:rPr lang="zh-CN" altLang="en-US" sz="2400" dirty="0" smtClean="0">
                <a:latin typeface="微软雅黑" panose="020B0503020204020204" charset="-122"/>
                <a:ea typeface="微软雅黑" panose="020B0503020204020204" charset="-122"/>
                <a:cs typeface="微软雅黑" panose="020B0503020204020204" charset="-122"/>
              </a:rPr>
              <a:t>配置。</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    动态</a:t>
            </a:r>
            <a:r>
              <a:rPr lang="zh-CN" altLang="en-US" sz="2400" dirty="0">
                <a:latin typeface="微软雅黑" panose="020B0503020204020204" charset="-122"/>
                <a:ea typeface="微软雅黑" panose="020B0503020204020204" charset="-122"/>
                <a:cs typeface="微软雅黑" panose="020B0503020204020204" charset="-122"/>
              </a:rPr>
              <a:t>分配：</a:t>
            </a:r>
            <a:r>
              <a:rPr lang="zh-CN" altLang="en-US" sz="2400" b="1" dirty="0">
                <a:latin typeface="微软雅黑" panose="020B0503020204020204" charset="-122"/>
                <a:ea typeface="微软雅黑" panose="020B0503020204020204" charset="-122"/>
                <a:cs typeface="微软雅黑" panose="020B0503020204020204" charset="-122"/>
              </a:rPr>
              <a:t>动态主机配置</a:t>
            </a:r>
            <a:r>
              <a:rPr lang="zh-CN" altLang="en-US" sz="2400" b="1" dirty="0" smtClean="0">
                <a:latin typeface="微软雅黑" panose="020B0503020204020204" charset="-122"/>
                <a:ea typeface="微软雅黑" panose="020B0503020204020204" charset="-122"/>
                <a:cs typeface="微软雅黑" panose="020B0503020204020204" charset="-122"/>
              </a:rPr>
              <a:t>协议</a:t>
            </a:r>
            <a:r>
              <a:rPr lang="zh-CN" altLang="en-US" sz="2400" dirty="0" smtClean="0">
                <a:latin typeface="微软雅黑" panose="020B0503020204020204" charset="-122"/>
                <a:ea typeface="微软雅黑" panose="020B0503020204020204" charset="-122"/>
                <a:cs typeface="微软雅黑" panose="020B0503020204020204" charset="-122"/>
              </a:rPr>
              <a:t>来</a:t>
            </a:r>
            <a:r>
              <a:rPr lang="zh-CN" altLang="en-US" sz="2400" dirty="0">
                <a:latin typeface="微软雅黑" panose="020B0503020204020204" charset="-122"/>
                <a:ea typeface="微软雅黑" panose="020B0503020204020204" charset="-122"/>
                <a:cs typeface="微软雅黑" panose="020B0503020204020204" charset="-122"/>
              </a:rPr>
              <a:t>分配</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3" name="左大括号 22"/>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4" name="矩形 2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8"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1303810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363705" y="1601214"/>
            <a:ext cx="10060305"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一、动态</a:t>
            </a:r>
            <a:r>
              <a:rPr lang="zh-CN" altLang="en-US" sz="2400" dirty="0">
                <a:latin typeface="微软雅黑" panose="020B0503020204020204" charset="-122"/>
                <a:ea typeface="微软雅黑" panose="020B0503020204020204" charset="-122"/>
                <a:cs typeface="微软雅黑" panose="020B0503020204020204" charset="-122"/>
              </a:rPr>
              <a:t>主机配置</a:t>
            </a:r>
            <a:r>
              <a:rPr lang="zh-CN" altLang="en-US" sz="2400" dirty="0" smtClean="0">
                <a:latin typeface="微软雅黑" panose="020B0503020204020204" charset="-122"/>
                <a:ea typeface="微软雅黑" panose="020B0503020204020204" charset="-122"/>
                <a:cs typeface="微软雅黑" panose="020B0503020204020204" charset="-122"/>
              </a:rPr>
              <a:t>协议</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a:t>Dynamic Host Configuration Protocol </a:t>
            </a:r>
            <a:r>
              <a:rPr lang="zh-CN" altLang="en-US" sz="2400" dirty="0" smtClean="0"/>
              <a:t>，</a:t>
            </a:r>
            <a:r>
              <a:rPr lang="en-US" altLang="zh-CN" sz="2400" dirty="0" smtClean="0">
                <a:latin typeface="微软雅黑" panose="020B0503020204020204" charset="-122"/>
                <a:ea typeface="微软雅黑" panose="020B0503020204020204" charset="-122"/>
                <a:cs typeface="微软雅黑" panose="020B0503020204020204" charset="-122"/>
              </a:rPr>
              <a:t>DHCP)</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a:latin typeface="微软雅黑" panose="020B0503020204020204" charset="-122"/>
                <a:ea typeface="微软雅黑" panose="020B0503020204020204" charset="-122"/>
                <a:cs typeface="微软雅黑" panose="020B0503020204020204" charset="-122"/>
              </a:rPr>
              <a:t>服务器端口号</a:t>
            </a:r>
            <a:r>
              <a:rPr lang="en-US" altLang="zh-CN" sz="2400" dirty="0">
                <a:latin typeface="微软雅黑" panose="020B0503020204020204" charset="-122"/>
                <a:ea typeface="微软雅黑" panose="020B0503020204020204" charset="-122"/>
                <a:cs typeface="微软雅黑" panose="020B0503020204020204" charset="-122"/>
              </a:rPr>
              <a:t>67</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       </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客户端口号</a:t>
            </a:r>
            <a:r>
              <a:rPr lang="en-US" altLang="zh-CN" sz="2400" dirty="0">
                <a:latin typeface="微软雅黑" panose="020B0503020204020204" charset="-122"/>
                <a:ea typeface="微软雅黑" panose="020B0503020204020204" charset="-122"/>
                <a:cs typeface="微软雅黑" panose="020B0503020204020204" charset="-122"/>
                <a:sym typeface="+mn-ea"/>
              </a:rPr>
              <a:t>68</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31" name="矩形 30"/>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2" name="文本框 31"/>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605496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363705" y="1601214"/>
            <a:ext cx="1006030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smtClean="0">
                <a:latin typeface="微软雅黑" panose="020B0503020204020204" charset="-122"/>
                <a:ea typeface="微软雅黑" panose="020B0503020204020204" charset="-122"/>
                <a:cs typeface="微软雅黑" panose="020B0503020204020204" charset="-122"/>
              </a:rPr>
              <a:t>工作过程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5146" y="3049792"/>
            <a:ext cx="951965" cy="951965"/>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5147" y="4280977"/>
            <a:ext cx="951965" cy="951965"/>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2065" y="4247990"/>
            <a:ext cx="951965" cy="951965"/>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100" y="5573047"/>
            <a:ext cx="951965" cy="951965"/>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3181" y="5573047"/>
            <a:ext cx="951965" cy="951965"/>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216" y="4280977"/>
            <a:ext cx="951965" cy="951965"/>
          </a:xfrm>
          <a:prstGeom prst="rect">
            <a:avLst/>
          </a:prstGeom>
        </p:spPr>
      </p:pic>
      <p:sp>
        <p:nvSpPr>
          <p:cNvPr id="20" name="左大括号 1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31" name="矩形 30"/>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2" name="文本框 31"/>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标注 1"/>
          <p:cNvSpPr/>
          <p:nvPr/>
        </p:nvSpPr>
        <p:spPr>
          <a:xfrm>
            <a:off x="4588933" y="2658533"/>
            <a:ext cx="2099734" cy="745067"/>
          </a:xfrm>
          <a:prstGeom prst="wedgeRectCallout">
            <a:avLst>
              <a:gd name="adj1" fmla="val 98383"/>
              <a:gd name="adj2" fmla="val 17840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smtClean="0">
                <a:latin typeface="Microsoft YaHei" charset="-122"/>
                <a:ea typeface="Microsoft YaHei" charset="-122"/>
                <a:cs typeface="Microsoft YaHei" charset="-122"/>
              </a:rPr>
              <a:t>DHCP</a:t>
            </a:r>
            <a:r>
              <a:rPr kumimoji="1" lang="zh-CN" altLang="en-US" sz="2400" dirty="0" smtClean="0">
                <a:latin typeface="Microsoft YaHei" charset="-122"/>
                <a:ea typeface="Microsoft YaHei" charset="-122"/>
                <a:cs typeface="Microsoft YaHei" charset="-122"/>
              </a:rPr>
              <a:t>服务器</a:t>
            </a:r>
            <a:endParaRPr kumimoji="1" lang="zh-CN" altLang="en-US" sz="2400" dirty="0">
              <a:latin typeface="Microsoft YaHei" charset="-122"/>
              <a:ea typeface="Microsoft YaHei" charset="-122"/>
              <a:cs typeface="Microsoft YaHei" charset="-122"/>
            </a:endParaRPr>
          </a:p>
        </p:txBody>
      </p:sp>
      <p:sp>
        <p:nvSpPr>
          <p:cNvPr id="14" name="矩形标注 13"/>
          <p:cNvSpPr/>
          <p:nvPr/>
        </p:nvSpPr>
        <p:spPr>
          <a:xfrm>
            <a:off x="6190147" y="1302802"/>
            <a:ext cx="2099734" cy="745067"/>
          </a:xfrm>
          <a:prstGeom prst="wedgeRectCallout">
            <a:avLst>
              <a:gd name="adj1" fmla="val 91125"/>
              <a:gd name="adj2" fmla="val 35340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smtClean="0">
                <a:latin typeface="Microsoft YaHei" charset="-122"/>
                <a:ea typeface="Microsoft YaHei" charset="-122"/>
                <a:cs typeface="Microsoft YaHei" charset="-122"/>
              </a:rPr>
              <a:t>新主机</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189643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5146" y="3049792"/>
            <a:ext cx="951965" cy="951965"/>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5147" y="4280977"/>
            <a:ext cx="951965" cy="951965"/>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2065" y="4247990"/>
            <a:ext cx="951965" cy="951965"/>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100" y="5573047"/>
            <a:ext cx="951965" cy="951965"/>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3181" y="5573047"/>
            <a:ext cx="951965" cy="951965"/>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216" y="4280977"/>
            <a:ext cx="951965" cy="951965"/>
          </a:xfrm>
          <a:prstGeom prst="rect">
            <a:avLst/>
          </a:prstGeom>
        </p:spPr>
      </p:pic>
      <p:cxnSp>
        <p:nvCxnSpPr>
          <p:cNvPr id="29" name="直线箭头连接符 28"/>
          <p:cNvCxnSpPr>
            <a:stCxn id="24" idx="0"/>
            <a:endCxn id="23" idx="2"/>
          </p:cNvCxnSpPr>
          <p:nvPr/>
        </p:nvCxnSpPr>
        <p:spPr>
          <a:xfrm flipH="1" flipV="1">
            <a:off x="9621129" y="4001757"/>
            <a:ext cx="1" cy="2792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24" idx="1"/>
            <a:endCxn id="28" idx="3"/>
          </p:cNvCxnSpPr>
          <p:nvPr/>
        </p:nvCxnSpPr>
        <p:spPr>
          <a:xfrm flipH="1">
            <a:off x="8193181" y="4756960"/>
            <a:ext cx="95196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24" idx="2"/>
            <a:endCxn id="27" idx="0"/>
          </p:cNvCxnSpPr>
          <p:nvPr/>
        </p:nvCxnSpPr>
        <p:spPr>
          <a:xfrm flipH="1">
            <a:off x="8669164" y="5232942"/>
            <a:ext cx="951966" cy="340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stCxn id="24" idx="2"/>
            <a:endCxn id="26" idx="0"/>
          </p:cNvCxnSpPr>
          <p:nvPr/>
        </p:nvCxnSpPr>
        <p:spPr>
          <a:xfrm>
            <a:off x="9621130" y="5232942"/>
            <a:ext cx="1194953" cy="340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24" idx="3"/>
            <a:endCxn id="25" idx="1"/>
          </p:cNvCxnSpPr>
          <p:nvPr/>
        </p:nvCxnSpPr>
        <p:spPr>
          <a:xfrm flipV="1">
            <a:off x="10097112" y="4723973"/>
            <a:ext cx="1194953" cy="32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左大括号 33"/>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37" name="矩形 36"/>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8" name="文本框 3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40" name="文本框 39"/>
          <p:cNvSpPr txBox="1"/>
          <p:nvPr/>
        </p:nvSpPr>
        <p:spPr>
          <a:xfrm>
            <a:off x="363705" y="2630007"/>
            <a:ext cx="727456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第一步：</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a:latin typeface="微软雅黑" panose="020B0503020204020204" charset="-122"/>
                <a:ea typeface="微软雅黑" panose="020B0503020204020204" charset="-122"/>
                <a:cs typeface="微软雅黑" panose="020B0503020204020204" charset="-122"/>
              </a:rPr>
              <a:t>服务器发现：广播</a:t>
            </a:r>
            <a:r>
              <a:rPr lang="zh-CN" altLang="en-US" sz="2400" dirty="0" smtClean="0">
                <a:latin typeface="微软雅黑" panose="020B0503020204020204" charset="-122"/>
                <a:ea typeface="微软雅黑" panose="020B0503020204020204" charset="-122"/>
                <a:cs typeface="微软雅黑" panose="020B0503020204020204" charset="-122"/>
              </a:rPr>
              <a:t>方式</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1" name="文本框 40"/>
          <p:cNvSpPr txBox="1"/>
          <p:nvPr/>
        </p:nvSpPr>
        <p:spPr>
          <a:xfrm>
            <a:off x="363705" y="1601214"/>
            <a:ext cx="1006030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smtClean="0">
                <a:latin typeface="微软雅黑" panose="020B0503020204020204" charset="-122"/>
                <a:ea typeface="微软雅黑" panose="020B0503020204020204" charset="-122"/>
                <a:cs typeface="微软雅黑" panose="020B0503020204020204" charset="-122"/>
              </a:rPr>
              <a:t>工作过程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smtClean="0">
                <a:latin typeface="微软雅黑" panose="020B0503020204020204" charset="-122"/>
                <a:ea typeface="微软雅黑" panose="020B0503020204020204" charset="-122"/>
                <a:cs typeface="微软雅黑" panose="020B0503020204020204" charset="-122"/>
              </a:rPr>
              <a:t>选择、填空</a:t>
            </a:r>
            <a:r>
              <a:rPr lang="en-US" altLang="zh-CN" sz="240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6773102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335" y="1953847"/>
            <a:ext cx="951965" cy="95196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279" y="1953370"/>
            <a:ext cx="951965" cy="951965"/>
          </a:xfrm>
          <a:prstGeom prst="rect">
            <a:avLst/>
          </a:prstGeom>
        </p:spPr>
      </p:pic>
      <p:cxnSp>
        <p:nvCxnSpPr>
          <p:cNvPr id="13" name="直线箭头连接符 12"/>
          <p:cNvCxnSpPr>
            <a:stCxn id="5" idx="2"/>
          </p:cNvCxnSpPr>
          <p:nvPr/>
        </p:nvCxnSpPr>
        <p:spPr>
          <a:xfrm flipH="1">
            <a:off x="4047261" y="2905335"/>
            <a:ext cx="1" cy="39526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2" idx="2"/>
          </p:cNvCxnSpPr>
          <p:nvPr/>
        </p:nvCxnSpPr>
        <p:spPr>
          <a:xfrm>
            <a:off x="8186318" y="2905812"/>
            <a:ext cx="17077" cy="3952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409148" y="2050720"/>
            <a:ext cx="1919965" cy="461665"/>
          </a:xfrm>
          <a:prstGeom prst="rect">
            <a:avLst/>
          </a:prstGeom>
          <a:noFill/>
        </p:spPr>
        <p:txBody>
          <a:bodyPr wrap="square" rtlCol="0">
            <a:spAutoFit/>
          </a:bodyPr>
          <a:lstStyle/>
          <a:p>
            <a:r>
              <a:rPr kumimoji="1" lang="en-US" altLang="zh-CN" sz="2400" dirty="0" smtClean="0"/>
              <a:t>DHCP</a:t>
            </a:r>
            <a:r>
              <a:rPr kumimoji="1" lang="zh-CN" altLang="en-US" sz="2400" dirty="0" smtClean="0"/>
              <a:t>客户</a:t>
            </a:r>
            <a:endParaRPr kumimoji="1" lang="zh-CN" altLang="en-US" sz="2400" dirty="0"/>
          </a:p>
        </p:txBody>
      </p:sp>
      <p:sp>
        <p:nvSpPr>
          <p:cNvPr id="36" name="文本框 35"/>
          <p:cNvSpPr txBox="1"/>
          <p:nvPr/>
        </p:nvSpPr>
        <p:spPr>
          <a:xfrm>
            <a:off x="8742513" y="2117961"/>
            <a:ext cx="2267513" cy="461665"/>
          </a:xfrm>
          <a:prstGeom prst="rect">
            <a:avLst/>
          </a:prstGeom>
          <a:noFill/>
        </p:spPr>
        <p:txBody>
          <a:bodyPr wrap="square" rtlCol="0">
            <a:spAutoFit/>
          </a:bodyPr>
          <a:lstStyle/>
          <a:p>
            <a:r>
              <a:rPr kumimoji="1" lang="en-US" altLang="zh-CN" sz="2400" dirty="0" smtClean="0"/>
              <a:t>DHCP</a:t>
            </a:r>
            <a:r>
              <a:rPr kumimoji="1" lang="zh-CN" altLang="en-US" sz="2400" dirty="0" smtClean="0"/>
              <a:t>服务器</a:t>
            </a:r>
            <a:endParaRPr kumimoji="1" lang="zh-CN" altLang="en-US" sz="2400" dirty="0"/>
          </a:p>
        </p:txBody>
      </p:sp>
      <p:cxnSp>
        <p:nvCxnSpPr>
          <p:cNvPr id="37" name="直线箭头连接符 36"/>
          <p:cNvCxnSpPr/>
          <p:nvPr/>
        </p:nvCxnSpPr>
        <p:spPr>
          <a:xfrm>
            <a:off x="4056464" y="3163472"/>
            <a:ext cx="4075751" cy="7252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068673" y="2886473"/>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Discover</a:t>
            </a:r>
            <a:endParaRPr kumimoji="1" lang="zh-CN" altLang="en-US" sz="2400" dirty="0"/>
          </a:p>
        </p:txBody>
      </p:sp>
      <p:sp>
        <p:nvSpPr>
          <p:cNvPr id="38" name="矩形标注 37"/>
          <p:cNvSpPr/>
          <p:nvPr/>
        </p:nvSpPr>
        <p:spPr>
          <a:xfrm>
            <a:off x="9556600" y="3163472"/>
            <a:ext cx="1453426" cy="725233"/>
          </a:xfrm>
          <a:prstGeom prst="wedgeRectCallout">
            <a:avLst>
              <a:gd name="adj1" fmla="val -197923"/>
              <a:gd name="adj2" fmla="val -49574"/>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smtClean="0"/>
              <a:t>广播</a:t>
            </a:r>
            <a:endParaRPr kumimoji="1" lang="zh-CN" altLang="en-US" sz="2400"/>
          </a:p>
        </p:txBody>
      </p:sp>
      <p:sp>
        <p:nvSpPr>
          <p:cNvPr id="22" name="左大括号 21"/>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3" name="矩形 22"/>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4" name="矩形 23"/>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5146" y="3049792"/>
            <a:ext cx="951965" cy="951965"/>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5147" y="4280977"/>
            <a:ext cx="951965" cy="951965"/>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2065" y="4247990"/>
            <a:ext cx="951965" cy="951965"/>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100" y="5573047"/>
            <a:ext cx="951965" cy="951965"/>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3181" y="5573047"/>
            <a:ext cx="951965" cy="951965"/>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216" y="4280977"/>
            <a:ext cx="951965" cy="951965"/>
          </a:xfrm>
          <a:prstGeom prst="rect">
            <a:avLst/>
          </a:prstGeom>
        </p:spPr>
      </p:pic>
      <p:cxnSp>
        <p:nvCxnSpPr>
          <p:cNvPr id="29" name="直线箭头连接符 28"/>
          <p:cNvCxnSpPr/>
          <p:nvPr/>
        </p:nvCxnSpPr>
        <p:spPr>
          <a:xfrm rot="10800000" flipH="1" flipV="1">
            <a:off x="9621129" y="4001757"/>
            <a:ext cx="1" cy="2792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rot="10800000" flipH="1">
            <a:off x="8193181" y="4756960"/>
            <a:ext cx="95196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rot="10800000" flipH="1">
            <a:off x="8669164" y="5232942"/>
            <a:ext cx="951966" cy="340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rot="10800000">
            <a:off x="9621130" y="5232942"/>
            <a:ext cx="1194953" cy="340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rot="10800000" flipV="1">
            <a:off x="10097112" y="4723973"/>
            <a:ext cx="1194953" cy="32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37" name="矩形 36"/>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8" name="文本框 3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9" name="文本框 38"/>
          <p:cNvSpPr txBox="1"/>
          <p:nvPr/>
        </p:nvSpPr>
        <p:spPr>
          <a:xfrm>
            <a:off x="363705" y="2630007"/>
            <a:ext cx="7274560" cy="1200329"/>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第一步：</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a:latin typeface="微软雅黑" panose="020B0503020204020204" charset="-122"/>
                <a:ea typeface="微软雅黑" panose="020B0503020204020204" charset="-122"/>
                <a:cs typeface="微软雅黑" panose="020B0503020204020204" charset="-122"/>
              </a:rPr>
              <a:t>服务器发现：广播方式</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第二步：</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服务器提供：广播</a:t>
            </a:r>
            <a:r>
              <a:rPr lang="zh-CN" altLang="en-US" sz="2400" dirty="0" smtClean="0">
                <a:latin typeface="微软雅黑" panose="020B0503020204020204" charset="-122"/>
                <a:ea typeface="微软雅黑" panose="020B0503020204020204" charset="-122"/>
                <a:cs typeface="微软雅黑" panose="020B0503020204020204" charset="-122"/>
                <a:sym typeface="+mn-ea"/>
              </a:rPr>
              <a:t>方式</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41" name="文本框 40"/>
          <p:cNvSpPr txBox="1"/>
          <p:nvPr/>
        </p:nvSpPr>
        <p:spPr>
          <a:xfrm>
            <a:off x="363705" y="1601214"/>
            <a:ext cx="1006030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smtClean="0">
                <a:latin typeface="微软雅黑" panose="020B0503020204020204" charset="-122"/>
                <a:ea typeface="微软雅黑" panose="020B0503020204020204" charset="-122"/>
                <a:cs typeface="微软雅黑" panose="020B0503020204020204" charset="-122"/>
              </a:rPr>
              <a:t>工作过程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smtClean="0">
                <a:latin typeface="微软雅黑" panose="020B0503020204020204" charset="-122"/>
                <a:ea typeface="微软雅黑" panose="020B0503020204020204" charset="-122"/>
                <a:cs typeface="微软雅黑" panose="020B0503020204020204" charset="-122"/>
              </a:rPr>
              <a:t>选择、填空</a:t>
            </a:r>
            <a:r>
              <a:rPr lang="en-US" altLang="zh-CN" sz="240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8354839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335" y="1953847"/>
            <a:ext cx="951965" cy="95196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279" y="1953370"/>
            <a:ext cx="951965" cy="951965"/>
          </a:xfrm>
          <a:prstGeom prst="rect">
            <a:avLst/>
          </a:prstGeom>
        </p:spPr>
      </p:pic>
      <p:cxnSp>
        <p:nvCxnSpPr>
          <p:cNvPr id="13" name="直线箭头连接符 12"/>
          <p:cNvCxnSpPr>
            <a:stCxn id="5" idx="2"/>
          </p:cNvCxnSpPr>
          <p:nvPr/>
        </p:nvCxnSpPr>
        <p:spPr>
          <a:xfrm flipH="1">
            <a:off x="4047261" y="2905335"/>
            <a:ext cx="1" cy="39526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2" idx="2"/>
          </p:cNvCxnSpPr>
          <p:nvPr/>
        </p:nvCxnSpPr>
        <p:spPr>
          <a:xfrm>
            <a:off x="8186318" y="2905812"/>
            <a:ext cx="17077" cy="3952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8742513" y="2117961"/>
            <a:ext cx="2267513" cy="461665"/>
          </a:xfrm>
          <a:prstGeom prst="rect">
            <a:avLst/>
          </a:prstGeom>
          <a:noFill/>
        </p:spPr>
        <p:txBody>
          <a:bodyPr wrap="square" rtlCol="0">
            <a:spAutoFit/>
          </a:bodyPr>
          <a:lstStyle/>
          <a:p>
            <a:r>
              <a:rPr kumimoji="1" lang="en-US" altLang="zh-CN" sz="2400" dirty="0" smtClean="0"/>
              <a:t>DHCP</a:t>
            </a:r>
            <a:r>
              <a:rPr kumimoji="1" lang="zh-CN" altLang="en-US" sz="2400" dirty="0" smtClean="0"/>
              <a:t>服务器</a:t>
            </a:r>
            <a:endParaRPr kumimoji="1" lang="zh-CN" altLang="en-US" sz="2400" dirty="0"/>
          </a:p>
        </p:txBody>
      </p:sp>
      <p:cxnSp>
        <p:nvCxnSpPr>
          <p:cNvPr id="37" name="直线箭头连接符 36"/>
          <p:cNvCxnSpPr/>
          <p:nvPr/>
        </p:nvCxnSpPr>
        <p:spPr>
          <a:xfrm>
            <a:off x="4056464" y="3163472"/>
            <a:ext cx="4075751" cy="7252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068673" y="2886473"/>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Discover</a:t>
            </a:r>
            <a:endParaRPr kumimoji="1" lang="zh-CN" altLang="en-US" sz="2400" dirty="0"/>
          </a:p>
        </p:txBody>
      </p:sp>
      <p:sp>
        <p:nvSpPr>
          <p:cNvPr id="38" name="矩形标注 37"/>
          <p:cNvSpPr/>
          <p:nvPr/>
        </p:nvSpPr>
        <p:spPr>
          <a:xfrm>
            <a:off x="9556600" y="3163472"/>
            <a:ext cx="1453426" cy="725233"/>
          </a:xfrm>
          <a:prstGeom prst="wedgeRectCallout">
            <a:avLst>
              <a:gd name="adj1" fmla="val -197923"/>
              <a:gd name="adj2" fmla="val -49574"/>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smtClean="0"/>
              <a:t>广播</a:t>
            </a:r>
            <a:endParaRPr kumimoji="1" lang="zh-CN" altLang="en-US" sz="2400"/>
          </a:p>
        </p:txBody>
      </p:sp>
      <p:cxnSp>
        <p:nvCxnSpPr>
          <p:cNvPr id="47" name="直线箭头连接符 46"/>
          <p:cNvCxnSpPr/>
          <p:nvPr/>
        </p:nvCxnSpPr>
        <p:spPr>
          <a:xfrm flipH="1">
            <a:off x="4047260" y="4036241"/>
            <a:ext cx="4092899" cy="5160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169723" y="3804931"/>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Offer</a:t>
            </a:r>
            <a:endParaRPr kumimoji="1" lang="zh-CN" altLang="en-US" sz="2400" dirty="0"/>
          </a:p>
        </p:txBody>
      </p:sp>
      <p:sp>
        <p:nvSpPr>
          <p:cNvPr id="49" name="矩形标注 48"/>
          <p:cNvSpPr/>
          <p:nvPr/>
        </p:nvSpPr>
        <p:spPr>
          <a:xfrm>
            <a:off x="9578328" y="4145130"/>
            <a:ext cx="1453426" cy="725233"/>
          </a:xfrm>
          <a:prstGeom prst="wedgeRectCallout">
            <a:avLst>
              <a:gd name="adj1" fmla="val -299283"/>
              <a:gd name="adj2" fmla="val -6124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smtClean="0"/>
              <a:t>广播</a:t>
            </a:r>
            <a:endParaRPr kumimoji="1" lang="zh-CN" altLang="en-US" sz="2400"/>
          </a:p>
        </p:txBody>
      </p:sp>
      <p:sp>
        <p:nvSpPr>
          <p:cNvPr id="34" name="文本框 33"/>
          <p:cNvSpPr txBox="1"/>
          <p:nvPr/>
        </p:nvSpPr>
        <p:spPr>
          <a:xfrm>
            <a:off x="1409148" y="2050720"/>
            <a:ext cx="1919965" cy="461665"/>
          </a:xfrm>
          <a:prstGeom prst="rect">
            <a:avLst/>
          </a:prstGeom>
          <a:noFill/>
        </p:spPr>
        <p:txBody>
          <a:bodyPr wrap="square" rtlCol="0">
            <a:spAutoFit/>
          </a:bodyPr>
          <a:lstStyle/>
          <a:p>
            <a:r>
              <a:rPr kumimoji="1" lang="en-US" altLang="zh-CN" sz="2400" dirty="0" smtClean="0"/>
              <a:t>DHCP</a:t>
            </a:r>
            <a:r>
              <a:rPr kumimoji="1" lang="zh-CN" altLang="en-US" sz="2400" dirty="0" smtClean="0"/>
              <a:t>客户</a:t>
            </a:r>
            <a:endParaRPr kumimoji="1" lang="zh-CN" altLang="en-US" sz="2400" dirty="0"/>
          </a:p>
        </p:txBody>
      </p:sp>
      <p:sp>
        <p:nvSpPr>
          <p:cNvPr id="26" name="左大括号 25"/>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7" name="矩形 26"/>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8" name="矩形 27"/>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40" name="文本框 39"/>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9279349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45146" y="3049792"/>
            <a:ext cx="951965" cy="951965"/>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5147" y="4280977"/>
            <a:ext cx="951965" cy="951965"/>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2065" y="4247990"/>
            <a:ext cx="951965" cy="951965"/>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100" y="5573047"/>
            <a:ext cx="951965" cy="951965"/>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3181" y="5573047"/>
            <a:ext cx="951965" cy="951965"/>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216" y="4280977"/>
            <a:ext cx="951965" cy="951965"/>
          </a:xfrm>
          <a:prstGeom prst="rect">
            <a:avLst/>
          </a:prstGeom>
        </p:spPr>
      </p:pic>
      <p:cxnSp>
        <p:nvCxnSpPr>
          <p:cNvPr id="29" name="直线箭头连接符 28"/>
          <p:cNvCxnSpPr/>
          <p:nvPr/>
        </p:nvCxnSpPr>
        <p:spPr>
          <a:xfrm flipH="1" flipV="1">
            <a:off x="9621129" y="4001757"/>
            <a:ext cx="1" cy="27922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H="1">
            <a:off x="8193181" y="4756960"/>
            <a:ext cx="95196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flipH="1">
            <a:off x="8669164" y="5232942"/>
            <a:ext cx="951966" cy="340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9621130" y="5232942"/>
            <a:ext cx="1194953" cy="340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flipV="1">
            <a:off x="10097112" y="4723973"/>
            <a:ext cx="1194953" cy="32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37" name="矩形 36"/>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8" name="文本框 3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9" name="文本框 38"/>
          <p:cNvSpPr txBox="1"/>
          <p:nvPr/>
        </p:nvSpPr>
        <p:spPr>
          <a:xfrm>
            <a:off x="363705" y="2630007"/>
            <a:ext cx="7274560" cy="1754326"/>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第一步：</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a:latin typeface="微软雅黑" panose="020B0503020204020204" charset="-122"/>
                <a:ea typeface="微软雅黑" panose="020B0503020204020204" charset="-122"/>
                <a:cs typeface="微软雅黑" panose="020B0503020204020204" charset="-122"/>
              </a:rPr>
              <a:t>服务器发现：广播方式</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第二步：</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服务器提供：广播方式</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第三步：</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请求：广播</a:t>
            </a:r>
            <a:r>
              <a:rPr lang="zh-CN" altLang="en-US" sz="2400" dirty="0" smtClean="0">
                <a:latin typeface="微软雅黑" panose="020B0503020204020204" charset="-122"/>
                <a:ea typeface="微软雅黑" panose="020B0503020204020204" charset="-122"/>
                <a:cs typeface="微软雅黑" panose="020B0503020204020204" charset="-122"/>
                <a:sym typeface="+mn-ea"/>
              </a:rPr>
              <a:t>方式</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41" name="文本框 40"/>
          <p:cNvSpPr txBox="1"/>
          <p:nvPr/>
        </p:nvSpPr>
        <p:spPr>
          <a:xfrm>
            <a:off x="363705" y="1601214"/>
            <a:ext cx="1006030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smtClean="0">
                <a:latin typeface="微软雅黑" panose="020B0503020204020204" charset="-122"/>
                <a:ea typeface="微软雅黑" panose="020B0503020204020204" charset="-122"/>
                <a:cs typeface="微软雅黑" panose="020B0503020204020204" charset="-122"/>
              </a:rPr>
              <a:t>工作过程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smtClean="0">
                <a:latin typeface="微软雅黑" panose="020B0503020204020204" charset="-122"/>
                <a:ea typeface="微软雅黑" panose="020B0503020204020204" charset="-122"/>
                <a:cs typeface="微软雅黑" panose="020B0503020204020204" charset="-122"/>
              </a:rPr>
              <a:t>选择、填空</a:t>
            </a:r>
            <a:r>
              <a:rPr lang="en-US" altLang="zh-CN" sz="240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7571273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335" y="1953847"/>
            <a:ext cx="951965" cy="95196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279" y="1953370"/>
            <a:ext cx="951965" cy="951965"/>
          </a:xfrm>
          <a:prstGeom prst="rect">
            <a:avLst/>
          </a:prstGeom>
        </p:spPr>
      </p:pic>
      <p:cxnSp>
        <p:nvCxnSpPr>
          <p:cNvPr id="13" name="直线箭头连接符 12"/>
          <p:cNvCxnSpPr>
            <a:stCxn id="5" idx="2"/>
          </p:cNvCxnSpPr>
          <p:nvPr/>
        </p:nvCxnSpPr>
        <p:spPr>
          <a:xfrm flipH="1">
            <a:off x="4047261" y="2905335"/>
            <a:ext cx="1" cy="39526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2" idx="2"/>
          </p:cNvCxnSpPr>
          <p:nvPr/>
        </p:nvCxnSpPr>
        <p:spPr>
          <a:xfrm>
            <a:off x="8186318" y="2905812"/>
            <a:ext cx="17077" cy="3952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81850" y="2050720"/>
            <a:ext cx="1247263" cy="461665"/>
          </a:xfrm>
          <a:prstGeom prst="rect">
            <a:avLst/>
          </a:prstGeom>
          <a:noFill/>
        </p:spPr>
        <p:txBody>
          <a:bodyPr wrap="square" rtlCol="0">
            <a:spAutoFit/>
          </a:bodyPr>
          <a:lstStyle/>
          <a:p>
            <a:r>
              <a:rPr kumimoji="1" lang="zh-CN" altLang="en-US" sz="2400" smtClean="0"/>
              <a:t>新主机</a:t>
            </a:r>
            <a:endParaRPr kumimoji="1" lang="zh-CN" altLang="en-US" sz="2400"/>
          </a:p>
        </p:txBody>
      </p:sp>
      <p:sp>
        <p:nvSpPr>
          <p:cNvPr id="36" name="文本框 35"/>
          <p:cNvSpPr txBox="1"/>
          <p:nvPr/>
        </p:nvSpPr>
        <p:spPr>
          <a:xfrm>
            <a:off x="8742513" y="2117961"/>
            <a:ext cx="2267513" cy="461665"/>
          </a:xfrm>
          <a:prstGeom prst="rect">
            <a:avLst/>
          </a:prstGeom>
          <a:noFill/>
        </p:spPr>
        <p:txBody>
          <a:bodyPr wrap="square" rtlCol="0">
            <a:spAutoFit/>
          </a:bodyPr>
          <a:lstStyle/>
          <a:p>
            <a:r>
              <a:rPr kumimoji="1" lang="en-US" altLang="zh-CN" sz="2400" dirty="0" smtClean="0"/>
              <a:t>DHCP</a:t>
            </a:r>
            <a:r>
              <a:rPr kumimoji="1" lang="zh-CN" altLang="en-US" sz="2400" dirty="0" smtClean="0"/>
              <a:t>服务器</a:t>
            </a:r>
            <a:endParaRPr kumimoji="1" lang="zh-CN" altLang="en-US" sz="2400" dirty="0"/>
          </a:p>
        </p:txBody>
      </p:sp>
      <p:cxnSp>
        <p:nvCxnSpPr>
          <p:cNvPr id="37" name="直线箭头连接符 36"/>
          <p:cNvCxnSpPr/>
          <p:nvPr/>
        </p:nvCxnSpPr>
        <p:spPr>
          <a:xfrm>
            <a:off x="4056464" y="3163472"/>
            <a:ext cx="4075751" cy="7252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068673" y="2886473"/>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Discover</a:t>
            </a:r>
            <a:endParaRPr kumimoji="1" lang="zh-CN" altLang="en-US" sz="2400" dirty="0"/>
          </a:p>
        </p:txBody>
      </p:sp>
      <p:sp>
        <p:nvSpPr>
          <p:cNvPr id="38" name="矩形标注 37"/>
          <p:cNvSpPr/>
          <p:nvPr/>
        </p:nvSpPr>
        <p:spPr>
          <a:xfrm>
            <a:off x="9556600" y="3163472"/>
            <a:ext cx="1453426" cy="725233"/>
          </a:xfrm>
          <a:prstGeom prst="wedgeRectCallout">
            <a:avLst>
              <a:gd name="adj1" fmla="val -197923"/>
              <a:gd name="adj2" fmla="val -49574"/>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smtClean="0"/>
              <a:t>广播</a:t>
            </a:r>
            <a:endParaRPr kumimoji="1" lang="zh-CN" altLang="en-US" sz="2400"/>
          </a:p>
        </p:txBody>
      </p:sp>
      <p:cxnSp>
        <p:nvCxnSpPr>
          <p:cNvPr id="47" name="直线箭头连接符 46"/>
          <p:cNvCxnSpPr/>
          <p:nvPr/>
        </p:nvCxnSpPr>
        <p:spPr>
          <a:xfrm flipH="1">
            <a:off x="4047260" y="4036241"/>
            <a:ext cx="4092899" cy="5160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169723" y="3804931"/>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Offer</a:t>
            </a:r>
            <a:endParaRPr kumimoji="1" lang="zh-CN" altLang="en-US" sz="2400" dirty="0"/>
          </a:p>
        </p:txBody>
      </p:sp>
      <p:sp>
        <p:nvSpPr>
          <p:cNvPr id="49" name="矩形标注 48"/>
          <p:cNvSpPr/>
          <p:nvPr/>
        </p:nvSpPr>
        <p:spPr>
          <a:xfrm>
            <a:off x="9578328" y="4145130"/>
            <a:ext cx="1453426" cy="725233"/>
          </a:xfrm>
          <a:prstGeom prst="wedgeRectCallout">
            <a:avLst>
              <a:gd name="adj1" fmla="val -299283"/>
              <a:gd name="adj2" fmla="val -6124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smtClean="0"/>
              <a:t>广播</a:t>
            </a:r>
            <a:endParaRPr kumimoji="1" lang="zh-CN" altLang="en-US" sz="2400"/>
          </a:p>
        </p:txBody>
      </p:sp>
      <p:cxnSp>
        <p:nvCxnSpPr>
          <p:cNvPr id="50" name="直线箭头连接符 49"/>
          <p:cNvCxnSpPr/>
          <p:nvPr/>
        </p:nvCxnSpPr>
        <p:spPr>
          <a:xfrm>
            <a:off x="4056464" y="4699797"/>
            <a:ext cx="4075751" cy="7252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975080" y="4507935"/>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Request</a:t>
            </a:r>
            <a:endParaRPr kumimoji="1" lang="zh-CN" altLang="en-US" sz="2400" dirty="0"/>
          </a:p>
        </p:txBody>
      </p:sp>
      <p:sp>
        <p:nvSpPr>
          <p:cNvPr id="54" name="矩形标注 53"/>
          <p:cNvSpPr/>
          <p:nvPr/>
        </p:nvSpPr>
        <p:spPr>
          <a:xfrm>
            <a:off x="9561979" y="5062413"/>
            <a:ext cx="1453426" cy="725233"/>
          </a:xfrm>
          <a:prstGeom prst="wedgeRectCallout">
            <a:avLst>
              <a:gd name="adj1" fmla="val -213069"/>
              <a:gd name="adj2" fmla="val -8693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smtClean="0"/>
              <a:t>广播</a:t>
            </a:r>
            <a:endParaRPr kumimoji="1" lang="zh-CN" altLang="en-US" sz="2400"/>
          </a:p>
        </p:txBody>
      </p:sp>
      <p:sp>
        <p:nvSpPr>
          <p:cNvPr id="28" name="左大括号 27"/>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9" name="矩形 38"/>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40" name="矩形 39"/>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41" name="文本框 40"/>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9189896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45146" y="3049792"/>
            <a:ext cx="951965" cy="951965"/>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5147" y="4280977"/>
            <a:ext cx="951965" cy="951965"/>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2065" y="4247990"/>
            <a:ext cx="951965" cy="951965"/>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100" y="5573047"/>
            <a:ext cx="951965" cy="951965"/>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3181" y="5573047"/>
            <a:ext cx="951965" cy="951965"/>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216" y="4280977"/>
            <a:ext cx="951965" cy="951965"/>
          </a:xfrm>
          <a:prstGeom prst="rect">
            <a:avLst/>
          </a:prstGeom>
        </p:spPr>
      </p:pic>
      <p:cxnSp>
        <p:nvCxnSpPr>
          <p:cNvPr id="29" name="直线箭头连接符 28"/>
          <p:cNvCxnSpPr/>
          <p:nvPr/>
        </p:nvCxnSpPr>
        <p:spPr>
          <a:xfrm rot="10800000" flipH="1" flipV="1">
            <a:off x="9621129" y="4001757"/>
            <a:ext cx="1" cy="27922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1" name="矩形 30"/>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32" name="矩形 31"/>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3" name="文本框 32"/>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5" name="文本框 34"/>
          <p:cNvSpPr txBox="1"/>
          <p:nvPr/>
        </p:nvSpPr>
        <p:spPr>
          <a:xfrm>
            <a:off x="363705" y="2630007"/>
            <a:ext cx="7274560" cy="2306955"/>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第一步：</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a:latin typeface="微软雅黑" panose="020B0503020204020204" charset="-122"/>
                <a:ea typeface="微软雅黑" panose="020B0503020204020204" charset="-122"/>
                <a:cs typeface="微软雅黑" panose="020B0503020204020204" charset="-122"/>
              </a:rPr>
              <a:t>服务器发现：广播方式</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第二步：</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服务器提供：广播方式</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第三步：</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请求：广播方式</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第四步：</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确认</a:t>
            </a:r>
          </a:p>
        </p:txBody>
      </p:sp>
      <p:sp>
        <p:nvSpPr>
          <p:cNvPr id="37" name="文本框 36"/>
          <p:cNvSpPr txBox="1"/>
          <p:nvPr/>
        </p:nvSpPr>
        <p:spPr>
          <a:xfrm>
            <a:off x="363705" y="1601214"/>
            <a:ext cx="10060305"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smtClean="0">
                <a:latin typeface="微软雅黑" panose="020B0503020204020204" charset="-122"/>
                <a:ea typeface="微软雅黑" panose="020B0503020204020204" charset="-122"/>
                <a:cs typeface="微软雅黑" panose="020B0503020204020204" charset="-122"/>
              </a:rPr>
              <a:t>工作过程</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smtClean="0">
                <a:latin typeface="微软雅黑" panose="020B0503020204020204" charset="-122"/>
                <a:ea typeface="微软雅黑" panose="020B0503020204020204" charset="-122"/>
                <a:cs typeface="微软雅黑" panose="020B0503020204020204" charset="-122"/>
              </a:rPr>
              <a:t>选择、填空</a:t>
            </a:r>
            <a:r>
              <a:rPr lang="en-US" altLang="zh-CN" sz="240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091062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335" y="1953847"/>
            <a:ext cx="951965" cy="95196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279" y="1953370"/>
            <a:ext cx="951965" cy="951965"/>
          </a:xfrm>
          <a:prstGeom prst="rect">
            <a:avLst/>
          </a:prstGeom>
        </p:spPr>
      </p:pic>
      <p:cxnSp>
        <p:nvCxnSpPr>
          <p:cNvPr id="13" name="直线箭头连接符 12"/>
          <p:cNvCxnSpPr>
            <a:stCxn id="5" idx="2"/>
          </p:cNvCxnSpPr>
          <p:nvPr/>
        </p:nvCxnSpPr>
        <p:spPr>
          <a:xfrm flipH="1">
            <a:off x="4047261" y="2905335"/>
            <a:ext cx="1" cy="39526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2" idx="2"/>
          </p:cNvCxnSpPr>
          <p:nvPr/>
        </p:nvCxnSpPr>
        <p:spPr>
          <a:xfrm>
            <a:off x="8186318" y="2905812"/>
            <a:ext cx="17077" cy="3952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81850" y="2050720"/>
            <a:ext cx="1247263" cy="461665"/>
          </a:xfrm>
          <a:prstGeom prst="rect">
            <a:avLst/>
          </a:prstGeom>
          <a:noFill/>
        </p:spPr>
        <p:txBody>
          <a:bodyPr wrap="square" rtlCol="0">
            <a:spAutoFit/>
          </a:bodyPr>
          <a:lstStyle/>
          <a:p>
            <a:r>
              <a:rPr kumimoji="1" lang="zh-CN" altLang="en-US" sz="2400" smtClean="0"/>
              <a:t>新主机</a:t>
            </a:r>
            <a:endParaRPr kumimoji="1" lang="zh-CN" altLang="en-US" sz="2400"/>
          </a:p>
        </p:txBody>
      </p:sp>
      <p:sp>
        <p:nvSpPr>
          <p:cNvPr id="36" name="文本框 35"/>
          <p:cNvSpPr txBox="1"/>
          <p:nvPr/>
        </p:nvSpPr>
        <p:spPr>
          <a:xfrm>
            <a:off x="8742513" y="2117961"/>
            <a:ext cx="2267513" cy="461665"/>
          </a:xfrm>
          <a:prstGeom prst="rect">
            <a:avLst/>
          </a:prstGeom>
          <a:noFill/>
        </p:spPr>
        <p:txBody>
          <a:bodyPr wrap="square" rtlCol="0">
            <a:spAutoFit/>
          </a:bodyPr>
          <a:lstStyle/>
          <a:p>
            <a:r>
              <a:rPr kumimoji="1" lang="en-US" altLang="zh-CN" sz="2400" dirty="0" smtClean="0"/>
              <a:t>DHCP</a:t>
            </a:r>
            <a:r>
              <a:rPr kumimoji="1" lang="zh-CN" altLang="en-US" sz="2400" dirty="0" smtClean="0"/>
              <a:t>服务器</a:t>
            </a:r>
            <a:endParaRPr kumimoji="1" lang="zh-CN" altLang="en-US" sz="2400" dirty="0"/>
          </a:p>
        </p:txBody>
      </p:sp>
      <p:cxnSp>
        <p:nvCxnSpPr>
          <p:cNvPr id="37" name="直线箭头连接符 36"/>
          <p:cNvCxnSpPr/>
          <p:nvPr/>
        </p:nvCxnSpPr>
        <p:spPr>
          <a:xfrm>
            <a:off x="4056464" y="3163472"/>
            <a:ext cx="4075751" cy="7252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068673" y="2886473"/>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Discover</a:t>
            </a:r>
            <a:endParaRPr kumimoji="1" lang="zh-CN" altLang="en-US" sz="2400" dirty="0"/>
          </a:p>
        </p:txBody>
      </p:sp>
      <p:sp>
        <p:nvSpPr>
          <p:cNvPr id="38" name="矩形标注 37"/>
          <p:cNvSpPr/>
          <p:nvPr/>
        </p:nvSpPr>
        <p:spPr>
          <a:xfrm>
            <a:off x="9556600" y="3163472"/>
            <a:ext cx="1453426" cy="725233"/>
          </a:xfrm>
          <a:prstGeom prst="wedgeRectCallout">
            <a:avLst>
              <a:gd name="adj1" fmla="val -197923"/>
              <a:gd name="adj2" fmla="val -49574"/>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smtClean="0"/>
              <a:t>广播</a:t>
            </a:r>
            <a:endParaRPr kumimoji="1" lang="zh-CN" altLang="en-US" sz="2400"/>
          </a:p>
        </p:txBody>
      </p:sp>
      <p:cxnSp>
        <p:nvCxnSpPr>
          <p:cNvPr id="47" name="直线箭头连接符 46"/>
          <p:cNvCxnSpPr/>
          <p:nvPr/>
        </p:nvCxnSpPr>
        <p:spPr>
          <a:xfrm flipH="1">
            <a:off x="4047260" y="4036241"/>
            <a:ext cx="4092899" cy="5160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169723" y="3804931"/>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Offer</a:t>
            </a:r>
            <a:endParaRPr kumimoji="1" lang="zh-CN" altLang="en-US" sz="2400" dirty="0"/>
          </a:p>
        </p:txBody>
      </p:sp>
      <p:sp>
        <p:nvSpPr>
          <p:cNvPr id="49" name="矩形标注 48"/>
          <p:cNvSpPr/>
          <p:nvPr/>
        </p:nvSpPr>
        <p:spPr>
          <a:xfrm>
            <a:off x="9578328" y="4145130"/>
            <a:ext cx="1453426" cy="725233"/>
          </a:xfrm>
          <a:prstGeom prst="wedgeRectCallout">
            <a:avLst>
              <a:gd name="adj1" fmla="val -299283"/>
              <a:gd name="adj2" fmla="val -6124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smtClean="0"/>
              <a:t>广播</a:t>
            </a:r>
            <a:endParaRPr kumimoji="1" lang="zh-CN" altLang="en-US" sz="2400"/>
          </a:p>
        </p:txBody>
      </p:sp>
      <p:cxnSp>
        <p:nvCxnSpPr>
          <p:cNvPr id="50" name="直线箭头连接符 49"/>
          <p:cNvCxnSpPr/>
          <p:nvPr/>
        </p:nvCxnSpPr>
        <p:spPr>
          <a:xfrm>
            <a:off x="4056464" y="4699797"/>
            <a:ext cx="4075751" cy="7252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975080" y="4507935"/>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Request</a:t>
            </a:r>
            <a:endParaRPr kumimoji="1" lang="zh-CN" altLang="en-US" sz="2400" dirty="0"/>
          </a:p>
        </p:txBody>
      </p:sp>
      <p:cxnSp>
        <p:nvCxnSpPr>
          <p:cNvPr id="52" name="直线箭头连接符 51"/>
          <p:cNvCxnSpPr/>
          <p:nvPr/>
        </p:nvCxnSpPr>
        <p:spPr>
          <a:xfrm flipH="1">
            <a:off x="4039316" y="5658941"/>
            <a:ext cx="4092899" cy="5160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093421" y="5441294"/>
            <a:ext cx="2641662" cy="461665"/>
          </a:xfrm>
          <a:prstGeom prst="rect">
            <a:avLst/>
          </a:prstGeom>
          <a:noFill/>
        </p:spPr>
        <p:txBody>
          <a:bodyPr wrap="square" rtlCol="0">
            <a:spAutoFit/>
          </a:bodyPr>
          <a:lstStyle/>
          <a:p>
            <a:r>
              <a:rPr kumimoji="1" lang="en-US" altLang="zh-CN" sz="2400" dirty="0" smtClean="0"/>
              <a:t>DHCP</a:t>
            </a:r>
            <a:r>
              <a:rPr kumimoji="1" lang="zh-CN" altLang="en-US" sz="2400" dirty="0" smtClean="0"/>
              <a:t> </a:t>
            </a:r>
            <a:r>
              <a:rPr kumimoji="1" lang="en-US" altLang="zh-CN" sz="2400" dirty="0" smtClean="0"/>
              <a:t>ACK</a:t>
            </a:r>
            <a:endParaRPr kumimoji="1" lang="zh-CN" altLang="en-US" sz="2400" dirty="0"/>
          </a:p>
        </p:txBody>
      </p:sp>
      <p:sp>
        <p:nvSpPr>
          <p:cNvPr id="54" name="矩形标注 53"/>
          <p:cNvSpPr/>
          <p:nvPr/>
        </p:nvSpPr>
        <p:spPr>
          <a:xfrm>
            <a:off x="9561979" y="5062413"/>
            <a:ext cx="1453426" cy="725233"/>
          </a:xfrm>
          <a:prstGeom prst="wedgeRectCallout">
            <a:avLst>
              <a:gd name="adj1" fmla="val -213069"/>
              <a:gd name="adj2" fmla="val -8693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smtClean="0"/>
              <a:t>广播</a:t>
            </a:r>
            <a:endParaRPr kumimoji="1" lang="zh-CN" altLang="en-US" sz="2400"/>
          </a:p>
        </p:txBody>
      </p:sp>
      <p:sp>
        <p:nvSpPr>
          <p:cNvPr id="39" name="左大括号 38"/>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40" name="矩形 3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动态主机配置</a:t>
            </a:r>
            <a:r>
              <a:rPr lang="zh-CN" altLang="en-US" sz="1600" dirty="0" smtClean="0">
                <a:solidFill>
                  <a:srgbClr val="FF0000"/>
                </a:solidFill>
                <a:latin typeface="Microsoft YaHei" charset="-122"/>
                <a:ea typeface="Microsoft YaHei" charset="-122"/>
                <a:cs typeface="Microsoft YaHei" charset="-122"/>
                <a:sym typeface="+mn-ea"/>
              </a:rPr>
              <a:t>协议</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41" name="矩形 40"/>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42" name="文本框 41"/>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4.5.3</a:t>
            </a:r>
            <a:r>
              <a:rPr lang="zh-CN" altLang="en-US" sz="2400" b="0" dirty="0" smtClean="0">
                <a:solidFill>
                  <a:schemeClr val="tx1"/>
                </a:solidFill>
                <a:latin typeface="Microsoft YaHei" charset="-122"/>
                <a:ea typeface="Microsoft YaHei" charset="-122"/>
                <a:cs typeface="Microsoft YaHei" charset="-122"/>
                <a:sym typeface="+mn-ea"/>
              </a:rPr>
              <a:t> 动态主机配置协议</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78058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TextBox 5"/>
          <p:cNvSpPr txBox="1"/>
          <p:nvPr/>
        </p:nvSpPr>
        <p:spPr>
          <a:xfrm>
            <a:off x="363705" y="2056388"/>
            <a:ext cx="10541362" cy="1200329"/>
          </a:xfrm>
          <a:prstGeom prst="rect">
            <a:avLst/>
          </a:prstGeom>
          <a:noFill/>
        </p:spPr>
        <p:txBody>
          <a:bodyPr wrap="square" rtlCol="0">
            <a:spAutoFit/>
          </a:bodyPr>
          <a:lstStyle/>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子网化</a:t>
            </a:r>
            <a:r>
              <a:rPr lang="zh-CN" altLang="en-US" sz="2400" dirty="0">
                <a:latin typeface="微软雅黑" panose="020B0503020204020204" charset="-122"/>
                <a:ea typeface="微软雅黑" panose="020B0503020204020204" charset="-122"/>
                <a:cs typeface="微软雅黑" panose="020B0503020204020204" charset="-122"/>
              </a:rPr>
              <a:t>：将一个</a:t>
            </a:r>
            <a:r>
              <a:rPr lang="zh-CN" altLang="en-US" sz="2400" b="1" dirty="0">
                <a:latin typeface="微软雅黑" panose="020B0503020204020204" charset="-122"/>
                <a:ea typeface="微软雅黑" panose="020B0503020204020204" charset="-122"/>
                <a:cs typeface="微软雅黑" panose="020B0503020204020204" charset="-122"/>
              </a:rPr>
              <a:t>较大的子网</a:t>
            </a:r>
            <a:r>
              <a:rPr lang="zh-CN" altLang="en-US" sz="2400" dirty="0">
                <a:latin typeface="微软雅黑" panose="020B0503020204020204" charset="-122"/>
                <a:ea typeface="微软雅黑" panose="020B0503020204020204" charset="-122"/>
                <a:cs typeface="微软雅黑" panose="020B0503020204020204" charset="-122"/>
              </a:rPr>
              <a:t>划分为多个</a:t>
            </a:r>
            <a:r>
              <a:rPr lang="zh-CN" altLang="en-US" sz="2400" b="1" dirty="0">
                <a:latin typeface="微软雅黑" panose="020B0503020204020204" charset="-122"/>
                <a:ea typeface="微软雅黑" panose="020B0503020204020204" charset="-122"/>
                <a:cs typeface="微软雅黑" panose="020B0503020204020204" charset="-122"/>
              </a:rPr>
              <a:t>较小子网</a:t>
            </a:r>
            <a:r>
              <a:rPr lang="zh-CN" altLang="en-US" sz="2400" dirty="0">
                <a:latin typeface="微软雅黑" panose="020B0503020204020204" charset="-122"/>
                <a:ea typeface="微软雅黑" panose="020B0503020204020204" charset="-122"/>
                <a:cs typeface="微软雅黑" panose="020B0503020204020204" charset="-122"/>
              </a:rPr>
              <a:t>的过程。（大变小</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   例如：网络</a:t>
            </a:r>
            <a:r>
              <a:rPr lang="en-US" altLang="zh-CN" sz="2400" dirty="0" smtClean="0">
                <a:latin typeface="微软雅黑" panose="020B0503020204020204" charset="-122"/>
                <a:ea typeface="微软雅黑" panose="020B0503020204020204" charset="-122"/>
                <a:cs typeface="微软雅黑" panose="020B0503020204020204" charset="-122"/>
              </a:rPr>
              <a:t>12.34.56.0/24</a:t>
            </a:r>
            <a:r>
              <a:rPr lang="zh-CN" altLang="en-US" sz="2400" dirty="0" smtClean="0">
                <a:latin typeface="微软雅黑" panose="020B0503020204020204" charset="-122"/>
                <a:ea typeface="微软雅黑" panose="020B0503020204020204" charset="-122"/>
                <a:cs typeface="微软雅黑" panose="020B0503020204020204" charset="-122"/>
              </a:rPr>
              <a:t>划分三个子网。</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8"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1466905034"/>
              </p:ext>
            </p:extLst>
          </p:nvPr>
        </p:nvGraphicFramePr>
        <p:xfrm>
          <a:off x="363705" y="3392019"/>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60638878"/>
              </p:ext>
            </p:extLst>
          </p:nvPr>
        </p:nvGraphicFramePr>
        <p:xfrm>
          <a:off x="3100676" y="3392019"/>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263656845"/>
              </p:ext>
            </p:extLst>
          </p:nvPr>
        </p:nvGraphicFramePr>
        <p:xfrm>
          <a:off x="5837647" y="3392019"/>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814808732"/>
              </p:ext>
            </p:extLst>
          </p:nvPr>
        </p:nvGraphicFramePr>
        <p:xfrm>
          <a:off x="8574618" y="3392019"/>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cxnSp>
        <p:nvCxnSpPr>
          <p:cNvPr id="5" name="直线箭头连接符 4"/>
          <p:cNvCxnSpPr/>
          <p:nvPr/>
        </p:nvCxnSpPr>
        <p:spPr>
          <a:xfrm>
            <a:off x="363705" y="4115330"/>
            <a:ext cx="7912342" cy="2078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5"/>
          <p:cNvSpPr txBox="1"/>
          <p:nvPr/>
        </p:nvSpPr>
        <p:spPr>
          <a:xfrm>
            <a:off x="3802170" y="4212566"/>
            <a:ext cx="1035411" cy="581057"/>
          </a:xfrm>
          <a:prstGeom prst="rect">
            <a:avLst/>
          </a:prstGeom>
          <a:noFill/>
        </p:spPr>
        <p:txBody>
          <a:bodyPr wrap="square" rtlCol="0">
            <a:spAutoFit/>
          </a:bodyPr>
          <a:lstStyle/>
          <a:p>
            <a:pPr algn="ctr">
              <a:lnSpc>
                <a:spcPct val="150000"/>
              </a:lnSpc>
            </a:pPr>
            <a:r>
              <a:rPr lang="zh-CN" altLang="en-US" sz="2400" smtClean="0">
                <a:latin typeface="微软雅黑" panose="020B0503020204020204" charset="-122"/>
                <a:ea typeface="微软雅黑" panose="020B0503020204020204" charset="-122"/>
                <a:cs typeface="微软雅黑" panose="020B0503020204020204" charset="-122"/>
              </a:rPr>
              <a:t>前缀</a:t>
            </a:r>
            <a:endParaRPr lang="zh-CN" altLang="en-US" sz="2400" dirty="0">
              <a:latin typeface="微软雅黑" panose="020B0503020204020204" charset="-122"/>
              <a:ea typeface="微软雅黑" panose="020B0503020204020204" charset="-122"/>
              <a:cs typeface="微软雅黑" panose="020B0503020204020204" charset="-122"/>
            </a:endParaRPr>
          </a:p>
        </p:txBody>
      </p:sp>
      <p:cxnSp>
        <p:nvCxnSpPr>
          <p:cNvPr id="18" name="直线箭头连接符 17"/>
          <p:cNvCxnSpPr/>
          <p:nvPr/>
        </p:nvCxnSpPr>
        <p:spPr>
          <a:xfrm>
            <a:off x="8574618" y="4145550"/>
            <a:ext cx="24384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5"/>
          <p:cNvSpPr txBox="1"/>
          <p:nvPr/>
        </p:nvSpPr>
        <p:spPr>
          <a:xfrm>
            <a:off x="8924866" y="4145588"/>
            <a:ext cx="2088152" cy="646331"/>
          </a:xfrm>
          <a:prstGeom prst="rect">
            <a:avLst/>
          </a:prstGeom>
          <a:noFill/>
        </p:spPr>
        <p:txBody>
          <a:bodyPr wrap="square" rtlCol="0">
            <a:spAutoFit/>
          </a:bodyPr>
          <a:lstStyle/>
          <a:p>
            <a:pPr algn="ctr">
              <a:lnSpc>
                <a:spcPct val="150000"/>
              </a:lnSpc>
            </a:pPr>
            <a:r>
              <a:rPr lang="zh-CN" altLang="en-US" sz="2400" smtClean="0">
                <a:latin typeface="微软雅黑" panose="020B0503020204020204" charset="-122"/>
                <a:ea typeface="微软雅黑" panose="020B0503020204020204" charset="-122"/>
                <a:cs typeface="微软雅黑" panose="020B0503020204020204" charset="-122"/>
              </a:rPr>
              <a:t>后缀（主机位）</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23" name="表格 22"/>
          <p:cNvGraphicFramePr>
            <a:graphicFrameLocks noGrp="1"/>
          </p:cNvGraphicFramePr>
          <p:nvPr>
            <p:extLst>
              <p:ext uri="{D42A27DB-BD31-4B8C-83A1-F6EECF244321}">
                <p14:modId xmlns:p14="http://schemas.microsoft.com/office/powerpoint/2010/main" val="780120383"/>
              </p:ext>
            </p:extLst>
          </p:nvPr>
        </p:nvGraphicFramePr>
        <p:xfrm>
          <a:off x="363705" y="5046273"/>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095612146"/>
              </p:ext>
            </p:extLst>
          </p:nvPr>
        </p:nvGraphicFramePr>
        <p:xfrm>
          <a:off x="3100676" y="5046273"/>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1428548444"/>
              </p:ext>
            </p:extLst>
          </p:nvPr>
        </p:nvGraphicFramePr>
        <p:xfrm>
          <a:off x="5837647" y="5046273"/>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746524848"/>
              </p:ext>
            </p:extLst>
          </p:nvPr>
        </p:nvGraphicFramePr>
        <p:xfrm>
          <a:off x="8574618" y="5046273"/>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cxnSp>
        <p:nvCxnSpPr>
          <p:cNvPr id="32" name="直线箭头连接符 31"/>
          <p:cNvCxnSpPr/>
          <p:nvPr/>
        </p:nvCxnSpPr>
        <p:spPr>
          <a:xfrm>
            <a:off x="363705" y="5769584"/>
            <a:ext cx="8820000" cy="20783"/>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5"/>
          <p:cNvSpPr txBox="1"/>
          <p:nvPr/>
        </p:nvSpPr>
        <p:spPr>
          <a:xfrm>
            <a:off x="3802170" y="5866820"/>
            <a:ext cx="1035411" cy="581057"/>
          </a:xfrm>
          <a:prstGeom prst="rect">
            <a:avLst/>
          </a:prstGeom>
          <a:noFill/>
        </p:spPr>
        <p:txBody>
          <a:bodyPr wrap="square" rtlCol="0">
            <a:spAutoFit/>
          </a:bodyPr>
          <a:lstStyle/>
          <a:p>
            <a:pPr algn="ctr">
              <a:lnSpc>
                <a:spcPct val="150000"/>
              </a:lnSpc>
            </a:pPr>
            <a:r>
              <a:rPr lang="zh-CN" altLang="en-US" sz="2400" smtClean="0">
                <a:latin typeface="微软雅黑" panose="020B0503020204020204" charset="-122"/>
                <a:ea typeface="微软雅黑" panose="020B0503020204020204" charset="-122"/>
                <a:cs typeface="微软雅黑" panose="020B0503020204020204" charset="-122"/>
              </a:rPr>
              <a:t>前缀</a:t>
            </a:r>
            <a:endParaRPr lang="zh-CN" altLang="en-US" sz="2400" dirty="0">
              <a:latin typeface="微软雅黑" panose="020B0503020204020204" charset="-122"/>
              <a:ea typeface="微软雅黑" panose="020B0503020204020204" charset="-122"/>
              <a:cs typeface="微软雅黑" panose="020B0503020204020204" charset="-122"/>
            </a:endParaRPr>
          </a:p>
        </p:txBody>
      </p:sp>
      <p:cxnSp>
        <p:nvCxnSpPr>
          <p:cNvPr id="34" name="直线箭头连接符 33"/>
          <p:cNvCxnSpPr/>
          <p:nvPr/>
        </p:nvCxnSpPr>
        <p:spPr>
          <a:xfrm flipV="1">
            <a:off x="9235605" y="5795341"/>
            <a:ext cx="1800000" cy="12997"/>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5"/>
          <p:cNvSpPr txBox="1"/>
          <p:nvPr/>
        </p:nvSpPr>
        <p:spPr>
          <a:xfrm>
            <a:off x="9517533" y="5808338"/>
            <a:ext cx="2088152" cy="646331"/>
          </a:xfrm>
          <a:prstGeom prst="rect">
            <a:avLst/>
          </a:prstGeom>
          <a:noFill/>
        </p:spPr>
        <p:txBody>
          <a:bodyPr wrap="square" rtlCol="0">
            <a:spAutoFit/>
          </a:bodyPr>
          <a:lstStyle/>
          <a:p>
            <a:pPr algn="ctr">
              <a:lnSpc>
                <a:spcPct val="150000"/>
              </a:lnSpc>
            </a:pPr>
            <a:r>
              <a:rPr lang="zh-CN" altLang="en-US" sz="2400" smtClean="0">
                <a:latin typeface="微软雅黑" panose="020B0503020204020204" charset="-122"/>
                <a:ea typeface="微软雅黑" panose="020B0503020204020204" charset="-122"/>
                <a:cs typeface="微软雅黑" panose="020B0503020204020204" charset="-122"/>
              </a:rPr>
              <a:t>后缀（主机位）</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6450279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478390"/>
            <a:ext cx="10474053" cy="2975077"/>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、下列不属于</a:t>
            </a:r>
            <a:r>
              <a:rPr lang="en-US" altLang="zh-CN" sz="2400" b="0" dirty="0">
                <a:solidFill>
                  <a:schemeClr val="tx1"/>
                </a:solidFill>
                <a:latin typeface="Microsoft YaHei" charset="-122"/>
                <a:ea typeface="Microsoft YaHei" charset="-122"/>
                <a:cs typeface="Microsoft YaHei" charset="-122"/>
              </a:rPr>
              <a:t>DHCP</a:t>
            </a:r>
            <a:r>
              <a:rPr lang="zh-CN" altLang="en-US" sz="2400" b="0" dirty="0">
                <a:solidFill>
                  <a:schemeClr val="tx1"/>
                </a:solidFill>
                <a:latin typeface="Microsoft YaHei" charset="-122"/>
                <a:ea typeface="Microsoft YaHei" charset="-122"/>
                <a:cs typeface="Microsoft YaHei" charset="-122"/>
              </a:rPr>
              <a:t>工作过程的是（）</a:t>
            </a:r>
          </a:p>
          <a:p>
            <a:pPr>
              <a:lnSpc>
                <a:spcPct val="150000"/>
              </a:lnSpc>
            </a:pPr>
            <a:r>
              <a:rPr lang="en-US" altLang="zh-CN" sz="2400" b="0" dirty="0" smtClean="0">
                <a:solidFill>
                  <a:schemeClr val="tx1"/>
                </a:solidFill>
                <a:latin typeface="Microsoft YaHei" charset="-122"/>
                <a:ea typeface="Microsoft YaHei" charset="-122"/>
                <a:cs typeface="Microsoft YaHei" charset="-122"/>
              </a:rPr>
              <a:t>A:DHCP</a:t>
            </a:r>
            <a:r>
              <a:rPr lang="zh-CN" altLang="en-US" sz="2400" b="0" dirty="0">
                <a:solidFill>
                  <a:schemeClr val="tx1"/>
                </a:solidFill>
                <a:latin typeface="Microsoft YaHei" charset="-122"/>
                <a:ea typeface="Microsoft YaHei" charset="-122"/>
                <a:cs typeface="Microsoft YaHei" charset="-122"/>
              </a:rPr>
              <a:t>服务器发现</a:t>
            </a:r>
          </a:p>
          <a:p>
            <a:pPr>
              <a:lnSpc>
                <a:spcPct val="150000"/>
              </a:lnSpc>
            </a:pPr>
            <a:r>
              <a:rPr lang="en-US" altLang="zh-CN" sz="2400" b="0" dirty="0">
                <a:solidFill>
                  <a:schemeClr val="tx1"/>
                </a:solidFill>
                <a:latin typeface="Microsoft YaHei" charset="-122"/>
                <a:ea typeface="Microsoft YaHei" charset="-122"/>
                <a:cs typeface="Microsoft YaHei" charset="-122"/>
              </a:rPr>
              <a:t>B:DHCP</a:t>
            </a:r>
            <a:r>
              <a:rPr lang="zh-CN" altLang="en-US" sz="2400" b="0" dirty="0">
                <a:solidFill>
                  <a:schemeClr val="tx1"/>
                </a:solidFill>
                <a:latin typeface="Microsoft YaHei" charset="-122"/>
                <a:ea typeface="Microsoft YaHei" charset="-122"/>
                <a:cs typeface="Microsoft YaHei" charset="-122"/>
              </a:rPr>
              <a:t>服务器连接</a:t>
            </a:r>
          </a:p>
          <a:p>
            <a:pPr>
              <a:lnSpc>
                <a:spcPct val="150000"/>
              </a:lnSpc>
            </a:pPr>
            <a:r>
              <a:rPr lang="en-US" altLang="zh-CN" sz="2400" b="0" dirty="0">
                <a:solidFill>
                  <a:schemeClr val="tx1"/>
                </a:solidFill>
                <a:latin typeface="Microsoft YaHei" charset="-122"/>
                <a:ea typeface="Microsoft YaHei" charset="-122"/>
                <a:cs typeface="Microsoft YaHei" charset="-122"/>
              </a:rPr>
              <a:t>C:DHCP</a:t>
            </a:r>
            <a:r>
              <a:rPr lang="zh-CN" altLang="en-US" sz="2400" b="0" dirty="0">
                <a:solidFill>
                  <a:schemeClr val="tx1"/>
                </a:solidFill>
                <a:latin typeface="Microsoft YaHei" charset="-122"/>
                <a:ea typeface="Microsoft YaHei" charset="-122"/>
                <a:cs typeface="Microsoft YaHei" charset="-122"/>
              </a:rPr>
              <a:t>服务器提供</a:t>
            </a:r>
          </a:p>
          <a:p>
            <a:pPr>
              <a:lnSpc>
                <a:spcPct val="150000"/>
              </a:lnSpc>
            </a:pPr>
            <a:r>
              <a:rPr lang="en-US" altLang="zh-CN" sz="2400" b="0" dirty="0">
                <a:solidFill>
                  <a:schemeClr val="tx1"/>
                </a:solidFill>
                <a:latin typeface="Microsoft YaHei" charset="-122"/>
                <a:ea typeface="Microsoft YaHei" charset="-122"/>
                <a:cs typeface="Microsoft YaHei" charset="-122"/>
              </a:rPr>
              <a:t>D:DHCP</a:t>
            </a:r>
            <a:r>
              <a:rPr lang="zh-CN" altLang="en-US" sz="2400" b="0" dirty="0">
                <a:solidFill>
                  <a:schemeClr val="tx1"/>
                </a:solidFill>
                <a:latin typeface="Microsoft YaHei" charset="-122"/>
                <a:ea typeface="Microsoft YaHei" charset="-122"/>
                <a:cs typeface="Microsoft YaHei" charset="-122"/>
              </a:rPr>
              <a:t>确认</a:t>
            </a:r>
          </a:p>
        </p:txBody>
      </p:sp>
    </p:spTree>
    <p:extLst>
      <p:ext uri="{BB962C8B-B14F-4D97-AF65-F5344CB8AC3E}">
        <p14:creationId xmlns:p14="http://schemas.microsoft.com/office/powerpoint/2010/main" val="293967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478390"/>
            <a:ext cx="10474053" cy="2975077"/>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、下列不属于</a:t>
            </a:r>
            <a:r>
              <a:rPr lang="en-US" altLang="zh-CN" sz="2400" b="0" dirty="0">
                <a:solidFill>
                  <a:schemeClr val="tx1"/>
                </a:solidFill>
                <a:latin typeface="Microsoft YaHei" charset="-122"/>
                <a:ea typeface="Microsoft YaHei" charset="-122"/>
                <a:cs typeface="Microsoft YaHei" charset="-122"/>
              </a:rPr>
              <a:t>DHCP</a:t>
            </a:r>
            <a:r>
              <a:rPr lang="zh-CN" altLang="en-US" sz="2400" b="0" dirty="0">
                <a:solidFill>
                  <a:schemeClr val="tx1"/>
                </a:solidFill>
                <a:latin typeface="Microsoft YaHei" charset="-122"/>
                <a:ea typeface="Microsoft YaHei" charset="-122"/>
                <a:cs typeface="Microsoft YaHei" charset="-122"/>
              </a:rPr>
              <a:t>工作过程的是（）</a:t>
            </a:r>
          </a:p>
          <a:p>
            <a:pPr>
              <a:lnSpc>
                <a:spcPct val="150000"/>
              </a:lnSpc>
            </a:pPr>
            <a:r>
              <a:rPr lang="en-US" altLang="zh-CN" sz="2400" b="0" dirty="0" smtClean="0">
                <a:solidFill>
                  <a:schemeClr val="tx1"/>
                </a:solidFill>
                <a:latin typeface="Microsoft YaHei" charset="-122"/>
                <a:ea typeface="Microsoft YaHei" charset="-122"/>
                <a:cs typeface="Microsoft YaHei" charset="-122"/>
              </a:rPr>
              <a:t>A:DHCP</a:t>
            </a:r>
            <a:r>
              <a:rPr lang="zh-CN" altLang="en-US" sz="2400" b="0" dirty="0">
                <a:solidFill>
                  <a:schemeClr val="tx1"/>
                </a:solidFill>
                <a:latin typeface="Microsoft YaHei" charset="-122"/>
                <a:ea typeface="Microsoft YaHei" charset="-122"/>
                <a:cs typeface="Microsoft YaHei" charset="-122"/>
              </a:rPr>
              <a:t>服务器发现</a:t>
            </a:r>
          </a:p>
          <a:p>
            <a:pPr>
              <a:lnSpc>
                <a:spcPct val="150000"/>
              </a:lnSpc>
            </a:pPr>
            <a:r>
              <a:rPr lang="en-US" altLang="zh-CN" sz="2400" b="0" dirty="0">
                <a:solidFill>
                  <a:srgbClr val="FF0000"/>
                </a:solidFill>
                <a:latin typeface="Microsoft YaHei" charset="-122"/>
                <a:ea typeface="Microsoft YaHei" charset="-122"/>
                <a:cs typeface="Microsoft YaHei" charset="-122"/>
              </a:rPr>
              <a:t>B:DHCP</a:t>
            </a:r>
            <a:r>
              <a:rPr lang="zh-CN" altLang="en-US" sz="2400" b="0" dirty="0">
                <a:solidFill>
                  <a:srgbClr val="FF0000"/>
                </a:solidFill>
                <a:latin typeface="Microsoft YaHei" charset="-122"/>
                <a:ea typeface="Microsoft YaHei" charset="-122"/>
                <a:cs typeface="Microsoft YaHei" charset="-122"/>
              </a:rPr>
              <a:t>服务器连接</a:t>
            </a:r>
          </a:p>
          <a:p>
            <a:pPr>
              <a:lnSpc>
                <a:spcPct val="150000"/>
              </a:lnSpc>
            </a:pPr>
            <a:r>
              <a:rPr lang="en-US" altLang="zh-CN" sz="2400" b="0" dirty="0">
                <a:solidFill>
                  <a:schemeClr val="tx1"/>
                </a:solidFill>
                <a:latin typeface="Microsoft YaHei" charset="-122"/>
                <a:ea typeface="Microsoft YaHei" charset="-122"/>
                <a:cs typeface="Microsoft YaHei" charset="-122"/>
              </a:rPr>
              <a:t>C:DHCP</a:t>
            </a:r>
            <a:r>
              <a:rPr lang="zh-CN" altLang="en-US" sz="2400" b="0" dirty="0">
                <a:solidFill>
                  <a:schemeClr val="tx1"/>
                </a:solidFill>
                <a:latin typeface="Microsoft YaHei" charset="-122"/>
                <a:ea typeface="Microsoft YaHei" charset="-122"/>
                <a:cs typeface="Microsoft YaHei" charset="-122"/>
              </a:rPr>
              <a:t>服务器提供</a:t>
            </a:r>
          </a:p>
          <a:p>
            <a:pPr>
              <a:lnSpc>
                <a:spcPct val="150000"/>
              </a:lnSpc>
            </a:pPr>
            <a:r>
              <a:rPr lang="en-US" altLang="zh-CN" sz="2400" b="0" dirty="0">
                <a:solidFill>
                  <a:schemeClr val="tx1"/>
                </a:solidFill>
                <a:latin typeface="Microsoft YaHei" charset="-122"/>
                <a:ea typeface="Microsoft YaHei" charset="-122"/>
                <a:cs typeface="Microsoft YaHei" charset="-122"/>
              </a:rPr>
              <a:t>D:DHCP</a:t>
            </a:r>
            <a:r>
              <a:rPr lang="zh-CN" altLang="en-US" sz="2400" b="0" dirty="0">
                <a:solidFill>
                  <a:schemeClr val="tx1"/>
                </a:solidFill>
                <a:latin typeface="Microsoft YaHei" charset="-122"/>
                <a:ea typeface="Microsoft YaHei" charset="-122"/>
                <a:cs typeface="Microsoft YaHei" charset="-122"/>
              </a:rPr>
              <a:t>确认</a:t>
            </a:r>
          </a:p>
        </p:txBody>
      </p:sp>
    </p:spTree>
    <p:extLst>
      <p:ext uri="{BB962C8B-B14F-4D97-AF65-F5344CB8AC3E}">
        <p14:creationId xmlns:p14="http://schemas.microsoft.com/office/powerpoint/2010/main" val="7955805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478390"/>
            <a:ext cx="10474053" cy="4431343"/>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、当一个组织分配到一个网络地址块后，就可以为该组织内的主机和路由器接口分配</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地址了，其实现动态分配是通过（）</a:t>
            </a:r>
            <a:br>
              <a:rPr lang="zh-CN" altLang="en-US" sz="2400" b="0" dirty="0">
                <a:solidFill>
                  <a:schemeClr val="tx1"/>
                </a:solidFill>
                <a:latin typeface="Microsoft YaHei" charset="-122"/>
                <a:ea typeface="Microsoft YaHei" charset="-122"/>
                <a:cs typeface="Microsoft YaHei" charset="-122"/>
              </a:rPr>
            </a:br>
            <a:r>
              <a:rPr lang="en-US" altLang="zh-CN" sz="2400" b="0" dirty="0" smtClean="0">
                <a:solidFill>
                  <a:schemeClr val="tx1"/>
                </a:solidFill>
                <a:latin typeface="Microsoft YaHei" charset="-122"/>
                <a:ea typeface="Microsoft YaHei" charset="-122"/>
                <a:cs typeface="Microsoft YaHei" charset="-122"/>
              </a:rPr>
              <a:t>A:HTTP</a:t>
            </a:r>
            <a:endParaRPr lang="en-US" altLang="zh-CN" sz="2400" b="0" dirty="0">
              <a:solidFill>
                <a:schemeClr val="tx1"/>
              </a:solidFill>
              <a:latin typeface="Microsoft YaHei" charset="-122"/>
              <a:ea typeface="Microsoft YaHei" charset="-122"/>
              <a:cs typeface="Microsoft YaHei" charset="-122"/>
            </a:endParaRPr>
          </a:p>
          <a:p>
            <a:pPr>
              <a:lnSpc>
                <a:spcPct val="150000"/>
              </a:lnSpc>
            </a:pPr>
            <a:r>
              <a:rPr lang="en-US" altLang="zh-CN" sz="2400" b="0" dirty="0">
                <a:solidFill>
                  <a:schemeClr val="tx1"/>
                </a:solidFill>
                <a:latin typeface="Microsoft YaHei" charset="-122"/>
                <a:ea typeface="Microsoft YaHei" charset="-122"/>
                <a:cs typeface="Microsoft YaHei" charset="-122"/>
              </a:rPr>
              <a:t>B:DHCP</a:t>
            </a:r>
          </a:p>
          <a:p>
            <a:pPr>
              <a:lnSpc>
                <a:spcPct val="150000"/>
              </a:lnSpc>
            </a:pPr>
            <a:r>
              <a:rPr lang="en-US" altLang="zh-CN" sz="2400" b="0" dirty="0">
                <a:solidFill>
                  <a:schemeClr val="tx1"/>
                </a:solidFill>
                <a:latin typeface="Microsoft YaHei" charset="-122"/>
                <a:ea typeface="Microsoft YaHei" charset="-122"/>
                <a:cs typeface="Microsoft YaHei" charset="-122"/>
              </a:rPr>
              <a:t>C:POP3</a:t>
            </a:r>
          </a:p>
          <a:p>
            <a:pPr>
              <a:lnSpc>
                <a:spcPct val="150000"/>
              </a:lnSpc>
            </a:pPr>
            <a:r>
              <a:rPr lang="en-US" altLang="zh-CN" sz="2400" b="0" dirty="0">
                <a:solidFill>
                  <a:schemeClr val="tx1"/>
                </a:solidFill>
                <a:latin typeface="Microsoft YaHei" charset="-122"/>
                <a:ea typeface="Microsoft YaHei" charset="-122"/>
                <a:cs typeface="Microsoft YaHei" charset="-122"/>
              </a:rPr>
              <a:t>D:IMAP</a:t>
            </a:r>
          </a:p>
        </p:txBody>
      </p:sp>
    </p:spTree>
    <p:extLst>
      <p:ext uri="{BB962C8B-B14F-4D97-AF65-F5344CB8AC3E}">
        <p14:creationId xmlns:p14="http://schemas.microsoft.com/office/powerpoint/2010/main" val="66707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478390"/>
            <a:ext cx="10474053" cy="4431343"/>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、当一个组织分配到一个网络地址块后，就可以为该组织内的主机和路由器接口分配</a:t>
            </a:r>
            <a:r>
              <a:rPr lang="en-US" altLang="zh-CN" sz="2400" b="0" dirty="0">
                <a:solidFill>
                  <a:schemeClr val="tx1"/>
                </a:solidFill>
                <a:latin typeface="Microsoft YaHei" charset="-122"/>
                <a:ea typeface="Microsoft YaHei" charset="-122"/>
                <a:cs typeface="Microsoft YaHei" charset="-122"/>
              </a:rPr>
              <a:t>IP</a:t>
            </a:r>
            <a:r>
              <a:rPr lang="zh-CN" altLang="en-US" sz="2400" b="0" dirty="0">
                <a:solidFill>
                  <a:schemeClr val="tx1"/>
                </a:solidFill>
                <a:latin typeface="Microsoft YaHei" charset="-122"/>
                <a:ea typeface="Microsoft YaHei" charset="-122"/>
                <a:cs typeface="Microsoft YaHei" charset="-122"/>
              </a:rPr>
              <a:t>地址了，其实现动态分配是通过（）</a:t>
            </a:r>
            <a:br>
              <a:rPr lang="zh-CN" altLang="en-US" sz="2400" b="0" dirty="0">
                <a:solidFill>
                  <a:schemeClr val="tx1"/>
                </a:solidFill>
                <a:latin typeface="Microsoft YaHei" charset="-122"/>
                <a:ea typeface="Microsoft YaHei" charset="-122"/>
                <a:cs typeface="Microsoft YaHei" charset="-122"/>
              </a:rPr>
            </a:br>
            <a:r>
              <a:rPr lang="en-US" altLang="zh-CN" sz="2400" b="0" dirty="0" smtClean="0">
                <a:solidFill>
                  <a:schemeClr val="tx1"/>
                </a:solidFill>
                <a:latin typeface="Microsoft YaHei" charset="-122"/>
                <a:ea typeface="Microsoft YaHei" charset="-122"/>
                <a:cs typeface="Microsoft YaHei" charset="-122"/>
              </a:rPr>
              <a:t>A:HTTP</a:t>
            </a:r>
            <a:r>
              <a:rPr lang="zh-CN" altLang="en-US" sz="2400" b="0" dirty="0" smtClean="0">
                <a:solidFill>
                  <a:schemeClr val="tx1"/>
                </a:solidFill>
                <a:latin typeface="Microsoft YaHei" charset="-122"/>
                <a:ea typeface="Microsoft YaHei" charset="-122"/>
                <a:cs typeface="Microsoft YaHei" charset="-122"/>
              </a:rPr>
              <a:t>      超文本传输协议</a:t>
            </a:r>
            <a:endParaRPr lang="en-US" altLang="zh-CN" sz="2400" b="0" dirty="0">
              <a:solidFill>
                <a:schemeClr val="tx1"/>
              </a:solidFill>
              <a:latin typeface="Microsoft YaHei" charset="-122"/>
              <a:ea typeface="Microsoft YaHei" charset="-122"/>
              <a:cs typeface="Microsoft YaHei" charset="-122"/>
            </a:endParaRPr>
          </a:p>
          <a:p>
            <a:pPr>
              <a:lnSpc>
                <a:spcPct val="150000"/>
              </a:lnSpc>
            </a:pPr>
            <a:r>
              <a:rPr lang="en-US" altLang="zh-CN" sz="2400" b="0" dirty="0">
                <a:solidFill>
                  <a:srgbClr val="FF0000"/>
                </a:solidFill>
                <a:latin typeface="Microsoft YaHei" charset="-122"/>
                <a:ea typeface="Microsoft YaHei" charset="-122"/>
                <a:cs typeface="Microsoft YaHei" charset="-122"/>
              </a:rPr>
              <a:t>B:DHCP</a:t>
            </a:r>
          </a:p>
          <a:p>
            <a:pPr>
              <a:lnSpc>
                <a:spcPct val="150000"/>
              </a:lnSpc>
            </a:pPr>
            <a:r>
              <a:rPr lang="en-US" altLang="zh-CN" sz="2400" b="0" dirty="0" smtClean="0">
                <a:solidFill>
                  <a:schemeClr val="tx1"/>
                </a:solidFill>
                <a:latin typeface="Microsoft YaHei" charset="-122"/>
                <a:ea typeface="Microsoft YaHei" charset="-122"/>
                <a:cs typeface="Microsoft YaHei" charset="-122"/>
              </a:rPr>
              <a:t>C:POP3</a:t>
            </a:r>
            <a:r>
              <a:rPr lang="zh-CN" altLang="en-US" sz="2400" b="0" dirty="0" smtClean="0">
                <a:solidFill>
                  <a:schemeClr val="tx1"/>
                </a:solidFill>
                <a:latin typeface="Microsoft YaHei" charset="-122"/>
                <a:ea typeface="Microsoft YaHei" charset="-122"/>
                <a:cs typeface="Microsoft YaHei" charset="-122"/>
              </a:rPr>
              <a:t>      邮件读取协议</a:t>
            </a:r>
            <a:endParaRPr lang="en-US" altLang="zh-CN" sz="2400" b="0" dirty="0">
              <a:solidFill>
                <a:schemeClr val="tx1"/>
              </a:solidFill>
              <a:latin typeface="Microsoft YaHei" charset="-122"/>
              <a:ea typeface="Microsoft YaHei" charset="-122"/>
              <a:cs typeface="Microsoft YaHei" charset="-122"/>
            </a:endParaRPr>
          </a:p>
          <a:p>
            <a:pPr>
              <a:lnSpc>
                <a:spcPct val="150000"/>
              </a:lnSpc>
            </a:pPr>
            <a:r>
              <a:rPr lang="en-US" altLang="zh-CN" sz="2400" b="0" dirty="0" smtClean="0">
                <a:solidFill>
                  <a:schemeClr val="tx1"/>
                </a:solidFill>
                <a:latin typeface="Microsoft YaHei" charset="-122"/>
                <a:ea typeface="Microsoft YaHei" charset="-122"/>
                <a:cs typeface="Microsoft YaHei" charset="-122"/>
              </a:rPr>
              <a:t>D:IMAP</a:t>
            </a:r>
            <a:r>
              <a:rPr lang="zh-CN" altLang="en-US" sz="2400" b="0" dirty="0" smtClean="0">
                <a:solidFill>
                  <a:schemeClr val="tx1"/>
                </a:solidFill>
                <a:latin typeface="Microsoft YaHei" charset="-122"/>
                <a:ea typeface="Microsoft YaHei" charset="-122"/>
                <a:cs typeface="Microsoft YaHei" charset="-122"/>
              </a:rPr>
              <a:t>      邮件读取协议</a:t>
            </a:r>
            <a:endParaRPr lang="en-US" altLang="zh-CN" sz="2400" b="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7994297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左大括号 14"/>
          <p:cNvSpPr/>
          <p:nvPr/>
        </p:nvSpPr>
        <p:spPr>
          <a:xfrm>
            <a:off x="2339102" y="1341035"/>
            <a:ext cx="485975" cy="400370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6" name="矩形 15"/>
          <p:cNvSpPr/>
          <p:nvPr/>
        </p:nvSpPr>
        <p:spPr>
          <a:xfrm>
            <a:off x="2914601" y="1219416"/>
            <a:ext cx="4549643"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smtClean="0">
                <a:latin typeface="Microsoft YaHei" charset="-122"/>
                <a:ea typeface="Microsoft YaHei" charset="-122"/>
                <a:cs typeface="Microsoft YaHei" charset="-122"/>
                <a:sym typeface="+mn-ea"/>
              </a:rPr>
              <a:t>协议：网络层最核心的协议</a:t>
            </a:r>
            <a:endParaRPr lang="zh-CN" altLang="en-US" sz="2400" dirty="0">
              <a:latin typeface="Microsoft YaHei" charset="-122"/>
              <a:ea typeface="Microsoft YaHei" charset="-122"/>
              <a:cs typeface="Microsoft YaHei" charset="-122"/>
              <a:sym typeface="+mn-ea"/>
            </a:endParaRPr>
          </a:p>
        </p:txBody>
      </p:sp>
      <p:sp>
        <p:nvSpPr>
          <p:cNvPr id="17" name="矩形 16"/>
          <p:cNvSpPr/>
          <p:nvPr/>
        </p:nvSpPr>
        <p:spPr>
          <a:xfrm>
            <a:off x="0" y="3112055"/>
            <a:ext cx="2339102" cy="461665"/>
          </a:xfrm>
          <a:prstGeom prst="rect">
            <a:avLst/>
          </a:prstGeom>
        </p:spPr>
        <p:txBody>
          <a:bodyPr wrap="none">
            <a:spAutoFit/>
          </a:bodyPr>
          <a:lstStyle/>
          <a:p>
            <a:r>
              <a:rPr lang="en-US" altLang="zh-CN" sz="2400" dirty="0">
                <a:latin typeface="Microsoft YaHei" charset="-122"/>
                <a:ea typeface="Microsoft YaHei" charset="-122"/>
                <a:cs typeface="Microsoft YaHei" charset="-122"/>
                <a:sym typeface="+mn-ea"/>
              </a:rPr>
              <a:t>Internet</a:t>
            </a:r>
            <a:r>
              <a:rPr lang="zh-CN" altLang="en-US" sz="2400" dirty="0">
                <a:latin typeface="Microsoft YaHei" charset="-122"/>
                <a:ea typeface="Microsoft YaHei" charset="-122"/>
                <a:cs typeface="Microsoft YaHei" charset="-122"/>
                <a:sym typeface="+mn-ea"/>
              </a:rPr>
              <a:t>网络层</a:t>
            </a:r>
            <a:endParaRPr lang="zh-CN" altLang="en-US" sz="2400" dirty="0">
              <a:latin typeface="Microsoft YaHei" charset="-122"/>
              <a:ea typeface="Microsoft YaHei" charset="-122"/>
              <a:cs typeface="Microsoft YaHei" charset="-122"/>
            </a:endParaRPr>
          </a:p>
        </p:txBody>
      </p:sp>
      <p:sp>
        <p:nvSpPr>
          <p:cNvPr id="18" name="矩形 17"/>
          <p:cNvSpPr/>
          <p:nvPr/>
        </p:nvSpPr>
        <p:spPr>
          <a:xfrm>
            <a:off x="2929578" y="2035787"/>
            <a:ext cx="2465740"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a:latin typeface="Microsoft YaHei" charset="-122"/>
                <a:ea typeface="Microsoft YaHei" charset="-122"/>
                <a:cs typeface="Microsoft YaHei" charset="-122"/>
                <a:sym typeface="+mn-ea"/>
              </a:rPr>
              <a:t>编</a:t>
            </a:r>
            <a:r>
              <a:rPr lang="zh-CN" altLang="en-US" sz="2400" dirty="0" smtClean="0">
                <a:latin typeface="Microsoft YaHei" charset="-122"/>
                <a:ea typeface="Microsoft YaHei" charset="-122"/>
                <a:cs typeface="Microsoft YaHei" charset="-122"/>
                <a:sym typeface="+mn-ea"/>
              </a:rPr>
              <a:t>址：</a:t>
            </a:r>
            <a:r>
              <a:rPr lang="en-US" altLang="zh-CN" sz="2400" dirty="0" smtClean="0">
                <a:latin typeface="Microsoft YaHei" charset="-122"/>
                <a:ea typeface="Microsoft YaHei" charset="-122"/>
                <a:cs typeface="Microsoft YaHei" charset="-122"/>
                <a:sym typeface="+mn-ea"/>
              </a:rPr>
              <a:t>32</a:t>
            </a:r>
            <a:r>
              <a:rPr lang="zh-CN" altLang="en-US" sz="2400" dirty="0" smtClean="0">
                <a:latin typeface="Microsoft YaHei" charset="-122"/>
                <a:ea typeface="Microsoft YaHei" charset="-122"/>
                <a:cs typeface="Microsoft YaHei" charset="-122"/>
                <a:sym typeface="+mn-ea"/>
              </a:rPr>
              <a:t>位</a:t>
            </a:r>
            <a:endParaRPr lang="zh-CN" altLang="en-US" sz="2400" dirty="0">
              <a:latin typeface="Microsoft YaHei" charset="-122"/>
              <a:ea typeface="Microsoft YaHei" charset="-122"/>
              <a:cs typeface="Microsoft YaHei" charset="-122"/>
              <a:sym typeface="+mn-ea"/>
            </a:endParaRPr>
          </a:p>
        </p:txBody>
      </p:sp>
      <p:sp>
        <p:nvSpPr>
          <p:cNvPr id="19" name="矩形 18"/>
          <p:cNvSpPr/>
          <p:nvPr/>
        </p:nvSpPr>
        <p:spPr>
          <a:xfrm>
            <a:off x="3004772" y="2753191"/>
            <a:ext cx="3291511" cy="581057"/>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sym typeface="+mn-ea"/>
              </a:rPr>
              <a:t>动态主机配置</a:t>
            </a:r>
            <a:r>
              <a:rPr lang="zh-CN" altLang="en-US" sz="2400" dirty="0" smtClean="0">
                <a:latin typeface="Microsoft YaHei" charset="-122"/>
                <a:ea typeface="Microsoft YaHei" charset="-122"/>
                <a:cs typeface="Microsoft YaHei" charset="-122"/>
                <a:sym typeface="+mn-ea"/>
              </a:rPr>
              <a:t>协议</a:t>
            </a:r>
            <a:endParaRPr lang="zh-CN" altLang="en-US" sz="2400" dirty="0">
              <a:latin typeface="Microsoft YaHei" charset="-122"/>
              <a:ea typeface="Microsoft YaHei" charset="-122"/>
              <a:cs typeface="Microsoft YaHei" charset="-122"/>
              <a:sym typeface="+mn-ea"/>
            </a:endParaRPr>
          </a:p>
        </p:txBody>
      </p:sp>
      <p:sp>
        <p:nvSpPr>
          <p:cNvPr id="21" name="矩形 20"/>
          <p:cNvSpPr/>
          <p:nvPr/>
        </p:nvSpPr>
        <p:spPr>
          <a:xfrm>
            <a:off x="3004772" y="4109528"/>
            <a:ext cx="968535"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ICMP</a:t>
            </a:r>
          </a:p>
        </p:txBody>
      </p:sp>
      <p:sp>
        <p:nvSpPr>
          <p:cNvPr id="22" name="矩形 21"/>
          <p:cNvSpPr/>
          <p:nvPr/>
        </p:nvSpPr>
        <p:spPr>
          <a:xfrm>
            <a:off x="2970906" y="4779532"/>
            <a:ext cx="805029"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IPv6</a:t>
            </a:r>
          </a:p>
        </p:txBody>
      </p:sp>
      <p:sp>
        <p:nvSpPr>
          <p:cNvPr id="23" name="矩形 22"/>
          <p:cNvSpPr/>
          <p:nvPr/>
        </p:nvSpPr>
        <p:spPr>
          <a:xfrm>
            <a:off x="2970906" y="3384034"/>
            <a:ext cx="3291511" cy="581057"/>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sym typeface="+mn-ea"/>
              </a:rPr>
              <a:t>网络地址转换</a:t>
            </a:r>
            <a:endParaRPr lang="zh-CN" altLang="en-US" sz="2400" dirty="0">
              <a:latin typeface="Microsoft YaHei" charset="-122"/>
              <a:ea typeface="Microsoft YaHei" charset="-122"/>
              <a:cs typeface="Microsoft YaHei" charset="-122"/>
              <a:sym typeface="+mn-ea"/>
            </a:endParaRPr>
          </a:p>
        </p:txBody>
      </p:sp>
      <p:sp>
        <p:nvSpPr>
          <p:cNvPr id="10" name="左大括号 9"/>
          <p:cNvSpPr/>
          <p:nvPr/>
        </p:nvSpPr>
        <p:spPr>
          <a:xfrm>
            <a:off x="5575013" y="2179888"/>
            <a:ext cx="320577" cy="1929640"/>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1" name="文本框 10"/>
          <p:cNvSpPr txBox="1"/>
          <p:nvPr/>
        </p:nvSpPr>
        <p:spPr>
          <a:xfrm>
            <a:off x="5895590" y="1958577"/>
            <a:ext cx="5771477" cy="2306955"/>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第一步：</a:t>
            </a:r>
            <a:r>
              <a:rPr lang="en-US" altLang="zh-CN" sz="2400" dirty="0" smtClean="0">
                <a:latin typeface="微软雅黑" panose="020B0503020204020204" charset="-122"/>
                <a:ea typeface="微软雅黑" panose="020B0503020204020204" charset="-122"/>
                <a:cs typeface="微软雅黑" panose="020B0503020204020204" charset="-122"/>
              </a:rPr>
              <a:t>DHCP</a:t>
            </a:r>
            <a:r>
              <a:rPr lang="zh-CN" altLang="en-US" sz="2400" dirty="0">
                <a:latin typeface="微软雅黑" panose="020B0503020204020204" charset="-122"/>
                <a:ea typeface="微软雅黑" panose="020B0503020204020204" charset="-122"/>
                <a:cs typeface="微软雅黑" panose="020B0503020204020204" charset="-122"/>
              </a:rPr>
              <a:t>服务器发现：广播方式</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第二步：</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服务器提供：广播方式</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第三步：</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请求：广播方式</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sym typeface="+mn-ea"/>
              </a:rPr>
              <a:t>第四步：</a:t>
            </a:r>
            <a:r>
              <a:rPr lang="en-US" altLang="zh-CN" sz="2400" dirty="0" smtClean="0">
                <a:latin typeface="微软雅黑" panose="020B0503020204020204" charset="-122"/>
                <a:ea typeface="微软雅黑" panose="020B0503020204020204" charset="-122"/>
                <a:cs typeface="微软雅黑" panose="020B0503020204020204" charset="-122"/>
                <a:sym typeface="+mn-ea"/>
              </a:rPr>
              <a:t>DHCP</a:t>
            </a:r>
            <a:r>
              <a:rPr lang="zh-CN" altLang="en-US" sz="2400" dirty="0">
                <a:latin typeface="微软雅黑" panose="020B0503020204020204" charset="-122"/>
                <a:ea typeface="微软雅黑" panose="020B0503020204020204" charset="-122"/>
                <a:cs typeface="微软雅黑" panose="020B0503020204020204" charset="-122"/>
                <a:sym typeface="+mn-ea"/>
              </a:rPr>
              <a:t>确认</a:t>
            </a:r>
          </a:p>
        </p:txBody>
      </p:sp>
    </p:spTree>
    <p:extLst>
      <p:ext uri="{BB962C8B-B14F-4D97-AF65-F5344CB8AC3E}">
        <p14:creationId xmlns:p14="http://schemas.microsoft.com/office/powerpoint/2010/main" val="1467428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左大括号 14"/>
          <p:cNvSpPr/>
          <p:nvPr/>
        </p:nvSpPr>
        <p:spPr>
          <a:xfrm>
            <a:off x="2339102" y="1341035"/>
            <a:ext cx="485975" cy="400370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6" name="矩形 15"/>
          <p:cNvSpPr/>
          <p:nvPr/>
        </p:nvSpPr>
        <p:spPr>
          <a:xfrm>
            <a:off x="2914601" y="1219416"/>
            <a:ext cx="4549643"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smtClean="0">
                <a:latin typeface="Microsoft YaHei" charset="-122"/>
                <a:ea typeface="Microsoft YaHei" charset="-122"/>
                <a:cs typeface="Microsoft YaHei" charset="-122"/>
                <a:sym typeface="+mn-ea"/>
              </a:rPr>
              <a:t>协议：网络层最核心的协议</a:t>
            </a:r>
            <a:endParaRPr lang="zh-CN" altLang="en-US" sz="2400" dirty="0">
              <a:latin typeface="Microsoft YaHei" charset="-122"/>
              <a:ea typeface="Microsoft YaHei" charset="-122"/>
              <a:cs typeface="Microsoft YaHei" charset="-122"/>
              <a:sym typeface="+mn-ea"/>
            </a:endParaRPr>
          </a:p>
        </p:txBody>
      </p:sp>
      <p:sp>
        <p:nvSpPr>
          <p:cNvPr id="17" name="矩形 16"/>
          <p:cNvSpPr/>
          <p:nvPr/>
        </p:nvSpPr>
        <p:spPr>
          <a:xfrm>
            <a:off x="0" y="3112055"/>
            <a:ext cx="2339102" cy="461665"/>
          </a:xfrm>
          <a:prstGeom prst="rect">
            <a:avLst/>
          </a:prstGeom>
        </p:spPr>
        <p:txBody>
          <a:bodyPr wrap="none">
            <a:spAutoFit/>
          </a:bodyPr>
          <a:lstStyle/>
          <a:p>
            <a:r>
              <a:rPr lang="en-US" altLang="zh-CN" sz="2400" dirty="0">
                <a:latin typeface="Microsoft YaHei" charset="-122"/>
                <a:ea typeface="Microsoft YaHei" charset="-122"/>
                <a:cs typeface="Microsoft YaHei" charset="-122"/>
                <a:sym typeface="+mn-ea"/>
              </a:rPr>
              <a:t>Internet</a:t>
            </a:r>
            <a:r>
              <a:rPr lang="zh-CN" altLang="en-US" sz="2400" dirty="0">
                <a:latin typeface="Microsoft YaHei" charset="-122"/>
                <a:ea typeface="Microsoft YaHei" charset="-122"/>
                <a:cs typeface="Microsoft YaHei" charset="-122"/>
                <a:sym typeface="+mn-ea"/>
              </a:rPr>
              <a:t>网络层</a:t>
            </a:r>
            <a:endParaRPr lang="zh-CN" altLang="en-US" sz="2400" dirty="0">
              <a:latin typeface="Microsoft YaHei" charset="-122"/>
              <a:ea typeface="Microsoft YaHei" charset="-122"/>
              <a:cs typeface="Microsoft YaHei" charset="-122"/>
            </a:endParaRPr>
          </a:p>
        </p:txBody>
      </p:sp>
      <p:sp>
        <p:nvSpPr>
          <p:cNvPr id="18" name="矩形 17"/>
          <p:cNvSpPr/>
          <p:nvPr/>
        </p:nvSpPr>
        <p:spPr>
          <a:xfrm>
            <a:off x="2929578" y="2035787"/>
            <a:ext cx="2465740"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a:latin typeface="Microsoft YaHei" charset="-122"/>
                <a:ea typeface="Microsoft YaHei" charset="-122"/>
                <a:cs typeface="Microsoft YaHei" charset="-122"/>
                <a:sym typeface="+mn-ea"/>
              </a:rPr>
              <a:t>编</a:t>
            </a:r>
            <a:r>
              <a:rPr lang="zh-CN" altLang="en-US" sz="2400" dirty="0" smtClean="0">
                <a:latin typeface="Microsoft YaHei" charset="-122"/>
                <a:ea typeface="Microsoft YaHei" charset="-122"/>
                <a:cs typeface="Microsoft YaHei" charset="-122"/>
                <a:sym typeface="+mn-ea"/>
              </a:rPr>
              <a:t>址：</a:t>
            </a:r>
            <a:r>
              <a:rPr lang="en-US" altLang="zh-CN" sz="2400" dirty="0" smtClean="0">
                <a:latin typeface="Microsoft YaHei" charset="-122"/>
                <a:ea typeface="Microsoft YaHei" charset="-122"/>
                <a:cs typeface="Microsoft YaHei" charset="-122"/>
                <a:sym typeface="+mn-ea"/>
              </a:rPr>
              <a:t>32</a:t>
            </a:r>
            <a:r>
              <a:rPr lang="zh-CN" altLang="en-US" sz="2400" dirty="0" smtClean="0">
                <a:latin typeface="Microsoft YaHei" charset="-122"/>
                <a:ea typeface="Microsoft YaHei" charset="-122"/>
                <a:cs typeface="Microsoft YaHei" charset="-122"/>
                <a:sym typeface="+mn-ea"/>
              </a:rPr>
              <a:t>位</a:t>
            </a:r>
            <a:endParaRPr lang="zh-CN" altLang="en-US" sz="2400" dirty="0">
              <a:latin typeface="Microsoft YaHei" charset="-122"/>
              <a:ea typeface="Microsoft YaHei" charset="-122"/>
              <a:cs typeface="Microsoft YaHei" charset="-122"/>
              <a:sym typeface="+mn-ea"/>
            </a:endParaRPr>
          </a:p>
        </p:txBody>
      </p:sp>
      <p:sp>
        <p:nvSpPr>
          <p:cNvPr id="19" name="矩形 18"/>
          <p:cNvSpPr/>
          <p:nvPr/>
        </p:nvSpPr>
        <p:spPr>
          <a:xfrm>
            <a:off x="3004772" y="2753191"/>
            <a:ext cx="3291511" cy="581057"/>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sym typeface="+mn-ea"/>
              </a:rPr>
              <a:t>动态主机配置</a:t>
            </a:r>
            <a:r>
              <a:rPr lang="zh-CN" altLang="en-US" sz="2400" dirty="0" smtClean="0">
                <a:latin typeface="Microsoft YaHei" charset="-122"/>
                <a:ea typeface="Microsoft YaHei" charset="-122"/>
                <a:cs typeface="Microsoft YaHei" charset="-122"/>
                <a:sym typeface="+mn-ea"/>
              </a:rPr>
              <a:t>协议</a:t>
            </a:r>
            <a:endParaRPr lang="zh-CN" altLang="en-US" sz="2400" dirty="0">
              <a:latin typeface="Microsoft YaHei" charset="-122"/>
              <a:ea typeface="Microsoft YaHei" charset="-122"/>
              <a:cs typeface="Microsoft YaHei" charset="-122"/>
              <a:sym typeface="+mn-ea"/>
            </a:endParaRPr>
          </a:p>
        </p:txBody>
      </p:sp>
      <p:sp>
        <p:nvSpPr>
          <p:cNvPr id="21" name="矩形 20"/>
          <p:cNvSpPr/>
          <p:nvPr/>
        </p:nvSpPr>
        <p:spPr>
          <a:xfrm>
            <a:off x="3004772" y="4109528"/>
            <a:ext cx="968535"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ICMP</a:t>
            </a:r>
          </a:p>
        </p:txBody>
      </p:sp>
      <p:sp>
        <p:nvSpPr>
          <p:cNvPr id="22" name="矩形 21"/>
          <p:cNvSpPr/>
          <p:nvPr/>
        </p:nvSpPr>
        <p:spPr>
          <a:xfrm>
            <a:off x="2970906" y="4779532"/>
            <a:ext cx="805029"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IPv6</a:t>
            </a:r>
          </a:p>
        </p:txBody>
      </p:sp>
      <p:sp>
        <p:nvSpPr>
          <p:cNvPr id="23" name="矩形 22"/>
          <p:cNvSpPr/>
          <p:nvPr/>
        </p:nvSpPr>
        <p:spPr>
          <a:xfrm>
            <a:off x="2970906" y="3384034"/>
            <a:ext cx="3291511" cy="581057"/>
          </a:xfrm>
          <a:prstGeom prst="rect">
            <a:avLst/>
          </a:prstGeom>
        </p:spPr>
        <p:txBody>
          <a:bodyPr wrap="square">
            <a:spAutoFit/>
          </a:bodyPr>
          <a:lstStyle/>
          <a:p>
            <a:pPr>
              <a:lnSpc>
                <a:spcPct val="150000"/>
              </a:lnSpc>
            </a:pPr>
            <a:r>
              <a:rPr lang="zh-CN" altLang="en-US" sz="2400" dirty="0" smtClean="0">
                <a:solidFill>
                  <a:srgbClr val="FF0000"/>
                </a:solidFill>
                <a:latin typeface="Microsoft YaHei" charset="-122"/>
                <a:ea typeface="Microsoft YaHei" charset="-122"/>
                <a:cs typeface="Microsoft YaHei" charset="-122"/>
                <a:sym typeface="+mn-ea"/>
              </a:rPr>
              <a:t>网络地址转换</a:t>
            </a:r>
            <a:endParaRPr lang="zh-CN" altLang="en-US" sz="2400" dirty="0">
              <a:solidFill>
                <a:srgbClr val="FF0000"/>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9525641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3"/>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一 、网络</a:t>
            </a:r>
            <a:r>
              <a:rPr lang="zh-CN" altLang="en-US" sz="2400" dirty="0">
                <a:latin typeface="微软雅黑" panose="020B0503020204020204" charset="-122"/>
                <a:ea typeface="微软雅黑" panose="020B0503020204020204" charset="-122"/>
                <a:cs typeface="微软雅黑" panose="020B0503020204020204" charset="-122"/>
              </a:rPr>
              <a:t>地址转换</a:t>
            </a:r>
            <a:r>
              <a:rPr lang="en-US" altLang="zh-CN" sz="2400" dirty="0" smtClean="0">
                <a:latin typeface="微软雅黑" panose="020B0503020204020204" charset="-122"/>
                <a:ea typeface="微软雅黑" panose="020B0503020204020204" charset="-122"/>
                <a:cs typeface="微软雅黑" panose="020B0503020204020204" charset="-122"/>
              </a:rPr>
              <a:t>(</a:t>
            </a:r>
            <a:r>
              <a:rPr lang="en-US" altLang="zh-CN" sz="2400" dirty="0"/>
              <a:t>Network Address Translation </a:t>
            </a:r>
            <a:r>
              <a:rPr lang="zh-CN" altLang="en-US" sz="2400" dirty="0" smtClean="0"/>
              <a:t>，</a:t>
            </a:r>
            <a:r>
              <a:rPr lang="en-US" altLang="zh-CN" sz="2400" dirty="0" smtClean="0">
                <a:latin typeface="微软雅黑" panose="020B0503020204020204" charset="-122"/>
                <a:ea typeface="微软雅黑" panose="020B0503020204020204" charset="-122"/>
                <a:cs typeface="微软雅黑" panose="020B0503020204020204" charset="-122"/>
              </a:rPr>
              <a:t>NAT</a:t>
            </a:r>
            <a:r>
              <a:rPr lang="en-US" altLang="zh-CN" sz="2400" dirty="0">
                <a:latin typeface="微软雅黑" panose="020B0503020204020204" charset="-122"/>
                <a:ea typeface="微软雅黑" panose="020B0503020204020204" charset="-122"/>
                <a:cs typeface="微软雅黑" panose="020B0503020204020204" charset="-122"/>
              </a:rPr>
              <a:t>)</a:t>
            </a:r>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solidFill>
                  <a:srgbClr val="FF0000"/>
                </a:solidFill>
                <a:latin typeface="Microsoft YaHei" charset="-122"/>
                <a:ea typeface="Microsoft YaHei" charset="-122"/>
                <a:cs typeface="Microsoft YaHei" charset="-122"/>
                <a:sym typeface="+mn-ea"/>
              </a:rPr>
              <a:t>网络地址转换</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4.5.4</a:t>
            </a:r>
            <a:r>
              <a:rPr lang="zh-CN" altLang="en-US" sz="2400" b="0" dirty="0" smtClean="0">
                <a:solidFill>
                  <a:schemeClr val="tx1"/>
                </a:solidFill>
                <a:latin typeface="Microsoft YaHei" charset="-122"/>
                <a:ea typeface="Microsoft YaHei" charset="-122"/>
                <a:cs typeface="Microsoft YaHei" charset="-122"/>
                <a:sym typeface="+mn-ea"/>
              </a:rPr>
              <a:t> 网络地址转换</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8" name="文本框 27"/>
          <p:cNvSpPr txBox="1"/>
          <p:nvPr/>
        </p:nvSpPr>
        <p:spPr>
          <a:xfrm>
            <a:off x="888639" y="2407771"/>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使私有地址在公共</a:t>
            </a:r>
            <a:r>
              <a:rPr lang="en-US" altLang="zh-CN" sz="2400" dirty="0" smtClean="0">
                <a:latin typeface="微软雅黑" panose="020B0503020204020204" charset="-122"/>
                <a:ea typeface="微软雅黑" panose="020B0503020204020204" charset="-122"/>
                <a:cs typeface="微软雅黑" panose="020B0503020204020204" charset="-122"/>
              </a:rPr>
              <a:t>Internet</a:t>
            </a:r>
            <a:r>
              <a:rPr lang="zh-CN" altLang="en-US" sz="2400" dirty="0" smtClean="0">
                <a:latin typeface="微软雅黑" panose="020B0503020204020204" charset="-122"/>
                <a:ea typeface="微软雅黑" panose="020B0503020204020204" charset="-122"/>
                <a:cs typeface="微软雅黑" panose="020B0503020204020204" charset="-122"/>
              </a:rPr>
              <a:t>上正常通信。</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3"/>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en-US" altLang="zh-CN" sz="2400" dirty="0" smtClean="0">
                <a:latin typeface="微软雅黑" panose="020B0503020204020204" charset="-122"/>
                <a:ea typeface="微软雅黑" panose="020B0503020204020204" charset="-122"/>
                <a:cs typeface="微软雅黑" panose="020B0503020204020204" charset="-122"/>
              </a:rPr>
              <a:t>NAT</a:t>
            </a:r>
            <a:r>
              <a:rPr lang="zh-CN" altLang="en-US" sz="2400" dirty="0" smtClean="0">
                <a:latin typeface="微软雅黑" panose="020B0503020204020204" charset="-122"/>
                <a:ea typeface="微软雅黑" panose="020B0503020204020204" charset="-122"/>
                <a:cs typeface="微软雅黑" panose="020B0503020204020204" charset="-122"/>
              </a:rPr>
              <a:t>工作原理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简答</a:t>
            </a:r>
            <a:r>
              <a:rPr lang="en-US" altLang="zh-CN"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solidFill>
                  <a:srgbClr val="FF0000"/>
                </a:solidFill>
                <a:latin typeface="Microsoft YaHei" charset="-122"/>
                <a:ea typeface="Microsoft YaHei" charset="-122"/>
                <a:cs typeface="Microsoft YaHei" charset="-122"/>
                <a:sym typeface="+mn-ea"/>
              </a:rPr>
              <a:t>网络地址转换</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4.5.4</a:t>
            </a:r>
            <a:r>
              <a:rPr lang="zh-CN" altLang="en-US" sz="2400" b="0" dirty="0" smtClean="0">
                <a:solidFill>
                  <a:schemeClr val="tx1"/>
                </a:solidFill>
                <a:latin typeface="Microsoft YaHei" charset="-122"/>
                <a:ea typeface="Microsoft YaHei" charset="-122"/>
                <a:cs typeface="Microsoft YaHei" charset="-122"/>
                <a:sym typeface="+mn-ea"/>
              </a:rPr>
              <a:t> 网络地址转换</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917998" y="2300492"/>
            <a:ext cx="9976485" cy="1200329"/>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1</a:t>
            </a:r>
            <a:r>
              <a:rPr lang="zh-CN" altLang="en-US" sz="2400" dirty="0" smtClean="0">
                <a:latin typeface="微软雅黑" panose="020B0503020204020204" charset="-122"/>
                <a:ea typeface="微软雅黑" panose="020B0503020204020204" charset="-122"/>
                <a:cs typeface="微软雅黑" panose="020B0503020204020204" charset="-122"/>
              </a:rPr>
              <a:t>、从</a:t>
            </a:r>
            <a:r>
              <a:rPr lang="zh-CN" altLang="en-US" sz="2400" dirty="0">
                <a:latin typeface="微软雅黑" panose="020B0503020204020204" charset="-122"/>
                <a:ea typeface="微软雅黑" panose="020B0503020204020204" charset="-122"/>
                <a:cs typeface="微软雅黑" panose="020B0503020204020204" charset="-122"/>
              </a:rPr>
              <a:t>内网</a:t>
            </a:r>
            <a:r>
              <a:rPr lang="zh-CN" altLang="en-US" sz="2400" dirty="0" smtClean="0">
                <a:latin typeface="微软雅黑" panose="020B0503020204020204" charset="-122"/>
                <a:ea typeface="微软雅黑" panose="020B0503020204020204" charset="-122"/>
                <a:cs typeface="微软雅黑" panose="020B0503020204020204" charset="-122"/>
              </a:rPr>
              <a:t>出去的</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数据报，将其</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地址替换为</a:t>
            </a:r>
            <a:r>
              <a:rPr lang="en-US" altLang="zh-CN" sz="2400" dirty="0">
                <a:latin typeface="微软雅黑" panose="020B0503020204020204" charset="-122"/>
                <a:ea typeface="微软雅黑" panose="020B0503020204020204" charset="-122"/>
                <a:cs typeface="微软雅黑" panose="020B0503020204020204" charset="-122"/>
              </a:rPr>
              <a:t>NAT</a:t>
            </a:r>
            <a:r>
              <a:rPr lang="zh-CN" altLang="en-US" sz="2400" dirty="0">
                <a:latin typeface="微软雅黑" panose="020B0503020204020204" charset="-122"/>
                <a:ea typeface="微软雅黑" panose="020B0503020204020204" charset="-122"/>
                <a:cs typeface="微软雅黑" panose="020B0503020204020204" charset="-122"/>
              </a:rPr>
              <a:t>服务器拥有的合法的公共</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a:t>
            </a:r>
            <a:r>
              <a:rPr lang="zh-CN" altLang="en-US" sz="2400" dirty="0" smtClean="0">
                <a:latin typeface="微软雅黑" panose="020B0503020204020204" charset="-122"/>
                <a:ea typeface="微软雅黑" panose="020B0503020204020204" charset="-122"/>
                <a:cs typeface="微软雅黑" panose="020B0503020204020204" charset="-122"/>
              </a:rPr>
              <a:t>，并</a:t>
            </a:r>
            <a:r>
              <a:rPr lang="zh-CN" altLang="en-US" sz="2400" dirty="0">
                <a:latin typeface="微软雅黑" panose="020B0503020204020204" charset="-122"/>
                <a:ea typeface="微软雅黑" panose="020B0503020204020204" charset="-122"/>
                <a:cs typeface="微软雅黑" panose="020B0503020204020204" charset="-122"/>
              </a:rPr>
              <a:t>将替换关系记录到</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NAT</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转换表</a:t>
            </a:r>
            <a:r>
              <a:rPr lang="zh-CN" altLang="en-US" sz="2400" dirty="0">
                <a:latin typeface="微软雅黑" panose="020B0503020204020204" charset="-122"/>
                <a:ea typeface="微软雅黑" panose="020B0503020204020204" charset="-122"/>
                <a:cs typeface="微软雅黑" panose="020B0503020204020204" charset="-122"/>
              </a:rPr>
              <a:t>中</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9" name="矩形 18"/>
          <p:cNvSpPr/>
          <p:nvPr/>
        </p:nvSpPr>
        <p:spPr>
          <a:xfrm>
            <a:off x="3623732" y="4315348"/>
            <a:ext cx="3928533" cy="22860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0610" y="4434351"/>
            <a:ext cx="759884" cy="759884"/>
          </a:xfrm>
          <a:prstGeom prst="rect">
            <a:avLst/>
          </a:prstGeom>
        </p:spPr>
      </p:pic>
      <p:sp>
        <p:nvSpPr>
          <p:cNvPr id="22" name="文本框 21"/>
          <p:cNvSpPr txBox="1"/>
          <p:nvPr/>
        </p:nvSpPr>
        <p:spPr>
          <a:xfrm>
            <a:off x="3697219" y="6201238"/>
            <a:ext cx="846666" cy="400110"/>
          </a:xfrm>
          <a:prstGeom prst="rect">
            <a:avLst/>
          </a:prstGeom>
          <a:noFill/>
        </p:spPr>
        <p:txBody>
          <a:bodyPr wrap="square" rtlCol="0">
            <a:spAutoFit/>
          </a:bodyPr>
          <a:lstStyle/>
          <a:p>
            <a:r>
              <a:rPr kumimoji="1" lang="zh-CN" altLang="en-US" sz="2000" smtClean="0">
                <a:latin typeface="Microsoft YaHei" charset="-122"/>
                <a:ea typeface="Microsoft YaHei" charset="-122"/>
                <a:cs typeface="Microsoft YaHei" charset="-122"/>
              </a:rPr>
              <a:t>内网</a:t>
            </a:r>
            <a:endParaRPr kumimoji="1" lang="zh-CN" altLang="en-US" sz="2000">
              <a:latin typeface="Microsoft YaHei" charset="-122"/>
              <a:ea typeface="Microsoft YaHei" charset="-122"/>
              <a:cs typeface="Microsoft YaHei" charset="-122"/>
            </a:endParaRPr>
          </a:p>
        </p:txBody>
      </p:sp>
      <p:pic>
        <p:nvPicPr>
          <p:cNvPr id="23" name="图片 2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17372" y="4434351"/>
            <a:ext cx="759884" cy="759884"/>
          </a:xfrm>
          <a:prstGeom prst="rect">
            <a:avLst/>
          </a:prstGeom>
        </p:spPr>
      </p:pic>
      <p:pic>
        <p:nvPicPr>
          <p:cNvPr id="24" name="图片 23"/>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494134" y="4452360"/>
            <a:ext cx="759884" cy="759884"/>
          </a:xfrm>
          <a:prstGeom prst="rect">
            <a:avLst/>
          </a:prstGeom>
        </p:spPr>
      </p:pic>
      <p:pic>
        <p:nvPicPr>
          <p:cNvPr id="29" name="图片 28"/>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7161315" y="5575226"/>
            <a:ext cx="759884" cy="759884"/>
          </a:xfrm>
          <a:prstGeom prst="rect">
            <a:avLst/>
          </a:prstGeom>
        </p:spPr>
      </p:pic>
      <p:sp>
        <p:nvSpPr>
          <p:cNvPr id="30" name="文本框 29"/>
          <p:cNvSpPr txBox="1"/>
          <p:nvPr/>
        </p:nvSpPr>
        <p:spPr>
          <a:xfrm>
            <a:off x="6052934" y="5770502"/>
            <a:ext cx="1298247" cy="369332"/>
          </a:xfrm>
          <a:prstGeom prst="rect">
            <a:avLst/>
          </a:prstGeom>
          <a:noFill/>
        </p:spPr>
        <p:txBody>
          <a:bodyPr wrap="square" rtlCol="0">
            <a:spAutoFit/>
          </a:bodyPr>
          <a:lstStyle/>
          <a:p>
            <a:r>
              <a:rPr kumimoji="1" lang="zh-CN" altLang="en-US" smtClean="0"/>
              <a:t>私有地址</a:t>
            </a:r>
            <a:endParaRPr kumimoji="1" lang="zh-CN" altLang="en-US"/>
          </a:p>
        </p:txBody>
      </p:sp>
      <p:sp>
        <p:nvSpPr>
          <p:cNvPr id="31" name="文本框 30"/>
          <p:cNvSpPr txBox="1"/>
          <p:nvPr/>
        </p:nvSpPr>
        <p:spPr>
          <a:xfrm>
            <a:off x="8007980" y="5770502"/>
            <a:ext cx="1298247" cy="369332"/>
          </a:xfrm>
          <a:prstGeom prst="rect">
            <a:avLst/>
          </a:prstGeom>
          <a:noFill/>
        </p:spPr>
        <p:txBody>
          <a:bodyPr wrap="square" rtlCol="0">
            <a:spAutoFit/>
          </a:bodyPr>
          <a:lstStyle/>
          <a:p>
            <a:r>
              <a:rPr kumimoji="1" lang="zh-CN" altLang="en-US" dirty="0" smtClean="0"/>
              <a:t>公共地址</a:t>
            </a:r>
            <a:endParaRPr kumimoji="1" lang="zh-CN" altLang="en-US" dirty="0"/>
          </a:p>
        </p:txBody>
      </p:sp>
      <p:cxnSp>
        <p:nvCxnSpPr>
          <p:cNvPr id="32" name="直线箭头连接符 31"/>
          <p:cNvCxnSpPr/>
          <p:nvPr/>
        </p:nvCxnSpPr>
        <p:spPr>
          <a:xfrm flipV="1">
            <a:off x="6702057" y="5475893"/>
            <a:ext cx="1712110" cy="11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716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3"/>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en-US" altLang="zh-CN" sz="2400" dirty="0" smtClean="0">
                <a:latin typeface="微软雅黑" panose="020B0503020204020204" charset="-122"/>
                <a:ea typeface="微软雅黑" panose="020B0503020204020204" charset="-122"/>
                <a:cs typeface="微软雅黑" panose="020B0503020204020204" charset="-122"/>
              </a:rPr>
              <a:t>NAT</a:t>
            </a:r>
            <a:r>
              <a:rPr lang="zh-CN" altLang="en-US" sz="2400" dirty="0" smtClean="0">
                <a:latin typeface="微软雅黑" panose="020B0503020204020204" charset="-122"/>
                <a:ea typeface="微软雅黑" panose="020B0503020204020204" charset="-122"/>
                <a:cs typeface="微软雅黑" panose="020B0503020204020204" charset="-122"/>
              </a:rPr>
              <a:t>工作原理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smtClean="0">
                <a:latin typeface="微软雅黑" panose="020B0503020204020204" charset="-122"/>
                <a:ea typeface="微软雅黑" panose="020B0503020204020204" charset="-122"/>
                <a:cs typeface="微软雅黑" panose="020B0503020204020204" charset="-122"/>
              </a:rPr>
              <a:t>简答</a:t>
            </a:r>
            <a:r>
              <a:rPr lang="en-US" altLang="zh-CN" sz="240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solidFill>
                  <a:srgbClr val="FF0000"/>
                </a:solidFill>
                <a:latin typeface="Microsoft YaHei" charset="-122"/>
                <a:ea typeface="Microsoft YaHei" charset="-122"/>
                <a:cs typeface="Microsoft YaHei" charset="-122"/>
                <a:sym typeface="+mn-ea"/>
              </a:rPr>
              <a:t>网络地址转换</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4.5.4</a:t>
            </a:r>
            <a:r>
              <a:rPr lang="zh-CN" altLang="en-US" sz="2400" b="0" dirty="0" smtClean="0">
                <a:solidFill>
                  <a:schemeClr val="tx1"/>
                </a:solidFill>
                <a:latin typeface="Microsoft YaHei" charset="-122"/>
                <a:ea typeface="Microsoft YaHei" charset="-122"/>
                <a:cs typeface="Microsoft YaHei" charset="-122"/>
                <a:sym typeface="+mn-ea"/>
              </a:rPr>
              <a:t> 网络地址转换</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917998" y="2300492"/>
            <a:ext cx="9976485" cy="1689052"/>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2</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从公共互联网返回的</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数据报，依据其目的</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smtClean="0">
                <a:latin typeface="微软雅黑" panose="020B0503020204020204" charset="-122"/>
                <a:ea typeface="微软雅黑" panose="020B0503020204020204" charset="-122"/>
                <a:cs typeface="微软雅黑" panose="020B0503020204020204" charset="-122"/>
              </a:rPr>
              <a:t>地址检索</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NAT</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转换表</a:t>
            </a:r>
            <a:r>
              <a:rPr lang="zh-CN" altLang="en-US" sz="2400" dirty="0">
                <a:latin typeface="微软雅黑" panose="020B0503020204020204" charset="-122"/>
                <a:ea typeface="微软雅黑" panose="020B0503020204020204" charset="-122"/>
                <a:cs typeface="微软雅黑" panose="020B0503020204020204" charset="-122"/>
              </a:rPr>
              <a:t>，并利用检索到的内部私有</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smtClean="0">
                <a:latin typeface="微软雅黑" panose="020B0503020204020204" charset="-122"/>
                <a:ea typeface="微软雅黑" panose="020B0503020204020204" charset="-122"/>
                <a:cs typeface="微软雅黑" panose="020B0503020204020204" charset="-122"/>
              </a:rPr>
              <a:t>地址替换</a:t>
            </a:r>
            <a:r>
              <a:rPr lang="zh-CN" altLang="en-US" sz="2400" dirty="0">
                <a:latin typeface="微软雅黑" panose="020B0503020204020204" charset="-122"/>
                <a:ea typeface="微软雅黑" panose="020B0503020204020204" charset="-122"/>
                <a:cs typeface="微软雅黑" panose="020B0503020204020204" charset="-122"/>
              </a:rPr>
              <a:t>目的</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smtClean="0">
                <a:latin typeface="微软雅黑" panose="020B0503020204020204" charset="-122"/>
                <a:ea typeface="微软雅黑" panose="020B0503020204020204" charset="-122"/>
                <a:cs typeface="微软雅黑" panose="020B0503020204020204" charset="-122"/>
              </a:rPr>
              <a:t>地址，</a:t>
            </a:r>
            <a:r>
              <a:rPr lang="zh-CN" altLang="en-US" sz="2400" dirty="0">
                <a:latin typeface="微软雅黑" panose="020B0503020204020204" charset="-122"/>
                <a:ea typeface="微软雅黑" panose="020B0503020204020204" charset="-122"/>
                <a:cs typeface="微软雅黑" panose="020B0503020204020204" charset="-122"/>
              </a:rPr>
              <a:t>然后将</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数据报转发到内部网络。</a:t>
            </a:r>
          </a:p>
        </p:txBody>
      </p:sp>
      <p:sp>
        <p:nvSpPr>
          <p:cNvPr id="9" name="矩形 8"/>
          <p:cNvSpPr/>
          <p:nvPr/>
        </p:nvSpPr>
        <p:spPr>
          <a:xfrm>
            <a:off x="3623732" y="4315348"/>
            <a:ext cx="3928533" cy="22860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0610" y="4434351"/>
            <a:ext cx="759884" cy="759884"/>
          </a:xfrm>
          <a:prstGeom prst="rect">
            <a:avLst/>
          </a:prstGeom>
        </p:spPr>
      </p:pic>
      <p:sp>
        <p:nvSpPr>
          <p:cNvPr id="11" name="文本框 10"/>
          <p:cNvSpPr txBox="1"/>
          <p:nvPr/>
        </p:nvSpPr>
        <p:spPr>
          <a:xfrm>
            <a:off x="3697219" y="6201238"/>
            <a:ext cx="846666" cy="400110"/>
          </a:xfrm>
          <a:prstGeom prst="rect">
            <a:avLst/>
          </a:prstGeom>
          <a:noFill/>
        </p:spPr>
        <p:txBody>
          <a:bodyPr wrap="square" rtlCol="0">
            <a:spAutoFit/>
          </a:bodyPr>
          <a:lstStyle/>
          <a:p>
            <a:r>
              <a:rPr kumimoji="1" lang="zh-CN" altLang="en-US" sz="2000" smtClean="0">
                <a:latin typeface="Microsoft YaHei" charset="-122"/>
                <a:ea typeface="Microsoft YaHei" charset="-122"/>
                <a:cs typeface="Microsoft YaHei" charset="-122"/>
              </a:rPr>
              <a:t>内网</a:t>
            </a:r>
            <a:endParaRPr kumimoji="1" lang="zh-CN" altLang="en-US" sz="2000">
              <a:latin typeface="Microsoft YaHei" charset="-122"/>
              <a:ea typeface="Microsoft YaHei" charset="-122"/>
              <a:cs typeface="Microsoft YaHei" charset="-122"/>
            </a:endParaRPr>
          </a:p>
        </p:txBody>
      </p:sp>
      <p:pic>
        <p:nvPicPr>
          <p:cNvPr id="12" name="图片 1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17372" y="4434351"/>
            <a:ext cx="759884" cy="759884"/>
          </a:xfrm>
          <a:prstGeom prst="rect">
            <a:avLst/>
          </a:prstGeom>
        </p:spPr>
      </p:pic>
      <p:pic>
        <p:nvPicPr>
          <p:cNvPr id="13" name="图片 12"/>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494134" y="4452360"/>
            <a:ext cx="759884" cy="759884"/>
          </a:xfrm>
          <a:prstGeom prst="rect">
            <a:avLst/>
          </a:prstGeom>
        </p:spPr>
      </p:pic>
      <p:pic>
        <p:nvPicPr>
          <p:cNvPr id="15" name="图片 14"/>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7161315" y="5575226"/>
            <a:ext cx="759884" cy="759884"/>
          </a:xfrm>
          <a:prstGeom prst="rect">
            <a:avLst/>
          </a:prstGeom>
        </p:spPr>
      </p:pic>
      <p:sp>
        <p:nvSpPr>
          <p:cNvPr id="16" name="文本框 15"/>
          <p:cNvSpPr txBox="1"/>
          <p:nvPr/>
        </p:nvSpPr>
        <p:spPr>
          <a:xfrm>
            <a:off x="6052934" y="5770502"/>
            <a:ext cx="1298247" cy="369332"/>
          </a:xfrm>
          <a:prstGeom prst="rect">
            <a:avLst/>
          </a:prstGeom>
          <a:noFill/>
        </p:spPr>
        <p:txBody>
          <a:bodyPr wrap="square" rtlCol="0">
            <a:spAutoFit/>
          </a:bodyPr>
          <a:lstStyle/>
          <a:p>
            <a:r>
              <a:rPr kumimoji="1" lang="zh-CN" altLang="en-US" smtClean="0"/>
              <a:t>私有地址</a:t>
            </a:r>
            <a:endParaRPr kumimoji="1" lang="zh-CN" altLang="en-US"/>
          </a:p>
        </p:txBody>
      </p:sp>
      <p:sp>
        <p:nvSpPr>
          <p:cNvPr id="17" name="文本框 16"/>
          <p:cNvSpPr txBox="1"/>
          <p:nvPr/>
        </p:nvSpPr>
        <p:spPr>
          <a:xfrm>
            <a:off x="8007980" y="5770502"/>
            <a:ext cx="1298247" cy="369332"/>
          </a:xfrm>
          <a:prstGeom prst="rect">
            <a:avLst/>
          </a:prstGeom>
          <a:noFill/>
        </p:spPr>
        <p:txBody>
          <a:bodyPr wrap="square" rtlCol="0">
            <a:spAutoFit/>
          </a:bodyPr>
          <a:lstStyle/>
          <a:p>
            <a:r>
              <a:rPr kumimoji="1" lang="zh-CN" altLang="en-US" dirty="0" smtClean="0"/>
              <a:t>公共地址</a:t>
            </a:r>
            <a:endParaRPr kumimoji="1" lang="zh-CN" altLang="en-US" dirty="0"/>
          </a:p>
        </p:txBody>
      </p:sp>
      <p:cxnSp>
        <p:nvCxnSpPr>
          <p:cNvPr id="18" name="直线箭头连接符 17"/>
          <p:cNvCxnSpPr/>
          <p:nvPr/>
        </p:nvCxnSpPr>
        <p:spPr>
          <a:xfrm rot="10800000" flipV="1">
            <a:off x="6702057" y="5475893"/>
            <a:ext cx="1712110" cy="11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9286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使私有地址的主机能在</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Internet</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上进行正常通信的技术是（      ）。  </a:t>
            </a:r>
            <a:r>
              <a:rPr lang="zh-CN" altLang="en-US" sz="2400" b="0" dirty="0">
                <a:solidFill>
                  <a:srgbClr val="FF0000"/>
                </a:solidFill>
                <a:latin typeface="微软雅黑" panose="020B0503020204020204" charset="-122"/>
                <a:ea typeface="微软雅黑" panose="020B0503020204020204" charset="-122"/>
                <a:cs typeface="微软雅黑" panose="020B0503020204020204" charset="-122"/>
              </a:rPr>
              <a:t>选择题</a:t>
            </a: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A:DHCP</a:t>
            </a: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B:ICMP</a:t>
            </a: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C:NAT</a:t>
            </a: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D:IPv4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TextBox 5"/>
          <p:cNvSpPr txBox="1"/>
          <p:nvPr/>
        </p:nvSpPr>
        <p:spPr>
          <a:xfrm>
            <a:off x="363705" y="2056388"/>
            <a:ext cx="10541362" cy="1135054"/>
          </a:xfrm>
          <a:prstGeom prst="rect">
            <a:avLst/>
          </a:prstGeom>
          <a:noFill/>
        </p:spPr>
        <p:txBody>
          <a:bodyPr wrap="square" rtlCol="0">
            <a:spAutoFit/>
          </a:bodyPr>
          <a:lstStyle/>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超网化</a:t>
            </a:r>
            <a:r>
              <a:rPr lang="zh-CN" altLang="en-US" sz="2400" dirty="0">
                <a:latin typeface="微软雅黑" panose="020B0503020204020204" charset="-122"/>
                <a:ea typeface="微软雅黑" panose="020B0503020204020204" charset="-122"/>
                <a:cs typeface="微软雅黑" panose="020B0503020204020204" charset="-122"/>
              </a:rPr>
              <a:t>：将具有较长前缀的相对较小的子网合并为一个具有稍短前缀的相对较大的子网。（小变大</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8"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1466905034"/>
              </p:ext>
            </p:extLst>
          </p:nvPr>
        </p:nvGraphicFramePr>
        <p:xfrm>
          <a:off x="363705" y="3392019"/>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60638878"/>
              </p:ext>
            </p:extLst>
          </p:nvPr>
        </p:nvGraphicFramePr>
        <p:xfrm>
          <a:off x="3100676" y="3392019"/>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263656845"/>
              </p:ext>
            </p:extLst>
          </p:nvPr>
        </p:nvGraphicFramePr>
        <p:xfrm>
          <a:off x="5837647" y="3392019"/>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814808732"/>
              </p:ext>
            </p:extLst>
          </p:nvPr>
        </p:nvGraphicFramePr>
        <p:xfrm>
          <a:off x="8574618" y="3392019"/>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cxnSp>
        <p:nvCxnSpPr>
          <p:cNvPr id="5" name="直线箭头连接符 4"/>
          <p:cNvCxnSpPr/>
          <p:nvPr/>
        </p:nvCxnSpPr>
        <p:spPr>
          <a:xfrm>
            <a:off x="363705" y="4115330"/>
            <a:ext cx="7912342" cy="2078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5"/>
          <p:cNvSpPr txBox="1"/>
          <p:nvPr/>
        </p:nvSpPr>
        <p:spPr>
          <a:xfrm>
            <a:off x="3802170" y="4212566"/>
            <a:ext cx="1035411" cy="581057"/>
          </a:xfrm>
          <a:prstGeom prst="rect">
            <a:avLst/>
          </a:prstGeom>
          <a:noFill/>
        </p:spPr>
        <p:txBody>
          <a:bodyPr wrap="square" rtlCol="0">
            <a:spAutoFit/>
          </a:bodyPr>
          <a:lstStyle/>
          <a:p>
            <a:pPr algn="ctr">
              <a:lnSpc>
                <a:spcPct val="150000"/>
              </a:lnSpc>
            </a:pPr>
            <a:r>
              <a:rPr lang="zh-CN" altLang="en-US" sz="2400" smtClean="0">
                <a:latin typeface="微软雅黑" panose="020B0503020204020204" charset="-122"/>
                <a:ea typeface="微软雅黑" panose="020B0503020204020204" charset="-122"/>
                <a:cs typeface="微软雅黑" panose="020B0503020204020204" charset="-122"/>
              </a:rPr>
              <a:t>前缀</a:t>
            </a:r>
            <a:endParaRPr lang="zh-CN" altLang="en-US" sz="2400" dirty="0">
              <a:latin typeface="微软雅黑" panose="020B0503020204020204" charset="-122"/>
              <a:ea typeface="微软雅黑" panose="020B0503020204020204" charset="-122"/>
              <a:cs typeface="微软雅黑" panose="020B0503020204020204" charset="-122"/>
            </a:endParaRPr>
          </a:p>
        </p:txBody>
      </p:sp>
      <p:cxnSp>
        <p:nvCxnSpPr>
          <p:cNvPr id="18" name="直线箭头连接符 17"/>
          <p:cNvCxnSpPr/>
          <p:nvPr/>
        </p:nvCxnSpPr>
        <p:spPr>
          <a:xfrm>
            <a:off x="8574618" y="4145550"/>
            <a:ext cx="24384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5"/>
          <p:cNvSpPr txBox="1"/>
          <p:nvPr/>
        </p:nvSpPr>
        <p:spPr>
          <a:xfrm>
            <a:off x="8924866" y="4145588"/>
            <a:ext cx="2088152" cy="646331"/>
          </a:xfrm>
          <a:prstGeom prst="rect">
            <a:avLst/>
          </a:prstGeom>
          <a:noFill/>
        </p:spPr>
        <p:txBody>
          <a:bodyPr wrap="square" rtlCol="0">
            <a:spAutoFit/>
          </a:bodyPr>
          <a:lstStyle/>
          <a:p>
            <a:pPr algn="ctr">
              <a:lnSpc>
                <a:spcPct val="150000"/>
              </a:lnSpc>
            </a:pPr>
            <a:r>
              <a:rPr lang="zh-CN" altLang="en-US" sz="2400" smtClean="0">
                <a:latin typeface="微软雅黑" panose="020B0503020204020204" charset="-122"/>
                <a:ea typeface="微软雅黑" panose="020B0503020204020204" charset="-122"/>
                <a:cs typeface="微软雅黑" panose="020B0503020204020204" charset="-122"/>
              </a:rPr>
              <a:t>后缀（主机位）</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23" name="表格 22"/>
          <p:cNvGraphicFramePr>
            <a:graphicFrameLocks noGrp="1"/>
          </p:cNvGraphicFramePr>
          <p:nvPr>
            <p:extLst>
              <p:ext uri="{D42A27DB-BD31-4B8C-83A1-F6EECF244321}">
                <p14:modId xmlns:p14="http://schemas.microsoft.com/office/powerpoint/2010/main" val="780120383"/>
              </p:ext>
            </p:extLst>
          </p:nvPr>
        </p:nvGraphicFramePr>
        <p:xfrm>
          <a:off x="363705" y="5046273"/>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095612146"/>
              </p:ext>
            </p:extLst>
          </p:nvPr>
        </p:nvGraphicFramePr>
        <p:xfrm>
          <a:off x="3100676" y="5046273"/>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1428548444"/>
              </p:ext>
            </p:extLst>
          </p:nvPr>
        </p:nvGraphicFramePr>
        <p:xfrm>
          <a:off x="5837647" y="5046273"/>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746524848"/>
              </p:ext>
            </p:extLst>
          </p:nvPr>
        </p:nvGraphicFramePr>
        <p:xfrm>
          <a:off x="8574618" y="5046273"/>
          <a:ext cx="2438400" cy="457200"/>
        </p:xfrm>
        <a:graphic>
          <a:graphicData uri="http://schemas.openxmlformats.org/drawingml/2006/table">
            <a:tbl>
              <a:tblPr firstRow="1" bandRow="1">
                <a:tableStyleId>{5940675A-B579-460E-94D1-54222C63F5DA}</a:tableStyleId>
              </a:tblPr>
              <a:tblGrid>
                <a:gridCol w="304800"/>
                <a:gridCol w="304800"/>
                <a:gridCol w="304800"/>
                <a:gridCol w="304800"/>
                <a:gridCol w="304800"/>
                <a:gridCol w="304800"/>
                <a:gridCol w="304800"/>
                <a:gridCol w="304800"/>
              </a:tblGrid>
              <a:tr h="370840">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0</a:t>
                      </a:r>
                      <a:endParaRPr lang="zh-CN" altLang="en-US" sz="2400" dirty="0"/>
                    </a:p>
                  </a:txBody>
                  <a:tcPr/>
                </a:tc>
              </a:tr>
            </a:tbl>
          </a:graphicData>
        </a:graphic>
      </p:graphicFrame>
      <p:cxnSp>
        <p:nvCxnSpPr>
          <p:cNvPr id="32" name="直线箭头连接符 31"/>
          <p:cNvCxnSpPr/>
          <p:nvPr/>
        </p:nvCxnSpPr>
        <p:spPr>
          <a:xfrm>
            <a:off x="363705" y="5769584"/>
            <a:ext cx="8820000" cy="20783"/>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5"/>
          <p:cNvSpPr txBox="1"/>
          <p:nvPr/>
        </p:nvSpPr>
        <p:spPr>
          <a:xfrm>
            <a:off x="3802170" y="5866820"/>
            <a:ext cx="1035411" cy="581057"/>
          </a:xfrm>
          <a:prstGeom prst="rect">
            <a:avLst/>
          </a:prstGeom>
          <a:noFill/>
        </p:spPr>
        <p:txBody>
          <a:bodyPr wrap="square" rtlCol="0">
            <a:spAutoFit/>
          </a:bodyPr>
          <a:lstStyle/>
          <a:p>
            <a:pPr algn="ctr">
              <a:lnSpc>
                <a:spcPct val="150000"/>
              </a:lnSpc>
            </a:pPr>
            <a:r>
              <a:rPr lang="zh-CN" altLang="en-US" sz="2400" smtClean="0">
                <a:latin typeface="微软雅黑" panose="020B0503020204020204" charset="-122"/>
                <a:ea typeface="微软雅黑" panose="020B0503020204020204" charset="-122"/>
                <a:cs typeface="微软雅黑" panose="020B0503020204020204" charset="-122"/>
              </a:rPr>
              <a:t>前缀</a:t>
            </a:r>
            <a:endParaRPr lang="zh-CN" altLang="en-US" sz="2400" dirty="0">
              <a:latin typeface="微软雅黑" panose="020B0503020204020204" charset="-122"/>
              <a:ea typeface="微软雅黑" panose="020B0503020204020204" charset="-122"/>
              <a:cs typeface="微软雅黑" panose="020B0503020204020204" charset="-122"/>
            </a:endParaRPr>
          </a:p>
        </p:txBody>
      </p:sp>
      <p:cxnSp>
        <p:nvCxnSpPr>
          <p:cNvPr id="34" name="直线箭头连接符 33"/>
          <p:cNvCxnSpPr/>
          <p:nvPr/>
        </p:nvCxnSpPr>
        <p:spPr>
          <a:xfrm flipV="1">
            <a:off x="9235605" y="5795341"/>
            <a:ext cx="1800000" cy="12997"/>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5"/>
          <p:cNvSpPr txBox="1"/>
          <p:nvPr/>
        </p:nvSpPr>
        <p:spPr>
          <a:xfrm>
            <a:off x="9517533" y="5808338"/>
            <a:ext cx="2088152" cy="646331"/>
          </a:xfrm>
          <a:prstGeom prst="rect">
            <a:avLst/>
          </a:prstGeom>
          <a:noFill/>
        </p:spPr>
        <p:txBody>
          <a:bodyPr wrap="square" rtlCol="0">
            <a:spAutoFit/>
          </a:bodyPr>
          <a:lstStyle/>
          <a:p>
            <a:pPr algn="ctr">
              <a:lnSpc>
                <a:spcPct val="150000"/>
              </a:lnSpc>
            </a:pPr>
            <a:r>
              <a:rPr lang="zh-CN" altLang="en-US" sz="2400" smtClean="0">
                <a:latin typeface="微软雅黑" panose="020B0503020204020204" charset="-122"/>
                <a:ea typeface="微软雅黑" panose="020B0503020204020204" charset="-122"/>
                <a:cs typeface="微软雅黑" panose="020B0503020204020204" charset="-122"/>
              </a:rPr>
              <a:t>后缀（主机位）</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7192594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使私有地址的主机能在</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Internet</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上进行正常通信的技术是（   </a:t>
            </a:r>
            <a:r>
              <a:rPr lang="en-US" altLang="zh-CN" sz="2400" b="0" dirty="0">
                <a:solidFill>
                  <a:srgbClr val="FF0000"/>
                </a:solidFill>
                <a:latin typeface="微软雅黑" panose="020B0503020204020204" charset="-122"/>
                <a:ea typeface="微软雅黑" panose="020B0503020204020204" charset="-122"/>
                <a:cs typeface="微软雅黑" panose="020B0503020204020204" charset="-122"/>
              </a:rPr>
              <a:t>C</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   ）。  </a:t>
            </a:r>
            <a:r>
              <a:rPr lang="zh-CN" altLang="en-US" sz="2400" b="0" dirty="0">
                <a:solidFill>
                  <a:srgbClr val="FF0000"/>
                </a:solidFill>
                <a:latin typeface="微软雅黑" panose="020B0503020204020204" charset="-122"/>
                <a:ea typeface="微软雅黑" panose="020B0503020204020204" charset="-122"/>
                <a:cs typeface="微软雅黑" panose="020B0503020204020204" charset="-122"/>
              </a:rPr>
              <a:t>选择题</a:t>
            </a: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A:DHCP</a:t>
            </a: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B:ICMP</a:t>
            </a: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rgbClr val="FF0000"/>
                </a:solidFill>
                <a:latin typeface="微软雅黑" panose="020B0503020204020204" charset="-122"/>
                <a:ea typeface="微软雅黑" panose="020B0503020204020204" charset="-122"/>
                <a:cs typeface="微软雅黑" panose="020B0503020204020204" charset="-122"/>
              </a:rPr>
              <a:t>C:NAT</a:t>
            </a: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D:IPv4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左大括号 14"/>
          <p:cNvSpPr/>
          <p:nvPr/>
        </p:nvSpPr>
        <p:spPr>
          <a:xfrm>
            <a:off x="2339102" y="1341035"/>
            <a:ext cx="485975" cy="400370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6" name="矩形 15"/>
          <p:cNvSpPr/>
          <p:nvPr/>
        </p:nvSpPr>
        <p:spPr>
          <a:xfrm>
            <a:off x="2914601" y="1219416"/>
            <a:ext cx="4549643"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smtClean="0">
                <a:latin typeface="Microsoft YaHei" charset="-122"/>
                <a:ea typeface="Microsoft YaHei" charset="-122"/>
                <a:cs typeface="Microsoft YaHei" charset="-122"/>
                <a:sym typeface="+mn-ea"/>
              </a:rPr>
              <a:t>协议：网络层最核心的协议</a:t>
            </a:r>
            <a:endParaRPr lang="zh-CN" altLang="en-US" sz="2400" dirty="0">
              <a:latin typeface="Microsoft YaHei" charset="-122"/>
              <a:ea typeface="Microsoft YaHei" charset="-122"/>
              <a:cs typeface="Microsoft YaHei" charset="-122"/>
              <a:sym typeface="+mn-ea"/>
            </a:endParaRPr>
          </a:p>
        </p:txBody>
      </p:sp>
      <p:sp>
        <p:nvSpPr>
          <p:cNvPr id="17" name="矩形 16"/>
          <p:cNvSpPr/>
          <p:nvPr/>
        </p:nvSpPr>
        <p:spPr>
          <a:xfrm>
            <a:off x="0" y="3112055"/>
            <a:ext cx="2339102" cy="461665"/>
          </a:xfrm>
          <a:prstGeom prst="rect">
            <a:avLst/>
          </a:prstGeom>
        </p:spPr>
        <p:txBody>
          <a:bodyPr wrap="none">
            <a:spAutoFit/>
          </a:bodyPr>
          <a:lstStyle/>
          <a:p>
            <a:r>
              <a:rPr lang="en-US" altLang="zh-CN" sz="2400" dirty="0">
                <a:latin typeface="Microsoft YaHei" charset="-122"/>
                <a:ea typeface="Microsoft YaHei" charset="-122"/>
                <a:cs typeface="Microsoft YaHei" charset="-122"/>
                <a:sym typeface="+mn-ea"/>
              </a:rPr>
              <a:t>Internet</a:t>
            </a:r>
            <a:r>
              <a:rPr lang="zh-CN" altLang="en-US" sz="2400" dirty="0">
                <a:latin typeface="Microsoft YaHei" charset="-122"/>
                <a:ea typeface="Microsoft YaHei" charset="-122"/>
                <a:cs typeface="Microsoft YaHei" charset="-122"/>
                <a:sym typeface="+mn-ea"/>
              </a:rPr>
              <a:t>网络层</a:t>
            </a:r>
            <a:endParaRPr lang="zh-CN" altLang="en-US" sz="2400" dirty="0">
              <a:latin typeface="Microsoft YaHei" charset="-122"/>
              <a:ea typeface="Microsoft YaHei" charset="-122"/>
              <a:cs typeface="Microsoft YaHei" charset="-122"/>
            </a:endParaRPr>
          </a:p>
        </p:txBody>
      </p:sp>
      <p:sp>
        <p:nvSpPr>
          <p:cNvPr id="18" name="矩形 17"/>
          <p:cNvSpPr/>
          <p:nvPr/>
        </p:nvSpPr>
        <p:spPr>
          <a:xfrm>
            <a:off x="2929578" y="2035787"/>
            <a:ext cx="2465740"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a:latin typeface="Microsoft YaHei" charset="-122"/>
                <a:ea typeface="Microsoft YaHei" charset="-122"/>
                <a:cs typeface="Microsoft YaHei" charset="-122"/>
                <a:sym typeface="+mn-ea"/>
              </a:rPr>
              <a:t>编</a:t>
            </a:r>
            <a:r>
              <a:rPr lang="zh-CN" altLang="en-US" sz="2400" dirty="0" smtClean="0">
                <a:latin typeface="Microsoft YaHei" charset="-122"/>
                <a:ea typeface="Microsoft YaHei" charset="-122"/>
                <a:cs typeface="Microsoft YaHei" charset="-122"/>
                <a:sym typeface="+mn-ea"/>
              </a:rPr>
              <a:t>址：</a:t>
            </a:r>
            <a:r>
              <a:rPr lang="en-US" altLang="zh-CN" sz="2400" dirty="0" smtClean="0">
                <a:latin typeface="Microsoft YaHei" charset="-122"/>
                <a:ea typeface="Microsoft YaHei" charset="-122"/>
                <a:cs typeface="Microsoft YaHei" charset="-122"/>
                <a:sym typeface="+mn-ea"/>
              </a:rPr>
              <a:t>32</a:t>
            </a:r>
            <a:r>
              <a:rPr lang="zh-CN" altLang="en-US" sz="2400" dirty="0" smtClean="0">
                <a:latin typeface="Microsoft YaHei" charset="-122"/>
                <a:ea typeface="Microsoft YaHei" charset="-122"/>
                <a:cs typeface="Microsoft YaHei" charset="-122"/>
                <a:sym typeface="+mn-ea"/>
              </a:rPr>
              <a:t>位</a:t>
            </a:r>
            <a:endParaRPr lang="zh-CN" altLang="en-US" sz="2400" dirty="0">
              <a:latin typeface="Microsoft YaHei" charset="-122"/>
              <a:ea typeface="Microsoft YaHei" charset="-122"/>
              <a:cs typeface="Microsoft YaHei" charset="-122"/>
              <a:sym typeface="+mn-ea"/>
            </a:endParaRPr>
          </a:p>
        </p:txBody>
      </p:sp>
      <p:sp>
        <p:nvSpPr>
          <p:cNvPr id="19" name="矩形 18"/>
          <p:cNvSpPr/>
          <p:nvPr/>
        </p:nvSpPr>
        <p:spPr>
          <a:xfrm>
            <a:off x="3004772" y="2753191"/>
            <a:ext cx="3291511" cy="581057"/>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sym typeface="+mn-ea"/>
              </a:rPr>
              <a:t>动态主机配置</a:t>
            </a:r>
            <a:r>
              <a:rPr lang="zh-CN" altLang="en-US" sz="2400" dirty="0" smtClean="0">
                <a:latin typeface="Microsoft YaHei" charset="-122"/>
                <a:ea typeface="Microsoft YaHei" charset="-122"/>
                <a:cs typeface="Microsoft YaHei" charset="-122"/>
                <a:sym typeface="+mn-ea"/>
              </a:rPr>
              <a:t>协议</a:t>
            </a:r>
            <a:endParaRPr lang="zh-CN" altLang="en-US" sz="2400" dirty="0">
              <a:latin typeface="Microsoft YaHei" charset="-122"/>
              <a:ea typeface="Microsoft YaHei" charset="-122"/>
              <a:cs typeface="Microsoft YaHei" charset="-122"/>
              <a:sym typeface="+mn-ea"/>
            </a:endParaRPr>
          </a:p>
        </p:txBody>
      </p:sp>
      <p:sp>
        <p:nvSpPr>
          <p:cNvPr id="21" name="矩形 20"/>
          <p:cNvSpPr/>
          <p:nvPr/>
        </p:nvSpPr>
        <p:spPr>
          <a:xfrm>
            <a:off x="3004772" y="4109528"/>
            <a:ext cx="968535" cy="581057"/>
          </a:xfrm>
          <a:prstGeom prst="rect">
            <a:avLst/>
          </a:prstGeom>
        </p:spPr>
        <p:txBody>
          <a:bodyPr wrap="none">
            <a:spAutoFit/>
          </a:bodyPr>
          <a:lstStyle/>
          <a:p>
            <a:pPr>
              <a:lnSpc>
                <a:spcPct val="150000"/>
              </a:lnSpc>
            </a:pPr>
            <a:r>
              <a:rPr lang="en-US" altLang="zh-CN" sz="2400" dirty="0">
                <a:solidFill>
                  <a:srgbClr val="FF0000"/>
                </a:solidFill>
                <a:latin typeface="Microsoft YaHei" charset="-122"/>
                <a:ea typeface="Microsoft YaHei" charset="-122"/>
                <a:cs typeface="Microsoft YaHei" charset="-122"/>
                <a:sym typeface="+mn-ea"/>
              </a:rPr>
              <a:t>ICMP</a:t>
            </a:r>
          </a:p>
        </p:txBody>
      </p:sp>
      <p:sp>
        <p:nvSpPr>
          <p:cNvPr id="22" name="矩形 21"/>
          <p:cNvSpPr/>
          <p:nvPr/>
        </p:nvSpPr>
        <p:spPr>
          <a:xfrm>
            <a:off x="2970906" y="4779532"/>
            <a:ext cx="805029"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IPv6</a:t>
            </a:r>
          </a:p>
        </p:txBody>
      </p:sp>
      <p:sp>
        <p:nvSpPr>
          <p:cNvPr id="23" name="矩形 22"/>
          <p:cNvSpPr/>
          <p:nvPr/>
        </p:nvSpPr>
        <p:spPr>
          <a:xfrm>
            <a:off x="2970906" y="3384034"/>
            <a:ext cx="3291511" cy="581057"/>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sym typeface="+mn-ea"/>
              </a:rPr>
              <a:t>网络地址转换</a:t>
            </a:r>
            <a:endParaRPr lang="zh-CN" altLang="en-US" sz="2400" dirty="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8079132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63705" y="2495173"/>
            <a:ext cx="11201762" cy="1200329"/>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互联网控制报文协议</a:t>
            </a:r>
            <a:r>
              <a:rPr lang="en-US" altLang="zh-CN" sz="2400" dirty="0" smtClean="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Internet Control Message Protocol </a:t>
            </a:r>
            <a:r>
              <a:rPr lang="zh-CN" altLang="en-US" sz="2400" dirty="0" smtClean="0">
                <a:latin typeface="Microsoft YaHei" charset="-122"/>
                <a:ea typeface="Microsoft YaHei" charset="-122"/>
                <a:cs typeface="Microsoft YaHei" charset="-122"/>
              </a:rPr>
              <a:t>，</a:t>
            </a:r>
            <a:r>
              <a:rPr lang="en-US" altLang="zh-CN" sz="2400" dirty="0" smtClean="0">
                <a:latin typeface="Microsoft YaHei" charset="-122"/>
                <a:ea typeface="Microsoft YaHei" charset="-122"/>
                <a:cs typeface="Microsoft YaHei" charset="-122"/>
              </a:rPr>
              <a:t>ICMP</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：在主机或路由器间实现</a:t>
            </a:r>
            <a:r>
              <a:rPr lang="zh-CN" altLang="en-US" sz="2400" dirty="0" smtClean="0">
                <a:latin typeface="Microsoft YaHei" charset="-122"/>
                <a:ea typeface="Microsoft YaHei" charset="-122"/>
                <a:cs typeface="Microsoft YaHei" charset="-122"/>
              </a:rPr>
              <a:t>差错报告</a:t>
            </a:r>
            <a:r>
              <a:rPr lang="zh-CN" altLang="en-US" sz="2400" dirty="0">
                <a:latin typeface="Microsoft YaHei" charset="-122"/>
                <a:ea typeface="Microsoft YaHei" charset="-122"/>
                <a:cs typeface="Microsoft YaHei" charset="-122"/>
              </a:rPr>
              <a:t>、信息探测。</a:t>
            </a:r>
          </a:p>
        </p:txBody>
      </p:sp>
      <p:sp>
        <p:nvSpPr>
          <p:cNvPr id="14" name="文本框 13"/>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一、</a:t>
            </a:r>
            <a:r>
              <a:rPr lang="zh-CN" altLang="en-US" sz="2400" dirty="0">
                <a:latin typeface="Microsoft YaHei" charset="-122"/>
                <a:ea typeface="Microsoft YaHei" charset="-122"/>
                <a:cs typeface="Microsoft YaHei" charset="-122"/>
              </a:rPr>
              <a:t>互联网控制报文</a:t>
            </a:r>
            <a:r>
              <a:rPr lang="zh-CN" altLang="en-US" sz="2400" dirty="0" smtClean="0">
                <a:latin typeface="Microsoft YaHei" charset="-122"/>
                <a:ea typeface="Microsoft YaHei" charset="-122"/>
                <a:cs typeface="Microsoft YaHei" charset="-122"/>
              </a:rPr>
              <a:t>协议</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选择、填空</a:t>
            </a:r>
            <a:r>
              <a:rPr lang="en-US" altLang="zh-CN" sz="2400" dirty="0" smtClean="0">
                <a:latin typeface="Microsoft YaHei" charset="-122"/>
                <a:ea typeface="Microsoft YaHei" charset="-122"/>
                <a:cs typeface="Microsoft YaHei"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4.5.5</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ICMP</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8" name="左大括号 27"/>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9" name="矩形 28"/>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ICMP</a:t>
            </a:r>
            <a:endParaRPr lang="en-US" altLang="zh-CN" sz="1600" dirty="0">
              <a:solidFill>
                <a:srgbClr val="FF0000"/>
              </a:solidFill>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32268" y="3026931"/>
          <a:ext cx="9079024" cy="2820976"/>
        </p:xfrm>
        <a:graphic>
          <a:graphicData uri="http://schemas.openxmlformats.org/drawingml/2006/table">
            <a:tbl>
              <a:tblPr firstRow="1" bandRow="1">
                <a:tableStyleId>{5940675A-B579-460E-94D1-54222C63F5DA}</a:tableStyleId>
              </a:tblPr>
              <a:tblGrid>
                <a:gridCol w="2269756"/>
                <a:gridCol w="2269756"/>
                <a:gridCol w="4539512"/>
              </a:tblGrid>
              <a:tr h="738307">
                <a:tc>
                  <a:txBody>
                    <a:bodyPr/>
                    <a:lstStyle/>
                    <a:p>
                      <a:pPr algn="ctr"/>
                      <a:r>
                        <a:rPr lang="zh-CN" altLang="en-US" sz="2000" dirty="0"/>
                        <a:t>类型</a:t>
                      </a:r>
                    </a:p>
                  </a:txBody>
                  <a:tcPr anchor="ctr">
                    <a:solidFill>
                      <a:schemeClr val="bg1">
                        <a:lumMod val="85000"/>
                      </a:schemeClr>
                    </a:solidFill>
                  </a:tcPr>
                </a:tc>
                <a:tc>
                  <a:txBody>
                    <a:bodyPr/>
                    <a:lstStyle/>
                    <a:p>
                      <a:pPr algn="ctr"/>
                      <a:r>
                        <a:rPr lang="zh-CN" altLang="en-US" sz="2000" dirty="0"/>
                        <a:t>代码</a:t>
                      </a:r>
                    </a:p>
                  </a:txBody>
                  <a:tcPr anchor="ctr">
                    <a:solidFill>
                      <a:schemeClr val="bg1">
                        <a:lumMod val="85000"/>
                      </a:schemeClr>
                    </a:solidFill>
                  </a:tcPr>
                </a:tc>
                <a:tc>
                  <a:txBody>
                    <a:bodyPr/>
                    <a:lstStyle/>
                    <a:p>
                      <a:pPr algn="ctr"/>
                      <a:r>
                        <a:rPr lang="zh-CN" altLang="en-US" sz="2000" dirty="0"/>
                        <a:t>校验和</a:t>
                      </a:r>
                    </a:p>
                  </a:txBody>
                  <a:tcPr anchor="ctr">
                    <a:solidFill>
                      <a:schemeClr val="bg1">
                        <a:lumMod val="85000"/>
                      </a:schemeClr>
                    </a:solidFill>
                  </a:tcPr>
                </a:tc>
              </a:tr>
              <a:tr h="738307">
                <a:tc gridSpan="3">
                  <a:txBody>
                    <a:bodyPr/>
                    <a:lstStyle/>
                    <a:p>
                      <a:pPr algn="ctr"/>
                      <a:r>
                        <a:rPr lang="zh-CN" altLang="en-US" sz="2000" dirty="0"/>
                        <a:t>由</a:t>
                      </a:r>
                      <a:r>
                        <a:rPr lang="en-US" altLang="zh-CN" sz="2000" dirty="0"/>
                        <a:t>ICMP</a:t>
                      </a:r>
                      <a:r>
                        <a:rPr lang="zh-CN" altLang="en-US" sz="2000" dirty="0"/>
                        <a:t>报文的类型决定</a:t>
                      </a:r>
                    </a:p>
                  </a:txBody>
                  <a:tcPr anchor="ctr">
                    <a:solidFill>
                      <a:schemeClr val="bg1">
                        <a:lumMod val="85000"/>
                      </a:schemeClr>
                    </a:solidFill>
                  </a:tcPr>
                </a:tc>
                <a:tc hMerge="1">
                  <a:txBody>
                    <a:bodyPr/>
                    <a:lstStyle/>
                    <a:p>
                      <a:endParaRPr lang="zh-CN"/>
                    </a:p>
                  </a:txBody>
                  <a:tcPr anchor="ctr"/>
                </a:tc>
                <a:tc hMerge="1">
                  <a:txBody>
                    <a:bodyPr/>
                    <a:lstStyle/>
                    <a:p>
                      <a:endParaRPr lang="zh-CN"/>
                    </a:p>
                  </a:txBody>
                  <a:tcPr anchor="ctr"/>
                </a:tc>
              </a:tr>
              <a:tr h="1344362">
                <a:tc gridSpan="3">
                  <a:txBody>
                    <a:bodyPr/>
                    <a:lstStyle/>
                    <a:p>
                      <a:pPr algn="ctr"/>
                      <a:r>
                        <a:rPr lang="en-US" altLang="zh-CN" sz="2000" dirty="0"/>
                        <a:t>ICMP</a:t>
                      </a:r>
                      <a:r>
                        <a:rPr lang="zh-CN" altLang="en-US" sz="2000" dirty="0"/>
                        <a:t>的数据部分</a:t>
                      </a:r>
                    </a:p>
                  </a:txBody>
                  <a:tcPr anchor="ctr"/>
                </a:tc>
                <a:tc hMerge="1">
                  <a:txBody>
                    <a:bodyPr/>
                    <a:lstStyle/>
                    <a:p>
                      <a:endParaRPr lang="zh-CN"/>
                    </a:p>
                  </a:txBody>
                  <a:tcPr anchor="ctr"/>
                </a:tc>
                <a:tc hMerge="1">
                  <a:txBody>
                    <a:bodyPr/>
                    <a:lstStyle/>
                    <a:p>
                      <a:endParaRPr lang="zh-CN"/>
                    </a:p>
                  </a:txBody>
                  <a:tcPr anchor="ctr"/>
                </a:tc>
              </a:tr>
            </a:tbl>
          </a:graphicData>
        </a:graphic>
      </p:graphicFrame>
      <p:cxnSp>
        <p:nvCxnSpPr>
          <p:cNvPr id="7" name="直接连接符 6"/>
          <p:cNvCxnSpPr/>
          <p:nvPr/>
        </p:nvCxnSpPr>
        <p:spPr>
          <a:xfrm>
            <a:off x="1532268" y="2817628"/>
            <a:ext cx="0" cy="28707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611292" y="2828455"/>
            <a:ext cx="0" cy="28707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88745" y="2418715"/>
            <a:ext cx="10572750" cy="398780"/>
          </a:xfrm>
          <a:prstGeom prst="rect">
            <a:avLst/>
          </a:prstGeom>
          <a:noFill/>
        </p:spPr>
        <p:txBody>
          <a:bodyPr wrap="square" rtlCol="0">
            <a:spAutoFit/>
          </a:bodyPr>
          <a:lstStyle/>
          <a:p>
            <a:r>
              <a:rPr lang="en-US" altLang="zh-CN" sz="2000" dirty="0"/>
              <a:t>0                              </a:t>
            </a:r>
            <a:r>
              <a:rPr lang="en-US" altLang="zh-CN" sz="2000" dirty="0" smtClean="0"/>
              <a:t>7                             15                                                            </a:t>
            </a:r>
            <a:r>
              <a:rPr lang="en-US" altLang="zh-CN" sz="2000" dirty="0"/>
              <a:t>31</a:t>
            </a:r>
            <a:endParaRPr lang="zh-CN" altLang="en-US" sz="2000" dirty="0"/>
          </a:p>
        </p:txBody>
      </p:sp>
      <p:sp>
        <p:nvSpPr>
          <p:cNvPr id="25" name="文本框 24"/>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en-US" altLang="zh-CN" sz="2400" dirty="0">
                <a:latin typeface="微软雅黑" panose="020B0503020204020204" charset="-122"/>
                <a:ea typeface="微软雅黑" panose="020B0503020204020204" charset="-122"/>
                <a:cs typeface="微软雅黑" panose="020B0503020204020204" charset="-122"/>
              </a:rPr>
              <a:t>ICMP</a:t>
            </a:r>
            <a:r>
              <a:rPr lang="zh-CN" altLang="en-US" sz="2400" dirty="0">
                <a:latin typeface="微软雅黑" panose="020B0503020204020204" charset="-122"/>
                <a:ea typeface="微软雅黑" panose="020B0503020204020204" charset="-122"/>
                <a:cs typeface="微软雅黑" panose="020B0503020204020204" charset="-122"/>
              </a:rPr>
              <a:t>报</a:t>
            </a:r>
            <a:r>
              <a:rPr lang="zh-CN" altLang="en-US" sz="2400" dirty="0" smtClean="0">
                <a:latin typeface="微软雅黑" panose="020B0503020204020204" charset="-122"/>
                <a:ea typeface="微软雅黑" panose="020B0503020204020204" charset="-122"/>
                <a:cs typeface="微软雅黑" panose="020B0503020204020204" charset="-122"/>
              </a:rPr>
              <a:t>文格式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4.5.5</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ICMP</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3" name="左大括号 32"/>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4" name="矩形 33"/>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5" name="矩形 3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ICMP</a:t>
            </a:r>
            <a:endParaRPr lang="en-US" altLang="zh-CN" sz="1600" dirty="0">
              <a:solidFill>
                <a:srgbClr val="FF0000"/>
              </a:solidFill>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左大括号 1"/>
          <p:cNvSpPr/>
          <p:nvPr/>
        </p:nvSpPr>
        <p:spPr>
          <a:xfrm>
            <a:off x="2269671" y="3087962"/>
            <a:ext cx="592666" cy="242146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6" name="矩形 5"/>
          <p:cNvSpPr/>
          <p:nvPr/>
        </p:nvSpPr>
        <p:spPr>
          <a:xfrm>
            <a:off x="315252" y="4067863"/>
            <a:ext cx="2031325" cy="461665"/>
          </a:xfrm>
          <a:prstGeom prst="rect">
            <a:avLst/>
          </a:prstGeom>
          <a:ln>
            <a:solidFill>
              <a:schemeClr val="tx1"/>
            </a:solidFill>
          </a:ln>
        </p:spPr>
        <p:txBody>
          <a:bodyPr wrap="none">
            <a:spAutoFit/>
          </a:bodyPr>
          <a:lstStyle/>
          <a:p>
            <a:pPr algn="ctr"/>
            <a:r>
              <a:rPr lang="zh-CN" altLang="en-US" sz="2400" smtClean="0">
                <a:latin typeface="Microsoft YaHei" charset="-122"/>
                <a:ea typeface="Microsoft YaHei" charset="-122"/>
                <a:cs typeface="Microsoft YaHei" charset="-122"/>
              </a:rPr>
              <a:t>差错报告报文</a:t>
            </a:r>
            <a:endParaRPr lang="zh-CN" altLang="en-US" sz="2400" dirty="0">
              <a:latin typeface="Microsoft YaHei" charset="-122"/>
              <a:ea typeface="Microsoft YaHei" charset="-122"/>
              <a:cs typeface="Microsoft YaHei" charset="-122"/>
            </a:endParaRPr>
          </a:p>
        </p:txBody>
      </p:sp>
      <p:sp>
        <p:nvSpPr>
          <p:cNvPr id="24" name="左大括号 23"/>
          <p:cNvSpPr/>
          <p:nvPr/>
        </p:nvSpPr>
        <p:spPr>
          <a:xfrm>
            <a:off x="6736256" y="2936442"/>
            <a:ext cx="592666" cy="242146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5" name="矩形 24"/>
          <p:cNvSpPr/>
          <p:nvPr/>
        </p:nvSpPr>
        <p:spPr>
          <a:xfrm>
            <a:off x="5502615" y="3915835"/>
            <a:ext cx="1415772" cy="461665"/>
          </a:xfrm>
          <a:prstGeom prst="rect">
            <a:avLst/>
          </a:prstGeom>
          <a:ln>
            <a:solidFill>
              <a:schemeClr val="tx1"/>
            </a:solidFill>
          </a:ln>
        </p:spPr>
        <p:txBody>
          <a:bodyPr wrap="none">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询问</a:t>
            </a:r>
            <a:r>
              <a:rPr lang="zh-CN" altLang="en-US" sz="2400" dirty="0">
                <a:latin typeface="微软雅黑" panose="020B0503020204020204" charset="-122"/>
                <a:ea typeface="微软雅黑" panose="020B0503020204020204" charset="-122"/>
                <a:cs typeface="微软雅黑" panose="020B0503020204020204" charset="-122"/>
              </a:rPr>
              <a:t>报文</a:t>
            </a:r>
            <a:endParaRPr lang="zh-CN" altLang="en-US" sz="2400" dirty="0">
              <a:latin typeface="Microsoft YaHei" charset="-122"/>
              <a:ea typeface="Microsoft YaHei" charset="-122"/>
              <a:cs typeface="Microsoft YaHei" charset="-122"/>
            </a:endParaRPr>
          </a:p>
        </p:txBody>
      </p:sp>
      <p:sp>
        <p:nvSpPr>
          <p:cNvPr id="20" name="文本框 19"/>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三、</a:t>
            </a:r>
            <a:r>
              <a:rPr lang="en-US" altLang="zh-CN" sz="2400" dirty="0">
                <a:latin typeface="微软雅黑" panose="020B0503020204020204" charset="-122"/>
                <a:ea typeface="微软雅黑" panose="020B0503020204020204" charset="-122"/>
                <a:cs typeface="微软雅黑" panose="020B0503020204020204" charset="-122"/>
              </a:rPr>
              <a:t>ICMP</a:t>
            </a:r>
            <a:r>
              <a:rPr lang="zh-CN" altLang="en-US" sz="2400" dirty="0">
                <a:latin typeface="微软雅黑" panose="020B0503020204020204" charset="-122"/>
                <a:ea typeface="微软雅黑" panose="020B0503020204020204" charset="-122"/>
                <a:cs typeface="微软雅黑" panose="020B0503020204020204" charset="-122"/>
              </a:rPr>
              <a:t>报</a:t>
            </a:r>
            <a:r>
              <a:rPr lang="zh-CN" altLang="en-US" sz="2400" dirty="0" smtClean="0">
                <a:latin typeface="微软雅黑" panose="020B0503020204020204" charset="-122"/>
                <a:ea typeface="微软雅黑" panose="020B0503020204020204" charset="-122"/>
                <a:cs typeface="微软雅黑" panose="020B0503020204020204" charset="-122"/>
              </a:rPr>
              <a:t>文分类 </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3" name="左大括号 22"/>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8" name="矩形 27"/>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9" name="文本框 28"/>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4.5.5</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ICMP</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ICMP</a:t>
            </a:r>
            <a:endParaRPr lang="en-US" altLang="zh-CN" sz="1600" dirty="0">
              <a:solidFill>
                <a:srgbClr val="FF0000"/>
              </a:solidFill>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左大括号 1"/>
          <p:cNvSpPr/>
          <p:nvPr/>
        </p:nvSpPr>
        <p:spPr>
          <a:xfrm>
            <a:off x="2269671" y="3087962"/>
            <a:ext cx="592666" cy="242146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6" name="矩形 5"/>
          <p:cNvSpPr/>
          <p:nvPr/>
        </p:nvSpPr>
        <p:spPr>
          <a:xfrm>
            <a:off x="315252" y="4067863"/>
            <a:ext cx="2031325" cy="461665"/>
          </a:xfrm>
          <a:prstGeom prst="rect">
            <a:avLst/>
          </a:prstGeom>
          <a:ln>
            <a:solidFill>
              <a:schemeClr val="tx1"/>
            </a:solidFill>
          </a:ln>
        </p:spPr>
        <p:txBody>
          <a:bodyPr wrap="none">
            <a:spAutoFit/>
          </a:bodyPr>
          <a:lstStyle/>
          <a:p>
            <a:pPr algn="ctr"/>
            <a:r>
              <a:rPr lang="zh-CN" altLang="en-US" sz="2400" smtClean="0">
                <a:latin typeface="Microsoft YaHei" charset="-122"/>
                <a:ea typeface="Microsoft YaHei" charset="-122"/>
                <a:cs typeface="Microsoft YaHei" charset="-122"/>
              </a:rPr>
              <a:t>差错报告报文</a:t>
            </a:r>
            <a:endParaRPr lang="zh-CN" altLang="en-US" sz="2400" dirty="0">
              <a:latin typeface="Microsoft YaHei" charset="-122"/>
              <a:ea typeface="Microsoft YaHei" charset="-122"/>
              <a:cs typeface="Microsoft YaHei" charset="-122"/>
            </a:endParaRPr>
          </a:p>
        </p:txBody>
      </p:sp>
      <p:sp>
        <p:nvSpPr>
          <p:cNvPr id="7" name="矩形 6"/>
          <p:cNvSpPr/>
          <p:nvPr/>
        </p:nvSpPr>
        <p:spPr>
          <a:xfrm>
            <a:off x="2831041" y="2748144"/>
            <a:ext cx="2078908"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终点不可</a:t>
            </a:r>
            <a:r>
              <a:rPr lang="zh-CN" altLang="en-US" sz="2400" dirty="0" smtClean="0">
                <a:latin typeface="Microsoft YaHei" charset="-122"/>
                <a:ea typeface="Microsoft YaHei" charset="-122"/>
                <a:cs typeface="Microsoft YaHei" charset="-122"/>
              </a:rPr>
              <a:t>达</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源</a:t>
            </a:r>
            <a:r>
              <a:rPr lang="zh-CN" altLang="en-US" sz="2400" dirty="0">
                <a:latin typeface="Microsoft YaHei" charset="-122"/>
                <a:ea typeface="Microsoft YaHei" charset="-122"/>
                <a:cs typeface="Microsoft YaHei" charset="-122"/>
              </a:rPr>
              <a:t>点</a:t>
            </a:r>
            <a:r>
              <a:rPr lang="zh-CN" altLang="en-US" sz="2400" dirty="0" smtClean="0">
                <a:latin typeface="Microsoft YaHei" charset="-122"/>
                <a:ea typeface="Microsoft YaHei" charset="-122"/>
                <a:cs typeface="Microsoft YaHei" charset="-122"/>
              </a:rPr>
              <a:t>抑制</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时间超时</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参数问题</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路由</a:t>
            </a:r>
            <a:r>
              <a:rPr lang="zh-CN" altLang="en-US" sz="2400" dirty="0">
                <a:latin typeface="Microsoft YaHei" charset="-122"/>
                <a:ea typeface="Microsoft YaHei" charset="-122"/>
                <a:cs typeface="Microsoft YaHei" charset="-122"/>
              </a:rPr>
              <a:t>重定向</a:t>
            </a:r>
            <a:endParaRPr lang="en-US" altLang="zh-CN" sz="2400" dirty="0">
              <a:latin typeface="Microsoft YaHei" charset="-122"/>
              <a:ea typeface="Microsoft YaHei" charset="-122"/>
              <a:cs typeface="Microsoft YaHei" charset="-122"/>
            </a:endParaRPr>
          </a:p>
        </p:txBody>
      </p:sp>
      <p:sp>
        <p:nvSpPr>
          <p:cNvPr id="24" name="左大括号 23"/>
          <p:cNvSpPr/>
          <p:nvPr/>
        </p:nvSpPr>
        <p:spPr>
          <a:xfrm>
            <a:off x="6736256" y="2936442"/>
            <a:ext cx="592666" cy="242146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5" name="矩形 24"/>
          <p:cNvSpPr/>
          <p:nvPr/>
        </p:nvSpPr>
        <p:spPr>
          <a:xfrm>
            <a:off x="5502615" y="3915835"/>
            <a:ext cx="1415772" cy="461665"/>
          </a:xfrm>
          <a:prstGeom prst="rect">
            <a:avLst/>
          </a:prstGeom>
          <a:ln>
            <a:solidFill>
              <a:schemeClr val="tx1"/>
            </a:solidFill>
          </a:ln>
        </p:spPr>
        <p:txBody>
          <a:bodyPr wrap="none">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询问</a:t>
            </a:r>
            <a:r>
              <a:rPr lang="zh-CN" altLang="en-US" sz="2400" dirty="0">
                <a:latin typeface="微软雅黑" panose="020B0503020204020204" charset="-122"/>
                <a:ea typeface="微软雅黑" panose="020B0503020204020204" charset="-122"/>
                <a:cs typeface="微软雅黑" panose="020B0503020204020204" charset="-122"/>
              </a:rPr>
              <a:t>报文</a:t>
            </a:r>
            <a:endParaRPr lang="zh-CN" altLang="en-US" sz="2400" dirty="0">
              <a:latin typeface="Microsoft YaHei" charset="-122"/>
              <a:ea typeface="Microsoft YaHei" charset="-122"/>
              <a:cs typeface="Microsoft YaHei" charset="-122"/>
            </a:endParaRPr>
          </a:p>
        </p:txBody>
      </p:sp>
      <p:sp>
        <p:nvSpPr>
          <p:cNvPr id="20" name="文本框 19"/>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三、</a:t>
            </a:r>
            <a:r>
              <a:rPr lang="en-US" altLang="zh-CN" sz="2400" dirty="0">
                <a:latin typeface="微软雅黑" panose="020B0503020204020204" charset="-122"/>
                <a:ea typeface="微软雅黑" panose="020B0503020204020204" charset="-122"/>
                <a:cs typeface="微软雅黑" panose="020B0503020204020204" charset="-122"/>
              </a:rPr>
              <a:t>ICMP</a:t>
            </a:r>
            <a:r>
              <a:rPr lang="zh-CN" altLang="en-US" sz="2400" dirty="0">
                <a:latin typeface="微软雅黑" panose="020B0503020204020204" charset="-122"/>
                <a:ea typeface="微软雅黑" panose="020B0503020204020204" charset="-122"/>
                <a:cs typeface="微软雅黑" panose="020B0503020204020204" charset="-122"/>
              </a:rPr>
              <a:t>报</a:t>
            </a:r>
            <a:r>
              <a:rPr lang="zh-CN" altLang="en-US" sz="2400" dirty="0" smtClean="0">
                <a:latin typeface="微软雅黑" panose="020B0503020204020204" charset="-122"/>
                <a:ea typeface="微软雅黑" panose="020B0503020204020204" charset="-122"/>
                <a:cs typeface="微软雅黑" panose="020B0503020204020204" charset="-122"/>
              </a:rPr>
              <a:t>文分类 </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3" name="左大括号 22"/>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8" name="矩形 27"/>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9" name="文本框 28"/>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4.5.5</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ICMP</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ICMP</a:t>
            </a:r>
            <a:endParaRPr lang="en-US" altLang="zh-CN" sz="1600" dirty="0">
              <a:solidFill>
                <a:srgbClr val="FF0000"/>
              </a:solidFill>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Tree>
    <p:extLst>
      <p:ext uri="{BB962C8B-B14F-4D97-AF65-F5344CB8AC3E}">
        <p14:creationId xmlns:p14="http://schemas.microsoft.com/office/powerpoint/2010/main" val="3385807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左大括号 1"/>
          <p:cNvSpPr/>
          <p:nvPr/>
        </p:nvSpPr>
        <p:spPr>
          <a:xfrm>
            <a:off x="2269671" y="3087962"/>
            <a:ext cx="592666" cy="242146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6" name="矩形 5"/>
          <p:cNvSpPr/>
          <p:nvPr/>
        </p:nvSpPr>
        <p:spPr>
          <a:xfrm>
            <a:off x="315252" y="4067863"/>
            <a:ext cx="2031325" cy="461665"/>
          </a:xfrm>
          <a:prstGeom prst="rect">
            <a:avLst/>
          </a:prstGeom>
          <a:ln>
            <a:solidFill>
              <a:schemeClr val="tx1"/>
            </a:solidFill>
          </a:ln>
        </p:spPr>
        <p:txBody>
          <a:bodyPr wrap="none">
            <a:spAutoFit/>
          </a:bodyPr>
          <a:lstStyle/>
          <a:p>
            <a:pPr algn="ctr"/>
            <a:r>
              <a:rPr lang="zh-CN" altLang="en-US" sz="2400" smtClean="0">
                <a:latin typeface="Microsoft YaHei" charset="-122"/>
                <a:ea typeface="Microsoft YaHei" charset="-122"/>
                <a:cs typeface="Microsoft YaHei" charset="-122"/>
              </a:rPr>
              <a:t>差错报告报文</a:t>
            </a:r>
            <a:endParaRPr lang="zh-CN" altLang="en-US" sz="2400" dirty="0">
              <a:latin typeface="Microsoft YaHei" charset="-122"/>
              <a:ea typeface="Microsoft YaHei" charset="-122"/>
              <a:cs typeface="Microsoft YaHei" charset="-122"/>
            </a:endParaRPr>
          </a:p>
        </p:txBody>
      </p:sp>
      <p:sp>
        <p:nvSpPr>
          <p:cNvPr id="7" name="矩形 6"/>
          <p:cNvSpPr/>
          <p:nvPr/>
        </p:nvSpPr>
        <p:spPr>
          <a:xfrm>
            <a:off x="2831041" y="2748144"/>
            <a:ext cx="2078908"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终点不可</a:t>
            </a:r>
            <a:r>
              <a:rPr lang="zh-CN" altLang="en-US" sz="2400" dirty="0" smtClean="0">
                <a:latin typeface="Microsoft YaHei" charset="-122"/>
                <a:ea typeface="Microsoft YaHei" charset="-122"/>
                <a:cs typeface="Microsoft YaHei" charset="-122"/>
              </a:rPr>
              <a:t>达</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源</a:t>
            </a:r>
            <a:r>
              <a:rPr lang="zh-CN" altLang="en-US" sz="2400" dirty="0">
                <a:latin typeface="Microsoft YaHei" charset="-122"/>
                <a:ea typeface="Microsoft YaHei" charset="-122"/>
                <a:cs typeface="Microsoft YaHei" charset="-122"/>
              </a:rPr>
              <a:t>点</a:t>
            </a:r>
            <a:r>
              <a:rPr lang="zh-CN" altLang="en-US" sz="2400" dirty="0" smtClean="0">
                <a:latin typeface="Microsoft YaHei" charset="-122"/>
                <a:ea typeface="Microsoft YaHei" charset="-122"/>
                <a:cs typeface="Microsoft YaHei" charset="-122"/>
              </a:rPr>
              <a:t>抑制</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时间超时</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参数问题</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路由</a:t>
            </a:r>
            <a:r>
              <a:rPr lang="zh-CN" altLang="en-US" sz="2400" dirty="0">
                <a:latin typeface="Microsoft YaHei" charset="-122"/>
                <a:ea typeface="Microsoft YaHei" charset="-122"/>
                <a:cs typeface="Microsoft YaHei" charset="-122"/>
              </a:rPr>
              <a:t>重定向</a:t>
            </a:r>
            <a:endParaRPr lang="en-US" altLang="zh-CN" sz="2400" dirty="0">
              <a:latin typeface="Microsoft YaHei" charset="-122"/>
              <a:ea typeface="Microsoft YaHei" charset="-122"/>
              <a:cs typeface="Microsoft YaHei" charset="-122"/>
            </a:endParaRPr>
          </a:p>
        </p:txBody>
      </p:sp>
      <p:sp>
        <p:nvSpPr>
          <p:cNvPr id="24" name="左大括号 23"/>
          <p:cNvSpPr/>
          <p:nvPr/>
        </p:nvSpPr>
        <p:spPr>
          <a:xfrm>
            <a:off x="6736256" y="2936442"/>
            <a:ext cx="592666" cy="242146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5" name="矩形 24"/>
          <p:cNvSpPr/>
          <p:nvPr/>
        </p:nvSpPr>
        <p:spPr>
          <a:xfrm>
            <a:off x="5502615" y="3915835"/>
            <a:ext cx="1415772" cy="461665"/>
          </a:xfrm>
          <a:prstGeom prst="rect">
            <a:avLst/>
          </a:prstGeom>
          <a:ln>
            <a:solidFill>
              <a:schemeClr val="tx1"/>
            </a:solidFill>
          </a:ln>
        </p:spPr>
        <p:txBody>
          <a:bodyPr wrap="none">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询问</a:t>
            </a:r>
            <a:r>
              <a:rPr lang="zh-CN" altLang="en-US" sz="2400" dirty="0">
                <a:latin typeface="微软雅黑" panose="020B0503020204020204" charset="-122"/>
                <a:ea typeface="微软雅黑" panose="020B0503020204020204" charset="-122"/>
                <a:cs typeface="微软雅黑" panose="020B0503020204020204" charset="-122"/>
              </a:rPr>
              <a:t>报文</a:t>
            </a:r>
            <a:endParaRPr lang="zh-CN" altLang="en-US" sz="2400" dirty="0">
              <a:latin typeface="Microsoft YaHei" charset="-122"/>
              <a:ea typeface="Microsoft YaHei" charset="-122"/>
              <a:cs typeface="Microsoft YaHei" charset="-122"/>
            </a:endParaRPr>
          </a:p>
        </p:txBody>
      </p:sp>
      <p:sp>
        <p:nvSpPr>
          <p:cNvPr id="26" name="矩形 25"/>
          <p:cNvSpPr/>
          <p:nvPr/>
        </p:nvSpPr>
        <p:spPr>
          <a:xfrm>
            <a:off x="7328922" y="2957671"/>
            <a:ext cx="3563596" cy="2308324"/>
          </a:xfrm>
          <a:prstGeom prst="rect">
            <a:avLst/>
          </a:prstGeom>
        </p:spPr>
        <p:txBody>
          <a:bodyPr wrap="square">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回声请求</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应答</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时间</a:t>
            </a:r>
            <a:r>
              <a:rPr lang="zh-CN" altLang="en-US" sz="2400" dirty="0">
                <a:latin typeface="微软雅黑" panose="020B0503020204020204" charset="-122"/>
                <a:ea typeface="微软雅黑" panose="020B0503020204020204" charset="-122"/>
                <a:cs typeface="微软雅黑" panose="020B0503020204020204" charset="-122"/>
              </a:rPr>
              <a:t>戳请求</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应答</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0" name="文本框 19"/>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三、</a:t>
            </a:r>
            <a:r>
              <a:rPr lang="en-US" altLang="zh-CN" sz="2400" dirty="0">
                <a:latin typeface="微软雅黑" panose="020B0503020204020204" charset="-122"/>
                <a:ea typeface="微软雅黑" panose="020B0503020204020204" charset="-122"/>
                <a:cs typeface="微软雅黑" panose="020B0503020204020204" charset="-122"/>
              </a:rPr>
              <a:t>ICMP</a:t>
            </a:r>
            <a:r>
              <a:rPr lang="zh-CN" altLang="en-US" sz="2400" dirty="0">
                <a:latin typeface="微软雅黑" panose="020B0503020204020204" charset="-122"/>
                <a:ea typeface="微软雅黑" panose="020B0503020204020204" charset="-122"/>
                <a:cs typeface="微软雅黑" panose="020B0503020204020204" charset="-122"/>
              </a:rPr>
              <a:t>报</a:t>
            </a:r>
            <a:r>
              <a:rPr lang="zh-CN" altLang="en-US" sz="2400" dirty="0" smtClean="0">
                <a:latin typeface="微软雅黑" panose="020B0503020204020204" charset="-122"/>
                <a:ea typeface="微软雅黑" panose="020B0503020204020204" charset="-122"/>
                <a:cs typeface="微软雅黑" panose="020B0503020204020204" charset="-122"/>
              </a:rPr>
              <a:t>文分类 </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3" name="左大括号 22"/>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8" name="矩形 27"/>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9" name="文本框 28"/>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4.5.5</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ICMP</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0" name="矩形 29"/>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ICMP</a:t>
            </a:r>
            <a:endParaRPr lang="en-US" altLang="zh-CN" sz="1600" dirty="0">
              <a:solidFill>
                <a:srgbClr val="FF0000"/>
              </a:solidFill>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pic>
        <p:nvPicPr>
          <p:cNvPr id="3" name="图片 2"/>
          <p:cNvPicPr>
            <a:picLocks noChangeAspect="1"/>
          </p:cNvPicPr>
          <p:nvPr/>
        </p:nvPicPr>
        <p:blipFill>
          <a:blip r:embed="rId4"/>
          <a:stretch>
            <a:fillRect/>
          </a:stretch>
        </p:blipFill>
        <p:spPr>
          <a:xfrm>
            <a:off x="2601672" y="3505"/>
            <a:ext cx="9590328" cy="2914548"/>
          </a:xfrm>
          <a:prstGeom prst="rect">
            <a:avLst/>
          </a:prstGeom>
        </p:spPr>
      </p:pic>
    </p:spTree>
    <p:extLst>
      <p:ext uri="{BB962C8B-B14F-4D97-AF65-F5344CB8AC3E}">
        <p14:creationId xmlns:p14="http://schemas.microsoft.com/office/powerpoint/2010/main" val="16597459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、下列不属于</a:t>
            </a:r>
            <a:r>
              <a:rPr lang="en-US" altLang="zh-CN" sz="2400" b="0" dirty="0">
                <a:solidFill>
                  <a:schemeClr val="tx1"/>
                </a:solidFill>
                <a:latin typeface="Microsoft YaHei" charset="-122"/>
                <a:ea typeface="Microsoft YaHei" charset="-122"/>
                <a:cs typeface="Microsoft YaHei" charset="-122"/>
              </a:rPr>
              <a:t>ICMP</a:t>
            </a:r>
            <a:r>
              <a:rPr lang="zh-CN" altLang="en-US" sz="2400" b="0" dirty="0">
                <a:solidFill>
                  <a:schemeClr val="tx1"/>
                </a:solidFill>
                <a:latin typeface="Microsoft YaHei" charset="-122"/>
                <a:ea typeface="Microsoft YaHei" charset="-122"/>
                <a:cs typeface="Microsoft YaHei" charset="-122"/>
              </a:rPr>
              <a:t>差错报告报文的是（      ）。  </a:t>
            </a:r>
            <a:r>
              <a:rPr lang="zh-CN" altLang="en-US" sz="2400" b="0" dirty="0">
                <a:solidFill>
                  <a:srgbClr val="FF0000"/>
                </a:solidFill>
                <a:latin typeface="Microsoft YaHei" charset="-122"/>
                <a:ea typeface="Microsoft YaHei" charset="-122"/>
                <a:cs typeface="Microsoft YaHei" charset="-122"/>
              </a:rPr>
              <a:t>选择题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校验和</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源点抑制</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时间超时</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路由重定向</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、下列不属于</a:t>
            </a:r>
            <a:r>
              <a:rPr lang="en-US" altLang="zh-CN" sz="2400" b="0" dirty="0">
                <a:solidFill>
                  <a:schemeClr val="tx1"/>
                </a:solidFill>
                <a:latin typeface="Microsoft YaHei" charset="-122"/>
                <a:ea typeface="Microsoft YaHei" charset="-122"/>
                <a:cs typeface="Microsoft YaHei" charset="-122"/>
              </a:rPr>
              <a:t>ICMP</a:t>
            </a:r>
            <a:r>
              <a:rPr lang="zh-CN" altLang="en-US" sz="2400" b="0" dirty="0">
                <a:solidFill>
                  <a:schemeClr val="tx1"/>
                </a:solidFill>
                <a:latin typeface="Microsoft YaHei" charset="-122"/>
                <a:ea typeface="Microsoft YaHei" charset="-122"/>
                <a:cs typeface="Microsoft YaHei" charset="-122"/>
              </a:rPr>
              <a:t>差错报告报文的是（   </a:t>
            </a:r>
            <a:r>
              <a:rPr lang="en-US" altLang="zh-CN" sz="2400" b="0" dirty="0">
                <a:solidFill>
                  <a:srgbClr val="FF0000"/>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选择题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A:</a:t>
            </a:r>
            <a:r>
              <a:rPr lang="zh-CN" altLang="en-US" sz="2400" b="0" dirty="0">
                <a:solidFill>
                  <a:srgbClr val="FF0000"/>
                </a:solidFill>
                <a:latin typeface="Microsoft YaHei" charset="-122"/>
                <a:ea typeface="Microsoft YaHei" charset="-122"/>
                <a:cs typeface="Microsoft YaHei" charset="-122"/>
              </a:rPr>
              <a:t>校验和</a:t>
            </a:r>
            <a:endParaRPr lang="en-US" altLang="zh-CN" sz="2400" b="0" dirty="0">
              <a:solidFill>
                <a:srgbClr val="FF0000"/>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源点抑制</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a:t>
            </a:r>
            <a:r>
              <a:rPr lang="zh-CN" altLang="en-US" sz="2400" b="0" dirty="0">
                <a:solidFill>
                  <a:schemeClr val="tx1"/>
                </a:solidFill>
                <a:latin typeface="Microsoft YaHei" charset="-122"/>
                <a:ea typeface="Microsoft YaHei" charset="-122"/>
                <a:cs typeface="Microsoft YaHei" charset="-122"/>
              </a:rPr>
              <a:t>时间超时</a:t>
            </a:r>
            <a:endParaRPr lang="en-US" altLang="zh-CN" sz="2400" b="0" dirty="0">
              <a:solidFill>
                <a:schemeClr val="tx1"/>
              </a:solidFill>
              <a:latin typeface="Microsoft YaHei" charset="-122"/>
              <a:ea typeface="Microsoft YaHei" charset="-122"/>
              <a:cs typeface="Microsoft YaHei" charset="-122"/>
            </a:endParaRPr>
          </a:p>
          <a:p>
            <a:endParaRPr lang="zh-CN" altLang="en-US"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路由重定向</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330" y="1341120"/>
            <a:ext cx="1088961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2</a:t>
            </a:r>
            <a:r>
              <a:rPr lang="zh-CN" altLang="en-US" sz="2400" b="0" dirty="0" smtClean="0">
                <a:solidFill>
                  <a:schemeClr val="tx1"/>
                </a:solidFill>
                <a:latin typeface="Microsoft YaHei" charset="-122"/>
                <a:ea typeface="Microsoft YaHei" charset="-122"/>
                <a:cs typeface="Microsoft YaHei" charset="-122"/>
              </a:rPr>
              <a:t>、</a:t>
            </a:r>
            <a:r>
              <a:rPr lang="zh-CN" altLang="en-US" sz="2400" b="0" dirty="0">
                <a:solidFill>
                  <a:schemeClr val="tx1"/>
                </a:solidFill>
                <a:latin typeface="Microsoft YaHei" charset="-122"/>
                <a:ea typeface="Microsoft YaHei" charset="-122"/>
                <a:cs typeface="Microsoft YaHei" charset="-122"/>
              </a:rPr>
              <a:t>下列哪种协议的主要功能是进行主机或路由器间的网络层差错报告（）。  </a:t>
            </a:r>
            <a:r>
              <a:rPr lang="zh-CN" altLang="en-US" sz="2400" b="0" dirty="0">
                <a:solidFill>
                  <a:srgbClr val="FF0000"/>
                </a:solidFill>
                <a:latin typeface="Microsoft YaHei" charset="-122"/>
                <a:ea typeface="Microsoft YaHei" charset="-122"/>
                <a:cs typeface="Microsoft YaHei" charset="-122"/>
              </a:rPr>
              <a:t>选择题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A:IPv4</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B:ICMP</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C:DHCP</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D:UPnP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TextBox 5"/>
          <p:cNvSpPr txBox="1"/>
          <p:nvPr/>
        </p:nvSpPr>
        <p:spPr>
          <a:xfrm>
            <a:off x="363705" y="2056388"/>
            <a:ext cx="10541362" cy="1689052"/>
          </a:xfrm>
          <a:prstGeom prst="rect">
            <a:avLst/>
          </a:prstGeom>
          <a:noFill/>
        </p:spPr>
        <p:txBody>
          <a:bodyPr wrap="square" rtlCol="0">
            <a:spAutoFit/>
          </a:bodyPr>
          <a:lstStyle/>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子网化</a:t>
            </a:r>
            <a:r>
              <a:rPr lang="zh-CN" altLang="en-US" sz="2400" dirty="0">
                <a:latin typeface="微软雅黑" panose="020B0503020204020204" charset="-122"/>
                <a:ea typeface="微软雅黑" panose="020B0503020204020204" charset="-122"/>
                <a:cs typeface="微软雅黑" panose="020B0503020204020204" charset="-122"/>
              </a:rPr>
              <a:t>：将一个较大的子网划分为多个较小子网的过程。（大变小）</a:t>
            </a:r>
          </a:p>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超网化</a:t>
            </a:r>
            <a:r>
              <a:rPr lang="zh-CN" altLang="en-US" sz="2400" dirty="0">
                <a:latin typeface="微软雅黑" panose="020B0503020204020204" charset="-122"/>
                <a:ea typeface="微软雅黑" panose="020B0503020204020204" charset="-122"/>
                <a:cs typeface="微软雅黑" panose="020B0503020204020204" charset="-122"/>
              </a:rPr>
              <a:t>：将具有较长前缀的相对较小的子网合并为一个具有稍短前缀的相对较大的子网。（小变大）</a:t>
            </a:r>
          </a:p>
        </p:txBody>
      </p:sp>
      <p:sp>
        <p:nvSpPr>
          <p:cNvPr id="21" name="左大括号 2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IPv4</a:t>
            </a:r>
            <a:r>
              <a:rPr lang="zh-CN" altLang="en-US" sz="1600" dirty="0">
                <a:solidFill>
                  <a:srgbClr val="FF0000"/>
                </a:solidFill>
                <a:latin typeface="Microsoft YaHei" charset="-122"/>
                <a:ea typeface="Microsoft YaHei" charset="-122"/>
                <a:cs typeface="Microsoft YaHei" charset="-122"/>
                <a:sym typeface="+mn-ea"/>
              </a:rPr>
              <a:t>编</a:t>
            </a:r>
            <a:r>
              <a:rPr lang="zh-CN" altLang="en-US" sz="1600" dirty="0" smtClean="0">
                <a:solidFill>
                  <a:srgbClr val="FF0000"/>
                </a:solidFill>
                <a:latin typeface="Microsoft YaHei" charset="-122"/>
                <a:ea typeface="Microsoft YaHei" charset="-122"/>
                <a:cs typeface="Microsoft YaHei" charset="-122"/>
                <a:sym typeface="+mn-ea"/>
              </a:rPr>
              <a:t>址</a:t>
            </a:r>
            <a:endParaRPr lang="en-US" altLang="zh-CN" sz="1600" dirty="0" smtClean="0">
              <a:solidFill>
                <a:srgbClr val="FF0000"/>
              </a:solidFill>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IPv6</a:t>
            </a:r>
          </a:p>
        </p:txBody>
      </p:sp>
      <p:sp>
        <p:nvSpPr>
          <p:cNvPr id="26" name="矩形 25"/>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7" name="文本框 26"/>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4.5.2</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IPv4</a:t>
            </a:r>
            <a:r>
              <a:rPr lang="zh-CN" altLang="en-US" sz="2400" b="0" dirty="0" smtClean="0">
                <a:solidFill>
                  <a:schemeClr val="tx1"/>
                </a:solidFill>
                <a:latin typeface="Microsoft YaHei" charset="-122"/>
                <a:ea typeface="Microsoft YaHei" charset="-122"/>
                <a:cs typeface="Microsoft YaHei" charset="-122"/>
                <a:sym typeface="+mn-ea"/>
              </a:rPr>
              <a:t>编址</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8" name="TextBox 5"/>
          <p:cNvSpPr txBox="1"/>
          <p:nvPr/>
        </p:nvSpPr>
        <p:spPr>
          <a:xfrm>
            <a:off x="363705" y="1398623"/>
            <a:ext cx="8712562" cy="581057"/>
          </a:xfrm>
          <a:prstGeom prst="rect">
            <a:avLst/>
          </a:prstGeom>
          <a:noFill/>
        </p:spPr>
        <p:txBody>
          <a:bodyPr wrap="square" rtlCol="0">
            <a:spAutoFit/>
          </a:bodyPr>
          <a:lstStyle/>
          <a:p>
            <a:pPr algn="l">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六、子网划分</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综合题</a:t>
            </a:r>
            <a:r>
              <a:rPr lang="en-US" altLang="zh-CN" sz="2400" dirty="0" smtClean="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47078716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2</a:t>
            </a:r>
            <a:r>
              <a:rPr lang="zh-CN" altLang="en-US" sz="2400" b="0" dirty="0" smtClean="0">
                <a:solidFill>
                  <a:schemeClr val="tx1"/>
                </a:solidFill>
                <a:latin typeface="Microsoft YaHei" charset="-122"/>
                <a:ea typeface="Microsoft YaHei" charset="-122"/>
                <a:cs typeface="Microsoft YaHei" charset="-122"/>
              </a:rPr>
              <a:t>、</a:t>
            </a:r>
            <a:r>
              <a:rPr lang="zh-CN" altLang="en-US" sz="2400" b="0" dirty="0">
                <a:solidFill>
                  <a:schemeClr val="tx1"/>
                </a:solidFill>
                <a:latin typeface="Microsoft YaHei" charset="-122"/>
                <a:ea typeface="Microsoft YaHei" charset="-122"/>
                <a:cs typeface="Microsoft YaHei" charset="-122"/>
              </a:rPr>
              <a:t>下列哪种协议的主要功能是进行主机或路由器间的网络层差错报告（  </a:t>
            </a: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      ）。  </a:t>
            </a:r>
            <a:r>
              <a:rPr lang="zh-CN" altLang="en-US" sz="2400" b="0" dirty="0">
                <a:solidFill>
                  <a:srgbClr val="FF0000"/>
                </a:solidFill>
                <a:latin typeface="Microsoft YaHei" charset="-122"/>
                <a:ea typeface="Microsoft YaHei" charset="-122"/>
                <a:cs typeface="Microsoft YaHei" charset="-122"/>
              </a:rPr>
              <a:t>选择题</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A:IPv4</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rgbClr val="FF0000"/>
                </a:solidFill>
                <a:latin typeface="Microsoft YaHei" charset="-122"/>
                <a:ea typeface="Microsoft YaHei" charset="-122"/>
                <a:cs typeface="Microsoft YaHei" charset="-122"/>
              </a:rPr>
              <a:t>B:ICMP</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C:DHCP</a:t>
            </a:r>
          </a:p>
          <a:p>
            <a:endParaRPr lang="en-US" altLang="zh-CN" sz="2400" b="0" dirty="0">
              <a:solidFill>
                <a:schemeClr val="tx1"/>
              </a:solidFill>
              <a:latin typeface="Microsoft YaHei" charset="-122"/>
              <a:ea typeface="Microsoft YaHei" charset="-122"/>
              <a:cs typeface="Microsoft YaHei" charset="-122"/>
            </a:endParaRPr>
          </a:p>
          <a:p>
            <a:r>
              <a:rPr lang="en-US" altLang="zh-CN" sz="2400" b="0" dirty="0">
                <a:solidFill>
                  <a:schemeClr val="tx1"/>
                </a:solidFill>
                <a:latin typeface="Microsoft YaHei" charset="-122"/>
                <a:ea typeface="Microsoft YaHei" charset="-122"/>
                <a:cs typeface="Microsoft YaHei" charset="-122"/>
              </a:rPr>
              <a:t>D:UPnP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1"/>
            <a:ext cx="10474053" cy="1537415"/>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 </a:t>
            </a:r>
            <a:r>
              <a:rPr lang="en-US" altLang="zh-CN" sz="2400" b="0" dirty="0">
                <a:solidFill>
                  <a:schemeClr val="tx1"/>
                </a:solidFill>
                <a:latin typeface="Microsoft YaHei" charset="-122"/>
                <a:ea typeface="Microsoft YaHei" charset="-122"/>
                <a:cs typeface="Microsoft YaHei" charset="-122"/>
              </a:rPr>
              <a:t>ICMP</a:t>
            </a:r>
            <a:r>
              <a:rPr lang="zh-CN" altLang="en-US" sz="2400" b="0" dirty="0">
                <a:solidFill>
                  <a:schemeClr val="tx1"/>
                </a:solidFill>
                <a:latin typeface="Microsoft YaHei" charset="-122"/>
                <a:ea typeface="Microsoft YaHei" charset="-122"/>
                <a:cs typeface="Microsoft YaHei" charset="-122"/>
              </a:rPr>
              <a:t>的主要功能是进行主机或路由器间的网络层（</a:t>
            </a:r>
            <a:r>
              <a:rPr lang="zh-CN" altLang="en-US" sz="2400" b="0" dirty="0">
                <a:solidFill>
                  <a:schemeClr val="bg2"/>
                </a:solidFill>
                <a:latin typeface="Microsoft YaHei" charset="-122"/>
                <a:ea typeface="Microsoft YaHei" charset="-122"/>
                <a:cs typeface="Microsoft YaHei" charset="-122"/>
              </a:rPr>
              <a:t>差错报告</a:t>
            </a:r>
            <a:r>
              <a:rPr lang="zh-CN" altLang="en-US" sz="2400" b="0" dirty="0">
                <a:solidFill>
                  <a:schemeClr val="tx1"/>
                </a:solidFill>
                <a:latin typeface="Microsoft YaHei" charset="-122"/>
                <a:ea typeface="Microsoft YaHei" charset="-122"/>
                <a:cs typeface="Microsoft YaHei" charset="-122"/>
              </a:rPr>
              <a:t>）与网络探测。</a:t>
            </a:r>
            <a:endParaRPr lang="en-US" altLang="zh-CN" sz="2400" b="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290696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1"/>
            <a:ext cx="10474053" cy="1537415"/>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 </a:t>
            </a:r>
            <a:r>
              <a:rPr lang="en-US" altLang="zh-CN" sz="2400" b="0" dirty="0">
                <a:solidFill>
                  <a:schemeClr val="tx1"/>
                </a:solidFill>
                <a:latin typeface="Microsoft YaHei" charset="-122"/>
                <a:ea typeface="Microsoft YaHei" charset="-122"/>
                <a:cs typeface="Microsoft YaHei" charset="-122"/>
              </a:rPr>
              <a:t>ICMP</a:t>
            </a:r>
            <a:r>
              <a:rPr lang="zh-CN" altLang="en-US" sz="2400" b="0" dirty="0">
                <a:solidFill>
                  <a:schemeClr val="tx1"/>
                </a:solidFill>
                <a:latin typeface="Microsoft YaHei" charset="-122"/>
                <a:ea typeface="Microsoft YaHei" charset="-122"/>
                <a:cs typeface="Microsoft YaHei" charset="-122"/>
              </a:rPr>
              <a:t>的主要功能是进行主机或路由器间的网络层（差错报告）与网络探测。</a:t>
            </a:r>
            <a:endParaRPr lang="en-US" altLang="zh-CN" sz="2400" b="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3426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左大括号 14"/>
          <p:cNvSpPr/>
          <p:nvPr/>
        </p:nvSpPr>
        <p:spPr>
          <a:xfrm>
            <a:off x="2339102" y="1341035"/>
            <a:ext cx="485975" cy="400370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6" name="矩形 15"/>
          <p:cNvSpPr/>
          <p:nvPr/>
        </p:nvSpPr>
        <p:spPr>
          <a:xfrm>
            <a:off x="2914601" y="1219416"/>
            <a:ext cx="4549643"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smtClean="0">
                <a:latin typeface="Microsoft YaHei" charset="-122"/>
                <a:ea typeface="Microsoft YaHei" charset="-122"/>
                <a:cs typeface="Microsoft YaHei" charset="-122"/>
                <a:sym typeface="+mn-ea"/>
              </a:rPr>
              <a:t>协议：网络层最核心的协议</a:t>
            </a:r>
            <a:endParaRPr lang="zh-CN" altLang="en-US" sz="2400" dirty="0">
              <a:latin typeface="Microsoft YaHei" charset="-122"/>
              <a:ea typeface="Microsoft YaHei" charset="-122"/>
              <a:cs typeface="Microsoft YaHei" charset="-122"/>
              <a:sym typeface="+mn-ea"/>
            </a:endParaRPr>
          </a:p>
        </p:txBody>
      </p:sp>
      <p:sp>
        <p:nvSpPr>
          <p:cNvPr id="17" name="矩形 16"/>
          <p:cNvSpPr/>
          <p:nvPr/>
        </p:nvSpPr>
        <p:spPr>
          <a:xfrm>
            <a:off x="0" y="3112055"/>
            <a:ext cx="2339102" cy="461665"/>
          </a:xfrm>
          <a:prstGeom prst="rect">
            <a:avLst/>
          </a:prstGeom>
        </p:spPr>
        <p:txBody>
          <a:bodyPr wrap="none">
            <a:spAutoFit/>
          </a:bodyPr>
          <a:lstStyle/>
          <a:p>
            <a:r>
              <a:rPr lang="en-US" altLang="zh-CN" sz="2400" dirty="0">
                <a:latin typeface="Microsoft YaHei" charset="-122"/>
                <a:ea typeface="Microsoft YaHei" charset="-122"/>
                <a:cs typeface="Microsoft YaHei" charset="-122"/>
                <a:sym typeface="+mn-ea"/>
              </a:rPr>
              <a:t>Internet</a:t>
            </a:r>
            <a:r>
              <a:rPr lang="zh-CN" altLang="en-US" sz="2400" dirty="0">
                <a:latin typeface="Microsoft YaHei" charset="-122"/>
                <a:ea typeface="Microsoft YaHei" charset="-122"/>
                <a:cs typeface="Microsoft YaHei" charset="-122"/>
                <a:sym typeface="+mn-ea"/>
              </a:rPr>
              <a:t>网络层</a:t>
            </a:r>
            <a:endParaRPr lang="zh-CN" altLang="en-US" sz="2400" dirty="0">
              <a:latin typeface="Microsoft YaHei" charset="-122"/>
              <a:ea typeface="Microsoft YaHei" charset="-122"/>
              <a:cs typeface="Microsoft YaHei" charset="-122"/>
            </a:endParaRPr>
          </a:p>
        </p:txBody>
      </p:sp>
      <p:sp>
        <p:nvSpPr>
          <p:cNvPr id="18" name="矩形 17"/>
          <p:cNvSpPr/>
          <p:nvPr/>
        </p:nvSpPr>
        <p:spPr>
          <a:xfrm>
            <a:off x="2929578" y="2035787"/>
            <a:ext cx="2465740"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a:latin typeface="Microsoft YaHei" charset="-122"/>
                <a:ea typeface="Microsoft YaHei" charset="-122"/>
                <a:cs typeface="Microsoft YaHei" charset="-122"/>
                <a:sym typeface="+mn-ea"/>
              </a:rPr>
              <a:t>编</a:t>
            </a:r>
            <a:r>
              <a:rPr lang="zh-CN" altLang="en-US" sz="2400" dirty="0" smtClean="0">
                <a:latin typeface="Microsoft YaHei" charset="-122"/>
                <a:ea typeface="Microsoft YaHei" charset="-122"/>
                <a:cs typeface="Microsoft YaHei" charset="-122"/>
                <a:sym typeface="+mn-ea"/>
              </a:rPr>
              <a:t>址：</a:t>
            </a:r>
            <a:r>
              <a:rPr lang="en-US" altLang="zh-CN" sz="2400" dirty="0" smtClean="0">
                <a:latin typeface="Microsoft YaHei" charset="-122"/>
                <a:ea typeface="Microsoft YaHei" charset="-122"/>
                <a:cs typeface="Microsoft YaHei" charset="-122"/>
                <a:sym typeface="+mn-ea"/>
              </a:rPr>
              <a:t>32</a:t>
            </a:r>
            <a:r>
              <a:rPr lang="zh-CN" altLang="en-US" sz="2400" dirty="0" smtClean="0">
                <a:latin typeface="Microsoft YaHei" charset="-122"/>
                <a:ea typeface="Microsoft YaHei" charset="-122"/>
                <a:cs typeface="Microsoft YaHei" charset="-122"/>
                <a:sym typeface="+mn-ea"/>
              </a:rPr>
              <a:t>位</a:t>
            </a:r>
            <a:endParaRPr lang="zh-CN" altLang="en-US" sz="2400" dirty="0">
              <a:latin typeface="Microsoft YaHei" charset="-122"/>
              <a:ea typeface="Microsoft YaHei" charset="-122"/>
              <a:cs typeface="Microsoft YaHei" charset="-122"/>
              <a:sym typeface="+mn-ea"/>
            </a:endParaRPr>
          </a:p>
        </p:txBody>
      </p:sp>
      <p:sp>
        <p:nvSpPr>
          <p:cNvPr id="19" name="矩形 18"/>
          <p:cNvSpPr/>
          <p:nvPr/>
        </p:nvSpPr>
        <p:spPr>
          <a:xfrm>
            <a:off x="3004772" y="2753191"/>
            <a:ext cx="3291511" cy="581057"/>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sym typeface="+mn-ea"/>
              </a:rPr>
              <a:t>动态主机配置</a:t>
            </a:r>
            <a:r>
              <a:rPr lang="zh-CN" altLang="en-US" sz="2400" dirty="0" smtClean="0">
                <a:latin typeface="Microsoft YaHei" charset="-122"/>
                <a:ea typeface="Microsoft YaHei" charset="-122"/>
                <a:cs typeface="Microsoft YaHei" charset="-122"/>
                <a:sym typeface="+mn-ea"/>
              </a:rPr>
              <a:t>协议</a:t>
            </a:r>
            <a:endParaRPr lang="zh-CN" altLang="en-US" sz="2400" dirty="0">
              <a:latin typeface="Microsoft YaHei" charset="-122"/>
              <a:ea typeface="Microsoft YaHei" charset="-122"/>
              <a:cs typeface="Microsoft YaHei" charset="-122"/>
              <a:sym typeface="+mn-ea"/>
            </a:endParaRPr>
          </a:p>
        </p:txBody>
      </p:sp>
      <p:sp>
        <p:nvSpPr>
          <p:cNvPr id="21" name="矩形 20"/>
          <p:cNvSpPr/>
          <p:nvPr/>
        </p:nvSpPr>
        <p:spPr>
          <a:xfrm>
            <a:off x="3004772" y="4109528"/>
            <a:ext cx="968535" cy="581057"/>
          </a:xfrm>
          <a:prstGeom prst="rect">
            <a:avLst/>
          </a:prstGeom>
        </p:spPr>
        <p:txBody>
          <a:bodyPr wrap="none">
            <a:spAutoFit/>
          </a:bodyPr>
          <a:lstStyle/>
          <a:p>
            <a:pPr>
              <a:lnSpc>
                <a:spcPct val="150000"/>
              </a:lnSpc>
            </a:pPr>
            <a:r>
              <a:rPr lang="en-US" altLang="zh-CN" sz="2400" dirty="0">
                <a:solidFill>
                  <a:srgbClr val="FF0000"/>
                </a:solidFill>
                <a:latin typeface="Microsoft YaHei" charset="-122"/>
                <a:ea typeface="Microsoft YaHei" charset="-122"/>
                <a:cs typeface="Microsoft YaHei" charset="-122"/>
                <a:sym typeface="+mn-ea"/>
              </a:rPr>
              <a:t>ICMP</a:t>
            </a:r>
          </a:p>
        </p:txBody>
      </p:sp>
      <p:sp>
        <p:nvSpPr>
          <p:cNvPr id="22" name="矩形 21"/>
          <p:cNvSpPr/>
          <p:nvPr/>
        </p:nvSpPr>
        <p:spPr>
          <a:xfrm>
            <a:off x="2970906" y="4779532"/>
            <a:ext cx="805029"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IPv6</a:t>
            </a:r>
          </a:p>
        </p:txBody>
      </p:sp>
      <p:sp>
        <p:nvSpPr>
          <p:cNvPr id="23" name="矩形 22"/>
          <p:cNvSpPr/>
          <p:nvPr/>
        </p:nvSpPr>
        <p:spPr>
          <a:xfrm>
            <a:off x="2970906" y="3384034"/>
            <a:ext cx="3291511" cy="581057"/>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sym typeface="+mn-ea"/>
              </a:rPr>
              <a:t>网络地址转换</a:t>
            </a:r>
            <a:endParaRPr lang="zh-CN" altLang="en-US" sz="2400" dirty="0">
              <a:latin typeface="Microsoft YaHei" charset="-122"/>
              <a:ea typeface="Microsoft YaHei" charset="-122"/>
              <a:cs typeface="Microsoft YaHei" charset="-122"/>
              <a:sym typeface="+mn-ea"/>
            </a:endParaRPr>
          </a:p>
        </p:txBody>
      </p:sp>
      <p:sp>
        <p:nvSpPr>
          <p:cNvPr id="10" name="文本框 9"/>
          <p:cNvSpPr txBox="1"/>
          <p:nvPr/>
        </p:nvSpPr>
        <p:spPr>
          <a:xfrm>
            <a:off x="4249248" y="4069068"/>
            <a:ext cx="2292139" cy="646331"/>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ICMP</a:t>
            </a:r>
            <a:r>
              <a:rPr lang="zh-CN" altLang="en-US" sz="2400" dirty="0">
                <a:latin typeface="微软雅黑" panose="020B0503020204020204" charset="-122"/>
                <a:ea typeface="微软雅黑" panose="020B0503020204020204" charset="-122"/>
                <a:cs typeface="微软雅黑" panose="020B0503020204020204" charset="-122"/>
              </a:rPr>
              <a:t>报</a:t>
            </a:r>
            <a:r>
              <a:rPr lang="zh-CN" altLang="en-US" sz="2400" dirty="0" smtClean="0">
                <a:latin typeface="微软雅黑" panose="020B0503020204020204" charset="-122"/>
                <a:ea typeface="微软雅黑" panose="020B0503020204020204" charset="-122"/>
                <a:cs typeface="微软雅黑" panose="020B0503020204020204" charset="-122"/>
              </a:rPr>
              <a:t>文分类</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1" name="左大括号 10"/>
          <p:cNvSpPr/>
          <p:nvPr/>
        </p:nvSpPr>
        <p:spPr>
          <a:xfrm>
            <a:off x="9622964" y="1438936"/>
            <a:ext cx="592666" cy="242146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12" name="矩形 11"/>
          <p:cNvSpPr/>
          <p:nvPr/>
        </p:nvSpPr>
        <p:spPr>
          <a:xfrm>
            <a:off x="7668545" y="2418837"/>
            <a:ext cx="2031325" cy="461665"/>
          </a:xfrm>
          <a:prstGeom prst="rect">
            <a:avLst/>
          </a:prstGeom>
          <a:ln>
            <a:solidFill>
              <a:schemeClr val="tx1"/>
            </a:solidFill>
          </a:ln>
        </p:spPr>
        <p:txBody>
          <a:bodyPr wrap="none">
            <a:spAutoFit/>
          </a:bodyPr>
          <a:lstStyle/>
          <a:p>
            <a:pPr algn="ctr"/>
            <a:r>
              <a:rPr lang="zh-CN" altLang="en-US" sz="2400" smtClean="0">
                <a:latin typeface="Microsoft YaHei" charset="-122"/>
                <a:ea typeface="Microsoft YaHei" charset="-122"/>
                <a:cs typeface="Microsoft YaHei" charset="-122"/>
              </a:rPr>
              <a:t>差错报告报文</a:t>
            </a:r>
            <a:endParaRPr lang="zh-CN" altLang="en-US" sz="2400" dirty="0">
              <a:latin typeface="Microsoft YaHei" charset="-122"/>
              <a:ea typeface="Microsoft YaHei" charset="-122"/>
              <a:cs typeface="Microsoft YaHei" charset="-122"/>
            </a:endParaRPr>
          </a:p>
        </p:txBody>
      </p:sp>
      <p:sp>
        <p:nvSpPr>
          <p:cNvPr id="13" name="矩形 12"/>
          <p:cNvSpPr/>
          <p:nvPr/>
        </p:nvSpPr>
        <p:spPr>
          <a:xfrm>
            <a:off x="10184334" y="1099118"/>
            <a:ext cx="2078908" cy="2797048"/>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rPr>
              <a:t>终点不可</a:t>
            </a:r>
            <a:r>
              <a:rPr lang="zh-CN" altLang="en-US" sz="2400" dirty="0" smtClean="0">
                <a:latin typeface="Microsoft YaHei" charset="-122"/>
                <a:ea typeface="Microsoft YaHei" charset="-122"/>
                <a:cs typeface="Microsoft YaHei" charset="-122"/>
              </a:rPr>
              <a:t>达</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源</a:t>
            </a:r>
            <a:r>
              <a:rPr lang="zh-CN" altLang="en-US" sz="2400" dirty="0">
                <a:latin typeface="Microsoft YaHei" charset="-122"/>
                <a:ea typeface="Microsoft YaHei" charset="-122"/>
                <a:cs typeface="Microsoft YaHei" charset="-122"/>
              </a:rPr>
              <a:t>点</a:t>
            </a:r>
            <a:r>
              <a:rPr lang="zh-CN" altLang="en-US" sz="2400" dirty="0" smtClean="0">
                <a:latin typeface="Microsoft YaHei" charset="-122"/>
                <a:ea typeface="Microsoft YaHei" charset="-122"/>
                <a:cs typeface="Microsoft YaHei" charset="-122"/>
              </a:rPr>
              <a:t>抑制</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时间超时</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参数问题</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路由</a:t>
            </a:r>
            <a:r>
              <a:rPr lang="zh-CN" altLang="en-US" sz="2400" dirty="0">
                <a:latin typeface="Microsoft YaHei" charset="-122"/>
                <a:ea typeface="Microsoft YaHei" charset="-122"/>
                <a:cs typeface="Microsoft YaHei" charset="-122"/>
              </a:rPr>
              <a:t>重定向</a:t>
            </a:r>
            <a:endParaRPr lang="en-US" altLang="zh-CN" sz="2400" dirty="0">
              <a:latin typeface="Microsoft YaHei" charset="-122"/>
              <a:ea typeface="Microsoft YaHei" charset="-122"/>
              <a:cs typeface="Microsoft YaHei" charset="-122"/>
            </a:endParaRPr>
          </a:p>
        </p:txBody>
      </p:sp>
      <p:sp>
        <p:nvSpPr>
          <p:cNvPr id="14" name="左大括号 13"/>
          <p:cNvSpPr/>
          <p:nvPr/>
        </p:nvSpPr>
        <p:spPr>
          <a:xfrm>
            <a:off x="9153662" y="4432091"/>
            <a:ext cx="469302" cy="132079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0" name="矩形 19"/>
          <p:cNvSpPr/>
          <p:nvPr/>
        </p:nvSpPr>
        <p:spPr>
          <a:xfrm>
            <a:off x="7737890" y="4839227"/>
            <a:ext cx="1415772" cy="461665"/>
          </a:xfrm>
          <a:prstGeom prst="rect">
            <a:avLst/>
          </a:prstGeom>
          <a:ln>
            <a:solidFill>
              <a:schemeClr val="tx1"/>
            </a:solidFill>
          </a:ln>
        </p:spPr>
        <p:txBody>
          <a:bodyPr wrap="none">
            <a:spAutoFit/>
          </a:bodyPr>
          <a:lstStyle/>
          <a:p>
            <a:pPr algn="ctr"/>
            <a:r>
              <a:rPr lang="zh-CN" altLang="en-US" sz="2400" dirty="0" smtClean="0">
                <a:latin typeface="微软雅黑" panose="020B0503020204020204" charset="-122"/>
                <a:ea typeface="微软雅黑" panose="020B0503020204020204" charset="-122"/>
                <a:cs typeface="微软雅黑" panose="020B0503020204020204" charset="-122"/>
              </a:rPr>
              <a:t>询问</a:t>
            </a:r>
            <a:r>
              <a:rPr lang="zh-CN" altLang="en-US" sz="2400" dirty="0">
                <a:latin typeface="微软雅黑" panose="020B0503020204020204" charset="-122"/>
                <a:ea typeface="微软雅黑" panose="020B0503020204020204" charset="-122"/>
                <a:cs typeface="微软雅黑" panose="020B0503020204020204" charset="-122"/>
              </a:rPr>
              <a:t>报文</a:t>
            </a:r>
            <a:endParaRPr lang="zh-CN" altLang="en-US" sz="2400" dirty="0">
              <a:latin typeface="Microsoft YaHei" charset="-122"/>
              <a:ea typeface="Microsoft YaHei" charset="-122"/>
              <a:cs typeface="Microsoft YaHei" charset="-122"/>
            </a:endParaRPr>
          </a:p>
        </p:txBody>
      </p:sp>
      <p:sp>
        <p:nvSpPr>
          <p:cNvPr id="24" name="矩形 23"/>
          <p:cNvSpPr/>
          <p:nvPr/>
        </p:nvSpPr>
        <p:spPr>
          <a:xfrm>
            <a:off x="9622964" y="4215328"/>
            <a:ext cx="3563596" cy="1754326"/>
          </a:xfrm>
          <a:prstGeom prst="rect">
            <a:avLst/>
          </a:prstGeom>
        </p:spPr>
        <p:txBody>
          <a:bodyPr wrap="square">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回声请求</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应答</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时间</a:t>
            </a:r>
            <a:r>
              <a:rPr lang="zh-CN" altLang="en-US" sz="2400" dirty="0">
                <a:latin typeface="微软雅黑" panose="020B0503020204020204" charset="-122"/>
                <a:ea typeface="微软雅黑" panose="020B0503020204020204" charset="-122"/>
                <a:cs typeface="微软雅黑" panose="020B0503020204020204" charset="-122"/>
              </a:rPr>
              <a:t>戳请求</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应答</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5" name="左大括号 24"/>
          <p:cNvSpPr/>
          <p:nvPr/>
        </p:nvSpPr>
        <p:spPr>
          <a:xfrm>
            <a:off x="6880723" y="2751410"/>
            <a:ext cx="583521" cy="2396323"/>
          </a:xfrm>
          <a:prstGeom prst="leftBrace">
            <a:avLst>
              <a:gd name="adj1" fmla="val 8333"/>
              <a:gd name="adj2" fmla="val 65385"/>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1724082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左大括号 14"/>
          <p:cNvSpPr/>
          <p:nvPr/>
        </p:nvSpPr>
        <p:spPr>
          <a:xfrm>
            <a:off x="2339102" y="1341035"/>
            <a:ext cx="485975" cy="400370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endParaRPr lang="zh-CN" altLang="en-US" sz="2400">
              <a:latin typeface="Microsoft YaHei" charset="-122"/>
              <a:ea typeface="Microsoft YaHei" charset="-122"/>
              <a:cs typeface="Microsoft YaHei" charset="-122"/>
            </a:endParaRPr>
          </a:p>
        </p:txBody>
      </p:sp>
      <p:sp>
        <p:nvSpPr>
          <p:cNvPr id="16" name="矩形 15"/>
          <p:cNvSpPr/>
          <p:nvPr/>
        </p:nvSpPr>
        <p:spPr>
          <a:xfrm>
            <a:off x="2914601" y="1219416"/>
            <a:ext cx="4549643"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smtClean="0">
                <a:latin typeface="Microsoft YaHei" charset="-122"/>
                <a:ea typeface="Microsoft YaHei" charset="-122"/>
                <a:cs typeface="Microsoft YaHei" charset="-122"/>
                <a:sym typeface="+mn-ea"/>
              </a:rPr>
              <a:t>协议：网络层最核心的协议</a:t>
            </a:r>
            <a:endParaRPr lang="zh-CN" altLang="en-US" sz="2400" dirty="0">
              <a:latin typeface="Microsoft YaHei" charset="-122"/>
              <a:ea typeface="Microsoft YaHei" charset="-122"/>
              <a:cs typeface="Microsoft YaHei" charset="-122"/>
              <a:sym typeface="+mn-ea"/>
            </a:endParaRPr>
          </a:p>
        </p:txBody>
      </p:sp>
      <p:sp>
        <p:nvSpPr>
          <p:cNvPr id="17" name="矩形 16"/>
          <p:cNvSpPr/>
          <p:nvPr/>
        </p:nvSpPr>
        <p:spPr>
          <a:xfrm>
            <a:off x="0" y="3112055"/>
            <a:ext cx="2339102" cy="461665"/>
          </a:xfrm>
          <a:prstGeom prst="rect">
            <a:avLst/>
          </a:prstGeom>
        </p:spPr>
        <p:txBody>
          <a:bodyPr wrap="none">
            <a:spAutoFit/>
          </a:bodyPr>
          <a:lstStyle/>
          <a:p>
            <a:r>
              <a:rPr lang="en-US" altLang="zh-CN" sz="2400" dirty="0">
                <a:latin typeface="Microsoft YaHei" charset="-122"/>
                <a:ea typeface="Microsoft YaHei" charset="-122"/>
                <a:cs typeface="Microsoft YaHei" charset="-122"/>
                <a:sym typeface="+mn-ea"/>
              </a:rPr>
              <a:t>Internet</a:t>
            </a:r>
            <a:r>
              <a:rPr lang="zh-CN" altLang="en-US" sz="2400" dirty="0">
                <a:latin typeface="Microsoft YaHei" charset="-122"/>
                <a:ea typeface="Microsoft YaHei" charset="-122"/>
                <a:cs typeface="Microsoft YaHei" charset="-122"/>
                <a:sym typeface="+mn-ea"/>
              </a:rPr>
              <a:t>网络层</a:t>
            </a:r>
            <a:endParaRPr lang="zh-CN" altLang="en-US" sz="2400" dirty="0">
              <a:latin typeface="Microsoft YaHei" charset="-122"/>
              <a:ea typeface="Microsoft YaHei" charset="-122"/>
              <a:cs typeface="Microsoft YaHei" charset="-122"/>
            </a:endParaRPr>
          </a:p>
        </p:txBody>
      </p:sp>
      <p:sp>
        <p:nvSpPr>
          <p:cNvPr id="18" name="矩形 17"/>
          <p:cNvSpPr/>
          <p:nvPr/>
        </p:nvSpPr>
        <p:spPr>
          <a:xfrm>
            <a:off x="2929578" y="2035787"/>
            <a:ext cx="2465740"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IPv4</a:t>
            </a:r>
            <a:r>
              <a:rPr lang="zh-CN" altLang="en-US" sz="2400" dirty="0">
                <a:latin typeface="Microsoft YaHei" charset="-122"/>
                <a:ea typeface="Microsoft YaHei" charset="-122"/>
                <a:cs typeface="Microsoft YaHei" charset="-122"/>
                <a:sym typeface="+mn-ea"/>
              </a:rPr>
              <a:t>编</a:t>
            </a:r>
            <a:r>
              <a:rPr lang="zh-CN" altLang="en-US" sz="2400" dirty="0" smtClean="0">
                <a:latin typeface="Microsoft YaHei" charset="-122"/>
                <a:ea typeface="Microsoft YaHei" charset="-122"/>
                <a:cs typeface="Microsoft YaHei" charset="-122"/>
                <a:sym typeface="+mn-ea"/>
              </a:rPr>
              <a:t>址：</a:t>
            </a:r>
            <a:r>
              <a:rPr lang="en-US" altLang="zh-CN" sz="2400" dirty="0" smtClean="0">
                <a:latin typeface="Microsoft YaHei" charset="-122"/>
                <a:ea typeface="Microsoft YaHei" charset="-122"/>
                <a:cs typeface="Microsoft YaHei" charset="-122"/>
                <a:sym typeface="+mn-ea"/>
              </a:rPr>
              <a:t>32</a:t>
            </a:r>
            <a:r>
              <a:rPr lang="zh-CN" altLang="en-US" sz="2400" dirty="0" smtClean="0">
                <a:latin typeface="Microsoft YaHei" charset="-122"/>
                <a:ea typeface="Microsoft YaHei" charset="-122"/>
                <a:cs typeface="Microsoft YaHei" charset="-122"/>
                <a:sym typeface="+mn-ea"/>
              </a:rPr>
              <a:t>位</a:t>
            </a:r>
            <a:endParaRPr lang="zh-CN" altLang="en-US" sz="2400" dirty="0">
              <a:latin typeface="Microsoft YaHei" charset="-122"/>
              <a:ea typeface="Microsoft YaHei" charset="-122"/>
              <a:cs typeface="Microsoft YaHei" charset="-122"/>
              <a:sym typeface="+mn-ea"/>
            </a:endParaRPr>
          </a:p>
        </p:txBody>
      </p:sp>
      <p:sp>
        <p:nvSpPr>
          <p:cNvPr id="19" name="矩形 18"/>
          <p:cNvSpPr/>
          <p:nvPr/>
        </p:nvSpPr>
        <p:spPr>
          <a:xfrm>
            <a:off x="3004772" y="2753191"/>
            <a:ext cx="3291511" cy="581057"/>
          </a:xfrm>
          <a:prstGeom prst="rect">
            <a:avLst/>
          </a:prstGeom>
        </p:spPr>
        <p:txBody>
          <a:bodyPr wrap="square">
            <a:spAutoFit/>
          </a:bodyPr>
          <a:lstStyle/>
          <a:p>
            <a:pPr>
              <a:lnSpc>
                <a:spcPct val="150000"/>
              </a:lnSpc>
            </a:pPr>
            <a:r>
              <a:rPr lang="zh-CN" altLang="en-US" sz="2400" dirty="0">
                <a:latin typeface="Microsoft YaHei" charset="-122"/>
                <a:ea typeface="Microsoft YaHei" charset="-122"/>
                <a:cs typeface="Microsoft YaHei" charset="-122"/>
                <a:sym typeface="+mn-ea"/>
              </a:rPr>
              <a:t>动态主机配置</a:t>
            </a:r>
            <a:r>
              <a:rPr lang="zh-CN" altLang="en-US" sz="2400" dirty="0" smtClean="0">
                <a:latin typeface="Microsoft YaHei" charset="-122"/>
                <a:ea typeface="Microsoft YaHei" charset="-122"/>
                <a:cs typeface="Microsoft YaHei" charset="-122"/>
                <a:sym typeface="+mn-ea"/>
              </a:rPr>
              <a:t>协议</a:t>
            </a:r>
            <a:endParaRPr lang="zh-CN" altLang="en-US" sz="2400" dirty="0">
              <a:latin typeface="Microsoft YaHei" charset="-122"/>
              <a:ea typeface="Microsoft YaHei" charset="-122"/>
              <a:cs typeface="Microsoft YaHei" charset="-122"/>
              <a:sym typeface="+mn-ea"/>
            </a:endParaRPr>
          </a:p>
        </p:txBody>
      </p:sp>
      <p:sp>
        <p:nvSpPr>
          <p:cNvPr id="21" name="矩形 20"/>
          <p:cNvSpPr/>
          <p:nvPr/>
        </p:nvSpPr>
        <p:spPr>
          <a:xfrm>
            <a:off x="3004772" y="4109528"/>
            <a:ext cx="968535" cy="581057"/>
          </a:xfrm>
          <a:prstGeom prst="rect">
            <a:avLst/>
          </a:prstGeom>
        </p:spPr>
        <p:txBody>
          <a:bodyPr wrap="none">
            <a:spAutoFit/>
          </a:bodyPr>
          <a:lstStyle/>
          <a:p>
            <a:pPr>
              <a:lnSpc>
                <a:spcPct val="150000"/>
              </a:lnSpc>
            </a:pPr>
            <a:r>
              <a:rPr lang="en-US" altLang="zh-CN" sz="2400" dirty="0">
                <a:latin typeface="Microsoft YaHei" charset="-122"/>
                <a:ea typeface="Microsoft YaHei" charset="-122"/>
                <a:cs typeface="Microsoft YaHei" charset="-122"/>
                <a:sym typeface="+mn-ea"/>
              </a:rPr>
              <a:t>ICMP</a:t>
            </a:r>
          </a:p>
        </p:txBody>
      </p:sp>
      <p:sp>
        <p:nvSpPr>
          <p:cNvPr id="22" name="矩形 21"/>
          <p:cNvSpPr/>
          <p:nvPr/>
        </p:nvSpPr>
        <p:spPr>
          <a:xfrm>
            <a:off x="2970906" y="4779532"/>
            <a:ext cx="805029" cy="581057"/>
          </a:xfrm>
          <a:prstGeom prst="rect">
            <a:avLst/>
          </a:prstGeom>
        </p:spPr>
        <p:txBody>
          <a:bodyPr wrap="none">
            <a:spAutoFit/>
          </a:bodyPr>
          <a:lstStyle/>
          <a:p>
            <a:pPr>
              <a:lnSpc>
                <a:spcPct val="150000"/>
              </a:lnSpc>
            </a:pPr>
            <a:r>
              <a:rPr lang="en-US" altLang="zh-CN" sz="2400" dirty="0">
                <a:solidFill>
                  <a:srgbClr val="FF0000"/>
                </a:solidFill>
                <a:latin typeface="Microsoft YaHei" charset="-122"/>
                <a:ea typeface="Microsoft YaHei" charset="-122"/>
                <a:cs typeface="Microsoft YaHei" charset="-122"/>
                <a:sym typeface="+mn-ea"/>
              </a:rPr>
              <a:t>IPv6</a:t>
            </a:r>
          </a:p>
        </p:txBody>
      </p:sp>
      <p:sp>
        <p:nvSpPr>
          <p:cNvPr id="23" name="矩形 22"/>
          <p:cNvSpPr/>
          <p:nvPr/>
        </p:nvSpPr>
        <p:spPr>
          <a:xfrm>
            <a:off x="2970906" y="3384034"/>
            <a:ext cx="3291511" cy="581057"/>
          </a:xfrm>
          <a:prstGeom prst="rect">
            <a:avLst/>
          </a:prstGeom>
        </p:spPr>
        <p:txBody>
          <a:bodyPr wrap="square">
            <a:spAutoFit/>
          </a:bodyPr>
          <a:lstStyle/>
          <a:p>
            <a:pPr>
              <a:lnSpc>
                <a:spcPct val="150000"/>
              </a:lnSpc>
            </a:pPr>
            <a:r>
              <a:rPr lang="zh-CN" altLang="en-US" sz="2400" dirty="0" smtClean="0">
                <a:latin typeface="Microsoft YaHei" charset="-122"/>
                <a:ea typeface="Microsoft YaHei" charset="-122"/>
                <a:cs typeface="Microsoft YaHei" charset="-122"/>
                <a:sym typeface="+mn-ea"/>
              </a:rPr>
              <a:t>网络地址转换</a:t>
            </a:r>
            <a:endParaRPr lang="zh-CN" altLang="en-US" sz="2400" dirty="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2785251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62404687"/>
              </p:ext>
            </p:extLst>
          </p:nvPr>
        </p:nvGraphicFramePr>
        <p:xfrm>
          <a:off x="650513" y="3326245"/>
          <a:ext cx="11320748" cy="3059378"/>
        </p:xfrm>
        <a:graphic>
          <a:graphicData uri="http://schemas.openxmlformats.org/drawingml/2006/table">
            <a:tbl>
              <a:tblPr firstRow="1" bandRow="1">
                <a:tableStyleId>{5940675A-B579-460E-94D1-54222C63F5DA}</a:tableStyleId>
              </a:tblPr>
              <a:tblGrid>
                <a:gridCol w="1415094"/>
                <a:gridCol w="3299908"/>
                <a:gridCol w="945373"/>
                <a:gridCol w="2990540"/>
                <a:gridCol w="2669833"/>
              </a:tblGrid>
              <a:tr h="422275">
                <a:tc>
                  <a:txBody>
                    <a:bodyPr/>
                    <a:lstStyle/>
                    <a:p>
                      <a:pPr algn="ctr"/>
                      <a:r>
                        <a:rPr lang="zh-CN" altLang="en-US" sz="1800" dirty="0">
                          <a:latin typeface="Microsoft YaHei" charset="-122"/>
                          <a:ea typeface="Microsoft YaHei" charset="-122"/>
                          <a:cs typeface="Microsoft YaHei" charset="-122"/>
                        </a:rPr>
                        <a:t>版本（</a:t>
                      </a:r>
                      <a:r>
                        <a:rPr lang="en-US" altLang="zh-CN" sz="1800" dirty="0">
                          <a:latin typeface="Microsoft YaHei" charset="-122"/>
                          <a:ea typeface="Microsoft YaHei" charset="-122"/>
                          <a:cs typeface="Microsoft YaHei" charset="-122"/>
                        </a:rPr>
                        <a:t>4</a:t>
                      </a:r>
                      <a:r>
                        <a:rPr lang="zh-CN" altLang="en-US" sz="1800" dirty="0">
                          <a:latin typeface="Microsoft YaHei" charset="-122"/>
                          <a:ea typeface="Microsoft YaHei" charset="-122"/>
                          <a:cs typeface="Microsoft YaHei" charset="-122"/>
                        </a:rPr>
                        <a:t>位）</a:t>
                      </a:r>
                    </a:p>
                  </a:txBody>
                  <a:tcPr anchor="ctr"/>
                </a:tc>
                <a:tc>
                  <a:txBody>
                    <a:bodyPr/>
                    <a:lstStyle/>
                    <a:p>
                      <a:pPr algn="ctr"/>
                      <a:r>
                        <a:rPr lang="zh-CN" altLang="en-US" sz="1800" dirty="0">
                          <a:latin typeface="Microsoft YaHei" charset="-122"/>
                          <a:ea typeface="Microsoft YaHei" charset="-122"/>
                          <a:cs typeface="Microsoft YaHei" charset="-122"/>
                        </a:rPr>
                        <a:t>流量类型（</a:t>
                      </a:r>
                      <a:r>
                        <a:rPr lang="en-US" altLang="zh-CN" sz="1800" dirty="0">
                          <a:latin typeface="Microsoft YaHei" charset="-122"/>
                          <a:ea typeface="Microsoft YaHei" charset="-122"/>
                          <a:cs typeface="Microsoft YaHei" charset="-122"/>
                        </a:rPr>
                        <a:t>8</a:t>
                      </a:r>
                      <a:r>
                        <a:rPr lang="zh-CN" altLang="en-US" sz="1800" dirty="0">
                          <a:latin typeface="Microsoft YaHei" charset="-122"/>
                          <a:ea typeface="Microsoft YaHei" charset="-122"/>
                          <a:cs typeface="Microsoft YaHei" charset="-122"/>
                        </a:rPr>
                        <a:t>位）</a:t>
                      </a:r>
                    </a:p>
                  </a:txBody>
                  <a:tcPr anchor="ctr"/>
                </a:tc>
                <a:tc gridSpan="3">
                  <a:txBody>
                    <a:bodyPr/>
                    <a:lstStyle/>
                    <a:p>
                      <a:pPr algn="ctr"/>
                      <a:r>
                        <a:rPr lang="zh-CN" altLang="en-US" sz="1800" dirty="0">
                          <a:latin typeface="Microsoft YaHei" charset="-122"/>
                          <a:ea typeface="Microsoft YaHei" charset="-122"/>
                          <a:cs typeface="Microsoft YaHei" charset="-122"/>
                        </a:rPr>
                        <a:t>流标签（</a:t>
                      </a:r>
                      <a:r>
                        <a:rPr lang="en-US" altLang="zh-CN" sz="1800" dirty="0">
                          <a:latin typeface="Microsoft YaHei" charset="-122"/>
                          <a:ea typeface="Microsoft YaHei" charset="-122"/>
                          <a:cs typeface="Microsoft YaHei" charset="-122"/>
                        </a:rPr>
                        <a:t>20</a:t>
                      </a:r>
                      <a:r>
                        <a:rPr lang="zh-CN" altLang="en-US" sz="1800" dirty="0">
                          <a:latin typeface="Microsoft YaHei" charset="-122"/>
                          <a:ea typeface="Microsoft YaHei" charset="-122"/>
                          <a:cs typeface="Microsoft YaHei" charset="-122"/>
                        </a:rPr>
                        <a:t>位）</a:t>
                      </a:r>
                    </a:p>
                  </a:txBody>
                  <a:tcPr anchor="ctr"/>
                </a:tc>
                <a:tc hMerge="1">
                  <a:txBody>
                    <a:bodyPr/>
                    <a:lstStyle/>
                    <a:p>
                      <a:endParaRPr lang="zh-CN"/>
                    </a:p>
                  </a:txBody>
                  <a:tcPr anchor="ctr">
                    <a:solidFill>
                      <a:schemeClr val="bg1">
                        <a:lumMod val="85000"/>
                      </a:schemeClr>
                    </a:solidFill>
                  </a:tcPr>
                </a:tc>
                <a:tc hMerge="1">
                  <a:txBody>
                    <a:bodyPr/>
                    <a:lstStyle/>
                    <a:p>
                      <a:endParaRPr lang="zh-CN"/>
                    </a:p>
                  </a:txBody>
                  <a:tcPr/>
                </a:tc>
              </a:tr>
              <a:tr h="422264">
                <a:tc gridSpan="3">
                  <a:txBody>
                    <a:bodyPr/>
                    <a:lstStyle/>
                    <a:p>
                      <a:pPr algn="ctr"/>
                      <a:r>
                        <a:rPr lang="zh-CN" altLang="en-US" sz="1800" dirty="0">
                          <a:latin typeface="Microsoft YaHei" charset="-122"/>
                          <a:ea typeface="Microsoft YaHei" charset="-122"/>
                          <a:cs typeface="Microsoft YaHei" charset="-122"/>
                        </a:rPr>
                        <a:t>有效载荷长度（</a:t>
                      </a:r>
                      <a:r>
                        <a:rPr lang="en-US" altLang="zh-CN" sz="1800" dirty="0">
                          <a:latin typeface="Microsoft YaHei" charset="-122"/>
                          <a:ea typeface="Microsoft YaHei" charset="-122"/>
                          <a:cs typeface="Microsoft YaHei" charset="-122"/>
                        </a:rPr>
                        <a:t>16</a:t>
                      </a:r>
                      <a:r>
                        <a:rPr lang="zh-CN" altLang="en-US" sz="1800" dirty="0">
                          <a:latin typeface="Microsoft YaHei" charset="-122"/>
                          <a:ea typeface="Microsoft YaHei" charset="-122"/>
                          <a:cs typeface="Microsoft YaHei" charset="-122"/>
                        </a:rPr>
                        <a:t>位）</a:t>
                      </a:r>
                    </a:p>
                  </a:txBody>
                  <a:tcPr anchor="ctr"/>
                </a:tc>
                <a:tc hMerge="1">
                  <a:txBody>
                    <a:bodyPr/>
                    <a:lstStyle/>
                    <a:p>
                      <a:endParaRPr lang="zh-CN"/>
                    </a:p>
                  </a:txBody>
                  <a:tcPr/>
                </a:tc>
                <a:tc hMerge="1">
                  <a:txBody>
                    <a:bodyPr/>
                    <a:lstStyle/>
                    <a:p>
                      <a:endParaRPr lang="zh-CN"/>
                    </a:p>
                  </a:txBody>
                  <a:tcPr/>
                </a:tc>
                <a:tc>
                  <a:txBody>
                    <a:bodyPr/>
                    <a:lstStyle/>
                    <a:p>
                      <a:pPr algn="ctr"/>
                      <a:r>
                        <a:rPr lang="zh-CN" altLang="en-US" sz="1800" dirty="0">
                          <a:latin typeface="Microsoft YaHei" charset="-122"/>
                          <a:ea typeface="Microsoft YaHei" charset="-122"/>
                          <a:cs typeface="Microsoft YaHei" charset="-122"/>
                        </a:rPr>
                        <a:t>下一个首部（</a:t>
                      </a:r>
                      <a:r>
                        <a:rPr lang="en-US" altLang="zh-CN" sz="1800" dirty="0">
                          <a:latin typeface="Microsoft YaHei" charset="-122"/>
                          <a:ea typeface="Microsoft YaHei" charset="-122"/>
                          <a:cs typeface="Microsoft YaHei" charset="-122"/>
                        </a:rPr>
                        <a:t>8</a:t>
                      </a:r>
                      <a:r>
                        <a:rPr lang="zh-CN" altLang="en-US" sz="1800" dirty="0">
                          <a:latin typeface="Microsoft YaHei" charset="-122"/>
                          <a:ea typeface="Microsoft YaHei" charset="-122"/>
                          <a:cs typeface="Microsoft YaHei" charset="-122"/>
                        </a:rPr>
                        <a:t>位）</a:t>
                      </a:r>
                    </a:p>
                  </a:txBody>
                  <a:tcPr anchor="ctr"/>
                </a:tc>
                <a:tc>
                  <a:txBody>
                    <a:bodyPr/>
                    <a:lstStyle/>
                    <a:p>
                      <a:pPr algn="ctr"/>
                      <a:r>
                        <a:rPr lang="zh-CN" altLang="en-US" sz="1800" dirty="0">
                          <a:latin typeface="Microsoft YaHei" charset="-122"/>
                          <a:ea typeface="Microsoft YaHei" charset="-122"/>
                          <a:cs typeface="Microsoft YaHei" charset="-122"/>
                        </a:rPr>
                        <a:t>跳数限制（</a:t>
                      </a:r>
                      <a:r>
                        <a:rPr lang="en-US" altLang="zh-CN" sz="1800" dirty="0">
                          <a:latin typeface="Microsoft YaHei" charset="-122"/>
                          <a:ea typeface="Microsoft YaHei" charset="-122"/>
                          <a:cs typeface="Microsoft YaHei" charset="-122"/>
                        </a:rPr>
                        <a:t>8</a:t>
                      </a:r>
                      <a:r>
                        <a:rPr lang="zh-CN" altLang="en-US" sz="1800" dirty="0">
                          <a:latin typeface="Microsoft YaHei" charset="-122"/>
                          <a:ea typeface="Microsoft YaHei" charset="-122"/>
                          <a:cs typeface="Microsoft YaHei" charset="-122"/>
                        </a:rPr>
                        <a:t>位）</a:t>
                      </a:r>
                    </a:p>
                  </a:txBody>
                  <a:tcPr anchor="ctr"/>
                </a:tc>
              </a:tr>
              <a:tr h="641221">
                <a:tc gridSpan="5">
                  <a:txBody>
                    <a:bodyPr/>
                    <a:lstStyle/>
                    <a:p>
                      <a:pPr algn="ctr"/>
                      <a:r>
                        <a:rPr lang="zh-CN" altLang="en-US" sz="1800" dirty="0">
                          <a:latin typeface="Microsoft YaHei" charset="-122"/>
                          <a:ea typeface="Microsoft YaHei" charset="-122"/>
                          <a:cs typeface="Microsoft YaHei" charset="-122"/>
                        </a:rPr>
                        <a:t>源</a:t>
                      </a:r>
                      <a:r>
                        <a:rPr lang="en-US" altLang="zh-CN" sz="1800" dirty="0">
                          <a:latin typeface="Microsoft YaHei" charset="-122"/>
                          <a:ea typeface="Microsoft YaHei" charset="-122"/>
                          <a:cs typeface="Microsoft YaHei" charset="-122"/>
                        </a:rPr>
                        <a:t>IP</a:t>
                      </a:r>
                      <a:r>
                        <a:rPr lang="zh-CN" altLang="en-US" sz="1800" dirty="0">
                          <a:latin typeface="Microsoft YaHei" charset="-122"/>
                          <a:ea typeface="Microsoft YaHei" charset="-122"/>
                          <a:cs typeface="Microsoft YaHei" charset="-122"/>
                        </a:rPr>
                        <a:t>地址（</a:t>
                      </a:r>
                      <a:r>
                        <a:rPr lang="en-US" altLang="zh-CN" sz="1800" dirty="0">
                          <a:latin typeface="Microsoft YaHei" charset="-122"/>
                          <a:ea typeface="Microsoft YaHei" charset="-122"/>
                          <a:cs typeface="Microsoft YaHei" charset="-122"/>
                        </a:rPr>
                        <a:t>128</a:t>
                      </a:r>
                      <a:r>
                        <a:rPr lang="zh-CN" altLang="en-US" sz="1800" dirty="0">
                          <a:latin typeface="Microsoft YaHei" charset="-122"/>
                          <a:ea typeface="Microsoft YaHei" charset="-122"/>
                          <a:cs typeface="Microsoft YaHei" charset="-122"/>
                        </a:rPr>
                        <a:t>位）</a:t>
                      </a:r>
                    </a:p>
                  </a:txBody>
                  <a:tcPr anchor="ctr"/>
                </a:tc>
                <a:tc hMerge="1">
                  <a:txBody>
                    <a:bodyPr/>
                    <a:lstStyle/>
                    <a:p>
                      <a:endParaRPr lang="zh-CN"/>
                    </a:p>
                  </a:txBody>
                  <a:tcPr/>
                </a:tc>
                <a:tc hMerge="1">
                  <a:txBody>
                    <a:bodyPr/>
                    <a:lstStyle/>
                    <a:p>
                      <a:endParaRPr lang="zh-CN"/>
                    </a:p>
                  </a:txBody>
                  <a:tcPr/>
                </a:tc>
                <a:tc hMerge="1">
                  <a:txBody>
                    <a:bodyPr/>
                    <a:lstStyle/>
                    <a:p>
                      <a:endParaRPr lang="zh-CN"/>
                    </a:p>
                  </a:txBody>
                  <a:tcPr anchor="ctr">
                    <a:solidFill>
                      <a:schemeClr val="bg1">
                        <a:lumMod val="85000"/>
                      </a:schemeClr>
                    </a:solidFill>
                  </a:tcPr>
                </a:tc>
                <a:tc hMerge="1">
                  <a:txBody>
                    <a:bodyPr/>
                    <a:lstStyle/>
                    <a:p>
                      <a:endParaRPr lang="zh-CN"/>
                    </a:p>
                  </a:txBody>
                  <a:tcPr/>
                </a:tc>
              </a:tr>
              <a:tr h="659218">
                <a:tc gridSpan="5">
                  <a:txBody>
                    <a:bodyPr/>
                    <a:lstStyle/>
                    <a:p>
                      <a:pPr algn="ctr"/>
                      <a:r>
                        <a:rPr lang="zh-CN" altLang="en-US" sz="1800" dirty="0">
                          <a:latin typeface="Microsoft YaHei" charset="-122"/>
                          <a:ea typeface="Microsoft YaHei" charset="-122"/>
                          <a:cs typeface="Microsoft YaHei" charset="-122"/>
                        </a:rPr>
                        <a:t>目的</a:t>
                      </a:r>
                      <a:r>
                        <a:rPr lang="en-US" altLang="zh-CN" sz="1800" dirty="0">
                          <a:latin typeface="Microsoft YaHei" charset="-122"/>
                          <a:ea typeface="Microsoft YaHei" charset="-122"/>
                          <a:cs typeface="Microsoft YaHei" charset="-122"/>
                        </a:rPr>
                        <a:t>IP</a:t>
                      </a:r>
                      <a:r>
                        <a:rPr lang="zh-CN" altLang="en-US" sz="1800" dirty="0">
                          <a:latin typeface="Microsoft YaHei" charset="-122"/>
                          <a:ea typeface="Microsoft YaHei" charset="-122"/>
                          <a:cs typeface="Microsoft YaHei" charset="-122"/>
                        </a:rPr>
                        <a:t>地址（</a:t>
                      </a:r>
                      <a:r>
                        <a:rPr lang="en-US" altLang="zh-CN" sz="1800" dirty="0">
                          <a:latin typeface="Microsoft YaHei" charset="-122"/>
                          <a:ea typeface="Microsoft YaHei" charset="-122"/>
                          <a:cs typeface="Microsoft YaHei" charset="-122"/>
                        </a:rPr>
                        <a:t>128</a:t>
                      </a:r>
                      <a:r>
                        <a:rPr lang="zh-CN" altLang="en-US" sz="1800" dirty="0">
                          <a:latin typeface="Microsoft YaHei" charset="-122"/>
                          <a:ea typeface="Microsoft YaHei" charset="-122"/>
                          <a:cs typeface="Microsoft YaHei" charset="-122"/>
                        </a:rPr>
                        <a:t>位）</a:t>
                      </a:r>
                    </a:p>
                  </a:txBody>
                  <a:tcPr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914400">
                <a:tc gridSpan="5">
                  <a:txBody>
                    <a:bodyPr/>
                    <a:lstStyle/>
                    <a:p>
                      <a:pPr algn="ctr"/>
                      <a:r>
                        <a:rPr lang="zh-CN" altLang="en-US" sz="1800" dirty="0">
                          <a:latin typeface="Microsoft YaHei" charset="-122"/>
                          <a:ea typeface="Microsoft YaHei" charset="-122"/>
                          <a:cs typeface="Microsoft YaHei" charset="-122"/>
                        </a:rPr>
                        <a:t>数据</a:t>
                      </a:r>
                    </a:p>
                  </a:txBody>
                  <a:tcPr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cxnSp>
        <p:nvCxnSpPr>
          <p:cNvPr id="6" name="直接连接符 5"/>
          <p:cNvCxnSpPr/>
          <p:nvPr/>
        </p:nvCxnSpPr>
        <p:spPr>
          <a:xfrm>
            <a:off x="650513" y="2883218"/>
            <a:ext cx="0" cy="340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1949995" y="2883218"/>
            <a:ext cx="0" cy="340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50513" y="2879675"/>
            <a:ext cx="11299482" cy="3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10902" y="2708840"/>
            <a:ext cx="0" cy="170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91856" y="2308324"/>
            <a:ext cx="967562" cy="369332"/>
          </a:xfrm>
          <a:prstGeom prst="rect">
            <a:avLst/>
          </a:prstGeom>
          <a:noFill/>
        </p:spPr>
        <p:txBody>
          <a:bodyPr wrap="square" rtlCol="0">
            <a:spAutoFit/>
          </a:bodyPr>
          <a:lstStyle/>
          <a:p>
            <a:r>
              <a:rPr lang="en-US" altLang="zh-CN" dirty="0"/>
              <a:t>32</a:t>
            </a:r>
            <a:r>
              <a:rPr lang="zh-CN" altLang="en-US" dirty="0"/>
              <a:t>位</a:t>
            </a:r>
          </a:p>
        </p:txBody>
      </p:sp>
      <p:sp>
        <p:nvSpPr>
          <p:cNvPr id="2" name="矩形 1"/>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27" name="文本框 26"/>
          <p:cNvSpPr txBox="1"/>
          <p:nvPr/>
        </p:nvSpPr>
        <p:spPr>
          <a:xfrm>
            <a:off x="363705" y="1513304"/>
            <a:ext cx="7954010"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IPv6</a:t>
            </a:r>
            <a:r>
              <a:rPr lang="zh-CN" altLang="en-US" sz="2400" dirty="0">
                <a:latin typeface="微软雅黑" panose="020B0503020204020204" charset="-122"/>
                <a:ea typeface="微软雅黑" panose="020B0503020204020204" charset="-122"/>
                <a:cs typeface="微软雅黑" panose="020B0503020204020204" charset="-122"/>
              </a:rPr>
              <a:t>数据报格式（基本首部</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31" name="左大括号 3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2" name="矩形 31"/>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3" name="文本框 32"/>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4" name="矩形 3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27" name="文本框 26"/>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二、</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smtClean="0">
                <a:latin typeface="微软雅黑" panose="020B0503020204020204" charset="-122"/>
                <a:ea typeface="微软雅黑" panose="020B0503020204020204" charset="-122"/>
                <a:cs typeface="微软雅黑" panose="020B0503020204020204" charset="-122"/>
              </a:rPr>
              <a:t>和</a:t>
            </a:r>
            <a:r>
              <a:rPr lang="en-US" altLang="zh-CN" sz="2400" dirty="0" smtClean="0">
                <a:latin typeface="微软雅黑" panose="020B0503020204020204" charset="-122"/>
                <a:ea typeface="微软雅黑" panose="020B0503020204020204" charset="-122"/>
                <a:cs typeface="微软雅黑" panose="020B0503020204020204" charset="-122"/>
              </a:rPr>
              <a:t>IPv4</a:t>
            </a:r>
            <a:r>
              <a:rPr lang="zh-CN" altLang="en-US" sz="2400" dirty="0" smtClean="0">
                <a:latin typeface="微软雅黑" panose="020B0503020204020204" charset="-122"/>
                <a:ea typeface="微软雅黑" panose="020B0503020204020204" charset="-122"/>
                <a:cs typeface="微软雅黑" panose="020B0503020204020204" charset="-122"/>
              </a:rPr>
              <a:t>数据报首部对比</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31" name="左大括号 30"/>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2" name="矩形 31"/>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33" name="文本框 32"/>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4" name="矩形 33"/>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
        <p:nvSpPr>
          <p:cNvPr id="14" name="矩形 13"/>
          <p:cNvSpPr/>
          <p:nvPr/>
        </p:nvSpPr>
        <p:spPr>
          <a:xfrm>
            <a:off x="363705" y="2556297"/>
            <a:ext cx="7120828" cy="2308324"/>
          </a:xfrm>
          <a:prstGeom prst="rect">
            <a:avLst/>
          </a:prstGeom>
        </p:spPr>
        <p:txBody>
          <a:bodyPr wrap="square">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smtClean="0">
                <a:latin typeface="微软雅黑" panose="020B0503020204020204" charset="-122"/>
                <a:ea typeface="微软雅黑" panose="020B0503020204020204" charset="-122"/>
                <a:cs typeface="微软雅黑" panose="020B0503020204020204" charset="-122"/>
              </a:rPr>
              <a:t>删除了这些字段：</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1</a:t>
            </a:r>
            <a:r>
              <a:rPr lang="zh-CN" altLang="en-US" sz="2400" dirty="0" smtClean="0">
                <a:latin typeface="微软雅黑" panose="020B0503020204020204" charset="-122"/>
                <a:ea typeface="微软雅黑" panose="020B0503020204020204" charset="-122"/>
                <a:cs typeface="微软雅黑" panose="020B0503020204020204" charset="-122"/>
              </a:rPr>
              <a:t>、分片相关字段</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2</a:t>
            </a:r>
            <a:r>
              <a:rPr lang="zh-CN" altLang="en-US" sz="2400" dirty="0" smtClean="0">
                <a:latin typeface="微软雅黑" panose="020B0503020204020204" charset="-122"/>
                <a:ea typeface="微软雅黑" panose="020B0503020204020204" charset="-122"/>
                <a:cs typeface="微软雅黑" panose="020B0503020204020204" charset="-122"/>
              </a:rPr>
              <a:t>、首部校验和</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3</a:t>
            </a:r>
            <a:r>
              <a:rPr lang="zh-CN" altLang="en-US" sz="2400" dirty="0" smtClean="0">
                <a:latin typeface="微软雅黑" panose="020B0503020204020204" charset="-122"/>
                <a:ea typeface="微软雅黑" panose="020B0503020204020204" charset="-122"/>
                <a:cs typeface="微软雅黑" panose="020B0503020204020204" charset="-122"/>
              </a:rPr>
              <a:t>、选项字段不是</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smtClean="0">
                <a:latin typeface="微软雅黑" panose="020B0503020204020204" charset="-122"/>
                <a:ea typeface="微软雅黑" panose="020B0503020204020204" charset="-122"/>
                <a:cs typeface="微软雅黑" panose="020B0503020204020204" charset="-122"/>
              </a:rPr>
              <a:t>的基本首部的字段。</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1809015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63705" y="2431595"/>
            <a:ext cx="10002190"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1</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a:latin typeface="微软雅黑" panose="020B0503020204020204" charset="-122"/>
                <a:ea typeface="微软雅黑" panose="020B0503020204020204" charset="-122"/>
                <a:cs typeface="微软雅黑" panose="020B0503020204020204" charset="-122"/>
              </a:rPr>
              <a:t>地址长度为</a:t>
            </a:r>
            <a:r>
              <a:rPr lang="en-US" altLang="zh-CN" sz="2400" dirty="0">
                <a:latin typeface="微软雅黑" panose="020B0503020204020204" charset="-122"/>
                <a:ea typeface="微软雅黑" panose="020B0503020204020204" charset="-122"/>
                <a:cs typeface="微软雅黑" panose="020B0503020204020204" charset="-122"/>
              </a:rPr>
              <a:t>128</a:t>
            </a:r>
            <a:r>
              <a:rPr lang="zh-CN" altLang="en-US" sz="2400" dirty="0">
                <a:latin typeface="微软雅黑" panose="020B0503020204020204" charset="-122"/>
                <a:ea typeface="微软雅黑" panose="020B0503020204020204" charset="-122"/>
                <a:cs typeface="微软雅黑" panose="020B0503020204020204" charset="-122"/>
              </a:rPr>
              <a:t>位</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2" name="矩形 21"/>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23" name="文本框 22"/>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三、</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smtClean="0">
                <a:latin typeface="微软雅黑" panose="020B0503020204020204" charset="-122"/>
                <a:ea typeface="微软雅黑" panose="020B0503020204020204" charset="-122"/>
                <a:cs typeface="微软雅黑" panose="020B0503020204020204" charset="-122"/>
              </a:rPr>
              <a:t>地址</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左大括号 23"/>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7" name="矩形 26"/>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
        <p:nvSpPr>
          <p:cNvPr id="28" name="左大括号 27"/>
          <p:cNvSpPr/>
          <p:nvPr/>
        </p:nvSpPr>
        <p:spPr>
          <a:xfrm>
            <a:off x="3504308" y="3423446"/>
            <a:ext cx="610492" cy="26556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9" name="矩形 28"/>
          <p:cNvSpPr/>
          <p:nvPr/>
        </p:nvSpPr>
        <p:spPr>
          <a:xfrm>
            <a:off x="4340710" y="3040367"/>
            <a:ext cx="7135464" cy="1200329"/>
          </a:xfrm>
          <a:prstGeom prst="rect">
            <a:avLst/>
          </a:prstGeom>
          <a:ln>
            <a:solidFill>
              <a:srgbClr val="FF0000"/>
            </a:solidFill>
          </a:ln>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8</a:t>
            </a:r>
            <a:r>
              <a:rPr lang="zh-CN" altLang="en-US" sz="2400" dirty="0">
                <a:latin typeface="微软雅黑" panose="020B0503020204020204" charset="-122"/>
                <a:ea typeface="微软雅黑" panose="020B0503020204020204" charset="-122"/>
                <a:cs typeface="微软雅黑" panose="020B0503020204020204" charset="-122"/>
              </a:rPr>
              <a:t>组冒号分隔的十六进制</a:t>
            </a:r>
            <a:r>
              <a:rPr lang="zh-CN" altLang="en-US" sz="2400" dirty="0" smtClean="0">
                <a:latin typeface="微软雅黑" panose="020B0503020204020204" charset="-122"/>
                <a:ea typeface="微软雅黑" panose="020B0503020204020204" charset="-122"/>
                <a:cs typeface="微软雅黑" panose="020B0503020204020204" charset="-122"/>
              </a:rPr>
              <a:t>数：</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8000:</a:t>
            </a:r>
            <a:r>
              <a:rPr lang="en-US" altLang="zh-CN" sz="2400" b="1" dirty="0" smtClean="0">
                <a:latin typeface="微软雅黑" panose="020B0503020204020204" charset="-122"/>
                <a:ea typeface="微软雅黑" panose="020B0503020204020204" charset="-122"/>
                <a:cs typeface="微软雅黑" panose="020B0503020204020204" charset="-122"/>
              </a:rPr>
              <a:t>0000:0000:0000</a:t>
            </a:r>
            <a:r>
              <a:rPr lang="en-US" altLang="zh-CN" sz="2400" dirty="0" smtClean="0">
                <a:latin typeface="微软雅黑" panose="020B0503020204020204" charset="-122"/>
                <a:ea typeface="微软雅黑" panose="020B0503020204020204" charset="-122"/>
                <a:cs typeface="微软雅黑" panose="020B0503020204020204" charset="-122"/>
              </a:rPr>
              <a:t>:4321:0501:AB96:56CD</a:t>
            </a:r>
          </a:p>
        </p:txBody>
      </p:sp>
      <p:sp>
        <p:nvSpPr>
          <p:cNvPr id="12" name="矩形 11"/>
          <p:cNvSpPr/>
          <p:nvPr/>
        </p:nvSpPr>
        <p:spPr>
          <a:xfrm>
            <a:off x="363705" y="4406268"/>
            <a:ext cx="3140603" cy="646331"/>
          </a:xfrm>
          <a:prstGeom prst="rect">
            <a:avLst/>
          </a:prstGeom>
        </p:spPr>
        <p:txBody>
          <a:bodyPr wrap="none">
            <a:spAutoFit/>
          </a:bodyPr>
          <a:lstStyle/>
          <a:p>
            <a:pPr>
              <a:lnSpc>
                <a:spcPct val="150000"/>
              </a:lnSpc>
            </a:pPr>
            <a:r>
              <a:rPr lang="en-US" altLang="zh-CN" sz="2400" smtClean="0">
                <a:latin typeface="微软雅黑" panose="020B0503020204020204" charset="-122"/>
                <a:ea typeface="微软雅黑" panose="020B0503020204020204" charset="-122"/>
                <a:cs typeface="微软雅黑" panose="020B0503020204020204" charset="-122"/>
              </a:rPr>
              <a:t>2</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a:latin typeface="微软雅黑" panose="020B0503020204020204" charset="-122"/>
                <a:ea typeface="微软雅黑" panose="020B0503020204020204" charset="-122"/>
                <a:cs typeface="微软雅黑" panose="020B0503020204020204" charset="-122"/>
              </a:rPr>
              <a:t>地址表示方法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63705" y="2431595"/>
            <a:ext cx="10002190"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1</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a:latin typeface="微软雅黑" panose="020B0503020204020204" charset="-122"/>
                <a:ea typeface="微软雅黑" panose="020B0503020204020204" charset="-122"/>
                <a:cs typeface="微软雅黑" panose="020B0503020204020204" charset="-122"/>
              </a:rPr>
              <a:t>地址长度为</a:t>
            </a:r>
            <a:r>
              <a:rPr lang="en-US" altLang="zh-CN" sz="2400" dirty="0">
                <a:latin typeface="微软雅黑" panose="020B0503020204020204" charset="-122"/>
                <a:ea typeface="微软雅黑" panose="020B0503020204020204" charset="-122"/>
                <a:cs typeface="微软雅黑" panose="020B0503020204020204" charset="-122"/>
              </a:rPr>
              <a:t>128</a:t>
            </a:r>
            <a:r>
              <a:rPr lang="zh-CN" altLang="en-US" sz="2400" dirty="0">
                <a:latin typeface="微软雅黑" panose="020B0503020204020204" charset="-122"/>
                <a:ea typeface="微软雅黑" panose="020B0503020204020204" charset="-122"/>
                <a:cs typeface="微软雅黑" panose="020B0503020204020204" charset="-122"/>
              </a:rPr>
              <a:t>位</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2" name="矩形 21"/>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23" name="文本框 22"/>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三、</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smtClean="0">
                <a:latin typeface="微软雅黑" panose="020B0503020204020204" charset="-122"/>
                <a:ea typeface="微软雅黑" panose="020B0503020204020204" charset="-122"/>
                <a:cs typeface="微软雅黑" panose="020B0503020204020204" charset="-122"/>
              </a:rPr>
              <a:t>地址</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左大括号 23"/>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7" name="矩形 26"/>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
        <p:nvSpPr>
          <p:cNvPr id="28" name="左大括号 27"/>
          <p:cNvSpPr/>
          <p:nvPr/>
        </p:nvSpPr>
        <p:spPr>
          <a:xfrm>
            <a:off x="3504308" y="3423446"/>
            <a:ext cx="610492" cy="26556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9" name="矩形 28"/>
          <p:cNvSpPr/>
          <p:nvPr/>
        </p:nvSpPr>
        <p:spPr>
          <a:xfrm>
            <a:off x="4340710" y="3040367"/>
            <a:ext cx="7135464" cy="2308324"/>
          </a:xfrm>
          <a:prstGeom prst="rect">
            <a:avLst/>
          </a:prstGeom>
          <a:ln>
            <a:solidFill>
              <a:srgbClr val="FF0000"/>
            </a:solidFill>
          </a:ln>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8</a:t>
            </a:r>
            <a:r>
              <a:rPr lang="zh-CN" altLang="en-US" sz="2400" dirty="0">
                <a:latin typeface="微软雅黑" panose="020B0503020204020204" charset="-122"/>
                <a:ea typeface="微软雅黑" panose="020B0503020204020204" charset="-122"/>
                <a:cs typeface="微软雅黑" panose="020B0503020204020204" charset="-122"/>
              </a:rPr>
              <a:t>组冒号分隔的十六进制</a:t>
            </a:r>
            <a:r>
              <a:rPr lang="zh-CN" altLang="en-US" sz="2400" dirty="0" smtClean="0">
                <a:latin typeface="微软雅黑" panose="020B0503020204020204" charset="-122"/>
                <a:ea typeface="微软雅黑" panose="020B0503020204020204" charset="-122"/>
                <a:cs typeface="微软雅黑" panose="020B0503020204020204" charset="-122"/>
              </a:rPr>
              <a:t>数：</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8000:</a:t>
            </a:r>
            <a:r>
              <a:rPr lang="en-US" altLang="zh-CN" sz="2400" b="1" dirty="0" smtClean="0">
                <a:latin typeface="微软雅黑" panose="020B0503020204020204" charset="-122"/>
                <a:ea typeface="微软雅黑" panose="020B0503020204020204" charset="-122"/>
                <a:cs typeface="微软雅黑" panose="020B0503020204020204" charset="-122"/>
              </a:rPr>
              <a:t>0000:0000:0000</a:t>
            </a:r>
            <a:r>
              <a:rPr lang="en-US" altLang="zh-CN" sz="2400" dirty="0" smtClean="0">
                <a:latin typeface="微软雅黑" panose="020B0503020204020204" charset="-122"/>
                <a:ea typeface="微软雅黑" panose="020B0503020204020204" charset="-122"/>
                <a:cs typeface="微软雅黑" panose="020B0503020204020204" charset="-122"/>
              </a:rPr>
              <a:t>:4321:0501:AB96:56CD</a:t>
            </a:r>
          </a:p>
          <a:p>
            <a:pPr>
              <a:lnSpc>
                <a:spcPct val="150000"/>
              </a:lnSpc>
            </a:pPr>
            <a:r>
              <a:rPr lang="en-US" altLang="zh-CN" sz="2400" dirty="0" smtClean="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只能出现一</a:t>
            </a:r>
            <a:r>
              <a:rPr lang="zh-CN" altLang="en-US" sz="2400" dirty="0" smtClean="0">
                <a:solidFill>
                  <a:srgbClr val="FF0000"/>
                </a:solidFill>
                <a:latin typeface="微软雅黑" panose="020B0503020204020204" charset="-122"/>
                <a:ea typeface="微软雅黑" panose="020B0503020204020204" charset="-122"/>
                <a:cs typeface="微软雅黑" panose="020B0503020204020204" charset="-122"/>
              </a:rPr>
              <a:t>次</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8000</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4321:0501:AB96:56CD</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363705" y="4406268"/>
            <a:ext cx="3140603" cy="646331"/>
          </a:xfrm>
          <a:prstGeom prst="rect">
            <a:avLst/>
          </a:prstGeom>
        </p:spPr>
        <p:txBody>
          <a:bodyPr wrap="none">
            <a:spAutoFit/>
          </a:bodyPr>
          <a:lstStyle/>
          <a:p>
            <a:pPr>
              <a:lnSpc>
                <a:spcPct val="150000"/>
              </a:lnSpc>
            </a:pPr>
            <a:r>
              <a:rPr lang="en-US" altLang="zh-CN" sz="2400" smtClean="0">
                <a:latin typeface="微软雅黑" panose="020B0503020204020204" charset="-122"/>
                <a:ea typeface="微软雅黑" panose="020B0503020204020204" charset="-122"/>
                <a:cs typeface="微软雅黑" panose="020B0503020204020204" charset="-122"/>
              </a:rPr>
              <a:t>2</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a:latin typeface="微软雅黑" panose="020B0503020204020204" charset="-122"/>
                <a:ea typeface="微软雅黑" panose="020B0503020204020204" charset="-122"/>
                <a:cs typeface="微软雅黑" panose="020B0503020204020204" charset="-122"/>
              </a:rPr>
              <a:t>地址表示方法</a:t>
            </a:r>
          </a:p>
        </p:txBody>
      </p:sp>
    </p:spTree>
    <p:extLst>
      <p:ext uri="{BB962C8B-B14F-4D97-AF65-F5344CB8AC3E}">
        <p14:creationId xmlns:p14="http://schemas.microsoft.com/office/powerpoint/2010/main" val="14077739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63705" y="2431595"/>
            <a:ext cx="10002190" cy="581057"/>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1</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a:latin typeface="微软雅黑" panose="020B0503020204020204" charset="-122"/>
                <a:ea typeface="微软雅黑" panose="020B0503020204020204" charset="-122"/>
                <a:cs typeface="微软雅黑" panose="020B0503020204020204" charset="-122"/>
              </a:rPr>
              <a:t>地址长度为</a:t>
            </a:r>
            <a:r>
              <a:rPr lang="en-US" altLang="zh-CN" sz="2400" dirty="0">
                <a:latin typeface="微软雅黑" panose="020B0503020204020204" charset="-122"/>
                <a:ea typeface="微软雅黑" panose="020B0503020204020204" charset="-122"/>
                <a:cs typeface="微软雅黑" panose="020B0503020204020204" charset="-122"/>
              </a:rPr>
              <a:t>128</a:t>
            </a:r>
            <a:r>
              <a:rPr lang="zh-CN" altLang="en-US" sz="2400" dirty="0">
                <a:latin typeface="微软雅黑" panose="020B0503020204020204" charset="-122"/>
                <a:ea typeface="微软雅黑" panose="020B0503020204020204" charset="-122"/>
                <a:cs typeface="微软雅黑" panose="020B0503020204020204" charset="-122"/>
              </a:rPr>
              <a:t>位</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2" name="矩形 21"/>
          <p:cNvSpPr/>
          <p:nvPr/>
        </p:nvSpPr>
        <p:spPr>
          <a:xfrm>
            <a:off x="0" y="127323"/>
            <a:ext cx="1263487" cy="276999"/>
          </a:xfrm>
          <a:prstGeom prst="rect">
            <a:avLst/>
          </a:prstGeom>
        </p:spPr>
        <p:txBody>
          <a:bodyPr wrap="none">
            <a:spAutoFit/>
          </a:bodyPr>
          <a:lstStyle/>
          <a:p>
            <a:r>
              <a:rPr lang="sk-SK" altLang="zh-CN" sz="1200" dirty="0">
                <a:solidFill>
                  <a:schemeClr val="bg1">
                    <a:lumMod val="75000"/>
                  </a:schemeClr>
                </a:solidFill>
                <a:latin typeface="Helvetica Neue For Number" charset="0"/>
              </a:rPr>
              <a:t>4.5.6.2IPv6</a:t>
            </a:r>
            <a:r>
              <a:rPr lang="zh-CN" altLang="sk-SK" sz="1200" dirty="0">
                <a:solidFill>
                  <a:schemeClr val="bg1">
                    <a:lumMod val="75000"/>
                  </a:schemeClr>
                </a:solidFill>
                <a:latin typeface="Helvetica Neue For Number" charset="0"/>
              </a:rPr>
              <a:t>地址</a:t>
            </a:r>
            <a:endParaRPr lang="zh-CN" altLang="en-US" sz="1200" dirty="0">
              <a:solidFill>
                <a:schemeClr val="bg1">
                  <a:lumMod val="75000"/>
                </a:schemeClr>
              </a:solidFill>
            </a:endParaRPr>
          </a:p>
        </p:txBody>
      </p:sp>
      <p:sp>
        <p:nvSpPr>
          <p:cNvPr id="23" name="文本框 22"/>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三、</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smtClean="0">
                <a:latin typeface="微软雅黑" panose="020B0503020204020204" charset="-122"/>
                <a:ea typeface="微软雅黑" panose="020B0503020204020204" charset="-122"/>
                <a:cs typeface="微软雅黑" panose="020B0503020204020204" charset="-122"/>
              </a:rPr>
              <a:t>地址</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选择、填空</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Microsoft YaHei" charset="-122"/>
                <a:ea typeface="Microsoft YaHei" charset="-122"/>
                <a:cs typeface="Microsoft YaHei"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4" name="左大括号 23"/>
          <p:cNvSpPr/>
          <p:nvPr/>
        </p:nvSpPr>
        <p:spPr>
          <a:xfrm>
            <a:off x="10047120" y="186849"/>
            <a:ext cx="318739" cy="19727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8488052" y="984885"/>
            <a:ext cx="1579022" cy="338554"/>
          </a:xfrm>
          <a:prstGeom prst="rect">
            <a:avLst/>
          </a:prstGeom>
        </p:spPr>
        <p:txBody>
          <a:bodyPr wrap="none">
            <a:spAutoFit/>
          </a:bodyPr>
          <a:lstStyle/>
          <a:p>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网络层</a:t>
            </a:r>
            <a:endParaRPr lang="zh-CN" altLang="en-US" sz="1600" dirty="0">
              <a:latin typeface="Microsoft YaHei" charset="-122"/>
              <a:ea typeface="Microsoft YaHei" charset="-122"/>
              <a:cs typeface="Microsoft YaHei" charset="-122"/>
            </a:endParaRP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Microsoft YaHei" charset="-122"/>
                <a:ea typeface="Microsoft YaHei" charset="-122"/>
                <a:cs typeface="Microsoft YaHei" charset="-122"/>
                <a:sym typeface="+mn-ea"/>
              </a:rPr>
              <a:t>4.5.6</a:t>
            </a:r>
            <a:r>
              <a:rPr lang="zh-CN" altLang="en-US" sz="2400" b="0" dirty="0" smtClean="0">
                <a:solidFill>
                  <a:schemeClr val="tx1"/>
                </a:solidFill>
                <a:latin typeface="Microsoft YaHei" charset="-122"/>
                <a:ea typeface="Microsoft YaHei" charset="-122"/>
                <a:cs typeface="Microsoft YaHei" charset="-122"/>
                <a:sym typeface="+mn-ea"/>
              </a:rPr>
              <a:t> </a:t>
            </a:r>
            <a:r>
              <a:rPr lang="en-US" altLang="zh-CN" sz="2400" b="0" dirty="0" smtClean="0">
                <a:solidFill>
                  <a:schemeClr val="tx1"/>
                </a:solidFill>
                <a:latin typeface="Microsoft YaHei" charset="-122"/>
                <a:ea typeface="Microsoft YaHei" charset="-122"/>
                <a:cs typeface="Microsoft YaHei" charset="-122"/>
                <a:sym typeface="+mn-ea"/>
              </a:rPr>
              <a:t>IPv6</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7" name="矩形 26"/>
          <p:cNvSpPr/>
          <p:nvPr/>
        </p:nvSpPr>
        <p:spPr>
          <a:xfrm>
            <a:off x="10365859" y="0"/>
            <a:ext cx="1826141" cy="2308324"/>
          </a:xfrm>
          <a:prstGeom prst="rect">
            <a:avLst/>
          </a:prstGeom>
        </p:spPr>
        <p:txBody>
          <a:bodyPr wrap="none">
            <a:spAutoFit/>
          </a:bodyPr>
          <a:lstStyle/>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a:latin typeface="Microsoft YaHei" charset="-122"/>
                <a:ea typeface="Microsoft YaHei" charset="-122"/>
                <a:cs typeface="Microsoft YaHei" charset="-122"/>
                <a:sym typeface="+mn-ea"/>
              </a:rPr>
              <a:t>IPv4</a:t>
            </a:r>
            <a:r>
              <a:rPr lang="zh-CN" altLang="en-US" sz="1600" dirty="0">
                <a:latin typeface="Microsoft YaHei" charset="-122"/>
                <a:ea typeface="Microsoft YaHei" charset="-122"/>
                <a:cs typeface="Microsoft YaHei" charset="-122"/>
                <a:sym typeface="+mn-ea"/>
              </a:rPr>
              <a:t>编</a:t>
            </a:r>
            <a:r>
              <a:rPr lang="zh-CN" altLang="en-US" sz="1600" dirty="0" smtClean="0">
                <a:latin typeface="Microsoft YaHei" charset="-122"/>
                <a:ea typeface="Microsoft YaHei" charset="-122"/>
                <a:cs typeface="Microsoft YaHei" charset="-122"/>
                <a:sym typeface="+mn-ea"/>
              </a:rPr>
              <a:t>址</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a:latin typeface="Microsoft YaHei" charset="-122"/>
                <a:ea typeface="Microsoft YaHei" charset="-122"/>
                <a:cs typeface="Microsoft YaHei" charset="-122"/>
                <a:sym typeface="+mn-ea"/>
              </a:rPr>
              <a:t>动态主机配置</a:t>
            </a:r>
            <a:r>
              <a:rPr lang="zh-CN" altLang="en-US" sz="1600" dirty="0" smtClean="0">
                <a:latin typeface="Microsoft YaHei" charset="-122"/>
                <a:ea typeface="Microsoft YaHei" charset="-122"/>
                <a:cs typeface="Microsoft YaHei" charset="-122"/>
                <a:sym typeface="+mn-ea"/>
              </a:rPr>
              <a:t>协议</a:t>
            </a:r>
            <a:endParaRPr lang="en-US" altLang="zh-CN" sz="1600" dirty="0" smtClean="0">
              <a:latin typeface="Microsoft YaHei" charset="-122"/>
              <a:ea typeface="Microsoft YaHei" charset="-122"/>
              <a:cs typeface="Microsoft YaHei" charset="-122"/>
              <a:sym typeface="+mn-ea"/>
            </a:endParaRPr>
          </a:p>
          <a:p>
            <a:pPr>
              <a:lnSpc>
                <a:spcPct val="150000"/>
              </a:lnSpc>
            </a:pPr>
            <a:r>
              <a:rPr lang="zh-CN" altLang="en-US" sz="1600" dirty="0" smtClean="0">
                <a:latin typeface="Microsoft YaHei" charset="-122"/>
                <a:ea typeface="Microsoft YaHei" charset="-122"/>
                <a:cs typeface="Microsoft YaHei" charset="-122"/>
                <a:sym typeface="+mn-ea"/>
              </a:rPr>
              <a:t>网络地址转换</a:t>
            </a:r>
            <a:endParaRPr lang="en-US" altLang="zh-CN" sz="1600" dirty="0" smtClean="0">
              <a:latin typeface="Microsoft YaHei" charset="-122"/>
              <a:ea typeface="Microsoft YaHei" charset="-122"/>
              <a:cs typeface="Microsoft YaHei" charset="-122"/>
              <a:sym typeface="+mn-ea"/>
            </a:endParaRPr>
          </a:p>
          <a:p>
            <a:pPr>
              <a:lnSpc>
                <a:spcPct val="150000"/>
              </a:lnSpc>
            </a:pPr>
            <a:r>
              <a:rPr lang="en-US" altLang="zh-CN" sz="1600" dirty="0" smtClean="0">
                <a:latin typeface="Microsoft YaHei" charset="-122"/>
                <a:ea typeface="Microsoft YaHei" charset="-122"/>
                <a:cs typeface="Microsoft YaHei" charset="-122"/>
                <a:sym typeface="+mn-ea"/>
              </a:rPr>
              <a:t>ICMP</a:t>
            </a:r>
            <a:endParaRPr lang="en-US" altLang="zh-CN" sz="1600" dirty="0">
              <a:latin typeface="Microsoft YaHei" charset="-122"/>
              <a:ea typeface="Microsoft YaHei" charset="-122"/>
              <a:cs typeface="Microsoft YaHei" charset="-122"/>
              <a:sym typeface="+mn-ea"/>
            </a:endParaRPr>
          </a:p>
          <a:p>
            <a:pPr>
              <a:lnSpc>
                <a:spcPct val="150000"/>
              </a:lnSpc>
            </a:pPr>
            <a:r>
              <a:rPr lang="en-US" altLang="zh-CN" sz="1600" dirty="0" smtClean="0">
                <a:solidFill>
                  <a:srgbClr val="FF0000"/>
                </a:solidFill>
                <a:latin typeface="Microsoft YaHei" charset="-122"/>
                <a:ea typeface="Microsoft YaHei" charset="-122"/>
                <a:cs typeface="Microsoft YaHei" charset="-122"/>
                <a:sym typeface="+mn-ea"/>
              </a:rPr>
              <a:t>IPv6</a:t>
            </a:r>
          </a:p>
        </p:txBody>
      </p:sp>
      <p:sp>
        <p:nvSpPr>
          <p:cNvPr id="28" name="左大括号 27"/>
          <p:cNvSpPr/>
          <p:nvPr/>
        </p:nvSpPr>
        <p:spPr>
          <a:xfrm>
            <a:off x="3504308" y="3423446"/>
            <a:ext cx="610492" cy="26556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400">
              <a:latin typeface="Microsoft YaHei" charset="-122"/>
              <a:ea typeface="Microsoft YaHei" charset="-122"/>
              <a:cs typeface="Microsoft YaHei" charset="-122"/>
            </a:endParaRPr>
          </a:p>
        </p:txBody>
      </p:sp>
      <p:sp>
        <p:nvSpPr>
          <p:cNvPr id="29" name="矩形 28"/>
          <p:cNvSpPr/>
          <p:nvPr/>
        </p:nvSpPr>
        <p:spPr>
          <a:xfrm>
            <a:off x="4340710" y="3040367"/>
            <a:ext cx="7135464" cy="1200329"/>
          </a:xfrm>
          <a:prstGeom prst="rect">
            <a:avLst/>
          </a:prstGeom>
          <a:ln>
            <a:solidFill>
              <a:srgbClr val="FF0000"/>
            </a:solidFill>
          </a:ln>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8</a:t>
            </a:r>
            <a:r>
              <a:rPr lang="zh-CN" altLang="en-US" sz="2400" dirty="0">
                <a:latin typeface="微软雅黑" panose="020B0503020204020204" charset="-122"/>
                <a:ea typeface="微软雅黑" panose="020B0503020204020204" charset="-122"/>
                <a:cs typeface="微软雅黑" panose="020B0503020204020204" charset="-122"/>
              </a:rPr>
              <a:t>组冒号分隔的十六进制</a:t>
            </a:r>
            <a:r>
              <a:rPr lang="zh-CN" altLang="en-US" sz="2400" dirty="0" smtClean="0">
                <a:latin typeface="微软雅黑" panose="020B0503020204020204" charset="-122"/>
                <a:ea typeface="微软雅黑" panose="020B0503020204020204" charset="-122"/>
                <a:cs typeface="微软雅黑" panose="020B0503020204020204" charset="-122"/>
              </a:rPr>
              <a:t>数：</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8000</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4321:0501:AB96:56CD</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363705" y="4406268"/>
            <a:ext cx="3140603" cy="646331"/>
          </a:xfrm>
          <a:prstGeom prst="rect">
            <a:avLst/>
          </a:prstGeom>
        </p:spPr>
        <p:txBody>
          <a:bodyPr wrap="none">
            <a:spAutoFit/>
          </a:bodyPr>
          <a:lstStyle/>
          <a:p>
            <a:pPr>
              <a:lnSpc>
                <a:spcPct val="150000"/>
              </a:lnSpc>
            </a:pPr>
            <a:r>
              <a:rPr lang="en-US" altLang="zh-CN" sz="2400" smtClean="0">
                <a:latin typeface="微软雅黑" panose="020B0503020204020204" charset="-122"/>
                <a:ea typeface="微软雅黑" panose="020B0503020204020204" charset="-122"/>
                <a:cs typeface="微软雅黑" panose="020B0503020204020204" charset="-122"/>
              </a:rPr>
              <a:t>2</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a:latin typeface="微软雅黑" panose="020B0503020204020204" charset="-122"/>
                <a:ea typeface="微软雅黑" panose="020B0503020204020204" charset="-122"/>
                <a:cs typeface="微软雅黑" panose="020B0503020204020204" charset="-122"/>
              </a:rPr>
              <a:t>地址表示方法</a:t>
            </a:r>
          </a:p>
        </p:txBody>
      </p:sp>
      <p:sp>
        <p:nvSpPr>
          <p:cNvPr id="13" name="矩形 12"/>
          <p:cNvSpPr/>
          <p:nvPr/>
        </p:nvSpPr>
        <p:spPr>
          <a:xfrm>
            <a:off x="4340710" y="4993274"/>
            <a:ext cx="7135464" cy="1200329"/>
          </a:xfrm>
          <a:prstGeom prst="rect">
            <a:avLst/>
          </a:prstGeom>
          <a:ln>
            <a:solidFill>
              <a:srgbClr val="FF0000"/>
            </a:solidFill>
          </a:ln>
        </p:spPr>
        <p:txBody>
          <a:bodyPr wrap="square">
            <a:spAutoFit/>
          </a:bodyPr>
          <a:lstStyle/>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在</a:t>
            </a:r>
            <a:r>
              <a:rPr lang="en-US" altLang="zh-CN" sz="2400" dirty="0" smtClean="0">
                <a:latin typeface="微软雅黑" panose="020B0503020204020204" charset="-122"/>
                <a:ea typeface="微软雅黑" panose="020B0503020204020204" charset="-122"/>
                <a:cs typeface="微软雅黑" panose="020B0503020204020204" charset="-122"/>
              </a:rPr>
              <a:t>IPv6</a:t>
            </a:r>
            <a:r>
              <a:rPr lang="zh-CN" altLang="en-US" sz="2400" dirty="0" smtClean="0">
                <a:latin typeface="微软雅黑" panose="020B0503020204020204" charset="-122"/>
                <a:ea typeface="微软雅黑" panose="020B0503020204020204" charset="-122"/>
                <a:cs typeface="微软雅黑" panose="020B0503020204020204" charset="-122"/>
              </a:rPr>
              <a:t>地址中嵌入</a:t>
            </a:r>
            <a:r>
              <a:rPr lang="en-US" altLang="zh-CN" sz="2400" dirty="0" smtClean="0">
                <a:latin typeface="微软雅黑" panose="020B0503020204020204" charset="-122"/>
                <a:ea typeface="微软雅黑" panose="020B0503020204020204" charset="-122"/>
                <a:cs typeface="微软雅黑" panose="020B0503020204020204" charset="-122"/>
              </a:rPr>
              <a:t>IPv4</a:t>
            </a:r>
            <a:r>
              <a:rPr lang="zh-CN" altLang="en-US" sz="2400" dirty="0" smtClean="0">
                <a:latin typeface="微软雅黑" panose="020B0503020204020204" charset="-122"/>
                <a:ea typeface="微软雅黑" panose="020B0503020204020204" charset="-122"/>
                <a:cs typeface="微软雅黑" panose="020B0503020204020204" charset="-122"/>
              </a:rPr>
              <a:t>的点分十进制：</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smtClean="0">
                <a:latin typeface="微软雅黑" panose="020B0503020204020204" charset="-122"/>
                <a:ea typeface="微软雅黑" panose="020B0503020204020204" charset="-122"/>
                <a:cs typeface="微软雅黑" panose="020B0503020204020204" charset="-122"/>
              </a:rPr>
              <a:t>6700</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89A1</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0321</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altLang="zh-CN" sz="2400" dirty="0" smtClean="0">
                <a:latin typeface="微软雅黑" panose="020B0503020204020204" charset="-122"/>
                <a:ea typeface="微软雅黑" panose="020B0503020204020204" charset="-122"/>
                <a:cs typeface="微软雅黑" panose="020B0503020204020204" charset="-122"/>
              </a:rPr>
              <a:t>206.36.45.19</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2358912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5753</TotalTime>
  <Words>12507</Words>
  <Application>Microsoft Macintosh PowerPoint</Application>
  <PresentationFormat>宽屏</PresentationFormat>
  <Paragraphs>3156</Paragraphs>
  <Slides>160</Slides>
  <Notes>55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160</vt:i4>
      </vt:variant>
    </vt:vector>
  </HeadingPairs>
  <TitlesOfParts>
    <vt:vector size="169" baseType="lpstr">
      <vt:lpstr>Calibri</vt:lpstr>
      <vt:lpstr>Helvetica Neue For Number</vt:lpstr>
      <vt:lpstr>Microsoft YaHei</vt:lpstr>
      <vt:lpstr>等线</vt:lpstr>
      <vt:lpstr>黑体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Microsoft Office 用户</cp:lastModifiedBy>
  <cp:revision>499</cp:revision>
  <cp:lastPrinted>2019-06-23T15:42:07Z</cp:lastPrinted>
  <dcterms:created xsi:type="dcterms:W3CDTF">2019-06-23T15:42:07Z</dcterms:created>
  <dcterms:modified xsi:type="dcterms:W3CDTF">2020-03-02T12:24:15Z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