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3.xml" ContentType="application/vnd.openxmlformats-officedocument.presentationml.notesSlide+xml"/>
  <Override PartName="/ppt/tags/tag13.xml" ContentType="application/vnd.openxmlformats-officedocument.presentationml.tags+xml"/>
  <Override PartName="/ppt/notesSlides/notesSlide4.xml" ContentType="application/vnd.openxmlformats-officedocument.presentationml.notesSlide+xml"/>
  <Override PartName="/ppt/tags/tag14.xml" ContentType="application/vnd.openxmlformats-officedocument.presentationml.tags+xml"/>
  <Override PartName="/ppt/notesSlides/notesSlide5.xml" ContentType="application/vnd.openxmlformats-officedocument.presentationml.notesSlide+xml"/>
  <Override PartName="/ppt/tags/tag15.xml" ContentType="application/vnd.openxmlformats-officedocument.presentationml.tags+xml"/>
  <Override PartName="/ppt/notesSlides/notesSlide6.xml" ContentType="application/vnd.openxmlformats-officedocument.presentationml.notesSlide+xml"/>
  <Override PartName="/ppt/tags/tag16.xml" ContentType="application/vnd.openxmlformats-officedocument.presentationml.tags+xml"/>
  <Override PartName="/ppt/notesSlides/notesSlide7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8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9.xml" ContentType="application/vnd.openxmlformats-officedocument.presentationml.notesSlide+xml"/>
  <Override PartName="/ppt/tags/tag21.xml" ContentType="application/vnd.openxmlformats-officedocument.presentationml.tags+xml"/>
  <Override PartName="/ppt/notesSlides/notesSlide10.xml" ContentType="application/vnd.openxmlformats-officedocument.presentationml.notesSlide+xml"/>
  <Override PartName="/ppt/tags/tag22.xml" ContentType="application/vnd.openxmlformats-officedocument.presentationml.tags+xml"/>
  <Override PartName="/ppt/notesSlides/notesSlide11.xml" ContentType="application/vnd.openxmlformats-officedocument.presentationml.notesSlide+xml"/>
  <Override PartName="/ppt/tags/tag23.xml" ContentType="application/vnd.openxmlformats-officedocument.presentationml.tags+xml"/>
  <Override PartName="/ppt/notesSlides/notesSlide12.xml" ContentType="application/vnd.openxmlformats-officedocument.presentationml.notesSlide+xml"/>
  <Override PartName="/ppt/tags/tag24.xml" ContentType="application/vnd.openxmlformats-officedocument.presentationml.tags+xml"/>
  <Override PartName="/ppt/notesSlides/notesSlide13.xml" ContentType="application/vnd.openxmlformats-officedocument.presentationml.notesSlide+xml"/>
  <Override PartName="/ppt/tags/tag25.xml" ContentType="application/vnd.openxmlformats-officedocument.presentationml.tags+xml"/>
  <Override PartName="/ppt/notesSlides/notesSlide14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15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16.xml" ContentType="application/vnd.openxmlformats-officedocument.presentationml.notesSlide+xml"/>
  <Override PartName="/ppt/tags/tag33.xml" ContentType="application/vnd.openxmlformats-officedocument.presentationml.tags+xml"/>
  <Override PartName="/ppt/notesSlides/notesSlide1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notesSlides/notesSlide18.xml" ContentType="application/vnd.openxmlformats-officedocument.presentationml.notesSlide+xml"/>
  <Override PartName="/ppt/tags/tag78.xml" ContentType="application/vnd.openxmlformats-officedocument.presentationml.tags+xml"/>
  <Override PartName="/ppt/notesSlides/notesSlide19.xml" ContentType="application/vnd.openxmlformats-officedocument.presentationml.notesSlide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notesSlides/notesSlide20.xml" ContentType="application/vnd.openxmlformats-officedocument.presentationml.notesSlide+xml"/>
  <Override PartName="/ppt/tags/tag82.xml" ContentType="application/vnd.openxmlformats-officedocument.presentationml.tags+xml"/>
  <Override PartName="/ppt/notesSlides/notesSlide21.xml" ContentType="application/vnd.openxmlformats-officedocument.presentationml.notesSlide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notesSlides/notesSlide22.xml" ContentType="application/vnd.openxmlformats-officedocument.presentationml.notesSlide+xml"/>
  <Override PartName="/ppt/tags/tag91.xml" ContentType="application/vnd.openxmlformats-officedocument.presentationml.tags+xml"/>
  <Override PartName="/ppt/notesSlides/notesSlide23.xml" ContentType="application/vnd.openxmlformats-officedocument.presentationml.notesSlide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7"/>
  </p:notesMasterIdLst>
  <p:handoutMasterIdLst>
    <p:handoutMasterId r:id="rId108"/>
  </p:handoutMasterIdLst>
  <p:sldIdLst>
    <p:sldId id="531" r:id="rId2"/>
    <p:sldId id="567" r:id="rId3"/>
    <p:sldId id="568" r:id="rId4"/>
    <p:sldId id="569" r:id="rId5"/>
    <p:sldId id="570" r:id="rId6"/>
    <p:sldId id="571" r:id="rId7"/>
    <p:sldId id="572" r:id="rId8"/>
    <p:sldId id="573" r:id="rId9"/>
    <p:sldId id="574" r:id="rId10"/>
    <p:sldId id="575" r:id="rId11"/>
    <p:sldId id="576" r:id="rId12"/>
    <p:sldId id="577" r:id="rId13"/>
    <p:sldId id="578" r:id="rId14"/>
    <p:sldId id="579" r:id="rId15"/>
    <p:sldId id="580" r:id="rId16"/>
    <p:sldId id="581" r:id="rId17"/>
    <p:sldId id="583" r:id="rId18"/>
    <p:sldId id="585" r:id="rId19"/>
    <p:sldId id="584" r:id="rId20"/>
    <p:sldId id="383" r:id="rId21"/>
    <p:sldId id="386" r:id="rId22"/>
    <p:sldId id="385" r:id="rId23"/>
    <p:sldId id="661" r:id="rId24"/>
    <p:sldId id="384" r:id="rId25"/>
    <p:sldId id="387" r:id="rId26"/>
    <p:sldId id="662" r:id="rId27"/>
    <p:sldId id="663" r:id="rId28"/>
    <p:sldId id="389" r:id="rId29"/>
    <p:sldId id="665" r:id="rId30"/>
    <p:sldId id="390" r:id="rId31"/>
    <p:sldId id="391" r:id="rId32"/>
    <p:sldId id="393" r:id="rId33"/>
    <p:sldId id="522" r:id="rId34"/>
    <p:sldId id="394" r:id="rId35"/>
    <p:sldId id="666" r:id="rId36"/>
    <p:sldId id="523" r:id="rId37"/>
    <p:sldId id="525" r:id="rId38"/>
    <p:sldId id="524" r:id="rId39"/>
    <p:sldId id="526" r:id="rId40"/>
    <p:sldId id="527" r:id="rId41"/>
    <p:sldId id="528" r:id="rId42"/>
    <p:sldId id="529" r:id="rId43"/>
    <p:sldId id="396" r:id="rId44"/>
    <p:sldId id="667" r:id="rId45"/>
    <p:sldId id="530" r:id="rId46"/>
    <p:sldId id="399" r:id="rId47"/>
    <p:sldId id="668" r:id="rId48"/>
    <p:sldId id="401" r:id="rId49"/>
    <p:sldId id="402" r:id="rId50"/>
    <p:sldId id="403" r:id="rId51"/>
    <p:sldId id="404" r:id="rId52"/>
    <p:sldId id="405" r:id="rId53"/>
    <p:sldId id="406" r:id="rId54"/>
    <p:sldId id="407" r:id="rId55"/>
    <p:sldId id="408" r:id="rId56"/>
    <p:sldId id="409" r:id="rId57"/>
    <p:sldId id="410" r:id="rId58"/>
    <p:sldId id="411" r:id="rId59"/>
    <p:sldId id="412" r:id="rId60"/>
    <p:sldId id="413" r:id="rId61"/>
    <p:sldId id="414" r:id="rId62"/>
    <p:sldId id="415" r:id="rId63"/>
    <p:sldId id="416" r:id="rId64"/>
    <p:sldId id="417" r:id="rId65"/>
    <p:sldId id="418" r:id="rId66"/>
    <p:sldId id="419" r:id="rId67"/>
    <p:sldId id="420" r:id="rId68"/>
    <p:sldId id="421" r:id="rId69"/>
    <p:sldId id="422" r:id="rId70"/>
    <p:sldId id="423" r:id="rId71"/>
    <p:sldId id="424" r:id="rId72"/>
    <p:sldId id="586" r:id="rId73"/>
    <p:sldId id="669" r:id="rId74"/>
    <p:sldId id="670" r:id="rId75"/>
    <p:sldId id="587" r:id="rId76"/>
    <p:sldId id="588" r:id="rId77"/>
    <p:sldId id="589" r:id="rId78"/>
    <p:sldId id="590" r:id="rId79"/>
    <p:sldId id="591" r:id="rId80"/>
    <p:sldId id="592" r:id="rId81"/>
    <p:sldId id="593" r:id="rId82"/>
    <p:sldId id="595" r:id="rId83"/>
    <p:sldId id="596" r:id="rId84"/>
    <p:sldId id="597" r:id="rId85"/>
    <p:sldId id="598" r:id="rId86"/>
    <p:sldId id="599" r:id="rId87"/>
    <p:sldId id="600" r:id="rId88"/>
    <p:sldId id="601" r:id="rId89"/>
    <p:sldId id="602" r:id="rId90"/>
    <p:sldId id="603" r:id="rId91"/>
    <p:sldId id="604" r:id="rId92"/>
    <p:sldId id="605" r:id="rId93"/>
    <p:sldId id="606" r:id="rId94"/>
    <p:sldId id="607" r:id="rId95"/>
    <p:sldId id="608" r:id="rId96"/>
    <p:sldId id="609" r:id="rId97"/>
    <p:sldId id="610" r:id="rId98"/>
    <p:sldId id="611" r:id="rId99"/>
    <p:sldId id="612" r:id="rId100"/>
    <p:sldId id="613" r:id="rId101"/>
    <p:sldId id="614" r:id="rId102"/>
    <p:sldId id="615" r:id="rId103"/>
    <p:sldId id="616" r:id="rId104"/>
    <p:sldId id="617" r:id="rId105"/>
    <p:sldId id="618" r:id="rId106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8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2020"/>
    <a:srgbClr val="B2B2B2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364" autoAdjust="0"/>
    <p:restoredTop sz="82396"/>
  </p:normalViewPr>
  <p:slideViewPr>
    <p:cSldViewPr snapToGrid="0" showGuides="1">
      <p:cViewPr>
        <p:scale>
          <a:sx n="90" d="100"/>
          <a:sy n="90" d="100"/>
        </p:scale>
        <p:origin x="1992" y="304"/>
      </p:cViewPr>
      <p:guideLst>
        <p:guide orient="horz" pos="68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101" Type="http://schemas.openxmlformats.org/officeDocument/2006/relationships/slide" Target="slides/slide100.xml"/><Relationship Id="rId102" Type="http://schemas.openxmlformats.org/officeDocument/2006/relationships/slide" Target="slides/slide101.xml"/><Relationship Id="rId103" Type="http://schemas.openxmlformats.org/officeDocument/2006/relationships/slide" Target="slides/slide102.xml"/><Relationship Id="rId104" Type="http://schemas.openxmlformats.org/officeDocument/2006/relationships/slide" Target="slides/slide103.xml"/><Relationship Id="rId105" Type="http://schemas.openxmlformats.org/officeDocument/2006/relationships/slide" Target="slides/slide104.xml"/><Relationship Id="rId106" Type="http://schemas.openxmlformats.org/officeDocument/2006/relationships/slide" Target="slides/slide105.xml"/><Relationship Id="rId107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8" Type="http://schemas.openxmlformats.org/officeDocument/2006/relationships/handoutMaster" Target="handoutMasters/handoutMaster1.xml"/><Relationship Id="rId109" Type="http://schemas.openxmlformats.org/officeDocument/2006/relationships/commentAuthors" Target="commentAuthor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110" Type="http://schemas.openxmlformats.org/officeDocument/2006/relationships/presProps" Target="presProps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111" Type="http://schemas.openxmlformats.org/officeDocument/2006/relationships/viewProps" Target="viewProps.xml"/><Relationship Id="rId112" Type="http://schemas.openxmlformats.org/officeDocument/2006/relationships/theme" Target="theme/theme1.xml"/><Relationship Id="rId113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00" Type="http://schemas.openxmlformats.org/officeDocument/2006/relationships/slide" Target="slides/slide99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#1">
  <dgm:title val=""/>
  <dgm:desc val=""/>
  <dgm:catLst>
    <dgm:cat type="accent1" pri="11100"/>
  </dgm:catLst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4AC763-820B-433A-9793-827360264E5D}" type="doc">
      <dgm:prSet loTypeId="urn:microsoft.com/office/officeart/2005/8/layout/default#1" loCatId="list" qsTypeId="urn:microsoft.com/office/officeart/2005/8/quickstyle/simple2#1" qsCatId="simple" csTypeId="urn:microsoft.com/office/officeart/2005/8/colors/accent1_1#1" csCatId="accent1" phldr="1"/>
      <dgm:spPr/>
      <dgm:t>
        <a:bodyPr/>
        <a:lstStyle/>
        <a:p>
          <a:endParaRPr lang="zh-CN" altLang="en-US"/>
        </a:p>
      </dgm:t>
    </dgm:pt>
    <dgm:pt modelId="{5F3C8019-98B4-4F6B-B859-9BD0262DE4E9}">
      <dgm:prSet phldrT="[文本]" custT="1"/>
      <dgm:spPr/>
      <dgm:t>
        <a:bodyPr/>
        <a:lstStyle/>
        <a:p>
          <a:r>
            <a:rPr lang="zh-CN" altLang="en-US" sz="2400" dirty="0">
              <a:latin typeface="Microsoft YaHei" charset="-122"/>
              <a:ea typeface="Microsoft YaHei" charset="-122"/>
              <a:cs typeface="Microsoft YaHei" charset="-122"/>
            </a:rPr>
            <a:t>安全</a:t>
          </a:r>
        </a:p>
      </dgm:t>
    </dgm:pt>
    <dgm:pt modelId="{A4B3C804-FDB7-404F-A176-F3FC83BB7A44}" type="parTrans" cxnId="{F7505574-1544-4972-A0D3-366CE75093E0}">
      <dgm:prSet/>
      <dgm:spPr/>
      <dgm:t>
        <a:bodyPr/>
        <a:lstStyle/>
        <a:p>
          <a:endParaRPr lang="zh-CN" altLang="en-US" sz="2400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8833F11F-84C2-4C6F-AC33-26C97E87EB30}" type="sibTrans" cxnId="{F7505574-1544-4972-A0D3-366CE75093E0}">
      <dgm:prSet/>
      <dgm:spPr/>
      <dgm:t>
        <a:bodyPr/>
        <a:lstStyle/>
        <a:p>
          <a:endParaRPr lang="zh-CN" altLang="en-US" sz="2400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FAA82E4E-1376-46FA-9F63-109E4F752893}">
      <dgm:prSet phldrT="[文本]" custT="1"/>
      <dgm:spPr/>
      <dgm:t>
        <a:bodyPr/>
        <a:lstStyle/>
        <a:p>
          <a:r>
            <a:rPr lang="zh-CN" altLang="en-US" sz="2400" dirty="0">
              <a:latin typeface="Microsoft YaHei" charset="-122"/>
              <a:ea typeface="Microsoft YaHei" charset="-122"/>
              <a:cs typeface="Microsoft YaHei" charset="-122"/>
            </a:rPr>
            <a:t>支持多条相同费用路径</a:t>
          </a:r>
        </a:p>
      </dgm:t>
    </dgm:pt>
    <dgm:pt modelId="{5B852E52-713A-42A5-AA50-EC4A56CDEF2C}" type="parTrans" cxnId="{F365D731-94C7-4299-8460-984D7FCDFA75}">
      <dgm:prSet/>
      <dgm:spPr/>
      <dgm:t>
        <a:bodyPr/>
        <a:lstStyle/>
        <a:p>
          <a:endParaRPr lang="zh-CN" altLang="en-US" sz="2400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CED010E8-1219-4440-8FDE-C6EA18ACE63A}" type="sibTrans" cxnId="{F365D731-94C7-4299-8460-984D7FCDFA75}">
      <dgm:prSet/>
      <dgm:spPr/>
      <dgm:t>
        <a:bodyPr/>
        <a:lstStyle/>
        <a:p>
          <a:endParaRPr lang="zh-CN" altLang="en-US" sz="2400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9DC2D222-D09C-4C7F-84D8-2E1E34E8DE09}">
      <dgm:prSet phldrT="[文本]" custT="1"/>
      <dgm:spPr/>
      <dgm:t>
        <a:bodyPr/>
        <a:lstStyle/>
        <a:p>
          <a:r>
            <a:rPr lang="zh-CN" altLang="en-US" sz="2400" dirty="0">
              <a:latin typeface="Microsoft YaHei" charset="-122"/>
              <a:ea typeface="Microsoft YaHei" charset="-122"/>
              <a:cs typeface="Microsoft YaHei" charset="-122"/>
            </a:rPr>
            <a:t>支持区别化费用度量</a:t>
          </a:r>
        </a:p>
      </dgm:t>
    </dgm:pt>
    <dgm:pt modelId="{2C35F752-2941-41E8-A1F8-127E3C9CB03E}" type="parTrans" cxnId="{0F40B3B9-CE07-4620-AC1C-5D7C4E234103}">
      <dgm:prSet/>
      <dgm:spPr/>
      <dgm:t>
        <a:bodyPr/>
        <a:lstStyle/>
        <a:p>
          <a:endParaRPr lang="zh-CN" altLang="en-US" sz="2400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73103B2E-2B32-4AA3-A0A8-51DABF5D0138}" type="sibTrans" cxnId="{0F40B3B9-CE07-4620-AC1C-5D7C4E234103}">
      <dgm:prSet/>
      <dgm:spPr/>
      <dgm:t>
        <a:bodyPr/>
        <a:lstStyle/>
        <a:p>
          <a:endParaRPr lang="zh-CN" altLang="en-US" sz="2400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A9EF03D4-FC9D-406B-8AFB-B0F2F3D6F2FE}">
      <dgm:prSet phldrT="[文本]" custT="1"/>
      <dgm:spPr/>
      <dgm:t>
        <a:bodyPr/>
        <a:lstStyle/>
        <a:p>
          <a:r>
            <a:rPr lang="zh-CN" altLang="en-US" sz="2400" dirty="0">
              <a:latin typeface="Microsoft YaHei" charset="-122"/>
              <a:ea typeface="Microsoft YaHei" charset="-122"/>
              <a:cs typeface="Microsoft YaHei" charset="-122"/>
            </a:rPr>
            <a:t>支持单播路由与多播路由</a:t>
          </a:r>
        </a:p>
      </dgm:t>
    </dgm:pt>
    <dgm:pt modelId="{E94EA0DD-8CF4-4ADC-8850-DA9090DC5A97}" type="parTrans" cxnId="{A3040DD2-27FB-486D-ADF9-C330434D217D}">
      <dgm:prSet/>
      <dgm:spPr/>
      <dgm:t>
        <a:bodyPr/>
        <a:lstStyle/>
        <a:p>
          <a:endParaRPr lang="zh-CN" altLang="en-US" sz="2400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EB1F864C-0641-4C08-B188-1D8F1D98E399}" type="sibTrans" cxnId="{A3040DD2-27FB-486D-ADF9-C330434D217D}">
      <dgm:prSet/>
      <dgm:spPr/>
      <dgm:t>
        <a:bodyPr/>
        <a:lstStyle/>
        <a:p>
          <a:endParaRPr lang="zh-CN" altLang="en-US" sz="2400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970FA612-3CEC-41E8-928B-4707636FF166}">
      <dgm:prSet phldrT="[文本]" custT="1"/>
      <dgm:spPr/>
      <dgm:t>
        <a:bodyPr/>
        <a:lstStyle/>
        <a:p>
          <a:r>
            <a:rPr lang="zh-CN" altLang="en-US" sz="2400" dirty="0">
              <a:latin typeface="Microsoft YaHei" charset="-122"/>
              <a:ea typeface="Microsoft YaHei" charset="-122"/>
              <a:cs typeface="Microsoft YaHei" charset="-122"/>
            </a:rPr>
            <a:t>分层路由</a:t>
          </a:r>
        </a:p>
      </dgm:t>
    </dgm:pt>
    <dgm:pt modelId="{1AE2F735-493C-4A37-867C-C9EE064E762A}" type="parTrans" cxnId="{993F53B9-6812-42E4-B093-87C02BB4049C}">
      <dgm:prSet/>
      <dgm:spPr/>
      <dgm:t>
        <a:bodyPr/>
        <a:lstStyle/>
        <a:p>
          <a:endParaRPr lang="zh-CN" altLang="en-US" sz="2400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23D9D12A-8932-4E2B-8DBC-98FBB998E277}" type="sibTrans" cxnId="{993F53B9-6812-42E4-B093-87C02BB4049C}">
      <dgm:prSet/>
      <dgm:spPr/>
      <dgm:t>
        <a:bodyPr/>
        <a:lstStyle/>
        <a:p>
          <a:endParaRPr lang="zh-CN" altLang="en-US" sz="2400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8BE3A8A2-B423-4D53-88B9-1C389A8EC177}" type="pres">
      <dgm:prSet presAssocID="{DF4AC763-820B-433A-9793-827360264E5D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BE38AB5-E283-4EFD-9680-50E5FADD21FA}" type="pres">
      <dgm:prSet presAssocID="{5F3C8019-98B4-4F6B-B859-9BD0262DE4E9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620BECF-54AC-4254-8550-4BCA7725267E}" type="pres">
      <dgm:prSet presAssocID="{8833F11F-84C2-4C6F-AC33-26C97E87EB30}" presName="sibTrans" presStyleCnt="0"/>
      <dgm:spPr/>
    </dgm:pt>
    <dgm:pt modelId="{D73D99D3-D864-409E-908C-C09CBC9420E9}" type="pres">
      <dgm:prSet presAssocID="{FAA82E4E-1376-46FA-9F63-109E4F752893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FCEA452-5615-4C70-9204-A79682DCBD59}" type="pres">
      <dgm:prSet presAssocID="{CED010E8-1219-4440-8FDE-C6EA18ACE63A}" presName="sibTrans" presStyleCnt="0"/>
      <dgm:spPr/>
    </dgm:pt>
    <dgm:pt modelId="{2A8BE107-D7B3-4B7A-8C9D-B9815FCACC83}" type="pres">
      <dgm:prSet presAssocID="{9DC2D222-D09C-4C7F-84D8-2E1E34E8DE09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3E361A8-9AB4-4461-8A8A-605629DCE2FC}" type="pres">
      <dgm:prSet presAssocID="{73103B2E-2B32-4AA3-A0A8-51DABF5D0138}" presName="sibTrans" presStyleCnt="0"/>
      <dgm:spPr/>
    </dgm:pt>
    <dgm:pt modelId="{04209DF0-029A-497C-A3B6-4CE587B28012}" type="pres">
      <dgm:prSet presAssocID="{A9EF03D4-FC9D-406B-8AFB-B0F2F3D6F2FE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E323AD6-4E89-4324-BB17-FF763B6DFD46}" type="pres">
      <dgm:prSet presAssocID="{EB1F864C-0641-4C08-B188-1D8F1D98E399}" presName="sibTrans" presStyleCnt="0"/>
      <dgm:spPr/>
    </dgm:pt>
    <dgm:pt modelId="{D359F9A0-1F7F-4D67-9734-7B92389F12C8}" type="pres">
      <dgm:prSet presAssocID="{970FA612-3CEC-41E8-928B-4707636FF166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F40B3B9-CE07-4620-AC1C-5D7C4E234103}" srcId="{DF4AC763-820B-433A-9793-827360264E5D}" destId="{9DC2D222-D09C-4C7F-84D8-2E1E34E8DE09}" srcOrd="2" destOrd="0" parTransId="{2C35F752-2941-41E8-A1F8-127E3C9CB03E}" sibTransId="{73103B2E-2B32-4AA3-A0A8-51DABF5D0138}"/>
    <dgm:cxn modelId="{23EE1291-E27C-3F41-9688-7B8D22E5571A}" type="presOf" srcId="{A9EF03D4-FC9D-406B-8AFB-B0F2F3D6F2FE}" destId="{04209DF0-029A-497C-A3B6-4CE587B28012}" srcOrd="0" destOrd="0" presId="urn:microsoft.com/office/officeart/2005/8/layout/default#1"/>
    <dgm:cxn modelId="{73405BF4-7D05-2248-8D2F-3B2B82B7354C}" type="presOf" srcId="{9DC2D222-D09C-4C7F-84D8-2E1E34E8DE09}" destId="{2A8BE107-D7B3-4B7A-8C9D-B9815FCACC83}" srcOrd="0" destOrd="0" presId="urn:microsoft.com/office/officeart/2005/8/layout/default#1"/>
    <dgm:cxn modelId="{F365D731-94C7-4299-8460-984D7FCDFA75}" srcId="{DF4AC763-820B-433A-9793-827360264E5D}" destId="{FAA82E4E-1376-46FA-9F63-109E4F752893}" srcOrd="1" destOrd="0" parTransId="{5B852E52-713A-42A5-AA50-EC4A56CDEF2C}" sibTransId="{CED010E8-1219-4440-8FDE-C6EA18ACE63A}"/>
    <dgm:cxn modelId="{2123BC17-6AFA-1D4C-9468-C98945CA70BD}" type="presOf" srcId="{FAA82E4E-1376-46FA-9F63-109E4F752893}" destId="{D73D99D3-D864-409E-908C-C09CBC9420E9}" srcOrd="0" destOrd="0" presId="urn:microsoft.com/office/officeart/2005/8/layout/default#1"/>
    <dgm:cxn modelId="{F7505574-1544-4972-A0D3-366CE75093E0}" srcId="{DF4AC763-820B-433A-9793-827360264E5D}" destId="{5F3C8019-98B4-4F6B-B859-9BD0262DE4E9}" srcOrd="0" destOrd="0" parTransId="{A4B3C804-FDB7-404F-A176-F3FC83BB7A44}" sibTransId="{8833F11F-84C2-4C6F-AC33-26C97E87EB30}"/>
    <dgm:cxn modelId="{DE825DA3-89EE-DC46-A54D-486B3AC37A66}" type="presOf" srcId="{970FA612-3CEC-41E8-928B-4707636FF166}" destId="{D359F9A0-1F7F-4D67-9734-7B92389F12C8}" srcOrd="0" destOrd="0" presId="urn:microsoft.com/office/officeart/2005/8/layout/default#1"/>
    <dgm:cxn modelId="{8118D365-3F7B-4E44-8ACB-0B042795553A}" type="presOf" srcId="{DF4AC763-820B-433A-9793-827360264E5D}" destId="{8BE3A8A2-B423-4D53-88B9-1C389A8EC177}" srcOrd="0" destOrd="0" presId="urn:microsoft.com/office/officeart/2005/8/layout/default#1"/>
    <dgm:cxn modelId="{A3040DD2-27FB-486D-ADF9-C330434D217D}" srcId="{DF4AC763-820B-433A-9793-827360264E5D}" destId="{A9EF03D4-FC9D-406B-8AFB-B0F2F3D6F2FE}" srcOrd="3" destOrd="0" parTransId="{E94EA0DD-8CF4-4ADC-8850-DA9090DC5A97}" sibTransId="{EB1F864C-0641-4C08-B188-1D8F1D98E399}"/>
    <dgm:cxn modelId="{993F53B9-6812-42E4-B093-87C02BB4049C}" srcId="{DF4AC763-820B-433A-9793-827360264E5D}" destId="{970FA612-3CEC-41E8-928B-4707636FF166}" srcOrd="4" destOrd="0" parTransId="{1AE2F735-493C-4A37-867C-C9EE064E762A}" sibTransId="{23D9D12A-8932-4E2B-8DBC-98FBB998E277}"/>
    <dgm:cxn modelId="{08727CDB-A1B1-BB4D-B07F-044191A054E4}" type="presOf" srcId="{5F3C8019-98B4-4F6B-B859-9BD0262DE4E9}" destId="{DBE38AB5-E283-4EFD-9680-50E5FADD21FA}" srcOrd="0" destOrd="0" presId="urn:microsoft.com/office/officeart/2005/8/layout/default#1"/>
    <dgm:cxn modelId="{2A030BC0-B1D3-4042-852F-BE7D1F93F322}" type="presParOf" srcId="{8BE3A8A2-B423-4D53-88B9-1C389A8EC177}" destId="{DBE38AB5-E283-4EFD-9680-50E5FADD21FA}" srcOrd="0" destOrd="0" presId="urn:microsoft.com/office/officeart/2005/8/layout/default#1"/>
    <dgm:cxn modelId="{865840E5-78D4-2C43-8925-FD25EB1B82DC}" type="presParOf" srcId="{8BE3A8A2-B423-4D53-88B9-1C389A8EC177}" destId="{4620BECF-54AC-4254-8550-4BCA7725267E}" srcOrd="1" destOrd="0" presId="urn:microsoft.com/office/officeart/2005/8/layout/default#1"/>
    <dgm:cxn modelId="{E8A70648-EB75-584C-8CEB-959FD8C3EB94}" type="presParOf" srcId="{8BE3A8A2-B423-4D53-88B9-1C389A8EC177}" destId="{D73D99D3-D864-409E-908C-C09CBC9420E9}" srcOrd="2" destOrd="0" presId="urn:microsoft.com/office/officeart/2005/8/layout/default#1"/>
    <dgm:cxn modelId="{0F8B9030-8BD2-864A-92C4-931B2B37D12D}" type="presParOf" srcId="{8BE3A8A2-B423-4D53-88B9-1C389A8EC177}" destId="{2FCEA452-5615-4C70-9204-A79682DCBD59}" srcOrd="3" destOrd="0" presId="urn:microsoft.com/office/officeart/2005/8/layout/default#1"/>
    <dgm:cxn modelId="{990CC208-8F08-F54B-BE23-D2F3BE512A40}" type="presParOf" srcId="{8BE3A8A2-B423-4D53-88B9-1C389A8EC177}" destId="{2A8BE107-D7B3-4B7A-8C9D-B9815FCACC83}" srcOrd="4" destOrd="0" presId="urn:microsoft.com/office/officeart/2005/8/layout/default#1"/>
    <dgm:cxn modelId="{E6937996-E984-3948-9CF5-53B414AFD6C1}" type="presParOf" srcId="{8BE3A8A2-B423-4D53-88B9-1C389A8EC177}" destId="{93E361A8-9AB4-4461-8A8A-605629DCE2FC}" srcOrd="5" destOrd="0" presId="urn:microsoft.com/office/officeart/2005/8/layout/default#1"/>
    <dgm:cxn modelId="{E1BA487F-DA37-AF47-95B8-3FA37206737C}" type="presParOf" srcId="{8BE3A8A2-B423-4D53-88B9-1C389A8EC177}" destId="{04209DF0-029A-497C-A3B6-4CE587B28012}" srcOrd="6" destOrd="0" presId="urn:microsoft.com/office/officeart/2005/8/layout/default#1"/>
    <dgm:cxn modelId="{E2DEAB4E-F724-2748-82EB-C16784C93C82}" type="presParOf" srcId="{8BE3A8A2-B423-4D53-88B9-1C389A8EC177}" destId="{AE323AD6-4E89-4324-BB17-FF763B6DFD46}" srcOrd="7" destOrd="0" presId="urn:microsoft.com/office/officeart/2005/8/layout/default#1"/>
    <dgm:cxn modelId="{5216B27E-767F-F245-BDBB-771C9A168295}" type="presParOf" srcId="{8BE3A8A2-B423-4D53-88B9-1C389A8EC177}" destId="{D359F9A0-1F7F-4D67-9734-7B92389F12C8}" srcOrd="8" destOrd="0" presId="urn:microsoft.com/office/officeart/2005/8/layout/default#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E38AB5-E283-4EFD-9680-50E5FADD21FA}">
      <dsp:nvSpPr>
        <dsp:cNvPr id="0" name=""/>
        <dsp:cNvSpPr/>
      </dsp:nvSpPr>
      <dsp:spPr>
        <a:xfrm>
          <a:off x="374649" y="2065"/>
          <a:ext cx="2305843" cy="138350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>
              <a:latin typeface="Microsoft YaHei" charset="-122"/>
              <a:ea typeface="Microsoft YaHei" charset="-122"/>
              <a:cs typeface="Microsoft YaHei" charset="-122"/>
            </a:rPr>
            <a:t>安全</a:t>
          </a:r>
        </a:p>
      </dsp:txBody>
      <dsp:txXfrm>
        <a:off x="374649" y="2065"/>
        <a:ext cx="2305843" cy="1383506"/>
      </dsp:txXfrm>
    </dsp:sp>
    <dsp:sp modelId="{D73D99D3-D864-409E-908C-C09CBC9420E9}">
      <dsp:nvSpPr>
        <dsp:cNvPr id="0" name=""/>
        <dsp:cNvSpPr/>
      </dsp:nvSpPr>
      <dsp:spPr>
        <a:xfrm>
          <a:off x="2911078" y="2065"/>
          <a:ext cx="2305843" cy="138350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>
              <a:latin typeface="Microsoft YaHei" charset="-122"/>
              <a:ea typeface="Microsoft YaHei" charset="-122"/>
              <a:cs typeface="Microsoft YaHei" charset="-122"/>
            </a:rPr>
            <a:t>支持多条相同费用路径</a:t>
          </a:r>
        </a:p>
      </dsp:txBody>
      <dsp:txXfrm>
        <a:off x="2911078" y="2065"/>
        <a:ext cx="2305843" cy="1383506"/>
      </dsp:txXfrm>
    </dsp:sp>
    <dsp:sp modelId="{2A8BE107-D7B3-4B7A-8C9D-B9815FCACC83}">
      <dsp:nvSpPr>
        <dsp:cNvPr id="0" name=""/>
        <dsp:cNvSpPr/>
      </dsp:nvSpPr>
      <dsp:spPr>
        <a:xfrm>
          <a:off x="5447506" y="2065"/>
          <a:ext cx="2305843" cy="138350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>
              <a:latin typeface="Microsoft YaHei" charset="-122"/>
              <a:ea typeface="Microsoft YaHei" charset="-122"/>
              <a:cs typeface="Microsoft YaHei" charset="-122"/>
            </a:rPr>
            <a:t>支持区别化费用度量</a:t>
          </a:r>
        </a:p>
      </dsp:txBody>
      <dsp:txXfrm>
        <a:off x="5447506" y="2065"/>
        <a:ext cx="2305843" cy="1383506"/>
      </dsp:txXfrm>
    </dsp:sp>
    <dsp:sp modelId="{04209DF0-029A-497C-A3B6-4CE587B28012}">
      <dsp:nvSpPr>
        <dsp:cNvPr id="0" name=""/>
        <dsp:cNvSpPr/>
      </dsp:nvSpPr>
      <dsp:spPr>
        <a:xfrm>
          <a:off x="1642864" y="1616156"/>
          <a:ext cx="2305843" cy="138350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>
              <a:latin typeface="Microsoft YaHei" charset="-122"/>
              <a:ea typeface="Microsoft YaHei" charset="-122"/>
              <a:cs typeface="Microsoft YaHei" charset="-122"/>
            </a:rPr>
            <a:t>支持单播路由与多播路由</a:t>
          </a:r>
        </a:p>
      </dsp:txBody>
      <dsp:txXfrm>
        <a:off x="1642864" y="1616156"/>
        <a:ext cx="2305843" cy="1383506"/>
      </dsp:txXfrm>
    </dsp:sp>
    <dsp:sp modelId="{D359F9A0-1F7F-4D67-9734-7B92389F12C8}">
      <dsp:nvSpPr>
        <dsp:cNvPr id="0" name=""/>
        <dsp:cNvSpPr/>
      </dsp:nvSpPr>
      <dsp:spPr>
        <a:xfrm>
          <a:off x="4179292" y="1616156"/>
          <a:ext cx="2305843" cy="138350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>
              <a:latin typeface="Microsoft YaHei" charset="-122"/>
              <a:ea typeface="Microsoft YaHei" charset="-122"/>
              <a:cs typeface="Microsoft YaHei" charset="-122"/>
            </a:rPr>
            <a:t>分层路由</a:t>
          </a:r>
        </a:p>
      </dsp:txBody>
      <dsp:txXfrm>
        <a:off x="4179292" y="1616156"/>
        <a:ext cx="2305843" cy="13835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#1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off" val="ctr"/>
          <dgm:param type="contDir" val="sameDir"/>
          <dgm:param type="grDir" val="tL"/>
          <dgm:param type="flowDir" val="row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#1">
  <dgm:title val=""/>
  <dgm:desc val=""/>
  <dgm:catLst>
    <dgm:cat type="simple" pri="102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  <a:t>2020/2/9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  <a:t>2020/2/9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5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6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%E6%9C%80%E7%9F%AD%E8%B7%AF%E5%BE%84" TargetMode="External"/><Relationship Id="rId4" Type="http://schemas.openxmlformats.org/officeDocument/2006/relationships/hyperlink" Target="https://baike.baidu.com/item/%E7%AE%97%E6%B3%95" TargetMode="External"/><Relationship Id="rId5" Type="http://schemas.openxmlformats.org/officeDocument/2006/relationships/hyperlink" Target="https://baike.baidu.com/item/%E7%90%86%E6%9F%A5%E5%BE%B7%C2%B7%E8%B4%9D%E5%B0%94%E6%9B%BC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9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0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9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0.xml"/><Relationship Id="rId3" Type="http://schemas.openxmlformats.org/officeDocument/2006/relationships/hyperlink" Target="https://baike.baidu.com/item/%E5%B7%AE%E9%94%99/12623215" TargetMode="Externa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86809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58933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54996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9138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展示的是简单</a:t>
            </a:r>
            <a:r>
              <a:rPr lang="en-US" altLang="zh-CN"/>
              <a:t>RIP</a:t>
            </a:r>
            <a:r>
              <a:rPr lang="zh-CN" altLang="en-US"/>
              <a:t>自治系统。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安全：</a:t>
            </a:r>
            <a:r>
              <a:rPr lang="en-US" altLang="zh-CN"/>
              <a:t>OSPF</a:t>
            </a:r>
            <a:r>
              <a:rPr lang="zh-CN" altLang="en-US"/>
              <a:t>报文，经过认证。</a:t>
            </a:r>
          </a:p>
          <a:p>
            <a:r>
              <a:rPr lang="zh-CN" altLang="en-US"/>
              <a:t>允许使用</a:t>
            </a:r>
            <a:r>
              <a:rPr lang="zh-CN" altLang="en-US" dirty="0">
                <a:solidFill>
                  <a:schemeClr val="dk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  <a:sym typeface="+mn-ea"/>
              </a:rPr>
              <a:t>多条相同费用路径，这样防止在具有多条从源到目的的费用相同的路径时，所有流量都发往其中一条路径。</a:t>
            </a:r>
          </a:p>
          <a:p>
            <a:r>
              <a:rPr lang="zh-CN" altLang="en-US" dirty="0">
                <a:solidFill>
                  <a:schemeClr val="dk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  <a:sym typeface="+mn-ea"/>
              </a:rPr>
              <a:t>区别费用：如果你是紧急数据，我就多收点钱。你可以先走</a:t>
            </a:r>
          </a:p>
          <a:p>
            <a:r>
              <a:rPr lang="zh-CN" altLang="en-US" dirty="0">
                <a:solidFill>
                  <a:schemeClr val="dk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  <a:sym typeface="+mn-ea"/>
              </a:rPr>
              <a:t>单播路由和多播路由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/>
              <a:t>安全：</a:t>
            </a:r>
            <a:r>
              <a:rPr lang="en-US" altLang="zh-CN" dirty="0"/>
              <a:t>OSPF</a:t>
            </a:r>
            <a:r>
              <a:rPr lang="zh-CN" altLang="en-US" dirty="0"/>
              <a:t>报文，经过认证。</a:t>
            </a:r>
          </a:p>
          <a:p>
            <a:r>
              <a:rPr lang="zh-CN" altLang="en-US" dirty="0"/>
              <a:t>允许使用</a:t>
            </a:r>
            <a:r>
              <a:rPr lang="zh-CN" altLang="en-US" dirty="0">
                <a:solidFill>
                  <a:schemeClr val="dk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  <a:sym typeface="+mn-ea"/>
              </a:rPr>
              <a:t>多条相同费用路径，这样防止在具有多条从源到目的的费用相同的路径时，所有流量都发往其中一条路径。</a:t>
            </a:r>
          </a:p>
          <a:p>
            <a:r>
              <a:rPr lang="zh-CN" altLang="en-US" dirty="0">
                <a:solidFill>
                  <a:schemeClr val="dk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  <a:sym typeface="+mn-ea"/>
              </a:rPr>
              <a:t>区别费用：如果你是紧急数据，我就多收点钱。你可以先走</a:t>
            </a:r>
          </a:p>
          <a:p>
            <a:r>
              <a:rPr lang="zh-CN" altLang="en-US" dirty="0">
                <a:solidFill>
                  <a:schemeClr val="dk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  <a:sym typeface="+mn-ea"/>
              </a:rPr>
              <a:t>单播路由和多播路由</a:t>
            </a:r>
          </a:p>
        </p:txBody>
      </p:sp>
    </p:spTree>
    <p:extLst>
      <p:ext uri="{BB962C8B-B14F-4D97-AF65-F5344CB8AC3E}">
        <p14:creationId xmlns:p14="http://schemas.microsoft.com/office/powerpoint/2010/main" val="9477087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fld id="{7A53FA1B-AC57-414E-A6A6-D79E06144809}" type="slidenum">
              <a:rPr lang="zh-CN" altLang="en-US" smtClean="0">
                <a:solidFill>
                  <a:prstClr val="black"/>
                </a:solidFill>
                <a:latin typeface="Calibri" panose="020F0502020204030204" charset="0"/>
              </a:rPr>
              <a:t>75</a:t>
            </a:fld>
            <a:endParaRPr lang="en-US" altLang="zh-CN" smtClean="0">
              <a:solidFill>
                <a:prstClr val="black"/>
              </a:solidFill>
              <a:latin typeface="Calibri" panose="020F050202020403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79633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1200" dirty="0" smtClean="0">
                <a:latin typeface="微软雅黑" panose="020B0503020204020204" charset="-122"/>
                <a:ea typeface="微软雅黑" panose="020B0503020204020204" charset="-122"/>
              </a:rPr>
              <a:t>链路的传输介质主要有双绞线、光纤。可以分为有线链路和无线链路。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76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0388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单源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最短路径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问题的一种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算法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理查德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·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贝尔曼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Richard Bellman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 和 莱斯特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·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福特 创立的。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77148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数据链路层的将传输的数据封装成帧，称为</a:t>
            </a:r>
          </a:p>
        </p:txBody>
      </p:sp>
    </p:spTree>
    <p:extLst>
      <p:ext uri="{BB962C8B-B14F-4D97-AF65-F5344CB8AC3E}">
        <p14:creationId xmlns:p14="http://schemas.microsoft.com/office/powerpoint/2010/main" val="4518052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定界字符：区分帧头。帧尾。</a:t>
            </a:r>
            <a:endParaRPr lang="en-US" altLang="zh-CN" sz="12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12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比特串：帧头的第一个字节：</a:t>
            </a:r>
            <a:r>
              <a:rPr lang="en-US" altLang="zh-CN" sz="12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01111110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帧尾的最后一个字节：</a:t>
            </a:r>
            <a:r>
              <a:rPr lang="en-US" altLang="zh-CN" sz="12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01111110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80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1289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89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76788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随机噪声：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一类是信道固有的、例如说信道的介质引起的。</a:t>
            </a:r>
            <a:endParaRPr lang="en-US" altLang="zh-CN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kumimoji="1"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冲击噪声：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常由外界因素引起。例如：雷击，电机启停。是传输中的主要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差错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90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9887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0451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58600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24444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52711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50784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如果把这些用于大规模网络，网络设备数量庞大，无论是链路状态分组广播，还是距离向量之间的交换，都会极大的消耗网络的带宽与时间，并且算法收敛会很慢。</a:t>
            </a: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2020/2/9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2020/2/9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2020/2/9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2020/2/9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2020/2/9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2020/2/9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tags" Target="../tags/tag1.xml"/><Relationship Id="rId13" Type="http://schemas.openxmlformats.org/officeDocument/2006/relationships/tags" Target="../tags/tag2.xml"/><Relationship Id="rId14" Type="http://schemas.openxmlformats.org/officeDocument/2006/relationships/tags" Target="../tags/tag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tx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2020/2/9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KSO_TEMPLATE" hidden="1"/>
          <p:cNvSpPr/>
          <p:nvPr userDrawn="1"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image" Target="../media/image1.png"/><Relationship Id="rId1" Type="http://schemas.openxmlformats.org/officeDocument/2006/relationships/tags" Target="../tags/tag13.xml"/><Relationship Id="rId2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tags" Target="../tags/tag101.xml"/><Relationship Id="rId2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tags" Target="../tags/tag102.xml"/><Relationship Id="rId2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tags" Target="../tags/tag103.xml"/><Relationship Id="rId2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tags" Target="../tags/tag104.xml"/><Relationship Id="rId2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tags" Target="../tags/tag105.xml"/><Relationship Id="rId2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tags" Target="../tags/tag106.xml"/><Relationship Id="rId2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image" Target="../media/image1.png"/><Relationship Id="rId1" Type="http://schemas.openxmlformats.org/officeDocument/2006/relationships/tags" Target="../tags/tag14.xml"/><Relationship Id="rId2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image" Target="../media/image1.png"/><Relationship Id="rId1" Type="http://schemas.openxmlformats.org/officeDocument/2006/relationships/tags" Target="../tags/tag15.xml"/><Relationship Id="rId2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image" Target="../media/image1.png"/><Relationship Id="rId1" Type="http://schemas.openxmlformats.org/officeDocument/2006/relationships/tags" Target="../tags/tag16.xml"/><Relationship Id="rId2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tags" Target="../tags/tag17.xml"/><Relationship Id="rId2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image" Target="../media/image1.png"/><Relationship Id="rId1" Type="http://schemas.openxmlformats.org/officeDocument/2006/relationships/tags" Target="../tags/tag5.xml"/><Relationship Id="rId2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tags" Target="../tags/tag18.xml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tags" Target="../tags/tag19.xml"/><Relationship Id="rId2" Type="http://schemas.openxmlformats.org/officeDocument/2006/relationships/slideLayout" Target="../slideLayouts/slideLayout7.xml"/><Relationship Id="rId3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image" Target="../media/image5.png"/><Relationship Id="rId1" Type="http://schemas.openxmlformats.org/officeDocument/2006/relationships/tags" Target="../tags/tag20.xml"/><Relationship Id="rId2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tags" Target="../tags/tag21.xml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tags" Target="../tags/tag22.xml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1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image" Target="../media/image5.png"/><Relationship Id="rId1" Type="http://schemas.openxmlformats.org/officeDocument/2006/relationships/tags" Target="../tags/tag23.xml"/><Relationship Id="rId2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tags" Target="../tags/tag24.xml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tags" Target="../tags/tag25.xml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tags" Target="../tags/tag26.xml"/><Relationship Id="rId2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tags" Target="../tags/tag27.xml"/><Relationship Id="rId2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slideLayout" Target="../slideLayouts/slideLayout7.xml"/><Relationship Id="rId3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tags" Target="../tags/tag28.xml"/><Relationship Id="rId2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tags" Target="../tags/tag29.xml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1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tags" Target="../tags/tag30.xml"/><Relationship Id="rId2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tags" Target="../tags/tag31.xml"/><Relationship Id="rId2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slideLayout" Target="../slideLayouts/slideLayout7.xml"/><Relationship Id="rId3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tags" Target="../tags/tag32.xml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1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4" Type="http://schemas.openxmlformats.org/officeDocument/2006/relationships/diagramData" Target="../diagrams/data1.xml"/><Relationship Id="rId5" Type="http://schemas.openxmlformats.org/officeDocument/2006/relationships/diagramLayout" Target="../diagrams/layout1.xml"/><Relationship Id="rId6" Type="http://schemas.openxmlformats.org/officeDocument/2006/relationships/diagramQuickStyle" Target="../diagrams/quickStyle1.xml"/><Relationship Id="rId7" Type="http://schemas.openxmlformats.org/officeDocument/2006/relationships/diagramColors" Target="../diagrams/colors1.xml"/><Relationship Id="rId8" Type="http://schemas.microsoft.com/office/2007/relationships/diagramDrawing" Target="../diagrams/drawing1.xml"/><Relationship Id="rId1" Type="http://schemas.openxmlformats.org/officeDocument/2006/relationships/tags" Target="../tags/tag33.xml"/><Relationship Id="rId2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tags" Target="../tags/tag34.xml"/><Relationship Id="rId2" Type="http://schemas.openxmlformats.org/officeDocument/2006/relationships/slideLayout" Target="../slideLayouts/slideLayout7.xml"/><Relationship Id="rId3" Type="http://schemas.openxmlformats.org/officeDocument/2006/relationships/image" Target="../media/image8.jpe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tags" Target="../tags/tag35.xml"/><Relationship Id="rId2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tags" Target="../tags/tag36.xml"/><Relationship Id="rId2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tags" Target="../tags/tag37.xml"/><Relationship Id="rId2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tags" Target="../tags/tag38.xml"/><Relationship Id="rId2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slideLayout" Target="../slideLayouts/slideLayout7.xml"/><Relationship Id="rId3" Type="http://schemas.openxmlformats.org/officeDocument/2006/relationships/image" Target="../media/image1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tags" Target="../tags/tag39.xml"/><Relationship Id="rId2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tags" Target="../tags/tag40.xml"/><Relationship Id="rId2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tags" Target="../tags/tag41.xml"/><Relationship Id="rId2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tags" Target="../tags/tag42.xml"/><Relationship Id="rId2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tags" Target="../tags/tag43.xml"/><Relationship Id="rId2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tags" Target="../tags/tag44.xml"/><Relationship Id="rId2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tags" Target="../tags/tag45.xml"/><Relationship Id="rId2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tags" Target="../tags/tag46.xml"/><Relationship Id="rId2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tags" Target="../tags/tag47.xml"/><Relationship Id="rId2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tags" Target="../tags/tag48.xml"/><Relationship Id="rId2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tags" Target="../tags/tag9.xml"/><Relationship Id="rId2" Type="http://schemas.openxmlformats.org/officeDocument/2006/relationships/slideLayout" Target="../slideLayouts/slideLayout7.xml"/><Relationship Id="rId3" Type="http://schemas.openxmlformats.org/officeDocument/2006/relationships/image" Target="../media/image1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tags" Target="../tags/tag49.xml"/><Relationship Id="rId2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tags" Target="../tags/tag50.xml"/><Relationship Id="rId2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tags" Target="../tags/tag51.xml"/><Relationship Id="rId2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tags" Target="../tags/tag52.xml"/><Relationship Id="rId2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tags" Target="../tags/tag53.xml"/><Relationship Id="rId2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tags" Target="../tags/tag54.xml"/><Relationship Id="rId2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tags" Target="../tags/tag55.xml"/><Relationship Id="rId2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tags" Target="../tags/tag56.xml"/><Relationship Id="rId2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tags" Target="../tags/tag57.xml"/><Relationship Id="rId2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tags" Target="../tags/tag58.xml"/><Relationship Id="rId2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tags" Target="../tags/tag10.xml"/><Relationship Id="rId2" Type="http://schemas.openxmlformats.org/officeDocument/2006/relationships/slideLayout" Target="../slideLayouts/slideLayout7.xml"/><Relationship Id="rId3" Type="http://schemas.openxmlformats.org/officeDocument/2006/relationships/image" Target="../media/image1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tags" Target="../tags/tag59.xml"/><Relationship Id="rId2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tags" Target="../tags/tag60.xml"/><Relationship Id="rId2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75.xml.rels><?xml version="1.0" encoding="UTF-8" standalone="yes"?>
<Relationships xmlns="http://schemas.openxmlformats.org/package/2006/relationships"><Relationship Id="rId11" Type="http://schemas.openxmlformats.org/officeDocument/2006/relationships/tags" Target="../tags/tag71.xml"/><Relationship Id="rId12" Type="http://schemas.openxmlformats.org/officeDocument/2006/relationships/tags" Target="../tags/tag72.xml"/><Relationship Id="rId13" Type="http://schemas.openxmlformats.org/officeDocument/2006/relationships/tags" Target="../tags/tag73.xml"/><Relationship Id="rId14" Type="http://schemas.openxmlformats.org/officeDocument/2006/relationships/tags" Target="../tags/tag74.xml"/><Relationship Id="rId15" Type="http://schemas.openxmlformats.org/officeDocument/2006/relationships/tags" Target="../tags/tag75.xml"/><Relationship Id="rId16" Type="http://schemas.openxmlformats.org/officeDocument/2006/relationships/tags" Target="../tags/tag76.xml"/><Relationship Id="rId17" Type="http://schemas.openxmlformats.org/officeDocument/2006/relationships/tags" Target="../tags/tag77.xml"/><Relationship Id="rId18" Type="http://schemas.openxmlformats.org/officeDocument/2006/relationships/slideLayout" Target="../slideLayouts/slideLayout7.xml"/><Relationship Id="rId19" Type="http://schemas.openxmlformats.org/officeDocument/2006/relationships/notesSlide" Target="../notesSlides/notesSlide18.xml"/><Relationship Id="rId1" Type="http://schemas.openxmlformats.org/officeDocument/2006/relationships/tags" Target="../tags/tag61.xml"/><Relationship Id="rId2" Type="http://schemas.openxmlformats.org/officeDocument/2006/relationships/tags" Target="../tags/tag62.xml"/><Relationship Id="rId3" Type="http://schemas.openxmlformats.org/officeDocument/2006/relationships/tags" Target="../tags/tag63.xml"/><Relationship Id="rId4" Type="http://schemas.openxmlformats.org/officeDocument/2006/relationships/tags" Target="../tags/tag64.xml"/><Relationship Id="rId5" Type="http://schemas.openxmlformats.org/officeDocument/2006/relationships/tags" Target="../tags/tag65.xml"/><Relationship Id="rId6" Type="http://schemas.openxmlformats.org/officeDocument/2006/relationships/tags" Target="../tags/tag66.xml"/><Relationship Id="rId7" Type="http://schemas.openxmlformats.org/officeDocument/2006/relationships/tags" Target="../tags/tag67.xml"/><Relationship Id="rId8" Type="http://schemas.openxmlformats.org/officeDocument/2006/relationships/tags" Target="../tags/tag68.xml"/><Relationship Id="rId9" Type="http://schemas.openxmlformats.org/officeDocument/2006/relationships/tags" Target="../tags/tag69.xml"/><Relationship Id="rId10" Type="http://schemas.openxmlformats.org/officeDocument/2006/relationships/tags" Target="../tags/tag70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tags" Target="../tags/tag78.xml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19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tags" Target="../tags/tag79.xml"/><Relationship Id="rId2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tags" Target="../tags/tag80.xml"/><Relationship Id="rId2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tags" Target="../tags/tag81.xml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2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tags" Target="../tags/tag11.xml"/><Relationship Id="rId2" Type="http://schemas.openxmlformats.org/officeDocument/2006/relationships/slideLayout" Target="../slideLayouts/slideLayout7.xml"/><Relationship Id="rId3" Type="http://schemas.openxmlformats.org/officeDocument/2006/relationships/image" Target="../media/image1.pn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tags" Target="../tags/tag82.xml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2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tags" Target="../tags/tag83.xml"/><Relationship Id="rId2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tags" Target="../tags/tag84.xml"/><Relationship Id="rId2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tags" Target="../tags/tag85.xml"/><Relationship Id="rId2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tags" Target="../tags/tag86.xml"/><Relationship Id="rId2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tags" Target="../tags/tag87.xml"/><Relationship Id="rId2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tags" Target="../tags/tag88.xml"/><Relationship Id="rId2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tags" Target="../tags/tag89.xml"/><Relationship Id="rId2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tags" Target="../tags/tag90.xml"/><Relationship Id="rId2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image" Target="../media/image1.png"/><Relationship Id="rId1" Type="http://schemas.openxmlformats.org/officeDocument/2006/relationships/tags" Target="../tags/tag12.xml"/><Relationship Id="rId2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tags" Target="../tags/tag91.xml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23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tags" Target="../tags/tag92.xml"/><Relationship Id="rId2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tags" Target="../tags/tag93.xml"/><Relationship Id="rId2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tags" Target="../tags/tag94.xml"/><Relationship Id="rId2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tags" Target="../tags/tag95.xml"/><Relationship Id="rId2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tags" Target="../tags/tag96.xml"/><Relationship Id="rId2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tags" Target="../tags/tag97.xml"/><Relationship Id="rId2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tags" Target="../tags/tag98.xml"/><Relationship Id="rId2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tags" Target="../tags/tag99.xml"/><Relationship Id="rId2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tags" Target="../tags/tag100.xml"/><Relationship Id="rId2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919220" y="2924810"/>
            <a:ext cx="2674620" cy="419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30"/>
              <a:t>网络层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398770" y="1326515"/>
            <a:ext cx="3524885" cy="4023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30" dirty="0">
                <a:solidFill>
                  <a:schemeClr val="tx1"/>
                </a:solidFill>
              </a:rPr>
              <a:t>网络层服务</a:t>
            </a:r>
            <a:endParaRPr lang="zh-CN" altLang="en-US" sz="2130" dirty="0">
              <a:solidFill>
                <a:schemeClr val="accent6"/>
              </a:solidFill>
            </a:endParaRPr>
          </a:p>
          <a:p>
            <a:endParaRPr lang="zh-CN" altLang="en-US" sz="2130" dirty="0"/>
          </a:p>
          <a:p>
            <a:r>
              <a:rPr lang="zh-CN" altLang="en-US" sz="2130" dirty="0"/>
              <a:t>数据报网络虚电路网络</a:t>
            </a:r>
          </a:p>
          <a:p>
            <a:endParaRPr lang="zh-CN" altLang="en-US" sz="2130" dirty="0"/>
          </a:p>
          <a:p>
            <a:r>
              <a:rPr lang="zh-CN" altLang="en-US" sz="2130" dirty="0"/>
              <a:t>网络互连与网络互连设备</a:t>
            </a:r>
          </a:p>
          <a:p>
            <a:endParaRPr lang="zh-CN" altLang="en-US" sz="2130" dirty="0"/>
          </a:p>
          <a:p>
            <a:r>
              <a:rPr lang="zh-CN" altLang="en-US" sz="2130" dirty="0"/>
              <a:t>网络层拥塞控制</a:t>
            </a:r>
          </a:p>
          <a:p>
            <a:endParaRPr lang="zh-CN" altLang="en-US" sz="2130" dirty="0"/>
          </a:p>
          <a:p>
            <a:r>
              <a:rPr lang="en-US" altLang="zh-CN" sz="2130" dirty="0"/>
              <a:t>Internet </a:t>
            </a:r>
            <a:r>
              <a:rPr lang="zh-CN" altLang="en-US" sz="2130" dirty="0"/>
              <a:t>网络层</a:t>
            </a:r>
          </a:p>
          <a:p>
            <a:endParaRPr lang="zh-CN" altLang="en-US" sz="2130" dirty="0"/>
          </a:p>
          <a:p>
            <a:r>
              <a:rPr lang="zh-CN" altLang="en-US" sz="2130" dirty="0">
                <a:solidFill>
                  <a:srgbClr val="FF0000"/>
                </a:solidFill>
              </a:rPr>
              <a:t>路由算法与路由协议</a:t>
            </a:r>
          </a:p>
          <a:p>
            <a:endParaRPr lang="zh-CN" altLang="en-US" sz="2130" dirty="0"/>
          </a:p>
        </p:txBody>
      </p:sp>
      <p:sp>
        <p:nvSpPr>
          <p:cNvPr id="8" name="左大括号 7"/>
          <p:cNvSpPr/>
          <p:nvPr/>
        </p:nvSpPr>
        <p:spPr>
          <a:xfrm>
            <a:off x="5114290" y="1326515"/>
            <a:ext cx="284480" cy="3615055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1344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4.6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路由算法与路由协议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：距离向量路由选择算法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graphicFrame>
        <p:nvGraphicFramePr>
          <p:cNvPr id="13" name="表格 12"/>
          <p:cNvGraphicFramePr/>
          <p:nvPr>
            <p:extLst>
              <p:ext uri="{D42A27DB-BD31-4B8C-83A1-F6EECF244321}">
                <p14:modId xmlns:p14="http://schemas.microsoft.com/office/powerpoint/2010/main" val="117912430"/>
              </p:ext>
            </p:extLst>
          </p:nvPr>
        </p:nvGraphicFramePr>
        <p:xfrm>
          <a:off x="5756910" y="2844165"/>
          <a:ext cx="4874895" cy="28841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2490"/>
                <a:gridCol w="1409700"/>
                <a:gridCol w="1200150"/>
                <a:gridCol w="1392555"/>
              </a:tblGrid>
              <a:tr h="83693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400"/>
                        <a:t>目的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/>
                        <a:t>x</a:t>
                      </a:r>
                      <a:r>
                        <a:rPr lang="zh-CN" altLang="en-US" sz="2400"/>
                        <a:t>的</a:t>
                      </a:r>
                      <a:r>
                        <a:rPr lang="en-US" altLang="zh-CN" sz="2400"/>
                        <a:t>DV</a:t>
                      </a:r>
                      <a:endParaRPr lang="en-US" altLang="zh-CN" sz="24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>
                          <a:sym typeface="+mn-ea"/>
                        </a:rPr>
                        <a:t>y</a:t>
                      </a:r>
                      <a:r>
                        <a:rPr lang="zh-CN" altLang="en-US" sz="2400">
                          <a:sym typeface="+mn-ea"/>
                        </a:rPr>
                        <a:t>的</a:t>
                      </a:r>
                      <a:r>
                        <a:rPr lang="en-US" altLang="zh-CN" sz="2400">
                          <a:sym typeface="+mn-ea"/>
                        </a:rPr>
                        <a:t>DV</a:t>
                      </a:r>
                    </a:p>
                    <a:p>
                      <a:pPr algn="ctr">
                        <a:buNone/>
                      </a:pP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>
                          <a:sym typeface="+mn-ea"/>
                        </a:rPr>
                        <a:t>z</a:t>
                      </a:r>
                      <a:r>
                        <a:rPr lang="zh-CN" altLang="en-US" sz="2400">
                          <a:sym typeface="+mn-ea"/>
                        </a:rPr>
                        <a:t>的</a:t>
                      </a:r>
                      <a:r>
                        <a:rPr lang="en-US" altLang="zh-CN" sz="2400">
                          <a:sym typeface="+mn-ea"/>
                        </a:rPr>
                        <a:t>DV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+mn-ea"/>
                      </a:endParaRPr>
                    </a:p>
                  </a:txBody>
                  <a:tcPr/>
                </a:tc>
              </a:tr>
              <a:tr h="68262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/>
                        <a:t>x</a:t>
                      </a:r>
                      <a:endParaRPr lang="en-US" altLang="zh-CN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/>
                        <a:t>0</a:t>
                      </a:r>
                      <a:endParaRPr lang="en-US" altLang="zh-CN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24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24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68199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/>
                        <a:t>y</a:t>
                      </a:r>
                      <a:endParaRPr lang="en-US" altLang="zh-CN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/>
                        <a:t>2</a:t>
                      </a:r>
                      <a:endParaRPr lang="en-US" altLang="zh-CN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24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68262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/>
                        <a:t>z</a:t>
                      </a:r>
                      <a:endParaRPr lang="en-US" altLang="zh-CN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/>
                        <a:t>7</a:t>
                      </a:r>
                      <a:endParaRPr lang="en-US" altLang="zh-CN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24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7051675" y="2221865"/>
            <a:ext cx="25057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x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维护的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DV</a:t>
            </a:r>
          </a:p>
        </p:txBody>
      </p:sp>
      <p:grpSp>
        <p:nvGrpSpPr>
          <p:cNvPr id="15" name="Group 7_1_1_1_1_1"/>
          <p:cNvGrpSpPr/>
          <p:nvPr/>
        </p:nvGrpSpPr>
        <p:grpSpPr>
          <a:xfrm>
            <a:off x="8224566" y="193964"/>
            <a:ext cx="3898227" cy="1648262"/>
            <a:chOff x="7909776" y="193964"/>
            <a:chExt cx="3898227" cy="1648262"/>
          </a:xfrm>
        </p:grpSpPr>
        <p:sp>
          <p:nvSpPr>
            <p:cNvPr id="16" name="左大括号 15"/>
            <p:cNvSpPr/>
            <p:nvPr/>
          </p:nvSpPr>
          <p:spPr>
            <a:xfrm>
              <a:off x="9696911" y="363924"/>
              <a:ext cx="485975" cy="1298694"/>
            </a:xfrm>
            <a:prstGeom prst="leftBrace">
              <a:avLst>
                <a:gd name="adj1" fmla="val 8333"/>
                <a:gd name="adj2" fmla="val 4781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10353761" y="193964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算法分类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7909776" y="801257"/>
              <a:ext cx="181171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网络层拥塞控制</a:t>
              </a:r>
              <a:endParaRPr lang="zh-CN" altLang="en-US" dirty="0"/>
            </a:p>
          </p:txBody>
        </p:sp>
        <p:sp>
          <p:nvSpPr>
            <p:cNvPr id="19" name="矩形 18"/>
            <p:cNvSpPr/>
            <p:nvPr/>
          </p:nvSpPr>
          <p:spPr>
            <a:xfrm>
              <a:off x="10353758" y="531650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链路状态</a:t>
              </a:r>
            </a:p>
          </p:txBody>
        </p:sp>
        <p:sp>
          <p:nvSpPr>
            <p:cNvPr id="20" name="矩形 19"/>
            <p:cNvSpPr/>
            <p:nvPr/>
          </p:nvSpPr>
          <p:spPr>
            <a:xfrm>
              <a:off x="10353758" y="869336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距离向量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10007509" y="1207022"/>
              <a:ext cx="1800494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层次化路由选择</a:t>
              </a:r>
            </a:p>
          </p:txBody>
        </p:sp>
        <p:sp>
          <p:nvSpPr>
            <p:cNvPr id="22" name="矩形 21"/>
            <p:cNvSpPr/>
            <p:nvPr/>
          </p:nvSpPr>
          <p:spPr>
            <a:xfrm>
              <a:off x="10122926" y="1544709"/>
              <a:ext cx="1569661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路由选择协议</a:t>
              </a:r>
            </a:p>
          </p:txBody>
        </p:sp>
      </p:grpSp>
      <p:pic>
        <p:nvPicPr>
          <p:cNvPr id="23" name="图片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3850" y="4215240"/>
            <a:ext cx="756608" cy="756608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1330" y="2904221"/>
            <a:ext cx="756608" cy="756608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812" y="2904221"/>
            <a:ext cx="756608" cy="756608"/>
          </a:xfrm>
          <a:prstGeom prst="rect">
            <a:avLst/>
          </a:prstGeom>
        </p:spPr>
      </p:pic>
      <p:cxnSp>
        <p:nvCxnSpPr>
          <p:cNvPr id="26" name="直线连接符 25"/>
          <p:cNvCxnSpPr/>
          <p:nvPr/>
        </p:nvCxnSpPr>
        <p:spPr>
          <a:xfrm>
            <a:off x="1949420" y="3282525"/>
            <a:ext cx="131042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直线连接符 26"/>
          <p:cNvCxnSpPr/>
          <p:nvPr/>
        </p:nvCxnSpPr>
        <p:spPr>
          <a:xfrm>
            <a:off x="1571116" y="3660829"/>
            <a:ext cx="642734" cy="93271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线连接符 27"/>
          <p:cNvCxnSpPr/>
          <p:nvPr/>
        </p:nvCxnSpPr>
        <p:spPr>
          <a:xfrm flipH="1">
            <a:off x="2970458" y="3660829"/>
            <a:ext cx="549176" cy="93271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1853688" y="4814888"/>
            <a:ext cx="3601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X</a:t>
            </a:r>
            <a:endParaRPr kumimoji="1" lang="zh-CN" altLang="en-US" sz="2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771596" y="3251476"/>
            <a:ext cx="3601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Y</a:t>
            </a:r>
            <a:endParaRPr kumimoji="1" lang="zh-CN" altLang="en-US" sz="2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3888729" y="3104259"/>
            <a:ext cx="3601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Z</a:t>
            </a:r>
            <a:endParaRPr kumimoji="1" lang="zh-CN" altLang="en-US" sz="2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3101588" y="3927131"/>
            <a:ext cx="36016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2000" smtClean="0">
                <a:latin typeface="Microsoft YaHei" charset="-122"/>
                <a:ea typeface="Microsoft YaHei" charset="-122"/>
                <a:cs typeface="Microsoft YaHei" charset="-122"/>
              </a:rPr>
              <a:t>7</a:t>
            </a:r>
            <a:endParaRPr kumimoji="1" lang="zh-CN" altLang="en-US" sz="2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2280371" y="3097660"/>
            <a:ext cx="36016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3</a:t>
            </a:r>
            <a:endParaRPr kumimoji="1" lang="zh-CN" altLang="en-US" sz="2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1649104" y="3839077"/>
            <a:ext cx="36016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2</a:t>
            </a:r>
            <a:endParaRPr kumimoji="1" lang="zh-CN" altLang="en-US" sz="2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49830440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465221" y="1341252"/>
            <a:ext cx="11277599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在接收端发现码元错误的位置并加以纠正的差错控制方法称为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）。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选择题  </a:t>
            </a:r>
            <a:endParaRPr lang="en-US" altLang="zh-CN" sz="2400" b="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反馈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重发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B:G0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．</a:t>
            </a: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BACK-N</a:t>
            </a:r>
          </a:p>
          <a:p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C: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前向纠错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选择重传</a:t>
            </a:r>
          </a:p>
          <a:p>
            <a:pPr>
              <a:lnSpc>
                <a:spcPct val="150000"/>
              </a:lnSpc>
            </a:pP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81509077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465221" y="1341252"/>
            <a:ext cx="11277599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在接收端发现码元错误的位置并加以纠正的差错控制方法称为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）。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选择题  </a:t>
            </a:r>
            <a:endParaRPr lang="en-US" altLang="zh-CN" sz="2400" b="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反馈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重发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B:G0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．</a:t>
            </a: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BACK-N</a:t>
            </a:r>
          </a:p>
          <a:p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C: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前向纠错</a:t>
            </a:r>
            <a:endParaRPr lang="en-US" altLang="zh-CN" sz="2400" b="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选择重传</a:t>
            </a:r>
          </a:p>
          <a:p>
            <a:pPr>
              <a:lnSpc>
                <a:spcPct val="150000"/>
              </a:lnSpc>
            </a:pP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14447509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下列关于差错控制编码的说法错误的是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         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  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选择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题  </a:t>
            </a:r>
            <a:endParaRPr lang="en-US" altLang="zh-CN" sz="2400" b="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纠错码既能发现又能自动纠正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差错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B:ARQ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方式必须用纠错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码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检错码指能够自动发现差错的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编码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奇偶校验码属于检错码</a:t>
            </a:r>
          </a:p>
          <a:p>
            <a:pPr>
              <a:lnSpc>
                <a:spcPct val="150000"/>
              </a:lnSpc>
            </a:pP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22795120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下列关于差错控制编码的说法错误的是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     </a:t>
            </a:r>
            <a:r>
              <a:rPr lang="en-US" altLang="zh-CN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  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选择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题  </a:t>
            </a:r>
            <a:endParaRPr lang="en-US" altLang="zh-CN" sz="2400" b="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纠错码既能发现又能自动纠正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差错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B:ARQ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方式必须用纠错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码 （</a:t>
            </a:r>
            <a:r>
              <a:rPr lang="en-US" altLang="zh-CN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Automatic Repeat-</a:t>
            </a:r>
            <a:r>
              <a:rPr lang="en-US" altLang="zh-CN" sz="2400" b="0" dirty="0" err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reQuest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ARQ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自动重传请求）</a:t>
            </a:r>
            <a:endParaRPr lang="en-US" altLang="zh-CN" sz="2400" b="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检错码指能够自动发现差错的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编码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奇偶校验码属于检错码</a:t>
            </a:r>
          </a:p>
          <a:p>
            <a:pPr>
              <a:lnSpc>
                <a:spcPct val="150000"/>
              </a:lnSpc>
            </a:pP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71754229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下列差错控制方式中，只适用于实时性要求较高的系统的是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（）。  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选择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题  </a:t>
            </a:r>
            <a:endParaRPr lang="en-US" altLang="zh-CN" sz="2400" b="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检错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重发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B: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前向纠错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C: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反馈校验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检错丢弃</a:t>
            </a: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44773102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下列差错控制方式中，只适用于实时性要求较高的系统的是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）。 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选择题  </a:t>
            </a:r>
            <a:endParaRPr lang="en-US" altLang="zh-CN" sz="2400" b="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检错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重发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B: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前向纠错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C: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反馈校验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D: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检错丢弃</a:t>
            </a: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920211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4.6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路由算法与路由协议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：距离向量路由选择算法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graphicFrame>
        <p:nvGraphicFramePr>
          <p:cNvPr id="13" name="表格 12"/>
          <p:cNvGraphicFramePr/>
          <p:nvPr>
            <p:extLst>
              <p:ext uri="{D42A27DB-BD31-4B8C-83A1-F6EECF244321}">
                <p14:modId xmlns:p14="http://schemas.microsoft.com/office/powerpoint/2010/main" val="1261981187"/>
              </p:ext>
            </p:extLst>
          </p:nvPr>
        </p:nvGraphicFramePr>
        <p:xfrm>
          <a:off x="5756910" y="2844165"/>
          <a:ext cx="4874895" cy="28841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2490"/>
                <a:gridCol w="1409700"/>
                <a:gridCol w="1200150"/>
                <a:gridCol w="1392555"/>
              </a:tblGrid>
              <a:tr h="83693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400"/>
                        <a:t>目的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 dirty="0"/>
                        <a:t>x</a:t>
                      </a:r>
                      <a:r>
                        <a:rPr lang="zh-CN" altLang="en-US" sz="2400" dirty="0"/>
                        <a:t>的</a:t>
                      </a:r>
                      <a:r>
                        <a:rPr lang="en-US" altLang="zh-CN" sz="2400" dirty="0"/>
                        <a:t>DV</a:t>
                      </a:r>
                      <a:endParaRPr lang="en-US" altLang="zh-CN" sz="2400" dirty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>
                          <a:sym typeface="+mn-ea"/>
                        </a:rPr>
                        <a:t>y</a:t>
                      </a:r>
                      <a:r>
                        <a:rPr lang="zh-CN" altLang="en-US" sz="2400">
                          <a:sym typeface="+mn-ea"/>
                        </a:rPr>
                        <a:t>的</a:t>
                      </a:r>
                      <a:r>
                        <a:rPr lang="en-US" altLang="zh-CN" sz="2400">
                          <a:sym typeface="+mn-ea"/>
                        </a:rPr>
                        <a:t>DV</a:t>
                      </a:r>
                    </a:p>
                    <a:p>
                      <a:pPr algn="ctr">
                        <a:buNone/>
                      </a:pP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>
                          <a:sym typeface="+mn-ea"/>
                        </a:rPr>
                        <a:t>z</a:t>
                      </a:r>
                      <a:r>
                        <a:rPr lang="zh-CN" altLang="en-US" sz="2400">
                          <a:sym typeface="+mn-ea"/>
                        </a:rPr>
                        <a:t>的</a:t>
                      </a:r>
                      <a:r>
                        <a:rPr lang="en-US" altLang="zh-CN" sz="2400">
                          <a:sym typeface="+mn-ea"/>
                        </a:rPr>
                        <a:t>DV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+mn-ea"/>
                      </a:endParaRPr>
                    </a:p>
                  </a:txBody>
                  <a:tcPr/>
                </a:tc>
              </a:tr>
              <a:tr h="68262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/>
                        <a:t>x</a:t>
                      </a:r>
                      <a:endParaRPr lang="en-US" altLang="zh-CN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/>
                        <a:t>0</a:t>
                      </a:r>
                      <a:endParaRPr lang="en-US" altLang="zh-CN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 dirty="0"/>
                        <a:t>∞</a:t>
                      </a:r>
                      <a:endParaRPr lang="en-US" altLang="zh-CN" sz="24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 dirty="0">
                          <a:sym typeface="+mn-ea"/>
                        </a:rPr>
                        <a:t>∞</a:t>
                      </a:r>
                      <a:endParaRPr lang="zh-CN" altLang="en-US" sz="24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68199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/>
                        <a:t>y</a:t>
                      </a:r>
                      <a:endParaRPr lang="en-US" altLang="zh-CN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/>
                        <a:t>2</a:t>
                      </a:r>
                      <a:endParaRPr lang="en-US" altLang="zh-CN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>
                          <a:sym typeface="+mn-ea"/>
                        </a:rPr>
                        <a:t>∞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 dirty="0">
                          <a:sym typeface="+mn-ea"/>
                        </a:rPr>
                        <a:t>∞</a:t>
                      </a:r>
                      <a:endParaRPr lang="zh-CN" altLang="en-US" sz="24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68262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/>
                        <a:t>z</a:t>
                      </a:r>
                      <a:endParaRPr lang="en-US" altLang="zh-CN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/>
                        <a:t>7</a:t>
                      </a:r>
                      <a:endParaRPr lang="en-US" altLang="zh-CN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>
                          <a:sym typeface="+mn-ea"/>
                        </a:rPr>
                        <a:t>∞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 dirty="0">
                          <a:sym typeface="+mn-ea"/>
                        </a:rPr>
                        <a:t>∞</a:t>
                      </a:r>
                      <a:endParaRPr lang="zh-CN" altLang="en-US" sz="24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7051675" y="2221865"/>
            <a:ext cx="25057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x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维护的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DV</a:t>
            </a:r>
          </a:p>
        </p:txBody>
      </p:sp>
      <p:grpSp>
        <p:nvGrpSpPr>
          <p:cNvPr id="15" name="Group 7_1_1_1_1_1"/>
          <p:cNvGrpSpPr/>
          <p:nvPr/>
        </p:nvGrpSpPr>
        <p:grpSpPr>
          <a:xfrm>
            <a:off x="8224566" y="193964"/>
            <a:ext cx="3898227" cy="1648262"/>
            <a:chOff x="7909776" y="193964"/>
            <a:chExt cx="3898227" cy="1648262"/>
          </a:xfrm>
        </p:grpSpPr>
        <p:sp>
          <p:nvSpPr>
            <p:cNvPr id="16" name="左大括号 15"/>
            <p:cNvSpPr/>
            <p:nvPr/>
          </p:nvSpPr>
          <p:spPr>
            <a:xfrm>
              <a:off x="9696911" y="363924"/>
              <a:ext cx="485975" cy="1298694"/>
            </a:xfrm>
            <a:prstGeom prst="leftBrace">
              <a:avLst>
                <a:gd name="adj1" fmla="val 8333"/>
                <a:gd name="adj2" fmla="val 4781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10353761" y="193964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算法分类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7909776" y="801257"/>
              <a:ext cx="181171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网络层拥塞控制</a:t>
              </a:r>
              <a:endParaRPr lang="zh-CN" altLang="en-US" dirty="0"/>
            </a:p>
          </p:txBody>
        </p:sp>
        <p:sp>
          <p:nvSpPr>
            <p:cNvPr id="19" name="矩形 18"/>
            <p:cNvSpPr/>
            <p:nvPr/>
          </p:nvSpPr>
          <p:spPr>
            <a:xfrm>
              <a:off x="10353758" y="531650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链路状态</a:t>
              </a:r>
            </a:p>
          </p:txBody>
        </p:sp>
        <p:sp>
          <p:nvSpPr>
            <p:cNvPr id="20" name="矩形 19"/>
            <p:cNvSpPr/>
            <p:nvPr/>
          </p:nvSpPr>
          <p:spPr>
            <a:xfrm>
              <a:off x="10353758" y="869336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距离向量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10007509" y="1207022"/>
              <a:ext cx="1800494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层次化路由选择</a:t>
              </a:r>
            </a:p>
          </p:txBody>
        </p:sp>
        <p:sp>
          <p:nvSpPr>
            <p:cNvPr id="22" name="矩形 21"/>
            <p:cNvSpPr/>
            <p:nvPr/>
          </p:nvSpPr>
          <p:spPr>
            <a:xfrm>
              <a:off x="10122926" y="1544709"/>
              <a:ext cx="1569661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路由选择协议</a:t>
              </a:r>
            </a:p>
          </p:txBody>
        </p:sp>
      </p:grpSp>
      <p:pic>
        <p:nvPicPr>
          <p:cNvPr id="23" name="图片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3850" y="4215240"/>
            <a:ext cx="756608" cy="756608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1330" y="2904221"/>
            <a:ext cx="756608" cy="756608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812" y="2904221"/>
            <a:ext cx="756608" cy="756608"/>
          </a:xfrm>
          <a:prstGeom prst="rect">
            <a:avLst/>
          </a:prstGeom>
        </p:spPr>
      </p:pic>
      <p:cxnSp>
        <p:nvCxnSpPr>
          <p:cNvPr id="26" name="直线连接符 25"/>
          <p:cNvCxnSpPr/>
          <p:nvPr/>
        </p:nvCxnSpPr>
        <p:spPr>
          <a:xfrm>
            <a:off x="1949420" y="3282525"/>
            <a:ext cx="131042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直线连接符 26"/>
          <p:cNvCxnSpPr/>
          <p:nvPr/>
        </p:nvCxnSpPr>
        <p:spPr>
          <a:xfrm>
            <a:off x="1571116" y="3660829"/>
            <a:ext cx="642734" cy="93271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线连接符 27"/>
          <p:cNvCxnSpPr/>
          <p:nvPr/>
        </p:nvCxnSpPr>
        <p:spPr>
          <a:xfrm flipH="1">
            <a:off x="2970458" y="3660829"/>
            <a:ext cx="549176" cy="93271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1853688" y="4814888"/>
            <a:ext cx="3601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X</a:t>
            </a:r>
            <a:endParaRPr kumimoji="1" lang="zh-CN" altLang="en-US" sz="2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771596" y="3251476"/>
            <a:ext cx="3601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Y</a:t>
            </a:r>
            <a:endParaRPr kumimoji="1" lang="zh-CN" altLang="en-US" sz="2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3888729" y="3104259"/>
            <a:ext cx="3601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Z</a:t>
            </a:r>
            <a:endParaRPr kumimoji="1" lang="zh-CN" altLang="en-US" sz="2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3101588" y="3927131"/>
            <a:ext cx="36016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2000" smtClean="0">
                <a:latin typeface="Microsoft YaHei" charset="-122"/>
                <a:ea typeface="Microsoft YaHei" charset="-122"/>
                <a:cs typeface="Microsoft YaHei" charset="-122"/>
              </a:rPr>
              <a:t>7</a:t>
            </a:r>
            <a:endParaRPr kumimoji="1" lang="zh-CN" altLang="en-US" sz="2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2280371" y="3097660"/>
            <a:ext cx="36016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3</a:t>
            </a:r>
            <a:endParaRPr kumimoji="1" lang="zh-CN" altLang="en-US" sz="2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1649104" y="3839077"/>
            <a:ext cx="36016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2</a:t>
            </a:r>
            <a:endParaRPr kumimoji="1" lang="zh-CN" altLang="en-US" sz="2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013796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4.6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路由算法与路由协议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：距离向量路由选择算法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graphicFrame>
        <p:nvGraphicFramePr>
          <p:cNvPr id="13" name="表格 12"/>
          <p:cNvGraphicFramePr/>
          <p:nvPr>
            <p:extLst>
              <p:ext uri="{D42A27DB-BD31-4B8C-83A1-F6EECF244321}">
                <p14:modId xmlns:p14="http://schemas.microsoft.com/office/powerpoint/2010/main" val="1938020507"/>
              </p:ext>
            </p:extLst>
          </p:nvPr>
        </p:nvGraphicFramePr>
        <p:xfrm>
          <a:off x="5756910" y="2844165"/>
          <a:ext cx="4874895" cy="28841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2490"/>
                <a:gridCol w="1409700"/>
                <a:gridCol w="1200150"/>
                <a:gridCol w="1392555"/>
              </a:tblGrid>
              <a:tr h="83693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400"/>
                        <a:t>目的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 dirty="0"/>
                        <a:t>x</a:t>
                      </a:r>
                      <a:r>
                        <a:rPr lang="zh-CN" altLang="en-US" sz="2400" dirty="0"/>
                        <a:t>的</a:t>
                      </a:r>
                      <a:r>
                        <a:rPr lang="en-US" altLang="zh-CN" sz="2400" dirty="0"/>
                        <a:t>DV</a:t>
                      </a:r>
                      <a:endParaRPr lang="en-US" altLang="zh-CN" sz="2400" dirty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>
                          <a:sym typeface="+mn-ea"/>
                        </a:rPr>
                        <a:t>y</a:t>
                      </a:r>
                      <a:r>
                        <a:rPr lang="zh-CN" altLang="en-US" sz="2400">
                          <a:sym typeface="+mn-ea"/>
                        </a:rPr>
                        <a:t>的</a:t>
                      </a:r>
                      <a:r>
                        <a:rPr lang="en-US" altLang="zh-CN" sz="2400">
                          <a:sym typeface="+mn-ea"/>
                        </a:rPr>
                        <a:t>DV</a:t>
                      </a:r>
                    </a:p>
                    <a:p>
                      <a:pPr algn="ctr">
                        <a:buNone/>
                      </a:pP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>
                          <a:sym typeface="+mn-ea"/>
                        </a:rPr>
                        <a:t>z</a:t>
                      </a:r>
                      <a:r>
                        <a:rPr lang="zh-CN" altLang="en-US" sz="2400">
                          <a:sym typeface="+mn-ea"/>
                        </a:rPr>
                        <a:t>的</a:t>
                      </a:r>
                      <a:r>
                        <a:rPr lang="en-US" altLang="zh-CN" sz="2400">
                          <a:sym typeface="+mn-ea"/>
                        </a:rPr>
                        <a:t>DV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+mn-ea"/>
                      </a:endParaRPr>
                    </a:p>
                  </a:txBody>
                  <a:tcPr/>
                </a:tc>
              </a:tr>
              <a:tr h="68262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/>
                        <a:t>x</a:t>
                      </a:r>
                      <a:endParaRPr lang="en-US" altLang="zh-CN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/>
                        <a:t>∞</a:t>
                      </a:r>
                      <a:endParaRPr lang="en-US" altLang="zh-CN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/>
                        <a:t>2</a:t>
                      </a:r>
                      <a:endParaRPr lang="en-US" altLang="zh-CN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>
                          <a:sym typeface="+mn-ea"/>
                        </a:rPr>
                        <a:t>∞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68199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/>
                        <a:t>y</a:t>
                      </a:r>
                      <a:endParaRPr lang="en-US" altLang="zh-CN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>
                          <a:sym typeface="+mn-ea"/>
                        </a:rPr>
                        <a:t>∞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/>
                        <a:t>0</a:t>
                      </a:r>
                      <a:endParaRPr lang="en-US" altLang="zh-CN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>
                          <a:sym typeface="+mn-ea"/>
                        </a:rPr>
                        <a:t>∞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68262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/>
                        <a:t>z</a:t>
                      </a:r>
                      <a:endParaRPr lang="en-US" altLang="zh-CN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>
                          <a:sym typeface="+mn-ea"/>
                        </a:rPr>
                        <a:t>∞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/>
                        <a:t>3</a:t>
                      </a:r>
                      <a:endParaRPr lang="en-US" altLang="zh-CN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 dirty="0">
                          <a:sym typeface="+mn-ea"/>
                        </a:rPr>
                        <a:t>∞</a:t>
                      </a:r>
                      <a:endParaRPr lang="zh-CN" altLang="en-US" sz="24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7051675" y="2221865"/>
            <a:ext cx="25057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y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维护的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DV</a:t>
            </a:r>
          </a:p>
        </p:txBody>
      </p:sp>
      <p:grpSp>
        <p:nvGrpSpPr>
          <p:cNvPr id="15" name="Group 7_1_1_1_1_1"/>
          <p:cNvGrpSpPr/>
          <p:nvPr/>
        </p:nvGrpSpPr>
        <p:grpSpPr>
          <a:xfrm>
            <a:off x="8224566" y="193964"/>
            <a:ext cx="3898227" cy="1648262"/>
            <a:chOff x="7909776" y="193964"/>
            <a:chExt cx="3898227" cy="1648262"/>
          </a:xfrm>
        </p:grpSpPr>
        <p:sp>
          <p:nvSpPr>
            <p:cNvPr id="16" name="左大括号 15"/>
            <p:cNvSpPr/>
            <p:nvPr/>
          </p:nvSpPr>
          <p:spPr>
            <a:xfrm>
              <a:off x="9696911" y="363924"/>
              <a:ext cx="485975" cy="1298694"/>
            </a:xfrm>
            <a:prstGeom prst="leftBrace">
              <a:avLst>
                <a:gd name="adj1" fmla="val 8333"/>
                <a:gd name="adj2" fmla="val 4781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10353761" y="193964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算法分类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7909776" y="801257"/>
              <a:ext cx="181171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网络层拥塞控制</a:t>
              </a:r>
              <a:endParaRPr lang="zh-CN" altLang="en-US" dirty="0"/>
            </a:p>
          </p:txBody>
        </p:sp>
        <p:sp>
          <p:nvSpPr>
            <p:cNvPr id="19" name="矩形 18"/>
            <p:cNvSpPr/>
            <p:nvPr/>
          </p:nvSpPr>
          <p:spPr>
            <a:xfrm>
              <a:off x="10353758" y="531650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链路状态</a:t>
              </a:r>
            </a:p>
          </p:txBody>
        </p:sp>
        <p:sp>
          <p:nvSpPr>
            <p:cNvPr id="20" name="矩形 19"/>
            <p:cNvSpPr/>
            <p:nvPr/>
          </p:nvSpPr>
          <p:spPr>
            <a:xfrm>
              <a:off x="10353758" y="869336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距离向量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10007509" y="1207022"/>
              <a:ext cx="1800494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层次化路由选择</a:t>
              </a:r>
            </a:p>
          </p:txBody>
        </p:sp>
        <p:sp>
          <p:nvSpPr>
            <p:cNvPr id="22" name="矩形 21"/>
            <p:cNvSpPr/>
            <p:nvPr/>
          </p:nvSpPr>
          <p:spPr>
            <a:xfrm>
              <a:off x="10122926" y="1544709"/>
              <a:ext cx="1569661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路由选择协议</a:t>
              </a:r>
            </a:p>
          </p:txBody>
        </p:sp>
      </p:grpSp>
      <p:pic>
        <p:nvPicPr>
          <p:cNvPr id="23" name="图片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3850" y="4215240"/>
            <a:ext cx="756608" cy="756608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1330" y="2904221"/>
            <a:ext cx="756608" cy="756608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812" y="2904221"/>
            <a:ext cx="756608" cy="756608"/>
          </a:xfrm>
          <a:prstGeom prst="rect">
            <a:avLst/>
          </a:prstGeom>
        </p:spPr>
      </p:pic>
      <p:cxnSp>
        <p:nvCxnSpPr>
          <p:cNvPr id="26" name="直线连接符 25"/>
          <p:cNvCxnSpPr/>
          <p:nvPr/>
        </p:nvCxnSpPr>
        <p:spPr>
          <a:xfrm>
            <a:off x="1949420" y="3282525"/>
            <a:ext cx="131042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直线连接符 26"/>
          <p:cNvCxnSpPr/>
          <p:nvPr/>
        </p:nvCxnSpPr>
        <p:spPr>
          <a:xfrm>
            <a:off x="1571116" y="3660829"/>
            <a:ext cx="642734" cy="93271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线连接符 27"/>
          <p:cNvCxnSpPr/>
          <p:nvPr/>
        </p:nvCxnSpPr>
        <p:spPr>
          <a:xfrm flipH="1">
            <a:off x="2970458" y="3660829"/>
            <a:ext cx="549176" cy="93271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1853688" y="4814888"/>
            <a:ext cx="3601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X</a:t>
            </a:r>
            <a:endParaRPr kumimoji="1" lang="zh-CN" altLang="en-US" sz="2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771596" y="3251476"/>
            <a:ext cx="3601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Y</a:t>
            </a:r>
            <a:endParaRPr kumimoji="1" lang="zh-CN" altLang="en-US" sz="2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3888729" y="3104259"/>
            <a:ext cx="3601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Z</a:t>
            </a:r>
            <a:endParaRPr kumimoji="1" lang="zh-CN" altLang="en-US" sz="2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3101588" y="3927131"/>
            <a:ext cx="36016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2000" smtClean="0">
                <a:latin typeface="Microsoft YaHei" charset="-122"/>
                <a:ea typeface="Microsoft YaHei" charset="-122"/>
                <a:cs typeface="Microsoft YaHei" charset="-122"/>
              </a:rPr>
              <a:t>7</a:t>
            </a:r>
            <a:endParaRPr kumimoji="1" lang="zh-CN" altLang="en-US" sz="2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2280371" y="3097660"/>
            <a:ext cx="36016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3</a:t>
            </a:r>
            <a:endParaRPr kumimoji="1" lang="zh-CN" altLang="en-US" sz="2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1649104" y="3839077"/>
            <a:ext cx="36016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2</a:t>
            </a:r>
            <a:endParaRPr kumimoji="1" lang="zh-CN" altLang="en-US" sz="2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27419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4.6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路由算法与路由协议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：距离向量路由选择算法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graphicFrame>
        <p:nvGraphicFramePr>
          <p:cNvPr id="13" name="表格 12"/>
          <p:cNvGraphicFramePr/>
          <p:nvPr>
            <p:extLst>
              <p:ext uri="{D42A27DB-BD31-4B8C-83A1-F6EECF244321}">
                <p14:modId xmlns:p14="http://schemas.microsoft.com/office/powerpoint/2010/main" val="172960463"/>
              </p:ext>
            </p:extLst>
          </p:nvPr>
        </p:nvGraphicFramePr>
        <p:xfrm>
          <a:off x="5756910" y="2844165"/>
          <a:ext cx="4874895" cy="28841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2490"/>
                <a:gridCol w="1409700"/>
                <a:gridCol w="1200150"/>
                <a:gridCol w="1392555"/>
              </a:tblGrid>
              <a:tr h="83693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400"/>
                        <a:t>目的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/>
                        <a:t>x</a:t>
                      </a:r>
                      <a:r>
                        <a:rPr lang="zh-CN" altLang="en-US" sz="2400"/>
                        <a:t>的</a:t>
                      </a:r>
                      <a:r>
                        <a:rPr lang="en-US" altLang="zh-CN" sz="2400"/>
                        <a:t>DV</a:t>
                      </a:r>
                      <a:endParaRPr lang="en-US" altLang="zh-CN" sz="24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>
                          <a:sym typeface="+mn-ea"/>
                        </a:rPr>
                        <a:t>y</a:t>
                      </a:r>
                      <a:r>
                        <a:rPr lang="zh-CN" altLang="en-US" sz="2400">
                          <a:sym typeface="+mn-ea"/>
                        </a:rPr>
                        <a:t>的</a:t>
                      </a:r>
                      <a:r>
                        <a:rPr lang="en-US" altLang="zh-CN" sz="2400">
                          <a:sym typeface="+mn-ea"/>
                        </a:rPr>
                        <a:t>DV</a:t>
                      </a:r>
                    </a:p>
                    <a:p>
                      <a:pPr algn="ctr">
                        <a:buNone/>
                      </a:pP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>
                          <a:sym typeface="+mn-ea"/>
                        </a:rPr>
                        <a:t>z</a:t>
                      </a:r>
                      <a:r>
                        <a:rPr lang="zh-CN" altLang="en-US" sz="2400">
                          <a:sym typeface="+mn-ea"/>
                        </a:rPr>
                        <a:t>的</a:t>
                      </a:r>
                      <a:r>
                        <a:rPr lang="en-US" altLang="zh-CN" sz="2400">
                          <a:sym typeface="+mn-ea"/>
                        </a:rPr>
                        <a:t>DV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+mn-ea"/>
                      </a:endParaRPr>
                    </a:p>
                  </a:txBody>
                  <a:tcPr/>
                </a:tc>
              </a:tr>
              <a:tr h="68262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/>
                        <a:t>x</a:t>
                      </a:r>
                      <a:endParaRPr lang="en-US" altLang="zh-CN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/>
                        <a:t>∞</a:t>
                      </a:r>
                      <a:endParaRPr lang="en-US" altLang="zh-CN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>
                          <a:sym typeface="+mn-ea"/>
                        </a:rPr>
                        <a:t>∞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>
                          <a:sym typeface="+mn-ea"/>
                        </a:rPr>
                        <a:t>7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68199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/>
                        <a:t>y</a:t>
                      </a:r>
                      <a:endParaRPr lang="en-US" altLang="zh-CN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>
                          <a:sym typeface="+mn-ea"/>
                        </a:rPr>
                        <a:t>∞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>
                          <a:sym typeface="+mn-ea"/>
                        </a:rPr>
                        <a:t>∞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400">
                          <a:sym typeface="+mn-ea"/>
                        </a:rPr>
                        <a:t>3</a:t>
                      </a:r>
                      <a:endParaRPr 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68262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 dirty="0"/>
                        <a:t>z</a:t>
                      </a:r>
                      <a:endParaRPr lang="en-US" altLang="zh-CN" sz="24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>
                          <a:sym typeface="+mn-ea"/>
                        </a:rPr>
                        <a:t>∞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>
                          <a:sym typeface="+mn-ea"/>
                        </a:rPr>
                        <a:t>∞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 dirty="0"/>
                        <a:t>0</a:t>
                      </a:r>
                      <a:endParaRPr lang="en-US" altLang="zh-CN" sz="24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7051675" y="2221865"/>
            <a:ext cx="25057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z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维护的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DV</a:t>
            </a:r>
          </a:p>
        </p:txBody>
      </p:sp>
      <p:grpSp>
        <p:nvGrpSpPr>
          <p:cNvPr id="15" name="Group 7_1_1_1_1_1"/>
          <p:cNvGrpSpPr/>
          <p:nvPr/>
        </p:nvGrpSpPr>
        <p:grpSpPr>
          <a:xfrm>
            <a:off x="8224566" y="193964"/>
            <a:ext cx="3898227" cy="1648262"/>
            <a:chOff x="7909776" y="193964"/>
            <a:chExt cx="3898227" cy="1648262"/>
          </a:xfrm>
        </p:grpSpPr>
        <p:sp>
          <p:nvSpPr>
            <p:cNvPr id="16" name="左大括号 15"/>
            <p:cNvSpPr/>
            <p:nvPr/>
          </p:nvSpPr>
          <p:spPr>
            <a:xfrm>
              <a:off x="9696911" y="363924"/>
              <a:ext cx="485975" cy="1298694"/>
            </a:xfrm>
            <a:prstGeom prst="leftBrace">
              <a:avLst>
                <a:gd name="adj1" fmla="val 8333"/>
                <a:gd name="adj2" fmla="val 4781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10353761" y="193964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算法分类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7909776" y="801257"/>
              <a:ext cx="181171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网络层拥塞控制</a:t>
              </a:r>
              <a:endParaRPr lang="zh-CN" altLang="en-US" dirty="0"/>
            </a:p>
          </p:txBody>
        </p:sp>
        <p:sp>
          <p:nvSpPr>
            <p:cNvPr id="19" name="矩形 18"/>
            <p:cNvSpPr/>
            <p:nvPr/>
          </p:nvSpPr>
          <p:spPr>
            <a:xfrm>
              <a:off x="10353758" y="531650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链路状态</a:t>
              </a:r>
            </a:p>
          </p:txBody>
        </p:sp>
        <p:sp>
          <p:nvSpPr>
            <p:cNvPr id="20" name="矩形 19"/>
            <p:cNvSpPr/>
            <p:nvPr/>
          </p:nvSpPr>
          <p:spPr>
            <a:xfrm>
              <a:off x="10353758" y="869336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距离向量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10007509" y="1207022"/>
              <a:ext cx="1800494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层次化路由选择</a:t>
              </a:r>
            </a:p>
          </p:txBody>
        </p:sp>
        <p:sp>
          <p:nvSpPr>
            <p:cNvPr id="22" name="矩形 21"/>
            <p:cNvSpPr/>
            <p:nvPr/>
          </p:nvSpPr>
          <p:spPr>
            <a:xfrm>
              <a:off x="10122926" y="1544709"/>
              <a:ext cx="1569661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路由选择协议</a:t>
              </a:r>
            </a:p>
          </p:txBody>
        </p:sp>
      </p:grpSp>
      <p:pic>
        <p:nvPicPr>
          <p:cNvPr id="23" name="图片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3850" y="4215240"/>
            <a:ext cx="756608" cy="756608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1330" y="2904221"/>
            <a:ext cx="756608" cy="756608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812" y="2904221"/>
            <a:ext cx="756608" cy="756608"/>
          </a:xfrm>
          <a:prstGeom prst="rect">
            <a:avLst/>
          </a:prstGeom>
        </p:spPr>
      </p:pic>
      <p:cxnSp>
        <p:nvCxnSpPr>
          <p:cNvPr id="26" name="直线连接符 25"/>
          <p:cNvCxnSpPr/>
          <p:nvPr/>
        </p:nvCxnSpPr>
        <p:spPr>
          <a:xfrm>
            <a:off x="1949420" y="3282525"/>
            <a:ext cx="131042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直线连接符 26"/>
          <p:cNvCxnSpPr/>
          <p:nvPr/>
        </p:nvCxnSpPr>
        <p:spPr>
          <a:xfrm>
            <a:off x="1571116" y="3660829"/>
            <a:ext cx="642734" cy="93271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线连接符 27"/>
          <p:cNvCxnSpPr/>
          <p:nvPr/>
        </p:nvCxnSpPr>
        <p:spPr>
          <a:xfrm flipH="1">
            <a:off x="2970458" y="3660829"/>
            <a:ext cx="549176" cy="93271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1853688" y="4814888"/>
            <a:ext cx="3601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X</a:t>
            </a:r>
            <a:endParaRPr kumimoji="1" lang="zh-CN" altLang="en-US" sz="2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771596" y="3251476"/>
            <a:ext cx="3601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Y</a:t>
            </a:r>
            <a:endParaRPr kumimoji="1" lang="zh-CN" altLang="en-US" sz="2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3888729" y="3104259"/>
            <a:ext cx="3601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Z</a:t>
            </a:r>
            <a:endParaRPr kumimoji="1" lang="zh-CN" altLang="en-US" sz="2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3101588" y="3927131"/>
            <a:ext cx="36016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2000" smtClean="0">
                <a:latin typeface="Microsoft YaHei" charset="-122"/>
                <a:ea typeface="Microsoft YaHei" charset="-122"/>
                <a:cs typeface="Microsoft YaHei" charset="-122"/>
              </a:rPr>
              <a:t>7</a:t>
            </a:r>
            <a:endParaRPr kumimoji="1" lang="zh-CN" altLang="en-US" sz="2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2280371" y="3097660"/>
            <a:ext cx="36016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3</a:t>
            </a:r>
            <a:endParaRPr kumimoji="1" lang="zh-CN" altLang="en-US" sz="2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1649104" y="3839077"/>
            <a:ext cx="36016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2</a:t>
            </a:r>
            <a:endParaRPr kumimoji="1" lang="zh-CN" altLang="en-US" sz="2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53031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755" y="471805"/>
            <a:ext cx="2442210" cy="176847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755" y="2357120"/>
            <a:ext cx="2447290" cy="172021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9180" y="4356735"/>
            <a:ext cx="2505075" cy="1779270"/>
          </a:xfrm>
          <a:prstGeom prst="rect">
            <a:avLst/>
          </a:prstGeom>
        </p:spPr>
      </p:pic>
      <p:graphicFrame>
        <p:nvGraphicFramePr>
          <p:cNvPr id="18" name="表格 17"/>
          <p:cNvGraphicFramePr/>
          <p:nvPr>
            <p:extLst>
              <p:ext uri="{D42A27DB-BD31-4B8C-83A1-F6EECF244321}">
                <p14:modId xmlns:p14="http://schemas.microsoft.com/office/powerpoint/2010/main" val="1144074764"/>
              </p:ext>
            </p:extLst>
          </p:nvPr>
        </p:nvGraphicFramePr>
        <p:xfrm>
          <a:off x="3978275" y="569595"/>
          <a:ext cx="3731895" cy="158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7385"/>
                <a:gridCol w="1111250"/>
                <a:gridCol w="887730"/>
                <a:gridCol w="1065530"/>
              </a:tblGrid>
              <a:tr h="57912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/>
                        <a:t>目的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dirty="0"/>
                        <a:t>x</a:t>
                      </a:r>
                      <a:r>
                        <a:rPr lang="zh-CN" altLang="en-US" sz="1600" dirty="0"/>
                        <a:t>的</a:t>
                      </a:r>
                      <a:r>
                        <a:rPr lang="en-US" altLang="zh-CN" sz="1600" dirty="0"/>
                        <a:t>DV</a:t>
                      </a:r>
                      <a:endParaRPr lang="en-US" altLang="zh-CN" sz="1600" dirty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y</a:t>
                      </a:r>
                      <a:r>
                        <a:rPr lang="zh-CN" altLang="en-US" sz="1600">
                          <a:sym typeface="+mn-ea"/>
                        </a:rPr>
                        <a:t>的</a:t>
                      </a:r>
                      <a:r>
                        <a:rPr lang="en-US" altLang="zh-CN" sz="1600">
                          <a:sym typeface="+mn-ea"/>
                        </a:rPr>
                        <a:t>DV</a:t>
                      </a:r>
                    </a:p>
                    <a:p>
                      <a:pPr algn="ctr">
                        <a:buNone/>
                      </a:pPr>
                      <a:endParaRPr lang="en-US" altLang="zh-CN" sz="16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dirty="0">
                          <a:sym typeface="+mn-ea"/>
                        </a:rPr>
                        <a:t>z</a:t>
                      </a:r>
                      <a:r>
                        <a:rPr lang="zh-CN" altLang="en-US" sz="1600" dirty="0">
                          <a:sym typeface="+mn-ea"/>
                        </a:rPr>
                        <a:t>的</a:t>
                      </a:r>
                      <a:r>
                        <a:rPr lang="en-US" altLang="zh-CN" sz="1600" dirty="0">
                          <a:sym typeface="+mn-ea"/>
                        </a:rPr>
                        <a:t>DV</a:t>
                      </a:r>
                      <a:endParaRPr lang="en-US" altLang="zh-CN" sz="1600" dirty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+mn-ea"/>
                      </a:endParaRPr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/>
                        <a:t>x</a:t>
                      </a:r>
                      <a:endParaRPr lang="en-US" altLang="zh-CN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/>
                        <a:t>0</a:t>
                      </a:r>
                      <a:endParaRPr lang="en-US" altLang="zh-CN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/>
                        <a:t>2</a:t>
                      </a:r>
                      <a:endParaRPr lang="en-US" altLang="zh-CN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7</a:t>
                      </a:r>
                      <a:endParaRPr lang="en-US" altLang="zh-CN" sz="1600"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/>
                        <a:t>y</a:t>
                      </a:r>
                      <a:endParaRPr lang="en-US" altLang="zh-CN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/>
                        <a:t>2</a:t>
                      </a:r>
                      <a:endParaRPr lang="en-US" altLang="zh-CN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>
                          <a:sym typeface="+mn-ea"/>
                        </a:rPr>
                        <a:t>0</a:t>
                      </a:r>
                      <a:endParaRPr lang="en-US" sz="1600"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>
                          <a:sym typeface="+mn-ea"/>
                        </a:rPr>
                        <a:t>3</a:t>
                      </a:r>
                      <a:endParaRPr lang="en-US" sz="1600"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/>
                        <a:t>z</a:t>
                      </a:r>
                      <a:endParaRPr lang="en-US" altLang="zh-CN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dirty="0" smtClean="0"/>
                        <a:t>7</a:t>
                      </a:r>
                      <a:endParaRPr lang="en-US" altLang="zh-CN" sz="160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3</a:t>
                      </a:r>
                      <a:endParaRPr lang="en-US" altLang="zh-CN" sz="1600"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dirty="0">
                          <a:sym typeface="+mn-ea"/>
                        </a:rPr>
                        <a:t>0</a:t>
                      </a:r>
                      <a:endParaRPr lang="en-US" altLang="zh-CN" sz="1600" dirty="0"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文本框 18"/>
          <p:cNvSpPr txBox="1"/>
          <p:nvPr/>
        </p:nvSpPr>
        <p:spPr>
          <a:xfrm>
            <a:off x="4591685" y="107950"/>
            <a:ext cx="2505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x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维护的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DV</a:t>
            </a:r>
          </a:p>
        </p:txBody>
      </p:sp>
      <p:cxnSp>
        <p:nvCxnSpPr>
          <p:cNvPr id="20" name="直接箭头连接符 19"/>
          <p:cNvCxnSpPr>
            <a:stCxn id="15" idx="3"/>
          </p:cNvCxnSpPr>
          <p:nvPr/>
        </p:nvCxnSpPr>
        <p:spPr>
          <a:xfrm>
            <a:off x="3529965" y="1356360"/>
            <a:ext cx="399415" cy="5715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表格 2"/>
          <p:cNvGraphicFramePr/>
          <p:nvPr>
            <p:extLst>
              <p:ext uri="{D42A27DB-BD31-4B8C-83A1-F6EECF244321}">
                <p14:modId xmlns:p14="http://schemas.microsoft.com/office/powerpoint/2010/main" val="2043466957"/>
              </p:ext>
            </p:extLst>
          </p:nvPr>
        </p:nvGraphicFramePr>
        <p:xfrm>
          <a:off x="3978275" y="2492375"/>
          <a:ext cx="3731895" cy="158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7385"/>
                <a:gridCol w="1111250"/>
                <a:gridCol w="887730"/>
                <a:gridCol w="1065530"/>
              </a:tblGrid>
              <a:tr h="57912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/>
                        <a:t>目的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/>
                        <a:t>x</a:t>
                      </a:r>
                      <a:r>
                        <a:rPr lang="zh-CN" altLang="en-US" sz="1600"/>
                        <a:t>的</a:t>
                      </a:r>
                      <a:r>
                        <a:rPr lang="en-US" altLang="zh-CN" sz="1600"/>
                        <a:t>DV</a:t>
                      </a:r>
                      <a:endParaRPr lang="en-US" altLang="zh-CN" sz="16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y</a:t>
                      </a:r>
                      <a:r>
                        <a:rPr lang="zh-CN" altLang="en-US" sz="1600">
                          <a:sym typeface="+mn-ea"/>
                        </a:rPr>
                        <a:t>的</a:t>
                      </a:r>
                      <a:r>
                        <a:rPr lang="en-US" altLang="zh-CN" sz="1600">
                          <a:sym typeface="+mn-ea"/>
                        </a:rPr>
                        <a:t>DV</a:t>
                      </a:r>
                    </a:p>
                    <a:p>
                      <a:pPr algn="ctr">
                        <a:buNone/>
                      </a:pPr>
                      <a:endParaRPr lang="en-US" altLang="zh-CN" sz="16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z</a:t>
                      </a:r>
                      <a:r>
                        <a:rPr lang="zh-CN" altLang="en-US" sz="1600">
                          <a:sym typeface="+mn-ea"/>
                        </a:rPr>
                        <a:t>的</a:t>
                      </a:r>
                      <a:r>
                        <a:rPr lang="en-US" altLang="zh-CN" sz="1600">
                          <a:sym typeface="+mn-ea"/>
                        </a:rPr>
                        <a:t>DV</a:t>
                      </a:r>
                      <a:endParaRPr lang="en-US" altLang="zh-CN" sz="16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+mn-ea"/>
                      </a:endParaRPr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/>
                        <a:t>x</a:t>
                      </a:r>
                      <a:endParaRPr lang="en-US" altLang="zh-CN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/>
                        <a:t>0</a:t>
                      </a:r>
                      <a:endParaRPr lang="en-US" altLang="zh-CN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/>
                        <a:t>2</a:t>
                      </a:r>
                      <a:endParaRPr lang="en-US" altLang="zh-CN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dirty="0">
                          <a:sym typeface="+mn-ea"/>
                        </a:rPr>
                        <a:t>7</a:t>
                      </a:r>
                      <a:endParaRPr lang="en-US" altLang="zh-CN" sz="1600" dirty="0"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/>
                        <a:t>y</a:t>
                      </a:r>
                      <a:endParaRPr lang="en-US" altLang="zh-CN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/>
                        <a:t>2</a:t>
                      </a:r>
                      <a:endParaRPr lang="en-US" altLang="zh-CN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>
                          <a:sym typeface="+mn-ea"/>
                        </a:rPr>
                        <a:t>0</a:t>
                      </a:r>
                      <a:endParaRPr lang="en-US" sz="1600"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>
                          <a:sym typeface="+mn-ea"/>
                        </a:rPr>
                        <a:t>3</a:t>
                      </a:r>
                      <a:endParaRPr lang="en-US" sz="1600"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/>
                        <a:t>z</a:t>
                      </a:r>
                      <a:endParaRPr lang="en-US" altLang="zh-CN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/>
                        <a:t>7</a:t>
                      </a:r>
                      <a:endParaRPr lang="en-US" altLang="zh-CN" sz="160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3</a:t>
                      </a:r>
                      <a:endParaRPr lang="en-US" altLang="zh-CN" sz="1600"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dirty="0">
                          <a:sym typeface="+mn-ea"/>
                        </a:rPr>
                        <a:t>0</a:t>
                      </a:r>
                      <a:endParaRPr lang="en-US" altLang="zh-CN" sz="1600" dirty="0"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4591685" y="2102167"/>
            <a:ext cx="2505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y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维护的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DV</a:t>
            </a:r>
          </a:p>
        </p:txBody>
      </p:sp>
      <p:graphicFrame>
        <p:nvGraphicFramePr>
          <p:cNvPr id="5" name="表格 4"/>
          <p:cNvGraphicFramePr/>
          <p:nvPr>
            <p:extLst>
              <p:ext uri="{D42A27DB-BD31-4B8C-83A1-F6EECF244321}">
                <p14:modId xmlns:p14="http://schemas.microsoft.com/office/powerpoint/2010/main" val="1990663475"/>
              </p:ext>
            </p:extLst>
          </p:nvPr>
        </p:nvGraphicFramePr>
        <p:xfrm>
          <a:off x="3978910" y="4699000"/>
          <a:ext cx="3731895" cy="158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7385"/>
                <a:gridCol w="1111250"/>
                <a:gridCol w="887730"/>
                <a:gridCol w="1065530"/>
              </a:tblGrid>
              <a:tr h="57912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/>
                        <a:t>目的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/>
                        <a:t>x</a:t>
                      </a:r>
                      <a:r>
                        <a:rPr lang="zh-CN" altLang="en-US" sz="1600"/>
                        <a:t>的</a:t>
                      </a:r>
                      <a:r>
                        <a:rPr lang="en-US" altLang="zh-CN" sz="1600"/>
                        <a:t>DV</a:t>
                      </a:r>
                      <a:endParaRPr lang="en-US" altLang="zh-CN" sz="16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y</a:t>
                      </a:r>
                      <a:r>
                        <a:rPr lang="zh-CN" altLang="en-US" sz="1600">
                          <a:sym typeface="+mn-ea"/>
                        </a:rPr>
                        <a:t>的</a:t>
                      </a:r>
                      <a:r>
                        <a:rPr lang="en-US" altLang="zh-CN" sz="1600">
                          <a:sym typeface="+mn-ea"/>
                        </a:rPr>
                        <a:t>DV</a:t>
                      </a:r>
                    </a:p>
                    <a:p>
                      <a:pPr algn="ctr">
                        <a:buNone/>
                      </a:pPr>
                      <a:endParaRPr lang="en-US" altLang="zh-CN" sz="16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z</a:t>
                      </a:r>
                      <a:r>
                        <a:rPr lang="zh-CN" altLang="en-US" sz="1600" dirty="0">
                          <a:sym typeface="+mn-ea"/>
                        </a:rPr>
                        <a:t>的</a:t>
                      </a:r>
                      <a:r>
                        <a:rPr lang="en-US" altLang="zh-CN" sz="1600" dirty="0">
                          <a:sym typeface="+mn-ea"/>
                        </a:rPr>
                        <a:t>DV</a:t>
                      </a:r>
                      <a:endParaRPr lang="en-US" altLang="zh-CN" sz="1600" dirty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+mn-ea"/>
                      </a:endParaRPr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/>
                        <a:t>x</a:t>
                      </a:r>
                      <a:endParaRPr lang="en-US" altLang="zh-CN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/>
                        <a:t>0</a:t>
                      </a:r>
                      <a:endParaRPr lang="en-US" altLang="zh-CN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/>
                        <a:t>2</a:t>
                      </a:r>
                      <a:endParaRPr lang="en-US" altLang="zh-CN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dirty="0" smtClean="0">
                          <a:sym typeface="+mn-ea"/>
                        </a:rPr>
                        <a:t>7</a:t>
                      </a:r>
                      <a:endParaRPr lang="en-US" altLang="zh-CN" sz="160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/>
                        <a:t>y</a:t>
                      </a:r>
                      <a:endParaRPr lang="en-US" altLang="zh-CN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/>
                        <a:t>2</a:t>
                      </a:r>
                      <a:endParaRPr lang="en-US" altLang="zh-CN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>
                          <a:sym typeface="+mn-ea"/>
                        </a:rPr>
                        <a:t>0</a:t>
                      </a:r>
                      <a:endParaRPr lang="en-US" sz="1600"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>
                          <a:sym typeface="+mn-ea"/>
                        </a:rPr>
                        <a:t>3</a:t>
                      </a:r>
                      <a:endParaRPr lang="en-US" sz="1600"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/>
                        <a:t>z</a:t>
                      </a:r>
                      <a:endParaRPr lang="en-US" altLang="zh-CN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/>
                        <a:t>7</a:t>
                      </a:r>
                      <a:endParaRPr lang="en-US" altLang="zh-CN" sz="160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3</a:t>
                      </a:r>
                      <a:endParaRPr lang="en-US" altLang="zh-CN" sz="1600"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dirty="0">
                          <a:sym typeface="+mn-ea"/>
                        </a:rPr>
                        <a:t>0</a:t>
                      </a:r>
                      <a:endParaRPr lang="en-US" altLang="zh-CN" sz="1600" dirty="0"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4592320" y="4237355"/>
            <a:ext cx="2505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z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维护的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DV</a:t>
            </a:r>
          </a:p>
        </p:txBody>
      </p:sp>
      <p:cxnSp>
        <p:nvCxnSpPr>
          <p:cNvPr id="31" name="直接箭头连接符 30"/>
          <p:cNvCxnSpPr/>
          <p:nvPr/>
        </p:nvCxnSpPr>
        <p:spPr>
          <a:xfrm>
            <a:off x="3529965" y="3425825"/>
            <a:ext cx="399415" cy="5715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3564255" y="5488940"/>
            <a:ext cx="399415" cy="5715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38141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755" y="471805"/>
            <a:ext cx="2442210" cy="176847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755" y="2357120"/>
            <a:ext cx="2447290" cy="172021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9180" y="4356735"/>
            <a:ext cx="2505075" cy="1779270"/>
          </a:xfrm>
          <a:prstGeom prst="rect">
            <a:avLst/>
          </a:prstGeom>
        </p:spPr>
      </p:pic>
      <p:graphicFrame>
        <p:nvGraphicFramePr>
          <p:cNvPr id="18" name="表格 17"/>
          <p:cNvGraphicFramePr/>
          <p:nvPr>
            <p:extLst>
              <p:ext uri="{D42A27DB-BD31-4B8C-83A1-F6EECF244321}">
                <p14:modId xmlns:p14="http://schemas.microsoft.com/office/powerpoint/2010/main" val="480316452"/>
              </p:ext>
            </p:extLst>
          </p:nvPr>
        </p:nvGraphicFramePr>
        <p:xfrm>
          <a:off x="4641215" y="731520"/>
          <a:ext cx="4874895" cy="28841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2490"/>
                <a:gridCol w="1409700"/>
                <a:gridCol w="1200150"/>
                <a:gridCol w="1392555"/>
              </a:tblGrid>
              <a:tr h="83693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400"/>
                        <a:t>目的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/>
                        <a:t>x</a:t>
                      </a:r>
                      <a:r>
                        <a:rPr lang="zh-CN" altLang="en-US" sz="2400"/>
                        <a:t>的</a:t>
                      </a:r>
                      <a:r>
                        <a:rPr lang="en-US" altLang="zh-CN" sz="2400"/>
                        <a:t>DV</a:t>
                      </a:r>
                      <a:endParaRPr lang="en-US" altLang="zh-CN" sz="24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>
                          <a:sym typeface="+mn-ea"/>
                        </a:rPr>
                        <a:t>y</a:t>
                      </a:r>
                      <a:r>
                        <a:rPr lang="zh-CN" altLang="en-US" sz="2400">
                          <a:sym typeface="+mn-ea"/>
                        </a:rPr>
                        <a:t>的</a:t>
                      </a:r>
                      <a:r>
                        <a:rPr lang="en-US" altLang="zh-CN" sz="2400">
                          <a:sym typeface="+mn-ea"/>
                        </a:rPr>
                        <a:t>DV</a:t>
                      </a:r>
                    </a:p>
                    <a:p>
                      <a:pPr algn="ctr">
                        <a:buNone/>
                      </a:pP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>
                          <a:sym typeface="+mn-ea"/>
                        </a:rPr>
                        <a:t>z</a:t>
                      </a:r>
                      <a:r>
                        <a:rPr lang="zh-CN" altLang="en-US" sz="2400">
                          <a:sym typeface="+mn-ea"/>
                        </a:rPr>
                        <a:t>的</a:t>
                      </a:r>
                      <a:r>
                        <a:rPr lang="en-US" altLang="zh-CN" sz="2400">
                          <a:sym typeface="+mn-ea"/>
                        </a:rPr>
                        <a:t>DV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+mn-ea"/>
                      </a:endParaRPr>
                    </a:p>
                  </a:txBody>
                  <a:tcPr/>
                </a:tc>
              </a:tr>
              <a:tr h="68262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/>
                        <a:t>x</a:t>
                      </a:r>
                      <a:endParaRPr lang="en-US" altLang="zh-CN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 dirty="0" smtClean="0"/>
                        <a:t>0</a:t>
                      </a:r>
                      <a:endParaRPr lang="en-US" altLang="zh-CN" sz="24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/>
                        <a:t>2</a:t>
                      </a:r>
                      <a:endParaRPr lang="en-US" altLang="zh-CN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>
                          <a:sym typeface="+mn-ea"/>
                        </a:rPr>
                        <a:t>7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68199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/>
                        <a:t>y</a:t>
                      </a:r>
                      <a:endParaRPr lang="en-US" altLang="zh-CN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 b="1" dirty="0" smtClean="0"/>
                        <a:t>2</a:t>
                      </a:r>
                      <a:endParaRPr lang="en-US" altLang="zh-CN" sz="2400" b="1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400">
                          <a:sym typeface="+mn-ea"/>
                        </a:rPr>
                        <a:t>0</a:t>
                      </a:r>
                      <a:endParaRPr 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400">
                          <a:sym typeface="+mn-ea"/>
                        </a:rPr>
                        <a:t>3</a:t>
                      </a:r>
                      <a:endParaRPr 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68262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/>
                        <a:t>z</a:t>
                      </a:r>
                      <a:endParaRPr lang="en-US" altLang="zh-CN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 dirty="0" smtClean="0"/>
                        <a:t>7</a:t>
                      </a:r>
                      <a:endParaRPr lang="en-US" altLang="zh-CN" sz="24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 b="1" dirty="0">
                          <a:sym typeface="+mn-ea"/>
                        </a:rPr>
                        <a:t>3</a:t>
                      </a:r>
                      <a:endParaRPr lang="zh-CN" altLang="en-US" sz="2400" b="1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 dirty="0">
                          <a:sym typeface="+mn-ea"/>
                        </a:rPr>
                        <a:t>0</a:t>
                      </a:r>
                      <a:endParaRPr lang="zh-CN" altLang="en-US" sz="24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文本框 18"/>
          <p:cNvSpPr txBox="1"/>
          <p:nvPr/>
        </p:nvSpPr>
        <p:spPr>
          <a:xfrm>
            <a:off x="5935980" y="109220"/>
            <a:ext cx="25057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x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维护的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DV</a:t>
            </a:r>
          </a:p>
        </p:txBody>
      </p:sp>
      <p:cxnSp>
        <p:nvCxnSpPr>
          <p:cNvPr id="20" name="直接箭头连接符 19"/>
          <p:cNvCxnSpPr>
            <a:stCxn id="15" idx="3"/>
            <a:endCxn id="18" idx="1"/>
          </p:cNvCxnSpPr>
          <p:nvPr/>
        </p:nvCxnSpPr>
        <p:spPr>
          <a:xfrm>
            <a:off x="3529965" y="1356360"/>
            <a:ext cx="1111250" cy="817245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3944" y="5757701"/>
            <a:ext cx="756608" cy="75660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424" y="4446682"/>
            <a:ext cx="756608" cy="756608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2906" y="4446682"/>
            <a:ext cx="756608" cy="756608"/>
          </a:xfrm>
          <a:prstGeom prst="rect">
            <a:avLst/>
          </a:prstGeom>
        </p:spPr>
      </p:pic>
      <p:cxnSp>
        <p:nvCxnSpPr>
          <p:cNvPr id="12" name="直线连接符 11"/>
          <p:cNvCxnSpPr/>
          <p:nvPr/>
        </p:nvCxnSpPr>
        <p:spPr>
          <a:xfrm>
            <a:off x="9619514" y="4824986"/>
            <a:ext cx="131042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直线连接符 12"/>
          <p:cNvCxnSpPr/>
          <p:nvPr/>
        </p:nvCxnSpPr>
        <p:spPr>
          <a:xfrm>
            <a:off x="9241210" y="5203290"/>
            <a:ext cx="642734" cy="93271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线连接符 13"/>
          <p:cNvCxnSpPr/>
          <p:nvPr/>
        </p:nvCxnSpPr>
        <p:spPr>
          <a:xfrm flipH="1">
            <a:off x="10640552" y="5203290"/>
            <a:ext cx="549176" cy="93271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9523782" y="6357349"/>
            <a:ext cx="3601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X</a:t>
            </a:r>
            <a:endParaRPr kumimoji="1" lang="zh-CN" altLang="en-US" sz="2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8441690" y="4793937"/>
            <a:ext cx="3601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Y</a:t>
            </a:r>
            <a:endParaRPr kumimoji="1" lang="zh-CN" altLang="en-US" sz="2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1558823" y="4646720"/>
            <a:ext cx="3601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Z</a:t>
            </a:r>
            <a:endParaRPr kumimoji="1" lang="zh-CN" altLang="en-US" sz="2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0771682" y="5469592"/>
            <a:ext cx="36016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2000" smtClean="0">
                <a:latin typeface="Microsoft YaHei" charset="-122"/>
                <a:ea typeface="Microsoft YaHei" charset="-122"/>
                <a:cs typeface="Microsoft YaHei" charset="-122"/>
              </a:rPr>
              <a:t>7</a:t>
            </a:r>
            <a:endParaRPr kumimoji="1" lang="zh-CN" altLang="en-US" sz="2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9950465" y="4640121"/>
            <a:ext cx="36016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3</a:t>
            </a:r>
            <a:endParaRPr kumimoji="1" lang="zh-CN" altLang="en-US" sz="2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9319198" y="5381538"/>
            <a:ext cx="36016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2</a:t>
            </a:r>
            <a:endParaRPr kumimoji="1" lang="zh-CN" altLang="en-US" sz="2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339892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755" y="471805"/>
            <a:ext cx="2442210" cy="176847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755" y="2357120"/>
            <a:ext cx="2447290" cy="172021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9180" y="4356735"/>
            <a:ext cx="2505075" cy="1779270"/>
          </a:xfrm>
          <a:prstGeom prst="rect">
            <a:avLst/>
          </a:prstGeom>
        </p:spPr>
      </p:pic>
      <p:graphicFrame>
        <p:nvGraphicFramePr>
          <p:cNvPr id="18" name="表格 17"/>
          <p:cNvGraphicFramePr/>
          <p:nvPr>
            <p:extLst>
              <p:ext uri="{D42A27DB-BD31-4B8C-83A1-F6EECF244321}">
                <p14:modId xmlns:p14="http://schemas.microsoft.com/office/powerpoint/2010/main" val="1090478563"/>
              </p:ext>
            </p:extLst>
          </p:nvPr>
        </p:nvGraphicFramePr>
        <p:xfrm>
          <a:off x="4641215" y="731520"/>
          <a:ext cx="4874895" cy="28841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2490"/>
                <a:gridCol w="1409700"/>
                <a:gridCol w="1200150"/>
                <a:gridCol w="1392555"/>
              </a:tblGrid>
              <a:tr h="83693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400"/>
                        <a:t>目的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/>
                        <a:t>x</a:t>
                      </a:r>
                      <a:r>
                        <a:rPr lang="zh-CN" altLang="en-US" sz="2400"/>
                        <a:t>的</a:t>
                      </a:r>
                      <a:r>
                        <a:rPr lang="en-US" altLang="zh-CN" sz="2400"/>
                        <a:t>DV</a:t>
                      </a:r>
                      <a:endParaRPr lang="en-US" altLang="zh-CN" sz="24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 dirty="0">
                          <a:sym typeface="+mn-ea"/>
                        </a:rPr>
                        <a:t>y</a:t>
                      </a:r>
                      <a:r>
                        <a:rPr lang="zh-CN" altLang="en-US" sz="2400" dirty="0">
                          <a:sym typeface="+mn-ea"/>
                        </a:rPr>
                        <a:t>的</a:t>
                      </a:r>
                      <a:r>
                        <a:rPr lang="en-US" altLang="zh-CN" sz="2400" dirty="0">
                          <a:sym typeface="+mn-ea"/>
                        </a:rPr>
                        <a:t>DV</a:t>
                      </a:r>
                    </a:p>
                    <a:p>
                      <a:pPr algn="ctr">
                        <a:buNone/>
                      </a:pPr>
                      <a:endParaRPr lang="zh-CN" altLang="en-US" sz="2400" dirty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>
                          <a:sym typeface="+mn-ea"/>
                        </a:rPr>
                        <a:t>z</a:t>
                      </a:r>
                      <a:r>
                        <a:rPr lang="zh-CN" altLang="en-US" sz="2400">
                          <a:sym typeface="+mn-ea"/>
                        </a:rPr>
                        <a:t>的</a:t>
                      </a:r>
                      <a:r>
                        <a:rPr lang="en-US" altLang="zh-CN" sz="2400">
                          <a:sym typeface="+mn-ea"/>
                        </a:rPr>
                        <a:t>DV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+mn-ea"/>
                      </a:endParaRPr>
                    </a:p>
                  </a:txBody>
                  <a:tcPr/>
                </a:tc>
              </a:tr>
              <a:tr h="68262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/>
                        <a:t>x</a:t>
                      </a:r>
                      <a:endParaRPr lang="en-US" altLang="zh-CN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/>
                        <a:t>0</a:t>
                      </a:r>
                      <a:endParaRPr lang="en-US" altLang="zh-CN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/>
                        <a:t>2</a:t>
                      </a:r>
                      <a:endParaRPr lang="en-US" altLang="zh-CN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>
                          <a:sym typeface="+mn-ea"/>
                        </a:rPr>
                        <a:t>7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68199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/>
                        <a:t>y</a:t>
                      </a:r>
                      <a:endParaRPr lang="en-US" altLang="zh-CN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 b="1" dirty="0"/>
                        <a:t>2</a:t>
                      </a:r>
                      <a:endParaRPr lang="en-US" altLang="zh-CN" sz="2400" b="1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400">
                          <a:sym typeface="+mn-ea"/>
                        </a:rPr>
                        <a:t>0</a:t>
                      </a:r>
                      <a:endParaRPr 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400">
                          <a:sym typeface="+mn-ea"/>
                        </a:rPr>
                        <a:t>3</a:t>
                      </a:r>
                      <a:endParaRPr 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68262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/>
                        <a:t>z</a:t>
                      </a:r>
                      <a:endParaRPr lang="en-US" altLang="zh-CN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US" altLang="zh-CN" sz="2400" dirty="0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 b="1" dirty="0">
                          <a:sym typeface="+mn-ea"/>
                        </a:rPr>
                        <a:t>3</a:t>
                      </a:r>
                      <a:endParaRPr lang="zh-CN" altLang="en-US" sz="2400" b="1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 dirty="0">
                          <a:sym typeface="+mn-ea"/>
                        </a:rPr>
                        <a:t>0</a:t>
                      </a:r>
                      <a:endParaRPr lang="zh-CN" altLang="en-US" sz="24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文本框 18"/>
          <p:cNvSpPr txBox="1"/>
          <p:nvPr/>
        </p:nvSpPr>
        <p:spPr>
          <a:xfrm>
            <a:off x="5935980" y="109220"/>
            <a:ext cx="25057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x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维护的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DV</a:t>
            </a:r>
          </a:p>
        </p:txBody>
      </p:sp>
      <p:cxnSp>
        <p:nvCxnSpPr>
          <p:cNvPr id="20" name="直接箭头连接符 19"/>
          <p:cNvCxnSpPr>
            <a:stCxn id="15" idx="3"/>
            <a:endCxn id="18" idx="1"/>
          </p:cNvCxnSpPr>
          <p:nvPr/>
        </p:nvCxnSpPr>
        <p:spPr>
          <a:xfrm>
            <a:off x="3529965" y="1356360"/>
            <a:ext cx="1111250" cy="817245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3944" y="5757701"/>
            <a:ext cx="756608" cy="75660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424" y="4446682"/>
            <a:ext cx="756608" cy="756608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2906" y="4446682"/>
            <a:ext cx="756608" cy="756608"/>
          </a:xfrm>
          <a:prstGeom prst="rect">
            <a:avLst/>
          </a:prstGeom>
        </p:spPr>
      </p:pic>
      <p:cxnSp>
        <p:nvCxnSpPr>
          <p:cNvPr id="12" name="直线连接符 11"/>
          <p:cNvCxnSpPr/>
          <p:nvPr/>
        </p:nvCxnSpPr>
        <p:spPr>
          <a:xfrm>
            <a:off x="9619514" y="4824986"/>
            <a:ext cx="131042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直线连接符 12"/>
          <p:cNvCxnSpPr/>
          <p:nvPr/>
        </p:nvCxnSpPr>
        <p:spPr>
          <a:xfrm>
            <a:off x="9241210" y="5203290"/>
            <a:ext cx="642734" cy="93271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线连接符 13"/>
          <p:cNvCxnSpPr/>
          <p:nvPr/>
        </p:nvCxnSpPr>
        <p:spPr>
          <a:xfrm flipH="1">
            <a:off x="10640552" y="5203290"/>
            <a:ext cx="549176" cy="93271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9523782" y="6357349"/>
            <a:ext cx="3601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X</a:t>
            </a:r>
            <a:endParaRPr kumimoji="1" lang="zh-CN" altLang="en-US" sz="2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8441690" y="4793937"/>
            <a:ext cx="3601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Y</a:t>
            </a:r>
            <a:endParaRPr kumimoji="1" lang="zh-CN" altLang="en-US" sz="2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1558823" y="4646720"/>
            <a:ext cx="3601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Z</a:t>
            </a:r>
            <a:endParaRPr kumimoji="1" lang="zh-CN" altLang="en-US" sz="2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0771682" y="5469592"/>
            <a:ext cx="36016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2000" smtClean="0">
                <a:latin typeface="Microsoft YaHei" charset="-122"/>
                <a:ea typeface="Microsoft YaHei" charset="-122"/>
                <a:cs typeface="Microsoft YaHei" charset="-122"/>
              </a:rPr>
              <a:t>7</a:t>
            </a:r>
            <a:endParaRPr kumimoji="1" lang="zh-CN" altLang="en-US" sz="2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9950465" y="4640121"/>
            <a:ext cx="36016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3</a:t>
            </a:r>
            <a:endParaRPr kumimoji="1" lang="zh-CN" altLang="en-US" sz="2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9319198" y="5381538"/>
            <a:ext cx="36016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2</a:t>
            </a:r>
            <a:endParaRPr kumimoji="1" lang="zh-CN" altLang="en-US" sz="2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912208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123" y="546735"/>
            <a:ext cx="2442210" cy="176847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123" y="2432050"/>
            <a:ext cx="2447290" cy="172021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548" y="4431665"/>
            <a:ext cx="2505075" cy="1779270"/>
          </a:xfrm>
          <a:prstGeom prst="rect">
            <a:avLst/>
          </a:prstGeom>
        </p:spPr>
      </p:pic>
      <p:graphicFrame>
        <p:nvGraphicFramePr>
          <p:cNvPr id="18" name="表格 17"/>
          <p:cNvGraphicFramePr/>
          <p:nvPr>
            <p:extLst>
              <p:ext uri="{D42A27DB-BD31-4B8C-83A1-F6EECF244321}">
                <p14:modId xmlns:p14="http://schemas.microsoft.com/office/powerpoint/2010/main" val="1979907574"/>
              </p:ext>
            </p:extLst>
          </p:nvPr>
        </p:nvGraphicFramePr>
        <p:xfrm>
          <a:off x="3397885" y="502603"/>
          <a:ext cx="3798569" cy="144062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9308"/>
                <a:gridCol w="1131104"/>
                <a:gridCol w="903590"/>
                <a:gridCol w="1084567"/>
              </a:tblGrid>
              <a:tr h="334659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 dirty="0" smtClean="0"/>
                        <a:t>目的</a:t>
                      </a:r>
                      <a:endParaRPr lang="zh-CN" altLang="en-US" sz="16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dirty="0"/>
                        <a:t>x</a:t>
                      </a:r>
                      <a:r>
                        <a:rPr lang="zh-CN" altLang="en-US" sz="1600" dirty="0"/>
                        <a:t>的</a:t>
                      </a:r>
                      <a:r>
                        <a:rPr lang="en-US" altLang="zh-CN" sz="1600" dirty="0"/>
                        <a:t>DV</a:t>
                      </a:r>
                      <a:endParaRPr lang="en-US" altLang="zh-CN" sz="1600" dirty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dirty="0">
                          <a:sym typeface="+mn-ea"/>
                        </a:rPr>
                        <a:t>y</a:t>
                      </a:r>
                      <a:r>
                        <a:rPr lang="zh-CN" altLang="en-US" sz="1600" dirty="0">
                          <a:sym typeface="+mn-ea"/>
                        </a:rPr>
                        <a:t>的</a:t>
                      </a:r>
                      <a:r>
                        <a:rPr lang="en-US" altLang="zh-CN" sz="1600" dirty="0" smtClean="0">
                          <a:sym typeface="+mn-ea"/>
                        </a:rPr>
                        <a:t>DV</a:t>
                      </a:r>
                      <a:endParaRPr lang="en-US" altLang="zh-CN" sz="1600" dirty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dirty="0">
                          <a:sym typeface="+mn-ea"/>
                        </a:rPr>
                        <a:t>z</a:t>
                      </a:r>
                      <a:r>
                        <a:rPr lang="zh-CN" altLang="en-US" sz="1600" dirty="0">
                          <a:sym typeface="+mn-ea"/>
                        </a:rPr>
                        <a:t>的</a:t>
                      </a:r>
                      <a:r>
                        <a:rPr lang="en-US" altLang="zh-CN" sz="1600" dirty="0">
                          <a:sym typeface="+mn-ea"/>
                        </a:rPr>
                        <a:t>DV</a:t>
                      </a:r>
                      <a:endParaRPr lang="en-US" altLang="zh-CN" sz="1600" dirty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+mn-ea"/>
                      </a:endParaRPr>
                    </a:p>
                  </a:txBody>
                  <a:tcPr/>
                </a:tc>
              </a:tr>
              <a:tr h="368447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/>
                        <a:t>x</a:t>
                      </a:r>
                      <a:endParaRPr lang="en-US" altLang="zh-CN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/>
                        <a:t>0</a:t>
                      </a:r>
                      <a:endParaRPr lang="en-US" altLang="zh-CN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dirty="0"/>
                        <a:t>2</a:t>
                      </a:r>
                      <a:endParaRPr lang="en-US" altLang="zh-CN" sz="16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7</a:t>
                      </a:r>
                      <a:endParaRPr lang="en-US" altLang="zh-CN" sz="1600"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/>
                </a:tc>
              </a:tr>
              <a:tr h="368447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/>
                        <a:t>y</a:t>
                      </a:r>
                      <a:endParaRPr lang="en-US" altLang="zh-CN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/>
                        <a:t>2</a:t>
                      </a:r>
                      <a:endParaRPr lang="en-US" altLang="zh-CN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>
                          <a:sym typeface="+mn-ea"/>
                        </a:rPr>
                        <a:t>0</a:t>
                      </a:r>
                      <a:endParaRPr lang="en-US" sz="1600"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>
                          <a:sym typeface="+mn-ea"/>
                        </a:rPr>
                        <a:t>3</a:t>
                      </a:r>
                      <a:endParaRPr lang="en-US" sz="1600"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/>
                </a:tc>
              </a:tr>
              <a:tr h="368447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/>
                        <a:t>z</a:t>
                      </a:r>
                      <a:endParaRPr lang="en-US" altLang="zh-CN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US" altLang="zh-CN" sz="1600" dirty="0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3</a:t>
                      </a:r>
                      <a:endParaRPr lang="en-US" altLang="zh-CN" sz="1600"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dirty="0">
                          <a:sym typeface="+mn-ea"/>
                        </a:rPr>
                        <a:t>0</a:t>
                      </a:r>
                      <a:endParaRPr lang="en-US" altLang="zh-CN" sz="1600" dirty="0"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文本框 18"/>
          <p:cNvSpPr txBox="1"/>
          <p:nvPr/>
        </p:nvSpPr>
        <p:spPr>
          <a:xfrm>
            <a:off x="4011295" y="40958"/>
            <a:ext cx="16179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x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维护的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DV</a:t>
            </a:r>
          </a:p>
        </p:txBody>
      </p:sp>
      <p:cxnSp>
        <p:nvCxnSpPr>
          <p:cNvPr id="20" name="直接箭头连接符 19"/>
          <p:cNvCxnSpPr>
            <a:stCxn id="15" idx="3"/>
          </p:cNvCxnSpPr>
          <p:nvPr/>
        </p:nvCxnSpPr>
        <p:spPr>
          <a:xfrm>
            <a:off x="2787333" y="1431290"/>
            <a:ext cx="399415" cy="5715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表格 2"/>
          <p:cNvGraphicFramePr/>
          <p:nvPr>
            <p:extLst>
              <p:ext uri="{D42A27DB-BD31-4B8C-83A1-F6EECF244321}">
                <p14:modId xmlns:p14="http://schemas.microsoft.com/office/powerpoint/2010/main" val="455481630"/>
              </p:ext>
            </p:extLst>
          </p:nvPr>
        </p:nvGraphicFramePr>
        <p:xfrm>
          <a:off x="3397885" y="2561272"/>
          <a:ext cx="3798569" cy="14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9308"/>
                <a:gridCol w="1131104"/>
                <a:gridCol w="903590"/>
                <a:gridCol w="1084567"/>
              </a:tblGrid>
              <a:tr h="348354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/>
                        <a:t>目的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/>
                        <a:t>x</a:t>
                      </a:r>
                      <a:r>
                        <a:rPr lang="zh-CN" altLang="en-US" sz="1600"/>
                        <a:t>的</a:t>
                      </a:r>
                      <a:r>
                        <a:rPr lang="en-US" altLang="zh-CN" sz="1600"/>
                        <a:t>DV</a:t>
                      </a:r>
                      <a:endParaRPr lang="en-US" altLang="zh-CN" sz="16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dirty="0">
                          <a:sym typeface="+mn-ea"/>
                        </a:rPr>
                        <a:t>y</a:t>
                      </a:r>
                      <a:r>
                        <a:rPr lang="zh-CN" altLang="en-US" sz="1600" dirty="0">
                          <a:sym typeface="+mn-ea"/>
                        </a:rPr>
                        <a:t>的</a:t>
                      </a:r>
                      <a:r>
                        <a:rPr lang="en-US" altLang="zh-CN" sz="1600" dirty="0" smtClean="0">
                          <a:sym typeface="+mn-ea"/>
                        </a:rPr>
                        <a:t>DV</a:t>
                      </a:r>
                      <a:endParaRPr lang="en-US" altLang="zh-CN" sz="1600" dirty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z</a:t>
                      </a:r>
                      <a:r>
                        <a:rPr lang="zh-CN" altLang="en-US" sz="1600">
                          <a:sym typeface="+mn-ea"/>
                        </a:rPr>
                        <a:t>的</a:t>
                      </a:r>
                      <a:r>
                        <a:rPr lang="en-US" altLang="zh-CN" sz="1600">
                          <a:sym typeface="+mn-ea"/>
                        </a:rPr>
                        <a:t>DV</a:t>
                      </a:r>
                      <a:endParaRPr lang="en-US" altLang="zh-CN" sz="16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+mn-ea"/>
                      </a:endParaRPr>
                    </a:p>
                  </a:txBody>
                  <a:tcPr/>
                </a:tc>
              </a:tr>
              <a:tr h="363882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/>
                        <a:t>x</a:t>
                      </a:r>
                      <a:endParaRPr lang="en-US" altLang="zh-CN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/>
                        <a:t>0</a:t>
                      </a:r>
                      <a:endParaRPr lang="en-US" altLang="zh-CN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/>
                        <a:t>2</a:t>
                      </a:r>
                      <a:endParaRPr lang="en-US" altLang="zh-CN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dirty="0">
                          <a:sym typeface="+mn-ea"/>
                        </a:rPr>
                        <a:t>7</a:t>
                      </a:r>
                      <a:endParaRPr lang="en-US" altLang="zh-CN" sz="1600" dirty="0"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/>
                </a:tc>
              </a:tr>
              <a:tr h="363882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/>
                        <a:t>y</a:t>
                      </a:r>
                      <a:endParaRPr lang="en-US" altLang="zh-CN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/>
                        <a:t>2</a:t>
                      </a:r>
                      <a:endParaRPr lang="en-US" altLang="zh-CN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 dirty="0">
                          <a:sym typeface="+mn-ea"/>
                        </a:rPr>
                        <a:t>0</a:t>
                      </a:r>
                      <a:endParaRPr lang="en-US" sz="1600" dirty="0"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>
                          <a:sym typeface="+mn-ea"/>
                        </a:rPr>
                        <a:t>3</a:t>
                      </a:r>
                      <a:endParaRPr lang="en-US" sz="1600"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/>
                </a:tc>
              </a:tr>
              <a:tr h="363882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/>
                        <a:t>z</a:t>
                      </a:r>
                      <a:endParaRPr lang="en-US" altLang="zh-CN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/>
                        <a:t>7</a:t>
                      </a:r>
                      <a:endParaRPr lang="en-US" altLang="zh-CN" sz="160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3</a:t>
                      </a:r>
                      <a:endParaRPr lang="en-US" altLang="zh-CN" sz="1600"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dirty="0">
                          <a:sym typeface="+mn-ea"/>
                        </a:rPr>
                        <a:t>0</a:t>
                      </a:r>
                      <a:endParaRPr lang="en-US" altLang="zh-CN" sz="1600" dirty="0"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4011295" y="2126481"/>
            <a:ext cx="16179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y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维护的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DV</a:t>
            </a:r>
          </a:p>
        </p:txBody>
      </p:sp>
      <p:graphicFrame>
        <p:nvGraphicFramePr>
          <p:cNvPr id="5" name="表格 4"/>
          <p:cNvGraphicFramePr/>
          <p:nvPr>
            <p:extLst>
              <p:ext uri="{D42A27DB-BD31-4B8C-83A1-F6EECF244321}">
                <p14:modId xmlns:p14="http://schemas.microsoft.com/office/powerpoint/2010/main" val="1047485953"/>
              </p:ext>
            </p:extLst>
          </p:nvPr>
        </p:nvGraphicFramePr>
        <p:xfrm>
          <a:off x="3398520" y="4767897"/>
          <a:ext cx="3798569" cy="14399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9308"/>
                <a:gridCol w="1131104"/>
                <a:gridCol w="903590"/>
                <a:gridCol w="1084567"/>
              </a:tblGrid>
              <a:tr h="3749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/>
                        <a:t>目的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dirty="0"/>
                        <a:t>x</a:t>
                      </a:r>
                      <a:r>
                        <a:rPr lang="zh-CN" altLang="en-US" sz="1600" dirty="0"/>
                        <a:t>的</a:t>
                      </a:r>
                      <a:r>
                        <a:rPr lang="en-US" altLang="zh-CN" sz="1600" dirty="0"/>
                        <a:t>DV</a:t>
                      </a:r>
                      <a:endParaRPr lang="en-US" altLang="zh-CN" sz="1600" dirty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dirty="0">
                          <a:sym typeface="+mn-ea"/>
                        </a:rPr>
                        <a:t>y</a:t>
                      </a:r>
                      <a:r>
                        <a:rPr lang="zh-CN" altLang="en-US" sz="1600" dirty="0">
                          <a:sym typeface="+mn-ea"/>
                        </a:rPr>
                        <a:t>的</a:t>
                      </a:r>
                      <a:r>
                        <a:rPr lang="en-US" altLang="zh-CN" sz="1600" dirty="0" smtClean="0">
                          <a:sym typeface="+mn-ea"/>
                        </a:rPr>
                        <a:t>DV</a:t>
                      </a:r>
                      <a:endParaRPr lang="en-US" altLang="zh-CN" sz="1600" dirty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dirty="0">
                          <a:sym typeface="+mn-ea"/>
                        </a:rPr>
                        <a:t>z</a:t>
                      </a:r>
                      <a:r>
                        <a:rPr lang="zh-CN" altLang="en-US" sz="1600" dirty="0">
                          <a:sym typeface="+mn-ea"/>
                        </a:rPr>
                        <a:t>的</a:t>
                      </a:r>
                      <a:r>
                        <a:rPr lang="en-US" altLang="zh-CN" sz="1600" dirty="0">
                          <a:sym typeface="+mn-ea"/>
                        </a:rPr>
                        <a:t>DV</a:t>
                      </a:r>
                      <a:endParaRPr lang="en-US" altLang="zh-CN" sz="1600" dirty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+mn-ea"/>
                      </a:endParaRPr>
                    </a:p>
                  </a:txBody>
                  <a:tcPr/>
                </a:tc>
              </a:tr>
              <a:tr h="355008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/>
                        <a:t>x</a:t>
                      </a:r>
                      <a:endParaRPr lang="en-US" altLang="zh-CN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dirty="0"/>
                        <a:t>0</a:t>
                      </a:r>
                      <a:endParaRPr lang="en-US" altLang="zh-CN" sz="16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/>
                        <a:t>2</a:t>
                      </a:r>
                      <a:endParaRPr lang="en-US" altLang="zh-CN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dirty="0">
                          <a:solidFill>
                            <a:srgbClr val="FF0000"/>
                          </a:solidFill>
                          <a:sym typeface="+mn-ea"/>
                        </a:rPr>
                        <a:t>5</a:t>
                      </a:r>
                      <a:endParaRPr lang="en-US" altLang="zh-CN" sz="1600" dirty="0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/>
                </a:tc>
              </a:tr>
              <a:tr h="355008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/>
                        <a:t>y</a:t>
                      </a:r>
                      <a:endParaRPr lang="en-US" altLang="zh-CN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/>
                        <a:t>2</a:t>
                      </a:r>
                      <a:endParaRPr lang="en-US" altLang="zh-CN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>
                          <a:sym typeface="+mn-ea"/>
                        </a:rPr>
                        <a:t>0</a:t>
                      </a:r>
                      <a:endParaRPr lang="en-US" sz="1600"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>
                          <a:sym typeface="+mn-ea"/>
                        </a:rPr>
                        <a:t>3</a:t>
                      </a:r>
                      <a:endParaRPr lang="en-US" sz="1600"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/>
                </a:tc>
              </a:tr>
              <a:tr h="355008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/>
                        <a:t>z</a:t>
                      </a:r>
                      <a:endParaRPr lang="en-US" altLang="zh-CN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/>
                        <a:t>7</a:t>
                      </a:r>
                      <a:endParaRPr lang="en-US" altLang="zh-CN" sz="160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3</a:t>
                      </a:r>
                      <a:endParaRPr lang="en-US" altLang="zh-CN" sz="1600"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dirty="0">
                          <a:sym typeface="+mn-ea"/>
                        </a:rPr>
                        <a:t>0</a:t>
                      </a:r>
                      <a:endParaRPr lang="en-US" altLang="zh-CN" sz="1600" dirty="0"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4011930" y="4306252"/>
            <a:ext cx="16173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z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维护的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DV</a:t>
            </a:r>
          </a:p>
        </p:txBody>
      </p:sp>
      <p:cxnSp>
        <p:nvCxnSpPr>
          <p:cNvPr id="31" name="直接箭头连接符 30"/>
          <p:cNvCxnSpPr/>
          <p:nvPr/>
        </p:nvCxnSpPr>
        <p:spPr>
          <a:xfrm>
            <a:off x="2850833" y="3535680"/>
            <a:ext cx="399415" cy="5715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2866073" y="5491480"/>
            <a:ext cx="399415" cy="5715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7343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123" y="546735"/>
            <a:ext cx="2442210" cy="176847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123" y="2432050"/>
            <a:ext cx="2447290" cy="172021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548" y="4431665"/>
            <a:ext cx="2505075" cy="1779270"/>
          </a:xfrm>
          <a:prstGeom prst="rect">
            <a:avLst/>
          </a:prstGeom>
        </p:spPr>
      </p:pic>
      <p:graphicFrame>
        <p:nvGraphicFramePr>
          <p:cNvPr id="18" name="表格 17"/>
          <p:cNvGraphicFramePr/>
          <p:nvPr>
            <p:extLst>
              <p:ext uri="{D42A27DB-BD31-4B8C-83A1-F6EECF244321}">
                <p14:modId xmlns:p14="http://schemas.microsoft.com/office/powerpoint/2010/main" val="1979907574"/>
              </p:ext>
            </p:extLst>
          </p:nvPr>
        </p:nvGraphicFramePr>
        <p:xfrm>
          <a:off x="3397885" y="502603"/>
          <a:ext cx="3798569" cy="144062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9308"/>
                <a:gridCol w="1131104"/>
                <a:gridCol w="903590"/>
                <a:gridCol w="1084567"/>
              </a:tblGrid>
              <a:tr h="334659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 dirty="0" smtClean="0"/>
                        <a:t>目的</a:t>
                      </a:r>
                      <a:endParaRPr lang="zh-CN" altLang="en-US" sz="16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dirty="0"/>
                        <a:t>x</a:t>
                      </a:r>
                      <a:r>
                        <a:rPr lang="zh-CN" altLang="en-US" sz="1600" dirty="0"/>
                        <a:t>的</a:t>
                      </a:r>
                      <a:r>
                        <a:rPr lang="en-US" altLang="zh-CN" sz="1600" dirty="0"/>
                        <a:t>DV</a:t>
                      </a:r>
                      <a:endParaRPr lang="en-US" altLang="zh-CN" sz="1600" dirty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dirty="0">
                          <a:sym typeface="+mn-ea"/>
                        </a:rPr>
                        <a:t>y</a:t>
                      </a:r>
                      <a:r>
                        <a:rPr lang="zh-CN" altLang="en-US" sz="1600" dirty="0">
                          <a:sym typeface="+mn-ea"/>
                        </a:rPr>
                        <a:t>的</a:t>
                      </a:r>
                      <a:r>
                        <a:rPr lang="en-US" altLang="zh-CN" sz="1600" dirty="0" smtClean="0">
                          <a:sym typeface="+mn-ea"/>
                        </a:rPr>
                        <a:t>DV</a:t>
                      </a:r>
                      <a:endParaRPr lang="en-US" altLang="zh-CN" sz="1600" dirty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dirty="0">
                          <a:sym typeface="+mn-ea"/>
                        </a:rPr>
                        <a:t>z</a:t>
                      </a:r>
                      <a:r>
                        <a:rPr lang="zh-CN" altLang="en-US" sz="1600" dirty="0">
                          <a:sym typeface="+mn-ea"/>
                        </a:rPr>
                        <a:t>的</a:t>
                      </a:r>
                      <a:r>
                        <a:rPr lang="en-US" altLang="zh-CN" sz="1600" dirty="0">
                          <a:sym typeface="+mn-ea"/>
                        </a:rPr>
                        <a:t>DV</a:t>
                      </a:r>
                      <a:endParaRPr lang="en-US" altLang="zh-CN" sz="1600" dirty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+mn-ea"/>
                      </a:endParaRPr>
                    </a:p>
                  </a:txBody>
                  <a:tcPr/>
                </a:tc>
              </a:tr>
              <a:tr h="368447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/>
                        <a:t>x</a:t>
                      </a:r>
                      <a:endParaRPr lang="en-US" altLang="zh-CN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/>
                        <a:t>0</a:t>
                      </a:r>
                      <a:endParaRPr lang="en-US" altLang="zh-CN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dirty="0"/>
                        <a:t>2</a:t>
                      </a:r>
                      <a:endParaRPr lang="en-US" altLang="zh-CN" sz="16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7</a:t>
                      </a:r>
                      <a:endParaRPr lang="en-US" altLang="zh-CN" sz="1600"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/>
                </a:tc>
              </a:tr>
              <a:tr h="368447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/>
                        <a:t>y</a:t>
                      </a:r>
                      <a:endParaRPr lang="en-US" altLang="zh-CN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/>
                        <a:t>2</a:t>
                      </a:r>
                      <a:endParaRPr lang="en-US" altLang="zh-CN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>
                          <a:sym typeface="+mn-ea"/>
                        </a:rPr>
                        <a:t>0</a:t>
                      </a:r>
                      <a:endParaRPr lang="en-US" sz="1600"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>
                          <a:sym typeface="+mn-ea"/>
                        </a:rPr>
                        <a:t>3</a:t>
                      </a:r>
                      <a:endParaRPr lang="en-US" sz="1600"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/>
                </a:tc>
              </a:tr>
              <a:tr h="368447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/>
                        <a:t>z</a:t>
                      </a:r>
                      <a:endParaRPr lang="en-US" altLang="zh-CN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US" altLang="zh-CN" sz="1600" dirty="0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3</a:t>
                      </a:r>
                      <a:endParaRPr lang="en-US" altLang="zh-CN" sz="1600"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dirty="0">
                          <a:sym typeface="+mn-ea"/>
                        </a:rPr>
                        <a:t>0</a:t>
                      </a:r>
                      <a:endParaRPr lang="en-US" altLang="zh-CN" sz="1600" dirty="0"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文本框 18"/>
          <p:cNvSpPr txBox="1"/>
          <p:nvPr/>
        </p:nvSpPr>
        <p:spPr>
          <a:xfrm>
            <a:off x="4011295" y="40958"/>
            <a:ext cx="16179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x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维护的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DV</a:t>
            </a:r>
          </a:p>
        </p:txBody>
      </p:sp>
      <p:cxnSp>
        <p:nvCxnSpPr>
          <p:cNvPr id="20" name="直接箭头连接符 19"/>
          <p:cNvCxnSpPr>
            <a:stCxn id="15" idx="3"/>
          </p:cNvCxnSpPr>
          <p:nvPr/>
        </p:nvCxnSpPr>
        <p:spPr>
          <a:xfrm>
            <a:off x="2787333" y="1431290"/>
            <a:ext cx="399415" cy="5715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表格 2"/>
          <p:cNvGraphicFramePr/>
          <p:nvPr>
            <p:extLst>
              <p:ext uri="{D42A27DB-BD31-4B8C-83A1-F6EECF244321}">
                <p14:modId xmlns:p14="http://schemas.microsoft.com/office/powerpoint/2010/main" val="455481630"/>
              </p:ext>
            </p:extLst>
          </p:nvPr>
        </p:nvGraphicFramePr>
        <p:xfrm>
          <a:off x="3397885" y="2561272"/>
          <a:ext cx="3798569" cy="14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9308"/>
                <a:gridCol w="1131104"/>
                <a:gridCol w="903590"/>
                <a:gridCol w="1084567"/>
              </a:tblGrid>
              <a:tr h="348354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/>
                        <a:t>目的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/>
                        <a:t>x</a:t>
                      </a:r>
                      <a:r>
                        <a:rPr lang="zh-CN" altLang="en-US" sz="1600"/>
                        <a:t>的</a:t>
                      </a:r>
                      <a:r>
                        <a:rPr lang="en-US" altLang="zh-CN" sz="1600"/>
                        <a:t>DV</a:t>
                      </a:r>
                      <a:endParaRPr lang="en-US" altLang="zh-CN" sz="16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dirty="0">
                          <a:sym typeface="+mn-ea"/>
                        </a:rPr>
                        <a:t>y</a:t>
                      </a:r>
                      <a:r>
                        <a:rPr lang="zh-CN" altLang="en-US" sz="1600" dirty="0">
                          <a:sym typeface="+mn-ea"/>
                        </a:rPr>
                        <a:t>的</a:t>
                      </a:r>
                      <a:r>
                        <a:rPr lang="en-US" altLang="zh-CN" sz="1600" dirty="0" smtClean="0">
                          <a:sym typeface="+mn-ea"/>
                        </a:rPr>
                        <a:t>DV</a:t>
                      </a:r>
                      <a:endParaRPr lang="en-US" altLang="zh-CN" sz="1600" dirty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z</a:t>
                      </a:r>
                      <a:r>
                        <a:rPr lang="zh-CN" altLang="en-US" sz="1600">
                          <a:sym typeface="+mn-ea"/>
                        </a:rPr>
                        <a:t>的</a:t>
                      </a:r>
                      <a:r>
                        <a:rPr lang="en-US" altLang="zh-CN" sz="1600">
                          <a:sym typeface="+mn-ea"/>
                        </a:rPr>
                        <a:t>DV</a:t>
                      </a:r>
                      <a:endParaRPr lang="en-US" altLang="zh-CN" sz="16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+mn-ea"/>
                      </a:endParaRPr>
                    </a:p>
                  </a:txBody>
                  <a:tcPr/>
                </a:tc>
              </a:tr>
              <a:tr h="363882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/>
                        <a:t>x</a:t>
                      </a:r>
                      <a:endParaRPr lang="en-US" altLang="zh-CN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/>
                        <a:t>0</a:t>
                      </a:r>
                      <a:endParaRPr lang="en-US" altLang="zh-CN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/>
                        <a:t>2</a:t>
                      </a:r>
                      <a:endParaRPr lang="en-US" altLang="zh-CN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dirty="0">
                          <a:sym typeface="+mn-ea"/>
                        </a:rPr>
                        <a:t>7</a:t>
                      </a:r>
                      <a:endParaRPr lang="en-US" altLang="zh-CN" sz="1600" dirty="0"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/>
                </a:tc>
              </a:tr>
              <a:tr h="363882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/>
                        <a:t>y</a:t>
                      </a:r>
                      <a:endParaRPr lang="en-US" altLang="zh-CN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/>
                        <a:t>2</a:t>
                      </a:r>
                      <a:endParaRPr lang="en-US" altLang="zh-CN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 dirty="0">
                          <a:sym typeface="+mn-ea"/>
                        </a:rPr>
                        <a:t>0</a:t>
                      </a:r>
                      <a:endParaRPr lang="en-US" sz="1600" dirty="0"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>
                          <a:sym typeface="+mn-ea"/>
                        </a:rPr>
                        <a:t>3</a:t>
                      </a:r>
                      <a:endParaRPr lang="en-US" sz="1600"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/>
                </a:tc>
              </a:tr>
              <a:tr h="363882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/>
                        <a:t>z</a:t>
                      </a:r>
                      <a:endParaRPr lang="en-US" altLang="zh-CN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/>
                        <a:t>7</a:t>
                      </a:r>
                      <a:endParaRPr lang="en-US" altLang="zh-CN" sz="160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3</a:t>
                      </a:r>
                      <a:endParaRPr lang="en-US" altLang="zh-CN" sz="1600"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dirty="0">
                          <a:sym typeface="+mn-ea"/>
                        </a:rPr>
                        <a:t>0</a:t>
                      </a:r>
                      <a:endParaRPr lang="en-US" altLang="zh-CN" sz="1600" dirty="0"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4011295" y="2126481"/>
            <a:ext cx="16179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y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维护的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DV</a:t>
            </a:r>
          </a:p>
        </p:txBody>
      </p:sp>
      <p:graphicFrame>
        <p:nvGraphicFramePr>
          <p:cNvPr id="5" name="表格 4"/>
          <p:cNvGraphicFramePr/>
          <p:nvPr>
            <p:extLst>
              <p:ext uri="{D42A27DB-BD31-4B8C-83A1-F6EECF244321}">
                <p14:modId xmlns:p14="http://schemas.microsoft.com/office/powerpoint/2010/main" val="1047485953"/>
              </p:ext>
            </p:extLst>
          </p:nvPr>
        </p:nvGraphicFramePr>
        <p:xfrm>
          <a:off x="3398520" y="4767897"/>
          <a:ext cx="3798569" cy="14399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9308"/>
                <a:gridCol w="1131104"/>
                <a:gridCol w="903590"/>
                <a:gridCol w="1084567"/>
              </a:tblGrid>
              <a:tr h="3749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/>
                        <a:t>目的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dirty="0"/>
                        <a:t>x</a:t>
                      </a:r>
                      <a:r>
                        <a:rPr lang="zh-CN" altLang="en-US" sz="1600" dirty="0"/>
                        <a:t>的</a:t>
                      </a:r>
                      <a:r>
                        <a:rPr lang="en-US" altLang="zh-CN" sz="1600" dirty="0"/>
                        <a:t>DV</a:t>
                      </a:r>
                      <a:endParaRPr lang="en-US" altLang="zh-CN" sz="1600" dirty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dirty="0">
                          <a:sym typeface="+mn-ea"/>
                        </a:rPr>
                        <a:t>y</a:t>
                      </a:r>
                      <a:r>
                        <a:rPr lang="zh-CN" altLang="en-US" sz="1600" dirty="0">
                          <a:sym typeface="+mn-ea"/>
                        </a:rPr>
                        <a:t>的</a:t>
                      </a:r>
                      <a:r>
                        <a:rPr lang="en-US" altLang="zh-CN" sz="1600" dirty="0" smtClean="0">
                          <a:sym typeface="+mn-ea"/>
                        </a:rPr>
                        <a:t>DV</a:t>
                      </a:r>
                      <a:endParaRPr lang="en-US" altLang="zh-CN" sz="1600" dirty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dirty="0">
                          <a:sym typeface="+mn-ea"/>
                        </a:rPr>
                        <a:t>z</a:t>
                      </a:r>
                      <a:r>
                        <a:rPr lang="zh-CN" altLang="en-US" sz="1600" dirty="0">
                          <a:sym typeface="+mn-ea"/>
                        </a:rPr>
                        <a:t>的</a:t>
                      </a:r>
                      <a:r>
                        <a:rPr lang="en-US" altLang="zh-CN" sz="1600" dirty="0">
                          <a:sym typeface="+mn-ea"/>
                        </a:rPr>
                        <a:t>DV</a:t>
                      </a:r>
                      <a:endParaRPr lang="en-US" altLang="zh-CN" sz="1600" dirty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+mn-ea"/>
                      </a:endParaRPr>
                    </a:p>
                  </a:txBody>
                  <a:tcPr/>
                </a:tc>
              </a:tr>
              <a:tr h="355008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/>
                        <a:t>x</a:t>
                      </a:r>
                      <a:endParaRPr lang="en-US" altLang="zh-CN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dirty="0"/>
                        <a:t>0</a:t>
                      </a:r>
                      <a:endParaRPr lang="en-US" altLang="zh-CN" sz="16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/>
                        <a:t>2</a:t>
                      </a:r>
                      <a:endParaRPr lang="en-US" altLang="zh-CN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dirty="0">
                          <a:solidFill>
                            <a:srgbClr val="FF0000"/>
                          </a:solidFill>
                          <a:sym typeface="+mn-ea"/>
                        </a:rPr>
                        <a:t>5</a:t>
                      </a:r>
                      <a:endParaRPr lang="en-US" altLang="zh-CN" sz="1600" dirty="0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/>
                </a:tc>
              </a:tr>
              <a:tr h="355008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/>
                        <a:t>y</a:t>
                      </a:r>
                      <a:endParaRPr lang="en-US" altLang="zh-CN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/>
                        <a:t>2</a:t>
                      </a:r>
                      <a:endParaRPr lang="en-US" altLang="zh-CN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>
                          <a:sym typeface="+mn-ea"/>
                        </a:rPr>
                        <a:t>0</a:t>
                      </a:r>
                      <a:endParaRPr lang="en-US" sz="1600"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>
                          <a:sym typeface="+mn-ea"/>
                        </a:rPr>
                        <a:t>3</a:t>
                      </a:r>
                      <a:endParaRPr lang="en-US" sz="1600"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/>
                </a:tc>
              </a:tr>
              <a:tr h="355008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/>
                        <a:t>z</a:t>
                      </a:r>
                      <a:endParaRPr lang="en-US" altLang="zh-CN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/>
                        <a:t>7</a:t>
                      </a:r>
                      <a:endParaRPr lang="en-US" altLang="zh-CN" sz="160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3</a:t>
                      </a:r>
                      <a:endParaRPr lang="en-US" altLang="zh-CN" sz="1600"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dirty="0">
                          <a:sym typeface="+mn-ea"/>
                        </a:rPr>
                        <a:t>0</a:t>
                      </a:r>
                      <a:endParaRPr lang="en-US" altLang="zh-CN" sz="1600" dirty="0"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4011930" y="4306252"/>
            <a:ext cx="16173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z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维护的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DV</a:t>
            </a:r>
          </a:p>
        </p:txBody>
      </p:sp>
      <p:cxnSp>
        <p:nvCxnSpPr>
          <p:cNvPr id="31" name="直接箭头连接符 30"/>
          <p:cNvCxnSpPr/>
          <p:nvPr/>
        </p:nvCxnSpPr>
        <p:spPr>
          <a:xfrm>
            <a:off x="2850833" y="3535680"/>
            <a:ext cx="399415" cy="5715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2866073" y="5491480"/>
            <a:ext cx="399415" cy="5715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表格 41"/>
          <p:cNvGraphicFramePr/>
          <p:nvPr>
            <p:extLst>
              <p:ext uri="{D42A27DB-BD31-4B8C-83A1-F6EECF244321}">
                <p14:modId xmlns:p14="http://schemas.microsoft.com/office/powerpoint/2010/main" val="1022413894"/>
              </p:ext>
            </p:extLst>
          </p:nvPr>
        </p:nvGraphicFramePr>
        <p:xfrm>
          <a:off x="7573645" y="481013"/>
          <a:ext cx="3798569" cy="144062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9308"/>
                <a:gridCol w="1131104"/>
                <a:gridCol w="903590"/>
                <a:gridCol w="1084567"/>
              </a:tblGrid>
              <a:tr h="334659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r>
                        <a:rPr lang="zh-CN" altLang="en-US" sz="1600" kern="1200" dirty="0"/>
                        <a:t>目的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r>
                        <a:rPr lang="en-US" altLang="zh-CN" sz="1600" kern="1200" dirty="0"/>
                        <a:t>x</a:t>
                      </a:r>
                      <a:r>
                        <a:rPr lang="zh-CN" altLang="en-US" sz="1600" kern="1200" dirty="0"/>
                        <a:t>的</a:t>
                      </a:r>
                      <a:r>
                        <a:rPr lang="en-US" altLang="zh-CN" sz="1600" kern="1200" dirty="0"/>
                        <a:t>DV</a:t>
                      </a:r>
                      <a:endParaRPr lang="en-US" altLang="zh-CN" sz="1600" b="1" kern="1200" dirty="0">
                        <a:solidFill>
                          <a:schemeClr val="lt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dirty="0">
                          <a:sym typeface="+mn-ea"/>
                        </a:rPr>
                        <a:t>y</a:t>
                      </a:r>
                      <a:r>
                        <a:rPr lang="zh-CN" altLang="en-US" sz="1600" dirty="0">
                          <a:sym typeface="+mn-ea"/>
                        </a:rPr>
                        <a:t>的</a:t>
                      </a:r>
                      <a:r>
                        <a:rPr lang="en-US" altLang="zh-CN" sz="1600" dirty="0" smtClean="0">
                          <a:sym typeface="+mn-ea"/>
                        </a:rPr>
                        <a:t>DV</a:t>
                      </a:r>
                      <a:endParaRPr lang="en-US" altLang="zh-CN" sz="1600" dirty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dirty="0">
                          <a:sym typeface="+mn-ea"/>
                        </a:rPr>
                        <a:t>z</a:t>
                      </a:r>
                      <a:r>
                        <a:rPr lang="zh-CN" altLang="en-US" sz="1600" dirty="0">
                          <a:sym typeface="+mn-ea"/>
                        </a:rPr>
                        <a:t>的</a:t>
                      </a:r>
                      <a:r>
                        <a:rPr lang="en-US" altLang="zh-CN" sz="1600" dirty="0">
                          <a:sym typeface="+mn-ea"/>
                        </a:rPr>
                        <a:t>DV</a:t>
                      </a:r>
                      <a:endParaRPr lang="en-US" altLang="zh-CN" sz="1600" dirty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+mn-ea"/>
                      </a:endParaRPr>
                    </a:p>
                  </a:txBody>
                  <a:tcPr/>
                </a:tc>
              </a:tr>
              <a:tr h="368447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/>
                        <a:t>x</a:t>
                      </a:r>
                      <a:endParaRPr lang="en-US" altLang="zh-CN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dirty="0"/>
                        <a:t>0</a:t>
                      </a:r>
                      <a:endParaRPr lang="en-US" altLang="zh-CN" sz="16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dirty="0"/>
                        <a:t>2</a:t>
                      </a:r>
                      <a:endParaRPr lang="en-US" altLang="zh-CN" sz="16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5</a:t>
                      </a:r>
                      <a:endParaRPr lang="en-US" altLang="zh-CN" sz="1600"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/>
                </a:tc>
              </a:tr>
              <a:tr h="368447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/>
                        <a:t>y</a:t>
                      </a:r>
                      <a:endParaRPr lang="en-US" altLang="zh-CN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/>
                        <a:t>2</a:t>
                      </a:r>
                      <a:endParaRPr lang="en-US" altLang="zh-CN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>
                          <a:sym typeface="+mn-ea"/>
                        </a:rPr>
                        <a:t>0</a:t>
                      </a:r>
                      <a:endParaRPr lang="en-US" sz="1600"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>
                          <a:sym typeface="+mn-ea"/>
                        </a:rPr>
                        <a:t>3</a:t>
                      </a:r>
                      <a:endParaRPr lang="en-US" sz="1600"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/>
                </a:tc>
              </a:tr>
              <a:tr h="368447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/>
                        <a:t>z</a:t>
                      </a:r>
                      <a:endParaRPr lang="en-US" altLang="zh-CN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/>
                        <a:t>5</a:t>
                      </a:r>
                      <a:endParaRPr lang="en-US" altLang="zh-CN" sz="160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3</a:t>
                      </a:r>
                      <a:endParaRPr lang="en-US" altLang="zh-CN" sz="1600"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dirty="0">
                          <a:sym typeface="+mn-ea"/>
                        </a:rPr>
                        <a:t>0</a:t>
                      </a:r>
                      <a:endParaRPr lang="en-US" altLang="zh-CN" sz="1600" dirty="0"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3" name="文本框 42"/>
          <p:cNvSpPr txBox="1"/>
          <p:nvPr/>
        </p:nvSpPr>
        <p:spPr>
          <a:xfrm>
            <a:off x="8187690" y="40958"/>
            <a:ext cx="1599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x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维护的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DV</a:t>
            </a:r>
          </a:p>
        </p:txBody>
      </p:sp>
      <p:cxnSp>
        <p:nvCxnSpPr>
          <p:cNvPr id="44" name="直接箭头连接符 43"/>
          <p:cNvCxnSpPr/>
          <p:nvPr/>
        </p:nvCxnSpPr>
        <p:spPr>
          <a:xfrm>
            <a:off x="7207883" y="1430972"/>
            <a:ext cx="399415" cy="5715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表格 44"/>
          <p:cNvGraphicFramePr/>
          <p:nvPr>
            <p:extLst>
              <p:ext uri="{D42A27DB-BD31-4B8C-83A1-F6EECF244321}">
                <p14:modId xmlns:p14="http://schemas.microsoft.com/office/powerpoint/2010/main" val="1231260305"/>
              </p:ext>
            </p:extLst>
          </p:nvPr>
        </p:nvGraphicFramePr>
        <p:xfrm>
          <a:off x="7573645" y="2580777"/>
          <a:ext cx="3798569" cy="14400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9308"/>
                <a:gridCol w="1131104"/>
                <a:gridCol w="903590"/>
                <a:gridCol w="1084567"/>
              </a:tblGrid>
              <a:tr h="384598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/>
                        <a:t>目的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/>
                        <a:t>x</a:t>
                      </a:r>
                      <a:r>
                        <a:rPr lang="zh-CN" altLang="en-US" sz="1600"/>
                        <a:t>的</a:t>
                      </a:r>
                      <a:r>
                        <a:rPr lang="en-US" altLang="zh-CN" sz="1600"/>
                        <a:t>DV</a:t>
                      </a:r>
                      <a:endParaRPr lang="en-US" altLang="zh-CN" sz="16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dirty="0">
                          <a:sym typeface="+mn-ea"/>
                        </a:rPr>
                        <a:t>y</a:t>
                      </a:r>
                      <a:r>
                        <a:rPr lang="zh-CN" altLang="en-US" sz="1600" dirty="0">
                          <a:sym typeface="+mn-ea"/>
                        </a:rPr>
                        <a:t>的</a:t>
                      </a:r>
                      <a:r>
                        <a:rPr lang="en-US" altLang="zh-CN" sz="1600" dirty="0" smtClean="0">
                          <a:sym typeface="+mn-ea"/>
                        </a:rPr>
                        <a:t>DV</a:t>
                      </a:r>
                      <a:endParaRPr lang="en-US" altLang="zh-CN" sz="1600" dirty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z</a:t>
                      </a:r>
                      <a:r>
                        <a:rPr lang="zh-CN" altLang="en-US" sz="1600">
                          <a:sym typeface="+mn-ea"/>
                        </a:rPr>
                        <a:t>的</a:t>
                      </a:r>
                      <a:r>
                        <a:rPr lang="en-US" altLang="zh-CN" sz="1600">
                          <a:sym typeface="+mn-ea"/>
                        </a:rPr>
                        <a:t>DV</a:t>
                      </a:r>
                      <a:endParaRPr lang="en-US" altLang="zh-CN" sz="16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+mn-ea"/>
                      </a:endParaRPr>
                    </a:p>
                  </a:txBody>
                  <a:tcPr/>
                </a:tc>
              </a:tr>
              <a:tr h="351801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/>
                        <a:t>x</a:t>
                      </a:r>
                      <a:endParaRPr lang="en-US" altLang="zh-CN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/>
                        <a:t>0</a:t>
                      </a:r>
                      <a:endParaRPr lang="en-US" altLang="zh-CN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/>
                        <a:t>2</a:t>
                      </a:r>
                      <a:endParaRPr lang="en-US" altLang="zh-CN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5</a:t>
                      </a:r>
                      <a:endParaRPr lang="en-US" altLang="zh-CN" sz="1600"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/>
                </a:tc>
              </a:tr>
              <a:tr h="351801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/>
                        <a:t>y</a:t>
                      </a:r>
                      <a:endParaRPr lang="en-US" altLang="zh-CN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/>
                        <a:t>2</a:t>
                      </a:r>
                      <a:endParaRPr lang="en-US" altLang="zh-CN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 dirty="0">
                          <a:sym typeface="+mn-ea"/>
                        </a:rPr>
                        <a:t>0</a:t>
                      </a:r>
                      <a:endParaRPr lang="en-US" sz="1600" dirty="0"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>
                          <a:sym typeface="+mn-ea"/>
                        </a:rPr>
                        <a:t>3</a:t>
                      </a:r>
                      <a:endParaRPr lang="en-US" sz="1600"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/>
                </a:tc>
              </a:tr>
              <a:tr h="351801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/>
                        <a:t>z</a:t>
                      </a:r>
                      <a:endParaRPr lang="en-US" altLang="zh-CN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/>
                        <a:t>5</a:t>
                      </a:r>
                      <a:endParaRPr lang="en-US" altLang="zh-CN" sz="160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3</a:t>
                      </a:r>
                      <a:endParaRPr lang="en-US" altLang="zh-CN" sz="1600"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dirty="0">
                          <a:sym typeface="+mn-ea"/>
                        </a:rPr>
                        <a:t>0</a:t>
                      </a:r>
                      <a:endParaRPr lang="en-US" altLang="zh-CN" sz="1600" dirty="0"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6" name="文本框 45"/>
          <p:cNvSpPr txBox="1"/>
          <p:nvPr/>
        </p:nvSpPr>
        <p:spPr>
          <a:xfrm>
            <a:off x="8220074" y="2087810"/>
            <a:ext cx="1566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y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维护的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DV</a:t>
            </a:r>
          </a:p>
        </p:txBody>
      </p:sp>
      <p:graphicFrame>
        <p:nvGraphicFramePr>
          <p:cNvPr id="47" name="表格 46"/>
          <p:cNvGraphicFramePr/>
          <p:nvPr>
            <p:extLst>
              <p:ext uri="{D42A27DB-BD31-4B8C-83A1-F6EECF244321}">
                <p14:modId xmlns:p14="http://schemas.microsoft.com/office/powerpoint/2010/main" val="687960143"/>
              </p:ext>
            </p:extLst>
          </p:nvPr>
        </p:nvGraphicFramePr>
        <p:xfrm>
          <a:off x="7574280" y="4746307"/>
          <a:ext cx="3798569" cy="14399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9308"/>
                <a:gridCol w="1131104"/>
                <a:gridCol w="903590"/>
                <a:gridCol w="1084567"/>
              </a:tblGrid>
              <a:tr h="338297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/>
                        <a:t>目的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dirty="0"/>
                        <a:t>x</a:t>
                      </a:r>
                      <a:r>
                        <a:rPr lang="zh-CN" altLang="en-US" sz="1600" dirty="0"/>
                        <a:t>的</a:t>
                      </a:r>
                      <a:r>
                        <a:rPr lang="en-US" altLang="zh-CN" sz="1600" dirty="0"/>
                        <a:t>DV</a:t>
                      </a:r>
                      <a:endParaRPr lang="en-US" altLang="zh-CN" sz="1600" dirty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dirty="0">
                          <a:sym typeface="+mn-ea"/>
                        </a:rPr>
                        <a:t>y</a:t>
                      </a:r>
                      <a:r>
                        <a:rPr lang="zh-CN" altLang="en-US" sz="1600" dirty="0">
                          <a:sym typeface="+mn-ea"/>
                        </a:rPr>
                        <a:t>的</a:t>
                      </a:r>
                      <a:r>
                        <a:rPr lang="en-US" altLang="zh-CN" sz="1600" dirty="0" smtClean="0">
                          <a:sym typeface="+mn-ea"/>
                        </a:rPr>
                        <a:t>DV</a:t>
                      </a:r>
                      <a:endParaRPr lang="en-US" altLang="zh-CN" sz="1600" dirty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dirty="0">
                          <a:sym typeface="+mn-ea"/>
                        </a:rPr>
                        <a:t>z</a:t>
                      </a:r>
                      <a:r>
                        <a:rPr lang="zh-CN" altLang="en-US" sz="1600" dirty="0">
                          <a:sym typeface="+mn-ea"/>
                        </a:rPr>
                        <a:t>的</a:t>
                      </a:r>
                      <a:r>
                        <a:rPr lang="en-US" altLang="zh-CN" sz="1600" dirty="0">
                          <a:sym typeface="+mn-ea"/>
                        </a:rPr>
                        <a:t>DV</a:t>
                      </a:r>
                      <a:endParaRPr lang="en-US" altLang="zh-CN" sz="1600" dirty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+mn-ea"/>
                      </a:endParaRPr>
                    </a:p>
                  </a:txBody>
                  <a:tcPr/>
                </a:tc>
              </a:tr>
              <a:tr h="367234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/>
                        <a:t>x</a:t>
                      </a:r>
                      <a:endParaRPr lang="en-US" altLang="zh-CN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/>
                        <a:t>0</a:t>
                      </a:r>
                      <a:endParaRPr lang="en-US" altLang="zh-CN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dirty="0"/>
                        <a:t>2</a:t>
                      </a:r>
                      <a:endParaRPr lang="en-US" altLang="zh-CN" sz="16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5</a:t>
                      </a:r>
                      <a:endParaRPr lang="en-US" altLang="zh-CN" sz="160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/>
                </a:tc>
              </a:tr>
              <a:tr h="367234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/>
                        <a:t>y</a:t>
                      </a:r>
                      <a:endParaRPr lang="en-US" altLang="zh-CN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/>
                        <a:t>2</a:t>
                      </a:r>
                      <a:endParaRPr lang="en-US" altLang="zh-CN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>
                          <a:sym typeface="+mn-ea"/>
                        </a:rPr>
                        <a:t>0</a:t>
                      </a:r>
                      <a:endParaRPr lang="en-US" sz="1600"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 dirty="0">
                          <a:sym typeface="+mn-ea"/>
                        </a:rPr>
                        <a:t>3</a:t>
                      </a:r>
                      <a:endParaRPr lang="en-US" sz="1600" dirty="0"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/>
                </a:tc>
              </a:tr>
              <a:tr h="367234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/>
                        <a:t>z</a:t>
                      </a:r>
                      <a:endParaRPr lang="en-US" altLang="zh-CN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/>
                        <a:t>5</a:t>
                      </a:r>
                      <a:endParaRPr lang="en-US" altLang="zh-CN" sz="160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3</a:t>
                      </a:r>
                      <a:endParaRPr lang="en-US" altLang="zh-CN" sz="1600"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dirty="0">
                          <a:sym typeface="+mn-ea"/>
                        </a:rPr>
                        <a:t>0</a:t>
                      </a:r>
                      <a:endParaRPr lang="en-US" altLang="zh-CN" sz="1600" dirty="0"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8" name="文本框 47"/>
          <p:cNvSpPr txBox="1"/>
          <p:nvPr/>
        </p:nvSpPr>
        <p:spPr>
          <a:xfrm>
            <a:off x="8187690" y="4284662"/>
            <a:ext cx="1599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z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维护的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DV</a:t>
            </a:r>
          </a:p>
        </p:txBody>
      </p:sp>
      <p:cxnSp>
        <p:nvCxnSpPr>
          <p:cNvPr id="49" name="直接箭头连接符 48"/>
          <p:cNvCxnSpPr/>
          <p:nvPr/>
        </p:nvCxnSpPr>
        <p:spPr>
          <a:xfrm>
            <a:off x="7207883" y="3602782"/>
            <a:ext cx="399415" cy="5715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>
            <a:off x="7200260" y="5685401"/>
            <a:ext cx="399415" cy="5715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96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4.6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路由算法与路由协议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：距离向量路由选择算法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45515" y="2270125"/>
            <a:ext cx="1054671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x,y,z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结点先初始化，得到初始化向量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DV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；</a:t>
            </a:r>
          </a:p>
          <a:p>
            <a:pPr>
              <a:lnSpc>
                <a:spcPct val="150000"/>
              </a:lnSpc>
            </a:pP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、邻居结点进行第一次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DV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交换。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x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的距离向量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(0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7)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变为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(0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5)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z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的距离向量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(7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3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0)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变为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(5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3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0)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，结点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y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未发生改变。结点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x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和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z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需要把新的距离向量通告给邻居，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y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不需要通告。</a:t>
            </a:r>
          </a:p>
          <a:p>
            <a:pPr>
              <a:lnSpc>
                <a:spcPct val="150000"/>
              </a:lnSpc>
            </a:pP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3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x,y,z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分别收到了新的通告，再次基于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B-F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方程，计算最短距离。均为发生改变，各结点均收敛。</a:t>
            </a:r>
          </a:p>
        </p:txBody>
      </p:sp>
      <p:grpSp>
        <p:nvGrpSpPr>
          <p:cNvPr id="14" name="Group 7_1_1_1_1_1"/>
          <p:cNvGrpSpPr/>
          <p:nvPr/>
        </p:nvGrpSpPr>
        <p:grpSpPr>
          <a:xfrm>
            <a:off x="8224566" y="193964"/>
            <a:ext cx="3898227" cy="1648262"/>
            <a:chOff x="7909776" y="193964"/>
            <a:chExt cx="3898227" cy="1648262"/>
          </a:xfrm>
        </p:grpSpPr>
        <p:sp>
          <p:nvSpPr>
            <p:cNvPr id="15" name="左大括号 14"/>
            <p:cNvSpPr/>
            <p:nvPr/>
          </p:nvSpPr>
          <p:spPr>
            <a:xfrm>
              <a:off x="9696911" y="363924"/>
              <a:ext cx="485975" cy="1298694"/>
            </a:xfrm>
            <a:prstGeom prst="leftBrace">
              <a:avLst>
                <a:gd name="adj1" fmla="val 8333"/>
                <a:gd name="adj2" fmla="val 4781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10353761" y="193964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算法分类</a:t>
              </a:r>
            </a:p>
          </p:txBody>
        </p:sp>
        <p:sp>
          <p:nvSpPr>
            <p:cNvPr id="17" name="矩形 16"/>
            <p:cNvSpPr/>
            <p:nvPr/>
          </p:nvSpPr>
          <p:spPr>
            <a:xfrm>
              <a:off x="7909776" y="801257"/>
              <a:ext cx="181171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网络层拥塞控制</a:t>
              </a:r>
              <a:endParaRPr lang="zh-CN" altLang="en-US" dirty="0"/>
            </a:p>
          </p:txBody>
        </p:sp>
        <p:sp>
          <p:nvSpPr>
            <p:cNvPr id="18" name="矩形 17"/>
            <p:cNvSpPr/>
            <p:nvPr/>
          </p:nvSpPr>
          <p:spPr>
            <a:xfrm>
              <a:off x="10353758" y="531650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链路状态</a:t>
              </a:r>
            </a:p>
          </p:txBody>
        </p:sp>
        <p:sp>
          <p:nvSpPr>
            <p:cNvPr id="19" name="矩形 18"/>
            <p:cNvSpPr/>
            <p:nvPr/>
          </p:nvSpPr>
          <p:spPr>
            <a:xfrm>
              <a:off x="10353758" y="869336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距离向量</a:t>
              </a:r>
            </a:p>
          </p:txBody>
        </p:sp>
        <p:sp>
          <p:nvSpPr>
            <p:cNvPr id="20" name="矩形 19"/>
            <p:cNvSpPr/>
            <p:nvPr/>
          </p:nvSpPr>
          <p:spPr>
            <a:xfrm>
              <a:off x="10007509" y="1207022"/>
              <a:ext cx="1800494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层次化路由选择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10122926" y="1544709"/>
              <a:ext cx="1569661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路由选择协议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50013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7_1_1_1_1"/>
          <p:cNvGrpSpPr/>
          <p:nvPr/>
        </p:nvGrpSpPr>
        <p:grpSpPr>
          <a:xfrm>
            <a:off x="8224566" y="193964"/>
            <a:ext cx="3898227" cy="1648262"/>
            <a:chOff x="7909776" y="193964"/>
            <a:chExt cx="3898227" cy="1648262"/>
          </a:xfrm>
        </p:grpSpPr>
        <p:sp>
          <p:nvSpPr>
            <p:cNvPr id="16" name="左大括号 15"/>
            <p:cNvSpPr/>
            <p:nvPr/>
          </p:nvSpPr>
          <p:spPr>
            <a:xfrm>
              <a:off x="9696911" y="363924"/>
              <a:ext cx="485975" cy="1298694"/>
            </a:xfrm>
            <a:prstGeom prst="leftBrace">
              <a:avLst>
                <a:gd name="adj1" fmla="val 8333"/>
                <a:gd name="adj2" fmla="val 4781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10353761" y="193964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算法分类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7909776" y="801257"/>
              <a:ext cx="181171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网络层拥塞控制</a:t>
              </a:r>
              <a:endParaRPr lang="zh-CN" altLang="en-US" dirty="0"/>
            </a:p>
          </p:txBody>
        </p:sp>
        <p:sp>
          <p:nvSpPr>
            <p:cNvPr id="19" name="矩形 18"/>
            <p:cNvSpPr/>
            <p:nvPr/>
          </p:nvSpPr>
          <p:spPr>
            <a:xfrm>
              <a:off x="10353758" y="531650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链路状态</a:t>
              </a:r>
            </a:p>
          </p:txBody>
        </p:sp>
        <p:sp>
          <p:nvSpPr>
            <p:cNvPr id="20" name="矩形 19"/>
            <p:cNvSpPr/>
            <p:nvPr/>
          </p:nvSpPr>
          <p:spPr>
            <a:xfrm>
              <a:off x="10353758" y="869336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距离向量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10007509" y="1207022"/>
              <a:ext cx="1800494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层次化路由选择</a:t>
              </a:r>
            </a:p>
          </p:txBody>
        </p:sp>
        <p:sp>
          <p:nvSpPr>
            <p:cNvPr id="22" name="矩形 21"/>
            <p:cNvSpPr/>
            <p:nvPr/>
          </p:nvSpPr>
          <p:spPr>
            <a:xfrm>
              <a:off x="10122926" y="1544709"/>
              <a:ext cx="1569661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路由选择协议</a:t>
              </a:r>
            </a:p>
          </p:txBody>
        </p:sp>
      </p:grpSp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4.6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路由算法与路由协议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：距离向量路由选择算法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5025" y="2138093"/>
            <a:ext cx="1000219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距离向量路由选择算法的基础是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Bellman-Ford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方程（简称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B-F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方程）。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令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</a:t>
            </a:r>
            <a:r>
              <a:rPr lang="en-US" altLang="zh-CN" sz="2400" baseline="-25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x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(y)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表示结点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x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到结点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y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的路径的最低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费用，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根据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B-F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方程，有以下公式：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ctr"/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ctr"/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</a:t>
            </a:r>
            <a:r>
              <a:rPr lang="en-US" altLang="zh-CN" sz="2400" baseline="-25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x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(y)  =   min   {c(</a:t>
            </a:r>
            <a:r>
              <a:rPr lang="en-US" altLang="zh-CN" sz="24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x,v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)+d</a:t>
            </a:r>
            <a:r>
              <a:rPr lang="en-US" altLang="zh-CN" sz="2400" baseline="-25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(y)}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60172" y="4077085"/>
            <a:ext cx="17862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∈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{x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的邻居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}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1701" y="5756404"/>
            <a:ext cx="756608" cy="756608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9181" y="4445385"/>
            <a:ext cx="756608" cy="756608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0663" y="4445385"/>
            <a:ext cx="756608" cy="756608"/>
          </a:xfrm>
          <a:prstGeom prst="rect">
            <a:avLst/>
          </a:prstGeom>
        </p:spPr>
      </p:pic>
      <p:cxnSp>
        <p:nvCxnSpPr>
          <p:cNvPr id="26" name="直线连接符 25"/>
          <p:cNvCxnSpPr/>
          <p:nvPr/>
        </p:nvCxnSpPr>
        <p:spPr>
          <a:xfrm>
            <a:off x="9747271" y="4823689"/>
            <a:ext cx="131042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直线连接符 26"/>
          <p:cNvCxnSpPr/>
          <p:nvPr/>
        </p:nvCxnSpPr>
        <p:spPr>
          <a:xfrm>
            <a:off x="9368967" y="5201993"/>
            <a:ext cx="642734" cy="93271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线连接符 27"/>
          <p:cNvCxnSpPr>
            <a:endCxn id="23" idx="3"/>
          </p:cNvCxnSpPr>
          <p:nvPr/>
        </p:nvCxnSpPr>
        <p:spPr>
          <a:xfrm flipH="1">
            <a:off x="10768309" y="5201993"/>
            <a:ext cx="549176" cy="93271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9651539" y="6356052"/>
            <a:ext cx="3601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X</a:t>
            </a:r>
            <a:endParaRPr kumimoji="1" lang="zh-CN" altLang="en-US" sz="2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8569447" y="4792640"/>
            <a:ext cx="3601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Y</a:t>
            </a:r>
            <a:endParaRPr kumimoji="1" lang="zh-CN" altLang="en-US" sz="2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11686580" y="4645423"/>
            <a:ext cx="3601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Z</a:t>
            </a:r>
            <a:endParaRPr kumimoji="1" lang="zh-CN" altLang="en-US" sz="2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10899439" y="5468295"/>
            <a:ext cx="36016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2000" smtClean="0">
                <a:latin typeface="Microsoft YaHei" charset="-122"/>
                <a:ea typeface="Microsoft YaHei" charset="-122"/>
                <a:cs typeface="Microsoft YaHei" charset="-122"/>
              </a:rPr>
              <a:t>7</a:t>
            </a:r>
            <a:endParaRPr kumimoji="1" lang="zh-CN" altLang="en-US" sz="2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0078222" y="4638824"/>
            <a:ext cx="36016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3</a:t>
            </a:r>
            <a:endParaRPr kumimoji="1" lang="zh-CN" altLang="en-US" sz="2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9446955" y="5380241"/>
            <a:ext cx="36016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2</a:t>
            </a:r>
            <a:endParaRPr kumimoji="1" lang="zh-CN" altLang="en-US" sz="2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72017" y="161148"/>
            <a:ext cx="237276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chemeClr val="bg1">
                    <a:lumMod val="75000"/>
                  </a:schemeClr>
                </a:solidFill>
                <a:latin typeface="Helvetica Neue For Number" charset="0"/>
              </a:rPr>
              <a:t>4.6.2</a:t>
            </a:r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  <a:latin typeface="Helvetica Neue For Number" charset="0"/>
              </a:rPr>
              <a:t>二、距离向量路由选择算法</a:t>
            </a:r>
            <a:endParaRPr lang="zh-CN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02275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4.6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路由算法与路由协议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：层次化路由选择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883660" y="4906010"/>
            <a:ext cx="44246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应用在合理的网络规模范围内</a:t>
            </a:r>
          </a:p>
        </p:txBody>
      </p:sp>
      <p:sp>
        <p:nvSpPr>
          <p:cNvPr id="15" name="下箭头 14"/>
          <p:cNvSpPr/>
          <p:nvPr/>
        </p:nvSpPr>
        <p:spPr>
          <a:xfrm>
            <a:off x="5881370" y="3705860"/>
            <a:ext cx="476250" cy="7461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070610" y="2397125"/>
            <a:ext cx="723963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LS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算法：需要全网广播链路状态分组。</a:t>
            </a:r>
          </a:p>
          <a:p>
            <a:pPr>
              <a:lnSpc>
                <a:spcPct val="150000"/>
              </a:lnSpc>
            </a:pP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DV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算法：需要在邻居路由器之间交换距离向量。</a:t>
            </a:r>
          </a:p>
        </p:txBody>
      </p:sp>
      <p:grpSp>
        <p:nvGrpSpPr>
          <p:cNvPr id="14" name="Group 7_1_1_1_1_1"/>
          <p:cNvGrpSpPr/>
          <p:nvPr/>
        </p:nvGrpSpPr>
        <p:grpSpPr>
          <a:xfrm>
            <a:off x="8224566" y="193964"/>
            <a:ext cx="3898227" cy="1648262"/>
            <a:chOff x="7909776" y="193964"/>
            <a:chExt cx="3898227" cy="1648262"/>
          </a:xfrm>
        </p:grpSpPr>
        <p:sp>
          <p:nvSpPr>
            <p:cNvPr id="17" name="左大括号 16"/>
            <p:cNvSpPr/>
            <p:nvPr/>
          </p:nvSpPr>
          <p:spPr>
            <a:xfrm>
              <a:off x="9696911" y="363924"/>
              <a:ext cx="485975" cy="1298694"/>
            </a:xfrm>
            <a:prstGeom prst="leftBrace">
              <a:avLst>
                <a:gd name="adj1" fmla="val 8333"/>
                <a:gd name="adj2" fmla="val 4781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10353761" y="193964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算法分类</a:t>
              </a:r>
            </a:p>
          </p:txBody>
        </p:sp>
        <p:sp>
          <p:nvSpPr>
            <p:cNvPr id="19" name="矩形 18"/>
            <p:cNvSpPr/>
            <p:nvPr/>
          </p:nvSpPr>
          <p:spPr>
            <a:xfrm>
              <a:off x="7909776" y="801257"/>
              <a:ext cx="181171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网络层拥塞控制</a:t>
              </a:r>
              <a:endParaRPr lang="zh-CN" altLang="en-US" dirty="0"/>
            </a:p>
          </p:txBody>
        </p:sp>
        <p:sp>
          <p:nvSpPr>
            <p:cNvPr id="20" name="矩形 19"/>
            <p:cNvSpPr/>
            <p:nvPr/>
          </p:nvSpPr>
          <p:spPr>
            <a:xfrm>
              <a:off x="10353758" y="531650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链路状态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10353758" y="869336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距离向量</a:t>
              </a:r>
            </a:p>
          </p:txBody>
        </p:sp>
        <p:sp>
          <p:nvSpPr>
            <p:cNvPr id="22" name="矩形 21"/>
            <p:cNvSpPr/>
            <p:nvPr/>
          </p:nvSpPr>
          <p:spPr>
            <a:xfrm>
              <a:off x="10007509" y="1207022"/>
              <a:ext cx="1800494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层次化路由选择</a:t>
              </a:r>
            </a:p>
          </p:txBody>
        </p:sp>
        <p:sp>
          <p:nvSpPr>
            <p:cNvPr id="23" name="矩形 22"/>
            <p:cNvSpPr/>
            <p:nvPr/>
          </p:nvSpPr>
          <p:spPr>
            <a:xfrm>
              <a:off x="10122926" y="1544709"/>
              <a:ext cx="1569661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路由选择协议</a:t>
              </a: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4.6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路由算法与路由协议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：层次化路由选择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grpSp>
        <p:nvGrpSpPr>
          <p:cNvPr id="12" name="Group 7_1_1_1_1_1_1"/>
          <p:cNvGrpSpPr/>
          <p:nvPr/>
        </p:nvGrpSpPr>
        <p:grpSpPr>
          <a:xfrm>
            <a:off x="8224566" y="193964"/>
            <a:ext cx="3898227" cy="1648262"/>
            <a:chOff x="7909776" y="193964"/>
            <a:chExt cx="3898227" cy="1648262"/>
          </a:xfrm>
        </p:grpSpPr>
        <p:sp>
          <p:nvSpPr>
            <p:cNvPr id="13" name="左大括号 12"/>
            <p:cNvSpPr/>
            <p:nvPr/>
          </p:nvSpPr>
          <p:spPr>
            <a:xfrm>
              <a:off x="9696911" y="363924"/>
              <a:ext cx="485975" cy="1298694"/>
            </a:xfrm>
            <a:prstGeom prst="leftBrace">
              <a:avLst>
                <a:gd name="adj1" fmla="val 8333"/>
                <a:gd name="adj2" fmla="val 4781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0353761" y="193964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算法分类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7909776" y="801257"/>
              <a:ext cx="181171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网络层拥塞控制</a:t>
              </a:r>
              <a:endParaRPr lang="zh-CN" altLang="en-US" dirty="0"/>
            </a:p>
          </p:txBody>
        </p:sp>
        <p:sp>
          <p:nvSpPr>
            <p:cNvPr id="16" name="矩形 15"/>
            <p:cNvSpPr/>
            <p:nvPr/>
          </p:nvSpPr>
          <p:spPr>
            <a:xfrm>
              <a:off x="10353758" y="531650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链路状态</a:t>
              </a:r>
            </a:p>
          </p:txBody>
        </p:sp>
        <p:sp>
          <p:nvSpPr>
            <p:cNvPr id="17" name="矩形 16"/>
            <p:cNvSpPr/>
            <p:nvPr/>
          </p:nvSpPr>
          <p:spPr>
            <a:xfrm>
              <a:off x="10353758" y="869336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距离向量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10007509" y="1207022"/>
              <a:ext cx="1800494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层次化路由选择</a:t>
              </a:r>
            </a:p>
          </p:txBody>
        </p:sp>
        <p:sp>
          <p:nvSpPr>
            <p:cNvPr id="19" name="矩形 18"/>
            <p:cNvSpPr/>
            <p:nvPr/>
          </p:nvSpPr>
          <p:spPr>
            <a:xfrm>
              <a:off x="10122926" y="1544709"/>
              <a:ext cx="1569661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路由选择协议</a:t>
              </a:r>
            </a:p>
          </p:txBody>
        </p:sp>
      </p:grpSp>
      <p:pic>
        <p:nvPicPr>
          <p:cNvPr id="20" name="图片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1594" y="3627008"/>
            <a:ext cx="756608" cy="756608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9074" y="2315989"/>
            <a:ext cx="756608" cy="756608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556" y="2315989"/>
            <a:ext cx="756608" cy="756608"/>
          </a:xfrm>
          <a:prstGeom prst="rect">
            <a:avLst/>
          </a:prstGeom>
        </p:spPr>
      </p:pic>
      <p:cxnSp>
        <p:nvCxnSpPr>
          <p:cNvPr id="23" name="直线连接符 22"/>
          <p:cNvCxnSpPr/>
          <p:nvPr/>
        </p:nvCxnSpPr>
        <p:spPr>
          <a:xfrm>
            <a:off x="2247164" y="2694293"/>
            <a:ext cx="131042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线连接符 23"/>
          <p:cNvCxnSpPr/>
          <p:nvPr/>
        </p:nvCxnSpPr>
        <p:spPr>
          <a:xfrm>
            <a:off x="1868860" y="3072597"/>
            <a:ext cx="642734" cy="93271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直线连接符 24"/>
          <p:cNvCxnSpPr/>
          <p:nvPr/>
        </p:nvCxnSpPr>
        <p:spPr>
          <a:xfrm flipH="1">
            <a:off x="3268202" y="3072597"/>
            <a:ext cx="549176" cy="93271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151431" y="4226656"/>
            <a:ext cx="506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mtClean="0">
                <a:latin typeface="Microsoft YaHei" charset="-122"/>
                <a:ea typeface="Microsoft YaHei" charset="-122"/>
                <a:cs typeface="Microsoft YaHei" charset="-122"/>
              </a:rPr>
              <a:t>3C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990372" y="2672487"/>
            <a:ext cx="628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mtClean="0">
                <a:latin typeface="Microsoft YaHei" charset="-122"/>
                <a:ea typeface="Microsoft YaHei" charset="-122"/>
                <a:cs typeface="Microsoft YaHei" charset="-122"/>
              </a:rPr>
              <a:t>3B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4186472" y="2516027"/>
            <a:ext cx="558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mtClean="0">
                <a:latin typeface="Microsoft YaHei" charset="-122"/>
                <a:ea typeface="Microsoft YaHei" charset="-122"/>
                <a:cs typeface="Microsoft YaHei" charset="-122"/>
              </a:rPr>
              <a:t>3A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584445" y="1919977"/>
            <a:ext cx="4308308" cy="2752260"/>
          </a:xfrm>
          <a:prstGeom prst="ellipse">
            <a:avLst/>
          </a:prstGeom>
          <a:solidFill>
            <a:schemeClr val="tx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600923" y="3052215"/>
            <a:ext cx="748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mtClean="0"/>
              <a:t>AS3</a:t>
            </a:r>
            <a:endParaRPr kumimoji="1" lang="zh-CN" altLang="en-US" dirty="0"/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6347" y="3326899"/>
            <a:ext cx="756608" cy="756608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3827" y="2015880"/>
            <a:ext cx="756608" cy="756608"/>
          </a:xfrm>
          <a:prstGeom prst="rect">
            <a:avLst/>
          </a:prstGeom>
        </p:spPr>
      </p:pic>
      <p:pic>
        <p:nvPicPr>
          <p:cNvPr id="34" name="图片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5309" y="2015880"/>
            <a:ext cx="756608" cy="756608"/>
          </a:xfrm>
          <a:prstGeom prst="rect">
            <a:avLst/>
          </a:prstGeom>
        </p:spPr>
      </p:pic>
      <p:cxnSp>
        <p:nvCxnSpPr>
          <p:cNvPr id="35" name="直线连接符 34"/>
          <p:cNvCxnSpPr/>
          <p:nvPr/>
        </p:nvCxnSpPr>
        <p:spPr>
          <a:xfrm>
            <a:off x="7941917" y="2394184"/>
            <a:ext cx="131042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直线连接符 35"/>
          <p:cNvCxnSpPr/>
          <p:nvPr/>
        </p:nvCxnSpPr>
        <p:spPr>
          <a:xfrm>
            <a:off x="7563613" y="2772488"/>
            <a:ext cx="642734" cy="93271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直线连接符 36"/>
          <p:cNvCxnSpPr/>
          <p:nvPr/>
        </p:nvCxnSpPr>
        <p:spPr>
          <a:xfrm flipH="1">
            <a:off x="8962955" y="2772488"/>
            <a:ext cx="549176" cy="93271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7846184" y="3926547"/>
            <a:ext cx="506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2C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6685125" y="2372378"/>
            <a:ext cx="628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2B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9881225" y="2215918"/>
            <a:ext cx="558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2A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6337346" y="1595675"/>
            <a:ext cx="4308308" cy="2752260"/>
          </a:xfrm>
          <a:prstGeom prst="ellipse">
            <a:avLst/>
          </a:prstGeom>
          <a:solidFill>
            <a:schemeClr val="tx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8295676" y="2752106"/>
            <a:ext cx="748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AS2</a:t>
            </a:r>
            <a:endParaRPr kumimoji="1" lang="zh-CN" altLang="en-US" dirty="0"/>
          </a:p>
        </p:txBody>
      </p:sp>
      <p:cxnSp>
        <p:nvCxnSpPr>
          <p:cNvPr id="43" name="直线连接符 42"/>
          <p:cNvCxnSpPr/>
          <p:nvPr/>
        </p:nvCxnSpPr>
        <p:spPr>
          <a:xfrm>
            <a:off x="2902376" y="4354261"/>
            <a:ext cx="2260758" cy="6119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4" name="图片 4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5473" y="5920770"/>
            <a:ext cx="756608" cy="756608"/>
          </a:xfrm>
          <a:prstGeom prst="rect">
            <a:avLst/>
          </a:prstGeom>
        </p:spPr>
      </p:pic>
      <p:pic>
        <p:nvPicPr>
          <p:cNvPr id="45" name="图片 4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2953" y="4609751"/>
            <a:ext cx="756608" cy="756608"/>
          </a:xfrm>
          <a:prstGeom prst="rect">
            <a:avLst/>
          </a:prstGeom>
        </p:spPr>
      </p:pic>
      <p:pic>
        <p:nvPicPr>
          <p:cNvPr id="46" name="图片 4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4435" y="4609751"/>
            <a:ext cx="756608" cy="756608"/>
          </a:xfrm>
          <a:prstGeom prst="rect">
            <a:avLst/>
          </a:prstGeom>
        </p:spPr>
      </p:pic>
      <p:cxnSp>
        <p:nvCxnSpPr>
          <p:cNvPr id="47" name="直线连接符 46"/>
          <p:cNvCxnSpPr/>
          <p:nvPr/>
        </p:nvCxnSpPr>
        <p:spPr>
          <a:xfrm>
            <a:off x="5791043" y="4988055"/>
            <a:ext cx="131042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直线连接符 47"/>
          <p:cNvCxnSpPr/>
          <p:nvPr/>
        </p:nvCxnSpPr>
        <p:spPr>
          <a:xfrm>
            <a:off x="5412739" y="5366359"/>
            <a:ext cx="642734" cy="93271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直线连接符 48"/>
          <p:cNvCxnSpPr/>
          <p:nvPr/>
        </p:nvCxnSpPr>
        <p:spPr>
          <a:xfrm flipH="1">
            <a:off x="6812081" y="5366359"/>
            <a:ext cx="549176" cy="93271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5695310" y="6520418"/>
            <a:ext cx="506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1C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4534251" y="4966249"/>
            <a:ext cx="628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1B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7730351" y="4809789"/>
            <a:ext cx="558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1A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4080299" y="4072361"/>
            <a:ext cx="4308308" cy="2752260"/>
          </a:xfrm>
          <a:prstGeom prst="ellipse">
            <a:avLst/>
          </a:prstGeom>
          <a:solidFill>
            <a:schemeClr val="tx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4" name="文本框 53"/>
          <p:cNvSpPr txBox="1"/>
          <p:nvPr/>
        </p:nvSpPr>
        <p:spPr>
          <a:xfrm>
            <a:off x="6144802" y="5345977"/>
            <a:ext cx="748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AS1</a:t>
            </a:r>
            <a:endParaRPr kumimoji="1" lang="zh-CN" altLang="en-US" dirty="0"/>
          </a:p>
        </p:txBody>
      </p:sp>
      <p:cxnSp>
        <p:nvCxnSpPr>
          <p:cNvPr id="55" name="直线连接符 54"/>
          <p:cNvCxnSpPr/>
          <p:nvPr/>
        </p:nvCxnSpPr>
        <p:spPr>
          <a:xfrm flipV="1">
            <a:off x="7664791" y="4072361"/>
            <a:ext cx="919860" cy="66428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4.6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路由算法与路由协议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：层次化路由选择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35330" y="2365375"/>
            <a:ext cx="10610215" cy="1689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自治系统（autonomous system，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AS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：互联网按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组织边界、管理边界、网络技术边界或功能划分为多个自治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系统。每个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自治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系统由运行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相同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路由协议和路由选择算法的路由器组成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12" name="Group 7_1_1_1_1_1_1"/>
          <p:cNvGrpSpPr/>
          <p:nvPr/>
        </p:nvGrpSpPr>
        <p:grpSpPr>
          <a:xfrm>
            <a:off x="8224566" y="193964"/>
            <a:ext cx="3898227" cy="1648262"/>
            <a:chOff x="7909776" y="193964"/>
            <a:chExt cx="3898227" cy="1648262"/>
          </a:xfrm>
        </p:grpSpPr>
        <p:sp>
          <p:nvSpPr>
            <p:cNvPr id="13" name="左大括号 12"/>
            <p:cNvSpPr/>
            <p:nvPr/>
          </p:nvSpPr>
          <p:spPr>
            <a:xfrm>
              <a:off x="9696911" y="363924"/>
              <a:ext cx="485975" cy="1298694"/>
            </a:xfrm>
            <a:prstGeom prst="leftBrace">
              <a:avLst>
                <a:gd name="adj1" fmla="val 8333"/>
                <a:gd name="adj2" fmla="val 4781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0353761" y="193964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算法分类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7909776" y="801257"/>
              <a:ext cx="181171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网络层拥塞控制</a:t>
              </a:r>
              <a:endParaRPr lang="zh-CN" altLang="en-US" dirty="0"/>
            </a:p>
          </p:txBody>
        </p:sp>
        <p:sp>
          <p:nvSpPr>
            <p:cNvPr id="17" name="矩形 16"/>
            <p:cNvSpPr/>
            <p:nvPr/>
          </p:nvSpPr>
          <p:spPr>
            <a:xfrm>
              <a:off x="10353758" y="531650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链路状态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10353758" y="869336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距离向量</a:t>
              </a:r>
            </a:p>
          </p:txBody>
        </p:sp>
        <p:sp>
          <p:nvSpPr>
            <p:cNvPr id="19" name="矩形 18"/>
            <p:cNvSpPr/>
            <p:nvPr/>
          </p:nvSpPr>
          <p:spPr>
            <a:xfrm>
              <a:off x="10007509" y="1207022"/>
              <a:ext cx="1800494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层次化路由选择</a:t>
              </a:r>
            </a:p>
          </p:txBody>
        </p:sp>
        <p:sp>
          <p:nvSpPr>
            <p:cNvPr id="20" name="矩形 19"/>
            <p:cNvSpPr/>
            <p:nvPr/>
          </p:nvSpPr>
          <p:spPr>
            <a:xfrm>
              <a:off x="10122926" y="1544709"/>
              <a:ext cx="1569661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路由选择协议</a:t>
              </a: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2649" y="3803595"/>
            <a:ext cx="4819650" cy="2505129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4.6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路由算法与路由协议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：层次化路由选择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35330" y="2365375"/>
            <a:ext cx="1061021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自治系统（autonomous system，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AS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：互联网按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组织边界、管理边界、网络技术边界或功能划分为多个自治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系统。每个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自治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系统由运行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相同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路由协议和路由选择算法的路由器组成。</a:t>
            </a:r>
          </a:p>
          <a:p>
            <a:pPr>
              <a:lnSpc>
                <a:spcPct val="150000"/>
              </a:lnSpc>
            </a:pPr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网关路由器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每个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AS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存在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至少一个与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其他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AS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互连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的路由器。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12" name="Group 7_1_1_1_1_1_1"/>
          <p:cNvGrpSpPr/>
          <p:nvPr/>
        </p:nvGrpSpPr>
        <p:grpSpPr>
          <a:xfrm>
            <a:off x="8224566" y="193964"/>
            <a:ext cx="3898227" cy="1648262"/>
            <a:chOff x="7909776" y="193964"/>
            <a:chExt cx="3898227" cy="1648262"/>
          </a:xfrm>
        </p:grpSpPr>
        <p:sp>
          <p:nvSpPr>
            <p:cNvPr id="13" name="左大括号 12"/>
            <p:cNvSpPr/>
            <p:nvPr/>
          </p:nvSpPr>
          <p:spPr>
            <a:xfrm>
              <a:off x="9696911" y="363924"/>
              <a:ext cx="485975" cy="1298694"/>
            </a:xfrm>
            <a:prstGeom prst="leftBrace">
              <a:avLst>
                <a:gd name="adj1" fmla="val 8333"/>
                <a:gd name="adj2" fmla="val 4781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0353761" y="193964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算法分类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7909776" y="801257"/>
              <a:ext cx="181171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网络层拥塞控制</a:t>
              </a:r>
              <a:endParaRPr lang="zh-CN" altLang="en-US" dirty="0"/>
            </a:p>
          </p:txBody>
        </p:sp>
        <p:sp>
          <p:nvSpPr>
            <p:cNvPr id="17" name="矩形 16"/>
            <p:cNvSpPr/>
            <p:nvPr/>
          </p:nvSpPr>
          <p:spPr>
            <a:xfrm>
              <a:off x="10353758" y="531650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链路状态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10353758" y="869336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距离向量</a:t>
              </a:r>
            </a:p>
          </p:txBody>
        </p:sp>
        <p:sp>
          <p:nvSpPr>
            <p:cNvPr id="19" name="矩形 18"/>
            <p:cNvSpPr/>
            <p:nvPr/>
          </p:nvSpPr>
          <p:spPr>
            <a:xfrm>
              <a:off x="10007509" y="1207022"/>
              <a:ext cx="1800494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层次化路由选择</a:t>
              </a:r>
            </a:p>
          </p:txBody>
        </p:sp>
        <p:sp>
          <p:nvSpPr>
            <p:cNvPr id="20" name="矩形 19"/>
            <p:cNvSpPr/>
            <p:nvPr/>
          </p:nvSpPr>
          <p:spPr>
            <a:xfrm>
              <a:off x="10122926" y="1544709"/>
              <a:ext cx="1569661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路由选择协议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97343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4.6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路由算法与路由协议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：层次化路由选择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070610" y="2397125"/>
            <a:ext cx="105733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层次化路由选择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：实现大规模网络路由选择最有效、可行的解决方案。</a:t>
            </a:r>
          </a:p>
        </p:txBody>
      </p:sp>
      <p:grpSp>
        <p:nvGrpSpPr>
          <p:cNvPr id="12" name="Group 7_1_1_1_1_1"/>
          <p:cNvGrpSpPr/>
          <p:nvPr/>
        </p:nvGrpSpPr>
        <p:grpSpPr>
          <a:xfrm>
            <a:off x="8224566" y="193964"/>
            <a:ext cx="3898227" cy="1648262"/>
            <a:chOff x="7909776" y="193964"/>
            <a:chExt cx="3898227" cy="1648262"/>
          </a:xfrm>
        </p:grpSpPr>
        <p:sp>
          <p:nvSpPr>
            <p:cNvPr id="13" name="左大括号 12"/>
            <p:cNvSpPr/>
            <p:nvPr/>
          </p:nvSpPr>
          <p:spPr>
            <a:xfrm>
              <a:off x="9696911" y="363924"/>
              <a:ext cx="485975" cy="1298694"/>
            </a:xfrm>
            <a:prstGeom prst="leftBrace">
              <a:avLst>
                <a:gd name="adj1" fmla="val 8333"/>
                <a:gd name="adj2" fmla="val 4781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0353761" y="193964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算法分类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7909776" y="801257"/>
              <a:ext cx="181171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网络层拥塞控制</a:t>
              </a:r>
              <a:endParaRPr lang="zh-CN" altLang="en-US" dirty="0"/>
            </a:p>
          </p:txBody>
        </p:sp>
        <p:sp>
          <p:nvSpPr>
            <p:cNvPr id="17" name="矩形 16"/>
            <p:cNvSpPr/>
            <p:nvPr/>
          </p:nvSpPr>
          <p:spPr>
            <a:xfrm>
              <a:off x="10353758" y="531650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链路状态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10353758" y="869336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距离向量</a:t>
              </a:r>
            </a:p>
          </p:txBody>
        </p:sp>
        <p:sp>
          <p:nvSpPr>
            <p:cNvPr id="19" name="矩形 18"/>
            <p:cNvSpPr/>
            <p:nvPr/>
          </p:nvSpPr>
          <p:spPr>
            <a:xfrm>
              <a:off x="10007509" y="1207022"/>
              <a:ext cx="1800494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层次化路由选择</a:t>
              </a:r>
            </a:p>
          </p:txBody>
        </p:sp>
        <p:sp>
          <p:nvSpPr>
            <p:cNvPr id="20" name="矩形 19"/>
            <p:cNvSpPr/>
            <p:nvPr/>
          </p:nvSpPr>
          <p:spPr>
            <a:xfrm>
              <a:off x="10122926" y="1544709"/>
              <a:ext cx="1569661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路由选择协议</a:t>
              </a: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4.6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路由算法与路由协议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：层次化路由选择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070610" y="2397125"/>
            <a:ext cx="105733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层次化路由选择原理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将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大规模互联网的路由划分为两层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、自治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系统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内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路由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选择</a:t>
            </a:r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、自治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系统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间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路由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选择</a:t>
            </a:r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12" name="Group 7_1_1_1_1_1_1"/>
          <p:cNvGrpSpPr/>
          <p:nvPr/>
        </p:nvGrpSpPr>
        <p:grpSpPr>
          <a:xfrm>
            <a:off x="8224566" y="193964"/>
            <a:ext cx="3898227" cy="1648262"/>
            <a:chOff x="7909776" y="193964"/>
            <a:chExt cx="3898227" cy="1648262"/>
          </a:xfrm>
        </p:grpSpPr>
        <p:sp>
          <p:nvSpPr>
            <p:cNvPr id="13" name="左大括号 12"/>
            <p:cNvSpPr/>
            <p:nvPr/>
          </p:nvSpPr>
          <p:spPr>
            <a:xfrm>
              <a:off x="9696911" y="363924"/>
              <a:ext cx="485975" cy="1298694"/>
            </a:xfrm>
            <a:prstGeom prst="leftBrace">
              <a:avLst>
                <a:gd name="adj1" fmla="val 8333"/>
                <a:gd name="adj2" fmla="val 4781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0353761" y="193964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算法分类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7909776" y="801257"/>
              <a:ext cx="181171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网络层拥塞控制</a:t>
              </a:r>
              <a:endParaRPr lang="zh-CN" altLang="en-US" dirty="0"/>
            </a:p>
          </p:txBody>
        </p:sp>
        <p:sp>
          <p:nvSpPr>
            <p:cNvPr id="17" name="矩形 16"/>
            <p:cNvSpPr/>
            <p:nvPr/>
          </p:nvSpPr>
          <p:spPr>
            <a:xfrm>
              <a:off x="10353758" y="531650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链路状态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10353758" y="869336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距离向量</a:t>
              </a:r>
            </a:p>
          </p:txBody>
        </p:sp>
        <p:sp>
          <p:nvSpPr>
            <p:cNvPr id="19" name="矩形 18"/>
            <p:cNvSpPr/>
            <p:nvPr/>
          </p:nvSpPr>
          <p:spPr>
            <a:xfrm>
              <a:off x="10007509" y="1207022"/>
              <a:ext cx="1800494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层次化路由选择</a:t>
              </a:r>
            </a:p>
          </p:txBody>
        </p:sp>
        <p:sp>
          <p:nvSpPr>
            <p:cNvPr id="20" name="矩形 19"/>
            <p:cNvSpPr/>
            <p:nvPr/>
          </p:nvSpPr>
          <p:spPr>
            <a:xfrm>
              <a:off x="10122926" y="1544709"/>
              <a:ext cx="1569661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路由选择协议</a:t>
              </a:r>
            </a:p>
          </p:txBody>
        </p:sp>
      </p:grpSp>
      <p:pic>
        <p:nvPicPr>
          <p:cNvPr id="21" name="图片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6894" y="3452884"/>
            <a:ext cx="4819650" cy="2505129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4.6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路由算法与路由协议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：层次化路由选择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070610" y="2397125"/>
            <a:ext cx="105733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层次化路由选择原理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将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大规模互联网的路由划分为两层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、自治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系统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内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路由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选择：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计算到达自治系统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内目的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网络的路由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。</a:t>
            </a:r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、自治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系统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间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路由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选择：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负责其他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自治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系统网络的可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达性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信息。</a:t>
            </a:r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12" name="Group 7_1_1_1_1_1_1"/>
          <p:cNvGrpSpPr/>
          <p:nvPr/>
        </p:nvGrpSpPr>
        <p:grpSpPr>
          <a:xfrm>
            <a:off x="8224566" y="193964"/>
            <a:ext cx="3898227" cy="1648262"/>
            <a:chOff x="7909776" y="193964"/>
            <a:chExt cx="3898227" cy="1648262"/>
          </a:xfrm>
        </p:grpSpPr>
        <p:sp>
          <p:nvSpPr>
            <p:cNvPr id="13" name="左大括号 12"/>
            <p:cNvSpPr/>
            <p:nvPr/>
          </p:nvSpPr>
          <p:spPr>
            <a:xfrm>
              <a:off x="9696911" y="363924"/>
              <a:ext cx="485975" cy="1298694"/>
            </a:xfrm>
            <a:prstGeom prst="leftBrace">
              <a:avLst>
                <a:gd name="adj1" fmla="val 8333"/>
                <a:gd name="adj2" fmla="val 4781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0353761" y="193964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算法分类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7909776" y="801257"/>
              <a:ext cx="181171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网络层拥塞控制</a:t>
              </a:r>
              <a:endParaRPr lang="zh-CN" altLang="en-US" dirty="0"/>
            </a:p>
          </p:txBody>
        </p:sp>
        <p:sp>
          <p:nvSpPr>
            <p:cNvPr id="17" name="矩形 16"/>
            <p:cNvSpPr/>
            <p:nvPr/>
          </p:nvSpPr>
          <p:spPr>
            <a:xfrm>
              <a:off x="10353758" y="531650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链路状态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10353758" y="869336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距离向量</a:t>
              </a:r>
            </a:p>
          </p:txBody>
        </p:sp>
        <p:sp>
          <p:nvSpPr>
            <p:cNvPr id="19" name="矩形 18"/>
            <p:cNvSpPr/>
            <p:nvPr/>
          </p:nvSpPr>
          <p:spPr>
            <a:xfrm>
              <a:off x="10007509" y="1207022"/>
              <a:ext cx="1800494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层次化路由选择</a:t>
              </a:r>
            </a:p>
          </p:txBody>
        </p:sp>
        <p:sp>
          <p:nvSpPr>
            <p:cNvPr id="20" name="矩形 19"/>
            <p:cNvSpPr/>
            <p:nvPr/>
          </p:nvSpPr>
          <p:spPr>
            <a:xfrm>
              <a:off x="10122926" y="1544709"/>
              <a:ext cx="1569661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路由选择协议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709402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4.6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路由算法与路由协议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：层次化路由选择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070610" y="2397125"/>
            <a:ext cx="105733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层次化路由选择原理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将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大规模互联网的路由划分为两层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、自治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系统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内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路由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选择：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计算到达自治系统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内目的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网络的路由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。</a:t>
            </a:r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、自治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系统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间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路由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选择：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负责其他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自治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系统网络的可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达性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信息。</a:t>
            </a:r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12" name="Group 7_1_1_1_1_1_1"/>
          <p:cNvGrpSpPr/>
          <p:nvPr/>
        </p:nvGrpSpPr>
        <p:grpSpPr>
          <a:xfrm>
            <a:off x="8224566" y="193964"/>
            <a:ext cx="3898227" cy="1648262"/>
            <a:chOff x="7909776" y="193964"/>
            <a:chExt cx="3898227" cy="1648262"/>
          </a:xfrm>
        </p:grpSpPr>
        <p:sp>
          <p:nvSpPr>
            <p:cNvPr id="13" name="左大括号 12"/>
            <p:cNvSpPr/>
            <p:nvPr/>
          </p:nvSpPr>
          <p:spPr>
            <a:xfrm>
              <a:off x="9696911" y="363924"/>
              <a:ext cx="485975" cy="1298694"/>
            </a:xfrm>
            <a:prstGeom prst="leftBrace">
              <a:avLst>
                <a:gd name="adj1" fmla="val 8333"/>
                <a:gd name="adj2" fmla="val 4781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0353761" y="193964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算法分类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7909776" y="801257"/>
              <a:ext cx="181171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网络层拥塞控制</a:t>
              </a:r>
              <a:endParaRPr lang="zh-CN" altLang="en-US" dirty="0"/>
            </a:p>
          </p:txBody>
        </p:sp>
        <p:sp>
          <p:nvSpPr>
            <p:cNvPr id="17" name="矩形 16"/>
            <p:cNvSpPr/>
            <p:nvPr/>
          </p:nvSpPr>
          <p:spPr>
            <a:xfrm>
              <a:off x="10353758" y="531650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链路状态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10353758" y="869336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距离向量</a:t>
              </a:r>
            </a:p>
          </p:txBody>
        </p:sp>
        <p:sp>
          <p:nvSpPr>
            <p:cNvPr id="19" name="矩形 18"/>
            <p:cNvSpPr/>
            <p:nvPr/>
          </p:nvSpPr>
          <p:spPr>
            <a:xfrm>
              <a:off x="10007509" y="1207022"/>
              <a:ext cx="1800494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层次化路由选择</a:t>
              </a:r>
            </a:p>
          </p:txBody>
        </p:sp>
        <p:sp>
          <p:nvSpPr>
            <p:cNvPr id="20" name="矩形 19"/>
            <p:cNvSpPr/>
            <p:nvPr/>
          </p:nvSpPr>
          <p:spPr>
            <a:xfrm>
              <a:off x="10122926" y="1544709"/>
              <a:ext cx="1569661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路由选择协议</a:t>
              </a:r>
            </a:p>
          </p:txBody>
        </p:sp>
      </p:grpSp>
      <p:sp>
        <p:nvSpPr>
          <p:cNvPr id="2" name="下箭头 1"/>
          <p:cNvSpPr/>
          <p:nvPr/>
        </p:nvSpPr>
        <p:spPr>
          <a:xfrm>
            <a:off x="5786438" y="4705449"/>
            <a:ext cx="714375" cy="709514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735181" y="5557838"/>
            <a:ext cx="110413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路由器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转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发表：由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自治系统内路由选择协议和自治系统间路由选择协议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共同设置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6698753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4.6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路由算法与路由协议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5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Internet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路由选择协议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92188" y="3901404"/>
            <a:ext cx="2408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层次化路由选择</a:t>
            </a:r>
            <a:endParaRPr lang="zh-CN" altLang="en-US" sz="24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12" name="Group 7_1_1_1_1_1_1"/>
          <p:cNvGrpSpPr/>
          <p:nvPr/>
        </p:nvGrpSpPr>
        <p:grpSpPr>
          <a:xfrm>
            <a:off x="8224566" y="193964"/>
            <a:ext cx="3898227" cy="1648262"/>
            <a:chOff x="7909776" y="193964"/>
            <a:chExt cx="3898227" cy="1648262"/>
          </a:xfrm>
        </p:grpSpPr>
        <p:sp>
          <p:nvSpPr>
            <p:cNvPr id="13" name="左大括号 12"/>
            <p:cNvSpPr/>
            <p:nvPr/>
          </p:nvSpPr>
          <p:spPr>
            <a:xfrm>
              <a:off x="9696911" y="363924"/>
              <a:ext cx="485975" cy="1298694"/>
            </a:xfrm>
            <a:prstGeom prst="leftBrace">
              <a:avLst>
                <a:gd name="adj1" fmla="val 8333"/>
                <a:gd name="adj2" fmla="val 4781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0353761" y="193964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算法分类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7909776" y="801257"/>
              <a:ext cx="181171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网络层拥塞控制</a:t>
              </a:r>
              <a:endParaRPr lang="zh-CN" altLang="en-US" dirty="0"/>
            </a:p>
          </p:txBody>
        </p:sp>
        <p:sp>
          <p:nvSpPr>
            <p:cNvPr id="16" name="矩形 15"/>
            <p:cNvSpPr/>
            <p:nvPr/>
          </p:nvSpPr>
          <p:spPr>
            <a:xfrm>
              <a:off x="10353758" y="531650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链路状态</a:t>
              </a:r>
            </a:p>
          </p:txBody>
        </p:sp>
        <p:sp>
          <p:nvSpPr>
            <p:cNvPr id="17" name="矩形 16"/>
            <p:cNvSpPr/>
            <p:nvPr/>
          </p:nvSpPr>
          <p:spPr>
            <a:xfrm>
              <a:off x="10353758" y="869336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距离向量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10007509" y="1207022"/>
              <a:ext cx="1800494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层次化路由选择</a:t>
              </a:r>
            </a:p>
          </p:txBody>
        </p:sp>
        <p:sp>
          <p:nvSpPr>
            <p:cNvPr id="19" name="矩形 18"/>
            <p:cNvSpPr/>
            <p:nvPr/>
          </p:nvSpPr>
          <p:spPr>
            <a:xfrm>
              <a:off x="10122926" y="1544709"/>
              <a:ext cx="1569661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路由选择协议</a:t>
              </a:r>
            </a:p>
          </p:txBody>
        </p:sp>
      </p:grpSp>
      <p:sp>
        <p:nvSpPr>
          <p:cNvPr id="2" name="左大括号 1"/>
          <p:cNvSpPr/>
          <p:nvPr/>
        </p:nvSpPr>
        <p:spPr>
          <a:xfrm>
            <a:off x="3700463" y="2291226"/>
            <a:ext cx="914400" cy="3866685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401676" y="2491776"/>
            <a:ext cx="687116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Internet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自治系统</a:t>
            </a:r>
            <a:r>
              <a:rPr lang="zh-CN" altLang="en-US" sz="2000" dirty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内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路由选择</a:t>
            </a: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协议称为</a:t>
            </a:r>
            <a:r>
              <a:rPr lang="zh-CN" altLang="en-US" sz="2000" dirty="0" smtClean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内部</a:t>
            </a:r>
            <a:r>
              <a:rPr lang="zh-CN" altLang="en-US" sz="2000" dirty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网关</a:t>
            </a:r>
            <a:r>
              <a:rPr lang="zh-CN" altLang="en-US" sz="2000" dirty="0" smtClean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协议</a:t>
            </a:r>
            <a:r>
              <a:rPr lang="en-US" altLang="zh-CN" sz="2000" dirty="0" smtClean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(IGP)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       </a:t>
            </a:r>
            <a:r>
              <a:rPr lang="en-US" altLang="zh-CN" sz="2000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I</a:t>
            </a:r>
            <a:r>
              <a:rPr lang="en-US" altLang="zh-CN" sz="2000" dirty="0" smtClean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nterior </a:t>
            </a:r>
            <a:r>
              <a:rPr lang="en-US" altLang="zh-CN" sz="2000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G</a:t>
            </a:r>
            <a:r>
              <a:rPr lang="en-US" altLang="zh-CN" sz="2000" dirty="0" smtClean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ateway </a:t>
            </a:r>
            <a:r>
              <a:rPr lang="en-US" altLang="zh-CN" sz="2000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P</a:t>
            </a:r>
            <a:r>
              <a:rPr lang="en-US" altLang="zh-CN" sz="2000" dirty="0" smtClean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rotocol  </a:t>
            </a:r>
            <a:endParaRPr lang="en-US" altLang="zh-CN" sz="2000" dirty="0"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422687" y="5234581"/>
            <a:ext cx="695688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Internet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自治系统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间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路由选择协议称为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外部网关协议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(EGP)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 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E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xterior 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G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ateway 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rotocol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4.6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路由算法与路由协议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5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Internet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路由选择协议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92188" y="3901404"/>
            <a:ext cx="2408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层次化路由选择</a:t>
            </a:r>
            <a:endParaRPr lang="zh-CN" altLang="en-US" sz="24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12" name="Group 7_1_1_1_1_1_1"/>
          <p:cNvGrpSpPr/>
          <p:nvPr/>
        </p:nvGrpSpPr>
        <p:grpSpPr>
          <a:xfrm>
            <a:off x="8224566" y="193964"/>
            <a:ext cx="3898227" cy="1648262"/>
            <a:chOff x="7909776" y="193964"/>
            <a:chExt cx="3898227" cy="1648262"/>
          </a:xfrm>
        </p:grpSpPr>
        <p:sp>
          <p:nvSpPr>
            <p:cNvPr id="13" name="左大括号 12"/>
            <p:cNvSpPr/>
            <p:nvPr/>
          </p:nvSpPr>
          <p:spPr>
            <a:xfrm>
              <a:off x="9696911" y="363924"/>
              <a:ext cx="485975" cy="1298694"/>
            </a:xfrm>
            <a:prstGeom prst="leftBrace">
              <a:avLst>
                <a:gd name="adj1" fmla="val 8333"/>
                <a:gd name="adj2" fmla="val 4781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0353761" y="193964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算法分类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7909776" y="801257"/>
              <a:ext cx="181171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网络层拥塞控制</a:t>
              </a:r>
              <a:endParaRPr lang="zh-CN" altLang="en-US" dirty="0"/>
            </a:p>
          </p:txBody>
        </p:sp>
        <p:sp>
          <p:nvSpPr>
            <p:cNvPr id="16" name="矩形 15"/>
            <p:cNvSpPr/>
            <p:nvPr/>
          </p:nvSpPr>
          <p:spPr>
            <a:xfrm>
              <a:off x="10353758" y="531650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链路状态</a:t>
              </a:r>
            </a:p>
          </p:txBody>
        </p:sp>
        <p:sp>
          <p:nvSpPr>
            <p:cNvPr id="17" name="矩形 16"/>
            <p:cNvSpPr/>
            <p:nvPr/>
          </p:nvSpPr>
          <p:spPr>
            <a:xfrm>
              <a:off x="10353758" y="869336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距离向量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10007509" y="1207022"/>
              <a:ext cx="1800494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层次化路由选择</a:t>
              </a:r>
            </a:p>
          </p:txBody>
        </p:sp>
        <p:sp>
          <p:nvSpPr>
            <p:cNvPr id="19" name="矩形 18"/>
            <p:cNvSpPr/>
            <p:nvPr/>
          </p:nvSpPr>
          <p:spPr>
            <a:xfrm>
              <a:off x="10122926" y="1544709"/>
              <a:ext cx="1569661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路由选择协议</a:t>
              </a:r>
            </a:p>
          </p:txBody>
        </p:sp>
      </p:grpSp>
      <p:sp>
        <p:nvSpPr>
          <p:cNvPr id="2" name="左大括号 1"/>
          <p:cNvSpPr/>
          <p:nvPr/>
        </p:nvSpPr>
        <p:spPr>
          <a:xfrm>
            <a:off x="3700463" y="2291226"/>
            <a:ext cx="914400" cy="3866685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401676" y="2491776"/>
            <a:ext cx="69896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IGP</a:t>
            </a:r>
            <a:endParaRPr lang="en-US" altLang="zh-CN" sz="2000" dirty="0"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422687" y="5234581"/>
            <a:ext cx="677951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EGP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313352" y="2005478"/>
            <a:ext cx="722947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路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由信息协议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(Routing Information Protocol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RIP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zh-CN" sz="20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开放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最短路径优先协议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(Open Shortest Path First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OSPF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)</a:t>
            </a:r>
          </a:p>
        </p:txBody>
      </p:sp>
      <p:sp>
        <p:nvSpPr>
          <p:cNvPr id="20" name="左大括号 19"/>
          <p:cNvSpPr/>
          <p:nvPr/>
        </p:nvSpPr>
        <p:spPr>
          <a:xfrm>
            <a:off x="4978427" y="2120683"/>
            <a:ext cx="334925" cy="1296183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235602" y="5234581"/>
            <a:ext cx="571816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边界网关协议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(Border Gateway 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Protocol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BGP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23692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7_1_1_1_1_1"/>
          <p:cNvGrpSpPr/>
          <p:nvPr/>
        </p:nvGrpSpPr>
        <p:grpSpPr>
          <a:xfrm>
            <a:off x="8224566" y="193964"/>
            <a:ext cx="3898227" cy="1648262"/>
            <a:chOff x="7909776" y="193964"/>
            <a:chExt cx="3898227" cy="1648262"/>
          </a:xfrm>
        </p:grpSpPr>
        <p:sp>
          <p:nvSpPr>
            <p:cNvPr id="16" name="左大括号 15"/>
            <p:cNvSpPr/>
            <p:nvPr/>
          </p:nvSpPr>
          <p:spPr>
            <a:xfrm>
              <a:off x="9696911" y="363924"/>
              <a:ext cx="485975" cy="1298694"/>
            </a:xfrm>
            <a:prstGeom prst="leftBrace">
              <a:avLst>
                <a:gd name="adj1" fmla="val 8333"/>
                <a:gd name="adj2" fmla="val 4781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10353761" y="193964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算法分类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7909776" y="801257"/>
              <a:ext cx="181171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网络层拥塞控制</a:t>
              </a:r>
              <a:endParaRPr lang="zh-CN" altLang="en-US" dirty="0"/>
            </a:p>
          </p:txBody>
        </p:sp>
        <p:sp>
          <p:nvSpPr>
            <p:cNvPr id="19" name="矩形 18"/>
            <p:cNvSpPr/>
            <p:nvPr/>
          </p:nvSpPr>
          <p:spPr>
            <a:xfrm>
              <a:off x="10353758" y="531650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链路状态</a:t>
              </a:r>
            </a:p>
          </p:txBody>
        </p:sp>
        <p:sp>
          <p:nvSpPr>
            <p:cNvPr id="20" name="矩形 19"/>
            <p:cNvSpPr/>
            <p:nvPr/>
          </p:nvSpPr>
          <p:spPr>
            <a:xfrm>
              <a:off x="10353758" y="869336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距离向量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10007509" y="1207022"/>
              <a:ext cx="1800494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层次化路由选择</a:t>
              </a:r>
            </a:p>
          </p:txBody>
        </p:sp>
        <p:sp>
          <p:nvSpPr>
            <p:cNvPr id="22" name="矩形 21"/>
            <p:cNvSpPr/>
            <p:nvPr/>
          </p:nvSpPr>
          <p:spPr>
            <a:xfrm>
              <a:off x="10122926" y="1544709"/>
              <a:ext cx="1569661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路由选择协议</a:t>
              </a:r>
            </a:p>
          </p:txBody>
        </p:sp>
      </p:grpSp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4.6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路由算法与路由协议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：距离向量路由选择算法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95020" y="2146983"/>
            <a:ext cx="100021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</a:t>
            </a:r>
            <a:r>
              <a:rPr lang="en-US" altLang="zh-CN" sz="2400" baseline="-25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x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(z)  =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801495" y="4277995"/>
            <a:ext cx="37884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提示一下：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x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的邻居有两个</a:t>
            </a: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2336" y="3458002"/>
            <a:ext cx="756608" cy="756608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9816" y="2146983"/>
            <a:ext cx="756608" cy="756608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1298" y="2146983"/>
            <a:ext cx="756608" cy="756608"/>
          </a:xfrm>
          <a:prstGeom prst="rect">
            <a:avLst/>
          </a:prstGeom>
        </p:spPr>
      </p:pic>
      <p:cxnSp>
        <p:nvCxnSpPr>
          <p:cNvPr id="26" name="直线连接符 25"/>
          <p:cNvCxnSpPr/>
          <p:nvPr/>
        </p:nvCxnSpPr>
        <p:spPr>
          <a:xfrm>
            <a:off x="9707906" y="2525287"/>
            <a:ext cx="131042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直线连接符 26"/>
          <p:cNvCxnSpPr/>
          <p:nvPr/>
        </p:nvCxnSpPr>
        <p:spPr>
          <a:xfrm>
            <a:off x="9329602" y="2903591"/>
            <a:ext cx="642734" cy="93271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线连接符 27"/>
          <p:cNvCxnSpPr>
            <a:endCxn id="23" idx="3"/>
          </p:cNvCxnSpPr>
          <p:nvPr/>
        </p:nvCxnSpPr>
        <p:spPr>
          <a:xfrm flipH="1">
            <a:off x="10728944" y="2903591"/>
            <a:ext cx="549176" cy="93271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9612174" y="4057650"/>
            <a:ext cx="3601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X</a:t>
            </a:r>
            <a:endParaRPr kumimoji="1" lang="zh-CN" altLang="en-US" sz="2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8530082" y="2494238"/>
            <a:ext cx="3601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Y</a:t>
            </a:r>
            <a:endParaRPr kumimoji="1" lang="zh-CN" altLang="en-US" sz="2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11647215" y="2347021"/>
            <a:ext cx="3601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Z</a:t>
            </a:r>
            <a:endParaRPr kumimoji="1" lang="zh-CN" altLang="en-US" sz="2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10860074" y="3169893"/>
            <a:ext cx="36016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2000" smtClean="0">
                <a:latin typeface="Microsoft YaHei" charset="-122"/>
                <a:ea typeface="Microsoft YaHei" charset="-122"/>
                <a:cs typeface="Microsoft YaHei" charset="-122"/>
              </a:rPr>
              <a:t>7</a:t>
            </a:r>
            <a:endParaRPr kumimoji="1" lang="zh-CN" altLang="en-US" sz="2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0038857" y="2340422"/>
            <a:ext cx="36016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3</a:t>
            </a:r>
            <a:endParaRPr kumimoji="1" lang="zh-CN" altLang="en-US" sz="2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9407590" y="3081839"/>
            <a:ext cx="36016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2</a:t>
            </a:r>
            <a:endParaRPr kumimoji="1" lang="zh-CN" altLang="en-US" sz="2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205081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4.6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路由算法与路由协议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1035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5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Internet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路由选择协议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4745" y="2138045"/>
            <a:ext cx="1019556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RIP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：广泛使用，基于距离向量路由选择算法的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IGP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RIP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报文：封装进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UDP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数据报。</a:t>
            </a:r>
            <a:endParaRPr lang="zh-CN" altLang="en-US" sz="24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RIP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特性：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第一、在度量路径时采用的是跳数。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第二、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RIP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的费用定义在源路由器和目的子网之间。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第三、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RIP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被限制的网络直径不超过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15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跳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的自治系统内使用。</a:t>
            </a:r>
          </a:p>
        </p:txBody>
      </p:sp>
      <p:grpSp>
        <p:nvGrpSpPr>
          <p:cNvPr id="12" name="Group 7_1_1_1_1_1_1_1"/>
          <p:cNvGrpSpPr/>
          <p:nvPr/>
        </p:nvGrpSpPr>
        <p:grpSpPr>
          <a:xfrm>
            <a:off x="8224566" y="193964"/>
            <a:ext cx="3898227" cy="1648262"/>
            <a:chOff x="7909776" y="193964"/>
            <a:chExt cx="3898227" cy="1648262"/>
          </a:xfrm>
        </p:grpSpPr>
        <p:sp>
          <p:nvSpPr>
            <p:cNvPr id="13" name="左大括号 12"/>
            <p:cNvSpPr/>
            <p:nvPr/>
          </p:nvSpPr>
          <p:spPr>
            <a:xfrm>
              <a:off x="9696911" y="363924"/>
              <a:ext cx="485975" cy="1298694"/>
            </a:xfrm>
            <a:prstGeom prst="leftBrace">
              <a:avLst>
                <a:gd name="adj1" fmla="val 8333"/>
                <a:gd name="adj2" fmla="val 4781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0353761" y="193964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算法分类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7909776" y="801257"/>
              <a:ext cx="181171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网络层拥塞控制</a:t>
              </a:r>
              <a:endParaRPr lang="zh-CN" altLang="en-US" dirty="0"/>
            </a:p>
          </p:txBody>
        </p:sp>
        <p:sp>
          <p:nvSpPr>
            <p:cNvPr id="16" name="矩形 15"/>
            <p:cNvSpPr/>
            <p:nvPr/>
          </p:nvSpPr>
          <p:spPr>
            <a:xfrm>
              <a:off x="10353758" y="531650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链路状态</a:t>
              </a:r>
            </a:p>
          </p:txBody>
        </p:sp>
        <p:sp>
          <p:nvSpPr>
            <p:cNvPr id="17" name="矩形 16"/>
            <p:cNvSpPr/>
            <p:nvPr/>
          </p:nvSpPr>
          <p:spPr>
            <a:xfrm>
              <a:off x="10353758" y="869336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距离向量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10007509" y="1207022"/>
              <a:ext cx="1800494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层次化路由选择</a:t>
              </a:r>
            </a:p>
          </p:txBody>
        </p:sp>
        <p:sp>
          <p:nvSpPr>
            <p:cNvPr id="19" name="矩形 18"/>
            <p:cNvSpPr/>
            <p:nvPr/>
          </p:nvSpPr>
          <p:spPr>
            <a:xfrm>
              <a:off x="10122926" y="1544709"/>
              <a:ext cx="1569661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路由选择协议</a:t>
              </a:r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4.6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路由算法与路由协议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1035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5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Internet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路由选择协议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1210506" y="2754406"/>
            <a:ext cx="9994482" cy="3451457"/>
            <a:chOff x="1210506" y="2754406"/>
            <a:chExt cx="9994482" cy="3451457"/>
          </a:xfrm>
        </p:grpSpPr>
        <p:sp>
          <p:nvSpPr>
            <p:cNvPr id="6" name="流程图: 磁盘 5"/>
            <p:cNvSpPr/>
            <p:nvPr/>
          </p:nvSpPr>
          <p:spPr>
            <a:xfrm>
              <a:off x="4485867" y="4115374"/>
              <a:ext cx="1086127" cy="704720"/>
            </a:xfrm>
            <a:prstGeom prst="flowChartMagneticDisk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</a:rPr>
                <a:t>B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" name="流程图: 磁盘 6"/>
            <p:cNvSpPr/>
            <p:nvPr/>
          </p:nvSpPr>
          <p:spPr>
            <a:xfrm>
              <a:off x="2241864" y="4115374"/>
              <a:ext cx="1086127" cy="704720"/>
            </a:xfrm>
            <a:prstGeom prst="flowChartMagneticDisk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</a:rPr>
                <a:t>A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8" name="流程图: 磁盘 7"/>
            <p:cNvSpPr/>
            <p:nvPr/>
          </p:nvSpPr>
          <p:spPr>
            <a:xfrm>
              <a:off x="2241864" y="2754406"/>
              <a:ext cx="1086127" cy="704720"/>
            </a:xfrm>
            <a:prstGeom prst="flowChartMagneticDisk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</a:rPr>
                <a:t>F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9" name="流程图: 磁盘 8"/>
            <p:cNvSpPr/>
            <p:nvPr/>
          </p:nvSpPr>
          <p:spPr>
            <a:xfrm>
              <a:off x="6707537" y="4115374"/>
              <a:ext cx="1086127" cy="704720"/>
            </a:xfrm>
            <a:prstGeom prst="flowChartMagneticDisk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</a:rPr>
                <a:t>C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0" name="流程图: 磁盘 9"/>
            <p:cNvSpPr/>
            <p:nvPr/>
          </p:nvSpPr>
          <p:spPr>
            <a:xfrm>
              <a:off x="9934129" y="4115374"/>
              <a:ext cx="1086127" cy="704720"/>
            </a:xfrm>
            <a:prstGeom prst="flowChartMagneticDisk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</a:rPr>
                <a:t>E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1" name="流程图: 磁盘 10"/>
            <p:cNvSpPr/>
            <p:nvPr/>
          </p:nvSpPr>
          <p:spPr>
            <a:xfrm>
              <a:off x="6707536" y="5501143"/>
              <a:ext cx="1086127" cy="704720"/>
            </a:xfrm>
            <a:prstGeom prst="flowChartMagneticDisk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</a:rPr>
                <a:t>D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直接连接符 12"/>
            <p:cNvCxnSpPr>
              <a:stCxn id="8" idx="4"/>
            </p:cNvCxnSpPr>
            <p:nvPr/>
          </p:nvCxnSpPr>
          <p:spPr>
            <a:xfrm>
              <a:off x="3327991" y="3106766"/>
              <a:ext cx="1031358" cy="0"/>
            </a:xfrm>
            <a:prstGeom prst="line">
              <a:avLst/>
            </a:prstGeom>
            <a:ln>
              <a:solidFill>
                <a:schemeClr val="tx1"/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endCxn id="7" idx="1"/>
            </p:cNvCxnSpPr>
            <p:nvPr/>
          </p:nvCxnSpPr>
          <p:spPr>
            <a:xfrm>
              <a:off x="2784927" y="3459126"/>
              <a:ext cx="1" cy="656248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1210506" y="4467734"/>
              <a:ext cx="1031358" cy="0"/>
            </a:xfrm>
            <a:prstGeom prst="line">
              <a:avLst/>
            </a:prstGeom>
            <a:ln>
              <a:solidFill>
                <a:schemeClr val="tx1"/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flipV="1">
              <a:off x="4949990" y="2913321"/>
              <a:ext cx="706530" cy="1202053"/>
            </a:xfrm>
            <a:prstGeom prst="line">
              <a:avLst/>
            </a:prstGeom>
            <a:ln>
              <a:solidFill>
                <a:schemeClr val="tx1"/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flipV="1">
              <a:off x="7250599" y="2913321"/>
              <a:ext cx="706530" cy="1202053"/>
            </a:xfrm>
            <a:prstGeom prst="line">
              <a:avLst/>
            </a:prstGeom>
            <a:ln>
              <a:solidFill>
                <a:schemeClr val="tx1"/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flipV="1">
              <a:off x="10498458" y="2916866"/>
              <a:ext cx="706530" cy="1202053"/>
            </a:xfrm>
            <a:prstGeom prst="line">
              <a:avLst/>
            </a:prstGeom>
            <a:ln>
              <a:solidFill>
                <a:schemeClr val="tx1"/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flipV="1">
              <a:off x="7787934" y="4467733"/>
              <a:ext cx="802573" cy="2"/>
            </a:xfrm>
            <a:prstGeom prst="line">
              <a:avLst/>
            </a:prstGeom>
            <a:ln>
              <a:solidFill>
                <a:schemeClr val="tx1"/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 flipV="1">
              <a:off x="9123414" y="4467735"/>
              <a:ext cx="802573" cy="2"/>
            </a:xfrm>
            <a:prstGeom prst="line">
              <a:avLst/>
            </a:prstGeom>
            <a:ln>
              <a:solidFill>
                <a:schemeClr val="tx1"/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 flipV="1">
              <a:off x="7787933" y="5869738"/>
              <a:ext cx="802573" cy="2"/>
            </a:xfrm>
            <a:prstGeom prst="line">
              <a:avLst/>
            </a:prstGeom>
            <a:ln>
              <a:solidFill>
                <a:schemeClr val="tx1"/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7253341" y="4820094"/>
              <a:ext cx="1" cy="656248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>
              <a:stCxn id="9" idx="2"/>
              <a:endCxn id="6" idx="4"/>
            </p:cNvCxnSpPr>
            <p:nvPr/>
          </p:nvCxnSpPr>
          <p:spPr>
            <a:xfrm flipH="1">
              <a:off x="5571994" y="4467734"/>
              <a:ext cx="1135543" cy="0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 flipH="1">
              <a:off x="3327991" y="4462704"/>
              <a:ext cx="1135543" cy="0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1499189" y="4130749"/>
              <a:ext cx="510362" cy="3721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w</a:t>
              </a:r>
              <a:endParaRPr lang="zh-CN" alt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757544" y="4136354"/>
              <a:ext cx="510362" cy="3721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x</a:t>
              </a:r>
              <a:endParaRPr lang="zh-CN" alt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080145" y="4136354"/>
              <a:ext cx="510362" cy="3721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y</a:t>
              </a:r>
              <a:endParaRPr lang="zh-CN" alt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0554387" y="3241157"/>
              <a:ext cx="510362" cy="3721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z</a:t>
              </a:r>
              <a:endParaRPr lang="zh-CN" altLang="en-US" dirty="0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2241864" y="6019793"/>
            <a:ext cx="3834104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使用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RIP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的简单自治系统示例</a:t>
            </a:r>
          </a:p>
        </p:txBody>
      </p:sp>
      <p:grpSp>
        <p:nvGrpSpPr>
          <p:cNvPr id="48" name="Group 7_1_1_1_1_1_1_1"/>
          <p:cNvGrpSpPr/>
          <p:nvPr/>
        </p:nvGrpSpPr>
        <p:grpSpPr>
          <a:xfrm>
            <a:off x="8224566" y="193964"/>
            <a:ext cx="3898227" cy="1648262"/>
            <a:chOff x="7909776" y="193964"/>
            <a:chExt cx="3898227" cy="1648262"/>
          </a:xfrm>
        </p:grpSpPr>
        <p:sp>
          <p:nvSpPr>
            <p:cNvPr id="49" name="左大括号 48"/>
            <p:cNvSpPr/>
            <p:nvPr/>
          </p:nvSpPr>
          <p:spPr>
            <a:xfrm>
              <a:off x="9696911" y="363924"/>
              <a:ext cx="485975" cy="1298694"/>
            </a:xfrm>
            <a:prstGeom prst="leftBrace">
              <a:avLst>
                <a:gd name="adj1" fmla="val 8333"/>
                <a:gd name="adj2" fmla="val 4781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0353761" y="193964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算法分类</a:t>
              </a:r>
            </a:p>
          </p:txBody>
        </p:sp>
        <p:sp>
          <p:nvSpPr>
            <p:cNvPr id="51" name="矩形 50"/>
            <p:cNvSpPr/>
            <p:nvPr/>
          </p:nvSpPr>
          <p:spPr>
            <a:xfrm>
              <a:off x="7909776" y="801257"/>
              <a:ext cx="181171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网络层拥塞控制</a:t>
              </a:r>
              <a:endParaRPr lang="zh-CN" altLang="en-US" dirty="0"/>
            </a:p>
          </p:txBody>
        </p:sp>
        <p:sp>
          <p:nvSpPr>
            <p:cNvPr id="52" name="矩形 51"/>
            <p:cNvSpPr/>
            <p:nvPr/>
          </p:nvSpPr>
          <p:spPr>
            <a:xfrm>
              <a:off x="10353758" y="531650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链路状态</a:t>
              </a:r>
            </a:p>
          </p:txBody>
        </p:sp>
        <p:sp>
          <p:nvSpPr>
            <p:cNvPr id="53" name="矩形 52"/>
            <p:cNvSpPr/>
            <p:nvPr/>
          </p:nvSpPr>
          <p:spPr>
            <a:xfrm>
              <a:off x="10353758" y="869336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距离向量</a:t>
              </a:r>
            </a:p>
          </p:txBody>
        </p:sp>
        <p:sp>
          <p:nvSpPr>
            <p:cNvPr id="54" name="矩形 53"/>
            <p:cNvSpPr/>
            <p:nvPr/>
          </p:nvSpPr>
          <p:spPr>
            <a:xfrm>
              <a:off x="10007509" y="1207022"/>
              <a:ext cx="1800494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层次化路由选择</a:t>
              </a:r>
            </a:p>
          </p:txBody>
        </p:sp>
        <p:sp>
          <p:nvSpPr>
            <p:cNvPr id="55" name="矩形 54"/>
            <p:cNvSpPr/>
            <p:nvPr/>
          </p:nvSpPr>
          <p:spPr>
            <a:xfrm>
              <a:off x="10122926" y="1544709"/>
              <a:ext cx="1569661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路由选择协议</a:t>
              </a:r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4.6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路由算法与路由协议</a:t>
            </a:r>
          </a:p>
        </p:txBody>
      </p:sp>
      <p:sp>
        <p:nvSpPr>
          <p:cNvPr id="5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5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Internet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路由选择协议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134745" y="3457575"/>
          <a:ext cx="4568190" cy="29146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2730"/>
                <a:gridCol w="1522730"/>
                <a:gridCol w="1522730"/>
              </a:tblGrid>
              <a:tr h="7010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目的子网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下一跳路由器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到目的子网的跳数</a:t>
                      </a:r>
                    </a:p>
                  </a:txBody>
                  <a:tcPr anchor="ctr"/>
                </a:tc>
              </a:tr>
              <a:tr h="4425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4425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4432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4425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z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4425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手札体-简粗体"/>
                          <a:ea typeface="手札体-简粗体"/>
                        </a:rPr>
                        <a:t>…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手札体-简粗体"/>
                          <a:ea typeface="手札体-简粗体"/>
                        </a:rPr>
                        <a:t>…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手札体-简粗体"/>
                          <a:ea typeface="手札体-简粗体"/>
                        </a:rPr>
                        <a:t>…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1950340" y="2887038"/>
            <a:ext cx="29367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/>
              <a:t>路由器</a:t>
            </a:r>
            <a:r>
              <a:rPr lang="en-US" altLang="zh-CN" sz="2000" dirty="0"/>
              <a:t>B</a:t>
            </a:r>
            <a:r>
              <a:rPr lang="zh-CN" altLang="en-US" sz="2000" dirty="0"/>
              <a:t>上的转发表</a:t>
            </a:r>
          </a:p>
        </p:txBody>
      </p:sp>
      <p:grpSp>
        <p:nvGrpSpPr>
          <p:cNvPr id="15" name="Group 7_1_1_1_1_1_1_1"/>
          <p:cNvGrpSpPr/>
          <p:nvPr/>
        </p:nvGrpSpPr>
        <p:grpSpPr>
          <a:xfrm>
            <a:off x="8224566" y="193964"/>
            <a:ext cx="3898227" cy="1648262"/>
            <a:chOff x="7909776" y="193964"/>
            <a:chExt cx="3898227" cy="1648262"/>
          </a:xfrm>
        </p:grpSpPr>
        <p:sp>
          <p:nvSpPr>
            <p:cNvPr id="16" name="左大括号 15"/>
            <p:cNvSpPr/>
            <p:nvPr/>
          </p:nvSpPr>
          <p:spPr>
            <a:xfrm>
              <a:off x="9696911" y="363924"/>
              <a:ext cx="485975" cy="1298694"/>
            </a:xfrm>
            <a:prstGeom prst="leftBrace">
              <a:avLst>
                <a:gd name="adj1" fmla="val 8333"/>
                <a:gd name="adj2" fmla="val 4781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10353761" y="193964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算法分类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7909776" y="801257"/>
              <a:ext cx="181171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网络层拥塞控制</a:t>
              </a:r>
              <a:endParaRPr lang="zh-CN" altLang="en-US" dirty="0"/>
            </a:p>
          </p:txBody>
        </p:sp>
        <p:sp>
          <p:nvSpPr>
            <p:cNvPr id="19" name="矩形 18"/>
            <p:cNvSpPr/>
            <p:nvPr/>
          </p:nvSpPr>
          <p:spPr>
            <a:xfrm>
              <a:off x="10353758" y="531650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链路状态</a:t>
              </a:r>
            </a:p>
          </p:txBody>
        </p:sp>
        <p:sp>
          <p:nvSpPr>
            <p:cNvPr id="20" name="矩形 19"/>
            <p:cNvSpPr/>
            <p:nvPr/>
          </p:nvSpPr>
          <p:spPr>
            <a:xfrm>
              <a:off x="10353758" y="869336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距离向量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10007509" y="1207022"/>
              <a:ext cx="1800494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层次化路由选择</a:t>
              </a:r>
            </a:p>
          </p:txBody>
        </p:sp>
        <p:sp>
          <p:nvSpPr>
            <p:cNvPr id="22" name="矩形 21"/>
            <p:cNvSpPr/>
            <p:nvPr/>
          </p:nvSpPr>
          <p:spPr>
            <a:xfrm>
              <a:off x="10122926" y="1544709"/>
              <a:ext cx="1569661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路由选择协议</a:t>
              </a:r>
            </a:p>
          </p:txBody>
        </p:sp>
      </p:grpSp>
      <p:sp>
        <p:nvSpPr>
          <p:cNvPr id="23" name="TextBox 5"/>
          <p:cNvSpPr txBox="1"/>
          <p:nvPr/>
        </p:nvSpPr>
        <p:spPr>
          <a:xfrm>
            <a:off x="1135025" y="2138093"/>
            <a:ext cx="100021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某一时刻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</a:t>
            </a:r>
            <a:r>
              <a:rPr 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收到了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RIP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通告。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4.6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路由算法与路由协议</a:t>
            </a:r>
          </a:p>
        </p:txBody>
      </p:sp>
      <p:sp>
        <p:nvSpPr>
          <p:cNvPr id="5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5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Internet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路由选择协议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6627495" y="3632200"/>
          <a:ext cx="5229225" cy="27254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43075"/>
                <a:gridCol w="1743075"/>
                <a:gridCol w="1743075"/>
              </a:tblGrid>
              <a:tr h="7010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目的子网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下一跳路由器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到目的子网的跳数</a:t>
                      </a:r>
                    </a:p>
                  </a:txBody>
                  <a:tcPr anchor="ctr"/>
                </a:tc>
              </a:tr>
              <a:tr h="5060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5060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5060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z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5060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手札体-简粗体"/>
                          <a:ea typeface="手札体-简粗体"/>
                        </a:rPr>
                        <a:t>…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手札体-简粗体"/>
                          <a:ea typeface="手札体-简粗体"/>
                        </a:rPr>
                        <a:t>…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手札体-简粗体"/>
                          <a:ea typeface="手札体-简粗体"/>
                        </a:rPr>
                        <a:t>…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7488174" y="2915613"/>
            <a:ext cx="35084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/>
              <a:t>来自路由器</a:t>
            </a:r>
            <a:r>
              <a:rPr lang="en-US" altLang="zh-CN" sz="2000" dirty="0"/>
              <a:t>A</a:t>
            </a:r>
            <a:r>
              <a:rPr lang="zh-CN" altLang="en-US" sz="2000" dirty="0"/>
              <a:t>的</a:t>
            </a:r>
            <a:r>
              <a:rPr lang="en-US" altLang="zh-CN" sz="2000" dirty="0"/>
              <a:t>RIP</a:t>
            </a:r>
            <a:r>
              <a:rPr lang="zh-CN" altLang="en-US" sz="2000" dirty="0"/>
              <a:t>通告</a:t>
            </a:r>
          </a:p>
        </p:txBody>
      </p:sp>
      <p:grpSp>
        <p:nvGrpSpPr>
          <p:cNvPr id="15" name="Group 7_1_1_1_1_1_1_1"/>
          <p:cNvGrpSpPr/>
          <p:nvPr/>
        </p:nvGrpSpPr>
        <p:grpSpPr>
          <a:xfrm>
            <a:off x="8224566" y="193964"/>
            <a:ext cx="3898227" cy="1648262"/>
            <a:chOff x="7909776" y="193964"/>
            <a:chExt cx="3898227" cy="1648262"/>
          </a:xfrm>
        </p:grpSpPr>
        <p:sp>
          <p:nvSpPr>
            <p:cNvPr id="16" name="左大括号 15"/>
            <p:cNvSpPr/>
            <p:nvPr/>
          </p:nvSpPr>
          <p:spPr>
            <a:xfrm>
              <a:off x="9696911" y="363924"/>
              <a:ext cx="485975" cy="1298694"/>
            </a:xfrm>
            <a:prstGeom prst="leftBrace">
              <a:avLst>
                <a:gd name="adj1" fmla="val 8333"/>
                <a:gd name="adj2" fmla="val 4781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10353761" y="193964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算法分类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7909776" y="801257"/>
              <a:ext cx="181171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网络层拥塞控制</a:t>
              </a:r>
              <a:endParaRPr lang="zh-CN" altLang="en-US" dirty="0"/>
            </a:p>
          </p:txBody>
        </p:sp>
        <p:sp>
          <p:nvSpPr>
            <p:cNvPr id="19" name="矩形 18"/>
            <p:cNvSpPr/>
            <p:nvPr/>
          </p:nvSpPr>
          <p:spPr>
            <a:xfrm>
              <a:off x="10353758" y="531650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链路状态</a:t>
              </a:r>
            </a:p>
          </p:txBody>
        </p:sp>
        <p:sp>
          <p:nvSpPr>
            <p:cNvPr id="20" name="矩形 19"/>
            <p:cNvSpPr/>
            <p:nvPr/>
          </p:nvSpPr>
          <p:spPr>
            <a:xfrm>
              <a:off x="10353758" y="869336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距离向量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10007509" y="1207022"/>
              <a:ext cx="1800494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层次化路由选择</a:t>
              </a:r>
            </a:p>
          </p:txBody>
        </p:sp>
        <p:sp>
          <p:nvSpPr>
            <p:cNvPr id="22" name="矩形 21"/>
            <p:cNvSpPr/>
            <p:nvPr/>
          </p:nvSpPr>
          <p:spPr>
            <a:xfrm>
              <a:off x="10122926" y="1544709"/>
              <a:ext cx="1569661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路由选择协议</a:t>
              </a:r>
            </a:p>
          </p:txBody>
        </p:sp>
      </p:grp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134745" y="3457575"/>
          <a:ext cx="4568190" cy="29146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2730"/>
                <a:gridCol w="1522730"/>
                <a:gridCol w="1522730"/>
              </a:tblGrid>
              <a:tr h="7010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目的子网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下一跳路由器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到目的子网的跳数</a:t>
                      </a:r>
                    </a:p>
                  </a:txBody>
                  <a:tcPr anchor="ctr"/>
                </a:tc>
              </a:tr>
              <a:tr h="4425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4425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4432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4425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z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4425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手札体-简粗体"/>
                          <a:ea typeface="手札体-简粗体"/>
                        </a:rPr>
                        <a:t>…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手札体-简粗体"/>
                          <a:ea typeface="手札体-简粗体"/>
                        </a:rPr>
                        <a:t>…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手札体-简粗体"/>
                          <a:ea typeface="手札体-简粗体"/>
                        </a:rPr>
                        <a:t>…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1950340" y="2887038"/>
            <a:ext cx="29367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/>
              <a:t>路由器</a:t>
            </a:r>
            <a:r>
              <a:rPr lang="en-US" altLang="zh-CN" sz="2000" dirty="0"/>
              <a:t>B</a:t>
            </a:r>
            <a:r>
              <a:rPr lang="zh-CN" altLang="en-US" sz="2000" dirty="0"/>
              <a:t>上的转发表</a:t>
            </a:r>
          </a:p>
        </p:txBody>
      </p:sp>
      <p:sp>
        <p:nvSpPr>
          <p:cNvPr id="23" name="TextBox 5"/>
          <p:cNvSpPr txBox="1"/>
          <p:nvPr/>
        </p:nvSpPr>
        <p:spPr>
          <a:xfrm>
            <a:off x="1135025" y="2138093"/>
            <a:ext cx="100021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某一时刻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</a:t>
            </a:r>
            <a:r>
              <a:rPr 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收到了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RIP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通告。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6595745" y="869950"/>
          <a:ext cx="5229225" cy="27254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43075"/>
                <a:gridCol w="1743075"/>
                <a:gridCol w="1743075"/>
              </a:tblGrid>
              <a:tr h="7010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目的子网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下一跳路由器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到目的子网的跳数</a:t>
                      </a:r>
                    </a:p>
                  </a:txBody>
                  <a:tcPr anchor="ctr"/>
                </a:tc>
              </a:tr>
              <a:tr h="5060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5060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5060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z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5060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手札体-简粗体"/>
                          <a:ea typeface="手札体-简粗体"/>
                        </a:rPr>
                        <a:t>…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手札体-简粗体"/>
                          <a:ea typeface="手札体-简粗体"/>
                        </a:rPr>
                        <a:t>…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手札体-简粗体"/>
                          <a:ea typeface="手札体-简粗体"/>
                        </a:rPr>
                        <a:t>…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7456424" y="153363"/>
            <a:ext cx="35084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/>
              <a:t>来自路由器</a:t>
            </a:r>
            <a:r>
              <a:rPr lang="en-US" altLang="zh-CN" sz="2000" dirty="0"/>
              <a:t>A</a:t>
            </a:r>
            <a:r>
              <a:rPr lang="zh-CN" altLang="en-US" sz="2000" dirty="0"/>
              <a:t>的</a:t>
            </a:r>
            <a:r>
              <a:rPr lang="en-US" altLang="zh-CN" sz="2000" dirty="0"/>
              <a:t>RIP</a:t>
            </a:r>
            <a:r>
              <a:rPr lang="zh-CN" altLang="en-US" sz="2000" dirty="0"/>
              <a:t>通告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102995" y="695325"/>
          <a:ext cx="4568190" cy="29146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2730"/>
                <a:gridCol w="1522730"/>
                <a:gridCol w="1522730"/>
              </a:tblGrid>
              <a:tr h="7010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目的子网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下一跳路由器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到目的子网的跳数</a:t>
                      </a:r>
                    </a:p>
                  </a:txBody>
                  <a:tcPr anchor="ctr"/>
                </a:tc>
              </a:tr>
              <a:tr h="4425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4425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4432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4425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z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4425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手札体-简粗体"/>
                          <a:ea typeface="手札体-简粗体"/>
                        </a:rPr>
                        <a:t>…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手札体-简粗体"/>
                          <a:ea typeface="手札体-简粗体"/>
                        </a:rPr>
                        <a:t>…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手札体-简粗体"/>
                          <a:ea typeface="手札体-简粗体"/>
                        </a:rPr>
                        <a:t>…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1918590" y="124788"/>
            <a:ext cx="29367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/>
              <a:t>路由器</a:t>
            </a:r>
            <a:r>
              <a:rPr lang="en-US" altLang="zh-CN" sz="2000" dirty="0"/>
              <a:t>B</a:t>
            </a:r>
            <a:r>
              <a:rPr lang="zh-CN" altLang="en-US" sz="2000" dirty="0"/>
              <a:t>上的转发表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8501" y="4375150"/>
            <a:ext cx="757404" cy="75740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6252" y="4375150"/>
            <a:ext cx="757404" cy="757404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774342" y="5300662"/>
            <a:ext cx="1071563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路由器</a:t>
            </a:r>
            <a:r>
              <a:rPr kumimoji="1" lang="en-US" altLang="zh-CN" dirty="0" smtClean="0"/>
              <a:t>B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4911559" y="5300661"/>
            <a:ext cx="1049021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路由器</a:t>
            </a:r>
            <a:r>
              <a:rPr kumimoji="1" lang="en-US" altLang="zh-CN" dirty="0" smtClean="0"/>
              <a:t>A</a:t>
            </a:r>
            <a:endParaRPr kumimoji="1"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7643812" y="3911847"/>
            <a:ext cx="1100138" cy="321469"/>
          </a:xfrm>
          <a:prstGeom prst="roundRect">
            <a:avLst/>
          </a:prstGeom>
          <a:solidFill>
            <a:schemeClr val="tx1"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子网</a:t>
            </a:r>
            <a:r>
              <a:rPr kumimoji="1" lang="en-US" altLang="zh-CN" dirty="0" smtClean="0"/>
              <a:t>W</a:t>
            </a:r>
            <a:endParaRPr kumimoji="1"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7643812" y="4536490"/>
            <a:ext cx="1100138" cy="321469"/>
          </a:xfrm>
          <a:prstGeom prst="roundRect">
            <a:avLst/>
          </a:prstGeom>
          <a:solidFill>
            <a:schemeClr val="tx1"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子网</a:t>
            </a:r>
            <a:r>
              <a:rPr kumimoji="1" lang="en-US" altLang="zh-CN" dirty="0" smtClean="0"/>
              <a:t>X</a:t>
            </a:r>
            <a:endParaRPr kumimoji="1"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7672387" y="5179863"/>
            <a:ext cx="1100138" cy="321469"/>
          </a:xfrm>
          <a:prstGeom prst="roundRect">
            <a:avLst/>
          </a:prstGeom>
          <a:solidFill>
            <a:schemeClr val="tx1"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子网</a:t>
            </a:r>
            <a:r>
              <a:rPr kumimoji="1" lang="en-US" altLang="zh-CN" dirty="0" smtClean="0"/>
              <a:t>Y</a:t>
            </a:r>
            <a:endParaRPr kumimoji="1"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7672387" y="5845173"/>
            <a:ext cx="1100138" cy="321469"/>
          </a:xfrm>
          <a:prstGeom prst="roundRect">
            <a:avLst/>
          </a:prstGeom>
          <a:solidFill>
            <a:schemeClr val="tx1"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子网</a:t>
            </a:r>
            <a:r>
              <a:rPr kumimoji="1" lang="en-US" altLang="zh-CN" dirty="0" smtClean="0"/>
              <a:t>Z</a:t>
            </a:r>
            <a:endParaRPr kumimoji="1" lang="zh-CN" altLang="en-US" dirty="0"/>
          </a:p>
        </p:txBody>
      </p:sp>
      <p:cxnSp>
        <p:nvCxnSpPr>
          <p:cNvPr id="15" name="直线箭头连接符 14"/>
          <p:cNvCxnSpPr>
            <a:stCxn id="10" idx="3"/>
            <a:endCxn id="5" idx="1"/>
          </p:cNvCxnSpPr>
          <p:nvPr/>
        </p:nvCxnSpPr>
        <p:spPr>
          <a:xfrm flipV="1">
            <a:off x="5783656" y="4072582"/>
            <a:ext cx="1860156" cy="681270"/>
          </a:xfrm>
          <a:prstGeom prst="straightConnector1">
            <a:avLst/>
          </a:prstGeom>
          <a:ln w="38100">
            <a:solidFill>
              <a:srgbClr val="20202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6385121" y="4005818"/>
            <a:ext cx="317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mtClean="0"/>
              <a:t>1</a:t>
            </a:r>
            <a:endParaRPr kumimoji="1" lang="zh-CN" altLang="en-US" dirty="0"/>
          </a:p>
        </p:txBody>
      </p:sp>
      <p:cxnSp>
        <p:nvCxnSpPr>
          <p:cNvPr id="17" name="直线箭头连接符 16"/>
          <p:cNvCxnSpPr>
            <a:stCxn id="10" idx="3"/>
            <a:endCxn id="12" idx="1"/>
          </p:cNvCxnSpPr>
          <p:nvPr/>
        </p:nvCxnSpPr>
        <p:spPr>
          <a:xfrm flipV="1">
            <a:off x="5783656" y="4697225"/>
            <a:ext cx="1860156" cy="56627"/>
          </a:xfrm>
          <a:prstGeom prst="straightConnector1">
            <a:avLst/>
          </a:prstGeom>
          <a:ln w="38100">
            <a:solidFill>
              <a:srgbClr val="20202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7107946" y="4350939"/>
            <a:ext cx="317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mtClean="0"/>
              <a:t>1</a:t>
            </a:r>
            <a:endParaRPr kumimoji="1" lang="zh-CN" altLang="en-US" dirty="0"/>
          </a:p>
        </p:txBody>
      </p:sp>
      <p:cxnSp>
        <p:nvCxnSpPr>
          <p:cNvPr id="21" name="直线箭头连接符 20"/>
          <p:cNvCxnSpPr>
            <a:stCxn id="10" idx="3"/>
            <a:endCxn id="14" idx="1"/>
          </p:cNvCxnSpPr>
          <p:nvPr/>
        </p:nvCxnSpPr>
        <p:spPr>
          <a:xfrm>
            <a:off x="5783656" y="4753852"/>
            <a:ext cx="1888731" cy="1252056"/>
          </a:xfrm>
          <a:prstGeom prst="straightConnector1">
            <a:avLst/>
          </a:prstGeom>
          <a:ln w="38100">
            <a:solidFill>
              <a:srgbClr val="20202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7262051" y="5375639"/>
            <a:ext cx="317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3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6595745" y="869950"/>
          <a:ext cx="5229225" cy="27254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43075"/>
                <a:gridCol w="1743075"/>
                <a:gridCol w="1743075"/>
              </a:tblGrid>
              <a:tr h="7010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目的子网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下一跳路由器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到目的子网的跳数</a:t>
                      </a:r>
                    </a:p>
                  </a:txBody>
                  <a:tcPr anchor="ctr"/>
                </a:tc>
              </a:tr>
              <a:tr h="5060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5060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5060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z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5060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手札体-简粗体"/>
                          <a:ea typeface="手札体-简粗体"/>
                        </a:rPr>
                        <a:t>…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手札体-简粗体"/>
                          <a:ea typeface="手札体-简粗体"/>
                        </a:rPr>
                        <a:t>…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手札体-简粗体"/>
                          <a:ea typeface="手札体-简粗体"/>
                        </a:rPr>
                        <a:t>…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7456424" y="153363"/>
            <a:ext cx="35084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/>
              <a:t>来自路由器</a:t>
            </a:r>
            <a:r>
              <a:rPr lang="en-US" altLang="zh-CN" sz="2000" dirty="0"/>
              <a:t>A</a:t>
            </a:r>
            <a:r>
              <a:rPr lang="zh-CN" altLang="en-US" sz="2000" dirty="0"/>
              <a:t>的</a:t>
            </a:r>
            <a:r>
              <a:rPr lang="en-US" altLang="zh-CN" sz="2000" dirty="0"/>
              <a:t>RIP</a:t>
            </a:r>
            <a:r>
              <a:rPr lang="zh-CN" altLang="en-US" sz="2000" dirty="0"/>
              <a:t>通告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102995" y="695325"/>
          <a:ext cx="4568190" cy="29146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2730"/>
                <a:gridCol w="1522730"/>
                <a:gridCol w="1522730"/>
              </a:tblGrid>
              <a:tr h="7010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目的子网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下一跳路由器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到目的子网的跳数</a:t>
                      </a:r>
                    </a:p>
                  </a:txBody>
                  <a:tcPr anchor="ctr"/>
                </a:tc>
              </a:tr>
              <a:tr h="4425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4425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4432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4425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z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4425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手札体-简粗体"/>
                          <a:ea typeface="手札体-简粗体"/>
                        </a:rPr>
                        <a:t>…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手札体-简粗体"/>
                          <a:ea typeface="手札体-简粗体"/>
                        </a:rPr>
                        <a:t>…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手札体-简粗体"/>
                          <a:ea typeface="手札体-简粗体"/>
                        </a:rPr>
                        <a:t>…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1918590" y="124788"/>
            <a:ext cx="29367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/>
              <a:t>路由器</a:t>
            </a:r>
            <a:r>
              <a:rPr lang="en-US" altLang="zh-CN" sz="2000" dirty="0"/>
              <a:t>B</a:t>
            </a:r>
            <a:r>
              <a:rPr lang="zh-CN" altLang="en-US" sz="2000" dirty="0"/>
              <a:t>上的转发表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2120265" y="4335780"/>
          <a:ext cx="7951470" cy="2377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50490"/>
                <a:gridCol w="2650490"/>
                <a:gridCol w="2650490"/>
              </a:tblGrid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目的子网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下一跳路由器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到目的子网的跳数</a:t>
                      </a:r>
                    </a:p>
                  </a:txBody>
                  <a:tcPr anchor="ctr"/>
                </a:tc>
              </a:tr>
              <a:tr h="396240"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anchor="ctr"/>
                </a:tc>
              </a:tr>
              <a:tr h="396240"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2881630" y="3937000"/>
            <a:ext cx="6781165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/>
              <a:t>路由器</a:t>
            </a:r>
            <a:r>
              <a:rPr lang="en-US" altLang="zh-CN" sz="2000" dirty="0"/>
              <a:t>B</a:t>
            </a:r>
            <a:r>
              <a:rPr lang="zh-CN" altLang="en-US" sz="2000" dirty="0"/>
              <a:t>根据路由器</a:t>
            </a:r>
            <a:r>
              <a:rPr lang="en-US" altLang="zh-CN" sz="2000" dirty="0"/>
              <a:t>A</a:t>
            </a:r>
            <a:r>
              <a:rPr lang="zh-CN" altLang="en-US" sz="2000" dirty="0"/>
              <a:t>的</a:t>
            </a:r>
            <a:r>
              <a:rPr lang="en-US" altLang="zh-CN" sz="2000" dirty="0"/>
              <a:t>RIP</a:t>
            </a:r>
            <a:r>
              <a:rPr lang="zh-CN" altLang="en-US" sz="2000" dirty="0"/>
              <a:t>通告更新后的转发表</a:t>
            </a:r>
          </a:p>
        </p:txBody>
      </p:sp>
    </p:spTree>
    <p:extLst>
      <p:ext uri="{BB962C8B-B14F-4D97-AF65-F5344CB8AC3E}">
        <p14:creationId xmlns:p14="http://schemas.microsoft.com/office/powerpoint/2010/main" val="13958753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102995" y="695325"/>
          <a:ext cx="4568190" cy="29146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2730"/>
                <a:gridCol w="1522730"/>
                <a:gridCol w="1522730"/>
              </a:tblGrid>
              <a:tr h="7010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目的子网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下一跳路由器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到目的子网的跳数</a:t>
                      </a:r>
                    </a:p>
                  </a:txBody>
                  <a:tcPr anchor="ctr"/>
                </a:tc>
              </a:tr>
              <a:tr h="4425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4425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4432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4425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z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4425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手札体-简粗体"/>
                          <a:ea typeface="手札体-简粗体"/>
                        </a:rPr>
                        <a:t>…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手札体-简粗体"/>
                          <a:ea typeface="手札体-简粗体"/>
                        </a:rPr>
                        <a:t>…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手札体-简粗体"/>
                          <a:ea typeface="手札体-简粗体"/>
                        </a:rPr>
                        <a:t>…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1918590" y="124788"/>
            <a:ext cx="29367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/>
              <a:t>路由器</a:t>
            </a:r>
            <a:r>
              <a:rPr lang="en-US" altLang="zh-CN" sz="2000" dirty="0"/>
              <a:t>B</a:t>
            </a:r>
            <a:r>
              <a:rPr lang="zh-CN" altLang="en-US" sz="2000" dirty="0"/>
              <a:t>上的转发表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2120265" y="4335780"/>
          <a:ext cx="7951470" cy="2377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50490"/>
                <a:gridCol w="2650490"/>
                <a:gridCol w="2650490"/>
              </a:tblGrid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目的子网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下一跳路由器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到目的子网的跳数</a:t>
                      </a:r>
                    </a:p>
                  </a:txBody>
                  <a:tcPr anchor="ctr"/>
                </a:tc>
              </a:tr>
              <a:tr h="396240"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anchor="ctr"/>
                </a:tc>
              </a:tr>
              <a:tr h="396240"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2881630" y="3937000"/>
            <a:ext cx="6781165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/>
              <a:t>路由器</a:t>
            </a:r>
            <a:r>
              <a:rPr lang="en-US" altLang="zh-CN" sz="2000" dirty="0"/>
              <a:t>B</a:t>
            </a:r>
            <a:r>
              <a:rPr lang="zh-CN" altLang="en-US" sz="2000" dirty="0"/>
              <a:t>根据路由器</a:t>
            </a:r>
            <a:r>
              <a:rPr lang="en-US" altLang="zh-CN" sz="2000" dirty="0"/>
              <a:t>A</a:t>
            </a:r>
            <a:r>
              <a:rPr lang="zh-CN" altLang="en-US" sz="2000" dirty="0"/>
              <a:t>的</a:t>
            </a:r>
            <a:r>
              <a:rPr lang="en-US" altLang="zh-CN" sz="2000" dirty="0"/>
              <a:t>RIP</a:t>
            </a:r>
            <a:r>
              <a:rPr lang="zh-CN" altLang="en-US" sz="2000" dirty="0"/>
              <a:t>通告更新后的转发表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4169" y="1559560"/>
            <a:ext cx="757404" cy="757404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8090" y="1559560"/>
            <a:ext cx="757404" cy="757404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6040010" y="2485072"/>
            <a:ext cx="1071563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路由器</a:t>
            </a:r>
            <a:r>
              <a:rPr kumimoji="1" lang="en-US" altLang="zh-CN" dirty="0" smtClean="0"/>
              <a:t>B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8183397" y="2485071"/>
            <a:ext cx="1049021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路由器</a:t>
            </a:r>
            <a:r>
              <a:rPr kumimoji="1" lang="en-US" altLang="zh-CN" dirty="0" smtClean="0"/>
              <a:t>A</a:t>
            </a:r>
            <a:endParaRPr kumimoji="1"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10915650" y="1096257"/>
            <a:ext cx="1100138" cy="321469"/>
          </a:xfrm>
          <a:prstGeom prst="roundRect">
            <a:avLst/>
          </a:prstGeom>
          <a:solidFill>
            <a:schemeClr val="tx1"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子网</a:t>
            </a:r>
            <a:r>
              <a:rPr kumimoji="1" lang="en-US" altLang="zh-CN" dirty="0" smtClean="0"/>
              <a:t>W</a:t>
            </a:r>
            <a:endParaRPr kumimoji="1"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10915650" y="1720900"/>
            <a:ext cx="1100138" cy="321469"/>
          </a:xfrm>
          <a:prstGeom prst="roundRect">
            <a:avLst/>
          </a:prstGeom>
          <a:solidFill>
            <a:schemeClr val="tx1"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子网</a:t>
            </a:r>
            <a:r>
              <a:rPr kumimoji="1" lang="en-US" altLang="zh-CN" dirty="0" smtClean="0"/>
              <a:t>X</a:t>
            </a:r>
            <a:endParaRPr kumimoji="1" lang="zh-CN" altLang="en-US" dirty="0"/>
          </a:p>
        </p:txBody>
      </p:sp>
      <p:sp>
        <p:nvSpPr>
          <p:cNvPr id="16" name="圆角矩形 15"/>
          <p:cNvSpPr/>
          <p:nvPr/>
        </p:nvSpPr>
        <p:spPr>
          <a:xfrm>
            <a:off x="10944225" y="2364273"/>
            <a:ext cx="1100138" cy="321469"/>
          </a:xfrm>
          <a:prstGeom prst="roundRect">
            <a:avLst/>
          </a:prstGeom>
          <a:solidFill>
            <a:schemeClr val="tx1"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子网</a:t>
            </a:r>
            <a:r>
              <a:rPr kumimoji="1" lang="en-US" altLang="zh-CN" dirty="0" smtClean="0"/>
              <a:t>Y</a:t>
            </a:r>
            <a:endParaRPr kumimoji="1" lang="zh-CN" altLang="en-US" dirty="0"/>
          </a:p>
        </p:txBody>
      </p:sp>
      <p:sp>
        <p:nvSpPr>
          <p:cNvPr id="17" name="圆角矩形 16"/>
          <p:cNvSpPr/>
          <p:nvPr/>
        </p:nvSpPr>
        <p:spPr>
          <a:xfrm>
            <a:off x="10944225" y="3029583"/>
            <a:ext cx="1100138" cy="321469"/>
          </a:xfrm>
          <a:prstGeom prst="roundRect">
            <a:avLst/>
          </a:prstGeom>
          <a:solidFill>
            <a:schemeClr val="tx1"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子网</a:t>
            </a:r>
            <a:r>
              <a:rPr kumimoji="1" lang="en-US" altLang="zh-CN" dirty="0" smtClean="0"/>
              <a:t>Z</a:t>
            </a:r>
            <a:endParaRPr kumimoji="1" lang="zh-CN" altLang="en-US" dirty="0"/>
          </a:p>
        </p:txBody>
      </p:sp>
      <p:cxnSp>
        <p:nvCxnSpPr>
          <p:cNvPr id="18" name="直线箭头连接符 17"/>
          <p:cNvCxnSpPr>
            <a:stCxn id="18" idx="3"/>
            <a:endCxn id="13" idx="1"/>
          </p:cNvCxnSpPr>
          <p:nvPr/>
        </p:nvCxnSpPr>
        <p:spPr>
          <a:xfrm flipV="1">
            <a:off x="9055494" y="1256992"/>
            <a:ext cx="1860156" cy="681270"/>
          </a:xfrm>
          <a:prstGeom prst="straightConnector1">
            <a:avLst/>
          </a:prstGeom>
          <a:ln w="38100">
            <a:solidFill>
              <a:srgbClr val="20202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9656959" y="1190228"/>
            <a:ext cx="317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mtClean="0"/>
              <a:t>1</a:t>
            </a:r>
            <a:endParaRPr kumimoji="1" lang="zh-CN" altLang="en-US" dirty="0"/>
          </a:p>
        </p:txBody>
      </p:sp>
      <p:cxnSp>
        <p:nvCxnSpPr>
          <p:cNvPr id="20" name="直线箭头连接符 19"/>
          <p:cNvCxnSpPr>
            <a:stCxn id="18" idx="3"/>
            <a:endCxn id="20" idx="1"/>
          </p:cNvCxnSpPr>
          <p:nvPr/>
        </p:nvCxnSpPr>
        <p:spPr>
          <a:xfrm flipV="1">
            <a:off x="9055494" y="1881635"/>
            <a:ext cx="1860156" cy="56627"/>
          </a:xfrm>
          <a:prstGeom prst="straightConnector1">
            <a:avLst/>
          </a:prstGeom>
          <a:ln w="38100">
            <a:solidFill>
              <a:srgbClr val="20202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10379784" y="1535349"/>
            <a:ext cx="317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mtClean="0"/>
              <a:t>1</a:t>
            </a:r>
            <a:endParaRPr kumimoji="1" lang="zh-CN" altLang="en-US" dirty="0"/>
          </a:p>
        </p:txBody>
      </p:sp>
      <p:cxnSp>
        <p:nvCxnSpPr>
          <p:cNvPr id="22" name="直线箭头连接符 21"/>
          <p:cNvCxnSpPr>
            <a:stCxn id="18" idx="3"/>
            <a:endCxn id="22" idx="1"/>
          </p:cNvCxnSpPr>
          <p:nvPr/>
        </p:nvCxnSpPr>
        <p:spPr>
          <a:xfrm>
            <a:off x="9055494" y="1938262"/>
            <a:ext cx="1888731" cy="1252056"/>
          </a:xfrm>
          <a:prstGeom prst="straightConnector1">
            <a:avLst/>
          </a:prstGeom>
          <a:ln w="38100">
            <a:solidFill>
              <a:srgbClr val="20202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10533889" y="2560049"/>
            <a:ext cx="317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3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102995" y="695325"/>
          <a:ext cx="4568190" cy="29146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2730"/>
                <a:gridCol w="1522730"/>
                <a:gridCol w="1522730"/>
              </a:tblGrid>
              <a:tr h="7010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目的子网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下一跳路由器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到目的子网的跳数</a:t>
                      </a:r>
                    </a:p>
                  </a:txBody>
                  <a:tcPr anchor="ctr"/>
                </a:tc>
              </a:tr>
              <a:tr h="4425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4425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4432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4425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z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4425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手札体-简粗体"/>
                          <a:ea typeface="手札体-简粗体"/>
                        </a:rPr>
                        <a:t>…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手札体-简粗体"/>
                          <a:ea typeface="手札体-简粗体"/>
                        </a:rPr>
                        <a:t>…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手札体-简粗体"/>
                          <a:ea typeface="手札体-简粗体"/>
                        </a:rPr>
                        <a:t>…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1918590" y="124788"/>
            <a:ext cx="29367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/>
              <a:t>路由器</a:t>
            </a:r>
            <a:r>
              <a:rPr lang="en-US" altLang="zh-CN" sz="2000" dirty="0"/>
              <a:t>B</a:t>
            </a:r>
            <a:r>
              <a:rPr lang="zh-CN" altLang="en-US" sz="2000" dirty="0"/>
              <a:t>上的转发表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2120265" y="4335780"/>
          <a:ext cx="7951470" cy="2377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50490"/>
                <a:gridCol w="2650490"/>
                <a:gridCol w="2650490"/>
              </a:tblGrid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目的子网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下一跳路由器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到目的子网的跳数</a:t>
                      </a:r>
                    </a:p>
                  </a:txBody>
                  <a:tcPr anchor="ctr"/>
                </a:tc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anchor="ctr"/>
                </a:tc>
              </a:tr>
              <a:tr h="396240"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2881630" y="3937000"/>
            <a:ext cx="6781165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/>
              <a:t>路由器</a:t>
            </a:r>
            <a:r>
              <a:rPr lang="en-US" altLang="zh-CN" sz="2000" dirty="0"/>
              <a:t>B</a:t>
            </a:r>
            <a:r>
              <a:rPr lang="zh-CN" altLang="en-US" sz="2000" dirty="0"/>
              <a:t>根据路由器</a:t>
            </a:r>
            <a:r>
              <a:rPr lang="en-US" altLang="zh-CN" sz="2000" dirty="0"/>
              <a:t>A</a:t>
            </a:r>
            <a:r>
              <a:rPr lang="zh-CN" altLang="en-US" sz="2000" dirty="0"/>
              <a:t>的</a:t>
            </a:r>
            <a:r>
              <a:rPr lang="en-US" altLang="zh-CN" sz="2000" dirty="0"/>
              <a:t>RIP</a:t>
            </a:r>
            <a:r>
              <a:rPr lang="zh-CN" altLang="en-US" sz="2000" dirty="0"/>
              <a:t>通告更新后的转发表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4169" y="1559560"/>
            <a:ext cx="757404" cy="757404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8090" y="1559560"/>
            <a:ext cx="757404" cy="757404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6040010" y="2485072"/>
            <a:ext cx="1071563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路由器</a:t>
            </a:r>
            <a:r>
              <a:rPr kumimoji="1" lang="en-US" altLang="zh-CN" dirty="0" smtClean="0"/>
              <a:t>B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8183397" y="2485071"/>
            <a:ext cx="1049021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路由器</a:t>
            </a:r>
            <a:r>
              <a:rPr kumimoji="1" lang="en-US" altLang="zh-CN" dirty="0" smtClean="0"/>
              <a:t>A</a:t>
            </a:r>
            <a:endParaRPr kumimoji="1"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10915650" y="1096257"/>
            <a:ext cx="1100138" cy="321469"/>
          </a:xfrm>
          <a:prstGeom prst="roundRect">
            <a:avLst/>
          </a:prstGeom>
          <a:solidFill>
            <a:schemeClr val="tx1"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子网</a:t>
            </a:r>
            <a:r>
              <a:rPr kumimoji="1" lang="en-US" altLang="zh-CN" dirty="0" smtClean="0"/>
              <a:t>W</a:t>
            </a:r>
            <a:endParaRPr kumimoji="1"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10915650" y="1720900"/>
            <a:ext cx="1100138" cy="321469"/>
          </a:xfrm>
          <a:prstGeom prst="roundRect">
            <a:avLst/>
          </a:prstGeom>
          <a:solidFill>
            <a:schemeClr val="tx1"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子网</a:t>
            </a:r>
            <a:r>
              <a:rPr kumimoji="1" lang="en-US" altLang="zh-CN" dirty="0" smtClean="0"/>
              <a:t>X</a:t>
            </a:r>
            <a:endParaRPr kumimoji="1" lang="zh-CN" altLang="en-US" dirty="0"/>
          </a:p>
        </p:txBody>
      </p:sp>
      <p:sp>
        <p:nvSpPr>
          <p:cNvPr id="16" name="圆角矩形 15"/>
          <p:cNvSpPr/>
          <p:nvPr/>
        </p:nvSpPr>
        <p:spPr>
          <a:xfrm>
            <a:off x="10944225" y="2364273"/>
            <a:ext cx="1100138" cy="321469"/>
          </a:xfrm>
          <a:prstGeom prst="roundRect">
            <a:avLst/>
          </a:prstGeom>
          <a:solidFill>
            <a:schemeClr val="tx1"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子网</a:t>
            </a:r>
            <a:r>
              <a:rPr kumimoji="1" lang="en-US" altLang="zh-CN" dirty="0" smtClean="0"/>
              <a:t>Y</a:t>
            </a:r>
            <a:endParaRPr kumimoji="1" lang="zh-CN" altLang="en-US" dirty="0"/>
          </a:p>
        </p:txBody>
      </p:sp>
      <p:sp>
        <p:nvSpPr>
          <p:cNvPr id="17" name="圆角矩形 16"/>
          <p:cNvSpPr/>
          <p:nvPr/>
        </p:nvSpPr>
        <p:spPr>
          <a:xfrm>
            <a:off x="10944225" y="3029583"/>
            <a:ext cx="1100138" cy="321469"/>
          </a:xfrm>
          <a:prstGeom prst="roundRect">
            <a:avLst/>
          </a:prstGeom>
          <a:solidFill>
            <a:schemeClr val="tx1"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子网</a:t>
            </a:r>
            <a:r>
              <a:rPr kumimoji="1" lang="en-US" altLang="zh-CN" dirty="0" smtClean="0"/>
              <a:t>Z</a:t>
            </a:r>
            <a:endParaRPr kumimoji="1" lang="zh-CN" altLang="en-US" dirty="0"/>
          </a:p>
        </p:txBody>
      </p:sp>
      <p:cxnSp>
        <p:nvCxnSpPr>
          <p:cNvPr id="18" name="直线箭头连接符 17"/>
          <p:cNvCxnSpPr>
            <a:endCxn id="21" idx="1"/>
          </p:cNvCxnSpPr>
          <p:nvPr/>
        </p:nvCxnSpPr>
        <p:spPr>
          <a:xfrm flipV="1">
            <a:off x="9055494" y="1256992"/>
            <a:ext cx="1860156" cy="681270"/>
          </a:xfrm>
          <a:prstGeom prst="straightConnector1">
            <a:avLst/>
          </a:prstGeom>
          <a:ln w="38100">
            <a:solidFill>
              <a:srgbClr val="20202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9656959" y="1190228"/>
            <a:ext cx="317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mtClean="0"/>
              <a:t>1</a:t>
            </a:r>
            <a:endParaRPr kumimoji="1" lang="zh-CN" altLang="en-US" dirty="0"/>
          </a:p>
        </p:txBody>
      </p:sp>
      <p:cxnSp>
        <p:nvCxnSpPr>
          <p:cNvPr id="20" name="直线箭头连接符 19"/>
          <p:cNvCxnSpPr/>
          <p:nvPr/>
        </p:nvCxnSpPr>
        <p:spPr>
          <a:xfrm flipV="1">
            <a:off x="9055494" y="1881635"/>
            <a:ext cx="1860156" cy="56627"/>
          </a:xfrm>
          <a:prstGeom prst="straightConnector1">
            <a:avLst/>
          </a:prstGeom>
          <a:ln w="38100">
            <a:solidFill>
              <a:srgbClr val="20202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10379784" y="1535349"/>
            <a:ext cx="317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mtClean="0"/>
              <a:t>1</a:t>
            </a:r>
            <a:endParaRPr kumimoji="1" lang="zh-CN" altLang="en-US" dirty="0"/>
          </a:p>
        </p:txBody>
      </p:sp>
      <p:cxnSp>
        <p:nvCxnSpPr>
          <p:cNvPr id="22" name="直线箭头连接符 21"/>
          <p:cNvCxnSpPr/>
          <p:nvPr/>
        </p:nvCxnSpPr>
        <p:spPr>
          <a:xfrm>
            <a:off x="9055494" y="1938262"/>
            <a:ext cx="1888731" cy="1252056"/>
          </a:xfrm>
          <a:prstGeom prst="straightConnector1">
            <a:avLst/>
          </a:prstGeom>
          <a:ln w="38100">
            <a:solidFill>
              <a:srgbClr val="20202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10533889" y="2560049"/>
            <a:ext cx="317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3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102995" y="695325"/>
          <a:ext cx="4568190" cy="29146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2730"/>
                <a:gridCol w="1522730"/>
                <a:gridCol w="1522730"/>
              </a:tblGrid>
              <a:tr h="7010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目的子网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下一跳路由器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到目的子网的跳数</a:t>
                      </a:r>
                    </a:p>
                  </a:txBody>
                  <a:tcPr anchor="ctr"/>
                </a:tc>
              </a:tr>
              <a:tr h="4425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4425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4432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4425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z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4425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手札体-简粗体"/>
                          <a:ea typeface="手札体-简粗体"/>
                        </a:rPr>
                        <a:t>…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手札体-简粗体"/>
                          <a:ea typeface="手札体-简粗体"/>
                        </a:rPr>
                        <a:t>…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手札体-简粗体"/>
                          <a:ea typeface="手札体-简粗体"/>
                        </a:rPr>
                        <a:t>…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1918590" y="124788"/>
            <a:ext cx="29367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/>
              <a:t>路由器</a:t>
            </a:r>
            <a:r>
              <a:rPr lang="en-US" altLang="zh-CN" sz="2000" dirty="0"/>
              <a:t>B</a:t>
            </a:r>
            <a:r>
              <a:rPr lang="zh-CN" altLang="en-US" sz="2000" dirty="0"/>
              <a:t>上的转发表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2120265" y="4335780"/>
          <a:ext cx="7951470" cy="2377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50490"/>
                <a:gridCol w="2650490"/>
                <a:gridCol w="2650490"/>
              </a:tblGrid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目的子网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下一跳路由器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到目的子网的跳数</a:t>
                      </a:r>
                    </a:p>
                  </a:txBody>
                  <a:tcPr anchor="ctr"/>
                </a:tc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96240"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2881630" y="3937000"/>
            <a:ext cx="6781165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/>
              <a:t>路由器</a:t>
            </a:r>
            <a:r>
              <a:rPr lang="en-US" altLang="zh-CN" sz="2000" dirty="0"/>
              <a:t>B</a:t>
            </a:r>
            <a:r>
              <a:rPr lang="zh-CN" altLang="en-US" sz="2000" dirty="0"/>
              <a:t>根据路由器</a:t>
            </a:r>
            <a:r>
              <a:rPr lang="en-US" altLang="zh-CN" sz="2000" dirty="0"/>
              <a:t>A</a:t>
            </a:r>
            <a:r>
              <a:rPr lang="zh-CN" altLang="en-US" sz="2000" dirty="0"/>
              <a:t>的</a:t>
            </a:r>
            <a:r>
              <a:rPr lang="en-US" altLang="zh-CN" sz="2000" dirty="0"/>
              <a:t>RIP</a:t>
            </a:r>
            <a:r>
              <a:rPr lang="zh-CN" altLang="en-US" sz="2000" dirty="0"/>
              <a:t>通告更新后的转发表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4169" y="1559560"/>
            <a:ext cx="757404" cy="757404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8090" y="1559560"/>
            <a:ext cx="757404" cy="757404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6040010" y="2485072"/>
            <a:ext cx="1071563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路由器</a:t>
            </a:r>
            <a:r>
              <a:rPr kumimoji="1" lang="en-US" altLang="zh-CN" dirty="0" smtClean="0"/>
              <a:t>B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8183397" y="2485071"/>
            <a:ext cx="1049021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路由器</a:t>
            </a:r>
            <a:r>
              <a:rPr kumimoji="1" lang="en-US" altLang="zh-CN" dirty="0" smtClean="0"/>
              <a:t>A</a:t>
            </a:r>
            <a:endParaRPr kumimoji="1"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10915650" y="1096257"/>
            <a:ext cx="1100138" cy="321469"/>
          </a:xfrm>
          <a:prstGeom prst="roundRect">
            <a:avLst/>
          </a:prstGeom>
          <a:solidFill>
            <a:schemeClr val="tx1"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子网</a:t>
            </a:r>
            <a:r>
              <a:rPr kumimoji="1" lang="en-US" altLang="zh-CN" dirty="0" smtClean="0"/>
              <a:t>W</a:t>
            </a:r>
            <a:endParaRPr kumimoji="1"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10915650" y="1720900"/>
            <a:ext cx="1100138" cy="321469"/>
          </a:xfrm>
          <a:prstGeom prst="roundRect">
            <a:avLst/>
          </a:prstGeom>
          <a:solidFill>
            <a:schemeClr val="tx1"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子网</a:t>
            </a:r>
            <a:r>
              <a:rPr kumimoji="1" lang="en-US" altLang="zh-CN" dirty="0" smtClean="0"/>
              <a:t>X</a:t>
            </a:r>
            <a:endParaRPr kumimoji="1" lang="zh-CN" altLang="en-US" dirty="0"/>
          </a:p>
        </p:txBody>
      </p:sp>
      <p:sp>
        <p:nvSpPr>
          <p:cNvPr id="16" name="圆角矩形 15"/>
          <p:cNvSpPr/>
          <p:nvPr/>
        </p:nvSpPr>
        <p:spPr>
          <a:xfrm>
            <a:off x="10944225" y="2364273"/>
            <a:ext cx="1100138" cy="321469"/>
          </a:xfrm>
          <a:prstGeom prst="roundRect">
            <a:avLst/>
          </a:prstGeom>
          <a:solidFill>
            <a:schemeClr val="tx1"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子网</a:t>
            </a:r>
            <a:r>
              <a:rPr kumimoji="1" lang="en-US" altLang="zh-CN" dirty="0" smtClean="0"/>
              <a:t>Y</a:t>
            </a:r>
            <a:endParaRPr kumimoji="1" lang="zh-CN" altLang="en-US" dirty="0"/>
          </a:p>
        </p:txBody>
      </p:sp>
      <p:sp>
        <p:nvSpPr>
          <p:cNvPr id="17" name="圆角矩形 16"/>
          <p:cNvSpPr/>
          <p:nvPr/>
        </p:nvSpPr>
        <p:spPr>
          <a:xfrm>
            <a:off x="10944225" y="3029583"/>
            <a:ext cx="1100138" cy="321469"/>
          </a:xfrm>
          <a:prstGeom prst="roundRect">
            <a:avLst/>
          </a:prstGeom>
          <a:solidFill>
            <a:schemeClr val="tx1"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子网</a:t>
            </a:r>
            <a:r>
              <a:rPr kumimoji="1" lang="en-US" altLang="zh-CN" dirty="0" smtClean="0"/>
              <a:t>Z</a:t>
            </a:r>
            <a:endParaRPr kumimoji="1" lang="zh-CN" altLang="en-US" dirty="0"/>
          </a:p>
        </p:txBody>
      </p:sp>
      <p:cxnSp>
        <p:nvCxnSpPr>
          <p:cNvPr id="18" name="直线箭头连接符 17"/>
          <p:cNvCxnSpPr>
            <a:endCxn id="21" idx="1"/>
          </p:cNvCxnSpPr>
          <p:nvPr/>
        </p:nvCxnSpPr>
        <p:spPr>
          <a:xfrm flipV="1">
            <a:off x="9055494" y="1256992"/>
            <a:ext cx="1860156" cy="681270"/>
          </a:xfrm>
          <a:prstGeom prst="straightConnector1">
            <a:avLst/>
          </a:prstGeom>
          <a:ln w="38100">
            <a:solidFill>
              <a:srgbClr val="20202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9656959" y="1190228"/>
            <a:ext cx="317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mtClean="0"/>
              <a:t>1</a:t>
            </a:r>
            <a:endParaRPr kumimoji="1" lang="zh-CN" altLang="en-US" dirty="0"/>
          </a:p>
        </p:txBody>
      </p:sp>
      <p:cxnSp>
        <p:nvCxnSpPr>
          <p:cNvPr id="20" name="直线箭头连接符 19"/>
          <p:cNvCxnSpPr/>
          <p:nvPr/>
        </p:nvCxnSpPr>
        <p:spPr>
          <a:xfrm flipV="1">
            <a:off x="9055494" y="1881635"/>
            <a:ext cx="1860156" cy="56627"/>
          </a:xfrm>
          <a:prstGeom prst="straightConnector1">
            <a:avLst/>
          </a:prstGeom>
          <a:ln w="38100">
            <a:solidFill>
              <a:srgbClr val="20202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10379784" y="1535349"/>
            <a:ext cx="317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mtClean="0"/>
              <a:t>1</a:t>
            </a:r>
            <a:endParaRPr kumimoji="1" lang="zh-CN" altLang="en-US" dirty="0"/>
          </a:p>
        </p:txBody>
      </p:sp>
      <p:cxnSp>
        <p:nvCxnSpPr>
          <p:cNvPr id="22" name="直线箭头连接符 21"/>
          <p:cNvCxnSpPr/>
          <p:nvPr/>
        </p:nvCxnSpPr>
        <p:spPr>
          <a:xfrm>
            <a:off x="9055494" y="1938262"/>
            <a:ext cx="1888731" cy="1252056"/>
          </a:xfrm>
          <a:prstGeom prst="straightConnector1">
            <a:avLst/>
          </a:prstGeom>
          <a:ln w="38100">
            <a:solidFill>
              <a:srgbClr val="20202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10533889" y="2560049"/>
            <a:ext cx="317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3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102995" y="695325"/>
          <a:ext cx="4568190" cy="29146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2730"/>
                <a:gridCol w="1522730"/>
                <a:gridCol w="1522730"/>
              </a:tblGrid>
              <a:tr h="7010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目的子网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下一跳路由器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到目的子网的跳数</a:t>
                      </a:r>
                    </a:p>
                  </a:txBody>
                  <a:tcPr anchor="ctr"/>
                </a:tc>
              </a:tr>
              <a:tr h="4425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4425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4432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4425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z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4425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手札体-简粗体"/>
                          <a:ea typeface="手札体-简粗体"/>
                        </a:rPr>
                        <a:t>…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手札体-简粗体"/>
                          <a:ea typeface="手札体-简粗体"/>
                        </a:rPr>
                        <a:t>…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手札体-简粗体"/>
                          <a:ea typeface="手札体-简粗体"/>
                        </a:rPr>
                        <a:t>…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1918590" y="124788"/>
            <a:ext cx="29367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/>
              <a:t>路由器</a:t>
            </a:r>
            <a:r>
              <a:rPr lang="en-US" altLang="zh-CN" sz="2000" dirty="0"/>
              <a:t>B</a:t>
            </a:r>
            <a:r>
              <a:rPr lang="zh-CN" altLang="en-US" sz="2000" dirty="0"/>
              <a:t>上的转发表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2120265" y="4335780"/>
          <a:ext cx="7951470" cy="2377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50490"/>
                <a:gridCol w="2650490"/>
                <a:gridCol w="2650490"/>
              </a:tblGrid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目的子网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下一跳路由器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到目的子网的跳数</a:t>
                      </a:r>
                    </a:p>
                  </a:txBody>
                  <a:tcPr anchor="ctr"/>
                </a:tc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96240"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96240"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2881630" y="3937000"/>
            <a:ext cx="6781165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/>
              <a:t>路由器</a:t>
            </a:r>
            <a:r>
              <a:rPr lang="en-US" altLang="zh-CN" sz="2000" dirty="0"/>
              <a:t>B</a:t>
            </a:r>
            <a:r>
              <a:rPr lang="zh-CN" altLang="en-US" sz="2000" dirty="0"/>
              <a:t>根据路由器</a:t>
            </a:r>
            <a:r>
              <a:rPr lang="en-US" altLang="zh-CN" sz="2000" dirty="0"/>
              <a:t>A</a:t>
            </a:r>
            <a:r>
              <a:rPr lang="zh-CN" altLang="en-US" sz="2000" dirty="0"/>
              <a:t>的</a:t>
            </a:r>
            <a:r>
              <a:rPr lang="en-US" altLang="zh-CN" sz="2000" dirty="0"/>
              <a:t>RIP</a:t>
            </a:r>
            <a:r>
              <a:rPr lang="zh-CN" altLang="en-US" sz="2000" dirty="0"/>
              <a:t>通告更新后的转发表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4169" y="1559560"/>
            <a:ext cx="757404" cy="757404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8090" y="1559560"/>
            <a:ext cx="757404" cy="757404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6040010" y="2485072"/>
            <a:ext cx="1071563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路由器</a:t>
            </a:r>
            <a:r>
              <a:rPr kumimoji="1" lang="en-US" altLang="zh-CN" dirty="0" smtClean="0"/>
              <a:t>B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8183397" y="2485071"/>
            <a:ext cx="1049021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路由器</a:t>
            </a:r>
            <a:r>
              <a:rPr kumimoji="1" lang="en-US" altLang="zh-CN" dirty="0" smtClean="0"/>
              <a:t>A</a:t>
            </a:r>
            <a:endParaRPr kumimoji="1"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10915650" y="1096257"/>
            <a:ext cx="1100138" cy="321469"/>
          </a:xfrm>
          <a:prstGeom prst="roundRect">
            <a:avLst/>
          </a:prstGeom>
          <a:solidFill>
            <a:schemeClr val="tx1"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子网</a:t>
            </a:r>
            <a:r>
              <a:rPr kumimoji="1" lang="en-US" altLang="zh-CN" dirty="0" smtClean="0"/>
              <a:t>W</a:t>
            </a:r>
            <a:endParaRPr kumimoji="1"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10915650" y="1720900"/>
            <a:ext cx="1100138" cy="321469"/>
          </a:xfrm>
          <a:prstGeom prst="roundRect">
            <a:avLst/>
          </a:prstGeom>
          <a:solidFill>
            <a:schemeClr val="tx1"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子网</a:t>
            </a:r>
            <a:r>
              <a:rPr kumimoji="1" lang="en-US" altLang="zh-CN" dirty="0" smtClean="0"/>
              <a:t>X</a:t>
            </a:r>
            <a:endParaRPr kumimoji="1" lang="zh-CN" altLang="en-US" dirty="0"/>
          </a:p>
        </p:txBody>
      </p:sp>
      <p:sp>
        <p:nvSpPr>
          <p:cNvPr id="16" name="圆角矩形 15"/>
          <p:cNvSpPr/>
          <p:nvPr/>
        </p:nvSpPr>
        <p:spPr>
          <a:xfrm>
            <a:off x="10944225" y="2364273"/>
            <a:ext cx="1100138" cy="321469"/>
          </a:xfrm>
          <a:prstGeom prst="roundRect">
            <a:avLst/>
          </a:prstGeom>
          <a:solidFill>
            <a:schemeClr val="tx1"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子网</a:t>
            </a:r>
            <a:r>
              <a:rPr kumimoji="1" lang="en-US" altLang="zh-CN" dirty="0" smtClean="0"/>
              <a:t>Y</a:t>
            </a:r>
            <a:endParaRPr kumimoji="1" lang="zh-CN" altLang="en-US" dirty="0"/>
          </a:p>
        </p:txBody>
      </p:sp>
      <p:sp>
        <p:nvSpPr>
          <p:cNvPr id="17" name="圆角矩形 16"/>
          <p:cNvSpPr/>
          <p:nvPr/>
        </p:nvSpPr>
        <p:spPr>
          <a:xfrm>
            <a:off x="10944225" y="3029583"/>
            <a:ext cx="1100138" cy="321469"/>
          </a:xfrm>
          <a:prstGeom prst="roundRect">
            <a:avLst/>
          </a:prstGeom>
          <a:solidFill>
            <a:schemeClr val="tx1"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子网</a:t>
            </a:r>
            <a:r>
              <a:rPr kumimoji="1" lang="en-US" altLang="zh-CN" dirty="0" smtClean="0"/>
              <a:t>Z</a:t>
            </a:r>
            <a:endParaRPr kumimoji="1" lang="zh-CN" altLang="en-US" dirty="0"/>
          </a:p>
        </p:txBody>
      </p:sp>
      <p:cxnSp>
        <p:nvCxnSpPr>
          <p:cNvPr id="18" name="直线箭头连接符 17"/>
          <p:cNvCxnSpPr>
            <a:endCxn id="21" idx="1"/>
          </p:cNvCxnSpPr>
          <p:nvPr/>
        </p:nvCxnSpPr>
        <p:spPr>
          <a:xfrm flipV="1">
            <a:off x="9055494" y="1256992"/>
            <a:ext cx="1860156" cy="681270"/>
          </a:xfrm>
          <a:prstGeom prst="straightConnector1">
            <a:avLst/>
          </a:prstGeom>
          <a:ln w="38100">
            <a:solidFill>
              <a:srgbClr val="20202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9656959" y="1190228"/>
            <a:ext cx="317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mtClean="0"/>
              <a:t>1</a:t>
            </a:r>
            <a:endParaRPr kumimoji="1" lang="zh-CN" altLang="en-US" dirty="0"/>
          </a:p>
        </p:txBody>
      </p:sp>
      <p:cxnSp>
        <p:nvCxnSpPr>
          <p:cNvPr id="20" name="直线箭头连接符 19"/>
          <p:cNvCxnSpPr/>
          <p:nvPr/>
        </p:nvCxnSpPr>
        <p:spPr>
          <a:xfrm flipV="1">
            <a:off x="9055494" y="1881635"/>
            <a:ext cx="1860156" cy="56627"/>
          </a:xfrm>
          <a:prstGeom prst="straightConnector1">
            <a:avLst/>
          </a:prstGeom>
          <a:ln w="38100">
            <a:solidFill>
              <a:srgbClr val="20202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10379784" y="1535349"/>
            <a:ext cx="317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mtClean="0"/>
              <a:t>1</a:t>
            </a:r>
            <a:endParaRPr kumimoji="1" lang="zh-CN" altLang="en-US" dirty="0"/>
          </a:p>
        </p:txBody>
      </p:sp>
      <p:cxnSp>
        <p:nvCxnSpPr>
          <p:cNvPr id="22" name="直线箭头连接符 21"/>
          <p:cNvCxnSpPr/>
          <p:nvPr/>
        </p:nvCxnSpPr>
        <p:spPr>
          <a:xfrm>
            <a:off x="9055494" y="1938262"/>
            <a:ext cx="1888731" cy="1252056"/>
          </a:xfrm>
          <a:prstGeom prst="straightConnector1">
            <a:avLst/>
          </a:prstGeom>
          <a:ln w="38100">
            <a:solidFill>
              <a:srgbClr val="20202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10533889" y="2560049"/>
            <a:ext cx="317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3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4.6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路由算法与路由协议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：距离向量路由选择算法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95020" y="2146983"/>
            <a:ext cx="100021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</a:t>
            </a:r>
            <a:r>
              <a:rPr lang="en-US" altLang="zh-CN" sz="2400" baseline="-25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x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(z)  =min {c(</a:t>
            </a:r>
            <a:r>
              <a:rPr lang="en-US" altLang="zh-CN" sz="24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x,z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)+d</a:t>
            </a:r>
            <a:r>
              <a:rPr lang="en-US" altLang="zh-CN" sz="2400" baseline="-25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z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(z) , 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c(</a:t>
            </a:r>
            <a:r>
              <a:rPr lang="en-US" altLang="zh-CN" sz="24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x,y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)+d</a:t>
            </a:r>
            <a:r>
              <a:rPr lang="en-US" altLang="zh-CN" sz="2400" baseline="-25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y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(z)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}</a:t>
            </a:r>
          </a:p>
        </p:txBody>
      </p:sp>
      <p:grpSp>
        <p:nvGrpSpPr>
          <p:cNvPr id="13" name="Group 7_1_1_1_1_1"/>
          <p:cNvGrpSpPr/>
          <p:nvPr/>
        </p:nvGrpSpPr>
        <p:grpSpPr>
          <a:xfrm>
            <a:off x="8224566" y="193964"/>
            <a:ext cx="3898227" cy="1648262"/>
            <a:chOff x="7909776" y="193964"/>
            <a:chExt cx="3898227" cy="1648262"/>
          </a:xfrm>
        </p:grpSpPr>
        <p:sp>
          <p:nvSpPr>
            <p:cNvPr id="15" name="左大括号 14"/>
            <p:cNvSpPr/>
            <p:nvPr/>
          </p:nvSpPr>
          <p:spPr>
            <a:xfrm>
              <a:off x="9696911" y="363924"/>
              <a:ext cx="485975" cy="1298694"/>
            </a:xfrm>
            <a:prstGeom prst="leftBrace">
              <a:avLst>
                <a:gd name="adj1" fmla="val 8333"/>
                <a:gd name="adj2" fmla="val 4781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10353761" y="193964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算法分类</a:t>
              </a:r>
            </a:p>
          </p:txBody>
        </p:sp>
        <p:sp>
          <p:nvSpPr>
            <p:cNvPr id="17" name="矩形 16"/>
            <p:cNvSpPr/>
            <p:nvPr/>
          </p:nvSpPr>
          <p:spPr>
            <a:xfrm>
              <a:off x="7909776" y="801257"/>
              <a:ext cx="181171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网络层拥塞控制</a:t>
              </a:r>
              <a:endParaRPr lang="zh-CN" altLang="en-US" dirty="0"/>
            </a:p>
          </p:txBody>
        </p:sp>
        <p:sp>
          <p:nvSpPr>
            <p:cNvPr id="18" name="矩形 17"/>
            <p:cNvSpPr/>
            <p:nvPr/>
          </p:nvSpPr>
          <p:spPr>
            <a:xfrm>
              <a:off x="10353758" y="531650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链路状态</a:t>
              </a:r>
            </a:p>
          </p:txBody>
        </p:sp>
        <p:sp>
          <p:nvSpPr>
            <p:cNvPr id="19" name="矩形 18"/>
            <p:cNvSpPr/>
            <p:nvPr/>
          </p:nvSpPr>
          <p:spPr>
            <a:xfrm>
              <a:off x="10353758" y="869336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距离向量</a:t>
              </a:r>
            </a:p>
          </p:txBody>
        </p:sp>
        <p:sp>
          <p:nvSpPr>
            <p:cNvPr id="20" name="矩形 19"/>
            <p:cNvSpPr/>
            <p:nvPr/>
          </p:nvSpPr>
          <p:spPr>
            <a:xfrm>
              <a:off x="10007509" y="1207022"/>
              <a:ext cx="1800494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层次化路由选择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10122926" y="1544709"/>
              <a:ext cx="1569661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路由选择协议</a:t>
              </a:r>
            </a:p>
          </p:txBody>
        </p:sp>
      </p:grpSp>
      <p:sp>
        <p:nvSpPr>
          <p:cNvPr id="6" name="矩形标注 5"/>
          <p:cNvSpPr/>
          <p:nvPr/>
        </p:nvSpPr>
        <p:spPr>
          <a:xfrm>
            <a:off x="2971801" y="3608070"/>
            <a:ext cx="1585912" cy="685800"/>
          </a:xfrm>
          <a:prstGeom prst="wedgeRectCallout">
            <a:avLst>
              <a:gd name="adj1" fmla="val -8525"/>
              <a:gd name="adj2" fmla="val -15941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X</a:t>
            </a:r>
            <a:r>
              <a:rPr kumimoji="1" lang="zh-CN" altLang="en-US" dirty="0" smtClean="0"/>
              <a:t>直接到</a:t>
            </a:r>
            <a:r>
              <a:rPr kumimoji="1" lang="en-US" altLang="zh-CN" dirty="0" smtClean="0"/>
              <a:t>Z</a:t>
            </a:r>
            <a:endParaRPr kumimoji="1" lang="zh-CN" altLang="en-US" dirty="0"/>
          </a:p>
        </p:txBody>
      </p:sp>
      <p:sp>
        <p:nvSpPr>
          <p:cNvPr id="22" name="矩形标注 21"/>
          <p:cNvSpPr/>
          <p:nvPr/>
        </p:nvSpPr>
        <p:spPr>
          <a:xfrm>
            <a:off x="5303159" y="3608070"/>
            <a:ext cx="1585912" cy="685800"/>
          </a:xfrm>
          <a:prstGeom prst="wedgeRectCallout">
            <a:avLst>
              <a:gd name="adj1" fmla="val -8525"/>
              <a:gd name="adj2" fmla="val -15941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X</a:t>
            </a:r>
            <a:r>
              <a:rPr kumimoji="1" lang="zh-CN" altLang="en-US" dirty="0" smtClean="0"/>
              <a:t>到</a:t>
            </a:r>
            <a:r>
              <a:rPr kumimoji="1" lang="en-US" altLang="zh-CN" dirty="0" smtClean="0"/>
              <a:t>Y</a:t>
            </a:r>
            <a:r>
              <a:rPr kumimoji="1" lang="zh-CN" altLang="en-US" dirty="0" smtClean="0"/>
              <a:t>，再到</a:t>
            </a:r>
            <a:r>
              <a:rPr kumimoji="1" lang="en-US" altLang="zh-CN" dirty="0" smtClean="0"/>
              <a:t>Z</a:t>
            </a:r>
            <a:endParaRPr kumimoji="1" lang="zh-CN" altLang="en-US" dirty="0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2336" y="3458002"/>
            <a:ext cx="756608" cy="756608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9816" y="2146983"/>
            <a:ext cx="756608" cy="756608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1298" y="2146983"/>
            <a:ext cx="756608" cy="756608"/>
          </a:xfrm>
          <a:prstGeom prst="rect">
            <a:avLst/>
          </a:prstGeom>
        </p:spPr>
      </p:pic>
      <p:cxnSp>
        <p:nvCxnSpPr>
          <p:cNvPr id="26" name="直线连接符 25"/>
          <p:cNvCxnSpPr/>
          <p:nvPr/>
        </p:nvCxnSpPr>
        <p:spPr>
          <a:xfrm>
            <a:off x="9707906" y="2525287"/>
            <a:ext cx="131042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直线连接符 26"/>
          <p:cNvCxnSpPr/>
          <p:nvPr/>
        </p:nvCxnSpPr>
        <p:spPr>
          <a:xfrm>
            <a:off x="9329602" y="2903591"/>
            <a:ext cx="642734" cy="93271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线连接符 27"/>
          <p:cNvCxnSpPr>
            <a:endCxn id="23" idx="3"/>
          </p:cNvCxnSpPr>
          <p:nvPr/>
        </p:nvCxnSpPr>
        <p:spPr>
          <a:xfrm flipH="1">
            <a:off x="10728944" y="2903591"/>
            <a:ext cx="549176" cy="93271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9612174" y="4057650"/>
            <a:ext cx="3601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X</a:t>
            </a:r>
            <a:endParaRPr kumimoji="1" lang="zh-CN" altLang="en-US" sz="2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8530082" y="2494238"/>
            <a:ext cx="3601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Y</a:t>
            </a:r>
            <a:endParaRPr kumimoji="1" lang="zh-CN" altLang="en-US" sz="2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11647215" y="2347021"/>
            <a:ext cx="3601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Z</a:t>
            </a:r>
            <a:endParaRPr kumimoji="1" lang="zh-CN" altLang="en-US" sz="2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10860074" y="3169893"/>
            <a:ext cx="36016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2000" smtClean="0">
                <a:latin typeface="Microsoft YaHei" charset="-122"/>
                <a:ea typeface="Microsoft YaHei" charset="-122"/>
                <a:cs typeface="Microsoft YaHei" charset="-122"/>
              </a:rPr>
              <a:t>7</a:t>
            </a:r>
            <a:endParaRPr kumimoji="1" lang="zh-CN" altLang="en-US" sz="2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0038857" y="2340422"/>
            <a:ext cx="36016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3</a:t>
            </a:r>
            <a:endParaRPr kumimoji="1" lang="zh-CN" altLang="en-US" sz="2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9407590" y="3081839"/>
            <a:ext cx="36016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2</a:t>
            </a:r>
            <a:endParaRPr kumimoji="1" lang="zh-CN" altLang="en-US" sz="2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36053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102995" y="695325"/>
          <a:ext cx="4568190" cy="29146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2730"/>
                <a:gridCol w="1522730"/>
                <a:gridCol w="1522730"/>
              </a:tblGrid>
              <a:tr h="7010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目的子网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下一跳路由器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到目的子网的跳数</a:t>
                      </a:r>
                    </a:p>
                  </a:txBody>
                  <a:tcPr anchor="ctr"/>
                </a:tc>
              </a:tr>
              <a:tr h="4425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4425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4432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4425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z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4425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手札体-简粗体"/>
                          <a:ea typeface="手札体-简粗体"/>
                        </a:rPr>
                        <a:t>…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手札体-简粗体"/>
                          <a:ea typeface="手札体-简粗体"/>
                        </a:rPr>
                        <a:t>…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手札体-简粗体"/>
                          <a:ea typeface="手札体-简粗体"/>
                        </a:rPr>
                        <a:t>…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1918590" y="124788"/>
            <a:ext cx="29367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/>
              <a:t>路由器</a:t>
            </a:r>
            <a:r>
              <a:rPr lang="en-US" altLang="zh-CN" sz="2000" dirty="0"/>
              <a:t>B</a:t>
            </a:r>
            <a:r>
              <a:rPr lang="zh-CN" altLang="en-US" sz="2000" dirty="0"/>
              <a:t>上的转发表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2120265" y="4335780"/>
          <a:ext cx="7951470" cy="2377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50490"/>
                <a:gridCol w="2650490"/>
                <a:gridCol w="2650490"/>
              </a:tblGrid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目的子网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下一跳路由器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到目的子网的跳数</a:t>
                      </a:r>
                    </a:p>
                  </a:txBody>
                  <a:tcPr anchor="ctr"/>
                </a:tc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z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手札体-简粗体"/>
                          <a:ea typeface="手札体-简粗体"/>
                        </a:rPr>
                        <a:t>…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手札体-简粗体"/>
                          <a:ea typeface="手札体-简粗体"/>
                        </a:rPr>
                        <a:t>…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手札体-简粗体"/>
                          <a:ea typeface="手札体-简粗体"/>
                        </a:rPr>
                        <a:t>…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2881630" y="3937000"/>
            <a:ext cx="6781165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/>
              <a:t>路由器</a:t>
            </a:r>
            <a:r>
              <a:rPr lang="en-US" altLang="zh-CN" sz="2000" dirty="0"/>
              <a:t>B</a:t>
            </a:r>
            <a:r>
              <a:rPr lang="zh-CN" altLang="en-US" sz="2000" dirty="0"/>
              <a:t>根据路由器</a:t>
            </a:r>
            <a:r>
              <a:rPr lang="en-US" altLang="zh-CN" sz="2000" dirty="0"/>
              <a:t>A</a:t>
            </a:r>
            <a:r>
              <a:rPr lang="zh-CN" altLang="en-US" sz="2000" dirty="0"/>
              <a:t>的</a:t>
            </a:r>
            <a:r>
              <a:rPr lang="en-US" altLang="zh-CN" sz="2000" dirty="0"/>
              <a:t>RIP</a:t>
            </a:r>
            <a:r>
              <a:rPr lang="zh-CN" altLang="en-US" sz="2000" dirty="0"/>
              <a:t>通告更新后的转发表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4169" y="1559560"/>
            <a:ext cx="757404" cy="757404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8090" y="1559560"/>
            <a:ext cx="757404" cy="757404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6040010" y="2485072"/>
            <a:ext cx="1071563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路由器</a:t>
            </a:r>
            <a:r>
              <a:rPr kumimoji="1" lang="en-US" altLang="zh-CN" dirty="0" smtClean="0"/>
              <a:t>B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8183397" y="2485071"/>
            <a:ext cx="1049021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路由器</a:t>
            </a:r>
            <a:r>
              <a:rPr kumimoji="1" lang="en-US" altLang="zh-CN" dirty="0" smtClean="0"/>
              <a:t>A</a:t>
            </a:r>
            <a:endParaRPr kumimoji="1"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10915650" y="1096257"/>
            <a:ext cx="1100138" cy="321469"/>
          </a:xfrm>
          <a:prstGeom prst="roundRect">
            <a:avLst/>
          </a:prstGeom>
          <a:solidFill>
            <a:schemeClr val="tx1"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子网</a:t>
            </a:r>
            <a:r>
              <a:rPr kumimoji="1" lang="en-US" altLang="zh-CN" dirty="0" smtClean="0"/>
              <a:t>W</a:t>
            </a:r>
            <a:endParaRPr kumimoji="1"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10915650" y="1720900"/>
            <a:ext cx="1100138" cy="321469"/>
          </a:xfrm>
          <a:prstGeom prst="roundRect">
            <a:avLst/>
          </a:prstGeom>
          <a:solidFill>
            <a:schemeClr val="tx1"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子网</a:t>
            </a:r>
            <a:r>
              <a:rPr kumimoji="1" lang="en-US" altLang="zh-CN" dirty="0" smtClean="0"/>
              <a:t>X</a:t>
            </a:r>
            <a:endParaRPr kumimoji="1" lang="zh-CN" altLang="en-US" dirty="0"/>
          </a:p>
        </p:txBody>
      </p:sp>
      <p:sp>
        <p:nvSpPr>
          <p:cNvPr id="16" name="圆角矩形 15"/>
          <p:cNvSpPr/>
          <p:nvPr/>
        </p:nvSpPr>
        <p:spPr>
          <a:xfrm>
            <a:off x="10944225" y="2364273"/>
            <a:ext cx="1100138" cy="321469"/>
          </a:xfrm>
          <a:prstGeom prst="roundRect">
            <a:avLst/>
          </a:prstGeom>
          <a:solidFill>
            <a:schemeClr val="tx1"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子网</a:t>
            </a:r>
            <a:r>
              <a:rPr kumimoji="1" lang="en-US" altLang="zh-CN" dirty="0" smtClean="0"/>
              <a:t>Y</a:t>
            </a:r>
            <a:endParaRPr kumimoji="1" lang="zh-CN" altLang="en-US" dirty="0"/>
          </a:p>
        </p:txBody>
      </p:sp>
      <p:sp>
        <p:nvSpPr>
          <p:cNvPr id="17" name="圆角矩形 16"/>
          <p:cNvSpPr/>
          <p:nvPr/>
        </p:nvSpPr>
        <p:spPr>
          <a:xfrm>
            <a:off x="10944225" y="3029583"/>
            <a:ext cx="1100138" cy="321469"/>
          </a:xfrm>
          <a:prstGeom prst="roundRect">
            <a:avLst/>
          </a:prstGeom>
          <a:solidFill>
            <a:schemeClr val="tx1"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子网</a:t>
            </a:r>
            <a:r>
              <a:rPr kumimoji="1" lang="en-US" altLang="zh-CN" dirty="0" smtClean="0"/>
              <a:t>Z</a:t>
            </a:r>
            <a:endParaRPr kumimoji="1" lang="zh-CN" altLang="en-US" dirty="0"/>
          </a:p>
        </p:txBody>
      </p:sp>
      <p:cxnSp>
        <p:nvCxnSpPr>
          <p:cNvPr id="18" name="直线箭头连接符 17"/>
          <p:cNvCxnSpPr>
            <a:endCxn id="21" idx="1"/>
          </p:cNvCxnSpPr>
          <p:nvPr/>
        </p:nvCxnSpPr>
        <p:spPr>
          <a:xfrm flipV="1">
            <a:off x="9055494" y="1256992"/>
            <a:ext cx="1860156" cy="681270"/>
          </a:xfrm>
          <a:prstGeom prst="straightConnector1">
            <a:avLst/>
          </a:prstGeom>
          <a:ln w="38100">
            <a:solidFill>
              <a:srgbClr val="20202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9656959" y="1190228"/>
            <a:ext cx="317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mtClean="0"/>
              <a:t>1</a:t>
            </a:r>
            <a:endParaRPr kumimoji="1" lang="zh-CN" altLang="en-US" dirty="0"/>
          </a:p>
        </p:txBody>
      </p:sp>
      <p:cxnSp>
        <p:nvCxnSpPr>
          <p:cNvPr id="20" name="直线箭头连接符 19"/>
          <p:cNvCxnSpPr/>
          <p:nvPr/>
        </p:nvCxnSpPr>
        <p:spPr>
          <a:xfrm flipV="1">
            <a:off x="9055494" y="1881635"/>
            <a:ext cx="1860156" cy="56627"/>
          </a:xfrm>
          <a:prstGeom prst="straightConnector1">
            <a:avLst/>
          </a:prstGeom>
          <a:ln w="38100">
            <a:solidFill>
              <a:srgbClr val="20202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10379784" y="1535349"/>
            <a:ext cx="317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mtClean="0"/>
              <a:t>1</a:t>
            </a:r>
            <a:endParaRPr kumimoji="1" lang="zh-CN" altLang="en-US" dirty="0"/>
          </a:p>
        </p:txBody>
      </p:sp>
      <p:cxnSp>
        <p:nvCxnSpPr>
          <p:cNvPr id="22" name="直线箭头连接符 21"/>
          <p:cNvCxnSpPr/>
          <p:nvPr/>
        </p:nvCxnSpPr>
        <p:spPr>
          <a:xfrm>
            <a:off x="9055494" y="1938262"/>
            <a:ext cx="1888731" cy="1252056"/>
          </a:xfrm>
          <a:prstGeom prst="straightConnector1">
            <a:avLst/>
          </a:prstGeom>
          <a:ln w="38100">
            <a:solidFill>
              <a:srgbClr val="20202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10533889" y="2560049"/>
            <a:ext cx="317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3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4013"/>
            <a:ext cx="11931650" cy="6692265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80" y="125095"/>
            <a:ext cx="12029440" cy="6607175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4.6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路由算法与路由协议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5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Internet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路由选择协议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65150" y="2005378"/>
            <a:ext cx="100021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OSPF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：较大规模的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AS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。链路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状态选择算法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直接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封装在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IP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报传输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13" name="Group 7_1_1_1_1_1_1_1"/>
          <p:cNvGrpSpPr/>
          <p:nvPr/>
        </p:nvGrpSpPr>
        <p:grpSpPr>
          <a:xfrm>
            <a:off x="8224566" y="193964"/>
            <a:ext cx="3898227" cy="1648262"/>
            <a:chOff x="7909776" y="193964"/>
            <a:chExt cx="3898227" cy="1648262"/>
          </a:xfrm>
        </p:grpSpPr>
        <p:sp>
          <p:nvSpPr>
            <p:cNvPr id="14" name="左大括号 13"/>
            <p:cNvSpPr/>
            <p:nvPr/>
          </p:nvSpPr>
          <p:spPr>
            <a:xfrm>
              <a:off x="9696911" y="363924"/>
              <a:ext cx="485975" cy="1298694"/>
            </a:xfrm>
            <a:prstGeom prst="leftBrace">
              <a:avLst>
                <a:gd name="adj1" fmla="val 8333"/>
                <a:gd name="adj2" fmla="val 4781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10353761" y="193964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算法分类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7909776" y="801257"/>
              <a:ext cx="181171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网络层拥塞控制</a:t>
              </a:r>
              <a:endParaRPr lang="zh-CN" altLang="en-US" dirty="0"/>
            </a:p>
          </p:txBody>
        </p:sp>
        <p:sp>
          <p:nvSpPr>
            <p:cNvPr id="17" name="矩形 16"/>
            <p:cNvSpPr/>
            <p:nvPr/>
          </p:nvSpPr>
          <p:spPr>
            <a:xfrm>
              <a:off x="10353758" y="531650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链路状态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10353758" y="869336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距离向量</a:t>
              </a:r>
            </a:p>
          </p:txBody>
        </p:sp>
        <p:sp>
          <p:nvSpPr>
            <p:cNvPr id="19" name="矩形 18"/>
            <p:cNvSpPr/>
            <p:nvPr/>
          </p:nvSpPr>
          <p:spPr>
            <a:xfrm>
              <a:off x="10007509" y="1207022"/>
              <a:ext cx="1800494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层次化路由选择</a:t>
              </a:r>
            </a:p>
          </p:txBody>
        </p:sp>
        <p:sp>
          <p:nvSpPr>
            <p:cNvPr id="20" name="矩形 19"/>
            <p:cNvSpPr/>
            <p:nvPr/>
          </p:nvSpPr>
          <p:spPr>
            <a:xfrm>
              <a:off x="10122926" y="1544709"/>
              <a:ext cx="1569661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路由选择协议</a:t>
              </a:r>
            </a:p>
          </p:txBody>
        </p:sp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4.6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路由算法与路由协议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5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Internet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路由选择协议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65150" y="2005378"/>
            <a:ext cx="10002190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OSPF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的优点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211963877"/>
              </p:ext>
            </p:extLst>
          </p:nvPr>
        </p:nvGraphicFramePr>
        <p:xfrm>
          <a:off x="2072120" y="3228045"/>
          <a:ext cx="8128000" cy="30017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13" name="Group 7_1_1_1_1_1_1_1"/>
          <p:cNvGrpSpPr/>
          <p:nvPr/>
        </p:nvGrpSpPr>
        <p:grpSpPr>
          <a:xfrm>
            <a:off x="8224566" y="193964"/>
            <a:ext cx="3898227" cy="1648262"/>
            <a:chOff x="7909776" y="193964"/>
            <a:chExt cx="3898227" cy="1648262"/>
          </a:xfrm>
        </p:grpSpPr>
        <p:sp>
          <p:nvSpPr>
            <p:cNvPr id="14" name="左大括号 13"/>
            <p:cNvSpPr/>
            <p:nvPr/>
          </p:nvSpPr>
          <p:spPr>
            <a:xfrm>
              <a:off x="9696911" y="363924"/>
              <a:ext cx="485975" cy="1298694"/>
            </a:xfrm>
            <a:prstGeom prst="leftBrace">
              <a:avLst>
                <a:gd name="adj1" fmla="val 8333"/>
                <a:gd name="adj2" fmla="val 4781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10353761" y="193964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算法分类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7909776" y="801257"/>
              <a:ext cx="181171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网络层拥塞控制</a:t>
              </a:r>
              <a:endParaRPr lang="zh-CN" altLang="en-US" dirty="0"/>
            </a:p>
          </p:txBody>
        </p:sp>
        <p:sp>
          <p:nvSpPr>
            <p:cNvPr id="17" name="矩形 16"/>
            <p:cNvSpPr/>
            <p:nvPr/>
          </p:nvSpPr>
          <p:spPr>
            <a:xfrm>
              <a:off x="10353758" y="531650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链路状态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10353758" y="869336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距离向量</a:t>
              </a:r>
            </a:p>
          </p:txBody>
        </p:sp>
        <p:sp>
          <p:nvSpPr>
            <p:cNvPr id="19" name="矩形 18"/>
            <p:cNvSpPr/>
            <p:nvPr/>
          </p:nvSpPr>
          <p:spPr>
            <a:xfrm>
              <a:off x="10007509" y="1207022"/>
              <a:ext cx="1800494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层次化路由选择</a:t>
              </a:r>
            </a:p>
          </p:txBody>
        </p:sp>
        <p:sp>
          <p:nvSpPr>
            <p:cNvPr id="20" name="矩形 19"/>
            <p:cNvSpPr/>
            <p:nvPr/>
          </p:nvSpPr>
          <p:spPr>
            <a:xfrm>
              <a:off x="10122926" y="1544709"/>
              <a:ext cx="1569661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路由选择协议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3608763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4.6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路由算法与路由协议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5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Internet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路由选择协议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5025" y="2138093"/>
            <a:ext cx="10002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OSPF</a:t>
            </a:r>
            <a:endParaRPr lang="zh-CN" altLang="en-US" sz="2400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3" t="11960" r="25988" b="17963"/>
          <a:stretch>
            <a:fillRect/>
          </a:stretch>
        </p:blipFill>
        <p:spPr>
          <a:xfrm rot="16200000">
            <a:off x="3947160" y="1147445"/>
            <a:ext cx="4297045" cy="6012815"/>
          </a:xfrm>
          <a:prstGeom prst="rect">
            <a:avLst/>
          </a:prstGeom>
        </p:spPr>
      </p:pic>
      <p:grpSp>
        <p:nvGrpSpPr>
          <p:cNvPr id="13" name="Group 7_1_1_1_1_1_1_1"/>
          <p:cNvGrpSpPr/>
          <p:nvPr/>
        </p:nvGrpSpPr>
        <p:grpSpPr>
          <a:xfrm>
            <a:off x="8224566" y="193964"/>
            <a:ext cx="3898227" cy="1648262"/>
            <a:chOff x="7909776" y="193964"/>
            <a:chExt cx="3898227" cy="1648262"/>
          </a:xfrm>
        </p:grpSpPr>
        <p:sp>
          <p:nvSpPr>
            <p:cNvPr id="14" name="左大括号 13"/>
            <p:cNvSpPr/>
            <p:nvPr/>
          </p:nvSpPr>
          <p:spPr>
            <a:xfrm>
              <a:off x="9696911" y="363924"/>
              <a:ext cx="485975" cy="1298694"/>
            </a:xfrm>
            <a:prstGeom prst="leftBrace">
              <a:avLst>
                <a:gd name="adj1" fmla="val 8333"/>
                <a:gd name="adj2" fmla="val 4781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10353761" y="193964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算法分类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7909776" y="801257"/>
              <a:ext cx="181171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网络层拥塞控制</a:t>
              </a:r>
              <a:endParaRPr lang="zh-CN" altLang="en-US" dirty="0"/>
            </a:p>
          </p:txBody>
        </p:sp>
        <p:sp>
          <p:nvSpPr>
            <p:cNvPr id="17" name="矩形 16"/>
            <p:cNvSpPr/>
            <p:nvPr/>
          </p:nvSpPr>
          <p:spPr>
            <a:xfrm>
              <a:off x="10353758" y="531650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链路状态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10353758" y="869336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距离向量</a:t>
              </a:r>
            </a:p>
          </p:txBody>
        </p:sp>
        <p:sp>
          <p:nvSpPr>
            <p:cNvPr id="19" name="矩形 18"/>
            <p:cNvSpPr/>
            <p:nvPr/>
          </p:nvSpPr>
          <p:spPr>
            <a:xfrm>
              <a:off x="10007509" y="1207022"/>
              <a:ext cx="1800494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层次化路由选择</a:t>
              </a:r>
            </a:p>
          </p:txBody>
        </p:sp>
        <p:sp>
          <p:nvSpPr>
            <p:cNvPr id="20" name="矩形 19"/>
            <p:cNvSpPr/>
            <p:nvPr/>
          </p:nvSpPr>
          <p:spPr>
            <a:xfrm>
              <a:off x="10122926" y="1544709"/>
              <a:ext cx="1569661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路由选择协议</a:t>
              </a: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3851910" y="3532505"/>
            <a:ext cx="4487545" cy="6451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/>
          </a:p>
          <a:p>
            <a:endParaRPr lang="zh-CN" altLang="en-US"/>
          </a:p>
        </p:txBody>
      </p:sp>
      <p:sp>
        <p:nvSpPr>
          <p:cNvPr id="7" name="线形标注 2 6"/>
          <p:cNvSpPr/>
          <p:nvPr/>
        </p:nvSpPr>
        <p:spPr>
          <a:xfrm>
            <a:off x="9556601" y="3723005"/>
            <a:ext cx="2510940" cy="12700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1975"/>
              <a:gd name="adj6" fmla="val -46774"/>
            </a:avLst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/>
              <a:t>区域边界路由器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129405" y="2743200"/>
            <a:ext cx="2033270" cy="6451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/>
          </a:p>
          <a:p>
            <a:endParaRPr lang="zh-CN" altLang="en-US"/>
          </a:p>
        </p:txBody>
      </p:sp>
      <p:sp>
        <p:nvSpPr>
          <p:cNvPr id="10" name="线形标注 2 9"/>
          <p:cNvSpPr/>
          <p:nvPr/>
        </p:nvSpPr>
        <p:spPr>
          <a:xfrm>
            <a:off x="334723" y="3388360"/>
            <a:ext cx="1861108" cy="1270000"/>
          </a:xfrm>
          <a:prstGeom prst="borderCallout2">
            <a:avLst>
              <a:gd name="adj1" fmla="val -9375"/>
              <a:gd name="adj2" fmla="val 106490"/>
              <a:gd name="adj3" fmla="val -8250"/>
              <a:gd name="adj4" fmla="val 106045"/>
              <a:gd name="adj5" fmla="val -32500"/>
              <a:gd name="adj6" fmla="val 198714"/>
            </a:avLst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主干路由器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6306185" y="2341245"/>
            <a:ext cx="2033270" cy="6451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/>
          </a:p>
          <a:p>
            <a:endParaRPr lang="zh-CN" altLang="en-US"/>
          </a:p>
        </p:txBody>
      </p:sp>
      <p:sp>
        <p:nvSpPr>
          <p:cNvPr id="12" name="线形标注 2 11"/>
          <p:cNvSpPr/>
          <p:nvPr/>
        </p:nvSpPr>
        <p:spPr>
          <a:xfrm>
            <a:off x="9758363" y="2262505"/>
            <a:ext cx="2309177" cy="12700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7600"/>
              <a:gd name="adj6" fmla="val -57187"/>
            </a:avLst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/>
              <a:t>AS</a:t>
            </a:r>
            <a:r>
              <a:rPr lang="zh-CN" altLang="en-US" sz="2400" dirty="0"/>
              <a:t>边界路由器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4.6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路由算法与路由协议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5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Internet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路由选择协议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5025" y="2138093"/>
            <a:ext cx="1000219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BGP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：实现跨自治系统的路由信息交换。典型版本是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BGP4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BGP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应用进程实现的，传输层使用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TCP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。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每个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AS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可以通过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BGP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实现如下功能：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）从相邻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AS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获取某子网的可达性信息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）向本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AS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内部的所有路由器传播跨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AS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的某子网可达性信息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）基于某子网可达性信息和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AS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路由策略，决定到达该子网的最佳路由</a:t>
            </a:r>
          </a:p>
        </p:txBody>
      </p:sp>
      <p:grpSp>
        <p:nvGrpSpPr>
          <p:cNvPr id="12" name="Group 7_1_1_1_1_1_1_1"/>
          <p:cNvGrpSpPr/>
          <p:nvPr/>
        </p:nvGrpSpPr>
        <p:grpSpPr>
          <a:xfrm>
            <a:off x="8224566" y="193964"/>
            <a:ext cx="3898227" cy="1648262"/>
            <a:chOff x="7909776" y="193964"/>
            <a:chExt cx="3898227" cy="1648262"/>
          </a:xfrm>
        </p:grpSpPr>
        <p:sp>
          <p:nvSpPr>
            <p:cNvPr id="13" name="左大括号 12"/>
            <p:cNvSpPr/>
            <p:nvPr/>
          </p:nvSpPr>
          <p:spPr>
            <a:xfrm>
              <a:off x="9696911" y="363924"/>
              <a:ext cx="485975" cy="1298694"/>
            </a:xfrm>
            <a:prstGeom prst="leftBrace">
              <a:avLst>
                <a:gd name="adj1" fmla="val 8333"/>
                <a:gd name="adj2" fmla="val 4781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0353761" y="193964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算法分类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7909776" y="801257"/>
              <a:ext cx="181171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网络层拥塞控制</a:t>
              </a:r>
              <a:endParaRPr lang="zh-CN" altLang="en-US" dirty="0"/>
            </a:p>
          </p:txBody>
        </p:sp>
        <p:sp>
          <p:nvSpPr>
            <p:cNvPr id="16" name="矩形 15"/>
            <p:cNvSpPr/>
            <p:nvPr/>
          </p:nvSpPr>
          <p:spPr>
            <a:xfrm>
              <a:off x="10353758" y="531650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链路状态</a:t>
              </a:r>
            </a:p>
          </p:txBody>
        </p:sp>
        <p:sp>
          <p:nvSpPr>
            <p:cNvPr id="17" name="矩形 16"/>
            <p:cNvSpPr/>
            <p:nvPr/>
          </p:nvSpPr>
          <p:spPr>
            <a:xfrm>
              <a:off x="10353758" y="869336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距离向量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10007509" y="1207022"/>
              <a:ext cx="1800494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层次化路由选择</a:t>
              </a:r>
            </a:p>
          </p:txBody>
        </p:sp>
        <p:sp>
          <p:nvSpPr>
            <p:cNvPr id="19" name="矩形 18"/>
            <p:cNvSpPr/>
            <p:nvPr/>
          </p:nvSpPr>
          <p:spPr>
            <a:xfrm>
              <a:off x="10122926" y="1544709"/>
              <a:ext cx="1569661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路由选择协议</a:t>
              </a:r>
            </a:p>
          </p:txBody>
        </p:sp>
      </p:grp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4.6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路由算法与路由协议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5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Internet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路由选择协议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5025" y="2138093"/>
            <a:ext cx="1000219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BGP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：实现跨自治系统的路由信息交换。典型版本是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BGP4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BGP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传输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层使用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TCP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。</a:t>
            </a:r>
            <a:endParaRPr lang="en-US" altLang="zh-CN" sz="24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每个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AS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可以通过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BGP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实现如下功能：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）从相邻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AS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获取某子网的可达性信息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）向本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AS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内部的所有路由器传播跨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AS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的某子网可达性信息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）基于某子网可达性信息和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AS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路由策略，决定到达该子网的最佳路由</a:t>
            </a:r>
          </a:p>
        </p:txBody>
      </p:sp>
      <p:grpSp>
        <p:nvGrpSpPr>
          <p:cNvPr id="12" name="Group 7_1_1_1_1_1_1_1"/>
          <p:cNvGrpSpPr/>
          <p:nvPr/>
        </p:nvGrpSpPr>
        <p:grpSpPr>
          <a:xfrm>
            <a:off x="8224566" y="193964"/>
            <a:ext cx="3898227" cy="1648262"/>
            <a:chOff x="7909776" y="193964"/>
            <a:chExt cx="3898227" cy="1648262"/>
          </a:xfrm>
        </p:grpSpPr>
        <p:sp>
          <p:nvSpPr>
            <p:cNvPr id="13" name="左大括号 12"/>
            <p:cNvSpPr/>
            <p:nvPr/>
          </p:nvSpPr>
          <p:spPr>
            <a:xfrm>
              <a:off x="9696911" y="363924"/>
              <a:ext cx="485975" cy="1298694"/>
            </a:xfrm>
            <a:prstGeom prst="leftBrace">
              <a:avLst>
                <a:gd name="adj1" fmla="val 8333"/>
                <a:gd name="adj2" fmla="val 4781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0353761" y="193964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算法分类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7909776" y="801257"/>
              <a:ext cx="181171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网络层拥塞控制</a:t>
              </a:r>
              <a:endParaRPr lang="zh-CN" altLang="en-US" dirty="0"/>
            </a:p>
          </p:txBody>
        </p:sp>
        <p:sp>
          <p:nvSpPr>
            <p:cNvPr id="16" name="矩形 15"/>
            <p:cNvSpPr/>
            <p:nvPr/>
          </p:nvSpPr>
          <p:spPr>
            <a:xfrm>
              <a:off x="10353758" y="531650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链路状态</a:t>
              </a:r>
            </a:p>
          </p:txBody>
        </p:sp>
        <p:sp>
          <p:nvSpPr>
            <p:cNvPr id="17" name="矩形 16"/>
            <p:cNvSpPr/>
            <p:nvPr/>
          </p:nvSpPr>
          <p:spPr>
            <a:xfrm>
              <a:off x="10353758" y="869336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距离向量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10007509" y="1207022"/>
              <a:ext cx="1800494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层次化路由选择</a:t>
              </a:r>
            </a:p>
          </p:txBody>
        </p:sp>
        <p:sp>
          <p:nvSpPr>
            <p:cNvPr id="19" name="矩形 18"/>
            <p:cNvSpPr/>
            <p:nvPr/>
          </p:nvSpPr>
          <p:spPr>
            <a:xfrm>
              <a:off x="10122926" y="1544709"/>
              <a:ext cx="1569661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路由选择协议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4784064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4.6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路由算法与路由协议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5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Internet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路由选择协议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4745" y="2138045"/>
            <a:ext cx="1072197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BGP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主要有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种报文：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OPEN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（打开）报文，用来与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BGP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对等方建立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BGP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会话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UPDATE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（更新）报文，用来通告某一路由可达性信息，或者撤销已有路由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KEEPALIVE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（保活）报文，用于对打开报文的确认，或周期性地证实会话的有效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NOTIFICATION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（通知）报文，用来通告差错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13" name="Group 7_1_1_1_1_1_1_1"/>
          <p:cNvGrpSpPr/>
          <p:nvPr/>
        </p:nvGrpSpPr>
        <p:grpSpPr>
          <a:xfrm>
            <a:off x="8224566" y="193964"/>
            <a:ext cx="3898227" cy="1648262"/>
            <a:chOff x="7909776" y="193964"/>
            <a:chExt cx="3898227" cy="1648262"/>
          </a:xfrm>
        </p:grpSpPr>
        <p:sp>
          <p:nvSpPr>
            <p:cNvPr id="14" name="左大括号 13"/>
            <p:cNvSpPr/>
            <p:nvPr/>
          </p:nvSpPr>
          <p:spPr>
            <a:xfrm>
              <a:off x="9696911" y="363924"/>
              <a:ext cx="485975" cy="1298694"/>
            </a:xfrm>
            <a:prstGeom prst="leftBrace">
              <a:avLst>
                <a:gd name="adj1" fmla="val 8333"/>
                <a:gd name="adj2" fmla="val 4781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10353761" y="193964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算法分类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7909776" y="801257"/>
              <a:ext cx="181171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网络层拥塞控制</a:t>
              </a:r>
              <a:endParaRPr lang="zh-CN" altLang="en-US" dirty="0"/>
            </a:p>
          </p:txBody>
        </p:sp>
        <p:sp>
          <p:nvSpPr>
            <p:cNvPr id="17" name="矩形 16"/>
            <p:cNvSpPr/>
            <p:nvPr/>
          </p:nvSpPr>
          <p:spPr>
            <a:xfrm>
              <a:off x="10353758" y="531650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链路状态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10353758" y="869336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距离向量</a:t>
              </a:r>
            </a:p>
          </p:txBody>
        </p:sp>
        <p:sp>
          <p:nvSpPr>
            <p:cNvPr id="19" name="矩形 18"/>
            <p:cNvSpPr/>
            <p:nvPr/>
          </p:nvSpPr>
          <p:spPr>
            <a:xfrm>
              <a:off x="10007509" y="1207022"/>
              <a:ext cx="1800494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层次化路由选择</a:t>
              </a:r>
            </a:p>
          </p:txBody>
        </p:sp>
        <p:sp>
          <p:nvSpPr>
            <p:cNvPr id="20" name="矩形 19"/>
            <p:cNvSpPr/>
            <p:nvPr/>
          </p:nvSpPr>
          <p:spPr>
            <a:xfrm>
              <a:off x="10122926" y="1544709"/>
              <a:ext cx="1569661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路由选择协议</a:t>
              </a:r>
            </a:p>
          </p:txBody>
        </p:sp>
      </p:grp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4.6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路由算法与路由协议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5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Internet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路由选择协议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graphicFrame>
        <p:nvGraphicFramePr>
          <p:cNvPr id="14" name="表格 13"/>
          <p:cNvGraphicFramePr/>
          <p:nvPr>
            <p:extLst>
              <p:ext uri="{D42A27DB-BD31-4B8C-83A1-F6EECF244321}">
                <p14:modId xmlns:p14="http://schemas.microsoft.com/office/powerpoint/2010/main" val="1076073070"/>
              </p:ext>
            </p:extLst>
          </p:nvPr>
        </p:nvGraphicFramePr>
        <p:xfrm>
          <a:off x="1828800" y="2667000"/>
          <a:ext cx="8165465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53285"/>
                <a:gridCol w="2788920"/>
                <a:gridCol w="3223260"/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400" dirty="0"/>
                        <a:t>协议名称</a:t>
                      </a:r>
                      <a:endParaRPr lang="zh-CN" altLang="en-US" sz="24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400"/>
                        <a:t>封装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400"/>
                        <a:t>适用范围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/>
                        <a:t>RIP</a:t>
                      </a:r>
                      <a:endParaRPr lang="en-US" altLang="zh-CN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/>
                        <a:t>UDP</a:t>
                      </a:r>
                      <a:r>
                        <a:rPr lang="zh-CN" altLang="en-US" sz="2400"/>
                        <a:t>数据报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400"/>
                        <a:t>较小</a:t>
                      </a:r>
                      <a:r>
                        <a:rPr lang="en-US" altLang="zh-CN" sz="2400"/>
                        <a:t>AS</a:t>
                      </a:r>
                      <a:r>
                        <a:rPr lang="zh-CN" altLang="en-US" sz="2400"/>
                        <a:t>内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/>
                        <a:t>OSPF</a:t>
                      </a:r>
                      <a:endParaRPr lang="en-US" altLang="zh-CN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/>
                        <a:t>IP</a:t>
                      </a:r>
                      <a:r>
                        <a:rPr lang="zh-CN" altLang="en-US" sz="2400"/>
                        <a:t>数据报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400"/>
                        <a:t>大规模</a:t>
                      </a:r>
                      <a:r>
                        <a:rPr lang="en-US" altLang="zh-CN" sz="2400"/>
                        <a:t>AS</a:t>
                      </a:r>
                      <a:r>
                        <a:rPr lang="zh-CN" altLang="en-US" sz="2400"/>
                        <a:t>内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/>
                        <a:t>BGP</a:t>
                      </a:r>
                      <a:endParaRPr lang="en-US" altLang="zh-CN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 dirty="0">
                          <a:sym typeface="+mn-ea"/>
                        </a:rPr>
                        <a:t>TCP</a:t>
                      </a:r>
                      <a:endParaRPr lang="en-US" altLang="zh-CN" sz="2400" dirty="0"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400" dirty="0"/>
                        <a:t>跨</a:t>
                      </a:r>
                      <a:r>
                        <a:rPr lang="en-US" altLang="zh-CN" sz="2400" dirty="0"/>
                        <a:t>AS</a:t>
                      </a:r>
                      <a:endParaRPr lang="en-US" altLang="zh-CN" sz="2400" dirty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3" name="Group 7_1_1_1_1_1_1_1"/>
          <p:cNvGrpSpPr/>
          <p:nvPr/>
        </p:nvGrpSpPr>
        <p:grpSpPr>
          <a:xfrm>
            <a:off x="8224566" y="193964"/>
            <a:ext cx="3898227" cy="1648262"/>
            <a:chOff x="7909776" y="193964"/>
            <a:chExt cx="3898227" cy="1648262"/>
          </a:xfrm>
        </p:grpSpPr>
        <p:sp>
          <p:nvSpPr>
            <p:cNvPr id="15" name="左大括号 14"/>
            <p:cNvSpPr/>
            <p:nvPr/>
          </p:nvSpPr>
          <p:spPr>
            <a:xfrm>
              <a:off x="9696911" y="363924"/>
              <a:ext cx="485975" cy="1298694"/>
            </a:xfrm>
            <a:prstGeom prst="leftBrace">
              <a:avLst>
                <a:gd name="adj1" fmla="val 8333"/>
                <a:gd name="adj2" fmla="val 4781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10353761" y="193964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算法分类</a:t>
              </a:r>
            </a:p>
          </p:txBody>
        </p:sp>
        <p:sp>
          <p:nvSpPr>
            <p:cNvPr id="17" name="矩形 16"/>
            <p:cNvSpPr/>
            <p:nvPr/>
          </p:nvSpPr>
          <p:spPr>
            <a:xfrm>
              <a:off x="7909776" y="801257"/>
              <a:ext cx="181171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网络层拥塞控制</a:t>
              </a:r>
              <a:endParaRPr lang="zh-CN" altLang="en-US" dirty="0"/>
            </a:p>
          </p:txBody>
        </p:sp>
        <p:sp>
          <p:nvSpPr>
            <p:cNvPr id="18" name="矩形 17"/>
            <p:cNvSpPr/>
            <p:nvPr/>
          </p:nvSpPr>
          <p:spPr>
            <a:xfrm>
              <a:off x="10353758" y="531650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链路状态</a:t>
              </a:r>
            </a:p>
          </p:txBody>
        </p:sp>
        <p:sp>
          <p:nvSpPr>
            <p:cNvPr id="19" name="矩形 18"/>
            <p:cNvSpPr/>
            <p:nvPr/>
          </p:nvSpPr>
          <p:spPr>
            <a:xfrm>
              <a:off x="10353758" y="869336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距离向量</a:t>
              </a:r>
            </a:p>
          </p:txBody>
        </p:sp>
        <p:sp>
          <p:nvSpPr>
            <p:cNvPr id="20" name="矩形 19"/>
            <p:cNvSpPr/>
            <p:nvPr/>
          </p:nvSpPr>
          <p:spPr>
            <a:xfrm>
              <a:off x="10007509" y="1207022"/>
              <a:ext cx="1800494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层次化路由选择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10122926" y="1544709"/>
              <a:ext cx="1569661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路由选择协议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4.6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路由算法与路由协议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：距离向量路由选择算法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95655" y="2146983"/>
            <a:ext cx="100021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</a:t>
            </a:r>
            <a:r>
              <a:rPr lang="en-US" altLang="zh-CN" sz="2400" baseline="-25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x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(z)  =min {c(</a:t>
            </a:r>
            <a:r>
              <a:rPr lang="en-US" altLang="zh-CN" sz="24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x,z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)+d</a:t>
            </a:r>
            <a:r>
              <a:rPr lang="en-US" altLang="zh-CN" sz="2400" baseline="-25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z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(z) , 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c(</a:t>
            </a:r>
            <a:r>
              <a:rPr lang="en-US" altLang="zh-CN" sz="24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x,y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)+d</a:t>
            </a:r>
            <a:r>
              <a:rPr lang="en-US" altLang="zh-CN" sz="2400" baseline="-25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y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(z)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=min {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7+0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,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2+3}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grpSp>
        <p:nvGrpSpPr>
          <p:cNvPr id="13" name="Group 7_1_1_1_1_1"/>
          <p:cNvGrpSpPr/>
          <p:nvPr/>
        </p:nvGrpSpPr>
        <p:grpSpPr>
          <a:xfrm>
            <a:off x="8224566" y="193964"/>
            <a:ext cx="3898227" cy="1648262"/>
            <a:chOff x="7909776" y="193964"/>
            <a:chExt cx="3898227" cy="1648262"/>
          </a:xfrm>
        </p:grpSpPr>
        <p:sp>
          <p:nvSpPr>
            <p:cNvPr id="15" name="左大括号 14"/>
            <p:cNvSpPr/>
            <p:nvPr/>
          </p:nvSpPr>
          <p:spPr>
            <a:xfrm>
              <a:off x="9696911" y="363924"/>
              <a:ext cx="485975" cy="1298694"/>
            </a:xfrm>
            <a:prstGeom prst="leftBrace">
              <a:avLst>
                <a:gd name="adj1" fmla="val 8333"/>
                <a:gd name="adj2" fmla="val 4781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10353761" y="193964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算法分类</a:t>
              </a:r>
            </a:p>
          </p:txBody>
        </p:sp>
        <p:sp>
          <p:nvSpPr>
            <p:cNvPr id="17" name="矩形 16"/>
            <p:cNvSpPr/>
            <p:nvPr/>
          </p:nvSpPr>
          <p:spPr>
            <a:xfrm>
              <a:off x="7909776" y="801257"/>
              <a:ext cx="181171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网络层拥塞控制</a:t>
              </a:r>
              <a:endParaRPr lang="zh-CN" altLang="en-US" dirty="0"/>
            </a:p>
          </p:txBody>
        </p:sp>
        <p:sp>
          <p:nvSpPr>
            <p:cNvPr id="18" name="矩形 17"/>
            <p:cNvSpPr/>
            <p:nvPr/>
          </p:nvSpPr>
          <p:spPr>
            <a:xfrm>
              <a:off x="10353758" y="531650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链路状态</a:t>
              </a:r>
            </a:p>
          </p:txBody>
        </p:sp>
        <p:sp>
          <p:nvSpPr>
            <p:cNvPr id="19" name="矩形 18"/>
            <p:cNvSpPr/>
            <p:nvPr/>
          </p:nvSpPr>
          <p:spPr>
            <a:xfrm>
              <a:off x="10353758" y="869336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距离向量</a:t>
              </a:r>
            </a:p>
          </p:txBody>
        </p:sp>
        <p:sp>
          <p:nvSpPr>
            <p:cNvPr id="20" name="矩形 19"/>
            <p:cNvSpPr/>
            <p:nvPr/>
          </p:nvSpPr>
          <p:spPr>
            <a:xfrm>
              <a:off x="10007509" y="1207022"/>
              <a:ext cx="1800494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层次化路由选择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10122926" y="1544709"/>
              <a:ext cx="1569661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路由选择协议</a:t>
              </a:r>
            </a:p>
          </p:txBody>
        </p:sp>
      </p:grpSp>
      <p:pic>
        <p:nvPicPr>
          <p:cNvPr id="22" name="图片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2336" y="3458002"/>
            <a:ext cx="756608" cy="756608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9816" y="2146983"/>
            <a:ext cx="756608" cy="756608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1298" y="2146983"/>
            <a:ext cx="756608" cy="756608"/>
          </a:xfrm>
          <a:prstGeom prst="rect">
            <a:avLst/>
          </a:prstGeom>
        </p:spPr>
      </p:pic>
      <p:cxnSp>
        <p:nvCxnSpPr>
          <p:cNvPr id="25" name="直线连接符 24"/>
          <p:cNvCxnSpPr/>
          <p:nvPr/>
        </p:nvCxnSpPr>
        <p:spPr>
          <a:xfrm>
            <a:off x="9707906" y="2525287"/>
            <a:ext cx="131042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直线连接符 25"/>
          <p:cNvCxnSpPr/>
          <p:nvPr/>
        </p:nvCxnSpPr>
        <p:spPr>
          <a:xfrm>
            <a:off x="9329602" y="2903591"/>
            <a:ext cx="642734" cy="93271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直线连接符 26"/>
          <p:cNvCxnSpPr>
            <a:endCxn id="22" idx="3"/>
          </p:cNvCxnSpPr>
          <p:nvPr/>
        </p:nvCxnSpPr>
        <p:spPr>
          <a:xfrm flipH="1">
            <a:off x="10728944" y="2903591"/>
            <a:ext cx="549176" cy="93271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9612174" y="4057650"/>
            <a:ext cx="3601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X</a:t>
            </a:r>
            <a:endParaRPr kumimoji="1" lang="zh-CN" altLang="en-US" sz="2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8530082" y="2494238"/>
            <a:ext cx="3601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Y</a:t>
            </a:r>
            <a:endParaRPr kumimoji="1" lang="zh-CN" altLang="en-US" sz="2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1647215" y="2347021"/>
            <a:ext cx="3601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Z</a:t>
            </a:r>
            <a:endParaRPr kumimoji="1" lang="zh-CN" altLang="en-US" sz="2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10860074" y="3169893"/>
            <a:ext cx="36016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2000" smtClean="0">
                <a:latin typeface="Microsoft YaHei" charset="-122"/>
                <a:ea typeface="Microsoft YaHei" charset="-122"/>
                <a:cs typeface="Microsoft YaHei" charset="-122"/>
              </a:rPr>
              <a:t>7</a:t>
            </a:r>
            <a:endParaRPr kumimoji="1" lang="zh-CN" altLang="en-US" sz="2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10038857" y="2340422"/>
            <a:ext cx="36016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3</a:t>
            </a:r>
            <a:endParaRPr kumimoji="1" lang="zh-CN" altLang="en-US" sz="2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9407590" y="3081839"/>
            <a:ext cx="36016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2</a:t>
            </a:r>
            <a:endParaRPr kumimoji="1" lang="zh-CN" altLang="en-US" sz="2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799454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、下列路由算法中，属于动态路由选择算法的是（      ）。  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选择题</a:t>
            </a:r>
            <a:endParaRPr lang="en-US" altLang="zh-CN" sz="24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最短路由选择算法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链路状态路由算法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泛射路由选择算法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基于流量路由选择</a:t>
            </a:r>
          </a:p>
          <a:p>
            <a:pPr>
              <a:lnSpc>
                <a:spcPct val="150000"/>
              </a:lnSpc>
            </a:pP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、下列路由算法中，属于动态路由选择算法的是（   </a:t>
            </a:r>
            <a:r>
              <a:rPr lang="en-US" altLang="zh-CN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）。  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选择题</a:t>
            </a:r>
            <a:endParaRPr lang="en-US" altLang="zh-CN" sz="24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最短路由选择算法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B: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链路状态路由算法</a:t>
            </a:r>
            <a:endParaRPr lang="en-US" altLang="zh-CN" sz="24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泛射路由选择算法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基于流量路由选择</a:t>
            </a:r>
          </a:p>
          <a:p>
            <a:pPr>
              <a:lnSpc>
                <a:spcPct val="150000"/>
              </a:lnSpc>
            </a:pP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、路由选择的核心是（      ）。  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填空题</a:t>
            </a:r>
            <a:endParaRPr lang="en-US" altLang="zh-CN" sz="24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、路由选择的核心是（ 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路由选择算法 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）。  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填空题</a:t>
            </a:r>
            <a:endParaRPr lang="en-US" altLang="zh-CN" sz="24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Internet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的自治系统内路由选择协议称为内部网关协议，简写为（      ）。  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选择题</a:t>
            </a:r>
            <a:endParaRPr lang="en-US" altLang="zh-CN" sz="24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A:RIP</a:t>
            </a:r>
          </a:p>
          <a:p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B:IGP</a:t>
            </a:r>
          </a:p>
          <a:p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C:EGP</a:t>
            </a:r>
          </a:p>
          <a:p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D:BGP</a:t>
            </a:r>
          </a:p>
          <a:p>
            <a:pPr>
              <a:lnSpc>
                <a:spcPct val="150000"/>
              </a:lnSpc>
            </a:pP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Internet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的自治系统内路由选择协议称为内部网关协议，简写为（      </a:t>
            </a:r>
            <a:r>
              <a:rPr lang="en-US" altLang="zh-CN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）。  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选择题</a:t>
            </a:r>
            <a:endParaRPr lang="en-US" altLang="zh-CN" sz="24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A:RIP</a:t>
            </a:r>
          </a:p>
          <a:p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B:IGP</a:t>
            </a:r>
          </a:p>
          <a:p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C:EGP</a:t>
            </a:r>
          </a:p>
          <a:p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D:BGP</a:t>
            </a:r>
          </a:p>
          <a:p>
            <a:pPr>
              <a:lnSpc>
                <a:spcPct val="150000"/>
              </a:lnSpc>
            </a:pP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下列不属于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BGP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报文的是（      ）。  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选择题</a:t>
            </a:r>
            <a:endParaRPr lang="en-US" altLang="zh-CN" sz="24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A:OPEN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报文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B:CLOSE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报文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C:UPDATE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报文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D:KEEPALIVE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报文</a:t>
            </a:r>
          </a:p>
          <a:p>
            <a:pPr>
              <a:lnSpc>
                <a:spcPct val="150000"/>
              </a:lnSpc>
            </a:pP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下列不属于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BGP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报文的是（   </a:t>
            </a:r>
            <a:r>
              <a:rPr lang="en-US" altLang="zh-CN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）。  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选择题</a:t>
            </a:r>
            <a:endParaRPr lang="en-US" altLang="zh-CN" sz="24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A:OPEN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报文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B:CLOSE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报文</a:t>
            </a:r>
            <a:endParaRPr lang="en-US" altLang="zh-CN" sz="24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C:UPDATE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报文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D:KEEPALIVE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报文</a:t>
            </a:r>
          </a:p>
          <a:p>
            <a:pPr>
              <a:lnSpc>
                <a:spcPct val="150000"/>
              </a:lnSpc>
            </a:pP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下列不属于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OSPF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的优点的是（      ）。  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选择题</a:t>
            </a:r>
            <a:endParaRPr lang="en-US" altLang="zh-CN" sz="24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支持多条不同费用路径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支持区别化费用度量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支持单播路由与多播路由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分层路由</a:t>
            </a:r>
          </a:p>
          <a:p>
            <a:pPr>
              <a:lnSpc>
                <a:spcPct val="150000"/>
              </a:lnSpc>
            </a:pP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下列不属于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OSPF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的优点的是（   </a:t>
            </a:r>
            <a:r>
              <a:rPr lang="en-US" altLang="zh-CN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）。  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选择题</a:t>
            </a:r>
            <a:endParaRPr lang="en-US" altLang="zh-CN" sz="24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A: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支持多条不同费用路径</a:t>
            </a:r>
            <a:endParaRPr lang="en-US" altLang="zh-CN" sz="24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支持区别化费用度量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支持单播路由与多播路由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分层路由</a:t>
            </a:r>
          </a:p>
          <a:p>
            <a:pPr>
              <a:lnSpc>
                <a:spcPct val="150000"/>
              </a:lnSpc>
            </a:pP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4.6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路由算法与路由协议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：距离向量路由选择算法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95655" y="2146983"/>
            <a:ext cx="100021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</a:t>
            </a:r>
            <a:r>
              <a:rPr lang="en-US" altLang="zh-CN" sz="2400" baseline="-25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x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(z)  =min {c(</a:t>
            </a:r>
            <a:r>
              <a:rPr lang="en-US" altLang="zh-CN" sz="24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x,z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)+d</a:t>
            </a:r>
            <a:r>
              <a:rPr lang="en-US" altLang="zh-CN" sz="2400" baseline="-25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z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(z) , 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c(</a:t>
            </a:r>
            <a:r>
              <a:rPr lang="en-US" altLang="zh-CN" sz="24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x,y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)+d</a:t>
            </a:r>
            <a:r>
              <a:rPr lang="en-US" altLang="zh-CN" sz="2400" baseline="-25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y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(z)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=min {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7+0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,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2+3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=min {7,5}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13" name="Group 7_1_1_1_1_1"/>
          <p:cNvGrpSpPr/>
          <p:nvPr/>
        </p:nvGrpSpPr>
        <p:grpSpPr>
          <a:xfrm>
            <a:off x="8224566" y="193964"/>
            <a:ext cx="3898227" cy="1648262"/>
            <a:chOff x="7909776" y="193964"/>
            <a:chExt cx="3898227" cy="1648262"/>
          </a:xfrm>
        </p:grpSpPr>
        <p:sp>
          <p:nvSpPr>
            <p:cNvPr id="15" name="左大括号 14"/>
            <p:cNvSpPr/>
            <p:nvPr/>
          </p:nvSpPr>
          <p:spPr>
            <a:xfrm>
              <a:off x="9696911" y="363924"/>
              <a:ext cx="485975" cy="1298694"/>
            </a:xfrm>
            <a:prstGeom prst="leftBrace">
              <a:avLst>
                <a:gd name="adj1" fmla="val 8333"/>
                <a:gd name="adj2" fmla="val 4781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10353761" y="193964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算法分类</a:t>
              </a:r>
            </a:p>
          </p:txBody>
        </p:sp>
        <p:sp>
          <p:nvSpPr>
            <p:cNvPr id="17" name="矩形 16"/>
            <p:cNvSpPr/>
            <p:nvPr/>
          </p:nvSpPr>
          <p:spPr>
            <a:xfrm>
              <a:off x="7909776" y="801257"/>
              <a:ext cx="181171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网络层拥塞控制</a:t>
              </a:r>
              <a:endParaRPr lang="zh-CN" altLang="en-US" dirty="0"/>
            </a:p>
          </p:txBody>
        </p:sp>
        <p:sp>
          <p:nvSpPr>
            <p:cNvPr id="18" name="矩形 17"/>
            <p:cNvSpPr/>
            <p:nvPr/>
          </p:nvSpPr>
          <p:spPr>
            <a:xfrm>
              <a:off x="10353758" y="531650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链路状态</a:t>
              </a:r>
            </a:p>
          </p:txBody>
        </p:sp>
        <p:sp>
          <p:nvSpPr>
            <p:cNvPr id="19" name="矩形 18"/>
            <p:cNvSpPr/>
            <p:nvPr/>
          </p:nvSpPr>
          <p:spPr>
            <a:xfrm>
              <a:off x="10353758" y="869336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距离向量</a:t>
              </a:r>
            </a:p>
          </p:txBody>
        </p:sp>
        <p:sp>
          <p:nvSpPr>
            <p:cNvPr id="20" name="矩形 19"/>
            <p:cNvSpPr/>
            <p:nvPr/>
          </p:nvSpPr>
          <p:spPr>
            <a:xfrm>
              <a:off x="10007509" y="1207022"/>
              <a:ext cx="1800494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层次化路由选择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10122926" y="1544709"/>
              <a:ext cx="1569661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路由选择协议</a:t>
              </a:r>
            </a:p>
          </p:txBody>
        </p:sp>
      </p:grpSp>
      <p:pic>
        <p:nvPicPr>
          <p:cNvPr id="22" name="图片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2336" y="3458002"/>
            <a:ext cx="756608" cy="756608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9816" y="2146983"/>
            <a:ext cx="756608" cy="756608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1298" y="2146983"/>
            <a:ext cx="756608" cy="756608"/>
          </a:xfrm>
          <a:prstGeom prst="rect">
            <a:avLst/>
          </a:prstGeom>
        </p:spPr>
      </p:pic>
      <p:cxnSp>
        <p:nvCxnSpPr>
          <p:cNvPr id="25" name="直线连接符 24"/>
          <p:cNvCxnSpPr/>
          <p:nvPr/>
        </p:nvCxnSpPr>
        <p:spPr>
          <a:xfrm>
            <a:off x="9707906" y="2525287"/>
            <a:ext cx="131042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直线连接符 25"/>
          <p:cNvCxnSpPr/>
          <p:nvPr/>
        </p:nvCxnSpPr>
        <p:spPr>
          <a:xfrm>
            <a:off x="9329602" y="2903591"/>
            <a:ext cx="642734" cy="93271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直线连接符 26"/>
          <p:cNvCxnSpPr>
            <a:endCxn id="22" idx="3"/>
          </p:cNvCxnSpPr>
          <p:nvPr/>
        </p:nvCxnSpPr>
        <p:spPr>
          <a:xfrm flipH="1">
            <a:off x="10728944" y="2903591"/>
            <a:ext cx="549176" cy="93271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9612174" y="4057650"/>
            <a:ext cx="3601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X</a:t>
            </a:r>
            <a:endParaRPr kumimoji="1" lang="zh-CN" altLang="en-US" sz="2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8530082" y="2494238"/>
            <a:ext cx="3601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Y</a:t>
            </a:r>
            <a:endParaRPr kumimoji="1" lang="zh-CN" altLang="en-US" sz="2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1647215" y="2347021"/>
            <a:ext cx="3601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Z</a:t>
            </a:r>
            <a:endParaRPr kumimoji="1" lang="zh-CN" altLang="en-US" sz="2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10860074" y="3169893"/>
            <a:ext cx="36016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2000" smtClean="0">
                <a:latin typeface="Microsoft YaHei" charset="-122"/>
                <a:ea typeface="Microsoft YaHei" charset="-122"/>
                <a:cs typeface="Microsoft YaHei" charset="-122"/>
              </a:rPr>
              <a:t>7</a:t>
            </a:r>
            <a:endParaRPr kumimoji="1" lang="zh-CN" altLang="en-US" sz="2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10038857" y="2340422"/>
            <a:ext cx="36016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3</a:t>
            </a:r>
            <a:endParaRPr kumimoji="1" lang="zh-CN" altLang="en-US" sz="2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9407590" y="3081839"/>
            <a:ext cx="36016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2</a:t>
            </a:r>
            <a:endParaRPr kumimoji="1" lang="zh-CN" altLang="en-US" sz="2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06361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实现大规模网络路由选择最有效的、可行的解决方案就是（      ）。  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填空题</a:t>
            </a:r>
            <a:endParaRPr lang="en-US" altLang="zh-CN" sz="24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实现大规模网络路由选择最有效的、可行的解决方案就是（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层次化路由选择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）。  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填空题</a:t>
            </a:r>
            <a:endParaRPr lang="en-US" altLang="zh-CN" sz="24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距离向量路由选择算法的基础是（      ）。  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选择题</a:t>
            </a:r>
            <a:endParaRPr lang="en-US" altLang="zh-CN" sz="24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A:B-F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方程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B:Dijkstra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C:RIP</a:t>
            </a:r>
          </a:p>
          <a:p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D:OSPF</a:t>
            </a:r>
          </a:p>
          <a:p>
            <a:pPr>
              <a:lnSpc>
                <a:spcPct val="150000"/>
              </a:lnSpc>
            </a:pP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距离向量路由选择算法的基础是（   </a:t>
            </a:r>
            <a:r>
              <a:rPr lang="en-US" altLang="zh-CN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）。  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选择题</a:t>
            </a:r>
            <a:endParaRPr lang="en-US" altLang="zh-CN" sz="24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A:B-F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方程</a:t>
            </a:r>
            <a:endParaRPr lang="en-US" altLang="zh-CN" sz="24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B:Dijkstra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C:RIP</a:t>
            </a:r>
          </a:p>
          <a:p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D:OSPF</a:t>
            </a:r>
          </a:p>
          <a:p>
            <a:pPr>
              <a:lnSpc>
                <a:spcPct val="150000"/>
              </a:lnSpc>
            </a:pP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Internet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典型的外部网关协议是（      ）。  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选择题</a:t>
            </a:r>
            <a:endParaRPr lang="en-US" altLang="zh-CN" sz="24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A:RIP</a:t>
            </a:r>
          </a:p>
          <a:p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B:BGP</a:t>
            </a:r>
          </a:p>
          <a:p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C:OSPF</a:t>
            </a:r>
          </a:p>
          <a:p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D:IGP</a:t>
            </a:r>
          </a:p>
          <a:p>
            <a:pPr>
              <a:lnSpc>
                <a:spcPct val="150000"/>
              </a:lnSpc>
            </a:pP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Internet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典型的外部网关协议是（   </a:t>
            </a:r>
            <a:r>
              <a:rPr lang="en-US" altLang="zh-CN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）。  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选择题</a:t>
            </a:r>
            <a:endParaRPr lang="en-US" altLang="zh-CN" sz="24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A:RIP</a:t>
            </a:r>
          </a:p>
          <a:p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B:BGP</a:t>
            </a:r>
          </a:p>
          <a:p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C:OSPF</a:t>
            </a:r>
          </a:p>
          <a:p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D:IGP</a:t>
            </a:r>
          </a:p>
          <a:p>
            <a:pPr>
              <a:lnSpc>
                <a:spcPct val="150000"/>
              </a:lnSpc>
            </a:pP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9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下列路由选择算法中，属于分布式路由选择算法的是（      ）。  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选择题</a:t>
            </a:r>
            <a:endParaRPr lang="en-US" altLang="zh-CN" sz="24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静态路由选择算法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负载迟钝的路由选择算法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距离向量路由选择算法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链路状态路由选择算法</a:t>
            </a:r>
          </a:p>
          <a:p>
            <a:pPr>
              <a:lnSpc>
                <a:spcPct val="150000"/>
              </a:lnSpc>
            </a:pP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9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下列路由选择算法中，属于分布式路由选择算法的是（   </a:t>
            </a:r>
            <a:r>
              <a:rPr lang="en-US" altLang="zh-CN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）。  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选择题</a:t>
            </a:r>
            <a:endParaRPr lang="en-US" altLang="zh-CN" sz="24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静态路由选择算法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负载迟钝的路由选择算法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C: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距离向量路由选择算法</a:t>
            </a:r>
            <a:endParaRPr lang="en-US" altLang="zh-CN" sz="24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链路状态路由选择算法</a:t>
            </a:r>
          </a:p>
          <a:p>
            <a:pPr>
              <a:lnSpc>
                <a:spcPct val="150000"/>
              </a:lnSpc>
            </a:pP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链路状态路由选择算法利用 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Dijkstra 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算法求最短路径时，在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Dijkstra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算法中，需要记录的信息不包括（      ）。  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选择题</a:t>
            </a:r>
            <a:endParaRPr lang="en-US" altLang="zh-CN" sz="24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到本次迭代为止，源结点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计算结点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到目的结点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的当前路径距离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到本次迭代为止，在源结点到目的结点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的当前路径上，结点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的前序结点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结点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与结点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y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之间直接链路的费用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路径距离的集合</a:t>
            </a:r>
          </a:p>
          <a:p>
            <a:pPr>
              <a:lnSpc>
                <a:spcPct val="150000"/>
              </a:lnSpc>
            </a:pP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链路状态路由选择算法利用 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Dijkstra 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算法求最短路径时，在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Dijkstra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算法中，需要记录的信息不包括（   </a:t>
            </a:r>
            <a:r>
              <a:rPr lang="en-US" altLang="zh-CN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）。  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选择题</a:t>
            </a:r>
            <a:endParaRPr lang="en-US" altLang="zh-CN" sz="24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到本次迭代为止，源结点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计算结点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到目的结点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的当前路径距离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到本次迭代为止，在源结点到目的结点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的当前路径上，结点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的前序结点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结点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与结点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y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之间直接链路的费用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D: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路径距离的集合</a:t>
            </a:r>
          </a:p>
          <a:p>
            <a:pPr>
              <a:lnSpc>
                <a:spcPct val="150000"/>
              </a:lnSpc>
            </a:pP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4.6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路由算法与路由协议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：距离向量路由选择算法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95655" y="2146983"/>
            <a:ext cx="1000219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</a:t>
            </a:r>
            <a:r>
              <a:rPr lang="en-US" altLang="zh-CN" sz="2400" baseline="-25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x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(z)  =min {c(</a:t>
            </a:r>
            <a:r>
              <a:rPr lang="en-US" altLang="zh-CN" sz="24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x,z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)+d</a:t>
            </a:r>
            <a:r>
              <a:rPr lang="en-US" altLang="zh-CN" sz="2400" baseline="-25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z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(z) , 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c(</a:t>
            </a:r>
            <a:r>
              <a:rPr lang="en-US" altLang="zh-CN" sz="24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x,y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)+d</a:t>
            </a:r>
            <a:r>
              <a:rPr lang="en-US" altLang="zh-CN" sz="2400" baseline="-25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y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(z)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=min {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7+0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,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2+3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=min {7,5}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=5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所以得到结点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x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到结点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z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的最短路径是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{x,y,z}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网络中每个结点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x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估计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自己到网络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中结点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y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的最短距离，记为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</a:t>
            </a:r>
            <a:r>
              <a:rPr lang="en-US" altLang="zh-CN" sz="2400" baseline="-25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x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(y),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称为结点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x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的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距离向量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。</a:t>
            </a:r>
          </a:p>
        </p:txBody>
      </p:sp>
      <p:grpSp>
        <p:nvGrpSpPr>
          <p:cNvPr id="13" name="Group 7_1_1_1_1_1"/>
          <p:cNvGrpSpPr/>
          <p:nvPr/>
        </p:nvGrpSpPr>
        <p:grpSpPr>
          <a:xfrm>
            <a:off x="8224566" y="193964"/>
            <a:ext cx="3898227" cy="1648262"/>
            <a:chOff x="7909776" y="193964"/>
            <a:chExt cx="3898227" cy="1648262"/>
          </a:xfrm>
        </p:grpSpPr>
        <p:sp>
          <p:nvSpPr>
            <p:cNvPr id="15" name="左大括号 14"/>
            <p:cNvSpPr/>
            <p:nvPr/>
          </p:nvSpPr>
          <p:spPr>
            <a:xfrm>
              <a:off x="9696911" y="363924"/>
              <a:ext cx="485975" cy="1298694"/>
            </a:xfrm>
            <a:prstGeom prst="leftBrace">
              <a:avLst>
                <a:gd name="adj1" fmla="val 8333"/>
                <a:gd name="adj2" fmla="val 4781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10353761" y="193964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算法分类</a:t>
              </a:r>
            </a:p>
          </p:txBody>
        </p:sp>
        <p:sp>
          <p:nvSpPr>
            <p:cNvPr id="17" name="矩形 16"/>
            <p:cNvSpPr/>
            <p:nvPr/>
          </p:nvSpPr>
          <p:spPr>
            <a:xfrm>
              <a:off x="7909776" y="801257"/>
              <a:ext cx="181171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网络层拥塞控制</a:t>
              </a:r>
              <a:endParaRPr lang="zh-CN" altLang="en-US" dirty="0"/>
            </a:p>
          </p:txBody>
        </p:sp>
        <p:sp>
          <p:nvSpPr>
            <p:cNvPr id="18" name="矩形 17"/>
            <p:cNvSpPr/>
            <p:nvPr/>
          </p:nvSpPr>
          <p:spPr>
            <a:xfrm>
              <a:off x="10353758" y="531650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链路状态</a:t>
              </a:r>
            </a:p>
          </p:txBody>
        </p:sp>
        <p:sp>
          <p:nvSpPr>
            <p:cNvPr id="19" name="矩形 18"/>
            <p:cNvSpPr/>
            <p:nvPr/>
          </p:nvSpPr>
          <p:spPr>
            <a:xfrm>
              <a:off x="10353758" y="869336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距离向量</a:t>
              </a:r>
            </a:p>
          </p:txBody>
        </p:sp>
        <p:sp>
          <p:nvSpPr>
            <p:cNvPr id="20" name="矩形 19"/>
            <p:cNvSpPr/>
            <p:nvPr/>
          </p:nvSpPr>
          <p:spPr>
            <a:xfrm>
              <a:off x="10007509" y="1207022"/>
              <a:ext cx="1800494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层次化路由选择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10122926" y="1544709"/>
              <a:ext cx="1569661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路由选择协议</a:t>
              </a: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2336" y="3458002"/>
            <a:ext cx="756608" cy="756608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9816" y="2146983"/>
            <a:ext cx="756608" cy="756608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1298" y="2146983"/>
            <a:ext cx="756608" cy="756608"/>
          </a:xfrm>
          <a:prstGeom prst="rect">
            <a:avLst/>
          </a:prstGeom>
        </p:spPr>
      </p:pic>
      <p:cxnSp>
        <p:nvCxnSpPr>
          <p:cNvPr id="7" name="直线连接符 6"/>
          <p:cNvCxnSpPr/>
          <p:nvPr/>
        </p:nvCxnSpPr>
        <p:spPr>
          <a:xfrm>
            <a:off x="9707906" y="2525287"/>
            <a:ext cx="131042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线连接符 23"/>
          <p:cNvCxnSpPr>
            <a:stCxn id="23" idx="2"/>
          </p:cNvCxnSpPr>
          <p:nvPr/>
        </p:nvCxnSpPr>
        <p:spPr>
          <a:xfrm>
            <a:off x="9329602" y="2903591"/>
            <a:ext cx="642734" cy="93271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直线连接符 24"/>
          <p:cNvCxnSpPr>
            <a:stCxn id="22" idx="2"/>
            <a:endCxn id="2" idx="3"/>
          </p:cNvCxnSpPr>
          <p:nvPr/>
        </p:nvCxnSpPr>
        <p:spPr>
          <a:xfrm flipH="1">
            <a:off x="10728944" y="2903591"/>
            <a:ext cx="549176" cy="93271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9612174" y="4057650"/>
            <a:ext cx="3601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X</a:t>
            </a:r>
            <a:endParaRPr kumimoji="1" lang="zh-CN" altLang="en-US" sz="2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8530082" y="2494238"/>
            <a:ext cx="3601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Y</a:t>
            </a:r>
            <a:endParaRPr kumimoji="1" lang="zh-CN" altLang="en-US" sz="2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1647215" y="2347021"/>
            <a:ext cx="3601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Z</a:t>
            </a:r>
            <a:endParaRPr kumimoji="1" lang="zh-CN" altLang="en-US" sz="2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10860074" y="3169893"/>
            <a:ext cx="36016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2000" smtClean="0">
                <a:latin typeface="Microsoft YaHei" charset="-122"/>
                <a:ea typeface="Microsoft YaHei" charset="-122"/>
                <a:cs typeface="Microsoft YaHei" charset="-122"/>
              </a:rPr>
              <a:t>7</a:t>
            </a:r>
            <a:endParaRPr kumimoji="1" lang="zh-CN" altLang="en-US" sz="2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0038857" y="2340422"/>
            <a:ext cx="36016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3</a:t>
            </a:r>
            <a:endParaRPr kumimoji="1" lang="zh-CN" altLang="en-US" sz="2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9407590" y="3081839"/>
            <a:ext cx="36016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2</a:t>
            </a:r>
            <a:endParaRPr kumimoji="1" lang="zh-CN" altLang="en-US" sz="2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6401214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11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Internet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的路由选择协议中，下列关于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RIP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OSPF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区别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的说法中错误的是（      ）。  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选择题</a:t>
            </a:r>
            <a:endParaRPr lang="en-US" altLang="zh-CN" sz="24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A:RIP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主要应用于较小规模的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AS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，而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OSPF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则更多地应用于较大规模的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AS</a:t>
            </a:r>
          </a:p>
          <a:p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B:RIP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是一种基于距离向量路由选择算法的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IGP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，而 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OSPF 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基于链路状态选择算法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C:RIP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将无向图中边的权值（即费用）固定为跳数，而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OSPF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对权值表示的意义没有限制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D:OSPF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与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RIP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都是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IGP, 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都封装到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UDP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报文段中传输</a:t>
            </a:r>
          </a:p>
          <a:p>
            <a:pPr>
              <a:lnSpc>
                <a:spcPct val="150000"/>
              </a:lnSpc>
            </a:pP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11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Internet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的路由选择协议中，下列关于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RIP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OSPF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区别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的说法中错误的是（   </a:t>
            </a:r>
            <a:r>
              <a:rPr lang="en-US" altLang="zh-CN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）。  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选择题</a:t>
            </a:r>
            <a:endParaRPr lang="en-US" altLang="zh-CN" sz="24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A:RIP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主要应用于较小规模的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AS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，而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OSPF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则更多地应用于较大规模的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AS</a:t>
            </a:r>
          </a:p>
          <a:p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B:RIP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是一种基于距离向量路由选择算法的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IGP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，而 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OSPF 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基于链路状态选择算法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C:RIP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将无向图中边的权值（即费用）固定为跳数，而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OSPF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对权值表示的意义没有限制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D:OSPF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与</a:t>
            </a:r>
            <a:r>
              <a:rPr lang="en-US" altLang="zh-CN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RIP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都是</a:t>
            </a:r>
            <a:r>
              <a:rPr lang="en-US" altLang="zh-CN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IGP, 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都封装到</a:t>
            </a:r>
            <a:r>
              <a:rPr lang="en-US" altLang="zh-CN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UDP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报文段中传输</a:t>
            </a:r>
          </a:p>
          <a:p>
            <a:pPr>
              <a:lnSpc>
                <a:spcPct val="150000"/>
              </a:lnSpc>
            </a:pP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862861" y="2691766"/>
            <a:ext cx="8466281" cy="934085"/>
            <a:chOff x="3988" y="4665"/>
            <a:chExt cx="11228" cy="1471"/>
          </a:xfrm>
        </p:grpSpPr>
        <p:sp>
          <p:nvSpPr>
            <p:cNvPr id="3" name="矩形 2"/>
            <p:cNvSpPr/>
            <p:nvPr/>
          </p:nvSpPr>
          <p:spPr>
            <a:xfrm>
              <a:off x="4756" y="4665"/>
              <a:ext cx="9687" cy="147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第</a:t>
              </a:r>
              <a:r>
                <a:rPr lang="en-US" altLang="zh-CN" sz="2800" b="1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5</a:t>
              </a:r>
              <a:r>
                <a:rPr lang="zh-CN" altLang="en-US" sz="2800" b="1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章：数据链路层与局域网</a:t>
              </a:r>
              <a:endPara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4272" y="4665"/>
              <a:ext cx="484" cy="1470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5" name="矩形 4"/>
            <p:cNvSpPr/>
            <p:nvPr/>
          </p:nvSpPr>
          <p:spPr>
            <a:xfrm>
              <a:off x="14443" y="4666"/>
              <a:ext cx="484" cy="1470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6" name="矩形 5"/>
            <p:cNvSpPr/>
            <p:nvPr/>
          </p:nvSpPr>
          <p:spPr>
            <a:xfrm>
              <a:off x="3988" y="4665"/>
              <a:ext cx="156" cy="1470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7" name="矩形 6"/>
            <p:cNvSpPr/>
            <p:nvPr/>
          </p:nvSpPr>
          <p:spPr>
            <a:xfrm>
              <a:off x="15060" y="4665"/>
              <a:ext cx="156" cy="1470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1500098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2571750" y="2686050"/>
            <a:ext cx="1357313" cy="8001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2400" smtClean="0"/>
              <a:t>北京</a:t>
            </a:r>
            <a:endParaRPr kumimoji="1" lang="zh-CN" altLang="en-US" sz="2400"/>
          </a:p>
        </p:txBody>
      </p:sp>
      <p:sp>
        <p:nvSpPr>
          <p:cNvPr id="9" name="圆角矩形 8"/>
          <p:cNvSpPr/>
          <p:nvPr/>
        </p:nvSpPr>
        <p:spPr>
          <a:xfrm>
            <a:off x="8181975" y="2686050"/>
            <a:ext cx="1357313" cy="8001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2400" dirty="0" smtClean="0"/>
              <a:t>石家庄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23296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2571750" y="2686050"/>
            <a:ext cx="1357313" cy="8001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2400" smtClean="0"/>
              <a:t>北京</a:t>
            </a:r>
            <a:endParaRPr kumimoji="1" lang="zh-CN" altLang="en-US" sz="2400"/>
          </a:p>
        </p:txBody>
      </p:sp>
      <p:sp>
        <p:nvSpPr>
          <p:cNvPr id="9" name="圆角矩形 8"/>
          <p:cNvSpPr/>
          <p:nvPr/>
        </p:nvSpPr>
        <p:spPr>
          <a:xfrm>
            <a:off x="8181975" y="2686050"/>
            <a:ext cx="1357313" cy="8001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2400" dirty="0" smtClean="0"/>
              <a:t>石家庄</a:t>
            </a:r>
            <a:endParaRPr kumimoji="1" lang="zh-CN" altLang="en-US" sz="2400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8100" y="3962527"/>
            <a:ext cx="1843088" cy="132702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8100" y="5097525"/>
            <a:ext cx="1843088" cy="184308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8100" y="-160338"/>
            <a:ext cx="1843088" cy="1833873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9844" y="1643062"/>
            <a:ext cx="1843088" cy="1843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50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7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 flipH="1">
            <a:off x="2652947" y="1654912"/>
            <a:ext cx="9609" cy="4735271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25000" lnSpcReduction="20000"/>
          </a:bodyPr>
          <a:lstStyle/>
          <a:p>
            <a:endParaRPr lang="zh-CN" altLang="en-US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Arial" panose="020B0604020202090204" pitchFamily="34" charset="0"/>
            </a:endParaRPr>
          </a:p>
        </p:txBody>
      </p:sp>
      <p:grpSp>
        <p:nvGrpSpPr>
          <p:cNvPr id="14" name="组合 13"/>
          <p:cNvGrpSpPr/>
          <p:nvPr>
            <p:custDataLst>
              <p:tags r:id="rId3"/>
            </p:custDataLst>
          </p:nvPr>
        </p:nvGrpSpPr>
        <p:grpSpPr>
          <a:xfrm>
            <a:off x="2484526" y="2014952"/>
            <a:ext cx="6851834" cy="546147"/>
            <a:chOff x="2217049" y="1938958"/>
            <a:chExt cx="5199005" cy="394210"/>
          </a:xfrm>
          <a:solidFill>
            <a:srgbClr val="C00000"/>
          </a:solidFill>
        </p:grpSpPr>
        <p:sp>
          <p:nvSpPr>
            <p:cNvPr id="8" name="椭圆 2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2217049" y="2023530"/>
              <a:ext cx="255588" cy="255588"/>
            </a:xfrm>
            <a:prstGeom prst="ellips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>
              <a:normAutofit fontScale="60000" lnSpcReduction="20000"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90204" pitchFamily="34" charset="0"/>
                <a:buChar char="•"/>
                <a:defRPr sz="2800"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90204" pitchFamily="34" charset="0"/>
                <a:buChar char="•"/>
                <a:defRPr sz="2400"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90204" pitchFamily="34" charset="0"/>
                <a:buChar char="•"/>
                <a:defRPr sz="2000"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9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9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9pPr>
            </a:lstStyle>
            <a:p>
              <a:pPr lvl="0" algn="ctr">
                <a:buNone/>
              </a:pPr>
              <a:endParaRPr lang="zh-CN" altLang="zh-CN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90204" pitchFamily="34" charset="0"/>
              </a:endParaRPr>
            </a:p>
          </p:txBody>
        </p:sp>
        <p:sp>
          <p:nvSpPr>
            <p:cNvPr id="9" name="矩形 8"/>
            <p:cNvSpPr/>
            <p:nvPr>
              <p:custDataLst>
                <p:tags r:id="rId17"/>
              </p:custDataLst>
            </p:nvPr>
          </p:nvSpPr>
          <p:spPr bwMode="auto">
            <a:xfrm>
              <a:off x="2844054" y="1938958"/>
              <a:ext cx="4572000" cy="394210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>
              <a:no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90204" pitchFamily="34" charset="0"/>
                <a:buChar char="•"/>
                <a:defRPr sz="2800"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90204" pitchFamily="34" charset="0"/>
                <a:buChar char="•"/>
                <a:defRPr sz="2400"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90204" pitchFamily="34" charset="0"/>
                <a:buChar char="•"/>
                <a:defRPr sz="2000"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9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9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9pPr>
            </a:lstStyle>
            <a:p>
              <a:pPr lvl="0" algn="ctr">
                <a:lnSpc>
                  <a:spcPct val="100000"/>
                </a:lnSpc>
                <a:buNone/>
              </a:pPr>
              <a:r>
                <a:rPr lang="zh-CN" altLang="en-US" sz="2400" b="1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数据链路层服务</a:t>
              </a:r>
              <a:endParaRPr lang="zh-CN" altLang="en-US" sz="24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</p:grpSp>
      <p:grpSp>
        <p:nvGrpSpPr>
          <p:cNvPr id="15" name="组合 14"/>
          <p:cNvGrpSpPr/>
          <p:nvPr>
            <p:custDataLst>
              <p:tags r:id="rId4"/>
            </p:custDataLst>
          </p:nvPr>
        </p:nvGrpSpPr>
        <p:grpSpPr>
          <a:xfrm>
            <a:off x="2484526" y="2802194"/>
            <a:ext cx="6851834" cy="546147"/>
            <a:chOff x="2217049" y="3096485"/>
            <a:chExt cx="5199005" cy="394210"/>
          </a:xfrm>
          <a:solidFill>
            <a:srgbClr val="C00000"/>
          </a:solidFill>
        </p:grpSpPr>
        <p:sp>
          <p:nvSpPr>
            <p:cNvPr id="10" name="矩形 9"/>
            <p:cNvSpPr/>
            <p:nvPr>
              <p:custDataLst>
                <p:tags r:id="rId14"/>
              </p:custDataLst>
            </p:nvPr>
          </p:nvSpPr>
          <p:spPr bwMode="auto">
            <a:xfrm>
              <a:off x="2844054" y="3096485"/>
              <a:ext cx="4572000" cy="394210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>
              <a:norm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90204" pitchFamily="34" charset="0"/>
                <a:buChar char="•"/>
                <a:defRPr sz="2800"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90204" pitchFamily="34" charset="0"/>
                <a:buChar char="•"/>
                <a:defRPr sz="2400"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90204" pitchFamily="34" charset="0"/>
                <a:buChar char="•"/>
                <a:defRPr sz="2000"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9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9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9pPr>
            </a:lstStyle>
            <a:p>
              <a:pPr lvl="0" algn="ctr">
                <a:lnSpc>
                  <a:spcPct val="100000"/>
                </a:lnSpc>
                <a:buNone/>
              </a:pPr>
              <a:r>
                <a:rPr lang="zh-CN" altLang="en-US" sz="2400" b="1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差错控制</a:t>
              </a:r>
              <a:endParaRPr lang="zh-CN" altLang="en-US" sz="24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11" name="椭圆 2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2217049" y="3181057"/>
              <a:ext cx="255588" cy="255588"/>
            </a:xfrm>
            <a:prstGeom prst="ellips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>
              <a:normAutofit fontScale="60000" lnSpcReduction="20000"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90204" pitchFamily="34" charset="0"/>
                <a:buChar char="•"/>
                <a:defRPr sz="2800"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90204" pitchFamily="34" charset="0"/>
                <a:buChar char="•"/>
                <a:defRPr sz="2400"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90204" pitchFamily="34" charset="0"/>
                <a:buChar char="•"/>
                <a:defRPr sz="2000"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9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9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9pPr>
            </a:lstStyle>
            <a:p>
              <a:pPr lvl="0" algn="ctr">
                <a:buNone/>
              </a:pPr>
              <a:endParaRPr lang="zh-CN" altLang="zh-CN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90204" pitchFamily="34" charset="0"/>
              </a:endParaRPr>
            </a:p>
          </p:txBody>
        </p:sp>
      </p:grpSp>
      <p:sp>
        <p:nvSpPr>
          <p:cNvPr id="16" name="圆角矩形 15"/>
          <p:cNvSpPr/>
          <p:nvPr/>
        </p:nvSpPr>
        <p:spPr>
          <a:xfrm>
            <a:off x="674228" y="435118"/>
            <a:ext cx="7221972" cy="776605"/>
          </a:xfrm>
          <a:prstGeom prst="round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章 数据链路层与局域网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2" name="组合 11"/>
          <p:cNvGrpSpPr/>
          <p:nvPr>
            <p:custDataLst>
              <p:tags r:id="rId5"/>
            </p:custDataLst>
          </p:nvPr>
        </p:nvGrpSpPr>
        <p:grpSpPr>
          <a:xfrm>
            <a:off x="2495600" y="3578803"/>
            <a:ext cx="6851834" cy="546147"/>
            <a:chOff x="2217049" y="3096485"/>
            <a:chExt cx="5199005" cy="394210"/>
          </a:xfrm>
          <a:solidFill>
            <a:srgbClr val="C00000"/>
          </a:solidFill>
        </p:grpSpPr>
        <p:sp>
          <p:nvSpPr>
            <p:cNvPr id="13" name="矩形 12"/>
            <p:cNvSpPr/>
            <p:nvPr>
              <p:custDataLst>
                <p:tags r:id="rId12"/>
              </p:custDataLst>
            </p:nvPr>
          </p:nvSpPr>
          <p:spPr bwMode="auto">
            <a:xfrm>
              <a:off x="2844054" y="3096485"/>
              <a:ext cx="4572000" cy="394210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>
              <a:norm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90204" pitchFamily="34" charset="0"/>
                <a:buChar char="•"/>
                <a:defRPr sz="2800"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90204" pitchFamily="34" charset="0"/>
                <a:buChar char="•"/>
                <a:defRPr sz="2400"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90204" pitchFamily="34" charset="0"/>
                <a:buChar char="•"/>
                <a:defRPr sz="2000"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9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9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9pPr>
            </a:lstStyle>
            <a:p>
              <a:pPr lvl="0" algn="ctr">
                <a:lnSpc>
                  <a:spcPct val="100000"/>
                </a:lnSpc>
                <a:buNone/>
              </a:pPr>
              <a:r>
                <a:rPr lang="zh-CN" altLang="en-US" sz="2400" b="1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多路访问控制协议</a:t>
              </a:r>
              <a:endParaRPr lang="zh-CN" altLang="en-US" sz="24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17" name="椭圆 2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2217049" y="3181057"/>
              <a:ext cx="255588" cy="255588"/>
            </a:xfrm>
            <a:prstGeom prst="ellips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>
              <a:normAutofit fontScale="60000" lnSpcReduction="20000"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90204" pitchFamily="34" charset="0"/>
                <a:buChar char="•"/>
                <a:defRPr sz="2800"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90204" pitchFamily="34" charset="0"/>
                <a:buChar char="•"/>
                <a:defRPr sz="2400"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90204" pitchFamily="34" charset="0"/>
                <a:buChar char="•"/>
                <a:defRPr sz="2000"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9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9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9pPr>
            </a:lstStyle>
            <a:p>
              <a:pPr lvl="0" algn="ctr">
                <a:buNone/>
              </a:pPr>
              <a:endParaRPr lang="zh-CN" altLang="zh-CN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90204" pitchFamily="34" charset="0"/>
              </a:endParaRPr>
            </a:p>
          </p:txBody>
        </p:sp>
      </p:grpSp>
      <p:grpSp>
        <p:nvGrpSpPr>
          <p:cNvPr id="18" name="组合 17"/>
          <p:cNvGrpSpPr/>
          <p:nvPr>
            <p:custDataLst>
              <p:tags r:id="rId6"/>
            </p:custDataLst>
          </p:nvPr>
        </p:nvGrpSpPr>
        <p:grpSpPr>
          <a:xfrm>
            <a:off x="2495600" y="4355853"/>
            <a:ext cx="6851834" cy="546147"/>
            <a:chOff x="2217049" y="3096485"/>
            <a:chExt cx="5199005" cy="394210"/>
          </a:xfrm>
          <a:solidFill>
            <a:srgbClr val="C00000"/>
          </a:solidFill>
        </p:grpSpPr>
        <p:sp>
          <p:nvSpPr>
            <p:cNvPr id="19" name="矩形 18"/>
            <p:cNvSpPr/>
            <p:nvPr>
              <p:custDataLst>
                <p:tags r:id="rId10"/>
              </p:custDataLst>
            </p:nvPr>
          </p:nvSpPr>
          <p:spPr bwMode="auto">
            <a:xfrm>
              <a:off x="2844054" y="3096485"/>
              <a:ext cx="4572000" cy="394210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>
              <a:norm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90204" pitchFamily="34" charset="0"/>
                <a:buChar char="•"/>
                <a:defRPr sz="2800"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90204" pitchFamily="34" charset="0"/>
                <a:buChar char="•"/>
                <a:defRPr sz="2400"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90204" pitchFamily="34" charset="0"/>
                <a:buChar char="•"/>
                <a:defRPr sz="2000"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9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9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9pPr>
            </a:lstStyle>
            <a:p>
              <a:pPr lvl="0" algn="ctr">
                <a:lnSpc>
                  <a:spcPct val="100000"/>
                </a:lnSpc>
                <a:buNone/>
              </a:pPr>
              <a:r>
                <a:rPr lang="zh-CN" altLang="en-US" sz="2400" b="1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局域网</a:t>
              </a:r>
              <a:endParaRPr lang="zh-CN" altLang="en-US" sz="24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20" name="椭圆 2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2217049" y="3181057"/>
              <a:ext cx="255588" cy="255588"/>
            </a:xfrm>
            <a:prstGeom prst="ellips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>
              <a:normAutofit fontScale="60000" lnSpcReduction="20000"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90204" pitchFamily="34" charset="0"/>
                <a:buChar char="•"/>
                <a:defRPr sz="2800"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90204" pitchFamily="34" charset="0"/>
                <a:buChar char="•"/>
                <a:defRPr sz="2400"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90204" pitchFamily="34" charset="0"/>
                <a:buChar char="•"/>
                <a:defRPr sz="2000"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9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9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9pPr>
            </a:lstStyle>
            <a:p>
              <a:pPr lvl="0" algn="ctr">
                <a:buNone/>
              </a:pPr>
              <a:endParaRPr lang="zh-CN" altLang="zh-CN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90204" pitchFamily="34" charset="0"/>
              </a:endParaRPr>
            </a:p>
          </p:txBody>
        </p:sp>
      </p:grpSp>
      <p:grpSp>
        <p:nvGrpSpPr>
          <p:cNvPr id="21" name="组合 20"/>
          <p:cNvGrpSpPr/>
          <p:nvPr>
            <p:custDataLst>
              <p:tags r:id="rId7"/>
            </p:custDataLst>
          </p:nvPr>
        </p:nvGrpSpPr>
        <p:grpSpPr>
          <a:xfrm>
            <a:off x="2484526" y="5146204"/>
            <a:ext cx="6851834" cy="546147"/>
            <a:chOff x="2217049" y="3096485"/>
            <a:chExt cx="5199005" cy="394210"/>
          </a:xfrm>
          <a:solidFill>
            <a:srgbClr val="C00000"/>
          </a:solidFill>
        </p:grpSpPr>
        <p:sp>
          <p:nvSpPr>
            <p:cNvPr id="22" name="矩形 21"/>
            <p:cNvSpPr/>
            <p:nvPr>
              <p:custDataLst>
                <p:tags r:id="rId8"/>
              </p:custDataLst>
            </p:nvPr>
          </p:nvSpPr>
          <p:spPr bwMode="auto">
            <a:xfrm>
              <a:off x="2844054" y="3096485"/>
              <a:ext cx="4572000" cy="394210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>
              <a:norm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90204" pitchFamily="34" charset="0"/>
                <a:buChar char="•"/>
                <a:defRPr sz="2800"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90204" pitchFamily="34" charset="0"/>
                <a:buChar char="•"/>
                <a:defRPr sz="2400"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90204" pitchFamily="34" charset="0"/>
                <a:buChar char="•"/>
                <a:defRPr sz="2000"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9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9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9pPr>
            </a:lstStyle>
            <a:p>
              <a:pPr lvl="0" algn="ctr">
                <a:lnSpc>
                  <a:spcPct val="100000"/>
                </a:lnSpc>
                <a:buNone/>
              </a:pPr>
              <a:r>
                <a:rPr lang="zh-CN" altLang="en-US" sz="2400" b="1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点对点链路协议</a:t>
              </a:r>
              <a:endParaRPr lang="zh-CN" altLang="en-US" sz="24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23" name="椭圆 2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2217049" y="3181057"/>
              <a:ext cx="255588" cy="255588"/>
            </a:xfrm>
            <a:prstGeom prst="ellips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>
              <a:normAutofit fontScale="60000" lnSpcReduction="20000"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90204" pitchFamily="34" charset="0"/>
                <a:buChar char="•"/>
                <a:defRPr sz="2800"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90204" pitchFamily="34" charset="0"/>
                <a:buChar char="•"/>
                <a:defRPr sz="2400"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90204" pitchFamily="34" charset="0"/>
                <a:buChar char="•"/>
                <a:defRPr sz="2000"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9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9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9pPr>
            </a:lstStyle>
            <a:p>
              <a:pPr lvl="0" algn="ctr">
                <a:buNone/>
              </a:pPr>
              <a:endParaRPr lang="zh-CN" altLang="zh-CN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90204" pitchFamily="34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704616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5.1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数据链路层服务</a:t>
            </a:r>
          </a:p>
        </p:txBody>
      </p:sp>
      <p:sp>
        <p:nvSpPr>
          <p:cNvPr id="11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：数据链路层提供的服务内容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55514" y="2170129"/>
            <a:ext cx="1088079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结点：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主机、路由器。</a:t>
            </a: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链路：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网络中两个结点之间的物理通道</a:t>
            </a:r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数据链路：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网络中两个结点之间的逻辑通道，把实现控制数据传输协议的硬件和软件加到链路上就构成数据链路。</a:t>
            </a:r>
          </a:p>
        </p:txBody>
      </p:sp>
      <p:sp>
        <p:nvSpPr>
          <p:cNvPr id="2" name="矩形 1"/>
          <p:cNvSpPr/>
          <p:nvPr/>
        </p:nvSpPr>
        <p:spPr>
          <a:xfrm>
            <a:off x="0" y="62804"/>
            <a:ext cx="198002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chemeClr val="bg1">
                    <a:lumMod val="75000"/>
                  </a:schemeClr>
                </a:solidFill>
                <a:latin typeface="Helvetica Neue For Number" charset="0"/>
              </a:rPr>
              <a:t>5.1</a:t>
            </a:r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  <a:latin typeface="Helvetica Neue For Number" charset="0"/>
              </a:rPr>
              <a:t>第一节 数据链路层服务</a:t>
            </a:r>
            <a:endParaRPr lang="zh-CN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9071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5.1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数据链路层服务</a:t>
            </a:r>
          </a:p>
        </p:txBody>
      </p:sp>
      <p:sp>
        <p:nvSpPr>
          <p:cNvPr id="11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：数据链路层提供的服务内容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35025" y="2138093"/>
            <a:ext cx="1000219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数据链路层：负责通过一条链路，从一个结点向另一个物理链路直接相连的相邻结点，传送网络层数据报，中间不经过任何其他交换结点。</a:t>
            </a:r>
          </a:p>
          <a:p>
            <a:pPr>
              <a:lnSpc>
                <a:spcPct val="150000"/>
              </a:lnSpc>
            </a:pPr>
            <a:endParaRPr lang="zh-CN" altLang="en-US" sz="24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数据链路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在物理链路之上，基于通信协议来控制</a:t>
            </a:r>
            <a:r>
              <a:rPr lang="zh-CN" altLang="en-US" sz="2400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数据帧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传输的逻辑数据通路，实现数据链路层协议的典型硬件实体是：</a:t>
            </a:r>
            <a:r>
              <a:rPr lang="zh-CN" altLang="en-US" sz="2400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网络适配器（</a:t>
            </a:r>
            <a:r>
              <a:rPr lang="en-US" altLang="zh-CN" sz="2400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NIC,</a:t>
            </a:r>
            <a:r>
              <a:rPr lang="zh-CN" altLang="en-US" sz="2400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网卡）</a:t>
            </a:r>
          </a:p>
        </p:txBody>
      </p:sp>
    </p:spTree>
    <p:extLst>
      <p:ext uri="{BB962C8B-B14F-4D97-AF65-F5344CB8AC3E}">
        <p14:creationId xmlns:p14="http://schemas.microsoft.com/office/powerpoint/2010/main" val="1824232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5.1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数据链路层服务</a:t>
            </a:r>
          </a:p>
        </p:txBody>
      </p:sp>
      <p:sp>
        <p:nvSpPr>
          <p:cNvPr id="11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：数据链路层提供的服务内容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35025" y="2138093"/>
            <a:ext cx="1000219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数据链路层的传输单元称为</a:t>
            </a:r>
            <a:r>
              <a:rPr lang="zh-CN" altLang="en-US" sz="2400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帧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。</a:t>
            </a:r>
          </a:p>
          <a:p>
            <a:pPr>
              <a:lnSpc>
                <a:spcPct val="150000"/>
              </a:lnSpc>
            </a:pPr>
            <a:endParaRPr lang="zh-CN" altLang="en-US" sz="24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数据链路层提供的服务：组帧、链路接入、可靠交付、差错控制。</a:t>
            </a:r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1716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5.1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数据链路层服务</a:t>
            </a:r>
          </a:p>
        </p:txBody>
      </p:sp>
      <p:sp>
        <p:nvSpPr>
          <p:cNvPr id="11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：数据链路层提供的服务内容 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35025" y="2138093"/>
            <a:ext cx="10002190" cy="565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）组帧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成帧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</a:t>
            </a:r>
          </a:p>
        </p:txBody>
      </p:sp>
      <p:grpSp>
        <p:nvGrpSpPr>
          <p:cNvPr id="35" name="组合 34"/>
          <p:cNvGrpSpPr/>
          <p:nvPr/>
        </p:nvGrpSpPr>
        <p:grpSpPr>
          <a:xfrm>
            <a:off x="1324443" y="2925283"/>
            <a:ext cx="9795873" cy="3440925"/>
            <a:chOff x="1324443" y="2704915"/>
            <a:chExt cx="9795873" cy="3440925"/>
          </a:xfrm>
        </p:grpSpPr>
        <p:sp>
          <p:nvSpPr>
            <p:cNvPr id="3" name="矩形 2"/>
            <p:cNvSpPr/>
            <p:nvPr/>
          </p:nvSpPr>
          <p:spPr>
            <a:xfrm>
              <a:off x="2977116" y="3214333"/>
              <a:ext cx="1380893" cy="71798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数据报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1324443" y="4493710"/>
              <a:ext cx="1652905" cy="71818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帧头（帧首）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2977116" y="4493784"/>
              <a:ext cx="1380893" cy="71798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数据报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4358009" y="4493784"/>
              <a:ext cx="1380893" cy="71798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帧尾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8358530" y="3214333"/>
              <a:ext cx="1380893" cy="71798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数据报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6977637" y="4493784"/>
              <a:ext cx="1380893" cy="71798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帧头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8358530" y="4493784"/>
              <a:ext cx="1380893" cy="71798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数据报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9739423" y="4493784"/>
              <a:ext cx="1380893" cy="71798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帧尾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093806" y="2704915"/>
              <a:ext cx="20520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发送结点</a:t>
              </a:r>
              <a:endParaRPr lang="zh-CN" alt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392374" y="2712651"/>
              <a:ext cx="20520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接收</a:t>
              </a:r>
              <a:r>
                <a:rPr lang="zh-CN" altLang="en-US" dirty="0" smtClean="0"/>
                <a:t>结点</a:t>
              </a:r>
              <a:endParaRPr lang="zh-CN" altLang="en-US" dirty="0"/>
            </a:p>
          </p:txBody>
        </p:sp>
        <p:cxnSp>
          <p:nvCxnSpPr>
            <p:cNvPr id="24" name="直接箭头连接符 23"/>
            <p:cNvCxnSpPr>
              <a:stCxn id="3" idx="2"/>
              <a:endCxn id="17" idx="0"/>
            </p:cNvCxnSpPr>
            <p:nvPr/>
          </p:nvCxnSpPr>
          <p:spPr>
            <a:xfrm>
              <a:off x="3667563" y="3932313"/>
              <a:ext cx="0" cy="56147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/>
            <p:nvPr/>
          </p:nvCxnSpPr>
          <p:spPr>
            <a:xfrm>
              <a:off x="9051851" y="3932313"/>
              <a:ext cx="0" cy="56147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/>
            <p:nvPr/>
          </p:nvCxnSpPr>
          <p:spPr>
            <a:xfrm>
              <a:off x="5738902" y="4852774"/>
              <a:ext cx="123873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4726377" y="5745730"/>
              <a:ext cx="363215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 smtClean="0"/>
                <a:t>数据报与帧</a:t>
              </a:r>
              <a:endParaRPr lang="zh-CN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6365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4.6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路由算法与路由协议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：距离向量路由选择算法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grpSp>
        <p:nvGrpSpPr>
          <p:cNvPr id="13" name="Group 7_1_1_1_1_1"/>
          <p:cNvGrpSpPr/>
          <p:nvPr/>
        </p:nvGrpSpPr>
        <p:grpSpPr>
          <a:xfrm>
            <a:off x="8224566" y="193964"/>
            <a:ext cx="3898227" cy="1648262"/>
            <a:chOff x="7909776" y="193964"/>
            <a:chExt cx="3898227" cy="1648262"/>
          </a:xfrm>
        </p:grpSpPr>
        <p:sp>
          <p:nvSpPr>
            <p:cNvPr id="14" name="左大括号 13"/>
            <p:cNvSpPr/>
            <p:nvPr/>
          </p:nvSpPr>
          <p:spPr>
            <a:xfrm>
              <a:off x="9696911" y="363924"/>
              <a:ext cx="485975" cy="1298694"/>
            </a:xfrm>
            <a:prstGeom prst="leftBrace">
              <a:avLst>
                <a:gd name="adj1" fmla="val 8333"/>
                <a:gd name="adj2" fmla="val 4781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10353761" y="193964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算法分类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7909776" y="801257"/>
              <a:ext cx="181171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网络层拥塞控制</a:t>
              </a:r>
              <a:endParaRPr lang="zh-CN" altLang="en-US" dirty="0"/>
            </a:p>
          </p:txBody>
        </p:sp>
        <p:sp>
          <p:nvSpPr>
            <p:cNvPr id="17" name="矩形 16"/>
            <p:cNvSpPr/>
            <p:nvPr/>
          </p:nvSpPr>
          <p:spPr>
            <a:xfrm>
              <a:off x="10353758" y="531650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链路状态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10353758" y="869336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距离向量</a:t>
              </a:r>
            </a:p>
          </p:txBody>
        </p:sp>
        <p:sp>
          <p:nvSpPr>
            <p:cNvPr id="19" name="矩形 18"/>
            <p:cNvSpPr/>
            <p:nvPr/>
          </p:nvSpPr>
          <p:spPr>
            <a:xfrm>
              <a:off x="10007509" y="1207022"/>
              <a:ext cx="1800494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层次化路由选择</a:t>
              </a:r>
            </a:p>
          </p:txBody>
        </p:sp>
        <p:sp>
          <p:nvSpPr>
            <p:cNvPr id="20" name="矩形 19"/>
            <p:cNvSpPr/>
            <p:nvPr/>
          </p:nvSpPr>
          <p:spPr>
            <a:xfrm>
              <a:off x="10122926" y="1544709"/>
              <a:ext cx="1569661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路由选择协议</a:t>
              </a: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4613750" y="3053782"/>
            <a:ext cx="69686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400" dirty="0" smtClean="0">
                <a:latin typeface="Microsoft YaHei" charset="-122"/>
                <a:ea typeface="Microsoft YaHei" charset="-122"/>
                <a:cs typeface="Microsoft YaHei" charset="-122"/>
              </a:rPr>
              <a:t>1</a:t>
            </a:r>
            <a:r>
              <a:rPr kumimoji="1"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、路由器分别维护自己的转发表（</a:t>
            </a:r>
            <a:r>
              <a:rPr kumimoji="1" lang="en-US" altLang="zh-CN" sz="2400" dirty="0" smtClean="0">
                <a:latin typeface="Microsoft YaHei" charset="-122"/>
                <a:ea typeface="Microsoft YaHei" charset="-122"/>
                <a:cs typeface="Microsoft YaHei" charset="-122"/>
              </a:rPr>
              <a:t>DV</a:t>
            </a:r>
            <a:r>
              <a:rPr kumimoji="1"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），并且收到邻居的通告。</a:t>
            </a:r>
            <a:endParaRPr kumimoji="1" lang="en-US" altLang="zh-CN" sz="24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400" dirty="0" smtClean="0">
                <a:latin typeface="Microsoft YaHei" charset="-122"/>
                <a:ea typeface="Microsoft YaHei" charset="-122"/>
                <a:cs typeface="Microsoft YaHei" charset="-122"/>
              </a:rPr>
              <a:t>2</a:t>
            </a:r>
            <a:r>
              <a:rPr kumimoji="1"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、收到通告会进行对比更新。</a:t>
            </a:r>
            <a:endParaRPr kumimoji="1" lang="zh-CN" altLang="en-US" sz="2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3850" y="4215240"/>
            <a:ext cx="756608" cy="756608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1330" y="2904221"/>
            <a:ext cx="756608" cy="756608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812" y="2904221"/>
            <a:ext cx="756608" cy="756608"/>
          </a:xfrm>
          <a:prstGeom prst="rect">
            <a:avLst/>
          </a:prstGeom>
        </p:spPr>
      </p:pic>
      <p:cxnSp>
        <p:nvCxnSpPr>
          <p:cNvPr id="24" name="直线连接符 23"/>
          <p:cNvCxnSpPr/>
          <p:nvPr/>
        </p:nvCxnSpPr>
        <p:spPr>
          <a:xfrm>
            <a:off x="1949420" y="3282525"/>
            <a:ext cx="131042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直线连接符 24"/>
          <p:cNvCxnSpPr/>
          <p:nvPr/>
        </p:nvCxnSpPr>
        <p:spPr>
          <a:xfrm>
            <a:off x="1571116" y="3660829"/>
            <a:ext cx="642734" cy="93271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直线连接符 25"/>
          <p:cNvCxnSpPr>
            <a:endCxn id="21" idx="3"/>
          </p:cNvCxnSpPr>
          <p:nvPr/>
        </p:nvCxnSpPr>
        <p:spPr>
          <a:xfrm flipH="1">
            <a:off x="2970458" y="3660829"/>
            <a:ext cx="549176" cy="93271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1853688" y="4814888"/>
            <a:ext cx="3601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X</a:t>
            </a:r>
            <a:endParaRPr kumimoji="1" lang="zh-CN" altLang="en-US" sz="2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771596" y="3251476"/>
            <a:ext cx="3601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Y</a:t>
            </a:r>
            <a:endParaRPr kumimoji="1" lang="zh-CN" altLang="en-US" sz="2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3888729" y="3104259"/>
            <a:ext cx="3601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Z</a:t>
            </a:r>
            <a:endParaRPr kumimoji="1" lang="zh-CN" altLang="en-US" sz="2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3101588" y="3927131"/>
            <a:ext cx="36016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2000" smtClean="0">
                <a:latin typeface="Microsoft YaHei" charset="-122"/>
                <a:ea typeface="Microsoft YaHei" charset="-122"/>
                <a:cs typeface="Microsoft YaHei" charset="-122"/>
              </a:rPr>
              <a:t>7</a:t>
            </a:r>
            <a:endParaRPr kumimoji="1" lang="zh-CN" altLang="en-US" sz="2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2280371" y="3097660"/>
            <a:ext cx="36016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3</a:t>
            </a:r>
            <a:endParaRPr kumimoji="1" lang="zh-CN" altLang="en-US" sz="2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1649104" y="3839077"/>
            <a:ext cx="36016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2</a:t>
            </a:r>
            <a:endParaRPr kumimoji="1" lang="zh-CN" altLang="en-US" sz="2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4868698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5.1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数据链路层服务</a:t>
            </a:r>
          </a:p>
        </p:txBody>
      </p:sp>
      <p:sp>
        <p:nvSpPr>
          <p:cNvPr id="5" name="文本框 2"/>
          <p:cNvSpPr txBox="1"/>
          <p:nvPr>
            <p:custDataLst>
              <p:tags r:id="rId1"/>
            </p:custDataLst>
          </p:nvPr>
        </p:nvSpPr>
        <p:spPr>
          <a:xfrm>
            <a:off x="735180" y="1020354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：数据链路层提供的服务内容 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35025" y="2138093"/>
            <a:ext cx="1000219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）组帧</a:t>
            </a: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帧头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帧首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：发送结点和接收结点的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地址信息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定界字符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帧尾：用于差错检测的差错编码。</a:t>
            </a:r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）链路接入</a:t>
            </a:r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物理链路可以分为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点对点链路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广播链路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点对点链路：发送结点和接收结点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独占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信道。</a:t>
            </a: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广播链路：通信链路被多个结点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共享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13587569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5.1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数据链路层服务</a:t>
            </a:r>
          </a:p>
        </p:txBody>
      </p:sp>
      <p:sp>
        <p:nvSpPr>
          <p:cNvPr id="5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：数据链路层提供的服务内容 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4695" y="2138045"/>
            <a:ext cx="1040193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）可靠交付</a:t>
            </a: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无线链路（出错率高）：支持可靠数据传输。</a:t>
            </a: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光纤、双绞线（出错率低）：不提供可靠数据传输服务。</a:t>
            </a:r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）差错控制</a:t>
            </a:r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数据链路层帧在物理媒介上的传播过程，可能会出现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比特翻转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的差错。</a:t>
            </a: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 误比特率：出现差错的比特数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/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传输比特总数</a:t>
            </a:r>
          </a:p>
        </p:txBody>
      </p:sp>
    </p:spTree>
    <p:extLst>
      <p:ext uri="{BB962C8B-B14F-4D97-AF65-F5344CB8AC3E}">
        <p14:creationId xmlns:p14="http://schemas.microsoft.com/office/powerpoint/2010/main" val="87181904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5.1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数据链路层服务</a:t>
            </a:r>
          </a:p>
        </p:txBody>
      </p:sp>
      <p:sp>
        <p:nvSpPr>
          <p:cNvPr id="5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：数据链路层提供的服务内容 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35025" y="2138093"/>
            <a:ext cx="10002190" cy="2463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数据链路层提供的服务：</a:t>
            </a:r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ts val="3700"/>
              </a:lnSpc>
            </a:pP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）组帧</a:t>
            </a:r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ts val="3700"/>
              </a:lnSpc>
            </a:pP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）链路接入</a:t>
            </a:r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ts val="3700"/>
              </a:lnSpc>
            </a:pP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）可靠交付</a:t>
            </a:r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ts val="3700"/>
              </a:lnSpc>
            </a:pP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）差错控制</a:t>
            </a:r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8713579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数据链路层传输的数据单元称（         ）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  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选择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题  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A: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报文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B: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帧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C: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段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数据报</a:t>
            </a: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9209146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数据链路层传输的数据单元称（     </a:t>
            </a:r>
            <a:r>
              <a:rPr lang="en-US" altLang="zh-CN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  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选择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题  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A: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报文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B: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帧</a:t>
            </a:r>
            <a:endParaRPr lang="en-US" altLang="zh-CN" sz="2400" b="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C: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段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数据报</a:t>
            </a: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9792935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下列不属于数据链路层提供的服务的是（         ）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  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选择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题  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A: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数据报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链路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接入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可靠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交付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差错控制</a:t>
            </a: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5627254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下列不属于数据链路层提供的服务的是（   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  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选择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题  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r>
              <a:rPr lang="en-US" altLang="zh-CN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A: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数据报</a:t>
            </a:r>
            <a:endParaRPr lang="en-US" altLang="zh-CN" sz="2400" b="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链路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接入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可靠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交付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差错控制</a:t>
            </a: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7639884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实现数据链路层功能的典型硬件实体是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         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  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填空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题  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2123803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实现数据链路层功能的典型硬件实体是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 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网络适配器 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）。  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填空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题  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46389445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5.2 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差错控制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205387" y="1340458"/>
            <a:ext cx="9249256" cy="559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本节知识点：</a:t>
            </a:r>
            <a:endParaRPr lang="en-US" altLang="zh-CN" sz="2400" b="1" dirty="0" smtClean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0313" y="2462435"/>
            <a:ext cx="7191375" cy="340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8702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4.6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路由算法与路由协议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：距离向量路由选择算法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graphicFrame>
        <p:nvGraphicFramePr>
          <p:cNvPr id="13" name="表格 12"/>
          <p:cNvGraphicFramePr/>
          <p:nvPr>
            <p:extLst>
              <p:ext uri="{D42A27DB-BD31-4B8C-83A1-F6EECF244321}">
                <p14:modId xmlns:p14="http://schemas.microsoft.com/office/powerpoint/2010/main" val="1859961450"/>
              </p:ext>
            </p:extLst>
          </p:nvPr>
        </p:nvGraphicFramePr>
        <p:xfrm>
          <a:off x="5756910" y="2844165"/>
          <a:ext cx="4874895" cy="28841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2490"/>
                <a:gridCol w="1409700"/>
                <a:gridCol w="1200150"/>
                <a:gridCol w="1392555"/>
              </a:tblGrid>
              <a:tr h="83693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400"/>
                        <a:t>目的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/>
                        <a:t>x</a:t>
                      </a:r>
                      <a:r>
                        <a:rPr lang="zh-CN" altLang="en-US" sz="2400"/>
                        <a:t>的</a:t>
                      </a:r>
                      <a:r>
                        <a:rPr lang="en-US" altLang="zh-CN" sz="2400"/>
                        <a:t>DV</a:t>
                      </a:r>
                      <a:endParaRPr lang="en-US" altLang="zh-CN" sz="24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>
                          <a:sym typeface="+mn-ea"/>
                        </a:rPr>
                        <a:t>y</a:t>
                      </a:r>
                      <a:r>
                        <a:rPr lang="zh-CN" altLang="en-US" sz="2400">
                          <a:sym typeface="+mn-ea"/>
                        </a:rPr>
                        <a:t>的</a:t>
                      </a:r>
                      <a:r>
                        <a:rPr lang="en-US" altLang="zh-CN" sz="2400">
                          <a:sym typeface="+mn-ea"/>
                        </a:rPr>
                        <a:t>DV</a:t>
                      </a:r>
                    </a:p>
                    <a:p>
                      <a:pPr algn="ctr">
                        <a:buNone/>
                      </a:pP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>
                          <a:sym typeface="+mn-ea"/>
                        </a:rPr>
                        <a:t>z</a:t>
                      </a:r>
                      <a:r>
                        <a:rPr lang="zh-CN" altLang="en-US" sz="2400">
                          <a:sym typeface="+mn-ea"/>
                        </a:rPr>
                        <a:t>的</a:t>
                      </a:r>
                      <a:r>
                        <a:rPr lang="en-US" altLang="zh-CN" sz="2400">
                          <a:sym typeface="+mn-ea"/>
                        </a:rPr>
                        <a:t>DV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+mn-ea"/>
                      </a:endParaRPr>
                    </a:p>
                  </a:txBody>
                  <a:tcPr/>
                </a:tc>
              </a:tr>
              <a:tr h="68262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/>
                        <a:t>x</a:t>
                      </a:r>
                      <a:endParaRPr lang="en-US" altLang="zh-CN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24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68199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/>
                        <a:t>y</a:t>
                      </a:r>
                      <a:endParaRPr lang="en-US" altLang="zh-CN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68262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/>
                        <a:t>z</a:t>
                      </a:r>
                      <a:endParaRPr lang="en-US" altLang="zh-CN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24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7051675" y="2221865"/>
            <a:ext cx="25057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x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维护的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DV</a:t>
            </a:r>
          </a:p>
        </p:txBody>
      </p:sp>
      <p:grpSp>
        <p:nvGrpSpPr>
          <p:cNvPr id="15" name="Group 7_1_1_1_1_1"/>
          <p:cNvGrpSpPr/>
          <p:nvPr/>
        </p:nvGrpSpPr>
        <p:grpSpPr>
          <a:xfrm>
            <a:off x="8224566" y="193964"/>
            <a:ext cx="3898227" cy="1648262"/>
            <a:chOff x="7909776" y="193964"/>
            <a:chExt cx="3898227" cy="1648262"/>
          </a:xfrm>
        </p:grpSpPr>
        <p:sp>
          <p:nvSpPr>
            <p:cNvPr id="16" name="左大括号 15"/>
            <p:cNvSpPr/>
            <p:nvPr/>
          </p:nvSpPr>
          <p:spPr>
            <a:xfrm>
              <a:off x="9696911" y="363924"/>
              <a:ext cx="485975" cy="1298694"/>
            </a:xfrm>
            <a:prstGeom prst="leftBrace">
              <a:avLst>
                <a:gd name="adj1" fmla="val 8333"/>
                <a:gd name="adj2" fmla="val 4781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10353761" y="193964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算法分类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7909776" y="801257"/>
              <a:ext cx="181171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网络层拥塞控制</a:t>
              </a:r>
              <a:endParaRPr lang="zh-CN" altLang="en-US" dirty="0"/>
            </a:p>
          </p:txBody>
        </p:sp>
        <p:sp>
          <p:nvSpPr>
            <p:cNvPr id="19" name="矩形 18"/>
            <p:cNvSpPr/>
            <p:nvPr/>
          </p:nvSpPr>
          <p:spPr>
            <a:xfrm>
              <a:off x="10353758" y="531650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链路状态</a:t>
              </a:r>
            </a:p>
          </p:txBody>
        </p:sp>
        <p:sp>
          <p:nvSpPr>
            <p:cNvPr id="20" name="矩形 19"/>
            <p:cNvSpPr/>
            <p:nvPr/>
          </p:nvSpPr>
          <p:spPr>
            <a:xfrm>
              <a:off x="10353758" y="869336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距离向量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10007509" y="1207022"/>
              <a:ext cx="1800494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层次化路由选择</a:t>
              </a:r>
            </a:p>
          </p:txBody>
        </p:sp>
        <p:sp>
          <p:nvSpPr>
            <p:cNvPr id="22" name="矩形 21"/>
            <p:cNvSpPr/>
            <p:nvPr/>
          </p:nvSpPr>
          <p:spPr>
            <a:xfrm>
              <a:off x="10122926" y="1544709"/>
              <a:ext cx="1569661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路由选择协议</a:t>
              </a:r>
            </a:p>
          </p:txBody>
        </p:sp>
      </p:grpSp>
      <p:pic>
        <p:nvPicPr>
          <p:cNvPr id="35" name="图片 3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3850" y="4215240"/>
            <a:ext cx="756608" cy="756608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1330" y="2904221"/>
            <a:ext cx="756608" cy="756608"/>
          </a:xfrm>
          <a:prstGeom prst="rect">
            <a:avLst/>
          </a:prstGeom>
        </p:spPr>
      </p:pic>
      <p:pic>
        <p:nvPicPr>
          <p:cNvPr id="37" name="图片 3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812" y="2904221"/>
            <a:ext cx="756608" cy="756608"/>
          </a:xfrm>
          <a:prstGeom prst="rect">
            <a:avLst/>
          </a:prstGeom>
        </p:spPr>
      </p:pic>
      <p:cxnSp>
        <p:nvCxnSpPr>
          <p:cNvPr id="38" name="直线连接符 37"/>
          <p:cNvCxnSpPr/>
          <p:nvPr/>
        </p:nvCxnSpPr>
        <p:spPr>
          <a:xfrm>
            <a:off x="1949420" y="3282525"/>
            <a:ext cx="131042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直线连接符 38"/>
          <p:cNvCxnSpPr/>
          <p:nvPr/>
        </p:nvCxnSpPr>
        <p:spPr>
          <a:xfrm>
            <a:off x="1571116" y="3660829"/>
            <a:ext cx="642734" cy="93271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直线连接符 39"/>
          <p:cNvCxnSpPr/>
          <p:nvPr/>
        </p:nvCxnSpPr>
        <p:spPr>
          <a:xfrm flipH="1">
            <a:off x="2970458" y="3660829"/>
            <a:ext cx="549176" cy="93271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1853688" y="4814888"/>
            <a:ext cx="3601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X</a:t>
            </a:r>
            <a:endParaRPr kumimoji="1" lang="zh-CN" altLang="en-US" sz="2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771596" y="3251476"/>
            <a:ext cx="3601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Y</a:t>
            </a:r>
            <a:endParaRPr kumimoji="1" lang="zh-CN" altLang="en-US" sz="2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3888729" y="3104259"/>
            <a:ext cx="3601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Z</a:t>
            </a:r>
            <a:endParaRPr kumimoji="1" lang="zh-CN" altLang="en-US" sz="2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3101588" y="3927131"/>
            <a:ext cx="36016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2000" smtClean="0">
                <a:latin typeface="Microsoft YaHei" charset="-122"/>
                <a:ea typeface="Microsoft YaHei" charset="-122"/>
                <a:cs typeface="Microsoft YaHei" charset="-122"/>
              </a:rPr>
              <a:t>7</a:t>
            </a:r>
            <a:endParaRPr kumimoji="1" lang="zh-CN" altLang="en-US" sz="2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2280371" y="3097660"/>
            <a:ext cx="36016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3</a:t>
            </a:r>
            <a:endParaRPr kumimoji="1" lang="zh-CN" altLang="en-US" sz="2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1649104" y="3839077"/>
            <a:ext cx="36016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2</a:t>
            </a:r>
            <a:endParaRPr kumimoji="1" lang="zh-CN" altLang="en-US" sz="2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80422483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5.2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差错控制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：差错控制的基本方式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35180" y="2165070"/>
            <a:ext cx="1112146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信号在信道传输过程中，会受到各种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噪声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的干扰，从而导致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传输差错。    </a:t>
            </a:r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  随机噪声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——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随机差错或独立差错</a:t>
            </a:r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  冲击噪声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——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突发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差错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通常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是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连续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或成片的信息差错，差错之间具有相关性，差错通常集中发生在某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段信息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。突发错误发生的第一位错误与最后一位错误之间的长度称为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突发长度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。 </a:t>
            </a:r>
          </a:p>
        </p:txBody>
      </p:sp>
    </p:spTree>
    <p:extLst>
      <p:ext uri="{BB962C8B-B14F-4D97-AF65-F5344CB8AC3E}">
        <p14:creationId xmlns:p14="http://schemas.microsoft.com/office/powerpoint/2010/main" val="1045252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5.2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差错控制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：差错控制的基本方式 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222375" y="2271395"/>
            <a:ext cx="96812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差错控制：通过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差错编码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技术，实现对信息传输差错的检测，并基于某种机制运行差错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纠正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和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处理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。</a:t>
            </a:r>
          </a:p>
        </p:txBody>
      </p:sp>
      <p:sp>
        <p:nvSpPr>
          <p:cNvPr id="2" name="矩形 1"/>
          <p:cNvSpPr/>
          <p:nvPr/>
        </p:nvSpPr>
        <p:spPr>
          <a:xfrm>
            <a:off x="181064" y="146204"/>
            <a:ext cx="14494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chemeClr val="bg1">
                    <a:lumMod val="75000"/>
                  </a:schemeClr>
                </a:solidFill>
                <a:latin typeface="Helvetica Neue For Number" charset="0"/>
              </a:rPr>
              <a:t>5.2.0</a:t>
            </a:r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  <a:latin typeface="Helvetica Neue For Number" charset="0"/>
              </a:rPr>
              <a:t>零、差错控制</a:t>
            </a:r>
            <a:endParaRPr lang="zh-CN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7210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5.2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差错控制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：差错控制的基本方式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graphicFrame>
        <p:nvGraphicFramePr>
          <p:cNvPr id="6" name="表格 5"/>
          <p:cNvGraphicFramePr/>
          <p:nvPr>
            <p:extLst/>
          </p:nvPr>
        </p:nvGraphicFramePr>
        <p:xfrm>
          <a:off x="2798531" y="2328516"/>
          <a:ext cx="6758069" cy="39569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36748"/>
                <a:gridCol w="4921321"/>
              </a:tblGrid>
              <a:tr h="79139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2400" dirty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基本方式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2400" dirty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特点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79139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2400">
                          <a:latin typeface="Microsoft YaHei" charset="-122"/>
                          <a:ea typeface="Microsoft YaHei" charset="-122"/>
                          <a:cs typeface="Microsoft YaHei" charset="-122"/>
                          <a:sym typeface="+mn-ea"/>
                        </a:rPr>
                        <a:t>检错重发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24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  <a:sym typeface="+mn-ea"/>
                        </a:rPr>
                        <a:t> </a:t>
                      </a:r>
                      <a:endParaRPr lang="zh-CN" altLang="en-US" sz="2400" dirty="0">
                        <a:latin typeface="Microsoft YaHei" charset="-122"/>
                        <a:ea typeface="Microsoft YaHei" charset="-122"/>
                        <a:cs typeface="Microsoft YaHei" charset="-122"/>
                        <a:sym typeface="+mn-ea"/>
                      </a:endParaRPr>
                    </a:p>
                  </a:txBody>
                  <a:tcPr/>
                </a:tc>
              </a:tr>
              <a:tr h="79139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2400">
                          <a:latin typeface="Microsoft YaHei" charset="-122"/>
                          <a:ea typeface="Microsoft YaHei" charset="-122"/>
                          <a:cs typeface="Microsoft YaHei" charset="-122"/>
                          <a:sym typeface="+mn-ea"/>
                        </a:rPr>
                        <a:t>前向纠错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24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  <a:sym typeface="+mn-ea"/>
                        </a:rPr>
                        <a:t> </a:t>
                      </a:r>
                      <a:endParaRPr lang="zh-CN" altLang="en-US" sz="2400" dirty="0">
                        <a:latin typeface="Microsoft YaHei" charset="-122"/>
                        <a:ea typeface="Microsoft YaHei" charset="-122"/>
                        <a:cs typeface="Microsoft YaHei" charset="-122"/>
                        <a:sym typeface="+mn-ea"/>
                      </a:endParaRPr>
                    </a:p>
                  </a:txBody>
                  <a:tcPr/>
                </a:tc>
              </a:tr>
              <a:tr h="79139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2400">
                          <a:latin typeface="Microsoft YaHei" charset="-122"/>
                          <a:ea typeface="Microsoft YaHei" charset="-122"/>
                          <a:cs typeface="Microsoft YaHei" charset="-122"/>
                          <a:sym typeface="+mn-ea"/>
                        </a:rPr>
                        <a:t>反馈校验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24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 </a:t>
                      </a:r>
                      <a:endParaRPr lang="zh-CN" altLang="en-US" sz="24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</a:tr>
              <a:tr h="79139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2400">
                          <a:latin typeface="Microsoft YaHei" charset="-122"/>
                          <a:ea typeface="Microsoft YaHei" charset="-122"/>
                          <a:cs typeface="Microsoft YaHei" charset="-122"/>
                          <a:sym typeface="+mn-ea"/>
                        </a:rPr>
                        <a:t>检错丢弃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24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  <a:sym typeface="+mn-ea"/>
                        </a:rPr>
                        <a:t> </a:t>
                      </a:r>
                      <a:endParaRPr lang="zh-CN" altLang="en-US" sz="2400" dirty="0">
                        <a:latin typeface="Microsoft YaHei" charset="-122"/>
                        <a:ea typeface="Microsoft YaHei" charset="-122"/>
                        <a:cs typeface="Microsoft YaHei" charset="-122"/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093133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5.2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差错控制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：差错控制的基本方式 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87120" y="2421255"/>
            <a:ext cx="97733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一、检错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重发：利用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差错编码。</a:t>
            </a:r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发送端：待发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送数据进行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差错编码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，然后发送。</a:t>
            </a:r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接收端：利用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差错编码检测数据是否出错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。若出错，接收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端请求发送端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重发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数据加以纠正。</a:t>
            </a:r>
          </a:p>
        </p:txBody>
      </p:sp>
    </p:spTree>
    <p:extLst>
      <p:ext uri="{BB962C8B-B14F-4D97-AF65-F5344CB8AC3E}">
        <p14:creationId xmlns:p14="http://schemas.microsoft.com/office/powerpoint/2010/main" val="1766311826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5.2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差错控制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：差错控制的基本方式 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87120" y="2421255"/>
            <a:ext cx="103263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二、前向纠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错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(Forward Error Correction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FEC )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利用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纠错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编码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发送端：对数据进行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纠错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编码，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然后发送。</a:t>
            </a:r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接收端：收到数据，利用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纠错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编码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进行差错检测，且纠错。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适用：单工链路、对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实时性要求比较高的应用。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80461" y="227455"/>
            <a:ext cx="12698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chemeClr val="bg1">
                    <a:lumMod val="75000"/>
                  </a:schemeClr>
                </a:solidFill>
                <a:latin typeface="Helvetica Neue For Number" charset="0"/>
              </a:rPr>
              <a:t>5.2.1.2</a:t>
            </a:r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  <a:latin typeface="Helvetica Neue For Number" charset="0"/>
              </a:rPr>
              <a:t>前向纠错</a:t>
            </a:r>
            <a:endParaRPr lang="zh-CN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640710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5.2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差错控制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：差错控制的基本方式 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87120" y="2421255"/>
            <a:ext cx="1077023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三、反馈校验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：</a:t>
            </a:r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接收端：将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收到的数据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原封不动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发回发送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端。</a:t>
            </a:r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发送端：通过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对比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接收端反馈的数据与发送的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数据确认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接收端是否正确接收的已发送数据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。若有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不同，立即重传数据。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优点：原理简单，易于实现，无须差错编码；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缺点：需要相同传输能力的反向信道，传输效率低，实时性差。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38867424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5.2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差错控制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：差错控制的基本方式 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87120" y="2421255"/>
            <a:ext cx="107695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四、检错丢弃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：网络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应用对可靠性要求不高，可以采用不纠正出错数据，直接丢弃错误数据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。适用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于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实时性较高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的系统。</a:t>
            </a:r>
          </a:p>
        </p:txBody>
      </p:sp>
    </p:spTree>
    <p:extLst>
      <p:ext uri="{BB962C8B-B14F-4D97-AF65-F5344CB8AC3E}">
        <p14:creationId xmlns:p14="http://schemas.microsoft.com/office/powerpoint/2010/main" val="819538746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5.2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差错控制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：差错控制的基本方式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graphicFrame>
        <p:nvGraphicFramePr>
          <p:cNvPr id="6" name="表格 5"/>
          <p:cNvGraphicFramePr/>
          <p:nvPr>
            <p:extLst/>
          </p:nvPr>
        </p:nvGraphicFramePr>
        <p:xfrm>
          <a:off x="2798531" y="2328516"/>
          <a:ext cx="6758069" cy="39569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36748"/>
                <a:gridCol w="4921321"/>
              </a:tblGrid>
              <a:tr h="79139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2400" dirty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基本方式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2400" dirty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特点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79139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2400">
                          <a:latin typeface="Microsoft YaHei" charset="-122"/>
                          <a:ea typeface="Microsoft YaHei" charset="-122"/>
                          <a:cs typeface="Microsoft YaHei" charset="-122"/>
                          <a:sym typeface="+mn-ea"/>
                        </a:rPr>
                        <a:t>检错重发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2400" dirty="0">
                          <a:latin typeface="Microsoft YaHei" charset="-122"/>
                          <a:ea typeface="Microsoft YaHei" charset="-122"/>
                          <a:cs typeface="Microsoft YaHei" charset="-122"/>
                          <a:sym typeface="+mn-ea"/>
                        </a:rPr>
                        <a:t>重发数据加以纠正</a:t>
                      </a:r>
                    </a:p>
                  </a:txBody>
                  <a:tcPr/>
                </a:tc>
              </a:tr>
              <a:tr h="79139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2400">
                          <a:latin typeface="Microsoft YaHei" charset="-122"/>
                          <a:ea typeface="Microsoft YaHei" charset="-122"/>
                          <a:cs typeface="Microsoft YaHei" charset="-122"/>
                          <a:sym typeface="+mn-ea"/>
                        </a:rPr>
                        <a:t>前向纠错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2400" dirty="0">
                          <a:latin typeface="Microsoft YaHei" charset="-122"/>
                          <a:ea typeface="Microsoft YaHei" charset="-122"/>
                          <a:cs typeface="Microsoft YaHei" charset="-122"/>
                          <a:sym typeface="+mn-ea"/>
                        </a:rPr>
                        <a:t>检错、定位、纠正。</a:t>
                      </a:r>
                    </a:p>
                  </a:txBody>
                  <a:tcPr/>
                </a:tc>
              </a:tr>
              <a:tr h="79139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2400">
                          <a:latin typeface="Microsoft YaHei" charset="-122"/>
                          <a:ea typeface="Microsoft YaHei" charset="-122"/>
                          <a:cs typeface="Microsoft YaHei" charset="-122"/>
                          <a:sym typeface="+mn-ea"/>
                        </a:rPr>
                        <a:t>反馈校验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240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数据返回</a:t>
                      </a:r>
                    </a:p>
                  </a:txBody>
                  <a:tcPr/>
                </a:tc>
              </a:tr>
              <a:tr h="79139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2400">
                          <a:latin typeface="Microsoft YaHei" charset="-122"/>
                          <a:ea typeface="Microsoft YaHei" charset="-122"/>
                          <a:cs typeface="Microsoft YaHei" charset="-122"/>
                          <a:sym typeface="+mn-ea"/>
                        </a:rPr>
                        <a:t>检错丢弃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2400" dirty="0">
                          <a:latin typeface="Microsoft YaHei" charset="-122"/>
                          <a:ea typeface="Microsoft YaHei" charset="-122"/>
                          <a:cs typeface="Microsoft YaHei" charset="-122"/>
                          <a:sym typeface="+mn-ea"/>
                        </a:rPr>
                        <a:t>实时性较高的系统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92164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在物理信道传输数据时产生差错的主要原因是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         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  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选择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题  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未能实现帧的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同步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 </a:t>
            </a: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未做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差错校验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差错控制方法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不当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冲击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噪声</a:t>
            </a: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32516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在物理信道传输数据时产生差错的主要原因是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    </a:t>
            </a:r>
            <a:r>
              <a:rPr lang="en-US" altLang="zh-CN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  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选择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题  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未能实现帧的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同步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 </a:t>
            </a: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未做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差错校验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差错控制方法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不当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en-US" altLang="zh-CN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冲击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噪声</a:t>
            </a: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7812327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730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730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20187308"/>
  <p:tag name="KSO_WM_TEMPLATE_THUMBS_INDEX" val="1、2、3、6、8、10、11、12、15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  <p:tag name="KSO_WM_SLIDE_MODEL_TYPE" val="cover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1165129"/>
  <p:tag name="MH_LIBRARY" val="GRAPHIC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61"/>
  <p:tag name="KSO_WM_UNIT_TYPE" val="m_i"/>
  <p:tag name="KSO_WM_UNIT_INDEX" val="1_1"/>
  <p:tag name="KSO_WM_UNIT_ID" val="diagram160061_4*m_i*1_1"/>
  <p:tag name="KSO_WM_UNIT_CLEAR" val="1"/>
  <p:tag name="KSO_WM_UNIT_LAYERLEVEL" val="1_1"/>
  <p:tag name="KSO_WM_DIAGRAM_GROUP_CODE" val="m1-1"/>
  <p:tag name="KSO_WM_UNIT_FILL_FORE_SCHEMECOLOR_INDEX" val="5"/>
  <p:tag name="KSO_WM_UNIT_FILL_TYPE" val="1"/>
  <p:tag name="KSO_WM_UNIT_LINE_FORE_SCHEMECOLOR_INDEX" val="5"/>
  <p:tag name="KSO_WM_UNIT_LINE_FILL_TYPE" val="2"/>
  <p:tag name="KSO_WM_UNIT_TEXT_FILL_FORE_SCHEMECOLOR_INDEX" val="13"/>
  <p:tag name="KSO_WM_UNIT_TEXT_FILL_TYPE" val="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160061_4*i*1"/>
  <p:tag name="KSO_WM_TEMPLATE_CATEGORY" val="diagram"/>
  <p:tag name="KSO_WM_TEMPLATE_INDEX" val="160061"/>
  <p:tag name="KSO_WM_UNIT_INDEX" val="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160061_4*i*6"/>
  <p:tag name="KSO_WM_TEMPLATE_CATEGORY" val="diagram"/>
  <p:tag name="KSO_WM_TEMPLATE_INDEX" val="160061"/>
  <p:tag name="KSO_WM_UNIT_INDEX" val="6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160061_4*i*6"/>
  <p:tag name="KSO_WM_TEMPLATE_CATEGORY" val="diagram"/>
  <p:tag name="KSO_WM_TEMPLATE_INDEX" val="160061"/>
  <p:tag name="KSO_WM_UNIT_INDEX" val="6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160061_4*i*6"/>
  <p:tag name="KSO_WM_TEMPLATE_CATEGORY" val="diagram"/>
  <p:tag name="KSO_WM_TEMPLATE_INDEX" val="160061"/>
  <p:tag name="KSO_WM_UNIT_INDEX" val="6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160061_4*i*6"/>
  <p:tag name="KSO_WM_TEMPLATE_CATEGORY" val="diagram"/>
  <p:tag name="KSO_WM_TEMPLATE_INDEX" val="160061"/>
  <p:tag name="KSO_WM_UNIT_INDEX" val="6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61"/>
  <p:tag name="KSO_WM_UNIT_TYPE" val="m_h_f"/>
  <p:tag name="KSO_WM_UNIT_INDEX" val="1_2_1"/>
  <p:tag name="KSO_WM_UNIT_ID" val="diagram160061_4*m_h_f*1_2_1"/>
  <p:tag name="KSO_WM_UNIT_CLEAR" val="1"/>
  <p:tag name="KSO_WM_UNIT_LAYERLEVEL" val="1_1_1"/>
  <p:tag name="KSO_WM_UNIT_VALUE" val="26"/>
  <p:tag name="KSO_WM_UNIT_HIGHLIGHT" val="0"/>
  <p:tag name="KSO_WM_UNIT_COMPATIBLE" val="0"/>
  <p:tag name="KSO_WM_UNIT_PRESET_TEXT_INDEX" val="4"/>
  <p:tag name="KSO_WM_UNIT_PRESET_TEXT_LEN" val="35"/>
  <p:tag name="KSO_WM_DIAGRAM_GROUP_CODE" val="m1-1"/>
  <p:tag name="KSO_WM_UNIT_TEXT_FILL_FORE_SCHEMECOLOR_INDEX" val="6"/>
  <p:tag name="KSO_WM_UNIT_TEXT_FILL_TYPE" val="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61"/>
  <p:tag name="KSO_WM_UNIT_TYPE" val="m_i"/>
  <p:tag name="KSO_WM_UNIT_INDEX" val="1_3"/>
  <p:tag name="KSO_WM_UNIT_ID" val="diagram160061_4*m_i*1_3"/>
  <p:tag name="KSO_WM_UNIT_CLEAR" val="1"/>
  <p:tag name="KSO_WM_UNIT_LAYERLEVEL" val="1_1"/>
  <p:tag name="KSO_WM_DIAGRAM_GROUP_CODE" val="m1-1"/>
  <p:tag name="KSO_WM_UNIT_FILL_FORE_SCHEMECOLOR_INDEX" val="6"/>
  <p:tag name="KSO_WM_UNIT_FILL_TYPE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61"/>
  <p:tag name="KSO_WM_UNIT_TYPE" val="m_h_f"/>
  <p:tag name="KSO_WM_UNIT_INDEX" val="1_2_1"/>
  <p:tag name="KSO_WM_UNIT_ID" val="diagram160061_4*m_h_f*1_2_1"/>
  <p:tag name="KSO_WM_UNIT_CLEAR" val="1"/>
  <p:tag name="KSO_WM_UNIT_LAYERLEVEL" val="1_1_1"/>
  <p:tag name="KSO_WM_UNIT_VALUE" val="26"/>
  <p:tag name="KSO_WM_UNIT_HIGHLIGHT" val="0"/>
  <p:tag name="KSO_WM_UNIT_COMPATIBLE" val="0"/>
  <p:tag name="KSO_WM_UNIT_PRESET_TEXT_INDEX" val="4"/>
  <p:tag name="KSO_WM_UNIT_PRESET_TEXT_LEN" val="35"/>
  <p:tag name="KSO_WM_DIAGRAM_GROUP_CODE" val="m1-1"/>
  <p:tag name="KSO_WM_UNIT_TEXT_FILL_FORE_SCHEMECOLOR_INDEX" val="6"/>
  <p:tag name="KSO_WM_UNIT_TEXT_FILL_TYPE" val="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61"/>
  <p:tag name="KSO_WM_UNIT_TYPE" val="m_i"/>
  <p:tag name="KSO_WM_UNIT_INDEX" val="1_3"/>
  <p:tag name="KSO_WM_UNIT_ID" val="diagram160061_4*m_i*1_3"/>
  <p:tag name="KSO_WM_UNIT_CLEAR" val="1"/>
  <p:tag name="KSO_WM_UNIT_LAYERLEVEL" val="1_1"/>
  <p:tag name="KSO_WM_DIAGRAM_GROUP_CODE" val="m1-1"/>
  <p:tag name="KSO_WM_UNIT_FILL_FORE_SCHEMECOLOR_INDEX" val="6"/>
  <p:tag name="KSO_WM_UNIT_FILL_TYPE" val="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61"/>
  <p:tag name="KSO_WM_UNIT_TYPE" val="m_h_f"/>
  <p:tag name="KSO_WM_UNIT_INDEX" val="1_2_1"/>
  <p:tag name="KSO_WM_UNIT_ID" val="diagram160061_4*m_h_f*1_2_1"/>
  <p:tag name="KSO_WM_UNIT_CLEAR" val="1"/>
  <p:tag name="KSO_WM_UNIT_LAYERLEVEL" val="1_1_1"/>
  <p:tag name="KSO_WM_UNIT_VALUE" val="26"/>
  <p:tag name="KSO_WM_UNIT_HIGHLIGHT" val="0"/>
  <p:tag name="KSO_WM_UNIT_COMPATIBLE" val="0"/>
  <p:tag name="KSO_WM_UNIT_PRESET_TEXT_INDEX" val="4"/>
  <p:tag name="KSO_WM_UNIT_PRESET_TEXT_LEN" val="35"/>
  <p:tag name="KSO_WM_DIAGRAM_GROUP_CODE" val="m1-1"/>
  <p:tag name="KSO_WM_UNIT_TEXT_FILL_FORE_SCHEMECOLOR_INDEX" val="6"/>
  <p:tag name="KSO_WM_UNIT_TEXT_FILL_TYPE" val="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61"/>
  <p:tag name="KSO_WM_UNIT_TYPE" val="m_i"/>
  <p:tag name="KSO_WM_UNIT_INDEX" val="1_3"/>
  <p:tag name="KSO_WM_UNIT_ID" val="diagram160061_4*m_i*1_3"/>
  <p:tag name="KSO_WM_UNIT_CLEAR" val="1"/>
  <p:tag name="KSO_WM_UNIT_LAYERLEVEL" val="1_1"/>
  <p:tag name="KSO_WM_DIAGRAM_GROUP_CODE" val="m1-1"/>
  <p:tag name="KSO_WM_UNIT_FILL_FORE_SCHEMECOLOR_INDEX" val="6"/>
  <p:tag name="KSO_WM_UNIT_FILL_TYPE" val="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61"/>
  <p:tag name="KSO_WM_UNIT_TYPE" val="m_h_f"/>
  <p:tag name="KSO_WM_UNIT_INDEX" val="1_2_1"/>
  <p:tag name="KSO_WM_UNIT_ID" val="diagram160061_4*m_h_f*1_2_1"/>
  <p:tag name="KSO_WM_UNIT_CLEAR" val="1"/>
  <p:tag name="KSO_WM_UNIT_LAYERLEVEL" val="1_1_1"/>
  <p:tag name="KSO_WM_UNIT_VALUE" val="26"/>
  <p:tag name="KSO_WM_UNIT_HIGHLIGHT" val="0"/>
  <p:tag name="KSO_WM_UNIT_COMPATIBLE" val="0"/>
  <p:tag name="KSO_WM_UNIT_PRESET_TEXT_INDEX" val="4"/>
  <p:tag name="KSO_WM_UNIT_PRESET_TEXT_LEN" val="35"/>
  <p:tag name="KSO_WM_DIAGRAM_GROUP_CODE" val="m1-1"/>
  <p:tag name="KSO_WM_UNIT_TEXT_FILL_FORE_SCHEMECOLOR_INDEX" val="6"/>
  <p:tag name="KSO_WM_UNIT_TEXT_FILL_TYPE" val="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61"/>
  <p:tag name="KSO_WM_UNIT_TYPE" val="m_i"/>
  <p:tag name="KSO_WM_UNIT_INDEX" val="1_3"/>
  <p:tag name="KSO_WM_UNIT_ID" val="diagram160061_4*m_i*1_3"/>
  <p:tag name="KSO_WM_UNIT_CLEAR" val="1"/>
  <p:tag name="KSO_WM_UNIT_LAYERLEVEL" val="1_1"/>
  <p:tag name="KSO_WM_DIAGRAM_GROUP_CODE" val="m1-1"/>
  <p:tag name="KSO_WM_UNIT_FILL_FORE_SCHEMECOLOR_INDEX" val="6"/>
  <p:tag name="KSO_WM_UNIT_FILL_TYPE" val="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61"/>
  <p:tag name="KSO_WM_UNIT_TYPE" val="m_i"/>
  <p:tag name="KSO_WM_UNIT_INDEX" val="1_2"/>
  <p:tag name="KSO_WM_UNIT_ID" val="diagram160061_4*m_i*1_2"/>
  <p:tag name="KSO_WM_UNIT_CLEAR" val="1"/>
  <p:tag name="KSO_WM_UNIT_LAYERLEVEL" val="1_1"/>
  <p:tag name="KSO_WM_DIAGRAM_GROUP_CODE" val="m1-1"/>
  <p:tag name="KSO_WM_UNIT_FILL_FORE_SCHEMECOLOR_INDEX" val="5"/>
  <p:tag name="KSO_WM_UNIT_FILL_TYPE" val="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61"/>
  <p:tag name="KSO_WM_UNIT_TYPE" val="m_h_f"/>
  <p:tag name="KSO_WM_UNIT_INDEX" val="1_1_1"/>
  <p:tag name="KSO_WM_UNIT_ID" val="diagram160061_4*m_h_f*1_1_1"/>
  <p:tag name="KSO_WM_UNIT_CLEAR" val="1"/>
  <p:tag name="KSO_WM_UNIT_LAYERLEVEL" val="1_1_1"/>
  <p:tag name="KSO_WM_UNIT_VALUE" val="26"/>
  <p:tag name="KSO_WM_UNIT_HIGHLIGHT" val="0"/>
  <p:tag name="KSO_WM_UNIT_COMPATIBLE" val="0"/>
  <p:tag name="KSO_WM_UNIT_PRESET_TEXT_INDEX" val="4"/>
  <p:tag name="KSO_WM_UNIT_PRESET_TEXT_LEN" val="35"/>
  <p:tag name="KSO_WM_DIAGRAM_GROUP_CODE" val="m1-1"/>
  <p:tag name="KSO_WM_UNIT_TEXT_FILL_FORE_SCHEMECOLOR_INDEX" val="5"/>
  <p:tag name="KSO_WM_UNIT_TEXT_FILL_TYPE" val="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heme/theme1.xml><?xml version="1.0" encoding="utf-8"?>
<a:theme xmlns:a="http://schemas.openxmlformats.org/drawingml/2006/main" name="Office 主题​​">
  <a:themeElements>
    <a:clrScheme name="2019空白演示文档">
      <a:dk1>
        <a:srgbClr val="000000"/>
      </a:dk1>
      <a:lt1>
        <a:srgbClr val="FFFFFF"/>
      </a:lt1>
      <a:dk2>
        <a:srgbClr val="E6E4E4"/>
      </a:dk2>
      <a:lt2>
        <a:srgbClr val="FFFFFF"/>
      </a:lt2>
      <a:accent1>
        <a:srgbClr val="477DEA"/>
      </a:accent1>
      <a:accent2>
        <a:srgbClr val="9B9B9B"/>
      </a:accent2>
      <a:accent3>
        <a:srgbClr val="F3B745"/>
      </a:accent3>
      <a:accent4>
        <a:srgbClr val="477EE7"/>
      </a:accent4>
      <a:accent5>
        <a:srgbClr val="4BA151"/>
      </a:accent5>
      <a:accent6>
        <a:srgbClr val="E9403C"/>
      </a:accent6>
      <a:hlink>
        <a:srgbClr val="0563C1"/>
      </a:hlink>
      <a:folHlink>
        <a:srgbClr val="954D72"/>
      </a:folHlink>
    </a:clrScheme>
    <a:fontScheme name="2019空白演示文档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773</TotalTime>
  <Words>6331</Words>
  <Application>Microsoft Macintosh PowerPoint</Application>
  <PresentationFormat>宽屏</PresentationFormat>
  <Paragraphs>1645</Paragraphs>
  <Slides>105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105</vt:i4>
      </vt:variant>
    </vt:vector>
  </HeadingPairs>
  <TitlesOfParts>
    <vt:vector size="115" baseType="lpstr">
      <vt:lpstr>Calibri</vt:lpstr>
      <vt:lpstr>Helvetica Neue For Number</vt:lpstr>
      <vt:lpstr>Microsoft YaHei</vt:lpstr>
      <vt:lpstr>等线</vt:lpstr>
      <vt:lpstr>黑体</vt:lpstr>
      <vt:lpstr>手札体-简粗体</vt:lpstr>
      <vt:lpstr>宋体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kingsoft</dc:creator>
  <cp:lastModifiedBy>Microsoft Office 用户</cp:lastModifiedBy>
  <cp:revision>433</cp:revision>
  <dcterms:created xsi:type="dcterms:W3CDTF">2019-06-26T16:53:10Z</dcterms:created>
  <dcterms:modified xsi:type="dcterms:W3CDTF">2020-02-09T14:47:34Z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2052-1.1.0.1454</vt:lpwstr>
  </property>
</Properties>
</file>