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notesSlides/notesSlide22.xml" ContentType="application/vnd.openxmlformats-officedocument.presentationml.notesSlide+xml"/>
  <Override PartName="/ppt/tags/tag28.xml" ContentType="application/vnd.openxmlformats-officedocument.presentationml.tags+xml"/>
  <Override PartName="/ppt/notesSlides/notesSlide23.xml" ContentType="application/vnd.openxmlformats-officedocument.presentationml.notesSlide+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notesSlides/notesSlide30.xml" ContentType="application/vnd.openxmlformats-officedocument.presentationml.notesSlide+xml"/>
  <Override PartName="/ppt/tags/tag4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32.xml" ContentType="application/vnd.openxmlformats-officedocument.presentationml.notesSlide+xml"/>
  <Override PartName="/ppt/tags/tag63.xml" ContentType="application/vnd.openxmlformats-officedocument.presentationml.tags+xml"/>
  <Override PartName="/ppt/notesSlides/notesSlide33.xml" ContentType="application/vnd.openxmlformats-officedocument.presentationml.notesSlide+xml"/>
  <Override PartName="/ppt/tags/tag64.xml" ContentType="application/vnd.openxmlformats-officedocument.presentationml.tags+xml"/>
  <Override PartName="/ppt/notesSlides/notesSlide34.xml" ContentType="application/vnd.openxmlformats-officedocument.presentationml.notesSlide+xml"/>
  <Override PartName="/ppt/tags/tag65.xml" ContentType="application/vnd.openxmlformats-officedocument.presentationml.tags+xml"/>
  <Override PartName="/ppt/notesSlides/notesSlide3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36.xml" ContentType="application/vnd.openxmlformats-officedocument.presentationml.notesSlide+xml"/>
  <Override PartName="/ppt/tags/tag69.xml" ContentType="application/vnd.openxmlformats-officedocument.presentationml.tags+xml"/>
  <Override PartName="/ppt/notesSlides/notesSlide37.xml" ContentType="application/vnd.openxmlformats-officedocument.presentationml.notesSlide+xml"/>
  <Override PartName="/ppt/tags/tag70.xml" ContentType="application/vnd.openxmlformats-officedocument.presentationml.tags+xml"/>
  <Override PartName="/ppt/notesSlides/notesSlide38.xml" ContentType="application/vnd.openxmlformats-officedocument.presentationml.notesSlide+xml"/>
  <Override PartName="/ppt/tags/tag71.xml" ContentType="application/vnd.openxmlformats-officedocument.presentationml.tags+xml"/>
  <Override PartName="/ppt/notesSlides/notesSlide39.xml" ContentType="application/vnd.openxmlformats-officedocument.presentationml.notesSlide+xml"/>
  <Override PartName="/ppt/tags/tag72.xml" ContentType="application/vnd.openxmlformats-officedocument.presentationml.tags+xml"/>
  <Override PartName="/ppt/notesSlides/notesSlide40.xml" ContentType="application/vnd.openxmlformats-officedocument.presentationml.notesSlide+xml"/>
  <Override PartName="/ppt/tags/tag73.xml" ContentType="application/vnd.openxmlformats-officedocument.presentationml.tags+xml"/>
  <Override PartName="/ppt/notesSlides/notesSlide41.xml" ContentType="application/vnd.openxmlformats-officedocument.presentationml.notesSlide+xml"/>
  <Override PartName="/ppt/tags/tag74.xml" ContentType="application/vnd.openxmlformats-officedocument.presentationml.tags+xml"/>
  <Override PartName="/ppt/notesSlides/notesSlide42.xml" ContentType="application/vnd.openxmlformats-officedocument.presentationml.notesSlide+xml"/>
  <Override PartName="/ppt/tags/tag75.xml" ContentType="application/vnd.openxmlformats-officedocument.presentationml.tags+xml"/>
  <Override PartName="/ppt/notesSlides/notesSlide43.xml" ContentType="application/vnd.openxmlformats-officedocument.presentationml.notesSlide+xml"/>
  <Override PartName="/ppt/tags/tag76.xml" ContentType="application/vnd.openxmlformats-officedocument.presentationml.tags+xml"/>
  <Override PartName="/ppt/notesSlides/notesSlide44.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84.xml" ContentType="application/vnd.openxmlformats-officedocument.presentationml.tags+xml"/>
  <Override PartName="/ppt/notesSlides/notesSlide4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48.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50.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51.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52.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3"/>
  </p:notesMasterIdLst>
  <p:handoutMasterIdLst>
    <p:handoutMasterId r:id="rId214"/>
  </p:handoutMasterIdLst>
  <p:sldIdLst>
    <p:sldId id="257" r:id="rId2"/>
    <p:sldId id="552" r:id="rId3"/>
    <p:sldId id="700" r:id="rId4"/>
    <p:sldId id="671" r:id="rId5"/>
    <p:sldId id="672" r:id="rId6"/>
    <p:sldId id="673" r:id="rId7"/>
    <p:sldId id="674" r:id="rId8"/>
    <p:sldId id="675" r:id="rId9"/>
    <p:sldId id="690" r:id="rId10"/>
    <p:sldId id="691" r:id="rId11"/>
    <p:sldId id="695" r:id="rId12"/>
    <p:sldId id="696" r:id="rId13"/>
    <p:sldId id="697" r:id="rId14"/>
    <p:sldId id="698" r:id="rId15"/>
    <p:sldId id="699" r:id="rId16"/>
    <p:sldId id="704" r:id="rId17"/>
    <p:sldId id="705" r:id="rId18"/>
    <p:sldId id="708" r:id="rId19"/>
    <p:sldId id="567" r:id="rId20"/>
    <p:sldId id="568" r:id="rId21"/>
    <p:sldId id="569" r:id="rId22"/>
    <p:sldId id="570" r:id="rId23"/>
    <p:sldId id="571" r:id="rId24"/>
    <p:sldId id="747" r:id="rId25"/>
    <p:sldId id="572" r:id="rId26"/>
    <p:sldId id="573" r:id="rId27"/>
    <p:sldId id="574" r:id="rId28"/>
    <p:sldId id="575" r:id="rId29"/>
    <p:sldId id="576" r:id="rId30"/>
    <p:sldId id="577" r:id="rId31"/>
    <p:sldId id="578" r:id="rId32"/>
    <p:sldId id="579" r:id="rId33"/>
    <p:sldId id="748" r:id="rId34"/>
    <p:sldId id="580" r:id="rId35"/>
    <p:sldId id="581" r:id="rId36"/>
    <p:sldId id="583" r:id="rId37"/>
    <p:sldId id="585" r:id="rId38"/>
    <p:sldId id="706" r:id="rId39"/>
    <p:sldId id="707" r:id="rId40"/>
    <p:sldId id="709" r:id="rId41"/>
    <p:sldId id="383" r:id="rId42"/>
    <p:sldId id="386" r:id="rId43"/>
    <p:sldId id="710" r:id="rId44"/>
    <p:sldId id="711" r:id="rId45"/>
    <p:sldId id="712" r:id="rId46"/>
    <p:sldId id="713" r:id="rId47"/>
    <p:sldId id="714" r:id="rId48"/>
    <p:sldId id="715" r:id="rId49"/>
    <p:sldId id="716" r:id="rId50"/>
    <p:sldId id="717" r:id="rId51"/>
    <p:sldId id="718" r:id="rId52"/>
    <p:sldId id="719" r:id="rId53"/>
    <p:sldId id="720" r:id="rId54"/>
    <p:sldId id="389" r:id="rId55"/>
    <p:sldId id="665" r:id="rId56"/>
    <p:sldId id="390" r:id="rId57"/>
    <p:sldId id="749" r:id="rId58"/>
    <p:sldId id="751" r:id="rId59"/>
    <p:sldId id="750" r:id="rId60"/>
    <p:sldId id="391" r:id="rId61"/>
    <p:sldId id="721" r:id="rId62"/>
    <p:sldId id="394" r:id="rId63"/>
    <p:sldId id="666" r:id="rId64"/>
    <p:sldId id="523" r:id="rId65"/>
    <p:sldId id="525" r:id="rId66"/>
    <p:sldId id="524" r:id="rId67"/>
    <p:sldId id="526" r:id="rId68"/>
    <p:sldId id="527" r:id="rId69"/>
    <p:sldId id="722" r:id="rId70"/>
    <p:sldId id="723" r:id="rId71"/>
    <p:sldId id="724" r:id="rId72"/>
    <p:sldId id="396" r:id="rId73"/>
    <p:sldId id="667" r:id="rId74"/>
    <p:sldId id="725" r:id="rId75"/>
    <p:sldId id="726" r:id="rId76"/>
    <p:sldId id="399" r:id="rId77"/>
    <p:sldId id="727" r:id="rId78"/>
    <p:sldId id="402" r:id="rId79"/>
    <p:sldId id="403" r:id="rId80"/>
    <p:sldId id="404" r:id="rId81"/>
    <p:sldId id="407" r:id="rId82"/>
    <p:sldId id="408" r:id="rId83"/>
    <p:sldId id="409" r:id="rId84"/>
    <p:sldId id="410" r:id="rId85"/>
    <p:sldId id="411" r:id="rId86"/>
    <p:sldId id="412" r:id="rId87"/>
    <p:sldId id="415" r:id="rId88"/>
    <p:sldId id="416" r:id="rId89"/>
    <p:sldId id="417" r:id="rId90"/>
    <p:sldId id="418" r:id="rId91"/>
    <p:sldId id="423" r:id="rId92"/>
    <p:sldId id="424" r:id="rId93"/>
    <p:sldId id="701" r:id="rId94"/>
    <p:sldId id="702" r:id="rId95"/>
    <p:sldId id="669" r:id="rId96"/>
    <p:sldId id="670" r:id="rId97"/>
    <p:sldId id="588" r:id="rId98"/>
    <p:sldId id="741" r:id="rId99"/>
    <p:sldId id="590" r:id="rId100"/>
    <p:sldId id="743" r:id="rId101"/>
    <p:sldId id="742" r:id="rId102"/>
    <p:sldId id="591" r:id="rId103"/>
    <p:sldId id="745" r:id="rId104"/>
    <p:sldId id="746" r:id="rId105"/>
    <p:sldId id="744" r:id="rId106"/>
    <p:sldId id="592" r:id="rId107"/>
    <p:sldId id="730" r:id="rId108"/>
    <p:sldId id="731" r:id="rId109"/>
    <p:sldId id="732" r:id="rId110"/>
    <p:sldId id="596" r:id="rId111"/>
    <p:sldId id="597" r:id="rId112"/>
    <p:sldId id="598" r:id="rId113"/>
    <p:sldId id="599" r:id="rId114"/>
    <p:sldId id="600" r:id="rId115"/>
    <p:sldId id="601" r:id="rId116"/>
    <p:sldId id="703" r:id="rId117"/>
    <p:sldId id="602" r:id="rId118"/>
    <p:sldId id="603" r:id="rId119"/>
    <p:sldId id="604" r:id="rId120"/>
    <p:sldId id="605" r:id="rId121"/>
    <p:sldId id="606" r:id="rId122"/>
    <p:sldId id="733" r:id="rId123"/>
    <p:sldId id="734" r:id="rId124"/>
    <p:sldId id="735" r:id="rId125"/>
    <p:sldId id="736" r:id="rId126"/>
    <p:sldId id="737" r:id="rId127"/>
    <p:sldId id="738" r:id="rId128"/>
    <p:sldId id="739" r:id="rId129"/>
    <p:sldId id="610" r:id="rId130"/>
    <p:sldId id="611" r:id="rId131"/>
    <p:sldId id="612" r:id="rId132"/>
    <p:sldId id="613" r:id="rId133"/>
    <p:sldId id="614" r:id="rId134"/>
    <p:sldId id="615" r:id="rId135"/>
    <p:sldId id="616" r:id="rId136"/>
    <p:sldId id="617" r:id="rId137"/>
    <p:sldId id="618" r:id="rId138"/>
    <p:sldId id="2213" r:id="rId139"/>
    <p:sldId id="1247" r:id="rId140"/>
    <p:sldId id="2287" r:id="rId141"/>
    <p:sldId id="2214" r:id="rId142"/>
    <p:sldId id="2218" r:id="rId143"/>
    <p:sldId id="2219" r:id="rId144"/>
    <p:sldId id="2220" r:id="rId145"/>
    <p:sldId id="2150" r:id="rId146"/>
    <p:sldId id="2216" r:id="rId147"/>
    <p:sldId id="2221" r:id="rId148"/>
    <p:sldId id="2222" r:id="rId149"/>
    <p:sldId id="2255" r:id="rId150"/>
    <p:sldId id="2223" r:id="rId151"/>
    <p:sldId id="2224" r:id="rId152"/>
    <p:sldId id="970" r:id="rId153"/>
    <p:sldId id="1260" r:id="rId154"/>
    <p:sldId id="2164" r:id="rId155"/>
    <p:sldId id="2165" r:id="rId156"/>
    <p:sldId id="2166" r:id="rId157"/>
    <p:sldId id="2167" r:id="rId158"/>
    <p:sldId id="2168" r:id="rId159"/>
    <p:sldId id="2169" r:id="rId160"/>
    <p:sldId id="2225" r:id="rId161"/>
    <p:sldId id="955" r:id="rId162"/>
    <p:sldId id="1261" r:id="rId163"/>
    <p:sldId id="2226" r:id="rId164"/>
    <p:sldId id="2227" r:id="rId165"/>
    <p:sldId id="2228" r:id="rId166"/>
    <p:sldId id="2229" r:id="rId167"/>
    <p:sldId id="2230" r:id="rId168"/>
    <p:sldId id="2231" r:id="rId169"/>
    <p:sldId id="2170" r:id="rId170"/>
    <p:sldId id="2171" r:id="rId171"/>
    <p:sldId id="1874" r:id="rId172"/>
    <p:sldId id="1875" r:id="rId173"/>
    <p:sldId id="971" r:id="rId174"/>
    <p:sldId id="2232" r:id="rId175"/>
    <p:sldId id="2233" r:id="rId176"/>
    <p:sldId id="2234" r:id="rId177"/>
    <p:sldId id="2235" r:id="rId178"/>
    <p:sldId id="2236" r:id="rId179"/>
    <p:sldId id="2237" r:id="rId180"/>
    <p:sldId id="2238" r:id="rId181"/>
    <p:sldId id="975" r:id="rId182"/>
    <p:sldId id="2239" r:id="rId183"/>
    <p:sldId id="2241" r:id="rId184"/>
    <p:sldId id="2242" r:id="rId185"/>
    <p:sldId id="2243" r:id="rId186"/>
    <p:sldId id="2244" r:id="rId187"/>
    <p:sldId id="2240" r:id="rId188"/>
    <p:sldId id="2245" r:id="rId189"/>
    <p:sldId id="2246" r:id="rId190"/>
    <p:sldId id="2247" r:id="rId191"/>
    <p:sldId id="2113" r:id="rId192"/>
    <p:sldId id="2160" r:id="rId193"/>
    <p:sldId id="2161" r:id="rId194"/>
    <p:sldId id="2162" r:id="rId195"/>
    <p:sldId id="2163" r:id="rId196"/>
    <p:sldId id="2159" r:id="rId197"/>
    <p:sldId id="2248" r:id="rId198"/>
    <p:sldId id="2249" r:id="rId199"/>
    <p:sldId id="2250" r:id="rId200"/>
    <p:sldId id="2251" r:id="rId201"/>
    <p:sldId id="2252" r:id="rId202"/>
    <p:sldId id="2253" r:id="rId203"/>
    <p:sldId id="2114" r:id="rId204"/>
    <p:sldId id="2254" r:id="rId205"/>
    <p:sldId id="2116" r:id="rId206"/>
    <p:sldId id="1879" r:id="rId207"/>
    <p:sldId id="977" r:id="rId208"/>
    <p:sldId id="1040" r:id="rId209"/>
    <p:sldId id="1041" r:id="rId210"/>
    <p:sldId id="2288" r:id="rId211"/>
    <p:sldId id="2289" r:id="rId2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67185"/>
  </p:normalViewPr>
  <p:slideViewPr>
    <p:cSldViewPr snapToGrid="0" showGuides="1">
      <p:cViewPr varScale="1">
        <p:scale>
          <a:sx n="72" d="100"/>
          <a:sy n="72" d="100"/>
        </p:scale>
        <p:origin x="2016" y="200"/>
      </p:cViewPr>
      <p:guideLst>
        <p:guide orient="horz" pos="6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handoutMaster" Target="handoutMasters/handout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2020/8/18</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2020/8/18</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6%9C%80%E7%9F%AD%E8%B7%AF%E5%BE%84"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baike.baidu.com/item/%E7%90%86%E6%9F%A5%E5%BE%B7%C2%B7%E8%B4%9D%E5%B0%94%E6%9B%BC" TargetMode="External"/><Relationship Id="rId4" Type="http://schemas.openxmlformats.org/officeDocument/2006/relationships/hyperlink" Target="https://baike.baidu.com/item/%E7%AE%97%E6%B3%95"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baike.baidu.com/item/%E5%B7%AE%E9%94%99/12623215" TargetMode="External"/><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8%8D%B7%E5%85%B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baike.baidu.com/item/%E5%9B%BE%E7%81%B5%E5%A5%96/324645"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8%8D%B7%E5%85%B0"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baike.baidu.com/item/%E5%9B%BE%E7%81%B5%E5%A5%96/324645"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8599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7053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单源</a:t>
            </a:r>
            <a:r>
              <a:rPr lang="zh-CN" altLang="en-US" sz="1200" b="0" i="0" u="none" strike="noStrike" kern="1200" dirty="0">
                <a:solidFill>
                  <a:schemeClr val="tx1"/>
                </a:solidFill>
                <a:effectLst/>
                <a:latin typeface="+mn-lt"/>
                <a:ea typeface="+mn-ea"/>
                <a:cs typeface="+mn-cs"/>
                <a:hlinkClick r:id="rId3"/>
              </a:rPr>
              <a:t>最短路径</a:t>
            </a:r>
            <a:r>
              <a:rPr lang="zh-CN" altLang="en-US" sz="1200" b="0" i="0" u="none" strike="noStrike" kern="1200" dirty="0">
                <a:solidFill>
                  <a:schemeClr val="tx1"/>
                </a:solidFill>
                <a:effectLst/>
                <a:latin typeface="+mn-lt"/>
                <a:ea typeface="+mn-ea"/>
                <a:cs typeface="+mn-cs"/>
              </a:rPr>
              <a:t>问题的一种</a:t>
            </a:r>
            <a:r>
              <a:rPr lang="zh-CN" altLang="en-US" sz="1200" b="0" i="0" u="none" strike="noStrike" kern="1200" dirty="0">
                <a:solidFill>
                  <a:schemeClr val="tx1"/>
                </a:solidFill>
                <a:effectLst/>
                <a:latin typeface="+mn-lt"/>
                <a:ea typeface="+mn-ea"/>
                <a:cs typeface="+mn-cs"/>
                <a:hlinkClick r:id="rId4"/>
              </a:rPr>
              <a:t>算法</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由</a:t>
            </a:r>
            <a:r>
              <a:rPr lang="zh-CN" altLang="en-US" sz="1200" b="0" i="0" u="none" strike="noStrike" kern="1200" dirty="0">
                <a:solidFill>
                  <a:schemeClr val="tx1"/>
                </a:solidFill>
                <a:effectLst/>
                <a:latin typeface="+mn-lt"/>
                <a:ea typeface="+mn-ea"/>
                <a:cs typeface="+mn-cs"/>
                <a:hlinkClick r:id="rId5"/>
              </a:rPr>
              <a:t>理查德</a:t>
            </a:r>
            <a:r>
              <a:rPr lang="en-US" altLang="zh-CN" sz="1200" b="0" i="0" u="none" strike="noStrike" kern="1200" dirty="0">
                <a:solidFill>
                  <a:schemeClr val="tx1"/>
                </a:solidFill>
                <a:effectLst/>
                <a:latin typeface="+mn-lt"/>
                <a:ea typeface="+mn-ea"/>
                <a:cs typeface="+mn-cs"/>
                <a:hlinkClick r:id="rId5"/>
              </a:rPr>
              <a:t>·</a:t>
            </a:r>
            <a:r>
              <a:rPr lang="zh-CN" altLang="en-US" sz="1200" b="0" i="0" u="none" strike="noStrike" kern="1200" dirty="0">
                <a:solidFill>
                  <a:schemeClr val="tx1"/>
                </a:solidFill>
                <a:effectLst/>
                <a:latin typeface="+mn-lt"/>
                <a:ea typeface="+mn-ea"/>
                <a:cs typeface="+mn-cs"/>
                <a:hlinkClick r:id="rId5"/>
              </a:rPr>
              <a:t>贝尔曼</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Richard Bellman</a:t>
            </a:r>
            <a:r>
              <a:rPr lang="zh-CN" altLang="en-US" sz="1200" b="0" i="0" u="none" strike="noStrike" kern="1200" dirty="0">
                <a:solidFill>
                  <a:schemeClr val="tx1"/>
                </a:solidFill>
                <a:effectLst/>
                <a:latin typeface="+mn-lt"/>
                <a:ea typeface="+mn-ea"/>
                <a:cs typeface="+mn-cs"/>
              </a:rPr>
              <a:t>） 和 莱斯特</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福特 创立的。</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10771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704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586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2244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527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05078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2387918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1017429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2657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a:t>
            </a:r>
            <a:r>
              <a:rPr lang="en-US" altLang="zh-CN" dirty="0"/>
              <a:t>LS</a:t>
            </a:r>
            <a:r>
              <a:rPr lang="zh-CN" altLang="en-US" dirty="0"/>
              <a:t>和</a:t>
            </a:r>
            <a:r>
              <a:rPr lang="en-US" altLang="zh-CN" dirty="0"/>
              <a:t>DV</a:t>
            </a:r>
            <a:r>
              <a:rPr lang="zh-CN" altLang="en-US" dirty="0"/>
              <a:t>用在大规模网络中，因为网络设备数量庞大。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无论是</a:t>
            </a:r>
            <a:r>
              <a:rPr lang="en-US" altLang="zh-CN" dirty="0"/>
              <a:t>LS</a:t>
            </a:r>
            <a:r>
              <a:rPr lang="zh-CN" altLang="en-US" dirty="0"/>
              <a:t>的分组的广播，还是</a:t>
            </a:r>
            <a:r>
              <a:rPr lang="en-US" altLang="zh-CN" dirty="0"/>
              <a:t>DV</a:t>
            </a:r>
            <a:r>
              <a:rPr lang="zh-CN" altLang="en-US" dirty="0"/>
              <a:t>的距离向量的交换，都会极大的消耗网络的带宽与时间。</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860802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a:t>
            </a:r>
            <a:r>
              <a:rPr lang="en-US" altLang="zh-CN" dirty="0"/>
              <a:t>LS</a:t>
            </a:r>
            <a:r>
              <a:rPr lang="zh-CN" altLang="en-US" dirty="0"/>
              <a:t>和</a:t>
            </a:r>
            <a:r>
              <a:rPr lang="en-US" altLang="zh-CN" dirty="0"/>
              <a:t>DV</a:t>
            </a:r>
            <a:r>
              <a:rPr lang="zh-CN" altLang="en-US" dirty="0"/>
              <a:t>用在大规模网络中，因为网络设备数量庞大。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无论是</a:t>
            </a:r>
            <a:r>
              <a:rPr lang="en-US" altLang="zh-CN" dirty="0"/>
              <a:t>LS</a:t>
            </a:r>
            <a:r>
              <a:rPr lang="zh-CN" altLang="en-US" dirty="0"/>
              <a:t>的分组的广播，还是</a:t>
            </a:r>
            <a:r>
              <a:rPr lang="en-US" altLang="zh-CN" dirty="0"/>
              <a:t>DV</a:t>
            </a:r>
            <a:r>
              <a:rPr lang="zh-CN" altLang="en-US" dirty="0"/>
              <a:t>的距离向量的交换，都会极大的消耗网络的带宽与时间。</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1070404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a:t>
            </a:r>
            <a:r>
              <a:rPr lang="en-US" altLang="zh-CN" dirty="0"/>
              <a:t>LS</a:t>
            </a:r>
            <a:r>
              <a:rPr lang="zh-CN" altLang="en-US" dirty="0"/>
              <a:t>和</a:t>
            </a:r>
            <a:r>
              <a:rPr lang="en-US" altLang="zh-CN" dirty="0"/>
              <a:t>DV</a:t>
            </a:r>
            <a:r>
              <a:rPr lang="zh-CN" altLang="en-US" dirty="0"/>
              <a:t>用在大规模网络中，因为网络设备数量庞大。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无论是</a:t>
            </a:r>
            <a:r>
              <a:rPr lang="en-US" altLang="zh-CN" dirty="0"/>
              <a:t>LS</a:t>
            </a:r>
            <a:r>
              <a:rPr lang="zh-CN" altLang="en-US" dirty="0"/>
              <a:t>的分组的广播，还是</a:t>
            </a:r>
            <a:r>
              <a:rPr lang="en-US" altLang="zh-CN" dirty="0"/>
              <a:t>DV</a:t>
            </a:r>
            <a:r>
              <a:rPr lang="zh-CN" altLang="en-US" dirty="0"/>
              <a:t>的距离向量的交换，都会极大的消耗网络的带宽与时间。</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163409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但是</a:t>
            </a:r>
            <a:r>
              <a:rPr lang="en-US" altLang="zh-CN" dirty="0"/>
              <a:t>LS</a:t>
            </a:r>
            <a:r>
              <a:rPr lang="zh-CN" altLang="en-US" dirty="0"/>
              <a:t>和</a:t>
            </a:r>
            <a:r>
              <a:rPr lang="en-US" altLang="zh-CN" dirty="0"/>
              <a:t>DV</a:t>
            </a:r>
            <a:r>
              <a:rPr lang="zh-CN" altLang="en-US" dirty="0"/>
              <a:t>用在大规模网络中，因为网络设备数量庞大。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无论是</a:t>
            </a:r>
            <a:r>
              <a:rPr lang="en-US" altLang="zh-CN" dirty="0"/>
              <a:t>LS</a:t>
            </a:r>
            <a:r>
              <a:rPr lang="zh-CN" altLang="en-US" dirty="0"/>
              <a:t>的分组的广播，还是</a:t>
            </a:r>
            <a:r>
              <a:rPr lang="en-US" altLang="zh-CN" dirty="0"/>
              <a:t>DV</a:t>
            </a:r>
            <a:r>
              <a:rPr lang="zh-CN" altLang="en-US" dirty="0"/>
              <a:t>的距离向量的交换，都会极大的消耗网络的带宽与时间。</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1765335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46</a:t>
            </a:fld>
            <a:endParaRPr lang="zh-CN" altLang="en-US"/>
          </a:p>
        </p:txBody>
      </p:sp>
    </p:spTree>
    <p:extLst>
      <p:ext uri="{BB962C8B-B14F-4D97-AF65-F5344CB8AC3E}">
        <p14:creationId xmlns:p14="http://schemas.microsoft.com/office/powerpoint/2010/main" val="16224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1534100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1330566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34758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展示的是简单</a:t>
            </a:r>
            <a:r>
              <a:rPr lang="en-US" altLang="zh-CN"/>
              <a:t>RIP</a:t>
            </a:r>
            <a:r>
              <a:rPr lang="zh-CN" altLang="en-US"/>
              <a:t>自治系统。</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安全：</a:t>
            </a:r>
            <a:r>
              <a:rPr lang="en-US" altLang="zh-CN"/>
              <a:t>OSPF</a:t>
            </a:r>
            <a:r>
              <a:rPr lang="zh-CN" altLang="en-US"/>
              <a:t>报文，经过认证。</a:t>
            </a:r>
          </a:p>
          <a:p>
            <a:r>
              <a:rPr lang="zh-CN" altLang="en-US"/>
              <a:t>允许使用</a:t>
            </a:r>
            <a:r>
              <a:rPr lang="zh-CN" altLang="en-US" dirty="0">
                <a:solidFill>
                  <a:schemeClr val="dk1"/>
                </a:solidFill>
                <a:latin typeface="手札体-简粗体" panose="03000700000000000000" pitchFamily="66" charset="-122"/>
                <a:ea typeface="手札体-简粗体" panose="03000700000000000000" pitchFamily="66" charset="-122"/>
                <a:sym typeface="+mn-ea"/>
              </a:rPr>
              <a:t>多条相同费用路径，这样防止在具有多条从源到目的的费用相同的路径时，所有流量都发往其中一条路径。</a:t>
            </a:r>
          </a:p>
          <a:p>
            <a:r>
              <a:rPr lang="zh-CN" altLang="en-US" dirty="0">
                <a:solidFill>
                  <a:schemeClr val="dk1"/>
                </a:solidFill>
                <a:latin typeface="手札体-简粗体" panose="03000700000000000000" pitchFamily="66" charset="-122"/>
                <a:ea typeface="手札体-简粗体" panose="03000700000000000000" pitchFamily="66" charset="-122"/>
                <a:sym typeface="+mn-ea"/>
              </a:rPr>
              <a:t>区别费用：如果你是紧急数据，我就多收点钱。你可以先走</a:t>
            </a:r>
          </a:p>
          <a:p>
            <a:r>
              <a:rPr lang="zh-CN" altLang="en-US" dirty="0">
                <a:solidFill>
                  <a:schemeClr val="dk1"/>
                </a:solidFill>
                <a:latin typeface="手札体-简粗体" panose="03000700000000000000" pitchFamily="66" charset="-122"/>
                <a:ea typeface="手札体-简粗体" panose="03000700000000000000" pitchFamily="66" charset="-122"/>
                <a:sym typeface="+mn-ea"/>
              </a:rPr>
              <a:t>单播路由和多播路由</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61170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a:t>
            </a:r>
            <a:r>
              <a:rPr lang="zh-CN" altLang="en-US" dirty="0"/>
              <a:t>、安全：</a:t>
            </a:r>
            <a:r>
              <a:rPr lang="en-US" altLang="zh-CN" dirty="0"/>
              <a:t>OSPF</a:t>
            </a:r>
            <a:r>
              <a:rPr lang="zh-CN" altLang="en-US" dirty="0"/>
              <a:t>报文，经过认证。可以防止恶意侵入者将不正确的信息注入道路由器转发表中。</a:t>
            </a:r>
          </a:p>
          <a:p>
            <a:r>
              <a:rPr lang="en-US" altLang="zh-CN" dirty="0"/>
              <a:t>2</a:t>
            </a:r>
            <a:r>
              <a:rPr lang="zh-CN" altLang="en-US" dirty="0"/>
              <a:t>、允许使用</a:t>
            </a:r>
            <a:r>
              <a:rPr lang="zh-CN" altLang="en-US" dirty="0">
                <a:solidFill>
                  <a:schemeClr val="dk1"/>
                </a:solidFill>
                <a:latin typeface="手札体-简粗体" panose="03000700000000000000" pitchFamily="66" charset="-122"/>
                <a:ea typeface="手札体-简粗体" panose="03000700000000000000" pitchFamily="66" charset="-122"/>
                <a:sym typeface="+mn-ea"/>
              </a:rPr>
              <a:t>多条相同费用路径，这样防止在具有多条从源到目的的费用相同的路径时，所有流量都发往其中一条路径。</a:t>
            </a:r>
          </a:p>
          <a:p>
            <a:r>
              <a:rPr lang="en-US" altLang="zh-CN" dirty="0">
                <a:solidFill>
                  <a:schemeClr val="dk1"/>
                </a:solidFill>
                <a:latin typeface="手札体-简粗体" panose="03000700000000000000" pitchFamily="66" charset="-122"/>
                <a:ea typeface="手札体-简粗体" panose="03000700000000000000" pitchFamily="66" charset="-122"/>
                <a:sym typeface="+mn-ea"/>
              </a:rPr>
              <a:t>3</a:t>
            </a:r>
            <a:r>
              <a:rPr lang="zh-CN" altLang="en-US" dirty="0">
                <a:solidFill>
                  <a:schemeClr val="dk1"/>
                </a:solidFill>
                <a:latin typeface="手札体-简粗体" panose="03000700000000000000" pitchFamily="66" charset="-122"/>
                <a:ea typeface="手札体-简粗体" panose="03000700000000000000" pitchFamily="66" charset="-122"/>
                <a:sym typeface="+mn-ea"/>
              </a:rPr>
              <a:t>、区别费用：如果你是紧急数据，我就多收点钱。你可以先走</a:t>
            </a:r>
          </a:p>
          <a:p>
            <a:r>
              <a:rPr lang="en-US" altLang="zh-CN" dirty="0">
                <a:solidFill>
                  <a:schemeClr val="dk1"/>
                </a:solidFill>
                <a:latin typeface="手札体-简粗体" panose="03000700000000000000" pitchFamily="66" charset="-122"/>
                <a:ea typeface="手札体-简粗体" panose="03000700000000000000" pitchFamily="66" charset="-122"/>
                <a:sym typeface="+mn-ea"/>
              </a:rPr>
              <a:t>4</a:t>
            </a:r>
            <a:r>
              <a:rPr lang="zh-CN" altLang="en-US" dirty="0">
                <a:solidFill>
                  <a:schemeClr val="dk1"/>
                </a:solidFill>
                <a:latin typeface="手札体-简粗体" panose="03000700000000000000" pitchFamily="66" charset="-122"/>
                <a:ea typeface="手札体-简粗体" panose="03000700000000000000" pitchFamily="66" charset="-122"/>
                <a:sym typeface="+mn-ea"/>
              </a:rPr>
              <a:t>、单播路由和多播路由：</a:t>
            </a:r>
            <a:endParaRPr lang="en-US" altLang="zh-CN" dirty="0">
              <a:solidFill>
                <a:schemeClr val="dk1"/>
              </a:solidFill>
              <a:latin typeface="手札体-简粗体" panose="03000700000000000000" pitchFamily="66" charset="-122"/>
              <a:ea typeface="手札体-简粗体" panose="03000700000000000000" pitchFamily="66" charset="-122"/>
              <a:sym typeface="+mn-ea"/>
            </a:endParaRPr>
          </a:p>
          <a:p>
            <a:r>
              <a:rPr lang="zh-CN" altLang="en-US" dirty="0">
                <a:solidFill>
                  <a:schemeClr val="dk1"/>
                </a:solidFill>
                <a:latin typeface="手札体-简粗体" panose="03000700000000000000" pitchFamily="66" charset="-122"/>
                <a:ea typeface="手札体-简粗体" panose="03000700000000000000" pitchFamily="66" charset="-122"/>
                <a:sym typeface="+mn-ea"/>
              </a:rPr>
              <a:t>单播：只有一个源点网络和一个终点网络。源点网络和终点网络的关系是一对一的。数据报途径的每一个路由器都要将这个分组仅从一个接口转发出去。在单播通信中，路由器仅从它的一个接口转发收到的分组</a:t>
            </a:r>
            <a:endParaRPr lang="en-US" altLang="zh-CN" dirty="0">
              <a:solidFill>
                <a:schemeClr val="dk1"/>
              </a:solidFill>
              <a:latin typeface="手札体-简粗体" panose="03000700000000000000" pitchFamily="66" charset="-122"/>
              <a:ea typeface="手札体-简粗体" panose="03000700000000000000" pitchFamily="66" charset="-122"/>
              <a:sym typeface="+mn-ea"/>
            </a:endParaRPr>
          </a:p>
          <a:p>
            <a:r>
              <a:rPr lang="zh-CN" altLang="en-US" dirty="0">
                <a:solidFill>
                  <a:schemeClr val="dk1"/>
                </a:solidFill>
                <a:latin typeface="手札体-简粗体" panose="03000700000000000000" pitchFamily="66" charset="-122"/>
                <a:ea typeface="手札体-简粗体" panose="03000700000000000000" pitchFamily="66" charset="-122"/>
                <a:sym typeface="+mn-ea"/>
              </a:rPr>
              <a:t>多播：在多播通信中，有一个源点和一组终点，这是一对多的关系。在这种类型通信中，源地址是一个单播地址，而目的地址则是一个组地址，在这个组中包含了一个或多个目的网络，且在这些目的网络中至少含有一个有兴趣接收该多播数据报的组成员。在多播通信中，路由器可以通过它的多个接口转发收到的分组</a:t>
            </a:r>
          </a:p>
        </p:txBody>
      </p:sp>
    </p:spTree>
    <p:extLst>
      <p:ext uri="{BB962C8B-B14F-4D97-AF65-F5344CB8AC3E}">
        <p14:creationId xmlns:p14="http://schemas.microsoft.com/office/powerpoint/2010/main" val="947708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olidFill>
                  <a:schemeClr val="dk1"/>
                </a:solidFill>
                <a:latin typeface="手札体-简粗体" panose="03000700000000000000" pitchFamily="66" charset="-122"/>
                <a:ea typeface="手札体-简粗体" panose="03000700000000000000" pitchFamily="66" charset="-122"/>
                <a:sym typeface="+mn-ea"/>
              </a:rPr>
              <a:t>A</a:t>
            </a:r>
            <a:r>
              <a:rPr lang="zh-CN" altLang="en-US" dirty="0">
                <a:solidFill>
                  <a:schemeClr val="dk1"/>
                </a:solidFill>
                <a:latin typeface="手札体-简粗体" panose="03000700000000000000" pitchFamily="66" charset="-122"/>
                <a:ea typeface="手札体-简粗体" panose="03000700000000000000" pitchFamily="66" charset="-122"/>
                <a:sym typeface="+mn-ea"/>
              </a:rPr>
              <a:t>：</a:t>
            </a:r>
            <a:r>
              <a:rPr lang="en-US" altLang="zh-CN" dirty="0">
                <a:solidFill>
                  <a:schemeClr val="dk1"/>
                </a:solidFill>
                <a:latin typeface="手札体-简粗体" panose="03000700000000000000" pitchFamily="66" charset="-122"/>
                <a:ea typeface="手札体-简粗体" panose="03000700000000000000" pitchFamily="66" charset="-122"/>
                <a:sym typeface="+mn-ea"/>
              </a:rPr>
              <a:t>As</a:t>
            </a:r>
            <a:r>
              <a:rPr lang="zh-CN" altLang="en-US" dirty="0">
                <a:solidFill>
                  <a:schemeClr val="dk1"/>
                </a:solidFill>
                <a:latin typeface="手札体-简粗体" panose="03000700000000000000" pitchFamily="66" charset="-122"/>
                <a:ea typeface="手札体-简粗体" panose="03000700000000000000" pitchFamily="66" charset="-122"/>
                <a:sym typeface="+mn-ea"/>
              </a:rPr>
              <a:t>边界路由器：负责连接其他</a:t>
            </a:r>
            <a:r>
              <a:rPr lang="en-US" altLang="zh-CN" dirty="0">
                <a:solidFill>
                  <a:schemeClr val="dk1"/>
                </a:solidFill>
                <a:latin typeface="手札体-简粗体" panose="03000700000000000000" pitchFamily="66" charset="-122"/>
                <a:ea typeface="手札体-简粗体" panose="03000700000000000000" pitchFamily="66" charset="-122"/>
                <a:sym typeface="+mn-ea"/>
              </a:rPr>
              <a:t>AS</a:t>
            </a:r>
            <a:r>
              <a:rPr lang="zh-CN" altLang="en-US" dirty="0">
                <a:solidFill>
                  <a:schemeClr val="dk1"/>
                </a:solidFill>
                <a:latin typeface="手札体-简粗体" panose="03000700000000000000" pitchFamily="66" charset="-122"/>
                <a:ea typeface="手札体-简粗体" panose="03000700000000000000" pitchFamily="66" charset="-122"/>
                <a:sym typeface="+mn-ea"/>
              </a:rPr>
              <a:t>。</a:t>
            </a:r>
            <a:endParaRPr lang="en-US" altLang="zh-CN" dirty="0">
              <a:solidFill>
                <a:schemeClr val="dk1"/>
              </a:solidFill>
              <a:latin typeface="手札体-简粗体" panose="03000700000000000000" pitchFamily="66" charset="-122"/>
              <a:ea typeface="手札体-简粗体" panose="03000700000000000000" pitchFamily="66" charset="-122"/>
              <a:sym typeface="+mn-ea"/>
            </a:endParaRPr>
          </a:p>
          <a:p>
            <a:r>
              <a:rPr lang="en-US" altLang="zh-CN" dirty="0">
                <a:solidFill>
                  <a:schemeClr val="dk1"/>
                </a:solidFill>
                <a:latin typeface="手札体-简粗体" panose="03000700000000000000" pitchFamily="66" charset="-122"/>
                <a:ea typeface="手札体-简粗体" panose="03000700000000000000" pitchFamily="66" charset="-122"/>
                <a:sym typeface="+mn-ea"/>
              </a:rPr>
              <a:t>B</a:t>
            </a:r>
            <a:r>
              <a:rPr lang="zh-CN" altLang="en-US" dirty="0">
                <a:solidFill>
                  <a:schemeClr val="dk1"/>
                </a:solidFill>
                <a:latin typeface="手札体-简粗体" panose="03000700000000000000" pitchFamily="66" charset="-122"/>
                <a:ea typeface="手札体-简粗体" panose="03000700000000000000" pitchFamily="66" charset="-122"/>
                <a:sym typeface="+mn-ea"/>
              </a:rPr>
              <a:t>：主干路由器：在主干区运行</a:t>
            </a:r>
            <a:r>
              <a:rPr lang="en-US" altLang="zh-CN" dirty="0">
                <a:solidFill>
                  <a:schemeClr val="dk1"/>
                </a:solidFill>
                <a:latin typeface="手札体-简粗体" panose="03000700000000000000" pitchFamily="66" charset="-122"/>
                <a:ea typeface="手札体-简粗体" panose="03000700000000000000" pitchFamily="66" charset="-122"/>
                <a:sym typeface="+mn-ea"/>
              </a:rPr>
              <a:t>OSPF</a:t>
            </a:r>
            <a:r>
              <a:rPr lang="zh-CN" altLang="en-US" dirty="0">
                <a:solidFill>
                  <a:schemeClr val="dk1"/>
                </a:solidFill>
                <a:latin typeface="手札体-简粗体" panose="03000700000000000000" pitchFamily="66" charset="-122"/>
                <a:ea typeface="手札体-简粗体" panose="03000700000000000000" pitchFamily="66" charset="-122"/>
                <a:sym typeface="+mn-ea"/>
              </a:rPr>
              <a:t>路由算法的路由器。</a:t>
            </a:r>
            <a:endParaRPr lang="en-US" altLang="zh-CN" dirty="0">
              <a:solidFill>
                <a:schemeClr val="dk1"/>
              </a:solidFill>
              <a:latin typeface="手札体-简粗体" panose="03000700000000000000" pitchFamily="66" charset="-122"/>
              <a:ea typeface="手札体-简粗体" panose="03000700000000000000" pitchFamily="66" charset="-122"/>
              <a:sym typeface="+mn-ea"/>
            </a:endParaRPr>
          </a:p>
          <a:p>
            <a:r>
              <a:rPr lang="en-US" altLang="zh-CN" dirty="0">
                <a:solidFill>
                  <a:schemeClr val="dk1"/>
                </a:solidFill>
                <a:latin typeface="手札体-简粗体" panose="03000700000000000000" pitchFamily="66" charset="-122"/>
                <a:ea typeface="手札体-简粗体" panose="03000700000000000000" pitchFamily="66" charset="-122"/>
                <a:sym typeface="+mn-ea"/>
              </a:rPr>
              <a:t>CDE</a:t>
            </a:r>
            <a:r>
              <a:rPr lang="zh-CN" altLang="en-US" dirty="0">
                <a:solidFill>
                  <a:schemeClr val="dk1"/>
                </a:solidFill>
                <a:latin typeface="手札体-简粗体" panose="03000700000000000000" pitchFamily="66" charset="-122"/>
                <a:ea typeface="手札体-简粗体" panose="03000700000000000000" pitchFamily="66" charset="-122"/>
                <a:sym typeface="+mn-ea"/>
              </a:rPr>
              <a:t>：区域边界路由器：主要负责为发送到区域之外的分组进行路由选择。</a:t>
            </a:r>
          </a:p>
        </p:txBody>
      </p:sp>
    </p:spTree>
    <p:extLst>
      <p:ext uri="{BB962C8B-B14F-4D97-AF65-F5344CB8AC3E}">
        <p14:creationId xmlns:p14="http://schemas.microsoft.com/office/powerpoint/2010/main" val="4645511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93</a:t>
            </a:fld>
            <a:endParaRPr lang="zh-CN" altLang="en-US"/>
          </a:p>
        </p:txBody>
      </p:sp>
    </p:spTree>
    <p:extLst>
      <p:ext uri="{BB962C8B-B14F-4D97-AF65-F5344CB8AC3E}">
        <p14:creationId xmlns:p14="http://schemas.microsoft.com/office/powerpoint/2010/main" val="1068738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94</a:t>
            </a:fld>
            <a:endParaRPr lang="zh-CN" altLang="en-US"/>
          </a:p>
        </p:txBody>
      </p:sp>
    </p:spTree>
    <p:extLst>
      <p:ext uri="{BB962C8B-B14F-4D97-AF65-F5344CB8AC3E}">
        <p14:creationId xmlns:p14="http://schemas.microsoft.com/office/powerpoint/2010/main" val="1806045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微软雅黑" panose="020B0503020204020204" charset="-122"/>
                <a:ea typeface="微软雅黑" panose="020B0503020204020204" charset="-122"/>
              </a:rPr>
              <a:t>链路的传输介质主要有双绞线、光纤。可以分为有线链路和无线链路。</a:t>
            </a: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97</a:t>
            </a:fld>
            <a:endParaRPr lang="zh-CN" altLang="en-US"/>
          </a:p>
        </p:txBody>
      </p:sp>
    </p:spTree>
    <p:extLst>
      <p:ext uri="{BB962C8B-B14F-4D97-AF65-F5344CB8AC3E}">
        <p14:creationId xmlns:p14="http://schemas.microsoft.com/office/powerpoint/2010/main" val="305038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latin typeface="微软雅黑" panose="020B0503020204020204" charset="-122"/>
                <a:ea typeface="微软雅黑" panose="020B0503020204020204" charset="-122"/>
              </a:rPr>
              <a:t>链路的传输介质主要有双绞线、光纤。可以分为有线链路和无线链路。</a:t>
            </a: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98</a:t>
            </a:fld>
            <a:endParaRPr lang="zh-CN" altLang="en-US"/>
          </a:p>
        </p:txBody>
      </p:sp>
    </p:spTree>
    <p:extLst>
      <p:ext uri="{BB962C8B-B14F-4D97-AF65-F5344CB8AC3E}">
        <p14:creationId xmlns:p14="http://schemas.microsoft.com/office/powerpoint/2010/main" val="3114640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101</a:t>
            </a:fld>
            <a:endParaRPr lang="zh-CN" altLang="en-US"/>
          </a:p>
        </p:txBody>
      </p:sp>
    </p:spTree>
    <p:extLst>
      <p:ext uri="{BB962C8B-B14F-4D97-AF65-F5344CB8AC3E}">
        <p14:creationId xmlns:p14="http://schemas.microsoft.com/office/powerpoint/2010/main" val="1083643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sym typeface="+mn-ea"/>
              </a:rPr>
              <a:t>数据链路层的将传输的数据封装成帧，称为</a:t>
            </a:r>
          </a:p>
        </p:txBody>
      </p:sp>
    </p:spTree>
    <p:extLst>
      <p:ext uri="{BB962C8B-B14F-4D97-AF65-F5344CB8AC3E}">
        <p14:creationId xmlns:p14="http://schemas.microsoft.com/office/powerpoint/2010/main" val="451805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sym typeface="+mn-ea"/>
              </a:rPr>
              <a:t>数据链路层的将传输的数据封装成帧，称为</a:t>
            </a:r>
          </a:p>
        </p:txBody>
      </p:sp>
    </p:spTree>
    <p:extLst>
      <p:ext uri="{BB962C8B-B14F-4D97-AF65-F5344CB8AC3E}">
        <p14:creationId xmlns:p14="http://schemas.microsoft.com/office/powerpoint/2010/main" val="1966233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sym typeface="+mn-ea"/>
              </a:rPr>
              <a:t>数据链路层的将传输的数据封装成帧，称为</a:t>
            </a:r>
          </a:p>
        </p:txBody>
      </p:sp>
    </p:spTree>
    <p:extLst>
      <p:ext uri="{BB962C8B-B14F-4D97-AF65-F5344CB8AC3E}">
        <p14:creationId xmlns:p14="http://schemas.microsoft.com/office/powerpoint/2010/main" val="1871522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15492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sym typeface="+mn-ea"/>
              </a:rPr>
              <a:t>数据链路层的将传输的数据封装成帧，称为</a:t>
            </a:r>
          </a:p>
        </p:txBody>
      </p:sp>
    </p:spTree>
    <p:extLst>
      <p:ext uri="{BB962C8B-B14F-4D97-AF65-F5344CB8AC3E}">
        <p14:creationId xmlns:p14="http://schemas.microsoft.com/office/powerpoint/2010/main" val="1770466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charset="-122"/>
                <a:ea typeface="微软雅黑" panose="020B0503020204020204" charset="-122"/>
                <a:cs typeface="微软雅黑" panose="020B0503020204020204" charset="-122"/>
              </a:rPr>
              <a:t>定界字符：区分帧头。帧尾。</a:t>
            </a:r>
            <a:endParaRPr lang="en-US" altLang="zh-CN" sz="1200" dirty="0">
              <a:latin typeface="微软雅黑" panose="020B0503020204020204" charset="-122"/>
              <a:ea typeface="微软雅黑" panose="020B0503020204020204" charset="-122"/>
              <a:cs typeface="微软雅黑" panose="020B0503020204020204" charset="-122"/>
            </a:endParaRPr>
          </a:p>
          <a:p>
            <a:r>
              <a:rPr lang="zh-CN" altLang="en-US" sz="1200" dirty="0">
                <a:latin typeface="微软雅黑" panose="020B0503020204020204" charset="-122"/>
                <a:ea typeface="微软雅黑" panose="020B0503020204020204" charset="-122"/>
                <a:cs typeface="微软雅黑" panose="020B0503020204020204" charset="-122"/>
              </a:rPr>
              <a:t>比特串：帧头的第一个字节：</a:t>
            </a:r>
            <a:r>
              <a:rPr lang="en-US" altLang="zh-CN" sz="1200" dirty="0">
                <a:latin typeface="微软雅黑" panose="020B0503020204020204" charset="-122"/>
                <a:ea typeface="微软雅黑" panose="020B0503020204020204" charset="-122"/>
                <a:cs typeface="微软雅黑" panose="020B0503020204020204" charset="-122"/>
              </a:rPr>
              <a:t>01111110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微软雅黑" panose="020B0503020204020204" charset="-122"/>
                <a:ea typeface="微软雅黑" panose="020B0503020204020204" charset="-122"/>
                <a:cs typeface="微软雅黑" panose="020B0503020204020204" charset="-122"/>
              </a:rPr>
              <a:t>        帧尾的最后一个字节：</a:t>
            </a:r>
            <a:r>
              <a:rPr lang="en-US" altLang="zh-CN" sz="1200" dirty="0">
                <a:latin typeface="微软雅黑" panose="020B0503020204020204" charset="-122"/>
                <a:ea typeface="微软雅黑" panose="020B0503020204020204" charset="-122"/>
                <a:cs typeface="微软雅黑" panose="020B0503020204020204" charset="-122"/>
              </a:rPr>
              <a:t>01111110</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106</a:t>
            </a:fld>
            <a:endParaRPr lang="zh-CN" altLang="en-US"/>
          </a:p>
        </p:txBody>
      </p:sp>
    </p:spTree>
    <p:extLst>
      <p:ext uri="{BB962C8B-B14F-4D97-AF65-F5344CB8AC3E}">
        <p14:creationId xmlns:p14="http://schemas.microsoft.com/office/powerpoint/2010/main" val="3261289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charset="-122"/>
                <a:ea typeface="微软雅黑" panose="020B0503020204020204" charset="-122"/>
                <a:cs typeface="微软雅黑" panose="020B0503020204020204" charset="-122"/>
              </a:rPr>
              <a:t>定界字符：区分帧头。帧尾。</a:t>
            </a:r>
            <a:endParaRPr lang="en-US" altLang="zh-CN" sz="1200" dirty="0">
              <a:latin typeface="微软雅黑" panose="020B0503020204020204" charset="-122"/>
              <a:ea typeface="微软雅黑" panose="020B0503020204020204" charset="-122"/>
              <a:cs typeface="微软雅黑" panose="020B0503020204020204" charset="-122"/>
            </a:endParaRPr>
          </a:p>
          <a:p>
            <a:r>
              <a:rPr lang="zh-CN" altLang="en-US" sz="1200" dirty="0">
                <a:latin typeface="微软雅黑" panose="020B0503020204020204" charset="-122"/>
                <a:ea typeface="微软雅黑" panose="020B0503020204020204" charset="-122"/>
                <a:cs typeface="微软雅黑" panose="020B0503020204020204" charset="-122"/>
              </a:rPr>
              <a:t>比特串：帧头的第一个字节：</a:t>
            </a:r>
            <a:r>
              <a:rPr lang="en-US" altLang="zh-CN" sz="1200" dirty="0">
                <a:latin typeface="微软雅黑" panose="020B0503020204020204" charset="-122"/>
                <a:ea typeface="微软雅黑" panose="020B0503020204020204" charset="-122"/>
                <a:cs typeface="微软雅黑" panose="020B0503020204020204" charset="-122"/>
              </a:rPr>
              <a:t>01111110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latin typeface="微软雅黑" panose="020B0503020204020204" charset="-122"/>
                <a:ea typeface="微软雅黑" panose="020B0503020204020204" charset="-122"/>
                <a:cs typeface="微软雅黑" panose="020B0503020204020204" charset="-122"/>
              </a:rPr>
              <a:t>        帧尾的最后一个字节：</a:t>
            </a:r>
            <a:r>
              <a:rPr lang="en-US" altLang="zh-CN" sz="1200" dirty="0">
                <a:latin typeface="微软雅黑" panose="020B0503020204020204" charset="-122"/>
                <a:ea typeface="微软雅黑" panose="020B0503020204020204" charset="-122"/>
                <a:cs typeface="微软雅黑" panose="020B0503020204020204" charset="-122"/>
              </a:rPr>
              <a:t>01111110</a:t>
            </a:r>
          </a:p>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107</a:t>
            </a:fld>
            <a:endParaRPr lang="zh-CN" altLang="en-US"/>
          </a:p>
        </p:txBody>
      </p:sp>
    </p:spTree>
    <p:extLst>
      <p:ext uri="{BB962C8B-B14F-4D97-AF65-F5344CB8AC3E}">
        <p14:creationId xmlns:p14="http://schemas.microsoft.com/office/powerpoint/2010/main" val="9578982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108</a:t>
            </a:fld>
            <a:endParaRPr lang="zh-CN" altLang="en-US"/>
          </a:p>
        </p:txBody>
      </p:sp>
    </p:spTree>
    <p:extLst>
      <p:ext uri="{BB962C8B-B14F-4D97-AF65-F5344CB8AC3E}">
        <p14:creationId xmlns:p14="http://schemas.microsoft.com/office/powerpoint/2010/main" val="1416380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109</a:t>
            </a:fld>
            <a:endParaRPr lang="zh-CN" altLang="en-US"/>
          </a:p>
        </p:txBody>
      </p:sp>
    </p:spTree>
    <p:extLst>
      <p:ext uri="{BB962C8B-B14F-4D97-AF65-F5344CB8AC3E}">
        <p14:creationId xmlns:p14="http://schemas.microsoft.com/office/powerpoint/2010/main" val="1799864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116</a:t>
            </a:fld>
            <a:endParaRPr lang="zh-CN" altLang="en-US"/>
          </a:p>
        </p:txBody>
      </p:sp>
    </p:spTree>
    <p:extLst>
      <p:ext uri="{BB962C8B-B14F-4D97-AF65-F5344CB8AC3E}">
        <p14:creationId xmlns:p14="http://schemas.microsoft.com/office/powerpoint/2010/main" val="491575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117</a:t>
            </a:fld>
            <a:endParaRPr lang="zh-CN" altLang="en-US"/>
          </a:p>
        </p:txBody>
      </p:sp>
    </p:spTree>
    <p:extLst>
      <p:ext uri="{BB962C8B-B14F-4D97-AF65-F5344CB8AC3E}">
        <p14:creationId xmlns:p14="http://schemas.microsoft.com/office/powerpoint/2010/main" val="1387678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随机噪声：</a:t>
            </a:r>
            <a:r>
              <a:rPr lang="zh-CN" altLang="en-US" sz="1200" b="0" i="0" u="none" strike="noStrike" kern="1200" dirty="0">
                <a:solidFill>
                  <a:schemeClr val="tx1"/>
                </a:solidFill>
                <a:effectLst/>
                <a:latin typeface="+mn-lt"/>
                <a:ea typeface="+mn-ea"/>
                <a:cs typeface="+mn-cs"/>
              </a:rPr>
              <a:t>一类是信道固有的、例如说信道的介质引起的。</a:t>
            </a:r>
            <a:endParaRPr lang="en-US" altLang="zh-CN" sz="1200" b="0" i="0" u="none" strike="noStrike" kern="1200" dirty="0">
              <a:solidFill>
                <a:schemeClr val="tx1"/>
              </a:solidFill>
              <a:effectLst/>
              <a:latin typeface="+mn-lt"/>
              <a:ea typeface="+mn-ea"/>
              <a:cs typeface="+mn-cs"/>
            </a:endParaRPr>
          </a:p>
          <a:p>
            <a:r>
              <a:rPr kumimoji="1" lang="zh-CN" altLang="en-US" sz="1200" b="0" i="0" u="none" strike="noStrike" kern="1200" dirty="0">
                <a:solidFill>
                  <a:schemeClr val="tx1"/>
                </a:solidFill>
                <a:effectLst/>
                <a:latin typeface="+mn-lt"/>
                <a:ea typeface="+mn-ea"/>
                <a:cs typeface="+mn-cs"/>
              </a:rPr>
              <a:t>冲击噪声：</a:t>
            </a:r>
            <a:r>
              <a:rPr lang="zh-CN" altLang="en-US" sz="1200" b="0" i="0" u="none" strike="noStrike" kern="1200" dirty="0">
                <a:solidFill>
                  <a:schemeClr val="tx1"/>
                </a:solidFill>
                <a:effectLst/>
                <a:latin typeface="+mn-lt"/>
                <a:ea typeface="+mn-ea"/>
                <a:cs typeface="+mn-cs"/>
              </a:rPr>
              <a:t>常由外界因素引起。例如：雷击，电机启停。是传输中的主要</a:t>
            </a:r>
            <a:r>
              <a:rPr lang="zh-CN" altLang="en-US" sz="1200" b="0" i="0" u="none" strike="noStrike" kern="1200" dirty="0">
                <a:solidFill>
                  <a:schemeClr val="tx1"/>
                </a:solidFill>
                <a:effectLst/>
                <a:latin typeface="+mn-lt"/>
                <a:ea typeface="+mn-ea"/>
                <a:cs typeface="+mn-cs"/>
                <a:hlinkClick r:id="rId3"/>
              </a:rPr>
              <a:t>差错</a:t>
            </a:r>
            <a:r>
              <a:rPr lang="zh-CN" altLang="en-US" sz="1200" b="0" i="0" u="none" strike="noStrike" kern="1200" dirty="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118</a:t>
            </a:fld>
            <a:endParaRPr lang="zh-CN" altLang="en-US"/>
          </a:p>
        </p:txBody>
      </p:sp>
    </p:spTree>
    <p:extLst>
      <p:ext uri="{BB962C8B-B14F-4D97-AF65-F5344CB8AC3E}">
        <p14:creationId xmlns:p14="http://schemas.microsoft.com/office/powerpoint/2010/main" val="11409887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138</a:t>
            </a:fld>
            <a:endParaRPr lang="zh-CN" altLang="en-US"/>
          </a:p>
        </p:txBody>
      </p:sp>
    </p:spTree>
    <p:extLst>
      <p:ext uri="{BB962C8B-B14F-4D97-AF65-F5344CB8AC3E}">
        <p14:creationId xmlns:p14="http://schemas.microsoft.com/office/powerpoint/2010/main" val="3010426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141</a:t>
            </a:fld>
            <a:endParaRPr lang="zh-CN" altLang="en-US"/>
          </a:p>
        </p:txBody>
      </p:sp>
    </p:spTree>
    <p:extLst>
      <p:ext uri="{BB962C8B-B14F-4D97-AF65-F5344CB8AC3E}">
        <p14:creationId xmlns:p14="http://schemas.microsoft.com/office/powerpoint/2010/main" val="365438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网络中的路由器抽象为图</a:t>
            </a:r>
            <a:r>
              <a:rPr lang="en-US" altLang="zh-CN"/>
              <a:t>G</a:t>
            </a:r>
            <a:r>
              <a:rPr lang="zh-CN" altLang="en-US"/>
              <a:t>的结点，连接两个路由器的网络链路抽象为</a:t>
            </a:r>
            <a:r>
              <a:rPr lang="en-US" altLang="zh-CN"/>
              <a:t>G</a:t>
            </a:r>
            <a:r>
              <a:rPr lang="zh-CN" altLang="en-US"/>
              <a:t>的边，网络链路的费用（比如带宽、时延等）抽象为</a:t>
            </a:r>
            <a:r>
              <a:rPr lang="en-US" altLang="zh-CN"/>
              <a:t>G</a:t>
            </a:r>
          </a:p>
        </p:txBody>
      </p:sp>
    </p:spTree>
    <p:extLst>
      <p:ext uri="{BB962C8B-B14F-4D97-AF65-F5344CB8AC3E}">
        <p14:creationId xmlns:p14="http://schemas.microsoft.com/office/powerpoint/2010/main" val="11995373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160</a:t>
            </a:fld>
            <a:endParaRPr lang="zh-CN" altLang="en-US"/>
          </a:p>
        </p:txBody>
      </p:sp>
    </p:spTree>
    <p:extLst>
      <p:ext uri="{BB962C8B-B14F-4D97-AF65-F5344CB8AC3E}">
        <p14:creationId xmlns:p14="http://schemas.microsoft.com/office/powerpoint/2010/main" val="24322463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检错率只有</a:t>
            </a:r>
            <a:r>
              <a:rPr kumimoji="1" lang="en-US" altLang="zh-CN" dirty="0"/>
              <a:t>50%</a:t>
            </a:r>
            <a:endParaRPr kumimoji="1" lang="zh-CN" altLang="en-US" dirty="0"/>
          </a:p>
        </p:txBody>
      </p:sp>
      <p:sp>
        <p:nvSpPr>
          <p:cNvPr id="4" name="幻灯片编号占位符 3"/>
          <p:cNvSpPr>
            <a:spLocks noGrp="1"/>
          </p:cNvSpPr>
          <p:nvPr>
            <p:ph type="sldNum" sz="quarter" idx="10"/>
          </p:nvPr>
        </p:nvSpPr>
        <p:spPr/>
        <p:txBody>
          <a:bodyPr/>
          <a:lstStyle/>
          <a:p>
            <a:fld id="{A6837353-30EB-4A48-80EB-173D804AEFBD}" type="slidenum">
              <a:rPr lang="zh-CN" altLang="en-US" smtClean="0"/>
              <a:t>168</a:t>
            </a:fld>
            <a:endParaRPr lang="zh-CN" altLang="en-US"/>
          </a:p>
        </p:txBody>
      </p:sp>
    </p:spTree>
    <p:extLst>
      <p:ext uri="{BB962C8B-B14F-4D97-AF65-F5344CB8AC3E}">
        <p14:creationId xmlns:p14="http://schemas.microsoft.com/office/powerpoint/2010/main" val="14209018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u="none" strike="noStrike" kern="1200" dirty="0" err="1">
                <a:solidFill>
                  <a:schemeClr val="tx1"/>
                </a:solidFill>
                <a:effectLst/>
                <a:latin typeface="+mn-lt"/>
                <a:ea typeface="+mn-ea"/>
                <a:cs typeface="+mn-cs"/>
              </a:rPr>
              <a:t>ccitt</a:t>
            </a:r>
            <a:r>
              <a:rPr lang="zh-CN" altLang="en-US" sz="1200" b="0" i="0" u="none" strike="noStrike" kern="1200" dirty="0">
                <a:solidFill>
                  <a:schemeClr val="tx1"/>
                </a:solidFill>
                <a:effectLst/>
                <a:latin typeface="+mn-lt"/>
                <a:ea typeface="+mn-ea"/>
                <a:cs typeface="+mn-cs"/>
              </a:rPr>
              <a:t>国际电报电话咨询委员会</a:t>
            </a:r>
            <a:endParaRPr lang="zh-CN" altLang="en-US" dirty="0"/>
          </a:p>
        </p:txBody>
      </p:sp>
    </p:spTree>
    <p:extLst>
      <p:ext uri="{BB962C8B-B14F-4D97-AF65-F5344CB8AC3E}">
        <p14:creationId xmlns:p14="http://schemas.microsoft.com/office/powerpoint/2010/main" val="328675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迪科斯彻</a:t>
            </a:r>
            <a:r>
              <a:rPr lang="en-US" altLang="zh-CN" sz="1200" b="0" i="0" u="none" strike="noStrike" kern="1200" dirty="0">
                <a:solidFill>
                  <a:schemeClr val="tx1"/>
                </a:solidFill>
                <a:effectLst/>
                <a:latin typeface="+mn-lt"/>
                <a:ea typeface="+mn-ea"/>
                <a:cs typeface="+mn-cs"/>
              </a:rPr>
              <a:t>Dijkstra</a:t>
            </a:r>
            <a:r>
              <a:rPr lang="zh-CN" altLang="en-US" sz="1200" b="0" i="0" u="none" strike="noStrike" kern="1200" dirty="0">
                <a:solidFill>
                  <a:schemeClr val="tx1"/>
                </a:solidFill>
                <a:effectLst/>
                <a:latin typeface="+mn-lt"/>
                <a:ea typeface="+mn-ea"/>
                <a:cs typeface="+mn-cs"/>
                <a:hlinkClick r:id="rId3"/>
              </a:rPr>
              <a:t>荷兰</a:t>
            </a:r>
            <a:r>
              <a:rPr lang="zh-CN" altLang="en-US" sz="1200" b="0" i="0" u="none" strike="noStrike" kern="1200" dirty="0">
                <a:solidFill>
                  <a:schemeClr val="tx1"/>
                </a:solidFill>
                <a:effectLst/>
                <a:latin typeface="+mn-lt"/>
                <a:ea typeface="+mn-ea"/>
                <a:cs typeface="+mn-cs"/>
              </a:rPr>
              <a:t>人。 计算机科学家。获得</a:t>
            </a:r>
            <a:r>
              <a:rPr lang="zh-CN" altLang="en-US" sz="1200" b="0" i="0" u="none" strike="noStrike" kern="1200" dirty="0">
                <a:solidFill>
                  <a:schemeClr val="tx1"/>
                </a:solidFill>
                <a:effectLst/>
                <a:latin typeface="+mn-lt"/>
                <a:ea typeface="+mn-ea"/>
                <a:cs typeface="+mn-cs"/>
                <a:hlinkClick r:id="rId4"/>
              </a:rPr>
              <a:t>图灵奖</a:t>
            </a:r>
            <a:r>
              <a:rPr lang="zh-CN" altLang="en-US" sz="1200" b="0" i="0" u="none" strike="noStrike" kern="1200" dirty="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84792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迪科斯彻</a:t>
            </a:r>
            <a:r>
              <a:rPr lang="en-US" altLang="zh-CN" sz="1200" b="0" i="0" u="none" strike="noStrike" kern="1200" dirty="0">
                <a:solidFill>
                  <a:schemeClr val="tx1"/>
                </a:solidFill>
                <a:effectLst/>
                <a:latin typeface="+mn-lt"/>
                <a:ea typeface="+mn-ea"/>
                <a:cs typeface="+mn-cs"/>
              </a:rPr>
              <a:t>Dijkstra</a:t>
            </a:r>
            <a:r>
              <a:rPr lang="zh-CN" altLang="en-US" sz="1200" b="0" i="0" u="none" strike="noStrike" kern="1200" dirty="0">
                <a:solidFill>
                  <a:schemeClr val="tx1"/>
                </a:solidFill>
                <a:effectLst/>
                <a:latin typeface="+mn-lt"/>
                <a:ea typeface="+mn-ea"/>
                <a:cs typeface="+mn-cs"/>
                <a:hlinkClick r:id="rId3"/>
              </a:rPr>
              <a:t>荷兰</a:t>
            </a:r>
            <a:r>
              <a:rPr lang="zh-CN" altLang="en-US" sz="1200" b="0" i="0" u="none" strike="noStrike" kern="1200" dirty="0">
                <a:solidFill>
                  <a:schemeClr val="tx1"/>
                </a:solidFill>
                <a:effectLst/>
                <a:latin typeface="+mn-lt"/>
                <a:ea typeface="+mn-ea"/>
                <a:cs typeface="+mn-cs"/>
              </a:rPr>
              <a:t>人。 计算机科学家。获得</a:t>
            </a:r>
            <a:r>
              <a:rPr lang="zh-CN" altLang="en-US" sz="1200" b="0" i="0" u="none" strike="noStrike" kern="1200" dirty="0">
                <a:solidFill>
                  <a:schemeClr val="tx1"/>
                </a:solidFill>
                <a:effectLst/>
                <a:latin typeface="+mn-lt"/>
                <a:ea typeface="+mn-ea"/>
                <a:cs typeface="+mn-cs"/>
                <a:hlinkClick r:id="rId4"/>
              </a:rPr>
              <a:t>图灵奖</a:t>
            </a:r>
            <a:r>
              <a:rPr lang="zh-CN" altLang="en-US" sz="1200" b="0" i="0" u="none" strike="noStrike" kern="1200" dirty="0">
                <a:solidFill>
                  <a:schemeClr val="tx1"/>
                </a:solidFill>
                <a:effectLst/>
                <a:latin typeface="+mn-lt"/>
                <a:ea typeface="+mn-ea"/>
                <a:cs typeface="+mn-cs"/>
              </a:rPr>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68353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18</a:t>
            </a:r>
            <a:r>
              <a:rPr kumimoji="1" lang="zh-CN" altLang="en-US" dirty="0"/>
              <a:t>年</a:t>
            </a:r>
            <a:r>
              <a:rPr kumimoji="1" lang="en-US" altLang="zh-CN" dirty="0"/>
              <a:t>10</a:t>
            </a:r>
            <a:r>
              <a:rPr kumimoji="1" lang="zh-CN" altLang="en-US" dirty="0"/>
              <a:t>月份</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49879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18</a:t>
            </a:r>
            <a:r>
              <a:rPr kumimoji="1" lang="zh-CN" altLang="en-US" dirty="0"/>
              <a:t>年</a:t>
            </a:r>
            <a:r>
              <a:rPr kumimoji="1" lang="en-US" altLang="zh-CN" dirty="0"/>
              <a:t>10</a:t>
            </a:r>
            <a:r>
              <a:rPr kumimoji="1" lang="zh-CN" altLang="en-US" dirty="0"/>
              <a:t>月份</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00905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2020/8/18</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8.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1.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10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9.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1.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3.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4.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6.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7.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8.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9.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0.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1.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3.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4.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126.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8.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2.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3.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13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5.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9.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0.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1.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2.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4.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6.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8.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9.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0.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1.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6.png"/></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4.xml"/></Relationships>
</file>

<file path=ppt/slides/_rels/slide19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6.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157.xml"/></Relationships>
</file>

<file path=ppt/slides/_rels/slide2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158.xml"/></Relationships>
</file>

<file path=ppt/slides/_rels/slide2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159.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0.xml"/></Relationships>
</file>

<file path=ppt/slides/_rels/slide211.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slideLayout" Target="../slideLayouts/slideLayout7.xml"/><Relationship Id="rId1" Type="http://schemas.openxmlformats.org/officeDocument/2006/relationships/tags" Target="../tags/tag16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43.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7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8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8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8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84.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8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8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8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8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8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4.xml"/><Relationship Id="rId4" Type="http://schemas.openxmlformats.org/officeDocument/2006/relationships/image" Target="../media/image16.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5.xml"/><Relationship Id="rId4" Type="http://schemas.openxmlformats.org/officeDocument/2006/relationships/image" Target="../media/image16.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79000"/>
          </a:schemeClr>
        </a:solidFill>
        <a:effectLst/>
      </p:bgPr>
    </p:bg>
    <p:spTree>
      <p:nvGrpSpPr>
        <p:cNvPr id="1" name=""/>
        <p:cNvGrpSpPr/>
        <p:nvPr/>
      </p:nvGrpSpPr>
      <p:grpSpPr>
        <a:xfrm>
          <a:off x="0" y="0"/>
          <a:ext cx="0" cy="0"/>
          <a:chOff x="0" y="0"/>
          <a:chExt cx="0" cy="0"/>
        </a:xfrm>
      </p:grpSpPr>
      <p:sp>
        <p:nvSpPr>
          <p:cNvPr id="2050" name="标题 1"/>
          <p:cNvSpPr>
            <a:spLocks noGrp="1"/>
          </p:cNvSpPr>
          <p:nvPr>
            <p:ph type="ctrTitle"/>
          </p:nvPr>
        </p:nvSpPr>
        <p:spPr>
          <a:xfrm>
            <a:off x="7900035" y="3731895"/>
            <a:ext cx="4469765" cy="988695"/>
          </a:xfrm>
        </p:spPr>
        <p:txBody>
          <a:bodyPr vert="horz" wrap="square" lIns="91440" tIns="45720" rIns="91440" bIns="45720" anchor="b"/>
          <a:lstStyle/>
          <a:p>
            <a:pPr algn="l" defTabSz="914400">
              <a:buNone/>
            </a:pPr>
            <a:r>
              <a:rPr lang="zh-CN" altLang="en-US" sz="3600" dirty="0">
                <a:latin typeface="Microsoft YaHei" charset="-122"/>
                <a:ea typeface="Microsoft YaHei" charset="-122"/>
                <a:cs typeface="Microsoft YaHei" charset="-122"/>
              </a:rPr>
              <a:t>计算机网络</a:t>
            </a:r>
            <a:r>
              <a:rPr lang="zh-CN" altLang="en-US" sz="3600" kern="1200" dirty="0">
                <a:latin typeface="Microsoft YaHei" charset="-122"/>
                <a:ea typeface="Microsoft YaHei" charset="-122"/>
                <a:cs typeface="Microsoft YaHei" charset="-122"/>
              </a:rPr>
              <a:t>原理</a:t>
            </a:r>
          </a:p>
        </p:txBody>
      </p:sp>
      <p:sp>
        <p:nvSpPr>
          <p:cNvPr id="2051" name="副标题 2"/>
          <p:cNvSpPr>
            <a:spLocks noGrp="1"/>
          </p:cNvSpPr>
          <p:nvPr>
            <p:ph type="subTitle" idx="1"/>
          </p:nvPr>
        </p:nvSpPr>
        <p:spPr>
          <a:xfrm>
            <a:off x="7898765" y="4720590"/>
            <a:ext cx="5848985" cy="487680"/>
          </a:xfrm>
        </p:spPr>
        <p:txBody>
          <a:bodyPr vert="horz" wrap="square" lIns="91440" tIns="45720" rIns="91440" bIns="45720" anchor="t">
            <a:noAutofit/>
          </a:bodyPr>
          <a:lstStyle/>
          <a:p>
            <a:pPr algn="l" defTabSz="914400"/>
            <a:r>
              <a:rPr lang="en-US" altLang="zh-CN" sz="2800" kern="1200" dirty="0">
                <a:latin typeface="黑体" panose="02010609060101010101" pitchFamily="49" charset="-122"/>
                <a:ea typeface="黑体" panose="02010609060101010101" pitchFamily="49" charset="-122"/>
              </a:rPr>
              <a:t> </a:t>
            </a:r>
            <a:endParaRPr lang="zh-CN" altLang="en-US" sz="2800" kern="12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742" y="1279357"/>
            <a:ext cx="3441233" cy="3441233"/>
          </a:xfrm>
          <a:prstGeom prst="rect">
            <a:avLst/>
          </a:prstGeom>
        </p:spPr>
      </p:pic>
    </p:spTree>
    <p:custDataLst>
      <p:tags r:id="rId1"/>
    </p:custDataLst>
    <p:extLst>
      <p:ext uri="{BB962C8B-B14F-4D97-AF65-F5344CB8AC3E}">
        <p14:creationId xmlns:p14="http://schemas.microsoft.com/office/powerpoint/2010/main" val="1398272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a:latin typeface="微软雅黑" panose="020B0503020204020204" charset="-122"/>
                <a:ea typeface="微软雅黑" panose="020B0503020204020204" charset="-122"/>
                <a:cs typeface="微软雅黑" panose="020B0503020204020204" charset="-122"/>
              </a:rPr>
              <a:t>结点</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上的转发表</a:t>
            </a:r>
          </a:p>
        </p:txBody>
      </p:sp>
      <p:graphicFrame>
        <p:nvGraphicFramePr>
          <p:cNvPr id="6" name="表格 5"/>
          <p:cNvGraphicFramePr>
            <a:graphicFrameLocks noGrp="1"/>
          </p:cNvGraphicFramePr>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extLst>
                  <a:ext uri="{0D108BD9-81ED-4DB2-BD59-A6C34878D82A}">
                    <a16:rowId xmlns:a16="http://schemas.microsoft.com/office/drawing/2014/main" val="10000"/>
                  </a:ext>
                </a:extLst>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endParaRPr lang="en-US" altLang="zh-CN"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4"/>
                  </a:ext>
                </a:extLst>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a:latin typeface="微软雅黑" panose="020B0503020204020204" charset="-122"/>
                <a:ea typeface="微软雅黑" panose="020B0503020204020204" charset="-122"/>
                <a:cs typeface="微软雅黑" panose="020B0503020204020204" charset="-122"/>
                <a:sym typeface="+mn-ea"/>
              </a:rPr>
              <a:t>（路由器</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Tree>
    <p:extLst>
      <p:ext uri="{BB962C8B-B14F-4D97-AF65-F5344CB8AC3E}">
        <p14:creationId xmlns:p14="http://schemas.microsoft.com/office/powerpoint/2010/main" val="9786281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312065" y="1973501"/>
            <a:ext cx="1000219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三、数据链路层的传输单元：</a:t>
            </a:r>
            <a:r>
              <a:rPr lang="zh-CN" altLang="en-US" sz="2400" dirty="0">
                <a:solidFill>
                  <a:srgbClr val="C00000"/>
                </a:solidFill>
                <a:latin typeface="微软雅黑" panose="020B0503020204020204" charset="-122"/>
                <a:ea typeface="微软雅黑" panose="020B0503020204020204" charset="-122"/>
              </a:rPr>
              <a:t>帧</a:t>
            </a:r>
            <a:r>
              <a:rPr lang="zh-CN" altLang="en-US" sz="2400" dirty="0">
                <a:latin typeface="微软雅黑" panose="020B0503020204020204" charset="-122"/>
                <a:ea typeface="微软雅黑" panose="020B0503020204020204" charset="-122"/>
              </a:rPr>
              <a:t>。</a:t>
            </a:r>
          </a:p>
        </p:txBody>
      </p:sp>
      <p:sp>
        <p:nvSpPr>
          <p:cNvPr id="5" name="文本框 2"/>
          <p:cNvSpPr txBox="1"/>
          <p:nvPr>
            <p:custDataLst>
              <p:tags r:id="rId1"/>
            </p:custDataLst>
          </p:nvPr>
        </p:nvSpPr>
        <p:spPr>
          <a:xfrm>
            <a:off x="135105" y="509814"/>
            <a:ext cx="485123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 name="矩形 2"/>
          <p:cNvSpPr/>
          <p:nvPr/>
        </p:nvSpPr>
        <p:spPr>
          <a:xfrm>
            <a:off x="312065" y="4012928"/>
            <a:ext cx="3877985"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sym typeface="+mn-ea"/>
              </a:rPr>
              <a:t>四、数据链路层提供的服务</a:t>
            </a:r>
            <a:endParaRPr lang="en-US" altLang="zh-CN" sz="2400" dirty="0">
              <a:latin typeface="微软雅黑" panose="020B0503020204020204" charset="-122"/>
              <a:ea typeface="微软雅黑" panose="020B0503020204020204" charset="-122"/>
              <a:sym typeface="+mn-ea"/>
            </a:endParaRPr>
          </a:p>
        </p:txBody>
      </p:sp>
      <p:sp>
        <p:nvSpPr>
          <p:cNvPr id="4" name="左大括号 3"/>
          <p:cNvSpPr/>
          <p:nvPr/>
        </p:nvSpPr>
        <p:spPr>
          <a:xfrm>
            <a:off x="4190050" y="3519925"/>
            <a:ext cx="585159" cy="16630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8876316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312065" y="1973501"/>
            <a:ext cx="1000219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三、数据链路层的传输单元：</a:t>
            </a:r>
            <a:r>
              <a:rPr lang="zh-CN" altLang="en-US" sz="2400" dirty="0">
                <a:solidFill>
                  <a:srgbClr val="C00000"/>
                </a:solidFill>
                <a:latin typeface="微软雅黑" panose="020B0503020204020204" charset="-122"/>
                <a:ea typeface="微软雅黑" panose="020B0503020204020204" charset="-122"/>
              </a:rPr>
              <a:t>帧</a:t>
            </a:r>
            <a:r>
              <a:rPr lang="zh-CN" altLang="en-US" sz="2400" dirty="0">
                <a:latin typeface="微软雅黑" panose="020B0503020204020204" charset="-122"/>
                <a:ea typeface="微软雅黑" panose="020B0503020204020204" charset="-122"/>
              </a:rPr>
              <a:t>。</a:t>
            </a:r>
          </a:p>
        </p:txBody>
      </p:sp>
      <p:sp>
        <p:nvSpPr>
          <p:cNvPr id="5" name="文本框 2"/>
          <p:cNvSpPr txBox="1"/>
          <p:nvPr>
            <p:custDataLst>
              <p:tags r:id="rId1"/>
            </p:custDataLst>
          </p:nvPr>
        </p:nvSpPr>
        <p:spPr>
          <a:xfrm>
            <a:off x="135105" y="509814"/>
            <a:ext cx="485123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2" name="矩形 1"/>
          <p:cNvSpPr/>
          <p:nvPr/>
        </p:nvSpPr>
        <p:spPr>
          <a:xfrm>
            <a:off x="4775210" y="3113492"/>
            <a:ext cx="1415772" cy="2308324"/>
          </a:xfrm>
          <a:prstGeom prst="rect">
            <a:avLst/>
          </a:prstGeom>
        </p:spPr>
        <p:txBody>
          <a:bodyPr wrap="none" anchor="ctr">
            <a:spAutoFit/>
          </a:bodyPr>
          <a:lstStyle/>
          <a:p>
            <a:pPr>
              <a:lnSpc>
                <a:spcPct val="150000"/>
              </a:lnSpc>
            </a:pPr>
            <a:r>
              <a:rPr lang="zh-CN" altLang="en-US" sz="2400" dirty="0">
                <a:latin typeface="微软雅黑" panose="020B0503020204020204" charset="-122"/>
                <a:ea typeface="微软雅黑" panose="020B0503020204020204" charset="-122"/>
                <a:sym typeface="+mn-ea"/>
              </a:rPr>
              <a:t>组帧</a:t>
            </a:r>
            <a:endParaRPr lang="en-US" altLang="zh-CN"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链路接入</a:t>
            </a:r>
            <a:endParaRPr lang="en-US" altLang="zh-CN"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可靠交付</a:t>
            </a:r>
            <a:endParaRPr lang="en-US" altLang="zh-CN" sz="2400" dirty="0">
              <a:latin typeface="微软雅黑" panose="020B0503020204020204" charset="-122"/>
              <a:ea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sym typeface="+mn-ea"/>
              </a:rPr>
              <a:t>差错控制</a:t>
            </a:r>
            <a:endParaRPr lang="zh-CN" altLang="en-US" sz="2400" dirty="0"/>
          </a:p>
        </p:txBody>
      </p:sp>
      <p:sp>
        <p:nvSpPr>
          <p:cNvPr id="3" name="矩形 2"/>
          <p:cNvSpPr/>
          <p:nvPr/>
        </p:nvSpPr>
        <p:spPr>
          <a:xfrm>
            <a:off x="312065" y="4012928"/>
            <a:ext cx="3877985"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sym typeface="+mn-ea"/>
              </a:rPr>
              <a:t>四、数据链路层提供的服务</a:t>
            </a:r>
            <a:endParaRPr lang="en-US" altLang="zh-CN" sz="2400" dirty="0">
              <a:latin typeface="微软雅黑" panose="020B0503020204020204" charset="-122"/>
              <a:ea typeface="微软雅黑" panose="020B0503020204020204" charset="-122"/>
              <a:sym typeface="+mn-ea"/>
            </a:endParaRPr>
          </a:p>
        </p:txBody>
      </p:sp>
      <p:sp>
        <p:nvSpPr>
          <p:cNvPr id="4" name="左大括号 3"/>
          <p:cNvSpPr/>
          <p:nvPr/>
        </p:nvSpPr>
        <p:spPr>
          <a:xfrm>
            <a:off x="4190050" y="3519925"/>
            <a:ext cx="585159" cy="16630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23968964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515821" y="1623482"/>
            <a:ext cx="10002190"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、组帧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成帧</a:t>
            </a:r>
            <a:r>
              <a:rPr lang="en-US" altLang="zh-CN" sz="2400" dirty="0">
                <a:latin typeface="微软雅黑" panose="020B0503020204020204" charset="-122"/>
                <a:ea typeface="微软雅黑" panose="020B0503020204020204" charset="-122"/>
                <a:cs typeface="微软雅黑" panose="020B0503020204020204" charset="-122"/>
              </a:rPr>
              <a:t>)</a:t>
            </a:r>
          </a:p>
        </p:txBody>
      </p:sp>
      <p:grpSp>
        <p:nvGrpSpPr>
          <p:cNvPr id="35" name="组合 34"/>
          <p:cNvGrpSpPr/>
          <p:nvPr/>
        </p:nvGrpSpPr>
        <p:grpSpPr>
          <a:xfrm>
            <a:off x="2883189" y="2562623"/>
            <a:ext cx="7467342" cy="2506849"/>
            <a:chOff x="2977116" y="2704915"/>
            <a:chExt cx="7467342" cy="2506849"/>
          </a:xfrm>
        </p:grpSpPr>
        <p:sp>
          <p:nvSpPr>
            <p:cNvPr id="3" name="矩形 2"/>
            <p:cNvSpPr/>
            <p:nvPr/>
          </p:nvSpPr>
          <p:spPr>
            <a:xfrm>
              <a:off x="2977116"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7" name="矩形 16"/>
            <p:cNvSpPr/>
            <p:nvPr/>
          </p:nvSpPr>
          <p:spPr>
            <a:xfrm>
              <a:off x="2977116"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9" name="矩形 18"/>
            <p:cNvSpPr/>
            <p:nvPr/>
          </p:nvSpPr>
          <p:spPr>
            <a:xfrm>
              <a:off x="8358530"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5" name="TextBox 4"/>
            <p:cNvSpPr txBox="1"/>
            <p:nvPr/>
          </p:nvSpPr>
          <p:spPr>
            <a:xfrm>
              <a:off x="3093806" y="2704915"/>
              <a:ext cx="2052084" cy="369332"/>
            </a:xfrm>
            <a:prstGeom prst="rect">
              <a:avLst/>
            </a:prstGeom>
            <a:noFill/>
          </p:spPr>
          <p:txBody>
            <a:bodyPr wrap="square" rtlCol="0">
              <a:spAutoFit/>
            </a:bodyPr>
            <a:lstStyle/>
            <a:p>
              <a:r>
                <a:rPr lang="zh-CN" altLang="en-US" dirty="0"/>
                <a:t>发送结点</a:t>
              </a:r>
            </a:p>
          </p:txBody>
        </p:sp>
        <p:sp>
          <p:nvSpPr>
            <p:cNvPr id="23" name="TextBox 22"/>
            <p:cNvSpPr txBox="1"/>
            <p:nvPr/>
          </p:nvSpPr>
          <p:spPr>
            <a:xfrm>
              <a:off x="8392374" y="2712651"/>
              <a:ext cx="2052084" cy="369332"/>
            </a:xfrm>
            <a:prstGeom prst="rect">
              <a:avLst/>
            </a:prstGeom>
            <a:noFill/>
          </p:spPr>
          <p:txBody>
            <a:bodyPr wrap="square" rtlCol="0">
              <a:spAutoFit/>
            </a:bodyPr>
            <a:lstStyle/>
            <a:p>
              <a:r>
                <a:rPr lang="zh-CN" altLang="en-US" dirty="0"/>
                <a:t>接收结点</a:t>
              </a:r>
            </a:p>
          </p:txBody>
        </p:sp>
        <p:cxnSp>
          <p:nvCxnSpPr>
            <p:cNvPr id="24" name="直接箭头连接符 23"/>
            <p:cNvCxnSpPr>
              <a:stCxn id="3" idx="2"/>
              <a:endCxn id="17" idx="0"/>
            </p:cNvCxnSpPr>
            <p:nvPr/>
          </p:nvCxnSpPr>
          <p:spPr>
            <a:xfrm>
              <a:off x="3667563" y="3932313"/>
              <a:ext cx="0" cy="561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9" name="矩形 2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组帧</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30" name="左大括号 2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31" name="矩形 3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32" name="矩形 31"/>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636579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515821" y="1623482"/>
            <a:ext cx="10002190"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、组帧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成帧</a:t>
            </a:r>
            <a:r>
              <a:rPr lang="en-US" altLang="zh-CN" sz="2400" dirty="0">
                <a:latin typeface="微软雅黑" panose="020B0503020204020204" charset="-122"/>
                <a:ea typeface="微软雅黑" panose="020B0503020204020204" charset="-122"/>
                <a:cs typeface="微软雅黑" panose="020B0503020204020204" charset="-122"/>
              </a:rPr>
              <a:t>)</a:t>
            </a:r>
          </a:p>
        </p:txBody>
      </p:sp>
      <p:grpSp>
        <p:nvGrpSpPr>
          <p:cNvPr id="35" name="组合 34"/>
          <p:cNvGrpSpPr/>
          <p:nvPr/>
        </p:nvGrpSpPr>
        <p:grpSpPr>
          <a:xfrm>
            <a:off x="1230516" y="2562623"/>
            <a:ext cx="9120015" cy="2506980"/>
            <a:chOff x="1324443" y="2704915"/>
            <a:chExt cx="9120015" cy="2506980"/>
          </a:xfrm>
        </p:grpSpPr>
        <p:sp>
          <p:nvSpPr>
            <p:cNvPr id="3" name="矩形 2"/>
            <p:cNvSpPr/>
            <p:nvPr/>
          </p:nvSpPr>
          <p:spPr>
            <a:xfrm>
              <a:off x="2977116"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5" name="矩形 14"/>
            <p:cNvSpPr/>
            <p:nvPr/>
          </p:nvSpPr>
          <p:spPr>
            <a:xfrm>
              <a:off x="1324443" y="4493710"/>
              <a:ext cx="1652905" cy="7181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帧头（帧首）</a:t>
              </a:r>
            </a:p>
          </p:txBody>
        </p:sp>
        <p:sp>
          <p:nvSpPr>
            <p:cNvPr id="17" name="矩形 16"/>
            <p:cNvSpPr/>
            <p:nvPr/>
          </p:nvSpPr>
          <p:spPr>
            <a:xfrm>
              <a:off x="2977116"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9" name="矩形 18"/>
            <p:cNvSpPr/>
            <p:nvPr/>
          </p:nvSpPr>
          <p:spPr>
            <a:xfrm>
              <a:off x="8358530"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5" name="TextBox 4"/>
            <p:cNvSpPr txBox="1"/>
            <p:nvPr/>
          </p:nvSpPr>
          <p:spPr>
            <a:xfrm>
              <a:off x="3093806" y="2704915"/>
              <a:ext cx="2052084" cy="369332"/>
            </a:xfrm>
            <a:prstGeom prst="rect">
              <a:avLst/>
            </a:prstGeom>
            <a:noFill/>
          </p:spPr>
          <p:txBody>
            <a:bodyPr wrap="square" rtlCol="0">
              <a:spAutoFit/>
            </a:bodyPr>
            <a:lstStyle/>
            <a:p>
              <a:r>
                <a:rPr lang="zh-CN" altLang="en-US" dirty="0"/>
                <a:t>发送结点</a:t>
              </a:r>
            </a:p>
          </p:txBody>
        </p:sp>
        <p:sp>
          <p:nvSpPr>
            <p:cNvPr id="23" name="TextBox 22"/>
            <p:cNvSpPr txBox="1"/>
            <p:nvPr/>
          </p:nvSpPr>
          <p:spPr>
            <a:xfrm>
              <a:off x="8392374" y="2712651"/>
              <a:ext cx="2052084" cy="369332"/>
            </a:xfrm>
            <a:prstGeom prst="rect">
              <a:avLst/>
            </a:prstGeom>
            <a:noFill/>
          </p:spPr>
          <p:txBody>
            <a:bodyPr wrap="square" rtlCol="0">
              <a:spAutoFit/>
            </a:bodyPr>
            <a:lstStyle/>
            <a:p>
              <a:r>
                <a:rPr lang="zh-CN" altLang="en-US" dirty="0"/>
                <a:t>接收结点</a:t>
              </a:r>
            </a:p>
          </p:txBody>
        </p:sp>
        <p:cxnSp>
          <p:nvCxnSpPr>
            <p:cNvPr id="24" name="直接箭头连接符 23"/>
            <p:cNvCxnSpPr>
              <a:stCxn id="3" idx="2"/>
              <a:endCxn id="17" idx="0"/>
            </p:cNvCxnSpPr>
            <p:nvPr/>
          </p:nvCxnSpPr>
          <p:spPr>
            <a:xfrm>
              <a:off x="3667563" y="3932313"/>
              <a:ext cx="0" cy="561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9" name="矩形 2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组帧</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30" name="左大括号 2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31" name="矩形 3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32" name="矩形 31"/>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1776605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515821" y="1623482"/>
            <a:ext cx="10002190"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、组帧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成帧</a:t>
            </a:r>
            <a:r>
              <a:rPr lang="en-US" altLang="zh-CN" sz="2400" dirty="0">
                <a:latin typeface="微软雅黑" panose="020B0503020204020204" charset="-122"/>
                <a:ea typeface="微软雅黑" panose="020B0503020204020204" charset="-122"/>
                <a:cs typeface="微软雅黑" panose="020B0503020204020204" charset="-122"/>
              </a:rPr>
              <a:t>)</a:t>
            </a:r>
          </a:p>
        </p:txBody>
      </p:sp>
      <p:grpSp>
        <p:nvGrpSpPr>
          <p:cNvPr id="35" name="组合 34"/>
          <p:cNvGrpSpPr/>
          <p:nvPr/>
        </p:nvGrpSpPr>
        <p:grpSpPr>
          <a:xfrm>
            <a:off x="1230516" y="2562623"/>
            <a:ext cx="9120015" cy="2506980"/>
            <a:chOff x="1324443" y="2704915"/>
            <a:chExt cx="9120015" cy="2506980"/>
          </a:xfrm>
        </p:grpSpPr>
        <p:sp>
          <p:nvSpPr>
            <p:cNvPr id="3" name="矩形 2"/>
            <p:cNvSpPr/>
            <p:nvPr/>
          </p:nvSpPr>
          <p:spPr>
            <a:xfrm>
              <a:off x="2977116"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5" name="矩形 14"/>
            <p:cNvSpPr/>
            <p:nvPr/>
          </p:nvSpPr>
          <p:spPr>
            <a:xfrm>
              <a:off x="1324443" y="4493710"/>
              <a:ext cx="1652905" cy="7181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帧头（帧首）</a:t>
              </a:r>
            </a:p>
          </p:txBody>
        </p:sp>
        <p:sp>
          <p:nvSpPr>
            <p:cNvPr id="17" name="矩形 16"/>
            <p:cNvSpPr/>
            <p:nvPr/>
          </p:nvSpPr>
          <p:spPr>
            <a:xfrm>
              <a:off x="2977116"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8" name="矩形 17"/>
            <p:cNvSpPr/>
            <p:nvPr/>
          </p:nvSpPr>
          <p:spPr>
            <a:xfrm>
              <a:off x="4358009"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帧尾</a:t>
              </a:r>
            </a:p>
          </p:txBody>
        </p:sp>
        <p:sp>
          <p:nvSpPr>
            <p:cNvPr id="19" name="矩形 18"/>
            <p:cNvSpPr/>
            <p:nvPr/>
          </p:nvSpPr>
          <p:spPr>
            <a:xfrm>
              <a:off x="8358530"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5" name="TextBox 4"/>
            <p:cNvSpPr txBox="1"/>
            <p:nvPr/>
          </p:nvSpPr>
          <p:spPr>
            <a:xfrm>
              <a:off x="3093806" y="2704915"/>
              <a:ext cx="2052084" cy="369332"/>
            </a:xfrm>
            <a:prstGeom prst="rect">
              <a:avLst/>
            </a:prstGeom>
            <a:noFill/>
          </p:spPr>
          <p:txBody>
            <a:bodyPr wrap="square" rtlCol="0">
              <a:spAutoFit/>
            </a:bodyPr>
            <a:lstStyle/>
            <a:p>
              <a:r>
                <a:rPr lang="zh-CN" altLang="en-US" dirty="0"/>
                <a:t>发送结点</a:t>
              </a:r>
            </a:p>
          </p:txBody>
        </p:sp>
        <p:sp>
          <p:nvSpPr>
            <p:cNvPr id="23" name="TextBox 22"/>
            <p:cNvSpPr txBox="1"/>
            <p:nvPr/>
          </p:nvSpPr>
          <p:spPr>
            <a:xfrm>
              <a:off x="8392374" y="2712651"/>
              <a:ext cx="2052084" cy="369332"/>
            </a:xfrm>
            <a:prstGeom prst="rect">
              <a:avLst/>
            </a:prstGeom>
            <a:noFill/>
          </p:spPr>
          <p:txBody>
            <a:bodyPr wrap="square" rtlCol="0">
              <a:spAutoFit/>
            </a:bodyPr>
            <a:lstStyle/>
            <a:p>
              <a:r>
                <a:rPr lang="zh-CN" altLang="en-US" dirty="0"/>
                <a:t>接收结点</a:t>
              </a:r>
            </a:p>
          </p:txBody>
        </p:sp>
        <p:cxnSp>
          <p:nvCxnSpPr>
            <p:cNvPr id="24" name="直接箭头连接符 23"/>
            <p:cNvCxnSpPr>
              <a:stCxn id="3" idx="2"/>
              <a:endCxn id="17" idx="0"/>
            </p:cNvCxnSpPr>
            <p:nvPr/>
          </p:nvCxnSpPr>
          <p:spPr>
            <a:xfrm>
              <a:off x="3667563" y="3932313"/>
              <a:ext cx="0" cy="561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7"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9" name="矩形 2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组帧</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30" name="左大括号 2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31" name="矩形 3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32" name="矩形 31"/>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36476177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515821" y="1623482"/>
            <a:ext cx="10002190" cy="565785"/>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、组帧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成帧</a:t>
            </a:r>
            <a:r>
              <a:rPr lang="en-US" altLang="zh-CN" sz="2400" dirty="0">
                <a:latin typeface="微软雅黑" panose="020B0503020204020204" charset="-122"/>
                <a:ea typeface="微软雅黑" panose="020B0503020204020204" charset="-122"/>
                <a:cs typeface="微软雅黑" panose="020B0503020204020204" charset="-122"/>
              </a:rPr>
              <a:t>)</a:t>
            </a:r>
          </a:p>
        </p:txBody>
      </p:sp>
      <p:grpSp>
        <p:nvGrpSpPr>
          <p:cNvPr id="35" name="组合 34"/>
          <p:cNvGrpSpPr/>
          <p:nvPr/>
        </p:nvGrpSpPr>
        <p:grpSpPr>
          <a:xfrm>
            <a:off x="1230516" y="2562623"/>
            <a:ext cx="9795873" cy="3440925"/>
            <a:chOff x="1324443" y="2704915"/>
            <a:chExt cx="9795873" cy="3440925"/>
          </a:xfrm>
        </p:grpSpPr>
        <p:sp>
          <p:nvSpPr>
            <p:cNvPr id="3" name="矩形 2"/>
            <p:cNvSpPr/>
            <p:nvPr/>
          </p:nvSpPr>
          <p:spPr>
            <a:xfrm>
              <a:off x="2977116"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5" name="矩形 14"/>
            <p:cNvSpPr/>
            <p:nvPr/>
          </p:nvSpPr>
          <p:spPr>
            <a:xfrm>
              <a:off x="1324443" y="4493710"/>
              <a:ext cx="1652905" cy="7181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帧头（帧首）</a:t>
              </a:r>
            </a:p>
          </p:txBody>
        </p:sp>
        <p:sp>
          <p:nvSpPr>
            <p:cNvPr id="17" name="矩形 16"/>
            <p:cNvSpPr/>
            <p:nvPr/>
          </p:nvSpPr>
          <p:spPr>
            <a:xfrm>
              <a:off x="2977116"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18" name="矩形 17"/>
            <p:cNvSpPr/>
            <p:nvPr/>
          </p:nvSpPr>
          <p:spPr>
            <a:xfrm>
              <a:off x="4358009"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帧尾</a:t>
              </a:r>
            </a:p>
          </p:txBody>
        </p:sp>
        <p:sp>
          <p:nvSpPr>
            <p:cNvPr id="19" name="矩形 18"/>
            <p:cNvSpPr/>
            <p:nvPr/>
          </p:nvSpPr>
          <p:spPr>
            <a:xfrm>
              <a:off x="8358530" y="3214333"/>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20" name="矩形 19"/>
            <p:cNvSpPr/>
            <p:nvPr/>
          </p:nvSpPr>
          <p:spPr>
            <a:xfrm>
              <a:off x="6977637"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帧头</a:t>
              </a:r>
            </a:p>
          </p:txBody>
        </p:sp>
        <p:sp>
          <p:nvSpPr>
            <p:cNvPr id="21" name="矩形 20"/>
            <p:cNvSpPr/>
            <p:nvPr/>
          </p:nvSpPr>
          <p:spPr>
            <a:xfrm>
              <a:off x="8358530"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数据报</a:t>
              </a:r>
            </a:p>
          </p:txBody>
        </p:sp>
        <p:sp>
          <p:nvSpPr>
            <p:cNvPr id="22" name="矩形 21"/>
            <p:cNvSpPr/>
            <p:nvPr/>
          </p:nvSpPr>
          <p:spPr>
            <a:xfrm>
              <a:off x="9739423" y="4493784"/>
              <a:ext cx="1380893" cy="7179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帧尾</a:t>
              </a:r>
            </a:p>
          </p:txBody>
        </p:sp>
        <p:sp>
          <p:nvSpPr>
            <p:cNvPr id="5" name="TextBox 4"/>
            <p:cNvSpPr txBox="1"/>
            <p:nvPr/>
          </p:nvSpPr>
          <p:spPr>
            <a:xfrm>
              <a:off x="3093806" y="2704915"/>
              <a:ext cx="2052084" cy="369332"/>
            </a:xfrm>
            <a:prstGeom prst="rect">
              <a:avLst/>
            </a:prstGeom>
            <a:noFill/>
          </p:spPr>
          <p:txBody>
            <a:bodyPr wrap="square" rtlCol="0">
              <a:spAutoFit/>
            </a:bodyPr>
            <a:lstStyle/>
            <a:p>
              <a:r>
                <a:rPr lang="zh-CN" altLang="en-US" dirty="0"/>
                <a:t>发送结点</a:t>
              </a:r>
            </a:p>
          </p:txBody>
        </p:sp>
        <p:sp>
          <p:nvSpPr>
            <p:cNvPr id="23" name="TextBox 22"/>
            <p:cNvSpPr txBox="1"/>
            <p:nvPr/>
          </p:nvSpPr>
          <p:spPr>
            <a:xfrm>
              <a:off x="8392374" y="2712651"/>
              <a:ext cx="2052084" cy="369332"/>
            </a:xfrm>
            <a:prstGeom prst="rect">
              <a:avLst/>
            </a:prstGeom>
            <a:noFill/>
          </p:spPr>
          <p:txBody>
            <a:bodyPr wrap="square" rtlCol="0">
              <a:spAutoFit/>
            </a:bodyPr>
            <a:lstStyle/>
            <a:p>
              <a:r>
                <a:rPr lang="zh-CN" altLang="en-US" dirty="0"/>
                <a:t>接收结点</a:t>
              </a:r>
            </a:p>
          </p:txBody>
        </p:sp>
        <p:cxnSp>
          <p:nvCxnSpPr>
            <p:cNvPr id="24" name="直接箭头连接符 23"/>
            <p:cNvCxnSpPr>
              <a:stCxn id="3" idx="2"/>
              <a:endCxn id="17" idx="0"/>
            </p:cNvCxnSpPr>
            <p:nvPr/>
          </p:nvCxnSpPr>
          <p:spPr>
            <a:xfrm>
              <a:off x="3667563" y="3932313"/>
              <a:ext cx="0" cy="5614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051851" y="3932313"/>
              <a:ext cx="0" cy="561471"/>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738902" y="4852774"/>
              <a:ext cx="1238735" cy="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26377" y="5745730"/>
              <a:ext cx="3632153" cy="400110"/>
            </a:xfrm>
            <a:prstGeom prst="rect">
              <a:avLst/>
            </a:prstGeom>
            <a:noFill/>
          </p:spPr>
          <p:txBody>
            <a:bodyPr wrap="square" rtlCol="0">
              <a:spAutoFit/>
            </a:bodyPr>
            <a:lstStyle/>
            <a:p>
              <a:pPr algn="ctr"/>
              <a:r>
                <a:rPr lang="zh-CN" altLang="en-US" sz="2000" dirty="0"/>
                <a:t>数据报与帧</a:t>
              </a:r>
            </a:p>
          </p:txBody>
        </p:sp>
      </p:grpSp>
      <p:sp>
        <p:nvSpPr>
          <p:cNvPr id="27"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9" name="矩形 2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组帧</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30" name="左大括号 2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31" name="矩形 3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32" name="矩形 31"/>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8188511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11"/>
          <p:cNvSpPr txBox="1"/>
          <p:nvPr/>
        </p:nvSpPr>
        <p:spPr>
          <a:xfrm>
            <a:off x="515821" y="1623482"/>
            <a:ext cx="10002190" cy="2149306"/>
          </a:xfrm>
          <a:prstGeom prst="rect">
            <a:avLst/>
          </a:prstGeom>
          <a:noFill/>
        </p:spPr>
        <p:txBody>
          <a:bodyPr wrap="square" rtlCol="0">
            <a:spAutoFit/>
          </a:bodyPr>
          <a:lstStyle/>
          <a:p>
            <a:pPr>
              <a:lnSpc>
                <a:spcPts val="37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、组帧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成帧</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帧头</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帧首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：发送结点和接收结点的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地址信息</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定界字符</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帧尾：用于差错检测的差错编码。</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ts val="3700"/>
              </a:lnSpc>
            </a:pP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组帧</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10" name="左大括号 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 name="矩形 1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14" name="矩形 13"/>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
        <p:nvSpPr>
          <p:cNvPr id="15"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21358756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11"/>
          <p:cNvSpPr txBox="1"/>
          <p:nvPr/>
        </p:nvSpPr>
        <p:spPr>
          <a:xfrm>
            <a:off x="515821" y="1590845"/>
            <a:ext cx="10002190" cy="2308324"/>
          </a:xfrm>
          <a:prstGeom prst="rect">
            <a:avLst/>
          </a:prstGeom>
          <a:noFill/>
        </p:spPr>
        <p:txBody>
          <a:bodyPr wrap="square" rtlCol="0" anchor="ctr">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、链路接入</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物理链路可以分为：点对点链路和广播链路。</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点对点链路：发送结点和接收结点独占信道。</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广播链路：通信链路被多个结点共享。</a:t>
            </a:r>
          </a:p>
        </p:txBody>
      </p:sp>
      <p:sp>
        <p:nvSpPr>
          <p:cNvPr id="9" name="矩形 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latin typeface="微软雅黑" panose="020B0503020204020204" charset="-122"/>
                <a:ea typeface="微软雅黑" panose="020B0503020204020204" charset="-122"/>
                <a:sym typeface="+mn-ea"/>
              </a:rPr>
              <a:t>组帧</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链路接入</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10" name="左大括号 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 name="矩形 1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14" name="矩形 13"/>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
        <p:nvSpPr>
          <p:cNvPr id="15"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2017636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11"/>
          <p:cNvSpPr txBox="1"/>
          <p:nvPr/>
        </p:nvSpPr>
        <p:spPr>
          <a:xfrm>
            <a:off x="515821" y="1900481"/>
            <a:ext cx="10002190" cy="1689052"/>
          </a:xfrm>
          <a:prstGeom prst="rect">
            <a:avLst/>
          </a:prstGeom>
          <a:noFill/>
        </p:spPr>
        <p:txBody>
          <a:bodyPr wrap="square" rtlCol="0" anchor="ctr">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、可靠交付</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无线链路（出错率高）：支持可靠数据传输。</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光纤、双绞线（出错率低）：不提供可靠数据传输服务。</a:t>
            </a:r>
          </a:p>
        </p:txBody>
      </p:sp>
      <p:sp>
        <p:nvSpPr>
          <p:cNvPr id="9" name="矩形 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latin typeface="微软雅黑" panose="020B0503020204020204" charset="-122"/>
                <a:ea typeface="微软雅黑" panose="020B0503020204020204" charset="-122"/>
                <a:sym typeface="+mn-ea"/>
              </a:rPr>
              <a:t>组帧</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可靠交付</a:t>
            </a:r>
            <a:endParaRPr lang="en-US" altLang="zh-CN" sz="1600" dirty="0">
              <a:solidFill>
                <a:srgbClr val="FF0000"/>
              </a:solidFill>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差错控制</a:t>
            </a:r>
            <a:endParaRPr lang="zh-CN" altLang="en-US" sz="1600" dirty="0"/>
          </a:p>
        </p:txBody>
      </p:sp>
      <p:sp>
        <p:nvSpPr>
          <p:cNvPr id="10" name="左大括号 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 name="矩形 1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14" name="矩形 13"/>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
        <p:nvSpPr>
          <p:cNvPr id="15"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5960989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11"/>
          <p:cNvSpPr txBox="1"/>
          <p:nvPr/>
        </p:nvSpPr>
        <p:spPr>
          <a:xfrm>
            <a:off x="515821" y="1867844"/>
            <a:ext cx="10002190" cy="1754326"/>
          </a:xfrm>
          <a:prstGeom prst="rect">
            <a:avLst/>
          </a:prstGeom>
          <a:noFill/>
        </p:spPr>
        <p:txBody>
          <a:bodyPr wrap="square" rtlCol="0" anchor="ctr">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、差错控制</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数据链路层帧在物理媒介上的传播过程，可能会出现比特翻转的差错。</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误比特率：出现差错的比特数</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传输比特总数</a:t>
            </a:r>
          </a:p>
        </p:txBody>
      </p:sp>
      <p:sp>
        <p:nvSpPr>
          <p:cNvPr id="9" name="矩形 8"/>
          <p:cNvSpPr/>
          <p:nvPr/>
        </p:nvSpPr>
        <p:spPr>
          <a:xfrm>
            <a:off x="11026389" y="135513"/>
            <a:ext cx="1005403" cy="1569660"/>
          </a:xfrm>
          <a:prstGeom prst="rect">
            <a:avLst/>
          </a:prstGeom>
        </p:spPr>
        <p:txBody>
          <a:bodyPr wrap="none" anchor="ctr">
            <a:spAutoFit/>
          </a:bodyPr>
          <a:lstStyle/>
          <a:p>
            <a:pPr>
              <a:lnSpc>
                <a:spcPct val="150000"/>
              </a:lnSpc>
            </a:pPr>
            <a:r>
              <a:rPr lang="zh-CN" altLang="en-US" sz="1600" dirty="0">
                <a:latin typeface="微软雅黑" panose="020B0503020204020204" charset="-122"/>
                <a:ea typeface="微软雅黑" panose="020B0503020204020204" charset="-122"/>
                <a:sym typeface="+mn-ea"/>
              </a:rPr>
              <a:t>组帧</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链路接入</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latin typeface="微软雅黑" panose="020B0503020204020204" charset="-122"/>
                <a:ea typeface="微软雅黑" panose="020B0503020204020204" charset="-122"/>
                <a:sym typeface="+mn-ea"/>
              </a:rPr>
              <a:t>可靠交付</a:t>
            </a:r>
            <a:endParaRPr lang="en-US" altLang="zh-CN" sz="1600" dirty="0">
              <a:latin typeface="微软雅黑" panose="020B0503020204020204" charset="-122"/>
              <a:ea typeface="微软雅黑" panose="020B0503020204020204" charset="-122"/>
              <a:sym typeface="+mn-ea"/>
            </a:endParaRPr>
          </a:p>
          <a:p>
            <a:pPr>
              <a:lnSpc>
                <a:spcPct val="150000"/>
              </a:lnSpc>
            </a:pPr>
            <a:r>
              <a:rPr lang="zh-CN" altLang="en-US" sz="1600" dirty="0">
                <a:solidFill>
                  <a:srgbClr val="FF0000"/>
                </a:solidFill>
                <a:latin typeface="微软雅黑" panose="020B0503020204020204" charset="-122"/>
                <a:ea typeface="微软雅黑" panose="020B0503020204020204" charset="-122"/>
                <a:sym typeface="+mn-ea"/>
              </a:rPr>
              <a:t>差错控制</a:t>
            </a:r>
            <a:endParaRPr lang="zh-CN" altLang="en-US" sz="1600" dirty="0">
              <a:solidFill>
                <a:srgbClr val="FF0000"/>
              </a:solidFill>
            </a:endParaRPr>
          </a:p>
        </p:txBody>
      </p:sp>
      <p:sp>
        <p:nvSpPr>
          <p:cNvPr id="10" name="左大括号 9"/>
          <p:cNvSpPr/>
          <p:nvPr/>
        </p:nvSpPr>
        <p:spPr>
          <a:xfrm>
            <a:off x="10607072" y="308894"/>
            <a:ext cx="298768" cy="13486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1" name="矩形 10"/>
          <p:cNvSpPr/>
          <p:nvPr/>
        </p:nvSpPr>
        <p:spPr>
          <a:xfrm>
            <a:off x="8310288" y="788461"/>
            <a:ext cx="2236510" cy="461665"/>
          </a:xfrm>
          <a:prstGeom prst="rect">
            <a:avLst/>
          </a:prstGeom>
        </p:spPr>
        <p:txBody>
          <a:bodyPr wrap="none">
            <a:spAutoFit/>
          </a:bodyPr>
          <a:lstStyle/>
          <a:p>
            <a:pPr>
              <a:lnSpc>
                <a:spcPct val="150000"/>
              </a:lnSpc>
            </a:pPr>
            <a:r>
              <a:rPr lang="zh-CN" altLang="en-US" sz="1600">
                <a:latin typeface="微软雅黑" panose="020B0503020204020204" charset="-122"/>
                <a:ea typeface="微软雅黑" panose="020B0503020204020204" charset="-122"/>
                <a:sym typeface="+mn-ea"/>
              </a:rPr>
              <a:t>数据</a:t>
            </a:r>
            <a:r>
              <a:rPr lang="zh-CN" altLang="en-US" sz="1600" dirty="0">
                <a:latin typeface="微软雅黑" panose="020B0503020204020204" charset="-122"/>
                <a:ea typeface="微软雅黑" panose="020B0503020204020204" charset="-122"/>
                <a:sym typeface="+mn-ea"/>
              </a:rPr>
              <a:t>链路层提供的服务</a:t>
            </a:r>
            <a:endParaRPr lang="en-US" altLang="zh-CN" sz="1600" dirty="0">
              <a:latin typeface="微软雅黑" panose="020B0503020204020204" charset="-122"/>
              <a:ea typeface="微软雅黑" panose="020B0503020204020204" charset="-122"/>
              <a:sym typeface="+mn-ea"/>
            </a:endParaRPr>
          </a:p>
        </p:txBody>
      </p:sp>
      <p:sp>
        <p:nvSpPr>
          <p:cNvPr id="14" name="矩形 13"/>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
        <p:nvSpPr>
          <p:cNvPr id="15" name="文本框 2"/>
          <p:cNvSpPr txBox="1"/>
          <p:nvPr>
            <p:custDataLst>
              <p:tags r:id="rId1"/>
            </p:custDataLst>
          </p:nvPr>
        </p:nvSpPr>
        <p:spPr>
          <a:xfrm>
            <a:off x="135105" y="509814"/>
            <a:ext cx="71069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66281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930261" y="3329220"/>
          <a:ext cx="8128000" cy="2830129"/>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768985">
                <a:tc>
                  <a:txBody>
                    <a:bodyPr/>
                    <a:lstStyle/>
                    <a:p>
                      <a:pPr algn="ctr"/>
                      <a:r>
                        <a:rPr lang="zh-CN" altLang="en-US" sz="2400" dirty="0">
                          <a:latin typeface="微软雅黑" panose="020B0503020204020204" charset="-122"/>
                          <a:ea typeface="微软雅黑" panose="020B0503020204020204" charset="-122"/>
                        </a:rPr>
                        <a:t>目的</a:t>
                      </a:r>
                    </a:p>
                  </a:txBody>
                  <a:tcPr anchor="ctr">
                    <a:solidFill>
                      <a:schemeClr val="accent2">
                        <a:lumMod val="40000"/>
                        <a:lumOff val="60000"/>
                      </a:schemeClr>
                    </a:solidFill>
                  </a:tcPr>
                </a:tc>
                <a:tc>
                  <a:txBody>
                    <a:bodyPr/>
                    <a:lstStyle/>
                    <a:p>
                      <a:pPr algn="ctr"/>
                      <a:r>
                        <a:rPr lang="zh-CN" altLang="en-US" sz="2400" dirty="0">
                          <a:latin typeface="微软雅黑" panose="020B0503020204020204" charset="-122"/>
                          <a:ea typeface="微软雅黑" panose="020B0503020204020204" charset="-122"/>
                        </a:rPr>
                        <a:t>链路</a:t>
                      </a:r>
                    </a:p>
                  </a:txBody>
                  <a:tcPr anchor="ctr">
                    <a:solidFill>
                      <a:schemeClr val="accent2">
                        <a:lumMod val="40000"/>
                        <a:lumOff val="60000"/>
                      </a:schemeClr>
                    </a:solidFill>
                  </a:tcPr>
                </a:tc>
                <a:extLst>
                  <a:ext uri="{0D108BD9-81ED-4DB2-BD59-A6C34878D82A}">
                    <a16:rowId xmlns:a16="http://schemas.microsoft.com/office/drawing/2014/main" val="10000"/>
                  </a:ext>
                </a:extLst>
              </a:tr>
              <a:tr h="515286">
                <a:tc>
                  <a:txBody>
                    <a:bodyPr/>
                    <a:lstStyle/>
                    <a:p>
                      <a:pPr algn="ctr"/>
                      <a:r>
                        <a:rPr lang="en-US" altLang="zh-CN" sz="2400" dirty="0">
                          <a:latin typeface="微软雅黑" panose="020B0503020204020204" charset="-122"/>
                          <a:ea typeface="微软雅黑" panose="020B0503020204020204" charset="-122"/>
                        </a:rPr>
                        <a:t>y</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x,y</a:t>
                      </a:r>
                      <a:r>
                        <a:rPr lang="en-US" altLang="zh-CN" sz="2400" dirty="0">
                          <a:latin typeface="微软雅黑" panose="020B0503020204020204" charset="-122"/>
                          <a:ea typeface="微软雅黑" panose="020B0503020204020204" charset="-122"/>
                        </a:rPr>
                        <a:t>)</a:t>
                      </a:r>
                    </a:p>
                  </a:txBody>
                  <a:tcPr anchor="ctr"/>
                </a:tc>
                <a:extLst>
                  <a:ext uri="{0D108BD9-81ED-4DB2-BD59-A6C34878D82A}">
                    <a16:rowId xmlns:a16="http://schemas.microsoft.com/office/drawing/2014/main" val="10001"/>
                  </a:ext>
                </a:extLst>
              </a:tr>
              <a:tr h="515286">
                <a:tc>
                  <a:txBody>
                    <a:bodyPr/>
                    <a:lstStyle/>
                    <a:p>
                      <a:pPr algn="ctr"/>
                      <a:r>
                        <a:rPr lang="en-US" altLang="zh-CN" sz="2400" dirty="0">
                          <a:latin typeface="微软雅黑" panose="020B0503020204020204" charset="-122"/>
                          <a:ea typeface="微软雅黑" panose="020B0503020204020204" charset="-122"/>
                        </a:rPr>
                        <a:t>u</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extLst>
                  <a:ext uri="{0D108BD9-81ED-4DB2-BD59-A6C34878D82A}">
                    <a16:rowId xmlns:a16="http://schemas.microsoft.com/office/drawing/2014/main" val="10002"/>
                  </a:ext>
                </a:extLst>
              </a:tr>
              <a:tr h="515286">
                <a:tc>
                  <a:txBody>
                    <a:bodyPr/>
                    <a:lstStyle/>
                    <a:p>
                      <a:pPr algn="ctr"/>
                      <a:r>
                        <a:rPr lang="en-US" altLang="zh-CN" sz="2400" dirty="0">
                          <a:latin typeface="微软雅黑" panose="020B0503020204020204" charset="-122"/>
                          <a:ea typeface="微软雅黑" panose="020B0503020204020204" charset="-122"/>
                        </a:rPr>
                        <a:t>v</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extLst>
                  <a:ext uri="{0D108BD9-81ED-4DB2-BD59-A6C34878D82A}">
                    <a16:rowId xmlns:a16="http://schemas.microsoft.com/office/drawing/2014/main" val="10003"/>
                  </a:ext>
                </a:extLst>
              </a:tr>
              <a:tr h="515286">
                <a:tc>
                  <a:txBody>
                    <a:bodyPr/>
                    <a:lstStyle/>
                    <a:p>
                      <a:pPr algn="ctr"/>
                      <a:r>
                        <a:rPr lang="en-US" altLang="zh-CN" sz="2400" dirty="0">
                          <a:latin typeface="微软雅黑" panose="020B0503020204020204" charset="-122"/>
                          <a:ea typeface="微软雅黑" panose="020B0503020204020204" charset="-122"/>
                        </a:rPr>
                        <a:t>w</a:t>
                      </a:r>
                    </a:p>
                  </a:txBody>
                  <a:tcPr anchor="ctr"/>
                </a:tc>
                <a:tc>
                  <a:txBody>
                    <a:bodyPr/>
                    <a:lstStyle/>
                    <a:p>
                      <a:pPr algn="ctr"/>
                      <a:r>
                        <a:rPr lang="en-US" altLang="zh-CN" sz="2400" dirty="0">
                          <a:latin typeface="微软雅黑" panose="020B0503020204020204" charset="-122"/>
                          <a:ea typeface="微软雅黑" panose="020B0503020204020204" charset="-122"/>
                        </a:rPr>
                        <a:t>(</a:t>
                      </a:r>
                      <a:r>
                        <a:rPr lang="en-US" altLang="zh-CN" sz="2400" dirty="0" err="1">
                          <a:latin typeface="微软雅黑" panose="020B0503020204020204" charset="-122"/>
                          <a:ea typeface="微软雅黑" panose="020B0503020204020204" charset="-122"/>
                        </a:rPr>
                        <a:t>x,v</a:t>
                      </a:r>
                      <a:r>
                        <a:rPr lang="en-US" altLang="zh-CN" sz="2400" dirty="0">
                          <a:latin typeface="微软雅黑" panose="020B0503020204020204" charset="-122"/>
                          <a:ea typeface="微软雅黑" panose="020B0503020204020204" charset="-122"/>
                        </a:rPr>
                        <a:t>)</a:t>
                      </a:r>
                    </a:p>
                  </a:txBody>
                  <a:tcPr anchor="ctr"/>
                </a:tc>
                <a:extLst>
                  <a:ext uri="{0D108BD9-81ED-4DB2-BD59-A6C34878D82A}">
                    <a16:rowId xmlns:a16="http://schemas.microsoft.com/office/drawing/2014/main" val="10004"/>
                  </a:ext>
                </a:extLst>
              </a:tr>
            </a:tbl>
          </a:graphicData>
        </a:graphic>
      </p:graphicFrame>
      <p:sp>
        <p:nvSpPr>
          <p:cNvPr id="7" name="文本框 6"/>
          <p:cNvSpPr txBox="1"/>
          <p:nvPr/>
        </p:nvSpPr>
        <p:spPr>
          <a:xfrm>
            <a:off x="1405255" y="6397625"/>
            <a:ext cx="9178925" cy="460375"/>
          </a:xfrm>
          <a:prstGeom prst="rect">
            <a:avLst/>
          </a:prstGeom>
          <a:noFill/>
        </p:spPr>
        <p:txBody>
          <a:bodyPr wrap="none" rtlCol="0" anchor="t">
            <a:spAutoFit/>
          </a:bodyPr>
          <a:lstStyle/>
          <a:p>
            <a:pPr algn="ctr"/>
            <a:r>
              <a:rPr lang="zh-CN" altLang="en-US" sz="2400" dirty="0">
                <a:latin typeface="微软雅黑" panose="020B0503020204020204" charset="-122"/>
                <a:ea typeface="微软雅黑" panose="020B0503020204020204" charset="-122"/>
                <a:cs typeface="微软雅黑" panose="020B0503020204020204" charset="-122"/>
                <a:sym typeface="+mn-ea"/>
              </a:rPr>
              <a:t>（路由器</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上的转发表只存放下一跳路由器，而不是最终路由器。）</a:t>
            </a:r>
          </a:p>
        </p:txBody>
      </p:sp>
      <p:pic>
        <p:nvPicPr>
          <p:cNvPr id="8" name="图片 7"/>
          <p:cNvPicPr>
            <a:picLocks noChangeAspect="1"/>
          </p:cNvPicPr>
          <p:nvPr/>
        </p:nvPicPr>
        <p:blipFill rotWithShape="1">
          <a:blip r:embed="rId2"/>
          <a:srcRect t="5939" b="2177"/>
          <a:stretch/>
        </p:blipFill>
        <p:spPr>
          <a:xfrm>
            <a:off x="2946400" y="118533"/>
            <a:ext cx="6625027" cy="2578947"/>
          </a:xfrm>
          <a:prstGeom prst="rect">
            <a:avLst/>
          </a:prstGeom>
        </p:spPr>
      </p:pic>
      <p:sp>
        <p:nvSpPr>
          <p:cNvPr id="9" name="TextBox 4"/>
          <p:cNvSpPr txBox="1"/>
          <p:nvPr/>
        </p:nvSpPr>
        <p:spPr>
          <a:xfrm>
            <a:off x="1510030" y="2697480"/>
            <a:ext cx="8968740" cy="460375"/>
          </a:xfrm>
          <a:prstGeom prst="rect">
            <a:avLst/>
          </a:prstGeom>
          <a:noFill/>
        </p:spPr>
        <p:txBody>
          <a:bodyPr wrap="square" rtlCol="0">
            <a:spAutoFit/>
          </a:bodyPr>
          <a:lstStyle/>
          <a:p>
            <a:pPr algn="ctr"/>
            <a:r>
              <a:rPr lang="zh-CN" altLang="en-US" sz="2400" dirty="0">
                <a:latin typeface="微软雅黑" panose="020B0503020204020204" charset="-122"/>
                <a:ea typeface="微软雅黑" panose="020B0503020204020204" charset="-122"/>
                <a:cs typeface="微软雅黑" panose="020B0503020204020204" charset="-122"/>
              </a:rPr>
              <a:t>结点</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上的转发表</a:t>
            </a:r>
          </a:p>
        </p:txBody>
      </p:sp>
    </p:spTree>
    <p:extLst>
      <p:ext uri="{BB962C8B-B14F-4D97-AF65-F5344CB8AC3E}">
        <p14:creationId xmlns:p14="http://schemas.microsoft.com/office/powerpoint/2010/main" val="9616655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、数据链路层传输的数据单元称（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帧</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段</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数据报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8920914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、数据链路层传输的数据单元称（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帧</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段</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数据报</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7979293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、下列不属于数据链路层提供的服务的是（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数据报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链路接入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可靠交付</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差错控制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5562725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、下列不属于数据链路层提供的服务的是（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数据报</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链路接入</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可靠交付</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差错控制</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76398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、实现数据链路层功能的典型硬件实体是（         ）。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212380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、实现数据链路层功能的典型硬件实体是（ </a:t>
            </a:r>
            <a:r>
              <a:rPr lang="zh-CN" altLang="en-US" sz="2400" b="0" dirty="0">
                <a:solidFill>
                  <a:srgbClr val="FF0000"/>
                </a:solidFill>
                <a:latin typeface="黑体" panose="02010609060101010101" pitchFamily="49" charset="-122"/>
                <a:ea typeface="黑体" panose="02010609060101010101" pitchFamily="49" charset="-122"/>
              </a:rPr>
              <a:t>网络适配器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463894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357313" y="3183877"/>
            <a:ext cx="3128962" cy="646331"/>
          </a:xfrm>
          <a:prstGeom prst="rect">
            <a:avLst/>
          </a:prstGeom>
          <a:noFill/>
        </p:spPr>
        <p:txBody>
          <a:bodyPr wrap="square" rtlCol="0">
            <a:spAutoFit/>
          </a:bodyPr>
          <a:lstStyle/>
          <a:p>
            <a:pPr>
              <a:lnSpc>
                <a:spcPct val="150000"/>
              </a:lnSpc>
            </a:pPr>
            <a:r>
              <a:rPr lang="zh-CN" altLang="en-US" sz="2400"/>
              <a:t>数据链路层与局域网</a:t>
            </a:r>
          </a:p>
        </p:txBody>
      </p:sp>
      <p:sp>
        <p:nvSpPr>
          <p:cNvPr id="7" name="文本框 6"/>
          <p:cNvSpPr txBox="1"/>
          <p:nvPr/>
        </p:nvSpPr>
        <p:spPr>
          <a:xfrm>
            <a:off x="4686300" y="2122048"/>
            <a:ext cx="4771073" cy="2862322"/>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数据链路层服务</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solidFill>
                  <a:srgbClr val="FF0000"/>
                </a:solidFill>
                <a:latin typeface="Microsoft YaHei" charset="-122"/>
                <a:ea typeface="Microsoft YaHei" charset="-122"/>
                <a:cs typeface="Microsoft YaHei" charset="-122"/>
                <a:sym typeface="+mn-ea"/>
              </a:rPr>
              <a:t>差错控制</a:t>
            </a:r>
          </a:p>
          <a:p>
            <a:pPr lvl="0">
              <a:lnSpc>
                <a:spcPct val="150000"/>
              </a:lnSpc>
              <a:buNone/>
            </a:pPr>
            <a:r>
              <a:rPr lang="zh-CN" altLang="en-US" sz="2400" dirty="0">
                <a:latin typeface="Microsoft YaHei" charset="-122"/>
                <a:ea typeface="Microsoft YaHei" charset="-122"/>
                <a:cs typeface="Microsoft YaHei" charset="-122"/>
                <a:sym typeface="+mn-ea"/>
              </a:rPr>
              <a:t>多路访问控制协议</a:t>
            </a:r>
          </a:p>
          <a:p>
            <a:pPr lvl="0">
              <a:lnSpc>
                <a:spcPct val="150000"/>
              </a:lnSpc>
              <a:buNone/>
            </a:pPr>
            <a:r>
              <a:rPr lang="zh-CN" altLang="en-US" sz="2400" dirty="0">
                <a:latin typeface="Microsoft YaHei" charset="-122"/>
                <a:ea typeface="Microsoft YaHei" charset="-122"/>
                <a:cs typeface="Microsoft YaHei" charset="-122"/>
                <a:sym typeface="+mn-ea"/>
              </a:rPr>
              <a:t>局域网</a:t>
            </a:r>
          </a:p>
          <a:p>
            <a:pPr lvl="0">
              <a:lnSpc>
                <a:spcPct val="150000"/>
              </a:lnSpc>
              <a:buNone/>
            </a:pPr>
            <a:r>
              <a:rPr lang="zh-CN" altLang="en-US" sz="2400" dirty="0">
                <a:latin typeface="Microsoft YaHei" charset="-122"/>
                <a:ea typeface="Microsoft YaHei" charset="-122"/>
                <a:cs typeface="Microsoft YaHei" charset="-122"/>
                <a:sym typeface="+mn-ea"/>
              </a:rPr>
              <a:t>点对点链路协议</a:t>
            </a:r>
          </a:p>
        </p:txBody>
      </p:sp>
      <p:sp>
        <p:nvSpPr>
          <p:cNvPr id="2" name="左大括号 1"/>
          <p:cNvSpPr/>
          <p:nvPr/>
        </p:nvSpPr>
        <p:spPr>
          <a:xfrm>
            <a:off x="4286250" y="2192275"/>
            <a:ext cx="400050" cy="26797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p>
        </p:txBody>
      </p:sp>
    </p:spTree>
    <p:custDataLst>
      <p:tags r:id="rId1"/>
    </p:custDataLst>
    <p:extLst>
      <p:ext uri="{BB962C8B-B14F-4D97-AF65-F5344CB8AC3E}">
        <p14:creationId xmlns:p14="http://schemas.microsoft.com/office/powerpoint/2010/main" val="6404283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743200" y="3208991"/>
            <a:ext cx="1457325" cy="646331"/>
          </a:xfrm>
          <a:prstGeom prst="rect">
            <a:avLst/>
          </a:prstGeom>
          <a:noFill/>
        </p:spPr>
        <p:txBody>
          <a:bodyPr wrap="square" rtlCol="0">
            <a:spAutoFit/>
          </a:bodyPr>
          <a:lstStyle/>
          <a:p>
            <a:pPr>
              <a:lnSpc>
                <a:spcPct val="150000"/>
              </a:lnSpc>
            </a:pPr>
            <a:r>
              <a:rPr lang="zh-CN" altLang="en-US" sz="2400" dirty="0"/>
              <a:t>差错控制</a:t>
            </a:r>
          </a:p>
        </p:txBody>
      </p:sp>
      <p:sp>
        <p:nvSpPr>
          <p:cNvPr id="6" name="文本框 5"/>
          <p:cNvSpPr txBox="1"/>
          <p:nvPr/>
        </p:nvSpPr>
        <p:spPr>
          <a:xfrm>
            <a:off x="4686300" y="2377995"/>
            <a:ext cx="4771073" cy="2308324"/>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差错控制的基本方式</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差错编码的基本原理</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差错编码的检错与纠错能力</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4286250" y="2449469"/>
            <a:ext cx="400050" cy="223685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p>
        </p:txBody>
      </p:sp>
    </p:spTree>
    <p:extLst>
      <p:ext uri="{BB962C8B-B14F-4D97-AF65-F5344CB8AC3E}">
        <p14:creationId xmlns:p14="http://schemas.microsoft.com/office/powerpoint/2010/main" val="11287029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7" name="文本框 6"/>
          <p:cNvSpPr txBox="1"/>
          <p:nvPr/>
        </p:nvSpPr>
        <p:spPr>
          <a:xfrm>
            <a:off x="177968" y="1916104"/>
            <a:ext cx="11121462" cy="230832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一、噪声。</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信号在信道传输过程中，会受到各种</a:t>
            </a:r>
            <a:r>
              <a:rPr lang="zh-CN" altLang="en-US" sz="2400" dirty="0">
                <a:solidFill>
                  <a:srgbClr val="FF0000"/>
                </a:solidFill>
                <a:latin typeface="微软雅黑" panose="020B0503020204020204" charset="-122"/>
                <a:ea typeface="微软雅黑" panose="020B0503020204020204" charset="-122"/>
              </a:rPr>
              <a:t>噪声</a:t>
            </a:r>
            <a:r>
              <a:rPr lang="zh-CN" altLang="en-US" sz="2400" dirty="0">
                <a:latin typeface="微软雅黑" panose="020B0503020204020204" charset="-122"/>
                <a:ea typeface="微软雅黑" panose="020B0503020204020204" charset="-122"/>
              </a:rPr>
              <a:t>的干扰，从而导致传输差错。    </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  随机噪声</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随机差错或独立差错</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solidFill>
                  <a:srgbClr val="FF0000"/>
                </a:solidFill>
                <a:latin typeface="微软雅黑" panose="020B0503020204020204" charset="-122"/>
                <a:ea typeface="微软雅黑" panose="020B0503020204020204" charset="-122"/>
              </a:rPr>
              <a:t>  冲击噪声</a:t>
            </a:r>
            <a:r>
              <a:rPr lang="en-US" altLang="zh-CN" sz="2400" dirty="0">
                <a:solidFill>
                  <a:srgbClr val="FF0000"/>
                </a:solidFill>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突发差错。</a:t>
            </a:r>
            <a:endParaRPr lang="zh-CN" altLang="en-US" sz="2400" dirty="0">
              <a:latin typeface="微软雅黑" panose="020B0503020204020204" charset="-122"/>
              <a:ea typeface="微软雅黑" panose="020B0503020204020204" charset="-122"/>
            </a:endParaRPr>
          </a:p>
        </p:txBody>
      </p:sp>
      <p:sp>
        <p:nvSpPr>
          <p:cNvPr id="5" name="文本框 4"/>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6" name="文本框 5"/>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矩形 8"/>
          <p:cNvSpPr/>
          <p:nvPr/>
        </p:nvSpPr>
        <p:spPr>
          <a:xfrm>
            <a:off x="181064" y="146204"/>
            <a:ext cx="144943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5.2.0</a:t>
            </a:r>
            <a:r>
              <a:rPr lang="zh-CN" altLang="en-US" sz="1200" dirty="0">
                <a:solidFill>
                  <a:schemeClr val="bg1">
                    <a:lumMod val="75000"/>
                  </a:schemeClr>
                </a:solidFill>
                <a:latin typeface="Helvetica Neue For Number" charset="0"/>
              </a:rPr>
              <a:t>零、差错控制</a:t>
            </a:r>
            <a:endParaRPr lang="zh-CN" altLang="en-US" sz="1200" dirty="0">
              <a:solidFill>
                <a:schemeClr val="bg1">
                  <a:lumMod val="75000"/>
                </a:schemeClr>
              </a:solidFill>
            </a:endParaRPr>
          </a:p>
        </p:txBody>
      </p:sp>
    </p:spTree>
    <p:extLst>
      <p:ext uri="{BB962C8B-B14F-4D97-AF65-F5344CB8AC3E}">
        <p14:creationId xmlns:p14="http://schemas.microsoft.com/office/powerpoint/2010/main" val="10452524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177968" y="1916104"/>
            <a:ext cx="11526352"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二、差错控制：通过</a:t>
            </a:r>
            <a:r>
              <a:rPr lang="zh-CN" altLang="en-US" sz="2400" dirty="0">
                <a:solidFill>
                  <a:srgbClr val="FF0000"/>
                </a:solidFill>
                <a:latin typeface="微软雅黑" panose="020B0503020204020204" charset="-122"/>
                <a:ea typeface="微软雅黑" panose="020B0503020204020204" charset="-122"/>
              </a:rPr>
              <a:t>差错编码</a:t>
            </a:r>
            <a:r>
              <a:rPr lang="zh-CN" altLang="en-US" sz="2400" dirty="0">
                <a:latin typeface="微软雅黑" panose="020B0503020204020204" charset="-122"/>
                <a:ea typeface="微软雅黑" panose="020B0503020204020204" charset="-122"/>
              </a:rPr>
              <a:t>技术，实现对信息传输差错的检测，并基于某种机制运行差错</a:t>
            </a:r>
            <a:r>
              <a:rPr lang="zh-CN" altLang="en-US" sz="2400" dirty="0">
                <a:solidFill>
                  <a:srgbClr val="FF0000"/>
                </a:solidFill>
                <a:latin typeface="微软雅黑" panose="020B0503020204020204" charset="-122"/>
                <a:ea typeface="微软雅黑" panose="020B0503020204020204" charset="-122"/>
              </a:rPr>
              <a:t>纠正</a:t>
            </a:r>
            <a:r>
              <a:rPr lang="zh-CN" altLang="en-US" sz="2400" dirty="0">
                <a:latin typeface="微软雅黑" panose="020B0503020204020204" charset="-122"/>
                <a:ea typeface="微软雅黑" panose="020B0503020204020204" charset="-122"/>
              </a:rPr>
              <a:t>和</a:t>
            </a:r>
            <a:r>
              <a:rPr lang="zh-CN" altLang="en-US" sz="2400" dirty="0">
                <a:solidFill>
                  <a:srgbClr val="FF0000"/>
                </a:solidFill>
                <a:latin typeface="微软雅黑" panose="020B0503020204020204" charset="-122"/>
                <a:ea typeface="微软雅黑" panose="020B0503020204020204" charset="-122"/>
              </a:rPr>
              <a:t>处理</a:t>
            </a:r>
            <a:r>
              <a:rPr lang="zh-CN" altLang="en-US" sz="2400" dirty="0">
                <a:latin typeface="微软雅黑" panose="020B0503020204020204" charset="-122"/>
                <a:ea typeface="微软雅黑" panose="020B0503020204020204" charset="-122"/>
              </a:rPr>
              <a:t>。</a:t>
            </a:r>
          </a:p>
        </p:txBody>
      </p:sp>
      <p:sp>
        <p:nvSpPr>
          <p:cNvPr id="2" name="矩形 1"/>
          <p:cNvSpPr/>
          <p:nvPr/>
        </p:nvSpPr>
        <p:spPr>
          <a:xfrm>
            <a:off x="181064" y="146204"/>
            <a:ext cx="144943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5.2.0</a:t>
            </a:r>
            <a:r>
              <a:rPr lang="zh-CN" altLang="en-US" sz="1200" dirty="0">
                <a:solidFill>
                  <a:schemeClr val="bg1">
                    <a:lumMod val="75000"/>
                  </a:schemeClr>
                </a:solidFill>
                <a:latin typeface="Helvetica Neue For Number" charset="0"/>
              </a:rPr>
              <a:t>零、差错控制</a:t>
            </a:r>
            <a:endParaRPr lang="zh-CN" altLang="en-US" sz="1200" dirty="0">
              <a:solidFill>
                <a:schemeClr val="bg1">
                  <a:lumMod val="75000"/>
                </a:schemeClr>
              </a:solidFill>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10"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71721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970318"/>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链路状态路由选择算法利用 </a:t>
            </a:r>
            <a:r>
              <a:rPr lang="en-US" altLang="zh-CN" sz="2400" dirty="0">
                <a:latin typeface="+mn-ea"/>
              </a:rPr>
              <a:t>Dijkstra </a:t>
            </a:r>
            <a:r>
              <a:rPr lang="zh-CN" altLang="en-US" sz="2400" dirty="0">
                <a:latin typeface="+mn-ea"/>
              </a:rPr>
              <a:t>算法求最短路径时，在</a:t>
            </a:r>
            <a:r>
              <a:rPr lang="en-US" altLang="zh-CN" sz="2400" dirty="0">
                <a:latin typeface="+mn-ea"/>
              </a:rPr>
              <a:t>Dijkstra</a:t>
            </a:r>
            <a:r>
              <a:rPr lang="zh-CN" altLang="en-US" sz="2400" dirty="0">
                <a:latin typeface="+mn-ea"/>
              </a:rPr>
              <a:t>算法中，需要记录的信息不包括（）</a:t>
            </a:r>
          </a:p>
          <a:p>
            <a:pPr fontAlgn="auto">
              <a:lnSpc>
                <a:spcPct val="150000"/>
              </a:lnSpc>
            </a:pPr>
            <a:r>
              <a:rPr lang="en-US" altLang="zh-CN" sz="2400" dirty="0">
                <a:latin typeface="+mn-ea"/>
              </a:rPr>
              <a:t>A:</a:t>
            </a:r>
            <a:r>
              <a:rPr lang="zh-CN" altLang="en-US" sz="2400" dirty="0">
                <a:latin typeface="+mn-ea"/>
              </a:rPr>
              <a:t>到本次迭代为止，源结点</a:t>
            </a:r>
            <a:r>
              <a:rPr lang="en-US" altLang="zh-CN" sz="2400" dirty="0">
                <a:latin typeface="+mn-ea"/>
              </a:rPr>
              <a:t>(</a:t>
            </a:r>
            <a:r>
              <a:rPr lang="zh-CN" altLang="en-US" sz="2400" dirty="0">
                <a:latin typeface="+mn-ea"/>
              </a:rPr>
              <a:t>计算结点</a:t>
            </a:r>
            <a:r>
              <a:rPr lang="en-US" altLang="zh-CN" sz="2400" dirty="0">
                <a:latin typeface="+mn-ea"/>
              </a:rPr>
              <a:t>)</a:t>
            </a:r>
            <a:r>
              <a:rPr lang="zh-CN" altLang="en-US" sz="2400" dirty="0">
                <a:latin typeface="+mn-ea"/>
              </a:rPr>
              <a:t>到目的结点</a:t>
            </a:r>
            <a:r>
              <a:rPr lang="en-US" altLang="zh-CN" sz="2400" dirty="0">
                <a:latin typeface="+mn-ea"/>
              </a:rPr>
              <a:t>v</a:t>
            </a:r>
            <a:r>
              <a:rPr lang="zh-CN" altLang="en-US" sz="2400" dirty="0">
                <a:latin typeface="+mn-ea"/>
              </a:rPr>
              <a:t>的当前路径距离</a:t>
            </a:r>
          </a:p>
          <a:p>
            <a:pPr fontAlgn="auto">
              <a:lnSpc>
                <a:spcPct val="150000"/>
              </a:lnSpc>
            </a:pPr>
            <a:r>
              <a:rPr lang="en-US" altLang="zh-CN" sz="2400" dirty="0">
                <a:latin typeface="+mn-ea"/>
              </a:rPr>
              <a:t>B:</a:t>
            </a:r>
            <a:r>
              <a:rPr lang="zh-CN" altLang="en-US" sz="2400" dirty="0">
                <a:latin typeface="+mn-ea"/>
              </a:rPr>
              <a:t>到本次迭代为止，在源结点到目的结点</a:t>
            </a:r>
            <a:r>
              <a:rPr lang="en-US" altLang="zh-CN" sz="2400" dirty="0">
                <a:latin typeface="+mn-ea"/>
              </a:rPr>
              <a:t>v</a:t>
            </a:r>
            <a:r>
              <a:rPr lang="zh-CN" altLang="en-US" sz="2400" dirty="0">
                <a:latin typeface="+mn-ea"/>
              </a:rPr>
              <a:t>的当前路径上，结点</a:t>
            </a:r>
            <a:r>
              <a:rPr lang="en-US" altLang="zh-CN" sz="2400" dirty="0">
                <a:latin typeface="+mn-ea"/>
              </a:rPr>
              <a:t>v</a:t>
            </a:r>
            <a:r>
              <a:rPr lang="zh-CN" altLang="en-US" sz="2400" dirty="0">
                <a:latin typeface="+mn-ea"/>
              </a:rPr>
              <a:t>的前序结点</a:t>
            </a:r>
          </a:p>
          <a:p>
            <a:pPr fontAlgn="auto">
              <a:lnSpc>
                <a:spcPct val="150000"/>
              </a:lnSpc>
            </a:pPr>
            <a:r>
              <a:rPr lang="en-US" altLang="zh-CN" sz="2400" dirty="0">
                <a:latin typeface="+mn-ea"/>
              </a:rPr>
              <a:t>C:</a:t>
            </a:r>
            <a:r>
              <a:rPr lang="zh-CN" altLang="en-US" sz="2400" dirty="0">
                <a:latin typeface="+mn-ea"/>
              </a:rPr>
              <a:t>结点</a:t>
            </a:r>
            <a:r>
              <a:rPr lang="en-US" altLang="zh-CN" sz="2400" dirty="0">
                <a:latin typeface="+mn-ea"/>
              </a:rPr>
              <a:t>x</a:t>
            </a:r>
            <a:r>
              <a:rPr lang="zh-CN" altLang="en-US" sz="2400" dirty="0">
                <a:latin typeface="+mn-ea"/>
              </a:rPr>
              <a:t>与结点</a:t>
            </a:r>
            <a:r>
              <a:rPr lang="en-US" altLang="zh-CN" sz="2400" dirty="0">
                <a:latin typeface="+mn-ea"/>
              </a:rPr>
              <a:t>y</a:t>
            </a:r>
            <a:r>
              <a:rPr lang="zh-CN" altLang="en-US" sz="2400" dirty="0">
                <a:latin typeface="+mn-ea"/>
              </a:rPr>
              <a:t>之间直接链路的费用</a:t>
            </a:r>
          </a:p>
          <a:p>
            <a:pPr fontAlgn="auto">
              <a:lnSpc>
                <a:spcPct val="150000"/>
              </a:lnSpc>
            </a:pPr>
            <a:r>
              <a:rPr lang="en-US" altLang="zh-CN" sz="2400" dirty="0">
                <a:latin typeface="+mn-ea"/>
              </a:rPr>
              <a:t>D:</a:t>
            </a:r>
            <a:r>
              <a:rPr lang="zh-CN" altLang="en-US" sz="2400" dirty="0">
                <a:latin typeface="+mn-ea"/>
              </a:rPr>
              <a:t>路径距离的集合</a:t>
            </a:r>
          </a:p>
        </p:txBody>
      </p:sp>
    </p:spTree>
    <p:extLst>
      <p:ext uri="{BB962C8B-B14F-4D97-AF65-F5344CB8AC3E}">
        <p14:creationId xmlns:p14="http://schemas.microsoft.com/office/powerpoint/2010/main" val="592341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表格 5"/>
          <p:cNvGraphicFramePr/>
          <p:nvPr/>
        </p:nvGraphicFramePr>
        <p:xfrm>
          <a:off x="2798531" y="2328516"/>
          <a:ext cx="6758069" cy="3956950"/>
        </p:xfrm>
        <a:graphic>
          <a:graphicData uri="http://schemas.openxmlformats.org/drawingml/2006/table">
            <a:tbl>
              <a:tblPr firstRow="1" bandRow="1">
                <a:tableStyleId>{5940675A-B579-460E-94D1-54222C63F5DA}</a:tableStyleId>
              </a:tblPr>
              <a:tblGrid>
                <a:gridCol w="1836748">
                  <a:extLst>
                    <a:ext uri="{9D8B030D-6E8A-4147-A177-3AD203B41FA5}">
                      <a16:colId xmlns:a16="http://schemas.microsoft.com/office/drawing/2014/main" val="20000"/>
                    </a:ext>
                  </a:extLst>
                </a:gridCol>
                <a:gridCol w="4921321">
                  <a:extLst>
                    <a:ext uri="{9D8B030D-6E8A-4147-A177-3AD203B41FA5}">
                      <a16:colId xmlns:a16="http://schemas.microsoft.com/office/drawing/2014/main" val="20001"/>
                    </a:ext>
                  </a:extLst>
                </a:gridCol>
              </a:tblGrid>
              <a:tr h="791390">
                <a:tc>
                  <a:txBody>
                    <a:bodyPr/>
                    <a:lstStyle/>
                    <a:p>
                      <a:pPr algn="ctr">
                        <a:lnSpc>
                          <a:spcPct val="150000"/>
                        </a:lnSpc>
                        <a:buNone/>
                      </a:pPr>
                      <a:r>
                        <a:rPr lang="zh-CN" altLang="en-US" sz="2400" dirty="0">
                          <a:latin typeface="Microsoft YaHei" charset="-122"/>
                          <a:ea typeface="Microsoft YaHei" charset="-122"/>
                          <a:cs typeface="Microsoft YaHei" charset="-122"/>
                        </a:rPr>
                        <a:t>基本方式</a:t>
                      </a:r>
                    </a:p>
                  </a:txBody>
                  <a:tcPr>
                    <a:solidFill>
                      <a:srgbClr val="FFC000"/>
                    </a:solidFill>
                  </a:tcPr>
                </a:tc>
                <a:tc>
                  <a:txBody>
                    <a:bodyPr/>
                    <a:lstStyle/>
                    <a:p>
                      <a:pPr algn="ctr">
                        <a:lnSpc>
                          <a:spcPct val="150000"/>
                        </a:lnSpc>
                        <a:buNone/>
                      </a:pPr>
                      <a:r>
                        <a:rPr lang="zh-CN" altLang="en-US" sz="2400" dirty="0">
                          <a:latin typeface="Microsoft YaHei" charset="-122"/>
                          <a:ea typeface="Microsoft YaHei" charset="-122"/>
                          <a:cs typeface="Microsoft YaHei" charset="-122"/>
                        </a:rPr>
                        <a:t>特点</a:t>
                      </a:r>
                    </a:p>
                  </a:txBody>
                  <a:tcPr>
                    <a:solidFill>
                      <a:srgbClr val="FFC000"/>
                    </a:solidFill>
                  </a:tcPr>
                </a:tc>
                <a:extLst>
                  <a:ext uri="{0D108BD9-81ED-4DB2-BD59-A6C34878D82A}">
                    <a16:rowId xmlns:a16="http://schemas.microsoft.com/office/drawing/2014/main" val="10000"/>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检错重发</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 </a:t>
                      </a:r>
                    </a:p>
                  </a:txBody>
                  <a:tcPr/>
                </a:tc>
                <a:extLst>
                  <a:ext uri="{0D108BD9-81ED-4DB2-BD59-A6C34878D82A}">
                    <a16:rowId xmlns:a16="http://schemas.microsoft.com/office/drawing/2014/main" val="10001"/>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前向纠错</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 </a:t>
                      </a:r>
                    </a:p>
                  </a:txBody>
                  <a:tcPr/>
                </a:tc>
                <a:extLst>
                  <a:ext uri="{0D108BD9-81ED-4DB2-BD59-A6C34878D82A}">
                    <a16:rowId xmlns:a16="http://schemas.microsoft.com/office/drawing/2014/main" val="10002"/>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反馈校验</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3"/>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检错丢弃</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 </a:t>
                      </a:r>
                    </a:p>
                  </a:txBody>
                  <a:tcPr/>
                </a:tc>
                <a:extLst>
                  <a:ext uri="{0D108BD9-81ED-4DB2-BD59-A6C34878D82A}">
                    <a16:rowId xmlns:a16="http://schemas.microsoft.com/office/drawing/2014/main" val="10004"/>
                  </a:ext>
                </a:extLst>
              </a:tr>
            </a:tbl>
          </a:graphicData>
        </a:graphic>
      </p:graphicFrame>
      <p:sp>
        <p:nvSpPr>
          <p:cNvPr id="5" name="文本框 4"/>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10" name="矩形 9"/>
          <p:cNvSpPr/>
          <p:nvPr/>
        </p:nvSpPr>
        <p:spPr>
          <a:xfrm>
            <a:off x="181064" y="146204"/>
            <a:ext cx="1449436"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5.2.0</a:t>
            </a:r>
            <a:r>
              <a:rPr lang="zh-CN" altLang="en-US" sz="1200" dirty="0">
                <a:solidFill>
                  <a:schemeClr val="bg1">
                    <a:lumMod val="75000"/>
                  </a:schemeClr>
                </a:solidFill>
                <a:latin typeface="Helvetica Neue For Number" charset="0"/>
              </a:rPr>
              <a:t>零、差错控制</a:t>
            </a:r>
            <a:endParaRPr lang="zh-CN" altLang="en-US" sz="1200" dirty="0">
              <a:solidFill>
                <a:schemeClr val="bg1">
                  <a:lumMod val="75000"/>
                </a:schemeClr>
              </a:solidFill>
            </a:endParaRPr>
          </a:p>
        </p:txBody>
      </p:sp>
    </p:spTree>
    <p:extLst>
      <p:ext uri="{BB962C8B-B14F-4D97-AF65-F5344CB8AC3E}">
        <p14:creationId xmlns:p14="http://schemas.microsoft.com/office/powerpoint/2010/main" val="11209313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一、检错重发：利用</a:t>
            </a:r>
            <a:r>
              <a:rPr lang="zh-CN" altLang="en-US" sz="2400" dirty="0">
                <a:solidFill>
                  <a:srgbClr val="FF0000"/>
                </a:solidFill>
                <a:latin typeface="微软雅黑" panose="020B0503020204020204" charset="-122"/>
                <a:ea typeface="微软雅黑" panose="020B0503020204020204" charset="-122"/>
              </a:rPr>
              <a:t>差错编码。</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7663118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一、检错重发：利用</a:t>
            </a:r>
            <a:r>
              <a:rPr lang="zh-CN" altLang="en-US" sz="2400" dirty="0">
                <a:solidFill>
                  <a:srgbClr val="FF0000"/>
                </a:solidFill>
                <a:latin typeface="微软雅黑" panose="020B0503020204020204" charset="-122"/>
                <a:ea typeface="微软雅黑" panose="020B0503020204020204" charset="-122"/>
              </a:rPr>
              <a:t>差错编码。</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 name="矩形 1"/>
          <p:cNvSpPr/>
          <p:nvPr/>
        </p:nvSpPr>
        <p:spPr>
          <a:xfrm>
            <a:off x="743712" y="2553149"/>
            <a:ext cx="10722864" cy="1754326"/>
          </a:xfrm>
          <a:prstGeom prst="rect">
            <a:avLst/>
          </a:prstGeom>
        </p:spPr>
        <p:txBody>
          <a:bodyPr wrap="square" anchor="ctr">
            <a:spAutoFit/>
          </a:bodyPr>
          <a:lstStyle/>
          <a:p>
            <a:pPr>
              <a:lnSpc>
                <a:spcPct val="150000"/>
              </a:lnSpc>
            </a:pPr>
            <a:r>
              <a:rPr lang="zh-CN" altLang="en-US" sz="2400" dirty="0">
                <a:latin typeface="微软雅黑" panose="020B0503020204020204" charset="-122"/>
                <a:ea typeface="微软雅黑" panose="020B0503020204020204" charset="-122"/>
              </a:rPr>
              <a:t>发送端：待发送数据进行</a:t>
            </a:r>
            <a:r>
              <a:rPr lang="zh-CN" altLang="en-US" sz="2400" dirty="0">
                <a:solidFill>
                  <a:srgbClr val="FF0000"/>
                </a:solidFill>
                <a:latin typeface="微软雅黑" panose="020B0503020204020204" charset="-122"/>
                <a:ea typeface="微软雅黑" panose="020B0503020204020204" charset="-122"/>
              </a:rPr>
              <a:t>差错编码</a:t>
            </a:r>
            <a:r>
              <a:rPr lang="zh-CN" altLang="en-US" sz="2400" dirty="0">
                <a:latin typeface="微软雅黑" panose="020B0503020204020204" charset="-122"/>
                <a:ea typeface="微软雅黑" panose="020B0503020204020204" charset="-122"/>
              </a:rPr>
              <a:t>，然后发送。</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接收端：利用差错编码检测数据是否出错。若出错，接收端请求发送端</a:t>
            </a:r>
            <a:r>
              <a:rPr lang="zh-CN" altLang="en-US" sz="2400" dirty="0">
                <a:solidFill>
                  <a:srgbClr val="FF0000"/>
                </a:solidFill>
                <a:latin typeface="微软雅黑" panose="020B0503020204020204" charset="-122"/>
                <a:ea typeface="微软雅黑" panose="020B0503020204020204" charset="-122"/>
              </a:rPr>
              <a:t>重发</a:t>
            </a:r>
            <a:r>
              <a:rPr lang="zh-CN" altLang="en-US" sz="2400" dirty="0">
                <a:latin typeface="微软雅黑" panose="020B0503020204020204" charset="-122"/>
                <a:ea typeface="微软雅黑" panose="020B0503020204020204" charset="-122"/>
              </a:rPr>
              <a:t>数据加以纠正。</a:t>
            </a:r>
          </a:p>
        </p:txBody>
      </p:sp>
    </p:spTree>
    <p:extLst>
      <p:ext uri="{BB962C8B-B14F-4D97-AF65-F5344CB8AC3E}">
        <p14:creationId xmlns:p14="http://schemas.microsoft.com/office/powerpoint/2010/main" val="9254081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二、前向纠错</a:t>
            </a:r>
            <a:r>
              <a:rPr lang="en-US" altLang="zh-CN" sz="2400" dirty="0">
                <a:latin typeface="微软雅黑" panose="020B0503020204020204" charset="-122"/>
                <a:ea typeface="微软雅黑" panose="020B0503020204020204" charset="-122"/>
              </a:rPr>
              <a:t>(Forward Error Correction</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FEC )</a:t>
            </a:r>
            <a:r>
              <a:rPr lang="zh-CN" altLang="en-US" sz="2400" dirty="0">
                <a:latin typeface="微软雅黑" panose="020B0503020204020204" charset="-122"/>
                <a:ea typeface="微软雅黑" panose="020B0503020204020204" charset="-122"/>
              </a:rPr>
              <a:t>：利用</a:t>
            </a:r>
            <a:r>
              <a:rPr lang="zh-CN" altLang="en-US" sz="2400" dirty="0">
                <a:solidFill>
                  <a:srgbClr val="FF0000"/>
                </a:solidFill>
                <a:latin typeface="微软雅黑" panose="020B0503020204020204" charset="-122"/>
                <a:ea typeface="微软雅黑" panose="020B0503020204020204" charset="-122"/>
              </a:rPr>
              <a:t>纠错编码</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3" name="矩形 2"/>
          <p:cNvSpPr/>
          <p:nvPr/>
        </p:nvSpPr>
        <p:spPr>
          <a:xfrm>
            <a:off x="177968" y="176571"/>
            <a:ext cx="1338828" cy="276999"/>
          </a:xfrm>
          <a:prstGeom prst="rect">
            <a:avLst/>
          </a:prstGeom>
        </p:spPr>
        <p:txBody>
          <a:bodyPr wrap="none">
            <a:spAutoFit/>
          </a:bodyPr>
          <a:lstStyle/>
          <a:p>
            <a:pPr algn="ctr" fontAlgn="ctr"/>
            <a:r>
              <a:rPr lang="en-US" altLang="zh-CN" sz="1200" dirty="0">
                <a:solidFill>
                  <a:schemeClr val="bg1">
                    <a:lumMod val="85000"/>
                  </a:schemeClr>
                </a:solidFill>
                <a:latin typeface="SimSun" charset="-122"/>
                <a:ea typeface="SimSun" charset="-122"/>
                <a:cs typeface="SimSun" charset="-122"/>
              </a:rPr>
              <a:t>5.2.1.2</a:t>
            </a:r>
            <a:r>
              <a:rPr lang="zh-CN" altLang="en-US" sz="1200" dirty="0">
                <a:solidFill>
                  <a:schemeClr val="bg1">
                    <a:lumMod val="85000"/>
                  </a:schemeClr>
                </a:solidFill>
                <a:latin typeface="SimSun" charset="-122"/>
                <a:ea typeface="SimSun" charset="-122"/>
                <a:cs typeface="SimSun" charset="-122"/>
              </a:rPr>
              <a:t>前向纠错</a:t>
            </a:r>
            <a:endParaRPr lang="zh-CN" altLang="en-US" sz="1200" b="0" i="0" u="none" strike="noStrike" dirty="0">
              <a:solidFill>
                <a:schemeClr val="bg1">
                  <a:lumMod val="85000"/>
                </a:schemeClr>
              </a:solidFill>
              <a:effectLst/>
              <a:latin typeface="SimSun" charset="-122"/>
              <a:ea typeface="SimSun" charset="-122"/>
              <a:cs typeface="SimSun" charset="-122"/>
            </a:endParaRPr>
          </a:p>
        </p:txBody>
      </p:sp>
    </p:spTree>
    <p:extLst>
      <p:ext uri="{BB962C8B-B14F-4D97-AF65-F5344CB8AC3E}">
        <p14:creationId xmlns:p14="http://schemas.microsoft.com/office/powerpoint/2010/main" val="20134883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二、前向纠错</a:t>
            </a:r>
            <a:r>
              <a:rPr lang="en-US" altLang="zh-CN" sz="2400" dirty="0">
                <a:latin typeface="微软雅黑" panose="020B0503020204020204" charset="-122"/>
                <a:ea typeface="微软雅黑" panose="020B0503020204020204" charset="-122"/>
              </a:rPr>
              <a:t>(Forward Error Correction</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FEC )</a:t>
            </a:r>
            <a:r>
              <a:rPr lang="zh-CN" altLang="en-US" sz="2400" dirty="0">
                <a:latin typeface="微软雅黑" panose="020B0503020204020204" charset="-122"/>
                <a:ea typeface="微软雅黑" panose="020B0503020204020204" charset="-122"/>
              </a:rPr>
              <a:t>：利用</a:t>
            </a:r>
            <a:r>
              <a:rPr lang="zh-CN" altLang="en-US" sz="2400" dirty="0">
                <a:solidFill>
                  <a:srgbClr val="FF0000"/>
                </a:solidFill>
                <a:latin typeface="微软雅黑" panose="020B0503020204020204" charset="-122"/>
                <a:ea typeface="微软雅黑" panose="020B0503020204020204" charset="-122"/>
              </a:rPr>
              <a:t>纠错编码</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 name="矩形 1"/>
          <p:cNvSpPr/>
          <p:nvPr/>
        </p:nvSpPr>
        <p:spPr>
          <a:xfrm>
            <a:off x="743712" y="2553149"/>
            <a:ext cx="10722864" cy="1754326"/>
          </a:xfrm>
          <a:prstGeom prst="rect">
            <a:avLst/>
          </a:prstGeom>
        </p:spPr>
        <p:txBody>
          <a:bodyPr wrap="square" anchor="ctr">
            <a:spAutoFit/>
          </a:bodyPr>
          <a:lstStyle/>
          <a:p>
            <a:pPr>
              <a:lnSpc>
                <a:spcPct val="150000"/>
              </a:lnSpc>
            </a:pPr>
            <a:r>
              <a:rPr lang="zh-CN" altLang="en-US" sz="2400" dirty="0">
                <a:latin typeface="微软雅黑" panose="020B0503020204020204" charset="-122"/>
                <a:ea typeface="微软雅黑" panose="020B0503020204020204" charset="-122"/>
              </a:rPr>
              <a:t>发送端：对数据进行</a:t>
            </a:r>
            <a:r>
              <a:rPr lang="zh-CN" altLang="en-US" sz="2400" dirty="0">
                <a:solidFill>
                  <a:srgbClr val="FF0000"/>
                </a:solidFill>
                <a:latin typeface="微软雅黑" panose="020B0503020204020204" charset="-122"/>
                <a:ea typeface="微软雅黑" panose="020B0503020204020204" charset="-122"/>
              </a:rPr>
              <a:t>纠错编码，</a:t>
            </a:r>
            <a:r>
              <a:rPr lang="zh-CN" altLang="en-US" sz="2400" dirty="0">
                <a:latin typeface="微软雅黑" panose="020B0503020204020204" charset="-122"/>
                <a:ea typeface="微软雅黑" panose="020B0503020204020204" charset="-122"/>
              </a:rPr>
              <a:t>然后发送。</a:t>
            </a:r>
            <a:endParaRPr lang="en-US" altLang="zh-CN" sz="2400" dirty="0">
              <a:latin typeface="微软雅黑" panose="020B0503020204020204" charset="-122"/>
              <a:ea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接收端：收到数据，利用</a:t>
            </a:r>
            <a:r>
              <a:rPr lang="zh-CN" altLang="en-US" sz="2400" dirty="0">
                <a:solidFill>
                  <a:srgbClr val="FF0000"/>
                </a:solidFill>
                <a:latin typeface="微软雅黑" panose="020B0503020204020204" charset="-122"/>
                <a:ea typeface="微软雅黑" panose="020B0503020204020204" charset="-122"/>
              </a:rPr>
              <a:t>纠错编码</a:t>
            </a:r>
            <a:r>
              <a:rPr lang="zh-CN" altLang="en-US" sz="2400" dirty="0">
                <a:latin typeface="微软雅黑" panose="020B0503020204020204" charset="-122"/>
                <a:ea typeface="微软雅黑" panose="020B0503020204020204" charset="-122"/>
              </a:rPr>
              <a:t>进行差错检测，且纠错。</a:t>
            </a:r>
          </a:p>
          <a:p>
            <a:pPr>
              <a:lnSpc>
                <a:spcPct val="150000"/>
              </a:lnSpc>
            </a:pPr>
            <a:r>
              <a:rPr lang="zh-CN" altLang="en-US" sz="2400" dirty="0">
                <a:latin typeface="微软雅黑" panose="020B0503020204020204" charset="-122"/>
                <a:ea typeface="微软雅黑" panose="020B0503020204020204" charset="-122"/>
              </a:rPr>
              <a:t>适用：单工链路、对实时性要求比较高的应用。</a:t>
            </a:r>
            <a:endParaRPr lang="en-US" altLang="zh-CN" sz="2400" dirty="0">
              <a:latin typeface="微软雅黑" panose="020B0503020204020204" charset="-122"/>
              <a:ea typeface="微软雅黑" panose="020B0503020204020204" charset="-122"/>
            </a:endParaRPr>
          </a:p>
        </p:txBody>
      </p:sp>
      <p:sp>
        <p:nvSpPr>
          <p:cNvPr id="10" name="矩形 9"/>
          <p:cNvSpPr/>
          <p:nvPr/>
        </p:nvSpPr>
        <p:spPr>
          <a:xfrm>
            <a:off x="177968" y="176571"/>
            <a:ext cx="1338828" cy="276999"/>
          </a:xfrm>
          <a:prstGeom prst="rect">
            <a:avLst/>
          </a:prstGeom>
        </p:spPr>
        <p:txBody>
          <a:bodyPr wrap="none">
            <a:spAutoFit/>
          </a:bodyPr>
          <a:lstStyle/>
          <a:p>
            <a:pPr algn="ctr" fontAlgn="ctr"/>
            <a:r>
              <a:rPr lang="en-US" altLang="zh-CN" sz="1200" dirty="0">
                <a:solidFill>
                  <a:schemeClr val="bg1">
                    <a:lumMod val="85000"/>
                  </a:schemeClr>
                </a:solidFill>
                <a:latin typeface="SimSun" charset="-122"/>
                <a:ea typeface="SimSun" charset="-122"/>
                <a:cs typeface="SimSun" charset="-122"/>
              </a:rPr>
              <a:t>5.2.1.2</a:t>
            </a:r>
            <a:r>
              <a:rPr lang="zh-CN" altLang="en-US" sz="1200" dirty="0">
                <a:solidFill>
                  <a:schemeClr val="bg1">
                    <a:lumMod val="85000"/>
                  </a:schemeClr>
                </a:solidFill>
                <a:latin typeface="SimSun" charset="-122"/>
                <a:ea typeface="SimSun" charset="-122"/>
                <a:cs typeface="SimSun" charset="-122"/>
              </a:rPr>
              <a:t>前向纠错</a:t>
            </a:r>
            <a:endParaRPr lang="zh-CN" altLang="en-US" sz="1200" b="0" i="0" u="none" strike="noStrike" dirty="0">
              <a:solidFill>
                <a:schemeClr val="bg1">
                  <a:lumMod val="85000"/>
                </a:schemeClr>
              </a:solidFill>
              <a:effectLst/>
              <a:latin typeface="SimSun" charset="-122"/>
              <a:ea typeface="SimSun" charset="-122"/>
              <a:cs typeface="SimSun" charset="-122"/>
            </a:endParaRPr>
          </a:p>
        </p:txBody>
      </p:sp>
    </p:spTree>
    <p:extLst>
      <p:ext uri="{BB962C8B-B14F-4D97-AF65-F5344CB8AC3E}">
        <p14:creationId xmlns:p14="http://schemas.microsoft.com/office/powerpoint/2010/main" val="7592739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三、反馈校验</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4636990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三、反馈校验</a:t>
            </a:r>
            <a:endParaRPr lang="en-US" altLang="zh-CN" sz="2400" dirty="0">
              <a:latin typeface="微软雅黑" panose="020B0503020204020204" charset="-122"/>
              <a:ea typeface="微软雅黑" panose="020B0503020204020204" charset="-122"/>
            </a:endParaRP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 name="矩形 1"/>
          <p:cNvSpPr/>
          <p:nvPr/>
        </p:nvSpPr>
        <p:spPr>
          <a:xfrm>
            <a:off x="688848" y="2585786"/>
            <a:ext cx="11033760" cy="2862322"/>
          </a:xfrm>
          <a:prstGeom prst="rect">
            <a:avLst/>
          </a:prstGeom>
        </p:spPr>
        <p:txBody>
          <a:bodyPr wrap="square" anchor="ctr">
            <a:spAutoFit/>
          </a:bodyPr>
          <a:lstStyle/>
          <a:p>
            <a:pPr>
              <a:lnSpc>
                <a:spcPct val="150000"/>
              </a:lnSpc>
            </a:pPr>
            <a:r>
              <a:rPr lang="zh-CN" altLang="en-US" sz="2400" dirty="0">
                <a:latin typeface="微软雅黑" panose="020B0503020204020204" charset="-122"/>
                <a:ea typeface="微软雅黑" panose="020B0503020204020204" charset="-122"/>
              </a:rPr>
              <a:t>接收端：将收到的数据原封不动发回发送端。</a:t>
            </a:r>
          </a:p>
          <a:p>
            <a:pPr>
              <a:lnSpc>
                <a:spcPct val="150000"/>
              </a:lnSpc>
            </a:pPr>
            <a:r>
              <a:rPr lang="zh-CN" altLang="en-US" sz="2400" dirty="0">
                <a:latin typeface="微软雅黑" panose="020B0503020204020204" charset="-122"/>
                <a:ea typeface="微软雅黑" panose="020B0503020204020204" charset="-122"/>
              </a:rPr>
              <a:t>发送端：通过对比接收端反馈的数据与发送的数据确认接收端是否正确接收的已发送数据。若有不同，立即重传数据。</a:t>
            </a:r>
          </a:p>
          <a:p>
            <a:pPr>
              <a:lnSpc>
                <a:spcPct val="150000"/>
              </a:lnSpc>
            </a:pPr>
            <a:r>
              <a:rPr lang="zh-CN" altLang="en-US" sz="2400" dirty="0">
                <a:latin typeface="微软雅黑" panose="020B0503020204020204" charset="-122"/>
                <a:ea typeface="微软雅黑" panose="020B0503020204020204" charset="-122"/>
              </a:rPr>
              <a:t>优点：原理简单，易于实现，无须差错编码；</a:t>
            </a:r>
          </a:p>
          <a:p>
            <a:pPr>
              <a:lnSpc>
                <a:spcPct val="150000"/>
              </a:lnSpc>
            </a:pPr>
            <a:r>
              <a:rPr lang="zh-CN" altLang="en-US" sz="2400" dirty="0">
                <a:latin typeface="微软雅黑" panose="020B0503020204020204" charset="-122"/>
                <a:ea typeface="微软雅黑" panose="020B0503020204020204" charset="-122"/>
              </a:rPr>
              <a:t>缺点：需要相同传输能力的反向信道，传输效率低，实时性差。</a:t>
            </a:r>
          </a:p>
        </p:txBody>
      </p:sp>
    </p:spTree>
    <p:extLst>
      <p:ext uri="{BB962C8B-B14F-4D97-AF65-F5344CB8AC3E}">
        <p14:creationId xmlns:p14="http://schemas.microsoft.com/office/powerpoint/2010/main" val="13049231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四、检错丢弃：适用于实时性高的系统。</a:t>
            </a: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5438825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177968" y="1741487"/>
            <a:ext cx="977338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四、检错丢弃：适用于实时性高的系统。</a:t>
            </a:r>
          </a:p>
        </p:txBody>
      </p:sp>
      <p:sp>
        <p:nvSpPr>
          <p:cNvPr id="6" name="文本框 5"/>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2" name="矩形 1"/>
          <p:cNvSpPr/>
          <p:nvPr/>
        </p:nvSpPr>
        <p:spPr>
          <a:xfrm>
            <a:off x="669608" y="2954080"/>
            <a:ext cx="11033760" cy="581057"/>
          </a:xfrm>
          <a:prstGeom prst="rect">
            <a:avLst/>
          </a:prstGeom>
        </p:spPr>
        <p:txBody>
          <a:bodyPr wrap="square" anchor="ctr">
            <a:spAutoFit/>
          </a:bodyPr>
          <a:lstStyle/>
          <a:p>
            <a:pPr>
              <a:lnSpc>
                <a:spcPct val="150000"/>
              </a:lnSpc>
            </a:pPr>
            <a:r>
              <a:rPr lang="zh-CN" altLang="en-US" sz="2400" dirty="0">
                <a:latin typeface="微软雅黑" panose="020B0503020204020204" charset="-122"/>
                <a:ea typeface="微软雅黑" panose="020B0503020204020204" charset="-122"/>
              </a:rPr>
              <a:t>网络应用对可靠性要求不高，可以采用不纠正出错数据，直接丢弃错误数据。</a:t>
            </a:r>
          </a:p>
        </p:txBody>
      </p:sp>
    </p:spTree>
    <p:extLst>
      <p:ext uri="{BB962C8B-B14F-4D97-AF65-F5344CB8AC3E}">
        <p14:creationId xmlns:p14="http://schemas.microsoft.com/office/powerpoint/2010/main" val="5284438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表格 5"/>
          <p:cNvGraphicFramePr/>
          <p:nvPr>
            <p:extLst>
              <p:ext uri="{D42A27DB-BD31-4B8C-83A1-F6EECF244321}">
                <p14:modId xmlns:p14="http://schemas.microsoft.com/office/powerpoint/2010/main" val="2039599559"/>
              </p:ext>
            </p:extLst>
          </p:nvPr>
        </p:nvGraphicFramePr>
        <p:xfrm>
          <a:off x="2798531" y="2328516"/>
          <a:ext cx="6758069" cy="3956950"/>
        </p:xfrm>
        <a:graphic>
          <a:graphicData uri="http://schemas.openxmlformats.org/drawingml/2006/table">
            <a:tbl>
              <a:tblPr firstRow="1" bandRow="1">
                <a:tableStyleId>{5940675A-B579-460E-94D1-54222C63F5DA}</a:tableStyleId>
              </a:tblPr>
              <a:tblGrid>
                <a:gridCol w="1836748">
                  <a:extLst>
                    <a:ext uri="{9D8B030D-6E8A-4147-A177-3AD203B41FA5}">
                      <a16:colId xmlns:a16="http://schemas.microsoft.com/office/drawing/2014/main" val="20000"/>
                    </a:ext>
                  </a:extLst>
                </a:gridCol>
                <a:gridCol w="4921321">
                  <a:extLst>
                    <a:ext uri="{9D8B030D-6E8A-4147-A177-3AD203B41FA5}">
                      <a16:colId xmlns:a16="http://schemas.microsoft.com/office/drawing/2014/main" val="20001"/>
                    </a:ext>
                  </a:extLst>
                </a:gridCol>
              </a:tblGrid>
              <a:tr h="791390">
                <a:tc>
                  <a:txBody>
                    <a:bodyPr/>
                    <a:lstStyle/>
                    <a:p>
                      <a:pPr algn="ctr">
                        <a:lnSpc>
                          <a:spcPct val="150000"/>
                        </a:lnSpc>
                        <a:buNone/>
                      </a:pPr>
                      <a:r>
                        <a:rPr lang="zh-CN" altLang="en-US" sz="2400" dirty="0">
                          <a:latin typeface="Microsoft YaHei" charset="-122"/>
                          <a:ea typeface="Microsoft YaHei" charset="-122"/>
                          <a:cs typeface="Microsoft YaHei" charset="-122"/>
                        </a:rPr>
                        <a:t>基本方式</a:t>
                      </a:r>
                    </a:p>
                  </a:txBody>
                  <a:tcPr>
                    <a:solidFill>
                      <a:srgbClr val="FFC000"/>
                    </a:solidFill>
                  </a:tcPr>
                </a:tc>
                <a:tc>
                  <a:txBody>
                    <a:bodyPr/>
                    <a:lstStyle/>
                    <a:p>
                      <a:pPr algn="ctr">
                        <a:lnSpc>
                          <a:spcPct val="150000"/>
                        </a:lnSpc>
                        <a:buNone/>
                      </a:pPr>
                      <a:r>
                        <a:rPr lang="zh-CN" altLang="en-US" sz="2400" dirty="0">
                          <a:latin typeface="Microsoft YaHei" charset="-122"/>
                          <a:ea typeface="Microsoft YaHei" charset="-122"/>
                          <a:cs typeface="Microsoft YaHei" charset="-122"/>
                        </a:rPr>
                        <a:t>特点</a:t>
                      </a:r>
                    </a:p>
                  </a:txBody>
                  <a:tcPr>
                    <a:solidFill>
                      <a:srgbClr val="FFC000"/>
                    </a:solidFill>
                  </a:tcPr>
                </a:tc>
                <a:extLst>
                  <a:ext uri="{0D108BD9-81ED-4DB2-BD59-A6C34878D82A}">
                    <a16:rowId xmlns:a16="http://schemas.microsoft.com/office/drawing/2014/main" val="10000"/>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检错重发</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重发数据加以纠正</a:t>
                      </a:r>
                    </a:p>
                  </a:txBody>
                  <a:tcPr/>
                </a:tc>
                <a:extLst>
                  <a:ext uri="{0D108BD9-81ED-4DB2-BD59-A6C34878D82A}">
                    <a16:rowId xmlns:a16="http://schemas.microsoft.com/office/drawing/2014/main" val="10001"/>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前向纠错</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检错、定位、纠正。</a:t>
                      </a:r>
                    </a:p>
                  </a:txBody>
                  <a:tcPr/>
                </a:tc>
                <a:extLst>
                  <a:ext uri="{0D108BD9-81ED-4DB2-BD59-A6C34878D82A}">
                    <a16:rowId xmlns:a16="http://schemas.microsoft.com/office/drawing/2014/main" val="10002"/>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反馈校验</a:t>
                      </a:r>
                    </a:p>
                  </a:txBody>
                  <a:tcPr/>
                </a:tc>
                <a:tc>
                  <a:txBody>
                    <a:bodyPr/>
                    <a:lstStyle/>
                    <a:p>
                      <a:pPr algn="ctr">
                        <a:lnSpc>
                          <a:spcPct val="150000"/>
                        </a:lnSpc>
                        <a:buNone/>
                      </a:pPr>
                      <a:r>
                        <a:rPr lang="zh-CN" altLang="en-US" sz="2400">
                          <a:latin typeface="Microsoft YaHei" charset="-122"/>
                          <a:ea typeface="Microsoft YaHei" charset="-122"/>
                          <a:cs typeface="Microsoft YaHei" charset="-122"/>
                        </a:rPr>
                        <a:t>数据返回</a:t>
                      </a:r>
                    </a:p>
                  </a:txBody>
                  <a:tcPr/>
                </a:tc>
                <a:extLst>
                  <a:ext uri="{0D108BD9-81ED-4DB2-BD59-A6C34878D82A}">
                    <a16:rowId xmlns:a16="http://schemas.microsoft.com/office/drawing/2014/main" val="10003"/>
                  </a:ext>
                </a:extLst>
              </a:tr>
              <a:tr h="791390">
                <a:tc>
                  <a:txBody>
                    <a:bodyPr/>
                    <a:lstStyle/>
                    <a:p>
                      <a:pPr algn="ctr">
                        <a:lnSpc>
                          <a:spcPct val="150000"/>
                        </a:lnSpc>
                        <a:buNone/>
                      </a:pPr>
                      <a:r>
                        <a:rPr lang="zh-CN" altLang="en-US" sz="2400">
                          <a:latin typeface="Microsoft YaHei" charset="-122"/>
                          <a:ea typeface="Microsoft YaHei" charset="-122"/>
                          <a:cs typeface="Microsoft YaHei" charset="-122"/>
                          <a:sym typeface="+mn-ea"/>
                        </a:rPr>
                        <a:t>检错丢弃</a:t>
                      </a:r>
                    </a:p>
                  </a:txBody>
                  <a:tcPr/>
                </a:tc>
                <a:tc>
                  <a:txBody>
                    <a:bodyPr/>
                    <a:lstStyle/>
                    <a:p>
                      <a:pPr algn="ctr">
                        <a:lnSpc>
                          <a:spcPct val="150000"/>
                        </a:lnSpc>
                        <a:buNone/>
                      </a:pPr>
                      <a:r>
                        <a:rPr lang="zh-CN" altLang="en-US" sz="2400" dirty="0">
                          <a:latin typeface="Microsoft YaHei" charset="-122"/>
                          <a:ea typeface="Microsoft YaHei" charset="-122"/>
                          <a:cs typeface="Microsoft YaHei" charset="-122"/>
                          <a:sym typeface="+mn-ea"/>
                        </a:rPr>
                        <a:t>实时性高的系统</a:t>
                      </a:r>
                    </a:p>
                  </a:txBody>
                  <a:tcPr/>
                </a:tc>
                <a:extLst>
                  <a:ext uri="{0D108BD9-81ED-4DB2-BD59-A6C34878D82A}">
                    <a16:rowId xmlns:a16="http://schemas.microsoft.com/office/drawing/2014/main" val="10004"/>
                  </a:ext>
                </a:extLst>
              </a:tr>
            </a:tbl>
          </a:graphicData>
        </a:graphic>
      </p:graphicFrame>
      <p:sp>
        <p:nvSpPr>
          <p:cNvPr id="5" name="文本框 4"/>
          <p:cNvSpPr txBox="1"/>
          <p:nvPr/>
        </p:nvSpPr>
        <p:spPr>
          <a:xfrm>
            <a:off x="8740576" y="716635"/>
            <a:ext cx="1014412" cy="415498"/>
          </a:xfrm>
          <a:prstGeom prst="rect">
            <a:avLst/>
          </a:prstGeom>
          <a:noFill/>
        </p:spPr>
        <p:txBody>
          <a:bodyPr wrap="square" rtlCol="0">
            <a:spAutoFit/>
          </a:bodyPr>
          <a:lstStyle/>
          <a:p>
            <a:pPr>
              <a:lnSpc>
                <a:spcPct val="150000"/>
              </a:lnSpc>
            </a:pPr>
            <a:r>
              <a:rPr lang="zh-CN" altLang="en-US" sz="1400" dirty="0"/>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差错控制的基本方式</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p>
        </p:txBody>
      </p:sp>
      <p:sp>
        <p:nvSpPr>
          <p:cNvPr id="9" name="文本框 2"/>
          <p:cNvSpPr txBox="1"/>
          <p:nvPr>
            <p:custDataLst>
              <p:tags r:id="rId1"/>
            </p:custDataLst>
          </p:nvPr>
        </p:nvSpPr>
        <p:spPr>
          <a:xfrm>
            <a:off x="177968" y="434210"/>
            <a:ext cx="600852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5.2.1</a:t>
            </a:r>
            <a:r>
              <a:rPr lang="zh-CN" altLang="en-US" sz="2400" b="0" dirty="0">
                <a:solidFill>
                  <a:schemeClr val="tx1"/>
                </a:solidFill>
                <a:latin typeface="Microsoft YaHei" charset="-122"/>
                <a:ea typeface="Microsoft YaHei" charset="-122"/>
                <a:cs typeface="Microsoft YaHei" charset="-122"/>
                <a:sym typeface="+mn-ea"/>
              </a:rPr>
              <a:t> 差错控制的基本方式</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2759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107440" y="1294976"/>
            <a:ext cx="10356426" cy="3970318"/>
          </a:xfrm>
          <a:prstGeom prst="rect">
            <a:avLst/>
          </a:prstGeom>
          <a:noFill/>
        </p:spPr>
        <p:txBody>
          <a:bodyPr wrap="square" rtlCol="0" anchor="t">
            <a:spAutoFit/>
          </a:bodyPr>
          <a:lstStyle/>
          <a:p>
            <a:pPr fontAlgn="auto">
              <a:lnSpc>
                <a:spcPct val="150000"/>
              </a:lnSpc>
            </a:pPr>
            <a:r>
              <a:rPr lang="zh-CN" altLang="en-US" sz="2400" b="1" dirty="0">
                <a:latin typeface="+mn-ea"/>
              </a:rPr>
              <a:t>真题演练</a:t>
            </a:r>
            <a:endParaRPr lang="zh-CN" altLang="en-US" sz="2400" dirty="0">
              <a:latin typeface="+mn-ea"/>
            </a:endParaRPr>
          </a:p>
          <a:p>
            <a:pPr fontAlgn="auto">
              <a:lnSpc>
                <a:spcPct val="150000"/>
              </a:lnSpc>
            </a:pPr>
            <a:r>
              <a:rPr lang="zh-CN" altLang="en-US" sz="2400" dirty="0">
                <a:latin typeface="+mn-ea"/>
              </a:rPr>
              <a:t>链路状态路由选择算法利用 </a:t>
            </a:r>
            <a:r>
              <a:rPr lang="en-US" altLang="zh-CN" sz="2400" dirty="0">
                <a:latin typeface="+mn-ea"/>
              </a:rPr>
              <a:t>Dijkstra </a:t>
            </a:r>
            <a:r>
              <a:rPr lang="zh-CN" altLang="en-US" sz="2400" dirty="0">
                <a:latin typeface="+mn-ea"/>
              </a:rPr>
              <a:t>算法求最短路径时，在</a:t>
            </a:r>
            <a:r>
              <a:rPr lang="en-US" altLang="zh-CN" sz="2400" dirty="0">
                <a:latin typeface="+mn-ea"/>
              </a:rPr>
              <a:t>Dijkstra</a:t>
            </a:r>
            <a:r>
              <a:rPr lang="zh-CN" altLang="en-US" sz="2400" dirty="0">
                <a:latin typeface="+mn-ea"/>
              </a:rPr>
              <a:t>算法中，需要记录的信息不包括（</a:t>
            </a:r>
            <a:r>
              <a:rPr lang="en-US" altLang="zh-CN" sz="2400" dirty="0">
                <a:solidFill>
                  <a:srgbClr val="FF0000"/>
                </a:solidFill>
                <a:latin typeface="+mn-ea"/>
              </a:rPr>
              <a:t>D</a:t>
            </a:r>
            <a:r>
              <a:rPr lang="zh-CN" altLang="en-US" sz="2400" dirty="0">
                <a:latin typeface="+mn-ea"/>
              </a:rPr>
              <a:t>）</a:t>
            </a:r>
          </a:p>
          <a:p>
            <a:pPr fontAlgn="auto">
              <a:lnSpc>
                <a:spcPct val="150000"/>
              </a:lnSpc>
            </a:pPr>
            <a:r>
              <a:rPr lang="en-US" altLang="zh-CN" sz="2400" dirty="0">
                <a:latin typeface="+mn-ea"/>
              </a:rPr>
              <a:t>A:</a:t>
            </a:r>
            <a:r>
              <a:rPr lang="zh-CN" altLang="en-US" sz="2400" dirty="0">
                <a:latin typeface="+mn-ea"/>
              </a:rPr>
              <a:t>到本次迭代为止，源结点</a:t>
            </a:r>
            <a:r>
              <a:rPr lang="en-US" altLang="zh-CN" sz="2400" dirty="0">
                <a:latin typeface="+mn-ea"/>
              </a:rPr>
              <a:t>(</a:t>
            </a:r>
            <a:r>
              <a:rPr lang="zh-CN" altLang="en-US" sz="2400" dirty="0">
                <a:latin typeface="+mn-ea"/>
              </a:rPr>
              <a:t>计算结点</a:t>
            </a:r>
            <a:r>
              <a:rPr lang="en-US" altLang="zh-CN" sz="2400" dirty="0">
                <a:latin typeface="+mn-ea"/>
              </a:rPr>
              <a:t>)</a:t>
            </a:r>
            <a:r>
              <a:rPr lang="zh-CN" altLang="en-US" sz="2400" dirty="0">
                <a:latin typeface="+mn-ea"/>
              </a:rPr>
              <a:t>到目的结点</a:t>
            </a:r>
            <a:r>
              <a:rPr lang="en-US" altLang="zh-CN" sz="2400" dirty="0">
                <a:latin typeface="+mn-ea"/>
              </a:rPr>
              <a:t>v</a:t>
            </a:r>
            <a:r>
              <a:rPr lang="zh-CN" altLang="en-US" sz="2400" dirty="0">
                <a:latin typeface="+mn-ea"/>
              </a:rPr>
              <a:t>的当前路径距离</a:t>
            </a:r>
          </a:p>
          <a:p>
            <a:pPr fontAlgn="auto">
              <a:lnSpc>
                <a:spcPct val="150000"/>
              </a:lnSpc>
            </a:pPr>
            <a:r>
              <a:rPr lang="en-US" altLang="zh-CN" sz="2400" dirty="0">
                <a:latin typeface="+mn-ea"/>
              </a:rPr>
              <a:t>B:</a:t>
            </a:r>
            <a:r>
              <a:rPr lang="zh-CN" altLang="en-US" sz="2400" dirty="0">
                <a:latin typeface="+mn-ea"/>
              </a:rPr>
              <a:t>到本次迭代为止，在源结点到目的结点</a:t>
            </a:r>
            <a:r>
              <a:rPr lang="en-US" altLang="zh-CN" sz="2400" dirty="0">
                <a:latin typeface="+mn-ea"/>
              </a:rPr>
              <a:t>v</a:t>
            </a:r>
            <a:r>
              <a:rPr lang="zh-CN" altLang="en-US" sz="2400" dirty="0">
                <a:latin typeface="+mn-ea"/>
              </a:rPr>
              <a:t>的当前路径上，结点</a:t>
            </a:r>
            <a:r>
              <a:rPr lang="en-US" altLang="zh-CN" sz="2400" dirty="0">
                <a:latin typeface="+mn-ea"/>
              </a:rPr>
              <a:t>v</a:t>
            </a:r>
            <a:r>
              <a:rPr lang="zh-CN" altLang="en-US" sz="2400" dirty="0">
                <a:latin typeface="+mn-ea"/>
              </a:rPr>
              <a:t>的前序结点</a:t>
            </a:r>
          </a:p>
          <a:p>
            <a:pPr fontAlgn="auto">
              <a:lnSpc>
                <a:spcPct val="150000"/>
              </a:lnSpc>
            </a:pPr>
            <a:r>
              <a:rPr lang="en-US" altLang="zh-CN" sz="2400" dirty="0">
                <a:latin typeface="+mn-ea"/>
              </a:rPr>
              <a:t>C:</a:t>
            </a:r>
            <a:r>
              <a:rPr lang="zh-CN" altLang="en-US" sz="2400" dirty="0">
                <a:latin typeface="+mn-ea"/>
              </a:rPr>
              <a:t>结点</a:t>
            </a:r>
            <a:r>
              <a:rPr lang="en-US" altLang="zh-CN" sz="2400" dirty="0">
                <a:latin typeface="+mn-ea"/>
              </a:rPr>
              <a:t>x</a:t>
            </a:r>
            <a:r>
              <a:rPr lang="zh-CN" altLang="en-US" sz="2400" dirty="0">
                <a:latin typeface="+mn-ea"/>
              </a:rPr>
              <a:t>与结点</a:t>
            </a:r>
            <a:r>
              <a:rPr lang="en-US" altLang="zh-CN" sz="2400" dirty="0">
                <a:latin typeface="+mn-ea"/>
              </a:rPr>
              <a:t>y</a:t>
            </a:r>
            <a:r>
              <a:rPr lang="zh-CN" altLang="en-US" sz="2400" dirty="0">
                <a:latin typeface="+mn-ea"/>
              </a:rPr>
              <a:t>之间直接链路的费用</a:t>
            </a:r>
          </a:p>
          <a:p>
            <a:pPr fontAlgn="auto">
              <a:lnSpc>
                <a:spcPct val="150000"/>
              </a:lnSpc>
            </a:pPr>
            <a:r>
              <a:rPr lang="en-US" altLang="zh-CN" sz="2400" dirty="0">
                <a:solidFill>
                  <a:srgbClr val="FF0000"/>
                </a:solidFill>
                <a:latin typeface="+mn-ea"/>
              </a:rPr>
              <a:t>D:</a:t>
            </a:r>
            <a:r>
              <a:rPr lang="zh-CN" altLang="en-US" sz="2400" dirty="0">
                <a:solidFill>
                  <a:srgbClr val="FF0000"/>
                </a:solidFill>
                <a:latin typeface="+mn-ea"/>
              </a:rPr>
              <a:t>路径距离的集合</a:t>
            </a:r>
          </a:p>
        </p:txBody>
      </p:sp>
    </p:spTree>
    <p:extLst>
      <p:ext uri="{BB962C8B-B14F-4D97-AF65-F5344CB8AC3E}">
        <p14:creationId xmlns:p14="http://schemas.microsoft.com/office/powerpoint/2010/main" val="18471699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、在物理信道传输数据时产生差错的主要原因是（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未能实现帧的同步</a:t>
            </a:r>
            <a:endParaRPr lang="en-US" altLang="zh-CN" sz="2400" b="0" dirty="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未做差错校验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差错控制方法不当</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冲击噪声</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32516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、在物理信道传输数据时产生差错的主要原因是（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未能实现帧的同步</a:t>
            </a:r>
            <a:endParaRPr lang="en-US" altLang="zh-CN" sz="2400" b="0" dirty="0">
              <a:solidFill>
                <a:schemeClr val="tx1"/>
              </a:solidFill>
              <a:latin typeface="黑体" panose="02010609060101010101" pitchFamily="49" charset="-122"/>
              <a:ea typeface="黑体" panose="02010609060101010101" pitchFamily="49" charset="-122"/>
            </a:endParaRPr>
          </a:p>
          <a:p>
            <a:r>
              <a:rPr lang="zh-CN" altLang="en-US" sz="2400" b="0" dirty="0">
                <a:solidFill>
                  <a:schemeClr val="tx1"/>
                </a:solidFill>
                <a:latin typeface="黑体" panose="02010609060101010101" pitchFamily="49" charset="-122"/>
                <a:ea typeface="黑体" panose="02010609060101010101" pitchFamily="49" charset="-122"/>
              </a:rPr>
              <a:t> </a:t>
            </a: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未做差错校验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差错控制方法不当</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冲击噪声</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781232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465221" y="1341252"/>
            <a:ext cx="11277599"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、在接收端发现码元错误的位置并加以纠正的差错控制方法称为（</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反馈重发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B:G0</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BACK-N</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前向纠错</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选择重传</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0815090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465221" y="1341252"/>
            <a:ext cx="11277599"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、在接收端发现码元错误的位置并加以纠正的差错控制方法称为（</a:t>
            </a:r>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反馈重发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B:G0</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BACK-N</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前向纠错</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选择重传</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4144475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、下列关于差错控制编码的说法错误的是（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纠错码既能发现又能自动纠正差错</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B:ARQ</a:t>
            </a:r>
            <a:r>
              <a:rPr lang="zh-CN" altLang="en-US" sz="2400" b="0" dirty="0">
                <a:solidFill>
                  <a:schemeClr val="tx1"/>
                </a:solidFill>
                <a:latin typeface="黑体" panose="02010609060101010101" pitchFamily="49" charset="-122"/>
                <a:ea typeface="黑体" panose="02010609060101010101" pitchFamily="49" charset="-122"/>
              </a:rPr>
              <a:t>方式必须用纠错码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检错码指能够自动发现差错的编码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奇偶校验码属于检错码</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1227951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、下列关于差错控制编码的说法错误的是（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纠错码既能发现又能自动纠正差错</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B:ARQ</a:t>
            </a:r>
            <a:r>
              <a:rPr lang="zh-CN" altLang="en-US" sz="2400" b="0" dirty="0">
                <a:solidFill>
                  <a:srgbClr val="FF0000"/>
                </a:solidFill>
                <a:latin typeface="黑体" panose="02010609060101010101" pitchFamily="49" charset="-122"/>
                <a:ea typeface="黑体" panose="02010609060101010101" pitchFamily="49" charset="-122"/>
              </a:rPr>
              <a:t>方式必须用纠错码 （</a:t>
            </a:r>
            <a:r>
              <a:rPr lang="en-US" altLang="zh-CN" sz="2400" b="0" dirty="0">
                <a:solidFill>
                  <a:srgbClr val="FF0000"/>
                </a:solidFill>
                <a:latin typeface="黑体" panose="02010609060101010101" pitchFamily="49" charset="-122"/>
                <a:ea typeface="黑体" panose="02010609060101010101" pitchFamily="49" charset="-122"/>
              </a:rPr>
              <a:t>Automatic Repeat-</a:t>
            </a:r>
            <a:r>
              <a:rPr lang="en-US" altLang="zh-CN" sz="2400" b="0" dirty="0" err="1">
                <a:solidFill>
                  <a:srgbClr val="FF0000"/>
                </a:solidFill>
                <a:latin typeface="黑体" panose="02010609060101010101" pitchFamily="49" charset="-122"/>
                <a:ea typeface="黑体" panose="02010609060101010101" pitchFamily="49" charset="-122"/>
              </a:rPr>
              <a:t>reQuest</a:t>
            </a:r>
            <a:r>
              <a:rPr lang="zh-CN" altLang="en-US"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ARQ</a:t>
            </a:r>
            <a:r>
              <a:rPr lang="zh-CN" altLang="en-US" sz="2400" b="0" dirty="0">
                <a:solidFill>
                  <a:srgbClr val="FF0000"/>
                </a:solidFill>
                <a:latin typeface="黑体" panose="02010609060101010101" pitchFamily="49" charset="-122"/>
                <a:ea typeface="黑体" panose="02010609060101010101" pitchFamily="49" charset="-122"/>
              </a:rPr>
              <a:t>自动重传请求）</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检错码指能够自动发现差错的编码</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奇偶校验码属于检错码</a:t>
            </a: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717542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、下列差错控制方式中，只适用于实时性要求高的系统的是（）。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检错重发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前向纠错</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反馈校验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检错丢弃</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447731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、下列差错控制方式中，只适用于实时性要求高的系统的是（</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检错重发</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前向纠错</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反馈校验</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rgbClr val="FF0000"/>
                </a:solidFill>
                <a:latin typeface="黑体" panose="02010609060101010101" pitchFamily="49" charset="-122"/>
                <a:ea typeface="黑体" panose="02010609060101010101" pitchFamily="49" charset="-122"/>
              </a:rPr>
              <a:t>检错丢弃</a:t>
            </a:r>
          </a:p>
          <a:p>
            <a:endParaRPr lang="zh-CN" altLang="en-US"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2920211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261937" y="2933934"/>
            <a:ext cx="1652336"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差错控制</a:t>
            </a:r>
          </a:p>
        </p:txBody>
      </p:sp>
      <p:sp>
        <p:nvSpPr>
          <p:cNvPr id="8" name="文本框 7"/>
          <p:cNvSpPr txBox="1"/>
          <p:nvPr/>
        </p:nvSpPr>
        <p:spPr>
          <a:xfrm>
            <a:off x="4104648" y="2070300"/>
            <a:ext cx="4445920" cy="2308324"/>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差错控制的基本方式</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solidFill>
                  <a:srgbClr val="FF0000"/>
                </a:solidFill>
                <a:latin typeface="Microsoft YaHei" charset="-122"/>
                <a:ea typeface="Microsoft YaHei" charset="-122"/>
                <a:cs typeface="Microsoft YaHei" charset="-122"/>
                <a:sym typeface="+mn-ea"/>
              </a:rPr>
              <a:t>差错编码的基本原理</a:t>
            </a:r>
            <a:endParaRPr lang="en-US" altLang="zh-CN" sz="2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差错编码的检错与纠错能力</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3723898" y="2147902"/>
            <a:ext cx="380750" cy="2213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4840773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75340" y="777933"/>
            <a:ext cx="636234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5.2.2</a:t>
            </a:r>
            <a:r>
              <a:rPr lang="zh-CN" altLang="en-US" sz="2400" b="0" dirty="0">
                <a:solidFill>
                  <a:schemeClr val="tx1"/>
                </a:solidFill>
                <a:latin typeface="Microsoft YaHei" charset="-122"/>
                <a:ea typeface="Microsoft YaHei" charset="-122"/>
                <a:cs typeface="Microsoft YaHei" charset="-122"/>
                <a:sym typeface="+mn-ea"/>
              </a:rPr>
              <a:t> 差错编码的基本原理</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5" name="TextBox 4"/>
          <p:cNvSpPr txBox="1"/>
          <p:nvPr/>
        </p:nvSpPr>
        <p:spPr>
          <a:xfrm>
            <a:off x="735180" y="2005478"/>
            <a:ext cx="10761622" cy="1200329"/>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差错编码原理：</a:t>
            </a:r>
            <a:r>
              <a:rPr lang="zh-CN" altLang="en-US" sz="2400" dirty="0">
                <a:latin typeface="微软雅黑" panose="020B0503020204020204" charset="-122"/>
                <a:ea typeface="微软雅黑" panose="020B0503020204020204" charset="-122"/>
                <a:cs typeface="微软雅黑" panose="020B0503020204020204" charset="-122"/>
              </a:rPr>
              <a:t>在待传输数据信息基础上，附加一定的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冗余信息</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冗余信息：与数据信息建立某种关联关系。（复制一次、复制两次等）</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0" y="226128"/>
            <a:ext cx="2218877"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5.2.2</a:t>
            </a:r>
            <a:r>
              <a:rPr lang="zh-CN" altLang="en-US" sz="1200" dirty="0">
                <a:solidFill>
                  <a:schemeClr val="bg1">
                    <a:lumMod val="75000"/>
                  </a:schemeClr>
                </a:solidFill>
                <a:latin typeface="Helvetica Neue For Number" charset="0"/>
              </a:rPr>
              <a:t>二、差错编码的基本原理</a:t>
            </a:r>
            <a:endParaRPr lang="zh-CN" altLang="en-US" sz="1200" dirty="0">
              <a:solidFill>
                <a:schemeClr val="bg1">
                  <a:lumMod val="75000"/>
                </a:schemeClr>
              </a:solidFill>
            </a:endParaRPr>
          </a:p>
        </p:txBody>
      </p:sp>
      <p:sp>
        <p:nvSpPr>
          <p:cNvPr id="6" name="文本框 5"/>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差错编码的基本原理</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480311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94640" y="143510"/>
            <a:ext cx="11602085" cy="3416320"/>
          </a:xfrm>
          <a:prstGeom prst="rect">
            <a:avLst/>
          </a:prstGeom>
          <a:noFill/>
        </p:spPr>
        <p:txBody>
          <a:bodyPr wrap="square" rtlCol="0" anchor="t">
            <a:spAutoFit/>
          </a:bodyPr>
          <a:lstStyle/>
          <a:p>
            <a:pPr fontAlgn="auto">
              <a:lnSpc>
                <a:spcPct val="150000"/>
              </a:lnSpc>
            </a:pPr>
            <a:r>
              <a:rPr lang="zh-CN" altLang="en-US" sz="2400" b="1" dirty="0">
                <a:latin typeface="+mn-ea"/>
              </a:rPr>
              <a:t>课下练习</a:t>
            </a:r>
            <a:endParaRPr lang="en-US" altLang="zh-CN" sz="2400" b="1" dirty="0">
              <a:latin typeface="+mn-ea"/>
            </a:endParaRPr>
          </a:p>
          <a:p>
            <a:pPr fontAlgn="auto">
              <a:lnSpc>
                <a:spcPct val="150000"/>
              </a:lnSpc>
            </a:pPr>
            <a:r>
              <a:rPr lang="zh-CN" altLang="en-US" sz="2400" dirty="0"/>
              <a:t>设网络拓扑如图所示。请利用</a:t>
            </a:r>
            <a:r>
              <a:rPr lang="en-US" altLang="zh-CN" sz="2400" dirty="0"/>
              <a:t>Dijkstra</a:t>
            </a:r>
            <a:r>
              <a:rPr lang="zh-CN" altLang="en-US" sz="2400" dirty="0"/>
              <a:t>最短路径算法计算结点</a:t>
            </a:r>
            <a:r>
              <a:rPr lang="en-US" altLang="zh-CN" sz="2400" dirty="0"/>
              <a:t>x</a:t>
            </a:r>
            <a:r>
              <a:rPr lang="zh-CN" altLang="en-US" sz="2400" dirty="0"/>
              <a:t>到网络中所有结点的最短路径，填写表中序号处的内容。 </a:t>
            </a:r>
            <a:br>
              <a:rPr lang="zh-CN" altLang="en-US" sz="2400" dirty="0"/>
            </a:br>
            <a:r>
              <a:rPr lang="zh-CN" altLang="en-US" sz="2400" dirty="0"/>
              <a:t>注：如果某个结点在选择下一跳结点时，有多个结点的最短路径相同，则选择结点编号小的结点作为下一跳节点。例如，如果结点</a:t>
            </a:r>
            <a:r>
              <a:rPr lang="en-US" altLang="zh-CN" sz="2400" dirty="0"/>
              <a:t>x</a:t>
            </a:r>
            <a:r>
              <a:rPr lang="zh-CN" altLang="en-US" sz="2400" dirty="0"/>
              <a:t>到结点</a:t>
            </a:r>
            <a:r>
              <a:rPr lang="en-US" altLang="zh-CN" sz="2400" dirty="0"/>
              <a:t>y</a:t>
            </a:r>
            <a:r>
              <a:rPr lang="zh-CN" altLang="en-US" sz="2400" dirty="0"/>
              <a:t>和结点</a:t>
            </a:r>
            <a:r>
              <a:rPr lang="en-US" altLang="zh-CN" sz="2400" dirty="0"/>
              <a:t>z</a:t>
            </a:r>
            <a:r>
              <a:rPr lang="zh-CN" altLang="en-US" sz="2400" dirty="0"/>
              <a:t>的路径代价相同，而且都是</a:t>
            </a:r>
            <a:r>
              <a:rPr lang="en-US" altLang="zh-CN" sz="2400" dirty="0"/>
              <a:t>x</a:t>
            </a:r>
            <a:r>
              <a:rPr lang="zh-CN" altLang="en-US" sz="2400" dirty="0"/>
              <a:t>到所有下一跳结点中的最短路径，则选择</a:t>
            </a:r>
            <a:r>
              <a:rPr lang="en-US" altLang="zh-CN" sz="2400" dirty="0"/>
              <a:t>y</a:t>
            </a:r>
            <a:r>
              <a:rPr lang="zh-CN" altLang="en-US" sz="2400" dirty="0"/>
              <a:t>为</a:t>
            </a:r>
            <a:r>
              <a:rPr lang="en-US" altLang="zh-CN" sz="2400" dirty="0"/>
              <a:t>x</a:t>
            </a:r>
            <a:r>
              <a:rPr lang="zh-CN" altLang="en-US" sz="2400" dirty="0"/>
              <a:t>的下一跳结点。</a:t>
            </a:r>
            <a:endParaRPr lang="zh-CN" altLang="en-US" sz="2000" dirty="0">
              <a:latin typeface="+mn-ea"/>
            </a:endParaRPr>
          </a:p>
        </p:txBody>
      </p:sp>
      <p:pic>
        <p:nvPicPr>
          <p:cNvPr id="6" name="图片 5"/>
          <p:cNvPicPr>
            <a:picLocks noChangeAspect="1"/>
          </p:cNvPicPr>
          <p:nvPr/>
        </p:nvPicPr>
        <p:blipFill>
          <a:blip r:embed="rId3"/>
          <a:srcRect b="56208"/>
          <a:stretch>
            <a:fillRect/>
          </a:stretch>
        </p:blipFill>
        <p:spPr>
          <a:xfrm>
            <a:off x="2487704" y="3559830"/>
            <a:ext cx="7948603" cy="3162703"/>
          </a:xfrm>
          <a:prstGeom prst="rect">
            <a:avLst/>
          </a:prstGeom>
        </p:spPr>
      </p:pic>
    </p:spTree>
    <p:extLst>
      <p:ext uri="{BB962C8B-B14F-4D97-AF65-F5344CB8AC3E}">
        <p14:creationId xmlns:p14="http://schemas.microsoft.com/office/powerpoint/2010/main" val="84300877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75340" y="777933"/>
            <a:ext cx="636234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5.2.2</a:t>
            </a:r>
            <a:r>
              <a:rPr lang="zh-CN" altLang="en-US" sz="2400" b="0" dirty="0">
                <a:solidFill>
                  <a:schemeClr val="tx1"/>
                </a:solidFill>
                <a:latin typeface="Microsoft YaHei" charset="-122"/>
                <a:ea typeface="Microsoft YaHei" charset="-122"/>
                <a:cs typeface="Microsoft YaHei" charset="-122"/>
                <a:sym typeface="+mn-ea"/>
              </a:rPr>
              <a:t> 差错编码的基本原理</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5" name="TextBox 4"/>
          <p:cNvSpPr txBox="1"/>
          <p:nvPr/>
        </p:nvSpPr>
        <p:spPr>
          <a:xfrm>
            <a:off x="735180" y="2005478"/>
            <a:ext cx="10761622" cy="2862322"/>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差错编码原理：</a:t>
            </a:r>
            <a:r>
              <a:rPr lang="zh-CN" altLang="en-US" sz="2400" dirty="0">
                <a:latin typeface="微软雅黑" panose="020B0503020204020204" charset="-122"/>
                <a:ea typeface="微软雅黑" panose="020B0503020204020204" charset="-122"/>
                <a:cs typeface="微软雅黑" panose="020B0503020204020204" charset="-122"/>
              </a:rPr>
              <a:t>在待传输数据信息基础上，附加一定的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冗余信息</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冗余信息：与数据信息建立某种关联关系。（复制一次、复制两次等）</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例如：</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复制一次：待传输数据为</a:t>
            </a:r>
            <a:r>
              <a:rPr lang="en-US" altLang="zh-CN" sz="2400" dirty="0">
                <a:latin typeface="微软雅黑" panose="020B0503020204020204" charset="-122"/>
                <a:ea typeface="微软雅黑" panose="020B0503020204020204" charset="-122"/>
                <a:cs typeface="微软雅黑" panose="020B0503020204020204" charset="-122"/>
              </a:rPr>
              <a:t>10</a:t>
            </a:r>
            <a:r>
              <a:rPr lang="zh-CN" altLang="en-US" sz="2400" dirty="0">
                <a:latin typeface="微软雅黑" panose="020B0503020204020204" charset="-122"/>
                <a:ea typeface="微软雅黑" panose="020B0503020204020204" charset="-122"/>
                <a:cs typeface="微软雅黑" panose="020B0503020204020204" charset="-122"/>
              </a:rPr>
              <a:t>。 传输数据</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冗余信息：</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复制两次：待传输数据为</a:t>
            </a:r>
            <a:r>
              <a:rPr lang="en-US" altLang="zh-CN" sz="2400" dirty="0">
                <a:latin typeface="微软雅黑" panose="020B0503020204020204" charset="-122"/>
                <a:ea typeface="微软雅黑" panose="020B0503020204020204" charset="-122"/>
                <a:cs typeface="微软雅黑" panose="020B0503020204020204" charset="-122"/>
              </a:rPr>
              <a:t>10</a:t>
            </a:r>
            <a:r>
              <a:rPr lang="zh-CN" altLang="en-US" sz="2400" dirty="0">
                <a:latin typeface="微软雅黑" panose="020B0503020204020204" charset="-122"/>
                <a:ea typeface="微软雅黑" panose="020B0503020204020204" charset="-122"/>
                <a:cs typeface="微软雅黑" panose="020B0503020204020204" charset="-122"/>
              </a:rPr>
              <a:t>。 传输数据</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冗余信息：</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1010</a:t>
            </a:r>
          </a:p>
        </p:txBody>
      </p:sp>
      <p:sp>
        <p:nvSpPr>
          <p:cNvPr id="2" name="矩形 1"/>
          <p:cNvSpPr/>
          <p:nvPr/>
        </p:nvSpPr>
        <p:spPr>
          <a:xfrm>
            <a:off x="0" y="226128"/>
            <a:ext cx="2218877"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5.2.2</a:t>
            </a:r>
            <a:r>
              <a:rPr lang="zh-CN" altLang="en-US" sz="1200" dirty="0">
                <a:solidFill>
                  <a:schemeClr val="bg1">
                    <a:lumMod val="75000"/>
                  </a:schemeClr>
                </a:solidFill>
                <a:latin typeface="Helvetica Neue For Number" charset="0"/>
              </a:rPr>
              <a:t>二、差错编码的基本原理</a:t>
            </a:r>
            <a:endParaRPr lang="zh-CN" altLang="en-US" sz="1200" dirty="0">
              <a:solidFill>
                <a:schemeClr val="bg1">
                  <a:lumMod val="75000"/>
                </a:schemeClr>
              </a:solidFill>
            </a:endParaRPr>
          </a:p>
        </p:txBody>
      </p:sp>
      <p:sp>
        <p:nvSpPr>
          <p:cNvPr id="6" name="文本框 5"/>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差错编码的基本原理</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392986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261937" y="2933934"/>
            <a:ext cx="1652336"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差错控制</a:t>
            </a:r>
          </a:p>
        </p:txBody>
      </p:sp>
      <p:sp>
        <p:nvSpPr>
          <p:cNvPr id="8" name="文本框 7"/>
          <p:cNvSpPr txBox="1"/>
          <p:nvPr/>
        </p:nvSpPr>
        <p:spPr>
          <a:xfrm>
            <a:off x="4104648" y="2070300"/>
            <a:ext cx="4445920" cy="2308324"/>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差错控制的基本方式</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差错编码的基本原理</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solidFill>
                  <a:srgbClr val="FF0000"/>
                </a:solidFill>
                <a:latin typeface="Microsoft YaHei" charset="-122"/>
                <a:ea typeface="Microsoft YaHei" charset="-122"/>
                <a:cs typeface="Microsoft YaHei" charset="-122"/>
                <a:sym typeface="+mn-ea"/>
              </a:rPr>
              <a:t>差错编码的检错与纠错能力</a:t>
            </a:r>
            <a:endParaRPr lang="en-US" altLang="zh-CN" sz="2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3723898" y="2147902"/>
            <a:ext cx="380750" cy="2213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5627698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、编码集：差错编码的所有有效码字的集合。</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688834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000219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、编码集：差错编码的所有有效码字的集合。</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编码集</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10</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10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01</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01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11</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11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00</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00}</a:t>
            </a:r>
            <a:endParaRPr lang="en-US" altLang="zh-CN" sz="24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456920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000219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、编码集：差错编码的所有有效码字的集合。</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编码集</a:t>
            </a:r>
            <a:r>
              <a:rPr lang="en-US" altLang="zh-CN" sz="2400" dirty="0">
                <a:latin typeface="微软雅黑" panose="020B0503020204020204" charset="-122"/>
                <a:ea typeface="微软雅黑" panose="020B0503020204020204" charset="-122"/>
                <a:cs typeface="微软雅黑" panose="020B0503020204020204" charset="-122"/>
                <a:sym typeface="+mn-ea"/>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00</a:t>
            </a:r>
            <a:r>
              <a:rPr lang="en-US" altLang="zh-CN" sz="2400" dirty="0">
                <a:latin typeface="微软雅黑" panose="020B0503020204020204" charset="-122"/>
                <a:ea typeface="微软雅黑" panose="020B0503020204020204" charset="-122"/>
                <a:cs typeface="微软雅黑" panose="020B0503020204020204" charset="-122"/>
                <a:sym typeface="+mn-ea"/>
              </a:rPr>
              <a:t>}</a:t>
            </a:r>
            <a:endParaRPr lang="en-US" altLang="zh-CN" sz="2400" b="1"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37923923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0002190" cy="2862322"/>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、汉明距离：两个等长码字之间，对应位数不同的位数。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码字</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0 1 1 0 0 1 0 1</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码子</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1 0 0 1 1 1 0 1</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汉明距离</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solidFill>
                  <a:schemeClr val="tx1"/>
                </a:solidFill>
                <a:uFillTx/>
                <a:latin typeface="微软雅黑" panose="020B0503020204020204" charset="-122"/>
                <a:ea typeface="微软雅黑" panose="020B0503020204020204" charset="-122"/>
                <a:cs typeface="微软雅黑" panose="020B0503020204020204" charset="-122"/>
              </a:rPr>
              <a:t>c</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7559960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0002190" cy="2862322"/>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、汉明距离：两个等长码字之间，对应位数不同的位数。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码字</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0 1 1 0 0 </a:t>
            </a:r>
            <a:r>
              <a:rPr lang="en-US" altLang="zh-CN" sz="2400" dirty="0">
                <a:latin typeface="微软雅黑" panose="020B0503020204020204" charset="-122"/>
                <a:ea typeface="微软雅黑" panose="020B0503020204020204" charset="-122"/>
                <a:cs typeface="微软雅黑" panose="020B0503020204020204" charset="-122"/>
              </a:rPr>
              <a:t>1 0 1</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码子</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1 0 0 1 1 </a:t>
            </a:r>
            <a:r>
              <a:rPr lang="en-US" altLang="zh-CN" sz="2400" dirty="0">
                <a:latin typeface="微软雅黑" panose="020B0503020204020204" charset="-122"/>
                <a:ea typeface="微软雅黑" panose="020B0503020204020204" charset="-122"/>
                <a:cs typeface="微软雅黑" panose="020B0503020204020204" charset="-122"/>
              </a:rPr>
              <a:t>1 0 1</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汉明距离</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solidFill>
                  <a:schemeClr val="tx1"/>
                </a:solidFill>
                <a:uFillTx/>
                <a:latin typeface="微软雅黑" panose="020B0503020204020204" charset="-122"/>
                <a:ea typeface="微软雅黑" panose="020B0503020204020204" charset="-122"/>
                <a:cs typeface="微软雅黑" panose="020B0503020204020204" charset="-122"/>
              </a:rPr>
              <a:t>c</a:t>
            </a:r>
            <a:r>
              <a:rPr lang="en-US" altLang="zh-CN" sz="2400" dirty="0">
                <a:latin typeface="微软雅黑" panose="020B0503020204020204" charset="-122"/>
                <a:ea typeface="微软雅黑" panose="020B0503020204020204" charset="-122"/>
                <a:cs typeface="微软雅黑" panose="020B0503020204020204" charset="-122"/>
              </a:rPr>
              <a:t>=5</a:t>
            </a: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7777027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1087852"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、编码集的汉明距离：编码集中任意两个码字之间汉明距离的最小值，记为</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编码集</a:t>
            </a:r>
            <a:r>
              <a:rPr lang="en-US" altLang="zh-CN" sz="2400" dirty="0">
                <a:latin typeface="微软雅黑" panose="020B0503020204020204" charset="-122"/>
                <a:ea typeface="微软雅黑" panose="020B0503020204020204" charset="-122"/>
                <a:cs typeface="微软雅黑" panose="020B0503020204020204" charset="-122"/>
                <a:sym typeface="+mn-ea"/>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00</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 </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en-US" altLang="zh-CN" sz="2400" dirty="0">
                <a:latin typeface="微软雅黑" panose="020B0503020204020204" charset="-122"/>
                <a:ea typeface="微软雅黑" panose="020B0503020204020204" charset="-122"/>
                <a:cs typeface="微软雅黑" panose="020B0503020204020204" charset="-122"/>
                <a:sym typeface="+mn-ea"/>
              </a:rPr>
              <a:t>=min{</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4</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2</a:t>
            </a:r>
          </a:p>
          <a:p>
            <a:pPr>
              <a:lnSpc>
                <a:spcPct val="150000"/>
              </a:lnSpc>
            </a:pP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322095973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1087852"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、编码集的汉明距离：编码集中任意两个码字之间汉明距离的最小值，记为</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编码集</a:t>
            </a:r>
            <a:r>
              <a:rPr lang="en-US" altLang="zh-CN" sz="2400" dirty="0">
                <a:latin typeface="微软雅黑" panose="020B0503020204020204" charset="-122"/>
                <a:ea typeface="微软雅黑" panose="020B0503020204020204" charset="-122"/>
                <a:cs typeface="微软雅黑" panose="020B0503020204020204" charset="-122"/>
                <a:sym typeface="+mn-ea"/>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00</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 </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en-US" altLang="zh-CN" sz="2400" dirty="0">
                <a:latin typeface="微软雅黑" panose="020B0503020204020204" charset="-122"/>
                <a:ea typeface="微软雅黑" panose="020B0503020204020204" charset="-122"/>
                <a:cs typeface="微软雅黑" panose="020B0503020204020204" charset="-122"/>
                <a:sym typeface="+mn-ea"/>
              </a:rPr>
              <a:t>=min{4</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4}</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2</a:t>
            </a:r>
          </a:p>
          <a:p>
            <a:pPr>
              <a:lnSpc>
                <a:spcPct val="150000"/>
              </a:lnSpc>
            </a:pP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22007118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1087852"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一、编码集的汉明距离</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、差错编码：检错码和纠错码</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021444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表格 3"/>
          <p:cNvGraphicFramePr/>
          <p:nvPr/>
        </p:nvGraphicFramePr>
        <p:xfrm>
          <a:off x="1961090" y="787190"/>
          <a:ext cx="7961842" cy="5308808"/>
        </p:xfrm>
        <a:graphic>
          <a:graphicData uri="http://schemas.openxmlformats.org/drawingml/2006/table">
            <a:tbl>
              <a:tblPr firstRow="1" bandRow="1">
                <a:tableStyleId>{5940675A-B579-460E-94D1-54222C63F5DA}</a:tableStyleId>
              </a:tblPr>
              <a:tblGrid>
                <a:gridCol w="2613975">
                  <a:extLst>
                    <a:ext uri="{9D8B030D-6E8A-4147-A177-3AD203B41FA5}">
                      <a16:colId xmlns:a16="http://schemas.microsoft.com/office/drawing/2014/main" val="20000"/>
                    </a:ext>
                  </a:extLst>
                </a:gridCol>
                <a:gridCol w="2693920">
                  <a:extLst>
                    <a:ext uri="{9D8B030D-6E8A-4147-A177-3AD203B41FA5}">
                      <a16:colId xmlns:a16="http://schemas.microsoft.com/office/drawing/2014/main" val="20001"/>
                    </a:ext>
                  </a:extLst>
                </a:gridCol>
                <a:gridCol w="2653947">
                  <a:extLst>
                    <a:ext uri="{9D8B030D-6E8A-4147-A177-3AD203B41FA5}">
                      <a16:colId xmlns:a16="http://schemas.microsoft.com/office/drawing/2014/main" val="20002"/>
                    </a:ext>
                  </a:extLst>
                </a:gridCol>
              </a:tblGrid>
              <a:tr h="663601">
                <a:tc>
                  <a:txBody>
                    <a:bodyPr/>
                    <a:lstStyle/>
                    <a:p>
                      <a:pPr algn="ctr">
                        <a:buNone/>
                      </a:pPr>
                      <a:r>
                        <a:rPr lang="zh-CN" altLang="en-US" sz="2400">
                          <a:latin typeface="Microsoft YaHei" charset="-122"/>
                          <a:ea typeface="Microsoft YaHei" charset="-122"/>
                          <a:cs typeface="Microsoft YaHei" charset="-122"/>
                        </a:rPr>
                        <a:t>目的</a:t>
                      </a:r>
                    </a:p>
                  </a:txBody>
                  <a:tcPr/>
                </a:tc>
                <a:tc>
                  <a:txBody>
                    <a:bodyPr/>
                    <a:lstStyle/>
                    <a:p>
                      <a:pPr algn="ctr">
                        <a:buNone/>
                      </a:pPr>
                      <a:r>
                        <a:rPr lang="zh-CN" altLang="en-US" sz="2400">
                          <a:latin typeface="Microsoft YaHei" charset="-122"/>
                          <a:ea typeface="Microsoft YaHei" charset="-122"/>
                          <a:cs typeface="Microsoft YaHei" charset="-122"/>
                        </a:rPr>
                        <a:t>下一跳</a:t>
                      </a:r>
                    </a:p>
                  </a:txBody>
                  <a:tcPr/>
                </a:tc>
                <a:tc>
                  <a:txBody>
                    <a:bodyPr/>
                    <a:lstStyle/>
                    <a:p>
                      <a:pPr algn="ctr">
                        <a:buNone/>
                      </a:pPr>
                      <a:r>
                        <a:rPr lang="zh-CN" altLang="en-US" sz="2400">
                          <a:latin typeface="Microsoft YaHei" charset="-122"/>
                          <a:ea typeface="Microsoft YaHei" charset="-122"/>
                          <a:cs typeface="Microsoft YaHei" charset="-122"/>
                        </a:rPr>
                        <a:t>代价</a:t>
                      </a:r>
                    </a:p>
                  </a:txBody>
                  <a:tcPr/>
                </a:tc>
                <a:extLst>
                  <a:ext uri="{0D108BD9-81ED-4DB2-BD59-A6C34878D82A}">
                    <a16:rowId xmlns:a16="http://schemas.microsoft.com/office/drawing/2014/main" val="10000"/>
                  </a:ext>
                </a:extLst>
              </a:tr>
              <a:tr h="663601">
                <a:tc>
                  <a:txBody>
                    <a:bodyPr/>
                    <a:lstStyle/>
                    <a:p>
                      <a:pPr algn="ctr">
                        <a:buNone/>
                      </a:pPr>
                      <a:r>
                        <a:rPr lang="en-US" altLang="zh-CN" sz="2400">
                          <a:latin typeface="Microsoft YaHei" charset="-122"/>
                          <a:ea typeface="Microsoft YaHei" charset="-122"/>
                          <a:cs typeface="Microsoft YaHei" charset="-122"/>
                        </a:rPr>
                        <a:t>s</a:t>
                      </a:r>
                    </a:p>
                  </a:txBody>
                  <a:tcPr/>
                </a:tc>
                <a:tc>
                  <a:txBody>
                    <a:bodyPr/>
                    <a:lstStyle/>
                    <a:p>
                      <a:pPr algn="ctr">
                        <a:buNone/>
                      </a:pPr>
                      <a:r>
                        <a:rPr lang="en-US" altLang="zh-CN" sz="2400" dirty="0">
                          <a:latin typeface="Microsoft YaHei" charset="-122"/>
                          <a:ea typeface="Microsoft YaHei" charset="-122"/>
                          <a:cs typeface="Microsoft YaHei" charset="-122"/>
                        </a:rPr>
                        <a:t>(1)</a:t>
                      </a:r>
                    </a:p>
                  </a:txBody>
                  <a:tcPr/>
                </a:tc>
                <a:tc>
                  <a:txBody>
                    <a:bodyPr/>
                    <a:lstStyle/>
                    <a:p>
                      <a:pPr algn="ctr">
                        <a:buNone/>
                      </a:pPr>
                      <a:r>
                        <a:rPr lang="en-US" altLang="zh-CN" sz="2400" dirty="0">
                          <a:latin typeface="Microsoft YaHei" charset="-122"/>
                          <a:ea typeface="Microsoft YaHei" charset="-122"/>
                          <a:cs typeface="Microsoft YaHei" charset="-122"/>
                        </a:rPr>
                        <a:t>(2)</a:t>
                      </a:r>
                    </a:p>
                  </a:txBody>
                  <a:tcPr/>
                </a:tc>
                <a:extLst>
                  <a:ext uri="{0D108BD9-81ED-4DB2-BD59-A6C34878D82A}">
                    <a16:rowId xmlns:a16="http://schemas.microsoft.com/office/drawing/2014/main" val="10001"/>
                  </a:ext>
                </a:extLst>
              </a:tr>
              <a:tr h="663601">
                <a:tc>
                  <a:txBody>
                    <a:bodyPr/>
                    <a:lstStyle/>
                    <a:p>
                      <a:pPr algn="ctr">
                        <a:buNone/>
                      </a:pPr>
                      <a:r>
                        <a:rPr lang="en-US" altLang="zh-CN" sz="2400">
                          <a:latin typeface="Microsoft YaHei" charset="-122"/>
                          <a:ea typeface="Microsoft YaHei" charset="-122"/>
                          <a:cs typeface="Microsoft YaHei" charset="-122"/>
                        </a:rPr>
                        <a:t>t</a:t>
                      </a:r>
                    </a:p>
                  </a:txBody>
                  <a:tcPr/>
                </a:tc>
                <a:tc>
                  <a:txBody>
                    <a:bodyPr/>
                    <a:lstStyle/>
                    <a:p>
                      <a:pPr algn="ctr">
                        <a:buNone/>
                      </a:pPr>
                      <a:r>
                        <a:rPr lang="en-US" altLang="zh-CN" sz="2400" dirty="0">
                          <a:latin typeface="Microsoft YaHei" charset="-122"/>
                          <a:ea typeface="Microsoft YaHei" charset="-122"/>
                          <a:cs typeface="Microsoft YaHei" charset="-122"/>
                        </a:rPr>
                        <a:t>(3)</a:t>
                      </a:r>
                    </a:p>
                  </a:txBody>
                  <a:tcPr/>
                </a:tc>
                <a:tc>
                  <a:txBody>
                    <a:bodyPr/>
                    <a:lstStyle/>
                    <a:p>
                      <a:pPr algn="ctr">
                        <a:buNone/>
                      </a:pPr>
                      <a:r>
                        <a:rPr lang="en-US" altLang="zh-CN" sz="2400" dirty="0">
                          <a:latin typeface="Microsoft YaHei" charset="-122"/>
                          <a:ea typeface="Microsoft YaHei" charset="-122"/>
                          <a:cs typeface="Microsoft YaHei" charset="-122"/>
                        </a:rPr>
                        <a:t>(4)</a:t>
                      </a:r>
                    </a:p>
                  </a:txBody>
                  <a:tcPr/>
                </a:tc>
                <a:extLst>
                  <a:ext uri="{0D108BD9-81ED-4DB2-BD59-A6C34878D82A}">
                    <a16:rowId xmlns:a16="http://schemas.microsoft.com/office/drawing/2014/main" val="10002"/>
                  </a:ext>
                </a:extLst>
              </a:tr>
              <a:tr h="663601">
                <a:tc>
                  <a:txBody>
                    <a:bodyPr/>
                    <a:lstStyle/>
                    <a:p>
                      <a:pPr algn="ctr">
                        <a:buNone/>
                      </a:pPr>
                      <a:r>
                        <a:rPr lang="en-US" altLang="zh-CN" sz="2400">
                          <a:latin typeface="Microsoft YaHei" charset="-122"/>
                          <a:ea typeface="Microsoft YaHei" charset="-122"/>
                          <a:cs typeface="Microsoft YaHei" charset="-122"/>
                        </a:rPr>
                        <a:t>u</a:t>
                      </a:r>
                    </a:p>
                  </a:txBody>
                  <a:tcPr/>
                </a:tc>
                <a:tc>
                  <a:txBody>
                    <a:bodyPr/>
                    <a:lstStyle/>
                    <a:p>
                      <a:pPr algn="ctr">
                        <a:buNone/>
                      </a:pPr>
                      <a:r>
                        <a:rPr lang="en-US" altLang="zh-CN" sz="2400">
                          <a:latin typeface="Microsoft YaHei" charset="-122"/>
                          <a:ea typeface="Microsoft YaHei" charset="-122"/>
                          <a:cs typeface="Microsoft YaHei" charset="-122"/>
                        </a:rPr>
                        <a:t>(5)</a:t>
                      </a:r>
                    </a:p>
                  </a:txBody>
                  <a:tcPr/>
                </a:tc>
                <a:tc>
                  <a:txBody>
                    <a:bodyPr/>
                    <a:lstStyle/>
                    <a:p>
                      <a:pPr algn="ctr">
                        <a:buNone/>
                      </a:pPr>
                      <a:r>
                        <a:rPr lang="en-US" altLang="zh-CN" sz="2400" dirty="0">
                          <a:latin typeface="Microsoft YaHei" charset="-122"/>
                          <a:ea typeface="Microsoft YaHei" charset="-122"/>
                          <a:cs typeface="Microsoft YaHei" charset="-122"/>
                        </a:rPr>
                        <a:t>(6)</a:t>
                      </a:r>
                    </a:p>
                  </a:txBody>
                  <a:tcPr/>
                </a:tc>
                <a:extLst>
                  <a:ext uri="{0D108BD9-81ED-4DB2-BD59-A6C34878D82A}">
                    <a16:rowId xmlns:a16="http://schemas.microsoft.com/office/drawing/2014/main" val="10003"/>
                  </a:ext>
                </a:extLst>
              </a:tr>
              <a:tr h="663601">
                <a:tc>
                  <a:txBody>
                    <a:bodyPr/>
                    <a:lstStyle/>
                    <a:p>
                      <a:pPr algn="ctr">
                        <a:buNone/>
                      </a:pPr>
                      <a:r>
                        <a:rPr lang="en-US" altLang="zh-CN" sz="2400">
                          <a:latin typeface="Microsoft YaHei" charset="-122"/>
                          <a:ea typeface="Microsoft YaHei" charset="-122"/>
                          <a:cs typeface="Microsoft YaHei" charset="-122"/>
                        </a:rPr>
                        <a:t>v</a:t>
                      </a:r>
                    </a:p>
                  </a:txBody>
                  <a:tcPr/>
                </a:tc>
                <a:tc>
                  <a:txBody>
                    <a:bodyPr/>
                    <a:lstStyle/>
                    <a:p>
                      <a:pPr algn="ctr">
                        <a:buNone/>
                      </a:pPr>
                      <a:r>
                        <a:rPr lang="en-US" altLang="zh-CN" sz="2400">
                          <a:latin typeface="Microsoft YaHei" charset="-122"/>
                          <a:ea typeface="Microsoft YaHei" charset="-122"/>
                          <a:cs typeface="Microsoft YaHei" charset="-122"/>
                        </a:rPr>
                        <a:t>(7)</a:t>
                      </a:r>
                    </a:p>
                  </a:txBody>
                  <a:tcPr/>
                </a:tc>
                <a:tc>
                  <a:txBody>
                    <a:bodyPr/>
                    <a:lstStyle/>
                    <a:p>
                      <a:pPr algn="ctr">
                        <a:buNone/>
                      </a:pPr>
                      <a:r>
                        <a:rPr lang="en-US" altLang="zh-CN" sz="2400">
                          <a:latin typeface="Microsoft YaHei" charset="-122"/>
                          <a:ea typeface="Microsoft YaHei" charset="-122"/>
                          <a:cs typeface="Microsoft YaHei" charset="-122"/>
                        </a:rPr>
                        <a:t>(8)</a:t>
                      </a:r>
                    </a:p>
                  </a:txBody>
                  <a:tcPr/>
                </a:tc>
                <a:extLst>
                  <a:ext uri="{0D108BD9-81ED-4DB2-BD59-A6C34878D82A}">
                    <a16:rowId xmlns:a16="http://schemas.microsoft.com/office/drawing/2014/main" val="10004"/>
                  </a:ext>
                </a:extLst>
              </a:tr>
              <a:tr h="663601">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1</a:t>
                      </a:r>
                    </a:p>
                  </a:txBody>
                  <a:tcPr/>
                </a:tc>
                <a:extLst>
                  <a:ext uri="{0D108BD9-81ED-4DB2-BD59-A6C34878D82A}">
                    <a16:rowId xmlns:a16="http://schemas.microsoft.com/office/drawing/2014/main" val="10005"/>
                  </a:ext>
                </a:extLst>
              </a:tr>
              <a:tr h="663601">
                <a:tc>
                  <a:txBody>
                    <a:bodyPr/>
                    <a:lstStyle/>
                    <a:p>
                      <a:pPr algn="ctr">
                        <a:buNone/>
                      </a:pPr>
                      <a:r>
                        <a:rPr lang="en-US" altLang="zh-CN" sz="2400">
                          <a:latin typeface="Microsoft YaHei" charset="-122"/>
                          <a:ea typeface="Microsoft YaHei" charset="-122"/>
                          <a:cs typeface="Microsoft YaHei" charset="-122"/>
                        </a:rPr>
                        <a:t>y</a:t>
                      </a:r>
                    </a:p>
                  </a:txBody>
                  <a:tcPr/>
                </a:tc>
                <a:tc>
                  <a:txBody>
                    <a:bodyPr/>
                    <a:lstStyle/>
                    <a:p>
                      <a:pPr algn="ctr">
                        <a:buNone/>
                      </a:pPr>
                      <a:r>
                        <a:rPr lang="en-US" altLang="zh-CN" sz="2400">
                          <a:latin typeface="Microsoft YaHei" charset="-122"/>
                          <a:ea typeface="Microsoft YaHei" charset="-122"/>
                          <a:cs typeface="Microsoft YaHei" charset="-122"/>
                        </a:rPr>
                        <a:t>(9)</a:t>
                      </a:r>
                    </a:p>
                  </a:txBody>
                  <a:tcPr/>
                </a:tc>
                <a:tc>
                  <a:txBody>
                    <a:bodyPr/>
                    <a:lstStyle/>
                    <a:p>
                      <a:pPr algn="ctr">
                        <a:buNone/>
                      </a:pPr>
                      <a:r>
                        <a:rPr lang="en-US" altLang="zh-CN" sz="2400">
                          <a:latin typeface="Microsoft YaHei" charset="-122"/>
                          <a:ea typeface="Microsoft YaHei" charset="-122"/>
                          <a:cs typeface="Microsoft YaHei" charset="-122"/>
                        </a:rPr>
                        <a:t>(10)</a:t>
                      </a:r>
                    </a:p>
                  </a:txBody>
                  <a:tcPr/>
                </a:tc>
                <a:extLst>
                  <a:ext uri="{0D108BD9-81ED-4DB2-BD59-A6C34878D82A}">
                    <a16:rowId xmlns:a16="http://schemas.microsoft.com/office/drawing/2014/main" val="10006"/>
                  </a:ext>
                </a:extLst>
              </a:tr>
              <a:tr h="663601">
                <a:tc>
                  <a:txBody>
                    <a:bodyPr/>
                    <a:lstStyle/>
                    <a:p>
                      <a:pPr algn="ctr">
                        <a:buNone/>
                      </a:pPr>
                      <a:r>
                        <a:rPr lang="en-US" altLang="zh-CN" sz="2400">
                          <a:latin typeface="Microsoft YaHei" charset="-122"/>
                          <a:ea typeface="Microsoft YaHei" charset="-122"/>
                          <a:cs typeface="Microsoft YaHei" charset="-122"/>
                        </a:rPr>
                        <a:t>z</a:t>
                      </a:r>
                    </a:p>
                  </a:txBody>
                  <a:tcPr/>
                </a:tc>
                <a:tc>
                  <a:txBody>
                    <a:bodyPr/>
                    <a:lstStyle/>
                    <a:p>
                      <a:pPr algn="ctr">
                        <a:buNone/>
                      </a:pPr>
                      <a:r>
                        <a:rPr lang="en-US" altLang="zh-CN" sz="2400">
                          <a:latin typeface="Microsoft YaHei" charset="-122"/>
                          <a:ea typeface="Microsoft YaHei" charset="-122"/>
                          <a:cs typeface="Microsoft YaHei" charset="-122"/>
                        </a:rPr>
                        <a:t>(11)</a:t>
                      </a:r>
                    </a:p>
                  </a:txBody>
                  <a:tcPr/>
                </a:tc>
                <a:tc>
                  <a:txBody>
                    <a:bodyPr/>
                    <a:lstStyle/>
                    <a:p>
                      <a:pPr algn="ctr">
                        <a:buNone/>
                      </a:pPr>
                      <a:r>
                        <a:rPr lang="en-US" altLang="zh-CN" sz="2400" dirty="0">
                          <a:latin typeface="Microsoft YaHei" charset="-122"/>
                          <a:ea typeface="Microsoft YaHei" charset="-122"/>
                          <a:cs typeface="Microsoft YaHei" charset="-122"/>
                        </a:rPr>
                        <a:t>(12)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86078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1087852" cy="389080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二、检错编码</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s</a:t>
            </a:r>
            <a:r>
              <a:rPr lang="en-US" altLang="zh-CN" sz="2400" dirty="0">
                <a:latin typeface="微软雅黑" panose="020B0503020204020204" charset="-122"/>
                <a:ea typeface="微软雅黑" panose="020B0503020204020204" charset="-122"/>
                <a:cs typeface="微软雅黑" panose="020B0503020204020204" charset="-122"/>
              </a:rPr>
              <a:t>=r+1</a:t>
            </a:r>
            <a:r>
              <a:rPr lang="zh-CN" altLang="en-US" sz="2400" dirty="0">
                <a:latin typeface="微软雅黑" panose="020B0503020204020204" charset="-122"/>
                <a:ea typeface="微软雅黑" panose="020B0503020204020204" charset="-122"/>
                <a:cs typeface="微软雅黑" panose="020B0503020204020204" charset="-122"/>
              </a:rPr>
              <a:t>，则该检错编码可以检测</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位的差错。</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例：发送</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位数据信息，冗余信息是数据的一次复制</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a:t>
            </a:r>
            <a:r>
              <a:rPr lang="en-US" altLang="zh-CN" sz="2400" dirty="0">
                <a:latin typeface="微软雅黑" panose="020B0503020204020204" charset="-122"/>
                <a:ea typeface="微软雅黑" panose="020B0503020204020204" charset="-122"/>
                <a:cs typeface="微软雅黑" panose="020B0503020204020204" charset="-122"/>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11</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编码集汉明距离：</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en-US" altLang="zh-CN" sz="2400" dirty="0">
                <a:latin typeface="微软雅黑" panose="020B0503020204020204" charset="-122"/>
                <a:ea typeface="微软雅黑" panose="020B0503020204020204" charset="-122"/>
                <a:cs typeface="微软雅黑" panose="020B0503020204020204" charset="-122"/>
              </a:rPr>
              <a:t>=2</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a:t>
            </a:r>
            <a:r>
              <a:rPr lang="en-US" altLang="zh-CN" sz="2400" dirty="0">
                <a:latin typeface="微软雅黑" panose="020B0503020204020204" charset="-122"/>
                <a:ea typeface="微软雅黑" panose="020B0503020204020204" charset="-122"/>
                <a:cs typeface="微软雅黑" panose="020B0503020204020204" charset="-122"/>
              </a:rPr>
              <a:t>+1</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因此可以检测出来</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位</a:t>
            </a:r>
            <a:r>
              <a:rPr lang="zh-CN" altLang="en-US" sz="2400" dirty="0">
                <a:latin typeface="微软雅黑" panose="020B0503020204020204" charset="-122"/>
                <a:ea typeface="微软雅黑" panose="020B0503020204020204" charset="-122"/>
                <a:cs typeface="微软雅黑" panose="020B0503020204020204" charset="-122"/>
              </a:rPr>
              <a:t>差错。</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3262327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21832" y="1669374"/>
            <a:ext cx="11087852" cy="3970318"/>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三、纠错编码</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s</a:t>
            </a:r>
            <a:r>
              <a:rPr lang="en-US" altLang="zh-CN" sz="2400" dirty="0">
                <a:latin typeface="微软雅黑" panose="020B0503020204020204" charset="-122"/>
                <a:ea typeface="微软雅黑" panose="020B0503020204020204" charset="-122"/>
                <a:cs typeface="微软雅黑" panose="020B0503020204020204" charset="-122"/>
              </a:rPr>
              <a:t>=2r+1</a:t>
            </a:r>
            <a:r>
              <a:rPr lang="zh-CN" altLang="en-US" sz="2400" dirty="0">
                <a:latin typeface="微软雅黑" panose="020B0503020204020204" charset="-122"/>
                <a:ea typeface="微软雅黑" panose="020B0503020204020204" charset="-122"/>
                <a:cs typeface="微软雅黑" panose="020B0503020204020204" charset="-122"/>
              </a:rPr>
              <a:t>，则该差错编码可以纠正</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位的差错。</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例：发送</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位数据信息，冗余信息是数据的两次复制</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a:t>
            </a:r>
            <a:r>
              <a:rPr lang="en-US" altLang="zh-CN" sz="2400" dirty="0">
                <a:latin typeface="微软雅黑" panose="020B0503020204020204" charset="-122"/>
                <a:ea typeface="微软雅黑" panose="020B0503020204020204" charset="-122"/>
                <a:cs typeface="微软雅黑" panose="020B0503020204020204" charset="-122"/>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0000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0101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1010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1111</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编码集汉明距离： </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en-US" altLang="zh-CN" sz="2400" dirty="0">
                <a:latin typeface="微软雅黑" panose="020B0503020204020204" charset="-122"/>
                <a:ea typeface="微软雅黑" panose="020B0503020204020204" charset="-122"/>
                <a:cs typeface="微软雅黑" panose="020B0503020204020204" charset="-122"/>
                <a:sym typeface="+mn-ea"/>
              </a:rPr>
              <a:t>=3</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en-US" altLang="zh-CN" sz="2400" dirty="0">
                <a:latin typeface="微软雅黑" panose="020B0503020204020204" charset="-122"/>
                <a:ea typeface="微软雅黑" panose="020B0503020204020204" charset="-122"/>
                <a:cs typeface="微软雅黑" panose="020B0503020204020204" charset="-122"/>
                <a:sym typeface="+mn-ea"/>
              </a:rPr>
              <a:t>+1</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因此可以纠正出来</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位</a:t>
            </a:r>
            <a:r>
              <a:rPr lang="zh-CN" altLang="en-US" sz="2400" dirty="0">
                <a:latin typeface="微软雅黑" panose="020B0503020204020204" charset="-122"/>
                <a:ea typeface="微软雅黑" panose="020B0503020204020204" charset="-122"/>
                <a:cs typeface="微软雅黑" panose="020B0503020204020204" charset="-122"/>
                <a:sym typeface="+mn-ea"/>
              </a:rPr>
              <a:t>差错。</a:t>
            </a: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41750969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647711" y="2005478"/>
            <a:ext cx="11296399" cy="2862322"/>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纠错编码</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编码集的汉明距离</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s</a:t>
            </a:r>
            <a:r>
              <a:rPr lang="en-US" altLang="zh-CN" sz="2400" dirty="0">
                <a:latin typeface="微软雅黑" panose="020B0503020204020204" charset="-122"/>
                <a:ea typeface="微软雅黑" panose="020B0503020204020204" charset="-122"/>
                <a:cs typeface="微软雅黑" panose="020B0503020204020204" charset="-122"/>
              </a:rPr>
              <a:t>=2r+1</a:t>
            </a:r>
            <a:r>
              <a:rPr lang="zh-CN" altLang="en-US" sz="2400" dirty="0">
                <a:latin typeface="微软雅黑" panose="020B0503020204020204" charset="-122"/>
                <a:ea typeface="微软雅黑" panose="020B0503020204020204" charset="-122"/>
                <a:cs typeface="微软雅黑" panose="020B0503020204020204" charset="-122"/>
              </a:rPr>
              <a:t>，则该差错编码可以纠正</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位的差错。</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例：发送</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位数据信息，冗余信息是数据的两次复制</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编码集</a:t>
            </a:r>
            <a:r>
              <a:rPr lang="en-US" altLang="zh-CN" sz="2400" dirty="0">
                <a:latin typeface="微软雅黑" panose="020B0503020204020204" charset="-122"/>
                <a:ea typeface="微软雅黑" panose="020B0503020204020204" charset="-122"/>
                <a:cs typeface="微软雅黑" panose="020B0503020204020204" charset="-122"/>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0000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0101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1010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1111</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s</a:t>
            </a:r>
            <a:r>
              <a:rPr lang="en-US" altLang="zh-CN" sz="2400" dirty="0">
                <a:latin typeface="微软雅黑" panose="020B0503020204020204" charset="-122"/>
                <a:ea typeface="微软雅黑" panose="020B0503020204020204" charset="-122"/>
                <a:cs typeface="微软雅黑" panose="020B0503020204020204" charset="-122"/>
                <a:sym typeface="+mn-ea"/>
              </a:rPr>
              <a:t>=3=2×</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，因此可以纠正出来</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位</a:t>
            </a:r>
            <a:r>
              <a:rPr lang="zh-CN" altLang="en-US" sz="2400" dirty="0">
                <a:latin typeface="微软雅黑" panose="020B0503020204020204" charset="-122"/>
                <a:ea typeface="微软雅黑" panose="020B0503020204020204" charset="-122"/>
                <a:cs typeface="微软雅黑" panose="020B0503020204020204" charset="-122"/>
                <a:sym typeface="+mn-ea"/>
              </a:rPr>
              <a:t>差错。</a:t>
            </a: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1562452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82254" y="2023912"/>
            <a:ext cx="11408694" cy="3970318"/>
          </a:xfrm>
          <a:prstGeom prst="rect">
            <a:avLst/>
          </a:prstGeom>
          <a:noFill/>
          <a:ln>
            <a:solidFill>
              <a:schemeClr val="tx1"/>
            </a:solidFill>
          </a:ln>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例：编码集</a:t>
            </a:r>
            <a:r>
              <a:rPr lang="en-US" altLang="zh-CN" sz="2400" dirty="0">
                <a:latin typeface="微软雅黑" panose="020B0503020204020204" charset="-122"/>
                <a:ea typeface="微软雅黑" panose="020B0503020204020204" charset="-122"/>
                <a:cs typeface="微软雅黑" panose="020B0503020204020204" charset="-122"/>
              </a:rPr>
              <a:t>{00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0000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0101</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10</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1010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11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1111</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 发生一位差错，则错码距离发生错误的有效码字的汉明距离最近，可以恢复为有效码字。</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如果收到码字为</a:t>
            </a:r>
            <a:r>
              <a:rPr lang="en-US" altLang="zh-CN" sz="2400" dirty="0">
                <a:latin typeface="微软雅黑" panose="020B0503020204020204" charset="-122"/>
                <a:ea typeface="微软雅黑" panose="020B0503020204020204" charset="-122"/>
                <a:cs typeface="微软雅黑" panose="020B0503020204020204" charset="-122"/>
              </a:rPr>
              <a:t>100010</a:t>
            </a:r>
            <a:r>
              <a:rPr lang="zh-CN" altLang="en-US" sz="2400" dirty="0">
                <a:latin typeface="微软雅黑" panose="020B0503020204020204" charset="-122"/>
                <a:ea typeface="微软雅黑" panose="020B0503020204020204" charset="-122"/>
                <a:cs typeface="微软雅黑" panose="020B0503020204020204" charset="-122"/>
              </a:rPr>
              <a:t>，则有效码字应该是？</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100010</a:t>
            </a:r>
            <a:r>
              <a:rPr lang="zh-CN" altLang="en-US" sz="2400" dirty="0">
                <a:latin typeface="微软雅黑" panose="020B0503020204020204" charset="-122"/>
                <a:ea typeface="微软雅黑" panose="020B0503020204020204" charset="-122"/>
                <a:cs typeface="微软雅黑" panose="020B0503020204020204" charset="-122"/>
              </a:rPr>
              <a:t>与</a:t>
            </a:r>
            <a:r>
              <a:rPr lang="en-US" altLang="zh-CN" sz="2400" dirty="0">
                <a:latin typeface="微软雅黑" panose="020B0503020204020204" charset="-122"/>
                <a:ea typeface="微软雅黑" panose="020B0503020204020204" charset="-122"/>
                <a:cs typeface="微软雅黑" panose="020B0503020204020204" charset="-122"/>
                <a:sym typeface="+mn-ea"/>
              </a:rPr>
              <a:t>000000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010101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101010</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111111</a:t>
            </a:r>
            <a:r>
              <a:rPr lang="zh-CN" altLang="en-US" sz="2400" dirty="0">
                <a:latin typeface="微软雅黑" panose="020B0503020204020204" charset="-122"/>
                <a:ea typeface="微软雅黑" panose="020B0503020204020204" charset="-122"/>
                <a:cs typeface="微软雅黑" panose="020B0503020204020204" charset="-122"/>
                <a:sym typeface="+mn-ea"/>
              </a:rPr>
              <a:t>的汉明距离分别为：</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5</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4</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有效码字就是：</a:t>
            </a:r>
            <a:r>
              <a:rPr lang="en-US" altLang="zh-CN" sz="2400" dirty="0">
                <a:latin typeface="微软雅黑" panose="020B0503020204020204" charset="-122"/>
                <a:ea typeface="微软雅黑" panose="020B0503020204020204" charset="-122"/>
                <a:cs typeface="微软雅黑" panose="020B0503020204020204" charset="-122"/>
                <a:sym typeface="+mn-ea"/>
              </a:rPr>
              <a:t>101010</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差错编码的检错与纠错能力</a:t>
            </a:r>
            <a:endParaRPr lang="en-US" altLang="zh-CN" sz="1400" dirty="0">
              <a:solidFill>
                <a:srgbClr val="FF0000"/>
              </a:solidFill>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10" name="文本框 2"/>
          <p:cNvSpPr txBox="1"/>
          <p:nvPr>
            <p:custDataLst>
              <p:tags r:id="rId1"/>
            </p:custDataLst>
          </p:nvPr>
        </p:nvSpPr>
        <p:spPr>
          <a:xfrm>
            <a:off x="221832" y="716635"/>
            <a:ext cx="7061284"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5.2.3</a:t>
            </a:r>
            <a:r>
              <a:rPr lang="zh-CN" altLang="en-US" sz="2400" b="0" dirty="0">
                <a:solidFill>
                  <a:schemeClr val="tx1"/>
                </a:solidFill>
                <a:latin typeface="Microsoft YaHei" charset="-122"/>
                <a:ea typeface="Microsoft YaHei" charset="-122"/>
                <a:cs typeface="Microsoft YaHei" charset="-122"/>
                <a:sym typeface="+mn-ea"/>
              </a:rPr>
              <a:t> 差错编码的检错与纠错能力</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p>
        </p:txBody>
      </p:sp>
    </p:spTree>
    <p:extLst>
      <p:ext uri="{BB962C8B-B14F-4D97-AF65-F5344CB8AC3E}">
        <p14:creationId xmlns:p14="http://schemas.microsoft.com/office/powerpoint/2010/main" val="4834460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2781569"/>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、码字</a:t>
            </a:r>
            <a:r>
              <a:rPr lang="en-US" altLang="zh-CN" sz="2400" b="0" dirty="0">
                <a:solidFill>
                  <a:schemeClr val="tx1"/>
                </a:solidFill>
                <a:latin typeface="Microsoft YaHei" charset="-122"/>
                <a:ea typeface="Microsoft YaHei" charset="-122"/>
                <a:cs typeface="Microsoft YaHei" charset="-122"/>
              </a:rPr>
              <a:t>01100101</a:t>
            </a:r>
            <a:r>
              <a:rPr lang="zh-CN" altLang="en-US" sz="2400" b="0" dirty="0">
                <a:solidFill>
                  <a:schemeClr val="tx1"/>
                </a:solidFill>
                <a:latin typeface="Microsoft YaHei" charset="-122"/>
                <a:ea typeface="Microsoft YaHei" charset="-122"/>
                <a:cs typeface="Microsoft YaHei" charset="-122"/>
              </a:rPr>
              <a:t>与码字</a:t>
            </a:r>
            <a:r>
              <a:rPr lang="en-US" altLang="zh-CN" sz="2400" b="0" dirty="0">
                <a:solidFill>
                  <a:schemeClr val="tx1"/>
                </a:solidFill>
                <a:latin typeface="Microsoft YaHei" charset="-122"/>
                <a:ea typeface="Microsoft YaHei" charset="-122"/>
                <a:cs typeface="Microsoft YaHei" charset="-122"/>
              </a:rPr>
              <a:t>10011101</a:t>
            </a:r>
            <a:r>
              <a:rPr lang="zh-CN" altLang="en-US" sz="2400" b="0" dirty="0">
                <a:solidFill>
                  <a:schemeClr val="tx1"/>
                </a:solidFill>
                <a:latin typeface="Microsoft YaHei" charset="-122"/>
                <a:ea typeface="Microsoft YaHei" charset="-122"/>
                <a:cs typeface="Microsoft YaHei" charset="-122"/>
              </a:rPr>
              <a:t>之间的汉明距离为（）</a:t>
            </a:r>
          </a:p>
          <a:p>
            <a:pPr>
              <a:lnSpc>
                <a:spcPct val="150000"/>
              </a:lnSpc>
            </a:pPr>
            <a:r>
              <a:rPr lang="en-US" altLang="zh-CN" sz="2400" b="0" dirty="0">
                <a:solidFill>
                  <a:schemeClr val="tx1"/>
                </a:solidFill>
                <a:latin typeface="Microsoft YaHei" charset="-122"/>
                <a:ea typeface="Microsoft YaHei" charset="-122"/>
                <a:cs typeface="Microsoft YaHei" charset="-122"/>
              </a:rPr>
              <a:t>A:8</a:t>
            </a:r>
          </a:p>
          <a:p>
            <a:pPr>
              <a:lnSpc>
                <a:spcPct val="150000"/>
              </a:lnSpc>
            </a:pPr>
            <a:r>
              <a:rPr lang="en-US" altLang="zh-CN" sz="2400" b="0" dirty="0">
                <a:solidFill>
                  <a:schemeClr val="tx1"/>
                </a:solidFill>
                <a:latin typeface="Microsoft YaHei" charset="-122"/>
                <a:ea typeface="Microsoft YaHei" charset="-122"/>
                <a:cs typeface="Microsoft YaHei" charset="-122"/>
              </a:rPr>
              <a:t>B:5</a:t>
            </a:r>
          </a:p>
          <a:p>
            <a:pPr>
              <a:lnSpc>
                <a:spcPct val="150000"/>
              </a:lnSpc>
            </a:pPr>
            <a:r>
              <a:rPr lang="en-US" altLang="zh-CN" sz="2400" b="0" dirty="0">
                <a:solidFill>
                  <a:schemeClr val="tx1"/>
                </a:solidFill>
                <a:latin typeface="Microsoft YaHei" charset="-122"/>
                <a:ea typeface="Microsoft YaHei" charset="-122"/>
                <a:cs typeface="Microsoft YaHei" charset="-122"/>
              </a:rPr>
              <a:t>C:1</a:t>
            </a:r>
          </a:p>
          <a:p>
            <a:pPr>
              <a:lnSpc>
                <a:spcPct val="150000"/>
              </a:lnSpc>
            </a:pPr>
            <a:r>
              <a:rPr lang="en-US" altLang="zh-CN" sz="2400" b="0" dirty="0">
                <a:solidFill>
                  <a:schemeClr val="tx1"/>
                </a:solidFill>
                <a:latin typeface="Microsoft YaHei" charset="-122"/>
                <a:ea typeface="Microsoft YaHei" charset="-122"/>
                <a:cs typeface="Microsoft YaHei" charset="-122"/>
              </a:rPr>
              <a:t>D:4</a:t>
            </a:r>
          </a:p>
          <a:p>
            <a:endParaRPr lang="zh-CN" altLang="en-US"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414706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2781569"/>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1</a:t>
            </a:r>
            <a:r>
              <a:rPr lang="zh-CN" altLang="en-US" sz="2400" b="0" dirty="0">
                <a:solidFill>
                  <a:schemeClr val="tx1"/>
                </a:solidFill>
                <a:latin typeface="Microsoft YaHei" charset="-122"/>
                <a:ea typeface="Microsoft YaHei" charset="-122"/>
                <a:cs typeface="Microsoft YaHei" charset="-122"/>
              </a:rPr>
              <a:t>、码字</a:t>
            </a:r>
            <a:r>
              <a:rPr lang="en-US" altLang="zh-CN" sz="2400" b="0" dirty="0">
                <a:solidFill>
                  <a:schemeClr val="tx1"/>
                </a:solidFill>
                <a:latin typeface="Microsoft YaHei" charset="-122"/>
                <a:ea typeface="Microsoft YaHei" charset="-122"/>
                <a:cs typeface="Microsoft YaHei" charset="-122"/>
              </a:rPr>
              <a:t>01100101</a:t>
            </a:r>
            <a:r>
              <a:rPr lang="zh-CN" altLang="en-US" sz="2400" b="0" dirty="0">
                <a:solidFill>
                  <a:schemeClr val="tx1"/>
                </a:solidFill>
                <a:latin typeface="Microsoft YaHei" charset="-122"/>
                <a:ea typeface="Microsoft YaHei" charset="-122"/>
                <a:cs typeface="Microsoft YaHei" charset="-122"/>
              </a:rPr>
              <a:t>与码字</a:t>
            </a:r>
            <a:r>
              <a:rPr lang="en-US" altLang="zh-CN" sz="2400" b="0" dirty="0">
                <a:solidFill>
                  <a:schemeClr val="tx1"/>
                </a:solidFill>
                <a:latin typeface="Microsoft YaHei" charset="-122"/>
                <a:ea typeface="Microsoft YaHei" charset="-122"/>
                <a:cs typeface="Microsoft YaHei" charset="-122"/>
              </a:rPr>
              <a:t>10011101</a:t>
            </a:r>
            <a:r>
              <a:rPr lang="zh-CN" altLang="en-US" sz="2400" b="0" dirty="0">
                <a:solidFill>
                  <a:schemeClr val="tx1"/>
                </a:solidFill>
                <a:latin typeface="Microsoft YaHei" charset="-122"/>
                <a:ea typeface="Microsoft YaHei" charset="-122"/>
                <a:cs typeface="Microsoft YaHei" charset="-122"/>
              </a:rPr>
              <a:t>之间的汉明距离为（</a:t>
            </a:r>
            <a:r>
              <a:rPr lang="en-US" altLang="zh-CN" sz="2400" b="0" dirty="0">
                <a:solidFill>
                  <a:srgbClr val="FF0000"/>
                </a:solidFill>
                <a:latin typeface="Microsoft YaHei" charset="-122"/>
                <a:ea typeface="Microsoft YaHei" charset="-122"/>
                <a:cs typeface="Microsoft YaHei" charset="-122"/>
              </a:rPr>
              <a:t>B</a:t>
            </a:r>
            <a:r>
              <a:rPr lang="zh-CN" altLang="en-US" sz="2400" b="0" dirty="0">
                <a:solidFill>
                  <a:schemeClr val="tx1"/>
                </a:solidFill>
                <a:latin typeface="Microsoft YaHei" charset="-122"/>
                <a:ea typeface="Microsoft YaHei" charset="-122"/>
                <a:cs typeface="Microsoft YaHei" charset="-122"/>
              </a:rPr>
              <a:t>）</a:t>
            </a:r>
          </a:p>
          <a:p>
            <a:pPr>
              <a:lnSpc>
                <a:spcPct val="150000"/>
              </a:lnSpc>
            </a:pPr>
            <a:r>
              <a:rPr lang="en-US" altLang="zh-CN" sz="2400" b="0" dirty="0">
                <a:solidFill>
                  <a:schemeClr val="tx1"/>
                </a:solidFill>
                <a:latin typeface="Microsoft YaHei" charset="-122"/>
                <a:ea typeface="Microsoft YaHei" charset="-122"/>
                <a:cs typeface="Microsoft YaHei" charset="-122"/>
              </a:rPr>
              <a:t>A:8</a:t>
            </a:r>
          </a:p>
          <a:p>
            <a:pPr>
              <a:lnSpc>
                <a:spcPct val="150000"/>
              </a:lnSpc>
            </a:pPr>
            <a:r>
              <a:rPr lang="en-US" altLang="zh-CN" sz="2400" b="0" dirty="0">
                <a:solidFill>
                  <a:srgbClr val="FF0000"/>
                </a:solidFill>
                <a:latin typeface="Microsoft YaHei" charset="-122"/>
                <a:ea typeface="Microsoft YaHei" charset="-122"/>
                <a:cs typeface="Microsoft YaHei" charset="-122"/>
              </a:rPr>
              <a:t>B:5</a:t>
            </a:r>
          </a:p>
          <a:p>
            <a:pPr>
              <a:lnSpc>
                <a:spcPct val="150000"/>
              </a:lnSpc>
            </a:pPr>
            <a:r>
              <a:rPr lang="en-US" altLang="zh-CN" sz="2400" b="0" dirty="0">
                <a:solidFill>
                  <a:schemeClr val="tx1"/>
                </a:solidFill>
                <a:latin typeface="Microsoft YaHei" charset="-122"/>
                <a:ea typeface="Microsoft YaHei" charset="-122"/>
                <a:cs typeface="Microsoft YaHei" charset="-122"/>
              </a:rPr>
              <a:t>C:1</a:t>
            </a:r>
          </a:p>
          <a:p>
            <a:pPr>
              <a:lnSpc>
                <a:spcPct val="150000"/>
              </a:lnSpc>
            </a:pPr>
            <a:r>
              <a:rPr lang="en-US" altLang="zh-CN" sz="2400" b="0" dirty="0">
                <a:solidFill>
                  <a:schemeClr val="tx1"/>
                </a:solidFill>
                <a:latin typeface="Microsoft YaHei" charset="-122"/>
                <a:ea typeface="Microsoft YaHei" charset="-122"/>
                <a:cs typeface="Microsoft YaHei" charset="-122"/>
              </a:rPr>
              <a:t>D:4</a:t>
            </a:r>
          </a:p>
          <a:p>
            <a:endParaRPr lang="zh-CN" altLang="en-US" sz="2400" b="0" dirty="0">
              <a:solidFill>
                <a:schemeClr val="tx1"/>
              </a:solidFill>
              <a:latin typeface="黑体" panose="02010609060101010101" pitchFamily="49" charset="-122"/>
              <a:ea typeface="黑体" panose="02010609060101010101" pitchFamily="49" charset="-122"/>
            </a:endParaRPr>
          </a:p>
        </p:txBody>
      </p:sp>
      <p:graphicFrame>
        <p:nvGraphicFramePr>
          <p:cNvPr id="2" name="表格 1"/>
          <p:cNvGraphicFramePr>
            <a:graphicFrameLocks noGrp="1"/>
          </p:cNvGraphicFramePr>
          <p:nvPr/>
        </p:nvGraphicFramePr>
        <p:xfrm>
          <a:off x="3081233" y="4122821"/>
          <a:ext cx="8128000" cy="1150874"/>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272358">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0</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1</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1</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0</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0</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0</a:t>
                      </a:r>
                      <a:endParaRPr lang="zh-CN" altLang="en-US" sz="2400" b="1" dirty="0">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1</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0</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0</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1</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solidFill>
                            <a:srgbClr val="C00000"/>
                          </a:solidFill>
                          <a:latin typeface="Microsoft YaHei" charset="-122"/>
                          <a:ea typeface="Microsoft YaHei" charset="-122"/>
                          <a:cs typeface="Microsoft YaHei" charset="-122"/>
                        </a:rPr>
                        <a:t>1</a:t>
                      </a:r>
                      <a:endParaRPr lang="zh-CN" altLang="en-US" sz="2400" b="1" dirty="0">
                        <a:solidFill>
                          <a:srgbClr val="C00000"/>
                        </a:solidFill>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0</a:t>
                      </a:r>
                      <a:endParaRPr lang="zh-CN" altLang="en-US" sz="2400" b="1" dirty="0">
                        <a:latin typeface="Microsoft YaHei" charset="-122"/>
                        <a:ea typeface="Microsoft YaHei" charset="-122"/>
                        <a:cs typeface="Microsoft YaHei" charset="-122"/>
                      </a:endParaRPr>
                    </a:p>
                  </a:txBody>
                  <a:tcPr/>
                </a:tc>
                <a:tc>
                  <a:txBody>
                    <a:bodyPr/>
                    <a:lstStyle/>
                    <a:p>
                      <a:pPr algn="ctr">
                        <a:lnSpc>
                          <a:spcPct val="150000"/>
                        </a:lnSpc>
                      </a:pPr>
                      <a:r>
                        <a:rPr lang="en-US" altLang="zh-CN" sz="2400" b="1" dirty="0">
                          <a:latin typeface="Microsoft YaHei" charset="-122"/>
                          <a:ea typeface="Microsoft YaHei" charset="-122"/>
                          <a:cs typeface="Microsoft YaHei" charset="-122"/>
                        </a:rPr>
                        <a:t>1</a:t>
                      </a:r>
                      <a:endParaRPr lang="zh-CN" altLang="en-US" sz="2400" b="1"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813712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85631"/>
            <a:ext cx="10474053" cy="3439296"/>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、对于纠错编码，如果编码集的汉明距离</a:t>
            </a:r>
            <a:r>
              <a:rPr lang="en-US" altLang="zh-CN" sz="2400" b="0" dirty="0">
                <a:solidFill>
                  <a:schemeClr val="tx1"/>
                </a:solidFill>
                <a:latin typeface="Microsoft YaHei" charset="-122"/>
                <a:ea typeface="Microsoft YaHei" charset="-122"/>
                <a:cs typeface="Microsoft YaHei" charset="-122"/>
              </a:rPr>
              <a:t>ds=</a:t>
            </a:r>
            <a:r>
              <a:rPr lang="zh-CN" altLang="en-US" sz="2400" b="0" dirty="0">
                <a:solidFill>
                  <a:schemeClr val="tx1"/>
                </a:solidFill>
                <a:latin typeface="Microsoft YaHei" charset="-122"/>
                <a:ea typeface="Microsoft YaHei" charset="-122"/>
                <a:cs typeface="Microsoft YaHei" charset="-122"/>
              </a:rPr>
              <a:t>（），则该差错编码可以纠正</a:t>
            </a:r>
            <a:r>
              <a:rPr lang="en-US" altLang="zh-CN" sz="2400" b="0" dirty="0">
                <a:solidFill>
                  <a:schemeClr val="tx1"/>
                </a:solidFill>
                <a:latin typeface="Microsoft YaHei" charset="-122"/>
                <a:ea typeface="Microsoft YaHei" charset="-122"/>
                <a:cs typeface="Microsoft YaHei" charset="-122"/>
              </a:rPr>
              <a:t>r</a:t>
            </a:r>
            <a:r>
              <a:rPr lang="zh-CN" altLang="en-US" sz="2400" b="0" dirty="0">
                <a:solidFill>
                  <a:schemeClr val="tx1"/>
                </a:solidFill>
                <a:latin typeface="Microsoft YaHei" charset="-122"/>
                <a:ea typeface="Microsoft YaHei" charset="-122"/>
                <a:cs typeface="Microsoft YaHei" charset="-122"/>
              </a:rPr>
              <a:t>位的差错。</a:t>
            </a:r>
          </a:p>
          <a:p>
            <a:pPr>
              <a:lnSpc>
                <a:spcPct val="150000"/>
              </a:lnSpc>
            </a:pPr>
            <a:r>
              <a:rPr lang="en-US" altLang="zh-CN" sz="2400" b="0" dirty="0" err="1">
                <a:solidFill>
                  <a:schemeClr val="tx1"/>
                </a:solidFill>
                <a:latin typeface="Microsoft YaHei" charset="-122"/>
                <a:ea typeface="Microsoft YaHei" charset="-122"/>
                <a:cs typeface="Microsoft YaHei" charset="-122"/>
              </a:rPr>
              <a:t>A:r</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chemeClr val="tx1"/>
                </a:solidFill>
                <a:latin typeface="Microsoft YaHei" charset="-122"/>
                <a:ea typeface="Microsoft YaHei" charset="-122"/>
                <a:cs typeface="Microsoft YaHei" charset="-122"/>
              </a:rPr>
              <a:t>B:r+1</a:t>
            </a:r>
          </a:p>
          <a:p>
            <a:pPr>
              <a:lnSpc>
                <a:spcPct val="150000"/>
              </a:lnSpc>
            </a:pPr>
            <a:r>
              <a:rPr lang="en-US" altLang="zh-CN" sz="2400" b="0" dirty="0">
                <a:solidFill>
                  <a:schemeClr val="tx1"/>
                </a:solidFill>
                <a:latin typeface="Microsoft YaHei" charset="-122"/>
                <a:ea typeface="Microsoft YaHei" charset="-122"/>
                <a:cs typeface="Microsoft YaHei" charset="-122"/>
              </a:rPr>
              <a:t>C:2r</a:t>
            </a:r>
          </a:p>
          <a:p>
            <a:pPr>
              <a:lnSpc>
                <a:spcPct val="150000"/>
              </a:lnSpc>
            </a:pPr>
            <a:r>
              <a:rPr lang="en-US" altLang="zh-CN" sz="2400" b="0" dirty="0">
                <a:solidFill>
                  <a:schemeClr val="tx1"/>
                </a:solidFill>
                <a:latin typeface="Microsoft YaHei" charset="-122"/>
                <a:ea typeface="Microsoft YaHei" charset="-122"/>
                <a:cs typeface="Microsoft YaHei" charset="-122"/>
              </a:rPr>
              <a:t>D:2r+1</a:t>
            </a:r>
          </a:p>
        </p:txBody>
      </p:sp>
    </p:spTree>
    <p:extLst>
      <p:ext uri="{BB962C8B-B14F-4D97-AF65-F5344CB8AC3E}">
        <p14:creationId xmlns:p14="http://schemas.microsoft.com/office/powerpoint/2010/main" val="36155282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85631"/>
            <a:ext cx="10474053" cy="3439296"/>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、对于纠错编码，如果编码集的汉明距离</a:t>
            </a:r>
            <a:r>
              <a:rPr lang="en-US" altLang="zh-CN" sz="2400" b="0" dirty="0">
                <a:solidFill>
                  <a:schemeClr val="tx1"/>
                </a:solidFill>
                <a:latin typeface="Microsoft YaHei" charset="-122"/>
                <a:ea typeface="Microsoft YaHei" charset="-122"/>
                <a:cs typeface="Microsoft YaHei" charset="-122"/>
              </a:rPr>
              <a:t>ds=</a:t>
            </a:r>
            <a:r>
              <a:rPr lang="zh-CN" altLang="en-US" sz="2400" b="0" dirty="0">
                <a:solidFill>
                  <a:schemeClr val="tx1"/>
                </a:solidFill>
                <a:latin typeface="Microsoft YaHei" charset="-122"/>
                <a:ea typeface="Microsoft YaHei" charset="-122"/>
                <a:cs typeface="Microsoft YaHei" charset="-122"/>
              </a:rPr>
              <a:t>（</a:t>
            </a:r>
            <a:r>
              <a:rPr lang="en-US" altLang="zh-CN" sz="2400" b="0" dirty="0">
                <a:solidFill>
                  <a:srgbClr val="FF0000"/>
                </a:solidFill>
                <a:latin typeface="Microsoft YaHei" charset="-122"/>
                <a:ea typeface="Microsoft YaHei" charset="-122"/>
                <a:cs typeface="Microsoft YaHei" charset="-122"/>
              </a:rPr>
              <a:t>D</a:t>
            </a:r>
            <a:r>
              <a:rPr lang="zh-CN" altLang="en-US" sz="2400" b="0" dirty="0">
                <a:solidFill>
                  <a:schemeClr val="tx1"/>
                </a:solidFill>
                <a:latin typeface="Microsoft YaHei" charset="-122"/>
                <a:ea typeface="Microsoft YaHei" charset="-122"/>
                <a:cs typeface="Microsoft YaHei" charset="-122"/>
              </a:rPr>
              <a:t>），则该差错编码可以纠正</a:t>
            </a:r>
            <a:r>
              <a:rPr lang="en-US" altLang="zh-CN" sz="2400" b="0" dirty="0">
                <a:solidFill>
                  <a:schemeClr val="tx1"/>
                </a:solidFill>
                <a:latin typeface="Microsoft YaHei" charset="-122"/>
                <a:ea typeface="Microsoft YaHei" charset="-122"/>
                <a:cs typeface="Microsoft YaHei" charset="-122"/>
              </a:rPr>
              <a:t>r</a:t>
            </a:r>
            <a:r>
              <a:rPr lang="zh-CN" altLang="en-US" sz="2400" b="0" dirty="0">
                <a:solidFill>
                  <a:schemeClr val="tx1"/>
                </a:solidFill>
                <a:latin typeface="Microsoft YaHei" charset="-122"/>
                <a:ea typeface="Microsoft YaHei" charset="-122"/>
                <a:cs typeface="Microsoft YaHei" charset="-122"/>
              </a:rPr>
              <a:t>位的差错。</a:t>
            </a:r>
          </a:p>
          <a:p>
            <a:pPr>
              <a:lnSpc>
                <a:spcPct val="150000"/>
              </a:lnSpc>
            </a:pPr>
            <a:r>
              <a:rPr lang="en-US" altLang="zh-CN" sz="2400" b="0" dirty="0" err="1">
                <a:solidFill>
                  <a:schemeClr val="tx1"/>
                </a:solidFill>
                <a:latin typeface="Microsoft YaHei" charset="-122"/>
                <a:ea typeface="Microsoft YaHei" charset="-122"/>
                <a:cs typeface="Microsoft YaHei" charset="-122"/>
              </a:rPr>
              <a:t>A:r</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chemeClr val="tx1"/>
                </a:solidFill>
                <a:latin typeface="Microsoft YaHei" charset="-122"/>
                <a:ea typeface="Microsoft YaHei" charset="-122"/>
                <a:cs typeface="Microsoft YaHei" charset="-122"/>
              </a:rPr>
              <a:t>B:r+1</a:t>
            </a:r>
          </a:p>
          <a:p>
            <a:pPr>
              <a:lnSpc>
                <a:spcPct val="150000"/>
              </a:lnSpc>
            </a:pPr>
            <a:r>
              <a:rPr lang="en-US" altLang="zh-CN" sz="2400" b="0" dirty="0">
                <a:solidFill>
                  <a:schemeClr val="tx1"/>
                </a:solidFill>
                <a:latin typeface="Microsoft YaHei" charset="-122"/>
                <a:ea typeface="Microsoft YaHei" charset="-122"/>
                <a:cs typeface="Microsoft YaHei" charset="-122"/>
              </a:rPr>
              <a:t>C:2r</a:t>
            </a:r>
          </a:p>
          <a:p>
            <a:pPr>
              <a:lnSpc>
                <a:spcPct val="150000"/>
              </a:lnSpc>
            </a:pPr>
            <a:r>
              <a:rPr lang="en-US" altLang="zh-CN" sz="2400" b="0" dirty="0">
                <a:solidFill>
                  <a:srgbClr val="FF0000"/>
                </a:solidFill>
                <a:latin typeface="Microsoft YaHei" charset="-122"/>
                <a:ea typeface="Microsoft YaHei" charset="-122"/>
                <a:cs typeface="Microsoft YaHei" charset="-122"/>
              </a:rPr>
              <a:t>D:2r+1</a:t>
            </a:r>
          </a:p>
        </p:txBody>
      </p:sp>
    </p:spTree>
    <p:extLst>
      <p:ext uri="{BB962C8B-B14F-4D97-AF65-F5344CB8AC3E}">
        <p14:creationId xmlns:p14="http://schemas.microsoft.com/office/powerpoint/2010/main" val="231309860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85631"/>
            <a:ext cx="10474053" cy="3439296"/>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、差错编码的检错或纠错能力与编码集的（）有关。</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chemeClr val="tx1"/>
                </a:solidFill>
                <a:latin typeface="Microsoft YaHei" charset="-122"/>
                <a:ea typeface="Microsoft YaHei" charset="-122"/>
                <a:cs typeface="Microsoft YaHei" charset="-122"/>
              </a:rPr>
              <a:t>4</a:t>
            </a:r>
            <a:r>
              <a:rPr lang="zh-CN" altLang="en-US" sz="2400" b="0" dirty="0">
                <a:solidFill>
                  <a:schemeClr val="tx1"/>
                </a:solidFill>
                <a:latin typeface="Microsoft YaHei" charset="-122"/>
                <a:ea typeface="Microsoft YaHei" charset="-122"/>
                <a:cs typeface="Microsoft YaHei" charset="-122"/>
              </a:rPr>
              <a:t>、对于检错编码，如果编码集的汉明距离</a:t>
            </a:r>
            <a:r>
              <a:rPr lang="en-US" altLang="zh-CN" sz="2400" b="0" dirty="0">
                <a:solidFill>
                  <a:schemeClr val="tx1"/>
                </a:solidFill>
                <a:latin typeface="Microsoft YaHei" charset="-122"/>
                <a:ea typeface="Microsoft YaHei" charset="-122"/>
                <a:cs typeface="Microsoft YaHei" charset="-122"/>
              </a:rPr>
              <a:t>ds=</a:t>
            </a:r>
            <a:r>
              <a:rPr lang="zh-CN" altLang="en-US" sz="2400" b="0" dirty="0">
                <a:solidFill>
                  <a:schemeClr val="tx1"/>
                </a:solidFill>
                <a:latin typeface="Microsoft YaHei" charset="-122"/>
                <a:ea typeface="Microsoft YaHei" charset="-122"/>
                <a:cs typeface="Microsoft YaHei" charset="-122"/>
              </a:rPr>
              <a:t>（），则该差错编码可以检测 </a:t>
            </a:r>
            <a:r>
              <a:rPr lang="en-US" altLang="zh-CN" sz="2400" b="0" dirty="0">
                <a:solidFill>
                  <a:schemeClr val="tx1"/>
                </a:solidFill>
                <a:latin typeface="Microsoft YaHei" charset="-122"/>
                <a:ea typeface="Microsoft YaHei" charset="-122"/>
                <a:cs typeface="Microsoft YaHei" charset="-122"/>
              </a:rPr>
              <a:t>r </a:t>
            </a:r>
            <a:r>
              <a:rPr lang="zh-CN" altLang="en-US" sz="2400" b="0" dirty="0">
                <a:solidFill>
                  <a:schemeClr val="tx1"/>
                </a:solidFill>
                <a:latin typeface="Microsoft YaHei" charset="-122"/>
                <a:ea typeface="Microsoft YaHei" charset="-122"/>
                <a:cs typeface="Microsoft YaHei" charset="-122"/>
              </a:rPr>
              <a:t>位的差错。</a:t>
            </a:r>
            <a:endParaRPr lang="en-US" altLang="zh-CN" sz="2400" b="0"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36369023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485631"/>
            <a:ext cx="10474053" cy="3439296"/>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3</a:t>
            </a:r>
            <a:r>
              <a:rPr lang="zh-CN" altLang="en-US" sz="2400" b="0" dirty="0">
                <a:solidFill>
                  <a:schemeClr val="tx1"/>
                </a:solidFill>
                <a:latin typeface="Microsoft YaHei" charset="-122"/>
                <a:ea typeface="Microsoft YaHei" charset="-122"/>
                <a:cs typeface="Microsoft YaHei" charset="-122"/>
              </a:rPr>
              <a:t>、差错编码的检错或纠错能力与编码集的（</a:t>
            </a:r>
            <a:r>
              <a:rPr lang="zh-CN" altLang="en-US" sz="2400" b="0" dirty="0">
                <a:solidFill>
                  <a:srgbClr val="FF0000"/>
                </a:solidFill>
                <a:latin typeface="Microsoft YaHei" charset="-122"/>
                <a:ea typeface="Microsoft YaHei" charset="-122"/>
                <a:cs typeface="Microsoft YaHei" charset="-122"/>
              </a:rPr>
              <a:t>汉明距离</a:t>
            </a:r>
            <a:r>
              <a:rPr lang="zh-CN" altLang="en-US" sz="2400" b="0" dirty="0">
                <a:solidFill>
                  <a:schemeClr val="tx1"/>
                </a:solidFill>
                <a:latin typeface="Microsoft YaHei" charset="-122"/>
                <a:ea typeface="Microsoft YaHei" charset="-122"/>
                <a:cs typeface="Microsoft YaHei" charset="-122"/>
              </a:rPr>
              <a:t>）有关。</a:t>
            </a:r>
            <a:endParaRPr lang="en-US" altLang="zh-CN" sz="2400" b="0" dirty="0">
              <a:solidFill>
                <a:schemeClr val="tx1"/>
              </a:solidFill>
              <a:latin typeface="Microsoft YaHei" charset="-122"/>
              <a:ea typeface="Microsoft YaHei" charset="-122"/>
              <a:cs typeface="Microsoft YaHei" charset="-122"/>
            </a:endParaRPr>
          </a:p>
          <a:p>
            <a:pPr>
              <a:lnSpc>
                <a:spcPct val="150000"/>
              </a:lnSpc>
            </a:pPr>
            <a:r>
              <a:rPr lang="en-US" altLang="zh-CN" sz="2400" b="0" dirty="0">
                <a:solidFill>
                  <a:schemeClr val="tx1"/>
                </a:solidFill>
                <a:latin typeface="Microsoft YaHei" charset="-122"/>
                <a:ea typeface="Microsoft YaHei" charset="-122"/>
                <a:cs typeface="Microsoft YaHei" charset="-122"/>
              </a:rPr>
              <a:t>4</a:t>
            </a:r>
            <a:r>
              <a:rPr lang="zh-CN" altLang="en-US" sz="2400" b="0" dirty="0">
                <a:solidFill>
                  <a:schemeClr val="tx1"/>
                </a:solidFill>
                <a:latin typeface="Microsoft YaHei" charset="-122"/>
                <a:ea typeface="Microsoft YaHei" charset="-122"/>
                <a:cs typeface="Microsoft YaHei" charset="-122"/>
              </a:rPr>
              <a:t>、对于检错编码，如果编码集的汉明距离</a:t>
            </a:r>
            <a:r>
              <a:rPr lang="en-US" altLang="zh-CN" sz="2400" b="0" dirty="0">
                <a:solidFill>
                  <a:schemeClr val="tx1"/>
                </a:solidFill>
                <a:latin typeface="Microsoft YaHei" charset="-122"/>
                <a:ea typeface="Microsoft YaHei" charset="-122"/>
                <a:cs typeface="Microsoft YaHei" charset="-122"/>
              </a:rPr>
              <a:t>ds=</a:t>
            </a:r>
            <a:r>
              <a:rPr lang="zh-CN" altLang="en-US" sz="2400" b="0" dirty="0">
                <a:solidFill>
                  <a:schemeClr val="tx1"/>
                </a:solidFill>
                <a:latin typeface="Microsoft YaHei" charset="-122"/>
                <a:ea typeface="Microsoft YaHei" charset="-122"/>
                <a:cs typeface="Microsoft YaHei" charset="-122"/>
              </a:rPr>
              <a:t>（</a:t>
            </a:r>
            <a:r>
              <a:rPr lang="mr-IN" altLang="zh-CN" sz="2400" b="0" dirty="0">
                <a:solidFill>
                  <a:srgbClr val="FF0000"/>
                </a:solidFill>
                <a:latin typeface="Microsoft YaHei" charset="-122"/>
                <a:ea typeface="Microsoft YaHei" charset="-122"/>
                <a:cs typeface="Microsoft YaHei" charset="-122"/>
              </a:rPr>
              <a:t>r+1</a:t>
            </a:r>
            <a:r>
              <a:rPr lang="zh-CN" altLang="en-US" sz="2400" b="0" dirty="0">
                <a:solidFill>
                  <a:schemeClr val="tx1"/>
                </a:solidFill>
                <a:latin typeface="Microsoft YaHei" charset="-122"/>
                <a:ea typeface="Microsoft YaHei" charset="-122"/>
                <a:cs typeface="Microsoft YaHei" charset="-122"/>
              </a:rPr>
              <a:t>），则该差错编码可以检测 </a:t>
            </a:r>
            <a:r>
              <a:rPr lang="en-US" altLang="zh-CN" sz="2400" b="0" dirty="0">
                <a:solidFill>
                  <a:schemeClr val="tx1"/>
                </a:solidFill>
                <a:latin typeface="Microsoft YaHei" charset="-122"/>
                <a:ea typeface="Microsoft YaHei" charset="-122"/>
                <a:cs typeface="Microsoft YaHei" charset="-122"/>
              </a:rPr>
              <a:t>r </a:t>
            </a:r>
            <a:r>
              <a:rPr lang="zh-CN" altLang="en-US" sz="2400" b="0" dirty="0">
                <a:solidFill>
                  <a:schemeClr val="tx1"/>
                </a:solidFill>
                <a:latin typeface="Microsoft YaHei" charset="-122"/>
                <a:ea typeface="Microsoft YaHei" charset="-122"/>
                <a:cs typeface="Microsoft YaHei" charset="-122"/>
              </a:rPr>
              <a:t>位的差错。</a:t>
            </a:r>
            <a:endParaRPr lang="en-US" altLang="zh-CN" sz="2400" b="0" dirty="0">
              <a:solidFill>
                <a:srgbClr val="FF0000"/>
              </a:solidFill>
              <a:latin typeface="Microsoft YaHei" charset="-122"/>
              <a:ea typeface="Microsoft YaHei" charset="-122"/>
              <a:cs typeface="Microsoft YaHei" charset="-122"/>
            </a:endParaRPr>
          </a:p>
          <a:p>
            <a:pPr>
              <a:lnSpc>
                <a:spcPct val="150000"/>
              </a:lnSpc>
            </a:pPr>
            <a:endParaRPr lang="en-US" altLang="zh-CN" sz="2400" b="0" dirty="0">
              <a:solidFill>
                <a:srgbClr val="FF0000"/>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9389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422731603"/>
              </p:ext>
            </p:extLst>
          </p:nvPr>
        </p:nvGraphicFramePr>
        <p:xfrm>
          <a:off x="1961090" y="787190"/>
          <a:ext cx="7961842" cy="5383475"/>
        </p:xfrm>
        <a:graphic>
          <a:graphicData uri="http://schemas.openxmlformats.org/drawingml/2006/table">
            <a:tbl>
              <a:tblPr firstRow="1" bandRow="1">
                <a:tableStyleId>{5940675A-B579-460E-94D1-54222C63F5DA}</a:tableStyleId>
              </a:tblPr>
              <a:tblGrid>
                <a:gridCol w="2613975">
                  <a:extLst>
                    <a:ext uri="{9D8B030D-6E8A-4147-A177-3AD203B41FA5}">
                      <a16:colId xmlns:a16="http://schemas.microsoft.com/office/drawing/2014/main" val="20000"/>
                    </a:ext>
                  </a:extLst>
                </a:gridCol>
                <a:gridCol w="2693920">
                  <a:extLst>
                    <a:ext uri="{9D8B030D-6E8A-4147-A177-3AD203B41FA5}">
                      <a16:colId xmlns:a16="http://schemas.microsoft.com/office/drawing/2014/main" val="20001"/>
                    </a:ext>
                  </a:extLst>
                </a:gridCol>
                <a:gridCol w="2653947">
                  <a:extLst>
                    <a:ext uri="{9D8B030D-6E8A-4147-A177-3AD203B41FA5}">
                      <a16:colId xmlns:a16="http://schemas.microsoft.com/office/drawing/2014/main" val="20002"/>
                    </a:ext>
                  </a:extLst>
                </a:gridCol>
              </a:tblGrid>
              <a:tr h="663601">
                <a:tc>
                  <a:txBody>
                    <a:bodyPr/>
                    <a:lstStyle/>
                    <a:p>
                      <a:pPr algn="ctr">
                        <a:buNone/>
                      </a:pPr>
                      <a:r>
                        <a:rPr lang="zh-CN" altLang="en-US" sz="2400" dirty="0">
                          <a:latin typeface="Microsoft YaHei" charset="-122"/>
                          <a:ea typeface="Microsoft YaHei" charset="-122"/>
                          <a:cs typeface="Microsoft YaHei" charset="-122"/>
                        </a:rPr>
                        <a:t>目的</a:t>
                      </a:r>
                    </a:p>
                  </a:txBody>
                  <a:tcPr/>
                </a:tc>
                <a:tc>
                  <a:txBody>
                    <a:bodyPr/>
                    <a:lstStyle/>
                    <a:p>
                      <a:pPr algn="ctr">
                        <a:buNone/>
                      </a:pPr>
                      <a:r>
                        <a:rPr lang="zh-CN" altLang="en-US" sz="2400">
                          <a:latin typeface="Microsoft YaHei" charset="-122"/>
                          <a:ea typeface="Microsoft YaHei" charset="-122"/>
                          <a:cs typeface="Microsoft YaHei" charset="-122"/>
                        </a:rPr>
                        <a:t>下一跳</a:t>
                      </a:r>
                    </a:p>
                  </a:txBody>
                  <a:tcPr/>
                </a:tc>
                <a:tc>
                  <a:txBody>
                    <a:bodyPr/>
                    <a:lstStyle/>
                    <a:p>
                      <a:pPr algn="ctr">
                        <a:buNone/>
                      </a:pPr>
                      <a:r>
                        <a:rPr lang="zh-CN" altLang="en-US" sz="2400">
                          <a:latin typeface="Microsoft YaHei" charset="-122"/>
                          <a:ea typeface="Microsoft YaHei" charset="-122"/>
                          <a:cs typeface="Microsoft YaHei" charset="-122"/>
                        </a:rPr>
                        <a:t>代价</a:t>
                      </a:r>
                    </a:p>
                  </a:txBody>
                  <a:tcPr/>
                </a:tc>
                <a:extLst>
                  <a:ext uri="{0D108BD9-81ED-4DB2-BD59-A6C34878D82A}">
                    <a16:rowId xmlns:a16="http://schemas.microsoft.com/office/drawing/2014/main" val="10000"/>
                  </a:ext>
                </a:extLst>
              </a:tr>
              <a:tr h="663601">
                <a:tc>
                  <a:txBody>
                    <a:bodyPr/>
                    <a:lstStyle/>
                    <a:p>
                      <a:pPr algn="ctr">
                        <a:buNone/>
                      </a:pPr>
                      <a:r>
                        <a:rPr lang="en-US" altLang="zh-CN" sz="2400">
                          <a:latin typeface="Microsoft YaHei" charset="-122"/>
                          <a:ea typeface="Microsoft YaHei" charset="-122"/>
                          <a:cs typeface="Microsoft YaHei" charset="-122"/>
                        </a:rPr>
                        <a:t>s</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6</a:t>
                      </a:r>
                    </a:p>
                  </a:txBody>
                  <a:tcPr/>
                </a:tc>
                <a:extLst>
                  <a:ext uri="{0D108BD9-81ED-4DB2-BD59-A6C34878D82A}">
                    <a16:rowId xmlns:a16="http://schemas.microsoft.com/office/drawing/2014/main" val="10001"/>
                  </a:ext>
                </a:extLst>
              </a:tr>
              <a:tr h="663601">
                <a:tc>
                  <a:txBody>
                    <a:bodyPr/>
                    <a:lstStyle/>
                    <a:p>
                      <a:pPr algn="ctr">
                        <a:buNone/>
                      </a:pPr>
                      <a:r>
                        <a:rPr lang="en-US" altLang="zh-CN" sz="2400">
                          <a:latin typeface="Microsoft YaHei" charset="-122"/>
                          <a:ea typeface="Microsoft YaHei" charset="-122"/>
                          <a:cs typeface="Microsoft YaHei" charset="-122"/>
                        </a:rPr>
                        <a:t>t</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5</a:t>
                      </a:r>
                    </a:p>
                  </a:txBody>
                  <a:tcPr/>
                </a:tc>
                <a:extLst>
                  <a:ext uri="{0D108BD9-81ED-4DB2-BD59-A6C34878D82A}">
                    <a16:rowId xmlns:a16="http://schemas.microsoft.com/office/drawing/2014/main" val="10002"/>
                  </a:ext>
                </a:extLst>
              </a:tr>
              <a:tr h="663601">
                <a:tc>
                  <a:txBody>
                    <a:bodyPr/>
                    <a:lstStyle/>
                    <a:p>
                      <a:pPr algn="ctr">
                        <a:buNone/>
                      </a:pPr>
                      <a:r>
                        <a:rPr lang="en-US" altLang="zh-CN" sz="2400">
                          <a:latin typeface="Microsoft YaHei" charset="-122"/>
                          <a:ea typeface="Microsoft YaHei" charset="-122"/>
                          <a:cs typeface="Microsoft YaHei" charset="-122"/>
                        </a:rPr>
                        <a:t>u</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3</a:t>
                      </a:r>
                    </a:p>
                  </a:txBody>
                  <a:tcPr/>
                </a:tc>
                <a:extLst>
                  <a:ext uri="{0D108BD9-81ED-4DB2-BD59-A6C34878D82A}">
                    <a16:rowId xmlns:a16="http://schemas.microsoft.com/office/drawing/2014/main" val="10003"/>
                  </a:ext>
                </a:extLst>
              </a:tr>
              <a:tr h="663601">
                <a:tc>
                  <a:txBody>
                    <a:bodyPr/>
                    <a:lstStyle/>
                    <a:p>
                      <a:pPr algn="ctr">
                        <a:buNone/>
                      </a:pPr>
                      <a:r>
                        <a:rPr lang="en-US" altLang="zh-CN" sz="2400">
                          <a:latin typeface="Microsoft YaHei" charset="-122"/>
                          <a:ea typeface="Microsoft YaHei" charset="-122"/>
                          <a:cs typeface="Microsoft YaHei" charset="-122"/>
                        </a:rPr>
                        <a:t>v</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2</a:t>
                      </a:r>
                    </a:p>
                  </a:txBody>
                  <a:tcPr/>
                </a:tc>
                <a:extLst>
                  <a:ext uri="{0D108BD9-81ED-4DB2-BD59-A6C34878D82A}">
                    <a16:rowId xmlns:a16="http://schemas.microsoft.com/office/drawing/2014/main" val="10004"/>
                  </a:ext>
                </a:extLst>
              </a:tr>
              <a:tr h="738268">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w</a:t>
                      </a:r>
                    </a:p>
                  </a:txBody>
                  <a:tcPr/>
                </a:tc>
                <a:tc>
                  <a:txBody>
                    <a:bodyPr/>
                    <a:lstStyle/>
                    <a:p>
                      <a:pPr algn="ctr">
                        <a:buNone/>
                      </a:pPr>
                      <a:r>
                        <a:rPr lang="en-US" altLang="zh-CN" sz="2400">
                          <a:latin typeface="Microsoft YaHei" charset="-122"/>
                          <a:ea typeface="Microsoft YaHei" charset="-122"/>
                          <a:cs typeface="Microsoft YaHei" charset="-122"/>
                        </a:rPr>
                        <a:t>1</a:t>
                      </a:r>
                    </a:p>
                  </a:txBody>
                  <a:tcPr/>
                </a:tc>
                <a:extLst>
                  <a:ext uri="{0D108BD9-81ED-4DB2-BD59-A6C34878D82A}">
                    <a16:rowId xmlns:a16="http://schemas.microsoft.com/office/drawing/2014/main" val="10005"/>
                  </a:ext>
                </a:extLst>
              </a:tr>
              <a:tr h="663601">
                <a:tc>
                  <a:txBody>
                    <a:bodyPr/>
                    <a:lstStyle/>
                    <a:p>
                      <a:pPr algn="ctr">
                        <a:buNone/>
                      </a:pPr>
                      <a:r>
                        <a:rPr lang="en-US" altLang="zh-CN" sz="2400">
                          <a:latin typeface="Microsoft YaHei" charset="-122"/>
                          <a:ea typeface="Microsoft YaHei" charset="-122"/>
                          <a:cs typeface="Microsoft YaHei" charset="-122"/>
                        </a:rPr>
                        <a:t>y</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3</a:t>
                      </a:r>
                    </a:p>
                  </a:txBody>
                  <a:tcPr/>
                </a:tc>
                <a:extLst>
                  <a:ext uri="{0D108BD9-81ED-4DB2-BD59-A6C34878D82A}">
                    <a16:rowId xmlns:a16="http://schemas.microsoft.com/office/drawing/2014/main" val="10006"/>
                  </a:ext>
                </a:extLst>
              </a:tr>
              <a:tr h="663601">
                <a:tc>
                  <a:txBody>
                    <a:bodyPr/>
                    <a:lstStyle/>
                    <a:p>
                      <a:pPr algn="ctr">
                        <a:buNone/>
                      </a:pPr>
                      <a:r>
                        <a:rPr lang="en-US" altLang="zh-CN" sz="2400">
                          <a:latin typeface="Microsoft YaHei" charset="-122"/>
                          <a:ea typeface="Microsoft YaHei" charset="-122"/>
                          <a:cs typeface="Microsoft YaHei" charset="-122"/>
                        </a:rPr>
                        <a:t>z</a:t>
                      </a:r>
                    </a:p>
                  </a:txBody>
                  <a:tcPr/>
                </a:tc>
                <a:tc>
                  <a:txBody>
                    <a:bodyPr/>
                    <a:lstStyle/>
                    <a:p>
                      <a:pPr algn="ctr">
                        <a:buNone/>
                      </a:pPr>
                      <a:r>
                        <a:rPr lang="en-US" altLang="zh-CN" sz="2400" b="1" dirty="0">
                          <a:latin typeface="Microsoft YaHei" charset="-122"/>
                          <a:ea typeface="Microsoft YaHei" charset="-122"/>
                          <a:cs typeface="Microsoft YaHei" charset="-122"/>
                        </a:rPr>
                        <a:t>w</a:t>
                      </a:r>
                    </a:p>
                  </a:txBody>
                  <a:tcPr/>
                </a:tc>
                <a:tc>
                  <a:txBody>
                    <a:bodyPr/>
                    <a:lstStyle/>
                    <a:p>
                      <a:pPr algn="ctr">
                        <a:buNone/>
                      </a:pPr>
                      <a:r>
                        <a:rPr lang="en-US" altLang="zh-CN" sz="2400" b="1" dirty="0">
                          <a:latin typeface="Microsoft YaHei" charset="-122"/>
                          <a:ea typeface="Microsoft YaHei" charset="-122"/>
                          <a:cs typeface="Microsoft YaHei" charset="-122"/>
                        </a:rPr>
                        <a:t>7</a:t>
                      </a:r>
                    </a:p>
                  </a:txBody>
                  <a:tcPr/>
                </a:tc>
                <a:extLst>
                  <a:ext uri="{0D108BD9-81ED-4DB2-BD59-A6C34878D82A}">
                    <a16:rowId xmlns:a16="http://schemas.microsoft.com/office/drawing/2014/main" val="10007"/>
                  </a:ext>
                </a:extLst>
              </a:tr>
            </a:tbl>
          </a:graphicData>
        </a:graphic>
      </p:graphicFrame>
      <p:sp>
        <p:nvSpPr>
          <p:cNvPr id="3" name="文本框 2"/>
          <p:cNvSpPr txBox="1"/>
          <p:nvPr/>
        </p:nvSpPr>
        <p:spPr>
          <a:xfrm>
            <a:off x="566104" y="510191"/>
            <a:ext cx="976948" cy="499624"/>
          </a:xfrm>
          <a:prstGeom prst="rect">
            <a:avLst/>
          </a:prstGeom>
          <a:noFill/>
        </p:spPr>
        <p:txBody>
          <a:bodyPr wrap="square" rtlCol="0" anchor="t">
            <a:spAutoFit/>
          </a:bodyPr>
          <a:lstStyle/>
          <a:p>
            <a:pPr fontAlgn="auto">
              <a:lnSpc>
                <a:spcPct val="150000"/>
              </a:lnSpc>
            </a:pPr>
            <a:r>
              <a:rPr lang="zh-CN" altLang="en-US" sz="2000" dirty="0">
                <a:latin typeface="+mn-ea"/>
              </a:rPr>
              <a:t>答案：</a:t>
            </a:r>
          </a:p>
        </p:txBody>
      </p:sp>
    </p:spTree>
    <p:extLst>
      <p:ext uri="{BB962C8B-B14F-4D97-AF65-F5344CB8AC3E}">
        <p14:creationId xmlns:p14="http://schemas.microsoft.com/office/powerpoint/2010/main" val="11723747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261937" y="2933934"/>
            <a:ext cx="1652336" cy="581057"/>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差错控制</a:t>
            </a:r>
          </a:p>
        </p:txBody>
      </p:sp>
      <p:sp>
        <p:nvSpPr>
          <p:cNvPr id="8" name="文本框 7"/>
          <p:cNvSpPr txBox="1"/>
          <p:nvPr/>
        </p:nvSpPr>
        <p:spPr>
          <a:xfrm>
            <a:off x="4104648" y="2070300"/>
            <a:ext cx="4445920" cy="2308324"/>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差错控制的基本方式</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差错编码的基本原理</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差错编码的检错与纠错能力</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3723898" y="2147902"/>
            <a:ext cx="380750" cy="221381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04768061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5" name="TextBox 4"/>
          <p:cNvSpPr txBox="1"/>
          <p:nvPr/>
        </p:nvSpPr>
        <p:spPr>
          <a:xfrm>
            <a:off x="237875" y="1892885"/>
            <a:ext cx="10002190" cy="2862322"/>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异或</a:t>
            </a:r>
            <a:r>
              <a:rPr lang="en-US" altLang="zh-CN" sz="2400" dirty="0">
                <a:latin typeface="微软雅黑" panose="020B0503020204020204" charset="-122"/>
                <a:ea typeface="微软雅黑" panose="020B0503020204020204" charset="-122"/>
                <a:cs typeface="微软雅黑" panose="020B0503020204020204" charset="-122"/>
              </a:rPr>
              <a:t>1=0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异或</a:t>
            </a:r>
            <a:r>
              <a:rPr lang="en-US" altLang="zh-CN" sz="2400" dirty="0">
                <a:latin typeface="微软雅黑" panose="020B0503020204020204" charset="-122"/>
                <a:ea typeface="微软雅黑" panose="020B0503020204020204" charset="-122"/>
                <a:cs typeface="微软雅黑" panose="020B0503020204020204" charset="-122"/>
              </a:rPr>
              <a:t>0=0</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异或</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0=1</a:t>
            </a:r>
          </a:p>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异或</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1=1</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192058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5" y="1916104"/>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分类：</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奇校验码、偶校验码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304661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、奇校验码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位冗余位的取值为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，使得</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编码后</a:t>
            </a:r>
            <a:r>
              <a:rPr lang="zh-CN" altLang="en-US" sz="2400" dirty="0">
                <a:latin typeface="微软雅黑" panose="020B0503020204020204" charset="-122"/>
                <a:ea typeface="微软雅黑" panose="020B0503020204020204" charset="-122"/>
                <a:cs typeface="微软雅黑" panose="020B0503020204020204" charset="-122"/>
                <a:sym typeface="+mn-ea"/>
              </a:rPr>
              <a:t>的码字中</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的个数为奇数</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rPr>
              <a:t>例如：数据</a:t>
            </a:r>
            <a:r>
              <a:rPr lang="en-US" altLang="zh-CN" sz="2400" dirty="0">
                <a:latin typeface="微软雅黑" panose="020B0503020204020204" charset="-122"/>
                <a:ea typeface="微软雅黑" panose="020B0503020204020204" charset="-122"/>
                <a:cs typeface="微软雅黑" panose="020B0503020204020204" charset="-122"/>
              </a:rPr>
              <a:t>10110111</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101101111</a:t>
            </a:r>
          </a:p>
          <a:p>
            <a:pPr>
              <a:lnSpc>
                <a:spcPct val="150000"/>
              </a:lnSpc>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数据</a:t>
            </a:r>
            <a:r>
              <a:rPr lang="en-US" altLang="zh-CN" sz="2400" dirty="0">
                <a:latin typeface="微软雅黑" panose="020B0503020204020204" charset="-122"/>
                <a:ea typeface="微软雅黑" panose="020B0503020204020204" charset="-122"/>
                <a:cs typeface="微软雅黑" panose="020B0503020204020204" charset="-122"/>
              </a:rPr>
              <a:t>10110110</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884651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、奇校验码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位冗余位的取值为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，使得</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编码后</a:t>
            </a:r>
            <a:r>
              <a:rPr lang="zh-CN" altLang="en-US" sz="2400" dirty="0">
                <a:latin typeface="微软雅黑" panose="020B0503020204020204" charset="-122"/>
                <a:ea typeface="微软雅黑" panose="020B0503020204020204" charset="-122"/>
                <a:cs typeface="微软雅黑" panose="020B0503020204020204" charset="-122"/>
                <a:sym typeface="+mn-ea"/>
              </a:rPr>
              <a:t>的码字中</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的个数为奇数</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rPr>
              <a:t>例如：数据</a:t>
            </a:r>
            <a:r>
              <a:rPr lang="en-US" altLang="zh-CN" sz="2400" dirty="0">
                <a:latin typeface="微软雅黑" panose="020B0503020204020204" charset="-122"/>
                <a:ea typeface="微软雅黑" panose="020B0503020204020204" charset="-122"/>
                <a:cs typeface="微软雅黑" panose="020B0503020204020204" charset="-122"/>
              </a:rPr>
              <a:t>10110111</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r>
              <a:rPr lang="en-US" altLang="zh-CN" sz="2400" dirty="0">
                <a:latin typeface="微软雅黑" panose="020B0503020204020204" charset="-122"/>
                <a:ea typeface="微软雅黑" panose="020B0503020204020204" charset="-122"/>
                <a:cs typeface="微软雅黑" panose="020B0503020204020204" charset="-122"/>
                <a:sym typeface="+mn-ea"/>
              </a:rPr>
              <a:t>10110111</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p>
          <a:p>
            <a:pPr>
              <a:lnSpc>
                <a:spcPct val="150000"/>
              </a:lnSpc>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数据</a:t>
            </a:r>
            <a:r>
              <a:rPr lang="en-US" altLang="zh-CN" sz="2400" dirty="0">
                <a:latin typeface="微软雅黑" panose="020B0503020204020204" charset="-122"/>
                <a:ea typeface="微软雅黑" panose="020B0503020204020204" charset="-122"/>
                <a:cs typeface="微软雅黑" panose="020B0503020204020204" charset="-122"/>
              </a:rPr>
              <a:t>10110110</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101101100</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8531258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、奇校验码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位冗余位的取值为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，使得</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编码后</a:t>
            </a:r>
            <a:r>
              <a:rPr lang="zh-CN" altLang="en-US" sz="2400" dirty="0">
                <a:latin typeface="微软雅黑" panose="020B0503020204020204" charset="-122"/>
                <a:ea typeface="微软雅黑" panose="020B0503020204020204" charset="-122"/>
                <a:cs typeface="微软雅黑" panose="020B0503020204020204" charset="-122"/>
                <a:sym typeface="+mn-ea"/>
              </a:rPr>
              <a:t>的码字中</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的个数为奇数</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rPr>
              <a:t>例如：数据</a:t>
            </a:r>
            <a:r>
              <a:rPr lang="en-US" altLang="zh-CN" sz="2400" dirty="0">
                <a:latin typeface="微软雅黑" panose="020B0503020204020204" charset="-122"/>
                <a:ea typeface="微软雅黑" panose="020B0503020204020204" charset="-122"/>
                <a:cs typeface="微软雅黑" panose="020B0503020204020204" charset="-122"/>
              </a:rPr>
              <a:t>10110111</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r>
              <a:rPr lang="en-US" altLang="zh-CN" sz="2400" dirty="0">
                <a:latin typeface="微软雅黑" panose="020B0503020204020204" charset="-122"/>
                <a:ea typeface="微软雅黑" panose="020B0503020204020204" charset="-122"/>
                <a:cs typeface="微软雅黑" panose="020B0503020204020204" charset="-122"/>
                <a:sym typeface="+mn-ea"/>
              </a:rPr>
              <a:t>10110111</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p>
          <a:p>
            <a:pPr>
              <a:lnSpc>
                <a:spcPct val="150000"/>
              </a:lnSpc>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数据</a:t>
            </a:r>
            <a:r>
              <a:rPr lang="en-US" altLang="zh-CN" sz="2400" dirty="0">
                <a:latin typeface="微软雅黑" panose="020B0503020204020204" charset="-122"/>
                <a:ea typeface="微软雅黑" panose="020B0503020204020204" charset="-122"/>
                <a:cs typeface="微软雅黑" panose="020B0503020204020204" charset="-122"/>
              </a:rPr>
              <a:t>10110110</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奇校验码编码后的码字为：</a:t>
            </a:r>
            <a:r>
              <a:rPr lang="en-US" altLang="zh-CN" sz="2400" dirty="0">
                <a:latin typeface="微软雅黑" panose="020B0503020204020204" charset="-122"/>
                <a:ea typeface="微软雅黑" panose="020B0503020204020204" charset="-122"/>
                <a:cs typeface="微软雅黑" panose="020B0503020204020204" charset="-122"/>
              </a:rPr>
              <a:t>10110110</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0</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683619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、偶校验码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位冗余位的取值为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，使得</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编码后</a:t>
            </a:r>
            <a:r>
              <a:rPr lang="zh-CN" altLang="en-US" sz="2400" dirty="0">
                <a:latin typeface="微软雅黑" panose="020B0503020204020204" charset="-122"/>
                <a:ea typeface="微软雅黑" panose="020B0503020204020204" charset="-122"/>
                <a:cs typeface="微软雅黑" panose="020B0503020204020204" charset="-122"/>
                <a:sym typeface="+mn-ea"/>
              </a:rPr>
              <a:t>的码字中</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的个数为偶数</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rPr>
              <a:t>例如：数据</a:t>
            </a:r>
            <a:r>
              <a:rPr lang="en-US" altLang="zh-CN" sz="2400" dirty="0">
                <a:latin typeface="微软雅黑" panose="020B0503020204020204" charset="-122"/>
                <a:ea typeface="微软雅黑" panose="020B0503020204020204" charset="-122"/>
                <a:cs typeface="微软雅黑" panose="020B0503020204020204" charset="-122"/>
              </a:rPr>
              <a:t>10110111</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偶校验码编码后的码字为：</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rPr>
              <a:t>101101110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数据</a:t>
            </a:r>
            <a:r>
              <a:rPr lang="en-US" altLang="zh-CN" sz="2400" dirty="0">
                <a:latin typeface="微软雅黑" panose="020B0503020204020204" charset="-122"/>
                <a:ea typeface="微软雅黑" panose="020B0503020204020204" charset="-122"/>
                <a:cs typeface="微软雅黑" panose="020B0503020204020204" charset="-122"/>
              </a:rPr>
              <a:t>10110110</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偶校验码编码后的码字为：</a:t>
            </a: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101101101</a:t>
            </a:r>
            <a:endParaRPr lang="en-US" altLang="zh-CN" sz="24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4419405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位冗余信息实现差错检测。</a:t>
            </a:r>
          </a:p>
          <a:p>
            <a:pPr>
              <a:lnSpc>
                <a:spcPct val="150000"/>
              </a:lnSpc>
            </a:pP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2</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、偶校验码</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位冗余位的取值为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，使得</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编码后</a:t>
            </a:r>
            <a:r>
              <a:rPr lang="zh-CN" altLang="en-US" sz="2400" dirty="0">
                <a:latin typeface="微软雅黑" panose="020B0503020204020204" charset="-122"/>
                <a:ea typeface="微软雅黑" panose="020B0503020204020204" charset="-122"/>
                <a:cs typeface="微软雅黑" panose="020B0503020204020204" charset="-122"/>
                <a:sym typeface="+mn-ea"/>
              </a:rPr>
              <a:t>的码字中</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1</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的个数为偶数</a:t>
            </a:r>
            <a:r>
              <a:rPr lang="zh-CN" altLang="en-US" sz="2400" dirty="0">
                <a:latin typeface="微软雅黑" panose="020B0503020204020204" charset="-122"/>
                <a:ea typeface="微软雅黑" panose="020B0503020204020204" charset="-122"/>
                <a:cs typeface="微软雅黑" panose="020B0503020204020204" charset="-122"/>
                <a:sym typeface="+mn-ea"/>
              </a:rPr>
              <a:t>。</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rPr>
              <a:t>例如：数据</a:t>
            </a:r>
            <a:r>
              <a:rPr lang="en-US" altLang="zh-CN" sz="2400" dirty="0">
                <a:latin typeface="微软雅黑" panose="020B0503020204020204" charset="-122"/>
                <a:ea typeface="微软雅黑" panose="020B0503020204020204" charset="-122"/>
                <a:cs typeface="微软雅黑" panose="020B0503020204020204" charset="-122"/>
              </a:rPr>
              <a:t>10110111</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偶校验码编码后的码字为：</a:t>
            </a:r>
            <a:r>
              <a:rPr lang="en-US" altLang="zh-CN" sz="2400" dirty="0">
                <a:latin typeface="微软雅黑" panose="020B0503020204020204" charset="-122"/>
                <a:ea typeface="微软雅黑" panose="020B0503020204020204" charset="-122"/>
                <a:cs typeface="微软雅黑" panose="020B0503020204020204" charset="-122"/>
                <a:sym typeface="+mn-ea"/>
              </a:rPr>
              <a:t>10110111</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rPr>
              <a:t>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数据</a:t>
            </a:r>
            <a:r>
              <a:rPr lang="en-US" altLang="zh-CN" sz="2400" dirty="0">
                <a:latin typeface="微软雅黑" panose="020B0503020204020204" charset="-122"/>
                <a:ea typeface="微软雅黑" panose="020B0503020204020204" charset="-122"/>
                <a:cs typeface="微软雅黑" panose="020B0503020204020204" charset="-122"/>
              </a:rPr>
              <a:t>10110110</a:t>
            </a:r>
            <a:r>
              <a:rPr lang="zh-CN" altLang="en-US" sz="2400" dirty="0">
                <a:latin typeface="微软雅黑" panose="020B0503020204020204" charset="-122"/>
                <a:ea typeface="微软雅黑" panose="020B0503020204020204" charset="-122"/>
                <a:cs typeface="微软雅黑" panose="020B0503020204020204" charset="-122"/>
              </a:rPr>
              <a:t>，采用</a:t>
            </a:r>
            <a:r>
              <a:rPr lang="zh-CN" altLang="en-US" sz="2400" dirty="0">
                <a:latin typeface="微软雅黑" panose="020B0503020204020204" charset="-122"/>
                <a:ea typeface="微软雅黑" panose="020B0503020204020204" charset="-122"/>
                <a:cs typeface="微软雅黑" panose="020B0503020204020204" charset="-122"/>
                <a:sym typeface="+mn-ea"/>
              </a:rPr>
              <a:t>偶校验码编码后的码字为：</a:t>
            </a:r>
            <a:r>
              <a:rPr lang="en-US" altLang="zh-CN" sz="2400" dirty="0">
                <a:latin typeface="微软雅黑" panose="020B0503020204020204" charset="-122"/>
                <a:ea typeface="微软雅黑" panose="020B0503020204020204" charset="-122"/>
                <a:cs typeface="微软雅黑" panose="020B0503020204020204" charset="-122"/>
              </a:rPr>
              <a:t>10110110</a:t>
            </a:r>
            <a:r>
              <a:rPr lang="en-US" altLang="zh-CN" sz="2400" dirty="0">
                <a:solidFill>
                  <a:srgbClr val="C00000"/>
                </a:solidFill>
                <a:latin typeface="微软雅黑" panose="020B0503020204020204" charset="-122"/>
                <a:ea typeface="微软雅黑" panose="020B0503020204020204" charset="-122"/>
                <a:cs typeface="微软雅黑" panose="020B0503020204020204" charset="-122"/>
              </a:rPr>
              <a:t>1</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765172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4" y="1916104"/>
            <a:ext cx="11392651" cy="230832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二、奇偶校验码：</a:t>
            </a:r>
            <a:r>
              <a:rPr lang="zh-CN" altLang="en-US" sz="2400" dirty="0">
                <a:latin typeface="微软雅黑" panose="020B0503020204020204" charset="-122"/>
                <a:ea typeface="微软雅黑" panose="020B0503020204020204" charset="-122"/>
                <a:cs typeface="微软雅黑" panose="020B0503020204020204" charset="-122"/>
                <a:sym typeface="+mn-ea"/>
              </a:rPr>
              <a:t>最简单的检错码。利用</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a:latin typeface="微软雅黑" panose="020B0503020204020204" charset="-122"/>
                <a:ea typeface="微软雅黑" panose="020B0503020204020204" charset="-122"/>
                <a:cs typeface="微软雅黑" panose="020B0503020204020204" charset="-122"/>
                <a:sym typeface="+mn-ea"/>
              </a:rPr>
              <a:t>位冗余</a:t>
            </a:r>
            <a:r>
              <a:rPr lang="zh-CN" altLang="en-US" sz="2400" dirty="0">
                <a:latin typeface="微软雅黑" panose="020B0503020204020204" charset="-122"/>
                <a:ea typeface="微软雅黑" panose="020B0503020204020204" charset="-122"/>
                <a:cs typeface="微软雅黑" panose="020B0503020204020204" charset="-122"/>
                <a:sym typeface="+mn-ea"/>
              </a:rPr>
              <a:t>信息实现差错检测。</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sym typeface="+mn-ea"/>
              </a:rPr>
              <a:t>3</a:t>
            </a:r>
            <a:r>
              <a:rPr lang="zh-CN" altLang="en-US" sz="2400" dirty="0">
                <a:latin typeface="微软雅黑" panose="020B0503020204020204" charset="-122"/>
                <a:ea typeface="微软雅黑" panose="020B0503020204020204" charset="-122"/>
                <a:cs typeface="微软雅黑" panose="020B0503020204020204" charset="-122"/>
                <a:sym typeface="+mn-ea"/>
              </a:rPr>
              <a:t>、优缺点</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选择、填空</a:t>
            </a:r>
            <a:r>
              <a:rPr lang="en-US" altLang="zh-CN" sz="24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优点：编码简单、编码效率高、开销最小的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检错</a:t>
            </a:r>
            <a:r>
              <a:rPr lang="zh-CN" altLang="en-US" sz="2400" dirty="0">
                <a:latin typeface="微软雅黑" panose="020B0503020204020204" charset="-122"/>
                <a:ea typeface="微软雅黑" panose="020B0503020204020204" charset="-122"/>
                <a:cs typeface="微软雅黑" panose="020B0503020204020204" charset="-122"/>
                <a:sym typeface="+mn-ea"/>
              </a:rPr>
              <a:t>编码；</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缺点：检错率不高。</a:t>
            </a:r>
            <a:endParaRPr lang="en-US" altLang="zh-CN" sz="2400" dirty="0">
              <a:solidFill>
                <a:srgbClr val="C00000"/>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1258176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2" name="矩形 1"/>
          <p:cNvSpPr/>
          <p:nvPr/>
        </p:nvSpPr>
        <p:spPr>
          <a:xfrm>
            <a:off x="1251283" y="1639033"/>
            <a:ext cx="10154653" cy="2862322"/>
          </a:xfrm>
          <a:prstGeom prst="rect">
            <a:avLst/>
          </a:prstGeom>
        </p:spPr>
        <p:txBody>
          <a:bodyPr wrap="square">
            <a:spAutoFit/>
          </a:bodyPr>
          <a:lstStyle/>
          <a:p>
            <a:pPr fontAlgn="t">
              <a:lnSpc>
                <a:spcPct val="150000"/>
              </a:lnSpc>
            </a:pPr>
            <a:r>
              <a:rPr lang="zh-CN" altLang="cs-CZ" sz="2400" dirty="0">
                <a:latin typeface="Microsoft YaHei" charset="-122"/>
                <a:ea typeface="Microsoft YaHei" charset="-122"/>
                <a:cs typeface="Microsoft YaHei" charset="-122"/>
              </a:rPr>
              <a:t>对于二进制数据</a:t>
            </a:r>
            <a:r>
              <a:rPr lang="cs-CZ" altLang="zh-CN" sz="2400" dirty="0">
                <a:latin typeface="Microsoft YaHei" charset="-122"/>
                <a:ea typeface="Microsoft YaHei" charset="-122"/>
                <a:cs typeface="Microsoft YaHei" charset="-122"/>
              </a:rPr>
              <a:t>0111011</a:t>
            </a:r>
            <a:r>
              <a:rPr lang="zh-CN" altLang="cs-CZ" sz="2400" dirty="0">
                <a:latin typeface="Microsoft YaHei" charset="-122"/>
                <a:ea typeface="Microsoft YaHei" charset="-122"/>
                <a:cs typeface="Microsoft YaHei" charset="-122"/>
              </a:rPr>
              <a:t>釆用奇校验和偶校验编码后的码字分别为（）</a:t>
            </a:r>
          </a:p>
          <a:p>
            <a:pPr>
              <a:lnSpc>
                <a:spcPct val="150000"/>
              </a:lnSpc>
            </a:pPr>
            <a:r>
              <a:rPr lang="cs-CZ" altLang="zh-CN" sz="2400" dirty="0">
                <a:latin typeface="Microsoft YaHei" charset="-122"/>
                <a:ea typeface="Microsoft YaHei" charset="-122"/>
                <a:cs typeface="Microsoft YaHei" charset="-122"/>
              </a:rPr>
              <a:t>A:00111011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11110110</a:t>
            </a:r>
          </a:p>
          <a:p>
            <a:pPr>
              <a:lnSpc>
                <a:spcPct val="150000"/>
              </a:lnSpc>
            </a:pPr>
            <a:r>
              <a:rPr lang="cs-CZ" altLang="zh-CN" sz="2400" dirty="0">
                <a:latin typeface="Microsoft YaHei" charset="-122"/>
                <a:ea typeface="Microsoft YaHei" charset="-122"/>
                <a:cs typeface="Microsoft YaHei" charset="-122"/>
              </a:rPr>
              <a:t>B:1110110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1110111</a:t>
            </a:r>
          </a:p>
          <a:p>
            <a:pPr>
              <a:lnSpc>
                <a:spcPct val="150000"/>
              </a:lnSpc>
            </a:pPr>
            <a:r>
              <a:rPr lang="cs-CZ" altLang="zh-CN" sz="2400" dirty="0">
                <a:latin typeface="Microsoft YaHei" charset="-122"/>
                <a:ea typeface="Microsoft YaHei" charset="-122"/>
                <a:cs typeface="Microsoft YaHei" charset="-122"/>
              </a:rPr>
              <a:t>C:01110110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01110111</a:t>
            </a:r>
          </a:p>
          <a:p>
            <a:pPr>
              <a:lnSpc>
                <a:spcPct val="150000"/>
              </a:lnSpc>
            </a:pPr>
            <a:r>
              <a:rPr lang="cs-CZ" altLang="zh-CN" sz="2400" dirty="0">
                <a:latin typeface="Microsoft YaHei" charset="-122"/>
                <a:ea typeface="Microsoft YaHei" charset="-122"/>
                <a:cs typeface="Microsoft YaHei" charset="-122"/>
              </a:rPr>
              <a:t>D:1110110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1111011</a:t>
            </a:r>
          </a:p>
        </p:txBody>
      </p:sp>
    </p:spTree>
    <p:extLst>
      <p:ext uri="{BB962C8B-B14F-4D97-AF65-F5344CB8AC3E}">
        <p14:creationId xmlns:p14="http://schemas.microsoft.com/office/powerpoint/2010/main" val="3479466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3"/>
          <a:srcRect b="56208"/>
          <a:stretch>
            <a:fillRect/>
          </a:stretch>
        </p:blipFill>
        <p:spPr>
          <a:xfrm>
            <a:off x="1101817" y="1200150"/>
            <a:ext cx="9766920" cy="3886200"/>
          </a:xfrm>
          <a:prstGeom prst="rect">
            <a:avLst/>
          </a:prstGeom>
        </p:spPr>
      </p:pic>
    </p:spTree>
    <p:extLst>
      <p:ext uri="{BB962C8B-B14F-4D97-AF65-F5344CB8AC3E}">
        <p14:creationId xmlns:p14="http://schemas.microsoft.com/office/powerpoint/2010/main" val="3258816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2" name="矩形 1"/>
          <p:cNvSpPr/>
          <p:nvPr/>
        </p:nvSpPr>
        <p:spPr>
          <a:xfrm>
            <a:off x="1251283" y="1639033"/>
            <a:ext cx="10154653" cy="2862322"/>
          </a:xfrm>
          <a:prstGeom prst="rect">
            <a:avLst/>
          </a:prstGeom>
        </p:spPr>
        <p:txBody>
          <a:bodyPr wrap="square">
            <a:spAutoFit/>
          </a:bodyPr>
          <a:lstStyle/>
          <a:p>
            <a:pPr fontAlgn="t">
              <a:lnSpc>
                <a:spcPct val="150000"/>
              </a:lnSpc>
            </a:pPr>
            <a:r>
              <a:rPr lang="zh-CN" altLang="cs-CZ" sz="2400" dirty="0">
                <a:latin typeface="Microsoft YaHei" charset="-122"/>
                <a:ea typeface="Microsoft YaHei" charset="-122"/>
                <a:cs typeface="Microsoft YaHei" charset="-122"/>
              </a:rPr>
              <a:t>对于二进制数据</a:t>
            </a:r>
            <a:r>
              <a:rPr lang="cs-CZ" altLang="zh-CN" sz="2400" dirty="0">
                <a:latin typeface="Microsoft YaHei" charset="-122"/>
                <a:ea typeface="Microsoft YaHei" charset="-122"/>
                <a:cs typeface="Microsoft YaHei" charset="-122"/>
              </a:rPr>
              <a:t>0111011</a:t>
            </a:r>
            <a:r>
              <a:rPr lang="zh-CN" altLang="cs-CZ" sz="2400" dirty="0">
                <a:latin typeface="Microsoft YaHei" charset="-122"/>
                <a:ea typeface="Microsoft YaHei" charset="-122"/>
                <a:cs typeface="Microsoft YaHei" charset="-122"/>
              </a:rPr>
              <a:t>釆用奇校验和偶校验编码后的码字分别为（</a:t>
            </a:r>
            <a:r>
              <a:rPr lang="cs-CZ" altLang="zh-CN" sz="2400" dirty="0">
                <a:solidFill>
                  <a:srgbClr val="FF0000"/>
                </a:solidFill>
                <a:latin typeface="Microsoft YaHei" charset="-122"/>
                <a:ea typeface="Microsoft YaHei" charset="-122"/>
                <a:cs typeface="Microsoft YaHei" charset="-122"/>
              </a:rPr>
              <a:t>C</a:t>
            </a:r>
            <a:r>
              <a:rPr lang="zh-CN" altLang="cs-CZ" sz="2400" dirty="0">
                <a:latin typeface="Microsoft YaHei" charset="-122"/>
                <a:ea typeface="Microsoft YaHei" charset="-122"/>
                <a:cs typeface="Microsoft YaHei" charset="-122"/>
              </a:rPr>
              <a:t>）</a:t>
            </a:r>
          </a:p>
          <a:p>
            <a:pPr>
              <a:lnSpc>
                <a:spcPct val="150000"/>
              </a:lnSpc>
            </a:pPr>
            <a:r>
              <a:rPr lang="cs-CZ" altLang="zh-CN" sz="2400" dirty="0">
                <a:latin typeface="Microsoft YaHei" charset="-122"/>
                <a:ea typeface="Microsoft YaHei" charset="-122"/>
                <a:cs typeface="Microsoft YaHei" charset="-122"/>
              </a:rPr>
              <a:t>A:00111011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11110110</a:t>
            </a:r>
          </a:p>
          <a:p>
            <a:pPr>
              <a:lnSpc>
                <a:spcPct val="150000"/>
              </a:lnSpc>
            </a:pPr>
            <a:r>
              <a:rPr lang="cs-CZ" altLang="zh-CN" sz="2400" dirty="0">
                <a:latin typeface="Microsoft YaHei" charset="-122"/>
                <a:ea typeface="Microsoft YaHei" charset="-122"/>
                <a:cs typeface="Microsoft YaHei" charset="-122"/>
              </a:rPr>
              <a:t>B:1110110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1110111</a:t>
            </a:r>
          </a:p>
          <a:p>
            <a:pPr>
              <a:lnSpc>
                <a:spcPct val="150000"/>
              </a:lnSpc>
            </a:pPr>
            <a:r>
              <a:rPr lang="cs-CZ" altLang="zh-CN" sz="2400" dirty="0">
                <a:solidFill>
                  <a:srgbClr val="FF0000"/>
                </a:solidFill>
                <a:latin typeface="Microsoft YaHei" charset="-122"/>
                <a:ea typeface="Microsoft YaHei" charset="-122"/>
                <a:cs typeface="Microsoft YaHei" charset="-122"/>
              </a:rPr>
              <a:t>C:01110110 </a:t>
            </a:r>
            <a:r>
              <a:rPr lang="zh-CN" altLang="cs-CZ" sz="2400" dirty="0">
                <a:solidFill>
                  <a:srgbClr val="FF0000"/>
                </a:solidFill>
                <a:latin typeface="Microsoft YaHei" charset="-122"/>
                <a:ea typeface="Microsoft YaHei" charset="-122"/>
                <a:cs typeface="Microsoft YaHei" charset="-122"/>
              </a:rPr>
              <a:t>和 </a:t>
            </a:r>
            <a:r>
              <a:rPr lang="cs-CZ" altLang="zh-CN" sz="2400" dirty="0">
                <a:solidFill>
                  <a:srgbClr val="FF0000"/>
                </a:solidFill>
                <a:latin typeface="Microsoft YaHei" charset="-122"/>
                <a:ea typeface="Microsoft YaHei" charset="-122"/>
                <a:cs typeface="Microsoft YaHei" charset="-122"/>
              </a:rPr>
              <a:t>01110111</a:t>
            </a:r>
          </a:p>
          <a:p>
            <a:pPr>
              <a:lnSpc>
                <a:spcPct val="150000"/>
              </a:lnSpc>
            </a:pPr>
            <a:r>
              <a:rPr lang="cs-CZ" altLang="zh-CN" sz="2400" dirty="0">
                <a:latin typeface="Microsoft YaHei" charset="-122"/>
                <a:ea typeface="Microsoft YaHei" charset="-122"/>
                <a:cs typeface="Microsoft YaHei" charset="-122"/>
              </a:rPr>
              <a:t>D:1110110 </a:t>
            </a:r>
            <a:r>
              <a:rPr lang="zh-CN" altLang="cs-CZ" sz="2400" dirty="0">
                <a:latin typeface="Microsoft YaHei" charset="-122"/>
                <a:ea typeface="Microsoft YaHei" charset="-122"/>
                <a:cs typeface="Microsoft YaHei" charset="-122"/>
              </a:rPr>
              <a:t>和 </a:t>
            </a:r>
            <a:r>
              <a:rPr lang="cs-CZ" altLang="zh-CN" sz="2400" dirty="0">
                <a:latin typeface="Microsoft YaHei" charset="-122"/>
                <a:ea typeface="Microsoft YaHei" charset="-122"/>
                <a:cs typeface="Microsoft YaHei" charset="-122"/>
              </a:rPr>
              <a:t>1111011</a:t>
            </a:r>
          </a:p>
        </p:txBody>
      </p:sp>
    </p:spTree>
    <p:extLst>
      <p:ext uri="{BB962C8B-B14F-4D97-AF65-F5344CB8AC3E}">
        <p14:creationId xmlns:p14="http://schemas.microsoft.com/office/powerpoint/2010/main" val="163653393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p:cNvGraphicFramePr/>
          <p:nvPr/>
        </p:nvGraphicFramePr>
        <p:xfrm>
          <a:off x="1197610" y="3048000"/>
          <a:ext cx="9165590" cy="914400"/>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1661795">
                  <a:extLst>
                    <a:ext uri="{9D8B030D-6E8A-4147-A177-3AD203B41FA5}">
                      <a16:colId xmlns:a16="http://schemas.microsoft.com/office/drawing/2014/main" val="20001"/>
                    </a:ext>
                  </a:extLst>
                </a:gridCol>
                <a:gridCol w="4323715">
                  <a:extLst>
                    <a:ext uri="{9D8B030D-6E8A-4147-A177-3AD203B41FA5}">
                      <a16:colId xmlns:a16="http://schemas.microsoft.com/office/drawing/2014/main" val="20002"/>
                    </a:ext>
                  </a:extLst>
                </a:gridCol>
              </a:tblGrid>
              <a:tr h="457200">
                <a:tc rowSpan="2">
                  <a:txBody>
                    <a:bodyPr/>
                    <a:lstStyle/>
                    <a:p>
                      <a:pPr algn="ctr">
                        <a:buNone/>
                      </a:pPr>
                      <a:r>
                        <a:rPr lang="zh-CN" altLang="en-US" sz="2400" dirty="0">
                          <a:latin typeface="Microsoft YaHei" charset="-122"/>
                          <a:ea typeface="Microsoft YaHei" charset="-122"/>
                          <a:cs typeface="Microsoft YaHei" charset="-122"/>
                        </a:rPr>
                        <a:t>奇偶校验码（检错码）</a:t>
                      </a:r>
                    </a:p>
                  </a:txBody>
                  <a:tcPr anchor="ctr"/>
                </a:tc>
                <a:tc>
                  <a:txBody>
                    <a:bodyPr/>
                    <a:lstStyle/>
                    <a:p>
                      <a:pPr algn="ctr">
                        <a:buNone/>
                      </a:pPr>
                      <a:r>
                        <a:rPr lang="zh-CN" altLang="en-US" sz="2400">
                          <a:latin typeface="Microsoft YaHei" charset="-122"/>
                          <a:ea typeface="Microsoft YaHei" charset="-122"/>
                          <a:cs typeface="Microsoft YaHei" charset="-122"/>
                        </a:rPr>
                        <a:t>奇校验码</a:t>
                      </a:r>
                    </a:p>
                  </a:txBody>
                  <a:tcPr anchor="ctr"/>
                </a:tc>
                <a:tc>
                  <a:txBody>
                    <a:bodyPr/>
                    <a:lstStyle/>
                    <a:p>
                      <a:pPr algn="ctr">
                        <a:buNone/>
                      </a:pPr>
                      <a:r>
                        <a:rPr lang="zh-CN" altLang="en-US" sz="2400">
                          <a:latin typeface="Microsoft YaHei" charset="-122"/>
                          <a:ea typeface="Microsoft YaHei" charset="-122"/>
                          <a:cs typeface="Microsoft YaHei" charset="-122"/>
                        </a:rPr>
                        <a:t>编码后的码字中</a:t>
                      </a:r>
                      <a:r>
                        <a:rPr lang="en-US" altLang="zh-CN" sz="2400">
                          <a:latin typeface="Microsoft YaHei" charset="-122"/>
                          <a:ea typeface="Microsoft YaHei" charset="-122"/>
                          <a:cs typeface="Microsoft YaHei" charset="-122"/>
                        </a:rPr>
                        <a:t>1</a:t>
                      </a:r>
                      <a:r>
                        <a:rPr lang="zh-CN" altLang="en-US" sz="2400">
                          <a:latin typeface="Microsoft YaHei" charset="-122"/>
                          <a:ea typeface="Microsoft YaHei" charset="-122"/>
                          <a:cs typeface="Microsoft YaHei" charset="-122"/>
                        </a:rPr>
                        <a:t>个数是（）</a:t>
                      </a:r>
                    </a:p>
                  </a:txBody>
                  <a:tcPr anchor="ctr"/>
                </a:tc>
                <a:extLst>
                  <a:ext uri="{0D108BD9-81ED-4DB2-BD59-A6C34878D82A}">
                    <a16:rowId xmlns:a16="http://schemas.microsoft.com/office/drawing/2014/main" val="10000"/>
                  </a:ext>
                </a:extLst>
              </a:tr>
              <a:tr h="381000">
                <a:tc vMerge="1">
                  <a:txBody>
                    <a:bodyPr/>
                    <a:lstStyle/>
                    <a:p>
                      <a:endParaRPr lang="zh-CN"/>
                    </a:p>
                  </a:txBody>
                  <a:tcPr/>
                </a:tc>
                <a:tc>
                  <a:txBody>
                    <a:bodyPr/>
                    <a:lstStyle/>
                    <a:p>
                      <a:pPr algn="ctr">
                        <a:buNone/>
                      </a:pPr>
                      <a:r>
                        <a:rPr lang="zh-CN" altLang="en-US" sz="2400">
                          <a:latin typeface="Microsoft YaHei" charset="-122"/>
                          <a:ea typeface="Microsoft YaHei" charset="-122"/>
                          <a:cs typeface="Microsoft YaHei" charset="-122"/>
                        </a:rPr>
                        <a:t>偶校验码</a:t>
                      </a:r>
                    </a:p>
                  </a:txBody>
                  <a:tcPr anchor="ctr"/>
                </a:tc>
                <a:tc>
                  <a:txBody>
                    <a:bodyPr/>
                    <a:lstStyle/>
                    <a:p>
                      <a:pPr algn="ctr">
                        <a:buNone/>
                      </a:pPr>
                      <a:r>
                        <a:rPr lang="zh-CN" altLang="en-US" sz="2400" dirty="0">
                          <a:latin typeface="Microsoft YaHei" charset="-122"/>
                          <a:ea typeface="Microsoft YaHei" charset="-122"/>
                          <a:cs typeface="Microsoft YaHei" charset="-122"/>
                        </a:rPr>
                        <a:t>编码后的码字中</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个数是（）</a:t>
                      </a:r>
                    </a:p>
                  </a:txBody>
                  <a:tcPr anchor="ctr"/>
                </a:tc>
                <a:extLst>
                  <a:ext uri="{0D108BD9-81ED-4DB2-BD59-A6C34878D82A}">
                    <a16:rowId xmlns:a16="http://schemas.microsoft.com/office/drawing/2014/main" val="10001"/>
                  </a:ext>
                </a:extLst>
              </a:tr>
            </a:tbl>
          </a:graphicData>
        </a:graphic>
      </p:graphicFrame>
      <p:sp>
        <p:nvSpPr>
          <p:cNvPr id="5"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文本框 5"/>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3492812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p:cNvGraphicFramePr/>
          <p:nvPr/>
        </p:nvGraphicFramePr>
        <p:xfrm>
          <a:off x="1197610" y="3048000"/>
          <a:ext cx="9598660" cy="914400"/>
        </p:xfrm>
        <a:graphic>
          <a:graphicData uri="http://schemas.openxmlformats.org/drawingml/2006/table">
            <a:tbl>
              <a:tblPr firstRow="1" bandRow="1">
                <a:tableStyleId>{5940675A-B579-460E-94D1-54222C63F5DA}</a:tableStyleId>
              </a:tblPr>
              <a:tblGrid>
                <a:gridCol w="3180080">
                  <a:extLst>
                    <a:ext uri="{9D8B030D-6E8A-4147-A177-3AD203B41FA5}">
                      <a16:colId xmlns:a16="http://schemas.microsoft.com/office/drawing/2014/main" val="20000"/>
                    </a:ext>
                  </a:extLst>
                </a:gridCol>
                <a:gridCol w="1661795">
                  <a:extLst>
                    <a:ext uri="{9D8B030D-6E8A-4147-A177-3AD203B41FA5}">
                      <a16:colId xmlns:a16="http://schemas.microsoft.com/office/drawing/2014/main" val="20001"/>
                    </a:ext>
                  </a:extLst>
                </a:gridCol>
                <a:gridCol w="4756785">
                  <a:extLst>
                    <a:ext uri="{9D8B030D-6E8A-4147-A177-3AD203B41FA5}">
                      <a16:colId xmlns:a16="http://schemas.microsoft.com/office/drawing/2014/main" val="20002"/>
                    </a:ext>
                  </a:extLst>
                </a:gridCol>
              </a:tblGrid>
              <a:tr h="457200">
                <a:tc rowSpan="2">
                  <a:txBody>
                    <a:bodyPr/>
                    <a:lstStyle/>
                    <a:p>
                      <a:pPr algn="ctr">
                        <a:buNone/>
                      </a:pPr>
                      <a:r>
                        <a:rPr lang="zh-CN" altLang="en-US" sz="2400">
                          <a:latin typeface="Microsoft YaHei" charset="-122"/>
                          <a:ea typeface="Microsoft YaHei" charset="-122"/>
                          <a:cs typeface="Microsoft YaHei" charset="-122"/>
                        </a:rPr>
                        <a:t>奇偶校验码（检错码）</a:t>
                      </a:r>
                    </a:p>
                  </a:txBody>
                  <a:tcPr anchor="ctr"/>
                </a:tc>
                <a:tc>
                  <a:txBody>
                    <a:bodyPr/>
                    <a:lstStyle/>
                    <a:p>
                      <a:pPr algn="ctr">
                        <a:buNone/>
                      </a:pPr>
                      <a:r>
                        <a:rPr lang="zh-CN" altLang="en-US" sz="2400">
                          <a:latin typeface="Microsoft YaHei" charset="-122"/>
                          <a:ea typeface="Microsoft YaHei" charset="-122"/>
                          <a:cs typeface="Microsoft YaHei" charset="-122"/>
                        </a:rPr>
                        <a:t>奇校验码</a:t>
                      </a:r>
                    </a:p>
                  </a:txBody>
                  <a:tcPr anchor="ctr"/>
                </a:tc>
                <a:tc>
                  <a:txBody>
                    <a:bodyPr/>
                    <a:lstStyle/>
                    <a:p>
                      <a:pPr algn="ctr">
                        <a:buNone/>
                      </a:pPr>
                      <a:r>
                        <a:rPr lang="zh-CN" altLang="en-US" sz="2400">
                          <a:latin typeface="Microsoft YaHei" charset="-122"/>
                          <a:ea typeface="Microsoft YaHei" charset="-122"/>
                          <a:cs typeface="Microsoft YaHei" charset="-122"/>
                        </a:rPr>
                        <a:t>编码后的码字中</a:t>
                      </a:r>
                      <a:r>
                        <a:rPr lang="en-US" altLang="zh-CN" sz="2400">
                          <a:latin typeface="Microsoft YaHei" charset="-122"/>
                          <a:ea typeface="Microsoft YaHei" charset="-122"/>
                          <a:cs typeface="Microsoft YaHei" charset="-122"/>
                        </a:rPr>
                        <a:t>1</a:t>
                      </a:r>
                      <a:r>
                        <a:rPr lang="zh-CN" altLang="en-US" sz="2400">
                          <a:latin typeface="Microsoft YaHei" charset="-122"/>
                          <a:ea typeface="Microsoft YaHei" charset="-122"/>
                          <a:cs typeface="Microsoft YaHei" charset="-122"/>
                        </a:rPr>
                        <a:t>个数是（</a:t>
                      </a:r>
                      <a:r>
                        <a:rPr lang="zh-CN" altLang="en-US" sz="2400">
                          <a:solidFill>
                            <a:srgbClr val="C00000"/>
                          </a:solidFill>
                          <a:latin typeface="Microsoft YaHei" charset="-122"/>
                          <a:ea typeface="Microsoft YaHei" charset="-122"/>
                          <a:cs typeface="Microsoft YaHei" charset="-122"/>
                          <a:sym typeface="+mn-ea"/>
                        </a:rPr>
                        <a:t>奇数</a:t>
                      </a:r>
                      <a:r>
                        <a:rPr lang="zh-CN" altLang="en-US" sz="2400">
                          <a:latin typeface="Microsoft YaHei" charset="-122"/>
                          <a:ea typeface="Microsoft YaHei" charset="-122"/>
                          <a:cs typeface="Microsoft YaHei" charset="-122"/>
                        </a:rPr>
                        <a:t>）</a:t>
                      </a:r>
                    </a:p>
                  </a:txBody>
                  <a:tcPr anchor="ctr"/>
                </a:tc>
                <a:extLst>
                  <a:ext uri="{0D108BD9-81ED-4DB2-BD59-A6C34878D82A}">
                    <a16:rowId xmlns:a16="http://schemas.microsoft.com/office/drawing/2014/main" val="10000"/>
                  </a:ext>
                </a:extLst>
              </a:tr>
              <a:tr h="381000">
                <a:tc vMerge="1">
                  <a:txBody>
                    <a:bodyPr/>
                    <a:lstStyle/>
                    <a:p>
                      <a:endParaRPr lang="zh-CN"/>
                    </a:p>
                  </a:txBody>
                  <a:tcPr/>
                </a:tc>
                <a:tc>
                  <a:txBody>
                    <a:bodyPr/>
                    <a:lstStyle/>
                    <a:p>
                      <a:pPr algn="ctr">
                        <a:buNone/>
                      </a:pPr>
                      <a:r>
                        <a:rPr lang="zh-CN" altLang="en-US" sz="2400">
                          <a:latin typeface="Microsoft YaHei" charset="-122"/>
                          <a:ea typeface="Microsoft YaHei" charset="-122"/>
                          <a:cs typeface="Microsoft YaHei" charset="-122"/>
                        </a:rPr>
                        <a:t>偶校验码</a:t>
                      </a:r>
                    </a:p>
                  </a:txBody>
                  <a:tcPr anchor="ctr"/>
                </a:tc>
                <a:tc>
                  <a:txBody>
                    <a:bodyPr/>
                    <a:lstStyle/>
                    <a:p>
                      <a:pPr algn="ctr">
                        <a:buNone/>
                      </a:pPr>
                      <a:r>
                        <a:rPr lang="zh-CN" altLang="en-US" sz="2400" dirty="0">
                          <a:latin typeface="Microsoft YaHei" charset="-122"/>
                          <a:ea typeface="Microsoft YaHei" charset="-122"/>
                          <a:cs typeface="Microsoft YaHei" charset="-122"/>
                        </a:rPr>
                        <a:t>编码后的码字中</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个数是（</a:t>
                      </a:r>
                      <a:r>
                        <a:rPr lang="zh-CN" altLang="en-US" sz="2400" dirty="0">
                          <a:solidFill>
                            <a:srgbClr val="C00000"/>
                          </a:solidFill>
                          <a:latin typeface="Microsoft YaHei" charset="-122"/>
                          <a:ea typeface="Microsoft YaHei" charset="-122"/>
                          <a:cs typeface="Microsoft YaHei" charset="-122"/>
                        </a:rPr>
                        <a:t>偶数</a:t>
                      </a:r>
                      <a:r>
                        <a:rPr lang="zh-CN" altLang="en-US" sz="2400" dirty="0">
                          <a:latin typeface="Microsoft YaHei" charset="-122"/>
                          <a:ea typeface="Microsoft YaHei" charset="-122"/>
                          <a:cs typeface="Microsoft YaHei" charset="-122"/>
                        </a:rPr>
                        <a:t>）</a:t>
                      </a:r>
                    </a:p>
                  </a:txBody>
                  <a:tcPr anchor="ctr"/>
                </a:tc>
                <a:extLst>
                  <a:ext uri="{0D108BD9-81ED-4DB2-BD59-A6C34878D82A}">
                    <a16:rowId xmlns:a16="http://schemas.microsoft.com/office/drawing/2014/main" val="10001"/>
                  </a:ext>
                </a:extLst>
              </a:tr>
            </a:tbl>
          </a:graphicData>
        </a:graphic>
      </p:graphicFrame>
      <p:sp>
        <p:nvSpPr>
          <p:cNvPr id="5"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6" name="文本框 5"/>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7" name="文本框 6"/>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8" name="左大括号 7"/>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9999409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0721617" cy="1384995"/>
          </a:xfrm>
          <a:prstGeom prst="rect">
            <a:avLst/>
          </a:prstGeom>
          <a:noFill/>
        </p:spPr>
        <p:txBody>
          <a:bodyPr wrap="square" rtlCol="0">
            <a:spAutoFit/>
          </a:bodyPr>
          <a:lstStyle/>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Cyclic Redundancy Check,CRC</a:t>
            </a:r>
            <a:r>
              <a:rPr lang="zh-CN" altLang="en-US" sz="2400" dirty="0">
                <a:latin typeface="微软雅黑" panose="020B0503020204020204" charset="-122"/>
                <a:ea typeface="微软雅黑" panose="020B0503020204020204" charset="-122"/>
                <a:cs typeface="微软雅黑" panose="020B0503020204020204" charset="-122"/>
              </a:rPr>
              <a:t>码）：在数据链路层广泛应用的差错编码。</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3200" dirty="0">
                <a:latin typeface="微软雅黑" panose="020B0503020204020204" charset="-122"/>
                <a:ea typeface="微软雅黑" panose="020B0503020204020204" charset="-122"/>
                <a:cs typeface="微软雅黑" panose="020B0503020204020204" charset="-122"/>
                <a:sym typeface="+mn-ea"/>
              </a:rPr>
              <a:t>       </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737042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endParaRPr lang="zh-CN" altLang="en-US" sz="2400" dirty="0">
                        <a:latin typeface="Microsoft YaHei" charset="-122"/>
                        <a:ea typeface="Microsoft YaHei" charset="-122"/>
                        <a:cs typeface="Microsoft YaHei" charset="-122"/>
                      </a:endParaRPr>
                    </a:p>
                  </a:txBody>
                  <a:tcPr/>
                </a:tc>
                <a:tc>
                  <a:txBody>
                    <a:bodyPr/>
                    <a:lstStyle/>
                    <a:p>
                      <a:pPr algn="ctr"/>
                      <a:endParaRPr lang="zh-CN" altLang="en-US" sz="2400" dirty="0">
                        <a:latin typeface="Microsoft YaHei" charset="-122"/>
                        <a:ea typeface="Microsoft YaHei" charset="-122"/>
                        <a:cs typeface="Microsoft YaHei" charset="-122"/>
                      </a:endParaRPr>
                    </a:p>
                  </a:txBody>
                  <a:tcPr/>
                </a:tc>
                <a:tc>
                  <a:txBody>
                    <a:bodyPr/>
                    <a:lstStyle/>
                    <a:p>
                      <a:pPr algn="ctr"/>
                      <a:endParaRPr lang="zh-CN" altLang="en-US" sz="2400" dirty="0">
                        <a:latin typeface="Microsoft YaHei" charset="-122"/>
                        <a:ea typeface="Microsoft YaHei" charset="-122"/>
                        <a:cs typeface="Microsoft YaHei" charset="-122"/>
                      </a:endParaRPr>
                    </a:p>
                  </a:txBody>
                  <a:tcPr/>
                </a:tc>
                <a:tc>
                  <a:txBody>
                    <a:bodyPr/>
                    <a:lstStyle/>
                    <a:p>
                      <a:pPr algn="ctr"/>
                      <a:endParaRPr lang="zh-CN" altLang="en-US" sz="2400" dirty="0">
                        <a:latin typeface="Microsoft YaHei" charset="-122"/>
                        <a:ea typeface="Microsoft YaHei" charset="-122"/>
                        <a:cs typeface="Microsoft YaHei" charset="-122"/>
                      </a:endParaRPr>
                    </a:p>
                  </a:txBody>
                  <a:tcPr/>
                </a:tc>
                <a:tc>
                  <a:txBody>
                    <a:bodyPr/>
                    <a:lstStyle/>
                    <a:p>
                      <a:pPr algn="ctr"/>
                      <a:endParaRPr lang="zh-CN" altLang="en-US" sz="2400" dirty="0">
                        <a:latin typeface="Microsoft YaHei" charset="-122"/>
                        <a:ea typeface="Microsoft YaHei" charset="-122"/>
                        <a:cs typeface="Microsoft YaHei" charset="-122"/>
                      </a:endParaRPr>
                    </a:p>
                  </a:txBody>
                  <a:tcPr/>
                </a:tc>
                <a:tc>
                  <a:txBody>
                    <a:bodyPr/>
                    <a:lstStyle/>
                    <a:p>
                      <a:pPr algn="ct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313950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748777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5216676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
        <p:nvSpPr>
          <p:cNvPr id="11" name="TextBox 4"/>
          <p:cNvSpPr txBox="1"/>
          <p:nvPr/>
        </p:nvSpPr>
        <p:spPr>
          <a:xfrm>
            <a:off x="237875" y="5008309"/>
            <a:ext cx="1188258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整理得多项式为：</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5</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3</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2</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1</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0</a:t>
            </a:r>
          </a:p>
        </p:txBody>
      </p:sp>
    </p:spTree>
    <p:extLst>
      <p:ext uri="{BB962C8B-B14F-4D97-AF65-F5344CB8AC3E}">
        <p14:creationId xmlns:p14="http://schemas.microsoft.com/office/powerpoint/2010/main" val="158425743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
        <p:nvSpPr>
          <p:cNvPr id="11" name="TextBox 4"/>
          <p:cNvSpPr txBox="1"/>
          <p:nvPr/>
        </p:nvSpPr>
        <p:spPr>
          <a:xfrm>
            <a:off x="237875" y="5008309"/>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整理得多项式为：</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5</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3</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2</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1</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化简后为：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x</a:t>
            </a:r>
            <a:r>
              <a:rPr lang="en-US" altLang="zh-CN" sz="2400" baseline="30000" dirty="0">
                <a:solidFill>
                  <a:srgbClr val="FF0000"/>
                </a:solidFill>
                <a:latin typeface="微软雅黑" charset="0"/>
                <a:ea typeface="微软雅黑" panose="020B0503020204020204" charset="-122"/>
                <a:cs typeface="微软雅黑" panose="020B0503020204020204" charset="-122"/>
                <a:sym typeface="+mn-ea"/>
              </a:rPr>
              <a:t>5</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x</a:t>
            </a:r>
            <a:r>
              <a:rPr lang="en-US" altLang="zh-CN" sz="2400" baseline="30000" dirty="0">
                <a:solidFill>
                  <a:srgbClr val="FF0000"/>
                </a:solidFill>
                <a:latin typeface="微软雅黑" charset="0"/>
                <a:ea typeface="微软雅黑" panose="020B0503020204020204" charset="-122"/>
                <a:cs typeface="微软雅黑" panose="020B0503020204020204" charset="-122"/>
                <a:sym typeface="+mn-ea"/>
              </a:rPr>
              <a:t>2</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p>
          <a:p>
            <a:pPr algn="l">
              <a:lnSpc>
                <a:spcPct val="150000"/>
              </a:lnSpc>
            </a:pP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16661921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基本思想：将二进制位串看成是系数为</a:t>
            </a:r>
            <a:r>
              <a:rPr lang="en-US" altLang="zh-CN" sz="2400" dirty="0">
                <a:latin typeface="微软雅黑" panose="020B0503020204020204" charset="-122"/>
                <a:ea typeface="微软雅黑" panose="020B0503020204020204" charset="-122"/>
                <a:cs typeface="微软雅黑" panose="020B0503020204020204" charset="-122"/>
                <a:sym typeface="+mn-ea"/>
              </a:rPr>
              <a:t>0</a:t>
            </a:r>
            <a:r>
              <a:rPr lang="zh-CN" altLang="en-US" sz="2400" dirty="0">
                <a:latin typeface="微软雅黑" panose="020B0503020204020204" charset="-122"/>
                <a:ea typeface="微软雅黑" panose="020B0503020204020204" charset="-122"/>
                <a:cs typeface="微软雅黑" panose="020B0503020204020204" charset="-122"/>
                <a:sym typeface="+mn-ea"/>
              </a:rPr>
              <a:t>或</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的多项式的系数。</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100101</a:t>
            </a:r>
            <a:r>
              <a:rPr lang="zh-CN" altLang="en-US" sz="2400" dirty="0">
                <a:latin typeface="微软雅黑" panose="020B0503020204020204" charset="-122"/>
                <a:ea typeface="微软雅黑" panose="020B0503020204020204" charset="-122"/>
                <a:cs typeface="微软雅黑" panose="020B0503020204020204" charset="-122"/>
                <a:sym typeface="+mn-ea"/>
              </a:rPr>
              <a:t>有</a:t>
            </a:r>
            <a:r>
              <a:rPr lang="en-US" altLang="zh-CN" sz="2400" dirty="0">
                <a:latin typeface="微软雅黑" panose="020B0503020204020204" charset="-122"/>
                <a:ea typeface="微软雅黑" panose="020B0503020204020204" charset="-122"/>
                <a:cs typeface="微软雅黑" panose="020B0503020204020204" charset="-122"/>
                <a:sym typeface="+mn-ea"/>
              </a:rPr>
              <a:t>6</a:t>
            </a:r>
            <a:r>
              <a:rPr lang="zh-CN" altLang="en-US" sz="2400" dirty="0">
                <a:latin typeface="微软雅黑" panose="020B0503020204020204" charset="-122"/>
                <a:ea typeface="微软雅黑" panose="020B0503020204020204" charset="-122"/>
                <a:cs typeface="微软雅黑" panose="020B0503020204020204" charset="-122"/>
                <a:sym typeface="+mn-ea"/>
              </a:rPr>
              <a:t>位，写成一个多项式。位串的二进制数就是每个多项式的系数。</a:t>
            </a: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graphicFrame>
        <p:nvGraphicFramePr>
          <p:cNvPr id="10" name="表格 9"/>
          <p:cNvGraphicFramePr>
            <a:graphicFrameLocks noGrp="1"/>
          </p:cNvGraphicFramePr>
          <p:nvPr/>
        </p:nvGraphicFramePr>
        <p:xfrm>
          <a:off x="1620913" y="3529707"/>
          <a:ext cx="9606730" cy="1371600"/>
        </p:xfrm>
        <a:graphic>
          <a:graphicData uri="http://schemas.openxmlformats.org/drawingml/2006/table">
            <a:tbl>
              <a:tblPr firstRow="1" bandRow="1">
                <a:tableStyleId>{5940675A-B579-460E-94D1-54222C63F5DA}</a:tableStyleId>
              </a:tblPr>
              <a:tblGrid>
                <a:gridCol w="1727024">
                  <a:extLst>
                    <a:ext uri="{9D8B030D-6E8A-4147-A177-3AD203B41FA5}">
                      <a16:colId xmlns:a16="http://schemas.microsoft.com/office/drawing/2014/main" val="20000"/>
                    </a:ext>
                  </a:extLst>
                </a:gridCol>
                <a:gridCol w="1017756">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gridCol w="1372390">
                  <a:extLst>
                    <a:ext uri="{9D8B030D-6E8A-4147-A177-3AD203B41FA5}">
                      <a16:colId xmlns:a16="http://schemas.microsoft.com/office/drawing/2014/main" val="20005"/>
                    </a:ext>
                  </a:extLst>
                </a:gridCol>
                <a:gridCol w="1372390">
                  <a:extLst>
                    <a:ext uri="{9D8B030D-6E8A-4147-A177-3AD203B41FA5}">
                      <a16:colId xmlns:a16="http://schemas.microsoft.com/office/drawing/2014/main" val="20006"/>
                    </a:ext>
                  </a:extLst>
                </a:gridCol>
              </a:tblGrid>
              <a:tr h="370840">
                <a:tc>
                  <a:txBody>
                    <a:bodyPr/>
                    <a:lstStyle/>
                    <a:p>
                      <a:pPr algn="ctr"/>
                      <a:r>
                        <a:rPr lang="zh-CN" altLang="en-US" sz="2400" dirty="0">
                          <a:latin typeface="Microsoft YaHei" charset="-122"/>
                          <a:ea typeface="Microsoft YaHei" charset="-122"/>
                          <a:cs typeface="Microsoft YaHei" charset="-122"/>
                        </a:rPr>
                        <a:t>多项式拆解</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r>
                        <a:rPr lang="zh-CN" altLang="en-US" sz="2400" dirty="0">
                          <a:latin typeface="Microsoft YaHei" charset="-122"/>
                          <a:ea typeface="Microsoft YaHei" charset="-122"/>
                          <a:cs typeface="Microsoft YaHei" charset="-122"/>
                        </a:rPr>
                        <a:t>位串</a:t>
                      </a: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0</a:t>
                      </a:r>
                      <a:endParaRPr lang="zh-CN" altLang="en-US" sz="2400" dirty="0">
                        <a:latin typeface="Microsoft YaHei" charset="-122"/>
                        <a:ea typeface="Microsoft YaHei" charset="-122"/>
                        <a:cs typeface="Microsoft YaHei" charset="-122"/>
                      </a:endParaRPr>
                    </a:p>
                  </a:txBody>
                  <a:tcPr/>
                </a:tc>
                <a:tc>
                  <a:txBody>
                    <a:bodyPr/>
                    <a:lstStyle/>
                    <a:p>
                      <a:pPr algn="ct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r h="370840">
                <a:tc>
                  <a:txBody>
                    <a:bodyPr/>
                    <a:lstStyle/>
                    <a:p>
                      <a:pPr algn="ctr"/>
                      <a:r>
                        <a:rPr lang="zh-CN" altLang="en-US" sz="2400" dirty="0">
                          <a:latin typeface="Microsoft YaHei" charset="-122"/>
                          <a:ea typeface="Microsoft YaHei" charset="-122"/>
                          <a:cs typeface="Microsoft YaHei" charset="-122"/>
                        </a:rPr>
                        <a:t>相乘</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2"/>
                  </a:ext>
                </a:extLst>
              </a:tr>
            </a:tbl>
          </a:graphicData>
        </a:graphic>
      </p:graphicFrame>
      <p:sp>
        <p:nvSpPr>
          <p:cNvPr id="11" name="TextBox 4"/>
          <p:cNvSpPr txBox="1"/>
          <p:nvPr/>
        </p:nvSpPr>
        <p:spPr>
          <a:xfrm>
            <a:off x="237875" y="5008309"/>
            <a:ext cx="1188258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整理得多项式为：</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5</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3</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2</a:t>
            </a:r>
            <a:r>
              <a:rPr lang="en-US" altLang="zh-CN" sz="2400" dirty="0">
                <a:latin typeface="微软雅黑" panose="020B0503020204020204" charset="-122"/>
                <a:ea typeface="微软雅黑" panose="020B0503020204020204" charset="-122"/>
                <a:cs typeface="微软雅黑" panose="020B0503020204020204" charset="-122"/>
              </a:rPr>
              <a:t>+0x</a:t>
            </a:r>
            <a:r>
              <a:rPr lang="en-US" altLang="zh-CN" sz="2400" baseline="30000" dirty="0">
                <a:latin typeface="微软雅黑" charset="0"/>
                <a:ea typeface="微软雅黑" panose="020B0503020204020204" charset="-122"/>
                <a:cs typeface="微软雅黑" panose="020B0503020204020204" charset="-122"/>
              </a:rPr>
              <a:t>1</a:t>
            </a:r>
            <a:r>
              <a:rPr lang="en-US" altLang="zh-CN" sz="2400" dirty="0">
                <a:latin typeface="微软雅黑" panose="020B0503020204020204" charset="-122"/>
                <a:ea typeface="微软雅黑" panose="020B0503020204020204" charset="-122"/>
                <a:cs typeface="微软雅黑" panose="020B0503020204020204" charset="-122"/>
              </a:rPr>
              <a:t>+1x</a:t>
            </a:r>
            <a:r>
              <a:rPr lang="en-US" altLang="zh-CN" sz="2400" baseline="30000" dirty="0">
                <a:latin typeface="微软雅黑" charset="0"/>
                <a:ea typeface="微软雅黑" panose="020B0503020204020204" charset="-122"/>
                <a:cs typeface="微软雅黑" panose="020B0503020204020204" charset="-122"/>
              </a:rPr>
              <a:t>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化简后为：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x</a:t>
            </a:r>
            <a:r>
              <a:rPr lang="en-US" altLang="zh-CN" sz="2400" baseline="30000" dirty="0">
                <a:solidFill>
                  <a:srgbClr val="FF0000"/>
                </a:solidFill>
                <a:latin typeface="微软雅黑" charset="0"/>
                <a:ea typeface="微软雅黑" panose="020B0503020204020204" charset="-122"/>
                <a:cs typeface="微软雅黑" panose="020B0503020204020204" charset="-122"/>
                <a:sym typeface="+mn-ea"/>
              </a:rPr>
              <a:t>5</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x</a:t>
            </a:r>
            <a:r>
              <a:rPr lang="en-US" altLang="zh-CN" sz="2400" baseline="30000" dirty="0">
                <a:solidFill>
                  <a:srgbClr val="FF0000"/>
                </a:solidFill>
                <a:latin typeface="微软雅黑" charset="0"/>
                <a:ea typeface="微软雅黑" panose="020B0503020204020204" charset="-122"/>
                <a:cs typeface="微软雅黑" panose="020B0503020204020204" charset="-122"/>
                <a:sym typeface="+mn-ea"/>
              </a:rPr>
              <a:t>2</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1</a:t>
            </a:r>
          </a:p>
          <a:p>
            <a:pPr algn="l">
              <a:lnSpc>
                <a:spcPct val="150000"/>
              </a:lnSpc>
            </a:pP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12" name="矩形 11"/>
          <p:cNvSpPr/>
          <p:nvPr/>
        </p:nvSpPr>
        <p:spPr>
          <a:xfrm>
            <a:off x="0" y="3185141"/>
            <a:ext cx="12192000" cy="249435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箭头连接符 12"/>
          <p:cNvCxnSpPr/>
          <p:nvPr/>
        </p:nvCxnSpPr>
        <p:spPr>
          <a:xfrm>
            <a:off x="2181726" y="3185141"/>
            <a:ext cx="176463" cy="24943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3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sym typeface="+mn-ea"/>
              </a:rPr>
              <a:t>路由选择算法的分类</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链路状态路由选择算法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solidFill>
                  <a:srgbClr val="FF0000"/>
                </a:solidFill>
                <a:latin typeface="Microsoft YaHei" charset="-122"/>
                <a:ea typeface="Microsoft YaHei" charset="-122"/>
                <a:cs typeface="Microsoft YaHei" charset="-122"/>
                <a:sym typeface="+mn-ea"/>
              </a:rPr>
              <a:t>距离向量路由选择算法</a:t>
            </a:r>
            <a:endParaRPr lang="en-US" altLang="zh-CN" sz="2400" dirty="0">
              <a:solidFill>
                <a:srgbClr val="FF0000"/>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层次化路由选择</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路由选择协议</a:t>
            </a:r>
            <a:endParaRPr lang="en-US" altLang="zh-CN"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47800362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1882580"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三、循环冗余码（</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码）</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选择、综合</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   编码过程：</a:t>
            </a:r>
            <a:endParaRPr lang="en-US" altLang="zh-CN" sz="2400" b="1"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、在帧的低位端加上</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位，使该帧扩展为</a:t>
            </a:r>
            <a:r>
              <a:rPr lang="en-US" altLang="zh-CN" sz="2400" dirty="0" err="1">
                <a:latin typeface="微软雅黑" panose="020B0503020204020204" charset="-122"/>
                <a:ea typeface="微软雅黑" panose="020B0503020204020204" charset="-122"/>
                <a:cs typeface="微软雅黑" panose="020B0503020204020204" charset="-122"/>
              </a:rPr>
              <a:t>m+r</a:t>
            </a:r>
            <a:r>
              <a:rPr lang="zh-CN" altLang="en-US" sz="2400" dirty="0">
                <a:latin typeface="微软雅黑" panose="020B0503020204020204" charset="-122"/>
                <a:ea typeface="微软雅黑" panose="020B0503020204020204" charset="-122"/>
                <a:cs typeface="微软雅黑" panose="020B0503020204020204" charset="-122"/>
              </a:rPr>
              <a:t>位（相当于左移</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位），对应的多项式为</a:t>
            </a:r>
            <a:r>
              <a:rPr lang="en-US" altLang="zh-CN" sz="2400" dirty="0" err="1">
                <a:latin typeface="微软雅黑" panose="020B0503020204020204" charset="-122"/>
                <a:ea typeface="微软雅黑" panose="020B0503020204020204" charset="-122"/>
                <a:cs typeface="微软雅黑" panose="020B0503020204020204" charset="-122"/>
              </a:rPr>
              <a:t>x</a:t>
            </a:r>
            <a:r>
              <a:rPr lang="en-US" altLang="zh-CN" sz="2400" baseline="30000" dirty="0" err="1">
                <a:latin typeface="微软雅黑" panose="020B0503020204020204" charset="-122"/>
                <a:ea typeface="微软雅黑" panose="020B0503020204020204" charset="-122"/>
                <a:cs typeface="微软雅黑" panose="020B0503020204020204" charset="-122"/>
              </a:rPr>
              <a:t>r</a:t>
            </a:r>
            <a:r>
              <a:rPr lang="en-US" altLang="zh-CN" sz="2400" dirty="0" err="1">
                <a:latin typeface="微软雅黑" panose="020B0503020204020204" charset="-122"/>
                <a:ea typeface="微软雅黑" panose="020B0503020204020204" charset="-122"/>
                <a:cs typeface="微软雅黑" panose="020B0503020204020204" charset="-122"/>
              </a:rPr>
              <a:t>M</a:t>
            </a:r>
            <a:r>
              <a:rPr lang="en-US" altLang="zh-CN" sz="2400" dirty="0">
                <a:latin typeface="微软雅黑" panose="020B0503020204020204" charset="-122"/>
                <a:ea typeface="微软雅黑" panose="020B0503020204020204" charset="-122"/>
                <a:cs typeface="微软雅黑" panose="020B0503020204020204" charset="-122"/>
              </a:rPr>
              <a:t>(x)</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、用</a:t>
            </a:r>
            <a:r>
              <a:rPr lang="en-US" altLang="zh-CN" sz="2400" dirty="0">
                <a:latin typeface="微软雅黑" panose="020B0503020204020204" charset="-122"/>
                <a:ea typeface="微软雅黑" panose="020B0503020204020204" charset="-122"/>
                <a:cs typeface="微软雅黑" panose="020B0503020204020204" charset="-122"/>
              </a:rPr>
              <a:t>G(x)</a:t>
            </a:r>
            <a:r>
              <a:rPr lang="zh-CN" altLang="en-US" sz="2400" dirty="0">
                <a:latin typeface="微软雅黑" panose="020B0503020204020204" charset="-122"/>
                <a:ea typeface="微软雅黑" panose="020B0503020204020204" charset="-122"/>
                <a:cs typeface="微软雅黑" panose="020B0503020204020204" charset="-122"/>
              </a:rPr>
              <a:t>系数对应的位串，去除（模</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除法）</a:t>
            </a:r>
            <a:r>
              <a:rPr lang="en-US" altLang="zh-CN" sz="2400" dirty="0" err="1">
                <a:latin typeface="微软雅黑" panose="020B0503020204020204" charset="-122"/>
                <a:ea typeface="微软雅黑" panose="020B0503020204020204" charset="-122"/>
                <a:cs typeface="微软雅黑" panose="020B0503020204020204" charset="-122"/>
              </a:rPr>
              <a:t>x</a:t>
            </a:r>
            <a:r>
              <a:rPr lang="en-US" altLang="zh-CN" sz="2400" baseline="30000" dirty="0" err="1">
                <a:latin typeface="微软雅黑" panose="020B0503020204020204" charset="-122"/>
                <a:ea typeface="微软雅黑" panose="020B0503020204020204" charset="-122"/>
                <a:cs typeface="微软雅黑" panose="020B0503020204020204" charset="-122"/>
              </a:rPr>
              <a:t>r</a:t>
            </a:r>
            <a:r>
              <a:rPr lang="en-US" altLang="zh-CN" sz="2400" dirty="0" err="1">
                <a:latin typeface="微软雅黑" panose="020B0503020204020204" charset="-122"/>
                <a:ea typeface="微软雅黑" panose="020B0503020204020204" charset="-122"/>
                <a:cs typeface="微软雅黑" panose="020B0503020204020204" charset="-122"/>
              </a:rPr>
              <a:t>M</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系数对应的位串，求得</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位余数</a:t>
            </a:r>
            <a:r>
              <a:rPr lang="en-US" altLang="zh-CN" sz="2400" dirty="0">
                <a:latin typeface="微软雅黑" panose="020B0503020204020204" charset="-122"/>
                <a:ea typeface="微软雅黑" panose="020B0503020204020204" charset="-122"/>
                <a:cs typeface="微软雅黑" panose="020B0503020204020204" charset="-122"/>
              </a:rPr>
              <a:t>R</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、用</a:t>
            </a:r>
            <a:r>
              <a:rPr lang="en-US" altLang="zh-CN" sz="2400" dirty="0" err="1">
                <a:latin typeface="微软雅黑" panose="020B0503020204020204" charset="-122"/>
                <a:ea typeface="微软雅黑" panose="020B0503020204020204" charset="-122"/>
                <a:cs typeface="微软雅黑" panose="020B0503020204020204" charset="-122"/>
              </a:rPr>
              <a:t>x</a:t>
            </a:r>
            <a:r>
              <a:rPr lang="en-US" altLang="zh-CN" sz="2400" baseline="30000" dirty="0" err="1">
                <a:latin typeface="微软雅黑" panose="020B0503020204020204" charset="-122"/>
                <a:ea typeface="微软雅黑" panose="020B0503020204020204" charset="-122"/>
                <a:cs typeface="微软雅黑" panose="020B0503020204020204" charset="-122"/>
              </a:rPr>
              <a:t>r</a:t>
            </a:r>
            <a:r>
              <a:rPr lang="en-US" altLang="zh-CN" sz="2400" dirty="0" err="1">
                <a:latin typeface="微软雅黑" panose="020B0503020204020204" charset="-122"/>
                <a:ea typeface="微软雅黑" panose="020B0503020204020204" charset="-122"/>
                <a:cs typeface="微软雅黑" panose="020B0503020204020204" charset="-122"/>
              </a:rPr>
              <a:t>M</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系数对应的位串，减（模</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减法）去余数</a:t>
            </a:r>
            <a:r>
              <a:rPr lang="en-US" altLang="zh-CN" sz="2400" dirty="0">
                <a:latin typeface="微软雅黑" panose="020B0503020204020204" charset="-122"/>
                <a:ea typeface="微软雅黑" panose="020B0503020204020204" charset="-122"/>
                <a:cs typeface="微软雅黑" panose="020B0503020204020204" charset="-122"/>
              </a:rPr>
              <a:t>R</a:t>
            </a:r>
            <a:r>
              <a:rPr lang="zh-CN" altLang="en-US" sz="2400" dirty="0">
                <a:latin typeface="微软雅黑" panose="020B0503020204020204" charset="-122"/>
                <a:ea typeface="微软雅黑" panose="020B0503020204020204" charset="-122"/>
                <a:cs typeface="微软雅黑" panose="020B0503020204020204" charset="-122"/>
              </a:rPr>
              <a:t>，结果就是完成</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编码的帧</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文本框 2"/>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7" name="文本框 6"/>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8" name="文本框 7"/>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9" name="左大括号 8"/>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3846159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60610301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498857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216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7230499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0</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0</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6680395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bg1"/>
                          </a:solidFill>
                          <a:latin typeface="Microsoft YaHei" charset="-122"/>
                          <a:ea typeface="Microsoft YaHei" charset="-122"/>
                          <a:cs typeface="Microsoft YaHei" charset="-122"/>
                        </a:rPr>
                        <a:t>1</a:t>
                      </a:r>
                      <a:r>
                        <a:rPr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0</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0</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892430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4801314" cy="581057"/>
          </a:xfrm>
          <a:prstGeom prst="rect">
            <a:avLst/>
          </a:prstGeom>
        </p:spPr>
        <p:txBody>
          <a:bodyPr wrap="none">
            <a:spAutoFit/>
          </a:bodyPr>
          <a:lstStyle/>
          <a:p>
            <a:pPr>
              <a:lnSpc>
                <a:spcPct val="150000"/>
              </a:lnSpc>
            </a:pPr>
            <a:r>
              <a:rPr lang="zh-CN" altLang="en-US" sz="2400" b="1">
                <a:latin typeface="微软雅黑" panose="020B0503020204020204" charset="-122"/>
                <a:ea typeface="微软雅黑" panose="020B0503020204020204" charset="-122"/>
                <a:cs typeface="微软雅黑" panose="020B0503020204020204" charset="-122"/>
              </a:rPr>
              <a:t>第一步：写出多项式对应的位串。</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6567152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5747086" cy="646331"/>
          </a:xfrm>
          <a:prstGeom prst="rect">
            <a:avLst/>
          </a:prstGeom>
        </p:spPr>
        <p:txBody>
          <a:bodyPr wrap="none">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第一步：写出多项式对应的位串：</a:t>
            </a:r>
            <a:r>
              <a:rPr lang="en-US" altLang="zh-CN" sz="2400" b="1" dirty="0">
                <a:latin typeface="微软雅黑" panose="020B0503020204020204" charset="-122"/>
                <a:ea typeface="微软雅黑" panose="020B0503020204020204" charset="-122"/>
                <a:cs typeface="微软雅黑" panose="020B0503020204020204" charset="-122"/>
              </a:rPr>
              <a:t>10011</a:t>
            </a:r>
            <a:endParaRPr lang="zh-CN" altLang="en-US" sz="2400" b="1" dirty="0">
              <a:latin typeface="微软雅黑" panose="020B0503020204020204" charset="-122"/>
              <a:ea typeface="微软雅黑" panose="020B0503020204020204" charset="-122"/>
              <a:cs typeface="微软雅黑" panose="020B0503020204020204" charset="-122"/>
            </a:endParaRPr>
          </a:p>
        </p:txBody>
      </p:sp>
      <p:graphicFrame>
        <p:nvGraphicFramePr>
          <p:cNvPr id="11" name="表格 10"/>
          <p:cNvGraphicFramePr>
            <a:graphicFrameLocks noGrp="1"/>
          </p:cNvGraphicFramePr>
          <p:nvPr/>
        </p:nvGraphicFramePr>
        <p:xfrm>
          <a:off x="1567464" y="3072225"/>
          <a:ext cx="6861950" cy="1150874"/>
        </p:xfrm>
        <a:graphic>
          <a:graphicData uri="http://schemas.openxmlformats.org/drawingml/2006/table">
            <a:tbl>
              <a:tblPr firstRow="1" bandRow="1">
                <a:tableStyleId>{5940675A-B579-460E-94D1-54222C63F5DA}</a:tableStyleId>
              </a:tblPr>
              <a:tblGrid>
                <a:gridCol w="1372390">
                  <a:extLst>
                    <a:ext uri="{9D8B030D-6E8A-4147-A177-3AD203B41FA5}">
                      <a16:colId xmlns:a16="http://schemas.microsoft.com/office/drawing/2014/main" val="20000"/>
                    </a:ext>
                  </a:extLst>
                </a:gridCol>
                <a:gridCol w="1372390">
                  <a:extLst>
                    <a:ext uri="{9D8B030D-6E8A-4147-A177-3AD203B41FA5}">
                      <a16:colId xmlns:a16="http://schemas.microsoft.com/office/drawing/2014/main" val="20001"/>
                    </a:ext>
                  </a:extLst>
                </a:gridCol>
                <a:gridCol w="1372390">
                  <a:extLst>
                    <a:ext uri="{9D8B030D-6E8A-4147-A177-3AD203B41FA5}">
                      <a16:colId xmlns:a16="http://schemas.microsoft.com/office/drawing/2014/main" val="20002"/>
                    </a:ext>
                  </a:extLst>
                </a:gridCol>
                <a:gridCol w="1372390">
                  <a:extLst>
                    <a:ext uri="{9D8B030D-6E8A-4147-A177-3AD203B41FA5}">
                      <a16:colId xmlns:a16="http://schemas.microsoft.com/office/drawing/2014/main" val="20003"/>
                    </a:ext>
                  </a:extLst>
                </a:gridCol>
                <a:gridCol w="1372390">
                  <a:extLst>
                    <a:ext uri="{9D8B030D-6E8A-4147-A177-3AD203B41FA5}">
                      <a16:colId xmlns:a16="http://schemas.microsoft.com/office/drawing/2014/main" val="20004"/>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a:t>
                      </a:r>
                      <a:endParaRPr lang="zh-CN" altLang="en-US" sz="2400" baseline="30000" dirty="0">
                        <a:latin typeface="Microsoft YaHei" charset="-122"/>
                        <a:ea typeface="Microsoft YaHei" charset="-122"/>
                        <a:cs typeface="Microsoft YaHei"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0</a:t>
                      </a:r>
                      <a:endParaRPr lang="zh-CN" altLang="en-US" sz="2400" baseline="300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  </a:t>
                      </a:r>
                    </a:p>
                  </a:txBody>
                  <a:tcPr/>
                </a:tc>
                <a:tc>
                  <a:txBody>
                    <a:bodyPr/>
                    <a:lstStyle/>
                    <a:p>
                      <a:pPr algn="ct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endParaRPr lang="zh-CN" altLang="en-US" sz="2400" dirty="0">
                        <a:latin typeface="Microsoft YaHei" charset="-122"/>
                        <a:ea typeface="Microsoft YaHei" charset="-122"/>
                        <a:cs typeface="Microsoft YaHei"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0169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11690075" cy="1200329"/>
          </a:xfrm>
          <a:prstGeom prst="rect">
            <a:avLst/>
          </a:prstGeom>
        </p:spPr>
        <p:txBody>
          <a:bodyPr wrap="square">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第一步：写出多项式对应的位串：</a:t>
            </a:r>
            <a:r>
              <a:rPr lang="en-US" altLang="zh-CN" sz="2400" b="1" dirty="0">
                <a:latin typeface="微软雅黑" panose="020B0503020204020204" charset="-122"/>
                <a:ea typeface="微软雅黑" panose="020B0503020204020204" charset="-122"/>
                <a:cs typeface="微软雅黑" panose="020B0503020204020204" charset="-122"/>
              </a:rPr>
              <a:t>10011</a:t>
            </a: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第二步：在待编码位串后面添加</a:t>
            </a:r>
            <a:r>
              <a:rPr lang="en-US" altLang="zh-CN" sz="2400" b="1" dirty="0">
                <a:latin typeface="微软雅黑" panose="020B0503020204020204" charset="-122"/>
                <a:ea typeface="微软雅黑" panose="020B0503020204020204" charset="-122"/>
                <a:cs typeface="微软雅黑" panose="020B0503020204020204" charset="-122"/>
              </a:rPr>
              <a:t>0</a:t>
            </a:r>
            <a:r>
              <a:rPr lang="zh-CN" altLang="en-US" sz="2400" b="1" dirty="0">
                <a:latin typeface="微软雅黑" panose="020B0503020204020204" charset="-122"/>
                <a:ea typeface="微软雅黑" panose="020B0503020204020204" charset="-122"/>
                <a:cs typeface="微软雅黑" panose="020B0503020204020204" charset="-122"/>
              </a:rPr>
              <a:t>。</a:t>
            </a:r>
            <a:endParaRPr lang="en-US" altLang="zh-CN" sz="2400" b="1" dirty="0">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237875" y="3409364"/>
            <a:ext cx="10349915" cy="2862322"/>
          </a:xfrm>
          <a:prstGeom prst="rect">
            <a:avLst/>
          </a:prstGeom>
        </p:spPr>
        <p:txBody>
          <a:bodyPr wrap="square">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添加</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的个数如何确定：</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看多项式对应的位串有几位，这个数值减</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就是需要添加</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的个数。</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多项式对应的位串有几位：</a:t>
            </a: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位</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则在待编码位串后面添加</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的个数：</a:t>
            </a:r>
            <a:r>
              <a:rPr lang="en-US" altLang="zh-CN" sz="2400" dirty="0">
                <a:latin typeface="微软雅黑" panose="020B0503020204020204" charset="-122"/>
                <a:ea typeface="微软雅黑" panose="020B0503020204020204" charset="-122"/>
                <a:cs typeface="微软雅黑" panose="020B0503020204020204" charset="-122"/>
              </a:rPr>
              <a:t>5-1=4</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待编码位串</a:t>
            </a:r>
            <a:r>
              <a:rPr lang="en-US" altLang="zh-CN" sz="2400" dirty="0">
                <a:latin typeface="微软雅黑" panose="020B0503020204020204" charset="-122"/>
                <a:ea typeface="微软雅黑" panose="020B0503020204020204" charset="-122"/>
                <a:cs typeface="微软雅黑" panose="020B0503020204020204" charset="-122"/>
              </a:rPr>
              <a:t> 10111001——10111001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0000</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  新</a:t>
            </a:r>
            <a:r>
              <a:rPr lang="zh-CN" altLang="en-US" sz="2400" dirty="0">
                <a:latin typeface="微软雅黑" panose="020B0503020204020204" charset="-122"/>
                <a:ea typeface="微软雅黑" panose="020B0503020204020204" charset="-122"/>
                <a:cs typeface="微软雅黑" panose="020B0503020204020204" charset="-122"/>
              </a:rPr>
              <a:t>待编码位串</a:t>
            </a:r>
            <a:r>
              <a:rPr lang="en-US" altLang="zh-CN" sz="2400" dirty="0">
                <a:latin typeface="微软雅黑" panose="020B0503020204020204" charset="-122"/>
                <a:ea typeface="微软雅黑" panose="020B0503020204020204" charset="-122"/>
                <a:cs typeface="微软雅黑" panose="020B0503020204020204" charset="-122"/>
              </a:rPr>
              <a:t> </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85396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638087"/>
            <a:ext cx="1000219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一、距离向量路由选择算法：基础是</a:t>
            </a:r>
            <a:r>
              <a:rPr lang="en-US" altLang="zh-CN" sz="2400" dirty="0">
                <a:latin typeface="微软雅黑" panose="020B0503020204020204" charset="-122"/>
                <a:ea typeface="微软雅黑" panose="020B0503020204020204" charset="-122"/>
                <a:cs typeface="微软雅黑" panose="020B0503020204020204" charset="-122"/>
              </a:rPr>
              <a:t>Bellman-Ford</a:t>
            </a:r>
            <a:r>
              <a:rPr lang="zh-CN" altLang="en-US" sz="2400" dirty="0">
                <a:latin typeface="微软雅黑" panose="020B0503020204020204" charset="-122"/>
                <a:ea typeface="微软雅黑" panose="020B0503020204020204" charset="-122"/>
                <a:cs typeface="微软雅黑" panose="020B0503020204020204" charset="-122"/>
              </a:rPr>
              <a:t>方程（简称</a:t>
            </a:r>
            <a:r>
              <a:rPr lang="en-US" altLang="zh-CN" sz="2400" dirty="0">
                <a:latin typeface="微软雅黑" panose="020B0503020204020204" charset="-122"/>
                <a:ea typeface="微软雅黑" panose="020B0503020204020204" charset="-122"/>
                <a:cs typeface="微软雅黑" panose="020B0503020204020204" charset="-122"/>
              </a:rPr>
              <a:t>B-F</a:t>
            </a:r>
            <a:r>
              <a:rPr lang="zh-CN" altLang="en-US" sz="2400" dirty="0">
                <a:latin typeface="微软雅黑" panose="020B0503020204020204" charset="-122"/>
                <a:ea typeface="微软雅黑" panose="020B0503020204020204" charset="-122"/>
                <a:cs typeface="微软雅黑" panose="020B0503020204020204" charset="-122"/>
              </a:rPr>
              <a:t>方程）。</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令</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(y)</a:t>
            </a:r>
            <a:r>
              <a:rPr lang="zh-CN" altLang="en-US" sz="2400" dirty="0">
                <a:latin typeface="微软雅黑" panose="020B0503020204020204" charset="-122"/>
                <a:ea typeface="微软雅黑" panose="020B0503020204020204" charset="-122"/>
                <a:cs typeface="微软雅黑" panose="020B0503020204020204" charset="-122"/>
              </a:rPr>
              <a:t>表示结点</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到结点</a:t>
            </a:r>
            <a:r>
              <a:rPr lang="en-US" altLang="zh-CN" sz="2400" dirty="0">
                <a:latin typeface="微软雅黑" panose="020B0503020204020204" charset="-122"/>
                <a:ea typeface="微软雅黑" panose="020B0503020204020204" charset="-122"/>
                <a:cs typeface="微软雅黑" panose="020B0503020204020204" charset="-122"/>
              </a:rPr>
              <a:t>y</a:t>
            </a:r>
            <a:r>
              <a:rPr lang="zh-CN" altLang="en-US" sz="2400" dirty="0">
                <a:latin typeface="微软雅黑" panose="020B0503020204020204" charset="-122"/>
                <a:ea typeface="微软雅黑" panose="020B0503020204020204" charset="-122"/>
                <a:cs typeface="微软雅黑" panose="020B0503020204020204" charset="-122"/>
              </a:rPr>
              <a:t>的路径的最低费用，根据</a:t>
            </a:r>
            <a:r>
              <a:rPr lang="en-US" altLang="zh-CN" sz="2400" dirty="0">
                <a:latin typeface="微软雅黑" panose="020B0503020204020204" charset="-122"/>
                <a:ea typeface="微软雅黑" panose="020B0503020204020204" charset="-122"/>
                <a:cs typeface="微软雅黑" panose="020B0503020204020204" charset="-122"/>
              </a:rPr>
              <a:t>B-F</a:t>
            </a:r>
            <a:r>
              <a:rPr lang="zh-CN" altLang="en-US" sz="2400" dirty="0">
                <a:latin typeface="微软雅黑" panose="020B0503020204020204" charset="-122"/>
                <a:ea typeface="微软雅黑" panose="020B0503020204020204" charset="-122"/>
                <a:cs typeface="微软雅黑" panose="020B0503020204020204" charset="-122"/>
              </a:rPr>
              <a:t>方程，有以下公式：</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3193841" y="4015113"/>
            <a:ext cx="1392446" cy="338554"/>
          </a:xfrm>
          <a:prstGeom prst="rect">
            <a:avLst/>
          </a:prstGeom>
          <a:noFill/>
        </p:spPr>
        <p:txBody>
          <a:bodyPr wrap="square" rtlCol="0">
            <a:spAutoFit/>
          </a:bodyPr>
          <a:lstStyle/>
          <a:p>
            <a:r>
              <a:rPr lang="en-US" altLang="zh-CN" sz="1600" dirty="0">
                <a:latin typeface="微软雅黑" panose="020B0503020204020204" charset="-122"/>
                <a:ea typeface="微软雅黑" panose="020B0503020204020204" charset="-122"/>
                <a:cs typeface="微软雅黑" panose="020B0503020204020204" charset="-122"/>
              </a:rPr>
              <a:t>v</a:t>
            </a:r>
            <a:r>
              <a:rPr lang="zh-CN" altLang="en-US" sz="1600" dirty="0">
                <a:latin typeface="微软雅黑" panose="020B0503020204020204" charset="-122"/>
                <a:ea typeface="微软雅黑" panose="020B0503020204020204" charset="-122"/>
                <a:cs typeface="微软雅黑" panose="020B0503020204020204" charset="-122"/>
              </a:rPr>
              <a:t>∈</a:t>
            </a:r>
            <a:r>
              <a:rPr lang="en-US" altLang="zh-CN" sz="1600" dirty="0">
                <a:latin typeface="微软雅黑" panose="020B0503020204020204" charset="-122"/>
                <a:ea typeface="微软雅黑" panose="020B0503020204020204" charset="-122"/>
                <a:cs typeface="微软雅黑" panose="020B0503020204020204" charset="-122"/>
              </a:rPr>
              <a:t> {x</a:t>
            </a:r>
            <a:r>
              <a:rPr lang="zh-CN" altLang="en-US" sz="1600" dirty="0">
                <a:latin typeface="微软雅黑" panose="020B0503020204020204" charset="-122"/>
                <a:ea typeface="微软雅黑" panose="020B0503020204020204" charset="-122"/>
                <a:cs typeface="微软雅黑" panose="020B0503020204020204" charset="-122"/>
              </a:rPr>
              <a:t>的邻居</a:t>
            </a:r>
            <a:r>
              <a:rPr lang="en-US" altLang="zh-CN" sz="1600" dirty="0">
                <a:latin typeface="微软雅黑" panose="020B0503020204020204" charset="-122"/>
                <a:ea typeface="微软雅黑" panose="020B0503020204020204" charset="-122"/>
                <a:cs typeface="微软雅黑" panose="020B0503020204020204" charset="-122"/>
              </a:rPr>
              <a:t>}</a:t>
            </a:r>
            <a:endParaRPr lang="zh-CN" altLang="en-US" sz="1600" dirty="0">
              <a:latin typeface="微软雅黑" panose="020B0503020204020204" charset="-122"/>
              <a:ea typeface="微软雅黑" panose="020B0503020204020204" charset="-122"/>
              <a:cs typeface="微软雅黑" panose="020B0503020204020204" charset="-122"/>
            </a:endParaRP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1701" y="5756404"/>
            <a:ext cx="756608" cy="756608"/>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9181" y="4445385"/>
            <a:ext cx="756608" cy="756608"/>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0663" y="4445385"/>
            <a:ext cx="756608" cy="756608"/>
          </a:xfrm>
          <a:prstGeom prst="rect">
            <a:avLst/>
          </a:prstGeom>
        </p:spPr>
      </p:pic>
      <p:cxnSp>
        <p:nvCxnSpPr>
          <p:cNvPr id="26" name="直线连接符 25"/>
          <p:cNvCxnSpPr/>
          <p:nvPr/>
        </p:nvCxnSpPr>
        <p:spPr>
          <a:xfrm>
            <a:off x="9747271" y="4823689"/>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9368967" y="5201993"/>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a:endCxn id="23" idx="3"/>
          </p:cNvCxnSpPr>
          <p:nvPr/>
        </p:nvCxnSpPr>
        <p:spPr>
          <a:xfrm flipH="1">
            <a:off x="10768309" y="5201993"/>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9651539" y="6356052"/>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8569447" y="479264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1686580" y="4645423"/>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899439" y="5468295"/>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10078222" y="4638824"/>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9446955" y="5380241"/>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2" name="矩形 1"/>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文本框 37"/>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7" name="矩形 6"/>
          <p:cNvSpPr/>
          <p:nvPr/>
        </p:nvSpPr>
        <p:spPr>
          <a:xfrm>
            <a:off x="2108381" y="3368782"/>
            <a:ext cx="4229043" cy="646331"/>
          </a:xfrm>
          <a:prstGeom prst="rect">
            <a:avLst/>
          </a:prstGeom>
        </p:spPr>
        <p:txBody>
          <a:bodyPr wrap="none" anchor="ctr">
            <a:spAutoFit/>
          </a:bodyPr>
          <a:lstStyle/>
          <a:p>
            <a:pPr algn="ct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(y)  =   min   {c(</a:t>
            </a:r>
            <a:r>
              <a:rPr lang="en-US" altLang="zh-CN" sz="2400" dirty="0" err="1">
                <a:latin typeface="微软雅黑" panose="020B0503020204020204" charset="-122"/>
                <a:ea typeface="微软雅黑" panose="020B0503020204020204" charset="-122"/>
                <a:cs typeface="微软雅黑" panose="020B0503020204020204" charset="-122"/>
              </a:rPr>
              <a:t>x,v</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v</a:t>
            </a:r>
            <a:r>
              <a:rPr lang="en-US" altLang="zh-CN" sz="2400" dirty="0">
                <a:latin typeface="微软雅黑" panose="020B0503020204020204" charset="-122"/>
                <a:ea typeface="微软雅黑" panose="020B0503020204020204" charset="-122"/>
                <a:cs typeface="微软雅黑" panose="020B0503020204020204" charset="-122"/>
              </a:rPr>
              <a:t>(y)}</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9022750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11690075" cy="1754326"/>
          </a:xfrm>
          <a:prstGeom prst="rect">
            <a:avLst/>
          </a:prstGeom>
        </p:spPr>
        <p:txBody>
          <a:bodyPr wrap="square">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第一步：写出多项式对应的位串：</a:t>
            </a:r>
            <a:r>
              <a:rPr lang="en-US" altLang="zh-CN" sz="2400" b="1" dirty="0">
                <a:latin typeface="微软雅黑" panose="020B0503020204020204" charset="-122"/>
                <a:ea typeface="微软雅黑" panose="020B0503020204020204" charset="-122"/>
                <a:cs typeface="微软雅黑" panose="020B0503020204020204" charset="-122"/>
              </a:rPr>
              <a:t>10011</a:t>
            </a: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第二步：在待编码位串后面添加</a:t>
            </a:r>
            <a:r>
              <a:rPr lang="en-US" altLang="zh-CN" sz="2400" b="1" dirty="0">
                <a:latin typeface="微软雅黑" panose="020B0503020204020204" charset="-122"/>
                <a:ea typeface="微软雅黑" panose="020B0503020204020204" charset="-122"/>
                <a:cs typeface="微软雅黑" panose="020B0503020204020204" charset="-122"/>
              </a:rPr>
              <a:t>0</a:t>
            </a:r>
            <a:r>
              <a:rPr lang="zh-CN" altLang="en-US" sz="2400" b="1" dirty="0">
                <a:latin typeface="微软雅黑" panose="020B0503020204020204" charset="-122"/>
                <a:ea typeface="微软雅黑" panose="020B0503020204020204" charset="-122"/>
                <a:cs typeface="微软雅黑" panose="020B0503020204020204" charset="-122"/>
              </a:rPr>
              <a:t>。</a:t>
            </a:r>
            <a:endParaRPr lang="en-US" altLang="zh-CN" sz="2400" b="1"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第三步：</a:t>
            </a:r>
            <a:r>
              <a:rPr lang="zh-CN" altLang="de-DE" sz="2400" b="1" dirty="0">
                <a:latin typeface="微软雅黑" panose="020B0503020204020204" charset="-122"/>
                <a:ea typeface="微软雅黑" panose="020B0503020204020204" charset="-122"/>
                <a:cs typeface="微软雅黑" panose="020B0503020204020204" charset="-122"/>
              </a:rPr>
              <a:t>用新的待编码位串除以多项式对应的</a:t>
            </a:r>
            <a:r>
              <a:rPr lang="zh-CN" altLang="en-US" sz="2400" b="1" dirty="0">
                <a:latin typeface="微软雅黑" panose="020B0503020204020204" charset="-122"/>
                <a:ea typeface="微软雅黑" panose="020B0503020204020204" charset="-122"/>
                <a:cs typeface="微软雅黑" panose="020B0503020204020204" charset="-122"/>
              </a:rPr>
              <a:t>位</a:t>
            </a:r>
            <a:r>
              <a:rPr lang="zh-CN" altLang="de-DE" sz="2400" b="1" dirty="0">
                <a:latin typeface="微软雅黑" panose="020B0503020204020204" charset="-122"/>
                <a:ea typeface="微软雅黑" panose="020B0503020204020204" charset="-122"/>
                <a:cs typeface="微软雅黑" panose="020B0503020204020204" charset="-122"/>
              </a:rPr>
              <a:t>串。</a:t>
            </a:r>
          </a:p>
        </p:txBody>
      </p:sp>
      <p:sp>
        <p:nvSpPr>
          <p:cNvPr id="4" name="矩形 3"/>
          <p:cNvSpPr/>
          <p:nvPr/>
        </p:nvSpPr>
        <p:spPr>
          <a:xfrm>
            <a:off x="237874" y="4075768"/>
            <a:ext cx="9066547" cy="1200329"/>
          </a:xfrm>
          <a:prstGeom prst="rect">
            <a:avLst/>
          </a:prstGeom>
        </p:spPr>
        <p:txBody>
          <a:bodyPr wrap="square">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新待编码位串：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0000</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多项式对应的位串：</a:t>
            </a:r>
            <a:r>
              <a:rPr lang="en-US" altLang="zh-CN" sz="2400" dirty="0">
                <a:latin typeface="微软雅黑" panose="020B0503020204020204" charset="-122"/>
                <a:ea typeface="微软雅黑" panose="020B0503020204020204" charset="-122"/>
                <a:cs typeface="微软雅黑" panose="020B0503020204020204" charset="-122"/>
              </a:rPr>
              <a:t>10011</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5168420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3963286" y="2369503"/>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8" name="矩形 7"/>
          <p:cNvSpPr/>
          <p:nvPr/>
        </p:nvSpPr>
        <p:spPr>
          <a:xfrm>
            <a:off x="8070065"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244482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3963285" y="2786598"/>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a:off x="7988969" y="2470484"/>
            <a:ext cx="1042737" cy="300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10" name="矩形 9"/>
          <p:cNvSpPr/>
          <p:nvPr/>
        </p:nvSpPr>
        <p:spPr>
          <a:xfrm>
            <a:off x="8109287" y="1244828"/>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961866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3963285" y="2786598"/>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8422989"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8422988" y="2470654"/>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8501337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3963285" y="3123264"/>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8775913"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922254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3963285" y="3569832"/>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8758990" y="3269760"/>
            <a:ext cx="1042737" cy="300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10" name="矩形 9"/>
          <p:cNvSpPr/>
          <p:nvPr/>
        </p:nvSpPr>
        <p:spPr>
          <a:xfrm>
            <a:off x="8775913"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197430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9481762"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963285" y="3569832"/>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9481762" y="3221804"/>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662061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9914896" y="1208056"/>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963285" y="4394840"/>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9834686" y="3221804"/>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9886190" y="4052900"/>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29750842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10251780" y="1208069"/>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963285" y="4394840"/>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1601930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9" name="矩形 8"/>
          <p:cNvSpPr/>
          <p:nvPr/>
        </p:nvSpPr>
        <p:spPr>
          <a:xfrm>
            <a:off x="10251780" y="1208069"/>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963285" y="5245336"/>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10251780" y="4881279"/>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86804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79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1870509" y="1402281"/>
            <a:ext cx="5083810" cy="4191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13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130" b="0" i="0" u="none" strike="noStrike" kern="1200" cap="none" spc="0" normalizeH="0" baseline="0" noProof="0" dirty="0">
                <a:ln>
                  <a:noFill/>
                </a:ln>
                <a:solidFill>
                  <a:srgbClr val="000000"/>
                </a:solidFill>
                <a:effectLst/>
                <a:uLnTx/>
                <a:uFillTx/>
                <a:latin typeface="Arial"/>
                <a:ea typeface="微软雅黑"/>
                <a:cs typeface="+mn-cs"/>
              </a:rPr>
              <a:t>计算机网络原理</a:t>
            </a:r>
          </a:p>
        </p:txBody>
      </p:sp>
      <p:graphicFrame>
        <p:nvGraphicFramePr>
          <p:cNvPr id="4" name="表格 3"/>
          <p:cNvGraphicFramePr>
            <a:graphicFrameLocks noGrp="1"/>
          </p:cNvGraphicFramePr>
          <p:nvPr/>
        </p:nvGraphicFramePr>
        <p:xfrm>
          <a:off x="2790284" y="2347742"/>
          <a:ext cx="6732858" cy="2882180"/>
        </p:xfrm>
        <a:graphic>
          <a:graphicData uri="http://schemas.openxmlformats.org/drawingml/2006/table">
            <a:tbl>
              <a:tblPr firstRow="1" bandRow="1">
                <a:tableStyleId>{5940675A-B579-460E-94D1-54222C63F5DA}</a:tableStyleId>
              </a:tblPr>
              <a:tblGrid>
                <a:gridCol w="1815169">
                  <a:extLst>
                    <a:ext uri="{9D8B030D-6E8A-4147-A177-3AD203B41FA5}">
                      <a16:colId xmlns:a16="http://schemas.microsoft.com/office/drawing/2014/main" val="20000"/>
                    </a:ext>
                  </a:extLst>
                </a:gridCol>
                <a:gridCol w="1806498">
                  <a:extLst>
                    <a:ext uri="{9D8B030D-6E8A-4147-A177-3AD203B41FA5}">
                      <a16:colId xmlns:a16="http://schemas.microsoft.com/office/drawing/2014/main" val="20001"/>
                    </a:ext>
                  </a:extLst>
                </a:gridCol>
                <a:gridCol w="3111191">
                  <a:extLst>
                    <a:ext uri="{9D8B030D-6E8A-4147-A177-3AD203B41FA5}">
                      <a16:colId xmlns:a16="http://schemas.microsoft.com/office/drawing/2014/main" val="20002"/>
                    </a:ext>
                  </a:extLst>
                </a:gridCol>
              </a:tblGrid>
              <a:tr h="576436">
                <a:tc>
                  <a:txBody>
                    <a:bodyPr/>
                    <a:lstStyle/>
                    <a:p>
                      <a:pPr algn="ctr"/>
                      <a:r>
                        <a:rPr lang="zh-CN" altLang="en-US" dirty="0">
                          <a:latin typeface="Microsoft YaHei" charset="-122"/>
                          <a:ea typeface="Microsoft YaHei" charset="-122"/>
                          <a:cs typeface="Microsoft YaHei" charset="-122"/>
                        </a:rPr>
                        <a:t>题型</a:t>
                      </a:r>
                    </a:p>
                  </a:txBody>
                  <a:tcPr anchor="ctr"/>
                </a:tc>
                <a:tc>
                  <a:txBody>
                    <a:bodyPr/>
                    <a:lstStyle/>
                    <a:p>
                      <a:pPr algn="ctr"/>
                      <a:r>
                        <a:rPr lang="zh-CN" altLang="en-US" dirty="0">
                          <a:latin typeface="Microsoft YaHei" charset="-122"/>
                          <a:ea typeface="Microsoft YaHei" charset="-122"/>
                          <a:cs typeface="Microsoft YaHei" charset="-122"/>
                        </a:rPr>
                        <a:t>题目数量</a:t>
                      </a:r>
                    </a:p>
                  </a:txBody>
                  <a:tcPr anchor="ctr"/>
                </a:tc>
                <a:tc>
                  <a:txBody>
                    <a:bodyPr/>
                    <a:lstStyle/>
                    <a:p>
                      <a:pPr algn="ctr"/>
                      <a:r>
                        <a:rPr lang="zh-CN" altLang="en-US" dirty="0">
                          <a:latin typeface="Microsoft YaHei" charset="-122"/>
                          <a:ea typeface="Microsoft YaHei" charset="-122"/>
                          <a:cs typeface="Microsoft YaHei" charset="-122"/>
                        </a:rPr>
                        <a:t>分值</a:t>
                      </a:r>
                    </a:p>
                  </a:txBody>
                  <a:tcPr anchor="ctr"/>
                </a:tc>
                <a:extLst>
                  <a:ext uri="{0D108BD9-81ED-4DB2-BD59-A6C34878D82A}">
                    <a16:rowId xmlns:a16="http://schemas.microsoft.com/office/drawing/2014/main" val="10000"/>
                  </a:ext>
                </a:extLst>
              </a:tr>
              <a:tr h="576436">
                <a:tc>
                  <a:txBody>
                    <a:bodyPr/>
                    <a:lstStyle/>
                    <a:p>
                      <a:pPr algn="ctr"/>
                      <a:r>
                        <a:rPr lang="zh-CN" altLang="en-US" dirty="0">
                          <a:latin typeface="Microsoft YaHei" charset="-122"/>
                          <a:ea typeface="Microsoft YaHei" charset="-122"/>
                          <a:cs typeface="Microsoft YaHei" charset="-122"/>
                        </a:rPr>
                        <a:t>单选题</a:t>
                      </a:r>
                    </a:p>
                  </a:txBody>
                  <a:tcPr anchor="ctr"/>
                </a:tc>
                <a:tc>
                  <a:txBody>
                    <a:bodyPr/>
                    <a:lstStyle/>
                    <a:p>
                      <a:pPr algn="ctr"/>
                      <a:r>
                        <a:rPr lang="en-US" altLang="zh-CN" dirty="0">
                          <a:latin typeface="Microsoft YaHei" charset="-122"/>
                          <a:ea typeface="Microsoft YaHei" charset="-122"/>
                          <a:cs typeface="Microsoft YaHei" charset="-122"/>
                        </a:rPr>
                        <a:t>25</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25</a:t>
                      </a:r>
                      <a:r>
                        <a:rPr lang="zh-CN" altLang="en-US" dirty="0">
                          <a:latin typeface="Microsoft YaHei" charset="-122"/>
                          <a:ea typeface="Microsoft YaHei" charset="-122"/>
                          <a:cs typeface="Microsoft YaHei" charset="-122"/>
                        </a:rPr>
                        <a:t>分</a:t>
                      </a:r>
                    </a:p>
                  </a:txBody>
                  <a:tcPr anchor="ctr"/>
                </a:tc>
                <a:extLst>
                  <a:ext uri="{0D108BD9-81ED-4DB2-BD59-A6C34878D82A}">
                    <a16:rowId xmlns:a16="http://schemas.microsoft.com/office/drawing/2014/main" val="10001"/>
                  </a:ext>
                </a:extLst>
              </a:tr>
              <a:tr h="576436">
                <a:tc>
                  <a:txBody>
                    <a:bodyPr/>
                    <a:lstStyle/>
                    <a:p>
                      <a:pPr algn="ctr"/>
                      <a:r>
                        <a:rPr lang="zh-CN" altLang="en-US" dirty="0">
                          <a:latin typeface="Microsoft YaHei" charset="-122"/>
                          <a:ea typeface="Microsoft YaHei" charset="-122"/>
                          <a:cs typeface="Microsoft YaHei" charset="-122"/>
                        </a:rPr>
                        <a:t>填空题</a:t>
                      </a:r>
                    </a:p>
                  </a:txBody>
                  <a:tcPr anchor="ctr"/>
                </a:tc>
                <a:tc>
                  <a:txBody>
                    <a:bodyPr/>
                    <a:lstStyle/>
                    <a:p>
                      <a:pPr algn="ctr"/>
                      <a:r>
                        <a:rPr lang="en-US" altLang="zh-CN" dirty="0">
                          <a:latin typeface="Microsoft YaHei" charset="-122"/>
                          <a:ea typeface="Microsoft YaHei" charset="-122"/>
                          <a:cs typeface="Microsoft YaHei" charset="-122"/>
                        </a:rPr>
                        <a:t>10</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10</a:t>
                      </a:r>
                      <a:r>
                        <a:rPr lang="zh-CN" altLang="en-US" dirty="0">
                          <a:latin typeface="Microsoft YaHei" charset="-122"/>
                          <a:ea typeface="Microsoft YaHei" charset="-122"/>
                          <a:cs typeface="Microsoft YaHei" charset="-122"/>
                        </a:rPr>
                        <a:t>分</a:t>
                      </a:r>
                    </a:p>
                  </a:txBody>
                  <a:tcPr anchor="ctr"/>
                </a:tc>
                <a:extLst>
                  <a:ext uri="{0D108BD9-81ED-4DB2-BD59-A6C34878D82A}">
                    <a16:rowId xmlns:a16="http://schemas.microsoft.com/office/drawing/2014/main" val="10002"/>
                  </a:ext>
                </a:extLst>
              </a:tr>
              <a:tr h="576436">
                <a:tc>
                  <a:txBody>
                    <a:bodyPr/>
                    <a:lstStyle/>
                    <a:p>
                      <a:pPr algn="ctr"/>
                      <a:r>
                        <a:rPr lang="zh-CN" altLang="en-US" dirty="0">
                          <a:latin typeface="Microsoft YaHei" charset="-122"/>
                          <a:ea typeface="Microsoft YaHei" charset="-122"/>
                          <a:cs typeface="Microsoft YaHei" charset="-122"/>
                        </a:rPr>
                        <a:t>简答题</a:t>
                      </a:r>
                    </a:p>
                  </a:txBody>
                  <a:tcPr anchor="ctr"/>
                </a:tc>
                <a:tc>
                  <a:txBody>
                    <a:bodyPr/>
                    <a:lstStyle/>
                    <a:p>
                      <a:pPr algn="ctr"/>
                      <a:r>
                        <a:rPr lang="en-US" altLang="zh-CN" dirty="0">
                          <a:latin typeface="Microsoft YaHei" charset="-122"/>
                          <a:ea typeface="Microsoft YaHei" charset="-122"/>
                          <a:cs typeface="Microsoft YaHei" charset="-122"/>
                        </a:rPr>
                        <a:t>6</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30</a:t>
                      </a:r>
                      <a:r>
                        <a:rPr lang="zh-CN" altLang="en-US" dirty="0">
                          <a:latin typeface="Microsoft YaHei" charset="-122"/>
                          <a:ea typeface="Microsoft YaHei" charset="-122"/>
                          <a:cs typeface="Microsoft YaHei" charset="-122"/>
                        </a:rPr>
                        <a:t>分</a:t>
                      </a:r>
                    </a:p>
                  </a:txBody>
                  <a:tcPr anchor="ctr"/>
                </a:tc>
                <a:extLst>
                  <a:ext uri="{0D108BD9-81ED-4DB2-BD59-A6C34878D82A}">
                    <a16:rowId xmlns:a16="http://schemas.microsoft.com/office/drawing/2014/main" val="10003"/>
                  </a:ext>
                </a:extLst>
              </a:tr>
              <a:tr h="576436">
                <a:tc>
                  <a:txBody>
                    <a:bodyPr/>
                    <a:lstStyle/>
                    <a:p>
                      <a:pPr algn="ctr"/>
                      <a:r>
                        <a:rPr lang="zh-CN" altLang="en-US" dirty="0">
                          <a:latin typeface="Microsoft YaHei" charset="-122"/>
                          <a:ea typeface="Microsoft YaHei" charset="-122"/>
                          <a:cs typeface="Microsoft YaHei" charset="-122"/>
                        </a:rPr>
                        <a:t>综合题</a:t>
                      </a:r>
                    </a:p>
                  </a:txBody>
                  <a:tcPr anchor="ctr"/>
                </a:tc>
                <a:tc>
                  <a:txBody>
                    <a:bodyPr/>
                    <a:lstStyle/>
                    <a:p>
                      <a:pPr algn="ctr"/>
                      <a:r>
                        <a:rPr lang="en-US" altLang="zh-CN" dirty="0">
                          <a:latin typeface="Microsoft YaHei" charset="-122"/>
                          <a:ea typeface="Microsoft YaHei" charset="-122"/>
                          <a:cs typeface="Microsoft YaHei" charset="-122"/>
                        </a:rPr>
                        <a:t>3</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10</a:t>
                      </a:r>
                      <a:r>
                        <a:rPr lang="zh-CN" altLang="en-US" dirty="0">
                          <a:latin typeface="Microsoft YaHei" charset="-122"/>
                          <a:ea typeface="Microsoft YaHei" charset="-122"/>
                          <a:cs typeface="Microsoft YaHei" charset="-122"/>
                        </a:rPr>
                        <a:t>分、</a:t>
                      </a:r>
                      <a:r>
                        <a:rPr lang="en-US" altLang="zh-CN" dirty="0">
                          <a:latin typeface="Microsoft YaHei" charset="-122"/>
                          <a:ea typeface="Microsoft YaHei" charset="-122"/>
                          <a:cs typeface="Microsoft YaHei" charset="-122"/>
                        </a:rPr>
                        <a:t>12</a:t>
                      </a:r>
                      <a:r>
                        <a:rPr lang="zh-CN" altLang="en-US" dirty="0">
                          <a:latin typeface="Microsoft YaHei" charset="-122"/>
                          <a:ea typeface="Microsoft YaHei" charset="-122"/>
                          <a:cs typeface="Microsoft YaHei" charset="-122"/>
                        </a:rPr>
                        <a:t>分、</a:t>
                      </a:r>
                      <a:r>
                        <a:rPr lang="en-US" altLang="zh-CN" dirty="0">
                          <a:latin typeface="Microsoft YaHei" charset="-122"/>
                          <a:ea typeface="Microsoft YaHei" charset="-122"/>
                          <a:cs typeface="Microsoft YaHei" charset="-122"/>
                        </a:rPr>
                        <a:t>13</a:t>
                      </a:r>
                      <a:r>
                        <a:rPr lang="zh-CN" altLang="en-US" dirty="0">
                          <a:latin typeface="Microsoft YaHei" charset="-122"/>
                          <a:ea typeface="Microsoft YaHei" charset="-122"/>
                          <a:cs typeface="Microsoft YaHei" charset="-122"/>
                        </a:rPr>
                        <a:t>分</a:t>
                      </a:r>
                    </a:p>
                  </a:txBody>
                  <a:tcPr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1412309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020" y="2146983"/>
            <a:ext cx="10002190" cy="64516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a:t>
            </a:r>
          </a:p>
        </p:txBody>
      </p:sp>
      <p:sp>
        <p:nvSpPr>
          <p:cNvPr id="13" name="文本框 12"/>
          <p:cNvSpPr txBox="1"/>
          <p:nvPr/>
        </p:nvSpPr>
        <p:spPr>
          <a:xfrm>
            <a:off x="1801495" y="4277995"/>
            <a:ext cx="3788410"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cs typeface="微软雅黑" panose="020B0503020204020204" charset="-122"/>
              </a:rPr>
              <a:t>提示一下：</a:t>
            </a:r>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的邻居有两个</a:t>
            </a: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26" name="直线连接符 25"/>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a:endCxn id="23"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162050819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10" name="矩形 9"/>
          <p:cNvSpPr/>
          <p:nvPr/>
        </p:nvSpPr>
        <p:spPr>
          <a:xfrm>
            <a:off x="3963285" y="5245336"/>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10251780" y="1208069"/>
            <a:ext cx="3249479" cy="31594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8609772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6" name="矩形 5"/>
          <p:cNvSpPr/>
          <p:nvPr/>
        </p:nvSpPr>
        <p:spPr>
          <a:xfrm>
            <a:off x="3963285" y="5678473"/>
            <a:ext cx="7779536" cy="385817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33100471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7" name="矩形 6"/>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8" name="矩形 7"/>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Tree>
    <p:extLst>
      <p:ext uri="{BB962C8B-B14F-4D97-AF65-F5344CB8AC3E}">
        <p14:creationId xmlns:p14="http://schemas.microsoft.com/office/powerpoint/2010/main" val="93655226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63285" y="999258"/>
            <a:ext cx="7356259" cy="5228416"/>
          </a:xfrm>
          <a:prstGeom prst="rect">
            <a:avLst/>
          </a:prstGeom>
        </p:spPr>
      </p:pic>
      <p:sp>
        <p:nvSpPr>
          <p:cNvPr id="3" name="圆角矩形 2"/>
          <p:cNvSpPr/>
          <p:nvPr/>
        </p:nvSpPr>
        <p:spPr>
          <a:xfrm>
            <a:off x="9016409" y="5635256"/>
            <a:ext cx="1616149" cy="382772"/>
          </a:xfrm>
          <a:prstGeom prst="round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文本框 3"/>
          <p:cNvSpPr txBox="1"/>
          <p:nvPr/>
        </p:nvSpPr>
        <p:spPr>
          <a:xfrm>
            <a:off x="7641414" y="5595809"/>
            <a:ext cx="1531089" cy="461665"/>
          </a:xfrm>
          <a:prstGeom prst="rect">
            <a:avLst/>
          </a:prstGeom>
          <a:noFill/>
        </p:spPr>
        <p:txBody>
          <a:bodyPr wrap="square" rtlCol="0">
            <a:spAutoFit/>
          </a:bodyPr>
          <a:lstStyle/>
          <a:p>
            <a:r>
              <a:rPr kumimoji="1" lang="zh-CN" altLang="en-US" sz="2400" dirty="0">
                <a:latin typeface="Microsoft YaHei" charset="-122"/>
                <a:ea typeface="Microsoft YaHei" charset="-122"/>
                <a:cs typeface="Microsoft YaHei" charset="-122"/>
              </a:rPr>
              <a:t>余数</a:t>
            </a:r>
            <a:r>
              <a:rPr kumimoji="1" lang="en-US" altLang="zh-CN" sz="2400" dirty="0">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p>
        </p:txBody>
      </p:sp>
      <p:sp>
        <p:nvSpPr>
          <p:cNvPr id="8" name="矩形 7"/>
          <p:cNvSpPr/>
          <p:nvPr/>
        </p:nvSpPr>
        <p:spPr>
          <a:xfrm>
            <a:off x="219740" y="2369503"/>
            <a:ext cx="3552159" cy="1200329"/>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sym typeface="+mn-ea"/>
              </a:rPr>
              <a:t>异或</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逻辑运算</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相同为</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sym typeface="+mn-ea"/>
              </a:rPr>
              <a:t>不相同为</a:t>
            </a: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9" name="矩形 8"/>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Tree>
    <p:extLst>
      <p:ext uri="{BB962C8B-B14F-4D97-AF65-F5344CB8AC3E}">
        <p14:creationId xmlns:p14="http://schemas.microsoft.com/office/powerpoint/2010/main" val="236982629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97125" y="1561566"/>
            <a:ext cx="12162672"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例：假设</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编码采用的生成多项式</a:t>
            </a:r>
            <a:r>
              <a:rPr lang="en-US" altLang="zh-CN" sz="2400" dirty="0">
                <a:latin typeface="微软雅黑" panose="020B0503020204020204" charset="-122"/>
                <a:ea typeface="微软雅黑" panose="020B0503020204020204" charset="-122"/>
                <a:cs typeface="微软雅黑" panose="020B0503020204020204" charset="-122"/>
              </a:rPr>
              <a:t>G(x)=x</a:t>
            </a:r>
            <a:r>
              <a:rPr lang="en-US" altLang="zh-CN" sz="2400" baseline="30000" dirty="0">
                <a:latin typeface="微软雅黑" panose="020B0503020204020204" charset="-122"/>
                <a:ea typeface="微软雅黑" panose="020B0503020204020204" charset="-122"/>
                <a:cs typeface="微软雅黑" panose="020B0503020204020204" charset="-122"/>
              </a:rPr>
              <a:t>4</a:t>
            </a:r>
            <a:r>
              <a:rPr lang="en-US" altLang="zh-CN" sz="2400" dirty="0">
                <a:latin typeface="微软雅黑" panose="020B0503020204020204" charset="-122"/>
                <a:ea typeface="微软雅黑" panose="020B0503020204020204" charset="-122"/>
                <a:cs typeface="微软雅黑" panose="020B0503020204020204" charset="-122"/>
              </a:rPr>
              <a:t>+x+1</a:t>
            </a:r>
            <a:r>
              <a:rPr lang="zh-CN" altLang="en-US" sz="2400" dirty="0">
                <a:latin typeface="微软雅黑" panose="020B0503020204020204" charset="-122"/>
                <a:ea typeface="微软雅黑" panose="020B0503020204020204" charset="-122"/>
                <a:cs typeface="微软雅黑" panose="020B0503020204020204" charset="-122"/>
              </a:rPr>
              <a:t>，请为位串</a:t>
            </a:r>
            <a:r>
              <a:rPr lang="en-US" altLang="zh-CN" sz="2400" dirty="0">
                <a:latin typeface="微软雅黑" panose="020B0503020204020204" charset="-122"/>
                <a:ea typeface="微软雅黑" panose="020B0503020204020204" charset="-122"/>
                <a:cs typeface="微软雅黑" panose="020B0503020204020204" charset="-122"/>
              </a:rPr>
              <a:t>10111001</a:t>
            </a:r>
            <a:r>
              <a:rPr lang="zh-CN" altLang="en-US" sz="2400" dirty="0">
                <a:latin typeface="微软雅黑" panose="020B0503020204020204" charset="-122"/>
                <a:ea typeface="微软雅黑" panose="020B0503020204020204" charset="-122"/>
                <a:cs typeface="微软雅黑" panose="020B0503020204020204" charset="-122"/>
              </a:rPr>
              <a:t>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97125" y="207038"/>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
        <p:nvSpPr>
          <p:cNvPr id="2" name="矩形 1"/>
          <p:cNvSpPr/>
          <p:nvPr/>
        </p:nvSpPr>
        <p:spPr>
          <a:xfrm>
            <a:off x="197125" y="2224915"/>
            <a:ext cx="11690075" cy="2308324"/>
          </a:xfrm>
          <a:prstGeom prst="rect">
            <a:avLst/>
          </a:prstGeom>
        </p:spPr>
        <p:txBody>
          <a:bodyPr wrap="square">
            <a:spAutoFit/>
          </a:bodyPr>
          <a:lstStyle/>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第一步：写出多项式对应的位串：</a:t>
            </a:r>
            <a:r>
              <a:rPr lang="en-US" altLang="zh-CN" sz="2400" b="1" dirty="0">
                <a:latin typeface="微软雅黑" panose="020B0503020204020204" charset="-122"/>
                <a:ea typeface="微软雅黑" panose="020B0503020204020204" charset="-122"/>
                <a:cs typeface="微软雅黑" panose="020B0503020204020204" charset="-122"/>
              </a:rPr>
              <a:t>10011</a:t>
            </a: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第二步：在待编码位串后面添加</a:t>
            </a:r>
            <a:r>
              <a:rPr lang="en-US" altLang="zh-CN" sz="2400" b="1" dirty="0">
                <a:latin typeface="微软雅黑" panose="020B0503020204020204" charset="-122"/>
                <a:ea typeface="微软雅黑" panose="020B0503020204020204" charset="-122"/>
                <a:cs typeface="微软雅黑" panose="020B0503020204020204" charset="-122"/>
              </a:rPr>
              <a:t>0</a:t>
            </a:r>
            <a:r>
              <a:rPr lang="zh-CN" altLang="en-US" sz="2400" b="1" dirty="0">
                <a:latin typeface="微软雅黑" panose="020B0503020204020204" charset="-122"/>
                <a:ea typeface="微软雅黑" panose="020B0503020204020204" charset="-122"/>
                <a:cs typeface="微软雅黑" panose="020B0503020204020204" charset="-122"/>
              </a:rPr>
              <a:t>。</a:t>
            </a:r>
            <a:endParaRPr lang="en-US" altLang="zh-CN" sz="2400" b="1"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第三步：</a:t>
            </a:r>
            <a:r>
              <a:rPr lang="zh-CN" altLang="de-DE" sz="2400" b="1" dirty="0">
                <a:latin typeface="微软雅黑" panose="020B0503020204020204" charset="-122"/>
                <a:ea typeface="微软雅黑" panose="020B0503020204020204" charset="-122"/>
                <a:cs typeface="微软雅黑" panose="020B0503020204020204" charset="-122"/>
              </a:rPr>
              <a:t>用新的待编码位串除以多项式对应的</a:t>
            </a:r>
            <a:r>
              <a:rPr lang="zh-CN" altLang="en-US" sz="2400" b="1" dirty="0">
                <a:latin typeface="微软雅黑" panose="020B0503020204020204" charset="-122"/>
                <a:ea typeface="微软雅黑" panose="020B0503020204020204" charset="-122"/>
                <a:cs typeface="微软雅黑" panose="020B0503020204020204" charset="-122"/>
              </a:rPr>
              <a:t>位</a:t>
            </a:r>
            <a:r>
              <a:rPr lang="zh-CN" altLang="de-DE" sz="2400" b="1" dirty="0">
                <a:latin typeface="微软雅黑" panose="020B0503020204020204" charset="-122"/>
                <a:ea typeface="微软雅黑" panose="020B0503020204020204" charset="-122"/>
                <a:cs typeface="微软雅黑" panose="020B0503020204020204" charset="-122"/>
              </a:rPr>
              <a:t>串。</a:t>
            </a:r>
            <a:endParaRPr lang="en-US" altLang="zh-CN" sz="2400" b="1"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de-DE" sz="2400" b="1" dirty="0">
                <a:latin typeface="微软雅黑" panose="020B0503020204020204" charset="-122"/>
                <a:ea typeface="微软雅黑" panose="020B0503020204020204" charset="-122"/>
                <a:cs typeface="微软雅黑" panose="020B0503020204020204" charset="-122"/>
              </a:rPr>
              <a:t>第四步：求得的余数添加在待编码位串后，即为</a:t>
            </a:r>
            <a:r>
              <a:rPr lang="de-DE" altLang="zh-CN" sz="2400" b="1" dirty="0">
                <a:latin typeface="微软雅黑" panose="020B0503020204020204" charset="-122"/>
                <a:ea typeface="微软雅黑" panose="020B0503020204020204" charset="-122"/>
                <a:cs typeface="微软雅黑" panose="020B0503020204020204" charset="-122"/>
              </a:rPr>
              <a:t>CRC</a:t>
            </a:r>
            <a:r>
              <a:rPr lang="zh-CN" altLang="de-DE" sz="2400" b="1" dirty="0">
                <a:latin typeface="微软雅黑" panose="020B0503020204020204" charset="-122"/>
                <a:ea typeface="微软雅黑" panose="020B0503020204020204" charset="-122"/>
                <a:cs typeface="微软雅黑" panose="020B0503020204020204" charset="-122"/>
              </a:rPr>
              <a:t>编码后的码。</a:t>
            </a:r>
          </a:p>
        </p:txBody>
      </p:sp>
      <p:sp>
        <p:nvSpPr>
          <p:cNvPr id="3" name="矩形 2"/>
          <p:cNvSpPr/>
          <p:nvPr/>
        </p:nvSpPr>
        <p:spPr>
          <a:xfrm>
            <a:off x="1402305" y="4533239"/>
            <a:ext cx="6096000" cy="1689052"/>
          </a:xfrm>
          <a:prstGeom prst="rect">
            <a:avLst/>
          </a:prstGeom>
        </p:spPr>
        <p:txBody>
          <a:bodyPr>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待</a:t>
            </a:r>
            <a:r>
              <a:rPr lang="zh-CN" altLang="en-US" sz="2400" dirty="0">
                <a:latin typeface="微软雅黑" panose="020B0503020204020204" charset="-122"/>
                <a:ea typeface="微软雅黑" panose="020B0503020204020204" charset="-122"/>
                <a:cs typeface="微软雅黑" panose="020B0503020204020204" charset="-122"/>
              </a:rPr>
              <a:t>编码位串：</a:t>
            </a:r>
            <a:r>
              <a:rPr lang="en-US" altLang="zh-CN" sz="2400" dirty="0">
                <a:latin typeface="微软雅黑" panose="020B0503020204020204" charset="-122"/>
                <a:ea typeface="微软雅黑" panose="020B0503020204020204" charset="-122"/>
                <a:cs typeface="微软雅黑" panose="020B0503020204020204" charset="-122"/>
              </a:rPr>
              <a:t>10111001</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余数：</a:t>
            </a:r>
            <a:r>
              <a:rPr lang="en-US" altLang="zh-CN" sz="2400" dirty="0">
                <a:latin typeface="微软雅黑" panose="020B0503020204020204" charset="-122"/>
                <a:ea typeface="微软雅黑" panose="020B0503020204020204" charset="-122"/>
                <a:cs typeface="微软雅黑" panose="020B0503020204020204" charset="-122"/>
              </a:rPr>
              <a:t>1001</a:t>
            </a: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sym typeface="+mn-ea"/>
              </a:rPr>
              <a:t>CRC</a:t>
            </a:r>
            <a:r>
              <a:rPr lang="zh-CN" altLang="en-US" sz="2400" dirty="0">
                <a:latin typeface="微软雅黑" panose="020B0503020204020204" charset="-122"/>
                <a:ea typeface="微软雅黑" panose="020B0503020204020204" charset="-122"/>
                <a:cs typeface="微软雅黑" panose="020B0503020204020204" charset="-122"/>
                <a:sym typeface="+mn-ea"/>
              </a:rPr>
              <a:t>码： </a:t>
            </a:r>
            <a:r>
              <a:rPr lang="en-US" altLang="zh-CN" sz="2400" dirty="0">
                <a:latin typeface="微软雅黑" panose="020B0503020204020204" charset="-122"/>
                <a:ea typeface="微软雅黑" panose="020B0503020204020204" charset="-122"/>
                <a:cs typeface="微软雅黑" panose="020B0503020204020204" charset="-122"/>
              </a:rPr>
              <a:t>10111001</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1001</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57544991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975721" y="1656124"/>
            <a:ext cx="10518259" cy="2862322"/>
          </a:xfrm>
          <a:prstGeom prst="rect">
            <a:avLst/>
          </a:prstGeom>
          <a:noFill/>
          <a:ln>
            <a:solidFill>
              <a:schemeClr val="tx1"/>
            </a:solidFill>
          </a:ln>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方法总结：用编码多项式</a:t>
            </a:r>
            <a:r>
              <a:rPr lang="en-US" altLang="zh-CN" sz="2400" dirty="0">
                <a:latin typeface="微软雅黑" panose="020B0503020204020204" charset="-122"/>
                <a:ea typeface="微软雅黑" panose="020B0503020204020204" charset="-122"/>
                <a:cs typeface="微软雅黑" panose="020B0503020204020204" charset="-122"/>
              </a:rPr>
              <a:t>G(x)</a:t>
            </a:r>
            <a:r>
              <a:rPr lang="zh-CN" altLang="en-US" sz="2400" dirty="0">
                <a:latin typeface="微软雅黑" panose="020B0503020204020204" charset="-122"/>
                <a:ea typeface="微软雅黑" panose="020B0503020204020204" charset="-122"/>
                <a:cs typeface="微软雅黑" panose="020B0503020204020204" charset="-122"/>
              </a:rPr>
              <a:t>，对位串进行</a:t>
            </a:r>
            <a:r>
              <a:rPr lang="en-US" altLang="zh-CN" sz="2400" dirty="0">
                <a:latin typeface="微软雅黑" panose="020B0503020204020204" charset="-122"/>
                <a:ea typeface="微软雅黑" panose="020B0503020204020204" charset="-122"/>
                <a:cs typeface="微软雅黑" panose="020B0503020204020204" charset="-122"/>
              </a:rPr>
              <a:t>CRC</a:t>
            </a:r>
            <a:r>
              <a:rPr lang="zh-CN" altLang="en-US" sz="2400" dirty="0">
                <a:latin typeface="微软雅黑" panose="020B0503020204020204" charset="-122"/>
                <a:ea typeface="微软雅黑" panose="020B0503020204020204" charset="-122"/>
                <a:cs typeface="微软雅黑" panose="020B0503020204020204" charset="-122"/>
              </a:rPr>
              <a:t>编码。</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第一步：写出多项式对应的位串，并确定有</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r</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位</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第二步：在待编码位串后面添加</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的的个数：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添加</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r-1</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个</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0</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第三步：用新待编码位串</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除以</a:t>
            </a:r>
            <a:r>
              <a:rPr lang="zh-CN" altLang="en-US" sz="2400" dirty="0">
                <a:latin typeface="微软雅黑" panose="020B0503020204020204" charset="-122"/>
                <a:ea typeface="微软雅黑" panose="020B0503020204020204" charset="-122"/>
                <a:cs typeface="微软雅黑" panose="020B0503020204020204" charset="-122"/>
              </a:rPr>
              <a:t>多项式对应的位串。</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第四步：求得的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余数</a:t>
            </a:r>
            <a:r>
              <a:rPr lang="zh-CN" altLang="en-US" sz="2400" dirty="0">
                <a:latin typeface="微软雅黑" panose="020B0503020204020204" charset="-122"/>
                <a:ea typeface="微软雅黑" panose="020B0503020204020204" charset="-122"/>
                <a:cs typeface="微软雅黑" panose="020B0503020204020204" charset="-122"/>
              </a:rPr>
              <a:t>添加在</a:t>
            </a:r>
            <a:r>
              <a:rPr lang="zh-CN" altLang="en-US" sz="2400" dirty="0">
                <a:latin typeface="微软雅黑" panose="020B0503020204020204" charset="-122"/>
                <a:ea typeface="微软雅黑" panose="020B0503020204020204" charset="-122"/>
                <a:cs typeface="微软雅黑" panose="020B0503020204020204" charset="-122"/>
                <a:sym typeface="+mn-ea"/>
              </a:rPr>
              <a:t>待编码位串后，即为</a:t>
            </a:r>
            <a:r>
              <a:rPr lang="en-US" altLang="zh-CN" sz="2400" dirty="0">
                <a:latin typeface="微软雅黑" panose="020B0503020204020204" charset="-122"/>
                <a:ea typeface="微软雅黑" panose="020B0503020204020204" charset="-122"/>
                <a:cs typeface="微软雅黑" panose="020B0503020204020204" charset="-122"/>
                <a:sym typeface="+mn-ea"/>
              </a:rPr>
              <a:t>CRC</a:t>
            </a:r>
            <a:r>
              <a:rPr lang="zh-CN" altLang="en-US" sz="2400" dirty="0">
                <a:latin typeface="微软雅黑" panose="020B0503020204020204" charset="-122"/>
                <a:ea typeface="微软雅黑" panose="020B0503020204020204" charset="-122"/>
                <a:cs typeface="微软雅黑" panose="020B0503020204020204" charset="-122"/>
                <a:sym typeface="+mn-ea"/>
              </a:rPr>
              <a:t>编码后的码。</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0" y="36950"/>
            <a:ext cx="1423788"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5.2.4.3</a:t>
            </a:r>
            <a:r>
              <a:rPr lang="zh-CN" altLang="en-US" sz="1200" dirty="0">
                <a:solidFill>
                  <a:schemeClr val="bg1">
                    <a:lumMod val="75000"/>
                  </a:schemeClr>
                </a:solidFill>
                <a:latin typeface="Helvetica Neue For Number" charset="0"/>
              </a:rPr>
              <a:t>循环冗余码</a:t>
            </a:r>
            <a:endParaRPr lang="zh-CN" altLang="en-US" sz="1200" dirty="0">
              <a:solidFill>
                <a:schemeClr val="bg1">
                  <a:lumMod val="75000"/>
                </a:schemeClr>
              </a:solidFill>
            </a:endParaRPr>
          </a:p>
        </p:txBody>
      </p:sp>
    </p:spTree>
    <p:extLst>
      <p:ext uri="{BB962C8B-B14F-4D97-AF65-F5344CB8AC3E}">
        <p14:creationId xmlns:p14="http://schemas.microsoft.com/office/powerpoint/2010/main" val="9862212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237875" y="1916104"/>
            <a:ext cx="10002190" cy="2243050"/>
          </a:xfrm>
          <a:prstGeom prst="rect">
            <a:avLst/>
          </a:prstGeom>
          <a:noFill/>
        </p:spPr>
        <p:txBody>
          <a:bodyPr wrap="square" rtlCol="0">
            <a:spAutoFit/>
          </a:bodyPr>
          <a:lstStyle/>
          <a:p>
            <a:pPr>
              <a:lnSpc>
                <a:spcPct val="150000"/>
              </a:lnSpc>
            </a:pPr>
            <a:r>
              <a:rPr lang="zh-CN" altLang="en-US" sz="2400" b="1" dirty="0">
                <a:latin typeface="Microsoft YaHei" charset="-122"/>
                <a:ea typeface="Microsoft YaHei" charset="-122"/>
                <a:cs typeface="Microsoft YaHei" charset="-122"/>
              </a:rPr>
              <a:t>四、接收方在收到带</a:t>
            </a:r>
            <a:r>
              <a:rPr lang="en-US" altLang="zh-CN" sz="2400" b="1" dirty="0">
                <a:latin typeface="Microsoft YaHei" charset="-122"/>
                <a:ea typeface="Microsoft YaHei" charset="-122"/>
                <a:cs typeface="Microsoft YaHei" charset="-122"/>
              </a:rPr>
              <a:t>CRC</a:t>
            </a:r>
            <a:r>
              <a:rPr lang="zh-CN" altLang="en-US" sz="2400" b="1" dirty="0">
                <a:latin typeface="Microsoft YaHei" charset="-122"/>
                <a:ea typeface="Microsoft YaHei" charset="-122"/>
                <a:cs typeface="Microsoft YaHei" charset="-122"/>
              </a:rPr>
              <a:t>码的帧之后，怎么判断是否有错？</a:t>
            </a:r>
          </a:p>
          <a:p>
            <a:pPr>
              <a:lnSpc>
                <a:spcPct val="150000"/>
              </a:lnSpc>
            </a:pPr>
            <a:r>
              <a:rPr lang="zh-CN" altLang="en-US" sz="2400" dirty="0">
                <a:latin typeface="Microsoft YaHei" charset="-122"/>
                <a:ea typeface="Microsoft YaHei" charset="-122"/>
                <a:cs typeface="Microsoft YaHei" charset="-122"/>
              </a:rPr>
              <a:t>用收到的位串除以多项式对应的位串。</a:t>
            </a:r>
          </a:p>
          <a:p>
            <a:pPr>
              <a:lnSpc>
                <a:spcPct val="150000"/>
              </a:lnSpc>
            </a:pPr>
            <a:r>
              <a:rPr lang="zh-CN" altLang="en-US" sz="2400" dirty="0">
                <a:latin typeface="Microsoft YaHei" charset="-122"/>
                <a:ea typeface="Microsoft YaHei" charset="-122"/>
                <a:cs typeface="Microsoft YaHei" charset="-122"/>
              </a:rPr>
              <a:t>   余数为</a:t>
            </a: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，无错。</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余数不为</a:t>
            </a:r>
            <a:r>
              <a:rPr lang="en-US" altLang="zh-CN" sz="2400" dirty="0">
                <a:latin typeface="Microsoft YaHei" charset="-122"/>
                <a:ea typeface="Microsoft YaHei" charset="-122"/>
                <a:cs typeface="Microsoft YaHei" charset="-122"/>
              </a:rPr>
              <a:t>0</a:t>
            </a:r>
            <a:r>
              <a:rPr lang="zh-CN" altLang="en-US" sz="2400" dirty="0">
                <a:latin typeface="Microsoft YaHei" charset="-122"/>
                <a:ea typeface="Microsoft YaHei" charset="-122"/>
                <a:cs typeface="Microsoft YaHei" charset="-122"/>
              </a:rPr>
              <a:t>，有错，丢弃。</a:t>
            </a: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5127581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237875" y="2117422"/>
          <a:ext cx="11475586" cy="3515388"/>
        </p:xfrm>
        <a:graphic>
          <a:graphicData uri="http://schemas.openxmlformats.org/drawingml/2006/table">
            <a:tbl>
              <a:tblPr firstRow="1" bandRow="1">
                <a:tableStyleId>{5940675A-B579-460E-94D1-54222C63F5DA}</a:tableStyleId>
              </a:tblPr>
              <a:tblGrid>
                <a:gridCol w="3018766">
                  <a:extLst>
                    <a:ext uri="{9D8B030D-6E8A-4147-A177-3AD203B41FA5}">
                      <a16:colId xmlns:a16="http://schemas.microsoft.com/office/drawing/2014/main" val="20000"/>
                    </a:ext>
                  </a:extLst>
                </a:gridCol>
                <a:gridCol w="8456820">
                  <a:extLst>
                    <a:ext uri="{9D8B030D-6E8A-4147-A177-3AD203B41FA5}">
                      <a16:colId xmlns:a16="http://schemas.microsoft.com/office/drawing/2014/main" val="20001"/>
                    </a:ext>
                  </a:extLst>
                </a:gridCol>
              </a:tblGrid>
              <a:tr h="585898">
                <a:tc>
                  <a:txBody>
                    <a:bodyPr/>
                    <a:lstStyle/>
                    <a:p>
                      <a:pPr algn="l">
                        <a:lnSpc>
                          <a:spcPct val="150000"/>
                        </a:lnSpc>
                      </a:pPr>
                      <a:r>
                        <a:rPr lang="zh-CN" altLang="en-US" sz="2400" dirty="0">
                          <a:latin typeface="Microsoft YaHei" charset="-122"/>
                          <a:ea typeface="Microsoft YaHei" charset="-122"/>
                          <a:cs typeface="Microsoft YaHei" charset="-122"/>
                        </a:rPr>
                        <a:t>名称</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algn="l">
                        <a:lnSpc>
                          <a:spcPct val="150000"/>
                        </a:lnSpc>
                      </a:pPr>
                      <a:r>
                        <a:rPr lang="zh-CN" altLang="en-US" sz="2400" dirty="0">
                          <a:latin typeface="Microsoft YaHei" charset="-122"/>
                          <a:ea typeface="Microsoft YaHei" charset="-122"/>
                          <a:cs typeface="Microsoft YaHei" charset="-122"/>
                        </a:rPr>
                        <a:t>生成多项式</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0"/>
                  </a:ext>
                </a:extLst>
              </a:tr>
              <a:tr h="585898">
                <a:tc>
                  <a:txBody>
                    <a:bodyPr/>
                    <a:lstStyle/>
                    <a:p>
                      <a:pPr algn="l">
                        <a:lnSpc>
                          <a:spcPct val="150000"/>
                        </a:lnSpc>
                      </a:pPr>
                      <a:r>
                        <a:rPr lang="en-US" altLang="zh-CN" sz="2400" dirty="0">
                          <a:latin typeface="Microsoft YaHei" charset="-122"/>
                          <a:ea typeface="Microsoft YaHei" charset="-122"/>
                          <a:cs typeface="Microsoft YaHei" charset="-122"/>
                        </a:rPr>
                        <a:t>CRC-12</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12</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11</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r>
                        <a:rPr lang="en-US" altLang="zh-CN" sz="2400" dirty="0">
                          <a:latin typeface="Microsoft YaHei" charset="-122"/>
                          <a:ea typeface="Microsoft YaHei" charset="-122"/>
                          <a:cs typeface="Microsoft YaHei" charset="-122"/>
                        </a:rPr>
                        <a:t>+x+1</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585898">
                <a:tc>
                  <a:txBody>
                    <a:bodyPr/>
                    <a:lstStyle/>
                    <a:p>
                      <a:pPr algn="l">
                        <a:lnSpc>
                          <a:spcPct val="150000"/>
                        </a:lnSpc>
                      </a:pPr>
                      <a:r>
                        <a:rPr lang="en-US" altLang="zh-CN" sz="2400" dirty="0">
                          <a:latin typeface="Microsoft YaHei" charset="-122"/>
                          <a:ea typeface="Microsoft YaHei" charset="-122"/>
                          <a:cs typeface="Microsoft YaHei" charset="-122"/>
                        </a:rPr>
                        <a:t>CRC-16</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algn="l">
                        <a:lnSpc>
                          <a:spcPct val="150000"/>
                        </a:lnSpc>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16</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15</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r>
                        <a:rPr lang="en-US" altLang="zh-CN" sz="2400" dirty="0">
                          <a:latin typeface="Microsoft YaHei" charset="-122"/>
                          <a:ea typeface="Microsoft YaHei" charset="-122"/>
                          <a:cs typeface="Microsoft YaHei" charset="-122"/>
                        </a:rPr>
                        <a:t>+1</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585898">
                <a:tc>
                  <a:txBody>
                    <a:bodyPr/>
                    <a:lstStyle/>
                    <a:p>
                      <a:pPr algn="l">
                        <a:lnSpc>
                          <a:spcPct val="150000"/>
                        </a:lnSpc>
                      </a:pPr>
                      <a:r>
                        <a:rPr lang="en-US" altLang="zh-CN" sz="2400" dirty="0">
                          <a:latin typeface="Microsoft YaHei" charset="-122"/>
                          <a:ea typeface="Microsoft YaHei" charset="-122"/>
                          <a:cs typeface="Microsoft YaHei" charset="-122"/>
                        </a:rPr>
                        <a:t>CRC-CCITT</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algn="l">
                        <a:lnSpc>
                          <a:spcPct val="150000"/>
                        </a:lnSpc>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16</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12</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r>
                        <a:rPr lang="en-US" altLang="zh-CN" sz="2400" dirty="0">
                          <a:latin typeface="Microsoft YaHei" charset="-122"/>
                          <a:ea typeface="Microsoft YaHei" charset="-122"/>
                          <a:cs typeface="Microsoft YaHei" charset="-122"/>
                        </a:rPr>
                        <a:t>+1</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585898">
                <a:tc>
                  <a:txBody>
                    <a:bodyPr/>
                    <a:lstStyle/>
                    <a:p>
                      <a:pPr algn="l">
                        <a:lnSpc>
                          <a:spcPct val="150000"/>
                        </a:lnSpc>
                      </a:pPr>
                      <a:r>
                        <a:rPr lang="en-US" altLang="zh-CN" sz="2400" dirty="0">
                          <a:latin typeface="Microsoft YaHei" charset="-122"/>
                          <a:ea typeface="Microsoft YaHei" charset="-122"/>
                          <a:cs typeface="Microsoft YaHei" charset="-122"/>
                        </a:rPr>
                        <a:t>CRC-32-IEEE802.3</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32</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26</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23</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22</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16</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12</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11</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10</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8</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7</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5</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2</a:t>
                      </a:r>
                      <a:r>
                        <a:rPr lang="en-US" altLang="zh-CN" sz="2400" dirty="0">
                          <a:latin typeface="Microsoft YaHei" charset="-122"/>
                          <a:ea typeface="Microsoft YaHei" charset="-122"/>
                          <a:cs typeface="Microsoft YaHei" charset="-122"/>
                        </a:rPr>
                        <a:t>+x+1</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r h="585898">
                <a:tc>
                  <a:txBody>
                    <a:bodyPr/>
                    <a:lstStyle/>
                    <a:p>
                      <a:pPr algn="l">
                        <a:lnSpc>
                          <a:spcPct val="150000"/>
                        </a:lnSpc>
                      </a:pPr>
                      <a:r>
                        <a:rPr lang="en-US" altLang="zh-CN" sz="2400" dirty="0">
                          <a:latin typeface="Microsoft YaHei" charset="-122"/>
                          <a:ea typeface="Microsoft YaHei" charset="-122"/>
                          <a:cs typeface="Microsoft YaHei" charset="-122"/>
                        </a:rPr>
                        <a:t>CRC-64-ISO</a:t>
                      </a:r>
                      <a:endParaRPr lang="zh-CN" altLang="en-US" sz="2400" dirty="0">
                        <a:solidFill>
                          <a:schemeClr val="tx1"/>
                        </a:solidFill>
                        <a:latin typeface="Microsoft YaHei" charset="-122"/>
                        <a:ea typeface="Microsoft YaHei" charset="-122"/>
                        <a:cs typeface="Microsoft YaHei"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64</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4</a:t>
                      </a:r>
                      <a:r>
                        <a:rPr lang="en-US" altLang="zh-CN" sz="2400" dirty="0">
                          <a:latin typeface="Microsoft YaHei" charset="-122"/>
                          <a:ea typeface="Microsoft YaHei" charset="-122"/>
                          <a:cs typeface="Microsoft YaHei" charset="-122"/>
                        </a:rPr>
                        <a:t>+x</a:t>
                      </a:r>
                      <a:r>
                        <a:rPr lang="en-US" altLang="zh-CN" sz="2400" baseline="30000" dirty="0">
                          <a:latin typeface="Microsoft YaHei" charset="-122"/>
                          <a:ea typeface="Microsoft YaHei" charset="-122"/>
                          <a:cs typeface="Microsoft YaHei" charset="-122"/>
                        </a:rPr>
                        <a:t>3</a:t>
                      </a:r>
                      <a:r>
                        <a:rPr lang="en-US" altLang="zh-CN" sz="2400" dirty="0">
                          <a:latin typeface="Microsoft YaHei" charset="-122"/>
                          <a:ea typeface="Microsoft YaHei" charset="-122"/>
                          <a:cs typeface="Microsoft YaHei" charset="-122"/>
                        </a:rPr>
                        <a:t>+x+1</a:t>
                      </a:r>
                      <a:endParaRPr lang="zh-CN" altLang="en-US" sz="24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237875" y="1347751"/>
            <a:ext cx="3674745" cy="581057"/>
          </a:xfrm>
          <a:prstGeom prst="rect">
            <a:avLst/>
          </a:prstGeom>
          <a:noFill/>
        </p:spPr>
        <p:txBody>
          <a:bodyPr wrap="square" rtlCol="0">
            <a:spAutoFit/>
          </a:bodyPr>
          <a:lstStyle/>
          <a:p>
            <a:pPr>
              <a:lnSpc>
                <a:spcPct val="150000"/>
              </a:lnSpc>
            </a:pPr>
            <a:r>
              <a:rPr lang="zh-CN" altLang="en-US" sz="2400" b="1">
                <a:latin typeface="Microsoft YaHei" charset="-122"/>
                <a:ea typeface="Microsoft YaHei" charset="-122"/>
                <a:cs typeface="Microsoft YaHei" charset="-122"/>
              </a:rPr>
              <a:t>五、优选的典型</a:t>
            </a:r>
            <a:r>
              <a:rPr lang="en-US" altLang="zh-CN" sz="2400" b="1" dirty="0">
                <a:latin typeface="Microsoft YaHei" charset="-122"/>
                <a:ea typeface="Microsoft YaHei" charset="-122"/>
                <a:cs typeface="Microsoft YaHei" charset="-122"/>
                <a:sym typeface="+mn-ea"/>
              </a:rPr>
              <a:t>G(x)</a:t>
            </a:r>
          </a:p>
        </p:txBody>
      </p:sp>
      <p:sp>
        <p:nvSpPr>
          <p:cNvPr id="7" name="文本框 6"/>
          <p:cNvSpPr txBox="1"/>
          <p:nvPr>
            <p:custDataLst>
              <p:tags r:id="rId1"/>
            </p:custDataLst>
          </p:nvPr>
        </p:nvSpPr>
        <p:spPr>
          <a:xfrm>
            <a:off x="237875" y="395012"/>
            <a:ext cx="3387641"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5.2.4</a:t>
            </a:r>
            <a:r>
              <a:rPr lang="zh-CN" altLang="en-US" sz="2400" b="0" dirty="0">
                <a:solidFill>
                  <a:schemeClr val="tx1"/>
                </a:solidFill>
                <a:latin typeface="Microsoft YaHei" charset="-122"/>
                <a:ea typeface="Microsoft YaHei" charset="-122"/>
                <a:cs typeface="Microsoft YaHei" charset="-122"/>
                <a:sym typeface="+mn-ea"/>
              </a:rPr>
              <a:t> 典型的差错编码 </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8" name="文本框 7"/>
          <p:cNvSpPr txBox="1"/>
          <p:nvPr/>
        </p:nvSpPr>
        <p:spPr>
          <a:xfrm>
            <a:off x="8740576" y="716635"/>
            <a:ext cx="1014412" cy="377411"/>
          </a:xfrm>
          <a:prstGeom prst="rect">
            <a:avLst/>
          </a:prstGeom>
          <a:noFill/>
        </p:spPr>
        <p:txBody>
          <a:bodyPr wrap="square" rtlCol="0">
            <a:spAutoFit/>
          </a:bodyPr>
          <a:lstStyle/>
          <a:p>
            <a:pPr>
              <a:lnSpc>
                <a:spcPct val="150000"/>
              </a:lnSpc>
            </a:pPr>
            <a:r>
              <a:rPr lang="zh-CN" altLang="en-US" sz="1400" dirty="0">
                <a:latin typeface="Microsoft YaHei" charset="-122"/>
                <a:ea typeface="Microsoft YaHei" charset="-122"/>
                <a:cs typeface="Microsoft YaHei" charset="-122"/>
              </a:rPr>
              <a:t>差错控制</a:t>
            </a:r>
          </a:p>
        </p:txBody>
      </p:sp>
      <p:sp>
        <p:nvSpPr>
          <p:cNvPr id="9" name="文本框 8"/>
          <p:cNvSpPr txBox="1"/>
          <p:nvPr/>
        </p:nvSpPr>
        <p:spPr>
          <a:xfrm>
            <a:off x="9815512" y="176571"/>
            <a:ext cx="2376488" cy="1384995"/>
          </a:xfrm>
          <a:prstGeom prst="rect">
            <a:avLst/>
          </a:prstGeom>
          <a:noFill/>
        </p:spPr>
        <p:txBody>
          <a:bodyPr wrap="square" rtlCol="0">
            <a:spAutoFit/>
          </a:bodyPr>
          <a:lstStyle/>
          <a:p>
            <a:pPr lvl="0">
              <a:lnSpc>
                <a:spcPct val="150000"/>
              </a:lnSpc>
              <a:buNone/>
            </a:pPr>
            <a:r>
              <a:rPr lang="zh-CN" altLang="en-US" sz="1400" dirty="0">
                <a:latin typeface="Microsoft YaHei" charset="-122"/>
                <a:ea typeface="Microsoft YaHei" charset="-122"/>
                <a:cs typeface="Microsoft YaHei" charset="-122"/>
                <a:sym typeface="+mn-ea"/>
              </a:rPr>
              <a:t>差错控制的基本方式</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差错编码的基本原理</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latin typeface="Microsoft YaHei" charset="-122"/>
                <a:ea typeface="Microsoft YaHei" charset="-122"/>
                <a:cs typeface="Microsoft YaHei" charset="-122"/>
                <a:sym typeface="+mn-ea"/>
              </a:rPr>
              <a:t>差错编码的检错与纠错能力</a:t>
            </a:r>
            <a:endParaRPr lang="en-US" altLang="zh-CN" sz="1400" dirty="0">
              <a:latin typeface="Microsoft YaHei" charset="-122"/>
              <a:ea typeface="Microsoft YaHei" charset="-122"/>
              <a:cs typeface="Microsoft YaHei" charset="-122"/>
              <a:sym typeface="+mn-ea"/>
            </a:endParaRPr>
          </a:p>
          <a:p>
            <a:pPr lvl="0">
              <a:lnSpc>
                <a:spcPct val="150000"/>
              </a:lnSpc>
              <a:buNone/>
            </a:pPr>
            <a:r>
              <a:rPr lang="zh-CN" altLang="en-US" sz="1400" dirty="0">
                <a:solidFill>
                  <a:srgbClr val="FF0000"/>
                </a:solidFill>
                <a:latin typeface="Microsoft YaHei" charset="-122"/>
                <a:ea typeface="Microsoft YaHei" charset="-122"/>
                <a:cs typeface="Microsoft YaHei" charset="-122"/>
                <a:sym typeface="+mn-ea"/>
              </a:rPr>
              <a:t>典型的差错编码</a:t>
            </a:r>
          </a:p>
        </p:txBody>
      </p:sp>
      <p:sp>
        <p:nvSpPr>
          <p:cNvPr id="10" name="左大括号 9"/>
          <p:cNvSpPr/>
          <p:nvPr/>
        </p:nvSpPr>
        <p:spPr>
          <a:xfrm>
            <a:off x="9583140" y="362097"/>
            <a:ext cx="200025" cy="11487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140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69486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CRC</a:t>
            </a:r>
            <a:r>
              <a:rPr lang="zh-CN" altLang="en-US" sz="2400" b="0" dirty="0">
                <a:solidFill>
                  <a:schemeClr val="tx1"/>
                </a:solidFill>
                <a:latin typeface="黑体" panose="02010609060101010101" pitchFamily="49" charset="-122"/>
                <a:ea typeface="黑体" panose="02010609060101010101" pitchFamily="49" charset="-122"/>
              </a:rPr>
              <a:t>编码中，代码</a:t>
            </a:r>
            <a:r>
              <a:rPr lang="en-US" altLang="zh-CN" sz="2400" b="0" dirty="0">
                <a:solidFill>
                  <a:schemeClr val="tx1"/>
                </a:solidFill>
                <a:latin typeface="黑体" panose="02010609060101010101" pitchFamily="49" charset="-122"/>
                <a:ea typeface="黑体" panose="02010609060101010101" pitchFamily="49" charset="-122"/>
              </a:rPr>
              <a:t>10110011</a:t>
            </a:r>
            <a:r>
              <a:rPr lang="zh-CN" altLang="en-US" sz="2400" b="0" dirty="0">
                <a:solidFill>
                  <a:schemeClr val="tx1"/>
                </a:solidFill>
                <a:latin typeface="黑体" panose="02010609060101010101" pitchFamily="49" charset="-122"/>
                <a:ea typeface="黑体" panose="02010609060101010101" pitchFamily="49" charset="-122"/>
              </a:rPr>
              <a:t>对应的多项式是（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445" y="2628346"/>
            <a:ext cx="9072302" cy="1445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342656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CRC</a:t>
            </a:r>
            <a:r>
              <a:rPr lang="zh-CN" altLang="en-US" sz="2400" b="0" dirty="0">
                <a:solidFill>
                  <a:schemeClr val="tx1"/>
                </a:solidFill>
                <a:latin typeface="黑体" panose="02010609060101010101" pitchFamily="49" charset="-122"/>
                <a:ea typeface="黑体" panose="02010609060101010101" pitchFamily="49" charset="-122"/>
              </a:rPr>
              <a:t>编码中，代码</a:t>
            </a:r>
            <a:r>
              <a:rPr lang="en-US" altLang="zh-CN" sz="2400" b="0" dirty="0">
                <a:solidFill>
                  <a:schemeClr val="tx1"/>
                </a:solidFill>
                <a:latin typeface="黑体" panose="02010609060101010101" pitchFamily="49" charset="-122"/>
                <a:ea typeface="黑体" panose="02010609060101010101" pitchFamily="49" charset="-122"/>
              </a:rPr>
              <a:t>10110011</a:t>
            </a:r>
            <a:r>
              <a:rPr lang="zh-CN" altLang="en-US" sz="2400" b="0" dirty="0">
                <a:solidFill>
                  <a:schemeClr val="tx1"/>
                </a:solidFill>
                <a:latin typeface="黑体" panose="02010609060101010101" pitchFamily="49" charset="-122"/>
                <a:ea typeface="黑体" panose="02010609060101010101" pitchFamily="49" charset="-122"/>
              </a:rPr>
              <a:t>对应的多项式是（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445" y="2628346"/>
            <a:ext cx="9072302" cy="14452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9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020" y="2146983"/>
            <a:ext cx="10002190" cy="64516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=min {c(</a:t>
            </a:r>
            <a:r>
              <a:rPr lang="en-US" altLang="zh-CN" sz="2400" dirty="0" err="1">
                <a:latin typeface="微软雅黑" panose="020B0503020204020204" charset="-122"/>
                <a:ea typeface="微软雅黑" panose="020B0503020204020204" charset="-122"/>
                <a:cs typeface="微软雅黑" panose="020B0503020204020204" charset="-122"/>
              </a:rPr>
              <a:t>x,z</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z</a:t>
            </a:r>
            <a:r>
              <a:rPr lang="en-US" altLang="zh-CN" sz="2400" dirty="0">
                <a:latin typeface="微软雅黑" panose="020B0503020204020204" charset="-122"/>
                <a:ea typeface="微软雅黑" panose="020B0503020204020204" charset="-122"/>
                <a:cs typeface="微软雅黑" panose="020B0503020204020204" charset="-122"/>
              </a:rPr>
              <a:t>(z) , </a:t>
            </a:r>
            <a:r>
              <a:rPr lang="en-US" altLang="zh-CN" sz="2400" dirty="0">
                <a:latin typeface="微软雅黑" panose="020B0503020204020204" charset="-122"/>
                <a:ea typeface="微软雅黑" panose="020B0503020204020204" charset="-122"/>
                <a:cs typeface="微软雅黑" panose="020B0503020204020204" charset="-122"/>
                <a:sym typeface="+mn-ea"/>
              </a:rPr>
              <a:t>c(</a:t>
            </a:r>
            <a:r>
              <a:rPr lang="en-US" altLang="zh-CN" sz="2400" dirty="0" err="1">
                <a:latin typeface="微软雅黑" panose="020B0503020204020204" charset="-122"/>
                <a:ea typeface="微软雅黑" panose="020B0503020204020204" charset="-122"/>
                <a:cs typeface="微软雅黑" panose="020B0503020204020204" charset="-122"/>
                <a:sym typeface="+mn-ea"/>
              </a:rPr>
              <a:t>x,y</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y</a:t>
            </a:r>
            <a:r>
              <a:rPr lang="en-US" altLang="zh-CN" sz="2400" dirty="0">
                <a:latin typeface="微软雅黑" panose="020B0503020204020204" charset="-122"/>
                <a:ea typeface="微软雅黑" panose="020B0503020204020204" charset="-122"/>
                <a:cs typeface="微软雅黑" panose="020B0503020204020204" charset="-122"/>
                <a:sym typeface="+mn-ea"/>
              </a:rPr>
              <a:t>(z)</a:t>
            </a:r>
            <a:r>
              <a:rPr lang="en-US" altLang="zh-CN" sz="2400" dirty="0">
                <a:latin typeface="微软雅黑" panose="020B0503020204020204" charset="-122"/>
                <a:ea typeface="微软雅黑" panose="020B0503020204020204" charset="-122"/>
                <a:cs typeface="微软雅黑" panose="020B0503020204020204" charset="-122"/>
              </a:rPr>
              <a:t>}</a:t>
            </a:r>
          </a:p>
        </p:txBody>
      </p:sp>
      <p:sp>
        <p:nvSpPr>
          <p:cNvPr id="6" name="矩形标注 5"/>
          <p:cNvSpPr/>
          <p:nvPr/>
        </p:nvSpPr>
        <p:spPr>
          <a:xfrm>
            <a:off x="2971801" y="3608070"/>
            <a:ext cx="1585912" cy="685800"/>
          </a:xfrm>
          <a:prstGeom prst="wedgeRectCallout">
            <a:avLst>
              <a:gd name="adj1" fmla="val -8525"/>
              <a:gd name="adj2" fmla="val -1594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a:t>X</a:t>
            </a:r>
            <a:r>
              <a:rPr kumimoji="1" lang="zh-CN" altLang="en-US" dirty="0"/>
              <a:t>直接到</a:t>
            </a:r>
            <a:r>
              <a:rPr kumimoji="1" lang="en-US" altLang="zh-CN" dirty="0"/>
              <a:t>Z</a:t>
            </a:r>
            <a:endParaRPr kumimoji="1" lang="zh-CN" altLang="en-US" dirty="0"/>
          </a:p>
        </p:txBody>
      </p:sp>
      <p:sp>
        <p:nvSpPr>
          <p:cNvPr id="22" name="矩形标注 21"/>
          <p:cNvSpPr/>
          <p:nvPr/>
        </p:nvSpPr>
        <p:spPr>
          <a:xfrm>
            <a:off x="5303159" y="3608070"/>
            <a:ext cx="1585912" cy="685800"/>
          </a:xfrm>
          <a:prstGeom prst="wedgeRectCallout">
            <a:avLst>
              <a:gd name="adj1" fmla="val -8525"/>
              <a:gd name="adj2" fmla="val -159418"/>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X</a:t>
            </a:r>
            <a:r>
              <a:rPr kumimoji="1" lang="zh-CN" altLang="en-US" dirty="0"/>
              <a:t>到</a:t>
            </a:r>
            <a:r>
              <a:rPr kumimoji="1" lang="en-US" altLang="zh-CN" dirty="0"/>
              <a:t>Y</a:t>
            </a:r>
            <a:r>
              <a:rPr kumimoji="1" lang="zh-CN" altLang="en-US" dirty="0"/>
              <a:t>，再到</a:t>
            </a:r>
            <a:r>
              <a:rPr kumimoji="1" lang="en-US" altLang="zh-CN" dirty="0"/>
              <a:t>Z</a:t>
            </a:r>
            <a:endParaRPr kumimoji="1" lang="zh-CN" altLang="en-US" dirty="0"/>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26" name="直线连接符 25"/>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a:endCxn id="23"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149360530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3375127"/>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、设生成多项式</a:t>
            </a:r>
            <a:r>
              <a:rPr lang="en-US" altLang="zh-CN" sz="2400" b="0" dirty="0">
                <a:solidFill>
                  <a:schemeClr val="tx1"/>
                </a:solidFill>
                <a:latin typeface="Microsoft YaHei" charset="-122"/>
                <a:ea typeface="Microsoft YaHei" charset="-122"/>
                <a:cs typeface="Microsoft YaHei" charset="-122"/>
              </a:rPr>
              <a:t>G(x)=X^4+X^2+X+1</a:t>
            </a:r>
            <a:r>
              <a:rPr lang="zh-CN" altLang="en-US" sz="2400" b="0" dirty="0">
                <a:solidFill>
                  <a:schemeClr val="tx1"/>
                </a:solidFill>
                <a:latin typeface="Microsoft YaHei" charset="-122"/>
                <a:ea typeface="Microsoft YaHei" charset="-122"/>
                <a:cs typeface="Microsoft YaHei" charset="-122"/>
              </a:rPr>
              <a:t>，则对位串</a:t>
            </a:r>
            <a:r>
              <a:rPr lang="en-US" altLang="zh-CN" sz="2400" b="0" dirty="0">
                <a:solidFill>
                  <a:schemeClr val="tx1"/>
                </a:solidFill>
                <a:latin typeface="Microsoft YaHei" charset="-122"/>
                <a:ea typeface="Microsoft YaHei" charset="-122"/>
                <a:cs typeface="Microsoft YaHei" charset="-122"/>
              </a:rPr>
              <a:t>100111011101</a:t>
            </a:r>
            <a:r>
              <a:rPr lang="zh-CN" altLang="en-US" sz="2400" b="0" dirty="0">
                <a:solidFill>
                  <a:schemeClr val="tx1"/>
                </a:solidFill>
                <a:latin typeface="Microsoft YaHei" charset="-122"/>
                <a:ea typeface="Microsoft YaHei" charset="-122"/>
                <a:cs typeface="Microsoft YaHei" charset="-122"/>
              </a:rPr>
              <a:t>进行</a:t>
            </a:r>
            <a:r>
              <a:rPr lang="en-US" altLang="zh-CN" sz="2400" b="0" dirty="0">
                <a:solidFill>
                  <a:schemeClr val="tx1"/>
                </a:solidFill>
                <a:latin typeface="Microsoft YaHei" charset="-122"/>
                <a:ea typeface="Microsoft YaHei" charset="-122"/>
                <a:cs typeface="Microsoft YaHei" charset="-122"/>
              </a:rPr>
              <a:t>CRC</a:t>
            </a:r>
            <a:r>
              <a:rPr lang="zh-CN" altLang="en-US" sz="2400" b="0" dirty="0">
                <a:solidFill>
                  <a:schemeClr val="tx1"/>
                </a:solidFill>
                <a:latin typeface="Microsoft YaHei" charset="-122"/>
                <a:ea typeface="Microsoft YaHei" charset="-122"/>
                <a:cs typeface="Microsoft YaHei" charset="-122"/>
              </a:rPr>
              <a:t>编码后的结果为（ ）</a:t>
            </a:r>
          </a:p>
          <a:p>
            <a:pPr>
              <a:lnSpc>
                <a:spcPct val="150000"/>
              </a:lnSpc>
            </a:pPr>
            <a:r>
              <a:rPr lang="en-US" altLang="zh-CN" sz="2400" b="0" dirty="0">
                <a:solidFill>
                  <a:schemeClr val="tx1"/>
                </a:solidFill>
                <a:latin typeface="Microsoft YaHei" charset="-122"/>
                <a:ea typeface="Microsoft YaHei" charset="-122"/>
                <a:cs typeface="Microsoft YaHei" charset="-122"/>
              </a:rPr>
              <a:t>A:1001110111011100</a:t>
            </a:r>
          </a:p>
          <a:p>
            <a:pPr>
              <a:lnSpc>
                <a:spcPct val="150000"/>
              </a:lnSpc>
            </a:pPr>
            <a:r>
              <a:rPr lang="en-US" altLang="zh-CN" sz="2400" b="0" dirty="0">
                <a:solidFill>
                  <a:schemeClr val="tx1"/>
                </a:solidFill>
                <a:latin typeface="Microsoft YaHei" charset="-122"/>
                <a:ea typeface="Microsoft YaHei" charset="-122"/>
                <a:cs typeface="Microsoft YaHei" charset="-122"/>
              </a:rPr>
              <a:t>B:1100</a:t>
            </a:r>
          </a:p>
          <a:p>
            <a:pPr>
              <a:lnSpc>
                <a:spcPct val="150000"/>
              </a:lnSpc>
            </a:pPr>
            <a:r>
              <a:rPr lang="en-US" altLang="zh-CN" sz="2400" b="0" dirty="0">
                <a:solidFill>
                  <a:schemeClr val="tx1"/>
                </a:solidFill>
                <a:latin typeface="Microsoft YaHei" charset="-122"/>
                <a:ea typeface="Microsoft YaHei" charset="-122"/>
                <a:cs typeface="Microsoft YaHei" charset="-122"/>
              </a:rPr>
              <a:t>C:1001110111010111</a:t>
            </a:r>
          </a:p>
          <a:p>
            <a:pPr>
              <a:lnSpc>
                <a:spcPct val="150000"/>
              </a:lnSpc>
            </a:pPr>
            <a:r>
              <a:rPr lang="en-US" altLang="zh-CN" sz="2400" b="0" dirty="0">
                <a:solidFill>
                  <a:schemeClr val="tx1"/>
                </a:solidFill>
                <a:latin typeface="Microsoft YaHei" charset="-122"/>
                <a:ea typeface="Microsoft YaHei" charset="-122"/>
                <a:cs typeface="Microsoft YaHei" charset="-122"/>
              </a:rPr>
              <a:t>D:1011</a:t>
            </a:r>
          </a:p>
        </p:txBody>
      </p:sp>
    </p:spTree>
    <p:extLst>
      <p:ext uri="{BB962C8B-B14F-4D97-AF65-F5344CB8AC3E}">
        <p14:creationId xmlns:p14="http://schemas.microsoft.com/office/powerpoint/2010/main" val="5735126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3375127"/>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rPr>
              <a:t>2</a:t>
            </a:r>
            <a:r>
              <a:rPr lang="zh-CN" altLang="en-US" sz="2400" b="0" dirty="0">
                <a:solidFill>
                  <a:schemeClr val="tx1"/>
                </a:solidFill>
                <a:latin typeface="Microsoft YaHei" charset="-122"/>
                <a:ea typeface="Microsoft YaHei" charset="-122"/>
                <a:cs typeface="Microsoft YaHei" charset="-122"/>
              </a:rPr>
              <a:t>、设生成多项式</a:t>
            </a:r>
            <a:r>
              <a:rPr lang="en-US" altLang="zh-CN" sz="2400" b="0" dirty="0">
                <a:solidFill>
                  <a:schemeClr val="tx1"/>
                </a:solidFill>
                <a:latin typeface="Microsoft YaHei" charset="-122"/>
                <a:ea typeface="Microsoft YaHei" charset="-122"/>
                <a:cs typeface="Microsoft YaHei" charset="-122"/>
              </a:rPr>
              <a:t>G(x)=X^4+X^2+X+1</a:t>
            </a:r>
            <a:r>
              <a:rPr lang="zh-CN" altLang="en-US" sz="2400" b="0" dirty="0">
                <a:solidFill>
                  <a:schemeClr val="tx1"/>
                </a:solidFill>
                <a:latin typeface="Microsoft YaHei" charset="-122"/>
                <a:ea typeface="Microsoft YaHei" charset="-122"/>
                <a:cs typeface="Microsoft YaHei" charset="-122"/>
              </a:rPr>
              <a:t>，则对位串</a:t>
            </a:r>
            <a:r>
              <a:rPr lang="en-US" altLang="zh-CN" sz="2400" b="0" dirty="0">
                <a:solidFill>
                  <a:schemeClr val="tx1"/>
                </a:solidFill>
                <a:latin typeface="Microsoft YaHei" charset="-122"/>
                <a:ea typeface="Microsoft YaHei" charset="-122"/>
                <a:cs typeface="Microsoft YaHei" charset="-122"/>
              </a:rPr>
              <a:t>100111011101</a:t>
            </a:r>
            <a:r>
              <a:rPr lang="zh-CN" altLang="en-US" sz="2400" b="0" dirty="0">
                <a:solidFill>
                  <a:schemeClr val="tx1"/>
                </a:solidFill>
                <a:latin typeface="Microsoft YaHei" charset="-122"/>
                <a:ea typeface="Microsoft YaHei" charset="-122"/>
                <a:cs typeface="Microsoft YaHei" charset="-122"/>
              </a:rPr>
              <a:t>进行</a:t>
            </a:r>
            <a:r>
              <a:rPr lang="en-US" altLang="zh-CN" sz="2400" b="0" dirty="0">
                <a:solidFill>
                  <a:schemeClr val="tx1"/>
                </a:solidFill>
                <a:latin typeface="Microsoft YaHei" charset="-122"/>
                <a:ea typeface="Microsoft YaHei" charset="-122"/>
                <a:cs typeface="Microsoft YaHei" charset="-122"/>
              </a:rPr>
              <a:t>CRC</a:t>
            </a:r>
            <a:r>
              <a:rPr lang="zh-CN" altLang="en-US" sz="2400" b="0" dirty="0">
                <a:solidFill>
                  <a:schemeClr val="tx1"/>
                </a:solidFill>
                <a:latin typeface="Microsoft YaHei" charset="-122"/>
                <a:ea typeface="Microsoft YaHei" charset="-122"/>
                <a:cs typeface="Microsoft YaHei" charset="-122"/>
              </a:rPr>
              <a:t>编码后的结果为（ </a:t>
            </a:r>
            <a:r>
              <a:rPr lang="en-US" altLang="zh-CN" sz="2400" b="0" dirty="0">
                <a:solidFill>
                  <a:srgbClr val="FF0000"/>
                </a:solidFill>
                <a:latin typeface="Microsoft YaHei" charset="-122"/>
                <a:ea typeface="Microsoft YaHei" charset="-122"/>
                <a:cs typeface="Microsoft YaHei" charset="-122"/>
              </a:rPr>
              <a:t>A</a:t>
            </a:r>
            <a:r>
              <a:rPr lang="zh-CN" altLang="en-US" sz="2400" b="0" dirty="0">
                <a:solidFill>
                  <a:schemeClr val="tx1"/>
                </a:solidFill>
                <a:latin typeface="Microsoft YaHei" charset="-122"/>
                <a:ea typeface="Microsoft YaHei" charset="-122"/>
                <a:cs typeface="Microsoft YaHei" charset="-122"/>
              </a:rPr>
              <a:t>）</a:t>
            </a:r>
          </a:p>
          <a:p>
            <a:pPr>
              <a:lnSpc>
                <a:spcPct val="150000"/>
              </a:lnSpc>
            </a:pPr>
            <a:r>
              <a:rPr lang="en-US" altLang="zh-CN" sz="2400" b="0" dirty="0">
                <a:solidFill>
                  <a:srgbClr val="FF0000"/>
                </a:solidFill>
                <a:latin typeface="Microsoft YaHei" charset="-122"/>
                <a:ea typeface="Microsoft YaHei" charset="-122"/>
                <a:cs typeface="Microsoft YaHei" charset="-122"/>
              </a:rPr>
              <a:t>A:1001110111011100</a:t>
            </a:r>
          </a:p>
          <a:p>
            <a:pPr>
              <a:lnSpc>
                <a:spcPct val="150000"/>
              </a:lnSpc>
            </a:pPr>
            <a:r>
              <a:rPr lang="en-US" altLang="zh-CN" sz="2400" b="0" dirty="0">
                <a:solidFill>
                  <a:schemeClr val="tx1"/>
                </a:solidFill>
                <a:latin typeface="Microsoft YaHei" charset="-122"/>
                <a:ea typeface="Microsoft YaHei" charset="-122"/>
                <a:cs typeface="Microsoft YaHei" charset="-122"/>
              </a:rPr>
              <a:t>B:1100</a:t>
            </a:r>
          </a:p>
          <a:p>
            <a:pPr>
              <a:lnSpc>
                <a:spcPct val="150000"/>
              </a:lnSpc>
            </a:pPr>
            <a:r>
              <a:rPr lang="en-US" altLang="zh-CN" sz="2400" b="0" dirty="0">
                <a:solidFill>
                  <a:schemeClr val="tx1"/>
                </a:solidFill>
                <a:latin typeface="Microsoft YaHei" charset="-122"/>
                <a:ea typeface="Microsoft YaHei" charset="-122"/>
                <a:cs typeface="Microsoft YaHei" charset="-122"/>
              </a:rPr>
              <a:t>C:1001110111010111</a:t>
            </a:r>
          </a:p>
          <a:p>
            <a:pPr>
              <a:lnSpc>
                <a:spcPct val="150000"/>
              </a:lnSpc>
            </a:pPr>
            <a:r>
              <a:rPr lang="en-US" altLang="zh-CN" sz="2400" b="0" dirty="0">
                <a:solidFill>
                  <a:schemeClr val="tx1"/>
                </a:solidFill>
                <a:latin typeface="Microsoft YaHei" charset="-122"/>
                <a:ea typeface="Microsoft YaHei" charset="-122"/>
                <a:cs typeface="Microsoft YaHei" charset="-122"/>
              </a:rPr>
              <a:t>D:1011</a:t>
            </a:r>
          </a:p>
        </p:txBody>
      </p:sp>
      <p:pic>
        <p:nvPicPr>
          <p:cNvPr id="2" name="图片 1"/>
          <p:cNvPicPr>
            <a:picLocks noChangeAspect="1"/>
          </p:cNvPicPr>
          <p:nvPr/>
        </p:nvPicPr>
        <p:blipFill>
          <a:blip r:embed="rId3"/>
          <a:stretch>
            <a:fillRect/>
          </a:stretch>
        </p:blipFill>
        <p:spPr>
          <a:xfrm>
            <a:off x="5980175" y="2035342"/>
            <a:ext cx="5104920" cy="4450743"/>
          </a:xfrm>
          <a:prstGeom prst="rect">
            <a:avLst/>
          </a:prstGeom>
        </p:spPr>
      </p:pic>
    </p:spTree>
    <p:extLst>
      <p:ext uri="{BB962C8B-B14F-4D97-AF65-F5344CB8AC3E}">
        <p14:creationId xmlns:p14="http://schemas.microsoft.com/office/powerpoint/2010/main" val="260794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46983"/>
            <a:ext cx="10002190" cy="1200329"/>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=min {c(</a:t>
            </a:r>
            <a:r>
              <a:rPr lang="en-US" altLang="zh-CN" sz="2400" dirty="0" err="1">
                <a:latin typeface="微软雅黑" panose="020B0503020204020204" charset="-122"/>
                <a:ea typeface="微软雅黑" panose="020B0503020204020204" charset="-122"/>
                <a:cs typeface="微软雅黑" panose="020B0503020204020204" charset="-122"/>
              </a:rPr>
              <a:t>x,z</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z</a:t>
            </a:r>
            <a:r>
              <a:rPr lang="en-US" altLang="zh-CN" sz="2400" dirty="0">
                <a:latin typeface="微软雅黑" panose="020B0503020204020204" charset="-122"/>
                <a:ea typeface="微软雅黑" panose="020B0503020204020204" charset="-122"/>
                <a:cs typeface="微软雅黑" panose="020B0503020204020204" charset="-122"/>
              </a:rPr>
              <a:t>(z) , </a:t>
            </a:r>
            <a:r>
              <a:rPr lang="en-US" altLang="zh-CN" sz="2400" dirty="0">
                <a:latin typeface="微软雅黑" panose="020B0503020204020204" charset="-122"/>
                <a:ea typeface="微软雅黑" panose="020B0503020204020204" charset="-122"/>
                <a:cs typeface="微软雅黑" panose="020B0503020204020204" charset="-122"/>
                <a:sym typeface="+mn-ea"/>
              </a:rPr>
              <a:t>c(</a:t>
            </a:r>
            <a:r>
              <a:rPr lang="en-US" altLang="zh-CN" sz="2400" dirty="0" err="1">
                <a:latin typeface="微软雅黑" panose="020B0503020204020204" charset="-122"/>
                <a:ea typeface="微软雅黑" panose="020B0503020204020204" charset="-122"/>
                <a:cs typeface="微软雅黑" panose="020B0503020204020204" charset="-122"/>
                <a:sym typeface="+mn-ea"/>
              </a:rPr>
              <a:t>x,y</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y</a:t>
            </a:r>
            <a:r>
              <a:rPr lang="en-US" altLang="zh-CN" sz="2400" dirty="0">
                <a:latin typeface="微软雅黑" panose="020B0503020204020204" charset="-122"/>
                <a:ea typeface="微软雅黑" panose="020B0503020204020204" charset="-122"/>
                <a:cs typeface="微软雅黑" panose="020B0503020204020204" charset="-122"/>
                <a:sym typeface="+mn-ea"/>
              </a:rPr>
              <a:t>(z)</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{7+0</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2+3}</a:t>
            </a: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25" name="直线连接符 24"/>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线连接符 25"/>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a:endCxn id="22"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9" name="文本框 28"/>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4" name="左大括号 3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5" name="矩形 3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6" name="矩形 3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7" name="矩形 36"/>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8" name="文本框 37"/>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1087994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46983"/>
            <a:ext cx="10002190" cy="230832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=min {c(</a:t>
            </a:r>
            <a:r>
              <a:rPr lang="en-US" altLang="zh-CN" sz="2400" dirty="0" err="1">
                <a:latin typeface="微软雅黑" panose="020B0503020204020204" charset="-122"/>
                <a:ea typeface="微软雅黑" panose="020B0503020204020204" charset="-122"/>
                <a:cs typeface="微软雅黑" panose="020B0503020204020204" charset="-122"/>
              </a:rPr>
              <a:t>x,z</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z</a:t>
            </a:r>
            <a:r>
              <a:rPr lang="en-US" altLang="zh-CN" sz="2400" dirty="0">
                <a:latin typeface="微软雅黑" panose="020B0503020204020204" charset="-122"/>
                <a:ea typeface="微软雅黑" panose="020B0503020204020204" charset="-122"/>
                <a:cs typeface="微软雅黑" panose="020B0503020204020204" charset="-122"/>
              </a:rPr>
              <a:t>(z) , </a:t>
            </a:r>
            <a:r>
              <a:rPr lang="en-US" altLang="zh-CN" sz="2400" dirty="0">
                <a:latin typeface="微软雅黑" panose="020B0503020204020204" charset="-122"/>
                <a:ea typeface="微软雅黑" panose="020B0503020204020204" charset="-122"/>
                <a:cs typeface="微软雅黑" panose="020B0503020204020204" charset="-122"/>
                <a:sym typeface="+mn-ea"/>
              </a:rPr>
              <a:t>c(</a:t>
            </a:r>
            <a:r>
              <a:rPr lang="en-US" altLang="zh-CN" sz="2400" dirty="0" err="1">
                <a:latin typeface="微软雅黑" panose="020B0503020204020204" charset="-122"/>
                <a:ea typeface="微软雅黑" panose="020B0503020204020204" charset="-122"/>
                <a:cs typeface="微软雅黑" panose="020B0503020204020204" charset="-122"/>
                <a:sym typeface="+mn-ea"/>
              </a:rPr>
              <a:t>x,y</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y</a:t>
            </a:r>
            <a:r>
              <a:rPr lang="en-US" altLang="zh-CN" sz="2400" dirty="0">
                <a:latin typeface="微软雅黑" panose="020B0503020204020204" charset="-122"/>
                <a:ea typeface="微软雅黑" panose="020B0503020204020204" charset="-122"/>
                <a:cs typeface="微软雅黑" panose="020B0503020204020204" charset="-122"/>
                <a:sym typeface="+mn-ea"/>
              </a:rPr>
              <a:t>(z)</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{7+0</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2+3}</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{7,5}</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a:t>
            </a: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25" name="直线连接符 24"/>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线连接符 25"/>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a:endCxn id="22"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9" name="文本框 28"/>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4" name="左大括号 3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5" name="矩形 3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6" name="矩形 3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7" name="矩形 36"/>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8" name="文本框 37"/>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101063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46983"/>
            <a:ext cx="10002190" cy="230832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=min {c(</a:t>
            </a:r>
            <a:r>
              <a:rPr lang="en-US" altLang="zh-CN" sz="2400" dirty="0" err="1">
                <a:latin typeface="微软雅黑" panose="020B0503020204020204" charset="-122"/>
                <a:ea typeface="微软雅黑" panose="020B0503020204020204" charset="-122"/>
                <a:cs typeface="微软雅黑" panose="020B0503020204020204" charset="-122"/>
              </a:rPr>
              <a:t>x,z</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z</a:t>
            </a:r>
            <a:r>
              <a:rPr lang="en-US" altLang="zh-CN" sz="2400" dirty="0">
                <a:latin typeface="微软雅黑" panose="020B0503020204020204" charset="-122"/>
                <a:ea typeface="微软雅黑" panose="020B0503020204020204" charset="-122"/>
                <a:cs typeface="微软雅黑" panose="020B0503020204020204" charset="-122"/>
              </a:rPr>
              <a:t>(z) , </a:t>
            </a:r>
            <a:r>
              <a:rPr lang="en-US" altLang="zh-CN" sz="2400" dirty="0">
                <a:latin typeface="微软雅黑" panose="020B0503020204020204" charset="-122"/>
                <a:ea typeface="微软雅黑" panose="020B0503020204020204" charset="-122"/>
                <a:cs typeface="微软雅黑" panose="020B0503020204020204" charset="-122"/>
                <a:sym typeface="+mn-ea"/>
              </a:rPr>
              <a:t>c(</a:t>
            </a:r>
            <a:r>
              <a:rPr lang="en-US" altLang="zh-CN" sz="2400" dirty="0" err="1">
                <a:latin typeface="微软雅黑" panose="020B0503020204020204" charset="-122"/>
                <a:ea typeface="微软雅黑" panose="020B0503020204020204" charset="-122"/>
                <a:cs typeface="微软雅黑" panose="020B0503020204020204" charset="-122"/>
                <a:sym typeface="+mn-ea"/>
              </a:rPr>
              <a:t>x,y</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y</a:t>
            </a:r>
            <a:r>
              <a:rPr lang="en-US" altLang="zh-CN" sz="2400" dirty="0">
                <a:latin typeface="微软雅黑" panose="020B0503020204020204" charset="-122"/>
                <a:ea typeface="微软雅黑" panose="020B0503020204020204" charset="-122"/>
                <a:cs typeface="微软雅黑" panose="020B0503020204020204" charset="-122"/>
                <a:sym typeface="+mn-ea"/>
              </a:rPr>
              <a:t>(z)</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{7+0</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2+3}</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{7,5}</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=5</a:t>
            </a: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4"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25" name="直线连接符 24"/>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线连接符 25"/>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a:endCxn id="22"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9" name="文本框 28"/>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4" name="左大括号 3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5" name="矩形 3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6" name="矩形 3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7" name="矩形 36"/>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8" name="文本框 37"/>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2977972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46983"/>
            <a:ext cx="10002190" cy="3969385"/>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x</a:t>
            </a:r>
            <a:r>
              <a:rPr lang="en-US" altLang="zh-CN" sz="2400" dirty="0">
                <a:latin typeface="微软雅黑" panose="020B0503020204020204" charset="-122"/>
                <a:ea typeface="微软雅黑" panose="020B0503020204020204" charset="-122"/>
                <a:cs typeface="微软雅黑" panose="020B0503020204020204" charset="-122"/>
              </a:rPr>
              <a:t>(z)  =min {c(</a:t>
            </a:r>
            <a:r>
              <a:rPr lang="en-US" altLang="zh-CN" sz="2400" dirty="0" err="1">
                <a:latin typeface="微软雅黑" panose="020B0503020204020204" charset="-122"/>
                <a:ea typeface="微软雅黑" panose="020B0503020204020204" charset="-122"/>
                <a:cs typeface="微软雅黑" panose="020B0503020204020204" charset="-122"/>
              </a:rPr>
              <a:t>x,z</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rPr>
              <a:t>z</a:t>
            </a:r>
            <a:r>
              <a:rPr lang="en-US" altLang="zh-CN" sz="2400" dirty="0">
                <a:latin typeface="微软雅黑" panose="020B0503020204020204" charset="-122"/>
                <a:ea typeface="微软雅黑" panose="020B0503020204020204" charset="-122"/>
                <a:cs typeface="微软雅黑" panose="020B0503020204020204" charset="-122"/>
              </a:rPr>
              <a:t>(z) , </a:t>
            </a:r>
            <a:r>
              <a:rPr lang="en-US" altLang="zh-CN" sz="2400" dirty="0">
                <a:latin typeface="微软雅黑" panose="020B0503020204020204" charset="-122"/>
                <a:ea typeface="微软雅黑" panose="020B0503020204020204" charset="-122"/>
                <a:cs typeface="微软雅黑" panose="020B0503020204020204" charset="-122"/>
                <a:sym typeface="+mn-ea"/>
              </a:rPr>
              <a:t>c(</a:t>
            </a:r>
            <a:r>
              <a:rPr lang="en-US" altLang="zh-CN" sz="2400" dirty="0" err="1">
                <a:latin typeface="微软雅黑" panose="020B0503020204020204" charset="-122"/>
                <a:ea typeface="微软雅黑" panose="020B0503020204020204" charset="-122"/>
                <a:cs typeface="微软雅黑" panose="020B0503020204020204" charset="-122"/>
                <a:sym typeface="+mn-ea"/>
              </a:rPr>
              <a:t>x,y</a:t>
            </a:r>
            <a:r>
              <a:rPr lang="en-US" altLang="zh-CN" sz="2400" dirty="0">
                <a:latin typeface="微软雅黑" panose="020B0503020204020204" charset="-122"/>
                <a:ea typeface="微软雅黑" panose="020B0503020204020204" charset="-122"/>
                <a:cs typeface="微软雅黑" panose="020B0503020204020204" charset="-122"/>
                <a:sym typeface="+mn-ea"/>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y</a:t>
            </a:r>
            <a:r>
              <a:rPr lang="en-US" altLang="zh-CN" sz="2400" dirty="0">
                <a:latin typeface="微软雅黑" panose="020B0503020204020204" charset="-122"/>
                <a:ea typeface="微软雅黑" panose="020B0503020204020204" charset="-122"/>
                <a:cs typeface="微软雅黑" panose="020B0503020204020204" charset="-122"/>
                <a:sym typeface="+mn-ea"/>
              </a:rPr>
              <a:t>(z)</a:t>
            </a:r>
            <a:r>
              <a:rPr lang="en-US" altLang="zh-CN"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{7+0</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en-US" altLang="zh-CN" sz="2400" dirty="0">
                <a:latin typeface="微软雅黑" panose="020B0503020204020204" charset="-122"/>
                <a:ea typeface="微软雅黑" panose="020B0503020204020204" charset="-122"/>
                <a:cs typeface="微软雅黑" panose="020B0503020204020204" charset="-122"/>
                <a:sym typeface="+mn-ea"/>
              </a:rPr>
              <a:t>2+3}</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sym typeface="+mn-ea"/>
              </a:rPr>
              <a:t>=min {7,5}</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=5</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得到结点</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到结点</a:t>
            </a:r>
            <a:r>
              <a:rPr lang="en-US" altLang="zh-CN" sz="2400" dirty="0">
                <a:latin typeface="微软雅黑" panose="020B0503020204020204" charset="-122"/>
                <a:ea typeface="微软雅黑" panose="020B0503020204020204" charset="-122"/>
                <a:cs typeface="微软雅黑" panose="020B0503020204020204" charset="-122"/>
              </a:rPr>
              <a:t>z</a:t>
            </a:r>
            <a:r>
              <a:rPr lang="zh-CN" altLang="en-US" sz="2400" dirty="0">
                <a:latin typeface="微软雅黑" panose="020B0503020204020204" charset="-122"/>
                <a:ea typeface="微软雅黑" panose="020B0503020204020204" charset="-122"/>
                <a:cs typeface="微软雅黑" panose="020B0503020204020204" charset="-122"/>
              </a:rPr>
              <a:t>的最短路径是</a:t>
            </a:r>
            <a:r>
              <a:rPr lang="en-US" altLang="zh-CN" sz="2400" dirty="0">
                <a:latin typeface="微软雅黑" panose="020B0503020204020204" charset="-122"/>
                <a:ea typeface="微软雅黑" panose="020B0503020204020204" charset="-122"/>
                <a:cs typeface="微软雅黑" panose="020B0503020204020204" charset="-122"/>
              </a:rPr>
              <a:t>{x,y,z}</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网络中每个结点</a:t>
            </a:r>
            <a:r>
              <a:rPr lang="en-US" altLang="zh-CN" sz="2400" dirty="0">
                <a:latin typeface="微软雅黑" panose="020B0503020204020204" charset="-122"/>
                <a:ea typeface="微软雅黑" panose="020B0503020204020204" charset="-122"/>
                <a:cs typeface="微软雅黑" panose="020B0503020204020204" charset="-122"/>
              </a:rPr>
              <a:t>x</a:t>
            </a:r>
            <a:r>
              <a:rPr lang="zh-CN" altLang="en-US" sz="2400" dirty="0">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估计</a:t>
            </a:r>
            <a:r>
              <a:rPr lang="zh-CN" altLang="en-US" sz="2400" dirty="0">
                <a:latin typeface="微软雅黑" panose="020B0503020204020204" charset="-122"/>
                <a:ea typeface="微软雅黑" panose="020B0503020204020204" charset="-122"/>
                <a:cs typeface="微软雅黑" panose="020B0503020204020204" charset="-122"/>
              </a:rPr>
              <a:t>自己到网络中结点</a:t>
            </a:r>
            <a:r>
              <a:rPr lang="en-US" altLang="zh-CN" sz="2400" dirty="0">
                <a:latin typeface="微软雅黑" panose="020B0503020204020204" charset="-122"/>
                <a:ea typeface="微软雅黑" panose="020B0503020204020204" charset="-122"/>
                <a:cs typeface="微软雅黑" panose="020B0503020204020204" charset="-122"/>
              </a:rPr>
              <a:t>y</a:t>
            </a:r>
            <a:r>
              <a:rPr lang="zh-CN" altLang="en-US" sz="2400" dirty="0">
                <a:latin typeface="微软雅黑" panose="020B0503020204020204" charset="-122"/>
                <a:ea typeface="微软雅黑" panose="020B0503020204020204" charset="-122"/>
                <a:cs typeface="微软雅黑" panose="020B0503020204020204" charset="-122"/>
              </a:rPr>
              <a:t>的最短距离，记为</a:t>
            </a:r>
            <a:r>
              <a:rPr lang="en-US" altLang="zh-CN" sz="2400" dirty="0">
                <a:latin typeface="微软雅黑" panose="020B0503020204020204" charset="-122"/>
                <a:ea typeface="微软雅黑" panose="020B0503020204020204" charset="-122"/>
                <a:cs typeface="微软雅黑" panose="020B0503020204020204" charset="-122"/>
              </a:rPr>
              <a:t>D</a:t>
            </a:r>
            <a:r>
              <a:rPr lang="en-US" altLang="zh-CN" sz="2400" baseline="-25000" dirty="0">
                <a:latin typeface="微软雅黑" panose="020B0503020204020204" charset="-122"/>
                <a:ea typeface="微软雅黑" panose="020B0503020204020204" charset="-122"/>
                <a:cs typeface="微软雅黑" panose="020B0503020204020204" charset="-122"/>
                <a:sym typeface="+mn-ea"/>
              </a:rPr>
              <a:t>x</a:t>
            </a:r>
            <a:r>
              <a:rPr lang="en-US" altLang="zh-CN" sz="2400" dirty="0">
                <a:latin typeface="微软雅黑" panose="020B0503020204020204" charset="-122"/>
                <a:ea typeface="微软雅黑" panose="020B0503020204020204" charset="-122"/>
                <a:cs typeface="微软雅黑" panose="020B0503020204020204" charset="-122"/>
                <a:sym typeface="+mn-ea"/>
              </a:rPr>
              <a:t>(y),</a:t>
            </a:r>
            <a:r>
              <a:rPr lang="zh-CN" altLang="en-US" sz="2400" dirty="0">
                <a:latin typeface="微软雅黑" panose="020B0503020204020204" charset="-122"/>
                <a:ea typeface="微软雅黑" panose="020B0503020204020204" charset="-122"/>
                <a:cs typeface="微软雅黑" panose="020B0503020204020204" charset="-122"/>
                <a:sym typeface="+mn-ea"/>
              </a:rPr>
              <a:t>称为结点</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距离向量</a:t>
            </a:r>
            <a:r>
              <a:rPr lang="zh-CN" altLang="en-US" sz="2400" dirty="0">
                <a:latin typeface="微软雅黑" panose="020B0503020204020204" charset="-122"/>
                <a:ea typeface="微软雅黑" panose="020B0503020204020204" charset="-122"/>
                <a:cs typeface="微软雅黑" panose="020B0503020204020204" charset="-122"/>
                <a:sym typeface="+mn-ea"/>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336" y="3458002"/>
            <a:ext cx="756608" cy="756608"/>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9816" y="2146983"/>
            <a:ext cx="756608" cy="756608"/>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298" y="2146983"/>
            <a:ext cx="756608" cy="756608"/>
          </a:xfrm>
          <a:prstGeom prst="rect">
            <a:avLst/>
          </a:prstGeom>
        </p:spPr>
      </p:pic>
      <p:cxnSp>
        <p:nvCxnSpPr>
          <p:cNvPr id="7" name="直线连接符 6"/>
          <p:cNvCxnSpPr/>
          <p:nvPr/>
        </p:nvCxnSpPr>
        <p:spPr>
          <a:xfrm>
            <a:off x="9707906" y="2525287"/>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4" name="直线连接符 23"/>
          <p:cNvCxnSpPr>
            <a:stCxn id="23" idx="2"/>
          </p:cNvCxnSpPr>
          <p:nvPr/>
        </p:nvCxnSpPr>
        <p:spPr>
          <a:xfrm>
            <a:off x="9329602" y="2903591"/>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5" name="直线连接符 24"/>
          <p:cNvCxnSpPr>
            <a:stCxn id="22" idx="2"/>
            <a:endCxn id="2" idx="3"/>
          </p:cNvCxnSpPr>
          <p:nvPr/>
        </p:nvCxnSpPr>
        <p:spPr>
          <a:xfrm flipH="1">
            <a:off x="10728944" y="2903591"/>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9612174" y="405765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7" name="文本框 26"/>
          <p:cNvSpPr txBox="1"/>
          <p:nvPr/>
        </p:nvSpPr>
        <p:spPr>
          <a:xfrm>
            <a:off x="8530082" y="249423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28" name="文本框 27"/>
          <p:cNvSpPr txBox="1"/>
          <p:nvPr/>
        </p:nvSpPr>
        <p:spPr>
          <a:xfrm>
            <a:off x="11647215" y="2347021"/>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29" name="文本框 28"/>
          <p:cNvSpPr txBox="1"/>
          <p:nvPr/>
        </p:nvSpPr>
        <p:spPr>
          <a:xfrm>
            <a:off x="10860074" y="3169893"/>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10038857" y="2340422"/>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9407590" y="3081839"/>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2" name="左大括号 31"/>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3" name="矩形 32"/>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4" name="矩形 33"/>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5" name="矩形 34"/>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6" name="文本框 35"/>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2064012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4613750" y="3053782"/>
            <a:ext cx="6968650" cy="1754326"/>
          </a:xfrm>
          <a:prstGeom prst="rect">
            <a:avLst/>
          </a:prstGeom>
          <a:noFill/>
        </p:spPr>
        <p:txBody>
          <a:bodyPr wrap="square" rtlCol="0">
            <a:spAutoFit/>
          </a:bodyPr>
          <a:lstStyle/>
          <a:p>
            <a:pPr>
              <a:lnSpc>
                <a:spcPct val="150000"/>
              </a:lnSpc>
            </a:pPr>
            <a:r>
              <a:rPr kumimoji="1" lang="en-US" altLang="zh-CN" sz="2400" dirty="0">
                <a:latin typeface="Microsoft YaHei" charset="-122"/>
                <a:ea typeface="Microsoft YaHei" charset="-122"/>
                <a:cs typeface="Microsoft YaHei" charset="-122"/>
              </a:rPr>
              <a:t>1</a:t>
            </a:r>
            <a:r>
              <a:rPr kumimoji="1" lang="zh-CN" altLang="en-US" sz="2400" dirty="0">
                <a:latin typeface="Microsoft YaHei" charset="-122"/>
                <a:ea typeface="Microsoft YaHei" charset="-122"/>
                <a:cs typeface="Microsoft YaHei" charset="-122"/>
              </a:rPr>
              <a:t>、路由器分别维护自己的转发表（</a:t>
            </a:r>
            <a:r>
              <a:rPr kumimoji="1" lang="en-US" altLang="zh-CN" sz="2400" dirty="0">
                <a:latin typeface="Microsoft YaHei" charset="-122"/>
                <a:ea typeface="Microsoft YaHei" charset="-122"/>
                <a:cs typeface="Microsoft YaHei" charset="-122"/>
              </a:rPr>
              <a:t>DV</a:t>
            </a:r>
            <a:r>
              <a:rPr kumimoji="1" lang="zh-CN" altLang="en-US" sz="2400" dirty="0">
                <a:latin typeface="Microsoft YaHei" charset="-122"/>
                <a:ea typeface="Microsoft YaHei" charset="-122"/>
                <a:cs typeface="Microsoft YaHei" charset="-122"/>
              </a:rPr>
              <a:t>），并且收到邻居的通告。</a:t>
            </a:r>
            <a:endParaRPr kumimoji="1" lang="en-US" altLang="zh-CN" sz="2400" dirty="0">
              <a:latin typeface="Microsoft YaHei" charset="-122"/>
              <a:ea typeface="Microsoft YaHei" charset="-122"/>
              <a:cs typeface="Microsoft YaHei" charset="-122"/>
            </a:endParaRPr>
          </a:p>
          <a:p>
            <a:pPr>
              <a:lnSpc>
                <a:spcPct val="150000"/>
              </a:lnSpc>
            </a:pPr>
            <a:r>
              <a:rPr kumimoji="1" lang="en-US" altLang="zh-CN" sz="2400" dirty="0">
                <a:latin typeface="Microsoft YaHei" charset="-122"/>
                <a:ea typeface="Microsoft YaHei" charset="-122"/>
                <a:cs typeface="Microsoft YaHei" charset="-122"/>
              </a:rPr>
              <a:t>2</a:t>
            </a:r>
            <a:r>
              <a:rPr kumimoji="1" lang="zh-CN" altLang="en-US" sz="2400" dirty="0">
                <a:latin typeface="Microsoft YaHei" charset="-122"/>
                <a:ea typeface="Microsoft YaHei" charset="-122"/>
                <a:cs typeface="Microsoft YaHei" charset="-122"/>
              </a:rPr>
              <a:t>、收到通告会进行对比更新。</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24" name="直线连接符 23"/>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5" name="直线连接符 24"/>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6" name="直线连接符 25"/>
          <p:cNvCxnSpPr>
            <a:endCxn id="21" idx="3"/>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7" name="文本框 26"/>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8" name="文本框 27"/>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29" name="文本框 28"/>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3" name="左大括号 32"/>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4" name="矩形 33"/>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5" name="矩形 34"/>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6" name="矩形 35"/>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7" name="文本框 36"/>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Tree>
    <p:extLst>
      <p:ext uri="{BB962C8B-B14F-4D97-AF65-F5344CB8AC3E}">
        <p14:creationId xmlns:p14="http://schemas.microsoft.com/office/powerpoint/2010/main" val="154868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表格 12"/>
          <p:cNvGraphicFramePr/>
          <p:nvPr>
            <p:extLst>
              <p:ext uri="{D42A27DB-BD31-4B8C-83A1-F6EECF244321}">
                <p14:modId xmlns:p14="http://schemas.microsoft.com/office/powerpoint/2010/main" val="48959827"/>
              </p:ext>
            </p:extLst>
          </p:nvPr>
        </p:nvGraphicFramePr>
        <p:xfrm>
          <a:off x="5756910" y="2844165"/>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x</a:t>
                      </a:r>
                      <a:r>
                        <a:rPr lang="zh-CN" altLang="en-US" sz="2400" dirty="0"/>
                        <a:t>的</a:t>
                      </a:r>
                      <a:r>
                        <a:rPr lang="en-US" altLang="zh-CN" sz="2400" dirty="0"/>
                        <a:t>DV</a:t>
                      </a:r>
                      <a:endParaRPr lang="en-US" altLang="zh-CN" sz="2400"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tc>
                  <a:txBody>
                    <a:bodyPr/>
                    <a:lstStyle/>
                    <a:p>
                      <a:pPr algn="ctr">
                        <a:buNone/>
                      </a:pP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7051675" y="2221865"/>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38" name="直线连接符 37"/>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39" name="直线连接符 38"/>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40" name="直线连接符 39"/>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41" name="文本框 40"/>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42" name="文本框 41"/>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43" name="文本框 42"/>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44" name="文本框 43"/>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45" name="文本框 44"/>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46" name="文本框 45"/>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26" name="左大括号 2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7" name="矩形 2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8" name="矩形 2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29" name="矩形 28"/>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0" name="文本框 2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2" name="矩形 1">
            <a:extLst>
              <a:ext uri="{FF2B5EF4-FFF2-40B4-BE49-F238E27FC236}">
                <a16:creationId xmlns:a16="http://schemas.microsoft.com/office/drawing/2014/main" id="{67695728-849A-B847-A627-9530C8A68682}"/>
              </a:ext>
            </a:extLst>
          </p:cNvPr>
          <p:cNvSpPr/>
          <p:nvPr/>
        </p:nvSpPr>
        <p:spPr>
          <a:xfrm>
            <a:off x="4392306" y="4372200"/>
            <a:ext cx="806824" cy="599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X</a:t>
            </a:r>
            <a:r>
              <a:rPr kumimoji="1" lang="zh-CN" altLang="en-US" dirty="0"/>
              <a:t>到</a:t>
            </a:r>
          </a:p>
        </p:txBody>
      </p:sp>
      <p:cxnSp>
        <p:nvCxnSpPr>
          <p:cNvPr id="4" name="直线箭头连接符 3">
            <a:extLst>
              <a:ext uri="{FF2B5EF4-FFF2-40B4-BE49-F238E27FC236}">
                <a16:creationId xmlns:a16="http://schemas.microsoft.com/office/drawing/2014/main" id="{FC2075D4-3488-4A4C-8C5C-E494BED41916}"/>
              </a:ext>
            </a:extLst>
          </p:cNvPr>
          <p:cNvCxnSpPr>
            <a:cxnSpLocks/>
            <a:stCxn id="2" idx="3"/>
          </p:cNvCxnSpPr>
          <p:nvPr/>
        </p:nvCxnSpPr>
        <p:spPr>
          <a:xfrm flipV="1">
            <a:off x="5199130" y="3927131"/>
            <a:ext cx="583914" cy="7448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A699B40-46D7-D248-A6F5-6A67CA39313C}"/>
              </a:ext>
            </a:extLst>
          </p:cNvPr>
          <p:cNvCxnSpPr>
            <a:cxnSpLocks/>
            <a:stCxn id="2" idx="3"/>
          </p:cNvCxnSpPr>
          <p:nvPr/>
        </p:nvCxnSpPr>
        <p:spPr>
          <a:xfrm>
            <a:off x="5199130" y="4672024"/>
            <a:ext cx="617626" cy="142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623B914B-D75E-F649-BE28-F485F54FDD4D}"/>
              </a:ext>
            </a:extLst>
          </p:cNvPr>
          <p:cNvCxnSpPr>
            <a:cxnSpLocks/>
            <a:stCxn id="2" idx="3"/>
          </p:cNvCxnSpPr>
          <p:nvPr/>
        </p:nvCxnSpPr>
        <p:spPr>
          <a:xfrm>
            <a:off x="5199130" y="4672024"/>
            <a:ext cx="524068" cy="9051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42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表格 12"/>
          <p:cNvGraphicFramePr/>
          <p:nvPr>
            <p:extLst>
              <p:ext uri="{D42A27DB-BD31-4B8C-83A1-F6EECF244321}">
                <p14:modId xmlns:p14="http://schemas.microsoft.com/office/powerpoint/2010/main" val="1182081066"/>
              </p:ext>
            </p:extLst>
          </p:nvPr>
        </p:nvGraphicFramePr>
        <p:xfrm>
          <a:off x="5756910" y="2844165"/>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x</a:t>
                      </a:r>
                      <a:r>
                        <a:rPr lang="zh-CN" altLang="en-US" sz="2400"/>
                        <a:t>的</a:t>
                      </a:r>
                      <a:r>
                        <a:rPr lang="en-US" altLang="zh-CN" sz="2400"/>
                        <a:t>DV</a:t>
                      </a:r>
                      <a:endParaRPr lang="en-US" altLang="zh-CN" sz="240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0</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2</a:t>
                      </a: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tc>
                  <a:txBody>
                    <a:bodyPr/>
                    <a:lstStyle/>
                    <a:p>
                      <a:pPr algn="ctr">
                        <a:buNone/>
                      </a:pP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7</a:t>
                      </a:r>
                      <a:endParaRPr lang="en-US" altLang="zh-CN" sz="2400">
                        <a:latin typeface="微软雅黑" panose="020B0503020204020204" charset="-122"/>
                        <a:ea typeface="微软雅黑" panose="020B0503020204020204" charset="-122"/>
                      </a:endParaRPr>
                    </a:p>
                  </a:txBody>
                  <a:tcPr anchor="ctr"/>
                </a:tc>
                <a:tc>
                  <a:txBody>
                    <a:bodyPr/>
                    <a:lstStyle/>
                    <a:p>
                      <a:pPr algn="ctr">
                        <a:buNone/>
                      </a:pPr>
                      <a:endParaRPr lang="zh-CN" altLang="en-US" sz="2400">
                        <a:latin typeface="微软雅黑" panose="020B0503020204020204" charset="-122"/>
                        <a:ea typeface="微软雅黑" panose="020B0503020204020204" charset="-122"/>
                      </a:endParaRPr>
                    </a:p>
                  </a:txBody>
                  <a:tcPr anchor="ctr"/>
                </a:tc>
                <a:tc>
                  <a:txBody>
                    <a:bodyPr/>
                    <a:lstStyle/>
                    <a:p>
                      <a:pPr algn="ctr">
                        <a:buNone/>
                      </a:pP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7051675" y="2221865"/>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26" name="直线连接符 25"/>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21" name="矩形 20">
            <a:extLst>
              <a:ext uri="{FF2B5EF4-FFF2-40B4-BE49-F238E27FC236}">
                <a16:creationId xmlns:a16="http://schemas.microsoft.com/office/drawing/2014/main" id="{3DE26F39-3692-D54E-878A-9C1B26D67A62}"/>
              </a:ext>
            </a:extLst>
          </p:cNvPr>
          <p:cNvSpPr/>
          <p:nvPr/>
        </p:nvSpPr>
        <p:spPr>
          <a:xfrm>
            <a:off x="4392306" y="4372200"/>
            <a:ext cx="806824" cy="599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X</a:t>
            </a:r>
            <a:r>
              <a:rPr kumimoji="1" lang="zh-CN" altLang="en-US" dirty="0"/>
              <a:t>到</a:t>
            </a:r>
          </a:p>
        </p:txBody>
      </p:sp>
      <p:cxnSp>
        <p:nvCxnSpPr>
          <p:cNvPr id="22" name="直线箭头连接符 21">
            <a:extLst>
              <a:ext uri="{FF2B5EF4-FFF2-40B4-BE49-F238E27FC236}">
                <a16:creationId xmlns:a16="http://schemas.microsoft.com/office/drawing/2014/main" id="{E0023994-9287-9347-8781-F6827D9EF878}"/>
              </a:ext>
            </a:extLst>
          </p:cNvPr>
          <p:cNvCxnSpPr>
            <a:cxnSpLocks/>
            <a:stCxn id="21" idx="3"/>
          </p:cNvCxnSpPr>
          <p:nvPr/>
        </p:nvCxnSpPr>
        <p:spPr>
          <a:xfrm flipV="1">
            <a:off x="5199130" y="3927131"/>
            <a:ext cx="583914" cy="7448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80BDC290-B06D-A941-BCE4-02AB42761B17}"/>
              </a:ext>
            </a:extLst>
          </p:cNvPr>
          <p:cNvCxnSpPr>
            <a:cxnSpLocks/>
            <a:stCxn id="21" idx="3"/>
          </p:cNvCxnSpPr>
          <p:nvPr/>
        </p:nvCxnSpPr>
        <p:spPr>
          <a:xfrm>
            <a:off x="5199130" y="4672024"/>
            <a:ext cx="617626" cy="142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DE5DD7FD-90D6-8F41-AD14-7B7DBC65E07D}"/>
              </a:ext>
            </a:extLst>
          </p:cNvPr>
          <p:cNvCxnSpPr>
            <a:cxnSpLocks/>
            <a:stCxn id="21" idx="3"/>
          </p:cNvCxnSpPr>
          <p:nvPr/>
        </p:nvCxnSpPr>
        <p:spPr>
          <a:xfrm>
            <a:off x="5199130" y="4672024"/>
            <a:ext cx="524068" cy="9051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83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表格 12"/>
          <p:cNvGraphicFramePr/>
          <p:nvPr>
            <p:extLst>
              <p:ext uri="{D42A27DB-BD31-4B8C-83A1-F6EECF244321}">
                <p14:modId xmlns:p14="http://schemas.microsoft.com/office/powerpoint/2010/main" val="571598833"/>
              </p:ext>
            </p:extLst>
          </p:nvPr>
        </p:nvGraphicFramePr>
        <p:xfrm>
          <a:off x="5756910" y="2844165"/>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x</a:t>
                      </a:r>
                      <a:r>
                        <a:rPr lang="zh-CN" altLang="en-US" sz="2400" dirty="0"/>
                        <a:t>的</a:t>
                      </a:r>
                      <a:r>
                        <a:rPr lang="en-US" altLang="zh-CN" sz="2400" dirty="0"/>
                        <a:t>DV</a:t>
                      </a:r>
                      <a:endParaRPr lang="en-US" altLang="zh-CN" sz="2400"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0</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2</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7</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7051675" y="2221865"/>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26" name="直线连接符 25"/>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21" name="矩形 20">
            <a:extLst>
              <a:ext uri="{FF2B5EF4-FFF2-40B4-BE49-F238E27FC236}">
                <a16:creationId xmlns:a16="http://schemas.microsoft.com/office/drawing/2014/main" id="{2CFE2CCF-15F3-0749-AE5B-69818DB23DB8}"/>
              </a:ext>
            </a:extLst>
          </p:cNvPr>
          <p:cNvSpPr/>
          <p:nvPr/>
        </p:nvSpPr>
        <p:spPr>
          <a:xfrm>
            <a:off x="4392306" y="4372200"/>
            <a:ext cx="806824" cy="599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X</a:t>
            </a:r>
            <a:r>
              <a:rPr kumimoji="1" lang="zh-CN" altLang="en-US" dirty="0"/>
              <a:t>到</a:t>
            </a:r>
          </a:p>
        </p:txBody>
      </p:sp>
      <p:cxnSp>
        <p:nvCxnSpPr>
          <p:cNvPr id="22" name="直线箭头连接符 21">
            <a:extLst>
              <a:ext uri="{FF2B5EF4-FFF2-40B4-BE49-F238E27FC236}">
                <a16:creationId xmlns:a16="http://schemas.microsoft.com/office/drawing/2014/main" id="{F815C6B4-C991-4B4F-8B32-8942F95A115D}"/>
              </a:ext>
            </a:extLst>
          </p:cNvPr>
          <p:cNvCxnSpPr>
            <a:cxnSpLocks/>
            <a:stCxn id="21" idx="3"/>
          </p:cNvCxnSpPr>
          <p:nvPr/>
        </p:nvCxnSpPr>
        <p:spPr>
          <a:xfrm flipV="1">
            <a:off x="5199130" y="3927131"/>
            <a:ext cx="583914" cy="7448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12FF2977-E9BE-ED48-9351-66214E6BBCB3}"/>
              </a:ext>
            </a:extLst>
          </p:cNvPr>
          <p:cNvCxnSpPr>
            <a:cxnSpLocks/>
            <a:stCxn id="21" idx="3"/>
          </p:cNvCxnSpPr>
          <p:nvPr/>
        </p:nvCxnSpPr>
        <p:spPr>
          <a:xfrm>
            <a:off x="5199130" y="4672024"/>
            <a:ext cx="617626" cy="142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FEDD60B2-0D3E-5F49-9629-235B79AA11D0}"/>
              </a:ext>
            </a:extLst>
          </p:cNvPr>
          <p:cNvCxnSpPr>
            <a:cxnSpLocks/>
            <a:stCxn id="21" idx="3"/>
          </p:cNvCxnSpPr>
          <p:nvPr/>
        </p:nvCxnSpPr>
        <p:spPr>
          <a:xfrm>
            <a:off x="5199130" y="4672024"/>
            <a:ext cx="524068" cy="9051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7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2065655" y="3183877"/>
            <a:ext cx="2420620"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计算机网络原理</a:t>
            </a:r>
          </a:p>
        </p:txBody>
      </p:sp>
      <p:sp>
        <p:nvSpPr>
          <p:cNvPr id="7" name="文本框 6"/>
          <p:cNvSpPr txBox="1"/>
          <p:nvPr/>
        </p:nvSpPr>
        <p:spPr>
          <a:xfrm>
            <a:off x="5073014" y="1244883"/>
            <a:ext cx="4771073" cy="4524315"/>
          </a:xfrm>
          <a:prstGeom prst="rect">
            <a:avLst/>
          </a:prstGeom>
          <a:noFill/>
        </p:spPr>
        <p:txBody>
          <a:bodyPr wrap="square" rtlCol="0">
            <a:spAutoFit/>
          </a:bodyPr>
          <a:lstStyle/>
          <a:p>
            <a:pPr>
              <a:lnSpc>
                <a:spcPct val="150000"/>
              </a:lnSpc>
            </a:pPr>
            <a:r>
              <a:rPr lang="zh-CN" altLang="en-US" sz="2400" dirty="0">
                <a:solidFill>
                  <a:schemeClr val="tx1"/>
                </a:solidFill>
              </a:rPr>
              <a:t>第一章 计算机网络概述</a:t>
            </a:r>
            <a:endParaRPr lang="zh-CN" altLang="en-US" sz="2400" dirty="0"/>
          </a:p>
          <a:p>
            <a:pPr>
              <a:lnSpc>
                <a:spcPct val="150000"/>
              </a:lnSpc>
            </a:pPr>
            <a:r>
              <a:rPr lang="zh-CN" altLang="en-US" sz="2400" dirty="0"/>
              <a:t>第二章 网络应用</a:t>
            </a:r>
          </a:p>
          <a:p>
            <a:pPr>
              <a:lnSpc>
                <a:spcPct val="150000"/>
              </a:lnSpc>
            </a:pPr>
            <a:r>
              <a:rPr lang="zh-CN" altLang="en-US" sz="2400" dirty="0"/>
              <a:t>第三章 传输层</a:t>
            </a:r>
          </a:p>
          <a:p>
            <a:pPr>
              <a:lnSpc>
                <a:spcPct val="150000"/>
              </a:lnSpc>
            </a:pPr>
            <a:r>
              <a:rPr lang="zh-CN" altLang="en-US" sz="2400" dirty="0">
                <a:solidFill>
                  <a:srgbClr val="FF0000"/>
                </a:solidFill>
              </a:rPr>
              <a:t>第四章 网络层</a:t>
            </a:r>
            <a:endParaRPr lang="zh-CN" altLang="en-US" sz="2400" dirty="0"/>
          </a:p>
          <a:p>
            <a:pPr>
              <a:lnSpc>
                <a:spcPct val="150000"/>
              </a:lnSpc>
            </a:pPr>
            <a:r>
              <a:rPr lang="zh-CN" altLang="en-US" sz="2400" dirty="0"/>
              <a:t>第五章 数据链路层与局域网</a:t>
            </a:r>
          </a:p>
          <a:p>
            <a:pPr>
              <a:lnSpc>
                <a:spcPct val="150000"/>
              </a:lnSpc>
            </a:pPr>
            <a:r>
              <a:rPr lang="zh-CN" altLang="en-US" sz="2400" dirty="0"/>
              <a:t>第六章 物理层</a:t>
            </a:r>
          </a:p>
          <a:p>
            <a:pPr>
              <a:lnSpc>
                <a:spcPct val="150000"/>
              </a:lnSpc>
            </a:pPr>
            <a:r>
              <a:rPr lang="zh-CN" altLang="en-US" sz="2400" dirty="0"/>
              <a:t>第七章 无线与移动网络</a:t>
            </a:r>
          </a:p>
          <a:p>
            <a:pPr>
              <a:lnSpc>
                <a:spcPct val="150000"/>
              </a:lnSpc>
            </a:pPr>
            <a:r>
              <a:rPr lang="zh-CN" altLang="en-US" sz="2400" dirty="0"/>
              <a:t>第八章 网络安全基础</a:t>
            </a:r>
          </a:p>
        </p:txBody>
      </p:sp>
      <p:sp>
        <p:nvSpPr>
          <p:cNvPr id="2" name="左大括号 1"/>
          <p:cNvSpPr/>
          <p:nvPr/>
        </p:nvSpPr>
        <p:spPr>
          <a:xfrm>
            <a:off x="4486275" y="1363599"/>
            <a:ext cx="429576" cy="42868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p>
        </p:txBody>
      </p:sp>
    </p:spTree>
    <p:custDataLst>
      <p:tags r:id="rId1"/>
    </p:custDataLst>
    <p:extLst>
      <p:ext uri="{BB962C8B-B14F-4D97-AF65-F5344CB8AC3E}">
        <p14:creationId xmlns:p14="http://schemas.microsoft.com/office/powerpoint/2010/main" val="1163651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表格 12"/>
          <p:cNvGraphicFramePr/>
          <p:nvPr>
            <p:extLst>
              <p:ext uri="{D42A27DB-BD31-4B8C-83A1-F6EECF244321}">
                <p14:modId xmlns:p14="http://schemas.microsoft.com/office/powerpoint/2010/main" val="1561506543"/>
              </p:ext>
            </p:extLst>
          </p:nvPr>
        </p:nvGraphicFramePr>
        <p:xfrm>
          <a:off x="5756910" y="2844165"/>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x</a:t>
                      </a:r>
                      <a:r>
                        <a:rPr lang="zh-CN" altLang="en-US" sz="2400" dirty="0"/>
                        <a:t>的</a:t>
                      </a:r>
                      <a:r>
                        <a:rPr lang="en-US" altLang="zh-CN" sz="2400" dirty="0"/>
                        <a:t>DV</a:t>
                      </a:r>
                      <a:endParaRPr lang="en-US" altLang="zh-CN" sz="2400" dirty="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a:t>2</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0</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3</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7051675" y="2221865"/>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y</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26" name="直线连接符 25"/>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21" name="矩形 20">
            <a:extLst>
              <a:ext uri="{FF2B5EF4-FFF2-40B4-BE49-F238E27FC236}">
                <a16:creationId xmlns:a16="http://schemas.microsoft.com/office/drawing/2014/main" id="{B038D454-81D5-D843-A77F-410A4054D77D}"/>
              </a:ext>
            </a:extLst>
          </p:cNvPr>
          <p:cNvSpPr/>
          <p:nvPr/>
        </p:nvSpPr>
        <p:spPr>
          <a:xfrm>
            <a:off x="4392306" y="4372200"/>
            <a:ext cx="806824" cy="599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y</a:t>
            </a:r>
            <a:r>
              <a:rPr kumimoji="1" lang="zh-CN" altLang="en-US" dirty="0"/>
              <a:t>到</a:t>
            </a:r>
          </a:p>
        </p:txBody>
      </p:sp>
      <p:cxnSp>
        <p:nvCxnSpPr>
          <p:cNvPr id="22" name="直线箭头连接符 21">
            <a:extLst>
              <a:ext uri="{FF2B5EF4-FFF2-40B4-BE49-F238E27FC236}">
                <a16:creationId xmlns:a16="http://schemas.microsoft.com/office/drawing/2014/main" id="{47E940D0-142A-E447-9B9E-B28E8751E545}"/>
              </a:ext>
            </a:extLst>
          </p:cNvPr>
          <p:cNvCxnSpPr>
            <a:cxnSpLocks/>
            <a:stCxn id="21" idx="3"/>
          </p:cNvCxnSpPr>
          <p:nvPr/>
        </p:nvCxnSpPr>
        <p:spPr>
          <a:xfrm flipV="1">
            <a:off x="5199130" y="3927131"/>
            <a:ext cx="583914" cy="7448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2C7CE944-5CF7-CA40-8F91-B825E5971B78}"/>
              </a:ext>
            </a:extLst>
          </p:cNvPr>
          <p:cNvCxnSpPr>
            <a:cxnSpLocks/>
            <a:stCxn id="21" idx="3"/>
          </p:cNvCxnSpPr>
          <p:nvPr/>
        </p:nvCxnSpPr>
        <p:spPr>
          <a:xfrm>
            <a:off x="5199130" y="4672024"/>
            <a:ext cx="617626" cy="142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88525F64-00CF-C243-A48C-9C3A0B4C16FD}"/>
              </a:ext>
            </a:extLst>
          </p:cNvPr>
          <p:cNvCxnSpPr>
            <a:cxnSpLocks/>
            <a:stCxn id="21" idx="3"/>
          </p:cNvCxnSpPr>
          <p:nvPr/>
        </p:nvCxnSpPr>
        <p:spPr>
          <a:xfrm>
            <a:off x="5199130" y="4672024"/>
            <a:ext cx="524068" cy="9051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41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表格 12"/>
          <p:cNvGraphicFramePr/>
          <p:nvPr>
            <p:extLst>
              <p:ext uri="{D42A27DB-BD31-4B8C-83A1-F6EECF244321}">
                <p14:modId xmlns:p14="http://schemas.microsoft.com/office/powerpoint/2010/main" val="1063246980"/>
              </p:ext>
            </p:extLst>
          </p:nvPr>
        </p:nvGraphicFramePr>
        <p:xfrm>
          <a:off x="5756910" y="2844165"/>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x</a:t>
                      </a:r>
                      <a:r>
                        <a:rPr lang="zh-CN" altLang="en-US" sz="2400"/>
                        <a:t>的</a:t>
                      </a:r>
                      <a:r>
                        <a:rPr lang="en-US" altLang="zh-CN" sz="2400"/>
                        <a:t>DV</a:t>
                      </a:r>
                      <a:endParaRPr lang="en-US" altLang="zh-CN" sz="240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a:t>
                      </a:r>
                      <a:endParaRPr lang="zh-CN" altLang="en-US"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7</a:t>
                      </a: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sz="2400">
                          <a:sym typeface="+mn-ea"/>
                        </a:rPr>
                        <a:t>3</a:t>
                      </a:r>
                      <a:endParaRPr 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dirty="0"/>
                        <a:t>z</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0</a:t>
                      </a:r>
                      <a:endParaRPr lang="en-US" altLang="zh-CN"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4" name="文本框 13"/>
          <p:cNvSpPr txBox="1"/>
          <p:nvPr/>
        </p:nvSpPr>
        <p:spPr>
          <a:xfrm>
            <a:off x="7051675" y="2221865"/>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z</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850" y="4215240"/>
            <a:ext cx="756608" cy="756608"/>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1330" y="2904221"/>
            <a:ext cx="756608" cy="756608"/>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2812" y="2904221"/>
            <a:ext cx="756608" cy="756608"/>
          </a:xfrm>
          <a:prstGeom prst="rect">
            <a:avLst/>
          </a:prstGeom>
        </p:spPr>
      </p:pic>
      <p:cxnSp>
        <p:nvCxnSpPr>
          <p:cNvPr id="26" name="直线连接符 25"/>
          <p:cNvCxnSpPr/>
          <p:nvPr/>
        </p:nvCxnSpPr>
        <p:spPr>
          <a:xfrm>
            <a:off x="1949420" y="328252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线连接符 26"/>
          <p:cNvCxnSpPr/>
          <p:nvPr/>
        </p:nvCxnSpPr>
        <p:spPr>
          <a:xfrm>
            <a:off x="1571116" y="366082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8" name="直线连接符 27"/>
          <p:cNvCxnSpPr/>
          <p:nvPr/>
        </p:nvCxnSpPr>
        <p:spPr>
          <a:xfrm flipH="1">
            <a:off x="2970458" y="366082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1853688" y="4814888"/>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30" name="文本框 29"/>
          <p:cNvSpPr txBox="1"/>
          <p:nvPr/>
        </p:nvSpPr>
        <p:spPr>
          <a:xfrm>
            <a:off x="771596" y="3251476"/>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31" name="文本框 30"/>
          <p:cNvSpPr txBox="1"/>
          <p:nvPr/>
        </p:nvSpPr>
        <p:spPr>
          <a:xfrm>
            <a:off x="3888729" y="310425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32" name="文本框 31"/>
          <p:cNvSpPr txBox="1"/>
          <p:nvPr/>
        </p:nvSpPr>
        <p:spPr>
          <a:xfrm>
            <a:off x="3101588" y="3927131"/>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33" name="文本框 32"/>
          <p:cNvSpPr txBox="1"/>
          <p:nvPr/>
        </p:nvSpPr>
        <p:spPr>
          <a:xfrm>
            <a:off x="2280371" y="3097660"/>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34" name="文本框 33"/>
          <p:cNvSpPr txBox="1"/>
          <p:nvPr/>
        </p:nvSpPr>
        <p:spPr>
          <a:xfrm>
            <a:off x="1649104" y="3839077"/>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35" name="左大括号 34"/>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36" name="矩形 35"/>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37" name="矩形 36"/>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8" name="矩形 37"/>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
        <p:nvSpPr>
          <p:cNvPr id="39" name="文本框 38"/>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4.6.2</a:t>
            </a:r>
            <a:r>
              <a:rPr lang="zh-CN" altLang="en-US" sz="2400" b="0" dirty="0">
                <a:solidFill>
                  <a:schemeClr val="tx1"/>
                </a:solidFill>
                <a:latin typeface="Microsoft YaHei" charset="-122"/>
                <a:ea typeface="Microsoft YaHei" charset="-122"/>
                <a:cs typeface="Microsoft YaHei" charset="-122"/>
                <a:sym typeface="+mn-ea"/>
              </a:rPr>
              <a:t> 距离向量路由选择算法</a:t>
            </a:r>
          </a:p>
        </p:txBody>
      </p:sp>
      <p:sp>
        <p:nvSpPr>
          <p:cNvPr id="21" name="矩形 20">
            <a:extLst>
              <a:ext uri="{FF2B5EF4-FFF2-40B4-BE49-F238E27FC236}">
                <a16:creationId xmlns:a16="http://schemas.microsoft.com/office/drawing/2014/main" id="{B66A3256-EE16-A24C-93E7-7ADB2ED9E9B6}"/>
              </a:ext>
            </a:extLst>
          </p:cNvPr>
          <p:cNvSpPr/>
          <p:nvPr/>
        </p:nvSpPr>
        <p:spPr>
          <a:xfrm>
            <a:off x="4392306" y="4372200"/>
            <a:ext cx="806824" cy="599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z</a:t>
            </a:r>
            <a:r>
              <a:rPr kumimoji="1" lang="zh-CN" altLang="en-US" dirty="0"/>
              <a:t>到</a:t>
            </a:r>
          </a:p>
        </p:txBody>
      </p:sp>
      <p:cxnSp>
        <p:nvCxnSpPr>
          <p:cNvPr id="22" name="直线箭头连接符 21">
            <a:extLst>
              <a:ext uri="{FF2B5EF4-FFF2-40B4-BE49-F238E27FC236}">
                <a16:creationId xmlns:a16="http://schemas.microsoft.com/office/drawing/2014/main" id="{DA1B9B52-864E-3E49-B254-6F52EE7EFBD6}"/>
              </a:ext>
            </a:extLst>
          </p:cNvPr>
          <p:cNvCxnSpPr>
            <a:cxnSpLocks/>
            <a:stCxn id="21" idx="3"/>
          </p:cNvCxnSpPr>
          <p:nvPr/>
        </p:nvCxnSpPr>
        <p:spPr>
          <a:xfrm flipV="1">
            <a:off x="5199130" y="3927131"/>
            <a:ext cx="583914" cy="7448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57A5D301-A04B-8D4D-9EC6-F357C7206A78}"/>
              </a:ext>
            </a:extLst>
          </p:cNvPr>
          <p:cNvCxnSpPr>
            <a:cxnSpLocks/>
            <a:stCxn id="21" idx="3"/>
          </p:cNvCxnSpPr>
          <p:nvPr/>
        </p:nvCxnSpPr>
        <p:spPr>
          <a:xfrm>
            <a:off x="5199130" y="4672024"/>
            <a:ext cx="617626" cy="1428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a:extLst>
              <a:ext uri="{FF2B5EF4-FFF2-40B4-BE49-F238E27FC236}">
                <a16:creationId xmlns:a16="http://schemas.microsoft.com/office/drawing/2014/main" id="{65DE5BEA-2F2C-1C4C-8C21-EE0231D2E1E4}"/>
              </a:ext>
            </a:extLst>
          </p:cNvPr>
          <p:cNvCxnSpPr>
            <a:cxnSpLocks/>
            <a:stCxn id="21" idx="3"/>
          </p:cNvCxnSpPr>
          <p:nvPr/>
        </p:nvCxnSpPr>
        <p:spPr>
          <a:xfrm>
            <a:off x="5199130" y="4672024"/>
            <a:ext cx="524068" cy="90517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303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087755" y="471805"/>
            <a:ext cx="2442210" cy="1768475"/>
          </a:xfrm>
          <a:prstGeom prst="rect">
            <a:avLst/>
          </a:prstGeom>
        </p:spPr>
      </p:pic>
      <p:pic>
        <p:nvPicPr>
          <p:cNvPr id="16" name="图片 15"/>
          <p:cNvPicPr>
            <a:picLocks noChangeAspect="1"/>
          </p:cNvPicPr>
          <p:nvPr/>
        </p:nvPicPr>
        <p:blipFill>
          <a:blip r:embed="rId3"/>
          <a:stretch>
            <a:fillRect/>
          </a:stretch>
        </p:blipFill>
        <p:spPr>
          <a:xfrm>
            <a:off x="1087755" y="2357120"/>
            <a:ext cx="2447290" cy="1720215"/>
          </a:xfrm>
          <a:prstGeom prst="rect">
            <a:avLst/>
          </a:prstGeom>
        </p:spPr>
      </p:pic>
      <p:pic>
        <p:nvPicPr>
          <p:cNvPr id="17" name="图片 16"/>
          <p:cNvPicPr>
            <a:picLocks noChangeAspect="1"/>
          </p:cNvPicPr>
          <p:nvPr/>
        </p:nvPicPr>
        <p:blipFill>
          <a:blip r:embed="rId4"/>
          <a:stretch>
            <a:fillRect/>
          </a:stretch>
        </p:blipFill>
        <p:spPr>
          <a:xfrm>
            <a:off x="1059180" y="4356735"/>
            <a:ext cx="2505075" cy="1779270"/>
          </a:xfrm>
          <a:prstGeom prst="rect">
            <a:avLst/>
          </a:prstGeom>
        </p:spPr>
      </p:pic>
      <p:cxnSp>
        <p:nvCxnSpPr>
          <p:cNvPr id="20" name="直接箭头连接符 19"/>
          <p:cNvCxnSpPr>
            <a:stCxn id="15" idx="3"/>
          </p:cNvCxnSpPr>
          <p:nvPr/>
        </p:nvCxnSpPr>
        <p:spPr>
          <a:xfrm>
            <a:off x="3529965" y="1356360"/>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3529965" y="3425825"/>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564255" y="5488940"/>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423814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087755" y="471805"/>
            <a:ext cx="2442210" cy="1768475"/>
          </a:xfrm>
          <a:prstGeom prst="rect">
            <a:avLst/>
          </a:prstGeom>
        </p:spPr>
      </p:pic>
      <p:pic>
        <p:nvPicPr>
          <p:cNvPr id="16" name="图片 15"/>
          <p:cNvPicPr>
            <a:picLocks noChangeAspect="1"/>
          </p:cNvPicPr>
          <p:nvPr/>
        </p:nvPicPr>
        <p:blipFill>
          <a:blip r:embed="rId3"/>
          <a:stretch>
            <a:fillRect/>
          </a:stretch>
        </p:blipFill>
        <p:spPr>
          <a:xfrm>
            <a:off x="1087755" y="2357120"/>
            <a:ext cx="2447290" cy="1720215"/>
          </a:xfrm>
          <a:prstGeom prst="rect">
            <a:avLst/>
          </a:prstGeom>
        </p:spPr>
      </p:pic>
      <p:pic>
        <p:nvPicPr>
          <p:cNvPr id="17" name="图片 16"/>
          <p:cNvPicPr>
            <a:picLocks noChangeAspect="1"/>
          </p:cNvPicPr>
          <p:nvPr/>
        </p:nvPicPr>
        <p:blipFill>
          <a:blip r:embed="rId4"/>
          <a:stretch>
            <a:fillRect/>
          </a:stretch>
        </p:blipFill>
        <p:spPr>
          <a:xfrm>
            <a:off x="1059180" y="4356735"/>
            <a:ext cx="2505075" cy="1779270"/>
          </a:xfrm>
          <a:prstGeom prst="rect">
            <a:avLst/>
          </a:prstGeom>
        </p:spPr>
      </p:pic>
      <p:graphicFrame>
        <p:nvGraphicFramePr>
          <p:cNvPr id="18" name="表格 17"/>
          <p:cNvGraphicFramePr/>
          <p:nvPr/>
        </p:nvGraphicFramePr>
        <p:xfrm>
          <a:off x="3978275" y="569595"/>
          <a:ext cx="3731895" cy="1584960"/>
        </p:xfrm>
        <a:graphic>
          <a:graphicData uri="http://schemas.openxmlformats.org/drawingml/2006/table">
            <a:tbl>
              <a:tblPr firstRow="1" bandRow="1">
                <a:tableStyleId>{5940675A-B579-460E-94D1-54222C63F5DA}</a:tableStyleId>
              </a:tblPr>
              <a:tblGrid>
                <a:gridCol w="667385">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887730">
                  <a:extLst>
                    <a:ext uri="{9D8B030D-6E8A-4147-A177-3AD203B41FA5}">
                      <a16:colId xmlns:a16="http://schemas.microsoft.com/office/drawing/2014/main" val="20002"/>
                    </a:ext>
                  </a:extLst>
                </a:gridCol>
                <a:gridCol w="1065530">
                  <a:extLst>
                    <a:ext uri="{9D8B030D-6E8A-4147-A177-3AD203B41FA5}">
                      <a16:colId xmlns:a16="http://schemas.microsoft.com/office/drawing/2014/main" val="20003"/>
                    </a:ext>
                  </a:extLst>
                </a:gridCol>
              </a:tblGrid>
              <a:tr h="579120">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a:sym typeface="+mn-ea"/>
                        </a:rPr>
                        <a:t>y</a:t>
                      </a:r>
                      <a:r>
                        <a:rPr lang="zh-CN" altLang="en-US" sz="1600">
                          <a:sym typeface="+mn-ea"/>
                        </a:rPr>
                        <a:t>的</a:t>
                      </a:r>
                      <a:r>
                        <a:rPr lang="en-US" altLang="zh-CN" sz="1600">
                          <a:sym typeface="+mn-ea"/>
                        </a:rPr>
                        <a:t>DV</a:t>
                      </a:r>
                    </a:p>
                    <a:p>
                      <a:pPr algn="ctr">
                        <a:buNone/>
                      </a:pP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35280">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7</a:t>
                      </a:r>
                      <a:endParaRPr lang="en-US" altLang="zh-CN"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35280">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35280">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7</a:t>
                      </a:r>
                      <a:endParaRPr lang="en-US" altLang="zh-CN" sz="1600" dirty="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4591685" y="107950"/>
            <a:ext cx="2505710"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x</a:t>
            </a:r>
            <a:r>
              <a:rPr lang="zh-CN" altLang="en-US" sz="2000">
                <a:latin typeface="微软雅黑" panose="020B0503020204020204" charset="-122"/>
                <a:ea typeface="微软雅黑" panose="020B0503020204020204" charset="-122"/>
                <a:cs typeface="微软雅黑" panose="020B0503020204020204" charset="-122"/>
              </a:rPr>
              <a:t>维护的</a:t>
            </a:r>
            <a:r>
              <a:rPr lang="en-US" altLang="zh-CN" sz="2000">
                <a:latin typeface="微软雅黑" panose="020B0503020204020204" charset="-122"/>
                <a:ea typeface="微软雅黑" panose="020B0503020204020204" charset="-122"/>
                <a:cs typeface="微软雅黑" panose="020B0503020204020204" charset="-122"/>
              </a:rPr>
              <a:t>DV</a:t>
            </a:r>
          </a:p>
        </p:txBody>
      </p:sp>
      <p:cxnSp>
        <p:nvCxnSpPr>
          <p:cNvPr id="20" name="直接箭头连接符 19"/>
          <p:cNvCxnSpPr>
            <a:stCxn id="15" idx="3"/>
          </p:cNvCxnSpPr>
          <p:nvPr/>
        </p:nvCxnSpPr>
        <p:spPr>
          <a:xfrm>
            <a:off x="3529965" y="1356360"/>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nvGraphicFramePr>
        <p:xfrm>
          <a:off x="3978275" y="2492375"/>
          <a:ext cx="3731895" cy="1584960"/>
        </p:xfrm>
        <a:graphic>
          <a:graphicData uri="http://schemas.openxmlformats.org/drawingml/2006/table">
            <a:tbl>
              <a:tblPr firstRow="1" bandRow="1">
                <a:tableStyleId>{5940675A-B579-460E-94D1-54222C63F5DA}</a:tableStyleId>
              </a:tblPr>
              <a:tblGrid>
                <a:gridCol w="667385">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887730">
                  <a:extLst>
                    <a:ext uri="{9D8B030D-6E8A-4147-A177-3AD203B41FA5}">
                      <a16:colId xmlns:a16="http://schemas.microsoft.com/office/drawing/2014/main" val="20002"/>
                    </a:ext>
                  </a:extLst>
                </a:gridCol>
                <a:gridCol w="1065530">
                  <a:extLst>
                    <a:ext uri="{9D8B030D-6E8A-4147-A177-3AD203B41FA5}">
                      <a16:colId xmlns:a16="http://schemas.microsoft.com/office/drawing/2014/main" val="20003"/>
                    </a:ext>
                  </a:extLst>
                </a:gridCol>
              </a:tblGrid>
              <a:tr h="579120">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a:t>x</a:t>
                      </a:r>
                      <a:r>
                        <a:rPr lang="zh-CN" altLang="en-US" sz="1600"/>
                        <a:t>的</a:t>
                      </a:r>
                      <a:r>
                        <a:rPr lang="en-US" altLang="zh-CN" sz="1600"/>
                        <a:t>DV</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a:sym typeface="+mn-ea"/>
                        </a:rPr>
                        <a:t>y</a:t>
                      </a:r>
                      <a:r>
                        <a:rPr lang="zh-CN" altLang="en-US" sz="1600">
                          <a:sym typeface="+mn-ea"/>
                        </a:rPr>
                        <a:t>的</a:t>
                      </a:r>
                      <a:r>
                        <a:rPr lang="en-US" altLang="zh-CN" sz="1600">
                          <a:sym typeface="+mn-ea"/>
                        </a:rPr>
                        <a:t>DV</a:t>
                      </a:r>
                    </a:p>
                    <a:p>
                      <a:pPr algn="ctr">
                        <a:buNone/>
                      </a:pP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a:sym typeface="+mn-ea"/>
                        </a:rPr>
                        <a:t>z</a:t>
                      </a:r>
                      <a:r>
                        <a:rPr lang="zh-CN" altLang="en-US" sz="1600">
                          <a:sym typeface="+mn-ea"/>
                        </a:rPr>
                        <a:t>的</a:t>
                      </a:r>
                      <a:r>
                        <a:rPr lang="en-US" altLang="zh-CN" sz="1600">
                          <a:sym typeface="+mn-ea"/>
                        </a:rPr>
                        <a:t>DV</a:t>
                      </a: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35280">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ym typeface="+mn-ea"/>
                        </a:rPr>
                        <a:t>7</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35280">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35280">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 name="文本框 3"/>
          <p:cNvSpPr txBox="1"/>
          <p:nvPr/>
        </p:nvSpPr>
        <p:spPr>
          <a:xfrm>
            <a:off x="4591685" y="2102167"/>
            <a:ext cx="2505710" cy="40011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y</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graphicFrame>
        <p:nvGraphicFramePr>
          <p:cNvPr id="5" name="表格 4"/>
          <p:cNvGraphicFramePr/>
          <p:nvPr/>
        </p:nvGraphicFramePr>
        <p:xfrm>
          <a:off x="3978910" y="4699000"/>
          <a:ext cx="3731895" cy="1584960"/>
        </p:xfrm>
        <a:graphic>
          <a:graphicData uri="http://schemas.openxmlformats.org/drawingml/2006/table">
            <a:tbl>
              <a:tblPr firstRow="1" bandRow="1">
                <a:tableStyleId>{5940675A-B579-460E-94D1-54222C63F5DA}</a:tableStyleId>
              </a:tblPr>
              <a:tblGrid>
                <a:gridCol w="667385">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gridCol w="887730">
                  <a:extLst>
                    <a:ext uri="{9D8B030D-6E8A-4147-A177-3AD203B41FA5}">
                      <a16:colId xmlns:a16="http://schemas.microsoft.com/office/drawing/2014/main" val="20002"/>
                    </a:ext>
                  </a:extLst>
                </a:gridCol>
                <a:gridCol w="1065530">
                  <a:extLst>
                    <a:ext uri="{9D8B030D-6E8A-4147-A177-3AD203B41FA5}">
                      <a16:colId xmlns:a16="http://schemas.microsoft.com/office/drawing/2014/main" val="20003"/>
                    </a:ext>
                  </a:extLst>
                </a:gridCol>
              </a:tblGrid>
              <a:tr h="579120">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a:t>x</a:t>
                      </a:r>
                      <a:r>
                        <a:rPr lang="zh-CN" altLang="en-US" sz="1600"/>
                        <a:t>的</a:t>
                      </a:r>
                      <a:r>
                        <a:rPr lang="en-US" altLang="zh-CN" sz="1600"/>
                        <a:t>DV</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a:sym typeface="+mn-ea"/>
                        </a:rPr>
                        <a:t>y</a:t>
                      </a:r>
                      <a:r>
                        <a:rPr lang="zh-CN" altLang="en-US" sz="1600">
                          <a:sym typeface="+mn-ea"/>
                        </a:rPr>
                        <a:t>的</a:t>
                      </a:r>
                      <a:r>
                        <a:rPr lang="en-US" altLang="zh-CN" sz="1600">
                          <a:sym typeface="+mn-ea"/>
                        </a:rPr>
                        <a:t>DV</a:t>
                      </a:r>
                    </a:p>
                    <a:p>
                      <a:pPr algn="ctr">
                        <a:buNone/>
                      </a:pP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35280">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ym typeface="+mn-ea"/>
                        </a:rPr>
                        <a:t>7</a:t>
                      </a:r>
                      <a:endParaRPr lang="en-US" altLang="zh-CN" sz="1600" dirty="0">
                        <a:solidFill>
                          <a:schemeClr val="tx1"/>
                        </a:solidFill>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35280">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35280">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4592320" y="4237355"/>
            <a:ext cx="2505710" cy="40011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z</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cxnSp>
        <p:nvCxnSpPr>
          <p:cNvPr id="31" name="直接箭头连接符 30"/>
          <p:cNvCxnSpPr/>
          <p:nvPr/>
        </p:nvCxnSpPr>
        <p:spPr>
          <a:xfrm>
            <a:off x="3529965" y="3425825"/>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564255" y="5488940"/>
            <a:ext cx="399415" cy="571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131370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087755" y="471805"/>
            <a:ext cx="2442210" cy="1768475"/>
          </a:xfrm>
          <a:prstGeom prst="rect">
            <a:avLst/>
          </a:prstGeom>
        </p:spPr>
      </p:pic>
      <p:pic>
        <p:nvPicPr>
          <p:cNvPr id="16" name="图片 15"/>
          <p:cNvPicPr>
            <a:picLocks noChangeAspect="1"/>
          </p:cNvPicPr>
          <p:nvPr/>
        </p:nvPicPr>
        <p:blipFill>
          <a:blip r:embed="rId3"/>
          <a:stretch>
            <a:fillRect/>
          </a:stretch>
        </p:blipFill>
        <p:spPr>
          <a:xfrm>
            <a:off x="1087755" y="2357120"/>
            <a:ext cx="2447290" cy="1720215"/>
          </a:xfrm>
          <a:prstGeom prst="rect">
            <a:avLst/>
          </a:prstGeom>
        </p:spPr>
      </p:pic>
      <p:pic>
        <p:nvPicPr>
          <p:cNvPr id="17" name="图片 16"/>
          <p:cNvPicPr>
            <a:picLocks noChangeAspect="1"/>
          </p:cNvPicPr>
          <p:nvPr/>
        </p:nvPicPr>
        <p:blipFill>
          <a:blip r:embed="rId4"/>
          <a:stretch>
            <a:fillRect/>
          </a:stretch>
        </p:blipFill>
        <p:spPr>
          <a:xfrm>
            <a:off x="1059180" y="4356735"/>
            <a:ext cx="2505075" cy="1779270"/>
          </a:xfrm>
          <a:prstGeom prst="rect">
            <a:avLst/>
          </a:prstGeom>
        </p:spPr>
      </p:pic>
      <p:graphicFrame>
        <p:nvGraphicFramePr>
          <p:cNvPr id="18" name="表格 17"/>
          <p:cNvGraphicFramePr/>
          <p:nvPr>
            <p:extLst>
              <p:ext uri="{D42A27DB-BD31-4B8C-83A1-F6EECF244321}">
                <p14:modId xmlns:p14="http://schemas.microsoft.com/office/powerpoint/2010/main" val="781052856"/>
              </p:ext>
            </p:extLst>
          </p:nvPr>
        </p:nvGraphicFramePr>
        <p:xfrm>
          <a:off x="4641215" y="731520"/>
          <a:ext cx="4874895" cy="2961958"/>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x</a:t>
                      </a:r>
                      <a:r>
                        <a:rPr lang="zh-CN" altLang="en-US" sz="2400"/>
                        <a:t>的</a:t>
                      </a:r>
                      <a:r>
                        <a:rPr lang="en-US" altLang="zh-CN" sz="2400"/>
                        <a:t>DV</a:t>
                      </a:r>
                      <a:endParaRPr lang="en-US" altLang="zh-CN" sz="240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760413">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0</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a:t>2</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7</a:t>
                      </a: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b="1" dirty="0"/>
                        <a:t>2</a:t>
                      </a:r>
                      <a:endParaRPr lang="en-US" altLang="zh-CN" sz="2400" b="1" dirty="0">
                        <a:latin typeface="微软雅黑" panose="020B0503020204020204" charset="-122"/>
                        <a:ea typeface="微软雅黑" panose="020B0503020204020204" charset="-122"/>
                      </a:endParaRPr>
                    </a:p>
                  </a:txBody>
                  <a:tcPr anchor="ctr"/>
                </a:tc>
                <a:tc>
                  <a:txBody>
                    <a:bodyPr/>
                    <a:lstStyle/>
                    <a:p>
                      <a:pPr algn="ctr">
                        <a:buNone/>
                      </a:pPr>
                      <a:r>
                        <a:rPr lang="en-US" sz="2400">
                          <a:sym typeface="+mn-ea"/>
                        </a:rPr>
                        <a:t>0</a:t>
                      </a:r>
                      <a:endParaRPr lang="en-US" sz="2400">
                        <a:latin typeface="微软雅黑" panose="020B0503020204020204" charset="-122"/>
                        <a:ea typeface="微软雅黑" panose="020B0503020204020204" charset="-122"/>
                      </a:endParaRPr>
                    </a:p>
                  </a:txBody>
                  <a:tcPr anchor="ctr"/>
                </a:tc>
                <a:tc>
                  <a:txBody>
                    <a:bodyPr/>
                    <a:lstStyle/>
                    <a:p>
                      <a:pPr algn="ctr">
                        <a:buNone/>
                      </a:pPr>
                      <a:r>
                        <a:rPr lang="en-US" sz="2400">
                          <a:sym typeface="+mn-ea"/>
                        </a:rPr>
                        <a:t>3</a:t>
                      </a:r>
                      <a:endParaRPr 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7</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b="1" dirty="0">
                          <a:sym typeface="+mn-ea"/>
                        </a:rPr>
                        <a:t>3</a:t>
                      </a:r>
                      <a:endParaRPr lang="zh-CN" altLang="en-US" sz="2400" b="1" dirty="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0</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9" name="文本框 18"/>
          <p:cNvSpPr txBox="1"/>
          <p:nvPr/>
        </p:nvSpPr>
        <p:spPr>
          <a:xfrm>
            <a:off x="5935980" y="109220"/>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cxnSp>
        <p:nvCxnSpPr>
          <p:cNvPr id="20" name="直接箭头连接符 19"/>
          <p:cNvCxnSpPr>
            <a:stCxn id="15" idx="3"/>
            <a:endCxn id="18" idx="1"/>
          </p:cNvCxnSpPr>
          <p:nvPr/>
        </p:nvCxnSpPr>
        <p:spPr>
          <a:xfrm>
            <a:off x="3529965" y="1356043"/>
            <a:ext cx="1111250" cy="8564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3944" y="5757701"/>
            <a:ext cx="756608" cy="75660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1424" y="4446682"/>
            <a:ext cx="756608" cy="75660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2906" y="4446682"/>
            <a:ext cx="756608" cy="756608"/>
          </a:xfrm>
          <a:prstGeom prst="rect">
            <a:avLst/>
          </a:prstGeom>
        </p:spPr>
      </p:pic>
      <p:cxnSp>
        <p:nvCxnSpPr>
          <p:cNvPr id="12" name="直线连接符 11"/>
          <p:cNvCxnSpPr/>
          <p:nvPr/>
        </p:nvCxnSpPr>
        <p:spPr>
          <a:xfrm>
            <a:off x="9619514" y="4824986"/>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12"/>
          <p:cNvCxnSpPr/>
          <p:nvPr/>
        </p:nvCxnSpPr>
        <p:spPr>
          <a:xfrm>
            <a:off x="9241210" y="5203290"/>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flipH="1">
            <a:off x="10640552" y="5203290"/>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1" name="文本框 20"/>
          <p:cNvSpPr txBox="1"/>
          <p:nvPr/>
        </p:nvSpPr>
        <p:spPr>
          <a:xfrm>
            <a:off x="9523782" y="635734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2" name="文本框 21"/>
          <p:cNvSpPr txBox="1"/>
          <p:nvPr/>
        </p:nvSpPr>
        <p:spPr>
          <a:xfrm>
            <a:off x="8441690" y="4793937"/>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23" name="文本框 22"/>
          <p:cNvSpPr txBox="1"/>
          <p:nvPr/>
        </p:nvSpPr>
        <p:spPr>
          <a:xfrm>
            <a:off x="11558823" y="464672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24" name="文本框 23"/>
          <p:cNvSpPr txBox="1"/>
          <p:nvPr/>
        </p:nvSpPr>
        <p:spPr>
          <a:xfrm>
            <a:off x="10771682" y="5469592"/>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25" name="文本框 24"/>
          <p:cNvSpPr txBox="1"/>
          <p:nvPr/>
        </p:nvSpPr>
        <p:spPr>
          <a:xfrm>
            <a:off x="9950465" y="4640121"/>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26" name="文本框 25"/>
          <p:cNvSpPr txBox="1"/>
          <p:nvPr/>
        </p:nvSpPr>
        <p:spPr>
          <a:xfrm>
            <a:off x="9319198" y="5381538"/>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27" name="矩形 26"/>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633989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1087755" y="471805"/>
            <a:ext cx="2442210" cy="1768475"/>
          </a:xfrm>
          <a:prstGeom prst="rect">
            <a:avLst/>
          </a:prstGeom>
        </p:spPr>
      </p:pic>
      <p:pic>
        <p:nvPicPr>
          <p:cNvPr id="16" name="图片 15"/>
          <p:cNvPicPr>
            <a:picLocks noChangeAspect="1"/>
          </p:cNvPicPr>
          <p:nvPr/>
        </p:nvPicPr>
        <p:blipFill>
          <a:blip r:embed="rId3"/>
          <a:stretch>
            <a:fillRect/>
          </a:stretch>
        </p:blipFill>
        <p:spPr>
          <a:xfrm>
            <a:off x="1087755" y="2357120"/>
            <a:ext cx="2447290" cy="1720215"/>
          </a:xfrm>
          <a:prstGeom prst="rect">
            <a:avLst/>
          </a:prstGeom>
        </p:spPr>
      </p:pic>
      <p:pic>
        <p:nvPicPr>
          <p:cNvPr id="17" name="图片 16"/>
          <p:cNvPicPr>
            <a:picLocks noChangeAspect="1"/>
          </p:cNvPicPr>
          <p:nvPr/>
        </p:nvPicPr>
        <p:blipFill>
          <a:blip r:embed="rId4"/>
          <a:stretch>
            <a:fillRect/>
          </a:stretch>
        </p:blipFill>
        <p:spPr>
          <a:xfrm>
            <a:off x="1059180" y="4356735"/>
            <a:ext cx="2505075" cy="1779270"/>
          </a:xfrm>
          <a:prstGeom prst="rect">
            <a:avLst/>
          </a:prstGeom>
        </p:spPr>
      </p:pic>
      <p:graphicFrame>
        <p:nvGraphicFramePr>
          <p:cNvPr id="18" name="表格 17"/>
          <p:cNvGraphicFramePr/>
          <p:nvPr>
            <p:extLst>
              <p:ext uri="{D42A27DB-BD31-4B8C-83A1-F6EECF244321}">
                <p14:modId xmlns:p14="http://schemas.microsoft.com/office/powerpoint/2010/main" val="1841454819"/>
              </p:ext>
            </p:extLst>
          </p:nvPr>
        </p:nvGraphicFramePr>
        <p:xfrm>
          <a:off x="4641215" y="731520"/>
          <a:ext cx="4874895" cy="2884170"/>
        </p:xfrm>
        <a:graphic>
          <a:graphicData uri="http://schemas.openxmlformats.org/drawingml/2006/table">
            <a:tbl>
              <a:tblPr firstRow="1" bandRow="1">
                <a:tableStyleId>{5940675A-B579-460E-94D1-54222C63F5DA}</a:tableStyleId>
              </a:tblPr>
              <a:tblGrid>
                <a:gridCol w="87249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392555">
                  <a:extLst>
                    <a:ext uri="{9D8B030D-6E8A-4147-A177-3AD203B41FA5}">
                      <a16:colId xmlns:a16="http://schemas.microsoft.com/office/drawing/2014/main" val="20003"/>
                    </a:ext>
                  </a:extLst>
                </a:gridCol>
              </a:tblGrid>
              <a:tr h="836930">
                <a:tc>
                  <a:txBody>
                    <a:bodyPr/>
                    <a:lstStyle/>
                    <a:p>
                      <a:pPr algn="ctr">
                        <a:buNone/>
                      </a:pPr>
                      <a:r>
                        <a:rPr lang="zh-CN" altLang="en-US" sz="2400"/>
                        <a:t>目的</a:t>
                      </a:r>
                      <a:endParaRPr lang="zh-CN" altLang="en-US" sz="2400">
                        <a:latin typeface="微软雅黑" panose="020B0503020204020204" charset="-122"/>
                        <a:ea typeface="微软雅黑" panose="020B0503020204020204" charset="-122"/>
                      </a:endParaRPr>
                    </a:p>
                  </a:txBody>
                  <a:tcPr anchor="ctr"/>
                </a:tc>
                <a:tc>
                  <a:txBody>
                    <a:bodyPr/>
                    <a:lstStyle/>
                    <a:p>
                      <a:pPr algn="ctr">
                        <a:buNone/>
                      </a:pPr>
                      <a:r>
                        <a:rPr lang="en-US" altLang="zh-CN" sz="2400"/>
                        <a:t>x</a:t>
                      </a:r>
                      <a:r>
                        <a:rPr lang="zh-CN" altLang="en-US" sz="2400"/>
                        <a:t>的</a:t>
                      </a:r>
                      <a:r>
                        <a:rPr lang="en-US" altLang="zh-CN" sz="2400"/>
                        <a:t>DV</a:t>
                      </a:r>
                      <a:endParaRPr lang="en-US" altLang="zh-CN" sz="2400">
                        <a:latin typeface="微软雅黑" panose="020B0503020204020204" charset="-122"/>
                        <a:ea typeface="微软雅黑" panose="020B0503020204020204" charset="-122"/>
                        <a:cs typeface="微软雅黑" panose="020B0503020204020204" charset="-122"/>
                      </a:endParaRPr>
                    </a:p>
                  </a:txBody>
                  <a:tcPr anchor="ctr"/>
                </a:tc>
                <a:tc>
                  <a:txBody>
                    <a:bodyPr/>
                    <a:lstStyle/>
                    <a:p>
                      <a:pPr algn="ctr">
                        <a:buNone/>
                      </a:pPr>
                      <a:r>
                        <a:rPr lang="en-US" altLang="zh-CN" sz="2400" dirty="0">
                          <a:sym typeface="+mn-ea"/>
                        </a:rPr>
                        <a:t>y</a:t>
                      </a:r>
                      <a:r>
                        <a:rPr lang="zh-CN" altLang="en-US" sz="2400" dirty="0">
                          <a:sym typeface="+mn-ea"/>
                        </a:rPr>
                        <a:t>的</a:t>
                      </a:r>
                      <a:r>
                        <a:rPr lang="en-US" altLang="zh-CN" sz="2400" dirty="0">
                          <a:sym typeface="+mn-ea"/>
                        </a:rPr>
                        <a:t>DV</a:t>
                      </a:r>
                    </a:p>
                  </a:txBody>
                  <a:tcPr anchor="ctr"/>
                </a:tc>
                <a:tc>
                  <a:txBody>
                    <a:bodyPr/>
                    <a:lstStyle/>
                    <a:p>
                      <a:pPr algn="ctr">
                        <a:buNone/>
                      </a:pPr>
                      <a:r>
                        <a:rPr lang="en-US" altLang="zh-CN" sz="2400">
                          <a:sym typeface="+mn-ea"/>
                        </a:rPr>
                        <a:t>z</a:t>
                      </a:r>
                      <a:r>
                        <a:rPr lang="zh-CN" altLang="en-US" sz="2400">
                          <a:sym typeface="+mn-ea"/>
                        </a:rPr>
                        <a:t>的</a:t>
                      </a:r>
                      <a:r>
                        <a:rPr lang="en-US" altLang="zh-CN" sz="2400">
                          <a:sym typeface="+mn-ea"/>
                        </a:rPr>
                        <a:t>DV</a:t>
                      </a:r>
                      <a:endParaRPr lang="zh-CN" altLang="en-US" sz="2400">
                        <a:latin typeface="微软雅黑" panose="020B0503020204020204" charset="-122"/>
                        <a:ea typeface="微软雅黑" panose="020B0503020204020204" charset="-122"/>
                        <a:cs typeface="微软雅黑" panose="020B0503020204020204" charset="-122"/>
                        <a:sym typeface="+mn-ea"/>
                      </a:endParaRPr>
                    </a:p>
                  </a:txBody>
                  <a:tcPr anchor="ctr"/>
                </a:tc>
                <a:extLst>
                  <a:ext uri="{0D108BD9-81ED-4DB2-BD59-A6C34878D82A}">
                    <a16:rowId xmlns:a16="http://schemas.microsoft.com/office/drawing/2014/main" val="10000"/>
                  </a:ext>
                </a:extLst>
              </a:tr>
              <a:tr h="682625">
                <a:tc>
                  <a:txBody>
                    <a:bodyPr/>
                    <a:lstStyle/>
                    <a:p>
                      <a:pPr algn="ctr">
                        <a:buNone/>
                      </a:pPr>
                      <a:r>
                        <a:rPr lang="en-US" altLang="zh-CN" sz="2400"/>
                        <a:t>x</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a:t>0</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t>2</a:t>
                      </a:r>
                      <a:endParaRPr lang="en-US" altLang="zh-CN" sz="2400" dirty="0">
                        <a:latin typeface="微软雅黑" panose="020B0503020204020204" charset="-122"/>
                        <a:ea typeface="微软雅黑" panose="020B0503020204020204" charset="-122"/>
                      </a:endParaRPr>
                    </a:p>
                  </a:txBody>
                  <a:tcPr anchor="ctr"/>
                </a:tc>
                <a:tc>
                  <a:txBody>
                    <a:bodyPr/>
                    <a:lstStyle/>
                    <a:p>
                      <a:pPr algn="ctr">
                        <a:buNone/>
                      </a:pPr>
                      <a:r>
                        <a:rPr lang="en-US" altLang="zh-CN" sz="2400">
                          <a:sym typeface="+mn-ea"/>
                        </a:rPr>
                        <a:t>7</a:t>
                      </a:r>
                      <a:endParaRPr lang="zh-CN" alt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681990">
                <a:tc>
                  <a:txBody>
                    <a:bodyPr/>
                    <a:lstStyle/>
                    <a:p>
                      <a:pPr algn="ctr">
                        <a:buNone/>
                      </a:pPr>
                      <a:r>
                        <a:rPr lang="en-US" altLang="zh-CN" sz="2400"/>
                        <a:t>y</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b="1" dirty="0"/>
                        <a:t>2</a:t>
                      </a:r>
                      <a:endParaRPr lang="en-US" altLang="zh-CN" sz="2400" b="1" dirty="0">
                        <a:latin typeface="微软雅黑" panose="020B0503020204020204" charset="-122"/>
                        <a:ea typeface="微软雅黑" panose="020B0503020204020204" charset="-122"/>
                      </a:endParaRPr>
                    </a:p>
                  </a:txBody>
                  <a:tcPr anchor="ctr"/>
                </a:tc>
                <a:tc>
                  <a:txBody>
                    <a:bodyPr/>
                    <a:lstStyle/>
                    <a:p>
                      <a:pPr algn="ctr">
                        <a:buNone/>
                      </a:pPr>
                      <a:r>
                        <a:rPr lang="en-US" sz="2400">
                          <a:sym typeface="+mn-ea"/>
                        </a:rPr>
                        <a:t>0</a:t>
                      </a:r>
                      <a:endParaRPr lang="en-US" sz="2400">
                        <a:latin typeface="微软雅黑" panose="020B0503020204020204" charset="-122"/>
                        <a:ea typeface="微软雅黑" panose="020B0503020204020204" charset="-122"/>
                      </a:endParaRPr>
                    </a:p>
                  </a:txBody>
                  <a:tcPr anchor="ctr"/>
                </a:tc>
                <a:tc>
                  <a:txBody>
                    <a:bodyPr/>
                    <a:lstStyle/>
                    <a:p>
                      <a:pPr algn="ctr">
                        <a:buNone/>
                      </a:pPr>
                      <a:r>
                        <a:rPr lang="en-US" sz="2400">
                          <a:sym typeface="+mn-ea"/>
                        </a:rPr>
                        <a:t>3</a:t>
                      </a:r>
                      <a:endParaRPr lang="en-US" sz="240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r h="682625">
                <a:tc>
                  <a:txBody>
                    <a:bodyPr/>
                    <a:lstStyle/>
                    <a:p>
                      <a:pPr algn="ctr">
                        <a:buNone/>
                      </a:pPr>
                      <a:r>
                        <a:rPr lang="en-US" altLang="zh-CN" sz="2400"/>
                        <a:t>z</a:t>
                      </a:r>
                      <a:endParaRPr lang="en-US" altLang="zh-CN" sz="2400">
                        <a:latin typeface="微软雅黑" panose="020B0503020204020204" charset="-122"/>
                        <a:ea typeface="微软雅黑" panose="020B0503020204020204" charset="-122"/>
                      </a:endParaRPr>
                    </a:p>
                  </a:txBody>
                  <a:tcPr anchor="ctr"/>
                </a:tc>
                <a:tc>
                  <a:txBody>
                    <a:bodyPr/>
                    <a:lstStyle/>
                    <a:p>
                      <a:pPr algn="ctr">
                        <a:buNone/>
                      </a:pPr>
                      <a:r>
                        <a:rPr lang="en-US" altLang="zh-CN" sz="2400" dirty="0">
                          <a:solidFill>
                            <a:srgbClr val="FF0000"/>
                          </a:solidFill>
                        </a:rPr>
                        <a:t>5</a:t>
                      </a:r>
                      <a:endParaRPr lang="en-US" altLang="zh-CN" sz="2400" dirty="0">
                        <a:solidFill>
                          <a:srgbClr val="FF0000"/>
                        </a:solidFill>
                        <a:latin typeface="微软雅黑" panose="020B0503020204020204" charset="-122"/>
                        <a:ea typeface="微软雅黑" panose="020B0503020204020204" charset="-122"/>
                      </a:endParaRPr>
                    </a:p>
                  </a:txBody>
                  <a:tcPr anchor="ctr"/>
                </a:tc>
                <a:tc>
                  <a:txBody>
                    <a:bodyPr/>
                    <a:lstStyle/>
                    <a:p>
                      <a:pPr algn="ctr">
                        <a:buNone/>
                      </a:pPr>
                      <a:r>
                        <a:rPr lang="en-US" altLang="zh-CN" sz="2400" b="1" dirty="0">
                          <a:sym typeface="+mn-ea"/>
                        </a:rPr>
                        <a:t>3</a:t>
                      </a:r>
                      <a:endParaRPr lang="zh-CN" altLang="en-US" sz="2400" b="1" dirty="0">
                        <a:latin typeface="微软雅黑" panose="020B0503020204020204" charset="-122"/>
                        <a:ea typeface="微软雅黑" panose="020B0503020204020204" charset="-122"/>
                      </a:endParaRPr>
                    </a:p>
                  </a:txBody>
                  <a:tcPr anchor="ctr"/>
                </a:tc>
                <a:tc>
                  <a:txBody>
                    <a:bodyPr/>
                    <a:lstStyle/>
                    <a:p>
                      <a:pPr algn="ctr">
                        <a:buNone/>
                      </a:pPr>
                      <a:r>
                        <a:rPr lang="en-US" altLang="zh-CN" sz="2400" dirty="0">
                          <a:sym typeface="+mn-ea"/>
                        </a:rPr>
                        <a:t>0</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3"/>
                  </a:ext>
                </a:extLst>
              </a:tr>
            </a:tbl>
          </a:graphicData>
        </a:graphic>
      </p:graphicFrame>
      <p:sp>
        <p:nvSpPr>
          <p:cNvPr id="19" name="文本框 18"/>
          <p:cNvSpPr txBox="1"/>
          <p:nvPr/>
        </p:nvSpPr>
        <p:spPr>
          <a:xfrm>
            <a:off x="5935980" y="109220"/>
            <a:ext cx="2505710" cy="460375"/>
          </a:xfrm>
          <a:prstGeom prst="rect">
            <a:avLst/>
          </a:prstGeom>
          <a:noFill/>
        </p:spPr>
        <p:txBody>
          <a:bodyPr wrap="square" rtlCol="0">
            <a:spAutoFit/>
          </a:bodyPr>
          <a:lstStyle/>
          <a:p>
            <a:r>
              <a:rPr lang="en-US" altLang="zh-CN" sz="2400">
                <a:latin typeface="微软雅黑" panose="020B0503020204020204" charset="-122"/>
                <a:ea typeface="微软雅黑" panose="020B0503020204020204" charset="-122"/>
                <a:cs typeface="微软雅黑" panose="020B0503020204020204" charset="-122"/>
              </a:rPr>
              <a:t>x</a:t>
            </a:r>
            <a:r>
              <a:rPr lang="zh-CN" altLang="en-US" sz="2400">
                <a:latin typeface="微软雅黑" panose="020B0503020204020204" charset="-122"/>
                <a:ea typeface="微软雅黑" panose="020B0503020204020204" charset="-122"/>
                <a:cs typeface="微软雅黑" panose="020B0503020204020204" charset="-122"/>
              </a:rPr>
              <a:t>维护的</a:t>
            </a:r>
            <a:r>
              <a:rPr lang="en-US" altLang="zh-CN" sz="2400">
                <a:latin typeface="微软雅黑" panose="020B0503020204020204" charset="-122"/>
                <a:ea typeface="微软雅黑" panose="020B0503020204020204" charset="-122"/>
                <a:cs typeface="微软雅黑" panose="020B0503020204020204" charset="-122"/>
              </a:rPr>
              <a:t>DV</a:t>
            </a:r>
          </a:p>
        </p:txBody>
      </p:sp>
      <p:cxnSp>
        <p:nvCxnSpPr>
          <p:cNvPr id="20" name="直接箭头连接符 19"/>
          <p:cNvCxnSpPr>
            <a:stCxn id="15" idx="3"/>
            <a:endCxn id="18" idx="1"/>
          </p:cNvCxnSpPr>
          <p:nvPr/>
        </p:nvCxnSpPr>
        <p:spPr>
          <a:xfrm>
            <a:off x="3529965" y="1356360"/>
            <a:ext cx="1111250" cy="81724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3944" y="5757701"/>
            <a:ext cx="756608" cy="75660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1424" y="4446682"/>
            <a:ext cx="756608" cy="756608"/>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2906" y="4446682"/>
            <a:ext cx="756608" cy="756608"/>
          </a:xfrm>
          <a:prstGeom prst="rect">
            <a:avLst/>
          </a:prstGeom>
        </p:spPr>
      </p:pic>
      <p:cxnSp>
        <p:nvCxnSpPr>
          <p:cNvPr id="12" name="直线连接符 11"/>
          <p:cNvCxnSpPr/>
          <p:nvPr/>
        </p:nvCxnSpPr>
        <p:spPr>
          <a:xfrm>
            <a:off x="9619514" y="4824986"/>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13" name="直线连接符 12"/>
          <p:cNvCxnSpPr/>
          <p:nvPr/>
        </p:nvCxnSpPr>
        <p:spPr>
          <a:xfrm>
            <a:off x="9241210" y="5203290"/>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14" name="直线连接符 13"/>
          <p:cNvCxnSpPr/>
          <p:nvPr/>
        </p:nvCxnSpPr>
        <p:spPr>
          <a:xfrm flipH="1">
            <a:off x="10640552" y="5203290"/>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9523782" y="6357349"/>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X</a:t>
            </a:r>
            <a:endParaRPr kumimoji="1" lang="zh-CN" altLang="en-US" sz="2000" dirty="0">
              <a:latin typeface="Microsoft YaHei" charset="-122"/>
              <a:ea typeface="Microsoft YaHei" charset="-122"/>
              <a:cs typeface="Microsoft YaHei" charset="-122"/>
            </a:endParaRPr>
          </a:p>
        </p:txBody>
      </p:sp>
      <p:sp>
        <p:nvSpPr>
          <p:cNvPr id="23" name="文本框 22"/>
          <p:cNvSpPr txBox="1"/>
          <p:nvPr/>
        </p:nvSpPr>
        <p:spPr>
          <a:xfrm>
            <a:off x="8441690" y="4793937"/>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Y</a:t>
            </a:r>
            <a:endParaRPr kumimoji="1" lang="zh-CN" altLang="en-US" sz="2000" dirty="0">
              <a:latin typeface="Microsoft YaHei" charset="-122"/>
              <a:ea typeface="Microsoft YaHei" charset="-122"/>
              <a:cs typeface="Microsoft YaHei" charset="-122"/>
            </a:endParaRPr>
          </a:p>
        </p:txBody>
      </p:sp>
      <p:sp>
        <p:nvSpPr>
          <p:cNvPr id="24" name="文本框 23"/>
          <p:cNvSpPr txBox="1"/>
          <p:nvPr/>
        </p:nvSpPr>
        <p:spPr>
          <a:xfrm>
            <a:off x="11558823" y="4646720"/>
            <a:ext cx="360162" cy="400110"/>
          </a:xfrm>
          <a:prstGeom prst="rect">
            <a:avLst/>
          </a:prstGeom>
          <a:noFill/>
        </p:spPr>
        <p:txBody>
          <a:bodyPr wrap="square" rtlCol="0">
            <a:spAutoFit/>
          </a:bodyPr>
          <a:lstStyle/>
          <a:p>
            <a:r>
              <a:rPr kumimoji="1" lang="en-US" altLang="zh-CN" sz="2000" dirty="0">
                <a:latin typeface="Microsoft YaHei" charset="-122"/>
                <a:ea typeface="Microsoft YaHei" charset="-122"/>
                <a:cs typeface="Microsoft YaHei" charset="-122"/>
              </a:rPr>
              <a:t>Z</a:t>
            </a:r>
            <a:endParaRPr kumimoji="1" lang="zh-CN" altLang="en-US" sz="2000" dirty="0">
              <a:latin typeface="Microsoft YaHei" charset="-122"/>
              <a:ea typeface="Microsoft YaHei" charset="-122"/>
              <a:cs typeface="Microsoft YaHei" charset="-122"/>
            </a:endParaRPr>
          </a:p>
        </p:txBody>
      </p:sp>
      <p:sp>
        <p:nvSpPr>
          <p:cNvPr id="25" name="文本框 24"/>
          <p:cNvSpPr txBox="1"/>
          <p:nvPr/>
        </p:nvSpPr>
        <p:spPr>
          <a:xfrm>
            <a:off x="10771682" y="5469592"/>
            <a:ext cx="360162" cy="400110"/>
          </a:xfrm>
          <a:prstGeom prst="rect">
            <a:avLst/>
          </a:prstGeom>
          <a:solidFill>
            <a:schemeClr val="bg1"/>
          </a:solidFill>
        </p:spPr>
        <p:txBody>
          <a:bodyPr wrap="square" rtlCol="0">
            <a:spAutoFit/>
          </a:bodyPr>
          <a:lstStyle/>
          <a:p>
            <a:r>
              <a:rPr kumimoji="1" lang="en-US" altLang="zh-CN" sz="2000">
                <a:latin typeface="Microsoft YaHei" charset="-122"/>
                <a:ea typeface="Microsoft YaHei" charset="-122"/>
                <a:cs typeface="Microsoft YaHei" charset="-122"/>
              </a:rPr>
              <a:t>7</a:t>
            </a:r>
            <a:endParaRPr kumimoji="1" lang="zh-CN" altLang="en-US" sz="2000" dirty="0">
              <a:latin typeface="Microsoft YaHei" charset="-122"/>
              <a:ea typeface="Microsoft YaHei" charset="-122"/>
              <a:cs typeface="Microsoft YaHei" charset="-122"/>
            </a:endParaRPr>
          </a:p>
        </p:txBody>
      </p:sp>
      <p:sp>
        <p:nvSpPr>
          <p:cNvPr id="26" name="文本框 25"/>
          <p:cNvSpPr txBox="1"/>
          <p:nvPr/>
        </p:nvSpPr>
        <p:spPr>
          <a:xfrm>
            <a:off x="9950465" y="4640121"/>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3</a:t>
            </a:r>
            <a:endParaRPr kumimoji="1" lang="zh-CN" altLang="en-US" sz="2000" dirty="0">
              <a:latin typeface="Microsoft YaHei" charset="-122"/>
              <a:ea typeface="Microsoft YaHei" charset="-122"/>
              <a:cs typeface="Microsoft YaHei" charset="-122"/>
            </a:endParaRPr>
          </a:p>
        </p:txBody>
      </p:sp>
      <p:sp>
        <p:nvSpPr>
          <p:cNvPr id="27" name="文本框 26"/>
          <p:cNvSpPr txBox="1"/>
          <p:nvPr/>
        </p:nvSpPr>
        <p:spPr>
          <a:xfrm>
            <a:off x="9319198" y="5381538"/>
            <a:ext cx="360162" cy="400110"/>
          </a:xfrm>
          <a:prstGeom prst="rect">
            <a:avLst/>
          </a:prstGeom>
          <a:solidFill>
            <a:schemeClr val="bg1"/>
          </a:solidFill>
        </p:spPr>
        <p:txBody>
          <a:bodyPr wrap="square" rtlCol="0">
            <a:spAutoFit/>
          </a:bodyPr>
          <a:lstStyle/>
          <a:p>
            <a:r>
              <a:rPr kumimoji="1" lang="en-US" altLang="zh-CN" sz="2000" dirty="0">
                <a:latin typeface="Microsoft YaHei" charset="-122"/>
                <a:ea typeface="Microsoft YaHei" charset="-122"/>
                <a:cs typeface="Microsoft YaHei" charset="-122"/>
              </a:rPr>
              <a:t>2</a:t>
            </a:r>
            <a:endParaRPr kumimoji="1" lang="zh-CN" altLang="en-US" sz="2000" dirty="0">
              <a:latin typeface="Microsoft YaHei" charset="-122"/>
              <a:ea typeface="Microsoft YaHei" charset="-122"/>
              <a:cs typeface="Microsoft YaHei" charset="-122"/>
            </a:endParaRPr>
          </a:p>
        </p:txBody>
      </p:sp>
      <p:sp>
        <p:nvSpPr>
          <p:cNvPr id="21" name="矩形 20"/>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79122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345123" y="546735"/>
            <a:ext cx="2442210" cy="1768475"/>
          </a:xfrm>
          <a:prstGeom prst="rect">
            <a:avLst/>
          </a:prstGeom>
        </p:spPr>
      </p:pic>
      <p:pic>
        <p:nvPicPr>
          <p:cNvPr id="16" name="图片 15"/>
          <p:cNvPicPr>
            <a:picLocks noChangeAspect="1"/>
          </p:cNvPicPr>
          <p:nvPr/>
        </p:nvPicPr>
        <p:blipFill>
          <a:blip r:embed="rId4"/>
          <a:stretch>
            <a:fillRect/>
          </a:stretch>
        </p:blipFill>
        <p:spPr>
          <a:xfrm>
            <a:off x="345123" y="2432050"/>
            <a:ext cx="2447290" cy="1720215"/>
          </a:xfrm>
          <a:prstGeom prst="rect">
            <a:avLst/>
          </a:prstGeom>
        </p:spPr>
      </p:pic>
      <p:pic>
        <p:nvPicPr>
          <p:cNvPr id="17" name="图片 16"/>
          <p:cNvPicPr>
            <a:picLocks noChangeAspect="1"/>
          </p:cNvPicPr>
          <p:nvPr/>
        </p:nvPicPr>
        <p:blipFill>
          <a:blip r:embed="rId5"/>
          <a:stretch>
            <a:fillRect/>
          </a:stretch>
        </p:blipFill>
        <p:spPr>
          <a:xfrm>
            <a:off x="316548" y="4431665"/>
            <a:ext cx="2505075" cy="1779270"/>
          </a:xfrm>
          <a:prstGeom prst="rect">
            <a:avLst/>
          </a:prstGeom>
        </p:spPr>
      </p:pic>
      <p:graphicFrame>
        <p:nvGraphicFramePr>
          <p:cNvPr id="18" name="表格 17"/>
          <p:cNvGraphicFramePr/>
          <p:nvPr>
            <p:extLst>
              <p:ext uri="{D42A27DB-BD31-4B8C-83A1-F6EECF244321}">
                <p14:modId xmlns:p14="http://schemas.microsoft.com/office/powerpoint/2010/main" val="1979907574"/>
              </p:ext>
            </p:extLst>
          </p:nvPr>
        </p:nvGraphicFramePr>
        <p:xfrm>
          <a:off x="3397885" y="502603"/>
          <a:ext cx="3798569" cy="1440621"/>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34659">
                <a:tc>
                  <a:txBody>
                    <a:bodyPr/>
                    <a:lstStyle/>
                    <a:p>
                      <a:pPr algn="ctr">
                        <a:buNone/>
                      </a:pPr>
                      <a:r>
                        <a:rPr lang="zh-CN" altLang="en-US" sz="1600" dirty="0"/>
                        <a:t>目的</a:t>
                      </a:r>
                      <a:endParaRPr lang="zh-CN" altLang="en-US" sz="1600" dirty="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8447">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2</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7</a:t>
                      </a:r>
                      <a:endParaRPr lang="en-US" altLang="zh-CN"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8447">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8447">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olidFill>
                            <a:srgbClr val="FF0000"/>
                          </a:solidFill>
                        </a:rPr>
                        <a:t>5</a:t>
                      </a:r>
                      <a:endParaRPr lang="en-US" altLang="zh-CN" sz="1600" dirty="0">
                        <a:solidFill>
                          <a:srgbClr val="FF0000"/>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4011295" y="40958"/>
            <a:ext cx="1617980"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x</a:t>
            </a:r>
            <a:r>
              <a:rPr lang="zh-CN" altLang="en-US" sz="2000">
                <a:latin typeface="微软雅黑" panose="020B0503020204020204" charset="-122"/>
                <a:ea typeface="微软雅黑" panose="020B0503020204020204" charset="-122"/>
                <a:cs typeface="微软雅黑" panose="020B0503020204020204" charset="-122"/>
              </a:rPr>
              <a:t>维护的</a:t>
            </a:r>
            <a:r>
              <a:rPr lang="en-US" altLang="zh-CN" sz="2000">
                <a:latin typeface="微软雅黑" panose="020B0503020204020204" charset="-122"/>
                <a:ea typeface="微软雅黑" panose="020B0503020204020204" charset="-122"/>
                <a:cs typeface="微软雅黑" panose="020B0503020204020204" charset="-122"/>
              </a:rPr>
              <a:t>DV</a:t>
            </a:r>
          </a:p>
        </p:txBody>
      </p:sp>
      <p:cxnSp>
        <p:nvCxnSpPr>
          <p:cNvPr id="20" name="直接箭头连接符 19"/>
          <p:cNvCxnSpPr>
            <a:stCxn id="15" idx="3"/>
          </p:cNvCxnSpPr>
          <p:nvPr/>
        </p:nvCxnSpPr>
        <p:spPr>
          <a:xfrm>
            <a:off x="2787333" y="143129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extLst>
              <p:ext uri="{D42A27DB-BD31-4B8C-83A1-F6EECF244321}">
                <p14:modId xmlns:p14="http://schemas.microsoft.com/office/powerpoint/2010/main" val="455481630"/>
              </p:ext>
            </p:extLst>
          </p:nvPr>
        </p:nvGraphicFramePr>
        <p:xfrm>
          <a:off x="3397885" y="2561272"/>
          <a:ext cx="3798569" cy="1440000"/>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48354">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a:t>x</a:t>
                      </a:r>
                      <a:r>
                        <a:rPr lang="zh-CN" altLang="en-US" sz="1600"/>
                        <a:t>的</a:t>
                      </a:r>
                      <a:r>
                        <a:rPr lang="en-US" altLang="zh-CN" sz="1600"/>
                        <a:t>DV</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a:sym typeface="+mn-ea"/>
                        </a:rPr>
                        <a:t>z</a:t>
                      </a:r>
                      <a:r>
                        <a:rPr lang="zh-CN" altLang="en-US" sz="1600">
                          <a:sym typeface="+mn-ea"/>
                        </a:rPr>
                        <a:t>的</a:t>
                      </a:r>
                      <a:r>
                        <a:rPr lang="en-US" altLang="zh-CN" sz="1600">
                          <a:sym typeface="+mn-ea"/>
                        </a:rPr>
                        <a:t>DV</a:t>
                      </a: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3882">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ym typeface="+mn-ea"/>
                        </a:rPr>
                        <a:t>7</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3882">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dirty="0">
                          <a:sym typeface="+mn-ea"/>
                        </a:rPr>
                        <a:t>0</a:t>
                      </a:r>
                      <a:endParaRPr lang="en-US" sz="1600" dirty="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3882">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 name="文本框 3"/>
          <p:cNvSpPr txBox="1"/>
          <p:nvPr/>
        </p:nvSpPr>
        <p:spPr>
          <a:xfrm>
            <a:off x="4011295" y="2126481"/>
            <a:ext cx="1617980"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y</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graphicFrame>
        <p:nvGraphicFramePr>
          <p:cNvPr id="5" name="表格 4"/>
          <p:cNvGraphicFramePr/>
          <p:nvPr>
            <p:extLst>
              <p:ext uri="{D42A27DB-BD31-4B8C-83A1-F6EECF244321}">
                <p14:modId xmlns:p14="http://schemas.microsoft.com/office/powerpoint/2010/main" val="1047485953"/>
              </p:ext>
            </p:extLst>
          </p:nvPr>
        </p:nvGraphicFramePr>
        <p:xfrm>
          <a:off x="3398520" y="4767897"/>
          <a:ext cx="3798569" cy="1439999"/>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74975">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55008">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0</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olidFill>
                            <a:srgbClr val="FF0000"/>
                          </a:solidFill>
                          <a:sym typeface="+mn-ea"/>
                        </a:rPr>
                        <a:t>5</a:t>
                      </a:r>
                      <a:endParaRPr lang="en-US" altLang="zh-CN" sz="1600" dirty="0">
                        <a:solidFill>
                          <a:srgbClr val="FF0000"/>
                        </a:solidFill>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55008">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55008">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4011930" y="4306252"/>
            <a:ext cx="1617345"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z</a:t>
            </a:r>
            <a:r>
              <a:rPr lang="zh-CN" altLang="en-US" sz="2000">
                <a:latin typeface="微软雅黑" panose="020B0503020204020204" charset="-122"/>
                <a:ea typeface="微软雅黑" panose="020B0503020204020204" charset="-122"/>
                <a:cs typeface="微软雅黑" panose="020B0503020204020204" charset="-122"/>
              </a:rPr>
              <a:t>维护的</a:t>
            </a:r>
            <a:r>
              <a:rPr lang="en-US" altLang="zh-CN" sz="2000">
                <a:latin typeface="微软雅黑" panose="020B0503020204020204" charset="-122"/>
                <a:ea typeface="微软雅黑" panose="020B0503020204020204" charset="-122"/>
                <a:cs typeface="微软雅黑" panose="020B0503020204020204" charset="-122"/>
              </a:rPr>
              <a:t>DV</a:t>
            </a:r>
          </a:p>
        </p:txBody>
      </p:sp>
      <p:cxnSp>
        <p:nvCxnSpPr>
          <p:cNvPr id="31" name="直接箭头连接符 30"/>
          <p:cNvCxnSpPr/>
          <p:nvPr/>
        </p:nvCxnSpPr>
        <p:spPr>
          <a:xfrm>
            <a:off x="2850833" y="353568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866073" y="549148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1297343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345123" y="546735"/>
            <a:ext cx="2442210" cy="1768475"/>
          </a:xfrm>
          <a:prstGeom prst="rect">
            <a:avLst/>
          </a:prstGeom>
        </p:spPr>
      </p:pic>
      <p:pic>
        <p:nvPicPr>
          <p:cNvPr id="16" name="图片 15"/>
          <p:cNvPicPr>
            <a:picLocks noChangeAspect="1"/>
          </p:cNvPicPr>
          <p:nvPr/>
        </p:nvPicPr>
        <p:blipFill>
          <a:blip r:embed="rId3"/>
          <a:stretch>
            <a:fillRect/>
          </a:stretch>
        </p:blipFill>
        <p:spPr>
          <a:xfrm>
            <a:off x="345123" y="2432050"/>
            <a:ext cx="2447290" cy="1720215"/>
          </a:xfrm>
          <a:prstGeom prst="rect">
            <a:avLst/>
          </a:prstGeom>
        </p:spPr>
      </p:pic>
      <p:pic>
        <p:nvPicPr>
          <p:cNvPr id="17" name="图片 16"/>
          <p:cNvPicPr>
            <a:picLocks noChangeAspect="1"/>
          </p:cNvPicPr>
          <p:nvPr/>
        </p:nvPicPr>
        <p:blipFill>
          <a:blip r:embed="rId4"/>
          <a:stretch>
            <a:fillRect/>
          </a:stretch>
        </p:blipFill>
        <p:spPr>
          <a:xfrm>
            <a:off x="316548" y="4431665"/>
            <a:ext cx="2505075" cy="1779270"/>
          </a:xfrm>
          <a:prstGeom prst="rect">
            <a:avLst/>
          </a:prstGeom>
        </p:spPr>
      </p:pic>
      <p:graphicFrame>
        <p:nvGraphicFramePr>
          <p:cNvPr id="18" name="表格 17"/>
          <p:cNvGraphicFramePr/>
          <p:nvPr>
            <p:extLst>
              <p:ext uri="{D42A27DB-BD31-4B8C-83A1-F6EECF244321}">
                <p14:modId xmlns:p14="http://schemas.microsoft.com/office/powerpoint/2010/main" val="1979907574"/>
              </p:ext>
            </p:extLst>
          </p:nvPr>
        </p:nvGraphicFramePr>
        <p:xfrm>
          <a:off x="3397885" y="502603"/>
          <a:ext cx="3798569" cy="1440621"/>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34659">
                <a:tc>
                  <a:txBody>
                    <a:bodyPr/>
                    <a:lstStyle/>
                    <a:p>
                      <a:pPr algn="ctr">
                        <a:buNone/>
                      </a:pPr>
                      <a:r>
                        <a:rPr lang="zh-CN" altLang="en-US" sz="1600" dirty="0"/>
                        <a:t>目的</a:t>
                      </a:r>
                      <a:endParaRPr lang="zh-CN" altLang="en-US" sz="1600" dirty="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8447">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2</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7</a:t>
                      </a:r>
                      <a:endParaRPr lang="en-US" altLang="zh-CN"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8447">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8447">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olidFill>
                            <a:srgbClr val="FF0000"/>
                          </a:solidFill>
                        </a:rPr>
                        <a:t>5</a:t>
                      </a:r>
                      <a:endParaRPr lang="en-US" altLang="zh-CN" sz="1600" dirty="0">
                        <a:solidFill>
                          <a:srgbClr val="FF0000"/>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19" name="文本框 18"/>
          <p:cNvSpPr txBox="1"/>
          <p:nvPr/>
        </p:nvSpPr>
        <p:spPr>
          <a:xfrm>
            <a:off x="4011295" y="40958"/>
            <a:ext cx="1617980"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x</a:t>
            </a:r>
            <a:r>
              <a:rPr lang="zh-CN" altLang="en-US" sz="2000">
                <a:latin typeface="微软雅黑" panose="020B0503020204020204" charset="-122"/>
                <a:ea typeface="微软雅黑" panose="020B0503020204020204" charset="-122"/>
                <a:cs typeface="微软雅黑" panose="020B0503020204020204" charset="-122"/>
              </a:rPr>
              <a:t>维护的</a:t>
            </a:r>
            <a:r>
              <a:rPr lang="en-US" altLang="zh-CN" sz="2000">
                <a:latin typeface="微软雅黑" panose="020B0503020204020204" charset="-122"/>
                <a:ea typeface="微软雅黑" panose="020B0503020204020204" charset="-122"/>
                <a:cs typeface="微软雅黑" panose="020B0503020204020204" charset="-122"/>
              </a:rPr>
              <a:t>DV</a:t>
            </a:r>
          </a:p>
        </p:txBody>
      </p:sp>
      <p:cxnSp>
        <p:nvCxnSpPr>
          <p:cNvPr id="20" name="直接箭头连接符 19"/>
          <p:cNvCxnSpPr>
            <a:stCxn id="15" idx="3"/>
          </p:cNvCxnSpPr>
          <p:nvPr/>
        </p:nvCxnSpPr>
        <p:spPr>
          <a:xfrm>
            <a:off x="2787333" y="143129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p:nvPr>
            <p:extLst>
              <p:ext uri="{D42A27DB-BD31-4B8C-83A1-F6EECF244321}">
                <p14:modId xmlns:p14="http://schemas.microsoft.com/office/powerpoint/2010/main" val="455481630"/>
              </p:ext>
            </p:extLst>
          </p:nvPr>
        </p:nvGraphicFramePr>
        <p:xfrm>
          <a:off x="3397885" y="2561272"/>
          <a:ext cx="3798569" cy="1440000"/>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48354">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a:t>x</a:t>
                      </a:r>
                      <a:r>
                        <a:rPr lang="zh-CN" altLang="en-US" sz="1600"/>
                        <a:t>的</a:t>
                      </a:r>
                      <a:r>
                        <a:rPr lang="en-US" altLang="zh-CN" sz="1600"/>
                        <a:t>DV</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a:sym typeface="+mn-ea"/>
                        </a:rPr>
                        <a:t>z</a:t>
                      </a:r>
                      <a:r>
                        <a:rPr lang="zh-CN" altLang="en-US" sz="1600">
                          <a:sym typeface="+mn-ea"/>
                        </a:rPr>
                        <a:t>的</a:t>
                      </a:r>
                      <a:r>
                        <a:rPr lang="en-US" altLang="zh-CN" sz="1600">
                          <a:sym typeface="+mn-ea"/>
                        </a:rPr>
                        <a:t>DV</a:t>
                      </a: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3882">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ym typeface="+mn-ea"/>
                        </a:rPr>
                        <a:t>7</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3882">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dirty="0">
                          <a:sym typeface="+mn-ea"/>
                        </a:rPr>
                        <a:t>0</a:t>
                      </a:r>
                      <a:endParaRPr lang="en-US" sz="1600" dirty="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3882">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 name="文本框 3"/>
          <p:cNvSpPr txBox="1"/>
          <p:nvPr/>
        </p:nvSpPr>
        <p:spPr>
          <a:xfrm>
            <a:off x="4011295" y="2126481"/>
            <a:ext cx="1617980"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y</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graphicFrame>
        <p:nvGraphicFramePr>
          <p:cNvPr id="5" name="表格 4"/>
          <p:cNvGraphicFramePr/>
          <p:nvPr>
            <p:extLst>
              <p:ext uri="{D42A27DB-BD31-4B8C-83A1-F6EECF244321}">
                <p14:modId xmlns:p14="http://schemas.microsoft.com/office/powerpoint/2010/main" val="1047485953"/>
              </p:ext>
            </p:extLst>
          </p:nvPr>
        </p:nvGraphicFramePr>
        <p:xfrm>
          <a:off x="3398520" y="4767897"/>
          <a:ext cx="3798569" cy="1439999"/>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74975">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55008">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0</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solidFill>
                            <a:srgbClr val="FF0000"/>
                          </a:solidFill>
                          <a:sym typeface="+mn-ea"/>
                        </a:rPr>
                        <a:t>5</a:t>
                      </a:r>
                      <a:endParaRPr lang="en-US" altLang="zh-CN" sz="1600" dirty="0">
                        <a:solidFill>
                          <a:srgbClr val="FF0000"/>
                        </a:solidFill>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55008">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55008">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7</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6" name="文本框 5"/>
          <p:cNvSpPr txBox="1"/>
          <p:nvPr/>
        </p:nvSpPr>
        <p:spPr>
          <a:xfrm>
            <a:off x="4011930" y="4306252"/>
            <a:ext cx="1617345" cy="400110"/>
          </a:xfrm>
          <a:prstGeom prst="rect">
            <a:avLst/>
          </a:prstGeom>
          <a:noFill/>
        </p:spPr>
        <p:txBody>
          <a:bodyPr wrap="square" rtlCol="0">
            <a:spAutoFit/>
          </a:bodyPr>
          <a:lstStyle/>
          <a:p>
            <a:r>
              <a:rPr lang="en-US" altLang="zh-CN" sz="2000">
                <a:latin typeface="微软雅黑" panose="020B0503020204020204" charset="-122"/>
                <a:ea typeface="微软雅黑" panose="020B0503020204020204" charset="-122"/>
                <a:cs typeface="微软雅黑" panose="020B0503020204020204" charset="-122"/>
              </a:rPr>
              <a:t>z</a:t>
            </a:r>
            <a:r>
              <a:rPr lang="zh-CN" altLang="en-US" sz="2000">
                <a:latin typeface="微软雅黑" panose="020B0503020204020204" charset="-122"/>
                <a:ea typeface="微软雅黑" panose="020B0503020204020204" charset="-122"/>
                <a:cs typeface="微软雅黑" panose="020B0503020204020204" charset="-122"/>
              </a:rPr>
              <a:t>维护的</a:t>
            </a:r>
            <a:r>
              <a:rPr lang="en-US" altLang="zh-CN" sz="2000">
                <a:latin typeface="微软雅黑" panose="020B0503020204020204" charset="-122"/>
                <a:ea typeface="微软雅黑" panose="020B0503020204020204" charset="-122"/>
                <a:cs typeface="微软雅黑" panose="020B0503020204020204" charset="-122"/>
              </a:rPr>
              <a:t>DV</a:t>
            </a:r>
          </a:p>
        </p:txBody>
      </p:sp>
      <p:cxnSp>
        <p:nvCxnSpPr>
          <p:cNvPr id="31" name="直接箭头连接符 30"/>
          <p:cNvCxnSpPr/>
          <p:nvPr/>
        </p:nvCxnSpPr>
        <p:spPr>
          <a:xfrm>
            <a:off x="2850833" y="353568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866073" y="5491480"/>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2" name="表格 41"/>
          <p:cNvGraphicFramePr/>
          <p:nvPr>
            <p:extLst>
              <p:ext uri="{D42A27DB-BD31-4B8C-83A1-F6EECF244321}">
                <p14:modId xmlns:p14="http://schemas.microsoft.com/office/powerpoint/2010/main" val="1022413894"/>
              </p:ext>
            </p:extLst>
          </p:nvPr>
        </p:nvGraphicFramePr>
        <p:xfrm>
          <a:off x="7573645" y="481013"/>
          <a:ext cx="3798569" cy="1440621"/>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34659">
                <a:tc>
                  <a:txBody>
                    <a:bodyPr/>
                    <a:lstStyle/>
                    <a:p>
                      <a:pPr marL="0" algn="ctr" defTabSz="914400" rtl="0" eaLnBrk="1" latinLnBrk="0" hangingPunct="1">
                        <a:buNone/>
                      </a:pPr>
                      <a:r>
                        <a:rPr lang="zh-CN" altLang="en-US" sz="1600" kern="1200" dirty="0"/>
                        <a:t>目的</a:t>
                      </a:r>
                      <a:endParaRPr lang="zh-CN" altLang="en-US" sz="1600" b="1" kern="1200" dirty="0">
                        <a:solidFill>
                          <a:schemeClr val="lt1"/>
                        </a:solidFill>
                        <a:latin typeface="微软雅黑" panose="020B0503020204020204" charset="-122"/>
                        <a:ea typeface="微软雅黑" panose="020B0503020204020204" charset="-122"/>
                        <a:cs typeface="微软雅黑" panose="020B0503020204020204" charset="-122"/>
                      </a:endParaRPr>
                    </a:p>
                  </a:txBody>
                  <a:tcPr/>
                </a:tc>
                <a:tc>
                  <a:txBody>
                    <a:bodyPr/>
                    <a:lstStyle/>
                    <a:p>
                      <a:pPr marL="0" algn="ctr" defTabSz="914400" rtl="0" eaLnBrk="1" latinLnBrk="0" hangingPunct="1">
                        <a:buNone/>
                      </a:pPr>
                      <a:r>
                        <a:rPr lang="en-US" altLang="zh-CN" sz="1600" kern="1200" dirty="0"/>
                        <a:t>x</a:t>
                      </a:r>
                      <a:r>
                        <a:rPr lang="zh-CN" altLang="en-US" sz="1600" kern="1200" dirty="0"/>
                        <a:t>的</a:t>
                      </a:r>
                      <a:r>
                        <a:rPr lang="en-US" altLang="zh-CN" sz="1600" kern="1200" dirty="0"/>
                        <a:t>DV</a:t>
                      </a:r>
                      <a:endParaRPr lang="en-US" altLang="zh-CN" sz="1600" b="1" kern="1200" dirty="0">
                        <a:solidFill>
                          <a:schemeClr val="lt1"/>
                        </a:solidFill>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8447">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0</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dirty="0"/>
                        <a:t>2</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5</a:t>
                      </a:r>
                      <a:endParaRPr lang="en-US" altLang="zh-CN"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8447">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8447">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5</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3" name="文本框 42"/>
          <p:cNvSpPr txBox="1"/>
          <p:nvPr/>
        </p:nvSpPr>
        <p:spPr>
          <a:xfrm>
            <a:off x="8187690" y="40958"/>
            <a:ext cx="1599248" cy="40011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x</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cxnSp>
        <p:nvCxnSpPr>
          <p:cNvPr id="44" name="直接箭头连接符 43"/>
          <p:cNvCxnSpPr/>
          <p:nvPr/>
        </p:nvCxnSpPr>
        <p:spPr>
          <a:xfrm>
            <a:off x="7207883" y="1430972"/>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5" name="表格 44"/>
          <p:cNvGraphicFramePr/>
          <p:nvPr>
            <p:extLst>
              <p:ext uri="{D42A27DB-BD31-4B8C-83A1-F6EECF244321}">
                <p14:modId xmlns:p14="http://schemas.microsoft.com/office/powerpoint/2010/main" val="1231260305"/>
              </p:ext>
            </p:extLst>
          </p:nvPr>
        </p:nvGraphicFramePr>
        <p:xfrm>
          <a:off x="7573645" y="2580777"/>
          <a:ext cx="3798569" cy="1440001"/>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84598">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a:t>x</a:t>
                      </a:r>
                      <a:r>
                        <a:rPr lang="zh-CN" altLang="en-US" sz="1600"/>
                        <a:t>的</a:t>
                      </a:r>
                      <a:r>
                        <a:rPr lang="en-US" altLang="zh-CN" sz="1600"/>
                        <a:t>DV</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a:sym typeface="+mn-ea"/>
                        </a:rPr>
                        <a:t>z</a:t>
                      </a:r>
                      <a:r>
                        <a:rPr lang="zh-CN" altLang="en-US" sz="1600">
                          <a:sym typeface="+mn-ea"/>
                        </a:rPr>
                        <a:t>的</a:t>
                      </a:r>
                      <a:r>
                        <a:rPr lang="en-US" altLang="zh-CN" sz="1600">
                          <a:sym typeface="+mn-ea"/>
                        </a:rPr>
                        <a:t>DV</a:t>
                      </a:r>
                      <a:endParaRPr lang="en-US" altLang="zh-CN" sz="160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51801">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5</a:t>
                      </a:r>
                      <a:endParaRPr lang="en-US" altLang="zh-CN"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51801">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dirty="0">
                          <a:sym typeface="+mn-ea"/>
                        </a:rPr>
                        <a:t>0</a:t>
                      </a:r>
                      <a:endParaRPr lang="en-US" sz="1600" dirty="0">
                        <a:latin typeface="微软雅黑" panose="020B0503020204020204" charset="-122"/>
                        <a:ea typeface="微软雅黑" panose="020B0503020204020204" charset="-122"/>
                        <a:sym typeface="+mn-ea"/>
                      </a:endParaRPr>
                    </a:p>
                  </a:txBody>
                  <a:tcPr/>
                </a:tc>
                <a:tc>
                  <a:txBody>
                    <a:bodyPr/>
                    <a:lstStyle/>
                    <a:p>
                      <a:pPr algn="ctr">
                        <a:buNone/>
                      </a:pPr>
                      <a:r>
                        <a:rPr lang="en-US" sz="1600">
                          <a:sym typeface="+mn-ea"/>
                        </a:rPr>
                        <a:t>3</a:t>
                      </a:r>
                      <a:endParaRPr lang="en-US" sz="160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51801">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5</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6" name="文本框 45"/>
          <p:cNvSpPr txBox="1"/>
          <p:nvPr/>
        </p:nvSpPr>
        <p:spPr>
          <a:xfrm>
            <a:off x="8220074" y="2087810"/>
            <a:ext cx="1566864" cy="40011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y</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graphicFrame>
        <p:nvGraphicFramePr>
          <p:cNvPr id="47" name="表格 46"/>
          <p:cNvGraphicFramePr/>
          <p:nvPr>
            <p:extLst>
              <p:ext uri="{D42A27DB-BD31-4B8C-83A1-F6EECF244321}">
                <p14:modId xmlns:p14="http://schemas.microsoft.com/office/powerpoint/2010/main" val="687960143"/>
              </p:ext>
            </p:extLst>
          </p:nvPr>
        </p:nvGraphicFramePr>
        <p:xfrm>
          <a:off x="7574280" y="4746307"/>
          <a:ext cx="3798569" cy="1439999"/>
        </p:xfrm>
        <a:graphic>
          <a:graphicData uri="http://schemas.openxmlformats.org/drawingml/2006/table">
            <a:tbl>
              <a:tblPr firstRow="1" bandRow="1">
                <a:tableStyleId>{5940675A-B579-460E-94D1-54222C63F5DA}</a:tableStyleId>
              </a:tblPr>
              <a:tblGrid>
                <a:gridCol w="679308">
                  <a:extLst>
                    <a:ext uri="{9D8B030D-6E8A-4147-A177-3AD203B41FA5}">
                      <a16:colId xmlns:a16="http://schemas.microsoft.com/office/drawing/2014/main" val="20000"/>
                    </a:ext>
                  </a:extLst>
                </a:gridCol>
                <a:gridCol w="1131104">
                  <a:extLst>
                    <a:ext uri="{9D8B030D-6E8A-4147-A177-3AD203B41FA5}">
                      <a16:colId xmlns:a16="http://schemas.microsoft.com/office/drawing/2014/main" val="20001"/>
                    </a:ext>
                  </a:extLst>
                </a:gridCol>
                <a:gridCol w="903590">
                  <a:extLst>
                    <a:ext uri="{9D8B030D-6E8A-4147-A177-3AD203B41FA5}">
                      <a16:colId xmlns:a16="http://schemas.microsoft.com/office/drawing/2014/main" val="20002"/>
                    </a:ext>
                  </a:extLst>
                </a:gridCol>
                <a:gridCol w="1084567">
                  <a:extLst>
                    <a:ext uri="{9D8B030D-6E8A-4147-A177-3AD203B41FA5}">
                      <a16:colId xmlns:a16="http://schemas.microsoft.com/office/drawing/2014/main" val="20003"/>
                    </a:ext>
                  </a:extLst>
                </a:gridCol>
              </a:tblGrid>
              <a:tr h="338297">
                <a:tc>
                  <a:txBody>
                    <a:bodyPr/>
                    <a:lstStyle/>
                    <a:p>
                      <a:pPr algn="ctr">
                        <a:buNone/>
                      </a:pPr>
                      <a:r>
                        <a:rPr lang="zh-CN" altLang="en-US" sz="1600"/>
                        <a:t>目的</a:t>
                      </a:r>
                      <a:endParaRPr lang="zh-CN" altLang="en-US" sz="1600">
                        <a:latin typeface="微软雅黑" panose="020B0503020204020204" charset="-122"/>
                        <a:ea typeface="微软雅黑" panose="020B0503020204020204" charset="-122"/>
                      </a:endParaRPr>
                    </a:p>
                  </a:txBody>
                  <a:tcPr/>
                </a:tc>
                <a:tc>
                  <a:txBody>
                    <a:bodyPr/>
                    <a:lstStyle/>
                    <a:p>
                      <a:pPr algn="ctr">
                        <a:buNone/>
                      </a:pPr>
                      <a:r>
                        <a:rPr lang="en-US" altLang="zh-CN" sz="1600" dirty="0"/>
                        <a:t>x</a:t>
                      </a:r>
                      <a:r>
                        <a:rPr lang="zh-CN" altLang="en-US" sz="1600" dirty="0"/>
                        <a:t>的</a:t>
                      </a:r>
                      <a:r>
                        <a:rPr lang="en-US" altLang="zh-CN" sz="1600" dirty="0"/>
                        <a:t>DV</a:t>
                      </a:r>
                      <a:endParaRPr lang="en-US" altLang="zh-CN" sz="1600" dirty="0">
                        <a:latin typeface="微软雅黑" panose="020B0503020204020204" charset="-122"/>
                        <a:ea typeface="微软雅黑" panose="020B0503020204020204" charset="-122"/>
                        <a:cs typeface="微软雅黑" panose="020B0503020204020204" charset="-122"/>
                      </a:endParaRPr>
                    </a:p>
                  </a:txBody>
                  <a:tcPr/>
                </a:tc>
                <a:tc>
                  <a:txBody>
                    <a:bodyPr/>
                    <a:lstStyle/>
                    <a:p>
                      <a:pPr algn="ctr">
                        <a:buNone/>
                      </a:pPr>
                      <a:r>
                        <a:rPr lang="en-US" altLang="zh-CN" sz="1600" dirty="0">
                          <a:sym typeface="+mn-ea"/>
                        </a:rPr>
                        <a:t>y</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tc>
                  <a:txBody>
                    <a:bodyPr/>
                    <a:lstStyle/>
                    <a:p>
                      <a:pPr algn="ctr">
                        <a:buNone/>
                      </a:pPr>
                      <a:r>
                        <a:rPr lang="en-US" altLang="zh-CN" sz="1600" dirty="0">
                          <a:sym typeface="+mn-ea"/>
                        </a:rPr>
                        <a:t>z</a:t>
                      </a:r>
                      <a:r>
                        <a:rPr lang="zh-CN" altLang="en-US" sz="1600" dirty="0">
                          <a:sym typeface="+mn-ea"/>
                        </a:rPr>
                        <a:t>的</a:t>
                      </a:r>
                      <a:r>
                        <a:rPr lang="en-US" altLang="zh-CN" sz="1600" dirty="0">
                          <a:sym typeface="+mn-ea"/>
                        </a:rPr>
                        <a:t>DV</a:t>
                      </a:r>
                      <a:endParaRPr lang="en-US" altLang="zh-CN" sz="1600" dirty="0">
                        <a:latin typeface="微软雅黑" panose="020B0503020204020204" charset="-122"/>
                        <a:ea typeface="微软雅黑" panose="020B0503020204020204" charset="-122"/>
                        <a:cs typeface="微软雅黑" panose="020B0503020204020204" charset="-122"/>
                        <a:sym typeface="+mn-ea"/>
                      </a:endParaRPr>
                    </a:p>
                  </a:txBody>
                  <a:tcPr/>
                </a:tc>
                <a:extLst>
                  <a:ext uri="{0D108BD9-81ED-4DB2-BD59-A6C34878D82A}">
                    <a16:rowId xmlns:a16="http://schemas.microsoft.com/office/drawing/2014/main" val="10000"/>
                  </a:ext>
                </a:extLst>
              </a:tr>
              <a:tr h="367234">
                <a:tc>
                  <a:txBody>
                    <a:bodyPr/>
                    <a:lstStyle/>
                    <a:p>
                      <a:pPr algn="ctr">
                        <a:buNone/>
                      </a:pPr>
                      <a:r>
                        <a:rPr lang="en-US" altLang="zh-CN" sz="1600"/>
                        <a:t>x</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0</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dirty="0"/>
                        <a:t>2</a:t>
                      </a:r>
                      <a:endParaRPr lang="en-US" altLang="zh-CN" sz="1600" dirty="0">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5</a:t>
                      </a:r>
                      <a:endParaRPr lang="en-US" altLang="zh-CN" sz="1600">
                        <a:solidFill>
                          <a:schemeClr val="tx1"/>
                        </a:solidFill>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1"/>
                  </a:ext>
                </a:extLst>
              </a:tr>
              <a:tr h="367234">
                <a:tc>
                  <a:txBody>
                    <a:bodyPr/>
                    <a:lstStyle/>
                    <a:p>
                      <a:pPr algn="ctr">
                        <a:buNone/>
                      </a:pPr>
                      <a:r>
                        <a:rPr lang="en-US" altLang="zh-CN" sz="1600"/>
                        <a:t>y</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2</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sz="1600">
                          <a:sym typeface="+mn-ea"/>
                        </a:rPr>
                        <a:t>0</a:t>
                      </a:r>
                      <a:endParaRPr lang="en-US" sz="1600">
                        <a:latin typeface="微软雅黑" panose="020B0503020204020204" charset="-122"/>
                        <a:ea typeface="微软雅黑" panose="020B0503020204020204" charset="-122"/>
                        <a:sym typeface="+mn-ea"/>
                      </a:endParaRPr>
                    </a:p>
                  </a:txBody>
                  <a:tcPr/>
                </a:tc>
                <a:tc>
                  <a:txBody>
                    <a:bodyPr/>
                    <a:lstStyle/>
                    <a:p>
                      <a:pPr algn="ctr">
                        <a:buNone/>
                      </a:pPr>
                      <a:r>
                        <a:rPr lang="en-US" sz="1600" dirty="0">
                          <a:sym typeface="+mn-ea"/>
                        </a:rPr>
                        <a:t>3</a:t>
                      </a:r>
                      <a:endParaRPr lang="en-US"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2"/>
                  </a:ext>
                </a:extLst>
              </a:tr>
              <a:tr h="367234">
                <a:tc>
                  <a:txBody>
                    <a:bodyPr/>
                    <a:lstStyle/>
                    <a:p>
                      <a:pPr algn="ctr">
                        <a:buNone/>
                      </a:pPr>
                      <a:r>
                        <a:rPr lang="en-US" altLang="zh-CN" sz="1600"/>
                        <a:t>z</a:t>
                      </a:r>
                      <a:endParaRPr lang="en-US" altLang="zh-CN" sz="1600">
                        <a:latin typeface="微软雅黑" panose="020B0503020204020204" charset="-122"/>
                        <a:ea typeface="微软雅黑" panose="020B0503020204020204" charset="-122"/>
                      </a:endParaRPr>
                    </a:p>
                  </a:txBody>
                  <a:tcPr/>
                </a:tc>
                <a:tc>
                  <a:txBody>
                    <a:bodyPr/>
                    <a:lstStyle/>
                    <a:p>
                      <a:pPr algn="ctr">
                        <a:buNone/>
                      </a:pPr>
                      <a:r>
                        <a:rPr lang="en-US" altLang="zh-CN" sz="1600"/>
                        <a:t>5</a:t>
                      </a:r>
                      <a:endParaRPr lang="en-US" altLang="zh-CN" sz="1600">
                        <a:solidFill>
                          <a:schemeClr val="tx1"/>
                        </a:solidFill>
                        <a:latin typeface="微软雅黑" panose="020B0503020204020204" charset="-122"/>
                        <a:ea typeface="微软雅黑" panose="020B0503020204020204" charset="-122"/>
                      </a:endParaRPr>
                    </a:p>
                  </a:txBody>
                  <a:tcPr/>
                </a:tc>
                <a:tc>
                  <a:txBody>
                    <a:bodyPr/>
                    <a:lstStyle/>
                    <a:p>
                      <a:pPr algn="ctr">
                        <a:buNone/>
                      </a:pPr>
                      <a:r>
                        <a:rPr lang="en-US" altLang="zh-CN" sz="1600">
                          <a:sym typeface="+mn-ea"/>
                        </a:rPr>
                        <a:t>3</a:t>
                      </a:r>
                      <a:endParaRPr lang="en-US" altLang="zh-CN" sz="1600">
                        <a:latin typeface="微软雅黑" panose="020B0503020204020204" charset="-122"/>
                        <a:ea typeface="微软雅黑" panose="020B0503020204020204" charset="-122"/>
                        <a:sym typeface="+mn-ea"/>
                      </a:endParaRPr>
                    </a:p>
                  </a:txBody>
                  <a:tcPr/>
                </a:tc>
                <a:tc>
                  <a:txBody>
                    <a:bodyPr/>
                    <a:lstStyle/>
                    <a:p>
                      <a:pPr algn="ctr">
                        <a:buNone/>
                      </a:pPr>
                      <a:r>
                        <a:rPr lang="en-US" altLang="zh-CN" sz="1600" dirty="0">
                          <a:sym typeface="+mn-ea"/>
                        </a:rPr>
                        <a:t>0</a:t>
                      </a:r>
                      <a:endParaRPr lang="en-US" altLang="zh-CN" sz="1600" dirty="0">
                        <a:latin typeface="微软雅黑" panose="020B0503020204020204" charset="-122"/>
                        <a:ea typeface="微软雅黑" panose="020B0503020204020204" charset="-122"/>
                        <a:sym typeface="+mn-ea"/>
                      </a:endParaRPr>
                    </a:p>
                  </a:txBody>
                  <a:tcPr/>
                </a:tc>
                <a:extLst>
                  <a:ext uri="{0D108BD9-81ED-4DB2-BD59-A6C34878D82A}">
                    <a16:rowId xmlns:a16="http://schemas.microsoft.com/office/drawing/2014/main" val="10003"/>
                  </a:ext>
                </a:extLst>
              </a:tr>
            </a:tbl>
          </a:graphicData>
        </a:graphic>
      </p:graphicFrame>
      <p:sp>
        <p:nvSpPr>
          <p:cNvPr id="48" name="文本框 47"/>
          <p:cNvSpPr txBox="1"/>
          <p:nvPr/>
        </p:nvSpPr>
        <p:spPr>
          <a:xfrm>
            <a:off x="8187690" y="4284662"/>
            <a:ext cx="1599248" cy="40011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z</a:t>
            </a:r>
            <a:r>
              <a:rPr lang="zh-CN" altLang="en-US" sz="2000" dirty="0">
                <a:latin typeface="微软雅黑" panose="020B0503020204020204" charset="-122"/>
                <a:ea typeface="微软雅黑" panose="020B0503020204020204" charset="-122"/>
                <a:cs typeface="微软雅黑" panose="020B0503020204020204" charset="-122"/>
              </a:rPr>
              <a:t>维护的</a:t>
            </a:r>
            <a:r>
              <a:rPr lang="en-US" altLang="zh-CN" sz="2000" dirty="0">
                <a:latin typeface="微软雅黑" panose="020B0503020204020204" charset="-122"/>
                <a:ea typeface="微软雅黑" panose="020B0503020204020204" charset="-122"/>
                <a:cs typeface="微软雅黑" panose="020B0503020204020204" charset="-122"/>
              </a:rPr>
              <a:t>DV</a:t>
            </a:r>
          </a:p>
        </p:txBody>
      </p:sp>
      <p:cxnSp>
        <p:nvCxnSpPr>
          <p:cNvPr id="49" name="直接箭头连接符 48"/>
          <p:cNvCxnSpPr/>
          <p:nvPr/>
        </p:nvCxnSpPr>
        <p:spPr>
          <a:xfrm>
            <a:off x="7207883" y="3602782"/>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7200260" y="5685401"/>
            <a:ext cx="399415" cy="571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72017" y="161148"/>
            <a:ext cx="2372765" cy="276999"/>
          </a:xfrm>
          <a:prstGeom prst="rect">
            <a:avLst/>
          </a:prstGeom>
        </p:spPr>
        <p:txBody>
          <a:bodyPr wrap="none">
            <a:spAutoFit/>
          </a:bodyPr>
          <a:lstStyle/>
          <a:p>
            <a:r>
              <a:rPr lang="en-US" altLang="zh-CN" sz="1200" dirty="0">
                <a:solidFill>
                  <a:schemeClr val="bg1">
                    <a:lumMod val="75000"/>
                  </a:schemeClr>
                </a:solidFill>
                <a:latin typeface="Helvetica Neue For Number" charset="0"/>
              </a:rPr>
              <a:t>4.6.2</a:t>
            </a:r>
            <a:r>
              <a:rPr lang="zh-CN" altLang="en-US" sz="1200" dirty="0">
                <a:solidFill>
                  <a:schemeClr val="bg1">
                    <a:lumMod val="75000"/>
                  </a:schemeClr>
                </a:solidFill>
                <a:latin typeface="Helvetica Neue For Number" charset="0"/>
              </a:rPr>
              <a:t>二、距离向量路由选择算法</a:t>
            </a:r>
            <a:endParaRPr lang="zh-CN" altLang="en-US" sz="1200" dirty="0">
              <a:solidFill>
                <a:schemeClr val="bg1">
                  <a:lumMod val="75000"/>
                </a:schemeClr>
              </a:solidFill>
            </a:endParaRPr>
          </a:p>
        </p:txBody>
      </p:sp>
    </p:spTree>
    <p:extLst>
      <p:ext uri="{BB962C8B-B14F-4D97-AF65-F5344CB8AC3E}">
        <p14:creationId xmlns:p14="http://schemas.microsoft.com/office/powerpoint/2010/main" val="79968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40" y="1709803"/>
            <a:ext cx="10356426" cy="2797048"/>
          </a:xfrm>
          <a:prstGeom prst="rect">
            <a:avLst/>
          </a:prstGeom>
          <a:noFill/>
        </p:spPr>
        <p:txBody>
          <a:bodyPr wrap="square" rtlCol="0" anchor="t">
            <a:spAutoFit/>
          </a:bodyPr>
          <a:lstStyle/>
          <a:p>
            <a:pPr fontAlgn="auto">
              <a:lnSpc>
                <a:spcPct val="150000"/>
              </a:lnSpc>
            </a:pPr>
            <a:r>
              <a:rPr lang="zh-CN" altLang="en-US" sz="2400" dirty="0">
                <a:latin typeface="+mn-ea"/>
              </a:rPr>
              <a:t>距离向量路由选择算法的基础是（）</a:t>
            </a:r>
          </a:p>
          <a:p>
            <a:pPr fontAlgn="auto">
              <a:lnSpc>
                <a:spcPct val="150000"/>
              </a:lnSpc>
            </a:pPr>
            <a:r>
              <a:rPr lang="en-US" altLang="zh-CN" sz="2400" dirty="0">
                <a:latin typeface="+mn-ea"/>
              </a:rPr>
              <a:t>A:B-F</a:t>
            </a:r>
            <a:r>
              <a:rPr lang="zh-CN" altLang="en-US" sz="2400" dirty="0">
                <a:latin typeface="+mn-ea"/>
              </a:rPr>
              <a:t>方程</a:t>
            </a:r>
          </a:p>
          <a:p>
            <a:pPr fontAlgn="auto">
              <a:lnSpc>
                <a:spcPct val="150000"/>
              </a:lnSpc>
            </a:pPr>
            <a:r>
              <a:rPr lang="en-US" altLang="zh-CN" sz="2400" dirty="0" err="1">
                <a:latin typeface="+mn-ea"/>
              </a:rPr>
              <a:t>B:Dijkstra</a:t>
            </a:r>
            <a:r>
              <a:rPr lang="zh-CN" altLang="en-US" sz="2400" dirty="0">
                <a:latin typeface="+mn-ea"/>
              </a:rPr>
              <a:t>算法</a:t>
            </a:r>
          </a:p>
          <a:p>
            <a:pPr fontAlgn="auto">
              <a:lnSpc>
                <a:spcPct val="150000"/>
              </a:lnSpc>
            </a:pPr>
            <a:r>
              <a:rPr lang="en-US" altLang="zh-CN" sz="2400" dirty="0">
                <a:latin typeface="+mn-ea"/>
              </a:rPr>
              <a:t>C:RIP</a:t>
            </a:r>
          </a:p>
          <a:p>
            <a:pPr fontAlgn="auto">
              <a:lnSpc>
                <a:spcPct val="150000"/>
              </a:lnSpc>
            </a:pPr>
            <a:r>
              <a:rPr lang="en-US" altLang="zh-CN" sz="2400" dirty="0">
                <a:latin typeface="+mn-ea"/>
              </a:rPr>
              <a:t>D:OSPF</a:t>
            </a: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1596540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40" y="1709803"/>
            <a:ext cx="10356426" cy="2862322"/>
          </a:xfrm>
          <a:prstGeom prst="rect">
            <a:avLst/>
          </a:prstGeom>
          <a:noFill/>
        </p:spPr>
        <p:txBody>
          <a:bodyPr wrap="square" rtlCol="0" anchor="t">
            <a:spAutoFit/>
          </a:bodyPr>
          <a:lstStyle/>
          <a:p>
            <a:pPr fontAlgn="auto">
              <a:lnSpc>
                <a:spcPct val="150000"/>
              </a:lnSpc>
            </a:pPr>
            <a:r>
              <a:rPr lang="zh-CN" altLang="en-US" sz="2400" dirty="0">
                <a:latin typeface="+mn-ea"/>
              </a:rPr>
              <a:t>距离向量路由选择算法的基础是（）</a:t>
            </a:r>
          </a:p>
          <a:p>
            <a:pPr fontAlgn="auto">
              <a:lnSpc>
                <a:spcPct val="150000"/>
              </a:lnSpc>
            </a:pPr>
            <a:r>
              <a:rPr lang="en-US" altLang="zh-CN" sz="2400" dirty="0">
                <a:solidFill>
                  <a:srgbClr val="FF0000"/>
                </a:solidFill>
                <a:latin typeface="+mn-ea"/>
              </a:rPr>
              <a:t>A:B-F</a:t>
            </a:r>
            <a:r>
              <a:rPr lang="zh-CN" altLang="en-US" sz="2400" dirty="0">
                <a:solidFill>
                  <a:srgbClr val="FF0000"/>
                </a:solidFill>
                <a:latin typeface="+mn-ea"/>
              </a:rPr>
              <a:t>方程</a:t>
            </a:r>
          </a:p>
          <a:p>
            <a:pPr fontAlgn="auto">
              <a:lnSpc>
                <a:spcPct val="150000"/>
              </a:lnSpc>
            </a:pPr>
            <a:r>
              <a:rPr lang="en-US" altLang="zh-CN" sz="2400" dirty="0" err="1">
                <a:latin typeface="+mn-ea"/>
              </a:rPr>
              <a:t>B:Dijkstra</a:t>
            </a:r>
            <a:r>
              <a:rPr lang="zh-CN" altLang="en-US" sz="2400" dirty="0">
                <a:latin typeface="+mn-ea"/>
              </a:rPr>
              <a:t>算法     链路状态路由选择算法</a:t>
            </a:r>
          </a:p>
          <a:p>
            <a:pPr fontAlgn="auto">
              <a:lnSpc>
                <a:spcPct val="150000"/>
              </a:lnSpc>
            </a:pPr>
            <a:r>
              <a:rPr lang="en-US" altLang="zh-CN" sz="2400" dirty="0">
                <a:latin typeface="+mn-ea"/>
              </a:rPr>
              <a:t>C:RIP</a:t>
            </a:r>
          </a:p>
          <a:p>
            <a:pPr fontAlgn="auto">
              <a:lnSpc>
                <a:spcPct val="150000"/>
              </a:lnSpc>
            </a:pPr>
            <a:r>
              <a:rPr lang="en-US" altLang="zh-CN" sz="2400" dirty="0">
                <a:latin typeface="+mn-ea"/>
              </a:rPr>
              <a:t>D:OSPF</a:t>
            </a: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202274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970443" y="2810876"/>
            <a:ext cx="1143847" cy="646331"/>
          </a:xfrm>
          <a:prstGeom prst="rect">
            <a:avLst/>
          </a:prstGeom>
          <a:noFill/>
        </p:spPr>
        <p:txBody>
          <a:bodyPr wrap="square" rtlCol="0">
            <a:spAutoFit/>
          </a:bodyPr>
          <a:lstStyle/>
          <a:p>
            <a:pPr>
              <a:lnSpc>
                <a:spcPct val="150000"/>
              </a:lnSpc>
            </a:pPr>
            <a:r>
              <a:rPr lang="zh-CN" altLang="en-US" sz="2400">
                <a:latin typeface="Microsoft YaHei" charset="-122"/>
                <a:ea typeface="Microsoft YaHei" charset="-122"/>
                <a:cs typeface="Microsoft YaHei" charset="-122"/>
              </a:rPr>
              <a:t>网络层</a:t>
            </a:r>
          </a:p>
        </p:txBody>
      </p:sp>
      <p:sp>
        <p:nvSpPr>
          <p:cNvPr id="7" name="文本框 6"/>
          <p:cNvSpPr txBox="1"/>
          <p:nvPr/>
        </p:nvSpPr>
        <p:spPr>
          <a:xfrm>
            <a:off x="5304790" y="1425881"/>
            <a:ext cx="4008543" cy="3416320"/>
          </a:xfrm>
          <a:prstGeom prst="rect">
            <a:avLst/>
          </a:prstGeom>
          <a:noFill/>
        </p:spPr>
        <p:txBody>
          <a:bodyPr wrap="square" rtlCol="0">
            <a:spAutoFit/>
          </a:bodyPr>
          <a:lstStyle/>
          <a:p>
            <a:pPr>
              <a:lnSpc>
                <a:spcPct val="150000"/>
              </a:lnSpc>
            </a:pPr>
            <a:r>
              <a:rPr lang="zh-CN" altLang="en-US" sz="2400" dirty="0">
                <a:solidFill>
                  <a:schemeClr val="tx1"/>
                </a:solidFill>
                <a:latin typeface="Microsoft YaHei" charset="-122"/>
                <a:ea typeface="Microsoft YaHei" charset="-122"/>
                <a:cs typeface="Microsoft YaHei" charset="-122"/>
              </a:rPr>
              <a:t>网络层服务</a:t>
            </a:r>
            <a:endParaRPr lang="zh-CN" altLang="en-US"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数据报网络与虚电路网络</a:t>
            </a:r>
          </a:p>
          <a:p>
            <a:pPr>
              <a:lnSpc>
                <a:spcPct val="150000"/>
              </a:lnSpc>
            </a:pPr>
            <a:r>
              <a:rPr lang="zh-CN" altLang="en-US" sz="2400" dirty="0">
                <a:latin typeface="Microsoft YaHei" charset="-122"/>
                <a:ea typeface="Microsoft YaHei" charset="-122"/>
                <a:cs typeface="Microsoft YaHei" charset="-122"/>
              </a:rPr>
              <a:t>网络互连与网络互连设备</a:t>
            </a:r>
          </a:p>
          <a:p>
            <a:pPr>
              <a:lnSpc>
                <a:spcPct val="150000"/>
              </a:lnSpc>
            </a:pPr>
            <a:r>
              <a:rPr lang="zh-CN" altLang="en-US" sz="2400" dirty="0">
                <a:latin typeface="Microsoft YaHei" charset="-122"/>
                <a:ea typeface="Microsoft YaHei" charset="-122"/>
                <a:cs typeface="Microsoft YaHei" charset="-122"/>
              </a:rPr>
              <a:t>网络层拥塞控制</a:t>
            </a:r>
          </a:p>
          <a:p>
            <a:pPr>
              <a:lnSpc>
                <a:spcPct val="150000"/>
              </a:lnSpc>
            </a:pPr>
            <a:r>
              <a:rPr lang="en-US" altLang="zh-CN" sz="2400" dirty="0">
                <a:latin typeface="Microsoft YaHei" charset="-122"/>
                <a:ea typeface="Microsoft YaHei" charset="-122"/>
                <a:cs typeface="Microsoft YaHei" charset="-122"/>
              </a:rPr>
              <a:t>Internet </a:t>
            </a:r>
            <a:r>
              <a:rPr lang="zh-CN" altLang="en-US" sz="2400" dirty="0">
                <a:latin typeface="Microsoft YaHei" charset="-122"/>
                <a:ea typeface="Microsoft YaHei" charset="-122"/>
                <a:cs typeface="Microsoft YaHei" charset="-122"/>
              </a:rPr>
              <a:t>网络层</a:t>
            </a:r>
          </a:p>
          <a:p>
            <a:pPr>
              <a:lnSpc>
                <a:spcPct val="150000"/>
              </a:lnSpc>
            </a:pPr>
            <a:r>
              <a:rPr lang="zh-CN" altLang="en-US" sz="2400" dirty="0">
                <a:solidFill>
                  <a:srgbClr val="FF0000"/>
                </a:solidFill>
                <a:latin typeface="Microsoft YaHei" charset="-122"/>
                <a:ea typeface="Microsoft YaHei" charset="-122"/>
                <a:cs typeface="Microsoft YaHei" charset="-122"/>
              </a:rPr>
              <a:t>路由算法与路由协议</a:t>
            </a:r>
          </a:p>
        </p:txBody>
      </p:sp>
      <p:sp>
        <p:nvSpPr>
          <p:cNvPr id="8" name="左大括号 7"/>
          <p:cNvSpPr/>
          <p:nvPr/>
        </p:nvSpPr>
        <p:spPr>
          <a:xfrm>
            <a:off x="4996180" y="1604432"/>
            <a:ext cx="284480" cy="305921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507515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sym typeface="+mn-ea"/>
              </a:rPr>
              <a:t>路由选择算法的分类</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链路状态路由选择算法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距离向量路由选择算法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solidFill>
                  <a:srgbClr val="FF0000"/>
                </a:solidFill>
                <a:latin typeface="Microsoft YaHei" charset="-122"/>
                <a:ea typeface="Microsoft YaHei" charset="-122"/>
                <a:cs typeface="Microsoft YaHei" charset="-122"/>
                <a:sym typeface="+mn-ea"/>
              </a:rPr>
              <a:t>层次化路由选择</a:t>
            </a:r>
            <a:endParaRPr lang="en-US" altLang="zh-CN" sz="2400" dirty="0">
              <a:solidFill>
                <a:srgbClr val="FF0000"/>
              </a:solidFill>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路由选择协议</a:t>
            </a:r>
            <a:endParaRPr lang="en-US" altLang="zh-CN"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96091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文本框 15"/>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一、合理的网络规模范围内：</a:t>
            </a:r>
            <a:r>
              <a:rPr lang="en-US" altLang="zh-CN" sz="2400" dirty="0">
                <a:latin typeface="微软雅黑" panose="020B0503020204020204" charset="-122"/>
                <a:ea typeface="微软雅黑" panose="020B0503020204020204" charset="-122"/>
                <a:cs typeface="微软雅黑" panose="020B0503020204020204" charset="-122"/>
              </a:rPr>
              <a:t>LS</a:t>
            </a:r>
            <a:r>
              <a:rPr lang="zh-CN" altLang="en-US" sz="2400" dirty="0">
                <a:latin typeface="微软雅黑" panose="020B0503020204020204" charset="-122"/>
                <a:ea typeface="微软雅黑" panose="020B0503020204020204" charset="-122"/>
                <a:cs typeface="微软雅黑" panose="020B0503020204020204" charset="-122"/>
              </a:rPr>
              <a:t>算法和</a:t>
            </a:r>
            <a:r>
              <a:rPr lang="en-US" altLang="zh-CN" sz="2400" dirty="0">
                <a:latin typeface="微软雅黑" panose="020B0503020204020204" charset="-122"/>
                <a:ea typeface="微软雅黑" panose="020B0503020204020204" charset="-122"/>
                <a:cs typeface="微软雅黑" panose="020B0503020204020204" charset="-122"/>
              </a:rPr>
              <a:t>DV</a:t>
            </a:r>
            <a:r>
              <a:rPr lang="zh-CN" altLang="en-US" sz="2400" dirty="0">
                <a:latin typeface="微软雅黑" panose="020B0503020204020204" charset="-122"/>
                <a:ea typeface="微软雅黑" panose="020B0503020204020204" charset="-122"/>
                <a:cs typeface="微软雅黑" panose="020B0503020204020204" charset="-122"/>
              </a:rPr>
              <a:t>算法。</a:t>
            </a:r>
          </a:p>
        </p:txBody>
      </p:sp>
      <p:sp>
        <p:nvSpPr>
          <p:cNvPr id="24" name="左大括号 2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6" name="矩形 2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30" name="文本框 2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5473" y="5920770"/>
            <a:ext cx="756608" cy="756608"/>
          </a:xfrm>
          <a:prstGeom prst="rect">
            <a:avLst/>
          </a:prstGeom>
        </p:spPr>
      </p:pic>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953" y="4609751"/>
            <a:ext cx="756608" cy="756608"/>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35" y="4609751"/>
            <a:ext cx="756608" cy="756608"/>
          </a:xfrm>
          <a:prstGeom prst="rect">
            <a:avLst/>
          </a:prstGeom>
        </p:spPr>
      </p:pic>
      <p:cxnSp>
        <p:nvCxnSpPr>
          <p:cNvPr id="34" name="直线连接符 33"/>
          <p:cNvCxnSpPr/>
          <p:nvPr/>
        </p:nvCxnSpPr>
        <p:spPr>
          <a:xfrm>
            <a:off x="5791043" y="498805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35" name="直线连接符 34"/>
          <p:cNvCxnSpPr/>
          <p:nvPr/>
        </p:nvCxnSpPr>
        <p:spPr>
          <a:xfrm>
            <a:off x="5412739" y="536635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36" name="直线连接符 35"/>
          <p:cNvCxnSpPr/>
          <p:nvPr/>
        </p:nvCxnSpPr>
        <p:spPr>
          <a:xfrm flipH="1">
            <a:off x="6812081" y="536635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5695310" y="6520418"/>
            <a:ext cx="50604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1C</a:t>
            </a:r>
            <a:endParaRPr kumimoji="1" lang="zh-CN" altLang="en-US" dirty="0">
              <a:latin typeface="Microsoft YaHei" charset="-122"/>
              <a:ea typeface="Microsoft YaHei" charset="-122"/>
              <a:cs typeface="Microsoft YaHei" charset="-122"/>
            </a:endParaRPr>
          </a:p>
        </p:txBody>
      </p:sp>
      <p:sp>
        <p:nvSpPr>
          <p:cNvPr id="38" name="文本框 37"/>
          <p:cNvSpPr txBox="1"/>
          <p:nvPr/>
        </p:nvSpPr>
        <p:spPr>
          <a:xfrm>
            <a:off x="4534251" y="4966249"/>
            <a:ext cx="62888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1B</a:t>
            </a:r>
            <a:endParaRPr kumimoji="1" lang="zh-CN" altLang="en-US" dirty="0">
              <a:latin typeface="Microsoft YaHei" charset="-122"/>
              <a:ea typeface="Microsoft YaHei" charset="-122"/>
              <a:cs typeface="Microsoft YaHei" charset="-122"/>
            </a:endParaRPr>
          </a:p>
        </p:txBody>
      </p:sp>
      <p:sp>
        <p:nvSpPr>
          <p:cNvPr id="39" name="文本框 38"/>
          <p:cNvSpPr txBox="1"/>
          <p:nvPr/>
        </p:nvSpPr>
        <p:spPr>
          <a:xfrm>
            <a:off x="7730351" y="4809789"/>
            <a:ext cx="558385"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1A</a:t>
            </a:r>
            <a:endParaRPr kumimoji="1" lang="zh-CN" altLang="en-US" dirty="0">
              <a:latin typeface="Microsoft YaHei" charset="-122"/>
              <a:ea typeface="Microsoft YaHei" charset="-122"/>
              <a:cs typeface="Microsoft YaHei" charset="-122"/>
            </a:endParaRPr>
          </a:p>
        </p:txBody>
      </p:sp>
      <p:sp>
        <p:nvSpPr>
          <p:cNvPr id="40" name="椭圆 39"/>
          <p:cNvSpPr/>
          <p:nvPr/>
        </p:nvSpPr>
        <p:spPr>
          <a:xfrm>
            <a:off x="4080299" y="4072361"/>
            <a:ext cx="4308308" cy="2752260"/>
          </a:xfrm>
          <a:prstGeom prst="ellipse">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594" y="3627008"/>
            <a:ext cx="756608" cy="756608"/>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9074" y="2315989"/>
            <a:ext cx="756608" cy="756608"/>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556" y="2315989"/>
            <a:ext cx="756608" cy="756608"/>
          </a:xfrm>
          <a:prstGeom prst="rect">
            <a:avLst/>
          </a:prstGeom>
        </p:spPr>
      </p:pic>
      <p:cxnSp>
        <p:nvCxnSpPr>
          <p:cNvPr id="23" name="直线连接符 22"/>
          <p:cNvCxnSpPr/>
          <p:nvPr/>
        </p:nvCxnSpPr>
        <p:spPr>
          <a:xfrm>
            <a:off x="2247164" y="2694293"/>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24" name="直线连接符 23"/>
          <p:cNvCxnSpPr/>
          <p:nvPr/>
        </p:nvCxnSpPr>
        <p:spPr>
          <a:xfrm>
            <a:off x="1868860" y="3072597"/>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25" name="直线连接符 24"/>
          <p:cNvCxnSpPr/>
          <p:nvPr/>
        </p:nvCxnSpPr>
        <p:spPr>
          <a:xfrm flipH="1">
            <a:off x="3268202" y="3072597"/>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2151431" y="4226656"/>
            <a:ext cx="506043" cy="369332"/>
          </a:xfrm>
          <a:prstGeom prst="rect">
            <a:avLst/>
          </a:prstGeom>
          <a:noFill/>
        </p:spPr>
        <p:txBody>
          <a:bodyPr wrap="square" rtlCol="0">
            <a:spAutoFit/>
          </a:bodyPr>
          <a:lstStyle/>
          <a:p>
            <a:r>
              <a:rPr kumimoji="1" lang="en-US" altLang="zh-CN">
                <a:latin typeface="Microsoft YaHei" charset="-122"/>
                <a:ea typeface="Microsoft YaHei" charset="-122"/>
                <a:cs typeface="Microsoft YaHei" charset="-122"/>
              </a:rPr>
              <a:t>3C</a:t>
            </a:r>
            <a:endParaRPr kumimoji="1" lang="zh-CN" altLang="en-US" dirty="0">
              <a:latin typeface="Microsoft YaHei" charset="-122"/>
              <a:ea typeface="Microsoft YaHei" charset="-122"/>
              <a:cs typeface="Microsoft YaHei" charset="-122"/>
            </a:endParaRPr>
          </a:p>
        </p:txBody>
      </p:sp>
      <p:sp>
        <p:nvSpPr>
          <p:cNvPr id="27" name="文本框 26"/>
          <p:cNvSpPr txBox="1"/>
          <p:nvPr/>
        </p:nvSpPr>
        <p:spPr>
          <a:xfrm>
            <a:off x="990372" y="2672487"/>
            <a:ext cx="628883" cy="369332"/>
          </a:xfrm>
          <a:prstGeom prst="rect">
            <a:avLst/>
          </a:prstGeom>
          <a:noFill/>
        </p:spPr>
        <p:txBody>
          <a:bodyPr wrap="square" rtlCol="0">
            <a:spAutoFit/>
          </a:bodyPr>
          <a:lstStyle/>
          <a:p>
            <a:r>
              <a:rPr kumimoji="1" lang="en-US" altLang="zh-CN">
                <a:latin typeface="Microsoft YaHei" charset="-122"/>
                <a:ea typeface="Microsoft YaHei" charset="-122"/>
                <a:cs typeface="Microsoft YaHei" charset="-122"/>
              </a:rPr>
              <a:t>3B</a:t>
            </a:r>
            <a:endParaRPr kumimoji="1" lang="zh-CN" altLang="en-US" dirty="0">
              <a:latin typeface="Microsoft YaHei" charset="-122"/>
              <a:ea typeface="Microsoft YaHei" charset="-122"/>
              <a:cs typeface="Microsoft YaHei" charset="-122"/>
            </a:endParaRPr>
          </a:p>
        </p:txBody>
      </p:sp>
      <p:sp>
        <p:nvSpPr>
          <p:cNvPr id="28" name="文本框 27"/>
          <p:cNvSpPr txBox="1"/>
          <p:nvPr/>
        </p:nvSpPr>
        <p:spPr>
          <a:xfrm>
            <a:off x="4186472" y="2516027"/>
            <a:ext cx="558385" cy="369332"/>
          </a:xfrm>
          <a:prstGeom prst="rect">
            <a:avLst/>
          </a:prstGeom>
          <a:noFill/>
        </p:spPr>
        <p:txBody>
          <a:bodyPr wrap="square" rtlCol="0">
            <a:spAutoFit/>
          </a:bodyPr>
          <a:lstStyle/>
          <a:p>
            <a:r>
              <a:rPr kumimoji="1" lang="en-US" altLang="zh-CN">
                <a:latin typeface="Microsoft YaHei" charset="-122"/>
                <a:ea typeface="Microsoft YaHei" charset="-122"/>
                <a:cs typeface="Microsoft YaHei" charset="-122"/>
              </a:rPr>
              <a:t>3A</a:t>
            </a:r>
            <a:endParaRPr kumimoji="1" lang="zh-CN" altLang="en-US" dirty="0">
              <a:latin typeface="Microsoft YaHei" charset="-122"/>
              <a:ea typeface="Microsoft YaHei" charset="-122"/>
              <a:cs typeface="Microsoft YaHei" charset="-122"/>
            </a:endParaRPr>
          </a:p>
        </p:txBody>
      </p:sp>
      <p:sp>
        <p:nvSpPr>
          <p:cNvPr id="2" name="椭圆 1"/>
          <p:cNvSpPr/>
          <p:nvPr/>
        </p:nvSpPr>
        <p:spPr>
          <a:xfrm>
            <a:off x="584445" y="1919977"/>
            <a:ext cx="4308308" cy="2752260"/>
          </a:xfrm>
          <a:prstGeom prst="ellipse">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2600923" y="3052215"/>
            <a:ext cx="748823" cy="369332"/>
          </a:xfrm>
          <a:prstGeom prst="rect">
            <a:avLst/>
          </a:prstGeom>
          <a:noFill/>
        </p:spPr>
        <p:txBody>
          <a:bodyPr wrap="square" rtlCol="0">
            <a:spAutoFit/>
          </a:bodyPr>
          <a:lstStyle/>
          <a:p>
            <a:r>
              <a:rPr kumimoji="1" lang="en-US" altLang="zh-CN"/>
              <a:t>AS3</a:t>
            </a:r>
            <a:endParaRPr kumimoji="1" lang="zh-CN" altLang="en-US" dirty="0"/>
          </a:p>
        </p:txBody>
      </p:sp>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347" y="3326899"/>
            <a:ext cx="756608" cy="756608"/>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827" y="2015880"/>
            <a:ext cx="756608" cy="756608"/>
          </a:xfrm>
          <a:prstGeom prst="rect">
            <a:avLst/>
          </a:prstGeom>
        </p:spPr>
      </p:pic>
      <p:pic>
        <p:nvPicPr>
          <p:cNvPr id="34" name="图片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309" y="2015880"/>
            <a:ext cx="756608" cy="756608"/>
          </a:xfrm>
          <a:prstGeom prst="rect">
            <a:avLst/>
          </a:prstGeom>
        </p:spPr>
      </p:pic>
      <p:cxnSp>
        <p:nvCxnSpPr>
          <p:cNvPr id="35" name="直线连接符 34"/>
          <p:cNvCxnSpPr/>
          <p:nvPr/>
        </p:nvCxnSpPr>
        <p:spPr>
          <a:xfrm>
            <a:off x="7941917" y="2394184"/>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36" name="直线连接符 35"/>
          <p:cNvCxnSpPr/>
          <p:nvPr/>
        </p:nvCxnSpPr>
        <p:spPr>
          <a:xfrm>
            <a:off x="7563613" y="2772488"/>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37" name="直线连接符 36"/>
          <p:cNvCxnSpPr/>
          <p:nvPr/>
        </p:nvCxnSpPr>
        <p:spPr>
          <a:xfrm flipH="1">
            <a:off x="8962955" y="2772488"/>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38" name="文本框 37"/>
          <p:cNvSpPr txBox="1"/>
          <p:nvPr/>
        </p:nvSpPr>
        <p:spPr>
          <a:xfrm>
            <a:off x="7846184" y="3926547"/>
            <a:ext cx="50604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2C</a:t>
            </a:r>
            <a:endParaRPr kumimoji="1" lang="zh-CN" altLang="en-US" dirty="0">
              <a:latin typeface="Microsoft YaHei" charset="-122"/>
              <a:ea typeface="Microsoft YaHei" charset="-122"/>
              <a:cs typeface="Microsoft YaHei" charset="-122"/>
            </a:endParaRPr>
          </a:p>
        </p:txBody>
      </p:sp>
      <p:sp>
        <p:nvSpPr>
          <p:cNvPr id="39" name="文本框 38"/>
          <p:cNvSpPr txBox="1"/>
          <p:nvPr/>
        </p:nvSpPr>
        <p:spPr>
          <a:xfrm>
            <a:off x="6685125" y="2372378"/>
            <a:ext cx="62888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2B</a:t>
            </a:r>
            <a:endParaRPr kumimoji="1" lang="zh-CN" altLang="en-US" dirty="0">
              <a:latin typeface="Microsoft YaHei" charset="-122"/>
              <a:ea typeface="Microsoft YaHei" charset="-122"/>
              <a:cs typeface="Microsoft YaHei" charset="-122"/>
            </a:endParaRPr>
          </a:p>
        </p:txBody>
      </p:sp>
      <p:sp>
        <p:nvSpPr>
          <p:cNvPr id="40" name="文本框 39"/>
          <p:cNvSpPr txBox="1"/>
          <p:nvPr/>
        </p:nvSpPr>
        <p:spPr>
          <a:xfrm>
            <a:off x="9881225" y="2215918"/>
            <a:ext cx="558385"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2A</a:t>
            </a:r>
            <a:endParaRPr kumimoji="1" lang="zh-CN" altLang="en-US" dirty="0">
              <a:latin typeface="Microsoft YaHei" charset="-122"/>
              <a:ea typeface="Microsoft YaHei" charset="-122"/>
              <a:cs typeface="Microsoft YaHei" charset="-122"/>
            </a:endParaRPr>
          </a:p>
        </p:txBody>
      </p:sp>
      <p:sp>
        <p:nvSpPr>
          <p:cNvPr id="41" name="椭圆 40"/>
          <p:cNvSpPr/>
          <p:nvPr/>
        </p:nvSpPr>
        <p:spPr>
          <a:xfrm>
            <a:off x="6337346" y="1595675"/>
            <a:ext cx="4308308" cy="2752260"/>
          </a:xfrm>
          <a:prstGeom prst="ellipse">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41"/>
          <p:cNvSpPr txBox="1"/>
          <p:nvPr/>
        </p:nvSpPr>
        <p:spPr>
          <a:xfrm>
            <a:off x="8295676" y="2752106"/>
            <a:ext cx="748823" cy="369332"/>
          </a:xfrm>
          <a:prstGeom prst="rect">
            <a:avLst/>
          </a:prstGeom>
          <a:noFill/>
        </p:spPr>
        <p:txBody>
          <a:bodyPr wrap="square" rtlCol="0">
            <a:spAutoFit/>
          </a:bodyPr>
          <a:lstStyle/>
          <a:p>
            <a:r>
              <a:rPr kumimoji="1" lang="en-US" altLang="zh-CN" dirty="0"/>
              <a:t>AS2</a:t>
            </a:r>
            <a:endParaRPr kumimoji="1" lang="zh-CN" altLang="en-US" dirty="0"/>
          </a:p>
        </p:txBody>
      </p:sp>
      <p:cxnSp>
        <p:nvCxnSpPr>
          <p:cNvPr id="43" name="直线连接符 42"/>
          <p:cNvCxnSpPr/>
          <p:nvPr/>
        </p:nvCxnSpPr>
        <p:spPr>
          <a:xfrm>
            <a:off x="2902376" y="4354261"/>
            <a:ext cx="2260758" cy="611988"/>
          </a:xfrm>
          <a:prstGeom prst="line">
            <a:avLst/>
          </a:prstGeom>
        </p:spPr>
        <p:style>
          <a:lnRef idx="3">
            <a:schemeClr val="dk1"/>
          </a:lnRef>
          <a:fillRef idx="0">
            <a:schemeClr val="dk1"/>
          </a:fillRef>
          <a:effectRef idx="2">
            <a:schemeClr val="dk1"/>
          </a:effectRef>
          <a:fontRef idx="minor">
            <a:schemeClr val="tx1"/>
          </a:fontRef>
        </p:style>
      </p:cxnSp>
      <p:pic>
        <p:nvPicPr>
          <p:cNvPr id="44" name="图片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5473" y="5920770"/>
            <a:ext cx="756608" cy="756608"/>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953" y="4609751"/>
            <a:ext cx="756608" cy="756608"/>
          </a:xfrm>
          <a:prstGeom prst="rect">
            <a:avLst/>
          </a:prstGeom>
        </p:spPr>
      </p:pic>
      <p:pic>
        <p:nvPicPr>
          <p:cNvPr id="46" name="图片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35" y="4609751"/>
            <a:ext cx="756608" cy="756608"/>
          </a:xfrm>
          <a:prstGeom prst="rect">
            <a:avLst/>
          </a:prstGeom>
        </p:spPr>
      </p:pic>
      <p:cxnSp>
        <p:nvCxnSpPr>
          <p:cNvPr id="47" name="直线连接符 46"/>
          <p:cNvCxnSpPr/>
          <p:nvPr/>
        </p:nvCxnSpPr>
        <p:spPr>
          <a:xfrm>
            <a:off x="5791043" y="4988055"/>
            <a:ext cx="1310425" cy="0"/>
          </a:xfrm>
          <a:prstGeom prst="line">
            <a:avLst/>
          </a:prstGeom>
        </p:spPr>
        <p:style>
          <a:lnRef idx="3">
            <a:schemeClr val="dk1"/>
          </a:lnRef>
          <a:fillRef idx="0">
            <a:schemeClr val="dk1"/>
          </a:fillRef>
          <a:effectRef idx="2">
            <a:schemeClr val="dk1"/>
          </a:effectRef>
          <a:fontRef idx="minor">
            <a:schemeClr val="tx1"/>
          </a:fontRef>
        </p:style>
      </p:cxnSp>
      <p:cxnSp>
        <p:nvCxnSpPr>
          <p:cNvPr id="48" name="直线连接符 47"/>
          <p:cNvCxnSpPr/>
          <p:nvPr/>
        </p:nvCxnSpPr>
        <p:spPr>
          <a:xfrm>
            <a:off x="5412739" y="5366359"/>
            <a:ext cx="642734" cy="932715"/>
          </a:xfrm>
          <a:prstGeom prst="line">
            <a:avLst/>
          </a:prstGeom>
        </p:spPr>
        <p:style>
          <a:lnRef idx="3">
            <a:schemeClr val="dk1"/>
          </a:lnRef>
          <a:fillRef idx="0">
            <a:schemeClr val="dk1"/>
          </a:fillRef>
          <a:effectRef idx="2">
            <a:schemeClr val="dk1"/>
          </a:effectRef>
          <a:fontRef idx="minor">
            <a:schemeClr val="tx1"/>
          </a:fontRef>
        </p:style>
      </p:cxnSp>
      <p:cxnSp>
        <p:nvCxnSpPr>
          <p:cNvPr id="49" name="直线连接符 48"/>
          <p:cNvCxnSpPr/>
          <p:nvPr/>
        </p:nvCxnSpPr>
        <p:spPr>
          <a:xfrm flipH="1">
            <a:off x="6812081" y="5366359"/>
            <a:ext cx="549176" cy="932715"/>
          </a:xfrm>
          <a:prstGeom prst="line">
            <a:avLst/>
          </a:prstGeom>
        </p:spPr>
        <p:style>
          <a:lnRef idx="3">
            <a:schemeClr val="dk1"/>
          </a:lnRef>
          <a:fillRef idx="0">
            <a:schemeClr val="dk1"/>
          </a:fillRef>
          <a:effectRef idx="2">
            <a:schemeClr val="dk1"/>
          </a:effectRef>
          <a:fontRef idx="minor">
            <a:schemeClr val="tx1"/>
          </a:fontRef>
        </p:style>
      </p:cxnSp>
      <p:sp>
        <p:nvSpPr>
          <p:cNvPr id="50" name="文本框 49"/>
          <p:cNvSpPr txBox="1"/>
          <p:nvPr/>
        </p:nvSpPr>
        <p:spPr>
          <a:xfrm>
            <a:off x="5695310" y="6520418"/>
            <a:ext cx="50604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1C</a:t>
            </a:r>
            <a:endParaRPr kumimoji="1" lang="zh-CN" altLang="en-US" dirty="0">
              <a:latin typeface="Microsoft YaHei" charset="-122"/>
              <a:ea typeface="Microsoft YaHei" charset="-122"/>
              <a:cs typeface="Microsoft YaHei" charset="-122"/>
            </a:endParaRPr>
          </a:p>
        </p:txBody>
      </p:sp>
      <p:sp>
        <p:nvSpPr>
          <p:cNvPr id="51" name="文本框 50"/>
          <p:cNvSpPr txBox="1"/>
          <p:nvPr/>
        </p:nvSpPr>
        <p:spPr>
          <a:xfrm>
            <a:off x="4534251" y="4966249"/>
            <a:ext cx="628883"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1B</a:t>
            </a:r>
            <a:endParaRPr kumimoji="1" lang="zh-CN" altLang="en-US" dirty="0">
              <a:latin typeface="Microsoft YaHei" charset="-122"/>
              <a:ea typeface="Microsoft YaHei" charset="-122"/>
              <a:cs typeface="Microsoft YaHei" charset="-122"/>
            </a:endParaRPr>
          </a:p>
        </p:txBody>
      </p:sp>
      <p:sp>
        <p:nvSpPr>
          <p:cNvPr id="52" name="文本框 51"/>
          <p:cNvSpPr txBox="1"/>
          <p:nvPr/>
        </p:nvSpPr>
        <p:spPr>
          <a:xfrm>
            <a:off x="7730351" y="4809789"/>
            <a:ext cx="558385"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1A</a:t>
            </a:r>
            <a:endParaRPr kumimoji="1" lang="zh-CN" altLang="en-US" dirty="0">
              <a:latin typeface="Microsoft YaHei" charset="-122"/>
              <a:ea typeface="Microsoft YaHei" charset="-122"/>
              <a:cs typeface="Microsoft YaHei" charset="-122"/>
            </a:endParaRPr>
          </a:p>
        </p:txBody>
      </p:sp>
      <p:sp>
        <p:nvSpPr>
          <p:cNvPr id="53" name="椭圆 52"/>
          <p:cNvSpPr/>
          <p:nvPr/>
        </p:nvSpPr>
        <p:spPr>
          <a:xfrm>
            <a:off x="4080299" y="4072361"/>
            <a:ext cx="4308308" cy="2752260"/>
          </a:xfrm>
          <a:prstGeom prst="ellipse">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6144802" y="5345977"/>
            <a:ext cx="748823" cy="369332"/>
          </a:xfrm>
          <a:prstGeom prst="rect">
            <a:avLst/>
          </a:prstGeom>
          <a:noFill/>
        </p:spPr>
        <p:txBody>
          <a:bodyPr wrap="square" rtlCol="0">
            <a:spAutoFit/>
          </a:bodyPr>
          <a:lstStyle/>
          <a:p>
            <a:r>
              <a:rPr kumimoji="1" lang="en-US" altLang="zh-CN" dirty="0"/>
              <a:t>AS1</a:t>
            </a:r>
            <a:endParaRPr kumimoji="1" lang="zh-CN" altLang="en-US" dirty="0"/>
          </a:p>
        </p:txBody>
      </p:sp>
      <p:cxnSp>
        <p:nvCxnSpPr>
          <p:cNvPr id="55" name="直线连接符 54"/>
          <p:cNvCxnSpPr/>
          <p:nvPr/>
        </p:nvCxnSpPr>
        <p:spPr>
          <a:xfrm flipV="1">
            <a:off x="7664791" y="4072361"/>
            <a:ext cx="919860" cy="664280"/>
          </a:xfrm>
          <a:prstGeom prst="line">
            <a:avLst/>
          </a:prstGeom>
        </p:spPr>
        <p:style>
          <a:lnRef idx="3">
            <a:schemeClr val="dk1"/>
          </a:lnRef>
          <a:fillRef idx="0">
            <a:schemeClr val="dk1"/>
          </a:fillRef>
          <a:effectRef idx="2">
            <a:schemeClr val="dk1"/>
          </a:effectRef>
          <a:fontRef idx="minor">
            <a:schemeClr val="tx1"/>
          </a:fontRef>
        </p:style>
      </p:cxnSp>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二、大规模网络</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二、大规模网络</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581057"/>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层次化路由选择</a:t>
            </a:r>
            <a:r>
              <a:rPr lang="zh-CN" altLang="en-US" sz="2400" dirty="0">
                <a:latin typeface="微软雅黑" panose="020B0503020204020204" charset="-122"/>
                <a:ea typeface="微软雅黑" panose="020B0503020204020204" charset="-122"/>
                <a:cs typeface="微软雅黑" panose="020B0503020204020204" charset="-122"/>
              </a:rPr>
              <a:t>：大规模网络路由选择最有效可行的解决方案。</a:t>
            </a:r>
          </a:p>
        </p:txBody>
      </p:sp>
    </p:spTree>
    <p:extLst>
      <p:ext uri="{BB962C8B-B14F-4D97-AF65-F5344CB8AC3E}">
        <p14:creationId xmlns:p14="http://schemas.microsoft.com/office/powerpoint/2010/main" val="512689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三、层次化路由选择</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1200329"/>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、自治系统（</a:t>
            </a:r>
            <a:r>
              <a:rPr lang="en-US" altLang="zh-CN" sz="2400" dirty="0">
                <a:latin typeface="微软雅黑" panose="020B0503020204020204" charset="-122"/>
                <a:ea typeface="微软雅黑" panose="020B0503020204020204" charset="-122"/>
                <a:cs typeface="微软雅黑" panose="020B0503020204020204" charset="-122"/>
              </a:rPr>
              <a:t>autonomous system</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AS</a:t>
            </a:r>
            <a:r>
              <a:rPr lang="zh-CN" altLang="en-US" sz="2400" dirty="0">
                <a:latin typeface="微软雅黑" panose="020B0503020204020204" charset="-122"/>
                <a:ea typeface="微软雅黑" panose="020B0503020204020204" charset="-122"/>
                <a:cs typeface="微软雅黑" panose="020B0503020204020204" charset="-122"/>
              </a:rPr>
              <a:t>）：互联网按组织边界划分为多个自治系统。每个自治系统由运行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相同</a:t>
            </a:r>
            <a:r>
              <a:rPr lang="zh-CN" altLang="en-US" sz="2400" dirty="0">
                <a:latin typeface="微软雅黑" panose="020B0503020204020204" charset="-122"/>
                <a:ea typeface="微软雅黑" panose="020B0503020204020204" charset="-122"/>
                <a:cs typeface="微软雅黑" panose="020B0503020204020204" charset="-122"/>
              </a:rPr>
              <a:t>路由协议和路由选择算法的路由器组成。</a:t>
            </a:r>
          </a:p>
        </p:txBody>
      </p:sp>
      <p:pic>
        <p:nvPicPr>
          <p:cNvPr id="8" name="图片 7"/>
          <p:cNvPicPr>
            <a:picLocks noChangeAspect="1"/>
          </p:cNvPicPr>
          <p:nvPr/>
        </p:nvPicPr>
        <p:blipFill>
          <a:blip r:embed="rId4"/>
          <a:stretch>
            <a:fillRect/>
          </a:stretch>
        </p:blipFill>
        <p:spPr>
          <a:xfrm>
            <a:off x="3527662" y="4017908"/>
            <a:ext cx="4819650" cy="2505129"/>
          </a:xfrm>
          <a:prstGeom prst="rect">
            <a:avLst/>
          </a:prstGeom>
        </p:spPr>
      </p:pic>
    </p:spTree>
    <p:extLst>
      <p:ext uri="{BB962C8B-B14F-4D97-AF65-F5344CB8AC3E}">
        <p14:creationId xmlns:p14="http://schemas.microsoft.com/office/powerpoint/2010/main" val="191797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三、层次化路由选择</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646331"/>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、网关路由器：每个自治系统存在至少一个与其他自治系统互连的路由器。</a:t>
            </a:r>
            <a:endParaRPr lang="en-US" altLang="zh-CN" sz="2400" dirty="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4"/>
          <a:stretch>
            <a:fillRect/>
          </a:stretch>
        </p:blipFill>
        <p:spPr>
          <a:xfrm>
            <a:off x="3527662" y="4017908"/>
            <a:ext cx="4819650" cy="2505129"/>
          </a:xfrm>
          <a:prstGeom prst="rect">
            <a:avLst/>
          </a:prstGeom>
        </p:spPr>
      </p:pic>
    </p:spTree>
    <p:extLst>
      <p:ext uri="{BB962C8B-B14F-4D97-AF65-F5344CB8AC3E}">
        <p14:creationId xmlns:p14="http://schemas.microsoft.com/office/powerpoint/2010/main" val="1127831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三、层次化路由选择</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224305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、层次化路由选择原理：</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大规模互联网的路由划分为两层：</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内</a:t>
            </a:r>
            <a:r>
              <a:rPr lang="zh-CN" altLang="en-US" sz="2400" dirty="0">
                <a:latin typeface="微软雅黑" panose="020B0503020204020204" charset="-122"/>
                <a:ea typeface="微软雅黑" panose="020B0503020204020204" charset="-122"/>
                <a:cs typeface="微软雅黑" panose="020B0503020204020204" charset="-122"/>
              </a:rPr>
              <a:t>路由选择</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间</a:t>
            </a:r>
            <a:r>
              <a:rPr lang="zh-CN" altLang="en-US" sz="2400" dirty="0">
                <a:latin typeface="微软雅黑" panose="020B0503020204020204" charset="-122"/>
                <a:ea typeface="微软雅黑" panose="020B0503020204020204" charset="-122"/>
                <a:cs typeface="微软雅黑" panose="020B0503020204020204" charset="-122"/>
              </a:rPr>
              <a:t>路由选择</a:t>
            </a:r>
          </a:p>
        </p:txBody>
      </p:sp>
      <p:pic>
        <p:nvPicPr>
          <p:cNvPr id="9" name="图片 8"/>
          <p:cNvPicPr>
            <a:picLocks noChangeAspect="1"/>
          </p:cNvPicPr>
          <p:nvPr/>
        </p:nvPicPr>
        <p:blipFill>
          <a:blip r:embed="rId4"/>
          <a:stretch>
            <a:fillRect/>
          </a:stretch>
        </p:blipFill>
        <p:spPr>
          <a:xfrm>
            <a:off x="6982144" y="2821758"/>
            <a:ext cx="4013475" cy="2086100"/>
          </a:xfrm>
          <a:prstGeom prst="rect">
            <a:avLst/>
          </a:prstGeom>
        </p:spPr>
      </p:pic>
    </p:spTree>
    <p:extLst>
      <p:ext uri="{BB962C8B-B14F-4D97-AF65-F5344CB8AC3E}">
        <p14:creationId xmlns:p14="http://schemas.microsoft.com/office/powerpoint/2010/main" val="32837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三、层次化路由选择</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230832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、层次化路由选择原理：</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大规模互联网的路由划分为两层：</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内</a:t>
            </a:r>
            <a:r>
              <a:rPr lang="zh-CN" altLang="en-US" sz="2400" dirty="0">
                <a:latin typeface="微软雅黑" panose="020B0503020204020204" charset="-122"/>
                <a:ea typeface="微软雅黑" panose="020B0503020204020204" charset="-122"/>
                <a:cs typeface="微软雅黑" panose="020B0503020204020204" charset="-122"/>
              </a:rPr>
              <a:t>路由选择：</a:t>
            </a:r>
            <a:r>
              <a:rPr lang="zh-CN" altLang="en-US" sz="2400" dirty="0">
                <a:latin typeface="微软雅黑" panose="020B0503020204020204" charset="-122"/>
                <a:ea typeface="微软雅黑" panose="020B0503020204020204" charset="-122"/>
                <a:cs typeface="微软雅黑" panose="020B0503020204020204" charset="-122"/>
                <a:sym typeface="+mn-ea"/>
              </a:rPr>
              <a:t>计算到达自治系统内目的网络的路由。</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间</a:t>
            </a:r>
            <a:r>
              <a:rPr lang="zh-CN" altLang="en-US" sz="2400" dirty="0">
                <a:latin typeface="微软雅黑" panose="020B0503020204020204" charset="-122"/>
                <a:ea typeface="微软雅黑" panose="020B0503020204020204" charset="-122"/>
                <a:cs typeface="微软雅黑" panose="020B0503020204020204" charset="-122"/>
              </a:rPr>
              <a:t>路由选择</a:t>
            </a:r>
          </a:p>
        </p:txBody>
      </p:sp>
    </p:spTree>
    <p:extLst>
      <p:ext uri="{BB962C8B-B14F-4D97-AF65-F5344CB8AC3E}">
        <p14:creationId xmlns:p14="http://schemas.microsoft.com/office/powerpoint/2010/main" val="617619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左大括号 55"/>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57" name="矩形 56"/>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58" name="矩形 57"/>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59" name="文本框 58"/>
          <p:cNvSpPr txBox="1"/>
          <p:nvPr/>
        </p:nvSpPr>
        <p:spPr>
          <a:xfrm>
            <a:off x="443194" y="1354088"/>
            <a:ext cx="723963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三、层次化路由选择</a:t>
            </a:r>
          </a:p>
        </p:txBody>
      </p:sp>
      <p:sp>
        <p:nvSpPr>
          <p:cNvPr id="60" name="文本框 59"/>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4.6.3</a:t>
            </a:r>
            <a:r>
              <a:rPr lang="zh-CN" altLang="en-US" sz="2400" b="0" dirty="0">
                <a:solidFill>
                  <a:schemeClr val="tx1"/>
                </a:solidFill>
                <a:latin typeface="Microsoft YaHei" charset="-122"/>
                <a:ea typeface="Microsoft YaHei" charset="-122"/>
                <a:cs typeface="Microsoft YaHei" charset="-122"/>
                <a:sym typeface="+mn-ea"/>
              </a:rPr>
              <a:t> 层次化路由选择</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
        <p:nvSpPr>
          <p:cNvPr id="61" name="文本框 60"/>
          <p:cNvSpPr txBox="1"/>
          <p:nvPr/>
        </p:nvSpPr>
        <p:spPr>
          <a:xfrm>
            <a:off x="443194" y="2301900"/>
            <a:ext cx="10573385" cy="2308324"/>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、层次化路由选择原理：</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大规模互联网的路由划分为两层：</a:t>
            </a: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内</a:t>
            </a:r>
            <a:r>
              <a:rPr lang="zh-CN" altLang="en-US" sz="2400" dirty="0">
                <a:latin typeface="微软雅黑" panose="020B0503020204020204" charset="-122"/>
                <a:ea typeface="微软雅黑" panose="020B0503020204020204" charset="-122"/>
                <a:cs typeface="微软雅黑" panose="020B0503020204020204" charset="-122"/>
              </a:rPr>
              <a:t>路由选择：</a:t>
            </a:r>
            <a:r>
              <a:rPr lang="zh-CN" altLang="en-US" sz="2400" dirty="0">
                <a:latin typeface="微软雅黑" panose="020B0503020204020204" charset="-122"/>
                <a:ea typeface="微软雅黑" panose="020B0503020204020204" charset="-122"/>
                <a:cs typeface="微软雅黑" panose="020B0503020204020204" charset="-122"/>
                <a:sym typeface="+mn-ea"/>
              </a:rPr>
              <a:t>计算到达自治系统内目的网络的路由。</a:t>
            </a:r>
            <a:endParaRPr lang="zh-CN" altLang="en-US"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、自治系统</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间</a:t>
            </a:r>
            <a:r>
              <a:rPr lang="zh-CN" altLang="en-US" sz="2400" dirty="0">
                <a:latin typeface="微软雅黑" panose="020B0503020204020204" charset="-122"/>
                <a:ea typeface="微软雅黑" panose="020B0503020204020204" charset="-122"/>
                <a:cs typeface="微软雅黑" panose="020B0503020204020204" charset="-122"/>
              </a:rPr>
              <a:t>路由选择：</a:t>
            </a:r>
            <a:r>
              <a:rPr lang="zh-CN" altLang="en-US" sz="2400" dirty="0">
                <a:latin typeface="微软雅黑" panose="020B0503020204020204" charset="-122"/>
                <a:ea typeface="微软雅黑" panose="020B0503020204020204" charset="-122"/>
                <a:cs typeface="微软雅黑" panose="020B0503020204020204" charset="-122"/>
                <a:sym typeface="+mn-ea"/>
              </a:rPr>
              <a:t>负责其他自治系统网络的可达性信息。</a:t>
            </a:r>
            <a:endParaRPr lang="en-US" altLang="zh-CN"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79298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40" y="1709803"/>
            <a:ext cx="10356426" cy="2797048"/>
          </a:xfrm>
          <a:prstGeom prst="rect">
            <a:avLst/>
          </a:prstGeom>
          <a:noFill/>
        </p:spPr>
        <p:txBody>
          <a:bodyPr wrap="square" rtlCol="0" anchor="t">
            <a:spAutoFit/>
          </a:bodyPr>
          <a:lstStyle/>
          <a:p>
            <a:pPr fontAlgn="auto">
              <a:lnSpc>
                <a:spcPct val="150000"/>
              </a:lnSpc>
            </a:pPr>
            <a:r>
              <a:rPr lang="zh-CN" altLang="en-US" sz="2400" dirty="0">
                <a:latin typeface="+mn-ea"/>
              </a:rPr>
              <a:t>实现大规模网络路由选择最有效的、可行的解决方案就是（）</a:t>
            </a:r>
          </a:p>
          <a:p>
            <a:pPr fontAlgn="auto">
              <a:lnSpc>
                <a:spcPct val="150000"/>
              </a:lnSpc>
            </a:pPr>
            <a:r>
              <a:rPr lang="en-US" altLang="zh-CN" sz="2400" dirty="0">
                <a:latin typeface="+mn-ea"/>
              </a:rPr>
              <a:t>A:</a:t>
            </a:r>
            <a:r>
              <a:rPr lang="zh-CN" altLang="en-US" sz="2400" dirty="0">
                <a:latin typeface="+mn-ea"/>
              </a:rPr>
              <a:t>链路状态路由选择算法</a:t>
            </a:r>
          </a:p>
          <a:p>
            <a:pPr fontAlgn="auto">
              <a:lnSpc>
                <a:spcPct val="150000"/>
              </a:lnSpc>
            </a:pPr>
            <a:r>
              <a:rPr lang="en-US" altLang="zh-CN" sz="2400" dirty="0">
                <a:latin typeface="+mn-ea"/>
              </a:rPr>
              <a:t>B:</a:t>
            </a:r>
            <a:r>
              <a:rPr lang="zh-CN" altLang="en-US" sz="2400" dirty="0">
                <a:latin typeface="+mn-ea"/>
              </a:rPr>
              <a:t>距离向量路由选择算法</a:t>
            </a:r>
          </a:p>
          <a:p>
            <a:pPr fontAlgn="auto">
              <a:lnSpc>
                <a:spcPct val="150000"/>
              </a:lnSpc>
            </a:pPr>
            <a:r>
              <a:rPr lang="en-US" altLang="zh-CN" sz="2400" dirty="0">
                <a:latin typeface="+mn-ea"/>
              </a:rPr>
              <a:t>C:</a:t>
            </a:r>
            <a:r>
              <a:rPr lang="zh-CN" altLang="en-US" sz="2400" dirty="0">
                <a:latin typeface="+mn-ea"/>
              </a:rPr>
              <a:t>层次化路由选择</a:t>
            </a:r>
          </a:p>
          <a:p>
            <a:pPr fontAlgn="auto">
              <a:lnSpc>
                <a:spcPct val="150000"/>
              </a:lnSpc>
            </a:pPr>
            <a:r>
              <a:rPr lang="en-US" altLang="zh-CN" sz="2400" dirty="0">
                <a:latin typeface="+mn-ea"/>
              </a:rPr>
              <a:t>D:</a:t>
            </a:r>
            <a:r>
              <a:rPr lang="zh-CN" altLang="en-US" sz="2400" dirty="0">
                <a:latin typeface="+mn-ea"/>
              </a:rPr>
              <a:t>静态路由选择算法</a:t>
            </a: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116836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sym typeface="+mn-ea"/>
              </a:rPr>
              <a:t>路由选择算法的分类</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solidFill>
                  <a:srgbClr val="FF0000"/>
                </a:solidFill>
                <a:latin typeface="Microsoft YaHei" charset="-122"/>
                <a:ea typeface="Microsoft YaHei" charset="-122"/>
                <a:cs typeface="Microsoft YaHei" charset="-122"/>
                <a:sym typeface="+mn-ea"/>
              </a:rPr>
              <a:t>链路状态路由选择算法</a:t>
            </a:r>
            <a:endParaRPr lang="en-US" altLang="zh-CN" sz="2400" dirty="0">
              <a:solidFill>
                <a:srgbClr val="FF0000"/>
              </a:solidFill>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距离向量路由选择算法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层次化路由选择</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路由选择协议</a:t>
            </a:r>
            <a:endParaRPr lang="en-US" altLang="zh-CN"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081160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40" y="1709803"/>
            <a:ext cx="10356426" cy="2862322"/>
          </a:xfrm>
          <a:prstGeom prst="rect">
            <a:avLst/>
          </a:prstGeom>
          <a:noFill/>
        </p:spPr>
        <p:txBody>
          <a:bodyPr wrap="square" rtlCol="0" anchor="t">
            <a:spAutoFit/>
          </a:bodyPr>
          <a:lstStyle/>
          <a:p>
            <a:pPr fontAlgn="auto">
              <a:lnSpc>
                <a:spcPct val="150000"/>
              </a:lnSpc>
            </a:pPr>
            <a:r>
              <a:rPr lang="zh-CN" altLang="en-US" sz="2400" dirty="0">
                <a:latin typeface="+mn-ea"/>
              </a:rPr>
              <a:t>实现大规模网络路由选择最有效的、可行的解决方案就是（</a:t>
            </a:r>
            <a:r>
              <a:rPr lang="en-US" altLang="zh-CN" sz="2400" dirty="0">
                <a:solidFill>
                  <a:srgbClr val="FF0000"/>
                </a:solidFill>
                <a:latin typeface="+mn-ea"/>
              </a:rPr>
              <a:t> C </a:t>
            </a:r>
            <a:r>
              <a:rPr lang="zh-CN" altLang="en-US" sz="2400" dirty="0">
                <a:latin typeface="+mn-ea"/>
              </a:rPr>
              <a:t>）</a:t>
            </a:r>
          </a:p>
          <a:p>
            <a:pPr fontAlgn="auto">
              <a:lnSpc>
                <a:spcPct val="150000"/>
              </a:lnSpc>
            </a:pPr>
            <a:r>
              <a:rPr lang="en-US" altLang="zh-CN" sz="2400" dirty="0">
                <a:latin typeface="+mn-ea"/>
              </a:rPr>
              <a:t>A:</a:t>
            </a:r>
            <a:r>
              <a:rPr lang="zh-CN" altLang="en-US" sz="2400" dirty="0">
                <a:latin typeface="+mn-ea"/>
              </a:rPr>
              <a:t>链路状态路由选择算法</a:t>
            </a:r>
          </a:p>
          <a:p>
            <a:pPr fontAlgn="auto">
              <a:lnSpc>
                <a:spcPct val="150000"/>
              </a:lnSpc>
            </a:pPr>
            <a:r>
              <a:rPr lang="en-US" altLang="zh-CN" sz="2400" dirty="0">
                <a:latin typeface="+mn-ea"/>
              </a:rPr>
              <a:t>B:</a:t>
            </a:r>
            <a:r>
              <a:rPr lang="zh-CN" altLang="en-US" sz="2400" dirty="0">
                <a:latin typeface="+mn-ea"/>
              </a:rPr>
              <a:t>距离向量路由选择算法</a:t>
            </a:r>
          </a:p>
          <a:p>
            <a:pPr fontAlgn="auto">
              <a:lnSpc>
                <a:spcPct val="150000"/>
              </a:lnSpc>
            </a:pPr>
            <a:r>
              <a:rPr lang="en-US" altLang="zh-CN" sz="2400" dirty="0">
                <a:solidFill>
                  <a:srgbClr val="FF0000"/>
                </a:solidFill>
                <a:latin typeface="+mn-ea"/>
              </a:rPr>
              <a:t>C:</a:t>
            </a:r>
            <a:r>
              <a:rPr lang="zh-CN" altLang="en-US" sz="2400" dirty="0">
                <a:solidFill>
                  <a:srgbClr val="FF0000"/>
                </a:solidFill>
                <a:latin typeface="+mn-ea"/>
              </a:rPr>
              <a:t>层次化路由选择</a:t>
            </a:r>
          </a:p>
          <a:p>
            <a:pPr fontAlgn="auto">
              <a:lnSpc>
                <a:spcPct val="150000"/>
              </a:lnSpc>
            </a:pPr>
            <a:r>
              <a:rPr lang="en-US" altLang="zh-CN" sz="2400" dirty="0">
                <a:latin typeface="+mn-ea"/>
              </a:rPr>
              <a:t>D:</a:t>
            </a:r>
            <a:r>
              <a:rPr lang="zh-CN" altLang="en-US" sz="2400" dirty="0">
                <a:latin typeface="+mn-ea"/>
              </a:rPr>
              <a:t>静态路由选择算法</a:t>
            </a: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127004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39" y="1709803"/>
            <a:ext cx="10994073" cy="581057"/>
          </a:xfrm>
          <a:prstGeom prst="rect">
            <a:avLst/>
          </a:prstGeom>
          <a:noFill/>
        </p:spPr>
        <p:txBody>
          <a:bodyPr wrap="square" rtlCol="0" anchor="t">
            <a:spAutoFit/>
          </a:bodyPr>
          <a:lstStyle/>
          <a:p>
            <a:pPr>
              <a:lnSpc>
                <a:spcPct val="150000"/>
              </a:lnSpc>
            </a:pPr>
            <a:r>
              <a:rPr lang="zh-CN" altLang="en-US" sz="2400" dirty="0">
                <a:latin typeface="+mn-ea"/>
              </a:rPr>
              <a:t>实现大规模网络路由选择最有效的、可行的解决方案就是（</a:t>
            </a:r>
            <a:r>
              <a:rPr lang="zh-CN" altLang="en-US" sz="2400" dirty="0">
                <a:solidFill>
                  <a:schemeClr val="bg1"/>
                </a:solidFill>
                <a:latin typeface="+mn-ea"/>
              </a:rPr>
              <a:t>层次化路由选择</a:t>
            </a:r>
            <a:r>
              <a:rPr lang="zh-CN" altLang="en-US" sz="2400" dirty="0">
                <a:latin typeface="+mn-ea"/>
              </a:rPr>
              <a:t>）。</a:t>
            </a: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510222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650239" y="1709803"/>
            <a:ext cx="10994073" cy="646331"/>
          </a:xfrm>
          <a:prstGeom prst="rect">
            <a:avLst/>
          </a:prstGeom>
          <a:noFill/>
        </p:spPr>
        <p:txBody>
          <a:bodyPr wrap="square" rtlCol="0" anchor="t">
            <a:spAutoFit/>
          </a:bodyPr>
          <a:lstStyle/>
          <a:p>
            <a:pPr>
              <a:lnSpc>
                <a:spcPct val="150000"/>
              </a:lnSpc>
            </a:pPr>
            <a:r>
              <a:rPr lang="zh-CN" altLang="en-US" sz="2400">
                <a:latin typeface="+mn-ea"/>
              </a:rPr>
              <a:t>实现大规模网络路由选择最有效的、可行的解决方案就是（层次化路由选择）。</a:t>
            </a:r>
            <a:endParaRPr lang="zh-CN" altLang="en-US" sz="2400" dirty="0">
              <a:latin typeface="+mn-ea"/>
            </a:endParaRPr>
          </a:p>
        </p:txBody>
      </p:sp>
      <p:pic>
        <p:nvPicPr>
          <p:cNvPr id="3" name="图片 2"/>
          <p:cNvPicPr>
            <a:picLocks noChangeAspect="1"/>
          </p:cNvPicPr>
          <p:nvPr/>
        </p:nvPicPr>
        <p:blipFill>
          <a:blip r:embed="rId2"/>
          <a:stretch>
            <a:fillRect/>
          </a:stretch>
        </p:blipFill>
        <p:spPr>
          <a:xfrm>
            <a:off x="650240" y="0"/>
            <a:ext cx="1378585" cy="1709803"/>
          </a:xfrm>
          <a:prstGeom prst="rect">
            <a:avLst/>
          </a:prstGeom>
        </p:spPr>
      </p:pic>
    </p:spTree>
    <p:extLst>
      <p:ext uri="{BB962C8B-B14F-4D97-AF65-F5344CB8AC3E}">
        <p14:creationId xmlns:p14="http://schemas.microsoft.com/office/powerpoint/2010/main" val="556141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左大括号 14"/>
          <p:cNvSpPr/>
          <p:nvPr/>
        </p:nvSpPr>
        <p:spPr>
          <a:xfrm>
            <a:off x="4600239" y="1727780"/>
            <a:ext cx="458517" cy="27256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Microsoft YaHei" charset="-122"/>
              <a:ea typeface="Microsoft YaHei" charset="-122"/>
              <a:cs typeface="Microsoft YaHei" charset="-122"/>
            </a:endParaRPr>
          </a:p>
        </p:txBody>
      </p:sp>
      <p:sp>
        <p:nvSpPr>
          <p:cNvPr id="16" name="矩形 15"/>
          <p:cNvSpPr/>
          <p:nvPr/>
        </p:nvSpPr>
        <p:spPr>
          <a:xfrm>
            <a:off x="1645584" y="2859789"/>
            <a:ext cx="2954655" cy="461665"/>
          </a:xfrm>
          <a:prstGeom prst="rect">
            <a:avLst/>
          </a:prstGeom>
        </p:spPr>
        <p:txBody>
          <a:bodyPr wrap="none">
            <a:spAutoFit/>
          </a:bodyPr>
          <a:lstStyle/>
          <a:p>
            <a:r>
              <a:rPr lang="zh-CN" altLang="en-US" sz="2400" dirty="0">
                <a:latin typeface="Microsoft YaHei" charset="-122"/>
                <a:ea typeface="Microsoft YaHei" charset="-122"/>
                <a:cs typeface="Microsoft YaHei" charset="-122"/>
                <a:sym typeface="+mn-ea"/>
              </a:rPr>
              <a:t>路由算法与路由协议</a:t>
            </a:r>
          </a:p>
        </p:txBody>
      </p:sp>
      <p:sp>
        <p:nvSpPr>
          <p:cNvPr id="17" name="矩形 16"/>
          <p:cNvSpPr/>
          <p:nvPr/>
        </p:nvSpPr>
        <p:spPr>
          <a:xfrm>
            <a:off x="5058756" y="1659460"/>
            <a:ext cx="3262432" cy="2862322"/>
          </a:xfrm>
          <a:prstGeom prst="rect">
            <a:avLst/>
          </a:prstGeom>
        </p:spPr>
        <p:txBody>
          <a:bodyPr wrap="none">
            <a:spAutoFit/>
          </a:bodyPr>
          <a:lstStyle/>
          <a:p>
            <a:pPr>
              <a:lnSpc>
                <a:spcPct val="150000"/>
              </a:lnSpc>
            </a:pPr>
            <a:r>
              <a:rPr lang="zh-CN" altLang="en-US" sz="2400" dirty="0">
                <a:latin typeface="Microsoft YaHei" charset="-122"/>
                <a:ea typeface="Microsoft YaHei" charset="-122"/>
                <a:cs typeface="Microsoft YaHei" charset="-122"/>
                <a:sym typeface="+mn-ea"/>
              </a:rPr>
              <a:t>路由选择算法的分类</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链路状态路由选择算法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距离向量路由选择算法</a:t>
            </a:r>
            <a:endParaRPr lang="en-US" altLang="zh-CN" sz="2400" dirty="0">
              <a:latin typeface="Microsoft YaHei" charset="-122"/>
              <a:ea typeface="Microsoft YaHei" charset="-122"/>
              <a:cs typeface="Microsoft YaHei" charset="-122"/>
              <a:sym typeface="+mn-ea"/>
            </a:endParaRPr>
          </a:p>
          <a:p>
            <a:pPr>
              <a:lnSpc>
                <a:spcPct val="150000"/>
              </a:lnSpc>
            </a:pPr>
            <a:r>
              <a:rPr lang="zh-CN" altLang="en-US" sz="2400" dirty="0">
                <a:latin typeface="Microsoft YaHei" charset="-122"/>
                <a:ea typeface="Microsoft YaHei" charset="-122"/>
                <a:cs typeface="Microsoft YaHei" charset="-122"/>
                <a:sym typeface="+mn-ea"/>
              </a:rPr>
              <a:t>层次化路由选择</a:t>
            </a:r>
            <a:endParaRPr lang="en-US" altLang="zh-CN" sz="2400" dirty="0">
              <a:latin typeface="Microsoft YaHei" charset="-122"/>
              <a:ea typeface="Microsoft YaHei" charset="-122"/>
              <a:cs typeface="Microsoft YaHei" charset="-122"/>
              <a:sym typeface="+mn-ea"/>
            </a:endParaRPr>
          </a:p>
          <a:p>
            <a:pPr>
              <a:lnSpc>
                <a:spcPct val="150000"/>
              </a:lnSpc>
            </a:pPr>
            <a:r>
              <a:rPr lang="en-US" altLang="zh-CN" sz="2400" dirty="0">
                <a:solidFill>
                  <a:srgbClr val="FF0000"/>
                </a:solidFill>
                <a:latin typeface="Microsoft YaHei" charset="-122"/>
                <a:ea typeface="Microsoft YaHei" charset="-122"/>
                <a:cs typeface="Microsoft YaHei" charset="-122"/>
              </a:rPr>
              <a:t>Internet</a:t>
            </a:r>
            <a:r>
              <a:rPr lang="zh-CN" altLang="en-US" sz="2400" dirty="0">
                <a:solidFill>
                  <a:srgbClr val="FF0000"/>
                </a:solidFill>
                <a:latin typeface="Microsoft YaHei" charset="-122"/>
                <a:ea typeface="Microsoft YaHei" charset="-122"/>
                <a:cs typeface="Microsoft YaHei" charset="-122"/>
              </a:rPr>
              <a:t>路由选择协议</a:t>
            </a:r>
            <a:endParaRPr lang="en-US" altLang="zh-CN" sz="2400" dirty="0">
              <a:solidFill>
                <a:srgbClr val="FF0000"/>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5284718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92188" y="3901404"/>
            <a:ext cx="2408275" cy="646331"/>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层次化路由选择</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 name="左大括号 1"/>
          <p:cNvSpPr/>
          <p:nvPr/>
        </p:nvSpPr>
        <p:spPr>
          <a:xfrm>
            <a:off x="3700463" y="2291226"/>
            <a:ext cx="914400" cy="38666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6" name="矩形 5"/>
          <p:cNvSpPr/>
          <p:nvPr/>
        </p:nvSpPr>
        <p:spPr>
          <a:xfrm>
            <a:off x="4401676" y="2491776"/>
            <a:ext cx="6871162" cy="961289"/>
          </a:xfrm>
          <a:prstGeom prst="rect">
            <a:avLst/>
          </a:prstGeom>
        </p:spPr>
        <p:txBody>
          <a:bodyPr wrap="square">
            <a:spAutoFit/>
          </a:bodyPr>
          <a:lstStyle/>
          <a:p>
            <a:pPr>
              <a:lnSpc>
                <a:spcPct val="150000"/>
              </a:lnSpc>
            </a:pPr>
            <a:r>
              <a:rPr lang="zh-CN" altLang="en-US" sz="2000" dirty="0">
                <a:solidFill>
                  <a:srgbClr val="C00000"/>
                </a:solidFill>
                <a:latin typeface="Microsoft YaHei" charset="-122"/>
                <a:ea typeface="Microsoft YaHei" charset="-122"/>
                <a:cs typeface="Microsoft YaHei" charset="-122"/>
                <a:sym typeface="+mn-ea"/>
              </a:rPr>
              <a:t>内部网关协议</a:t>
            </a:r>
            <a:r>
              <a:rPr lang="en-US" altLang="zh-CN" sz="2000" dirty="0">
                <a:latin typeface="Microsoft YaHei" charset="-122"/>
                <a:ea typeface="Microsoft YaHei" charset="-122"/>
                <a:cs typeface="Microsoft YaHei" charset="-122"/>
                <a:sym typeface="+mn-ea"/>
              </a:rPr>
              <a:t>(IGP)</a:t>
            </a:r>
            <a:r>
              <a:rPr lang="zh-CN" altLang="en-US" sz="2000" dirty="0">
                <a:latin typeface="Microsoft YaHei" charset="-122"/>
                <a:ea typeface="Microsoft YaHei" charset="-122"/>
                <a:cs typeface="Microsoft YaHei" charset="-122"/>
                <a:sym typeface="+mn-ea"/>
              </a:rPr>
              <a:t>：</a:t>
            </a:r>
            <a:r>
              <a:rPr lang="en-US" altLang="zh-CN" sz="2000" dirty="0">
                <a:latin typeface="Microsoft YaHei" charset="-122"/>
                <a:ea typeface="Microsoft YaHei" charset="-122"/>
                <a:cs typeface="Microsoft YaHei" charset="-122"/>
                <a:sym typeface="+mn-ea"/>
              </a:rPr>
              <a:t>Internet</a:t>
            </a:r>
            <a:r>
              <a:rPr lang="zh-CN" altLang="en-US" sz="2000" dirty="0">
                <a:latin typeface="Microsoft YaHei" charset="-122"/>
                <a:ea typeface="Microsoft YaHei" charset="-122"/>
                <a:cs typeface="Microsoft YaHei" charset="-122"/>
                <a:sym typeface="+mn-ea"/>
              </a:rPr>
              <a:t>自治系统</a:t>
            </a:r>
            <a:r>
              <a:rPr lang="zh-CN" altLang="en-US" sz="2000" dirty="0">
                <a:solidFill>
                  <a:srgbClr val="C00000"/>
                </a:solidFill>
                <a:latin typeface="Microsoft YaHei" charset="-122"/>
                <a:ea typeface="Microsoft YaHei" charset="-122"/>
                <a:cs typeface="Microsoft YaHei" charset="-122"/>
                <a:sym typeface="+mn-ea"/>
              </a:rPr>
              <a:t>内</a:t>
            </a:r>
            <a:r>
              <a:rPr lang="zh-CN" altLang="en-US" sz="2000" dirty="0">
                <a:latin typeface="Microsoft YaHei" charset="-122"/>
                <a:ea typeface="Microsoft YaHei" charset="-122"/>
                <a:cs typeface="Microsoft YaHei" charset="-122"/>
                <a:sym typeface="+mn-ea"/>
              </a:rPr>
              <a:t>路由选择协议。</a:t>
            </a:r>
            <a:r>
              <a:rPr lang="en-US" altLang="zh-CN" sz="2000" dirty="0">
                <a:latin typeface="Microsoft YaHei" charset="-122"/>
                <a:ea typeface="Microsoft YaHei" charset="-122"/>
                <a:cs typeface="Microsoft YaHei" charset="-122"/>
                <a:sym typeface="+mn-ea"/>
              </a:rPr>
              <a:t>       Interior Gateway Protocol  </a:t>
            </a:r>
          </a:p>
        </p:txBody>
      </p:sp>
      <p:sp>
        <p:nvSpPr>
          <p:cNvPr id="7" name="矩形 6"/>
          <p:cNvSpPr/>
          <p:nvPr/>
        </p:nvSpPr>
        <p:spPr>
          <a:xfrm>
            <a:off x="4422687" y="5234581"/>
            <a:ext cx="6956886" cy="1015663"/>
          </a:xfrm>
          <a:prstGeom prst="rect">
            <a:avLst/>
          </a:prstGeom>
        </p:spPr>
        <p:txBody>
          <a:bodyPr wrap="square">
            <a:spAutoFit/>
          </a:bodyPr>
          <a:lstStyle/>
          <a:p>
            <a:pPr>
              <a:lnSpc>
                <a:spcPct val="150000"/>
              </a:lnSpc>
            </a:pPr>
            <a:r>
              <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rPr>
              <a:t>外部网关协议</a:t>
            </a:r>
            <a:r>
              <a:rPr lang="en-US" altLang="zh-CN" sz="2000" dirty="0">
                <a:latin typeface="微软雅黑" panose="020B0503020204020204" charset="-122"/>
                <a:ea typeface="微软雅黑" panose="020B0503020204020204" charset="-122"/>
                <a:cs typeface="微软雅黑" panose="020B0503020204020204" charset="-122"/>
                <a:sym typeface="+mn-ea"/>
              </a:rPr>
              <a:t>(EGP)</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Internet</a:t>
            </a:r>
            <a:r>
              <a:rPr lang="zh-CN" altLang="en-US" sz="2000" dirty="0">
                <a:latin typeface="微软雅黑" panose="020B0503020204020204" charset="-122"/>
                <a:ea typeface="微软雅黑" panose="020B0503020204020204" charset="-122"/>
                <a:cs typeface="微软雅黑" panose="020B0503020204020204" charset="-122"/>
                <a:sym typeface="+mn-ea"/>
              </a:rPr>
              <a:t>自治系统</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sym typeface="+mn-ea"/>
              </a:rPr>
              <a:t>间</a:t>
            </a:r>
            <a:r>
              <a:rPr lang="zh-CN" altLang="en-US" sz="2000" dirty="0">
                <a:latin typeface="微软雅黑" panose="020B0503020204020204" charset="-122"/>
                <a:ea typeface="微软雅黑" panose="020B0503020204020204" charset="-122"/>
                <a:cs typeface="微软雅黑" panose="020B0503020204020204" charset="-122"/>
                <a:sym typeface="+mn-ea"/>
              </a:rPr>
              <a:t>路由选择协议。</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000" dirty="0">
                <a:latin typeface="微软雅黑" panose="020B0503020204020204" charset="-122"/>
                <a:ea typeface="微软雅黑" panose="020B0503020204020204" charset="-122"/>
                <a:cs typeface="微软雅黑" panose="020B0503020204020204" charset="-122"/>
                <a:sym typeface="+mn-ea"/>
              </a:rPr>
              <a:t>Exterior Gateway Protocol</a:t>
            </a: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4" name="文本框 23"/>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92188" y="3901404"/>
            <a:ext cx="2408275" cy="646331"/>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层次化路由选择</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 name="左大括号 1"/>
          <p:cNvSpPr/>
          <p:nvPr/>
        </p:nvSpPr>
        <p:spPr>
          <a:xfrm>
            <a:off x="3700463" y="2291226"/>
            <a:ext cx="914400" cy="38666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6" name="矩形 5"/>
          <p:cNvSpPr/>
          <p:nvPr/>
        </p:nvSpPr>
        <p:spPr>
          <a:xfrm>
            <a:off x="4401676" y="2491776"/>
            <a:ext cx="698962" cy="553998"/>
          </a:xfrm>
          <a:prstGeom prst="rect">
            <a:avLst/>
          </a:prstGeom>
        </p:spPr>
        <p:txBody>
          <a:bodyPr wrap="square">
            <a:spAutoFit/>
          </a:bodyPr>
          <a:lstStyle/>
          <a:p>
            <a:pPr>
              <a:lnSpc>
                <a:spcPct val="150000"/>
              </a:lnSpc>
            </a:pPr>
            <a:r>
              <a:rPr lang="en-US" altLang="zh-CN" sz="2000" dirty="0">
                <a:latin typeface="Microsoft YaHei" charset="-122"/>
                <a:ea typeface="Microsoft YaHei" charset="-122"/>
                <a:cs typeface="Microsoft YaHei" charset="-122"/>
                <a:sym typeface="+mn-ea"/>
              </a:rPr>
              <a:t>IGP</a:t>
            </a:r>
          </a:p>
        </p:txBody>
      </p:sp>
      <p:sp>
        <p:nvSpPr>
          <p:cNvPr id="7" name="矩形 6"/>
          <p:cNvSpPr/>
          <p:nvPr/>
        </p:nvSpPr>
        <p:spPr>
          <a:xfrm>
            <a:off x="4422687" y="5234581"/>
            <a:ext cx="677951" cy="507831"/>
          </a:xfrm>
          <a:prstGeom prst="rect">
            <a:avLst/>
          </a:prstGeom>
        </p:spPr>
        <p:txBody>
          <a:bodyPr wrap="square">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mn-ea"/>
              </a:rPr>
              <a:t>EGP</a:t>
            </a:r>
          </a:p>
        </p:txBody>
      </p:sp>
      <p:sp>
        <p:nvSpPr>
          <p:cNvPr id="8" name="矩形 7"/>
          <p:cNvSpPr/>
          <p:nvPr/>
        </p:nvSpPr>
        <p:spPr>
          <a:xfrm>
            <a:off x="5313352" y="2005478"/>
            <a:ext cx="7229476" cy="1477328"/>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路由信息协议</a:t>
            </a:r>
            <a:r>
              <a:rPr lang="en-US" altLang="zh-CN" sz="2000" dirty="0">
                <a:latin typeface="微软雅黑" panose="020B0503020204020204" charset="-122"/>
                <a:ea typeface="微软雅黑" panose="020B0503020204020204" charset="-122"/>
                <a:cs typeface="微软雅黑" panose="020B0503020204020204" charset="-122"/>
                <a:sym typeface="+mn-ea"/>
              </a:rPr>
              <a:t>(Routing Information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RIP</a:t>
            </a:r>
            <a:r>
              <a:rPr lang="en-US" altLang="zh-CN" sz="20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开放最短路径优先协议</a:t>
            </a:r>
            <a:r>
              <a:rPr lang="en-US" altLang="zh-CN" sz="2000" dirty="0">
                <a:latin typeface="微软雅黑" panose="020B0503020204020204" charset="-122"/>
                <a:ea typeface="微软雅黑" panose="020B0503020204020204" charset="-122"/>
                <a:cs typeface="微软雅黑" panose="020B0503020204020204" charset="-122"/>
                <a:sym typeface="+mn-ea"/>
              </a:rPr>
              <a:t>(Open Shortest Path First</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OSPF</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0" name="左大括号 19"/>
          <p:cNvSpPr/>
          <p:nvPr/>
        </p:nvSpPr>
        <p:spPr>
          <a:xfrm>
            <a:off x="4978427" y="2120683"/>
            <a:ext cx="334925" cy="129618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9" name="矩形 8"/>
          <p:cNvSpPr/>
          <p:nvPr/>
        </p:nvSpPr>
        <p:spPr>
          <a:xfrm>
            <a:off x="5313352" y="5188414"/>
            <a:ext cx="5718168" cy="553998"/>
          </a:xfrm>
          <a:prstGeom prst="rect">
            <a:avLst/>
          </a:prstGeom>
        </p:spPr>
        <p:txBody>
          <a:bodyPr wrap="non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边界网关协议</a:t>
            </a:r>
            <a:r>
              <a:rPr lang="en-US" altLang="zh-CN" sz="2000" dirty="0">
                <a:latin typeface="微软雅黑" panose="020B0503020204020204" charset="-122"/>
                <a:ea typeface="微软雅黑" panose="020B0503020204020204" charset="-122"/>
                <a:cs typeface="微软雅黑" panose="020B0503020204020204" charset="-122"/>
                <a:sym typeface="+mn-ea"/>
              </a:rPr>
              <a:t>(Border Gateway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BGP</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523692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019556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：较小的</a:t>
            </a:r>
            <a:r>
              <a:rPr lang="en-US" altLang="zh-CN" sz="2400" dirty="0">
                <a:latin typeface="微软雅黑" panose="020B0503020204020204" charset="-122"/>
                <a:ea typeface="微软雅黑" panose="020B0503020204020204" charset="-122"/>
              </a:rPr>
              <a:t>AS</a:t>
            </a:r>
            <a:r>
              <a:rPr lang="zh-CN" altLang="en-US" sz="2400" dirty="0">
                <a:latin typeface="微软雅黑" panose="020B0503020204020204" charset="-122"/>
                <a:ea typeface="微软雅黑" panose="020B0503020204020204" charset="-122"/>
              </a:rPr>
              <a:t>。基于</a:t>
            </a:r>
            <a:r>
              <a:rPr lang="zh-CN" altLang="en-US" sz="2400" dirty="0">
                <a:solidFill>
                  <a:srgbClr val="FF0000"/>
                </a:solidFill>
                <a:latin typeface="微软雅黑" panose="020B0503020204020204" charset="-122"/>
                <a:ea typeface="微软雅黑" panose="020B0503020204020204" charset="-122"/>
              </a:rPr>
              <a:t>距离向量路由选择算法</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IGP</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选择、综合</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 name="矩形 1"/>
          <p:cNvSpPr/>
          <p:nvPr/>
        </p:nvSpPr>
        <p:spPr>
          <a:xfrm>
            <a:off x="442569" y="2567234"/>
            <a:ext cx="9353551" cy="581057"/>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RIP</a:t>
            </a:r>
            <a:r>
              <a:rPr lang="zh-CN" altLang="en-US" sz="2400" dirty="0">
                <a:latin typeface="微软雅黑" panose="020B0503020204020204" charset="-122"/>
                <a:ea typeface="微软雅黑" panose="020B0503020204020204" charset="-122"/>
                <a:sym typeface="+mn-ea"/>
              </a:rPr>
              <a:t>报文：封装进</a:t>
            </a:r>
            <a:r>
              <a:rPr lang="en-US" altLang="zh-CN" sz="2400" dirty="0">
                <a:latin typeface="微软雅黑" panose="020B0503020204020204" charset="-122"/>
                <a:ea typeface="微软雅黑" panose="020B0503020204020204" charset="-122"/>
                <a:sym typeface="+mn-ea"/>
              </a:rPr>
              <a:t>UDP</a:t>
            </a:r>
            <a:r>
              <a:rPr lang="zh-CN" altLang="en-US" sz="2400" dirty="0">
                <a:latin typeface="微软雅黑" panose="020B0503020204020204" charset="-122"/>
                <a:ea typeface="微软雅黑" panose="020B0503020204020204" charset="-122"/>
                <a:sym typeface="+mn-ea"/>
              </a:rPr>
              <a:t>数据报。</a:t>
            </a:r>
            <a:endParaRPr lang="zh-CN" altLang="en-US" sz="2400" dirty="0">
              <a:latin typeface="微软雅黑" panose="020B0503020204020204" charset="-122"/>
              <a:ea typeface="微软雅黑" panose="020B0503020204020204" charset="-122"/>
            </a:endParaRP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019556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：较小的</a:t>
            </a:r>
            <a:r>
              <a:rPr lang="en-US" altLang="zh-CN" sz="2400" dirty="0">
                <a:latin typeface="微软雅黑" panose="020B0503020204020204" charset="-122"/>
                <a:ea typeface="微软雅黑" panose="020B0503020204020204" charset="-122"/>
              </a:rPr>
              <a:t>AS</a:t>
            </a:r>
            <a:r>
              <a:rPr lang="zh-CN" altLang="en-US" sz="2400" dirty="0">
                <a:latin typeface="微软雅黑" panose="020B0503020204020204" charset="-122"/>
                <a:ea typeface="微软雅黑" panose="020B0503020204020204" charset="-122"/>
              </a:rPr>
              <a:t>。基于</a:t>
            </a:r>
            <a:r>
              <a:rPr lang="zh-CN" altLang="en-US" sz="2400" dirty="0">
                <a:solidFill>
                  <a:srgbClr val="FF0000"/>
                </a:solidFill>
                <a:latin typeface="微软雅黑" panose="020B0503020204020204" charset="-122"/>
                <a:ea typeface="微软雅黑" panose="020B0503020204020204" charset="-122"/>
              </a:rPr>
              <a:t>距离向量路由选择算法</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IGP</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选择、综合</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 name="矩形 1"/>
          <p:cNvSpPr/>
          <p:nvPr/>
        </p:nvSpPr>
        <p:spPr>
          <a:xfrm>
            <a:off x="442569" y="2567234"/>
            <a:ext cx="9353551" cy="1689052"/>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RIP</a:t>
            </a:r>
            <a:r>
              <a:rPr lang="zh-CN" altLang="en-US" sz="2400" dirty="0">
                <a:latin typeface="微软雅黑" panose="020B0503020204020204" charset="-122"/>
                <a:ea typeface="微软雅黑" panose="020B0503020204020204" charset="-122"/>
                <a:sym typeface="+mn-ea"/>
              </a:rPr>
              <a:t>报文：封装进</a:t>
            </a:r>
            <a:r>
              <a:rPr lang="en-US" altLang="zh-CN" sz="2400" dirty="0">
                <a:latin typeface="微软雅黑" panose="020B0503020204020204" charset="-122"/>
                <a:ea typeface="微软雅黑" panose="020B0503020204020204" charset="-122"/>
                <a:sym typeface="+mn-ea"/>
              </a:rPr>
              <a:t>UDP</a:t>
            </a:r>
            <a:r>
              <a:rPr lang="zh-CN" altLang="en-US" sz="2400" dirty="0">
                <a:latin typeface="微软雅黑" panose="020B0503020204020204" charset="-122"/>
                <a:ea typeface="微软雅黑" panose="020B0503020204020204" charset="-122"/>
                <a:sym typeface="+mn-ea"/>
              </a:rPr>
              <a:t>数据报。</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特性：</a:t>
            </a:r>
          </a:p>
          <a:p>
            <a:pPr>
              <a:lnSpc>
                <a:spcPct val="150000"/>
              </a:lnSpc>
            </a:pPr>
            <a:r>
              <a:rPr lang="zh-CN" altLang="en-US" sz="2400" dirty="0">
                <a:latin typeface="微软雅黑" panose="020B0503020204020204" charset="-122"/>
                <a:ea typeface="微软雅黑" panose="020B0503020204020204" charset="-122"/>
              </a:rPr>
              <a:t>     第一、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在度量路径时采用的是</a:t>
            </a:r>
            <a:r>
              <a:rPr lang="zh-CN" altLang="en-US" sz="2400" dirty="0">
                <a:solidFill>
                  <a:srgbClr val="FF0000"/>
                </a:solidFill>
                <a:latin typeface="微软雅黑" panose="020B0503020204020204" charset="-122"/>
                <a:ea typeface="微软雅黑" panose="020B0503020204020204" charset="-122"/>
              </a:rPr>
              <a:t>跳数</a:t>
            </a:r>
            <a:r>
              <a:rPr lang="zh-CN" altLang="en-US" sz="2400" dirty="0">
                <a:latin typeface="微软雅黑" panose="020B0503020204020204" charset="-122"/>
                <a:ea typeface="微软雅黑" panose="020B0503020204020204" charset="-122"/>
              </a:rPr>
              <a:t>。</a:t>
            </a: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89312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019556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：较小的</a:t>
            </a:r>
            <a:r>
              <a:rPr lang="en-US" altLang="zh-CN" sz="2400" dirty="0">
                <a:latin typeface="微软雅黑" panose="020B0503020204020204" charset="-122"/>
                <a:ea typeface="微软雅黑" panose="020B0503020204020204" charset="-122"/>
              </a:rPr>
              <a:t>AS</a:t>
            </a:r>
            <a:r>
              <a:rPr lang="zh-CN" altLang="en-US" sz="2400" dirty="0">
                <a:latin typeface="微软雅黑" panose="020B0503020204020204" charset="-122"/>
                <a:ea typeface="微软雅黑" panose="020B0503020204020204" charset="-122"/>
              </a:rPr>
              <a:t>。基于</a:t>
            </a:r>
            <a:r>
              <a:rPr lang="zh-CN" altLang="en-US" sz="2400" dirty="0">
                <a:solidFill>
                  <a:srgbClr val="FF0000"/>
                </a:solidFill>
                <a:latin typeface="微软雅黑" panose="020B0503020204020204" charset="-122"/>
                <a:ea typeface="微软雅黑" panose="020B0503020204020204" charset="-122"/>
              </a:rPr>
              <a:t>距离向量路由选择算法</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IGP</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选择、综合</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 name="矩形 1"/>
          <p:cNvSpPr/>
          <p:nvPr/>
        </p:nvSpPr>
        <p:spPr>
          <a:xfrm>
            <a:off x="442569" y="2567234"/>
            <a:ext cx="9353551" cy="2243050"/>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RIP</a:t>
            </a:r>
            <a:r>
              <a:rPr lang="zh-CN" altLang="en-US" sz="2400" dirty="0">
                <a:latin typeface="微软雅黑" panose="020B0503020204020204" charset="-122"/>
                <a:ea typeface="微软雅黑" panose="020B0503020204020204" charset="-122"/>
                <a:sym typeface="+mn-ea"/>
              </a:rPr>
              <a:t>报文：封装进</a:t>
            </a:r>
            <a:r>
              <a:rPr lang="en-US" altLang="zh-CN" sz="2400" dirty="0">
                <a:latin typeface="微软雅黑" panose="020B0503020204020204" charset="-122"/>
                <a:ea typeface="微软雅黑" panose="020B0503020204020204" charset="-122"/>
                <a:sym typeface="+mn-ea"/>
              </a:rPr>
              <a:t>UDP</a:t>
            </a:r>
            <a:r>
              <a:rPr lang="zh-CN" altLang="en-US" sz="2400" dirty="0">
                <a:latin typeface="微软雅黑" panose="020B0503020204020204" charset="-122"/>
                <a:ea typeface="微软雅黑" panose="020B0503020204020204" charset="-122"/>
                <a:sym typeface="+mn-ea"/>
              </a:rPr>
              <a:t>数据报。</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特性：</a:t>
            </a:r>
          </a:p>
          <a:p>
            <a:pPr>
              <a:lnSpc>
                <a:spcPct val="150000"/>
              </a:lnSpc>
            </a:pPr>
            <a:r>
              <a:rPr lang="zh-CN" altLang="en-US" sz="2400" dirty="0">
                <a:latin typeface="微软雅黑" panose="020B0503020204020204" charset="-122"/>
                <a:ea typeface="微软雅黑" panose="020B0503020204020204" charset="-122"/>
              </a:rPr>
              <a:t>     第一、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在度量路径时采用的是</a:t>
            </a:r>
            <a:r>
              <a:rPr lang="zh-CN" altLang="en-US" sz="2400" dirty="0">
                <a:solidFill>
                  <a:srgbClr val="FF0000"/>
                </a:solidFill>
                <a:latin typeface="微软雅黑" panose="020B0503020204020204" charset="-122"/>
                <a:ea typeface="微软雅黑" panose="020B0503020204020204" charset="-122"/>
              </a:rPr>
              <a:t>跳数</a:t>
            </a:r>
            <a:r>
              <a:rPr lang="zh-CN" altLang="en-US" sz="2400" dirty="0">
                <a:latin typeface="微软雅黑" panose="020B0503020204020204" charset="-122"/>
                <a:ea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rPr>
              <a:t>     第二、</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的费用定义在源路由器和目的子网之间。</a:t>
            </a: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49925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019556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：较小的</a:t>
            </a:r>
            <a:r>
              <a:rPr lang="en-US" altLang="zh-CN" sz="2400" dirty="0">
                <a:latin typeface="微软雅黑" panose="020B0503020204020204" charset="-122"/>
                <a:ea typeface="微软雅黑" panose="020B0503020204020204" charset="-122"/>
              </a:rPr>
              <a:t>AS</a:t>
            </a:r>
            <a:r>
              <a:rPr lang="zh-CN" altLang="en-US" sz="2400" dirty="0">
                <a:latin typeface="微软雅黑" panose="020B0503020204020204" charset="-122"/>
                <a:ea typeface="微软雅黑" panose="020B0503020204020204" charset="-122"/>
              </a:rPr>
              <a:t>。基于</a:t>
            </a:r>
            <a:r>
              <a:rPr lang="zh-CN" altLang="en-US" sz="2400" dirty="0">
                <a:solidFill>
                  <a:srgbClr val="FF0000"/>
                </a:solidFill>
                <a:latin typeface="微软雅黑" panose="020B0503020204020204" charset="-122"/>
                <a:ea typeface="微软雅黑" panose="020B0503020204020204" charset="-122"/>
              </a:rPr>
              <a:t>距离向量路由选择算法</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IGP</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选择、综合</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 name="矩形 1"/>
          <p:cNvSpPr/>
          <p:nvPr/>
        </p:nvSpPr>
        <p:spPr>
          <a:xfrm>
            <a:off x="442569" y="2567234"/>
            <a:ext cx="9353551" cy="2862322"/>
          </a:xfrm>
          <a:prstGeom prst="rect">
            <a:avLst/>
          </a:prstGeom>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RIP</a:t>
            </a:r>
            <a:r>
              <a:rPr lang="zh-CN" altLang="en-US" sz="2400" dirty="0">
                <a:latin typeface="微软雅黑" panose="020B0503020204020204" charset="-122"/>
                <a:ea typeface="微软雅黑" panose="020B0503020204020204" charset="-122"/>
                <a:sym typeface="+mn-ea"/>
              </a:rPr>
              <a:t>报文：封装进</a:t>
            </a:r>
            <a:r>
              <a:rPr lang="en-US" altLang="zh-CN" sz="2400" dirty="0">
                <a:latin typeface="微软雅黑" panose="020B0503020204020204" charset="-122"/>
                <a:ea typeface="微软雅黑" panose="020B0503020204020204" charset="-122"/>
                <a:sym typeface="+mn-ea"/>
              </a:rPr>
              <a:t>UDP</a:t>
            </a:r>
            <a:r>
              <a:rPr lang="zh-CN" altLang="en-US" sz="2400" dirty="0">
                <a:latin typeface="微软雅黑" panose="020B0503020204020204" charset="-122"/>
                <a:ea typeface="微软雅黑" panose="020B0503020204020204" charset="-122"/>
                <a:sym typeface="+mn-ea"/>
              </a:rPr>
              <a:t>数据报。</a:t>
            </a:r>
            <a:endParaRPr lang="zh-CN" altLang="en-US" sz="2400" dirty="0">
              <a:latin typeface="微软雅黑" panose="020B0503020204020204" charset="-122"/>
              <a:ea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特性：</a:t>
            </a:r>
          </a:p>
          <a:p>
            <a:pPr>
              <a:lnSpc>
                <a:spcPct val="150000"/>
              </a:lnSpc>
            </a:pPr>
            <a:r>
              <a:rPr lang="zh-CN" altLang="en-US" sz="2400" dirty="0">
                <a:latin typeface="微软雅黑" panose="020B0503020204020204" charset="-122"/>
                <a:ea typeface="微软雅黑" panose="020B0503020204020204" charset="-122"/>
              </a:rPr>
              <a:t>     第一、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在度量路径时采用的是</a:t>
            </a:r>
            <a:r>
              <a:rPr lang="zh-CN" altLang="en-US" sz="2400" dirty="0">
                <a:solidFill>
                  <a:srgbClr val="FF0000"/>
                </a:solidFill>
                <a:latin typeface="微软雅黑" panose="020B0503020204020204" charset="-122"/>
                <a:ea typeface="微软雅黑" panose="020B0503020204020204" charset="-122"/>
              </a:rPr>
              <a:t>跳数</a:t>
            </a:r>
            <a:r>
              <a:rPr lang="zh-CN" altLang="en-US" sz="2400" dirty="0">
                <a:latin typeface="微软雅黑" panose="020B0503020204020204" charset="-122"/>
                <a:ea typeface="微软雅黑" panose="020B0503020204020204" charset="-122"/>
              </a:rPr>
              <a:t>。</a:t>
            </a:r>
          </a:p>
          <a:p>
            <a:pPr>
              <a:lnSpc>
                <a:spcPct val="150000"/>
              </a:lnSpc>
            </a:pPr>
            <a:r>
              <a:rPr lang="zh-CN" altLang="en-US" sz="2400" dirty="0">
                <a:latin typeface="微软雅黑" panose="020B0503020204020204" charset="-122"/>
                <a:ea typeface="微软雅黑" panose="020B0503020204020204" charset="-122"/>
              </a:rPr>
              <a:t>     第二、</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的费用定义在源路由器和目的子网之间。</a:t>
            </a:r>
          </a:p>
          <a:p>
            <a:pPr>
              <a:lnSpc>
                <a:spcPct val="150000"/>
              </a:lnSpc>
            </a:pPr>
            <a:r>
              <a:rPr lang="zh-CN" altLang="en-US" sz="2400" dirty="0">
                <a:latin typeface="微软雅黑" panose="020B0503020204020204" charset="-122"/>
                <a:ea typeface="微软雅黑" panose="020B0503020204020204" charset="-122"/>
              </a:rPr>
              <a:t>     第三、</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被限制的网络直径不超过</a:t>
            </a:r>
            <a:r>
              <a:rPr lang="en-US" altLang="zh-CN" sz="2400" dirty="0">
                <a:solidFill>
                  <a:srgbClr val="FF0000"/>
                </a:solidFill>
                <a:latin typeface="微软雅黑" panose="020B0503020204020204" charset="-122"/>
                <a:ea typeface="微软雅黑" panose="020B0503020204020204" charset="-122"/>
              </a:rPr>
              <a:t>15</a:t>
            </a:r>
            <a:r>
              <a:rPr lang="zh-CN" altLang="en-US" sz="2400" dirty="0">
                <a:solidFill>
                  <a:srgbClr val="FF0000"/>
                </a:solidFill>
                <a:latin typeface="微软雅黑" panose="020B0503020204020204" charset="-122"/>
                <a:ea typeface="微软雅黑" panose="020B0503020204020204" charset="-122"/>
              </a:rPr>
              <a:t>跳</a:t>
            </a:r>
            <a:r>
              <a:rPr lang="zh-CN" altLang="en-US" sz="2400" dirty="0">
                <a:latin typeface="微软雅黑" panose="020B0503020204020204" charset="-122"/>
                <a:ea typeface="微软雅黑" panose="020B0503020204020204" charset="-122"/>
              </a:rPr>
              <a:t>的自治系统内使用。</a:t>
            </a: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55708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63705" y="255590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链路状态路由选择算法是一种全局式路由选择算法，每个路由器在计算路由时，需要构建出整个网络的拓扑图。</a:t>
            </a:r>
          </a:p>
        </p:txBody>
      </p:sp>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5" y="1513304"/>
            <a:ext cx="795401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一、链路状态路由选择算法（</a:t>
            </a:r>
            <a:r>
              <a:rPr lang="en-US" altLang="zh-CN" sz="2400" dirty="0">
                <a:latin typeface="微软雅黑" panose="020B0503020204020204" charset="-122"/>
                <a:ea typeface="微软雅黑" panose="020B0503020204020204" charset="-122"/>
                <a:cs typeface="微软雅黑" panose="020B0503020204020204" charset="-122"/>
              </a:rPr>
              <a:t>LS</a:t>
            </a:r>
            <a:r>
              <a:rPr lang="zh-CN" altLang="en-US" sz="2400" dirty="0">
                <a:latin typeface="微软雅黑" panose="020B0503020204020204" charset="-122"/>
                <a:ea typeface="微软雅黑" panose="020B0503020204020204" charset="-122"/>
                <a:cs typeface="微软雅黑" panose="020B0503020204020204" charset="-122"/>
              </a:rPr>
              <a:t>算法）</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4.6.1</a:t>
            </a:r>
            <a:r>
              <a:rPr lang="zh-CN" altLang="en-US" sz="2400" b="0" dirty="0">
                <a:solidFill>
                  <a:schemeClr val="tx1"/>
                </a:solidFill>
                <a:latin typeface="Microsoft YaHei" charset="-122"/>
                <a:ea typeface="Microsoft YaHei" charset="-122"/>
                <a:cs typeface="Microsoft YaHei" charset="-122"/>
                <a:sym typeface="+mn-ea"/>
              </a:rPr>
              <a:t> 链路状态路由选择算法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963728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p:cNvGrpSpPr/>
          <p:nvPr/>
        </p:nvGrpSpPr>
        <p:grpSpPr>
          <a:xfrm>
            <a:off x="1210506" y="2754406"/>
            <a:ext cx="9994482" cy="3451457"/>
            <a:chOff x="1210506" y="2754406"/>
            <a:chExt cx="9994482" cy="3451457"/>
          </a:xfrm>
        </p:grpSpPr>
        <p:sp>
          <p:nvSpPr>
            <p:cNvPr id="6" name="流程图: 磁盘 5"/>
            <p:cNvSpPr/>
            <p:nvPr/>
          </p:nvSpPr>
          <p:spPr>
            <a:xfrm>
              <a:off x="4485867" y="4115374"/>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B</a:t>
              </a:r>
              <a:endParaRPr lang="zh-CN" altLang="en-US" sz="2000" dirty="0">
                <a:solidFill>
                  <a:schemeClr val="tx1"/>
                </a:solidFill>
              </a:endParaRPr>
            </a:p>
          </p:txBody>
        </p:sp>
        <p:sp>
          <p:nvSpPr>
            <p:cNvPr id="7" name="流程图: 磁盘 6"/>
            <p:cNvSpPr/>
            <p:nvPr/>
          </p:nvSpPr>
          <p:spPr>
            <a:xfrm>
              <a:off x="2241864" y="4115374"/>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a:t>
              </a:r>
              <a:endParaRPr lang="zh-CN" altLang="en-US" sz="2000" dirty="0">
                <a:solidFill>
                  <a:schemeClr val="tx1"/>
                </a:solidFill>
              </a:endParaRPr>
            </a:p>
          </p:txBody>
        </p:sp>
        <p:sp>
          <p:nvSpPr>
            <p:cNvPr id="8" name="流程图: 磁盘 7"/>
            <p:cNvSpPr/>
            <p:nvPr/>
          </p:nvSpPr>
          <p:spPr>
            <a:xfrm>
              <a:off x="2241864" y="2754406"/>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F</a:t>
              </a:r>
              <a:endParaRPr lang="zh-CN" altLang="en-US" sz="2000" dirty="0">
                <a:solidFill>
                  <a:schemeClr val="tx1"/>
                </a:solidFill>
              </a:endParaRPr>
            </a:p>
          </p:txBody>
        </p:sp>
        <p:sp>
          <p:nvSpPr>
            <p:cNvPr id="9" name="流程图: 磁盘 8"/>
            <p:cNvSpPr/>
            <p:nvPr/>
          </p:nvSpPr>
          <p:spPr>
            <a:xfrm>
              <a:off x="6707537" y="4115374"/>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endParaRPr lang="zh-CN" altLang="en-US" sz="2000" dirty="0">
                <a:solidFill>
                  <a:schemeClr val="tx1"/>
                </a:solidFill>
              </a:endParaRPr>
            </a:p>
          </p:txBody>
        </p:sp>
        <p:sp>
          <p:nvSpPr>
            <p:cNvPr id="10" name="流程图: 磁盘 9"/>
            <p:cNvSpPr/>
            <p:nvPr/>
          </p:nvSpPr>
          <p:spPr>
            <a:xfrm>
              <a:off x="9934129" y="4115374"/>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E</a:t>
              </a:r>
              <a:endParaRPr lang="zh-CN" altLang="en-US" sz="2000" dirty="0">
                <a:solidFill>
                  <a:schemeClr val="tx1"/>
                </a:solidFill>
              </a:endParaRPr>
            </a:p>
          </p:txBody>
        </p:sp>
        <p:sp>
          <p:nvSpPr>
            <p:cNvPr id="11" name="流程图: 磁盘 10"/>
            <p:cNvSpPr/>
            <p:nvPr/>
          </p:nvSpPr>
          <p:spPr>
            <a:xfrm>
              <a:off x="6707536" y="5501143"/>
              <a:ext cx="1086127" cy="704720"/>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a:t>
              </a:r>
              <a:endParaRPr lang="zh-CN" altLang="en-US" sz="2000" dirty="0">
                <a:solidFill>
                  <a:schemeClr val="tx1"/>
                </a:solidFill>
              </a:endParaRPr>
            </a:p>
          </p:txBody>
        </p:sp>
        <p:cxnSp>
          <p:nvCxnSpPr>
            <p:cNvPr id="13" name="直接连接符 12"/>
            <p:cNvCxnSpPr>
              <a:stCxn id="8" idx="4"/>
            </p:cNvCxnSpPr>
            <p:nvPr/>
          </p:nvCxnSpPr>
          <p:spPr>
            <a:xfrm>
              <a:off x="3327991" y="3106766"/>
              <a:ext cx="1031358" cy="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7" idx="1"/>
            </p:cNvCxnSpPr>
            <p:nvPr/>
          </p:nvCxnSpPr>
          <p:spPr>
            <a:xfrm>
              <a:off x="2784927" y="3459126"/>
              <a:ext cx="1" cy="65624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10506" y="4467734"/>
              <a:ext cx="1031358" cy="0"/>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4949990" y="2913321"/>
              <a:ext cx="706530" cy="120205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7250599" y="2913321"/>
              <a:ext cx="706530" cy="120205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498458" y="2916866"/>
              <a:ext cx="706530" cy="120205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7787934" y="4467733"/>
              <a:ext cx="802573" cy="2"/>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9123414" y="4467735"/>
              <a:ext cx="802573" cy="2"/>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7787933" y="5869738"/>
              <a:ext cx="802573" cy="2"/>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253341" y="4820094"/>
              <a:ext cx="1" cy="656248"/>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2"/>
              <a:endCxn id="6" idx="4"/>
            </p:cNvCxnSpPr>
            <p:nvPr/>
          </p:nvCxnSpPr>
          <p:spPr>
            <a:xfrm flipH="1">
              <a:off x="5571994" y="4467734"/>
              <a:ext cx="1135543"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327991" y="4462704"/>
              <a:ext cx="1135543"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99189" y="4130749"/>
              <a:ext cx="510362" cy="372140"/>
            </a:xfrm>
            <a:prstGeom prst="rect">
              <a:avLst/>
            </a:prstGeom>
            <a:noFill/>
          </p:spPr>
          <p:txBody>
            <a:bodyPr wrap="square" rtlCol="0">
              <a:spAutoFit/>
            </a:bodyPr>
            <a:lstStyle/>
            <a:p>
              <a:r>
                <a:rPr lang="en-US" altLang="zh-CN" dirty="0"/>
                <a:t>w</a:t>
              </a:r>
              <a:endParaRPr lang="zh-CN" altLang="en-US" dirty="0"/>
            </a:p>
          </p:txBody>
        </p:sp>
        <p:sp>
          <p:nvSpPr>
            <p:cNvPr id="37" name="TextBox 36"/>
            <p:cNvSpPr txBox="1"/>
            <p:nvPr/>
          </p:nvSpPr>
          <p:spPr>
            <a:xfrm>
              <a:off x="3757544" y="4136354"/>
              <a:ext cx="510362" cy="372140"/>
            </a:xfrm>
            <a:prstGeom prst="rect">
              <a:avLst/>
            </a:prstGeom>
            <a:noFill/>
          </p:spPr>
          <p:txBody>
            <a:bodyPr wrap="square" rtlCol="0">
              <a:spAutoFit/>
            </a:bodyPr>
            <a:lstStyle/>
            <a:p>
              <a:r>
                <a:rPr lang="en-US" altLang="zh-CN" dirty="0"/>
                <a:t>x</a:t>
              </a:r>
              <a:endParaRPr lang="zh-CN" altLang="en-US" dirty="0"/>
            </a:p>
          </p:txBody>
        </p:sp>
        <p:sp>
          <p:nvSpPr>
            <p:cNvPr id="38" name="TextBox 37"/>
            <p:cNvSpPr txBox="1"/>
            <p:nvPr/>
          </p:nvSpPr>
          <p:spPr>
            <a:xfrm>
              <a:off x="8080145" y="4136354"/>
              <a:ext cx="510362" cy="372140"/>
            </a:xfrm>
            <a:prstGeom prst="rect">
              <a:avLst/>
            </a:prstGeom>
            <a:noFill/>
          </p:spPr>
          <p:txBody>
            <a:bodyPr wrap="square" rtlCol="0">
              <a:spAutoFit/>
            </a:bodyPr>
            <a:lstStyle/>
            <a:p>
              <a:r>
                <a:rPr lang="en-US" altLang="zh-CN" dirty="0"/>
                <a:t>y</a:t>
              </a:r>
              <a:endParaRPr lang="zh-CN" altLang="en-US" dirty="0"/>
            </a:p>
          </p:txBody>
        </p:sp>
        <p:sp>
          <p:nvSpPr>
            <p:cNvPr id="39" name="TextBox 38"/>
            <p:cNvSpPr txBox="1"/>
            <p:nvPr/>
          </p:nvSpPr>
          <p:spPr>
            <a:xfrm>
              <a:off x="10554387" y="3241157"/>
              <a:ext cx="510362" cy="372140"/>
            </a:xfrm>
            <a:prstGeom prst="rect">
              <a:avLst/>
            </a:prstGeom>
            <a:noFill/>
          </p:spPr>
          <p:txBody>
            <a:bodyPr wrap="square" rtlCol="0">
              <a:spAutoFit/>
            </a:bodyPr>
            <a:lstStyle/>
            <a:p>
              <a:r>
                <a:rPr lang="en-US" altLang="zh-CN" dirty="0"/>
                <a:t>z</a:t>
              </a:r>
              <a:endParaRPr lang="zh-CN" altLang="en-US" dirty="0"/>
            </a:p>
          </p:txBody>
        </p:sp>
      </p:grpSp>
      <p:sp>
        <p:nvSpPr>
          <p:cNvPr id="41" name="TextBox 40"/>
          <p:cNvSpPr txBox="1"/>
          <p:nvPr/>
        </p:nvSpPr>
        <p:spPr>
          <a:xfrm>
            <a:off x="2241864" y="6019793"/>
            <a:ext cx="3834104" cy="398780"/>
          </a:xfrm>
          <a:prstGeom prst="rect">
            <a:avLst/>
          </a:prstGeom>
          <a:noFill/>
        </p:spPr>
        <p:txBody>
          <a:bodyPr wrap="square" rtlCol="0">
            <a:spAutoFit/>
          </a:bodyPr>
          <a:lstStyle/>
          <a:p>
            <a:r>
              <a:rPr lang="zh-CN" altLang="en-US" sz="2000" dirty="0">
                <a:latin typeface="微软雅黑" panose="020B0503020204020204" charset="-122"/>
                <a:ea typeface="微软雅黑" panose="020B0503020204020204" charset="-122"/>
                <a:cs typeface="微软雅黑" panose="020B0503020204020204" charset="-122"/>
              </a:rPr>
              <a:t>使用</a:t>
            </a:r>
            <a:r>
              <a:rPr lang="en-US" altLang="zh-CN" sz="2000" dirty="0">
                <a:latin typeface="微软雅黑" panose="020B0503020204020204" charset="-122"/>
                <a:ea typeface="微软雅黑" panose="020B0503020204020204" charset="-122"/>
                <a:cs typeface="微软雅黑" panose="020B0503020204020204" charset="-122"/>
              </a:rPr>
              <a:t>RIP</a:t>
            </a:r>
            <a:r>
              <a:rPr lang="zh-CN" altLang="en-US" sz="2000" dirty="0">
                <a:latin typeface="微软雅黑" panose="020B0503020204020204" charset="-122"/>
                <a:ea typeface="微软雅黑" panose="020B0503020204020204" charset="-122"/>
                <a:cs typeface="微软雅黑" panose="020B0503020204020204" charset="-122"/>
              </a:rPr>
              <a:t>的简单自治系统示例</a:t>
            </a:r>
          </a:p>
        </p:txBody>
      </p:sp>
      <p:sp>
        <p:nvSpPr>
          <p:cNvPr id="42" name="左大括号 41"/>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43" name="矩形 42"/>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44" name="矩形 43"/>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46" name="TextBox 4"/>
          <p:cNvSpPr txBox="1"/>
          <p:nvPr/>
        </p:nvSpPr>
        <p:spPr>
          <a:xfrm>
            <a:off x="443194" y="1708669"/>
            <a:ext cx="1019556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一、</a:t>
            </a:r>
            <a:r>
              <a:rPr lang="en-US" altLang="zh-CN" sz="2400" dirty="0">
                <a:latin typeface="微软雅黑" panose="020B0503020204020204" charset="-122"/>
                <a:ea typeface="微软雅黑" panose="020B0503020204020204" charset="-122"/>
              </a:rPr>
              <a:t>RIP</a:t>
            </a:r>
            <a:r>
              <a:rPr lang="zh-CN" altLang="en-US" sz="2400" dirty="0">
                <a:latin typeface="微软雅黑" panose="020B0503020204020204" charset="-122"/>
                <a:ea typeface="微软雅黑" panose="020B0503020204020204" charset="-122"/>
              </a:rPr>
              <a:t>：基于</a:t>
            </a:r>
            <a:r>
              <a:rPr lang="zh-CN" altLang="en-US" sz="2400" dirty="0">
                <a:solidFill>
                  <a:srgbClr val="FF0000"/>
                </a:solidFill>
                <a:latin typeface="微软雅黑" panose="020B0503020204020204" charset="-122"/>
                <a:ea typeface="微软雅黑" panose="020B0503020204020204" charset="-122"/>
              </a:rPr>
              <a:t>距离向量路由选择算法</a:t>
            </a:r>
            <a:r>
              <a:rPr lang="zh-CN" altLang="en-US" sz="2400" dirty="0">
                <a:latin typeface="微软雅黑" panose="020B0503020204020204" charset="-122"/>
                <a:ea typeface="微软雅黑" panose="020B0503020204020204" charset="-122"/>
              </a:rPr>
              <a:t>的</a:t>
            </a:r>
            <a:r>
              <a:rPr lang="en-US" altLang="zh-CN" sz="2400" dirty="0">
                <a:latin typeface="微软雅黑" panose="020B0503020204020204" charset="-122"/>
                <a:ea typeface="微软雅黑" panose="020B0503020204020204" charset="-122"/>
              </a:rPr>
              <a:t>IGP</a:t>
            </a:r>
            <a:r>
              <a:rPr lang="zh-CN" altLang="en-US" sz="2400" dirty="0">
                <a:latin typeface="微软雅黑" panose="020B0503020204020204" charset="-122"/>
                <a:ea typeface="微软雅黑" panose="020B0503020204020204" charset="-122"/>
              </a:rPr>
              <a:t>。</a:t>
            </a:r>
          </a:p>
        </p:txBody>
      </p:sp>
      <p:sp>
        <p:nvSpPr>
          <p:cNvPr id="56" name="文本框 55"/>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extLst>
              <p:ext uri="{D42A27DB-BD31-4B8C-83A1-F6EECF244321}">
                <p14:modId xmlns:p14="http://schemas.microsoft.com/office/powerpoint/2010/main" val="1924725472"/>
              </p:ext>
            </p:extLst>
          </p:nvPr>
        </p:nvGraphicFramePr>
        <p:xfrm>
          <a:off x="583066" y="2469888"/>
          <a:ext cx="4331834" cy="3425574"/>
        </p:xfrm>
        <a:graphic>
          <a:graphicData uri="http://schemas.openxmlformats.org/drawingml/2006/table">
            <a:tbl>
              <a:tblPr firstRow="1" bandRow="1">
                <a:tableStyleId>{5940675A-B579-460E-94D1-54222C63F5DA}</a:tableStyleId>
              </a:tblPr>
              <a:tblGrid>
                <a:gridCol w="1438056">
                  <a:extLst>
                    <a:ext uri="{9D8B030D-6E8A-4147-A177-3AD203B41FA5}">
                      <a16:colId xmlns:a16="http://schemas.microsoft.com/office/drawing/2014/main" val="20000"/>
                    </a:ext>
                  </a:extLst>
                </a:gridCol>
                <a:gridCol w="1177129">
                  <a:extLst>
                    <a:ext uri="{9D8B030D-6E8A-4147-A177-3AD203B41FA5}">
                      <a16:colId xmlns:a16="http://schemas.microsoft.com/office/drawing/2014/main" val="20001"/>
                    </a:ext>
                  </a:extLst>
                </a:gridCol>
                <a:gridCol w="1716649">
                  <a:extLst>
                    <a:ext uri="{9D8B030D-6E8A-4147-A177-3AD203B41FA5}">
                      <a16:colId xmlns:a16="http://schemas.microsoft.com/office/drawing/2014/main" val="20002"/>
                    </a:ext>
                  </a:extLst>
                </a:gridCol>
              </a:tblGrid>
              <a:tr h="640735">
                <a:tc>
                  <a:txBody>
                    <a:bodyPr/>
                    <a:lstStyle/>
                    <a:p>
                      <a:pPr algn="ctr">
                        <a:lnSpc>
                          <a:spcPct val="150000"/>
                        </a:lnSpc>
                      </a:pPr>
                      <a:r>
                        <a:rPr lang="zh-CN" altLang="en-US" sz="2000" dirty="0">
                          <a:solidFill>
                            <a:schemeClr val="tx1"/>
                          </a:solidFill>
                          <a:latin typeface="Microsoft YaHei" charset="-122"/>
                          <a:ea typeface="Microsoft YaHei" charset="-122"/>
                          <a:cs typeface="Microsoft YaHei" charset="-122"/>
                        </a:rPr>
                        <a:t>目的子网</a:t>
                      </a:r>
                    </a:p>
                  </a:txBody>
                  <a:tcPr anchor="ctr"/>
                </a:tc>
                <a:tc>
                  <a:txBody>
                    <a:bodyPr/>
                    <a:lstStyle/>
                    <a:p>
                      <a:pPr algn="ctr">
                        <a:lnSpc>
                          <a:spcPct val="150000"/>
                        </a:lnSpc>
                      </a:pPr>
                      <a:r>
                        <a:rPr lang="zh-CN" altLang="en-US" sz="2000" dirty="0">
                          <a:solidFill>
                            <a:schemeClr val="tx1"/>
                          </a:solidFill>
                          <a:latin typeface="Microsoft YaHei" charset="-122"/>
                          <a:ea typeface="Microsoft YaHei" charset="-122"/>
                          <a:cs typeface="Microsoft YaHei" charset="-122"/>
                        </a:rPr>
                        <a:t>下一跳路由器</a:t>
                      </a:r>
                    </a:p>
                  </a:txBody>
                  <a:tcPr anchor="ctr"/>
                </a:tc>
                <a:tc>
                  <a:txBody>
                    <a:bodyPr/>
                    <a:lstStyle/>
                    <a:p>
                      <a:pPr algn="ctr">
                        <a:lnSpc>
                          <a:spcPct val="150000"/>
                        </a:lnSpc>
                      </a:pPr>
                      <a:r>
                        <a:rPr lang="zh-CN" altLang="en-US" sz="2000" dirty="0">
                          <a:solidFill>
                            <a:schemeClr val="tx1"/>
                          </a:solidFill>
                          <a:latin typeface="Microsoft YaHei" charset="-122"/>
                          <a:ea typeface="Microsoft YaHei" charset="-122"/>
                          <a:cs typeface="Microsoft YaHei" charset="-122"/>
                        </a:rPr>
                        <a:t>到目的子网的跳数</a:t>
                      </a:r>
                    </a:p>
                  </a:txBody>
                  <a:tcPr anchor="ctr"/>
                </a:tc>
                <a:extLst>
                  <a:ext uri="{0D108BD9-81ED-4DB2-BD59-A6C34878D82A}">
                    <a16:rowId xmlns:a16="http://schemas.microsoft.com/office/drawing/2014/main" val="10000"/>
                  </a:ext>
                </a:extLst>
              </a:tr>
              <a:tr h="349492">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w</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A</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2</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349492">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x</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1</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349492">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y</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C</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2</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349492">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z</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C</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10</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r h="349492">
                <a:tc>
                  <a:txBody>
                    <a:bodyPr/>
                    <a:lstStyle/>
                    <a:p>
                      <a:pPr algn="ctr">
                        <a:lnSpc>
                          <a:spcPct val="150000"/>
                        </a:lnSpc>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5"/>
                  </a:ext>
                </a:extLst>
              </a:tr>
            </a:tbl>
          </a:graphicData>
        </a:graphic>
      </p:graphicFrame>
      <p:sp>
        <p:nvSpPr>
          <p:cNvPr id="8" name="矩形 7"/>
          <p:cNvSpPr/>
          <p:nvPr/>
        </p:nvSpPr>
        <p:spPr>
          <a:xfrm>
            <a:off x="1293117" y="6010642"/>
            <a:ext cx="2593085" cy="553998"/>
          </a:xfrm>
          <a:prstGeom prst="rect">
            <a:avLst/>
          </a:prstGeom>
        </p:spPr>
        <p:txBody>
          <a:bodyPr wrap="square" anchor="ctr">
            <a:spAutoFit/>
          </a:bodyPr>
          <a:lstStyle/>
          <a:p>
            <a:pPr algn="ctr">
              <a:lnSpc>
                <a:spcPct val="150000"/>
              </a:lnSpc>
            </a:pPr>
            <a:r>
              <a:rPr lang="zh-CN" altLang="en-US" sz="2000" dirty="0">
                <a:latin typeface="Microsoft YaHei" charset="-122"/>
                <a:ea typeface="Microsoft YaHei" charset="-122"/>
                <a:cs typeface="Microsoft YaHei" charset="-122"/>
              </a:rPr>
              <a:t>路由器</a:t>
            </a:r>
            <a:r>
              <a:rPr lang="en-US" altLang="zh-CN" sz="2000" dirty="0">
                <a:latin typeface="Microsoft YaHei" charset="-122"/>
                <a:ea typeface="Microsoft YaHei" charset="-122"/>
                <a:cs typeface="Microsoft YaHei" charset="-122"/>
              </a:rPr>
              <a:t>B</a:t>
            </a:r>
            <a:r>
              <a:rPr lang="zh-CN" altLang="en-US" sz="2000" dirty="0">
                <a:latin typeface="Microsoft YaHei" charset="-122"/>
                <a:ea typeface="Microsoft YaHei" charset="-122"/>
                <a:cs typeface="Microsoft YaHei" charset="-122"/>
              </a:rPr>
              <a:t>上的转发表</a:t>
            </a:r>
          </a:p>
        </p:txBody>
      </p:sp>
      <p:sp>
        <p:nvSpPr>
          <p:cNvPr id="23" name="TextBox 5"/>
          <p:cNvSpPr txBox="1"/>
          <p:nvPr/>
        </p:nvSpPr>
        <p:spPr>
          <a:xfrm>
            <a:off x="443192" y="1855462"/>
            <a:ext cx="11986931" cy="499624"/>
          </a:xfrm>
          <a:prstGeom prst="rect">
            <a:avLst/>
          </a:prstGeom>
          <a:noFill/>
        </p:spPr>
        <p:txBody>
          <a:bodyPr wrap="square" rtlCol="0">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rPr>
              <a:t>如下图所以是路由器</a:t>
            </a:r>
            <a:r>
              <a:rPr lang="en-US" altLang="zh-CN" sz="2000" dirty="0">
                <a:latin typeface="微软雅黑" panose="020B0503020204020204" charset="-122"/>
                <a:ea typeface="微软雅黑" panose="020B0503020204020204" charset="-122"/>
                <a:cs typeface="微软雅黑" panose="020B0503020204020204" charset="-122"/>
              </a:rPr>
              <a:t>B</a:t>
            </a:r>
            <a:r>
              <a:rPr lang="zh-CN" altLang="en-US" sz="2000" dirty="0">
                <a:latin typeface="微软雅黑" panose="020B0503020204020204" charset="-122"/>
                <a:ea typeface="微软雅黑" panose="020B0503020204020204" charset="-122"/>
                <a:cs typeface="微软雅黑" panose="020B0503020204020204" charset="-122"/>
              </a:rPr>
              <a:t>当前维护的转发表。某一时刻，路由器</a:t>
            </a:r>
            <a:r>
              <a:rPr lang="en-US" altLang="zh-CN" sz="2000" dirty="0">
                <a:latin typeface="微软雅黑" panose="020B0503020204020204" charset="-122"/>
                <a:ea typeface="微软雅黑" panose="020B0503020204020204" charset="-122"/>
                <a:cs typeface="微软雅黑" panose="020B0503020204020204" charset="-122"/>
              </a:rPr>
              <a:t>B</a:t>
            </a:r>
            <a:r>
              <a:rPr lang="zh-CN" altLang="en-US" sz="2000" dirty="0">
                <a:latin typeface="微软雅黑" panose="020B0503020204020204" charset="-122"/>
                <a:ea typeface="微软雅黑" panose="020B0503020204020204" charset="-122"/>
                <a:cs typeface="微软雅黑" panose="020B0503020204020204" charset="-122"/>
              </a:rPr>
              <a:t>收到了路由器</a:t>
            </a:r>
            <a:r>
              <a:rPr lang="en-US" altLang="zh-CN" sz="2000" dirty="0">
                <a:latin typeface="微软雅黑" panose="020B0503020204020204" charset="-122"/>
                <a:ea typeface="微软雅黑" panose="020B0503020204020204" charset="-122"/>
                <a:cs typeface="微软雅黑" panose="020B0503020204020204" charset="-122"/>
              </a:rPr>
              <a:t>A</a:t>
            </a:r>
            <a:r>
              <a:rPr lang="zh-CN" altLang="en-US" sz="2000" dirty="0">
                <a:latin typeface="微软雅黑" panose="020B0503020204020204" charset="-122"/>
                <a:ea typeface="微软雅黑" panose="020B0503020204020204" charset="-122"/>
                <a:cs typeface="微软雅黑" panose="020B0503020204020204" charset="-122"/>
              </a:rPr>
              <a:t>的</a:t>
            </a:r>
            <a:r>
              <a:rPr lang="en-US" altLang="zh-CN" sz="2000" dirty="0">
                <a:latin typeface="微软雅黑" panose="020B0503020204020204" charset="-122"/>
                <a:ea typeface="微软雅黑" panose="020B0503020204020204" charset="-122"/>
                <a:cs typeface="微软雅黑" panose="020B0503020204020204" charset="-122"/>
              </a:rPr>
              <a:t>RIP</a:t>
            </a:r>
            <a:r>
              <a:rPr lang="zh-CN" altLang="en-US" sz="2000" dirty="0">
                <a:latin typeface="微软雅黑" panose="020B0503020204020204" charset="-122"/>
                <a:ea typeface="微软雅黑" panose="020B0503020204020204" charset="-122"/>
                <a:cs typeface="微软雅黑" panose="020B0503020204020204" charset="-122"/>
              </a:rPr>
              <a:t>通告。</a:t>
            </a:r>
          </a:p>
        </p:txBody>
      </p:sp>
      <p:sp>
        <p:nvSpPr>
          <p:cNvPr id="24" name="左大括号 2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5" name="矩形 2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6" name="矩形 2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8" name="TextBox 4"/>
          <p:cNvSpPr txBox="1"/>
          <p:nvPr/>
        </p:nvSpPr>
        <p:spPr>
          <a:xfrm>
            <a:off x="443193" y="1181769"/>
            <a:ext cx="1019556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二、例题</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综合</a:t>
            </a:r>
            <a:r>
              <a:rPr lang="en-US" altLang="zh-CN"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79440798"/>
              </p:ext>
            </p:extLst>
          </p:nvPr>
        </p:nvGraphicFramePr>
        <p:xfrm>
          <a:off x="6284416" y="2486025"/>
          <a:ext cx="4703165" cy="3409815"/>
        </p:xfrm>
        <a:graphic>
          <a:graphicData uri="http://schemas.openxmlformats.org/drawingml/2006/table">
            <a:tbl>
              <a:tblPr firstRow="1" bandRow="1">
                <a:tableStyleId>{5940675A-B579-460E-94D1-54222C63F5DA}</a:tableStyleId>
              </a:tblPr>
              <a:tblGrid>
                <a:gridCol w="1743075">
                  <a:extLst>
                    <a:ext uri="{9D8B030D-6E8A-4147-A177-3AD203B41FA5}">
                      <a16:colId xmlns:a16="http://schemas.microsoft.com/office/drawing/2014/main" val="20000"/>
                    </a:ext>
                  </a:extLst>
                </a:gridCol>
                <a:gridCol w="1145577">
                  <a:extLst>
                    <a:ext uri="{9D8B030D-6E8A-4147-A177-3AD203B41FA5}">
                      <a16:colId xmlns:a16="http://schemas.microsoft.com/office/drawing/2014/main" val="20001"/>
                    </a:ext>
                  </a:extLst>
                </a:gridCol>
                <a:gridCol w="1814513">
                  <a:extLst>
                    <a:ext uri="{9D8B030D-6E8A-4147-A177-3AD203B41FA5}">
                      <a16:colId xmlns:a16="http://schemas.microsoft.com/office/drawing/2014/main" val="20002"/>
                    </a:ext>
                  </a:extLst>
                </a:gridCol>
              </a:tblGrid>
              <a:tr h="880659">
                <a:tc>
                  <a:txBody>
                    <a:bodyPr/>
                    <a:lstStyle/>
                    <a:p>
                      <a:pPr algn="ctr"/>
                      <a:r>
                        <a:rPr lang="zh-CN" altLang="en-US" sz="2000" dirty="0">
                          <a:solidFill>
                            <a:schemeClr val="tx1"/>
                          </a:solidFill>
                          <a:latin typeface="Microsoft YaHei" charset="-122"/>
                          <a:ea typeface="Microsoft YaHei" charset="-122"/>
                          <a:cs typeface="Microsoft YaHei" charset="-122"/>
                        </a:rPr>
                        <a:t>目的子网</a:t>
                      </a:r>
                    </a:p>
                  </a:txBody>
                  <a:tcPr anchor="ctr"/>
                </a:tc>
                <a:tc>
                  <a:txBody>
                    <a:bodyPr/>
                    <a:lstStyle/>
                    <a:p>
                      <a:pPr algn="ctr"/>
                      <a:r>
                        <a:rPr lang="zh-CN" altLang="en-US" sz="2000" dirty="0">
                          <a:solidFill>
                            <a:schemeClr val="tx1"/>
                          </a:solidFill>
                          <a:latin typeface="Microsoft YaHei" charset="-122"/>
                          <a:ea typeface="Microsoft YaHei" charset="-122"/>
                          <a:cs typeface="Microsoft YaHei" charset="-122"/>
                        </a:rPr>
                        <a:t>下一跳路由器</a:t>
                      </a:r>
                    </a:p>
                  </a:txBody>
                  <a:tcPr anchor="ctr"/>
                </a:tc>
                <a:tc>
                  <a:txBody>
                    <a:bodyPr/>
                    <a:lstStyle/>
                    <a:p>
                      <a:pPr algn="ctr"/>
                      <a:r>
                        <a:rPr lang="zh-CN" altLang="en-US" sz="2000" dirty="0">
                          <a:solidFill>
                            <a:schemeClr val="tx1"/>
                          </a:solidFill>
                          <a:latin typeface="Microsoft YaHei" charset="-122"/>
                          <a:ea typeface="Microsoft YaHei" charset="-122"/>
                          <a:cs typeface="Microsoft YaHei" charset="-122"/>
                        </a:rPr>
                        <a:t>到目的子网的跳数</a:t>
                      </a:r>
                    </a:p>
                  </a:txBody>
                  <a:tcPr anchor="ctr"/>
                </a:tc>
                <a:extLst>
                  <a:ext uri="{0D108BD9-81ED-4DB2-BD59-A6C34878D82A}">
                    <a16:rowId xmlns:a16="http://schemas.microsoft.com/office/drawing/2014/main" val="10000"/>
                  </a:ext>
                </a:extLst>
              </a:tr>
              <a:tr h="632289">
                <a:tc>
                  <a:txBody>
                    <a:bodyPr/>
                    <a:lstStyle/>
                    <a:p>
                      <a:pPr algn="ctr"/>
                      <a:r>
                        <a:rPr lang="en-US" altLang="zh-CN" sz="2000" dirty="0">
                          <a:solidFill>
                            <a:schemeClr val="tx1"/>
                          </a:solidFill>
                          <a:latin typeface="Microsoft YaHei" charset="-122"/>
                          <a:ea typeface="Microsoft YaHei" charset="-122"/>
                          <a:cs typeface="Microsoft YaHei" charset="-122"/>
                        </a:rPr>
                        <a:t>w</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1</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632289">
                <a:tc>
                  <a:txBody>
                    <a:bodyPr/>
                    <a:lstStyle/>
                    <a:p>
                      <a:pPr algn="ctr"/>
                      <a:r>
                        <a:rPr lang="en-US" altLang="zh-CN" sz="2000" dirty="0">
                          <a:solidFill>
                            <a:schemeClr val="tx1"/>
                          </a:solidFill>
                          <a:latin typeface="Microsoft YaHei" charset="-122"/>
                          <a:ea typeface="Microsoft YaHei" charset="-122"/>
                          <a:cs typeface="Microsoft YaHei" charset="-122"/>
                        </a:rPr>
                        <a:t>x</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1</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632289">
                <a:tc>
                  <a:txBody>
                    <a:bodyPr/>
                    <a:lstStyle/>
                    <a:p>
                      <a:pPr algn="ctr"/>
                      <a:r>
                        <a:rPr lang="en-US" altLang="zh-CN" sz="2000" dirty="0">
                          <a:solidFill>
                            <a:schemeClr val="tx1"/>
                          </a:solidFill>
                          <a:latin typeface="Microsoft YaHei" charset="-122"/>
                          <a:ea typeface="Microsoft YaHei" charset="-122"/>
                          <a:cs typeface="Microsoft YaHei" charset="-122"/>
                        </a:rPr>
                        <a:t>z</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F</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algn="ctr"/>
                      <a:r>
                        <a:rPr lang="en-US" altLang="zh-CN" sz="2000" dirty="0">
                          <a:solidFill>
                            <a:schemeClr val="tx1"/>
                          </a:solidFill>
                          <a:latin typeface="Microsoft YaHei" charset="-122"/>
                          <a:ea typeface="Microsoft YaHei" charset="-122"/>
                          <a:cs typeface="Microsoft YaHei" charset="-122"/>
                        </a:rPr>
                        <a:t>3</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632289">
                <a:tc>
                  <a:txBody>
                    <a:bodyPr/>
                    <a:lstStyle/>
                    <a:p>
                      <a:pPr algn="ct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Microsoft YaHei" charset="-122"/>
                          <a:ea typeface="Microsoft YaHei" charset="-122"/>
                          <a:cs typeface="Microsoft YaHei" charset="-122"/>
                        </a:rPr>
                        <a:t>…</a:t>
                      </a:r>
                      <a:endParaRPr lang="zh-CN" altLang="en-US" sz="2000" dirty="0">
                        <a:solidFill>
                          <a:schemeClr val="tx1"/>
                        </a:solidFill>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bl>
          </a:graphicData>
        </a:graphic>
      </p:graphicFrame>
      <p:sp>
        <p:nvSpPr>
          <p:cNvPr id="11" name="矩形 10"/>
          <p:cNvSpPr/>
          <p:nvPr/>
        </p:nvSpPr>
        <p:spPr>
          <a:xfrm>
            <a:off x="6881797" y="6087586"/>
            <a:ext cx="3508401" cy="400110"/>
          </a:xfrm>
          <a:prstGeom prst="rect">
            <a:avLst/>
          </a:prstGeom>
        </p:spPr>
        <p:txBody>
          <a:bodyPr wrap="square">
            <a:spAutoFit/>
          </a:bodyPr>
          <a:lstStyle/>
          <a:p>
            <a:pPr algn="ctr"/>
            <a:r>
              <a:rPr lang="zh-CN" altLang="en-US" sz="2000" dirty="0"/>
              <a:t>来自路由器</a:t>
            </a:r>
            <a:r>
              <a:rPr lang="en-US" altLang="zh-CN" sz="2000" dirty="0"/>
              <a:t>A</a:t>
            </a:r>
            <a:r>
              <a:rPr lang="zh-CN" altLang="en-US" sz="2000" dirty="0"/>
              <a:t>的</a:t>
            </a:r>
            <a:r>
              <a:rPr lang="en-US" altLang="zh-CN" sz="2000" dirty="0"/>
              <a:t>RIP</a:t>
            </a:r>
            <a:r>
              <a:rPr lang="zh-CN" altLang="en-US" sz="2000" dirty="0"/>
              <a:t>通告</a:t>
            </a:r>
          </a:p>
        </p:txBody>
      </p:sp>
      <p:sp>
        <p:nvSpPr>
          <p:cNvPr id="13" name="文本框 12"/>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a:t>
            </a:r>
            <a:r>
              <a:rPr lang="zh-CN" altLang="en-US" sz="2400" b="0">
                <a:solidFill>
                  <a:schemeClr val="tx1"/>
                </a:solidFill>
                <a:latin typeface="Microsoft YaHei" charset="-122"/>
                <a:ea typeface="Microsoft YaHei" charset="-122"/>
                <a:cs typeface="Microsoft YaHei" charset="-122"/>
                <a:sym typeface="+mn-ea"/>
              </a:rPr>
              <a:t>选择协议</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9013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6595745" y="869950"/>
          <a:ext cx="5229225" cy="2725420"/>
        </p:xfrm>
        <a:graphic>
          <a:graphicData uri="http://schemas.openxmlformats.org/drawingml/2006/table">
            <a:tbl>
              <a:tblPr firstRow="1" bandRow="1">
                <a:tableStyleId>{5940675A-B579-460E-94D1-54222C63F5DA}</a:tableStyleId>
              </a:tblPr>
              <a:tblGrid>
                <a:gridCol w="1743075">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5060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1"/>
                  </a:ext>
                </a:extLst>
              </a:tr>
              <a:tr h="5060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5060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F</a:t>
                      </a:r>
                      <a:endParaRPr lang="zh-CN" altLang="en-US" sz="2000" dirty="0">
                        <a:solidFill>
                          <a:schemeClr val="tx1"/>
                        </a:solidFill>
                      </a:endParaRPr>
                    </a:p>
                  </a:txBody>
                  <a:tcPr anchor="ctr"/>
                </a:tc>
                <a:tc>
                  <a:txBody>
                    <a:bodyPr/>
                    <a:lstStyle/>
                    <a:p>
                      <a:pPr algn="ctr"/>
                      <a:r>
                        <a:rPr lang="en-US" altLang="zh-CN" sz="2000" dirty="0">
                          <a:solidFill>
                            <a:schemeClr val="tx1"/>
                          </a:solidFill>
                        </a:rPr>
                        <a:t>3</a:t>
                      </a:r>
                      <a:endParaRPr lang="zh-CN" altLang="en-US" sz="2000" dirty="0">
                        <a:solidFill>
                          <a:schemeClr val="tx1"/>
                        </a:solidFill>
                      </a:endParaRPr>
                    </a:p>
                  </a:txBody>
                  <a:tcPr anchor="ctr"/>
                </a:tc>
                <a:extLst>
                  <a:ext uri="{0D108BD9-81ED-4DB2-BD59-A6C34878D82A}">
                    <a16:rowId xmlns:a16="http://schemas.microsoft.com/office/drawing/2014/main" val="10003"/>
                  </a:ext>
                </a:extLst>
              </a:tr>
              <a:tr h="5060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4"/>
                  </a:ext>
                </a:extLst>
              </a:tr>
            </a:tbl>
          </a:graphicData>
        </a:graphic>
      </p:graphicFrame>
      <p:sp>
        <p:nvSpPr>
          <p:cNvPr id="8" name="矩形 7"/>
          <p:cNvSpPr/>
          <p:nvPr/>
        </p:nvSpPr>
        <p:spPr>
          <a:xfrm>
            <a:off x="7456424" y="153363"/>
            <a:ext cx="3508401" cy="400110"/>
          </a:xfrm>
          <a:prstGeom prst="rect">
            <a:avLst/>
          </a:prstGeom>
        </p:spPr>
        <p:txBody>
          <a:bodyPr wrap="square">
            <a:spAutoFit/>
          </a:bodyPr>
          <a:lstStyle/>
          <a:p>
            <a:pPr algn="ctr"/>
            <a:r>
              <a:rPr lang="zh-CN" altLang="en-US" sz="2000" dirty="0"/>
              <a:t>来自路由器</a:t>
            </a:r>
            <a:r>
              <a:rPr lang="en-US" altLang="zh-CN" sz="2000" dirty="0"/>
              <a:t>A</a:t>
            </a:r>
            <a:r>
              <a:rPr lang="zh-CN" altLang="en-US" sz="2000" dirty="0"/>
              <a:t>的</a:t>
            </a:r>
            <a:r>
              <a:rPr lang="en-US" altLang="zh-CN" sz="2000" dirty="0"/>
              <a:t>RIP</a:t>
            </a:r>
            <a:r>
              <a:rPr lang="zh-CN" altLang="en-US" sz="2000" dirty="0"/>
              <a:t>通告</a:t>
            </a:r>
          </a:p>
        </p:txBody>
      </p:sp>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500" y="4375150"/>
            <a:ext cx="757404" cy="757404"/>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1117" y="4375150"/>
            <a:ext cx="757404" cy="757404"/>
          </a:xfrm>
          <a:prstGeom prst="rect">
            <a:avLst/>
          </a:prstGeom>
        </p:spPr>
      </p:pic>
      <p:sp>
        <p:nvSpPr>
          <p:cNvPr id="4" name="文本框 3"/>
          <p:cNvSpPr txBox="1"/>
          <p:nvPr/>
        </p:nvSpPr>
        <p:spPr>
          <a:xfrm>
            <a:off x="3088791" y="5300661"/>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1" name="文本框 10"/>
          <p:cNvSpPr txBox="1"/>
          <p:nvPr/>
        </p:nvSpPr>
        <p:spPr>
          <a:xfrm>
            <a:off x="7456424" y="530066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5" name="圆角矩形 4"/>
          <p:cNvSpPr/>
          <p:nvPr/>
        </p:nvSpPr>
        <p:spPr>
          <a:xfrm>
            <a:off x="10188677" y="391184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2" name="圆角矩形 11"/>
          <p:cNvSpPr/>
          <p:nvPr/>
        </p:nvSpPr>
        <p:spPr>
          <a:xfrm>
            <a:off x="10188677" y="453649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3" name="圆角矩形 12"/>
          <p:cNvSpPr/>
          <p:nvPr/>
        </p:nvSpPr>
        <p:spPr>
          <a:xfrm>
            <a:off x="10217252" y="517986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4" name="圆角矩形 13"/>
          <p:cNvSpPr/>
          <p:nvPr/>
        </p:nvSpPr>
        <p:spPr>
          <a:xfrm>
            <a:off x="10217252" y="58451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5" name="直线箭头连接符 14"/>
          <p:cNvCxnSpPr>
            <a:stCxn id="10" idx="3"/>
            <a:endCxn id="5" idx="1"/>
          </p:cNvCxnSpPr>
          <p:nvPr/>
        </p:nvCxnSpPr>
        <p:spPr>
          <a:xfrm flipV="1">
            <a:off x="8328521" y="407258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929986" y="400581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17" name="直线箭头连接符 16"/>
          <p:cNvCxnSpPr>
            <a:stCxn id="10" idx="3"/>
            <a:endCxn id="12" idx="1"/>
          </p:cNvCxnSpPr>
          <p:nvPr/>
        </p:nvCxnSpPr>
        <p:spPr>
          <a:xfrm flipV="1">
            <a:off x="8328521" y="469722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652811" y="435093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1" name="直线箭头连接符 20"/>
          <p:cNvCxnSpPr>
            <a:stCxn id="10" idx="3"/>
            <a:endCxn id="14" idx="1"/>
          </p:cNvCxnSpPr>
          <p:nvPr/>
        </p:nvCxnSpPr>
        <p:spPr>
          <a:xfrm>
            <a:off x="8328521" y="475385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9806916" y="537563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6595745" y="869950"/>
          <a:ext cx="5229225" cy="2725420"/>
        </p:xfrm>
        <a:graphic>
          <a:graphicData uri="http://schemas.openxmlformats.org/drawingml/2006/table">
            <a:tbl>
              <a:tblPr firstRow="1" bandRow="1">
                <a:tableStyleId>{5940675A-B579-460E-94D1-54222C63F5DA}</a:tableStyleId>
              </a:tblPr>
              <a:tblGrid>
                <a:gridCol w="1743075">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5060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1"/>
                  </a:ext>
                </a:extLst>
              </a:tr>
              <a:tr h="5060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5060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F</a:t>
                      </a:r>
                      <a:endParaRPr lang="zh-CN" altLang="en-US" sz="2000" dirty="0">
                        <a:solidFill>
                          <a:schemeClr val="tx1"/>
                        </a:solidFill>
                      </a:endParaRPr>
                    </a:p>
                  </a:txBody>
                  <a:tcPr anchor="ctr"/>
                </a:tc>
                <a:tc>
                  <a:txBody>
                    <a:bodyPr/>
                    <a:lstStyle/>
                    <a:p>
                      <a:pPr algn="ctr"/>
                      <a:r>
                        <a:rPr lang="en-US" altLang="zh-CN" sz="2000" dirty="0">
                          <a:solidFill>
                            <a:schemeClr val="tx1"/>
                          </a:solidFill>
                        </a:rPr>
                        <a:t>3</a:t>
                      </a:r>
                      <a:endParaRPr lang="zh-CN" altLang="en-US" sz="2000" dirty="0">
                        <a:solidFill>
                          <a:schemeClr val="tx1"/>
                        </a:solidFill>
                      </a:endParaRPr>
                    </a:p>
                  </a:txBody>
                  <a:tcPr anchor="ctr"/>
                </a:tc>
                <a:extLst>
                  <a:ext uri="{0D108BD9-81ED-4DB2-BD59-A6C34878D82A}">
                    <a16:rowId xmlns:a16="http://schemas.microsoft.com/office/drawing/2014/main" val="10003"/>
                  </a:ext>
                </a:extLst>
              </a:tr>
              <a:tr h="5060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4"/>
                  </a:ext>
                </a:extLst>
              </a:tr>
            </a:tbl>
          </a:graphicData>
        </a:graphic>
      </p:graphicFrame>
      <p:sp>
        <p:nvSpPr>
          <p:cNvPr id="8" name="矩形 7"/>
          <p:cNvSpPr/>
          <p:nvPr/>
        </p:nvSpPr>
        <p:spPr>
          <a:xfrm>
            <a:off x="7456424" y="153363"/>
            <a:ext cx="3508401" cy="400110"/>
          </a:xfrm>
          <a:prstGeom prst="rect">
            <a:avLst/>
          </a:prstGeom>
        </p:spPr>
        <p:txBody>
          <a:bodyPr wrap="square">
            <a:spAutoFit/>
          </a:bodyPr>
          <a:lstStyle/>
          <a:p>
            <a:pPr algn="ctr"/>
            <a:r>
              <a:rPr lang="zh-CN" altLang="en-US" sz="2000" dirty="0"/>
              <a:t>来自路由器</a:t>
            </a:r>
            <a:r>
              <a:rPr lang="en-US" altLang="zh-CN" sz="2000" dirty="0"/>
              <a:t>A</a:t>
            </a:r>
            <a:r>
              <a:rPr lang="zh-CN" altLang="en-US" sz="2000" dirty="0"/>
              <a:t>的</a:t>
            </a:r>
            <a:r>
              <a:rPr lang="en-US" altLang="zh-CN" sz="2000" dirty="0"/>
              <a:t>RIP</a:t>
            </a:r>
            <a:r>
              <a:rPr lang="zh-CN" altLang="en-US" sz="2000" dirty="0"/>
              <a:t>通告</a:t>
            </a:r>
          </a:p>
        </p:txBody>
      </p:sp>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extLst>
                  <a:ext uri="{0D108BD9-81ED-4DB2-BD59-A6C34878D82A}">
                    <a16:rowId xmlns:a16="http://schemas.microsoft.com/office/drawing/2014/main" val="10004"/>
                  </a:ext>
                </a:extLst>
              </a:tr>
              <a:tr h="396240">
                <a:tc>
                  <a:txBody>
                    <a:bodyPr/>
                    <a:lstStyle/>
                    <a:p>
                      <a:pPr algn="ct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a:t>
            </a:r>
            <a:r>
              <a:rPr lang="zh-CN" altLang="en-US" sz="2000" dirty="0">
                <a:solidFill>
                  <a:srgbClr val="FF0000"/>
                </a:solidFill>
              </a:rPr>
              <a:t>更新后的转发表</a:t>
            </a:r>
          </a:p>
        </p:txBody>
      </p:sp>
    </p:spTree>
    <p:extLst>
      <p:ext uri="{BB962C8B-B14F-4D97-AF65-F5344CB8AC3E}">
        <p14:creationId xmlns:p14="http://schemas.microsoft.com/office/powerpoint/2010/main" val="1395875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extLst>
                  <a:ext uri="{0D108BD9-81ED-4DB2-BD59-A6C34878D82A}">
                    <a16:rowId xmlns:a16="http://schemas.microsoft.com/office/drawing/2014/main" val="10004"/>
                  </a:ext>
                </a:extLst>
              </a:tr>
              <a:tr h="396240">
                <a:tc>
                  <a:txBody>
                    <a:bodyPr/>
                    <a:lstStyle/>
                    <a:p>
                      <a:pPr algn="ct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通告更新后的转发表</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69" y="1559560"/>
            <a:ext cx="757404" cy="757404"/>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090" y="1559560"/>
            <a:ext cx="757404" cy="757404"/>
          </a:xfrm>
          <a:prstGeom prst="rect">
            <a:avLst/>
          </a:prstGeom>
        </p:spPr>
      </p:pic>
      <p:sp>
        <p:nvSpPr>
          <p:cNvPr id="12" name="文本框 11"/>
          <p:cNvSpPr txBox="1"/>
          <p:nvPr/>
        </p:nvSpPr>
        <p:spPr>
          <a:xfrm>
            <a:off x="6040010" y="2485072"/>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3" name="文本框 12"/>
          <p:cNvSpPr txBox="1"/>
          <p:nvPr/>
        </p:nvSpPr>
        <p:spPr>
          <a:xfrm>
            <a:off x="8183397" y="248507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14" name="圆角矩形 13"/>
          <p:cNvSpPr/>
          <p:nvPr/>
        </p:nvSpPr>
        <p:spPr>
          <a:xfrm>
            <a:off x="10915650" y="109625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5" name="圆角矩形 14"/>
          <p:cNvSpPr/>
          <p:nvPr/>
        </p:nvSpPr>
        <p:spPr>
          <a:xfrm>
            <a:off x="10915650" y="172090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6" name="圆角矩形 15"/>
          <p:cNvSpPr/>
          <p:nvPr/>
        </p:nvSpPr>
        <p:spPr>
          <a:xfrm>
            <a:off x="10944225" y="23642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7" name="圆角矩形 16"/>
          <p:cNvSpPr/>
          <p:nvPr/>
        </p:nvSpPr>
        <p:spPr>
          <a:xfrm>
            <a:off x="10944225" y="302958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8" name="直线箭头连接符 17"/>
          <p:cNvCxnSpPr>
            <a:stCxn id="18" idx="3"/>
            <a:endCxn id="13" idx="1"/>
          </p:cNvCxnSpPr>
          <p:nvPr/>
        </p:nvCxnSpPr>
        <p:spPr>
          <a:xfrm flipV="1">
            <a:off x="9055494" y="125699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56959" y="119022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0" name="直线箭头连接符 19"/>
          <p:cNvCxnSpPr>
            <a:stCxn id="18" idx="3"/>
            <a:endCxn id="20" idx="1"/>
          </p:cNvCxnSpPr>
          <p:nvPr/>
        </p:nvCxnSpPr>
        <p:spPr>
          <a:xfrm flipV="1">
            <a:off x="9055494" y="188163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84" y="153534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2" name="直线箭头连接符 21"/>
          <p:cNvCxnSpPr>
            <a:stCxn id="18" idx="3"/>
            <a:endCxn id="22" idx="1"/>
          </p:cNvCxnSpPr>
          <p:nvPr/>
        </p:nvCxnSpPr>
        <p:spPr>
          <a:xfrm>
            <a:off x="9055494" y="193826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533889" y="256004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sz="2000" dirty="0">
                          <a:solidFill>
                            <a:schemeClr val="tx1"/>
                          </a:solidFill>
                        </a:rPr>
                        <a:t> </a:t>
                      </a: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tc>
                  <a:txBody>
                    <a:bodyPr/>
                    <a:lstStyle/>
                    <a:p>
                      <a:pPr algn="ctr"/>
                      <a:r>
                        <a:rPr lang="en-US" sz="2000" dirty="0">
                          <a:solidFill>
                            <a:schemeClr val="tx1"/>
                          </a:solidFill>
                        </a:rPr>
                        <a:t> </a:t>
                      </a:r>
                    </a:p>
                  </a:txBody>
                  <a:tcPr anchor="ctr"/>
                </a:tc>
                <a:extLst>
                  <a:ext uri="{0D108BD9-81ED-4DB2-BD59-A6C34878D82A}">
                    <a16:rowId xmlns:a16="http://schemas.microsoft.com/office/drawing/2014/main" val="10004"/>
                  </a:ext>
                </a:extLst>
              </a:tr>
              <a:tr h="396240">
                <a:tc>
                  <a:txBody>
                    <a:bodyPr/>
                    <a:lstStyle/>
                    <a:p>
                      <a:pPr algn="ct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通告更新后的转发表</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69" y="1559560"/>
            <a:ext cx="757404" cy="757404"/>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090" y="1559560"/>
            <a:ext cx="757404" cy="757404"/>
          </a:xfrm>
          <a:prstGeom prst="rect">
            <a:avLst/>
          </a:prstGeom>
        </p:spPr>
      </p:pic>
      <p:sp>
        <p:nvSpPr>
          <p:cNvPr id="12" name="文本框 11"/>
          <p:cNvSpPr txBox="1"/>
          <p:nvPr/>
        </p:nvSpPr>
        <p:spPr>
          <a:xfrm>
            <a:off x="6040010" y="2485072"/>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3" name="文本框 12"/>
          <p:cNvSpPr txBox="1"/>
          <p:nvPr/>
        </p:nvSpPr>
        <p:spPr>
          <a:xfrm>
            <a:off x="8183397" y="248507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14" name="圆角矩形 13"/>
          <p:cNvSpPr/>
          <p:nvPr/>
        </p:nvSpPr>
        <p:spPr>
          <a:xfrm>
            <a:off x="10915650" y="109625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5" name="圆角矩形 14"/>
          <p:cNvSpPr/>
          <p:nvPr/>
        </p:nvSpPr>
        <p:spPr>
          <a:xfrm>
            <a:off x="10915650" y="172090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6" name="圆角矩形 15"/>
          <p:cNvSpPr/>
          <p:nvPr/>
        </p:nvSpPr>
        <p:spPr>
          <a:xfrm>
            <a:off x="10944225" y="23642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7" name="圆角矩形 16"/>
          <p:cNvSpPr/>
          <p:nvPr/>
        </p:nvSpPr>
        <p:spPr>
          <a:xfrm>
            <a:off x="10944225" y="302958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8" name="直线箭头连接符 17"/>
          <p:cNvCxnSpPr>
            <a:endCxn id="21" idx="1"/>
          </p:cNvCxnSpPr>
          <p:nvPr/>
        </p:nvCxnSpPr>
        <p:spPr>
          <a:xfrm flipV="1">
            <a:off x="9055494" y="125699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56959" y="119022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0" name="直线箭头连接符 19"/>
          <p:cNvCxnSpPr/>
          <p:nvPr/>
        </p:nvCxnSpPr>
        <p:spPr>
          <a:xfrm flipV="1">
            <a:off x="9055494" y="188163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84" y="153534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2" name="直线箭头连接符 21"/>
          <p:cNvCxnSpPr/>
          <p:nvPr/>
        </p:nvCxnSpPr>
        <p:spPr>
          <a:xfrm>
            <a:off x="9055494" y="193826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533889" y="256004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r>
                        <a:rPr lang="en-US" altLang="zh-CN" sz="2000" dirty="0">
                          <a:solidFill>
                            <a:schemeClr val="tx1"/>
                          </a:solidFill>
                        </a:rPr>
                        <a:t> </a:t>
                      </a: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4"/>
                  </a:ext>
                </a:extLst>
              </a:tr>
              <a:tr h="396240">
                <a:tc>
                  <a:txBody>
                    <a:bodyPr/>
                    <a:lstStyle/>
                    <a:p>
                      <a:pPr algn="ct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通告更新后的转发表</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69" y="1559560"/>
            <a:ext cx="757404" cy="757404"/>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090" y="1559560"/>
            <a:ext cx="757404" cy="757404"/>
          </a:xfrm>
          <a:prstGeom prst="rect">
            <a:avLst/>
          </a:prstGeom>
        </p:spPr>
      </p:pic>
      <p:sp>
        <p:nvSpPr>
          <p:cNvPr id="12" name="文本框 11"/>
          <p:cNvSpPr txBox="1"/>
          <p:nvPr/>
        </p:nvSpPr>
        <p:spPr>
          <a:xfrm>
            <a:off x="6040010" y="2485072"/>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3" name="文本框 12"/>
          <p:cNvSpPr txBox="1"/>
          <p:nvPr/>
        </p:nvSpPr>
        <p:spPr>
          <a:xfrm>
            <a:off x="8183397" y="248507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14" name="圆角矩形 13"/>
          <p:cNvSpPr/>
          <p:nvPr/>
        </p:nvSpPr>
        <p:spPr>
          <a:xfrm>
            <a:off x="10915650" y="109625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5" name="圆角矩形 14"/>
          <p:cNvSpPr/>
          <p:nvPr/>
        </p:nvSpPr>
        <p:spPr>
          <a:xfrm>
            <a:off x="10915650" y="172090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6" name="圆角矩形 15"/>
          <p:cNvSpPr/>
          <p:nvPr/>
        </p:nvSpPr>
        <p:spPr>
          <a:xfrm>
            <a:off x="10944225" y="23642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7" name="圆角矩形 16"/>
          <p:cNvSpPr/>
          <p:nvPr/>
        </p:nvSpPr>
        <p:spPr>
          <a:xfrm>
            <a:off x="10944225" y="302958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8" name="直线箭头连接符 17"/>
          <p:cNvCxnSpPr>
            <a:endCxn id="21" idx="1"/>
          </p:cNvCxnSpPr>
          <p:nvPr/>
        </p:nvCxnSpPr>
        <p:spPr>
          <a:xfrm flipV="1">
            <a:off x="9055494" y="125699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56959" y="119022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0" name="直线箭头连接符 19"/>
          <p:cNvCxnSpPr/>
          <p:nvPr/>
        </p:nvCxnSpPr>
        <p:spPr>
          <a:xfrm flipV="1">
            <a:off x="9055494" y="188163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84" y="153534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2" name="直线箭头连接符 21"/>
          <p:cNvCxnSpPr/>
          <p:nvPr/>
        </p:nvCxnSpPr>
        <p:spPr>
          <a:xfrm>
            <a:off x="9055494" y="193826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533889" y="256004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tc>
                  <a:txBody>
                    <a:bodyPr/>
                    <a:lstStyle/>
                    <a:p>
                      <a:pPr algn="ctr"/>
                      <a:endParaRPr lang="zh-CN" altLang="en-US" sz="2000" dirty="0">
                        <a:solidFill>
                          <a:schemeClr val="tx1"/>
                        </a:solidFill>
                      </a:endParaRPr>
                    </a:p>
                  </a:txBody>
                  <a:tcPr anchor="ctr"/>
                </a:tc>
                <a:extLst>
                  <a:ext uri="{0D108BD9-81ED-4DB2-BD59-A6C34878D82A}">
                    <a16:rowId xmlns:a16="http://schemas.microsoft.com/office/drawing/2014/main" val="10004"/>
                  </a:ext>
                </a:extLst>
              </a:tr>
              <a:tr h="396240">
                <a:tc>
                  <a:txBody>
                    <a:bodyPr/>
                    <a:lstStyle/>
                    <a:p>
                      <a:pPr algn="ct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通告更新后的转发表</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69" y="1559560"/>
            <a:ext cx="757404" cy="757404"/>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090" y="1559560"/>
            <a:ext cx="757404" cy="757404"/>
          </a:xfrm>
          <a:prstGeom prst="rect">
            <a:avLst/>
          </a:prstGeom>
        </p:spPr>
      </p:pic>
      <p:sp>
        <p:nvSpPr>
          <p:cNvPr id="12" name="文本框 11"/>
          <p:cNvSpPr txBox="1"/>
          <p:nvPr/>
        </p:nvSpPr>
        <p:spPr>
          <a:xfrm>
            <a:off x="6040010" y="2485072"/>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3" name="文本框 12"/>
          <p:cNvSpPr txBox="1"/>
          <p:nvPr/>
        </p:nvSpPr>
        <p:spPr>
          <a:xfrm>
            <a:off x="8183397" y="248507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14" name="圆角矩形 13"/>
          <p:cNvSpPr/>
          <p:nvPr/>
        </p:nvSpPr>
        <p:spPr>
          <a:xfrm>
            <a:off x="10915650" y="109625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5" name="圆角矩形 14"/>
          <p:cNvSpPr/>
          <p:nvPr/>
        </p:nvSpPr>
        <p:spPr>
          <a:xfrm>
            <a:off x="10915650" y="172090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6" name="圆角矩形 15"/>
          <p:cNvSpPr/>
          <p:nvPr/>
        </p:nvSpPr>
        <p:spPr>
          <a:xfrm>
            <a:off x="10944225" y="23642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7" name="圆角矩形 16"/>
          <p:cNvSpPr/>
          <p:nvPr/>
        </p:nvSpPr>
        <p:spPr>
          <a:xfrm>
            <a:off x="10944225" y="302958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8" name="直线箭头连接符 17"/>
          <p:cNvCxnSpPr>
            <a:endCxn id="21" idx="1"/>
          </p:cNvCxnSpPr>
          <p:nvPr/>
        </p:nvCxnSpPr>
        <p:spPr>
          <a:xfrm flipV="1">
            <a:off x="9055494" y="125699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56959" y="119022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0" name="直线箭头连接符 19"/>
          <p:cNvCxnSpPr/>
          <p:nvPr/>
        </p:nvCxnSpPr>
        <p:spPr>
          <a:xfrm flipV="1">
            <a:off x="9055494" y="188163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84" y="153534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2" name="直线箭头连接符 21"/>
          <p:cNvCxnSpPr/>
          <p:nvPr/>
        </p:nvCxnSpPr>
        <p:spPr>
          <a:xfrm>
            <a:off x="9055494" y="193826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533889" y="256004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02995" y="695325"/>
          <a:ext cx="4568190" cy="2914650"/>
        </p:xfrm>
        <a:graphic>
          <a:graphicData uri="http://schemas.openxmlformats.org/drawingml/2006/table">
            <a:tbl>
              <a:tblPr firstRow="1" bandRow="1">
                <a:tableStyleId>{5940675A-B579-460E-94D1-54222C63F5DA}</a:tableStyleId>
              </a:tblPr>
              <a:tblGrid>
                <a:gridCol w="152273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gridCol w="1522730">
                  <a:extLst>
                    <a:ext uri="{9D8B030D-6E8A-4147-A177-3AD203B41FA5}">
                      <a16:colId xmlns:a16="http://schemas.microsoft.com/office/drawing/2014/main" val="20002"/>
                    </a:ext>
                  </a:extLst>
                </a:gridCol>
              </a:tblGrid>
              <a:tr h="7010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442595">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442595">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44323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442595">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10</a:t>
                      </a:r>
                      <a:endParaRPr lang="zh-CN" altLang="en-US" sz="2000" dirty="0">
                        <a:solidFill>
                          <a:schemeClr val="tx1"/>
                        </a:solidFill>
                      </a:endParaRPr>
                    </a:p>
                  </a:txBody>
                  <a:tcPr anchor="ctr"/>
                </a:tc>
                <a:extLst>
                  <a:ext uri="{0D108BD9-81ED-4DB2-BD59-A6C34878D82A}">
                    <a16:rowId xmlns:a16="http://schemas.microsoft.com/office/drawing/2014/main" val="10004"/>
                  </a:ext>
                </a:extLst>
              </a:tr>
              <a:tr h="442595">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9" name="矩形 8"/>
          <p:cNvSpPr/>
          <p:nvPr/>
        </p:nvSpPr>
        <p:spPr>
          <a:xfrm>
            <a:off x="1918590" y="124788"/>
            <a:ext cx="2936772" cy="400110"/>
          </a:xfrm>
          <a:prstGeom prst="rect">
            <a:avLst/>
          </a:prstGeom>
        </p:spPr>
        <p:txBody>
          <a:bodyPr wrap="square">
            <a:spAutoFit/>
          </a:bodyPr>
          <a:lstStyle/>
          <a:p>
            <a:pPr algn="ctr"/>
            <a:r>
              <a:rPr lang="zh-CN" altLang="en-US" sz="2000" dirty="0"/>
              <a:t>路由器</a:t>
            </a:r>
            <a:r>
              <a:rPr lang="en-US" altLang="zh-CN" sz="2000" dirty="0"/>
              <a:t>B</a:t>
            </a:r>
            <a:r>
              <a:rPr lang="zh-CN" altLang="en-US" sz="2000" dirty="0"/>
              <a:t>上的转发表</a:t>
            </a:r>
          </a:p>
        </p:txBody>
      </p:sp>
      <p:graphicFrame>
        <p:nvGraphicFramePr>
          <p:cNvPr id="3" name="表格 2"/>
          <p:cNvGraphicFramePr>
            <a:graphicFrameLocks noGrp="1"/>
          </p:cNvGraphicFramePr>
          <p:nvPr/>
        </p:nvGraphicFramePr>
        <p:xfrm>
          <a:off x="2120265" y="4335780"/>
          <a:ext cx="7951470" cy="2377440"/>
        </p:xfrm>
        <a:graphic>
          <a:graphicData uri="http://schemas.openxmlformats.org/drawingml/2006/table">
            <a:tbl>
              <a:tblPr firstRow="1" bandRow="1">
                <a:tableStyleId>{5940675A-B579-460E-94D1-54222C63F5DA}</a:tableStyleId>
              </a:tblPr>
              <a:tblGrid>
                <a:gridCol w="2650490">
                  <a:extLst>
                    <a:ext uri="{9D8B030D-6E8A-4147-A177-3AD203B41FA5}">
                      <a16:colId xmlns:a16="http://schemas.microsoft.com/office/drawing/2014/main" val="20000"/>
                    </a:ext>
                  </a:extLst>
                </a:gridCol>
                <a:gridCol w="2650490">
                  <a:extLst>
                    <a:ext uri="{9D8B030D-6E8A-4147-A177-3AD203B41FA5}">
                      <a16:colId xmlns:a16="http://schemas.microsoft.com/office/drawing/2014/main" val="20001"/>
                    </a:ext>
                  </a:extLst>
                </a:gridCol>
                <a:gridCol w="2650490">
                  <a:extLst>
                    <a:ext uri="{9D8B030D-6E8A-4147-A177-3AD203B41FA5}">
                      <a16:colId xmlns:a16="http://schemas.microsoft.com/office/drawing/2014/main" val="20002"/>
                    </a:ext>
                  </a:extLst>
                </a:gridCol>
              </a:tblGrid>
              <a:tr h="396240">
                <a:tc>
                  <a:txBody>
                    <a:bodyPr/>
                    <a:lstStyle/>
                    <a:p>
                      <a:pPr algn="ctr"/>
                      <a:r>
                        <a:rPr lang="zh-CN" altLang="en-US" sz="2000" dirty="0">
                          <a:solidFill>
                            <a:schemeClr val="tx1"/>
                          </a:solidFill>
                        </a:rPr>
                        <a:t>目的子网</a:t>
                      </a:r>
                    </a:p>
                  </a:txBody>
                  <a:tcPr anchor="ctr"/>
                </a:tc>
                <a:tc>
                  <a:txBody>
                    <a:bodyPr/>
                    <a:lstStyle/>
                    <a:p>
                      <a:pPr algn="ctr"/>
                      <a:r>
                        <a:rPr lang="zh-CN" altLang="en-US" sz="2000" dirty="0">
                          <a:solidFill>
                            <a:schemeClr val="tx1"/>
                          </a:solidFill>
                        </a:rPr>
                        <a:t>下一跳路由器</a:t>
                      </a:r>
                    </a:p>
                  </a:txBody>
                  <a:tcPr anchor="ctr"/>
                </a:tc>
                <a:tc>
                  <a:txBody>
                    <a:bodyPr/>
                    <a:lstStyle/>
                    <a:p>
                      <a:pPr algn="ctr"/>
                      <a:r>
                        <a:rPr lang="zh-CN" altLang="en-US" sz="2000" dirty="0">
                          <a:solidFill>
                            <a:schemeClr val="tx1"/>
                          </a:solidFill>
                        </a:rPr>
                        <a:t>到目的子网的跳数</a:t>
                      </a:r>
                    </a:p>
                  </a:txBody>
                  <a:tcPr anchor="ctr"/>
                </a:tc>
                <a:extLst>
                  <a:ext uri="{0D108BD9-81ED-4DB2-BD59-A6C34878D82A}">
                    <a16:rowId xmlns:a16="http://schemas.microsoft.com/office/drawing/2014/main" val="10000"/>
                  </a:ext>
                </a:extLst>
              </a:tr>
              <a:tr h="396240">
                <a:tc>
                  <a:txBody>
                    <a:bodyPr/>
                    <a:lstStyle/>
                    <a:p>
                      <a:pPr algn="ctr"/>
                      <a:r>
                        <a:rPr lang="en-US" altLang="zh-CN" sz="2000" dirty="0">
                          <a:solidFill>
                            <a:schemeClr val="tx1"/>
                          </a:solidFill>
                        </a:rPr>
                        <a:t>w</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1"/>
                  </a:ext>
                </a:extLst>
              </a:tr>
              <a:tr h="396240">
                <a:tc>
                  <a:txBody>
                    <a:bodyPr/>
                    <a:lstStyle/>
                    <a:p>
                      <a:pPr algn="ctr"/>
                      <a:r>
                        <a:rPr lang="en-US" altLang="zh-CN" sz="2000" dirty="0">
                          <a:solidFill>
                            <a:schemeClr val="tx1"/>
                          </a:solidFill>
                        </a:rPr>
                        <a:t>x</a:t>
                      </a:r>
                      <a:endParaRPr lang="zh-CN" altLang="en-US" sz="2000" dirty="0">
                        <a:solidFill>
                          <a:schemeClr val="tx1"/>
                        </a:solidFill>
                      </a:endParaRPr>
                    </a:p>
                  </a:txBody>
                  <a:tcPr anchor="ctr"/>
                </a:tc>
                <a:tc>
                  <a:txBody>
                    <a:bodyPr/>
                    <a:lstStyle/>
                    <a:p>
                      <a:pPr algn="ctr"/>
                      <a:r>
                        <a:rPr lang="en-US" altLang="zh-CN" sz="2000" dirty="0">
                          <a:solidFill>
                            <a:schemeClr val="tx1"/>
                          </a:solidFill>
                        </a:rPr>
                        <a:t>-</a:t>
                      </a:r>
                      <a:endParaRPr lang="zh-CN" altLang="en-US" sz="2000" dirty="0">
                        <a:solidFill>
                          <a:schemeClr val="tx1"/>
                        </a:solidFill>
                      </a:endParaRPr>
                    </a:p>
                  </a:txBody>
                  <a:tcPr anchor="ctr"/>
                </a:tc>
                <a:tc>
                  <a:txBody>
                    <a:bodyPr/>
                    <a:lstStyle/>
                    <a:p>
                      <a:pPr algn="ctr"/>
                      <a:r>
                        <a:rPr lang="en-US" altLang="zh-CN" sz="2000" dirty="0">
                          <a:solidFill>
                            <a:schemeClr val="tx1"/>
                          </a:solidFill>
                        </a:rPr>
                        <a:t>1</a:t>
                      </a:r>
                      <a:endParaRPr lang="zh-CN" altLang="en-US" sz="2000" dirty="0">
                        <a:solidFill>
                          <a:schemeClr val="tx1"/>
                        </a:solidFill>
                      </a:endParaRPr>
                    </a:p>
                  </a:txBody>
                  <a:tcPr anchor="ctr"/>
                </a:tc>
                <a:extLst>
                  <a:ext uri="{0D108BD9-81ED-4DB2-BD59-A6C34878D82A}">
                    <a16:rowId xmlns:a16="http://schemas.microsoft.com/office/drawing/2014/main" val="10002"/>
                  </a:ext>
                </a:extLst>
              </a:tr>
              <a:tr h="396240">
                <a:tc>
                  <a:txBody>
                    <a:bodyPr/>
                    <a:lstStyle/>
                    <a:p>
                      <a:pPr algn="ctr"/>
                      <a:r>
                        <a:rPr lang="en-US" altLang="zh-CN" sz="2000" dirty="0">
                          <a:solidFill>
                            <a:schemeClr val="tx1"/>
                          </a:solidFill>
                        </a:rPr>
                        <a:t>y</a:t>
                      </a:r>
                      <a:endParaRPr lang="zh-CN" altLang="en-US" sz="2000" dirty="0">
                        <a:solidFill>
                          <a:schemeClr val="tx1"/>
                        </a:solidFill>
                      </a:endParaRPr>
                    </a:p>
                  </a:txBody>
                  <a:tcPr anchor="ctr"/>
                </a:tc>
                <a:tc>
                  <a:txBody>
                    <a:bodyPr/>
                    <a:lstStyle/>
                    <a:p>
                      <a:pPr algn="ctr"/>
                      <a:r>
                        <a:rPr lang="en-US" altLang="zh-CN" sz="2000" dirty="0">
                          <a:solidFill>
                            <a:schemeClr val="tx1"/>
                          </a:solidFill>
                        </a:rPr>
                        <a:t>C</a:t>
                      </a:r>
                      <a:endParaRPr lang="zh-CN" altLang="en-US" sz="2000" dirty="0">
                        <a:solidFill>
                          <a:schemeClr val="tx1"/>
                        </a:solidFill>
                      </a:endParaRPr>
                    </a:p>
                  </a:txBody>
                  <a:tcPr anchor="ctr"/>
                </a:tc>
                <a:tc>
                  <a:txBody>
                    <a:bodyPr/>
                    <a:lstStyle/>
                    <a:p>
                      <a:pPr algn="ctr"/>
                      <a:r>
                        <a:rPr lang="en-US" altLang="zh-CN" sz="2000" dirty="0">
                          <a:solidFill>
                            <a:schemeClr val="tx1"/>
                          </a:solidFill>
                        </a:rPr>
                        <a:t>2</a:t>
                      </a:r>
                      <a:endParaRPr lang="zh-CN" altLang="en-US" sz="2000" dirty="0">
                        <a:solidFill>
                          <a:schemeClr val="tx1"/>
                        </a:solidFill>
                      </a:endParaRPr>
                    </a:p>
                  </a:txBody>
                  <a:tcPr anchor="ctr"/>
                </a:tc>
                <a:extLst>
                  <a:ext uri="{0D108BD9-81ED-4DB2-BD59-A6C34878D82A}">
                    <a16:rowId xmlns:a16="http://schemas.microsoft.com/office/drawing/2014/main" val="10003"/>
                  </a:ext>
                </a:extLst>
              </a:tr>
              <a:tr h="396240">
                <a:tc>
                  <a:txBody>
                    <a:bodyPr/>
                    <a:lstStyle/>
                    <a:p>
                      <a:pPr algn="ctr"/>
                      <a:r>
                        <a:rPr lang="en-US" altLang="zh-CN" sz="2000" dirty="0">
                          <a:solidFill>
                            <a:schemeClr val="tx1"/>
                          </a:solidFill>
                        </a:rPr>
                        <a:t>z</a:t>
                      </a:r>
                      <a:endParaRPr lang="zh-CN" altLang="en-US" sz="2000" dirty="0">
                        <a:solidFill>
                          <a:schemeClr val="tx1"/>
                        </a:solidFill>
                      </a:endParaRPr>
                    </a:p>
                  </a:txBody>
                  <a:tcPr anchor="ctr"/>
                </a:tc>
                <a:tc>
                  <a:txBody>
                    <a:bodyPr/>
                    <a:lstStyle/>
                    <a:p>
                      <a:pPr algn="ctr"/>
                      <a:r>
                        <a:rPr lang="en-US" altLang="zh-CN" sz="2000" dirty="0">
                          <a:solidFill>
                            <a:schemeClr val="tx1"/>
                          </a:solidFill>
                        </a:rPr>
                        <a:t>A</a:t>
                      </a:r>
                      <a:endParaRPr lang="zh-CN" altLang="en-US" sz="2000" dirty="0">
                        <a:solidFill>
                          <a:schemeClr val="tx1"/>
                        </a:solidFill>
                      </a:endParaRPr>
                    </a:p>
                  </a:txBody>
                  <a:tcPr anchor="ctr"/>
                </a:tc>
                <a:tc>
                  <a:txBody>
                    <a:bodyPr/>
                    <a:lstStyle/>
                    <a:p>
                      <a:pPr algn="ctr"/>
                      <a:r>
                        <a:rPr lang="en-US" altLang="zh-CN" sz="2000" dirty="0">
                          <a:solidFill>
                            <a:srgbClr val="FF0000"/>
                          </a:solidFill>
                        </a:rPr>
                        <a:t>4</a:t>
                      </a:r>
                    </a:p>
                  </a:txBody>
                  <a:tcPr anchor="ctr"/>
                </a:tc>
                <a:extLst>
                  <a:ext uri="{0D108BD9-81ED-4DB2-BD59-A6C34878D82A}">
                    <a16:rowId xmlns:a16="http://schemas.microsoft.com/office/drawing/2014/main" val="10004"/>
                  </a:ext>
                </a:extLst>
              </a:tr>
              <a:tr h="396240">
                <a:tc>
                  <a:txBody>
                    <a:bodyPr/>
                    <a:lstStyle/>
                    <a:p>
                      <a:pPr algn="ct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dirty="0">
                          <a:solidFill>
                            <a:schemeClr val="tx1"/>
                          </a:solidFill>
                          <a:latin typeface="手札体-简粗体"/>
                          <a:ea typeface="手札体-简粗体"/>
                        </a:rPr>
                        <a:t>…</a:t>
                      </a:r>
                      <a:endParaRPr lang="zh-CN" altLang="en-US" sz="2000" dirty="0">
                        <a:solidFill>
                          <a:schemeClr val="tx1"/>
                        </a:solidFill>
                      </a:endParaRPr>
                    </a:p>
                  </a:txBody>
                  <a:tcPr anchor="ctr"/>
                </a:tc>
                <a:extLst>
                  <a:ext uri="{0D108BD9-81ED-4DB2-BD59-A6C34878D82A}">
                    <a16:rowId xmlns:a16="http://schemas.microsoft.com/office/drawing/2014/main" val="10005"/>
                  </a:ext>
                </a:extLst>
              </a:tr>
            </a:tbl>
          </a:graphicData>
        </a:graphic>
      </p:graphicFrame>
      <p:sp>
        <p:nvSpPr>
          <p:cNvPr id="4" name="矩形 3"/>
          <p:cNvSpPr/>
          <p:nvPr/>
        </p:nvSpPr>
        <p:spPr>
          <a:xfrm>
            <a:off x="2881630" y="3937000"/>
            <a:ext cx="6781165" cy="398780"/>
          </a:xfrm>
          <a:prstGeom prst="rect">
            <a:avLst/>
          </a:prstGeom>
        </p:spPr>
        <p:txBody>
          <a:bodyPr wrap="square">
            <a:spAutoFit/>
          </a:bodyPr>
          <a:lstStyle/>
          <a:p>
            <a:pPr algn="ctr"/>
            <a:r>
              <a:rPr lang="zh-CN" altLang="en-US" sz="2000" dirty="0"/>
              <a:t>路由器</a:t>
            </a:r>
            <a:r>
              <a:rPr lang="en-US" altLang="zh-CN" sz="2000" dirty="0"/>
              <a:t>B</a:t>
            </a:r>
            <a:r>
              <a:rPr lang="zh-CN" altLang="en-US" sz="2000" dirty="0"/>
              <a:t>根据路由器</a:t>
            </a:r>
            <a:r>
              <a:rPr lang="en-US" altLang="zh-CN" sz="2000" dirty="0"/>
              <a:t>A</a:t>
            </a:r>
            <a:r>
              <a:rPr lang="zh-CN" altLang="en-US" sz="2000" dirty="0"/>
              <a:t>的</a:t>
            </a:r>
            <a:r>
              <a:rPr lang="en-US" altLang="zh-CN" sz="2000" dirty="0"/>
              <a:t>RIP</a:t>
            </a:r>
            <a:r>
              <a:rPr lang="zh-CN" altLang="en-US" sz="2000" dirty="0"/>
              <a:t>通告更新后的转发表</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169" y="1559560"/>
            <a:ext cx="757404" cy="757404"/>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090" y="1559560"/>
            <a:ext cx="757404" cy="757404"/>
          </a:xfrm>
          <a:prstGeom prst="rect">
            <a:avLst/>
          </a:prstGeom>
        </p:spPr>
      </p:pic>
      <p:sp>
        <p:nvSpPr>
          <p:cNvPr id="12" name="文本框 11"/>
          <p:cNvSpPr txBox="1"/>
          <p:nvPr/>
        </p:nvSpPr>
        <p:spPr>
          <a:xfrm>
            <a:off x="6040010" y="2485072"/>
            <a:ext cx="1071563" cy="371475"/>
          </a:xfrm>
          <a:prstGeom prst="rect">
            <a:avLst/>
          </a:prstGeom>
          <a:noFill/>
        </p:spPr>
        <p:txBody>
          <a:bodyPr wrap="square" rtlCol="0">
            <a:spAutoFit/>
          </a:bodyPr>
          <a:lstStyle/>
          <a:p>
            <a:r>
              <a:rPr kumimoji="1" lang="zh-CN" altLang="en-US" dirty="0"/>
              <a:t>路由器</a:t>
            </a:r>
            <a:r>
              <a:rPr kumimoji="1" lang="en-US" altLang="zh-CN" dirty="0"/>
              <a:t>B</a:t>
            </a:r>
            <a:endParaRPr kumimoji="1" lang="zh-CN" altLang="en-US" dirty="0"/>
          </a:p>
        </p:txBody>
      </p:sp>
      <p:sp>
        <p:nvSpPr>
          <p:cNvPr id="13" name="文本框 12"/>
          <p:cNvSpPr txBox="1"/>
          <p:nvPr/>
        </p:nvSpPr>
        <p:spPr>
          <a:xfrm>
            <a:off x="8183397" y="2485071"/>
            <a:ext cx="1049021" cy="371475"/>
          </a:xfrm>
          <a:prstGeom prst="rect">
            <a:avLst/>
          </a:prstGeom>
          <a:noFill/>
        </p:spPr>
        <p:txBody>
          <a:bodyPr wrap="square" rtlCol="0">
            <a:spAutoFit/>
          </a:bodyPr>
          <a:lstStyle/>
          <a:p>
            <a:r>
              <a:rPr kumimoji="1" lang="zh-CN" altLang="en-US" dirty="0"/>
              <a:t>路由器</a:t>
            </a:r>
            <a:r>
              <a:rPr kumimoji="1" lang="en-US" altLang="zh-CN" dirty="0"/>
              <a:t>A</a:t>
            </a:r>
            <a:endParaRPr kumimoji="1" lang="zh-CN" altLang="en-US" dirty="0"/>
          </a:p>
        </p:txBody>
      </p:sp>
      <p:sp>
        <p:nvSpPr>
          <p:cNvPr id="14" name="圆角矩形 13"/>
          <p:cNvSpPr/>
          <p:nvPr/>
        </p:nvSpPr>
        <p:spPr>
          <a:xfrm>
            <a:off x="10915650" y="1096257"/>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W</a:t>
            </a:r>
            <a:endParaRPr kumimoji="1" lang="zh-CN" altLang="en-US" dirty="0"/>
          </a:p>
        </p:txBody>
      </p:sp>
      <p:sp>
        <p:nvSpPr>
          <p:cNvPr id="15" name="圆角矩形 14"/>
          <p:cNvSpPr/>
          <p:nvPr/>
        </p:nvSpPr>
        <p:spPr>
          <a:xfrm>
            <a:off x="10915650" y="1720900"/>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子网</a:t>
            </a:r>
            <a:r>
              <a:rPr kumimoji="1" lang="en-US" altLang="zh-CN" dirty="0"/>
              <a:t>X</a:t>
            </a:r>
            <a:endParaRPr kumimoji="1" lang="zh-CN" altLang="en-US" dirty="0"/>
          </a:p>
        </p:txBody>
      </p:sp>
      <p:sp>
        <p:nvSpPr>
          <p:cNvPr id="16" name="圆角矩形 15"/>
          <p:cNvSpPr/>
          <p:nvPr/>
        </p:nvSpPr>
        <p:spPr>
          <a:xfrm>
            <a:off x="10944225" y="236427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Y</a:t>
            </a:r>
            <a:endParaRPr kumimoji="1" lang="zh-CN" altLang="en-US" dirty="0"/>
          </a:p>
        </p:txBody>
      </p:sp>
      <p:sp>
        <p:nvSpPr>
          <p:cNvPr id="17" name="圆角矩形 16"/>
          <p:cNvSpPr/>
          <p:nvPr/>
        </p:nvSpPr>
        <p:spPr>
          <a:xfrm>
            <a:off x="10944225" y="3029583"/>
            <a:ext cx="1100138" cy="321469"/>
          </a:xfrm>
          <a:prstGeom prst="roundRect">
            <a:avLst/>
          </a:prstGeom>
          <a:solidFill>
            <a:schemeClr val="tx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子网</a:t>
            </a:r>
            <a:r>
              <a:rPr kumimoji="1" lang="en-US" altLang="zh-CN" dirty="0"/>
              <a:t>Z</a:t>
            </a:r>
            <a:endParaRPr kumimoji="1" lang="zh-CN" altLang="en-US" dirty="0"/>
          </a:p>
        </p:txBody>
      </p:sp>
      <p:cxnSp>
        <p:nvCxnSpPr>
          <p:cNvPr id="18" name="直线箭头连接符 17"/>
          <p:cNvCxnSpPr>
            <a:endCxn id="21" idx="1"/>
          </p:cNvCxnSpPr>
          <p:nvPr/>
        </p:nvCxnSpPr>
        <p:spPr>
          <a:xfrm flipV="1">
            <a:off x="9055494" y="1256992"/>
            <a:ext cx="1860156" cy="681270"/>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56959" y="1190228"/>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0" name="直线箭头连接符 19"/>
          <p:cNvCxnSpPr/>
          <p:nvPr/>
        </p:nvCxnSpPr>
        <p:spPr>
          <a:xfrm flipV="1">
            <a:off x="9055494" y="1881635"/>
            <a:ext cx="1860156" cy="56627"/>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379784" y="1535349"/>
            <a:ext cx="317106" cy="369332"/>
          </a:xfrm>
          <a:prstGeom prst="rect">
            <a:avLst/>
          </a:prstGeom>
          <a:noFill/>
        </p:spPr>
        <p:txBody>
          <a:bodyPr wrap="square" rtlCol="0">
            <a:spAutoFit/>
          </a:bodyPr>
          <a:lstStyle/>
          <a:p>
            <a:r>
              <a:rPr kumimoji="1" lang="en-US" altLang="zh-CN"/>
              <a:t>1</a:t>
            </a:r>
            <a:endParaRPr kumimoji="1" lang="zh-CN" altLang="en-US" dirty="0"/>
          </a:p>
        </p:txBody>
      </p:sp>
      <p:cxnSp>
        <p:nvCxnSpPr>
          <p:cNvPr id="22" name="直线箭头连接符 21"/>
          <p:cNvCxnSpPr/>
          <p:nvPr/>
        </p:nvCxnSpPr>
        <p:spPr>
          <a:xfrm>
            <a:off x="9055494" y="1938262"/>
            <a:ext cx="1888731" cy="1252056"/>
          </a:xfrm>
          <a:prstGeom prst="straightConnector1">
            <a:avLst/>
          </a:prstGeom>
          <a:ln w="38100">
            <a:solidFill>
              <a:srgbClr val="20202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0533889" y="2560049"/>
            <a:ext cx="317106" cy="369332"/>
          </a:xfrm>
          <a:prstGeom prst="rect">
            <a:avLst/>
          </a:prstGeom>
          <a:noFill/>
        </p:spPr>
        <p:txBody>
          <a:bodyPr wrap="square" rtlCol="0">
            <a:spAutoFit/>
          </a:bodyPr>
          <a:lstStyle/>
          <a:p>
            <a:r>
              <a:rPr kumimoji="1" lang="en-US" altLang="zh-CN" dirty="0"/>
              <a:t>3</a:t>
            </a:r>
            <a:endParaRPr kumimoji="1"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07327" y="338203"/>
            <a:ext cx="10994073" cy="1134413"/>
          </a:xfrm>
          <a:prstGeom prst="rect">
            <a:avLst/>
          </a:prstGeom>
          <a:noFill/>
        </p:spPr>
        <p:txBody>
          <a:bodyPr wrap="square" rtlCol="0" anchor="t">
            <a:spAutoFit/>
          </a:bodyPr>
          <a:lstStyle/>
          <a:p>
            <a:pPr>
              <a:lnSpc>
                <a:spcPct val="150000"/>
              </a:lnSpc>
            </a:pPr>
            <a:r>
              <a:rPr lang="zh-CN" altLang="en-US" sz="2400">
                <a:latin typeface="+mn-ea"/>
              </a:rPr>
              <a:t>设网络中路由器使用</a:t>
            </a:r>
            <a:r>
              <a:rPr lang="en-US" altLang="zh-CN" sz="2400" dirty="0">
                <a:latin typeface="+mn-ea"/>
              </a:rPr>
              <a:t>RIP</a:t>
            </a:r>
            <a:r>
              <a:rPr lang="zh-CN" altLang="en-US" sz="2400" dirty="0">
                <a:latin typeface="+mn-ea"/>
              </a:rPr>
              <a:t>协议，路由器</a:t>
            </a:r>
            <a:r>
              <a:rPr lang="en-US" altLang="zh-CN" sz="2400" dirty="0">
                <a:latin typeface="+mn-ea"/>
              </a:rPr>
              <a:t>B</a:t>
            </a:r>
            <a:r>
              <a:rPr lang="zh-CN" altLang="en-US" sz="2400" dirty="0">
                <a:latin typeface="+mn-ea"/>
              </a:rPr>
              <a:t>的当前路由表如表</a:t>
            </a:r>
            <a:r>
              <a:rPr lang="en-US" altLang="zh-CN" sz="2400" dirty="0">
                <a:latin typeface="+mn-ea"/>
              </a:rPr>
              <a:t>1</a:t>
            </a:r>
            <a:r>
              <a:rPr lang="zh-CN" altLang="en-US" sz="2400" dirty="0">
                <a:latin typeface="+mn-ea"/>
              </a:rPr>
              <a:t>所示，</a:t>
            </a:r>
            <a:r>
              <a:rPr lang="en-US" altLang="zh-CN" sz="2400" dirty="0">
                <a:latin typeface="+mn-ea"/>
              </a:rPr>
              <a:t>B</a:t>
            </a:r>
            <a:r>
              <a:rPr lang="zh-CN" altLang="en-US" sz="2400" dirty="0">
                <a:latin typeface="+mn-ea"/>
              </a:rPr>
              <a:t>收到从路由器</a:t>
            </a:r>
            <a:r>
              <a:rPr lang="en-US" altLang="zh-CN" sz="2400" dirty="0">
                <a:latin typeface="+mn-ea"/>
              </a:rPr>
              <a:t>C</a:t>
            </a:r>
            <a:r>
              <a:rPr lang="zh-CN" altLang="en-US" sz="2400" dirty="0">
                <a:latin typeface="+mn-ea"/>
              </a:rPr>
              <a:t>发来的路由信息如表</a:t>
            </a:r>
            <a:r>
              <a:rPr lang="en-US" altLang="zh-CN" sz="2400" dirty="0">
                <a:latin typeface="+mn-ea"/>
              </a:rPr>
              <a:t>2</a:t>
            </a:r>
            <a:r>
              <a:rPr lang="zh-CN" altLang="en-US" sz="2400" dirty="0">
                <a:latin typeface="+mn-ea"/>
              </a:rPr>
              <a:t>所示。试给出路由器</a:t>
            </a:r>
            <a:r>
              <a:rPr lang="en-US" altLang="zh-CN" sz="2400" dirty="0">
                <a:latin typeface="+mn-ea"/>
              </a:rPr>
              <a:t>B</a:t>
            </a:r>
            <a:r>
              <a:rPr lang="zh-CN" altLang="en-US" sz="2400" dirty="0">
                <a:latin typeface="+mn-ea"/>
              </a:rPr>
              <a:t>更新后的路由表。</a:t>
            </a:r>
          </a:p>
        </p:txBody>
      </p:sp>
      <p:graphicFrame>
        <p:nvGraphicFramePr>
          <p:cNvPr id="4" name="表格 3"/>
          <p:cNvGraphicFramePr>
            <a:graphicFrameLocks noGrp="1"/>
          </p:cNvGraphicFramePr>
          <p:nvPr>
            <p:extLst>
              <p:ext uri="{D42A27DB-BD31-4B8C-83A1-F6EECF244321}">
                <p14:modId xmlns:p14="http://schemas.microsoft.com/office/powerpoint/2010/main" val="1245337788"/>
              </p:ext>
            </p:extLst>
          </p:nvPr>
        </p:nvGraphicFramePr>
        <p:xfrm>
          <a:off x="1874839" y="1805515"/>
          <a:ext cx="3868737" cy="2494280"/>
        </p:xfrm>
        <a:graphic>
          <a:graphicData uri="http://schemas.openxmlformats.org/drawingml/2006/table">
            <a:tbl>
              <a:tblPr firstRow="1" bandRow="1">
                <a:tableStyleId>{5940675A-B579-460E-94D1-54222C63F5DA}</a:tableStyleId>
              </a:tblPr>
              <a:tblGrid>
                <a:gridCol w="1289579">
                  <a:extLst>
                    <a:ext uri="{9D8B030D-6E8A-4147-A177-3AD203B41FA5}">
                      <a16:colId xmlns:a16="http://schemas.microsoft.com/office/drawing/2014/main" val="20000"/>
                    </a:ext>
                  </a:extLst>
                </a:gridCol>
                <a:gridCol w="1289579">
                  <a:extLst>
                    <a:ext uri="{9D8B030D-6E8A-4147-A177-3AD203B41FA5}">
                      <a16:colId xmlns:a16="http://schemas.microsoft.com/office/drawing/2014/main" val="20001"/>
                    </a:ext>
                  </a:extLst>
                </a:gridCol>
                <a:gridCol w="1289579">
                  <a:extLst>
                    <a:ext uri="{9D8B030D-6E8A-4147-A177-3AD203B41FA5}">
                      <a16:colId xmlns:a16="http://schemas.microsoft.com/office/drawing/2014/main" val="20002"/>
                    </a:ext>
                  </a:extLst>
                </a:gridCol>
              </a:tblGrid>
              <a:tr h="370840">
                <a:tc>
                  <a:txBody>
                    <a:bodyPr/>
                    <a:lstStyle/>
                    <a:p>
                      <a:pPr algn="ctr"/>
                      <a:r>
                        <a:rPr lang="zh-CN" altLang="en-US" dirty="0">
                          <a:latin typeface="Microsoft YaHei" charset="-122"/>
                          <a:ea typeface="Microsoft YaHei" charset="-122"/>
                          <a:cs typeface="Microsoft YaHei" charset="-122"/>
                        </a:rPr>
                        <a:t>目的网络</a:t>
                      </a:r>
                    </a:p>
                  </a:txBody>
                  <a:tcPr anchor="ctr"/>
                </a:tc>
                <a:tc>
                  <a:txBody>
                    <a:bodyPr/>
                    <a:lstStyle/>
                    <a:p>
                      <a:pPr algn="ctr"/>
                      <a:r>
                        <a:rPr lang="zh-CN" altLang="en-US" dirty="0">
                          <a:latin typeface="Microsoft YaHei" charset="-122"/>
                          <a:ea typeface="Microsoft YaHei" charset="-122"/>
                          <a:cs typeface="Microsoft YaHei" charset="-122"/>
                        </a:rPr>
                        <a:t>距离</a:t>
                      </a:r>
                    </a:p>
                  </a:txBody>
                  <a:tcPr anchor="ctr"/>
                </a:tc>
                <a:tc>
                  <a:txBody>
                    <a:bodyPr/>
                    <a:lstStyle/>
                    <a:p>
                      <a:pPr algn="ctr"/>
                      <a:r>
                        <a:rPr lang="zh-CN" altLang="en-US" dirty="0">
                          <a:latin typeface="Microsoft YaHei" charset="-122"/>
                          <a:ea typeface="Microsoft YaHei" charset="-122"/>
                          <a:cs typeface="Microsoft YaHei" charset="-122"/>
                        </a:rPr>
                        <a:t>下一跳路由器</a:t>
                      </a:r>
                    </a:p>
                  </a:txBody>
                  <a:tcPr anchor="ctr"/>
                </a:tc>
                <a:extLst>
                  <a:ext uri="{0D108BD9-81ED-4DB2-BD59-A6C34878D82A}">
                    <a16:rowId xmlns:a16="http://schemas.microsoft.com/office/drawing/2014/main" val="10000"/>
                  </a:ext>
                </a:extLst>
              </a:tr>
              <a:tr h="370840">
                <a:tc>
                  <a:txBody>
                    <a:bodyPr/>
                    <a:lstStyle/>
                    <a:p>
                      <a:pPr algn="ctr"/>
                      <a:r>
                        <a:rPr lang="en-US" altLang="zh-CN" dirty="0">
                          <a:latin typeface="Microsoft YaHei" charset="-122"/>
                          <a:ea typeface="Microsoft YaHei" charset="-122"/>
                          <a:cs typeface="Microsoft YaHei" charset="-122"/>
                        </a:rPr>
                        <a:t>N1</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7</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A</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370840">
                <a:tc>
                  <a:txBody>
                    <a:bodyPr/>
                    <a:lstStyle/>
                    <a:p>
                      <a:pPr algn="ctr"/>
                      <a:r>
                        <a:rPr lang="en-US" altLang="zh-CN" dirty="0">
                          <a:latin typeface="Microsoft YaHei" charset="-122"/>
                          <a:ea typeface="Microsoft YaHei" charset="-122"/>
                          <a:cs typeface="Microsoft YaHei" charset="-122"/>
                        </a:rPr>
                        <a:t>N2</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2</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C</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370840">
                <a:tc>
                  <a:txBody>
                    <a:bodyPr/>
                    <a:lstStyle/>
                    <a:p>
                      <a:pPr algn="ctr"/>
                      <a:r>
                        <a:rPr lang="en-US" altLang="zh-CN" dirty="0">
                          <a:latin typeface="Microsoft YaHei" charset="-122"/>
                          <a:ea typeface="Microsoft YaHei" charset="-122"/>
                          <a:cs typeface="Microsoft YaHei" charset="-122"/>
                        </a:rPr>
                        <a:t>N6</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8</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F</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370840">
                <a:tc>
                  <a:txBody>
                    <a:bodyPr/>
                    <a:lstStyle/>
                    <a:p>
                      <a:pPr algn="ctr"/>
                      <a:r>
                        <a:rPr lang="en-US" altLang="zh-CN" dirty="0">
                          <a:latin typeface="Microsoft YaHei" charset="-122"/>
                          <a:ea typeface="Microsoft YaHei" charset="-122"/>
                          <a:cs typeface="Microsoft YaHei" charset="-122"/>
                        </a:rPr>
                        <a:t>N8</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E</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r h="370840">
                <a:tc>
                  <a:txBody>
                    <a:bodyPr/>
                    <a:lstStyle/>
                    <a:p>
                      <a:pPr algn="ctr"/>
                      <a:r>
                        <a:rPr lang="en-US" altLang="zh-CN" dirty="0">
                          <a:latin typeface="Microsoft YaHei" charset="-122"/>
                          <a:ea typeface="Microsoft YaHei" charset="-122"/>
                          <a:cs typeface="Microsoft YaHei" charset="-122"/>
                        </a:rPr>
                        <a:t>N9</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F</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5"/>
                  </a:ext>
                </a:extLst>
              </a:tr>
            </a:tbl>
          </a:graphicData>
        </a:graphic>
      </p:graphicFrame>
      <p:sp>
        <p:nvSpPr>
          <p:cNvPr id="5" name="文本框 4"/>
          <p:cNvSpPr txBox="1"/>
          <p:nvPr/>
        </p:nvSpPr>
        <p:spPr>
          <a:xfrm>
            <a:off x="3360738" y="4299795"/>
            <a:ext cx="796925" cy="499624"/>
          </a:xfrm>
          <a:prstGeom prst="rect">
            <a:avLst/>
          </a:prstGeom>
          <a:noFill/>
        </p:spPr>
        <p:txBody>
          <a:bodyPr wrap="square" rtlCol="0" anchor="t">
            <a:spAutoFit/>
          </a:bodyPr>
          <a:lstStyle/>
          <a:p>
            <a:pPr algn="ctr">
              <a:lnSpc>
                <a:spcPct val="150000"/>
              </a:lnSpc>
            </a:pPr>
            <a:r>
              <a:rPr lang="zh-CN" altLang="en-US" sz="2000" dirty="0">
                <a:latin typeface="+mn-ea"/>
              </a:rPr>
              <a:t>表</a:t>
            </a:r>
            <a:r>
              <a:rPr lang="en-US" altLang="zh-CN" sz="2000" dirty="0">
                <a:latin typeface="+mn-ea"/>
              </a:rPr>
              <a:t>1</a:t>
            </a:r>
            <a:endParaRPr lang="zh-CN" altLang="en-US" sz="2000"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016579254"/>
              </p:ext>
            </p:extLst>
          </p:nvPr>
        </p:nvGraphicFramePr>
        <p:xfrm>
          <a:off x="6870701" y="1805515"/>
          <a:ext cx="2579158" cy="2494278"/>
        </p:xfrm>
        <a:graphic>
          <a:graphicData uri="http://schemas.openxmlformats.org/drawingml/2006/table">
            <a:tbl>
              <a:tblPr firstRow="1" bandRow="1">
                <a:tableStyleId>{5940675A-B579-460E-94D1-54222C63F5DA}</a:tableStyleId>
              </a:tblPr>
              <a:tblGrid>
                <a:gridCol w="1289579">
                  <a:extLst>
                    <a:ext uri="{9D8B030D-6E8A-4147-A177-3AD203B41FA5}">
                      <a16:colId xmlns:a16="http://schemas.microsoft.com/office/drawing/2014/main" val="20000"/>
                    </a:ext>
                  </a:extLst>
                </a:gridCol>
                <a:gridCol w="1289579">
                  <a:extLst>
                    <a:ext uri="{9D8B030D-6E8A-4147-A177-3AD203B41FA5}">
                      <a16:colId xmlns:a16="http://schemas.microsoft.com/office/drawing/2014/main" val="20001"/>
                    </a:ext>
                  </a:extLst>
                </a:gridCol>
              </a:tblGrid>
              <a:tr h="415713">
                <a:tc>
                  <a:txBody>
                    <a:bodyPr/>
                    <a:lstStyle/>
                    <a:p>
                      <a:pPr algn="ctr"/>
                      <a:r>
                        <a:rPr lang="zh-CN" altLang="en-US" dirty="0">
                          <a:latin typeface="Microsoft YaHei" charset="-122"/>
                          <a:ea typeface="Microsoft YaHei" charset="-122"/>
                          <a:cs typeface="Microsoft YaHei" charset="-122"/>
                        </a:rPr>
                        <a:t>目的网络</a:t>
                      </a:r>
                    </a:p>
                  </a:txBody>
                  <a:tcPr anchor="ctr"/>
                </a:tc>
                <a:tc>
                  <a:txBody>
                    <a:bodyPr/>
                    <a:lstStyle/>
                    <a:p>
                      <a:pPr algn="ctr"/>
                      <a:r>
                        <a:rPr lang="zh-CN" altLang="en-US" dirty="0">
                          <a:latin typeface="Microsoft YaHei" charset="-122"/>
                          <a:ea typeface="Microsoft YaHei" charset="-122"/>
                          <a:cs typeface="Microsoft YaHei" charset="-122"/>
                        </a:rPr>
                        <a:t>距离</a:t>
                      </a:r>
                    </a:p>
                  </a:txBody>
                  <a:tcPr anchor="ctr"/>
                </a:tc>
                <a:extLst>
                  <a:ext uri="{0D108BD9-81ED-4DB2-BD59-A6C34878D82A}">
                    <a16:rowId xmlns:a16="http://schemas.microsoft.com/office/drawing/2014/main" val="10000"/>
                  </a:ext>
                </a:extLst>
              </a:tr>
              <a:tr h="415713">
                <a:tc>
                  <a:txBody>
                    <a:bodyPr/>
                    <a:lstStyle/>
                    <a:p>
                      <a:pPr algn="ctr"/>
                      <a:r>
                        <a:rPr lang="en-US" altLang="zh-CN" dirty="0">
                          <a:latin typeface="Microsoft YaHei" charset="-122"/>
                          <a:ea typeface="Microsoft YaHei" charset="-122"/>
                          <a:cs typeface="Microsoft YaHei" charset="-122"/>
                        </a:rPr>
                        <a:t>N2</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415713">
                <a:tc>
                  <a:txBody>
                    <a:bodyPr/>
                    <a:lstStyle/>
                    <a:p>
                      <a:pPr algn="ctr"/>
                      <a:r>
                        <a:rPr lang="en-US" altLang="zh-CN" dirty="0">
                          <a:latin typeface="Microsoft YaHei" charset="-122"/>
                          <a:ea typeface="Microsoft YaHei" charset="-122"/>
                          <a:cs typeface="Microsoft YaHei" charset="-122"/>
                        </a:rPr>
                        <a:t>N3</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8</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415713">
                <a:tc>
                  <a:txBody>
                    <a:bodyPr/>
                    <a:lstStyle/>
                    <a:p>
                      <a:pPr algn="ctr"/>
                      <a:r>
                        <a:rPr lang="en-US" altLang="zh-CN" dirty="0">
                          <a:latin typeface="Microsoft YaHei" charset="-122"/>
                          <a:ea typeface="Microsoft YaHei" charset="-122"/>
                          <a:cs typeface="Microsoft YaHei" charset="-122"/>
                        </a:rPr>
                        <a:t>N6</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415713">
                <a:tc>
                  <a:txBody>
                    <a:bodyPr/>
                    <a:lstStyle/>
                    <a:p>
                      <a:pPr algn="ctr"/>
                      <a:r>
                        <a:rPr lang="en-US" altLang="zh-CN" dirty="0">
                          <a:latin typeface="Microsoft YaHei" charset="-122"/>
                          <a:ea typeface="Microsoft YaHei" charset="-122"/>
                          <a:cs typeface="Microsoft YaHei" charset="-122"/>
                        </a:rPr>
                        <a:t>N8</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3</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r h="415713">
                <a:tc>
                  <a:txBody>
                    <a:bodyPr/>
                    <a:lstStyle/>
                    <a:p>
                      <a:pPr algn="ctr"/>
                      <a:r>
                        <a:rPr lang="en-US" altLang="zh-CN" dirty="0">
                          <a:latin typeface="Microsoft YaHei" charset="-122"/>
                          <a:ea typeface="Microsoft YaHei" charset="-122"/>
                          <a:cs typeface="Microsoft YaHei" charset="-122"/>
                        </a:rPr>
                        <a:t>N9</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5</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5"/>
                  </a:ext>
                </a:extLst>
              </a:tr>
            </a:tbl>
          </a:graphicData>
        </a:graphic>
      </p:graphicFrame>
      <p:sp>
        <p:nvSpPr>
          <p:cNvPr id="7" name="文本框 6"/>
          <p:cNvSpPr txBox="1"/>
          <p:nvPr/>
        </p:nvSpPr>
        <p:spPr>
          <a:xfrm>
            <a:off x="8356600" y="4299795"/>
            <a:ext cx="796925" cy="499624"/>
          </a:xfrm>
          <a:prstGeom prst="rect">
            <a:avLst/>
          </a:prstGeom>
          <a:noFill/>
        </p:spPr>
        <p:txBody>
          <a:bodyPr wrap="square" rtlCol="0" anchor="t">
            <a:spAutoFit/>
          </a:bodyPr>
          <a:lstStyle/>
          <a:p>
            <a:pPr algn="ctr">
              <a:lnSpc>
                <a:spcPct val="150000"/>
              </a:lnSpc>
            </a:pPr>
            <a:r>
              <a:rPr lang="zh-CN" altLang="en-US" sz="2000" dirty="0">
                <a:latin typeface="+mn-ea"/>
              </a:rPr>
              <a:t>表</a:t>
            </a:r>
            <a:r>
              <a:rPr lang="en-US" altLang="zh-CN" sz="2000" dirty="0">
                <a:latin typeface="+mn-ea"/>
              </a:rPr>
              <a:t>2</a:t>
            </a:r>
            <a:endParaRPr lang="zh-CN" altLang="en-US" sz="2000" dirty="0">
              <a:latin typeface="+mn-ea"/>
            </a:endParaRPr>
          </a:p>
        </p:txBody>
      </p:sp>
    </p:spTree>
    <p:extLst>
      <p:ext uri="{BB962C8B-B14F-4D97-AF65-F5344CB8AC3E}">
        <p14:creationId xmlns:p14="http://schemas.microsoft.com/office/powerpoint/2010/main" val="107152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左大括号 13"/>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15" name="矩形 14"/>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16" name="矩形 15"/>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17" name="文本框 16"/>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二、链路状态路由选择算法（</a:t>
            </a:r>
            <a:r>
              <a:rPr lang="en-US" altLang="zh-CN" sz="2400" dirty="0">
                <a:latin typeface="微软雅黑" panose="020B0503020204020204" charset="-122"/>
                <a:ea typeface="微软雅黑" panose="020B0503020204020204" charset="-122"/>
                <a:cs typeface="微软雅黑" panose="020B0503020204020204" charset="-122"/>
              </a:rPr>
              <a:t>LS</a:t>
            </a:r>
            <a:r>
              <a:rPr lang="zh-CN" altLang="en-US" sz="2400" dirty="0">
                <a:latin typeface="微软雅黑" panose="020B0503020204020204" charset="-122"/>
                <a:ea typeface="微软雅黑" panose="020B0503020204020204" charset="-122"/>
                <a:cs typeface="微软雅黑" panose="020B0503020204020204" charset="-122"/>
              </a:rPr>
              <a:t>算法）计算过程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综合题</a:t>
            </a:r>
            <a:r>
              <a:rPr lang="en-US" altLang="zh-CN" sz="2400" dirty="0">
                <a:latin typeface="微软雅黑" panose="020B0503020204020204" charset="-122"/>
                <a:ea typeface="微软雅黑" panose="020B0503020204020204" charset="-122"/>
                <a:cs typeface="微软雅黑" panose="020B0503020204020204" charset="-122"/>
              </a:rPr>
              <a:t>】</a:t>
            </a:r>
          </a:p>
        </p:txBody>
      </p:sp>
      <p:sp>
        <p:nvSpPr>
          <p:cNvPr id="18" name="文本框 17"/>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4.6.1</a:t>
            </a:r>
            <a:r>
              <a:rPr lang="zh-CN" altLang="en-US" sz="2400" b="0" dirty="0">
                <a:solidFill>
                  <a:schemeClr val="tx1"/>
                </a:solidFill>
                <a:latin typeface="Microsoft YaHei" charset="-122"/>
                <a:ea typeface="Microsoft YaHei" charset="-122"/>
                <a:cs typeface="Microsoft YaHei" charset="-122"/>
                <a:sym typeface="+mn-ea"/>
              </a:rPr>
              <a:t> 链路状态路由选择算法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9" name="TextBox 4"/>
          <p:cNvSpPr txBox="1"/>
          <p:nvPr/>
        </p:nvSpPr>
        <p:spPr>
          <a:xfrm>
            <a:off x="363704" y="2322071"/>
            <a:ext cx="1000219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链路状态路由选择算法：利用</a:t>
            </a:r>
            <a:r>
              <a:rPr lang="en-US" altLang="zh-CN" sz="2400" dirty="0">
                <a:latin typeface="微软雅黑" panose="020B0503020204020204" charset="-122"/>
                <a:ea typeface="微软雅黑" panose="020B0503020204020204" charset="-122"/>
                <a:cs typeface="微软雅黑" panose="020B0503020204020204" charset="-122"/>
              </a:rPr>
              <a:t>Dijkstra</a:t>
            </a:r>
            <a:r>
              <a:rPr lang="zh-CN" altLang="en-US" sz="2400" dirty="0">
                <a:latin typeface="微软雅黑" panose="020B0503020204020204" charset="-122"/>
                <a:ea typeface="微软雅黑" panose="020B0503020204020204" charset="-122"/>
                <a:cs typeface="微软雅黑" panose="020B0503020204020204" charset="-122"/>
              </a:rPr>
              <a:t>算法求</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最短路径</a:t>
            </a:r>
            <a:r>
              <a:rPr lang="zh-CN" altLang="en-US" sz="2400" dirty="0">
                <a:latin typeface="微软雅黑" panose="020B0503020204020204" charset="-122"/>
                <a:ea typeface="微软雅黑" panose="020B0503020204020204" charset="-122"/>
                <a:cs typeface="微软雅黑" panose="020B0503020204020204" charset="-122"/>
              </a:rPr>
              <a:t>。</a:t>
            </a:r>
          </a:p>
        </p:txBody>
      </p:sp>
      <p:graphicFrame>
        <p:nvGraphicFramePr>
          <p:cNvPr id="10" name="表格 9"/>
          <p:cNvGraphicFramePr>
            <a:graphicFrameLocks noGrp="1"/>
          </p:cNvGraphicFramePr>
          <p:nvPr/>
        </p:nvGraphicFramePr>
        <p:xfrm>
          <a:off x="363704" y="3083485"/>
          <a:ext cx="10827385" cy="3230887"/>
        </p:xfrm>
        <a:graphic>
          <a:graphicData uri="http://schemas.openxmlformats.org/drawingml/2006/table">
            <a:tbl>
              <a:tblPr firstRow="1" bandRow="1">
                <a:tableStyleId>{5940675A-B579-460E-94D1-54222C63F5DA}</a:tableStyleId>
              </a:tblPr>
              <a:tblGrid>
                <a:gridCol w="1119505">
                  <a:extLst>
                    <a:ext uri="{9D8B030D-6E8A-4147-A177-3AD203B41FA5}">
                      <a16:colId xmlns:a16="http://schemas.microsoft.com/office/drawing/2014/main" val="20000"/>
                    </a:ext>
                  </a:extLst>
                </a:gridCol>
                <a:gridCol w="9707880">
                  <a:extLst>
                    <a:ext uri="{9D8B030D-6E8A-4147-A177-3AD203B41FA5}">
                      <a16:colId xmlns:a16="http://schemas.microsoft.com/office/drawing/2014/main" val="20001"/>
                    </a:ext>
                  </a:extLst>
                </a:gridCol>
              </a:tblGrid>
              <a:tr h="803910">
                <a:tc>
                  <a:txBody>
                    <a:bodyPr/>
                    <a:lstStyle/>
                    <a:p>
                      <a:pPr algn="ctr"/>
                      <a:r>
                        <a:rPr lang="en-US" altLang="zh-CN" sz="2000" dirty="0">
                          <a:solidFill>
                            <a:schemeClr val="tx1"/>
                          </a:solidFill>
                          <a:latin typeface="微软雅黑" panose="020B0503020204020204" charset="-122"/>
                          <a:ea typeface="微软雅黑" panose="020B0503020204020204" charset="-122"/>
                        </a:rPr>
                        <a:t>D(v)</a:t>
                      </a: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到本次迭代为止，源结点（计算结点）到目的结点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的当前路径距离</a:t>
                      </a:r>
                    </a:p>
                  </a:txBody>
                  <a:tcPr anchor="ctr"/>
                </a:tc>
                <a:extLst>
                  <a:ext uri="{0D108BD9-81ED-4DB2-BD59-A6C34878D82A}">
                    <a16:rowId xmlns:a16="http://schemas.microsoft.com/office/drawing/2014/main" val="10000"/>
                  </a:ext>
                </a:extLst>
              </a:tr>
              <a:tr h="819785">
                <a:tc>
                  <a:txBody>
                    <a:bodyPr/>
                    <a:lstStyle/>
                    <a:p>
                      <a:pPr algn="ctr"/>
                      <a:r>
                        <a:rPr lang="en-US" altLang="zh-CN" sz="2000" dirty="0">
                          <a:solidFill>
                            <a:schemeClr val="tx1"/>
                          </a:solidFill>
                          <a:latin typeface="微软雅黑" panose="020B0503020204020204" charset="-122"/>
                          <a:ea typeface="微软雅黑" panose="020B0503020204020204" charset="-122"/>
                        </a:rPr>
                        <a:t>P(v)</a:t>
                      </a: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到本次迭代为止，在源结点到目的结点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的当前路径上，结点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前序结点</a:t>
                      </a:r>
                    </a:p>
                  </a:txBody>
                  <a:tcPr anchor="ctr"/>
                </a:tc>
                <a:extLst>
                  <a:ext uri="{0D108BD9-81ED-4DB2-BD59-A6C34878D82A}">
                    <a16:rowId xmlns:a16="http://schemas.microsoft.com/office/drawing/2014/main" val="10001"/>
                  </a:ext>
                </a:extLst>
              </a:tr>
              <a:tr h="803596">
                <a:tc>
                  <a:txBody>
                    <a:bodyPr/>
                    <a:lstStyle/>
                    <a:p>
                      <a:pPr algn="ctr"/>
                      <a:r>
                        <a:rPr lang="en-US" altLang="zh-CN" sz="2000" dirty="0">
                          <a:solidFill>
                            <a:schemeClr val="tx1"/>
                          </a:solidFill>
                          <a:latin typeface="微软雅黑" panose="020B0503020204020204" charset="-122"/>
                          <a:ea typeface="微软雅黑" panose="020B0503020204020204" charset="-122"/>
                        </a:rPr>
                        <a:t>c(</a:t>
                      </a:r>
                      <a:r>
                        <a:rPr lang="en-US" altLang="zh-CN" sz="2000" dirty="0" err="1">
                          <a:solidFill>
                            <a:schemeClr val="tx1"/>
                          </a:solidFill>
                          <a:latin typeface="微软雅黑" panose="020B0503020204020204" charset="-122"/>
                          <a:ea typeface="微软雅黑" panose="020B0503020204020204" charset="-122"/>
                        </a:rPr>
                        <a:t>x,y</a:t>
                      </a:r>
                      <a:r>
                        <a:rPr lang="en-US" altLang="zh-CN" sz="2000" dirty="0">
                          <a:solidFill>
                            <a:schemeClr val="tx1"/>
                          </a:solidFill>
                          <a:latin typeface="微软雅黑" panose="020B0503020204020204" charset="-122"/>
                          <a:ea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endParaRPr>
                    </a:p>
                  </a:txBody>
                  <a:tcPr anchor="ctr"/>
                </a:tc>
                <a:tc>
                  <a:txBody>
                    <a:bodyPr/>
                    <a:lstStyle/>
                    <a:p>
                      <a:pPr algn="ct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与结点</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之间直接链路的费用，如果</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x</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没有</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之间链路相连，则</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c</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err="1">
                          <a:solidFill>
                            <a:schemeClr val="tx1"/>
                          </a:solidFill>
                          <a:latin typeface="微软雅黑" panose="020B0503020204020204" charset="-122"/>
                          <a:ea typeface="微软雅黑" panose="020B0503020204020204" charset="-122"/>
                          <a:cs typeface="微软雅黑" panose="020B0503020204020204" charset="-122"/>
                        </a:rPr>
                        <a:t>x,y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b="0" i="0" kern="1200" dirty="0">
                          <a:solidFill>
                            <a:schemeClr val="tx1"/>
                          </a:solidFill>
                          <a:effectLst/>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txBody>
                  <a:tcPr anchor="ctr"/>
                </a:tc>
                <a:extLst>
                  <a:ext uri="{0D108BD9-81ED-4DB2-BD59-A6C34878D82A}">
                    <a16:rowId xmlns:a16="http://schemas.microsoft.com/office/drawing/2014/main" val="10002"/>
                  </a:ext>
                </a:extLst>
              </a:tr>
              <a:tr h="803596">
                <a:tc>
                  <a:txBody>
                    <a:bodyPr/>
                    <a:lstStyle/>
                    <a:p>
                      <a:pPr algn="ctr"/>
                      <a:r>
                        <a:rPr lang="en-US" altLang="zh-CN" sz="2000" dirty="0">
                          <a:solidFill>
                            <a:schemeClr val="tx1"/>
                          </a:solidFill>
                          <a:latin typeface="微软雅黑" panose="020B0503020204020204" charset="-122"/>
                          <a:ea typeface="微软雅黑" panose="020B0503020204020204" charset="-122"/>
                        </a:rPr>
                        <a:t>S</a:t>
                      </a:r>
                    </a:p>
                  </a:txBody>
                  <a:tcPr anchor="ctr"/>
                </a:tc>
                <a:tc>
                  <a:txBody>
                    <a:bodyPr/>
                    <a:lstStyle/>
                    <a:p>
                      <a:pPr algn="ctr"/>
                      <a:r>
                        <a:rPr lang="zh-CN" altLang="en-US" sz="2000" dirty="0">
                          <a:solidFill>
                            <a:srgbClr val="FF0000"/>
                          </a:solidFill>
                          <a:latin typeface="微软雅黑" panose="020B0503020204020204" charset="-122"/>
                          <a:ea typeface="微软雅黑" panose="020B0503020204020204" charset="-122"/>
                        </a:rPr>
                        <a:t>结点的集合</a:t>
                      </a:r>
                      <a:r>
                        <a:rPr lang="zh-CN" altLang="en-US" sz="2000" dirty="0">
                          <a:solidFill>
                            <a:schemeClr val="tx1"/>
                          </a:solidFill>
                          <a:latin typeface="微软雅黑" panose="020B0503020204020204" charset="-122"/>
                          <a:ea typeface="微软雅黑" panose="020B0503020204020204" charset="-122"/>
                        </a:rPr>
                        <a:t>，用于存储从源结点到该结点的最短路径已求出的结点集合。</a:t>
                      </a:r>
                      <a:endParaRPr lang="en-US" altLang="zh-CN" sz="2000" dirty="0">
                        <a:solidFill>
                          <a:schemeClr val="tx1"/>
                        </a:solidFill>
                        <a:latin typeface="微软雅黑" panose="020B0503020204020204" charset="-122"/>
                        <a:ea typeface="微软雅黑" panose="020B0503020204020204" charset="-122"/>
                      </a:endParaRPr>
                    </a:p>
                    <a:p>
                      <a:pPr algn="ctr"/>
                      <a:r>
                        <a:rPr lang="zh-CN" altLang="en-US" sz="2000" dirty="0">
                          <a:solidFill>
                            <a:schemeClr val="tx1"/>
                          </a:solidFill>
                          <a:latin typeface="微软雅黑" panose="020B0503020204020204" charset="-122"/>
                          <a:ea typeface="微软雅黑" panose="020B0503020204020204" charset="-122"/>
                        </a:rPr>
                        <a:t>初始值只有源结点本身</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4304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07327" y="338203"/>
            <a:ext cx="10994073" cy="1134413"/>
          </a:xfrm>
          <a:prstGeom prst="rect">
            <a:avLst/>
          </a:prstGeom>
          <a:noFill/>
        </p:spPr>
        <p:txBody>
          <a:bodyPr wrap="square" rtlCol="0" anchor="t">
            <a:spAutoFit/>
          </a:bodyPr>
          <a:lstStyle/>
          <a:p>
            <a:pPr>
              <a:lnSpc>
                <a:spcPct val="150000"/>
              </a:lnSpc>
            </a:pPr>
            <a:r>
              <a:rPr lang="zh-CN" altLang="en-US" sz="2400">
                <a:latin typeface="+mn-ea"/>
              </a:rPr>
              <a:t>设网络中路由器使用</a:t>
            </a:r>
            <a:r>
              <a:rPr lang="en-US" altLang="zh-CN" sz="2400" dirty="0">
                <a:latin typeface="+mn-ea"/>
              </a:rPr>
              <a:t>RIP</a:t>
            </a:r>
            <a:r>
              <a:rPr lang="zh-CN" altLang="en-US" sz="2400" dirty="0">
                <a:latin typeface="+mn-ea"/>
              </a:rPr>
              <a:t>协议，路由器</a:t>
            </a:r>
            <a:r>
              <a:rPr lang="en-US" altLang="zh-CN" sz="2400" dirty="0">
                <a:latin typeface="+mn-ea"/>
              </a:rPr>
              <a:t>B</a:t>
            </a:r>
            <a:r>
              <a:rPr lang="zh-CN" altLang="en-US" sz="2400" dirty="0">
                <a:latin typeface="+mn-ea"/>
              </a:rPr>
              <a:t>的当前路由表如表</a:t>
            </a:r>
            <a:r>
              <a:rPr lang="en-US" altLang="zh-CN" sz="2400" dirty="0">
                <a:latin typeface="+mn-ea"/>
              </a:rPr>
              <a:t>1</a:t>
            </a:r>
            <a:r>
              <a:rPr lang="zh-CN" altLang="en-US" sz="2400" dirty="0">
                <a:latin typeface="+mn-ea"/>
              </a:rPr>
              <a:t>所示，</a:t>
            </a:r>
            <a:r>
              <a:rPr lang="en-US" altLang="zh-CN" sz="2400" dirty="0">
                <a:latin typeface="+mn-ea"/>
              </a:rPr>
              <a:t>B</a:t>
            </a:r>
            <a:r>
              <a:rPr lang="zh-CN" altLang="en-US" sz="2400" dirty="0">
                <a:latin typeface="+mn-ea"/>
              </a:rPr>
              <a:t>收到从路由器</a:t>
            </a:r>
            <a:r>
              <a:rPr lang="en-US" altLang="zh-CN" sz="2400" dirty="0">
                <a:latin typeface="+mn-ea"/>
              </a:rPr>
              <a:t>C</a:t>
            </a:r>
            <a:r>
              <a:rPr lang="zh-CN" altLang="en-US" sz="2400" dirty="0">
                <a:latin typeface="+mn-ea"/>
              </a:rPr>
              <a:t>发来的路由信息如表</a:t>
            </a:r>
            <a:r>
              <a:rPr lang="en-US" altLang="zh-CN" sz="2400" dirty="0">
                <a:latin typeface="+mn-ea"/>
              </a:rPr>
              <a:t>2</a:t>
            </a:r>
            <a:r>
              <a:rPr lang="zh-CN" altLang="en-US" sz="2400" dirty="0">
                <a:latin typeface="+mn-ea"/>
              </a:rPr>
              <a:t>所示。试给出路由器</a:t>
            </a:r>
            <a:r>
              <a:rPr lang="en-US" altLang="zh-CN" sz="2400" dirty="0">
                <a:latin typeface="+mn-ea"/>
              </a:rPr>
              <a:t>B</a:t>
            </a:r>
            <a:r>
              <a:rPr lang="zh-CN" altLang="en-US" sz="2400" dirty="0">
                <a:latin typeface="+mn-ea"/>
              </a:rPr>
              <a:t>更新后的路由表。</a:t>
            </a:r>
          </a:p>
        </p:txBody>
      </p:sp>
      <p:graphicFrame>
        <p:nvGraphicFramePr>
          <p:cNvPr id="4" name="表格 3"/>
          <p:cNvGraphicFramePr>
            <a:graphicFrameLocks noGrp="1"/>
          </p:cNvGraphicFramePr>
          <p:nvPr>
            <p:extLst>
              <p:ext uri="{D42A27DB-BD31-4B8C-83A1-F6EECF244321}">
                <p14:modId xmlns:p14="http://schemas.microsoft.com/office/powerpoint/2010/main" val="1763171675"/>
              </p:ext>
            </p:extLst>
          </p:nvPr>
        </p:nvGraphicFramePr>
        <p:xfrm>
          <a:off x="3189289" y="2405590"/>
          <a:ext cx="3868737" cy="2865120"/>
        </p:xfrm>
        <a:graphic>
          <a:graphicData uri="http://schemas.openxmlformats.org/drawingml/2006/table">
            <a:tbl>
              <a:tblPr firstRow="1" bandRow="1">
                <a:tableStyleId>{5940675A-B579-460E-94D1-54222C63F5DA}</a:tableStyleId>
              </a:tblPr>
              <a:tblGrid>
                <a:gridCol w="1289579">
                  <a:extLst>
                    <a:ext uri="{9D8B030D-6E8A-4147-A177-3AD203B41FA5}">
                      <a16:colId xmlns:a16="http://schemas.microsoft.com/office/drawing/2014/main" val="20000"/>
                    </a:ext>
                  </a:extLst>
                </a:gridCol>
                <a:gridCol w="1289579">
                  <a:extLst>
                    <a:ext uri="{9D8B030D-6E8A-4147-A177-3AD203B41FA5}">
                      <a16:colId xmlns:a16="http://schemas.microsoft.com/office/drawing/2014/main" val="20001"/>
                    </a:ext>
                  </a:extLst>
                </a:gridCol>
                <a:gridCol w="1289579">
                  <a:extLst>
                    <a:ext uri="{9D8B030D-6E8A-4147-A177-3AD203B41FA5}">
                      <a16:colId xmlns:a16="http://schemas.microsoft.com/office/drawing/2014/main" val="20002"/>
                    </a:ext>
                  </a:extLst>
                </a:gridCol>
              </a:tblGrid>
              <a:tr h="370840">
                <a:tc>
                  <a:txBody>
                    <a:bodyPr/>
                    <a:lstStyle/>
                    <a:p>
                      <a:pPr algn="ctr"/>
                      <a:r>
                        <a:rPr lang="zh-CN" altLang="en-US" dirty="0">
                          <a:latin typeface="Microsoft YaHei" charset="-122"/>
                          <a:ea typeface="Microsoft YaHei" charset="-122"/>
                          <a:cs typeface="Microsoft YaHei" charset="-122"/>
                        </a:rPr>
                        <a:t>目的网络</a:t>
                      </a:r>
                    </a:p>
                  </a:txBody>
                  <a:tcPr anchor="ctr"/>
                </a:tc>
                <a:tc>
                  <a:txBody>
                    <a:bodyPr/>
                    <a:lstStyle/>
                    <a:p>
                      <a:pPr algn="ctr"/>
                      <a:r>
                        <a:rPr lang="zh-CN" altLang="en-US" dirty="0">
                          <a:latin typeface="Microsoft YaHei" charset="-122"/>
                          <a:ea typeface="Microsoft YaHei" charset="-122"/>
                          <a:cs typeface="Microsoft YaHei" charset="-122"/>
                        </a:rPr>
                        <a:t>距离</a:t>
                      </a:r>
                    </a:p>
                  </a:txBody>
                  <a:tcPr anchor="ctr"/>
                </a:tc>
                <a:tc>
                  <a:txBody>
                    <a:bodyPr/>
                    <a:lstStyle/>
                    <a:p>
                      <a:pPr algn="ctr"/>
                      <a:r>
                        <a:rPr lang="zh-CN" altLang="en-US" dirty="0">
                          <a:latin typeface="Microsoft YaHei" charset="-122"/>
                          <a:ea typeface="Microsoft YaHei" charset="-122"/>
                          <a:cs typeface="Microsoft YaHei" charset="-122"/>
                        </a:rPr>
                        <a:t>下一跳路由器</a:t>
                      </a:r>
                    </a:p>
                  </a:txBody>
                  <a:tcPr anchor="ctr"/>
                </a:tc>
                <a:extLst>
                  <a:ext uri="{0D108BD9-81ED-4DB2-BD59-A6C34878D82A}">
                    <a16:rowId xmlns:a16="http://schemas.microsoft.com/office/drawing/2014/main" val="10000"/>
                  </a:ext>
                </a:extLst>
              </a:tr>
              <a:tr h="370840">
                <a:tc>
                  <a:txBody>
                    <a:bodyPr/>
                    <a:lstStyle/>
                    <a:p>
                      <a:pPr algn="ctr"/>
                      <a:r>
                        <a:rPr lang="en-US" altLang="zh-CN" dirty="0">
                          <a:latin typeface="Microsoft YaHei" charset="-122"/>
                          <a:ea typeface="Microsoft YaHei" charset="-122"/>
                          <a:cs typeface="Microsoft YaHei" charset="-122"/>
                        </a:rPr>
                        <a:t>N1</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7</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A</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1"/>
                  </a:ext>
                </a:extLst>
              </a:tr>
              <a:tr h="370840">
                <a:tc>
                  <a:txBody>
                    <a:bodyPr/>
                    <a:lstStyle/>
                    <a:p>
                      <a:pPr algn="ctr"/>
                      <a:r>
                        <a:rPr lang="en-US" altLang="zh-CN" dirty="0">
                          <a:latin typeface="Microsoft YaHei" charset="-122"/>
                          <a:ea typeface="Microsoft YaHei" charset="-122"/>
                          <a:cs typeface="Microsoft YaHei" charset="-122"/>
                        </a:rPr>
                        <a:t>N2</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b="1" dirty="0">
                          <a:solidFill>
                            <a:srgbClr val="FF0000"/>
                          </a:solidFill>
                          <a:latin typeface="Microsoft YaHei" charset="-122"/>
                          <a:ea typeface="Microsoft YaHei" charset="-122"/>
                          <a:cs typeface="Microsoft YaHei" charset="-122"/>
                        </a:rPr>
                        <a:t>5</a:t>
                      </a:r>
                      <a:endParaRPr lang="zh-CN" altLang="en-US" b="1" dirty="0">
                        <a:solidFill>
                          <a:srgbClr val="FF0000"/>
                        </a:solidFill>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C</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2"/>
                  </a:ext>
                </a:extLst>
              </a:tr>
              <a:tr h="370840">
                <a:tc>
                  <a:txBody>
                    <a:bodyPr/>
                    <a:lstStyle/>
                    <a:p>
                      <a:pPr algn="ctr"/>
                      <a:r>
                        <a:rPr lang="en-US" altLang="zh-CN" dirty="0">
                          <a:latin typeface="Microsoft YaHei" charset="-122"/>
                          <a:ea typeface="Microsoft YaHei" charset="-122"/>
                          <a:cs typeface="Microsoft YaHei" charset="-122"/>
                        </a:rPr>
                        <a:t>N3</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9</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C</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3"/>
                  </a:ext>
                </a:extLst>
              </a:tr>
              <a:tr h="370840">
                <a:tc>
                  <a:txBody>
                    <a:bodyPr/>
                    <a:lstStyle/>
                    <a:p>
                      <a:pPr algn="ctr"/>
                      <a:r>
                        <a:rPr lang="en-US" altLang="zh-CN" dirty="0">
                          <a:latin typeface="Microsoft YaHei" charset="-122"/>
                          <a:ea typeface="Microsoft YaHei" charset="-122"/>
                          <a:cs typeface="Microsoft YaHei" charset="-122"/>
                        </a:rPr>
                        <a:t>N6</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5</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C</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4"/>
                  </a:ext>
                </a:extLst>
              </a:tr>
              <a:tr h="370840">
                <a:tc>
                  <a:txBody>
                    <a:bodyPr/>
                    <a:lstStyle/>
                    <a:p>
                      <a:pPr algn="ctr"/>
                      <a:r>
                        <a:rPr lang="en-US" altLang="zh-CN" dirty="0">
                          <a:latin typeface="Microsoft YaHei" charset="-122"/>
                          <a:ea typeface="Microsoft YaHei" charset="-122"/>
                          <a:cs typeface="Microsoft YaHei" charset="-122"/>
                        </a:rPr>
                        <a:t>N8</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E</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5"/>
                  </a:ext>
                </a:extLst>
              </a:tr>
              <a:tr h="370840">
                <a:tc>
                  <a:txBody>
                    <a:bodyPr/>
                    <a:lstStyle/>
                    <a:p>
                      <a:pPr algn="ctr"/>
                      <a:r>
                        <a:rPr lang="en-US" altLang="zh-CN" dirty="0">
                          <a:latin typeface="Microsoft YaHei" charset="-122"/>
                          <a:ea typeface="Microsoft YaHei" charset="-122"/>
                          <a:cs typeface="Microsoft YaHei" charset="-122"/>
                        </a:rPr>
                        <a:t>N9</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4</a:t>
                      </a:r>
                      <a:endParaRPr lang="zh-CN" altLang="en-US" dirty="0">
                        <a:latin typeface="Microsoft YaHei" charset="-122"/>
                        <a:ea typeface="Microsoft YaHei" charset="-122"/>
                        <a:cs typeface="Microsoft YaHei" charset="-122"/>
                      </a:endParaRPr>
                    </a:p>
                  </a:txBody>
                  <a:tcPr anchor="ctr"/>
                </a:tc>
                <a:tc>
                  <a:txBody>
                    <a:bodyPr/>
                    <a:lstStyle/>
                    <a:p>
                      <a:pPr algn="ctr"/>
                      <a:r>
                        <a:rPr lang="en-US" altLang="zh-CN" dirty="0">
                          <a:latin typeface="Microsoft YaHei" charset="-122"/>
                          <a:ea typeface="Microsoft YaHei" charset="-122"/>
                          <a:cs typeface="Microsoft YaHei" charset="-122"/>
                        </a:rPr>
                        <a:t>F</a:t>
                      </a:r>
                      <a:endParaRPr lang="zh-CN" altLang="en-US" dirty="0">
                        <a:latin typeface="Microsoft YaHei" charset="-122"/>
                        <a:ea typeface="Microsoft YaHei" charset="-122"/>
                        <a:cs typeface="Microsoft YaHei" charset="-122"/>
                      </a:endParaRPr>
                    </a:p>
                  </a:txBody>
                  <a:tcPr anchor="ctr"/>
                </a:tc>
                <a:extLst>
                  <a:ext uri="{0D108BD9-81ED-4DB2-BD59-A6C34878D82A}">
                    <a16:rowId xmlns:a16="http://schemas.microsoft.com/office/drawing/2014/main" val="10006"/>
                  </a:ext>
                </a:extLst>
              </a:tr>
            </a:tbl>
          </a:graphicData>
        </a:graphic>
      </p:graphicFrame>
      <p:sp>
        <p:nvSpPr>
          <p:cNvPr id="8" name="文本框 7"/>
          <p:cNvSpPr txBox="1"/>
          <p:nvPr/>
        </p:nvSpPr>
        <p:spPr>
          <a:xfrm>
            <a:off x="207327" y="1472616"/>
            <a:ext cx="10994073" cy="581057"/>
          </a:xfrm>
          <a:prstGeom prst="rect">
            <a:avLst/>
          </a:prstGeom>
          <a:noFill/>
        </p:spPr>
        <p:txBody>
          <a:bodyPr wrap="square" rtlCol="0" anchor="t">
            <a:spAutoFit/>
          </a:bodyPr>
          <a:lstStyle/>
          <a:p>
            <a:pPr>
              <a:lnSpc>
                <a:spcPct val="150000"/>
              </a:lnSpc>
            </a:pPr>
            <a:r>
              <a:rPr lang="zh-CN" altLang="en-US" sz="2400" dirty="0">
                <a:latin typeface="+mn-ea"/>
              </a:rPr>
              <a:t>答：路由器</a:t>
            </a:r>
            <a:r>
              <a:rPr lang="en-US" altLang="zh-CN" sz="2400" dirty="0">
                <a:latin typeface="+mn-ea"/>
              </a:rPr>
              <a:t>B</a:t>
            </a:r>
            <a:r>
              <a:rPr lang="zh-CN" altLang="en-US" sz="2400" dirty="0">
                <a:latin typeface="+mn-ea"/>
              </a:rPr>
              <a:t>更新后的路由表如下：</a:t>
            </a:r>
          </a:p>
        </p:txBody>
      </p:sp>
    </p:spTree>
    <p:extLst>
      <p:ext uri="{BB962C8B-B14F-4D97-AF65-F5344CB8AC3E}">
        <p14:creationId xmlns:p14="http://schemas.microsoft.com/office/powerpoint/2010/main" val="152865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92188" y="3901404"/>
            <a:ext cx="2408275" cy="646331"/>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层次化路由选择</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 name="左大括号 1"/>
          <p:cNvSpPr/>
          <p:nvPr/>
        </p:nvSpPr>
        <p:spPr>
          <a:xfrm>
            <a:off x="3700463" y="2291226"/>
            <a:ext cx="914400" cy="38666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6" name="矩形 5"/>
          <p:cNvSpPr/>
          <p:nvPr/>
        </p:nvSpPr>
        <p:spPr>
          <a:xfrm>
            <a:off x="4401676" y="2491776"/>
            <a:ext cx="698962" cy="553998"/>
          </a:xfrm>
          <a:prstGeom prst="rect">
            <a:avLst/>
          </a:prstGeom>
        </p:spPr>
        <p:txBody>
          <a:bodyPr wrap="square">
            <a:spAutoFit/>
          </a:bodyPr>
          <a:lstStyle/>
          <a:p>
            <a:pPr>
              <a:lnSpc>
                <a:spcPct val="150000"/>
              </a:lnSpc>
            </a:pPr>
            <a:r>
              <a:rPr lang="en-US" altLang="zh-CN" sz="2000" dirty="0">
                <a:latin typeface="Microsoft YaHei" charset="-122"/>
                <a:ea typeface="Microsoft YaHei" charset="-122"/>
                <a:cs typeface="Microsoft YaHei" charset="-122"/>
                <a:sym typeface="+mn-ea"/>
              </a:rPr>
              <a:t>IGP</a:t>
            </a:r>
          </a:p>
        </p:txBody>
      </p:sp>
      <p:sp>
        <p:nvSpPr>
          <p:cNvPr id="7" name="矩形 6"/>
          <p:cNvSpPr/>
          <p:nvPr/>
        </p:nvSpPr>
        <p:spPr>
          <a:xfrm>
            <a:off x="4422687" y="5234581"/>
            <a:ext cx="677951" cy="507831"/>
          </a:xfrm>
          <a:prstGeom prst="rect">
            <a:avLst/>
          </a:prstGeom>
        </p:spPr>
        <p:txBody>
          <a:bodyPr wrap="square">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mn-ea"/>
              </a:rPr>
              <a:t>EGP</a:t>
            </a:r>
          </a:p>
        </p:txBody>
      </p:sp>
      <p:sp>
        <p:nvSpPr>
          <p:cNvPr id="8" name="矩形 7"/>
          <p:cNvSpPr/>
          <p:nvPr/>
        </p:nvSpPr>
        <p:spPr>
          <a:xfrm>
            <a:off x="5313352" y="2005478"/>
            <a:ext cx="7229476" cy="1477328"/>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路由信息协议</a:t>
            </a:r>
            <a:r>
              <a:rPr lang="en-US" altLang="zh-CN" sz="2000" dirty="0">
                <a:latin typeface="微软雅黑" panose="020B0503020204020204" charset="-122"/>
                <a:ea typeface="微软雅黑" panose="020B0503020204020204" charset="-122"/>
                <a:cs typeface="微软雅黑" panose="020B0503020204020204" charset="-122"/>
                <a:sym typeface="+mn-ea"/>
              </a:rPr>
              <a:t>(Routing Information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RIP</a:t>
            </a:r>
            <a:r>
              <a:rPr lang="en-US" altLang="zh-CN" sz="20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开放最短路径优先协议</a:t>
            </a:r>
            <a:r>
              <a:rPr lang="en-US" altLang="zh-CN" sz="2000" dirty="0">
                <a:latin typeface="微软雅黑" panose="020B0503020204020204" charset="-122"/>
                <a:ea typeface="微软雅黑" panose="020B0503020204020204" charset="-122"/>
                <a:cs typeface="微软雅黑" panose="020B0503020204020204" charset="-122"/>
                <a:sym typeface="+mn-ea"/>
              </a:rPr>
              <a:t>(Open Shortest Path First</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OSPF</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0" name="左大括号 19"/>
          <p:cNvSpPr/>
          <p:nvPr/>
        </p:nvSpPr>
        <p:spPr>
          <a:xfrm>
            <a:off x="4978427" y="2120683"/>
            <a:ext cx="334925" cy="129618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9" name="矩形 8"/>
          <p:cNvSpPr/>
          <p:nvPr/>
        </p:nvSpPr>
        <p:spPr>
          <a:xfrm>
            <a:off x="5313352" y="5188414"/>
            <a:ext cx="5718168" cy="553998"/>
          </a:xfrm>
          <a:prstGeom prst="rect">
            <a:avLst/>
          </a:prstGeom>
        </p:spPr>
        <p:txBody>
          <a:bodyPr wrap="non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边界网关协议</a:t>
            </a:r>
            <a:r>
              <a:rPr lang="en-US" altLang="zh-CN" sz="2000" dirty="0">
                <a:latin typeface="微软雅黑" panose="020B0503020204020204" charset="-122"/>
                <a:ea typeface="微软雅黑" panose="020B0503020204020204" charset="-122"/>
                <a:cs typeface="微软雅黑" panose="020B0503020204020204" charset="-122"/>
                <a:sym typeface="+mn-ea"/>
              </a:rPr>
              <a:t>(Border Gateway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BGP</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4" name="文本框 23"/>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p>
        </p:txBody>
      </p:sp>
    </p:spTree>
    <p:extLst>
      <p:ext uri="{BB962C8B-B14F-4D97-AF65-F5344CB8AC3E}">
        <p14:creationId xmlns:p14="http://schemas.microsoft.com/office/powerpoint/2010/main" val="522605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453190"/>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a:t>
            </a:r>
            <a:r>
              <a:rPr lang="en-US" altLang="zh-CN" sz="2400" dirty="0">
                <a:latin typeface="微软雅黑" panose="020B0503020204020204" charset="-122"/>
                <a:ea typeface="微软雅黑" panose="020B0503020204020204" charset="-122"/>
                <a:cs typeface="微软雅黑" panose="020B0503020204020204" charset="-122"/>
              </a:rPr>
              <a:t>OSPF</a:t>
            </a:r>
            <a:r>
              <a:rPr lang="zh-CN" altLang="en-US" sz="2400" dirty="0">
                <a:latin typeface="微软雅黑" panose="020B0503020204020204" charset="-122"/>
                <a:ea typeface="微软雅黑" panose="020B0503020204020204" charset="-122"/>
                <a:cs typeface="微软雅黑" panose="020B0503020204020204" charset="-122"/>
              </a:rPr>
              <a:t>：较大规模的</a:t>
            </a:r>
            <a:r>
              <a:rPr lang="en-US" altLang="zh-CN" sz="2400" dirty="0">
                <a:latin typeface="微软雅黑" panose="020B0503020204020204" charset="-122"/>
                <a:ea typeface="微软雅黑" panose="020B0503020204020204" charset="-122"/>
                <a:cs typeface="微软雅黑" panose="020B0503020204020204" charset="-122"/>
              </a:rPr>
              <a:t>AS</a:t>
            </a:r>
            <a:r>
              <a:rPr lang="zh-CN" altLang="en-US" sz="2400" dirty="0">
                <a:latin typeface="微软雅黑" panose="020B0503020204020204" charset="-122"/>
                <a:ea typeface="微软雅黑" panose="020B0503020204020204" charset="-122"/>
                <a:cs typeface="微软雅黑" panose="020B0503020204020204" charset="-122"/>
              </a:rPr>
              <a:t>。基于链路状态路由选择算法的</a:t>
            </a:r>
            <a:r>
              <a:rPr lang="en-US" altLang="zh-CN" sz="2400" dirty="0">
                <a:latin typeface="微软雅黑" panose="020B0503020204020204" charset="-122"/>
                <a:ea typeface="微软雅黑" panose="020B0503020204020204" charset="-122"/>
                <a:cs typeface="微软雅黑" panose="020B0503020204020204" charset="-122"/>
              </a:rPr>
              <a:t>IGP</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、直接封装在</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数据</a:t>
            </a:r>
            <a:r>
              <a:rPr lang="zh-CN" altLang="en-US" sz="2400" dirty="0">
                <a:latin typeface="微软雅黑" panose="020B0503020204020204" charset="-122"/>
                <a:ea typeface="微软雅黑" panose="020B0503020204020204" charset="-122"/>
                <a:cs typeface="微软雅黑" panose="020B0503020204020204" charset="-122"/>
              </a:rPr>
              <a:t>报传输。</a:t>
            </a:r>
          </a:p>
        </p:txBody>
      </p:sp>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4" name="文本框 23"/>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5" name="TextBox 4"/>
          <p:cNvSpPr txBox="1"/>
          <p:nvPr/>
        </p:nvSpPr>
        <p:spPr>
          <a:xfrm>
            <a:off x="443194" y="1453190"/>
            <a:ext cx="5664707" cy="341632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OSPF</a:t>
            </a:r>
            <a:r>
              <a:rPr lang="zh-CN" altLang="en-US" sz="2400" dirty="0">
                <a:latin typeface="微软雅黑" panose="020B0503020204020204" charset="-122"/>
                <a:ea typeface="微软雅黑" panose="020B0503020204020204" charset="-122"/>
                <a:cs typeface="微软雅黑" panose="020B0503020204020204" charset="-122"/>
              </a:rPr>
              <a:t>的优点</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安全；</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pPr>
            <a:r>
              <a:rPr lang="zh-CN" altLang="en-US" sz="2400" dirty="0">
                <a:latin typeface="Microsoft YaHei" charset="-122"/>
                <a:ea typeface="Microsoft YaHei" charset="-122"/>
                <a:cs typeface="Microsoft YaHei" charset="-122"/>
              </a:rPr>
              <a:t>     支持多条相同费用路径；</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支持区别化费用度量；</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     支持单播路由与多播路由；</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     分层路由；</a:t>
            </a:r>
          </a:p>
        </p:txBody>
      </p:sp>
      <p:sp>
        <p:nvSpPr>
          <p:cNvPr id="84" name="文本框 83"/>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a:solidFill>
                  <a:schemeClr val="tx1"/>
                </a:solidFill>
                <a:latin typeface="Microsoft YaHei" charset="-122"/>
                <a:ea typeface="Microsoft YaHei" charset="-122"/>
                <a:cs typeface="Microsoft YaHei" charset="-122"/>
                <a:sym typeface="+mn-ea"/>
              </a:rPr>
              <a:t>选择、填空</a:t>
            </a:r>
            <a:r>
              <a:rPr lang="en-US" altLang="zh-CN" sz="2400" b="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1360876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5" name="TextBox 4"/>
          <p:cNvSpPr txBox="1"/>
          <p:nvPr/>
        </p:nvSpPr>
        <p:spPr>
          <a:xfrm>
            <a:off x="443194" y="1453190"/>
            <a:ext cx="5664707" cy="341632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OSPF</a:t>
            </a:r>
            <a:r>
              <a:rPr lang="zh-CN" altLang="en-US" sz="2400" dirty="0">
                <a:latin typeface="微软雅黑" panose="020B0503020204020204" charset="-122"/>
                <a:ea typeface="微软雅黑" panose="020B0503020204020204" charset="-122"/>
                <a:cs typeface="微软雅黑" panose="020B0503020204020204" charset="-122"/>
              </a:rPr>
              <a:t>的优点</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安全；</a:t>
            </a:r>
            <a:endParaRPr lang="en-US" altLang="zh-CN" sz="2400" dirty="0">
              <a:latin typeface="微软雅黑" panose="020B0503020204020204" charset="-122"/>
              <a:ea typeface="微软雅黑" panose="020B0503020204020204" charset="-122"/>
              <a:cs typeface="微软雅黑" panose="020B0503020204020204" charset="-122"/>
            </a:endParaRPr>
          </a:p>
          <a:p>
            <a:pPr lvl="0">
              <a:lnSpc>
                <a:spcPct val="150000"/>
              </a:lnSpc>
            </a:pPr>
            <a:r>
              <a:rPr lang="zh-CN" altLang="en-US" sz="2400" dirty="0">
                <a:latin typeface="Microsoft YaHei" charset="-122"/>
                <a:ea typeface="Microsoft YaHei" charset="-122"/>
                <a:cs typeface="Microsoft YaHei" charset="-122"/>
              </a:rPr>
              <a:t>     支持多条相同费用路径；</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支持区别化费用度量；</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     支持单播路由与多播路由；</a:t>
            </a:r>
            <a:endParaRPr lang="en-US" altLang="zh-CN" sz="2400" dirty="0">
              <a:latin typeface="Microsoft YaHei" charset="-122"/>
              <a:ea typeface="Microsoft YaHei" charset="-122"/>
              <a:cs typeface="Microsoft YaHei" charset="-122"/>
            </a:endParaRPr>
          </a:p>
          <a:p>
            <a:pPr lvl="0">
              <a:lnSpc>
                <a:spcPct val="150000"/>
              </a:lnSpc>
            </a:pPr>
            <a:r>
              <a:rPr lang="zh-CN" altLang="en-US" sz="2400" dirty="0">
                <a:latin typeface="Microsoft YaHei" charset="-122"/>
                <a:ea typeface="Microsoft YaHei" charset="-122"/>
                <a:cs typeface="Microsoft YaHei" charset="-122"/>
              </a:rPr>
              <a:t>     分层路由；</a:t>
            </a:r>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7388" y="1923596"/>
            <a:ext cx="756608" cy="756608"/>
          </a:xfrm>
          <a:prstGeom prst="rect">
            <a:avLst/>
          </a:prstGeom>
        </p:spPr>
      </p:pic>
      <p:cxnSp>
        <p:nvCxnSpPr>
          <p:cNvPr id="29" name="直线连接符 28"/>
          <p:cNvCxnSpPr>
            <a:endCxn id="28" idx="0"/>
          </p:cNvCxnSpPr>
          <p:nvPr/>
        </p:nvCxnSpPr>
        <p:spPr>
          <a:xfrm flipH="1">
            <a:off x="8535692" y="1288119"/>
            <a:ext cx="77956" cy="635477"/>
          </a:xfrm>
          <a:prstGeom prst="line">
            <a:avLst/>
          </a:prstGeom>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8913996" y="2117234"/>
            <a:ext cx="485749"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A</a:t>
            </a:r>
            <a:endParaRPr kumimoji="1" lang="zh-CN" altLang="en-US" dirty="0">
              <a:latin typeface="Microsoft YaHei" charset="-122"/>
              <a:ea typeface="Microsoft YaHei" charset="-122"/>
              <a:cs typeface="Microsoft YaHei" charset="-122"/>
            </a:endParaRPr>
          </a:p>
        </p:txBody>
      </p:sp>
      <p:sp>
        <p:nvSpPr>
          <p:cNvPr id="35" name="椭圆 34"/>
          <p:cNvSpPr/>
          <p:nvPr/>
        </p:nvSpPr>
        <p:spPr>
          <a:xfrm>
            <a:off x="5212080" y="1453190"/>
            <a:ext cx="6217920" cy="3416320"/>
          </a:xfrm>
          <a:prstGeom prst="ellipse">
            <a:avLst/>
          </a:prstGeom>
          <a:solidFill>
            <a:schemeClr val="tx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p:cNvSpPr txBox="1"/>
          <p:nvPr/>
        </p:nvSpPr>
        <p:spPr>
          <a:xfrm>
            <a:off x="9778049" y="2680204"/>
            <a:ext cx="921167" cy="369332"/>
          </a:xfrm>
          <a:prstGeom prst="rect">
            <a:avLst/>
          </a:prstGeom>
          <a:noFill/>
        </p:spPr>
        <p:txBody>
          <a:bodyPr wrap="square" rtlCol="0">
            <a:spAutoFit/>
          </a:bodyPr>
          <a:lstStyle/>
          <a:p>
            <a:r>
              <a:rPr kumimoji="1" lang="zh-CN" altLang="en-US"/>
              <a:t>主干区</a:t>
            </a:r>
            <a:endParaRPr kumimoji="1" lang="zh-CN" altLang="en-US" dirty="0"/>
          </a:p>
        </p:txBody>
      </p:sp>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5031" y="2805299"/>
            <a:ext cx="756608" cy="756608"/>
          </a:xfrm>
          <a:prstGeom prst="rect">
            <a:avLst/>
          </a:prstGeom>
        </p:spPr>
      </p:pic>
      <p:sp>
        <p:nvSpPr>
          <p:cNvPr id="39" name="文本框 38"/>
          <p:cNvSpPr txBox="1"/>
          <p:nvPr/>
        </p:nvSpPr>
        <p:spPr>
          <a:xfrm>
            <a:off x="7650986" y="2747238"/>
            <a:ext cx="485749"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B</a:t>
            </a:r>
            <a:endParaRPr kumimoji="1" lang="zh-CN" altLang="en-US" dirty="0">
              <a:latin typeface="Microsoft YaHei" charset="-122"/>
              <a:ea typeface="Microsoft YaHei" charset="-122"/>
              <a:cs typeface="Microsoft YaHei" charset="-122"/>
            </a:endParaRPr>
          </a:p>
        </p:txBody>
      </p:sp>
      <p:cxnSp>
        <p:nvCxnSpPr>
          <p:cNvPr id="40" name="直线连接符 39"/>
          <p:cNvCxnSpPr>
            <a:stCxn id="28" idx="1"/>
            <a:endCxn id="38" idx="0"/>
          </p:cNvCxnSpPr>
          <p:nvPr/>
        </p:nvCxnSpPr>
        <p:spPr>
          <a:xfrm flipH="1">
            <a:off x="7293335" y="2301900"/>
            <a:ext cx="864053" cy="503399"/>
          </a:xfrm>
          <a:prstGeom prst="line">
            <a:avLst/>
          </a:prstGeom>
        </p:spPr>
        <p:style>
          <a:lnRef idx="3">
            <a:schemeClr val="dk1"/>
          </a:lnRef>
          <a:fillRef idx="0">
            <a:schemeClr val="dk1"/>
          </a:fillRef>
          <a:effectRef idx="2">
            <a:schemeClr val="dk1"/>
          </a:effectRef>
          <a:fontRef idx="minor">
            <a:schemeClr val="tx1"/>
          </a:fontRef>
        </p:style>
      </p:cxnSp>
      <p:pic>
        <p:nvPicPr>
          <p:cNvPr id="41" name="图片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489" y="3583450"/>
            <a:ext cx="756608" cy="756608"/>
          </a:xfrm>
          <a:prstGeom prst="rect">
            <a:avLst/>
          </a:prstGeom>
        </p:spPr>
      </p:pic>
      <p:pic>
        <p:nvPicPr>
          <p:cNvPr id="42" name="图片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232" y="3583450"/>
            <a:ext cx="756608" cy="756608"/>
          </a:xfrm>
          <a:prstGeom prst="rect">
            <a:avLst/>
          </a:prstGeom>
        </p:spPr>
      </p:pic>
      <p:cxnSp>
        <p:nvCxnSpPr>
          <p:cNvPr id="43" name="直线连接符 42"/>
          <p:cNvCxnSpPr>
            <a:stCxn id="38" idx="1"/>
            <a:endCxn id="41" idx="0"/>
          </p:cNvCxnSpPr>
          <p:nvPr/>
        </p:nvCxnSpPr>
        <p:spPr>
          <a:xfrm flipH="1">
            <a:off x="6287793" y="3183603"/>
            <a:ext cx="627238" cy="399847"/>
          </a:xfrm>
          <a:prstGeom prst="line">
            <a:avLst/>
          </a:prstGeom>
        </p:spPr>
        <p:style>
          <a:lnRef idx="3">
            <a:schemeClr val="dk1"/>
          </a:lnRef>
          <a:fillRef idx="0">
            <a:schemeClr val="dk1"/>
          </a:fillRef>
          <a:effectRef idx="2">
            <a:schemeClr val="dk1"/>
          </a:effectRef>
          <a:fontRef idx="minor">
            <a:schemeClr val="tx1"/>
          </a:fontRef>
        </p:style>
      </p:cxnSp>
      <p:cxnSp>
        <p:nvCxnSpPr>
          <p:cNvPr id="44" name="直线连接符 43"/>
          <p:cNvCxnSpPr>
            <a:stCxn id="38" idx="3"/>
            <a:endCxn id="42" idx="0"/>
          </p:cNvCxnSpPr>
          <p:nvPr/>
        </p:nvCxnSpPr>
        <p:spPr>
          <a:xfrm>
            <a:off x="7671639" y="3183603"/>
            <a:ext cx="399897" cy="399847"/>
          </a:xfrm>
          <a:prstGeom prst="line">
            <a:avLst/>
          </a:prstGeom>
        </p:spPr>
        <p:style>
          <a:lnRef idx="3">
            <a:schemeClr val="dk1"/>
          </a:lnRef>
          <a:fillRef idx="0">
            <a:schemeClr val="dk1"/>
          </a:fillRef>
          <a:effectRef idx="2">
            <a:schemeClr val="dk1"/>
          </a:effectRef>
          <a:fontRef idx="minor">
            <a:schemeClr val="tx1"/>
          </a:fontRef>
        </p:style>
      </p:cxnSp>
      <p:cxnSp>
        <p:nvCxnSpPr>
          <p:cNvPr id="50" name="直线连接符 49"/>
          <p:cNvCxnSpPr>
            <a:stCxn id="28" idx="3"/>
            <a:endCxn id="51" idx="0"/>
          </p:cNvCxnSpPr>
          <p:nvPr/>
        </p:nvCxnSpPr>
        <p:spPr>
          <a:xfrm>
            <a:off x="8913996" y="2301900"/>
            <a:ext cx="1240952" cy="1325282"/>
          </a:xfrm>
          <a:prstGeom prst="line">
            <a:avLst/>
          </a:prstGeom>
        </p:spPr>
        <p:style>
          <a:lnRef idx="3">
            <a:schemeClr val="dk1"/>
          </a:lnRef>
          <a:fillRef idx="0">
            <a:schemeClr val="dk1"/>
          </a:fillRef>
          <a:effectRef idx="2">
            <a:schemeClr val="dk1"/>
          </a:effectRef>
          <a:fontRef idx="minor">
            <a:schemeClr val="tx1"/>
          </a:fontRef>
        </p:style>
      </p:cxnSp>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6644" y="3627182"/>
            <a:ext cx="756608" cy="756608"/>
          </a:xfrm>
          <a:prstGeom prst="rect">
            <a:avLst/>
          </a:prstGeom>
        </p:spPr>
      </p:pic>
      <p:sp>
        <p:nvSpPr>
          <p:cNvPr id="54" name="文本框 53"/>
          <p:cNvSpPr txBox="1"/>
          <p:nvPr/>
        </p:nvSpPr>
        <p:spPr>
          <a:xfrm>
            <a:off x="6628721" y="3835605"/>
            <a:ext cx="485749"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C</a:t>
            </a:r>
            <a:endParaRPr kumimoji="1" lang="zh-CN" altLang="en-US" dirty="0">
              <a:latin typeface="Microsoft YaHei" charset="-122"/>
              <a:ea typeface="Microsoft YaHei" charset="-122"/>
              <a:cs typeface="Microsoft YaHei" charset="-122"/>
            </a:endParaRPr>
          </a:p>
        </p:txBody>
      </p:sp>
      <p:sp>
        <p:nvSpPr>
          <p:cNvPr id="55" name="文本框 54"/>
          <p:cNvSpPr txBox="1"/>
          <p:nvPr/>
        </p:nvSpPr>
        <p:spPr>
          <a:xfrm>
            <a:off x="8518004" y="3835605"/>
            <a:ext cx="485749"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D</a:t>
            </a:r>
            <a:endParaRPr kumimoji="1" lang="zh-CN" altLang="en-US" dirty="0">
              <a:latin typeface="Microsoft YaHei" charset="-122"/>
              <a:ea typeface="Microsoft YaHei" charset="-122"/>
              <a:cs typeface="Microsoft YaHei" charset="-122"/>
            </a:endParaRPr>
          </a:p>
        </p:txBody>
      </p:sp>
      <p:sp>
        <p:nvSpPr>
          <p:cNvPr id="56" name="文本框 55"/>
          <p:cNvSpPr txBox="1"/>
          <p:nvPr/>
        </p:nvSpPr>
        <p:spPr>
          <a:xfrm>
            <a:off x="10456341" y="3561907"/>
            <a:ext cx="485749" cy="369332"/>
          </a:xfrm>
          <a:prstGeom prst="rect">
            <a:avLst/>
          </a:prstGeom>
          <a:noFill/>
        </p:spPr>
        <p:txBody>
          <a:bodyPr wrap="square" rtlCol="0">
            <a:spAutoFit/>
          </a:bodyPr>
          <a:lstStyle/>
          <a:p>
            <a:r>
              <a:rPr kumimoji="1" lang="en-US" altLang="zh-CN" dirty="0">
                <a:latin typeface="Microsoft YaHei" charset="-122"/>
                <a:ea typeface="Microsoft YaHei" charset="-122"/>
                <a:cs typeface="Microsoft YaHei" charset="-122"/>
              </a:rPr>
              <a:t>E</a:t>
            </a:r>
            <a:endParaRPr kumimoji="1" lang="zh-CN" altLang="en-US" dirty="0">
              <a:latin typeface="Microsoft YaHei" charset="-122"/>
              <a:ea typeface="Microsoft YaHei" charset="-122"/>
              <a:cs typeface="Microsoft YaHei" charset="-122"/>
            </a:endParaRPr>
          </a:p>
        </p:txBody>
      </p:sp>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9597" y="4512749"/>
            <a:ext cx="756608" cy="756608"/>
          </a:xfrm>
          <a:prstGeom prst="rect">
            <a:avLst/>
          </a:prstGeom>
        </p:spPr>
      </p:pic>
      <p:pic>
        <p:nvPicPr>
          <p:cNvPr id="58" name="图片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1185" y="5566092"/>
            <a:ext cx="756608" cy="756608"/>
          </a:xfrm>
          <a:prstGeom prst="rect">
            <a:avLst/>
          </a:prstGeom>
        </p:spPr>
      </p:pic>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7364" y="4979907"/>
            <a:ext cx="756608" cy="756608"/>
          </a:xfrm>
          <a:prstGeom prst="rect">
            <a:avLst/>
          </a:prstGeom>
        </p:spPr>
      </p:pic>
      <p:pic>
        <p:nvPicPr>
          <p:cNvPr id="60" name="图片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075" y="4722384"/>
            <a:ext cx="756608" cy="756608"/>
          </a:xfrm>
          <a:prstGeom prst="rect">
            <a:avLst/>
          </a:prstGeom>
        </p:spPr>
      </p:pic>
      <p:pic>
        <p:nvPicPr>
          <p:cNvPr id="61" name="图片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3683" y="5572269"/>
            <a:ext cx="756608" cy="756608"/>
          </a:xfrm>
          <a:prstGeom prst="rect">
            <a:avLst/>
          </a:prstGeom>
        </p:spPr>
      </p:pic>
      <p:sp>
        <p:nvSpPr>
          <p:cNvPr id="62" name="椭圆 61"/>
          <p:cNvSpPr/>
          <p:nvPr/>
        </p:nvSpPr>
        <p:spPr>
          <a:xfrm>
            <a:off x="4961395" y="3327494"/>
            <a:ext cx="2192166" cy="320015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文本框 62"/>
          <p:cNvSpPr txBox="1"/>
          <p:nvPr/>
        </p:nvSpPr>
        <p:spPr>
          <a:xfrm>
            <a:off x="4995986" y="4390010"/>
            <a:ext cx="921167" cy="369332"/>
          </a:xfrm>
          <a:prstGeom prst="rect">
            <a:avLst/>
          </a:prstGeom>
          <a:noFill/>
        </p:spPr>
        <p:txBody>
          <a:bodyPr wrap="square" rtlCol="0">
            <a:spAutoFit/>
          </a:bodyPr>
          <a:lstStyle/>
          <a:p>
            <a:r>
              <a:rPr kumimoji="1" lang="zh-CN" altLang="en-US" dirty="0"/>
              <a:t>区域</a:t>
            </a:r>
            <a:r>
              <a:rPr kumimoji="1" lang="en-US" altLang="zh-CN" dirty="0"/>
              <a:t>1</a:t>
            </a:r>
            <a:endParaRPr kumimoji="1" lang="zh-CN" altLang="en-US" dirty="0"/>
          </a:p>
        </p:txBody>
      </p:sp>
      <p:sp>
        <p:nvSpPr>
          <p:cNvPr id="64" name="椭圆 63"/>
          <p:cNvSpPr/>
          <p:nvPr/>
        </p:nvSpPr>
        <p:spPr>
          <a:xfrm>
            <a:off x="7270641" y="3391984"/>
            <a:ext cx="2192166" cy="320015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文本框 64"/>
          <p:cNvSpPr txBox="1"/>
          <p:nvPr/>
        </p:nvSpPr>
        <p:spPr>
          <a:xfrm>
            <a:off x="8478578" y="5176826"/>
            <a:ext cx="921167" cy="369332"/>
          </a:xfrm>
          <a:prstGeom prst="rect">
            <a:avLst/>
          </a:prstGeom>
          <a:noFill/>
        </p:spPr>
        <p:txBody>
          <a:bodyPr wrap="square" rtlCol="0">
            <a:spAutoFit/>
          </a:bodyPr>
          <a:lstStyle/>
          <a:p>
            <a:r>
              <a:rPr kumimoji="1" lang="zh-CN" altLang="en-US" dirty="0"/>
              <a:t>区域</a:t>
            </a:r>
            <a:r>
              <a:rPr kumimoji="1" lang="en-US" altLang="zh-CN" dirty="0"/>
              <a:t>2</a:t>
            </a:r>
            <a:endParaRPr kumimoji="1" lang="zh-CN" altLang="en-US" dirty="0"/>
          </a:p>
        </p:txBody>
      </p:sp>
      <p:sp>
        <p:nvSpPr>
          <p:cNvPr id="66" name="椭圆 65"/>
          <p:cNvSpPr/>
          <p:nvPr/>
        </p:nvSpPr>
        <p:spPr>
          <a:xfrm>
            <a:off x="9453927" y="3174690"/>
            <a:ext cx="2468519" cy="3555294"/>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文本框 66"/>
          <p:cNvSpPr txBox="1"/>
          <p:nvPr/>
        </p:nvSpPr>
        <p:spPr>
          <a:xfrm>
            <a:off x="10904150" y="4469170"/>
            <a:ext cx="921167" cy="369332"/>
          </a:xfrm>
          <a:prstGeom prst="rect">
            <a:avLst/>
          </a:prstGeom>
          <a:noFill/>
        </p:spPr>
        <p:txBody>
          <a:bodyPr wrap="square" rtlCol="0">
            <a:spAutoFit/>
          </a:bodyPr>
          <a:lstStyle/>
          <a:p>
            <a:r>
              <a:rPr kumimoji="1" lang="zh-CN" altLang="en-US" dirty="0"/>
              <a:t>区域</a:t>
            </a:r>
            <a:r>
              <a:rPr kumimoji="1" lang="en-US" altLang="zh-CN" dirty="0"/>
              <a:t>3</a:t>
            </a:r>
            <a:endParaRPr kumimoji="1" lang="zh-CN" altLang="en-US" dirty="0"/>
          </a:p>
        </p:txBody>
      </p:sp>
      <p:cxnSp>
        <p:nvCxnSpPr>
          <p:cNvPr id="68" name="直线连接符 67"/>
          <p:cNvCxnSpPr>
            <a:stCxn id="41" idx="1"/>
            <a:endCxn id="57" idx="0"/>
          </p:cNvCxnSpPr>
          <p:nvPr/>
        </p:nvCxnSpPr>
        <p:spPr>
          <a:xfrm>
            <a:off x="5909489" y="3961754"/>
            <a:ext cx="198412" cy="550995"/>
          </a:xfrm>
          <a:prstGeom prst="line">
            <a:avLst/>
          </a:prstGeom>
        </p:spPr>
        <p:style>
          <a:lnRef idx="3">
            <a:schemeClr val="dk1"/>
          </a:lnRef>
          <a:fillRef idx="0">
            <a:schemeClr val="dk1"/>
          </a:fillRef>
          <a:effectRef idx="2">
            <a:schemeClr val="dk1"/>
          </a:effectRef>
          <a:fontRef idx="minor">
            <a:schemeClr val="tx1"/>
          </a:fontRef>
        </p:style>
      </p:cxnSp>
      <p:cxnSp>
        <p:nvCxnSpPr>
          <p:cNvPr id="72" name="直线连接符 71"/>
          <p:cNvCxnSpPr>
            <a:stCxn id="57" idx="2"/>
            <a:endCxn id="58" idx="0"/>
          </p:cNvCxnSpPr>
          <p:nvPr/>
        </p:nvCxnSpPr>
        <p:spPr>
          <a:xfrm flipH="1">
            <a:off x="5909489" y="5269357"/>
            <a:ext cx="198412" cy="296735"/>
          </a:xfrm>
          <a:prstGeom prst="line">
            <a:avLst/>
          </a:prstGeom>
        </p:spPr>
        <p:style>
          <a:lnRef idx="3">
            <a:schemeClr val="dk1"/>
          </a:lnRef>
          <a:fillRef idx="0">
            <a:schemeClr val="dk1"/>
          </a:fillRef>
          <a:effectRef idx="2">
            <a:schemeClr val="dk1"/>
          </a:effectRef>
          <a:fontRef idx="minor">
            <a:schemeClr val="tx1"/>
          </a:fontRef>
        </p:style>
      </p:cxnSp>
      <p:cxnSp>
        <p:nvCxnSpPr>
          <p:cNvPr id="75" name="直线连接符 74"/>
          <p:cNvCxnSpPr>
            <a:endCxn id="59" idx="0"/>
          </p:cNvCxnSpPr>
          <p:nvPr/>
        </p:nvCxnSpPr>
        <p:spPr>
          <a:xfrm flipH="1">
            <a:off x="8005668" y="4337300"/>
            <a:ext cx="94771" cy="642607"/>
          </a:xfrm>
          <a:prstGeom prst="line">
            <a:avLst/>
          </a:prstGeom>
        </p:spPr>
        <p:style>
          <a:lnRef idx="3">
            <a:schemeClr val="dk1"/>
          </a:lnRef>
          <a:fillRef idx="0">
            <a:schemeClr val="dk1"/>
          </a:fillRef>
          <a:effectRef idx="2">
            <a:schemeClr val="dk1"/>
          </a:effectRef>
          <a:fontRef idx="minor">
            <a:schemeClr val="tx1"/>
          </a:fontRef>
        </p:style>
      </p:cxnSp>
      <p:cxnSp>
        <p:nvCxnSpPr>
          <p:cNvPr id="78" name="直线连接符 77"/>
          <p:cNvCxnSpPr>
            <a:endCxn id="60" idx="0"/>
          </p:cNvCxnSpPr>
          <p:nvPr/>
        </p:nvCxnSpPr>
        <p:spPr>
          <a:xfrm flipH="1">
            <a:off x="10385379" y="3979790"/>
            <a:ext cx="147383" cy="742594"/>
          </a:xfrm>
          <a:prstGeom prst="line">
            <a:avLst/>
          </a:prstGeom>
        </p:spPr>
        <p:style>
          <a:lnRef idx="3">
            <a:schemeClr val="dk1"/>
          </a:lnRef>
          <a:fillRef idx="0">
            <a:schemeClr val="dk1"/>
          </a:fillRef>
          <a:effectRef idx="2">
            <a:schemeClr val="dk1"/>
          </a:effectRef>
          <a:fontRef idx="minor">
            <a:schemeClr val="tx1"/>
          </a:fontRef>
        </p:style>
      </p:cxnSp>
      <p:cxnSp>
        <p:nvCxnSpPr>
          <p:cNvPr id="81" name="直线连接符 80"/>
          <p:cNvCxnSpPr>
            <a:stCxn id="60" idx="3"/>
            <a:endCxn id="61" idx="0"/>
          </p:cNvCxnSpPr>
          <p:nvPr/>
        </p:nvCxnSpPr>
        <p:spPr>
          <a:xfrm>
            <a:off x="10763683" y="5100688"/>
            <a:ext cx="378304" cy="471581"/>
          </a:xfrm>
          <a:prstGeom prst="line">
            <a:avLst/>
          </a:prstGeom>
        </p:spPr>
        <p:style>
          <a:lnRef idx="3">
            <a:schemeClr val="dk1"/>
          </a:lnRef>
          <a:fillRef idx="0">
            <a:schemeClr val="dk1"/>
          </a:fillRef>
          <a:effectRef idx="2">
            <a:schemeClr val="dk1"/>
          </a:effectRef>
          <a:fontRef idx="minor">
            <a:schemeClr val="tx1"/>
          </a:fontRef>
        </p:style>
      </p:cxnSp>
      <p:sp>
        <p:nvSpPr>
          <p:cNvPr id="45" name="文本框 4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a:solidFill>
                  <a:schemeClr val="tx1"/>
                </a:solidFill>
                <a:latin typeface="Microsoft YaHei" charset="-122"/>
                <a:ea typeface="Microsoft YaHei" charset="-122"/>
                <a:cs typeface="Microsoft YaHei" charset="-122"/>
                <a:sym typeface="+mn-ea"/>
              </a:rPr>
              <a:t>选择、填空</a:t>
            </a:r>
            <a:r>
              <a:rPr lang="en-US" altLang="zh-CN" sz="2400" b="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7671305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292188" y="3901404"/>
            <a:ext cx="2408275" cy="646331"/>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cs typeface="微软雅黑" panose="020B0503020204020204" charset="-122"/>
              </a:rPr>
              <a:t>层次化路由选择</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 name="左大括号 1"/>
          <p:cNvSpPr/>
          <p:nvPr/>
        </p:nvSpPr>
        <p:spPr>
          <a:xfrm>
            <a:off x="3700463" y="2291226"/>
            <a:ext cx="914400" cy="386668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6" name="矩形 5"/>
          <p:cNvSpPr/>
          <p:nvPr/>
        </p:nvSpPr>
        <p:spPr>
          <a:xfrm>
            <a:off x="4401676" y="2491776"/>
            <a:ext cx="698962" cy="553998"/>
          </a:xfrm>
          <a:prstGeom prst="rect">
            <a:avLst/>
          </a:prstGeom>
        </p:spPr>
        <p:txBody>
          <a:bodyPr wrap="square">
            <a:spAutoFit/>
          </a:bodyPr>
          <a:lstStyle/>
          <a:p>
            <a:pPr>
              <a:lnSpc>
                <a:spcPct val="150000"/>
              </a:lnSpc>
            </a:pPr>
            <a:r>
              <a:rPr lang="en-US" altLang="zh-CN" sz="2000" dirty="0">
                <a:latin typeface="Microsoft YaHei" charset="-122"/>
                <a:ea typeface="Microsoft YaHei" charset="-122"/>
                <a:cs typeface="Microsoft YaHei" charset="-122"/>
                <a:sym typeface="+mn-ea"/>
              </a:rPr>
              <a:t>IGP</a:t>
            </a:r>
          </a:p>
        </p:txBody>
      </p:sp>
      <p:sp>
        <p:nvSpPr>
          <p:cNvPr id="7" name="矩形 6"/>
          <p:cNvSpPr/>
          <p:nvPr/>
        </p:nvSpPr>
        <p:spPr>
          <a:xfrm>
            <a:off x="4422687" y="5234581"/>
            <a:ext cx="677951" cy="507831"/>
          </a:xfrm>
          <a:prstGeom prst="rect">
            <a:avLst/>
          </a:prstGeom>
        </p:spPr>
        <p:txBody>
          <a:bodyPr wrap="square">
            <a:spAutoFit/>
          </a:bodyPr>
          <a:lstStyle/>
          <a:p>
            <a:pPr>
              <a:lnSpc>
                <a:spcPct val="150000"/>
              </a:lnSpc>
            </a:pPr>
            <a:r>
              <a:rPr lang="en-US" altLang="zh-CN" dirty="0">
                <a:latin typeface="微软雅黑" panose="020B0503020204020204" charset="-122"/>
                <a:ea typeface="微软雅黑" panose="020B0503020204020204" charset="-122"/>
                <a:cs typeface="微软雅黑" panose="020B0503020204020204" charset="-122"/>
                <a:sym typeface="+mn-ea"/>
              </a:rPr>
              <a:t>EGP</a:t>
            </a:r>
          </a:p>
        </p:txBody>
      </p:sp>
      <p:sp>
        <p:nvSpPr>
          <p:cNvPr id="8" name="矩形 7"/>
          <p:cNvSpPr/>
          <p:nvPr/>
        </p:nvSpPr>
        <p:spPr>
          <a:xfrm>
            <a:off x="5313352" y="2005478"/>
            <a:ext cx="7229476" cy="1477328"/>
          </a:xfrm>
          <a:prstGeom prst="rect">
            <a:avLst/>
          </a:prstGeom>
        </p:spPr>
        <p:txBody>
          <a:bodyPr wrap="squar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路由信息协议</a:t>
            </a:r>
            <a:r>
              <a:rPr lang="en-US" altLang="zh-CN" sz="2000" dirty="0">
                <a:latin typeface="微软雅黑" panose="020B0503020204020204" charset="-122"/>
                <a:ea typeface="微软雅黑" panose="020B0503020204020204" charset="-122"/>
                <a:cs typeface="微软雅黑" panose="020B0503020204020204" charset="-122"/>
                <a:sym typeface="+mn-ea"/>
              </a:rPr>
              <a:t>(Routing Information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RIP</a:t>
            </a:r>
            <a:r>
              <a:rPr lang="en-US" altLang="zh-CN" sz="2000" dirty="0">
                <a:latin typeface="微软雅黑" panose="020B0503020204020204" charset="-122"/>
                <a:ea typeface="微软雅黑" panose="020B0503020204020204" charset="-122"/>
                <a:cs typeface="微软雅黑" panose="020B0503020204020204" charset="-122"/>
                <a:sym typeface="+mn-ea"/>
              </a:rPr>
              <a:t>)</a:t>
            </a:r>
          </a:p>
          <a:p>
            <a:pPr>
              <a:lnSpc>
                <a:spcPct val="150000"/>
              </a:lnSpc>
            </a:pP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开放最短路径优先协议</a:t>
            </a:r>
            <a:r>
              <a:rPr lang="en-US" altLang="zh-CN" sz="2000" dirty="0">
                <a:latin typeface="微软雅黑" panose="020B0503020204020204" charset="-122"/>
                <a:ea typeface="微软雅黑" panose="020B0503020204020204" charset="-122"/>
                <a:cs typeface="微软雅黑" panose="020B0503020204020204" charset="-122"/>
                <a:sym typeface="+mn-ea"/>
              </a:rPr>
              <a:t>(Open Shortest Path First</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OSPF</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0" name="左大括号 19"/>
          <p:cNvSpPr/>
          <p:nvPr/>
        </p:nvSpPr>
        <p:spPr>
          <a:xfrm>
            <a:off x="4978427" y="2120683"/>
            <a:ext cx="334925" cy="129618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p>
        </p:txBody>
      </p:sp>
      <p:sp>
        <p:nvSpPr>
          <p:cNvPr id="9" name="矩形 8"/>
          <p:cNvSpPr/>
          <p:nvPr/>
        </p:nvSpPr>
        <p:spPr>
          <a:xfrm>
            <a:off x="5313352" y="5188414"/>
            <a:ext cx="5718168" cy="553998"/>
          </a:xfrm>
          <a:prstGeom prst="rect">
            <a:avLst/>
          </a:prstGeom>
        </p:spPr>
        <p:txBody>
          <a:bodyPr wrap="none">
            <a:spAutoFit/>
          </a:bodyPr>
          <a:lstStyle/>
          <a:p>
            <a:pPr>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边界网关协议</a:t>
            </a:r>
            <a:r>
              <a:rPr lang="en-US" altLang="zh-CN" sz="2000" dirty="0">
                <a:latin typeface="微软雅黑" panose="020B0503020204020204" charset="-122"/>
                <a:ea typeface="微软雅黑" panose="020B0503020204020204" charset="-122"/>
                <a:cs typeface="微软雅黑" panose="020B0503020204020204" charset="-122"/>
                <a:sym typeface="+mn-ea"/>
              </a:rPr>
              <a:t>(Border Gateway Protocol</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sym typeface="+mn-ea"/>
              </a:rPr>
              <a:t>BGP</a:t>
            </a:r>
            <a:r>
              <a:rPr lang="en-US" altLang="zh-CN" sz="2000" dirty="0">
                <a:latin typeface="微软雅黑" panose="020B0503020204020204" charset="-122"/>
                <a:ea typeface="微软雅黑" panose="020B0503020204020204" charset="-122"/>
                <a:cs typeface="微软雅黑" panose="020B0503020204020204" charset="-122"/>
                <a:sym typeface="+mn-ea"/>
              </a:rPr>
              <a:t>)</a:t>
            </a:r>
          </a:p>
        </p:txBody>
      </p:sp>
      <p:sp>
        <p:nvSpPr>
          <p:cNvPr id="21" name="左大括号 20"/>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2" name="矩形 21"/>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3" name="矩形 22"/>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13" name="文本框 12"/>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a:solidFill>
                  <a:schemeClr val="tx1"/>
                </a:solidFill>
                <a:latin typeface="Microsoft YaHei" charset="-122"/>
                <a:ea typeface="Microsoft YaHei" charset="-122"/>
                <a:cs typeface="Microsoft YaHei" charset="-122"/>
                <a:sym typeface="+mn-ea"/>
              </a:rPr>
              <a:t>选择、填空</a:t>
            </a:r>
            <a:r>
              <a:rPr lang="en-US" altLang="zh-CN" sz="2400" b="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583463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a:t>
            </a:r>
            <a:r>
              <a:rPr lang="en-US" altLang="zh-CN" sz="2400" dirty="0">
                <a:latin typeface="微软雅黑" panose="020B0503020204020204" charset="-122"/>
                <a:ea typeface="微软雅黑" panose="020B0503020204020204" charset="-122"/>
                <a:cs typeface="微软雅黑" panose="020B0503020204020204" charset="-122"/>
              </a:rPr>
              <a:t>BGP</a:t>
            </a:r>
            <a:r>
              <a:rPr lang="zh-CN" altLang="en-US" sz="2400" dirty="0">
                <a:latin typeface="微软雅黑" panose="020B0503020204020204" charset="-122"/>
                <a:ea typeface="微软雅黑" panose="020B0503020204020204" charset="-122"/>
                <a:cs typeface="微软雅黑" panose="020B0503020204020204" charset="-122"/>
              </a:rPr>
              <a:t>：实现跨自治系统的路由信息交换。典型版本是</a:t>
            </a:r>
            <a:r>
              <a:rPr lang="en-US" altLang="zh-CN" sz="2400" dirty="0">
                <a:latin typeface="微软雅黑" panose="020B0503020204020204" charset="-122"/>
                <a:ea typeface="微软雅黑" panose="020B0503020204020204" charset="-122"/>
                <a:cs typeface="微软雅黑" panose="020B0503020204020204" charset="-122"/>
              </a:rPr>
              <a:t>BGP4</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BGP</a:t>
            </a:r>
            <a:r>
              <a:rPr lang="zh-CN" altLang="en-US" sz="2400" dirty="0">
                <a:latin typeface="微软雅黑" panose="020B0503020204020204" charset="-122"/>
                <a:ea typeface="微软雅黑" panose="020B0503020204020204" charset="-122"/>
                <a:cs typeface="微软雅黑" panose="020B0503020204020204" charset="-122"/>
                <a:sym typeface="+mn-ea"/>
              </a:rPr>
              <a:t>封装进</a:t>
            </a:r>
            <a:r>
              <a:rPr lang="en-US" altLang="zh-CN" sz="2400" dirty="0">
                <a:latin typeface="微软雅黑" panose="020B0503020204020204" charset="-122"/>
                <a:ea typeface="微软雅黑" panose="020B0503020204020204" charset="-122"/>
                <a:cs typeface="微软雅黑" panose="020B0503020204020204" charset="-122"/>
                <a:sym typeface="+mn-ea"/>
              </a:rPr>
              <a:t>TCP</a:t>
            </a:r>
            <a:r>
              <a:rPr lang="zh-CN" altLang="en-US" sz="2400" dirty="0">
                <a:latin typeface="微软雅黑" panose="020B0503020204020204" charset="-122"/>
                <a:ea typeface="微软雅黑" panose="020B0503020204020204" charset="-122"/>
                <a:cs typeface="微软雅黑" panose="020B0503020204020204" charset="-122"/>
                <a:sym typeface="+mn-ea"/>
              </a:rPr>
              <a:t>报文段。</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4" name="文本框 23"/>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a:solidFill>
                  <a:schemeClr val="tx1"/>
                </a:solidFill>
                <a:latin typeface="Microsoft YaHei" charset="-122"/>
                <a:ea typeface="Microsoft YaHei" charset="-122"/>
                <a:cs typeface="Microsoft YaHei" charset="-122"/>
                <a:sym typeface="+mn-ea"/>
              </a:rPr>
              <a:t>选择、填空</a:t>
            </a:r>
            <a:r>
              <a:rPr lang="en-US" altLang="zh-CN" sz="2400" b="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43194" y="1708669"/>
            <a:ext cx="11748806" cy="3416320"/>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三、</a:t>
            </a:r>
            <a:r>
              <a:rPr lang="en-US" altLang="zh-CN" sz="2400" dirty="0">
                <a:latin typeface="微软雅黑" panose="020B0503020204020204" charset="-122"/>
                <a:ea typeface="微软雅黑" panose="020B0503020204020204" charset="-122"/>
                <a:cs typeface="微软雅黑" panose="020B0503020204020204" charset="-122"/>
              </a:rPr>
              <a:t>BGP</a:t>
            </a:r>
            <a:r>
              <a:rPr lang="zh-CN" altLang="en-US" sz="2400" dirty="0">
                <a:latin typeface="微软雅黑" panose="020B0503020204020204" charset="-122"/>
                <a:ea typeface="微软雅黑" panose="020B0503020204020204" charset="-122"/>
                <a:cs typeface="微软雅黑" panose="020B0503020204020204" charset="-122"/>
              </a:rPr>
              <a:t>：实现跨自治系统的路由信息交换。典型版本是</a:t>
            </a:r>
            <a:r>
              <a:rPr lang="en-US" altLang="zh-CN" sz="2400" dirty="0">
                <a:latin typeface="微软雅黑" panose="020B0503020204020204" charset="-122"/>
                <a:ea typeface="微软雅黑" panose="020B0503020204020204" charset="-122"/>
                <a:cs typeface="微软雅黑" panose="020B0503020204020204" charset="-122"/>
              </a:rPr>
              <a:t>BGP4</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BGP</a:t>
            </a:r>
            <a:r>
              <a:rPr lang="zh-CN" altLang="en-US" sz="2400" dirty="0">
                <a:latin typeface="微软雅黑" panose="020B0503020204020204" charset="-122"/>
                <a:ea typeface="微软雅黑" panose="020B0503020204020204" charset="-122"/>
                <a:cs typeface="微软雅黑" panose="020B0503020204020204" charset="-122"/>
              </a:rPr>
              <a:t>主要有</a:t>
            </a: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种报文：</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OPEN</a:t>
            </a:r>
            <a:r>
              <a:rPr lang="zh-CN" altLang="en-US" sz="2400" dirty="0">
                <a:latin typeface="微软雅黑" panose="020B0503020204020204" charset="-122"/>
                <a:ea typeface="微软雅黑" panose="020B0503020204020204" charset="-122"/>
                <a:cs typeface="微软雅黑" panose="020B0503020204020204" charset="-122"/>
              </a:rPr>
              <a:t>（打开）报文，用来与</a:t>
            </a:r>
            <a:r>
              <a:rPr lang="en-US" altLang="zh-CN" sz="2400" dirty="0">
                <a:latin typeface="微软雅黑" panose="020B0503020204020204" charset="-122"/>
                <a:ea typeface="微软雅黑" panose="020B0503020204020204" charset="-122"/>
                <a:cs typeface="微软雅黑" panose="020B0503020204020204" charset="-122"/>
              </a:rPr>
              <a:t>BGP</a:t>
            </a:r>
            <a:r>
              <a:rPr lang="zh-CN" altLang="en-US" sz="2400" dirty="0">
                <a:latin typeface="微软雅黑" panose="020B0503020204020204" charset="-122"/>
                <a:ea typeface="微软雅黑" panose="020B0503020204020204" charset="-122"/>
                <a:cs typeface="微软雅黑" panose="020B0503020204020204" charset="-122"/>
              </a:rPr>
              <a:t>对等方建立</a:t>
            </a:r>
            <a:r>
              <a:rPr lang="en-US" altLang="zh-CN" sz="2400" dirty="0">
                <a:latin typeface="微软雅黑" panose="020B0503020204020204" charset="-122"/>
                <a:ea typeface="微软雅黑" panose="020B0503020204020204" charset="-122"/>
                <a:cs typeface="微软雅黑" panose="020B0503020204020204" charset="-122"/>
              </a:rPr>
              <a:t>BGP</a:t>
            </a:r>
            <a:r>
              <a:rPr lang="zh-CN" altLang="en-US" sz="2400" dirty="0">
                <a:latin typeface="微软雅黑" panose="020B0503020204020204" charset="-122"/>
                <a:ea typeface="微软雅黑" panose="020B0503020204020204" charset="-122"/>
                <a:cs typeface="微软雅黑" panose="020B0503020204020204" charset="-122"/>
              </a:rPr>
              <a:t>会话</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UPDATE</a:t>
            </a:r>
            <a:r>
              <a:rPr lang="zh-CN" altLang="en-US" sz="2400" dirty="0">
                <a:latin typeface="微软雅黑" panose="020B0503020204020204" charset="-122"/>
                <a:ea typeface="微软雅黑" panose="020B0503020204020204" charset="-122"/>
                <a:cs typeface="微软雅黑" panose="020B0503020204020204" charset="-122"/>
              </a:rPr>
              <a:t>（更新）报文，用来通告某一路由可达性信息，或者撤销已有路由</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KEEPALIVE</a:t>
            </a:r>
            <a:r>
              <a:rPr lang="zh-CN" altLang="en-US" sz="2400" dirty="0">
                <a:latin typeface="微软雅黑" panose="020B0503020204020204" charset="-122"/>
                <a:ea typeface="微软雅黑" panose="020B0503020204020204" charset="-122"/>
                <a:cs typeface="微软雅黑" panose="020B0503020204020204" charset="-122"/>
              </a:rPr>
              <a:t>（保活）报文，用于对打开报文的确认，或周期性地证实会话的有效</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NOTIFICATION</a:t>
            </a:r>
            <a:r>
              <a:rPr lang="zh-CN" altLang="en-US" sz="2400" dirty="0">
                <a:latin typeface="微软雅黑" panose="020B0503020204020204" charset="-122"/>
                <a:ea typeface="微软雅黑" panose="020B0503020204020204" charset="-122"/>
                <a:cs typeface="微软雅黑" panose="020B0503020204020204" charset="-122"/>
              </a:rPr>
              <a:t>（通知）报文，用来通告差错</a:t>
            </a:r>
            <a:endParaRPr lang="en-US" altLang="zh-CN" sz="2400" dirty="0">
              <a:latin typeface="微软雅黑" panose="020B0503020204020204" charset="-122"/>
              <a:ea typeface="微软雅黑" panose="020B0503020204020204" charset="-122"/>
              <a:cs typeface="微软雅黑" panose="020B0503020204020204" charset="-122"/>
            </a:endParaRPr>
          </a:p>
        </p:txBody>
      </p:sp>
      <p:sp>
        <p:nvSpPr>
          <p:cNvPr id="20" name="左大括号 19"/>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1" name="矩形 20"/>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2" name="矩形 21"/>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7" name="文本框 6"/>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a:solidFill>
                  <a:schemeClr val="tx1"/>
                </a:solidFill>
                <a:latin typeface="Microsoft YaHei" charset="-122"/>
                <a:ea typeface="Microsoft YaHei" charset="-122"/>
                <a:cs typeface="Microsoft YaHei" charset="-122"/>
                <a:sym typeface="+mn-ea"/>
              </a:rPr>
              <a:t>选择、填空</a:t>
            </a:r>
            <a:r>
              <a:rPr lang="en-US" altLang="zh-CN" sz="2400" b="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063729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表格 13"/>
          <p:cNvGraphicFramePr/>
          <p:nvPr>
            <p:extLst>
              <p:ext uri="{D42A27DB-BD31-4B8C-83A1-F6EECF244321}">
                <p14:modId xmlns:p14="http://schemas.microsoft.com/office/powerpoint/2010/main" val="384431267"/>
              </p:ext>
            </p:extLst>
          </p:nvPr>
        </p:nvGraphicFramePr>
        <p:xfrm>
          <a:off x="1790025" y="2530625"/>
          <a:ext cx="8165465" cy="2301748"/>
        </p:xfrm>
        <a:graphic>
          <a:graphicData uri="http://schemas.openxmlformats.org/drawingml/2006/table">
            <a:tbl>
              <a:tblPr firstRow="1" bandRow="1">
                <a:tableStyleId>{5940675A-B579-460E-94D1-54222C63F5DA}</a:tableStyleId>
              </a:tblPr>
              <a:tblGrid>
                <a:gridCol w="2153285">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3223260">
                  <a:extLst>
                    <a:ext uri="{9D8B030D-6E8A-4147-A177-3AD203B41FA5}">
                      <a16:colId xmlns:a16="http://schemas.microsoft.com/office/drawing/2014/main" val="20002"/>
                    </a:ext>
                  </a:extLst>
                </a:gridCol>
              </a:tblGrid>
              <a:tr h="381000">
                <a:tc>
                  <a:txBody>
                    <a:bodyPr/>
                    <a:lstStyle/>
                    <a:p>
                      <a:pPr algn="ctr">
                        <a:lnSpc>
                          <a:spcPct val="150000"/>
                        </a:lnSpc>
                        <a:buNone/>
                      </a:pPr>
                      <a:r>
                        <a:rPr lang="zh-CN" altLang="en-US" sz="2400" dirty="0">
                          <a:latin typeface="Microsoft YaHei" charset="-122"/>
                          <a:ea typeface="Microsoft YaHei" charset="-122"/>
                          <a:cs typeface="Microsoft YaHei" charset="-122"/>
                        </a:rPr>
                        <a:t>协议名称</a:t>
                      </a:r>
                    </a:p>
                  </a:txBody>
                  <a:tcPr anchor="ctr"/>
                </a:tc>
                <a:tc>
                  <a:txBody>
                    <a:bodyPr/>
                    <a:lstStyle/>
                    <a:p>
                      <a:pPr algn="ctr">
                        <a:lnSpc>
                          <a:spcPct val="150000"/>
                        </a:lnSpc>
                        <a:buNone/>
                      </a:pPr>
                      <a:r>
                        <a:rPr lang="zh-CN" altLang="en-US" sz="2400">
                          <a:latin typeface="Microsoft YaHei" charset="-122"/>
                          <a:ea typeface="Microsoft YaHei" charset="-122"/>
                          <a:cs typeface="Microsoft YaHei" charset="-122"/>
                        </a:rPr>
                        <a:t>封装</a:t>
                      </a:r>
                    </a:p>
                  </a:txBody>
                  <a:tcPr anchor="ctr"/>
                </a:tc>
                <a:tc>
                  <a:txBody>
                    <a:bodyPr/>
                    <a:lstStyle/>
                    <a:p>
                      <a:pPr algn="ctr">
                        <a:lnSpc>
                          <a:spcPct val="150000"/>
                        </a:lnSpc>
                        <a:buNone/>
                      </a:pPr>
                      <a:r>
                        <a:rPr lang="zh-CN" altLang="en-US" sz="2400">
                          <a:latin typeface="Microsoft YaHei" charset="-122"/>
                          <a:ea typeface="Microsoft YaHei" charset="-122"/>
                          <a:cs typeface="Microsoft YaHei" charset="-122"/>
                        </a:rPr>
                        <a:t>适用范围</a:t>
                      </a:r>
                    </a:p>
                  </a:txBody>
                  <a:tcPr anchor="ctr"/>
                </a:tc>
                <a:extLst>
                  <a:ext uri="{0D108BD9-81ED-4DB2-BD59-A6C34878D82A}">
                    <a16:rowId xmlns:a16="http://schemas.microsoft.com/office/drawing/2014/main" val="10000"/>
                  </a:ext>
                </a:extLst>
              </a:tr>
              <a:tr h="457200">
                <a:tc>
                  <a:txBody>
                    <a:bodyPr/>
                    <a:lstStyle/>
                    <a:p>
                      <a:pPr algn="ctr">
                        <a:lnSpc>
                          <a:spcPct val="150000"/>
                        </a:lnSpc>
                        <a:buNone/>
                      </a:pPr>
                      <a:r>
                        <a:rPr lang="en-US" altLang="zh-CN" sz="2400">
                          <a:latin typeface="Microsoft YaHei" charset="-122"/>
                          <a:ea typeface="Microsoft YaHei" charset="-122"/>
                          <a:cs typeface="Microsoft YaHei" charset="-122"/>
                        </a:rPr>
                        <a:t>RIP</a:t>
                      </a:r>
                    </a:p>
                  </a:txBody>
                  <a:tcPr anchor="ctr"/>
                </a:tc>
                <a:tc>
                  <a:txBody>
                    <a:bodyPr/>
                    <a:lstStyle/>
                    <a:p>
                      <a:pPr algn="ctr">
                        <a:lnSpc>
                          <a:spcPct val="150000"/>
                        </a:lnSpc>
                        <a:buNone/>
                      </a:pPr>
                      <a:r>
                        <a:rPr lang="en-US" altLang="zh-CN" sz="2400">
                          <a:latin typeface="Microsoft YaHei" charset="-122"/>
                          <a:ea typeface="Microsoft YaHei" charset="-122"/>
                          <a:cs typeface="Microsoft YaHei" charset="-122"/>
                        </a:rPr>
                        <a:t>UDP</a:t>
                      </a:r>
                      <a:r>
                        <a:rPr lang="zh-CN" altLang="en-US" sz="2400">
                          <a:latin typeface="Microsoft YaHei" charset="-122"/>
                          <a:ea typeface="Microsoft YaHei" charset="-122"/>
                          <a:cs typeface="Microsoft YaHei" charset="-122"/>
                        </a:rPr>
                        <a:t>数据报</a:t>
                      </a:r>
                    </a:p>
                  </a:txBody>
                  <a:tcPr anchor="ctr"/>
                </a:tc>
                <a:tc>
                  <a:txBody>
                    <a:bodyPr/>
                    <a:lstStyle/>
                    <a:p>
                      <a:pPr algn="ctr">
                        <a:lnSpc>
                          <a:spcPct val="150000"/>
                        </a:lnSpc>
                        <a:buNone/>
                      </a:pPr>
                      <a:r>
                        <a:rPr lang="zh-CN" altLang="en-US" sz="2400">
                          <a:latin typeface="Microsoft YaHei" charset="-122"/>
                          <a:ea typeface="Microsoft YaHei" charset="-122"/>
                          <a:cs typeface="Microsoft YaHei" charset="-122"/>
                        </a:rPr>
                        <a:t>较小</a:t>
                      </a:r>
                      <a:r>
                        <a:rPr lang="en-US" altLang="zh-CN" sz="2400">
                          <a:latin typeface="Microsoft YaHei" charset="-122"/>
                          <a:ea typeface="Microsoft YaHei" charset="-122"/>
                          <a:cs typeface="Microsoft YaHei" charset="-122"/>
                        </a:rPr>
                        <a:t>AS</a:t>
                      </a:r>
                      <a:r>
                        <a:rPr lang="zh-CN" altLang="en-US" sz="2400">
                          <a:latin typeface="Microsoft YaHei" charset="-122"/>
                          <a:ea typeface="Microsoft YaHei" charset="-122"/>
                          <a:cs typeface="Microsoft YaHei" charset="-122"/>
                        </a:rPr>
                        <a:t>内</a:t>
                      </a:r>
                    </a:p>
                  </a:txBody>
                  <a:tcPr anchor="ctr"/>
                </a:tc>
                <a:extLst>
                  <a:ext uri="{0D108BD9-81ED-4DB2-BD59-A6C34878D82A}">
                    <a16:rowId xmlns:a16="http://schemas.microsoft.com/office/drawing/2014/main" val="10001"/>
                  </a:ext>
                </a:extLst>
              </a:tr>
              <a:tr h="381000">
                <a:tc>
                  <a:txBody>
                    <a:bodyPr/>
                    <a:lstStyle/>
                    <a:p>
                      <a:pPr algn="ctr">
                        <a:lnSpc>
                          <a:spcPct val="150000"/>
                        </a:lnSpc>
                        <a:buNone/>
                      </a:pPr>
                      <a:r>
                        <a:rPr lang="en-US" altLang="zh-CN" sz="2400">
                          <a:latin typeface="Microsoft YaHei" charset="-122"/>
                          <a:ea typeface="Microsoft YaHei" charset="-122"/>
                          <a:cs typeface="Microsoft YaHei" charset="-122"/>
                        </a:rPr>
                        <a:t>OSPF</a:t>
                      </a:r>
                    </a:p>
                  </a:txBody>
                  <a:tcPr anchor="ctr"/>
                </a:tc>
                <a:tc>
                  <a:txBody>
                    <a:bodyPr/>
                    <a:lstStyle/>
                    <a:p>
                      <a:pPr algn="ctr">
                        <a:lnSpc>
                          <a:spcPct val="150000"/>
                        </a:lnSpc>
                        <a:buNone/>
                      </a:pPr>
                      <a:r>
                        <a:rPr lang="en-US" altLang="zh-CN" sz="2400">
                          <a:latin typeface="Microsoft YaHei" charset="-122"/>
                          <a:ea typeface="Microsoft YaHei" charset="-122"/>
                          <a:cs typeface="Microsoft YaHei" charset="-122"/>
                        </a:rPr>
                        <a:t>IP</a:t>
                      </a:r>
                      <a:r>
                        <a:rPr lang="zh-CN" altLang="en-US" sz="2400">
                          <a:latin typeface="Microsoft YaHei" charset="-122"/>
                          <a:ea typeface="Microsoft YaHei" charset="-122"/>
                          <a:cs typeface="Microsoft YaHei" charset="-122"/>
                        </a:rPr>
                        <a:t>数据报</a:t>
                      </a:r>
                    </a:p>
                  </a:txBody>
                  <a:tcPr anchor="ctr"/>
                </a:tc>
                <a:tc>
                  <a:txBody>
                    <a:bodyPr/>
                    <a:lstStyle/>
                    <a:p>
                      <a:pPr algn="ctr">
                        <a:lnSpc>
                          <a:spcPct val="150000"/>
                        </a:lnSpc>
                        <a:buNone/>
                      </a:pPr>
                      <a:r>
                        <a:rPr lang="zh-CN" altLang="en-US" sz="2400" dirty="0">
                          <a:latin typeface="Microsoft YaHei" charset="-122"/>
                          <a:ea typeface="Microsoft YaHei" charset="-122"/>
                          <a:cs typeface="Microsoft YaHei" charset="-122"/>
                        </a:rPr>
                        <a:t>较大</a:t>
                      </a:r>
                      <a:r>
                        <a:rPr lang="en-US" altLang="zh-CN" sz="2400" dirty="0">
                          <a:latin typeface="Microsoft YaHei" charset="-122"/>
                          <a:ea typeface="Microsoft YaHei" charset="-122"/>
                          <a:cs typeface="Microsoft YaHei" charset="-122"/>
                        </a:rPr>
                        <a:t>AS</a:t>
                      </a:r>
                      <a:r>
                        <a:rPr lang="zh-CN" altLang="en-US" sz="2400" dirty="0">
                          <a:latin typeface="Microsoft YaHei" charset="-122"/>
                          <a:ea typeface="Microsoft YaHei" charset="-122"/>
                          <a:cs typeface="Microsoft YaHei" charset="-122"/>
                        </a:rPr>
                        <a:t>内</a:t>
                      </a:r>
                    </a:p>
                  </a:txBody>
                  <a:tcPr anchor="ctr"/>
                </a:tc>
                <a:extLst>
                  <a:ext uri="{0D108BD9-81ED-4DB2-BD59-A6C34878D82A}">
                    <a16:rowId xmlns:a16="http://schemas.microsoft.com/office/drawing/2014/main" val="10002"/>
                  </a:ext>
                </a:extLst>
              </a:tr>
              <a:tr h="381000">
                <a:tc>
                  <a:txBody>
                    <a:bodyPr/>
                    <a:lstStyle/>
                    <a:p>
                      <a:pPr algn="ctr">
                        <a:lnSpc>
                          <a:spcPct val="150000"/>
                        </a:lnSpc>
                        <a:buNone/>
                      </a:pPr>
                      <a:r>
                        <a:rPr lang="en-US" altLang="zh-CN" sz="2400">
                          <a:latin typeface="Microsoft YaHei" charset="-122"/>
                          <a:ea typeface="Microsoft YaHei" charset="-122"/>
                          <a:cs typeface="Microsoft YaHei" charset="-122"/>
                        </a:rPr>
                        <a:t>BGP</a:t>
                      </a:r>
                    </a:p>
                  </a:txBody>
                  <a:tcPr anchor="ctr"/>
                </a:tc>
                <a:tc>
                  <a:txBody>
                    <a:bodyPr/>
                    <a:lstStyle/>
                    <a:p>
                      <a:pPr algn="ctr">
                        <a:lnSpc>
                          <a:spcPct val="150000"/>
                        </a:lnSpc>
                        <a:buNone/>
                      </a:pPr>
                      <a:r>
                        <a:rPr lang="en-US" altLang="zh-CN" sz="2400" dirty="0">
                          <a:latin typeface="Microsoft YaHei" charset="-122"/>
                          <a:ea typeface="Microsoft YaHei" charset="-122"/>
                          <a:cs typeface="Microsoft YaHei" charset="-122"/>
                          <a:sym typeface="+mn-ea"/>
                        </a:rPr>
                        <a:t>TCP</a:t>
                      </a:r>
                      <a:r>
                        <a:rPr lang="zh-CN" altLang="en-US" sz="2400" dirty="0">
                          <a:latin typeface="Microsoft YaHei" charset="-122"/>
                          <a:ea typeface="Microsoft YaHei" charset="-122"/>
                          <a:cs typeface="Microsoft YaHei" charset="-122"/>
                          <a:sym typeface="+mn-ea"/>
                        </a:rPr>
                        <a:t>报文段</a:t>
                      </a:r>
                      <a:endParaRPr lang="en-US" altLang="zh-CN" sz="2400" dirty="0">
                        <a:latin typeface="Microsoft YaHei" charset="-122"/>
                        <a:ea typeface="Microsoft YaHei" charset="-122"/>
                        <a:cs typeface="Microsoft YaHei" charset="-122"/>
                        <a:sym typeface="+mn-ea"/>
                      </a:endParaRPr>
                    </a:p>
                  </a:txBody>
                  <a:tcPr anchor="ctr"/>
                </a:tc>
                <a:tc>
                  <a:txBody>
                    <a:bodyPr/>
                    <a:lstStyle/>
                    <a:p>
                      <a:pPr algn="ctr">
                        <a:lnSpc>
                          <a:spcPct val="150000"/>
                        </a:lnSpc>
                        <a:buNone/>
                      </a:pPr>
                      <a:r>
                        <a:rPr lang="zh-CN" altLang="en-US" sz="2400" dirty="0">
                          <a:latin typeface="Microsoft YaHei" charset="-122"/>
                          <a:ea typeface="Microsoft YaHei" charset="-122"/>
                          <a:cs typeface="Microsoft YaHei" charset="-122"/>
                        </a:rPr>
                        <a:t>跨</a:t>
                      </a:r>
                      <a:r>
                        <a:rPr lang="en-US" altLang="zh-CN" sz="2400" dirty="0">
                          <a:latin typeface="Microsoft YaHei" charset="-122"/>
                          <a:ea typeface="Microsoft YaHei" charset="-122"/>
                          <a:cs typeface="Microsoft YaHei" charset="-122"/>
                        </a:rPr>
                        <a:t>AS</a:t>
                      </a:r>
                    </a:p>
                  </a:txBody>
                  <a:tcPr anchor="ctr"/>
                </a:tc>
                <a:extLst>
                  <a:ext uri="{0D108BD9-81ED-4DB2-BD59-A6C34878D82A}">
                    <a16:rowId xmlns:a16="http://schemas.microsoft.com/office/drawing/2014/main" val="10003"/>
                  </a:ext>
                </a:extLst>
              </a:tr>
            </a:tbl>
          </a:graphicData>
        </a:graphic>
      </p:graphicFrame>
      <p:sp>
        <p:nvSpPr>
          <p:cNvPr id="22" name="左大括号 21"/>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3" name="矩形 22"/>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4" name="矩形 23"/>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solidFill>
                  <a:srgbClr val="FF0000"/>
                </a:solidFill>
                <a:latin typeface="Microsoft YaHei" charset="-122"/>
                <a:ea typeface="Microsoft YaHei" charset="-122"/>
                <a:cs typeface="Microsoft YaHei" charset="-122"/>
                <a:sym typeface="+mn-ea"/>
              </a:rPr>
              <a:t>Internet</a:t>
            </a:r>
            <a:r>
              <a:rPr lang="zh-CN" altLang="en-US" sz="1600" dirty="0">
                <a:solidFill>
                  <a:srgbClr val="FF0000"/>
                </a:solidFill>
                <a:latin typeface="Microsoft YaHei" charset="-122"/>
                <a:ea typeface="Microsoft YaHei" charset="-122"/>
                <a:cs typeface="Microsoft YaHei" charset="-122"/>
                <a:sym typeface="+mn-ea"/>
              </a:rPr>
              <a:t>路由选择协议</a:t>
            </a:r>
          </a:p>
        </p:txBody>
      </p:sp>
      <p:sp>
        <p:nvSpPr>
          <p:cNvPr id="25" name="文本框 24"/>
          <p:cNvSpPr txBox="1"/>
          <p:nvPr>
            <p:custDataLst>
              <p:tags r:id="rId1"/>
            </p:custDataLst>
          </p:nvPr>
        </p:nvSpPr>
        <p:spPr>
          <a:xfrm>
            <a:off x="443194" y="335380"/>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4.6.4</a:t>
            </a:r>
            <a:r>
              <a:rPr lang="zh-CN" altLang="en-US" sz="2400" b="0" dirty="0">
                <a:solidFill>
                  <a:schemeClr val="tx1"/>
                </a:solidFill>
                <a:latin typeface="Microsoft YaHei" charset="-122"/>
                <a:ea typeface="Microsoft YaHei" charset="-122"/>
                <a:cs typeface="Microsoft YaHei" charset="-122"/>
                <a:sym typeface="+mn-ea"/>
              </a:rPr>
              <a:t> </a:t>
            </a:r>
            <a:r>
              <a:rPr lang="en-US" altLang="zh-CN" sz="2400" b="0" dirty="0">
                <a:solidFill>
                  <a:schemeClr val="tx1"/>
                </a:solidFill>
                <a:latin typeface="Microsoft YaHei" charset="-122"/>
                <a:ea typeface="Microsoft YaHei" charset="-122"/>
                <a:cs typeface="Microsoft YaHei" charset="-122"/>
                <a:sym typeface="+mn-ea"/>
              </a:rPr>
              <a:t>Internet</a:t>
            </a:r>
            <a:r>
              <a:rPr lang="zh-CN" altLang="en-US" sz="2400" b="0" dirty="0">
                <a:solidFill>
                  <a:schemeClr val="tx1"/>
                </a:solidFill>
                <a:latin typeface="Microsoft YaHei" charset="-122"/>
                <a:ea typeface="Microsoft YaHei" charset="-122"/>
                <a:cs typeface="Microsoft YaHei" charset="-122"/>
                <a:sym typeface="+mn-ea"/>
              </a:rPr>
              <a:t>路由选择协议</a:t>
            </a:r>
            <a:r>
              <a:rPr lang="en-US" altLang="zh-CN" sz="2400" b="0" dirty="0">
                <a:solidFill>
                  <a:schemeClr val="tx1"/>
                </a:solidFill>
                <a:latin typeface="Microsoft YaHei" charset="-122"/>
                <a:ea typeface="Microsoft YaHei" charset="-122"/>
                <a:cs typeface="Microsoft YaHei" charset="-122"/>
                <a:sym typeface="+mn-ea"/>
              </a:rPr>
              <a:t>【</a:t>
            </a:r>
            <a:r>
              <a:rPr lang="zh-CN" altLang="en-US" sz="2400" b="0" dirty="0">
                <a:solidFill>
                  <a:schemeClr val="tx1"/>
                </a:solidFill>
                <a:latin typeface="Microsoft YaHei" charset="-122"/>
                <a:ea typeface="Microsoft YaHei" charset="-122"/>
                <a:cs typeface="Microsoft YaHei" charset="-122"/>
                <a:sym typeface="+mn-ea"/>
              </a:rPr>
              <a:t>选择、填空</a:t>
            </a:r>
            <a:r>
              <a:rPr lang="en-US" altLang="zh-CN" sz="2400" b="0" dirty="0">
                <a:solidFill>
                  <a:schemeClr val="tx1"/>
                </a:solidFill>
                <a:latin typeface="Microsoft YaHei" charset="-122"/>
                <a:ea typeface="Microsoft YaHei" charset="-122"/>
                <a:cs typeface="Microsoft YaHei" charset="-122"/>
                <a:sym typeface="+mn-ea"/>
              </a:rPr>
              <a:t>】</a:t>
            </a:r>
            <a:endParaRPr lang="zh-CN" altLang="en-US" sz="2400" b="0" dirty="0">
              <a:solidFill>
                <a:schemeClr val="tx1"/>
              </a:solidFill>
              <a:latin typeface="Microsoft YaHei" charset="-122"/>
              <a:ea typeface="Microsoft YaHei" charset="-122"/>
              <a:cs typeface="Microsoft YaHei" charset="-122"/>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3724524"/>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、下列路由算法中，属于动态路由选择算法的是（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最短路由选择算法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链路状态路由算法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泛射路由选择算法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基于流量路由选择</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图片 32"/>
          <p:cNvPicPr>
            <a:picLocks noChangeAspect="1"/>
          </p:cNvPicPr>
          <p:nvPr/>
        </p:nvPicPr>
        <p:blipFill>
          <a:blip r:embed="rId3"/>
          <a:stretch>
            <a:fillRect/>
          </a:stretch>
        </p:blipFill>
        <p:spPr>
          <a:xfrm>
            <a:off x="4235231" y="4476841"/>
            <a:ext cx="2927905" cy="2016000"/>
          </a:xfrm>
          <a:prstGeom prst="rect">
            <a:avLst/>
          </a:prstGeom>
        </p:spPr>
      </p:pic>
      <p:sp>
        <p:nvSpPr>
          <p:cNvPr id="34" name="文本框 33"/>
          <p:cNvSpPr txBox="1"/>
          <p:nvPr/>
        </p:nvSpPr>
        <p:spPr>
          <a:xfrm>
            <a:off x="363704" y="2357923"/>
            <a:ext cx="11349506" cy="1754326"/>
          </a:xfrm>
          <a:prstGeom prst="rect">
            <a:avLst/>
          </a:prstGeom>
          <a:noFill/>
        </p:spPr>
        <p:txBody>
          <a:bodyPr wrap="square" rtlCol="0">
            <a:spAutoFit/>
          </a:bodyPr>
          <a:lstStyle/>
          <a:p>
            <a:pPr algn="l">
              <a:lnSpc>
                <a:spcPct val="150000"/>
              </a:lnSpc>
            </a:pPr>
            <a:r>
              <a:rPr lang="en-US" altLang="zh-CN" sz="2400" dirty="0">
                <a:latin typeface="微软雅黑" panose="020B0503020204020204" charset="-122"/>
                <a:ea typeface="微软雅黑" panose="020B0503020204020204" charset="-122"/>
                <a:sym typeface="+mn-ea"/>
              </a:rPr>
              <a:t>P(v)</a:t>
            </a:r>
            <a:r>
              <a:rPr lang="zh-CN" altLang="en-US" sz="2400" dirty="0">
                <a:latin typeface="微软雅黑" panose="020B0503020204020204" charset="-122"/>
                <a:ea typeface="微软雅黑" panose="020B0503020204020204" charset="-122"/>
                <a:sym typeface="+mn-ea"/>
              </a:rPr>
              <a:t>：</a:t>
            </a:r>
            <a:r>
              <a:rPr lang="zh-CN" altLang="en-US" sz="2400" dirty="0">
                <a:latin typeface="微软雅黑" panose="020B0503020204020204" charset="-122"/>
                <a:ea typeface="微软雅黑" panose="020B0503020204020204" charset="-122"/>
                <a:cs typeface="微软雅黑" panose="020B0503020204020204" charset="-122"/>
                <a:sym typeface="+mn-ea"/>
              </a:rPr>
              <a:t>到本次迭代为止，在源结点到目的结点</a:t>
            </a:r>
            <a:r>
              <a:rPr lang="en-US" altLang="zh-CN" sz="2400" dirty="0">
                <a:latin typeface="微软雅黑" panose="020B0503020204020204" charset="-122"/>
                <a:ea typeface="微软雅黑" panose="020B0503020204020204" charset="-122"/>
                <a:cs typeface="微软雅黑" panose="020B0503020204020204" charset="-122"/>
                <a:sym typeface="+mn-ea"/>
              </a:rPr>
              <a:t>v</a:t>
            </a:r>
            <a:r>
              <a:rPr lang="zh-CN" altLang="en-US" sz="2400" dirty="0">
                <a:latin typeface="微软雅黑" panose="020B0503020204020204" charset="-122"/>
                <a:ea typeface="微软雅黑" panose="020B0503020204020204" charset="-122"/>
                <a:cs typeface="微软雅黑" panose="020B0503020204020204" charset="-122"/>
                <a:sym typeface="+mn-ea"/>
              </a:rPr>
              <a:t>的当前路径上，结点</a:t>
            </a:r>
            <a:r>
              <a:rPr lang="en-US" altLang="zh-CN" sz="2400" dirty="0">
                <a:latin typeface="微软雅黑" panose="020B0503020204020204" charset="-122"/>
                <a:ea typeface="微软雅黑" panose="020B0503020204020204" charset="-122"/>
                <a:cs typeface="微软雅黑" panose="020B0503020204020204" charset="-122"/>
                <a:sym typeface="+mn-ea"/>
              </a:rPr>
              <a:t>v</a:t>
            </a:r>
            <a:r>
              <a:rPr lang="zh-CN" altLang="en-US" sz="2400" dirty="0">
                <a:latin typeface="微软雅黑" panose="020B0503020204020204" charset="-122"/>
                <a:ea typeface="微软雅黑" panose="020B0503020204020204" charset="-122"/>
                <a:cs typeface="微软雅黑" panose="020B0503020204020204" charset="-122"/>
                <a:sym typeface="+mn-ea"/>
              </a:rPr>
              <a:t>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前序结点</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dirty="0">
                <a:latin typeface="微软雅黑" panose="020B0503020204020204" charset="-122"/>
                <a:ea typeface="微软雅黑" panose="020B0503020204020204" charset="-122"/>
                <a:cs typeface="微软雅黑" panose="020B0503020204020204" charset="-122"/>
                <a:sym typeface="+mn-ea"/>
              </a:rPr>
              <a:t>如果路径上只有两个结点，则该值就是最后一个结点。</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例如：</a:t>
            </a:r>
            <a:r>
              <a:rPr lang="en-US" altLang="zh-CN" sz="2400" dirty="0">
                <a:latin typeface="微软雅黑" panose="020B0503020204020204" charset="-122"/>
                <a:ea typeface="微软雅黑" panose="020B0503020204020204" charset="-122"/>
                <a:cs typeface="微软雅黑" panose="020B0503020204020204" charset="-122"/>
                <a:sym typeface="+mn-ea"/>
              </a:rPr>
              <a:t>X</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Y</a:t>
            </a:r>
            <a:r>
              <a:rPr lang="zh-CN" altLang="en-US" sz="2400" dirty="0">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sym typeface="+mn-ea"/>
              </a:rPr>
              <a:t>P(y)</a:t>
            </a:r>
            <a:r>
              <a:rPr lang="zh-CN" altLang="en-US" sz="2400" dirty="0">
                <a:latin typeface="微软雅黑" panose="020B0503020204020204" charset="-122"/>
                <a:ea typeface="微软雅黑" panose="020B0503020204020204" charset="-122"/>
                <a:cs typeface="微软雅黑" panose="020B0503020204020204" charset="-122"/>
                <a:sym typeface="+mn-ea"/>
              </a:rPr>
              <a:t>就是</a:t>
            </a:r>
            <a:r>
              <a:rPr lang="en-US" altLang="zh-CN" sz="2400" dirty="0">
                <a:latin typeface="微软雅黑" panose="020B0503020204020204" charset="-122"/>
                <a:ea typeface="微软雅黑" panose="020B0503020204020204" charset="-122"/>
                <a:cs typeface="微软雅黑" panose="020B0503020204020204" charset="-122"/>
                <a:sym typeface="+mn-ea"/>
              </a:rPr>
              <a:t>y</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
        <p:nvSpPr>
          <p:cNvPr id="22" name="左大括号 21"/>
          <p:cNvSpPr/>
          <p:nvPr/>
        </p:nvSpPr>
        <p:spPr>
          <a:xfrm>
            <a:off x="9636751" y="186849"/>
            <a:ext cx="318739" cy="152341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Microsoft YaHei" charset="-122"/>
              <a:ea typeface="Microsoft YaHei" charset="-122"/>
              <a:cs typeface="Microsoft YaHei" charset="-122"/>
            </a:endParaRPr>
          </a:p>
        </p:txBody>
      </p:sp>
      <p:sp>
        <p:nvSpPr>
          <p:cNvPr id="23" name="矩形 22"/>
          <p:cNvSpPr/>
          <p:nvPr/>
        </p:nvSpPr>
        <p:spPr>
          <a:xfrm>
            <a:off x="7620337" y="778482"/>
            <a:ext cx="2031325" cy="338554"/>
          </a:xfrm>
          <a:prstGeom prst="rect">
            <a:avLst/>
          </a:prstGeom>
        </p:spPr>
        <p:txBody>
          <a:bodyPr wrap="none">
            <a:spAutoFit/>
          </a:bodyPr>
          <a:lstStyle/>
          <a:p>
            <a:r>
              <a:rPr lang="zh-CN" altLang="en-US" sz="1600">
                <a:latin typeface="Microsoft YaHei" charset="-122"/>
                <a:ea typeface="Microsoft YaHei" charset="-122"/>
                <a:cs typeface="Microsoft YaHei" charset="-122"/>
                <a:sym typeface="+mn-ea"/>
              </a:rPr>
              <a:t>路由算法与路由协议</a:t>
            </a:r>
          </a:p>
        </p:txBody>
      </p:sp>
      <p:sp>
        <p:nvSpPr>
          <p:cNvPr id="24" name="矩形 23"/>
          <p:cNvSpPr/>
          <p:nvPr/>
        </p:nvSpPr>
        <p:spPr>
          <a:xfrm>
            <a:off x="9955490" y="0"/>
            <a:ext cx="2236510" cy="1938992"/>
          </a:xfrm>
          <a:prstGeom prst="rect">
            <a:avLst/>
          </a:prstGeom>
        </p:spPr>
        <p:txBody>
          <a:bodyPr wrap="none">
            <a:spAutoFit/>
          </a:bodyPr>
          <a:lstStyle/>
          <a:p>
            <a:pPr>
              <a:lnSpc>
                <a:spcPct val="150000"/>
              </a:lnSpc>
            </a:pPr>
            <a:r>
              <a:rPr lang="zh-CN" altLang="en-US" sz="1600" dirty="0">
                <a:latin typeface="Microsoft YaHei" charset="-122"/>
                <a:ea typeface="Microsoft YaHei" charset="-122"/>
                <a:cs typeface="Microsoft YaHei" charset="-122"/>
                <a:sym typeface="+mn-ea"/>
              </a:rPr>
              <a:t>路由选择算法的分类</a:t>
            </a:r>
          </a:p>
          <a:p>
            <a:pPr>
              <a:lnSpc>
                <a:spcPct val="150000"/>
              </a:lnSpc>
            </a:pPr>
            <a:r>
              <a:rPr lang="zh-CN" altLang="en-US" sz="1600" dirty="0">
                <a:solidFill>
                  <a:srgbClr val="FF0000"/>
                </a:solidFill>
                <a:latin typeface="Microsoft YaHei" charset="-122"/>
                <a:ea typeface="Microsoft YaHei" charset="-122"/>
                <a:cs typeface="Microsoft YaHei" charset="-122"/>
                <a:sym typeface="+mn-ea"/>
              </a:rPr>
              <a:t>链路状态路由选择算法</a:t>
            </a:r>
          </a:p>
          <a:p>
            <a:pPr>
              <a:lnSpc>
                <a:spcPct val="150000"/>
              </a:lnSpc>
            </a:pPr>
            <a:r>
              <a:rPr lang="zh-CN" altLang="en-US" sz="1600" dirty="0">
                <a:latin typeface="Microsoft YaHei" charset="-122"/>
                <a:ea typeface="Microsoft YaHei" charset="-122"/>
                <a:cs typeface="Microsoft YaHei" charset="-122"/>
                <a:sym typeface="+mn-ea"/>
              </a:rPr>
              <a:t>距离向量路由选择算法</a:t>
            </a:r>
          </a:p>
          <a:p>
            <a:pPr>
              <a:lnSpc>
                <a:spcPct val="150000"/>
              </a:lnSpc>
            </a:pPr>
            <a:r>
              <a:rPr lang="zh-CN" altLang="en-US" sz="1600" dirty="0">
                <a:latin typeface="Microsoft YaHei" charset="-122"/>
                <a:ea typeface="Microsoft YaHei" charset="-122"/>
                <a:cs typeface="Microsoft YaHei" charset="-122"/>
                <a:sym typeface="+mn-ea"/>
              </a:rPr>
              <a:t>层次化路由选择</a:t>
            </a:r>
          </a:p>
          <a:p>
            <a:pPr>
              <a:lnSpc>
                <a:spcPct val="150000"/>
              </a:lnSpc>
            </a:pPr>
            <a:r>
              <a:rPr lang="en-US" altLang="zh-CN" sz="1600" dirty="0">
                <a:latin typeface="Microsoft YaHei" charset="-122"/>
                <a:ea typeface="Microsoft YaHei" charset="-122"/>
                <a:cs typeface="Microsoft YaHei" charset="-122"/>
                <a:sym typeface="+mn-ea"/>
              </a:rPr>
              <a:t>Internet</a:t>
            </a:r>
            <a:r>
              <a:rPr lang="zh-CN" altLang="en-US" sz="1600" dirty="0">
                <a:latin typeface="Microsoft YaHei" charset="-122"/>
                <a:ea typeface="Microsoft YaHei" charset="-122"/>
                <a:cs typeface="Microsoft YaHei" charset="-122"/>
                <a:sym typeface="+mn-ea"/>
              </a:rPr>
              <a:t>路由选择协议</a:t>
            </a:r>
          </a:p>
        </p:txBody>
      </p:sp>
      <p:sp>
        <p:nvSpPr>
          <p:cNvPr id="25" name="文本框 24"/>
          <p:cNvSpPr txBox="1"/>
          <p:nvPr/>
        </p:nvSpPr>
        <p:spPr>
          <a:xfrm>
            <a:off x="363704" y="1513304"/>
            <a:ext cx="8221495"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二、链路状态路由选择算法（</a:t>
            </a:r>
            <a:r>
              <a:rPr lang="en-US" altLang="zh-CN" sz="2400" dirty="0">
                <a:latin typeface="微软雅黑" panose="020B0503020204020204" charset="-122"/>
                <a:ea typeface="微软雅黑" panose="020B0503020204020204" charset="-122"/>
                <a:cs typeface="微软雅黑" panose="020B0503020204020204" charset="-122"/>
              </a:rPr>
              <a:t>LS</a:t>
            </a:r>
            <a:r>
              <a:rPr lang="zh-CN" altLang="en-US" sz="2400" dirty="0">
                <a:latin typeface="微软雅黑" panose="020B0503020204020204" charset="-122"/>
                <a:ea typeface="微软雅黑" panose="020B0503020204020204" charset="-122"/>
                <a:cs typeface="微软雅黑" panose="020B0503020204020204" charset="-122"/>
              </a:rPr>
              <a:t>算法）计算过程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综合题</a:t>
            </a:r>
            <a:r>
              <a:rPr lang="en-US" altLang="zh-CN" sz="2400" dirty="0">
                <a:latin typeface="微软雅黑" panose="020B0503020204020204" charset="-122"/>
                <a:ea typeface="微软雅黑" panose="020B0503020204020204" charset="-122"/>
                <a:cs typeface="微软雅黑" panose="020B0503020204020204" charset="-122"/>
              </a:rPr>
              <a:t>】</a:t>
            </a:r>
          </a:p>
        </p:txBody>
      </p:sp>
      <p:sp>
        <p:nvSpPr>
          <p:cNvPr id="26" name="文本框 25"/>
          <p:cNvSpPr txBox="1"/>
          <p:nvPr>
            <p:custDataLst>
              <p:tags r:id="rId1"/>
            </p:custDataLst>
          </p:nvPr>
        </p:nvSpPr>
        <p:spPr>
          <a:xfrm>
            <a:off x="363705" y="312429"/>
            <a:ext cx="616893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4.6.1</a:t>
            </a:r>
            <a:r>
              <a:rPr lang="zh-CN" altLang="en-US" sz="2400" b="0" dirty="0">
                <a:solidFill>
                  <a:schemeClr val="tx1"/>
                </a:solidFill>
                <a:latin typeface="Microsoft YaHei" charset="-122"/>
                <a:ea typeface="Microsoft YaHei" charset="-122"/>
                <a:cs typeface="Microsoft YaHei" charset="-122"/>
                <a:sym typeface="+mn-ea"/>
              </a:rPr>
              <a:t> 链路状态路由选择算法</a:t>
            </a:r>
            <a:endParaRPr lang="en-US" altLang="zh-CN" sz="2400" b="0" dirty="0">
              <a:solidFill>
                <a:schemeClr val="tx1"/>
              </a:solidFill>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0274490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、下列路由算法中，属于动态路由选择算法的是（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最短路由选择算法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链路状态路由算法</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泛射路由选择算法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基于流量路由选择</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的自治系统内路由选择协议称为内部网关协议，简写为（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B:IGP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C:EGP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D:BGP</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的自治系统内路由选择协议称为内部网关协议，简写为（      </a:t>
            </a:r>
            <a:r>
              <a:rPr lang="en-US" altLang="zh-CN" sz="2400" b="0" dirty="0">
                <a:solidFill>
                  <a:srgbClr val="FF0000"/>
                </a:solidFill>
                <a:latin typeface="黑体" panose="02010609060101010101" pitchFamily="49" charset="-122"/>
                <a:ea typeface="黑体" panose="02010609060101010101" pitchFamily="49" charset="-122"/>
              </a:rPr>
              <a:t>B</a:t>
            </a:r>
            <a:r>
              <a:rPr lang="en-US" altLang="zh-CN" sz="2400" b="0" dirty="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B:IGP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C:EGP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D:BGP</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BGP</a:t>
            </a:r>
            <a:r>
              <a:rPr lang="zh-CN" altLang="en-US" sz="2400" b="0" dirty="0">
                <a:solidFill>
                  <a:schemeClr val="tx1"/>
                </a:solidFill>
                <a:latin typeface="黑体" panose="02010609060101010101" pitchFamily="49" charset="-122"/>
                <a:ea typeface="黑体" panose="02010609060101010101" pitchFamily="49" charset="-122"/>
              </a:rPr>
              <a:t>报文的是（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A:OPEN</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B:CLOSE</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C:UPDATE</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D:KEEPALIVE</a:t>
            </a:r>
            <a:r>
              <a:rPr lang="zh-CN" altLang="en-US" sz="2400" b="0" dirty="0">
                <a:solidFill>
                  <a:schemeClr val="tx1"/>
                </a:solidFill>
                <a:latin typeface="黑体" panose="02010609060101010101" pitchFamily="49" charset="-122"/>
                <a:ea typeface="黑体" panose="02010609060101010101" pitchFamily="49" charset="-122"/>
              </a:rPr>
              <a:t>报文</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3</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BGP</a:t>
            </a:r>
            <a:r>
              <a:rPr lang="zh-CN" altLang="en-US" sz="2400" b="0" dirty="0">
                <a:solidFill>
                  <a:schemeClr val="tx1"/>
                </a:solidFill>
                <a:latin typeface="黑体" panose="02010609060101010101" pitchFamily="49" charset="-122"/>
                <a:ea typeface="黑体" panose="02010609060101010101" pitchFamily="49" charset="-122"/>
              </a:rPr>
              <a:t>报文的是（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A:OPEN</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B:CLOSE</a:t>
            </a:r>
            <a:r>
              <a:rPr lang="zh-CN" altLang="en-US" sz="2400" b="0" dirty="0">
                <a:solidFill>
                  <a:srgbClr val="FF0000"/>
                </a:solidFill>
                <a:latin typeface="黑体" panose="02010609060101010101" pitchFamily="49" charset="-122"/>
                <a:ea typeface="黑体" panose="02010609060101010101" pitchFamily="49" charset="-122"/>
              </a:rPr>
              <a:t>报文</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C:UPDATE</a:t>
            </a:r>
            <a:r>
              <a:rPr lang="zh-CN" altLang="en-US" sz="2400" b="0" dirty="0">
                <a:solidFill>
                  <a:schemeClr val="tx1"/>
                </a:solidFill>
                <a:latin typeface="黑体" panose="02010609060101010101" pitchFamily="49" charset="-122"/>
                <a:ea typeface="黑体" panose="02010609060101010101" pitchFamily="49" charset="-122"/>
              </a:rPr>
              <a:t>报文</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D:KEEPALIVE</a:t>
            </a:r>
            <a:r>
              <a:rPr lang="zh-CN" altLang="en-US" sz="2400" b="0" dirty="0">
                <a:solidFill>
                  <a:schemeClr val="tx1"/>
                </a:solidFill>
                <a:latin typeface="黑体" panose="02010609060101010101" pitchFamily="49" charset="-122"/>
                <a:ea typeface="黑体" panose="02010609060101010101" pitchFamily="49" charset="-122"/>
              </a:rPr>
              <a:t>报文</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的优点的是（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支持多条不同费用路径</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支持区别化费用度量</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支持单播路由与多播路由</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分层路由</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、下列不属于</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的优点的是（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支持多条不同费用路径</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支持区别化费用度量</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支持单播路由与多播路由</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分层路由</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、距离向量路由选择算法的基础是（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A:B-F</a:t>
            </a:r>
            <a:r>
              <a:rPr lang="zh-CN" altLang="en-US" sz="2400" b="0" dirty="0">
                <a:solidFill>
                  <a:schemeClr val="tx1"/>
                </a:solidFill>
                <a:latin typeface="黑体" panose="02010609060101010101" pitchFamily="49" charset="-122"/>
                <a:ea typeface="黑体" panose="02010609060101010101" pitchFamily="49" charset="-122"/>
              </a:rPr>
              <a:t>方程</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B:Dijkstra</a:t>
            </a:r>
            <a:r>
              <a:rPr lang="zh-CN" altLang="en-US" sz="2400" b="0" dirty="0">
                <a:solidFill>
                  <a:schemeClr val="tx1"/>
                </a:solidFill>
                <a:latin typeface="黑体" panose="02010609060101010101" pitchFamily="49" charset="-122"/>
                <a:ea typeface="黑体" panose="02010609060101010101" pitchFamily="49" charset="-122"/>
              </a:rPr>
              <a:t>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D:OSPF</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5</a:t>
            </a:r>
            <a:r>
              <a:rPr lang="zh-CN" altLang="en-US" sz="2400" b="0" dirty="0">
                <a:solidFill>
                  <a:schemeClr val="tx1"/>
                </a:solidFill>
                <a:latin typeface="黑体" panose="02010609060101010101" pitchFamily="49" charset="-122"/>
                <a:ea typeface="黑体" panose="02010609060101010101" pitchFamily="49" charset="-122"/>
              </a:rPr>
              <a:t>、距离向量路由选择算法的基础是（   </a:t>
            </a:r>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A:B-F</a:t>
            </a:r>
            <a:r>
              <a:rPr lang="zh-CN" altLang="en-US" sz="2400" b="0" dirty="0">
                <a:solidFill>
                  <a:srgbClr val="FF0000"/>
                </a:solidFill>
                <a:latin typeface="黑体" panose="02010609060101010101" pitchFamily="49" charset="-122"/>
                <a:ea typeface="黑体" panose="02010609060101010101" pitchFamily="49" charset="-122"/>
              </a:rPr>
              <a:t>方程</a:t>
            </a:r>
            <a:endParaRPr lang="en-US" altLang="zh-CN" sz="2400" b="0" dirty="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B:Dijkstra</a:t>
            </a:r>
            <a:r>
              <a:rPr lang="zh-CN" altLang="en-US" sz="2400" b="0" dirty="0">
                <a:solidFill>
                  <a:schemeClr val="tx1"/>
                </a:solidFill>
                <a:latin typeface="黑体" panose="02010609060101010101" pitchFamily="49" charset="-122"/>
                <a:ea typeface="黑体" panose="02010609060101010101" pitchFamily="49" charset="-122"/>
              </a:rPr>
              <a:t>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D:OSPF</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典型的外部网关协议是（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B:BGP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C:OSPF</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D:IGP</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4980" y="108100"/>
            <a:ext cx="2641581" cy="747220"/>
          </a:xfrm>
          <a:prstGeom prst="rect">
            <a:avLst/>
          </a:prstGeom>
        </p:spPr>
      </p:pic>
      <p:graphicFrame>
        <p:nvGraphicFramePr>
          <p:cNvPr id="32" name="表格 31"/>
          <p:cNvGraphicFramePr/>
          <p:nvPr/>
        </p:nvGraphicFramePr>
        <p:xfrm>
          <a:off x="894715" y="2240280"/>
          <a:ext cx="10833735" cy="4370705"/>
        </p:xfrm>
        <a:graphic>
          <a:graphicData uri="http://schemas.openxmlformats.org/drawingml/2006/table">
            <a:tbl>
              <a:tblPr firstRow="1" bandRow="1">
                <a:tableStyleId>{5940675A-B579-460E-94D1-54222C63F5DA}</a:tableStyleId>
              </a:tblPr>
              <a:tblGrid>
                <a:gridCol w="1150620">
                  <a:extLst>
                    <a:ext uri="{9D8B030D-6E8A-4147-A177-3AD203B41FA5}">
                      <a16:colId xmlns:a16="http://schemas.microsoft.com/office/drawing/2014/main" val="20000"/>
                    </a:ext>
                  </a:extLst>
                </a:gridCol>
                <a:gridCol w="1431290">
                  <a:extLst>
                    <a:ext uri="{9D8B030D-6E8A-4147-A177-3AD203B41FA5}">
                      <a16:colId xmlns:a16="http://schemas.microsoft.com/office/drawing/2014/main" val="20001"/>
                    </a:ext>
                  </a:extLst>
                </a:gridCol>
                <a:gridCol w="1468120">
                  <a:extLst>
                    <a:ext uri="{9D8B030D-6E8A-4147-A177-3AD203B41FA5}">
                      <a16:colId xmlns:a16="http://schemas.microsoft.com/office/drawing/2014/main" val="20002"/>
                    </a:ext>
                  </a:extLst>
                </a:gridCol>
                <a:gridCol w="1632585">
                  <a:extLst>
                    <a:ext uri="{9D8B030D-6E8A-4147-A177-3AD203B41FA5}">
                      <a16:colId xmlns:a16="http://schemas.microsoft.com/office/drawing/2014/main" val="20003"/>
                    </a:ext>
                  </a:extLst>
                </a:gridCol>
                <a:gridCol w="1579245">
                  <a:extLst>
                    <a:ext uri="{9D8B030D-6E8A-4147-A177-3AD203B41FA5}">
                      <a16:colId xmlns:a16="http://schemas.microsoft.com/office/drawing/2014/main" val="20004"/>
                    </a:ext>
                  </a:extLst>
                </a:gridCol>
                <a:gridCol w="1627505">
                  <a:extLst>
                    <a:ext uri="{9D8B030D-6E8A-4147-A177-3AD203B41FA5}">
                      <a16:colId xmlns:a16="http://schemas.microsoft.com/office/drawing/2014/main" val="20005"/>
                    </a:ext>
                  </a:extLst>
                </a:gridCol>
                <a:gridCol w="1944370">
                  <a:extLst>
                    <a:ext uri="{9D8B030D-6E8A-4147-A177-3AD203B41FA5}">
                      <a16:colId xmlns:a16="http://schemas.microsoft.com/office/drawing/2014/main" val="20006"/>
                    </a:ext>
                  </a:extLst>
                </a:gridCol>
              </a:tblGrid>
              <a:tr h="466090">
                <a:tc>
                  <a:txBody>
                    <a:bodyPr/>
                    <a:lstStyle/>
                    <a:p>
                      <a:pPr algn="l">
                        <a:buNone/>
                      </a:pPr>
                      <a:r>
                        <a:rPr lang="zh-CN" altLang="en-US" sz="2400"/>
                        <a:t>循环</a:t>
                      </a:r>
                    </a:p>
                  </a:txBody>
                  <a:tcPr/>
                </a:tc>
                <a:tc>
                  <a:txBody>
                    <a:bodyPr/>
                    <a:lstStyle/>
                    <a:p>
                      <a:pPr algn="l">
                        <a:buNone/>
                      </a:pPr>
                      <a:r>
                        <a:rPr lang="en-US" altLang="zh-CN" sz="2400"/>
                        <a:t>S</a:t>
                      </a:r>
                    </a:p>
                  </a:txBody>
                  <a:tcPr/>
                </a:tc>
                <a:tc>
                  <a:txBody>
                    <a:bodyPr/>
                    <a:lstStyle/>
                    <a:p>
                      <a:pPr algn="l">
                        <a:buNone/>
                      </a:pPr>
                      <a:r>
                        <a:rPr lang="zh-CN" altLang="en-US" sz="2400"/>
                        <a:t>每轮选择的结点</a:t>
                      </a:r>
                    </a:p>
                  </a:txBody>
                  <a:tcPr/>
                </a:tc>
                <a:tc>
                  <a:txBody>
                    <a:bodyPr/>
                    <a:lstStyle/>
                    <a:p>
                      <a:pPr algn="l">
                        <a:buNone/>
                      </a:pPr>
                      <a:r>
                        <a:rPr lang="en-US" altLang="zh-CN" sz="2400"/>
                        <a:t>D[y],P[y]</a:t>
                      </a:r>
                    </a:p>
                  </a:txBody>
                  <a:tcPr/>
                </a:tc>
                <a:tc>
                  <a:txBody>
                    <a:bodyPr/>
                    <a:lstStyle/>
                    <a:p>
                      <a:pPr algn="l">
                        <a:buNone/>
                      </a:pPr>
                      <a:r>
                        <a:rPr lang="en-US" altLang="zh-CN" sz="2400"/>
                        <a:t>D[u],P[u]</a:t>
                      </a:r>
                      <a:endParaRPr lang="zh-CN" altLang="en-US" sz="2400"/>
                    </a:p>
                    <a:p>
                      <a:pPr algn="l">
                        <a:buNone/>
                      </a:pPr>
                      <a:endParaRPr lang="zh-CN" altLang="en-US" sz="2400"/>
                    </a:p>
                  </a:txBody>
                  <a:tcPr/>
                </a:tc>
                <a:tc>
                  <a:txBody>
                    <a:bodyPr/>
                    <a:lstStyle/>
                    <a:p>
                      <a:pPr algn="l">
                        <a:buNone/>
                      </a:pPr>
                      <a:r>
                        <a:rPr lang="en-US" altLang="zh-CN" sz="2400"/>
                        <a:t>D[v],P[v]</a:t>
                      </a:r>
                      <a:endParaRPr lang="zh-CN" altLang="en-US" sz="2400"/>
                    </a:p>
                    <a:p>
                      <a:pPr algn="l">
                        <a:buNone/>
                      </a:pPr>
                      <a:endParaRPr lang="zh-CN" altLang="en-US" sz="2400"/>
                    </a:p>
                  </a:txBody>
                  <a:tcPr/>
                </a:tc>
                <a:tc>
                  <a:txBody>
                    <a:bodyPr/>
                    <a:lstStyle/>
                    <a:p>
                      <a:pPr algn="l">
                        <a:buNone/>
                      </a:pPr>
                      <a:r>
                        <a:rPr lang="en-US" altLang="zh-CN" sz="2400"/>
                        <a:t>D[w],P[w]</a:t>
                      </a:r>
                      <a:endParaRPr lang="zh-CN" altLang="en-US" sz="2400"/>
                    </a:p>
                    <a:p>
                      <a:pPr algn="l">
                        <a:buNone/>
                      </a:pPr>
                      <a:endParaRPr lang="zh-CN" altLang="en-US" sz="2400"/>
                    </a:p>
                  </a:txBody>
                  <a:tcPr/>
                </a:tc>
                <a:extLst>
                  <a:ext uri="{0D108BD9-81ED-4DB2-BD59-A6C34878D82A}">
                    <a16:rowId xmlns:a16="http://schemas.microsoft.com/office/drawing/2014/main" val="10000"/>
                  </a:ext>
                </a:extLst>
              </a:tr>
              <a:tr h="641985">
                <a:tc>
                  <a:txBody>
                    <a:bodyPr/>
                    <a:lstStyle/>
                    <a:p>
                      <a:pPr algn="l">
                        <a:buNone/>
                      </a:pPr>
                      <a:r>
                        <a:rPr lang="zh-CN" altLang="en-US" sz="2400"/>
                        <a:t>初始化</a:t>
                      </a:r>
                    </a:p>
                  </a:txBody>
                  <a:tcPr/>
                </a:tc>
                <a:tc>
                  <a:txBody>
                    <a:bodyPr/>
                    <a:lstStyle/>
                    <a:p>
                      <a:pPr algn="l">
                        <a:buNone/>
                      </a:pPr>
                      <a:r>
                        <a:rPr lang="en-US" altLang="zh-CN" sz="2400"/>
                        <a:t>{x}</a:t>
                      </a:r>
                    </a:p>
                  </a:txBody>
                  <a:tcPr/>
                </a:tc>
                <a:tc>
                  <a:txBody>
                    <a:bodyPr/>
                    <a:lstStyle/>
                    <a:p>
                      <a:pPr algn="ctr">
                        <a:buNone/>
                      </a:pPr>
                      <a:r>
                        <a:rPr lang="en-US" altLang="zh-CN" sz="2400"/>
                        <a:t>-</a:t>
                      </a:r>
                    </a:p>
                  </a:txBody>
                  <a:tcPr/>
                </a:tc>
                <a:tc>
                  <a:txBody>
                    <a:bodyPr/>
                    <a:lstStyle/>
                    <a:p>
                      <a:pPr algn="ctr">
                        <a:buNone/>
                      </a:pPr>
                      <a:r>
                        <a:rPr lang="en-US" altLang="zh-CN" sz="2400"/>
                        <a:t>10,y</a:t>
                      </a:r>
                    </a:p>
                  </a:txBody>
                  <a:tcPr/>
                </a:tc>
                <a:tc>
                  <a:txBody>
                    <a:bodyPr/>
                    <a:lstStyle/>
                    <a:p>
                      <a:pPr algn="ctr">
                        <a:buNone/>
                      </a:pPr>
                      <a:r>
                        <a:rPr lang="en-US" altLang="zh-CN" sz="2400"/>
                        <a:t>∞</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extLst>
                  <a:ext uri="{0D108BD9-81ED-4DB2-BD59-A6C34878D82A}">
                    <a16:rowId xmlns:a16="http://schemas.microsoft.com/office/drawing/2014/main" val="10001"/>
                  </a:ext>
                </a:extLst>
              </a:tr>
              <a:tr h="608965">
                <a:tc>
                  <a:txBody>
                    <a:bodyPr/>
                    <a:lstStyle/>
                    <a:p>
                      <a:pPr algn="l">
                        <a:buNone/>
                      </a:pPr>
                      <a:r>
                        <a:rPr lang="en-US" altLang="zh-CN" sz="2400"/>
                        <a:t>1</a:t>
                      </a:r>
                    </a:p>
                  </a:txBody>
                  <a:tcPr/>
                </a:tc>
                <a:tc>
                  <a:txBody>
                    <a:bodyPr/>
                    <a:lstStyle/>
                    <a:p>
                      <a:pPr algn="l">
                        <a:buNone/>
                      </a:pPr>
                      <a:r>
                        <a:rPr lang="en-US" altLang="zh-CN" sz="2400" dirty="0"/>
                        <a:t>{</a:t>
                      </a:r>
                      <a:r>
                        <a:rPr lang="en-US" altLang="zh-CN" sz="2400" dirty="0" err="1"/>
                        <a:t>x,y</a:t>
                      </a:r>
                      <a:r>
                        <a:rPr lang="en-US" altLang="zh-CN" sz="2400" dirty="0"/>
                        <a:t>}</a:t>
                      </a:r>
                    </a:p>
                  </a:txBody>
                  <a:tcPr/>
                </a:tc>
                <a:tc>
                  <a:txBody>
                    <a:bodyPr/>
                    <a:lstStyle/>
                    <a:p>
                      <a:pPr algn="ctr">
                        <a:buNone/>
                      </a:pPr>
                      <a:r>
                        <a:rPr lang="en-US" altLang="zh-CN" sz="2400"/>
                        <a:t>y</a:t>
                      </a:r>
                    </a:p>
                  </a:txBody>
                  <a:tcPr/>
                </a:tc>
                <a:tc>
                  <a:txBody>
                    <a:bodyPr/>
                    <a:lstStyle/>
                    <a:p>
                      <a:pPr algn="ctr">
                        <a:buNone/>
                      </a:pPr>
                      <a:endParaRPr lang="zh-CN" altLang="en-US" sz="2400"/>
                    </a:p>
                  </a:txBody>
                  <a:tcPr/>
                </a:tc>
                <a:tc>
                  <a:txBody>
                    <a:bodyPr/>
                    <a:lstStyle/>
                    <a:p>
                      <a:pPr algn="ctr">
                        <a:buNone/>
                      </a:pPr>
                      <a:r>
                        <a:rPr lang="en-US" altLang="zh-CN" sz="2400"/>
                        <a:t>60,y</a:t>
                      </a:r>
                    </a:p>
                  </a:txBody>
                  <a:tcPr/>
                </a:tc>
                <a:tc>
                  <a:txBody>
                    <a:bodyPr/>
                    <a:lstStyle/>
                    <a:p>
                      <a:pPr algn="ctr">
                        <a:buNone/>
                      </a:pPr>
                      <a:r>
                        <a:rPr lang="en-US" altLang="zh-CN" sz="2400"/>
                        <a:t>30,v</a:t>
                      </a:r>
                    </a:p>
                  </a:txBody>
                  <a:tcPr/>
                </a:tc>
                <a:tc>
                  <a:txBody>
                    <a:bodyPr/>
                    <a:lstStyle/>
                    <a:p>
                      <a:pPr algn="ctr">
                        <a:buNone/>
                      </a:pPr>
                      <a:r>
                        <a:rPr lang="en-US" altLang="zh-CN" sz="2400"/>
                        <a:t>100,w</a:t>
                      </a:r>
                    </a:p>
                  </a:txBody>
                  <a:tcPr/>
                </a:tc>
                <a:extLst>
                  <a:ext uri="{0D108BD9-81ED-4DB2-BD59-A6C34878D82A}">
                    <a16:rowId xmlns:a16="http://schemas.microsoft.com/office/drawing/2014/main" val="10002"/>
                  </a:ext>
                </a:extLst>
              </a:tr>
              <a:tr h="673100">
                <a:tc>
                  <a:txBody>
                    <a:bodyPr/>
                    <a:lstStyle/>
                    <a:p>
                      <a:pPr algn="l">
                        <a:buNone/>
                      </a:pPr>
                      <a:r>
                        <a:rPr lang="en-US" altLang="zh-CN" sz="2400"/>
                        <a:t>2</a:t>
                      </a:r>
                    </a:p>
                  </a:txBody>
                  <a:tcPr/>
                </a:tc>
                <a:tc>
                  <a:txBody>
                    <a:bodyPr/>
                    <a:lstStyle/>
                    <a:p>
                      <a:pPr algn="l">
                        <a:buNone/>
                      </a:pPr>
                      <a:r>
                        <a:rPr lang="en-US" altLang="zh-CN" sz="2400"/>
                        <a:t>{x,v}</a:t>
                      </a:r>
                    </a:p>
                  </a:txBody>
                  <a:tcPr/>
                </a:tc>
                <a:tc>
                  <a:txBody>
                    <a:bodyPr/>
                    <a:lstStyle/>
                    <a:p>
                      <a:pPr algn="ctr">
                        <a:buNone/>
                      </a:pPr>
                      <a:r>
                        <a:rPr lang="en-US" altLang="zh-CN" sz="2400"/>
                        <a:t>v</a:t>
                      </a:r>
                    </a:p>
                  </a:txBody>
                  <a:tcPr/>
                </a:tc>
                <a:tc>
                  <a:txBody>
                    <a:bodyPr/>
                    <a:lstStyle/>
                    <a:p>
                      <a:pPr algn="ctr">
                        <a:buNone/>
                      </a:pPr>
                      <a:endParaRPr lang="zh-CN" altLang="en-US" sz="2400"/>
                    </a:p>
                  </a:txBody>
                  <a:tcPr/>
                </a:tc>
                <a:tc>
                  <a:txBody>
                    <a:bodyPr/>
                    <a:lstStyle/>
                    <a:p>
                      <a:pPr algn="ctr">
                        <a:buNone/>
                      </a:pPr>
                      <a:r>
                        <a:rPr lang="en-US" altLang="zh-CN" sz="2400"/>
                        <a:t>50,v</a:t>
                      </a:r>
                    </a:p>
                  </a:txBody>
                  <a:tcPr/>
                </a:tc>
                <a:tc>
                  <a:txBody>
                    <a:bodyPr/>
                    <a:lstStyle/>
                    <a:p>
                      <a:pPr algn="ctr">
                        <a:buNone/>
                      </a:pPr>
                      <a:endParaRPr lang="zh-CN" altLang="en-US" sz="2400"/>
                    </a:p>
                  </a:txBody>
                  <a:tcPr/>
                </a:tc>
                <a:tc>
                  <a:txBody>
                    <a:bodyPr/>
                    <a:lstStyle/>
                    <a:p>
                      <a:pPr algn="ctr">
                        <a:buNone/>
                      </a:pPr>
                      <a:r>
                        <a:rPr lang="en-US" altLang="zh-CN" sz="2400"/>
                        <a:t>90,v</a:t>
                      </a:r>
                    </a:p>
                  </a:txBody>
                  <a:tcPr/>
                </a:tc>
                <a:extLst>
                  <a:ext uri="{0D108BD9-81ED-4DB2-BD59-A6C34878D82A}">
                    <a16:rowId xmlns:a16="http://schemas.microsoft.com/office/drawing/2014/main" val="10003"/>
                  </a:ext>
                </a:extLst>
              </a:tr>
              <a:tr h="783590">
                <a:tc>
                  <a:txBody>
                    <a:bodyPr/>
                    <a:lstStyle/>
                    <a:p>
                      <a:pPr algn="l">
                        <a:buNone/>
                      </a:pPr>
                      <a:r>
                        <a:rPr lang="en-US" altLang="zh-CN" sz="2400"/>
                        <a:t>3</a:t>
                      </a:r>
                    </a:p>
                  </a:txBody>
                  <a:tcPr/>
                </a:tc>
                <a:tc>
                  <a:txBody>
                    <a:bodyPr/>
                    <a:lstStyle/>
                    <a:p>
                      <a:pPr algn="l">
                        <a:buNone/>
                      </a:pPr>
                      <a:r>
                        <a:rPr lang="en-US" altLang="zh-CN" sz="2400"/>
                        <a:t>{x,v,u}</a:t>
                      </a:r>
                    </a:p>
                  </a:txBody>
                  <a:tcPr/>
                </a:tc>
                <a:tc>
                  <a:txBody>
                    <a:bodyPr/>
                    <a:lstStyle/>
                    <a:p>
                      <a:pPr algn="ctr">
                        <a:buNone/>
                      </a:pPr>
                      <a:r>
                        <a:rPr lang="en-US" altLang="zh-CN" sz="2400"/>
                        <a:t>u</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r>
                        <a:rPr lang="en-US" altLang="zh-CN" sz="2400" b="1" dirty="0">
                          <a:solidFill>
                            <a:srgbClr val="FF0000"/>
                          </a:solidFill>
                        </a:rPr>
                        <a:t>60</a:t>
                      </a:r>
                      <a:r>
                        <a:rPr lang="en-US" altLang="zh-CN" sz="2400" dirty="0"/>
                        <a:t>,u</a:t>
                      </a:r>
                    </a:p>
                  </a:txBody>
                  <a:tcPr/>
                </a:tc>
                <a:extLst>
                  <a:ext uri="{0D108BD9-81ED-4DB2-BD59-A6C34878D82A}">
                    <a16:rowId xmlns:a16="http://schemas.microsoft.com/office/drawing/2014/main" val="10004"/>
                  </a:ext>
                </a:extLst>
              </a:tr>
              <a:tr h="840105">
                <a:tc>
                  <a:txBody>
                    <a:bodyPr/>
                    <a:lstStyle/>
                    <a:p>
                      <a:pPr algn="l">
                        <a:buNone/>
                      </a:pPr>
                      <a:r>
                        <a:rPr lang="en-US" altLang="zh-CN" sz="2400"/>
                        <a:t>4</a:t>
                      </a:r>
                    </a:p>
                  </a:txBody>
                  <a:tcPr/>
                </a:tc>
                <a:tc>
                  <a:txBody>
                    <a:bodyPr/>
                    <a:lstStyle/>
                    <a:p>
                      <a:pPr algn="l">
                        <a:buNone/>
                      </a:pPr>
                      <a:r>
                        <a:rPr lang="en-US" altLang="zh-CN" sz="2400"/>
                        <a:t>{x,v,u,w}</a:t>
                      </a:r>
                    </a:p>
                  </a:txBody>
                  <a:tcPr/>
                </a:tc>
                <a:tc>
                  <a:txBody>
                    <a:bodyPr/>
                    <a:lstStyle/>
                    <a:p>
                      <a:pPr algn="ctr">
                        <a:buNone/>
                      </a:pPr>
                      <a:r>
                        <a:rPr lang="en-US" altLang="zh-CN" sz="2400"/>
                        <a:t>w</a:t>
                      </a:r>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a:p>
                  </a:txBody>
                  <a:tcPr/>
                </a:tc>
                <a:tc>
                  <a:txBody>
                    <a:bodyPr/>
                    <a:lstStyle/>
                    <a:p>
                      <a:pPr algn="ctr">
                        <a:buNone/>
                      </a:pPr>
                      <a:endParaRPr lang="zh-CN" altLang="en-US" sz="2400" dirty="0"/>
                    </a:p>
                  </a:txBody>
                  <a:tcPr/>
                </a:tc>
                <a:extLst>
                  <a:ext uri="{0D108BD9-81ED-4DB2-BD59-A6C34878D82A}">
                    <a16:rowId xmlns:a16="http://schemas.microsoft.com/office/drawing/2014/main" val="10005"/>
                  </a:ext>
                </a:extLst>
              </a:tr>
            </a:tbl>
          </a:graphicData>
        </a:graphic>
      </p:graphicFrame>
      <p:pic>
        <p:nvPicPr>
          <p:cNvPr id="33" name="图片 32"/>
          <p:cNvPicPr>
            <a:picLocks noChangeAspect="1"/>
          </p:cNvPicPr>
          <p:nvPr/>
        </p:nvPicPr>
        <p:blipFill>
          <a:blip r:embed="rId3"/>
          <a:stretch>
            <a:fillRect/>
          </a:stretch>
        </p:blipFill>
        <p:spPr>
          <a:xfrm>
            <a:off x="8806180" y="25400"/>
            <a:ext cx="3260090" cy="2244725"/>
          </a:xfrm>
          <a:prstGeom prst="rect">
            <a:avLst/>
          </a:prstGeom>
        </p:spPr>
      </p:pic>
    </p:spTree>
    <p:extLst>
      <p:ext uri="{BB962C8B-B14F-4D97-AF65-F5344CB8AC3E}">
        <p14:creationId xmlns:p14="http://schemas.microsoft.com/office/powerpoint/2010/main" val="1459231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6</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典型的外部网关协议是（   </a:t>
            </a:r>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B:BGP</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C:OSPF</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D:IGP</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5" name="图片 4"/>
          <p:cNvPicPr>
            <a:picLocks noChangeAspect="1"/>
          </p:cNvPicPr>
          <p:nvPr/>
        </p:nvPicPr>
        <p:blipFill>
          <a:blip r:embed="rId3"/>
          <a:stretch>
            <a:fillRect/>
          </a:stretch>
        </p:blipFill>
        <p:spPr>
          <a:xfrm>
            <a:off x="9784080" y="3956075"/>
            <a:ext cx="2114445" cy="262246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8</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的路由选择协议中，下列关于</a:t>
            </a:r>
            <a:r>
              <a:rPr lang="en-US" altLang="zh-CN" sz="2400" b="0" dirty="0">
                <a:solidFill>
                  <a:schemeClr val="tx1"/>
                </a:solidFill>
                <a:latin typeface="黑体" panose="02010609060101010101" pitchFamily="49" charset="-122"/>
                <a:ea typeface="黑体" panose="02010609060101010101" pitchFamily="49" charset="-122"/>
              </a:rPr>
              <a:t>RIP</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区别的说法中错误的是（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r>
              <a:rPr lang="zh-CN" altLang="en-US" sz="2400" b="0" dirty="0">
                <a:solidFill>
                  <a:schemeClr val="tx1"/>
                </a:solidFill>
                <a:latin typeface="黑体" panose="02010609060101010101" pitchFamily="49" charset="-122"/>
                <a:ea typeface="黑体" panose="02010609060101010101" pitchFamily="49" charset="-122"/>
              </a:rPr>
              <a:t>主要应用于较小规模的</a:t>
            </a:r>
            <a:r>
              <a:rPr lang="en-US" altLang="zh-CN" sz="2400" b="0" dirty="0">
                <a:solidFill>
                  <a:schemeClr val="tx1"/>
                </a:solidFill>
                <a:latin typeface="黑体" panose="02010609060101010101" pitchFamily="49" charset="-122"/>
                <a:ea typeface="黑体" panose="02010609060101010101" pitchFamily="49" charset="-122"/>
              </a:rPr>
              <a:t>AS</a:t>
            </a:r>
            <a:r>
              <a:rPr lang="zh-CN" altLang="en-US" sz="2400" b="0" dirty="0">
                <a:solidFill>
                  <a:schemeClr val="tx1"/>
                </a:solidFill>
                <a:latin typeface="黑体" panose="02010609060101010101" pitchFamily="49" charset="-122"/>
                <a:ea typeface="黑体" panose="02010609060101010101" pitchFamily="49" charset="-122"/>
              </a:rPr>
              <a:t>，而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则更多地应用于较大规模的</a:t>
            </a:r>
            <a:r>
              <a:rPr lang="en-US" altLang="zh-CN" sz="2400" b="0" dirty="0">
                <a:solidFill>
                  <a:schemeClr val="tx1"/>
                </a:solidFill>
                <a:latin typeface="黑体" panose="02010609060101010101" pitchFamily="49" charset="-122"/>
                <a:ea typeface="黑体" panose="02010609060101010101" pitchFamily="49" charset="-122"/>
              </a:rPr>
              <a:t>AS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B:RIP</a:t>
            </a:r>
            <a:r>
              <a:rPr lang="zh-CN" altLang="en-US" sz="2400" b="0" dirty="0">
                <a:solidFill>
                  <a:schemeClr val="tx1"/>
                </a:solidFill>
                <a:latin typeface="黑体" panose="02010609060101010101" pitchFamily="49" charset="-122"/>
                <a:ea typeface="黑体" panose="02010609060101010101" pitchFamily="49" charset="-122"/>
              </a:rPr>
              <a:t>是一种基于距离向量路由选择算法的</a:t>
            </a:r>
            <a:r>
              <a:rPr lang="en-US" altLang="zh-CN" sz="2400" b="0" dirty="0">
                <a:solidFill>
                  <a:schemeClr val="tx1"/>
                </a:solidFill>
                <a:latin typeface="黑体" panose="02010609060101010101" pitchFamily="49" charset="-122"/>
                <a:ea typeface="黑体" panose="02010609060101010101" pitchFamily="49" charset="-122"/>
              </a:rPr>
              <a:t>IGP</a:t>
            </a:r>
            <a:r>
              <a:rPr lang="zh-CN" altLang="en-US" sz="2400" b="0" dirty="0">
                <a:solidFill>
                  <a:schemeClr val="tx1"/>
                </a:solidFill>
                <a:latin typeface="黑体" panose="02010609060101010101" pitchFamily="49" charset="-122"/>
                <a:ea typeface="黑体" panose="02010609060101010101" pitchFamily="49" charset="-122"/>
              </a:rPr>
              <a:t>，而 </a:t>
            </a:r>
            <a:r>
              <a:rPr lang="en-US" altLang="zh-CN" sz="2400" b="0" dirty="0">
                <a:solidFill>
                  <a:schemeClr val="tx1"/>
                </a:solidFill>
                <a:latin typeface="黑体" panose="02010609060101010101" pitchFamily="49" charset="-122"/>
                <a:ea typeface="黑体" panose="02010609060101010101" pitchFamily="49" charset="-122"/>
              </a:rPr>
              <a:t>OSPF </a:t>
            </a:r>
            <a:r>
              <a:rPr lang="zh-CN" altLang="en-US" sz="2400" b="0" dirty="0">
                <a:solidFill>
                  <a:schemeClr val="tx1"/>
                </a:solidFill>
                <a:latin typeface="黑体" panose="02010609060101010101" pitchFamily="49" charset="-122"/>
                <a:ea typeface="黑体" panose="02010609060101010101" pitchFamily="49" charset="-122"/>
              </a:rPr>
              <a:t>基于链路状态选择算法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C:RIP</a:t>
            </a:r>
            <a:r>
              <a:rPr lang="zh-CN" altLang="en-US" sz="2400" b="0" dirty="0">
                <a:solidFill>
                  <a:schemeClr val="tx1"/>
                </a:solidFill>
                <a:latin typeface="黑体" panose="02010609060101010101" pitchFamily="49" charset="-122"/>
                <a:ea typeface="黑体" panose="02010609060101010101" pitchFamily="49" charset="-122"/>
              </a:rPr>
              <a:t>将无向图中边的权值（即费用）固定为跳数，而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对权值表示的意义没有限制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D:OSPF</a:t>
            </a:r>
            <a:r>
              <a:rPr lang="zh-CN" altLang="en-US" sz="2400" b="0" dirty="0">
                <a:solidFill>
                  <a:schemeClr val="tx1"/>
                </a:solidFill>
                <a:latin typeface="黑体" panose="02010609060101010101" pitchFamily="49" charset="-122"/>
                <a:ea typeface="黑体" panose="02010609060101010101" pitchFamily="49" charset="-122"/>
              </a:rPr>
              <a:t>与</a:t>
            </a:r>
            <a:r>
              <a:rPr lang="en-US" altLang="zh-CN" sz="2400" b="0" dirty="0">
                <a:solidFill>
                  <a:schemeClr val="tx1"/>
                </a:solidFill>
                <a:latin typeface="黑体" panose="02010609060101010101" pitchFamily="49" charset="-122"/>
                <a:ea typeface="黑体" panose="02010609060101010101" pitchFamily="49" charset="-122"/>
              </a:rPr>
              <a:t>RIP</a:t>
            </a:r>
            <a:r>
              <a:rPr lang="zh-CN" altLang="en-US" sz="2400" b="0" dirty="0">
                <a:solidFill>
                  <a:schemeClr val="tx1"/>
                </a:solidFill>
                <a:latin typeface="黑体" panose="02010609060101010101" pitchFamily="49" charset="-122"/>
                <a:ea typeface="黑体" panose="02010609060101010101" pitchFamily="49" charset="-122"/>
              </a:rPr>
              <a:t>都是</a:t>
            </a:r>
            <a:r>
              <a:rPr lang="en-US" altLang="zh-CN" sz="2400" b="0" dirty="0">
                <a:solidFill>
                  <a:schemeClr val="tx1"/>
                </a:solidFill>
                <a:latin typeface="黑体" panose="02010609060101010101" pitchFamily="49" charset="-122"/>
                <a:ea typeface="黑体" panose="02010609060101010101" pitchFamily="49" charset="-122"/>
              </a:rPr>
              <a:t>IGP, </a:t>
            </a:r>
            <a:r>
              <a:rPr lang="zh-CN" altLang="en-US" sz="2400" b="0" dirty="0">
                <a:solidFill>
                  <a:schemeClr val="tx1"/>
                </a:solidFill>
                <a:latin typeface="黑体" panose="02010609060101010101" pitchFamily="49" charset="-122"/>
                <a:ea typeface="黑体" panose="02010609060101010101" pitchFamily="49" charset="-122"/>
              </a:rPr>
              <a:t>都封装到</a:t>
            </a:r>
            <a:r>
              <a:rPr lang="en-US" altLang="zh-CN" sz="2400" b="0" dirty="0">
                <a:solidFill>
                  <a:schemeClr val="tx1"/>
                </a:solidFill>
                <a:latin typeface="黑体" panose="02010609060101010101" pitchFamily="49" charset="-122"/>
                <a:ea typeface="黑体" panose="02010609060101010101" pitchFamily="49" charset="-122"/>
              </a:rPr>
              <a:t>UDP</a:t>
            </a:r>
            <a:r>
              <a:rPr lang="zh-CN" altLang="en-US" sz="2400" b="0" dirty="0">
                <a:solidFill>
                  <a:schemeClr val="tx1"/>
                </a:solidFill>
                <a:latin typeface="黑体" panose="02010609060101010101" pitchFamily="49" charset="-122"/>
                <a:ea typeface="黑体" panose="02010609060101010101" pitchFamily="49" charset="-122"/>
              </a:rPr>
              <a:t>报文段中传输</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黑体" panose="02010609060101010101" pitchFamily="49" charset="-122"/>
                <a:ea typeface="黑体" panose="02010609060101010101" pitchFamily="49" charset="-122"/>
              </a:rPr>
              <a:t>8</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Internet</a:t>
            </a:r>
            <a:r>
              <a:rPr lang="zh-CN" altLang="en-US" sz="2400" b="0" dirty="0">
                <a:solidFill>
                  <a:schemeClr val="tx1"/>
                </a:solidFill>
                <a:latin typeface="黑体" panose="02010609060101010101" pitchFamily="49" charset="-122"/>
                <a:ea typeface="黑体" panose="02010609060101010101" pitchFamily="49" charset="-122"/>
              </a:rPr>
              <a:t>的路由选择协议中，下列关于</a:t>
            </a:r>
            <a:r>
              <a:rPr lang="en-US" altLang="zh-CN" sz="2400" b="0" dirty="0">
                <a:solidFill>
                  <a:schemeClr val="tx1"/>
                </a:solidFill>
                <a:latin typeface="黑体" panose="02010609060101010101" pitchFamily="49" charset="-122"/>
                <a:ea typeface="黑体" panose="02010609060101010101" pitchFamily="49" charset="-122"/>
              </a:rPr>
              <a:t>RIP</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区别的说法中错误的是（   </a:t>
            </a:r>
            <a:r>
              <a:rPr lang="en-US" altLang="zh-CN" sz="2400" b="0" dirty="0">
                <a:solidFill>
                  <a:srgbClr val="FF0000"/>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选择题</a:t>
            </a: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A:RIP</a:t>
            </a:r>
            <a:r>
              <a:rPr lang="zh-CN" altLang="en-US" sz="2400" b="0" dirty="0">
                <a:solidFill>
                  <a:schemeClr val="tx1"/>
                </a:solidFill>
                <a:latin typeface="黑体" panose="02010609060101010101" pitchFamily="49" charset="-122"/>
                <a:ea typeface="黑体" panose="02010609060101010101" pitchFamily="49" charset="-122"/>
              </a:rPr>
              <a:t>主要应用于较小规模的</a:t>
            </a:r>
            <a:r>
              <a:rPr lang="en-US" altLang="zh-CN" sz="2400" b="0" dirty="0">
                <a:solidFill>
                  <a:schemeClr val="tx1"/>
                </a:solidFill>
                <a:latin typeface="黑体" panose="02010609060101010101" pitchFamily="49" charset="-122"/>
                <a:ea typeface="黑体" panose="02010609060101010101" pitchFamily="49" charset="-122"/>
              </a:rPr>
              <a:t>AS</a:t>
            </a:r>
            <a:r>
              <a:rPr lang="zh-CN" altLang="en-US" sz="2400" b="0" dirty="0">
                <a:solidFill>
                  <a:schemeClr val="tx1"/>
                </a:solidFill>
                <a:latin typeface="黑体" panose="02010609060101010101" pitchFamily="49" charset="-122"/>
                <a:ea typeface="黑体" panose="02010609060101010101" pitchFamily="49" charset="-122"/>
              </a:rPr>
              <a:t>，而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则更多地应用于较大规模的</a:t>
            </a:r>
            <a:r>
              <a:rPr lang="en-US" altLang="zh-CN" sz="2400" b="0" dirty="0">
                <a:solidFill>
                  <a:schemeClr val="tx1"/>
                </a:solidFill>
                <a:latin typeface="黑体" panose="02010609060101010101" pitchFamily="49" charset="-122"/>
                <a:ea typeface="黑体" panose="02010609060101010101" pitchFamily="49" charset="-122"/>
              </a:rPr>
              <a:t>AS</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B:RIP</a:t>
            </a:r>
            <a:r>
              <a:rPr lang="zh-CN" altLang="en-US" sz="2400" b="0" dirty="0">
                <a:solidFill>
                  <a:schemeClr val="tx1"/>
                </a:solidFill>
                <a:latin typeface="黑体" panose="02010609060101010101" pitchFamily="49" charset="-122"/>
                <a:ea typeface="黑体" panose="02010609060101010101" pitchFamily="49" charset="-122"/>
              </a:rPr>
              <a:t>是一种基于距离向量路由选择算法的</a:t>
            </a:r>
            <a:r>
              <a:rPr lang="en-US" altLang="zh-CN" sz="2400" b="0" dirty="0">
                <a:solidFill>
                  <a:schemeClr val="tx1"/>
                </a:solidFill>
                <a:latin typeface="黑体" panose="02010609060101010101" pitchFamily="49" charset="-122"/>
                <a:ea typeface="黑体" panose="02010609060101010101" pitchFamily="49" charset="-122"/>
              </a:rPr>
              <a:t>IGP</a:t>
            </a:r>
            <a:r>
              <a:rPr lang="zh-CN" altLang="en-US" sz="2400" b="0" dirty="0">
                <a:solidFill>
                  <a:schemeClr val="tx1"/>
                </a:solidFill>
                <a:latin typeface="黑体" panose="02010609060101010101" pitchFamily="49" charset="-122"/>
                <a:ea typeface="黑体" panose="02010609060101010101" pitchFamily="49" charset="-122"/>
              </a:rPr>
              <a:t>，而 </a:t>
            </a:r>
            <a:r>
              <a:rPr lang="en-US" altLang="zh-CN" sz="2400" b="0" dirty="0">
                <a:solidFill>
                  <a:schemeClr val="tx1"/>
                </a:solidFill>
                <a:latin typeface="黑体" panose="02010609060101010101" pitchFamily="49" charset="-122"/>
                <a:ea typeface="黑体" panose="02010609060101010101" pitchFamily="49" charset="-122"/>
              </a:rPr>
              <a:t>OSPF </a:t>
            </a:r>
            <a:r>
              <a:rPr lang="zh-CN" altLang="en-US" sz="2400" b="0" dirty="0">
                <a:solidFill>
                  <a:schemeClr val="tx1"/>
                </a:solidFill>
                <a:latin typeface="黑体" panose="02010609060101010101" pitchFamily="49" charset="-122"/>
                <a:ea typeface="黑体" panose="02010609060101010101" pitchFamily="49" charset="-122"/>
              </a:rPr>
              <a:t>基于链路状态选择算法</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C:RIP</a:t>
            </a:r>
            <a:r>
              <a:rPr lang="zh-CN" altLang="en-US" sz="2400" b="0" dirty="0">
                <a:solidFill>
                  <a:schemeClr val="tx1"/>
                </a:solidFill>
                <a:latin typeface="黑体" panose="02010609060101010101" pitchFamily="49" charset="-122"/>
                <a:ea typeface="黑体" panose="02010609060101010101" pitchFamily="49" charset="-122"/>
              </a:rPr>
              <a:t>将无向图中边的权值（即费用）固定为跳数，而</a:t>
            </a:r>
            <a:r>
              <a:rPr lang="en-US" altLang="zh-CN" sz="2400" b="0" dirty="0">
                <a:solidFill>
                  <a:schemeClr val="tx1"/>
                </a:solidFill>
                <a:latin typeface="黑体" panose="02010609060101010101" pitchFamily="49" charset="-122"/>
                <a:ea typeface="黑体" panose="02010609060101010101" pitchFamily="49" charset="-122"/>
              </a:rPr>
              <a:t>OSPF</a:t>
            </a:r>
            <a:r>
              <a:rPr lang="zh-CN" altLang="en-US" sz="2400" b="0" dirty="0">
                <a:solidFill>
                  <a:schemeClr val="tx1"/>
                </a:solidFill>
                <a:latin typeface="黑体" panose="02010609060101010101" pitchFamily="49" charset="-122"/>
                <a:ea typeface="黑体" panose="02010609060101010101" pitchFamily="49" charset="-122"/>
              </a:rPr>
              <a:t>对权值表示的意义没有限制</a:t>
            </a:r>
            <a:endParaRPr lang="en-US" altLang="zh-CN" sz="2400" b="0" dirty="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D:OSPF</a:t>
            </a:r>
            <a:r>
              <a:rPr lang="zh-CN" altLang="en-US" sz="2400" b="0" dirty="0">
                <a:solidFill>
                  <a:srgbClr val="FF0000"/>
                </a:solidFill>
                <a:latin typeface="黑体" panose="02010609060101010101" pitchFamily="49" charset="-122"/>
                <a:ea typeface="黑体" panose="02010609060101010101" pitchFamily="49" charset="-122"/>
              </a:rPr>
              <a:t>与</a:t>
            </a:r>
            <a:r>
              <a:rPr lang="en-US" altLang="zh-CN" sz="2400" b="0" dirty="0">
                <a:solidFill>
                  <a:srgbClr val="FF0000"/>
                </a:solidFill>
                <a:latin typeface="黑体" panose="02010609060101010101" pitchFamily="49" charset="-122"/>
                <a:ea typeface="黑体" panose="02010609060101010101" pitchFamily="49" charset="-122"/>
              </a:rPr>
              <a:t>RIP</a:t>
            </a:r>
            <a:r>
              <a:rPr lang="zh-CN" altLang="en-US" sz="2400" b="0" dirty="0">
                <a:solidFill>
                  <a:srgbClr val="FF0000"/>
                </a:solidFill>
                <a:latin typeface="黑体" panose="02010609060101010101" pitchFamily="49" charset="-122"/>
                <a:ea typeface="黑体" panose="02010609060101010101" pitchFamily="49" charset="-122"/>
              </a:rPr>
              <a:t>都是</a:t>
            </a:r>
            <a:r>
              <a:rPr lang="en-US" altLang="zh-CN" sz="2400" b="0" dirty="0">
                <a:solidFill>
                  <a:srgbClr val="FF0000"/>
                </a:solidFill>
                <a:latin typeface="黑体" panose="02010609060101010101" pitchFamily="49" charset="-122"/>
                <a:ea typeface="黑体" panose="02010609060101010101" pitchFamily="49" charset="-122"/>
              </a:rPr>
              <a:t>IGP, </a:t>
            </a:r>
            <a:r>
              <a:rPr lang="zh-CN" altLang="en-US" sz="2400" b="0" dirty="0">
                <a:solidFill>
                  <a:srgbClr val="FF0000"/>
                </a:solidFill>
                <a:latin typeface="黑体" panose="02010609060101010101" pitchFamily="49" charset="-122"/>
                <a:ea typeface="黑体" panose="02010609060101010101" pitchFamily="49" charset="-122"/>
              </a:rPr>
              <a:t>都封装到</a:t>
            </a:r>
            <a:r>
              <a:rPr lang="en-US" altLang="zh-CN" sz="2400" b="0" dirty="0">
                <a:solidFill>
                  <a:srgbClr val="FF0000"/>
                </a:solidFill>
                <a:latin typeface="黑体" panose="02010609060101010101" pitchFamily="49" charset="-122"/>
                <a:ea typeface="黑体" panose="02010609060101010101" pitchFamily="49" charset="-122"/>
              </a:rPr>
              <a:t>UDP</a:t>
            </a:r>
            <a:r>
              <a:rPr lang="zh-CN" altLang="en-US" sz="2400" b="0" dirty="0">
                <a:solidFill>
                  <a:srgbClr val="FF0000"/>
                </a:solidFill>
                <a:latin typeface="黑体" panose="02010609060101010101" pitchFamily="49" charset="-122"/>
                <a:ea typeface="黑体" panose="02010609060101010101" pitchFamily="49" charset="-122"/>
              </a:rPr>
              <a:t>报文段中传输</a:t>
            </a:r>
          </a:p>
          <a:p>
            <a:pPr>
              <a:lnSpc>
                <a:spcPct val="150000"/>
              </a:lnSpc>
            </a:pPr>
            <a:r>
              <a:rPr lang="zh-CN" altLang="en-US" sz="2400" b="0" dirty="0">
                <a:solidFill>
                  <a:srgbClr val="FF0000"/>
                </a:solidFill>
                <a:latin typeface="黑体" panose="02010609060101010101" pitchFamily="49" charset="-122"/>
                <a:ea typeface="黑体" panose="02010609060101010101" pitchFamily="49" charset="-122"/>
              </a:rPr>
              <a:t>  </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2065655" y="3183877"/>
            <a:ext cx="2420620"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计算机网络原理</a:t>
            </a:r>
          </a:p>
        </p:txBody>
      </p:sp>
      <p:sp>
        <p:nvSpPr>
          <p:cNvPr id="7" name="文本框 6"/>
          <p:cNvSpPr txBox="1"/>
          <p:nvPr/>
        </p:nvSpPr>
        <p:spPr>
          <a:xfrm>
            <a:off x="5073014" y="1244883"/>
            <a:ext cx="4771073" cy="4524315"/>
          </a:xfrm>
          <a:prstGeom prst="rect">
            <a:avLst/>
          </a:prstGeom>
          <a:noFill/>
        </p:spPr>
        <p:txBody>
          <a:bodyPr wrap="square" rtlCol="0">
            <a:spAutoFit/>
          </a:bodyPr>
          <a:lstStyle/>
          <a:p>
            <a:pPr>
              <a:lnSpc>
                <a:spcPct val="150000"/>
              </a:lnSpc>
            </a:pPr>
            <a:r>
              <a:rPr lang="zh-CN" altLang="en-US" sz="2400" dirty="0">
                <a:solidFill>
                  <a:schemeClr val="tx1"/>
                </a:solidFill>
              </a:rPr>
              <a:t>第一章 计算机网络概述</a:t>
            </a:r>
            <a:endParaRPr lang="zh-CN" altLang="en-US" sz="2400" dirty="0"/>
          </a:p>
          <a:p>
            <a:pPr>
              <a:lnSpc>
                <a:spcPct val="150000"/>
              </a:lnSpc>
            </a:pPr>
            <a:r>
              <a:rPr lang="zh-CN" altLang="en-US" sz="2400" dirty="0"/>
              <a:t>第二章 网络应用</a:t>
            </a:r>
          </a:p>
          <a:p>
            <a:pPr>
              <a:lnSpc>
                <a:spcPct val="150000"/>
              </a:lnSpc>
            </a:pPr>
            <a:r>
              <a:rPr lang="zh-CN" altLang="en-US" sz="2400" dirty="0"/>
              <a:t>第三章 传输层</a:t>
            </a:r>
          </a:p>
          <a:p>
            <a:pPr>
              <a:lnSpc>
                <a:spcPct val="150000"/>
              </a:lnSpc>
            </a:pPr>
            <a:r>
              <a:rPr lang="zh-CN" altLang="en-US" sz="2400" dirty="0"/>
              <a:t>第四章 网络层</a:t>
            </a:r>
          </a:p>
          <a:p>
            <a:pPr>
              <a:lnSpc>
                <a:spcPct val="150000"/>
              </a:lnSpc>
            </a:pPr>
            <a:r>
              <a:rPr lang="zh-CN" altLang="en-US" sz="2400" dirty="0">
                <a:solidFill>
                  <a:srgbClr val="FF0000"/>
                </a:solidFill>
              </a:rPr>
              <a:t>第五章 数据链路层与局域网</a:t>
            </a:r>
          </a:p>
          <a:p>
            <a:pPr>
              <a:lnSpc>
                <a:spcPct val="150000"/>
              </a:lnSpc>
            </a:pPr>
            <a:r>
              <a:rPr lang="zh-CN" altLang="en-US" sz="2400" dirty="0"/>
              <a:t>第六章 物理层</a:t>
            </a:r>
          </a:p>
          <a:p>
            <a:pPr>
              <a:lnSpc>
                <a:spcPct val="150000"/>
              </a:lnSpc>
            </a:pPr>
            <a:r>
              <a:rPr lang="zh-CN" altLang="en-US" sz="2400" dirty="0"/>
              <a:t>第七章 无线与移动网络</a:t>
            </a:r>
          </a:p>
          <a:p>
            <a:pPr>
              <a:lnSpc>
                <a:spcPct val="150000"/>
              </a:lnSpc>
            </a:pPr>
            <a:r>
              <a:rPr lang="zh-CN" altLang="en-US" sz="2400" dirty="0"/>
              <a:t>第八章 网络安全基础</a:t>
            </a:r>
          </a:p>
        </p:txBody>
      </p:sp>
      <p:sp>
        <p:nvSpPr>
          <p:cNvPr id="2" name="左大括号 1"/>
          <p:cNvSpPr/>
          <p:nvPr/>
        </p:nvSpPr>
        <p:spPr>
          <a:xfrm>
            <a:off x="4486275" y="1363599"/>
            <a:ext cx="429576" cy="42868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p>
        </p:txBody>
      </p:sp>
    </p:spTree>
    <p:custDataLst>
      <p:tags r:id="rId1"/>
    </p:custDataLst>
    <p:extLst>
      <p:ext uri="{BB962C8B-B14F-4D97-AF65-F5344CB8AC3E}">
        <p14:creationId xmlns:p14="http://schemas.microsoft.com/office/powerpoint/2010/main" val="11768544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1357313" y="3183877"/>
            <a:ext cx="3128962" cy="646331"/>
          </a:xfrm>
          <a:prstGeom prst="rect">
            <a:avLst/>
          </a:prstGeom>
          <a:noFill/>
        </p:spPr>
        <p:txBody>
          <a:bodyPr wrap="square" rtlCol="0">
            <a:spAutoFit/>
          </a:bodyPr>
          <a:lstStyle/>
          <a:p>
            <a:pPr>
              <a:lnSpc>
                <a:spcPct val="150000"/>
              </a:lnSpc>
            </a:pPr>
            <a:r>
              <a:rPr lang="zh-CN" altLang="en-US" sz="2400"/>
              <a:t>数据链路层与局域网</a:t>
            </a:r>
          </a:p>
        </p:txBody>
      </p:sp>
      <p:sp>
        <p:nvSpPr>
          <p:cNvPr id="7" name="文本框 6"/>
          <p:cNvSpPr txBox="1"/>
          <p:nvPr/>
        </p:nvSpPr>
        <p:spPr>
          <a:xfrm>
            <a:off x="4686300" y="2122048"/>
            <a:ext cx="4771073" cy="2862322"/>
          </a:xfrm>
          <a:prstGeom prst="rect">
            <a:avLst/>
          </a:prstGeom>
          <a:noFill/>
        </p:spPr>
        <p:txBody>
          <a:bodyPr wrap="square" rtlCol="0">
            <a:spAutoFit/>
          </a:bodyPr>
          <a:lstStyle/>
          <a:p>
            <a:pPr lvl="0">
              <a:lnSpc>
                <a:spcPct val="150000"/>
              </a:lnSpc>
              <a:buNone/>
            </a:pPr>
            <a:r>
              <a:rPr lang="zh-CN" altLang="en-US" sz="2400" dirty="0">
                <a:latin typeface="Microsoft YaHei" charset="-122"/>
                <a:ea typeface="Microsoft YaHei" charset="-122"/>
                <a:cs typeface="Microsoft YaHei" charset="-122"/>
                <a:sym typeface="+mn-ea"/>
              </a:rPr>
              <a:t>数据链路层服务</a:t>
            </a:r>
            <a:endParaRPr lang="en-US" altLang="zh-CN" sz="2400" dirty="0">
              <a:latin typeface="Microsoft YaHei" charset="-122"/>
              <a:ea typeface="Microsoft YaHei" charset="-122"/>
              <a:cs typeface="Microsoft YaHei" charset="-122"/>
              <a:sym typeface="+mn-ea"/>
            </a:endParaRPr>
          </a:p>
          <a:p>
            <a:pPr lvl="0">
              <a:lnSpc>
                <a:spcPct val="150000"/>
              </a:lnSpc>
              <a:buNone/>
            </a:pPr>
            <a:r>
              <a:rPr lang="zh-CN" altLang="en-US" sz="2400" dirty="0">
                <a:latin typeface="Microsoft YaHei" charset="-122"/>
                <a:ea typeface="Microsoft YaHei" charset="-122"/>
                <a:cs typeface="Microsoft YaHei" charset="-122"/>
                <a:sym typeface="+mn-ea"/>
              </a:rPr>
              <a:t>差错控制</a:t>
            </a:r>
          </a:p>
          <a:p>
            <a:pPr lvl="0">
              <a:lnSpc>
                <a:spcPct val="150000"/>
              </a:lnSpc>
              <a:buNone/>
            </a:pPr>
            <a:r>
              <a:rPr lang="zh-CN" altLang="en-US" sz="2400" dirty="0">
                <a:latin typeface="Microsoft YaHei" charset="-122"/>
                <a:ea typeface="Microsoft YaHei" charset="-122"/>
                <a:cs typeface="Microsoft YaHei" charset="-122"/>
                <a:sym typeface="+mn-ea"/>
              </a:rPr>
              <a:t>多路访问控制协议</a:t>
            </a:r>
          </a:p>
          <a:p>
            <a:pPr lvl="0">
              <a:lnSpc>
                <a:spcPct val="150000"/>
              </a:lnSpc>
              <a:buNone/>
            </a:pPr>
            <a:r>
              <a:rPr lang="zh-CN" altLang="en-US" sz="2400" dirty="0">
                <a:latin typeface="Microsoft YaHei" charset="-122"/>
                <a:ea typeface="Microsoft YaHei" charset="-122"/>
                <a:cs typeface="Microsoft YaHei" charset="-122"/>
                <a:sym typeface="+mn-ea"/>
              </a:rPr>
              <a:t>局域网</a:t>
            </a:r>
          </a:p>
          <a:p>
            <a:pPr lvl="0">
              <a:lnSpc>
                <a:spcPct val="150000"/>
              </a:lnSpc>
              <a:buNone/>
            </a:pPr>
            <a:r>
              <a:rPr lang="zh-CN" altLang="en-US" sz="2400" dirty="0">
                <a:latin typeface="Microsoft YaHei" charset="-122"/>
                <a:ea typeface="Microsoft YaHei" charset="-122"/>
                <a:cs typeface="Microsoft YaHei" charset="-122"/>
                <a:sym typeface="+mn-ea"/>
              </a:rPr>
              <a:t>点对点链路协议</a:t>
            </a:r>
          </a:p>
        </p:txBody>
      </p:sp>
      <p:sp>
        <p:nvSpPr>
          <p:cNvPr id="2" name="左大括号 1"/>
          <p:cNvSpPr/>
          <p:nvPr/>
        </p:nvSpPr>
        <p:spPr>
          <a:xfrm>
            <a:off x="4286250" y="2192275"/>
            <a:ext cx="400050" cy="26797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lnSpc>
                <a:spcPct val="150000"/>
              </a:lnSpc>
            </a:pPr>
            <a:endParaRPr lang="zh-CN" altLang="en-US" sz="2400"/>
          </a:p>
        </p:txBody>
      </p:sp>
    </p:spTree>
    <p:custDataLst>
      <p:tags r:id="rId1"/>
    </p:custDataLst>
    <p:extLst>
      <p:ext uri="{BB962C8B-B14F-4D97-AF65-F5344CB8AC3E}">
        <p14:creationId xmlns:p14="http://schemas.microsoft.com/office/powerpoint/2010/main" val="16895242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圆角矩形 7"/>
          <p:cNvSpPr/>
          <p:nvPr/>
        </p:nvSpPr>
        <p:spPr>
          <a:xfrm>
            <a:off x="2571750" y="2686050"/>
            <a:ext cx="1357313"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t>承德</a:t>
            </a:r>
          </a:p>
        </p:txBody>
      </p:sp>
      <p:sp>
        <p:nvSpPr>
          <p:cNvPr id="4" name="圆角矩形 3">
            <a:extLst>
              <a:ext uri="{FF2B5EF4-FFF2-40B4-BE49-F238E27FC236}">
                <a16:creationId xmlns:a16="http://schemas.microsoft.com/office/drawing/2014/main" id="{501FE3D8-DD18-FC42-AD84-0C444DE605F6}"/>
              </a:ext>
            </a:extLst>
          </p:cNvPr>
          <p:cNvSpPr/>
          <p:nvPr/>
        </p:nvSpPr>
        <p:spPr>
          <a:xfrm>
            <a:off x="8181975" y="2686050"/>
            <a:ext cx="1438275"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t>石家庄</a:t>
            </a:r>
          </a:p>
        </p:txBody>
      </p:sp>
    </p:spTree>
    <p:extLst>
      <p:ext uri="{BB962C8B-B14F-4D97-AF65-F5344CB8AC3E}">
        <p14:creationId xmlns:p14="http://schemas.microsoft.com/office/powerpoint/2010/main" val="5232966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圆角矩形 7"/>
          <p:cNvSpPr/>
          <p:nvPr/>
        </p:nvSpPr>
        <p:spPr>
          <a:xfrm>
            <a:off x="2571750" y="2686050"/>
            <a:ext cx="1357313"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t>承德</a:t>
            </a:r>
          </a:p>
        </p:txBody>
      </p:sp>
      <p:sp>
        <p:nvSpPr>
          <p:cNvPr id="9" name="圆角矩形 8"/>
          <p:cNvSpPr/>
          <p:nvPr/>
        </p:nvSpPr>
        <p:spPr>
          <a:xfrm>
            <a:off x="8181975" y="2686050"/>
            <a:ext cx="1438275" cy="800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t>石家庄</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100" y="3962527"/>
            <a:ext cx="1843088" cy="1327023"/>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100" y="5097525"/>
            <a:ext cx="1843088" cy="1843088"/>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100" y="-160338"/>
            <a:ext cx="1843088" cy="1833873"/>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9844" y="1643062"/>
            <a:ext cx="1843088" cy="1843088"/>
          </a:xfrm>
          <a:prstGeom prst="rect">
            <a:avLst/>
          </a:prstGeom>
        </p:spPr>
      </p:pic>
    </p:spTree>
    <p:extLst>
      <p:ext uri="{BB962C8B-B14F-4D97-AF65-F5344CB8AC3E}">
        <p14:creationId xmlns:p14="http://schemas.microsoft.com/office/powerpoint/2010/main" val="1860500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2"/>
          <p:cNvSpPr txBox="1"/>
          <p:nvPr>
            <p:custDataLst>
              <p:tags r:id="rId1"/>
            </p:custDataLst>
          </p:nvPr>
        </p:nvSpPr>
        <p:spPr>
          <a:xfrm>
            <a:off x="135105" y="509814"/>
            <a:ext cx="485123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3" name="图片 2" descr="图片包含 游戏机&#10;&#10;描述已自动生成">
            <a:extLst>
              <a:ext uri="{FF2B5EF4-FFF2-40B4-BE49-F238E27FC236}">
                <a16:creationId xmlns:a16="http://schemas.microsoft.com/office/drawing/2014/main" id="{ADA46723-CE3C-3640-B84E-78BBD986A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106" y="3429000"/>
            <a:ext cx="1270000" cy="1270000"/>
          </a:xfrm>
          <a:prstGeom prst="rect">
            <a:avLst/>
          </a:prstGeom>
        </p:spPr>
      </p:pic>
      <p:pic>
        <p:nvPicPr>
          <p:cNvPr id="8" name="图片 7" descr="图片包含 游戏机&#10;&#10;描述已自动生成">
            <a:extLst>
              <a:ext uri="{FF2B5EF4-FFF2-40B4-BE49-F238E27FC236}">
                <a16:creationId xmlns:a16="http://schemas.microsoft.com/office/drawing/2014/main" id="{C4A7A186-FF77-844F-AF62-E17EE9A81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6192" y="3429000"/>
            <a:ext cx="1270000" cy="1270000"/>
          </a:xfrm>
          <a:prstGeom prst="rect">
            <a:avLst/>
          </a:prstGeom>
        </p:spPr>
      </p:pic>
      <p:cxnSp>
        <p:nvCxnSpPr>
          <p:cNvPr id="7" name="直线连接符 6">
            <a:extLst>
              <a:ext uri="{FF2B5EF4-FFF2-40B4-BE49-F238E27FC236}">
                <a16:creationId xmlns:a16="http://schemas.microsoft.com/office/drawing/2014/main" id="{FCFD1DB5-F464-E646-ACEF-FDECD11A7256}"/>
              </a:ext>
            </a:extLst>
          </p:cNvPr>
          <p:cNvCxnSpPr>
            <a:cxnSpLocks/>
            <a:stCxn id="3" idx="3"/>
            <a:endCxn id="8" idx="1"/>
          </p:cNvCxnSpPr>
          <p:nvPr/>
        </p:nvCxnSpPr>
        <p:spPr>
          <a:xfrm>
            <a:off x="4230106" y="4064000"/>
            <a:ext cx="3276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C9B8A49D-2AB1-C24C-97E3-E682C48976A8}"/>
              </a:ext>
            </a:extLst>
          </p:cNvPr>
          <p:cNvSpPr txBox="1"/>
          <p:nvPr/>
        </p:nvSpPr>
        <p:spPr>
          <a:xfrm>
            <a:off x="135105" y="1976446"/>
            <a:ext cx="11488886" cy="1135054"/>
          </a:xfrm>
          <a:prstGeom prst="rect">
            <a:avLst/>
          </a:prstGeom>
          <a:noFill/>
        </p:spPr>
        <p:txBody>
          <a:bodyPr wrap="square" rtlCol="0" anchor="ctr">
            <a:spAutoFit/>
          </a:bodyPr>
          <a:lstStyle/>
          <a:p>
            <a:pPr>
              <a:lnSpc>
                <a:spcPct val="150000"/>
              </a:lnSpc>
            </a:pPr>
            <a:r>
              <a:rPr lang="zh-CN" altLang="en-US" sz="2400" b="1" dirty="0">
                <a:latin typeface="微软雅黑" panose="020B0503020204020204" charset="-122"/>
                <a:ea typeface="微软雅黑" panose="020B0503020204020204" charset="-122"/>
              </a:rPr>
              <a:t>数据链路层：</a:t>
            </a:r>
            <a:r>
              <a:rPr lang="zh-CN" altLang="en-US" sz="2400" dirty="0">
                <a:latin typeface="微软雅黑" panose="020B0503020204020204" charset="-122"/>
                <a:ea typeface="微软雅黑" panose="020B0503020204020204" charset="-122"/>
              </a:rPr>
              <a:t>负责通过一条链路，从一个结点向另一个物理链路直接相连的相邻结点，传送网络层数据报，中间不经过任何其他交换结点。</a:t>
            </a:r>
          </a:p>
        </p:txBody>
      </p:sp>
    </p:spTree>
    <p:extLst>
      <p:ext uri="{BB962C8B-B14F-4D97-AF65-F5344CB8AC3E}">
        <p14:creationId xmlns:p14="http://schemas.microsoft.com/office/powerpoint/2010/main" val="11790715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文本框 2"/>
          <p:cNvSpPr txBox="1"/>
          <p:nvPr>
            <p:custDataLst>
              <p:tags r:id="rId1"/>
            </p:custDataLst>
          </p:nvPr>
        </p:nvSpPr>
        <p:spPr>
          <a:xfrm>
            <a:off x="135105" y="509814"/>
            <a:ext cx="485123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endParaRPr lang="en-US" altLang="zh-CN" sz="2400" b="0" dirty="0">
              <a:solidFill>
                <a:schemeClr val="tx1"/>
              </a:solidFill>
              <a:latin typeface="Microsoft YaHei" charset="-122"/>
              <a:ea typeface="Microsoft YaHei" charset="-122"/>
              <a:cs typeface="Microsoft YaHei" charset="-122"/>
              <a:sym typeface="+mn-ea"/>
            </a:endParaRPr>
          </a:p>
        </p:txBody>
      </p:sp>
      <p:pic>
        <p:nvPicPr>
          <p:cNvPr id="3" name="图片 2" descr="图片包含 游戏机&#10;&#10;描述已自动生成">
            <a:extLst>
              <a:ext uri="{FF2B5EF4-FFF2-40B4-BE49-F238E27FC236}">
                <a16:creationId xmlns:a16="http://schemas.microsoft.com/office/drawing/2014/main" id="{ADA46723-CE3C-3640-B84E-78BBD986A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106" y="3429000"/>
            <a:ext cx="1270000" cy="1270000"/>
          </a:xfrm>
          <a:prstGeom prst="rect">
            <a:avLst/>
          </a:prstGeom>
        </p:spPr>
      </p:pic>
      <p:pic>
        <p:nvPicPr>
          <p:cNvPr id="8" name="图片 7" descr="图片包含 游戏机&#10;&#10;描述已自动生成">
            <a:extLst>
              <a:ext uri="{FF2B5EF4-FFF2-40B4-BE49-F238E27FC236}">
                <a16:creationId xmlns:a16="http://schemas.microsoft.com/office/drawing/2014/main" id="{C4A7A186-FF77-844F-AF62-E17EE9A81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6192" y="3429000"/>
            <a:ext cx="1270000" cy="1270000"/>
          </a:xfrm>
          <a:prstGeom prst="rect">
            <a:avLst/>
          </a:prstGeom>
        </p:spPr>
      </p:pic>
      <p:cxnSp>
        <p:nvCxnSpPr>
          <p:cNvPr id="7" name="直线连接符 6">
            <a:extLst>
              <a:ext uri="{FF2B5EF4-FFF2-40B4-BE49-F238E27FC236}">
                <a16:creationId xmlns:a16="http://schemas.microsoft.com/office/drawing/2014/main" id="{FCFD1DB5-F464-E646-ACEF-FDECD11A7256}"/>
              </a:ext>
            </a:extLst>
          </p:cNvPr>
          <p:cNvCxnSpPr>
            <a:cxnSpLocks/>
            <a:stCxn id="3" idx="3"/>
            <a:endCxn id="8" idx="1"/>
          </p:cNvCxnSpPr>
          <p:nvPr/>
        </p:nvCxnSpPr>
        <p:spPr>
          <a:xfrm>
            <a:off x="4230106" y="4064000"/>
            <a:ext cx="327608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1">
            <a:extLst>
              <a:ext uri="{FF2B5EF4-FFF2-40B4-BE49-F238E27FC236}">
                <a16:creationId xmlns:a16="http://schemas.microsoft.com/office/drawing/2014/main" id="{C9B8A49D-2AB1-C24C-97E3-E682C48976A8}"/>
              </a:ext>
            </a:extLst>
          </p:cNvPr>
          <p:cNvSpPr txBox="1"/>
          <p:nvPr/>
        </p:nvSpPr>
        <p:spPr>
          <a:xfrm>
            <a:off x="135105" y="1976446"/>
            <a:ext cx="11488886" cy="1135054"/>
          </a:xfrm>
          <a:prstGeom prst="rect">
            <a:avLst/>
          </a:prstGeom>
          <a:noFill/>
        </p:spPr>
        <p:txBody>
          <a:bodyPr wrap="square" rtlCol="0" anchor="ctr">
            <a:spAutoFit/>
          </a:bodyPr>
          <a:lstStyle/>
          <a:p>
            <a:pPr>
              <a:lnSpc>
                <a:spcPct val="150000"/>
              </a:lnSpc>
            </a:pPr>
            <a:r>
              <a:rPr lang="zh-CN" altLang="en-US" sz="2400" b="1" dirty="0">
                <a:latin typeface="微软雅黑" panose="020B0503020204020204" charset="-122"/>
                <a:ea typeface="微软雅黑" panose="020B0503020204020204" charset="-122"/>
              </a:rPr>
              <a:t>数据链路层：</a:t>
            </a:r>
            <a:r>
              <a:rPr lang="zh-CN" altLang="en-US" sz="2400" dirty="0">
                <a:latin typeface="微软雅黑" panose="020B0503020204020204" charset="-122"/>
                <a:ea typeface="微软雅黑" panose="020B0503020204020204" charset="-122"/>
              </a:rPr>
              <a:t>负责通过一条链路，从一个结点向另一个物理链路直接相连的相邻结点，传送网络层数据报，中间不经过任何其他交换结点。</a:t>
            </a:r>
          </a:p>
        </p:txBody>
      </p:sp>
      <p:sp>
        <p:nvSpPr>
          <p:cNvPr id="9" name="TextBox 11">
            <a:extLst>
              <a:ext uri="{FF2B5EF4-FFF2-40B4-BE49-F238E27FC236}">
                <a16:creationId xmlns:a16="http://schemas.microsoft.com/office/drawing/2014/main" id="{13ECA486-EB39-3145-B869-22BDAE8A84EB}"/>
              </a:ext>
            </a:extLst>
          </p:cNvPr>
          <p:cNvSpPr txBox="1"/>
          <p:nvPr/>
        </p:nvSpPr>
        <p:spPr>
          <a:xfrm>
            <a:off x="135105" y="4766473"/>
            <a:ext cx="11488886" cy="1135054"/>
          </a:xfrm>
          <a:prstGeom prst="rect">
            <a:avLst/>
          </a:prstGeom>
          <a:noFill/>
        </p:spPr>
        <p:txBody>
          <a:bodyPr wrap="square" rtlCol="0" anchor="ctr">
            <a:spAutoFit/>
          </a:bodyPr>
          <a:lstStyle/>
          <a:p>
            <a:pPr>
              <a:lnSpc>
                <a:spcPct val="150000"/>
              </a:lnSpc>
            </a:pPr>
            <a:r>
              <a:rPr lang="zh-CN" altLang="en-US" sz="2400" b="1" dirty="0">
                <a:latin typeface="微软雅黑" panose="020B0503020204020204" charset="-122"/>
                <a:ea typeface="微软雅黑" panose="020B0503020204020204" charset="-122"/>
              </a:rPr>
              <a:t>数据链路：</a:t>
            </a:r>
            <a:r>
              <a:rPr lang="zh-CN" altLang="en-US" sz="2400" dirty="0">
                <a:latin typeface="微软雅黑" panose="020B0503020204020204" charset="-122"/>
                <a:ea typeface="微软雅黑" panose="020B0503020204020204" charset="-122"/>
              </a:rPr>
              <a:t>网络中两个结点之间的逻辑通道。实现控制数据传输协议的硬件（网卡）和软件加到链路上构成的。</a:t>
            </a:r>
          </a:p>
        </p:txBody>
      </p:sp>
    </p:spTree>
    <p:extLst>
      <p:ext uri="{BB962C8B-B14F-4D97-AF65-F5344CB8AC3E}">
        <p14:creationId xmlns:p14="http://schemas.microsoft.com/office/powerpoint/2010/main" val="42869563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312065" y="1973501"/>
            <a:ext cx="10002190"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三、数据链路层的传输单元：</a:t>
            </a:r>
            <a:r>
              <a:rPr lang="zh-CN" altLang="en-US" sz="2400" dirty="0">
                <a:solidFill>
                  <a:schemeClr val="bg1"/>
                </a:solidFill>
                <a:latin typeface="微软雅黑" panose="020B0503020204020204" charset="-122"/>
                <a:ea typeface="微软雅黑" panose="020B0503020204020204" charset="-122"/>
              </a:rPr>
              <a:t>帧</a:t>
            </a:r>
            <a:r>
              <a:rPr lang="zh-CN" altLang="en-US" sz="2400" dirty="0">
                <a:latin typeface="微软雅黑" panose="020B0503020204020204" charset="-122"/>
                <a:ea typeface="微软雅黑" panose="020B0503020204020204" charset="-122"/>
              </a:rPr>
              <a:t>。</a:t>
            </a:r>
          </a:p>
        </p:txBody>
      </p:sp>
      <p:sp>
        <p:nvSpPr>
          <p:cNvPr id="5" name="文本框 2"/>
          <p:cNvSpPr txBox="1"/>
          <p:nvPr>
            <p:custDataLst>
              <p:tags r:id="rId1"/>
            </p:custDataLst>
          </p:nvPr>
        </p:nvSpPr>
        <p:spPr>
          <a:xfrm>
            <a:off x="135105" y="509814"/>
            <a:ext cx="485123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a:solidFill>
                  <a:schemeClr val="tx1"/>
                </a:solidFill>
                <a:latin typeface="Microsoft YaHei" charset="-122"/>
                <a:ea typeface="Microsoft YaHei" charset="-122"/>
                <a:cs typeface="Microsoft YaHei" charset="-122"/>
                <a:sym typeface="+mn-ea"/>
              </a:rPr>
              <a:t>5.1.1</a:t>
            </a:r>
            <a:r>
              <a:rPr lang="zh-CN" altLang="en-US" sz="2400" b="0" dirty="0">
                <a:solidFill>
                  <a:schemeClr val="tx1"/>
                </a:solidFill>
                <a:latin typeface="Microsoft YaHei" charset="-122"/>
                <a:ea typeface="Microsoft YaHei" charset="-122"/>
                <a:cs typeface="Microsoft YaHei" charset="-122"/>
                <a:sym typeface="+mn-ea"/>
              </a:rPr>
              <a:t> 数据链路层提供的服务内容</a:t>
            </a:r>
            <a:endParaRPr lang="en-US" altLang="zh-CN" sz="2400" b="0" dirty="0">
              <a:solidFill>
                <a:schemeClr val="tx1"/>
              </a:solidFill>
              <a:latin typeface="Microsoft YaHei" charset="-122"/>
              <a:ea typeface="Microsoft YaHei" charset="-122"/>
              <a:cs typeface="Microsoft YaHei" charset="-122"/>
              <a:sym typeface="+mn-ea"/>
            </a:endParaRPr>
          </a:p>
        </p:txBody>
      </p:sp>
      <p:sp>
        <p:nvSpPr>
          <p:cNvPr id="3" name="矩形 2"/>
          <p:cNvSpPr/>
          <p:nvPr/>
        </p:nvSpPr>
        <p:spPr>
          <a:xfrm>
            <a:off x="312065" y="4012928"/>
            <a:ext cx="3877985" cy="646331"/>
          </a:xfrm>
          <a:prstGeom prst="rect">
            <a:avLst/>
          </a:prstGeom>
        </p:spPr>
        <p:txBody>
          <a:bodyPr wrap="none">
            <a:spAutoFit/>
          </a:bodyPr>
          <a:lstStyle/>
          <a:p>
            <a:pPr>
              <a:lnSpc>
                <a:spcPct val="150000"/>
              </a:lnSpc>
            </a:pPr>
            <a:r>
              <a:rPr lang="zh-CN" altLang="en-US" sz="2400" dirty="0">
                <a:latin typeface="微软雅黑" panose="020B0503020204020204" charset="-122"/>
                <a:ea typeface="微软雅黑" panose="020B0503020204020204" charset="-122"/>
                <a:sym typeface="+mn-ea"/>
              </a:rPr>
              <a:t>四、数据链路层提供的服务</a:t>
            </a:r>
            <a:endParaRPr lang="en-US" altLang="zh-CN" sz="2400" dirty="0">
              <a:latin typeface="微软雅黑" panose="020B0503020204020204" charset="-122"/>
              <a:ea typeface="微软雅黑" panose="020B0503020204020204" charset="-122"/>
              <a:sym typeface="+mn-ea"/>
            </a:endParaRPr>
          </a:p>
        </p:txBody>
      </p:sp>
      <p:sp>
        <p:nvSpPr>
          <p:cNvPr id="4" name="左大括号 3"/>
          <p:cNvSpPr/>
          <p:nvPr/>
        </p:nvSpPr>
        <p:spPr>
          <a:xfrm>
            <a:off x="4190050" y="3519925"/>
            <a:ext cx="585159" cy="166303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0" y="226814"/>
            <a:ext cx="2031325" cy="276999"/>
          </a:xfrm>
          <a:prstGeom prst="rect">
            <a:avLst/>
          </a:prstGeom>
        </p:spPr>
        <p:txBody>
          <a:bodyPr wrap="none">
            <a:spAutoFit/>
          </a:bodyPr>
          <a:lstStyle/>
          <a:p>
            <a:r>
              <a:rPr lang="en-US" altLang="zh-CN" sz="1200" dirty="0">
                <a:solidFill>
                  <a:schemeClr val="bg1">
                    <a:lumMod val="85000"/>
                  </a:schemeClr>
                </a:solidFill>
                <a:latin typeface="SimSun" charset="-122"/>
                <a:ea typeface="SimSun" charset="-122"/>
                <a:cs typeface="SimSun" charset="-122"/>
              </a:rPr>
              <a:t>5.1</a:t>
            </a:r>
            <a:r>
              <a:rPr lang="zh-CN" altLang="en-US" sz="1200" dirty="0">
                <a:solidFill>
                  <a:schemeClr val="bg1">
                    <a:lumMod val="85000"/>
                  </a:schemeClr>
                </a:solidFill>
                <a:latin typeface="SimSun" charset="-122"/>
                <a:ea typeface="SimSun" charset="-122"/>
                <a:cs typeface="SimSun" charset="-122"/>
              </a:rPr>
              <a:t>第一节 数据链路层服务</a:t>
            </a:r>
          </a:p>
        </p:txBody>
      </p:sp>
    </p:spTree>
    <p:extLst>
      <p:ext uri="{BB962C8B-B14F-4D97-AF65-F5344CB8AC3E}">
        <p14:creationId xmlns:p14="http://schemas.microsoft.com/office/powerpoint/2010/main" val="2517169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15140</Words>
  <Application>Microsoft Macintosh PowerPoint</Application>
  <PresentationFormat>宽屏</PresentationFormat>
  <Paragraphs>2901</Paragraphs>
  <Slides>211</Slides>
  <Notes>52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211</vt:i4>
      </vt:variant>
    </vt:vector>
  </HeadingPairs>
  <TitlesOfParts>
    <vt:vector size="221" baseType="lpstr">
      <vt:lpstr>等线</vt:lpstr>
      <vt:lpstr>黑体</vt:lpstr>
      <vt:lpstr>手札体-简粗体</vt:lpstr>
      <vt:lpstr>SimSun</vt:lpstr>
      <vt:lpstr>微软雅黑</vt:lpstr>
      <vt:lpstr>微软雅黑</vt:lpstr>
      <vt:lpstr>Arial</vt:lpstr>
      <vt:lpstr>Calibri</vt:lpstr>
      <vt:lpstr>Helvetica Neue For Number</vt:lpstr>
      <vt:lpstr>Office 主题​​</vt:lpstr>
      <vt:lpstr>计算机网络原理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178033415@qq.com</cp:lastModifiedBy>
  <cp:revision>460</cp:revision>
  <dcterms:created xsi:type="dcterms:W3CDTF">2019-06-26T16:53:10Z</dcterms:created>
  <dcterms:modified xsi:type="dcterms:W3CDTF">2020-08-18T10:44:48Z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