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8.xml" ContentType="application/vnd.openxmlformats-officedocument.presentationml.tags+xml"/>
  <Override PartName="/ppt/notesSlides/notesSlide22.xml" ContentType="application/vnd.openxmlformats-officedocument.presentationml.notesSlide+xml"/>
  <Override PartName="/ppt/tags/tag29.xml" ContentType="application/vnd.openxmlformats-officedocument.presentationml.tags+xml"/>
  <Override PartName="/ppt/notesSlides/notesSlide23.xml" ContentType="application/vnd.openxmlformats-officedocument.presentationml.notesSlide+xml"/>
  <Override PartName="/ppt/tags/tag30.xml" ContentType="application/vnd.openxmlformats-officedocument.presentationml.tags+xml"/>
  <Override PartName="/ppt/notesSlides/notesSlide24.xml" ContentType="application/vnd.openxmlformats-officedocument.presentationml.notesSlide+xml"/>
  <Override PartName="/ppt/tags/tag31.xml" ContentType="application/vnd.openxmlformats-officedocument.presentationml.tags+xml"/>
  <Override PartName="/ppt/notesSlides/notesSlide25.xml" ContentType="application/vnd.openxmlformats-officedocument.presentationml.notesSlide+xml"/>
  <Override PartName="/ppt/tags/tag32.xml" ContentType="application/vnd.openxmlformats-officedocument.presentationml.tags+xml"/>
  <Override PartName="/ppt/notesSlides/notesSlide26.xml" ContentType="application/vnd.openxmlformats-officedocument.presentationml.notesSlide+xml"/>
  <Override PartName="/ppt/tags/tag33.xml" ContentType="application/vnd.openxmlformats-officedocument.presentationml.tags+xml"/>
  <Override PartName="/ppt/notesSlides/notesSlide27.xml" ContentType="application/vnd.openxmlformats-officedocument.presentationml.notesSlide+xml"/>
  <Override PartName="/ppt/tags/tag34.xml" ContentType="application/vnd.openxmlformats-officedocument.presentationml.tags+xml"/>
  <Override PartName="/ppt/notesSlides/notesSlide28.xml" ContentType="application/vnd.openxmlformats-officedocument.presentationml.notesSlide+xml"/>
  <Override PartName="/ppt/tags/tag35.xml" ContentType="application/vnd.openxmlformats-officedocument.presentationml.tags+xml"/>
  <Override PartName="/ppt/notesSlides/notesSlide29.xml" ContentType="application/vnd.openxmlformats-officedocument.presentationml.notesSlide+xml"/>
  <Override PartName="/ppt/tags/tag36.xml" ContentType="application/vnd.openxmlformats-officedocument.presentationml.tags+xml"/>
  <Override PartName="/ppt/notesSlides/notesSlide30.xml" ContentType="application/vnd.openxmlformats-officedocument.presentationml.notesSlide+xml"/>
  <Override PartName="/ppt/tags/tag37.xml" ContentType="application/vnd.openxmlformats-officedocument.presentationml.tags+xml"/>
  <Override PartName="/ppt/notesSlides/notesSlide31.xml" ContentType="application/vnd.openxmlformats-officedocument.presentationml.notesSlide+xml"/>
  <Override PartName="/ppt/tags/tag38.xml" ContentType="application/vnd.openxmlformats-officedocument.presentationml.tags+xml"/>
  <Override PartName="/ppt/notesSlides/notesSlide32.xml" ContentType="application/vnd.openxmlformats-officedocument.presentationml.notesSlide+xml"/>
  <Override PartName="/ppt/tags/tag39.xml" ContentType="application/vnd.openxmlformats-officedocument.presentationml.tags+xml"/>
  <Override PartName="/ppt/notesSlides/notesSlide33.xml" ContentType="application/vnd.openxmlformats-officedocument.presentationml.notesSlide+xml"/>
  <Override PartName="/ppt/tags/tag40.xml" ContentType="application/vnd.openxmlformats-officedocument.presentationml.tags+xml"/>
  <Override PartName="/ppt/notesSlides/notesSlide34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35.xml" ContentType="application/vnd.openxmlformats-officedocument.presentationml.notesSlide+xml"/>
  <Override PartName="/ppt/tags/tag51.xml" ContentType="application/vnd.openxmlformats-officedocument.presentationml.tags+xml"/>
  <Override PartName="/ppt/notesSlides/notesSlide36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64.xml" ContentType="application/vnd.openxmlformats-officedocument.presentationml.tags+xml"/>
  <Override PartName="/ppt/notesSlides/notesSlide41.xml" ContentType="application/vnd.openxmlformats-officedocument.presentationml.notesSlide+xml"/>
  <Override PartName="/ppt/tags/tag65.xml" ContentType="application/vnd.openxmlformats-officedocument.presentationml.tags+xml"/>
  <Override PartName="/ppt/notesSlides/notesSlide42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43.xml" ContentType="application/vnd.openxmlformats-officedocument.presentationml.notesSlide+xml"/>
  <Override PartName="/ppt/tags/tag71.xml" ContentType="application/vnd.openxmlformats-officedocument.presentationml.tags+xml"/>
  <Override PartName="/ppt/notesSlides/notesSlide44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tags/tag76.xml" ContentType="application/vnd.openxmlformats-officedocument.presentationml.tags+xml"/>
  <Override PartName="/ppt/notesSlides/notesSlide47.xml" ContentType="application/vnd.openxmlformats-officedocument.presentationml.notesSlide+xml"/>
  <Override PartName="/ppt/tags/tag77.xml" ContentType="application/vnd.openxmlformats-officedocument.presentationml.tags+xml"/>
  <Override PartName="/ppt/notesSlides/notesSlide48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51.xml" ContentType="application/vnd.openxmlformats-officedocument.presentationml.notesSlide+xml"/>
  <Override PartName="/ppt/tags/tag83.xml" ContentType="application/vnd.openxmlformats-officedocument.presentationml.tags+xml"/>
  <Override PartName="/ppt/notesSlides/notesSlide52.xml" ContentType="application/vnd.openxmlformats-officedocument.presentationml.notesSlide+xml"/>
  <Override PartName="/ppt/tags/tag84.xml" ContentType="application/vnd.openxmlformats-officedocument.presentationml.tags+xml"/>
  <Override PartName="/ppt/notesSlides/notesSlide53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54.xml" ContentType="application/vnd.openxmlformats-officedocument.presentationml.notesSlide+xml"/>
  <Override PartName="/ppt/tags/tag94.xml" ContentType="application/vnd.openxmlformats-officedocument.presentationml.tags+xml"/>
  <Override PartName="/ppt/notesSlides/notesSlide55.xml" ContentType="application/vnd.openxmlformats-officedocument.presentationml.notesSlide+xml"/>
  <Override PartName="/ppt/tags/tag95.xml" ContentType="application/vnd.openxmlformats-officedocument.presentationml.tags+xml"/>
  <Override PartName="/ppt/notesSlides/notesSlide56.xml" ContentType="application/vnd.openxmlformats-officedocument.presentationml.notesSlide+xml"/>
  <Override PartName="/ppt/tags/tag96.xml" ContentType="application/vnd.openxmlformats-officedocument.presentationml.tags+xml"/>
  <Override PartName="/ppt/notesSlides/notesSlide57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58.xml" ContentType="application/vnd.openxmlformats-officedocument.presentationml.notesSlide+xml"/>
  <Override PartName="/ppt/tags/tag106.xml" ContentType="application/vnd.openxmlformats-officedocument.presentationml.tags+xml"/>
  <Override PartName="/ppt/notesSlides/notesSlide59.xml" ContentType="application/vnd.openxmlformats-officedocument.presentationml.notesSlide+xml"/>
  <Override PartName="/ppt/tags/tag107.xml" ContentType="application/vnd.openxmlformats-officedocument.presentationml.tags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tags/tag108.xml" ContentType="application/vnd.openxmlformats-officedocument.presentationml.tags+xml"/>
  <Override PartName="/ppt/notesSlides/notesSlide62.xml" ContentType="application/vnd.openxmlformats-officedocument.presentationml.notesSlide+xml"/>
  <Override PartName="/ppt/tags/tag109.xml" ContentType="application/vnd.openxmlformats-officedocument.presentationml.tags+xml"/>
  <Override PartName="/ppt/notesSlides/notesSlide63.xml" ContentType="application/vnd.openxmlformats-officedocument.presentationml.notesSlide+xml"/>
  <Override PartName="/ppt/tags/tag110.xml" ContentType="application/vnd.openxmlformats-officedocument.presentationml.tags+xml"/>
  <Override PartName="/ppt/notesSlides/notesSlide64.xml" ContentType="application/vnd.openxmlformats-officedocument.presentationml.notesSlide+xml"/>
  <Override PartName="/ppt/tags/tag111.xml" ContentType="application/vnd.openxmlformats-officedocument.presentationml.tags+xml"/>
  <Override PartName="/ppt/notesSlides/notesSlide65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66.xml" ContentType="application/vnd.openxmlformats-officedocument.presentationml.notesSlide+xml"/>
  <Override PartName="/ppt/tags/tag117.xml" ContentType="application/vnd.openxmlformats-officedocument.presentationml.tags+xml"/>
  <Override PartName="/ppt/notesSlides/notesSlide67.xml" ContentType="application/vnd.openxmlformats-officedocument.presentationml.notesSlide+xml"/>
  <Override PartName="/ppt/tags/tag118.xml" ContentType="application/vnd.openxmlformats-officedocument.presentationml.tags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tags/tag119.xml" ContentType="application/vnd.openxmlformats-officedocument.presentationml.tags+xml"/>
  <Override PartName="/ppt/notesSlides/notesSlide70.xml" ContentType="application/vnd.openxmlformats-officedocument.presentationml.notesSlide+xml"/>
  <Override PartName="/ppt/tags/tag120.xml" ContentType="application/vnd.openxmlformats-officedocument.presentationml.tags+xml"/>
  <Override PartName="/ppt/notesSlides/notesSlide71.xml" ContentType="application/vnd.openxmlformats-officedocument.presentationml.notesSlide+xml"/>
  <Override PartName="/ppt/tags/tag121.xml" ContentType="application/vnd.openxmlformats-officedocument.presentationml.tags+xml"/>
  <Override PartName="/ppt/notesSlides/notesSlide72.xml" ContentType="application/vnd.openxmlformats-officedocument.presentationml.notesSlide+xml"/>
  <Override PartName="/ppt/tags/tag122.xml" ContentType="application/vnd.openxmlformats-officedocument.presentationml.tags+xml"/>
  <Override PartName="/ppt/notesSlides/notesSlide73.xml" ContentType="application/vnd.openxmlformats-officedocument.presentationml.notesSlide+xml"/>
  <Override PartName="/ppt/tags/tag123.xml" ContentType="application/vnd.openxmlformats-officedocument.presentationml.tags+xml"/>
  <Override PartName="/ppt/notesSlides/notesSlide74.xml" ContentType="application/vnd.openxmlformats-officedocument.presentationml.notesSlide+xml"/>
  <Override PartName="/ppt/tags/tag124.xml" ContentType="application/vnd.openxmlformats-officedocument.presentationml.tags+xml"/>
  <Override PartName="/ppt/notesSlides/notesSlide75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76.xml" ContentType="application/vnd.openxmlformats-officedocument.presentationml.notesSlide+xml"/>
  <Override PartName="/ppt/tags/tag132.xml" ContentType="application/vnd.openxmlformats-officedocument.presentationml.tags+xml"/>
  <Override PartName="/ppt/notesSlides/notesSlide77.xml" ContentType="application/vnd.openxmlformats-officedocument.presentationml.notesSlide+xml"/>
  <Override PartName="/ppt/tags/tag133.xml" ContentType="application/vnd.openxmlformats-officedocument.presentationml.tags+xml"/>
  <Override PartName="/ppt/notesSlides/notesSlide78.xml" ContentType="application/vnd.openxmlformats-officedocument.presentationml.notesSlide+xml"/>
  <Override PartName="/ppt/tags/tag134.xml" ContentType="application/vnd.openxmlformats-officedocument.presentationml.tags+xml"/>
  <Override PartName="/ppt/notesSlides/notesSlide79.xml" ContentType="application/vnd.openxmlformats-officedocument.presentationml.notesSlide+xml"/>
  <Override PartName="/ppt/tags/tag135.xml" ContentType="application/vnd.openxmlformats-officedocument.presentationml.tags+xml"/>
  <Override PartName="/ppt/notesSlides/notesSlide80.xml" ContentType="application/vnd.openxmlformats-officedocument.presentationml.notesSlide+xml"/>
  <Override PartName="/ppt/tags/tag136.xml" ContentType="application/vnd.openxmlformats-officedocument.presentationml.tags+xml"/>
  <Override PartName="/ppt/notesSlides/notesSlide81.xml" ContentType="application/vnd.openxmlformats-officedocument.presentationml.notesSlide+xml"/>
  <Override PartName="/ppt/tags/tag137.xml" ContentType="application/vnd.openxmlformats-officedocument.presentationml.tags+xml"/>
  <Override PartName="/ppt/notesSlides/notesSlide82.xml" ContentType="application/vnd.openxmlformats-officedocument.presentationml.notesSlide+xml"/>
  <Override PartName="/ppt/tags/tag138.xml" ContentType="application/vnd.openxmlformats-officedocument.presentationml.tags+xml"/>
  <Override PartName="/ppt/notesSlides/notesSlide83.xml" ContentType="application/vnd.openxmlformats-officedocument.presentationml.notesSlide+xml"/>
  <Override PartName="/ppt/tags/tag139.xml" ContentType="application/vnd.openxmlformats-officedocument.presentationml.tags+xml"/>
  <Override PartName="/ppt/notesSlides/notesSlide84.xml" ContentType="application/vnd.openxmlformats-officedocument.presentationml.notesSlide+xml"/>
  <Override PartName="/ppt/tags/tag140.xml" ContentType="application/vnd.openxmlformats-officedocument.presentationml.tags+xml"/>
  <Override PartName="/ppt/notesSlides/notesSlide85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7"/>
  </p:notesMasterIdLst>
  <p:handoutMasterIdLst>
    <p:handoutMasterId r:id="rId178"/>
  </p:handoutMasterIdLst>
  <p:sldIdLst>
    <p:sldId id="2268" r:id="rId2"/>
    <p:sldId id="2269" r:id="rId3"/>
    <p:sldId id="2128" r:id="rId4"/>
    <p:sldId id="2270" r:id="rId5"/>
    <p:sldId id="2130" r:id="rId6"/>
    <p:sldId id="2290" r:id="rId7"/>
    <p:sldId id="2291" r:id="rId8"/>
    <p:sldId id="2292" r:id="rId9"/>
    <p:sldId id="2132" r:id="rId10"/>
    <p:sldId id="2133" r:id="rId11"/>
    <p:sldId id="2127" r:id="rId12"/>
    <p:sldId id="2134" r:id="rId13"/>
    <p:sldId id="2272" r:id="rId14"/>
    <p:sldId id="2271" r:id="rId15"/>
    <p:sldId id="2273" r:id="rId16"/>
    <p:sldId id="2135" r:id="rId17"/>
    <p:sldId id="2137" r:id="rId18"/>
    <p:sldId id="2139" r:id="rId19"/>
    <p:sldId id="2140" r:id="rId20"/>
    <p:sldId id="2143" r:id="rId21"/>
    <p:sldId id="2144" r:id="rId22"/>
    <p:sldId id="2145" r:id="rId23"/>
    <p:sldId id="2146" r:id="rId24"/>
    <p:sldId id="2147" r:id="rId25"/>
    <p:sldId id="2275" r:id="rId26"/>
    <p:sldId id="2148" r:id="rId27"/>
    <p:sldId id="2149" r:id="rId28"/>
    <p:sldId id="2150" r:id="rId29"/>
    <p:sldId id="2151" r:id="rId30"/>
    <p:sldId id="2152" r:id="rId31"/>
    <p:sldId id="2153" r:id="rId32"/>
    <p:sldId id="2154" r:id="rId33"/>
    <p:sldId id="2155" r:id="rId34"/>
    <p:sldId id="2156" r:id="rId35"/>
    <p:sldId id="2159" r:id="rId36"/>
    <p:sldId id="2160" r:id="rId37"/>
    <p:sldId id="2245" r:id="rId38"/>
    <p:sldId id="2274" r:id="rId39"/>
    <p:sldId id="2162" r:id="rId40"/>
    <p:sldId id="2318" r:id="rId41"/>
    <p:sldId id="2322" r:id="rId42"/>
    <p:sldId id="2321" r:id="rId43"/>
    <p:sldId id="2320" r:id="rId44"/>
    <p:sldId id="2319" r:id="rId45"/>
    <p:sldId id="2323" r:id="rId46"/>
    <p:sldId id="2325" r:id="rId47"/>
    <p:sldId id="2324" r:id="rId48"/>
    <p:sldId id="2248" r:id="rId49"/>
    <p:sldId id="2249" r:id="rId50"/>
    <p:sldId id="2250" r:id="rId51"/>
    <p:sldId id="2251" r:id="rId52"/>
    <p:sldId id="2165" r:id="rId53"/>
    <p:sldId id="2326" r:id="rId54"/>
    <p:sldId id="2276" r:id="rId55"/>
    <p:sldId id="2277" r:id="rId56"/>
    <p:sldId id="2278" r:id="rId57"/>
    <p:sldId id="2167" r:id="rId58"/>
    <p:sldId id="2281" r:id="rId59"/>
    <p:sldId id="2280" r:id="rId60"/>
    <p:sldId id="2279" r:id="rId61"/>
    <p:sldId id="2169" r:id="rId62"/>
    <p:sldId id="2282" r:id="rId63"/>
    <p:sldId id="2170" r:id="rId64"/>
    <p:sldId id="2171" r:id="rId65"/>
    <p:sldId id="2172" r:id="rId66"/>
    <p:sldId id="2173" r:id="rId67"/>
    <p:sldId id="2174" r:id="rId68"/>
    <p:sldId id="2175" r:id="rId69"/>
    <p:sldId id="2176" r:id="rId70"/>
    <p:sldId id="2177" r:id="rId71"/>
    <p:sldId id="2178" r:id="rId72"/>
    <p:sldId id="2179" r:id="rId73"/>
    <p:sldId id="2180" r:id="rId74"/>
    <p:sldId id="2181" r:id="rId75"/>
    <p:sldId id="2284" r:id="rId76"/>
    <p:sldId id="2285" r:id="rId77"/>
    <p:sldId id="2266" r:id="rId78"/>
    <p:sldId id="2283" r:id="rId79"/>
    <p:sldId id="2123" r:id="rId80"/>
    <p:sldId id="2327" r:id="rId81"/>
    <p:sldId id="1005" r:id="rId82"/>
    <p:sldId id="1941" r:id="rId83"/>
    <p:sldId id="2286" r:id="rId84"/>
    <p:sldId id="2287" r:id="rId85"/>
    <p:sldId id="1023" r:id="rId86"/>
    <p:sldId id="2317" r:id="rId87"/>
    <p:sldId id="2293" r:id="rId88"/>
    <p:sldId id="2294" r:id="rId89"/>
    <p:sldId id="2295" r:id="rId90"/>
    <p:sldId id="2296" r:id="rId91"/>
    <p:sldId id="2267" r:id="rId92"/>
    <p:sldId id="2316" r:id="rId93"/>
    <p:sldId id="1024" r:id="rId94"/>
    <p:sldId id="1026" r:id="rId95"/>
    <p:sldId id="1112" r:id="rId96"/>
    <p:sldId id="1113" r:id="rId97"/>
    <p:sldId id="2297" r:id="rId98"/>
    <p:sldId id="1027" r:id="rId99"/>
    <p:sldId id="1009" r:id="rId100"/>
    <p:sldId id="2080" r:id="rId101"/>
    <p:sldId id="2298" r:id="rId102"/>
    <p:sldId id="2300" r:id="rId103"/>
    <p:sldId id="1010" r:id="rId104"/>
    <p:sldId id="1011" r:id="rId105"/>
    <p:sldId id="2258" r:id="rId106"/>
    <p:sldId id="2259" r:id="rId107"/>
    <p:sldId id="2260" r:id="rId108"/>
    <p:sldId id="2303" r:id="rId109"/>
    <p:sldId id="2304" r:id="rId110"/>
    <p:sldId id="2305" r:id="rId111"/>
    <p:sldId id="2306" r:id="rId112"/>
    <p:sldId id="2263" r:id="rId113"/>
    <p:sldId id="990" r:id="rId114"/>
    <p:sldId id="2082" r:id="rId115"/>
    <p:sldId id="2301" r:id="rId116"/>
    <p:sldId id="1030" r:id="rId117"/>
    <p:sldId id="2083" r:id="rId118"/>
    <p:sldId id="2261" r:id="rId119"/>
    <p:sldId id="2262" r:id="rId120"/>
    <p:sldId id="2302" r:id="rId121"/>
    <p:sldId id="1140" r:id="rId122"/>
    <p:sldId id="1141" r:id="rId123"/>
    <p:sldId id="1142" r:id="rId124"/>
    <p:sldId id="1143" r:id="rId125"/>
    <p:sldId id="2307" r:id="rId126"/>
    <p:sldId id="2308" r:id="rId127"/>
    <p:sldId id="2309" r:id="rId128"/>
    <p:sldId id="2264" r:id="rId129"/>
    <p:sldId id="2185" r:id="rId130"/>
    <p:sldId id="2328" r:id="rId131"/>
    <p:sldId id="2310" r:id="rId132"/>
    <p:sldId id="2329" r:id="rId133"/>
    <p:sldId id="2186" r:id="rId134"/>
    <p:sldId id="2330" r:id="rId135"/>
    <p:sldId id="2311" r:id="rId136"/>
    <p:sldId id="2312" r:id="rId137"/>
    <p:sldId id="2313" r:id="rId138"/>
    <p:sldId id="2314" r:id="rId139"/>
    <p:sldId id="2315" r:id="rId140"/>
    <p:sldId id="2191" r:id="rId141"/>
    <p:sldId id="2192" r:id="rId142"/>
    <p:sldId id="2193" r:id="rId143"/>
    <p:sldId id="2194" r:id="rId144"/>
    <p:sldId id="2195" r:id="rId145"/>
    <p:sldId id="1503" r:id="rId146"/>
    <p:sldId id="1076" r:id="rId147"/>
    <p:sldId id="1535" r:id="rId148"/>
    <p:sldId id="1531" r:id="rId149"/>
    <p:sldId id="1532" r:id="rId150"/>
    <p:sldId id="1533" r:id="rId151"/>
    <p:sldId id="1534" r:id="rId152"/>
    <p:sldId id="1214" r:id="rId153"/>
    <p:sldId id="1536" r:id="rId154"/>
    <p:sldId id="1504" r:id="rId155"/>
    <p:sldId id="1505" r:id="rId156"/>
    <p:sldId id="1506" r:id="rId157"/>
    <p:sldId id="1507" r:id="rId158"/>
    <p:sldId id="932" r:id="rId159"/>
    <p:sldId id="1537" r:id="rId160"/>
    <p:sldId id="1401" r:id="rId161"/>
    <p:sldId id="955" r:id="rId162"/>
    <p:sldId id="1404" r:id="rId163"/>
    <p:sldId id="1541" r:id="rId164"/>
    <p:sldId id="1538" r:id="rId165"/>
    <p:sldId id="1539" r:id="rId166"/>
    <p:sldId id="1540" r:id="rId167"/>
    <p:sldId id="934" r:id="rId168"/>
    <p:sldId id="1405" r:id="rId169"/>
    <p:sldId id="1406" r:id="rId170"/>
    <p:sldId id="2331" r:id="rId171"/>
    <p:sldId id="1407" r:id="rId172"/>
    <p:sldId id="2332" r:id="rId173"/>
    <p:sldId id="1408" r:id="rId174"/>
    <p:sldId id="1013" r:id="rId175"/>
    <p:sldId id="1409" r:id="rId176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4"/>
    <p:restoredTop sz="74226" autoAdjust="0"/>
  </p:normalViewPr>
  <p:slideViewPr>
    <p:cSldViewPr snapToGrid="0" snapToObjects="1">
      <p:cViewPr varScale="1">
        <p:scale>
          <a:sx n="81" d="100"/>
          <a:sy n="81" d="100"/>
        </p:scale>
        <p:origin x="1680" y="176"/>
      </p:cViewPr>
      <p:guideLst>
        <p:guide orient="horz" pos="2160"/>
        <p:guide pos="3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theme" Target="theme/theme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notesMaster" Target="notesMasters/notesMaster1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commentAuthors" Target="commentAuthor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B7%AE%E9%94%99%E6%8E%A7%E5%88%B6" TargetMode="External"/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aike.baidu.com/item/%E6%B5%81%E9%87%8F" TargetMode="Externa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B7%AE%E9%94%99%E6%8E%A7%E5%88%B6" TargetMode="External"/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aike.baidu.com/item/%E6%B5%81%E9%87%8F" TargetMode="Externa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326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数据链路层的帧，需要携带发送帧结点的数据链路层地址，以及接收结点的数据链路层地址，标识帧的发送方与接收方。</a:t>
            </a:r>
          </a:p>
        </p:txBody>
      </p:sp>
    </p:spTree>
    <p:extLst>
      <p:ext uri="{BB962C8B-B14F-4D97-AF65-F5344CB8AC3E}">
        <p14:creationId xmlns:p14="http://schemas.microsoft.com/office/powerpoint/2010/main" val="779326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数据链路层的帧，需要携带发送帧结点的数据链路层地址，以及接受结点的数据链路层地址，标识帧的发送方与接收方。</a:t>
            </a:r>
          </a:p>
        </p:txBody>
      </p:sp>
    </p:spTree>
    <p:extLst>
      <p:ext uri="{BB962C8B-B14F-4D97-AF65-F5344CB8AC3E}">
        <p14:creationId xmlns:p14="http://schemas.microsoft.com/office/powerpoint/2010/main" val="1051204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数据链路层的帧，需要携带发送帧结点的数据链路层地址，以及接受结点的数据链路层地址，标识帧的发送方与接收方。</a:t>
            </a:r>
          </a:p>
        </p:txBody>
      </p:sp>
    </p:spTree>
    <p:extLst>
      <p:ext uri="{BB962C8B-B14F-4D97-AF65-F5344CB8AC3E}">
        <p14:creationId xmlns:p14="http://schemas.microsoft.com/office/powerpoint/2010/main" val="101553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数据链路层的帧，需要携带发送帧结点的数据链路层地址，以及接受结点的数据链路层地址，标识帧的发送方与接收方。</a:t>
            </a:r>
          </a:p>
        </p:txBody>
      </p:sp>
    </p:spTree>
    <p:extLst>
      <p:ext uri="{BB962C8B-B14F-4D97-AF65-F5344CB8AC3E}">
        <p14:creationId xmlns:p14="http://schemas.microsoft.com/office/powerpoint/2010/main" val="793505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数据链路层的帧，需要携带发送帧结点的数据链路层地址，以及接受结点的数据链路层地址，标识帧的发送方与接收方。</a:t>
            </a:r>
          </a:p>
        </p:txBody>
      </p:sp>
    </p:spTree>
    <p:extLst>
      <p:ext uri="{BB962C8B-B14F-4D97-AF65-F5344CB8AC3E}">
        <p14:creationId xmlns:p14="http://schemas.microsoft.com/office/powerpoint/2010/main" val="293876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Institute of Electrical and Electronics Engineers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endParaRPr lang="en-US" altLang="zh-CN" dirty="0"/>
          </a:p>
          <a:p>
            <a:r>
              <a:rPr lang="zh-CN" altLang="en-US" dirty="0"/>
              <a:t>电气和电子工程师协会分配</a:t>
            </a:r>
            <a:r>
              <a:rPr lang="en-US" altLang="zh-CN" dirty="0"/>
              <a:t>MAC</a:t>
            </a:r>
            <a:r>
              <a:rPr lang="zh-CN" altLang="en-US" dirty="0"/>
              <a:t>地址块给公司。</a:t>
            </a:r>
          </a:p>
        </p:txBody>
      </p:sp>
    </p:spTree>
    <p:extLst>
      <p:ext uri="{BB962C8B-B14F-4D97-AF65-F5344CB8AC3E}">
        <p14:creationId xmlns:p14="http://schemas.microsoft.com/office/powerpoint/2010/main" val="1093945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68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通过广播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查询报文，来询问某目的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地址对应的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地址，即知道本网内某主机的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地址， 可以查询得到其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地址。 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在应用层，输入域名。利用</a:t>
            </a:r>
            <a:r>
              <a:rPr kumimoji="1" lang="en-US" altLang="zh-CN" dirty="0"/>
              <a:t>DNS</a:t>
            </a:r>
            <a:r>
              <a:rPr kumimoji="1" lang="zh-CN" altLang="en-US" dirty="0"/>
              <a:t>知道</a:t>
            </a:r>
            <a:r>
              <a:rPr kumimoji="1" lang="en-US" altLang="zh-CN" dirty="0"/>
              <a:t>IP</a:t>
            </a:r>
            <a:r>
              <a:rPr kumimoji="1" lang="zh-CN" altLang="en-US" dirty="0"/>
              <a:t>地址。但是在数据链路层，是结点到结点的通信，需要知道</a:t>
            </a:r>
            <a:r>
              <a:rPr kumimoji="1" lang="en-US" altLang="zh-CN" dirty="0"/>
              <a:t>MAC</a:t>
            </a:r>
            <a:r>
              <a:rPr kumimoji="1" lang="zh-CN" altLang="en-US" dirty="0"/>
              <a:t>地址。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750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一般来说这个映射存放的时间是</a:t>
            </a:r>
            <a:r>
              <a:rPr kumimoji="1" lang="en-US" altLang="zh-CN" dirty="0"/>
              <a:t>20min</a:t>
            </a:r>
            <a:r>
              <a:rPr kumimoji="1" lang="zh-CN" altLang="en-US" dirty="0"/>
              <a:t>分钟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143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2198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07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241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Yi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ze</a:t>
            </a:r>
            <a:r>
              <a:rPr kumimoji="1" lang="zh-CN" altLang="en-US" dirty="0"/>
              <a:t> </a:t>
            </a:r>
            <a:r>
              <a:rPr kumimoji="1" lang="en-US" altLang="zh-CN" dirty="0"/>
              <a:t>er</a:t>
            </a:r>
            <a:r>
              <a:rPr kumimoji="1" lang="zh-CN" altLang="en-US" dirty="0"/>
              <a:t>  </a:t>
            </a:r>
            <a:r>
              <a:rPr kumimoji="1" lang="en-US" altLang="zh-CN" dirty="0"/>
              <a:t>net</a:t>
            </a:r>
          </a:p>
          <a:p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在此之前出现过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令牌环网、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FDDI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ATM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等局域网。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363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FDDI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：纤分布式数据接口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异步传输模式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ATM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Asynchronous Transfer Mode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935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FDDI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：纤分布式数据接口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异步传输模式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ATM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Asynchronous Transfer Mode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3435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FDDI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：纤分布式数据接口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异步传输模式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ATM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Asynchronous Transfer Mode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6823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FDDI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：纤分布式数据接口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异步传输模式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ATM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Asynchronous Transfer Mode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3367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FDDI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：纤分布式数据接口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异步传输模式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ATM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Asynchronous Transfer Mode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324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指的是传输信号为基带信号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mr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</a:t>
            </a:r>
            <a:r>
              <a:rPr lang="mr-I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=10^ 6</a:t>
            </a:r>
            <a:r>
              <a:rPr lang="zh-CN" altLang="mr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微秒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s</a:t>
            </a:r>
          </a:p>
          <a:p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中继器，对信号放大再生。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7449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指的是传输信号为基带信号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mr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</a:t>
            </a:r>
            <a:r>
              <a:rPr lang="mr-I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=10^ 6</a:t>
            </a:r>
            <a:r>
              <a:rPr lang="zh-CN" altLang="mr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微秒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s</a:t>
            </a:r>
          </a:p>
          <a:p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中继器，对信号放大再生。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424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办公网，学校，医院等等</a:t>
            </a:r>
            <a:endParaRPr lang="en-US" altLang="zh-CN" dirty="0"/>
          </a:p>
          <a:p>
            <a:r>
              <a:rPr lang="zh-CN" altLang="en-US" dirty="0"/>
              <a:t>以太网、</a:t>
            </a:r>
            <a:r>
              <a:rPr lang="en-US" altLang="zh-CN" dirty="0"/>
              <a:t>ATM</a:t>
            </a:r>
            <a:r>
              <a:rPr lang="zh-CN" altLang="en-US" dirty="0"/>
              <a:t>网，使用的局域网技术、使用的多路控制协议都不同。所以太乱。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491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指的是传输信号为基带信号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mr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</a:t>
            </a:r>
            <a:r>
              <a:rPr lang="mr-I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=10^ 6</a:t>
            </a:r>
            <a:r>
              <a:rPr lang="zh-CN" altLang="mr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微秒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s</a:t>
            </a:r>
          </a:p>
          <a:p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中继器，对信号放大再生。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3977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指的是传输信号为基带信号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mr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</a:t>
            </a:r>
            <a:r>
              <a:rPr lang="mr-I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=10^ 6</a:t>
            </a:r>
            <a:r>
              <a:rPr lang="zh-CN" altLang="mr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微秒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s</a:t>
            </a:r>
          </a:p>
          <a:p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中继器，对信号放大再生。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6437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指的是传输信号为基带信号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mr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</a:t>
            </a:r>
            <a:r>
              <a:rPr lang="mr-I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=10^ 6</a:t>
            </a:r>
            <a:r>
              <a:rPr lang="zh-CN" altLang="mr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微秒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s</a:t>
            </a:r>
          </a:p>
          <a:p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中继器，对信号放大再生。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463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指的是传输信号为基带信号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mr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</a:t>
            </a:r>
            <a:r>
              <a:rPr lang="mr-I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=10^ 6</a:t>
            </a:r>
            <a:r>
              <a:rPr lang="zh-CN" altLang="mr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微秒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s</a:t>
            </a:r>
          </a:p>
          <a:p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中继器，对信号放大再生。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9708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指的是传输信号为基带信号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mr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</a:t>
            </a:r>
            <a:r>
              <a:rPr lang="mr-I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=10^ 6</a:t>
            </a:r>
            <a:r>
              <a:rPr lang="zh-CN" altLang="mr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微秒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s</a:t>
            </a:r>
          </a:p>
          <a:p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中继器，对信号放大再生。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519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万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兆位以太网传输介质是</a:t>
            </a:r>
            <a:r>
              <a:rPr kumimoji="1" lang="zh-CN" altLang="en-US" dirty="0"/>
              <a:t>多模光纤。主干网络。</a:t>
            </a:r>
            <a:endParaRPr kumimoji="1" lang="en-US" altLang="zh-CN" dirty="0"/>
          </a:p>
          <a:p>
            <a:r>
              <a:rPr kumimoji="1" lang="en-US" altLang="zh-CN" dirty="0"/>
              <a:t>10</a:t>
            </a:r>
            <a:r>
              <a:rPr kumimoji="1" lang="zh-CN" altLang="en-US" dirty="0"/>
              <a:t>万兆位以太网。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11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万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兆位以太网传输介质是</a:t>
            </a:r>
            <a:r>
              <a:rPr kumimoji="1" lang="zh-CN" altLang="en-US" dirty="0"/>
              <a:t>多模光纤。主干网络。</a:t>
            </a:r>
            <a:endParaRPr kumimoji="1" lang="en-US" altLang="zh-CN" dirty="0"/>
          </a:p>
          <a:p>
            <a:r>
              <a:rPr kumimoji="1" lang="en-US" altLang="zh-CN" dirty="0"/>
              <a:t>10</a:t>
            </a:r>
            <a:r>
              <a:rPr kumimoji="1" lang="zh-CN" altLang="en-US" dirty="0"/>
              <a:t>万兆位以太网。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7638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3408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140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10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办公网，学校，医院等等</a:t>
            </a:r>
            <a:endParaRPr lang="en-US" altLang="zh-CN" dirty="0"/>
          </a:p>
          <a:p>
            <a:r>
              <a:rPr lang="zh-CN" altLang="en-US" dirty="0"/>
              <a:t>以太网、</a:t>
            </a:r>
            <a:r>
              <a:rPr lang="en-US" altLang="zh-CN" dirty="0"/>
              <a:t>ATM</a:t>
            </a:r>
            <a:r>
              <a:rPr lang="zh-CN" altLang="en-US" dirty="0"/>
              <a:t>网，使用的局域网技术、使用的多路控制协议都不同。所以太乱。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0270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623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网络层：路由器</a:t>
            </a:r>
            <a:endParaRPr kumimoji="1" lang="en-US" altLang="zh-CN" dirty="0"/>
          </a:p>
          <a:p>
            <a:r>
              <a:rPr kumimoji="1" lang="zh-CN" altLang="en-US" dirty="0"/>
              <a:t>实现数据链路层功能的典型的硬件实体：网络适配器。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7470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网络层：路由器</a:t>
            </a:r>
            <a:endParaRPr kumimoji="1" lang="en-US" altLang="zh-CN" dirty="0"/>
          </a:p>
          <a:p>
            <a:r>
              <a:rPr kumimoji="1" lang="zh-CN" altLang="en-US" dirty="0"/>
              <a:t>实现数据链路层功能的典型的硬件实体：网络适配器。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201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消除冲突：划分冲突域；三个端口，连接三部分网络。</a:t>
            </a:r>
            <a:endParaRPr kumimoji="1" lang="en-US" altLang="zh-CN" dirty="0"/>
          </a:p>
          <a:p>
            <a:r>
              <a:rPr kumimoji="1" lang="zh-CN" altLang="en-US" dirty="0"/>
              <a:t>支持异质电路：双绞线和光纤。</a:t>
            </a:r>
            <a:endParaRPr kumimoji="1" lang="en-US" altLang="zh-CN" dirty="0"/>
          </a:p>
          <a:p>
            <a:r>
              <a:rPr kumimoji="1" lang="zh-CN" altLang="en-US" dirty="0"/>
              <a:t>网络管理：划分虚拟局域网。（分给不同部门）</a:t>
            </a:r>
            <a:endParaRPr kumimoji="1" lang="en-US" altLang="zh-CN" dirty="0"/>
          </a:p>
          <a:p>
            <a:r>
              <a:rPr kumimoji="1" lang="zh-CN" altLang="en-US" dirty="0"/>
              <a:t>           检测到一个异常的适配器。把，适配器隔离。不用管理员手动隔离了。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8651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消除冲突：划分冲突域；三个端口，连接三部分网络。</a:t>
            </a:r>
            <a:endParaRPr kumimoji="1" lang="en-US" altLang="zh-CN" dirty="0"/>
          </a:p>
          <a:p>
            <a:r>
              <a:rPr kumimoji="1" lang="zh-CN" altLang="en-US" dirty="0"/>
              <a:t>支持异质电路：双绞线和光纤。</a:t>
            </a:r>
            <a:endParaRPr kumimoji="1" lang="en-US" altLang="zh-CN" dirty="0"/>
          </a:p>
          <a:p>
            <a:r>
              <a:rPr kumimoji="1" lang="zh-CN" altLang="en-US" dirty="0"/>
              <a:t>网络管理：划分虚拟局域网。（分给不同部门）</a:t>
            </a:r>
            <a:endParaRPr kumimoji="1" lang="en-US" altLang="zh-CN" dirty="0"/>
          </a:p>
          <a:p>
            <a:r>
              <a:rPr kumimoji="1" lang="zh-CN" altLang="en-US" dirty="0"/>
              <a:t>           检测到一个异常的适配器。把，适配器隔离。不用管理员手动隔离了。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1646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9053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8241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数据链路层互连的网络属于一个广播域，当使用太多的交换机互连大量的主机时，就构成了一个大的广播域。</a:t>
            </a:r>
          </a:p>
          <a:p>
            <a:r>
              <a:rPr lang="zh-CN" altLang="en-US"/>
              <a:t>如果网络广播域太大，广播域内任一主机发送的广播帧，其他所有主机都会收到。</a:t>
            </a:r>
          </a:p>
          <a:p>
            <a:r>
              <a:rPr lang="zh-CN" altLang="en-US"/>
              <a:t>并且如果交换机存在环路，则广播帧就会被大量复制，从而产生广播风暴。</a:t>
            </a:r>
            <a:r>
              <a:rPr lang="en-US" altLang="zh-CN"/>
              <a:t>(</a:t>
            </a:r>
            <a:r>
              <a:rPr lang="zh-CN" altLang="en-US"/>
              <a:t>蠕虫病毒</a:t>
            </a:r>
            <a:r>
              <a:rPr lang="en-US" altLang="zh-CN"/>
              <a:t>)</a:t>
            </a:r>
          </a:p>
          <a:p>
            <a:r>
              <a:rPr lang="zh-CN" altLang="en-US"/>
              <a:t>在实际组网时，会尽可能限定广播域的规模：利用路由器将一个大的广播域网络分割为多个广播域。</a:t>
            </a:r>
          </a:p>
          <a:p>
            <a:r>
              <a:rPr lang="zh-CN" altLang="en-US"/>
              <a:t>除了利用路由器实现了广播域的分割之外，还有一种广泛使用的技术就是虚拟局域网。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VLAN</a:t>
            </a:r>
            <a:r>
              <a:rPr lang="zh-CN" altLang="en-US">
                <a:sym typeface="+mn-ea"/>
              </a:rPr>
              <a:t>的设置是在以太网交换机上，通过软件方式实现的。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119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以太网、</a:t>
            </a:r>
            <a:r>
              <a:rPr lang="en-US" altLang="zh-CN" dirty="0"/>
              <a:t>ATM</a:t>
            </a:r>
            <a:r>
              <a:rPr lang="zh-CN" altLang="en-US" dirty="0"/>
              <a:t>网，使用的局域网技术、使用的多路控制协议都不同。所以太乱。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5614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MAC</a:t>
            </a:r>
            <a:r>
              <a:rPr lang="zh-CN" altLang="en-US" dirty="0"/>
              <a:t>协议是共享链路的，网络中还有一种是点对点的链路。这类链路大多用于广域网中，由于不存在介质共享的问题，所有这类的链路不需要</a:t>
            </a:r>
            <a:r>
              <a:rPr lang="en-US" altLang="zh-CN" dirty="0"/>
              <a:t>MAC</a:t>
            </a:r>
            <a:r>
              <a:rPr lang="zh-CN" altLang="en-US" dirty="0"/>
              <a:t>协议。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地址和控制字段，在建立之初，可以省略不用。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 拨号上网就是使用</a:t>
            </a:r>
            <a:r>
              <a:rPr kumimoji="1" lang="en-US" altLang="zh-CN" dirty="0" err="1"/>
              <a:t>ppp</a:t>
            </a:r>
            <a:r>
              <a:rPr kumimoji="1" lang="zh-CN" altLang="en-US" dirty="0"/>
              <a:t>协议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sz="12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网络控制协议：新接入网络的主机，新分配给主机一个</a:t>
            </a:r>
            <a:r>
              <a:rPr lang="en-US" altLang="zh-CN" sz="12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12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8032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拨号上网就是使用</a:t>
            </a:r>
            <a:r>
              <a:rPr kumimoji="1" lang="en-US" altLang="zh-CN" dirty="0" err="1"/>
              <a:t>ppp</a:t>
            </a:r>
            <a:r>
              <a:rPr kumimoji="1" lang="zh-CN" altLang="en-US" dirty="0"/>
              <a:t>协议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sz="12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网络控制协议：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会话中协商使用的通讯协议和配置初始化参数。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018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拨号上网就是使用</a:t>
            </a:r>
            <a:r>
              <a:rPr kumimoji="1" lang="en-US" altLang="zh-CN" dirty="0" err="1"/>
              <a:t>ppp</a:t>
            </a:r>
            <a:r>
              <a:rPr kumimoji="1" lang="zh-CN" altLang="en-US" dirty="0"/>
              <a:t>协议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sz="12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网络控制协议：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会话中协商使用的通讯协议和配置初始化参数。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5963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MAC</a:t>
            </a:r>
            <a:r>
              <a:rPr lang="zh-CN" altLang="en-US" dirty="0"/>
              <a:t>协议是共享链路的，网络中还有一种是点对点的链路。这类链路大多用于广域网中，由于不存在介质共享的问题，所有这类的链路不需要</a:t>
            </a:r>
            <a:r>
              <a:rPr lang="en-US" altLang="zh-CN" dirty="0"/>
              <a:t>MAC</a:t>
            </a:r>
            <a:r>
              <a:rPr lang="zh-CN" altLang="en-US" dirty="0"/>
              <a:t>协议。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6200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ppp</a:t>
            </a:r>
            <a:r>
              <a:rPr kumimoji="1" lang="zh-CN" altLang="en-US" dirty="0"/>
              <a:t>适合单个发送和单个接收方的点对点链路中。</a:t>
            </a:r>
            <a:r>
              <a:rPr kumimoji="1" lang="en-US" altLang="zh-CN" dirty="0"/>
              <a:t>HDLC</a:t>
            </a:r>
            <a:r>
              <a:rPr kumimoji="1" lang="zh-CN" altLang="en-US" dirty="0"/>
              <a:t>是点对点，点对多。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9247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信息帧：用于传送有效信息或数据，通常简称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帧    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</a:p>
          <a:p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管理帧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：用于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差错控制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流量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控制，通常简称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帧。  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Supervisory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无序号帧：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帧用于提供对链路的建立、拆除。      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Unnumbered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6017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信息帧：用于传送有效信息或数据，通常简称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帧    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</a:p>
          <a:p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管理帧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：用于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差错控制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流量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控制，通常简称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帧。  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Supervisory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suːpərˈvaɪzəri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无序号帧：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帧用于提供对链路的建立、拆除。      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Unnumbered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0777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MAC</a:t>
            </a:r>
            <a:r>
              <a:rPr lang="zh-CN" altLang="en-US" dirty="0"/>
              <a:t>协议是共享链路的，网络中还有一种是点对点的链路。这类链路大多用于广域网中，由于不存在介质共享的问题，所有这类的链路不需要</a:t>
            </a:r>
            <a:r>
              <a:rPr lang="en-US" altLang="zh-CN" dirty="0"/>
              <a:t>MAC</a:t>
            </a:r>
            <a:r>
              <a:rPr lang="zh-CN" altLang="en-US" dirty="0"/>
              <a:t>协议。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574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15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以太网、</a:t>
            </a:r>
            <a:r>
              <a:rPr lang="en-US" altLang="zh-CN" dirty="0"/>
              <a:t>ATM</a:t>
            </a:r>
            <a:r>
              <a:rPr lang="zh-CN" altLang="en-US" dirty="0"/>
              <a:t>网，使用的局域网技术、使用的多路控制协议都不同。所以太乱。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72986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31705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MAC</a:t>
            </a:r>
            <a:r>
              <a:rPr lang="zh-CN" altLang="en-US" dirty="0"/>
              <a:t>协议是共享链路的，网络中还有一种是点对点的链路。这类链路大多用于广域网中，由于不存在介质共享的问题，所有这类的链路不需要</a:t>
            </a:r>
            <a:r>
              <a:rPr lang="en-US" altLang="zh-CN" dirty="0"/>
              <a:t>MAC</a:t>
            </a:r>
            <a:r>
              <a:rPr lang="zh-CN" altLang="en-US" dirty="0"/>
              <a:t>协议。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12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兄弟二人的年龄之和是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岁，哥哥比弟弟大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岁。今年哥哥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岁，弟弟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岁．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2439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兄弟二人的年龄之和是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岁，哥哥比弟弟大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岁。今年哥哥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岁，弟弟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岁．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024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兄弟二人的年龄之和是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岁，哥哥比弟弟大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岁。今年哥哥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岁，弟弟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岁．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60279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兄弟二人的年龄之和是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岁，哥哥比弟弟大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岁。今年哥哥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岁，弟弟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岁．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90883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消息是信息的载体，信号也是信息的载体？这两个有什么区别，有什么不一样。我们用一个例子来理解下</a:t>
            </a:r>
            <a:r>
              <a:rPr kumimoji="1" lang="en-US" altLang="zh-CN" dirty="0"/>
              <a:t>~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253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消息和数据的概念，有点类似。</a:t>
            </a:r>
            <a:endParaRPr kumimoji="1" lang="en-US" altLang="zh-CN" dirty="0"/>
          </a:p>
          <a:p>
            <a:r>
              <a:rPr kumimoji="1" lang="zh-CN" altLang="en-US" dirty="0"/>
              <a:t>但是区别在哪里呢？消息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37633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狭义信道：光纤；双绞线</a:t>
            </a:r>
            <a:endParaRPr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广义信道：除了传输介质，还包括转换装置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~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2059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228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以太网、</a:t>
            </a:r>
            <a:r>
              <a:rPr lang="en-US" altLang="zh-CN" dirty="0"/>
              <a:t>ATM</a:t>
            </a:r>
            <a:r>
              <a:rPr lang="zh-CN" altLang="en-US" dirty="0"/>
              <a:t>网，使用的局域网技术、使用的多路控制协议都不同。所以太乱。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13887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通信系统的作用是将消息从信源传送到一个或多个目的地。</a:t>
            </a:r>
          </a:p>
        </p:txBody>
      </p:sp>
    </p:spTree>
    <p:extLst>
      <p:ext uri="{BB962C8B-B14F-4D97-AF65-F5344CB8AC3E}">
        <p14:creationId xmlns:p14="http://schemas.microsoft.com/office/powerpoint/2010/main" val="206577774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通信系统的作用是将消息从信源传送到一个或多个目的地。</a:t>
            </a:r>
            <a:endParaRPr lang="en-US" altLang="zh-CN" dirty="0"/>
          </a:p>
          <a:p>
            <a:r>
              <a:rPr lang="zh-CN" altLang="en-US" dirty="0"/>
              <a:t>例如电话机，摄像机，计算机，话筒等等</a:t>
            </a:r>
          </a:p>
        </p:txBody>
      </p:sp>
    </p:spTree>
    <p:extLst>
      <p:ext uri="{BB962C8B-B14F-4D97-AF65-F5344CB8AC3E}">
        <p14:creationId xmlns:p14="http://schemas.microsoft.com/office/powerpoint/2010/main" val="108578225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通信系统的作用是将消息从信源传送到一个或多个目的地。</a:t>
            </a:r>
            <a:endParaRPr lang="en-US" altLang="zh-CN" dirty="0"/>
          </a:p>
          <a:p>
            <a:r>
              <a:rPr lang="zh-CN" altLang="en-US" dirty="0"/>
              <a:t>编码或调制</a:t>
            </a:r>
          </a:p>
        </p:txBody>
      </p:sp>
    </p:spTree>
    <p:extLst>
      <p:ext uri="{BB962C8B-B14F-4D97-AF65-F5344CB8AC3E}">
        <p14:creationId xmlns:p14="http://schemas.microsoft.com/office/powerpoint/2010/main" val="289494435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有线信道和无线信道</a:t>
            </a:r>
            <a:endParaRPr lang="en-US" altLang="zh-CN" dirty="0"/>
          </a:p>
          <a:p>
            <a:r>
              <a:rPr lang="zh-CN" altLang="en-US" dirty="0"/>
              <a:t>光纤，同轴电缆，电磁波等等</a:t>
            </a:r>
          </a:p>
        </p:txBody>
      </p:sp>
    </p:spTree>
    <p:extLst>
      <p:ext uri="{BB962C8B-B14F-4D97-AF65-F5344CB8AC3E}">
        <p14:creationId xmlns:p14="http://schemas.microsoft.com/office/powerpoint/2010/main" val="396005754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译码和解调</a:t>
            </a:r>
          </a:p>
        </p:txBody>
      </p:sp>
    </p:spTree>
    <p:extLst>
      <p:ext uri="{BB962C8B-B14F-4D97-AF65-F5344CB8AC3E}">
        <p14:creationId xmlns:p14="http://schemas.microsoft.com/office/powerpoint/2010/main" val="5361677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通信系统的作用是将消息从信源传送到一个或多个目的地。</a:t>
            </a:r>
          </a:p>
        </p:txBody>
      </p:sp>
    </p:spTree>
    <p:extLst>
      <p:ext uri="{BB962C8B-B14F-4D97-AF65-F5344CB8AC3E}">
        <p14:creationId xmlns:p14="http://schemas.microsoft.com/office/powerpoint/2010/main" val="126297358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电视图像信号，电话语音信号，各种传感器的输出信号以及许多遥感遥测信号都是模拟信号。</a:t>
            </a:r>
          </a:p>
        </p:txBody>
      </p:sp>
    </p:spTree>
    <p:extLst>
      <p:ext uri="{BB962C8B-B14F-4D97-AF65-F5344CB8AC3E}">
        <p14:creationId xmlns:p14="http://schemas.microsoft.com/office/powerpoint/2010/main" val="324974444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电视图像信号，电话语音信号，各种传感器的输出信号以及许多遥感遥测信号都是模拟信号。</a:t>
            </a:r>
          </a:p>
        </p:txBody>
      </p:sp>
    </p:spTree>
    <p:extLst>
      <p:ext uri="{BB962C8B-B14F-4D97-AF65-F5344CB8AC3E}">
        <p14:creationId xmlns:p14="http://schemas.microsoft.com/office/powerpoint/2010/main" val="109284634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电视图像信号，电话语音信号，各种传感器的输出信号以及许多遥感遥测信号都是模拟信号。</a:t>
            </a:r>
          </a:p>
        </p:txBody>
      </p:sp>
    </p:spTree>
    <p:extLst>
      <p:ext uri="{BB962C8B-B14F-4D97-AF65-F5344CB8AC3E}">
        <p14:creationId xmlns:p14="http://schemas.microsoft.com/office/powerpoint/2010/main" val="311370594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计算机数据，数字电话，数字电视都是数字信号。</a:t>
            </a:r>
          </a:p>
        </p:txBody>
      </p:sp>
    </p:spTree>
    <p:extLst>
      <p:ext uri="{BB962C8B-B14F-4D97-AF65-F5344CB8AC3E}">
        <p14:creationId xmlns:p14="http://schemas.microsoft.com/office/powerpoint/2010/main" val="3446591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以太网、</a:t>
            </a:r>
            <a:r>
              <a:rPr lang="en-US" altLang="zh-CN" dirty="0"/>
              <a:t>ATM</a:t>
            </a:r>
            <a:r>
              <a:rPr lang="zh-CN" altLang="en-US" dirty="0"/>
              <a:t>网，使用的局域网技术、使用的多路控制协议都不同。所以太乱。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64652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一个字符，占</a:t>
            </a:r>
            <a:r>
              <a:rPr kumimoji="1" lang="en-US" altLang="zh-CN" dirty="0"/>
              <a:t>5-8</a:t>
            </a:r>
            <a:r>
              <a:rPr kumimoji="1" lang="zh-CN" altLang="en-US" dirty="0"/>
              <a:t>位。例如一个字母</a:t>
            </a:r>
            <a:r>
              <a:rPr kumimoji="1" lang="en-US" altLang="zh-CN" dirty="0" err="1"/>
              <a:t>a,b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46007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一个字符，占</a:t>
            </a:r>
            <a:r>
              <a:rPr kumimoji="1" lang="en-US" altLang="zh-CN" dirty="0"/>
              <a:t>5-8</a:t>
            </a:r>
            <a:r>
              <a:rPr kumimoji="1" lang="zh-CN" altLang="en-US" dirty="0"/>
              <a:t>位。例如一个字母</a:t>
            </a:r>
            <a:r>
              <a:rPr kumimoji="1" lang="en-US" altLang="zh-CN" dirty="0" err="1"/>
              <a:t>a,b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6186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一个字符，占</a:t>
            </a:r>
            <a:r>
              <a:rPr kumimoji="1" lang="en-US" altLang="zh-CN" dirty="0"/>
              <a:t>5-8</a:t>
            </a:r>
            <a:r>
              <a:rPr kumimoji="1" lang="zh-CN" altLang="en-US" dirty="0"/>
              <a:t>位。例如一个字母</a:t>
            </a:r>
            <a:r>
              <a:rPr kumimoji="1" lang="en-US" altLang="zh-CN" dirty="0" err="1"/>
              <a:t>a,b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649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一个字符，占</a:t>
            </a:r>
            <a:r>
              <a:rPr kumimoji="1" lang="en-US" altLang="zh-CN" dirty="0"/>
              <a:t>5-8</a:t>
            </a:r>
            <a:r>
              <a:rPr kumimoji="1" lang="zh-CN" altLang="en-US" dirty="0"/>
              <a:t>位。例如一个字母</a:t>
            </a:r>
            <a:r>
              <a:rPr kumimoji="1" lang="en-US" altLang="zh-CN" dirty="0" err="1"/>
              <a:t>a,b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9743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数据保持完整性和统一性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一个字符，占</a:t>
            </a:r>
            <a:r>
              <a:rPr kumimoji="1" lang="en-US" altLang="zh-CN" dirty="0"/>
              <a:t>5-8</a:t>
            </a:r>
            <a:r>
              <a:rPr kumimoji="1" lang="zh-CN" altLang="en-US" dirty="0"/>
              <a:t>位。例如一个字母</a:t>
            </a:r>
            <a:r>
              <a:rPr kumimoji="1" lang="en-US" altLang="zh-CN" dirty="0" err="1"/>
              <a:t>a,b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0315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1</a:t>
            </a:r>
            <a:r>
              <a:rPr kumimoji="1" lang="zh-CN" altLang="en-US" dirty="0"/>
              <a:t>、信道利用：</a:t>
            </a:r>
            <a:r>
              <a:rPr lang="zh-CN" altLang="en-US" sz="1200" dirty="0">
                <a:solidFill>
                  <a:schemeClr val="tx1"/>
                </a:solidFill>
              </a:rPr>
              <a:t>信道通常会被多个通信设备共享，需要有某种技术或机制为多个用户合理分配传输系统的总传输能力，充分利用传输设施，如多路复用技术等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2</a:t>
            </a:r>
            <a:r>
              <a:rPr kumimoji="1" lang="zh-CN" altLang="en-US" dirty="0"/>
              <a:t>、接口及信号产生：</a:t>
            </a:r>
            <a:r>
              <a:rPr lang="zh-CN" altLang="en-US" sz="1200" dirty="0">
                <a:solidFill>
                  <a:schemeClr val="tx1"/>
                </a:solidFill>
              </a:rPr>
              <a:t>保证终端（信源和信宿）与传输系统间的信息交互，产生能在信道上传播，并能被接收器转换还原成数据的信号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、同步：</a:t>
            </a:r>
            <a:r>
              <a:rPr lang="zh-CN" altLang="en-US" sz="1200" dirty="0">
                <a:solidFill>
                  <a:schemeClr val="tx1"/>
                </a:solidFill>
              </a:rPr>
              <a:t>发送器和接收器之间达成约定，接收器能够正确判断信号开始到达和结束的时间点，同时知道每个信号单元的持续时间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、差错检测与纠正：</a:t>
            </a:r>
            <a:r>
              <a:rPr lang="zh-CN" altLang="en-US" sz="1200" dirty="0">
                <a:solidFill>
                  <a:schemeClr val="tx1"/>
                </a:solidFill>
              </a:rPr>
              <a:t>能够发现通信系统中各种原因造成的信号失真，并纠正由此引起的数据差错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、寻址与路由：</a:t>
            </a:r>
            <a:r>
              <a:rPr lang="zh-CN" altLang="en-US" sz="1200" dirty="0">
                <a:solidFill>
                  <a:schemeClr val="tx1"/>
                </a:solidFill>
              </a:rPr>
              <a:t>当两个以上设备共享传输设施时，终端系统必须有独立的地址标识，传输系统能够保证终端系统能唯一地收到具有该标识信息的数据；如果传输系统本身是具有多条路径的网络，某条特定的路径能够被选择出来进行数据传输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、网络管理：</a:t>
            </a:r>
            <a:r>
              <a:rPr lang="zh-CN" altLang="en-US" sz="1200" dirty="0">
                <a:solidFill>
                  <a:schemeClr val="tx1"/>
                </a:solidFill>
              </a:rPr>
              <a:t>数据通信设施作为非常复杂的系统，不能自动创建和运行，需要各种管理功能来规划、设置、监控、调度和维护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、安全保证：</a:t>
            </a:r>
            <a:r>
              <a:rPr lang="zh-CN" altLang="en-US" sz="1200" dirty="0">
                <a:solidFill>
                  <a:schemeClr val="tx1"/>
                </a:solidFill>
              </a:rPr>
              <a:t>数据能够在源点和终点间不被改变地传输，且不被其他非法用户获取</a:t>
            </a:r>
          </a:p>
          <a:p>
            <a:pPr>
              <a:lnSpc>
                <a:spcPct val="150000"/>
              </a:lnSpc>
            </a:pP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156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711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8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9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0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4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5.xml"/><Relationship Id="rId4" Type="http://schemas.openxmlformats.org/officeDocument/2006/relationships/image" Target="../media/image1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6.xml"/><Relationship Id="rId4" Type="http://schemas.openxmlformats.org/officeDocument/2006/relationships/image" Target="../media/image11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8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9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3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4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5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6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9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0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3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4.xml"/><Relationship Id="rId4" Type="http://schemas.openxmlformats.org/officeDocument/2006/relationships/image" Target="../media/image4.png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5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6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9.xml"/><Relationship Id="rId4" Type="http://schemas.openxmlformats.org/officeDocument/2006/relationships/image" Target="../media/image14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0.xml"/><Relationship Id="rId4" Type="http://schemas.openxmlformats.org/officeDocument/2006/relationships/image" Target="../media/image14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1.xml"/><Relationship Id="rId4" Type="http://schemas.openxmlformats.org/officeDocument/2006/relationships/image" Target="../media/image14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3.xml"/><Relationship Id="rId4" Type="http://schemas.openxmlformats.org/officeDocument/2006/relationships/image" Target="../media/image14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4.xml"/><Relationship Id="rId4" Type="http://schemas.openxmlformats.org/officeDocument/2006/relationships/image" Target="../media/image14.png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5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6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7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8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9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0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1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3.xml"/><Relationship Id="rId4" Type="http://schemas.openxmlformats.org/officeDocument/2006/relationships/image" Target="../media/image15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4.xml"/><Relationship Id="rId4" Type="http://schemas.openxmlformats.org/officeDocument/2006/relationships/image" Target="../media/image16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5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6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7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8.xml"/><Relationship Id="rId4" Type="http://schemas.openxmlformats.org/officeDocument/2006/relationships/image" Target="../media/image2.png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9.xml"/><Relationship Id="rId4" Type="http://schemas.openxmlformats.org/officeDocument/2006/relationships/image" Target="../media/image2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0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1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3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4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5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6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7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Relationship Id="rId4" Type="http://schemas.openxmlformats.org/officeDocument/2006/relationships/image" Target="../media/image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65655" y="3183877"/>
            <a:ext cx="242062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计算机网络原理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73014" y="1244883"/>
            <a:ext cx="47710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第一章 计算机网络概述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第二章 网络应用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第三章 传输层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第四章 网络层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第五章 数据链路层与局域网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第六章 物理层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第七章 无线与移动网络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第八章 网络安全基础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4486275" y="1363599"/>
            <a:ext cx="429576" cy="428688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682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0484" y="1950219"/>
            <a:ext cx="1126212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为了使数据链路层能更好地适应多种局域网标准，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IEEE 802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委员会将局域网的数据链路层拆分为两个子层：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逻辑链路控制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(LLC)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子层和介质访问控制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子层。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603209" cy="160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0292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609" y="2192717"/>
            <a:ext cx="10002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成帧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：确定一帧的开始和结束，支持差错检测。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     开始标志字节：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01111110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     结束标志字节：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01111110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976741"/>
              </p:ext>
            </p:extLst>
          </p:nvPr>
        </p:nvGraphicFramePr>
        <p:xfrm>
          <a:off x="898358" y="4779246"/>
          <a:ext cx="97054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6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64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标志</a:t>
                      </a:r>
                    </a:p>
                    <a:p>
                      <a:pPr algn="ctr"/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01111110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地址</a:t>
                      </a:r>
                    </a:p>
                    <a:p>
                      <a:pPr algn="ctr"/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11111111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控制</a:t>
                      </a:r>
                    </a:p>
                    <a:p>
                      <a:pPr algn="ctr"/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00000011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协议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校验和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标志</a:t>
                      </a:r>
                    </a:p>
                    <a:p>
                      <a:pPr algn="ctr"/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01111110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02246" y="4203224"/>
            <a:ext cx="1074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字节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5720" y="4203224"/>
            <a:ext cx="1074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字节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717757" y="4203224"/>
            <a:ext cx="1074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字节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109794" y="4203224"/>
            <a:ext cx="128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或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字节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496275" y="4199214"/>
            <a:ext cx="128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>
                <a:latin typeface="Microsoft YaHei" charset="-122"/>
                <a:ea typeface="Microsoft YaHei" charset="-122"/>
                <a:cs typeface="Microsoft YaHei" charset="-122"/>
              </a:rPr>
              <a:t>可变长度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928422" y="4199214"/>
            <a:ext cx="128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或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字节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400289" y="4199214"/>
            <a:ext cx="1074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字节</a:t>
            </a:r>
          </a:p>
        </p:txBody>
      </p:sp>
      <p:sp>
        <p:nvSpPr>
          <p:cNvPr id="18" name="文本框 2"/>
          <p:cNvSpPr txBox="1"/>
          <p:nvPr>
            <p:custDataLst>
              <p:tags r:id="rId1"/>
            </p:custDataLst>
          </p:nvPr>
        </p:nvSpPr>
        <p:spPr>
          <a:xfrm>
            <a:off x="236667" y="299369"/>
            <a:ext cx="3756609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点对点协议（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PPP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）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23216" y="612347"/>
            <a:ext cx="152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点对点链路协议</a:t>
            </a:r>
          </a:p>
        </p:txBody>
      </p:sp>
      <p:sp>
        <p:nvSpPr>
          <p:cNvPr id="20" name="左大括号 19"/>
          <p:cNvSpPr/>
          <p:nvPr/>
        </p:nvSpPr>
        <p:spPr>
          <a:xfrm>
            <a:off x="8678775" y="190964"/>
            <a:ext cx="336886" cy="11695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015661" y="190965"/>
            <a:ext cx="3176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点对点协议（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高级数据链路控制协议（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HDLC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</a:p>
        </p:txBody>
      </p:sp>
      <p:sp>
        <p:nvSpPr>
          <p:cNvPr id="7" name="矩形 6"/>
          <p:cNvSpPr/>
          <p:nvPr/>
        </p:nvSpPr>
        <p:spPr>
          <a:xfrm>
            <a:off x="265747" y="1377681"/>
            <a:ext cx="369844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主要提供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类功能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>
            <p:custDataLst>
              <p:tags r:id="rId1"/>
            </p:custDataLst>
          </p:nvPr>
        </p:nvSpPr>
        <p:spPr>
          <a:xfrm>
            <a:off x="236667" y="299369"/>
            <a:ext cx="3756609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点对点协议（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PPP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）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23216" y="612347"/>
            <a:ext cx="152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点对点链路协议</a:t>
            </a:r>
          </a:p>
        </p:txBody>
      </p:sp>
      <p:sp>
        <p:nvSpPr>
          <p:cNvPr id="20" name="左大括号 19"/>
          <p:cNvSpPr/>
          <p:nvPr/>
        </p:nvSpPr>
        <p:spPr>
          <a:xfrm>
            <a:off x="8678775" y="190964"/>
            <a:ext cx="336886" cy="11695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015661" y="190965"/>
            <a:ext cx="3176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点对点协议（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高级数据链路控制协议（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HDLC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</a:p>
        </p:txBody>
      </p:sp>
      <p:sp>
        <p:nvSpPr>
          <p:cNvPr id="7" name="矩形 6"/>
          <p:cNvSpPr/>
          <p:nvPr/>
        </p:nvSpPr>
        <p:spPr>
          <a:xfrm>
            <a:off x="265747" y="1377681"/>
            <a:ext cx="369844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主要提供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类功能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754609" y="2192717"/>
            <a:ext cx="100021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成帧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：确定一帧的开始和结束，支持差错检测。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     开始标志字节：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01111110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     结束标志字节：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01111110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链路控制协议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(Link Control Protocol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LCP)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 启动线路、检测线路、协商参数、关闭线路。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72696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>
            <p:custDataLst>
              <p:tags r:id="rId1"/>
            </p:custDataLst>
          </p:nvPr>
        </p:nvSpPr>
        <p:spPr>
          <a:xfrm>
            <a:off x="236667" y="299369"/>
            <a:ext cx="3756609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点对点协议（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PPP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）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23216" y="612347"/>
            <a:ext cx="152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点对点链路协议</a:t>
            </a:r>
          </a:p>
        </p:txBody>
      </p:sp>
      <p:sp>
        <p:nvSpPr>
          <p:cNvPr id="20" name="左大括号 19"/>
          <p:cNvSpPr/>
          <p:nvPr/>
        </p:nvSpPr>
        <p:spPr>
          <a:xfrm>
            <a:off x="8678775" y="190964"/>
            <a:ext cx="336886" cy="11695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015661" y="190965"/>
            <a:ext cx="3176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点对点协议（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高级数据链路控制协议（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HDLC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</a:p>
        </p:txBody>
      </p:sp>
      <p:sp>
        <p:nvSpPr>
          <p:cNvPr id="7" name="矩形 6"/>
          <p:cNvSpPr/>
          <p:nvPr/>
        </p:nvSpPr>
        <p:spPr>
          <a:xfrm>
            <a:off x="265747" y="1377681"/>
            <a:ext cx="369844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主要提供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类功能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754609" y="2192717"/>
            <a:ext cx="100021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成帧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：确定一帧的开始和结束，支持差错检测。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     开始标志字节：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01111110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     结束标志字节：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01111110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链路控制协议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(Link Control Protocol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LCP)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 启动线路、检测线路、协商参数、关闭线路。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网络控制协议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(Network Control Protocol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,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NCP)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    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协商网络层选项</a:t>
            </a:r>
          </a:p>
        </p:txBody>
      </p:sp>
    </p:spTree>
    <p:extLst>
      <p:ext uri="{BB962C8B-B14F-4D97-AF65-F5344CB8AC3E}">
        <p14:creationId xmlns:p14="http://schemas.microsoft.com/office/powerpoint/2010/main" val="11497817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302" y="2196606"/>
            <a:ext cx="5600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帧的长度都是整数字节。</a:t>
            </a:r>
          </a:p>
        </p:txBody>
      </p:sp>
      <p:sp>
        <p:nvSpPr>
          <p:cNvPr id="6" name="文本框 2"/>
          <p:cNvSpPr txBox="1"/>
          <p:nvPr>
            <p:custDataLst>
              <p:tags r:id="rId1"/>
            </p:custDataLst>
          </p:nvPr>
        </p:nvSpPr>
        <p:spPr>
          <a:xfrm>
            <a:off x="236667" y="299369"/>
            <a:ext cx="3756609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点对点协议（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PPP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）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23216" y="612347"/>
            <a:ext cx="152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点对点链路协议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8678775" y="190964"/>
            <a:ext cx="336886" cy="11695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15661" y="190965"/>
            <a:ext cx="3176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点对点协议（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高级数据链路控制协议（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HDLC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</a:p>
        </p:txBody>
      </p:sp>
      <p:sp>
        <p:nvSpPr>
          <p:cNvPr id="10" name="矩形 9"/>
          <p:cNvSpPr/>
          <p:nvPr/>
        </p:nvSpPr>
        <p:spPr>
          <a:xfrm>
            <a:off x="265747" y="1377681"/>
            <a:ext cx="320953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三、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是面向字节的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03" y="2005478"/>
            <a:ext cx="8976561" cy="45969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69432" y="4764504"/>
            <a:ext cx="7487168" cy="1837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454569" y="2039262"/>
            <a:ext cx="3913018" cy="2725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2"/>
          <p:cNvSpPr txBox="1"/>
          <p:nvPr>
            <p:custDataLst>
              <p:tags r:id="rId1"/>
            </p:custDataLst>
          </p:nvPr>
        </p:nvSpPr>
        <p:spPr>
          <a:xfrm>
            <a:off x="236667" y="299369"/>
            <a:ext cx="3756609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点对点协议（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PPP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）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23216" y="612347"/>
            <a:ext cx="152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点对点链路协议</a:t>
            </a:r>
          </a:p>
        </p:txBody>
      </p:sp>
      <p:sp>
        <p:nvSpPr>
          <p:cNvPr id="10" name="左大括号 9"/>
          <p:cNvSpPr/>
          <p:nvPr/>
        </p:nvSpPr>
        <p:spPr>
          <a:xfrm>
            <a:off x="8678775" y="190964"/>
            <a:ext cx="336886" cy="11695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015661" y="190965"/>
            <a:ext cx="3176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点对点协议（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高级数据链路控制协议（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HDLC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</a:p>
        </p:txBody>
      </p:sp>
      <p:sp>
        <p:nvSpPr>
          <p:cNvPr id="12" name="矩形 11"/>
          <p:cNvSpPr/>
          <p:nvPr/>
        </p:nvSpPr>
        <p:spPr>
          <a:xfrm>
            <a:off x="265747" y="1377681"/>
            <a:ext cx="320953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三、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是面向字节的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03" y="2005478"/>
            <a:ext cx="8976561" cy="459693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7454569" y="2039262"/>
            <a:ext cx="3913018" cy="2725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2"/>
          <p:cNvSpPr txBox="1"/>
          <p:nvPr>
            <p:custDataLst>
              <p:tags r:id="rId1"/>
            </p:custDataLst>
          </p:nvPr>
        </p:nvSpPr>
        <p:spPr>
          <a:xfrm>
            <a:off x="236667" y="299369"/>
            <a:ext cx="3756609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点对点协议（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PPP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）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23216" y="612347"/>
            <a:ext cx="152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点对点链路协议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8678775" y="190964"/>
            <a:ext cx="336886" cy="11695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15661" y="190965"/>
            <a:ext cx="3176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点对点协议（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高级数据链路控制协议（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HDLC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</a:p>
        </p:txBody>
      </p:sp>
      <p:sp>
        <p:nvSpPr>
          <p:cNvPr id="10" name="矩形 9"/>
          <p:cNvSpPr/>
          <p:nvPr/>
        </p:nvSpPr>
        <p:spPr>
          <a:xfrm>
            <a:off x="265747" y="1377681"/>
            <a:ext cx="320953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三、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是面向字节的</a:t>
            </a:r>
          </a:p>
        </p:txBody>
      </p:sp>
    </p:spTree>
    <p:extLst>
      <p:ext uri="{BB962C8B-B14F-4D97-AF65-F5344CB8AC3E}">
        <p14:creationId xmlns:p14="http://schemas.microsoft.com/office/powerpoint/2010/main" val="17567490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03" y="2005478"/>
            <a:ext cx="8976561" cy="4596935"/>
          </a:xfrm>
          <a:prstGeom prst="rect">
            <a:avLst/>
          </a:prstGeom>
        </p:spPr>
      </p:pic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236667" y="299369"/>
            <a:ext cx="3756609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点对点协议（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PPP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）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23216" y="612347"/>
            <a:ext cx="152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点对点链路协议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8678775" y="190964"/>
            <a:ext cx="336886" cy="11695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15661" y="190965"/>
            <a:ext cx="3176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点对点协议（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高级数据链路控制协议（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HDLC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</a:p>
        </p:txBody>
      </p:sp>
      <p:sp>
        <p:nvSpPr>
          <p:cNvPr id="9" name="矩形 8"/>
          <p:cNvSpPr/>
          <p:nvPr/>
        </p:nvSpPr>
        <p:spPr>
          <a:xfrm>
            <a:off x="265747" y="1377681"/>
            <a:ext cx="320953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三、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是面向字节的</a:t>
            </a:r>
          </a:p>
        </p:txBody>
      </p:sp>
    </p:spTree>
    <p:extLst>
      <p:ext uri="{BB962C8B-B14F-4D97-AF65-F5344CB8AC3E}">
        <p14:creationId xmlns:p14="http://schemas.microsoft.com/office/powerpoint/2010/main" val="150646606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"/>
          <p:cNvSpPr txBox="1"/>
          <p:nvPr>
            <p:custDataLst>
              <p:tags r:id="rId1"/>
            </p:custDataLst>
          </p:nvPr>
        </p:nvSpPr>
        <p:spPr>
          <a:xfrm>
            <a:off x="236667" y="299369"/>
            <a:ext cx="3756609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点对点协议（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PPP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）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23216" y="612347"/>
            <a:ext cx="152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点对点链路协议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8678775" y="190964"/>
            <a:ext cx="336886" cy="11695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15661" y="190965"/>
            <a:ext cx="3176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点对点协议（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高级数据链路控制协议（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HDLC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</a:p>
        </p:txBody>
      </p:sp>
      <p:sp>
        <p:nvSpPr>
          <p:cNvPr id="10" name="矩形 9"/>
          <p:cNvSpPr/>
          <p:nvPr/>
        </p:nvSpPr>
        <p:spPr>
          <a:xfrm>
            <a:off x="265747" y="1377681"/>
            <a:ext cx="320953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三、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是面向字节的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864302" y="2196606"/>
            <a:ext cx="9755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帧的长度都是整数字节。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字节填充技术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：插入特殊的控制转义字节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01111101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889543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主要提供功能中不包括（        ）。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</a:t>
            </a:r>
            <a:endParaRPr lang="en-US" altLang="zh-CN" sz="2400" b="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成帧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链路控制协议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网络控制协议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传输控制协议</a:t>
            </a: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9094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主要提供功能中不包括（    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）。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</a:t>
            </a:r>
            <a:endParaRPr lang="en-US" altLang="zh-CN" sz="2400" b="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成帧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链路控制协议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网络控制协议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传输控制协议</a:t>
            </a: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38334" y="3430485"/>
            <a:ext cx="1251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3589618" y="1844842"/>
            <a:ext cx="629456" cy="380163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19074" y="1676159"/>
            <a:ext cx="40795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2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</p:spTree>
    <p:extLst>
      <p:ext uri="{BB962C8B-B14F-4D97-AF65-F5344CB8AC3E}">
        <p14:creationId xmlns:p14="http://schemas.microsoft.com/office/powerpoint/2010/main" val="120915365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、下列关于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数据帧结构的说法中错误的是（        ）。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lang="en-US" altLang="zh-CN" sz="2400" b="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标志字段是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01111110</a:t>
            </a:r>
          </a:p>
          <a:p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B:PPP 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是面向字节的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控制字段是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00000011</a:t>
            </a:r>
          </a:p>
          <a:p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当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用在传输链路时，使用字符填充法</a:t>
            </a: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358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、下列关于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数据帧结构的说法中错误的是（   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）。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lang="en-US" altLang="zh-CN" sz="2400" b="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标志字段是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01111110</a:t>
            </a:r>
          </a:p>
          <a:p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B:PPP 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是面向字节的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控制字段是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00000011</a:t>
            </a:r>
          </a:p>
          <a:p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当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用在传输链路时，使用字符填充法</a:t>
            </a: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6582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68378" y="3401227"/>
            <a:ext cx="2422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点对点链路协议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4090736" y="2100962"/>
            <a:ext cx="593558" cy="306219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84294" y="2662562"/>
            <a:ext cx="63847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点对点协议（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高级数据链路控制协议（</a:t>
            </a:r>
            <a:r>
              <a:rPr kumimoji="1"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HDLC</a:t>
            </a:r>
            <a:r>
              <a:rPr kumimoji="1"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</a:p>
        </p:txBody>
      </p:sp>
    </p:spTree>
    <p:extLst>
      <p:ext uri="{BB962C8B-B14F-4D97-AF65-F5344CB8AC3E}">
        <p14:creationId xmlns:p14="http://schemas.microsoft.com/office/powerpoint/2010/main" val="921579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29" y="1781898"/>
            <a:ext cx="11794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一、高级数据链路控制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(High-level Data Link Control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HDLC)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：应用于点对点链路和点对多点链路。</a:t>
            </a:r>
          </a:p>
        </p:txBody>
      </p:sp>
      <p:sp>
        <p:nvSpPr>
          <p:cNvPr id="2" name="矩形 1"/>
          <p:cNvSpPr/>
          <p:nvPr/>
        </p:nvSpPr>
        <p:spPr>
          <a:xfrm>
            <a:off x="160422" y="152876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5.5.2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二、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HDLC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协议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文本框 2"/>
          <p:cNvSpPr txBox="1"/>
          <p:nvPr>
            <p:custDataLst>
              <p:tags r:id="rId1"/>
            </p:custDataLst>
          </p:nvPr>
        </p:nvSpPr>
        <p:spPr>
          <a:xfrm>
            <a:off x="236667" y="299369"/>
            <a:ext cx="603579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5.5.2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高级数据链路控制协议（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HDLC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）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23216" y="612347"/>
            <a:ext cx="152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点对点链路协议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8678775" y="190964"/>
            <a:ext cx="336886" cy="11695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15661" y="190965"/>
            <a:ext cx="3176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点对点协议（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高级数据链路控制协议（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HDLC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072" y="1341507"/>
            <a:ext cx="1035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HDLC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帧格式（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字节）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/>
          <a:srcRect b="17808"/>
          <a:stretch/>
        </p:blipFill>
        <p:spPr>
          <a:xfrm>
            <a:off x="1219253" y="2077237"/>
            <a:ext cx="9881831" cy="162703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0422" y="152876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5.5.2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二、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HDLC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协议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236667" y="299369"/>
            <a:ext cx="603579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5.5.2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高级数据链路控制协议（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HDLC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）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23216" y="612347"/>
            <a:ext cx="152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点对点链路协议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8678775" y="190964"/>
            <a:ext cx="336886" cy="11695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015661" y="190965"/>
            <a:ext cx="3176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点对点协议（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高级数据链路控制协议（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HDLC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072" y="1341507"/>
            <a:ext cx="1035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HDLC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帧格式（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字节）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/>
          <a:srcRect b="17808"/>
          <a:stretch/>
        </p:blipFill>
        <p:spPr>
          <a:xfrm>
            <a:off x="1219253" y="2077237"/>
            <a:ext cx="9881831" cy="1627030"/>
          </a:xfrm>
          <a:prstGeom prst="rect">
            <a:avLst/>
          </a:prstGeom>
        </p:spPr>
      </p:pic>
      <p:sp>
        <p:nvSpPr>
          <p:cNvPr id="10" name="TextBox 13"/>
          <p:cNvSpPr txBox="1"/>
          <p:nvPr/>
        </p:nvSpPr>
        <p:spPr>
          <a:xfrm>
            <a:off x="236666" y="3793666"/>
            <a:ext cx="10864417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三、根据控制位的不同，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HDLC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有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种类型的帧：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  信息帧（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I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格式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Information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）：传送数据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  管理帧（</a:t>
            </a:r>
            <a:r>
              <a:rPr lang="en-US" altLang="zh-CN" sz="2400" dirty="0">
                <a:latin typeface="Microsoft YaHei" charset="-122"/>
                <a:ea typeface="Microsoft YaHei" charset="-122"/>
              </a:rPr>
              <a:t>S</a:t>
            </a:r>
            <a:r>
              <a:rPr lang="zh-CN" altLang="en-US" sz="2400" dirty="0">
                <a:latin typeface="Microsoft YaHei" charset="-122"/>
                <a:ea typeface="Microsoft YaHei" charset="-122"/>
              </a:rPr>
              <a:t>格式 </a:t>
            </a:r>
            <a:r>
              <a:rPr lang="en-US" altLang="zh-CN" sz="2400" dirty="0">
                <a:latin typeface="Microsoft YaHei" charset="-122"/>
                <a:ea typeface="Microsoft YaHei" charset="-122"/>
              </a:rPr>
              <a:t>Supervisory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）：差错控制，流量控制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  无序号帧（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U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格式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Unnumbered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）：链路的建立、拆除</a:t>
            </a:r>
          </a:p>
        </p:txBody>
      </p:sp>
      <p:sp>
        <p:nvSpPr>
          <p:cNvPr id="7" name="矩形 6"/>
          <p:cNvSpPr/>
          <p:nvPr/>
        </p:nvSpPr>
        <p:spPr>
          <a:xfrm>
            <a:off x="160422" y="152876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5.5.2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二、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HDLC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协议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236667" y="299369"/>
            <a:ext cx="603579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5.5.2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高级数据链路控制协议（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HDLC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）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23216" y="612347"/>
            <a:ext cx="152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点对点链路协议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8678775" y="190964"/>
            <a:ext cx="336886" cy="11695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015661" y="190965"/>
            <a:ext cx="3176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点对点协议（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高级数据链路控制协议（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HDLC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</a:p>
        </p:txBody>
      </p:sp>
    </p:spTree>
    <p:extLst>
      <p:ext uri="{BB962C8B-B14F-4D97-AF65-F5344CB8AC3E}">
        <p14:creationId xmlns:p14="http://schemas.microsoft.com/office/powerpoint/2010/main" val="1966692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0422" y="152876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5.5.2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二、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HDLC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协议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36667" y="299369"/>
            <a:ext cx="603579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5.5.2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高级数据链路控制协议（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HDLC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）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7072" y="1341507"/>
            <a:ext cx="103505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四、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HDLC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协议是面向位的。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323216" y="612347"/>
            <a:ext cx="152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点对点链路协议</a:t>
            </a:r>
          </a:p>
        </p:txBody>
      </p:sp>
      <p:sp>
        <p:nvSpPr>
          <p:cNvPr id="13" name="左大括号 12"/>
          <p:cNvSpPr/>
          <p:nvPr/>
        </p:nvSpPr>
        <p:spPr>
          <a:xfrm>
            <a:off x="8678775" y="190964"/>
            <a:ext cx="336886" cy="11695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015661" y="190965"/>
            <a:ext cx="3176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点对点协议（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高级数据链路控制协议（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HDLC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669" y="2371790"/>
            <a:ext cx="550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数据字段出现与标志字段相同的比特流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99748" y="2507895"/>
            <a:ext cx="524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1 0 0 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0 1 1 1 1 1 1 0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0 1 0 0 1 0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422" y="152876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5.5.2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二、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HDLC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协议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236667" y="299369"/>
            <a:ext cx="603579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5.5.2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高级数据链路控制协议（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HDLC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）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23216" y="612347"/>
            <a:ext cx="152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点对点链路协议</a:t>
            </a:r>
          </a:p>
        </p:txBody>
      </p:sp>
      <p:sp>
        <p:nvSpPr>
          <p:cNvPr id="13" name="左大括号 12"/>
          <p:cNvSpPr/>
          <p:nvPr/>
        </p:nvSpPr>
        <p:spPr>
          <a:xfrm>
            <a:off x="8678775" y="190964"/>
            <a:ext cx="336886" cy="11695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015661" y="190965"/>
            <a:ext cx="3176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点对点协议（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高级数据链路控制协议（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HDLC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669" y="2371790"/>
            <a:ext cx="550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数据字段出现与标志字段相同的比特流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99748" y="2507895"/>
            <a:ext cx="524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1 0 0 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0 1 1 1 1 1 1 0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0 1 0 0 1 0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8669" y="3307748"/>
            <a:ext cx="5711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发送端：发现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个连续的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，在其后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插入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8599060" y="3954079"/>
            <a:ext cx="0" cy="3322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33157" y="4349364"/>
            <a:ext cx="228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发送端插入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5999748" y="3517445"/>
            <a:ext cx="524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1 0 0 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0 1 1 1 1 1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1 0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0 1 0 0 1 0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0422" y="152876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5.5.2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二、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HDLC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协议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36667" y="299369"/>
            <a:ext cx="603579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5.5.2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高级数据链路控制协议（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HDLC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）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23216" y="612347"/>
            <a:ext cx="152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点对点链路协议</a:t>
            </a:r>
          </a:p>
        </p:txBody>
      </p:sp>
      <p:sp>
        <p:nvSpPr>
          <p:cNvPr id="19" name="左大括号 18"/>
          <p:cNvSpPr/>
          <p:nvPr/>
        </p:nvSpPr>
        <p:spPr>
          <a:xfrm>
            <a:off x="8678775" y="190964"/>
            <a:ext cx="336886" cy="11695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015661" y="190965"/>
            <a:ext cx="3176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点对点协议（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高级数据链路控制协议（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HDLC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</a:p>
        </p:txBody>
      </p:sp>
    </p:spTree>
    <p:extLst>
      <p:ext uri="{BB962C8B-B14F-4D97-AF65-F5344CB8AC3E}">
        <p14:creationId xmlns:p14="http://schemas.microsoft.com/office/powerpoint/2010/main" val="78067402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669" y="2371790"/>
            <a:ext cx="550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数据字段出现与标志字段相同的比特流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99748" y="2507895"/>
            <a:ext cx="524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1 0 0 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0 1 1 1 1 1 1 0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0 1 0 0 1 0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406" y="4699935"/>
            <a:ext cx="5700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接收端：发现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个连续的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，删除其后的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8599060" y="3954079"/>
            <a:ext cx="0" cy="3322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33157" y="4349364"/>
            <a:ext cx="228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发送端插入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8593651" y="5282595"/>
            <a:ext cx="0" cy="3322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37767" y="5744260"/>
            <a:ext cx="228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接收端删除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5999748" y="3517445"/>
            <a:ext cx="524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1 0 0 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0 1 1 1 1 1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1 0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0 1 0 0 1 0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5999748" y="4874071"/>
            <a:ext cx="524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1 0 0 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0 1 1 1 1 1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1 0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0 1 0 0 1 0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0422" y="152876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5.5.2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二、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HDLC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协议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236667" y="299369"/>
            <a:ext cx="603579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5.5.2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高级数据链路控制协议（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HDLC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）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5" name="TextBox 6"/>
          <p:cNvSpPr txBox="1"/>
          <p:nvPr/>
        </p:nvSpPr>
        <p:spPr>
          <a:xfrm>
            <a:off x="288669" y="3307748"/>
            <a:ext cx="5711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发送端：发现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个连续的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，在其后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插入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323216" y="612347"/>
            <a:ext cx="152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点对点链路协议</a:t>
            </a:r>
          </a:p>
        </p:txBody>
      </p:sp>
      <p:sp>
        <p:nvSpPr>
          <p:cNvPr id="27" name="左大括号 26"/>
          <p:cNvSpPr/>
          <p:nvPr/>
        </p:nvSpPr>
        <p:spPr>
          <a:xfrm>
            <a:off x="8678775" y="190964"/>
            <a:ext cx="336886" cy="11695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015661" y="190965"/>
            <a:ext cx="3176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点对点协议（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高级数据链路控制协议（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HDLC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</a:p>
        </p:txBody>
      </p:sp>
    </p:spTree>
    <p:extLst>
      <p:ext uri="{BB962C8B-B14F-4D97-AF65-F5344CB8AC3E}">
        <p14:creationId xmlns:p14="http://schemas.microsoft.com/office/powerpoint/2010/main" val="192384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0707"/>
            <a:ext cx="1306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5.4.1.1MAC</a:t>
            </a:r>
            <a:r>
              <a:rPr lang="zh-CN" altLang="de-DE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地址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81" y="1448897"/>
            <a:ext cx="1053671" cy="10536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876" y="1448897"/>
            <a:ext cx="1053671" cy="105367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71" y="1448897"/>
            <a:ext cx="1053671" cy="105367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266" y="1448896"/>
            <a:ext cx="1053671" cy="105367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52" y="4857817"/>
            <a:ext cx="1053671" cy="105367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47" y="4857817"/>
            <a:ext cx="1053671" cy="105367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242" y="4857817"/>
            <a:ext cx="1053671" cy="1053671"/>
          </a:xfrm>
          <a:prstGeom prst="rect">
            <a:avLst/>
          </a:prstGeom>
        </p:spPr>
      </p:pic>
      <p:cxnSp>
        <p:nvCxnSpPr>
          <p:cNvPr id="24" name="直线连接符 23"/>
          <p:cNvCxnSpPr>
            <a:stCxn id="2" idx="2"/>
          </p:cNvCxnSpPr>
          <p:nvPr/>
        </p:nvCxnSpPr>
        <p:spPr>
          <a:xfrm flipH="1">
            <a:off x="2005263" y="2502568"/>
            <a:ext cx="63754" cy="8021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>
            <a:stCxn id="26" idx="2"/>
          </p:cNvCxnSpPr>
          <p:nvPr/>
        </p:nvCxnSpPr>
        <p:spPr>
          <a:xfrm flipH="1">
            <a:off x="3793957" y="2502568"/>
            <a:ext cx="63754" cy="8021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H="1">
            <a:off x="5550776" y="2494545"/>
            <a:ext cx="63754" cy="8021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 flipH="1">
            <a:off x="7339471" y="2482517"/>
            <a:ext cx="63754" cy="8021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H="1">
            <a:off x="6700077" y="4146884"/>
            <a:ext cx="63754" cy="8021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 flipH="1">
            <a:off x="4911382" y="4149023"/>
            <a:ext cx="63754" cy="8021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 flipH="1">
            <a:off x="3058933" y="4146884"/>
            <a:ext cx="63754" cy="8021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010653" y="3284623"/>
            <a:ext cx="7898781" cy="8622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</p:spTree>
    <p:extLst>
      <p:ext uri="{BB962C8B-B14F-4D97-AF65-F5344CB8AC3E}">
        <p14:creationId xmlns:p14="http://schemas.microsoft.com/office/powerpoint/2010/main" val="165521999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0422" y="152876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5.5.2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二、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HDLC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协议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36667" y="299369"/>
            <a:ext cx="603579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5.5.2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高级数据链路控制协议（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HDLC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）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7072" y="1341507"/>
            <a:ext cx="103505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四、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HDLC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协议是面向位的。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60736" y="2222361"/>
            <a:ext cx="103505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、填充技术：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位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填充技术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323216" y="612347"/>
            <a:ext cx="152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点对点链路协议</a:t>
            </a:r>
          </a:p>
        </p:txBody>
      </p:sp>
      <p:sp>
        <p:nvSpPr>
          <p:cNvPr id="13" name="左大括号 12"/>
          <p:cNvSpPr/>
          <p:nvPr/>
        </p:nvSpPr>
        <p:spPr>
          <a:xfrm>
            <a:off x="8678775" y="190964"/>
            <a:ext cx="336886" cy="11695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015661" y="190965"/>
            <a:ext cx="3176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点对点协议（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高级数据链路控制协议（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HDLC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</a:p>
        </p:txBody>
      </p:sp>
    </p:spTree>
    <p:extLst>
      <p:ext uri="{BB962C8B-B14F-4D97-AF65-F5344CB8AC3E}">
        <p14:creationId xmlns:p14="http://schemas.microsoft.com/office/powerpoint/2010/main" val="22202270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、若采用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HDLC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规程发送的数据为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10111110101111100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，则接收的实际数据应为（        ）。</a:t>
            </a:r>
            <a:endParaRPr lang="en-US" altLang="zh-CN" sz="2400" b="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A:101111110111110</a:t>
            </a:r>
          </a:p>
          <a:p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B:1011111010111110</a:t>
            </a:r>
          </a:p>
          <a:p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C:101111101011111 </a:t>
            </a:r>
          </a:p>
          <a:p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D:1011111011111100</a:t>
            </a: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、若采用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HDLC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规程发送的数据为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11111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010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11111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00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，则接收的实际数据应为（    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）。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A:101111110111110</a:t>
            </a:r>
          </a:p>
          <a:p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B:1011111010111110</a:t>
            </a:r>
          </a:p>
          <a:p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C:101111101011111 </a:t>
            </a:r>
          </a:p>
          <a:p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D:1011111011111100</a:t>
            </a: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、若用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HDLC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帧传送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个汉字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一个汉字占两个字节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，则该帧的总长度为（        ）。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</a:t>
            </a:r>
            <a:endParaRPr lang="en-US" altLang="zh-CN" sz="2400" b="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A:20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B:22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C:24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D:26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</a:t>
            </a: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、若用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HDLC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帧传送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个汉字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一个汉字占两个字节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 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，则该帧的总长度为（    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）。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lang="en-US" altLang="zh-CN" sz="2400" b="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A:20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B:22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C:24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D:26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</a:t>
            </a: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3144553"/>
            <a:ext cx="2422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点对点链路协议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422358" y="1844288"/>
            <a:ext cx="593558" cy="306219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15915" y="2405888"/>
            <a:ext cx="78445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点对点协议（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协议）：字节填充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高级数据链路控制协议（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HDLC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协议）：位填充</a:t>
            </a:r>
          </a:p>
        </p:txBody>
      </p:sp>
    </p:spTree>
    <p:extLst>
      <p:ext uri="{BB962C8B-B14F-4D97-AF65-F5344CB8AC3E}">
        <p14:creationId xmlns:p14="http://schemas.microsoft.com/office/powerpoint/2010/main" val="30358077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65655" y="3183877"/>
            <a:ext cx="242062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计算机网络原理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73014" y="1244883"/>
            <a:ext cx="47710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第一章 计算机网络概述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第二章 网络应用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第三章 传输层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第四章 网络层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第五章 数据链路层与局域网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第六章 物理层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第七章 无线与移动网络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第八章 网络安全基础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4486275" y="1363599"/>
            <a:ext cx="429576" cy="428688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964301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65655" y="3183877"/>
            <a:ext cx="242062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物理层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89646" y="1854483"/>
            <a:ext cx="47710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数据通信基础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物理介质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信道与信道容量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基带传输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频带传输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物理层接口规程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3147627" y="2004730"/>
            <a:ext cx="526015" cy="309665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153034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68378" y="3401227"/>
            <a:ext cx="2422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数据通信基础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3793957" y="2474095"/>
            <a:ext cx="593558" cy="231592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84294" y="2847228"/>
            <a:ext cx="2823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数据通信基本概念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数据通信系统模型</a:t>
            </a:r>
          </a:p>
        </p:txBody>
      </p:sp>
    </p:spTree>
    <p:extLst>
      <p:ext uri="{BB962C8B-B14F-4D97-AF65-F5344CB8AC3E}">
        <p14:creationId xmlns:p14="http://schemas.microsoft.com/office/powerpoint/2010/main" val="96201142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189748" y="362929"/>
            <a:ext cx="41095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6.1.1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数据通信基本概念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9748" y="1643121"/>
            <a:ext cx="102946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一、消息与信息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（选择）</a:t>
            </a:r>
            <a:endParaRPr lang="en-US" altLang="zh-CN" sz="24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、消息：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   例如：眼睛看到的</a:t>
            </a: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文字和图像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；耳朵听到</a:t>
            </a: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声音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；鼻子闻到</a:t>
            </a: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气味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等。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63261" y="476083"/>
            <a:ext cx="1251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数据通信基础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10114546" y="168085"/>
            <a:ext cx="296779" cy="92377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10411325" y="137752"/>
            <a:ext cx="16523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数据通信基本概念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数据通信系统模型</a:t>
            </a:r>
          </a:p>
        </p:txBody>
      </p:sp>
    </p:spTree>
    <p:extLst>
      <p:ext uri="{BB962C8B-B14F-4D97-AF65-F5344CB8AC3E}">
        <p14:creationId xmlns:p14="http://schemas.microsoft.com/office/powerpoint/2010/main" val="76872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0707"/>
            <a:ext cx="1306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5.4.1.1MAC</a:t>
            </a:r>
            <a:r>
              <a:rPr lang="zh-CN" altLang="de-DE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地址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81" y="1448897"/>
            <a:ext cx="1053671" cy="10536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876" y="1448897"/>
            <a:ext cx="1053671" cy="105367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71" y="1448897"/>
            <a:ext cx="1053671" cy="105367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266" y="1448896"/>
            <a:ext cx="1053671" cy="105367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52" y="4857817"/>
            <a:ext cx="1053671" cy="105367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47" y="4857817"/>
            <a:ext cx="1053671" cy="105367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242" y="4857817"/>
            <a:ext cx="1053671" cy="1053671"/>
          </a:xfrm>
          <a:prstGeom prst="rect">
            <a:avLst/>
          </a:prstGeom>
        </p:spPr>
      </p:pic>
      <p:cxnSp>
        <p:nvCxnSpPr>
          <p:cNvPr id="24" name="直线连接符 23"/>
          <p:cNvCxnSpPr>
            <a:stCxn id="2" idx="2"/>
          </p:cNvCxnSpPr>
          <p:nvPr/>
        </p:nvCxnSpPr>
        <p:spPr>
          <a:xfrm flipH="1">
            <a:off x="2005263" y="2502568"/>
            <a:ext cx="63754" cy="8021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>
            <a:stCxn id="26" idx="2"/>
          </p:cNvCxnSpPr>
          <p:nvPr/>
        </p:nvCxnSpPr>
        <p:spPr>
          <a:xfrm flipH="1">
            <a:off x="3793957" y="2502568"/>
            <a:ext cx="63754" cy="8021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H="1">
            <a:off x="5550776" y="2494545"/>
            <a:ext cx="63754" cy="8021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 flipH="1">
            <a:off x="7339471" y="2482517"/>
            <a:ext cx="63754" cy="8021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H="1">
            <a:off x="6700077" y="4146884"/>
            <a:ext cx="63754" cy="8021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 flipH="1">
            <a:off x="4911382" y="4149023"/>
            <a:ext cx="63754" cy="8021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 flipH="1">
            <a:off x="3058933" y="4146884"/>
            <a:ext cx="63754" cy="8021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81" y="2456266"/>
            <a:ext cx="401767" cy="401767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46" y="4453912"/>
            <a:ext cx="401767" cy="40176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1010653" y="3284623"/>
            <a:ext cx="7898781" cy="8622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</p:spTree>
    <p:extLst>
      <p:ext uri="{BB962C8B-B14F-4D97-AF65-F5344CB8AC3E}">
        <p14:creationId xmlns:p14="http://schemas.microsoft.com/office/powerpoint/2010/main" val="117480905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189748" y="362929"/>
            <a:ext cx="41095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6.1.1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数据通信基本概念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9748" y="1643121"/>
            <a:ext cx="102946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一、消息与信息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（选择）</a:t>
            </a:r>
            <a:endParaRPr lang="en-US" altLang="zh-CN" sz="24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、消息：人类能够感知的描述。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   例如：眼睛看到的</a:t>
            </a: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文字和图像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；耳朵听到</a:t>
            </a: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声音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；鼻子闻到</a:t>
            </a: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气味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等。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63261" y="476083"/>
            <a:ext cx="1251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数据通信基础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10114546" y="168085"/>
            <a:ext cx="296779" cy="92377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10411325" y="137752"/>
            <a:ext cx="16523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数据通信基本概念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数据通信系统模型</a:t>
            </a:r>
          </a:p>
        </p:txBody>
      </p:sp>
    </p:spTree>
    <p:extLst>
      <p:ext uri="{BB962C8B-B14F-4D97-AF65-F5344CB8AC3E}">
        <p14:creationId xmlns:p14="http://schemas.microsoft.com/office/powerpoint/2010/main" val="118523103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189748" y="362929"/>
            <a:ext cx="41095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6.1.1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数据通信基本概念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9748" y="1643121"/>
            <a:ext cx="102946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一、消息与信息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（选择）</a:t>
            </a:r>
            <a:endParaRPr lang="en-US" altLang="zh-CN" sz="24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、消息：人类能够感知的描述。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   例如：眼睛看到的</a:t>
            </a: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文字和图像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；耳朵听到</a:t>
            </a: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声音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；鼻子闻到</a:t>
            </a: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气味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等。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、信息：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对事物状态或存在方式的不确定性表述。</a:t>
            </a:r>
            <a:endParaRPr lang="en-US" altLang="zh-CN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   消息中所包含的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有意义的内容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，消息是信息的载体。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63261" y="476083"/>
            <a:ext cx="1251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数据通信基础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10114546" y="168085"/>
            <a:ext cx="296779" cy="92377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10411325" y="137752"/>
            <a:ext cx="16523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数据通信基本概念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数据通信系统模型</a:t>
            </a:r>
          </a:p>
        </p:txBody>
      </p:sp>
    </p:spTree>
    <p:extLst>
      <p:ext uri="{BB962C8B-B14F-4D97-AF65-F5344CB8AC3E}">
        <p14:creationId xmlns:p14="http://schemas.microsoft.com/office/powerpoint/2010/main" val="115806570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189748" y="362929"/>
            <a:ext cx="41095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6.1.1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数据通信基本概念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9748" y="1643121"/>
            <a:ext cx="102946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一、消息与信息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（选择）</a:t>
            </a:r>
            <a:endParaRPr lang="en-US" altLang="zh-CN" sz="24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、消息：人类能够感知的描述。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   例如：眼睛看到的</a:t>
            </a: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文字和图像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；耳朵听到</a:t>
            </a: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声音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；鼻子闻到</a:t>
            </a: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气味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等。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、信息：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对事物状态或存在方式的不确定性表述。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   消息中所包含的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有意义的内容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，消息是信息的载体。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63261" y="476083"/>
            <a:ext cx="1251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数据通信基础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10114546" y="168085"/>
            <a:ext cx="296779" cy="92377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10411325" y="137752"/>
            <a:ext cx="16523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数据通信基本概念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数据通信系统模型</a:t>
            </a:r>
          </a:p>
        </p:txBody>
      </p:sp>
    </p:spTree>
    <p:extLst>
      <p:ext uri="{BB962C8B-B14F-4D97-AF65-F5344CB8AC3E}">
        <p14:creationId xmlns:p14="http://schemas.microsoft.com/office/powerpoint/2010/main" val="132919496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2"/>
          <p:cNvSpPr txBox="1"/>
          <p:nvPr>
            <p:custDataLst>
              <p:tags r:id="rId1"/>
            </p:custDataLst>
          </p:nvPr>
        </p:nvSpPr>
        <p:spPr>
          <a:xfrm>
            <a:off x="189748" y="362929"/>
            <a:ext cx="41095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6.1.1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数据通信基本概念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63261" y="476083"/>
            <a:ext cx="1251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数据通信基础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10114546" y="168085"/>
            <a:ext cx="296779" cy="92377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0411325" y="137752"/>
            <a:ext cx="16523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数据通信基本概念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数据通信系统模型</a:t>
            </a:r>
          </a:p>
        </p:txBody>
      </p:sp>
      <p:sp>
        <p:nvSpPr>
          <p:cNvPr id="16" name="TextBox 11"/>
          <p:cNvSpPr txBox="1"/>
          <p:nvPr/>
        </p:nvSpPr>
        <p:spPr>
          <a:xfrm>
            <a:off x="189748" y="1643121"/>
            <a:ext cx="1029462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二、通信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（选择）</a:t>
            </a:r>
            <a:endParaRPr lang="en-US" altLang="zh-CN" sz="24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通信：在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一点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精确或近似地再生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另一点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的信息。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50897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14" y="3463433"/>
            <a:ext cx="2538943" cy="2538943"/>
          </a:xfrm>
          <a:prstGeom prst="rect">
            <a:avLst/>
          </a:prstGeom>
        </p:spPr>
      </p:pic>
      <p:sp>
        <p:nvSpPr>
          <p:cNvPr id="8" name="文本框 2"/>
          <p:cNvSpPr txBox="1"/>
          <p:nvPr>
            <p:custDataLst>
              <p:tags r:id="rId1"/>
            </p:custDataLst>
          </p:nvPr>
        </p:nvSpPr>
        <p:spPr>
          <a:xfrm>
            <a:off x="189748" y="362929"/>
            <a:ext cx="41095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6.1.1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数据通信基本概念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63261" y="476083"/>
            <a:ext cx="1251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数据通信基础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10114546" y="168085"/>
            <a:ext cx="296779" cy="92377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0411325" y="137752"/>
            <a:ext cx="16523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数据通信基本概念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数据通信系统模型</a:t>
            </a:r>
          </a:p>
        </p:txBody>
      </p:sp>
      <p:sp>
        <p:nvSpPr>
          <p:cNvPr id="16" name="TextBox 11"/>
          <p:cNvSpPr txBox="1"/>
          <p:nvPr/>
        </p:nvSpPr>
        <p:spPr>
          <a:xfrm>
            <a:off x="189748" y="1643121"/>
            <a:ext cx="1029462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二、通信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（选择）</a:t>
            </a:r>
            <a:endParaRPr lang="en-US" altLang="zh-CN" sz="24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通信：在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一点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精确或近似地再生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另一点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的信息。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2218D2FB-9DAE-774E-B1F0-134F5BC9185E}"/>
              </a:ext>
            </a:extLst>
          </p:cNvPr>
          <p:cNvCxnSpPr>
            <a:stCxn id="16" idx="2"/>
            <a:endCxn id="2" idx="0"/>
          </p:cNvCxnSpPr>
          <p:nvPr/>
        </p:nvCxnSpPr>
        <p:spPr>
          <a:xfrm flipH="1">
            <a:off x="2016486" y="2778175"/>
            <a:ext cx="3320572" cy="6852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0429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14" y="3463433"/>
            <a:ext cx="2538943" cy="25389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799" y="2210648"/>
            <a:ext cx="4697725" cy="46977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251" y="3463434"/>
            <a:ext cx="2538943" cy="2538943"/>
          </a:xfrm>
          <a:prstGeom prst="rect">
            <a:avLst/>
          </a:prstGeom>
        </p:spPr>
      </p:pic>
      <p:sp>
        <p:nvSpPr>
          <p:cNvPr id="8" name="文本框 2"/>
          <p:cNvSpPr txBox="1"/>
          <p:nvPr>
            <p:custDataLst>
              <p:tags r:id="rId1"/>
            </p:custDataLst>
          </p:nvPr>
        </p:nvSpPr>
        <p:spPr>
          <a:xfrm>
            <a:off x="189748" y="362929"/>
            <a:ext cx="41095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6.1.1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数据通信基本概念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63261" y="476083"/>
            <a:ext cx="1251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数据通信基础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10114546" y="168085"/>
            <a:ext cx="296779" cy="92377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0411325" y="137752"/>
            <a:ext cx="16523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数据通信基本概念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数据通信系统模型</a:t>
            </a:r>
          </a:p>
        </p:txBody>
      </p:sp>
      <p:sp>
        <p:nvSpPr>
          <p:cNvPr id="16" name="TextBox 11"/>
          <p:cNvSpPr txBox="1"/>
          <p:nvPr/>
        </p:nvSpPr>
        <p:spPr>
          <a:xfrm>
            <a:off x="189748" y="1643121"/>
            <a:ext cx="1029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二、通信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（选择）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通信：在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一点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精确或近似地再生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另一点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的信息。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080084" y="4507832"/>
            <a:ext cx="37057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669911C3-6781-0F46-A9FB-40127D9D057B}"/>
              </a:ext>
            </a:extLst>
          </p:cNvPr>
          <p:cNvCxnSpPr/>
          <p:nvPr/>
        </p:nvCxnSpPr>
        <p:spPr>
          <a:xfrm flipH="1">
            <a:off x="2016486" y="2778175"/>
            <a:ext cx="3320572" cy="6852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3D30863-DA81-0D4E-B133-8056DDCE00C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016485" y="2778175"/>
            <a:ext cx="6483238" cy="6852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04093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2"/>
          <p:cNvSpPr txBox="1"/>
          <p:nvPr>
            <p:custDataLst>
              <p:tags r:id="rId1"/>
            </p:custDataLst>
          </p:nvPr>
        </p:nvSpPr>
        <p:spPr>
          <a:xfrm>
            <a:off x="189748" y="362929"/>
            <a:ext cx="41095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6.1.1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数据通信基本概念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63261" y="476083"/>
            <a:ext cx="1251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数据通信基础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10114546" y="168085"/>
            <a:ext cx="296779" cy="92377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0411325" y="137752"/>
            <a:ext cx="16523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数据通信基本概念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数据通信系统模型</a:t>
            </a:r>
          </a:p>
        </p:txBody>
      </p:sp>
      <p:sp>
        <p:nvSpPr>
          <p:cNvPr id="16" name="TextBox 11"/>
          <p:cNvSpPr txBox="1"/>
          <p:nvPr/>
        </p:nvSpPr>
        <p:spPr>
          <a:xfrm>
            <a:off x="189748" y="1643121"/>
            <a:ext cx="102946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二、通信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（选择）</a:t>
            </a:r>
            <a:endParaRPr lang="en-US" altLang="zh-CN" sz="24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通信：在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一点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精确或近似地再生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另一点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的信息。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通信系统：能够实现通信功能的各种技术、设备和方法的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总体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079424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2"/>
          <p:cNvSpPr txBox="1"/>
          <p:nvPr>
            <p:custDataLst>
              <p:tags r:id="rId1"/>
            </p:custDataLst>
          </p:nvPr>
        </p:nvSpPr>
        <p:spPr>
          <a:xfrm>
            <a:off x="189748" y="362929"/>
            <a:ext cx="41095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6.1.1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数据通信基本概念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63261" y="476083"/>
            <a:ext cx="1251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数据通信基础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10114546" y="168085"/>
            <a:ext cx="296779" cy="92377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0411325" y="137752"/>
            <a:ext cx="16523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数据通信基本概念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数据通信系统模型</a:t>
            </a:r>
          </a:p>
        </p:txBody>
      </p:sp>
      <p:sp>
        <p:nvSpPr>
          <p:cNvPr id="16" name="TextBox 11"/>
          <p:cNvSpPr txBox="1"/>
          <p:nvPr/>
        </p:nvSpPr>
        <p:spPr>
          <a:xfrm>
            <a:off x="189748" y="1643121"/>
            <a:ext cx="11649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三、信号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（选择）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 信号：在通信系统中，信息在传输通道中传播的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载体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640" y="3246223"/>
            <a:ext cx="2540000" cy="254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C2D500E-D050-8A41-8AAB-2F260712BB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037" y="3034384"/>
            <a:ext cx="1255207" cy="12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8496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2"/>
          <p:cNvSpPr txBox="1"/>
          <p:nvPr>
            <p:custDataLst>
              <p:tags r:id="rId1"/>
            </p:custDataLst>
          </p:nvPr>
        </p:nvSpPr>
        <p:spPr>
          <a:xfrm>
            <a:off x="189748" y="362929"/>
            <a:ext cx="41095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6.1.1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数据通信基本概念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63261" y="476083"/>
            <a:ext cx="1251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数据通信基础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10114546" y="168085"/>
            <a:ext cx="296779" cy="92377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0411325" y="137752"/>
            <a:ext cx="16523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数据通信基本概念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数据通信系统模型</a:t>
            </a:r>
          </a:p>
        </p:txBody>
      </p:sp>
      <p:sp>
        <p:nvSpPr>
          <p:cNvPr id="16" name="TextBox 11"/>
          <p:cNvSpPr txBox="1"/>
          <p:nvPr/>
        </p:nvSpPr>
        <p:spPr>
          <a:xfrm>
            <a:off x="189748" y="1643121"/>
            <a:ext cx="11649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四、数据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（选择）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 对客观事物的性质状态以及相互关系等进行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记载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符号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及其组合，通常是数字、文字、图像等，也可以是其他抽象的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符号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6156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2"/>
          <p:cNvSpPr txBox="1"/>
          <p:nvPr>
            <p:custDataLst>
              <p:tags r:id="rId1"/>
            </p:custDataLst>
          </p:nvPr>
        </p:nvSpPr>
        <p:spPr>
          <a:xfrm>
            <a:off x="189748" y="362929"/>
            <a:ext cx="41095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6.1.1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数据通信基本概念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63261" y="476083"/>
            <a:ext cx="1251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数据通信基础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10114546" y="168085"/>
            <a:ext cx="296779" cy="92377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0411325" y="137752"/>
            <a:ext cx="16523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数据通信基本概念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数据通信系统模型</a:t>
            </a:r>
          </a:p>
        </p:txBody>
      </p:sp>
      <p:sp>
        <p:nvSpPr>
          <p:cNvPr id="16" name="TextBox 11"/>
          <p:cNvSpPr txBox="1"/>
          <p:nvPr/>
        </p:nvSpPr>
        <p:spPr>
          <a:xfrm>
            <a:off x="189748" y="1643121"/>
            <a:ext cx="11649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五、信道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（选择）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 狭义信道：仅是指信号的传输介质。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 广义信道：不仅是传输介质，而且包括通信系统中的一些转化装置。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606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173705" y="134961"/>
            <a:ext cx="6656319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数据链路层寻址与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ARP【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706" y="1711386"/>
            <a:ext cx="1108700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一、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物理地址、局域网地址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地址具有唯一性，每个接口（网络适配器）对应一个</a:t>
            </a:r>
            <a:r>
              <a:rPr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地址。</a:t>
            </a:r>
            <a:endParaRPr lang="en-US" altLang="zh-CN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30707"/>
            <a:ext cx="1306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5.4.1.1MAC</a:t>
            </a:r>
            <a:r>
              <a:rPr lang="zh-CN" altLang="de-DE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地址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</p:spTree>
    <p:extLst>
      <p:ext uri="{BB962C8B-B14F-4D97-AF65-F5344CB8AC3E}">
        <p14:creationId xmlns:p14="http://schemas.microsoft.com/office/powerpoint/2010/main" val="108786680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23" y="285750"/>
            <a:ext cx="1603209" cy="16032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75823" y="1888959"/>
            <a:ext cx="105065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、在通信过程中，信息的载体是（）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、通常，将人类能够感知的描述称为（），比如眼睛能看到文字和图像，耳朵能听到声音等。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、（）的本质就是在一点精确或近似地再生另一点的信息。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、（）是对客观事物的性质状态以及相互关系等进行记载的符号及其组合，通常可以是数字、文字、图像等。</a:t>
            </a:r>
          </a:p>
        </p:txBody>
      </p:sp>
    </p:spTree>
    <p:extLst>
      <p:ext uri="{BB962C8B-B14F-4D97-AF65-F5344CB8AC3E}">
        <p14:creationId xmlns:p14="http://schemas.microsoft.com/office/powerpoint/2010/main" val="170421399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23" y="285750"/>
            <a:ext cx="1603209" cy="16032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75823" y="1888959"/>
            <a:ext cx="105065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、在通信过程中，信息的载体是（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信号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、通常，将人类能够感知的描述称为（），比如眼睛能看到文字和图像，耳朵能听到声音等。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、（）的本质就是在一点精确或近似地再生另一点的信息。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、（）是对客观事物的性质状态以及相互关系等进行记载的符号及其组合，通常可以是数字、文字、图像等。</a:t>
            </a:r>
          </a:p>
        </p:txBody>
      </p:sp>
    </p:spTree>
    <p:extLst>
      <p:ext uri="{BB962C8B-B14F-4D97-AF65-F5344CB8AC3E}">
        <p14:creationId xmlns:p14="http://schemas.microsoft.com/office/powerpoint/2010/main" val="173526434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23" y="285750"/>
            <a:ext cx="1603209" cy="16032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75823" y="1888959"/>
            <a:ext cx="105065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、在通信过程中，信息的载体是（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信号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、通常，将人类能够感知的描述称为（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消息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），比如眼睛能看到文字和图像，耳朵能听到声音等。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、（）的本质就是在一点精确或近似地再生另一点的信息。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、（）是对客观事物的性质状态以及相互关系等进行记载的符号及其组合，通常可以是数字、文字、图像等。</a:t>
            </a:r>
          </a:p>
        </p:txBody>
      </p:sp>
    </p:spTree>
    <p:extLst>
      <p:ext uri="{BB962C8B-B14F-4D97-AF65-F5344CB8AC3E}">
        <p14:creationId xmlns:p14="http://schemas.microsoft.com/office/powerpoint/2010/main" val="175995376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23" y="285750"/>
            <a:ext cx="1603209" cy="16032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75823" y="1888959"/>
            <a:ext cx="105065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、在通信过程中，信息的载体是（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信号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、通常，将人类能够感知的描述称为（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消息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），比如眼睛能看到文字和图像，耳朵能听到声音等。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、（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通信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）的本质就是在一点精确或近似地再生另一点的信息。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、（）是对客观事物的性质状态以及相互关系等进行记载的符号及其组合，通常可以是数字、文字、图像等。</a:t>
            </a:r>
          </a:p>
        </p:txBody>
      </p:sp>
    </p:spTree>
    <p:extLst>
      <p:ext uri="{BB962C8B-B14F-4D97-AF65-F5344CB8AC3E}">
        <p14:creationId xmlns:p14="http://schemas.microsoft.com/office/powerpoint/2010/main" val="10324180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23" y="285750"/>
            <a:ext cx="1603209" cy="16032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75823" y="1888959"/>
            <a:ext cx="105065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、在通信过程中，信息的载体是（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信号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、通常，将人类能够感知的描述称为（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消息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），比如眼睛能看到文字和图像，耳朵能听到声音等。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、（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通信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）的本质就是在一点精确或近似地再生另一点的信息。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、（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）是对客观事物的性质状态以及相互关系等进行记载的符号及其组合，通常可以是数字、文字、图像等。</a:t>
            </a:r>
          </a:p>
        </p:txBody>
      </p:sp>
    </p:spTree>
    <p:extLst>
      <p:ext uri="{BB962C8B-B14F-4D97-AF65-F5344CB8AC3E}">
        <p14:creationId xmlns:p14="http://schemas.microsoft.com/office/powerpoint/2010/main" val="1822985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33769" y="3532674"/>
            <a:ext cx="215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数据通信基础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4989442" y="2685929"/>
            <a:ext cx="548640" cy="215515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84893" y="2532759"/>
            <a:ext cx="40177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数据通信基本概念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数据通信系统模型</a:t>
            </a:r>
          </a:p>
        </p:txBody>
      </p:sp>
    </p:spTree>
    <p:extLst>
      <p:ext uri="{BB962C8B-B14F-4D97-AF65-F5344CB8AC3E}">
        <p14:creationId xmlns:p14="http://schemas.microsoft.com/office/powerpoint/2010/main" val="74220019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189186" y="248698"/>
            <a:ext cx="3600337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6.1.2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数据通信系统模型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03" y="1687047"/>
            <a:ext cx="10807078" cy="231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942128" y="518181"/>
            <a:ext cx="135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数据通信基础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10179632" y="248698"/>
            <a:ext cx="244710" cy="95273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24342" y="32569"/>
            <a:ext cx="1851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数据通信基本概念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数据通信系统模型</a:t>
            </a:r>
          </a:p>
        </p:txBody>
      </p:sp>
      <p:sp>
        <p:nvSpPr>
          <p:cNvPr id="10" name="矩形 9"/>
          <p:cNvSpPr/>
          <p:nvPr/>
        </p:nvSpPr>
        <p:spPr>
          <a:xfrm>
            <a:off x="189186" y="1094400"/>
            <a:ext cx="35702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一、数据通信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系统的构成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549969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189186" y="248698"/>
            <a:ext cx="3600337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6.1.2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数据通信系统模型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03" y="1687047"/>
            <a:ext cx="10807078" cy="231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942128" y="518181"/>
            <a:ext cx="135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数据通信基础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10179632" y="248698"/>
            <a:ext cx="244710" cy="95273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24342" y="32569"/>
            <a:ext cx="1851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数据通信基本概念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数据通信系统模型</a:t>
            </a:r>
          </a:p>
        </p:txBody>
      </p:sp>
      <p:sp>
        <p:nvSpPr>
          <p:cNvPr id="2" name="矩形标注 1"/>
          <p:cNvSpPr/>
          <p:nvPr/>
        </p:nvSpPr>
        <p:spPr>
          <a:xfrm>
            <a:off x="2304665" y="4444736"/>
            <a:ext cx="1037626" cy="841587"/>
          </a:xfrm>
          <a:prstGeom prst="wedgeRectCallout">
            <a:avLst>
              <a:gd name="adj1" fmla="val -11666"/>
              <a:gd name="adj2" fmla="val -1320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信源</a:t>
            </a:r>
          </a:p>
        </p:txBody>
      </p:sp>
      <p:sp>
        <p:nvSpPr>
          <p:cNvPr id="3" name="矩形 2"/>
          <p:cNvSpPr/>
          <p:nvPr/>
        </p:nvSpPr>
        <p:spPr>
          <a:xfrm>
            <a:off x="3789523" y="4575000"/>
            <a:ext cx="387798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将消息转换为信号的设备。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9186" y="1094400"/>
            <a:ext cx="35702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一、数据通信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系统的构成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27180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189186" y="248698"/>
            <a:ext cx="3600337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6.1.2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数据通信系统模型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03" y="1687047"/>
            <a:ext cx="10807078" cy="231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942128" y="518181"/>
            <a:ext cx="135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数据通信基础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10179632" y="248698"/>
            <a:ext cx="244710" cy="95273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24342" y="32569"/>
            <a:ext cx="1851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数据通信基本概念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数据通信系统模型</a:t>
            </a:r>
          </a:p>
        </p:txBody>
      </p:sp>
      <p:sp>
        <p:nvSpPr>
          <p:cNvPr id="2" name="矩形标注 1"/>
          <p:cNvSpPr/>
          <p:nvPr/>
        </p:nvSpPr>
        <p:spPr>
          <a:xfrm>
            <a:off x="2304665" y="4444736"/>
            <a:ext cx="1037626" cy="841587"/>
          </a:xfrm>
          <a:prstGeom prst="wedgeRectCallout">
            <a:avLst>
              <a:gd name="adj1" fmla="val -11666"/>
              <a:gd name="adj2" fmla="val -1320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发送设备</a:t>
            </a:r>
          </a:p>
        </p:txBody>
      </p:sp>
      <p:sp>
        <p:nvSpPr>
          <p:cNvPr id="3" name="矩形 2"/>
          <p:cNvSpPr/>
          <p:nvPr/>
        </p:nvSpPr>
        <p:spPr>
          <a:xfrm>
            <a:off x="3789523" y="4575000"/>
            <a:ext cx="5724644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将信源产生的信号进行适当变换的装置。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9186" y="1094400"/>
            <a:ext cx="35702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一、数据通信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系统的构成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384474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189186" y="248698"/>
            <a:ext cx="3600337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6.1.2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数据通信系统模型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03" y="1687047"/>
            <a:ext cx="10807078" cy="231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942128" y="518181"/>
            <a:ext cx="135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数据通信基础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10179632" y="248698"/>
            <a:ext cx="244710" cy="95273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24342" y="32569"/>
            <a:ext cx="1851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数据通信基本概念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数据通信系统模型</a:t>
            </a:r>
          </a:p>
        </p:txBody>
      </p:sp>
      <p:sp>
        <p:nvSpPr>
          <p:cNvPr id="3" name="矩形 2"/>
          <p:cNvSpPr/>
          <p:nvPr/>
        </p:nvSpPr>
        <p:spPr>
          <a:xfrm>
            <a:off x="4372848" y="5726614"/>
            <a:ext cx="264687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传输信号的媒介。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326389" y="4444734"/>
            <a:ext cx="1037626" cy="841587"/>
          </a:xfrm>
          <a:prstGeom prst="wedgeRectCallout">
            <a:avLst>
              <a:gd name="adj1" fmla="val -11666"/>
              <a:gd name="adj2" fmla="val -1320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信道</a:t>
            </a:r>
          </a:p>
        </p:txBody>
      </p:sp>
      <p:sp>
        <p:nvSpPr>
          <p:cNvPr id="11" name="矩形 10"/>
          <p:cNvSpPr/>
          <p:nvPr/>
        </p:nvSpPr>
        <p:spPr>
          <a:xfrm>
            <a:off x="189186" y="1094400"/>
            <a:ext cx="35702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一、数据通信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系统的构成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8017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706" y="1711386"/>
            <a:ext cx="1108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一、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物理地址、局域网地址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地址具有唯一性，每个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网络适配器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对应一个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30707"/>
            <a:ext cx="1306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5.4.1.1MAC</a:t>
            </a:r>
            <a:r>
              <a:rPr lang="zh-CN" altLang="de-DE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地址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sp>
        <p:nvSpPr>
          <p:cNvPr id="10" name="文本框 2"/>
          <p:cNvSpPr txBox="1"/>
          <p:nvPr>
            <p:custDataLst>
              <p:tags r:id="rId1"/>
            </p:custDataLst>
          </p:nvPr>
        </p:nvSpPr>
        <p:spPr>
          <a:xfrm>
            <a:off x="173705" y="134961"/>
            <a:ext cx="6656319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数据链路层寻址与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ARP【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46994974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189186" y="248698"/>
            <a:ext cx="3600337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6.1.2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数据通信系统模型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03" y="1687047"/>
            <a:ext cx="10807078" cy="231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942128" y="518181"/>
            <a:ext cx="135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数据通信基础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10179632" y="248698"/>
            <a:ext cx="244710" cy="95273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24342" y="32569"/>
            <a:ext cx="1851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数据通信基本概念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数据通信系统模型</a:t>
            </a:r>
          </a:p>
        </p:txBody>
      </p:sp>
      <p:sp>
        <p:nvSpPr>
          <p:cNvPr id="3" name="矩形 2"/>
          <p:cNvSpPr/>
          <p:nvPr/>
        </p:nvSpPr>
        <p:spPr>
          <a:xfrm>
            <a:off x="8516883" y="4490887"/>
            <a:ext cx="357020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完成发送设备的反变换。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7276058" y="4444733"/>
            <a:ext cx="1037626" cy="841587"/>
          </a:xfrm>
          <a:prstGeom prst="wedgeRectCallout">
            <a:avLst>
              <a:gd name="adj1" fmla="val -11666"/>
              <a:gd name="adj2" fmla="val -1320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接收设备</a:t>
            </a:r>
          </a:p>
        </p:txBody>
      </p:sp>
      <p:sp>
        <p:nvSpPr>
          <p:cNvPr id="12" name="矩形 11"/>
          <p:cNvSpPr/>
          <p:nvPr/>
        </p:nvSpPr>
        <p:spPr>
          <a:xfrm>
            <a:off x="189186" y="1094400"/>
            <a:ext cx="35702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一、数据通信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系统的构成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132986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189186" y="248698"/>
            <a:ext cx="3600337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6.1.2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数据通信系统模型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03" y="1687047"/>
            <a:ext cx="10807078" cy="231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942128" y="518181"/>
            <a:ext cx="135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数据通信基础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10179632" y="248698"/>
            <a:ext cx="244710" cy="95273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24342" y="32569"/>
            <a:ext cx="1851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数据通信基本概念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数据通信系统模型</a:t>
            </a:r>
          </a:p>
        </p:txBody>
      </p:sp>
      <p:sp>
        <p:nvSpPr>
          <p:cNvPr id="3" name="矩形 2"/>
          <p:cNvSpPr/>
          <p:nvPr/>
        </p:nvSpPr>
        <p:spPr>
          <a:xfrm>
            <a:off x="8516882" y="4490887"/>
            <a:ext cx="35595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信号的终点，将信号转换为供人们识别的消息。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7276058" y="4444733"/>
            <a:ext cx="1037626" cy="841587"/>
          </a:xfrm>
          <a:prstGeom prst="wedgeRectCallout">
            <a:avLst>
              <a:gd name="adj1" fmla="val -11666"/>
              <a:gd name="adj2" fmla="val -1320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信宿</a:t>
            </a:r>
          </a:p>
        </p:txBody>
      </p:sp>
      <p:sp>
        <p:nvSpPr>
          <p:cNvPr id="11" name="矩形 10"/>
          <p:cNvSpPr/>
          <p:nvPr/>
        </p:nvSpPr>
        <p:spPr>
          <a:xfrm>
            <a:off x="189186" y="1094400"/>
            <a:ext cx="35702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一、数据通信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系统的构成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755185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9186" y="1633693"/>
            <a:ext cx="114615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信源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：将消息转换为信号的设备。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、发送设备：将信源产生的信号进行适当变换的装置。主要包括编码和调制。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、信道：传输信号的媒介。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、接收设备：完成发送设备的反变换，即进行译码和解调。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信宿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：信号的终点，将信号转换为供人们识别的消息。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942128" y="518181"/>
            <a:ext cx="135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数据通信基础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10179632" y="248698"/>
            <a:ext cx="244710" cy="95273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24342" y="32569"/>
            <a:ext cx="1851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数据通信基本概念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数据通信系统模型</a:t>
            </a:r>
          </a:p>
        </p:txBody>
      </p:sp>
      <p:sp>
        <p:nvSpPr>
          <p:cNvPr id="9" name="文本框 2"/>
          <p:cNvSpPr txBox="1"/>
          <p:nvPr>
            <p:custDataLst>
              <p:tags r:id="rId1"/>
            </p:custDataLst>
          </p:nvPr>
        </p:nvSpPr>
        <p:spPr>
          <a:xfrm>
            <a:off x="189186" y="248698"/>
            <a:ext cx="5943600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6.1.2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数据通信系统模型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9186" y="1094400"/>
            <a:ext cx="35702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一、数据通信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系统的构成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19707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9186" y="1633693"/>
            <a:ext cx="114615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信源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：将消息转换为信号的设备。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、发送设备：将信源产生的信号进行适当变换的装置。主要包括编码和调制。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、信道：传输信号的媒介。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、接收设备：完成发送设备的反变换，即进行译码和解调。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信宿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：信号的终点，将信号转换为供人们识别的消息。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、噪声源：自然界和通信设备所固有的，对通信信号产生干扰和影响的各种信号。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942128" y="518181"/>
            <a:ext cx="135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数据通信基础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10179632" y="248698"/>
            <a:ext cx="244710" cy="95273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24342" y="32569"/>
            <a:ext cx="1851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数据通信基本概念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数据通信系统模型</a:t>
            </a:r>
          </a:p>
        </p:txBody>
      </p:sp>
      <p:sp>
        <p:nvSpPr>
          <p:cNvPr id="9" name="文本框 2"/>
          <p:cNvSpPr txBox="1"/>
          <p:nvPr>
            <p:custDataLst>
              <p:tags r:id="rId1"/>
            </p:custDataLst>
          </p:nvPr>
        </p:nvSpPr>
        <p:spPr>
          <a:xfrm>
            <a:off x="189186" y="248698"/>
            <a:ext cx="5943600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6.1.2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数据通信系统模型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9186" y="1094400"/>
            <a:ext cx="35702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一、数据通信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系统的构成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39987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2207526"/>
            <a:ext cx="10474053" cy="2863238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、在数据通信系统模型中不包括（）部分。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信源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信道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噪声源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宿源</a:t>
            </a:r>
            <a:b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5" y="157413"/>
            <a:ext cx="1603209" cy="160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1823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2207526"/>
            <a:ext cx="10474053" cy="2863238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、在数据通信系统模型中不包括（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D 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）部分。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信源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信道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噪声源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宿源</a:t>
            </a:r>
            <a:b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5" y="157413"/>
            <a:ext cx="1603209" cy="160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0322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2207526"/>
            <a:ext cx="10474053" cy="2863238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、任何一种通信系统的核心都应该包括信源、发送设备、信道、接收设备、信宿和（）等部分。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5" y="157413"/>
            <a:ext cx="1603209" cy="160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7094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2207526"/>
            <a:ext cx="10474053" cy="2863238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、任何一种通信系统的核心都应该包括信源、发送设备、信道、接收设备、信宿和（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噪声源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）等部分。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5" y="157413"/>
            <a:ext cx="1603209" cy="160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5881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942128" y="518181"/>
            <a:ext cx="135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数据通信基础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10179632" y="248698"/>
            <a:ext cx="244710" cy="95273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424342" y="32569"/>
            <a:ext cx="1851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数据通信基本概念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数据通信系统模型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189186" y="248698"/>
            <a:ext cx="5943600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6.1.2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数据通信系统模型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9186" y="1094400"/>
            <a:ext cx="3570208" cy="521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二、模拟通信和数字通信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62052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934023" y="2290212"/>
            <a:ext cx="1987039" cy="1135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自变量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因变量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42128" y="518181"/>
            <a:ext cx="135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数据通信基础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10179632" y="248698"/>
            <a:ext cx="244710" cy="95273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424342" y="32569"/>
            <a:ext cx="1851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数据通信基本概念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数据通信系统模型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189186" y="248698"/>
            <a:ext cx="5943600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6.1.2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数据通信系统模型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9186" y="1094400"/>
            <a:ext cx="3570208" cy="521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二、模拟通信和数字通信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34023" y="4055951"/>
            <a:ext cx="198703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离散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连续</a:t>
            </a:r>
          </a:p>
        </p:txBody>
      </p:sp>
    </p:spTree>
    <p:extLst>
      <p:ext uri="{BB962C8B-B14F-4D97-AF65-F5344CB8AC3E}">
        <p14:creationId xmlns:p14="http://schemas.microsoft.com/office/powerpoint/2010/main" val="3053783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706" y="1619282"/>
            <a:ext cx="115530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地址表示：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以太网和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IEEE 802.11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无线局域网，使用的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地址长度为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字节（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48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位）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</a:t>
            </a:r>
            <a:r>
              <a:rPr lang="zh-CN" altLang="mr-IN" sz="2400" dirty="0">
                <a:latin typeface="Microsoft YaHei" charset="-122"/>
                <a:ea typeface="Microsoft YaHei" charset="-122"/>
                <a:cs typeface="Microsoft YaHei" charset="-122"/>
              </a:rPr>
              <a:t>通常采用十六进制表示法，每个字节表示一个十六进制数，用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mr-I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mr-IN" sz="2400" dirty="0">
                <a:latin typeface="Microsoft YaHei" charset="-122"/>
                <a:ea typeface="Microsoft YaHei" charset="-122"/>
                <a:cs typeface="Microsoft YaHei" charset="-122"/>
              </a:rPr>
              <a:t>或：连接起来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endParaRPr lang="zh-CN" altLang="mr-I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mr-IN" sz="2400" dirty="0">
                <a:latin typeface="Microsoft YaHei" charset="-122"/>
                <a:ea typeface="Microsoft YaHei" charset="-122"/>
                <a:cs typeface="Microsoft YaHei" charset="-122"/>
              </a:rPr>
              <a:t>        例如：</a:t>
            </a:r>
            <a:r>
              <a:rPr lang="mr-I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00-2A-E1-76-8C-39 </a:t>
            </a:r>
            <a:r>
              <a:rPr lang="zh-CN" altLang="mr-IN" sz="2400" dirty="0">
                <a:latin typeface="Microsoft YaHei" charset="-122"/>
                <a:ea typeface="Microsoft YaHei" charset="-122"/>
                <a:cs typeface="Microsoft YaHei" charset="-122"/>
              </a:rPr>
              <a:t>或 </a:t>
            </a:r>
            <a:r>
              <a:rPr lang="mr-I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00:2A:E1:76:8C:39</a:t>
            </a:r>
          </a:p>
          <a:p>
            <a:pPr>
              <a:lnSpc>
                <a:spcPct val="150000"/>
              </a:lnSpc>
            </a:pPr>
            <a:r>
              <a:rPr lang="mr-I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         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【</a:t>
            </a:r>
            <a:r>
              <a:rPr lang="zh-CN" altLang="mr-IN" sz="2400" dirty="0">
                <a:latin typeface="Microsoft YaHei" charset="-122"/>
                <a:ea typeface="Microsoft YaHei" charset="-122"/>
                <a:cs typeface="Microsoft YaHei" charset="-122"/>
              </a:rPr>
              <a:t>十六进制：</a:t>
            </a:r>
            <a:r>
              <a:rPr lang="mr-I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0,1,2,3,4,5,6,7,8,9,A,B,C,D,E,F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】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30707"/>
            <a:ext cx="1306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5.4.1.1MAC</a:t>
            </a:r>
            <a:r>
              <a:rPr lang="zh-CN" altLang="de-DE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地址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173705" y="134961"/>
            <a:ext cx="6656319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数据链路层寻址与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ARP【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63505013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56653" y="1949159"/>
            <a:ext cx="9789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、模拟信号：信号的因变量完全随连续消息的变化而变化的信号。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自变量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：可以连续的，可以离散的。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因变量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：一定连续的。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454" y="2694093"/>
            <a:ext cx="4877470" cy="31450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42128" y="518181"/>
            <a:ext cx="135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数据通信基础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10179632" y="248698"/>
            <a:ext cx="244710" cy="95273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424342" y="32569"/>
            <a:ext cx="1851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数据通信基本概念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数据通信系统模型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189186" y="248698"/>
            <a:ext cx="5943600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6.1.2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数据通信系统模型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9186" y="1094400"/>
            <a:ext cx="3570208" cy="521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二、模拟通信和数字通信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188607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503" y="2653573"/>
            <a:ext cx="4905601" cy="316301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42128" y="518181"/>
            <a:ext cx="135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数据通信基础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10179632" y="248698"/>
            <a:ext cx="244710" cy="95273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24342" y="32569"/>
            <a:ext cx="1851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数据通信基本概念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数据通信系统模型</a:t>
            </a:r>
          </a:p>
        </p:txBody>
      </p:sp>
      <p:sp>
        <p:nvSpPr>
          <p:cNvPr id="10" name="文本框 2"/>
          <p:cNvSpPr txBox="1"/>
          <p:nvPr>
            <p:custDataLst>
              <p:tags r:id="rId1"/>
            </p:custDataLst>
          </p:nvPr>
        </p:nvSpPr>
        <p:spPr>
          <a:xfrm>
            <a:off x="189186" y="248698"/>
            <a:ext cx="5943600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6.1.2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数据通信系统模型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9186" y="1094400"/>
            <a:ext cx="3570208" cy="521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二、模拟通信和数字通信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6653" y="1949159"/>
            <a:ext cx="9789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、数字信号：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自变量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：离散的。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因变量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：离散的。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727254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942128" y="518181"/>
            <a:ext cx="135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数据通信基础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10179632" y="248698"/>
            <a:ext cx="244710" cy="95273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24342" y="32569"/>
            <a:ext cx="1851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数据通信基本概念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数据通信系统模型</a:t>
            </a:r>
          </a:p>
        </p:txBody>
      </p:sp>
      <p:sp>
        <p:nvSpPr>
          <p:cNvPr id="9" name="文本框 2"/>
          <p:cNvSpPr txBox="1"/>
          <p:nvPr>
            <p:custDataLst>
              <p:tags r:id="rId1"/>
            </p:custDataLst>
          </p:nvPr>
        </p:nvSpPr>
        <p:spPr>
          <a:xfrm>
            <a:off x="189186" y="248698"/>
            <a:ext cx="5943600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6.1.2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数据通信系统模型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9186" y="1094400"/>
            <a:ext cx="264687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三、数据通信方式</a:t>
            </a:r>
          </a:p>
        </p:txBody>
      </p:sp>
    </p:spTree>
    <p:extLst>
      <p:ext uri="{BB962C8B-B14F-4D97-AF65-F5344CB8AC3E}">
        <p14:creationId xmlns:p14="http://schemas.microsoft.com/office/powerpoint/2010/main" val="201469973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9186" y="2047139"/>
            <a:ext cx="1145667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、数据传输方向：单向通信、双向交替通信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半双工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和双向同时通信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(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全双工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)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42128" y="518181"/>
            <a:ext cx="135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数据通信基础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10179632" y="248698"/>
            <a:ext cx="244710" cy="95273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24342" y="32569"/>
            <a:ext cx="1851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数据通信基本概念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数据通信系统模型</a:t>
            </a:r>
          </a:p>
        </p:txBody>
      </p:sp>
      <p:sp>
        <p:nvSpPr>
          <p:cNvPr id="9" name="文本框 2"/>
          <p:cNvSpPr txBox="1"/>
          <p:nvPr>
            <p:custDataLst>
              <p:tags r:id="rId1"/>
            </p:custDataLst>
          </p:nvPr>
        </p:nvSpPr>
        <p:spPr>
          <a:xfrm>
            <a:off x="189186" y="248698"/>
            <a:ext cx="5943600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6.1.2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数据通信系统模型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9186" y="1094400"/>
            <a:ext cx="264687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三、数据通信方式</a:t>
            </a:r>
          </a:p>
        </p:txBody>
      </p:sp>
    </p:spTree>
    <p:extLst>
      <p:ext uri="{BB962C8B-B14F-4D97-AF65-F5344CB8AC3E}">
        <p14:creationId xmlns:p14="http://schemas.microsoft.com/office/powerpoint/2010/main" val="153305803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9186" y="2047139"/>
            <a:ext cx="1145667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、数据传输时空顺序：并行通信和串行通信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42128" y="518181"/>
            <a:ext cx="135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数据通信基础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10179632" y="248698"/>
            <a:ext cx="244710" cy="95273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24342" y="32569"/>
            <a:ext cx="1851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数据通信基本概念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数据通信系统模型</a:t>
            </a:r>
          </a:p>
        </p:txBody>
      </p:sp>
      <p:sp>
        <p:nvSpPr>
          <p:cNvPr id="9" name="文本框 2"/>
          <p:cNvSpPr txBox="1"/>
          <p:nvPr>
            <p:custDataLst>
              <p:tags r:id="rId1"/>
            </p:custDataLst>
          </p:nvPr>
        </p:nvSpPr>
        <p:spPr>
          <a:xfrm>
            <a:off x="189186" y="248698"/>
            <a:ext cx="5943600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6.1.2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数据通信系统模型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9186" y="1094400"/>
            <a:ext cx="264687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三、数据通信方式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691874" y="4365007"/>
          <a:ext cx="2591752" cy="431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5078586" y="364583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并行通信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078586" y="5184009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串行通信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7520428" y="3117857"/>
          <a:ext cx="412542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5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520428" y="5415655"/>
          <a:ext cx="412542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5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90521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9186" y="2047139"/>
            <a:ext cx="1145667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数据同步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技术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42128" y="518181"/>
            <a:ext cx="135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数据通信基础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10179632" y="248698"/>
            <a:ext cx="244710" cy="95273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24342" y="32569"/>
            <a:ext cx="1851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数据通信基本概念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数据通信系统模型</a:t>
            </a:r>
          </a:p>
        </p:txBody>
      </p:sp>
      <p:sp>
        <p:nvSpPr>
          <p:cNvPr id="9" name="文本框 2"/>
          <p:cNvSpPr txBox="1"/>
          <p:nvPr>
            <p:custDataLst>
              <p:tags r:id="rId1"/>
            </p:custDataLst>
          </p:nvPr>
        </p:nvSpPr>
        <p:spPr>
          <a:xfrm>
            <a:off x="189186" y="248698"/>
            <a:ext cx="5943600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6.1.2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数据通信系统模型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9186" y="1094400"/>
            <a:ext cx="264687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三、数据通信方式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940" y="4595233"/>
            <a:ext cx="1162680" cy="116268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800066" y="5867679"/>
            <a:ext cx="123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发送方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307" y="4595233"/>
            <a:ext cx="1162680" cy="116268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327433" y="5867679"/>
            <a:ext cx="123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接收方</a:t>
            </a:r>
          </a:p>
        </p:txBody>
      </p:sp>
    </p:spTree>
    <p:extLst>
      <p:ext uri="{BB962C8B-B14F-4D97-AF65-F5344CB8AC3E}">
        <p14:creationId xmlns:p14="http://schemas.microsoft.com/office/powerpoint/2010/main" val="302482586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9186" y="2047139"/>
            <a:ext cx="11456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数据同步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技术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异步通信：发送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字符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，不需建立同步时钟，实现简单，适用低速网络。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同步通信：发送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数据块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，双方建立同步时钟，实现复杂，适用高速网络。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942128" y="518181"/>
            <a:ext cx="135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数据通信基础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10179632" y="248698"/>
            <a:ext cx="244710" cy="95273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24342" y="32569"/>
            <a:ext cx="1851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数据通信基本概念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数据通信系统模型</a:t>
            </a:r>
          </a:p>
        </p:txBody>
      </p:sp>
      <p:sp>
        <p:nvSpPr>
          <p:cNvPr id="9" name="文本框 2"/>
          <p:cNvSpPr txBox="1"/>
          <p:nvPr>
            <p:custDataLst>
              <p:tags r:id="rId1"/>
            </p:custDataLst>
          </p:nvPr>
        </p:nvSpPr>
        <p:spPr>
          <a:xfrm>
            <a:off x="189186" y="248698"/>
            <a:ext cx="5943600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6.1.2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数据通信系统模型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9186" y="1094400"/>
            <a:ext cx="264687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三、数据通信方式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940" y="4595233"/>
            <a:ext cx="1162680" cy="11626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800066" y="5867679"/>
            <a:ext cx="123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发送方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307" y="4595233"/>
            <a:ext cx="1162680" cy="116268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327433" y="5867679"/>
            <a:ext cx="123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接收方</a:t>
            </a:r>
          </a:p>
        </p:txBody>
      </p:sp>
    </p:spTree>
    <p:extLst>
      <p:ext uri="{BB962C8B-B14F-4D97-AF65-F5344CB8AC3E}">
        <p14:creationId xmlns:p14="http://schemas.microsoft.com/office/powerpoint/2010/main" val="329900313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0331" y="1767672"/>
            <a:ext cx="58581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、信道的利用；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、接口及信号产生；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、同步；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、差错检测与纠正；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、寻址与路由；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、网络管理；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、安全保证；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942128" y="518181"/>
            <a:ext cx="135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数据通信基础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10179632" y="248698"/>
            <a:ext cx="244710" cy="95273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24342" y="32569"/>
            <a:ext cx="1851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数据通信基本概念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数据通信系统模型</a:t>
            </a:r>
          </a:p>
        </p:txBody>
      </p:sp>
      <p:sp>
        <p:nvSpPr>
          <p:cNvPr id="9" name="文本框 2"/>
          <p:cNvSpPr txBox="1"/>
          <p:nvPr>
            <p:custDataLst>
              <p:tags r:id="rId1"/>
            </p:custDataLst>
          </p:nvPr>
        </p:nvSpPr>
        <p:spPr>
          <a:xfrm>
            <a:off x="189186" y="248698"/>
            <a:ext cx="5943600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6.1.2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数据通信系统模型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9186" y="1094400"/>
            <a:ext cx="357020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四、数据通信系统的功能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67434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462741" y="2103177"/>
            <a:ext cx="11312441" cy="254765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0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、在数据通信方式中，下列关于异步通信和同步通信的描述中错误的是（</a:t>
            </a:r>
            <a:r>
              <a:rPr lang="en-US" altLang="zh-CN" sz="20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0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）。</a:t>
            </a:r>
            <a:endParaRPr lang="en-US" altLang="zh-CN" sz="20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lang="zh-CN" altLang="en-US" sz="20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：本质上都属于同步技术</a:t>
            </a: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zh-CN" altLang="en-US" sz="20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：异步数据传输是以字符为单位独立进行发送，而同步数据传输以数据块为单位进行发送</a:t>
            </a: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zh-CN" altLang="en-US" sz="20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：异步数据传输适用于低速数据传输系统，而同步传输方式适合于高速数据传输系统</a:t>
            </a: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lang="zh-CN" altLang="en-US" sz="20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：异步传输需要在收发两端间传输时钟信号，而同步传输收发双方不需要建立同步时钟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5" y="157413"/>
            <a:ext cx="1603209" cy="160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0272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5" y="157413"/>
            <a:ext cx="1603209" cy="1603209"/>
          </a:xfrm>
          <a:prstGeom prst="rect">
            <a:avLst/>
          </a:prstGeom>
        </p:spPr>
      </p:pic>
      <p:sp>
        <p:nvSpPr>
          <p:cNvPr id="6" name="文本框 2"/>
          <p:cNvSpPr txBox="1"/>
          <p:nvPr>
            <p:custDataLst>
              <p:tags r:id="rId1"/>
            </p:custDataLst>
          </p:nvPr>
        </p:nvSpPr>
        <p:spPr>
          <a:xfrm>
            <a:off x="462741" y="2103177"/>
            <a:ext cx="11312441" cy="254765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0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、在数据通信方式中，下列关于异步通信和同步通信的描述中错误的是（</a:t>
            </a:r>
            <a:r>
              <a:rPr lang="en-US" altLang="zh-CN" sz="20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 </a:t>
            </a:r>
            <a:r>
              <a:rPr lang="zh-CN" altLang="en-US" sz="20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）。</a:t>
            </a:r>
            <a:endParaRPr lang="en-US" altLang="zh-CN" sz="20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lang="zh-CN" altLang="en-US" sz="20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：本质上都属于同步技术</a:t>
            </a: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zh-CN" altLang="en-US" sz="20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：异步数据传输是以字符为单位独立进行发送，而同步数据传输以数据块为单位进行发送</a:t>
            </a: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zh-CN" altLang="en-US" sz="20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：异步数据传输适用于低速数据传输系统，而同步传输方式适合于高速数据传输系统</a:t>
            </a: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lang="zh-CN" altLang="en-US" sz="20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：异步传输需要在收发两端间传输时钟信号，而同步传输收发双方不需要建立同步时钟</a:t>
            </a:r>
          </a:p>
        </p:txBody>
      </p:sp>
    </p:spTree>
    <p:extLst>
      <p:ext uri="{BB962C8B-B14F-4D97-AF65-F5344CB8AC3E}">
        <p14:creationId xmlns:p14="http://schemas.microsoft.com/office/powerpoint/2010/main" val="1589040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384" y="1553151"/>
            <a:ext cx="1168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地址空间的分配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由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电气和电子工程师协会(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IEEE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统一管理。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IEEE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分配前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24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位的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地址块。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de-DE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de-DE" sz="2400" dirty="0">
                <a:latin typeface="Microsoft YaHei" charset="-122"/>
                <a:ea typeface="Microsoft YaHei" charset="-122"/>
                <a:cs typeface="Microsoft YaHei" charset="-122"/>
              </a:rPr>
              <a:t>广播地址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de-DE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FF-FF-FF-FF-FF-FF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30707"/>
            <a:ext cx="1306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5.4.1.1MAC</a:t>
            </a:r>
            <a:r>
              <a:rPr lang="zh-CN" altLang="de-DE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地址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173705" y="134961"/>
            <a:ext cx="6656319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数据链路层寻址与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ARP【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58291910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2207526"/>
            <a:ext cx="10474053" cy="301086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、下列系统属于半双工通信的是（   </a:t>
            </a:r>
            <a:r>
              <a:rPr lang="zh-CN" altLang="en-US" sz="2400" b="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b="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zh-CN" altLang="en-US" sz="2400" b="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）。  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无线电广播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电话网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无线对讲机系统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计算机网络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5" y="157413"/>
            <a:ext cx="1603209" cy="160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2127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5" y="157413"/>
            <a:ext cx="1603209" cy="1603209"/>
          </a:xfrm>
          <a:prstGeom prst="rect">
            <a:avLst/>
          </a:prstGeom>
        </p:spPr>
      </p:pic>
      <p:sp>
        <p:nvSpPr>
          <p:cNvPr id="6" name="文本框 2"/>
          <p:cNvSpPr txBox="1"/>
          <p:nvPr>
            <p:custDataLst>
              <p:tags r:id="rId1"/>
            </p:custDataLst>
          </p:nvPr>
        </p:nvSpPr>
        <p:spPr>
          <a:xfrm>
            <a:off x="735180" y="2207526"/>
            <a:ext cx="10474053" cy="301086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、下列系统属于半双工通信的是（  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zh-CN" altLang="en-US" sz="2400" b="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）。  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无线电广播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电话网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无线对讲机系统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计算机网络</a:t>
            </a:r>
          </a:p>
        </p:txBody>
      </p:sp>
    </p:spTree>
    <p:extLst>
      <p:ext uri="{BB962C8B-B14F-4D97-AF65-F5344CB8AC3E}">
        <p14:creationId xmlns:p14="http://schemas.microsoft.com/office/powerpoint/2010/main" val="183748793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529389" y="1818608"/>
            <a:ext cx="11197389" cy="345924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、数据在通信系统中的传输有着多种方式，按数据传输的方向分类不包括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单向通信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双向交替通信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双向同时通信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并行通信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5" y="157413"/>
            <a:ext cx="1603209" cy="160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7750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5" y="157413"/>
            <a:ext cx="1603209" cy="1603209"/>
          </a:xfrm>
          <a:prstGeom prst="rect">
            <a:avLst/>
          </a:prstGeom>
        </p:spPr>
      </p:pic>
      <p:sp>
        <p:nvSpPr>
          <p:cNvPr id="6" name="文本框 2"/>
          <p:cNvSpPr txBox="1"/>
          <p:nvPr>
            <p:custDataLst>
              <p:tags r:id="rId1"/>
            </p:custDataLst>
          </p:nvPr>
        </p:nvSpPr>
        <p:spPr>
          <a:xfrm>
            <a:off x="529389" y="1818608"/>
            <a:ext cx="11197389" cy="345924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、数据在通信系统中的传输有着多种方式，按数据传输的方向分类不包括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单向通信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双向交替通信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双向同时通信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并行通信</a:t>
            </a:r>
          </a:p>
        </p:txBody>
      </p:sp>
    </p:spTree>
    <p:extLst>
      <p:ext uri="{BB962C8B-B14F-4D97-AF65-F5344CB8AC3E}">
        <p14:creationId xmlns:p14="http://schemas.microsoft.com/office/powerpoint/2010/main" val="302358949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1" y="1818608"/>
            <a:ext cx="10173452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、下列关于模拟信号和数字信号区别的描述中错误的是（   ）。  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模拟信号的自变量可以是连续的，也可以是离散的</a:t>
            </a:r>
            <a:endParaRPr lang="zh-CN" altLang="en-US" sz="2400" b="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模拟信号的因变量可以是连续的，也可以是离散的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数字信号的自变量是离散的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数字信号的因变量是离散的</a:t>
            </a: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5" y="157413"/>
            <a:ext cx="1603209" cy="160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1463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1" y="1818608"/>
            <a:ext cx="10173452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、下列关于模拟信号和数字信号区别的描述中错误的是（   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模拟信号的自变量可以是连续的，也可以是离散的</a:t>
            </a:r>
            <a:endParaRPr lang="zh-CN" altLang="en-US" sz="2400" b="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模拟信号的因变量可以是连续的，也可以是离散的</a:t>
            </a:r>
            <a:endParaRPr lang="zh-CN" altLang="en-US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数字信号的自变量是离散的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数字信号的因变量是离散的</a:t>
            </a: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5" y="157413"/>
            <a:ext cx="1603209" cy="160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97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8248399" cy="31024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mr-I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下列以太网的</a:t>
            </a:r>
            <a:r>
              <a:rPr lang="mr-IN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mr-I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地址表示中错误的是</a:t>
            </a:r>
            <a:r>
              <a:rPr lang="mr-IN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lang="mr-IN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mr-IN" altLang="zh-CN" sz="2400" b="0" dirty="0" err="1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lang="mr-IN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mr-IN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AA-BB-00-11-22-CC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mr-IN" altLang="zh-CN" sz="2400" b="0" dirty="0" err="1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mr-IN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mr-IN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00-2A-AA-BB-CC-6B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mr-IN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mr-IN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2A:E1:8C:39:00:4B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mr-IN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mr-IN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43:25:AB:E5:2L:44 </a:t>
            </a:r>
          </a:p>
          <a:p>
            <a:pPr>
              <a:lnSpc>
                <a:spcPct val="150000"/>
              </a:lnSpc>
            </a:pPr>
            <a:endParaRPr lang="zh-CN" altLang="en-US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16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8248399" cy="31024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mr-I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下列以太网的</a:t>
            </a:r>
            <a:r>
              <a:rPr lang="mr-IN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mr-I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地址表示中</a:t>
            </a:r>
            <a:r>
              <a:rPr lang="zh-CN" altLang="mr-I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错误</a:t>
            </a:r>
            <a:r>
              <a:rPr lang="zh-CN" altLang="mr-I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的是</a:t>
            </a:r>
            <a:r>
              <a:rPr lang="mr-IN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mr-IN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lang="mr-IN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mr-IN" altLang="zh-CN" sz="2400" b="0" dirty="0" err="1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lang="mr-IN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mr-IN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AA-BB-00-11-22-CC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mr-IN" altLang="zh-CN" sz="2400" b="0" dirty="0" err="1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mr-IN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mr-IN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00-2A-AA-BB-CC-6B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mr-IN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mr-IN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2A:E1:8C:39:00:4B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mr-IN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mr-IN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43:25:AB:E5:2L:44 </a:t>
            </a:r>
          </a:p>
          <a:p>
            <a:pPr>
              <a:lnSpc>
                <a:spcPct val="150000"/>
              </a:lnSpc>
            </a:pPr>
            <a:endParaRPr lang="zh-CN" altLang="en-US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6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7313" y="3183877"/>
            <a:ext cx="312896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数据链路层与局域网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86300" y="2122048"/>
            <a:ext cx="47710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None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数据链路层服务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 lvl="0">
              <a:lnSpc>
                <a:spcPct val="150000"/>
              </a:lnSpc>
              <a:buNone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差错控制</a:t>
            </a:r>
          </a:p>
          <a:p>
            <a:pPr lvl="0">
              <a:lnSpc>
                <a:spcPct val="150000"/>
              </a:lnSpc>
              <a:buNone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多路访问控制协议</a:t>
            </a:r>
          </a:p>
          <a:p>
            <a:pPr lvl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局域网</a:t>
            </a:r>
          </a:p>
          <a:p>
            <a:pPr lvl="0">
              <a:lnSpc>
                <a:spcPct val="150000"/>
              </a:lnSpc>
              <a:buNone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点对点链路协议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4286250" y="2192275"/>
            <a:ext cx="400050" cy="26797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9932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344525" cy="467453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在以下设备中，具有唯一的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地址，用来标识局域网中的结点的是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主机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路由器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网络适配器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链路层交换机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09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039725" cy="467453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在以下设备中，具有唯一的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地址，用来标识局域网中的结点的是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主机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路由器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网络适配器 </a:t>
            </a:r>
            <a:endParaRPr lang="en-US" altLang="zh-CN" sz="2400" b="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链路层交换机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28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467453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常见的以太网和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IEEE 802.11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无线局域网使用的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地址长度为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______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字节的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________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进制数。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A:6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B:6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16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16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58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467453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常见的以太网和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IEEE 802.11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无线局域网使用的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地址长度为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______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字节的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________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进制数。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A:6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B:6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16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16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47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706" y="1769125"/>
            <a:ext cx="11729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二、地址解析协议（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 Address Resolution Protocol ,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）：根据本网内目的主机或默认网关的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获取其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83" y="3321827"/>
            <a:ext cx="2445121" cy="2445121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4712319" y="3289682"/>
            <a:ext cx="3677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137.196.7.23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文本框 2"/>
          <p:cNvSpPr txBox="1"/>
          <p:nvPr>
            <p:custDataLst>
              <p:tags r:id="rId1"/>
            </p:custDataLst>
          </p:nvPr>
        </p:nvSpPr>
        <p:spPr>
          <a:xfrm>
            <a:off x="173705" y="134961"/>
            <a:ext cx="6656319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数据链路层寻址与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ARP【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626334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706" y="1769125"/>
            <a:ext cx="11729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二、地址解析协议（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 Address Resolution Protocol ,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）：根据本网内目的主机或默认网关的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获取其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83" y="3321827"/>
            <a:ext cx="2445121" cy="2445121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4712319" y="3289682"/>
            <a:ext cx="3677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137.196.7.23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TextBox 4"/>
          <p:cNvSpPr txBox="1"/>
          <p:nvPr/>
        </p:nvSpPr>
        <p:spPr>
          <a:xfrm>
            <a:off x="4712319" y="4544387"/>
            <a:ext cx="4822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71-65-F7-2B-08-53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文本框 2"/>
          <p:cNvSpPr txBox="1"/>
          <p:nvPr>
            <p:custDataLst>
              <p:tags r:id="rId1"/>
            </p:custDataLst>
          </p:nvPr>
        </p:nvSpPr>
        <p:spPr>
          <a:xfrm>
            <a:off x="173705" y="134961"/>
            <a:ext cx="6656319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数据链路层寻址与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ARP【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476792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706" y="1644358"/>
            <a:ext cx="120182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、地址解析协议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(ARP)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的基本思想：在每一台主机中设置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专用内存区域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，称为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高速缓存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也称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表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。存储该主机所在局域网中其他主机和路由器的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映射关系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13" name="左大括号 12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" name="文本框 13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sp>
        <p:nvSpPr>
          <p:cNvPr id="15" name="文本框 2"/>
          <p:cNvSpPr txBox="1"/>
          <p:nvPr>
            <p:custDataLst>
              <p:tags r:id="rId1"/>
            </p:custDataLst>
          </p:nvPr>
        </p:nvSpPr>
        <p:spPr>
          <a:xfrm>
            <a:off x="173705" y="134961"/>
            <a:ext cx="6656319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数据链路层寻址与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ARP【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627645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72" y="3041316"/>
            <a:ext cx="1530685" cy="15306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03" y="3041316"/>
            <a:ext cx="1530685" cy="15306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09" y="3041316"/>
            <a:ext cx="1530685" cy="15306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15" y="3041316"/>
            <a:ext cx="1530685" cy="15306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008" y="3041315"/>
            <a:ext cx="1530685" cy="15306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20283" y="4894167"/>
            <a:ext cx="8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电脑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92544" y="4894167"/>
            <a:ext cx="8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电脑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89171" y="4894167"/>
            <a:ext cx="8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电脑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71356" y="4894167"/>
            <a:ext cx="8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电脑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551935" y="4894165"/>
            <a:ext cx="8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电脑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E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椭圆形标注 15"/>
          <p:cNvSpPr/>
          <p:nvPr/>
        </p:nvSpPr>
        <p:spPr>
          <a:xfrm>
            <a:off x="7231114" y="274621"/>
            <a:ext cx="3741685" cy="1863472"/>
          </a:xfrm>
          <a:prstGeom prst="wedgeEllipseCallout">
            <a:avLst>
              <a:gd name="adj1" fmla="val -82121"/>
              <a:gd name="adj2" fmla="val 10382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广播方式：这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地址是谁的呀？你的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地址是？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173706" y="1644358"/>
            <a:ext cx="12018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、地址解析协议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(ARP)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的基本思想</a:t>
            </a:r>
          </a:p>
        </p:txBody>
      </p:sp>
      <p:sp>
        <p:nvSpPr>
          <p:cNvPr id="23" name="文本框 2"/>
          <p:cNvSpPr txBox="1"/>
          <p:nvPr>
            <p:custDataLst>
              <p:tags r:id="rId1"/>
            </p:custDataLst>
          </p:nvPr>
        </p:nvSpPr>
        <p:spPr>
          <a:xfrm>
            <a:off x="173705" y="134961"/>
            <a:ext cx="6656319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数据链路层寻址与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ARP【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836645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72" y="3041316"/>
            <a:ext cx="1530685" cy="15306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03" y="3041316"/>
            <a:ext cx="1530685" cy="15306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09" y="3041316"/>
            <a:ext cx="1530685" cy="15306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15" y="3041316"/>
            <a:ext cx="1530685" cy="15306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008" y="3041315"/>
            <a:ext cx="1530685" cy="15306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20283" y="4894167"/>
            <a:ext cx="8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电脑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92544" y="4894167"/>
            <a:ext cx="8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电脑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89171" y="4894167"/>
            <a:ext cx="8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电脑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71356" y="4894167"/>
            <a:ext cx="8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电脑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551935" y="4894165"/>
            <a:ext cx="8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电脑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E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椭圆形标注 16"/>
          <p:cNvSpPr/>
          <p:nvPr/>
        </p:nvSpPr>
        <p:spPr>
          <a:xfrm>
            <a:off x="2045384" y="5585664"/>
            <a:ext cx="6199982" cy="1103893"/>
          </a:xfrm>
          <a:prstGeom prst="wedgeEllipseCallout">
            <a:avLst>
              <a:gd name="adj1" fmla="val -53872"/>
              <a:gd name="adj2" fmla="val -744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单播方式：这是我的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地址。我的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地址是。。。。</a:t>
            </a:r>
          </a:p>
        </p:txBody>
      </p:sp>
      <p:sp>
        <p:nvSpPr>
          <p:cNvPr id="18" name="椭圆形标注 17"/>
          <p:cNvSpPr/>
          <p:nvPr/>
        </p:nvSpPr>
        <p:spPr>
          <a:xfrm>
            <a:off x="7231114" y="274621"/>
            <a:ext cx="3741685" cy="1863472"/>
          </a:xfrm>
          <a:prstGeom prst="wedgeEllipseCallout">
            <a:avLst>
              <a:gd name="adj1" fmla="val -82121"/>
              <a:gd name="adj2" fmla="val 10382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广播方式：这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地址是谁的呀？你的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地址是？</a:t>
            </a:r>
          </a:p>
        </p:txBody>
      </p:sp>
      <p:sp>
        <p:nvSpPr>
          <p:cNvPr id="23" name="TextBox 4"/>
          <p:cNvSpPr txBox="1"/>
          <p:nvPr/>
        </p:nvSpPr>
        <p:spPr>
          <a:xfrm>
            <a:off x="173706" y="1644358"/>
            <a:ext cx="12018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、地址解析协议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(ARP)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的基本思想</a:t>
            </a:r>
          </a:p>
        </p:txBody>
      </p:sp>
      <p:sp>
        <p:nvSpPr>
          <p:cNvPr id="24" name="文本框 2"/>
          <p:cNvSpPr txBox="1"/>
          <p:nvPr>
            <p:custDataLst>
              <p:tags r:id="rId1"/>
            </p:custDataLst>
          </p:nvPr>
        </p:nvSpPr>
        <p:spPr>
          <a:xfrm>
            <a:off x="173705" y="134961"/>
            <a:ext cx="6656319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数据链路层寻址与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ARP【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48427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173706" y="1644358"/>
            <a:ext cx="120182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、地址解析协议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(ARP)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的基本思想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查询分组：通过一个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广播帧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发送的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响应分组：通过一个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单播帧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发送的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即插即用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的：一个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表是自动建立的，不需要系统管理员来配置。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173705" y="134961"/>
            <a:ext cx="6656319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数据链路层寻址与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ARP【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08112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768" y="1998345"/>
            <a:ext cx="11887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(LAN)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：采取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广播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的方式，局部区域网络，覆盖面积小，网络传输速率高，传输的误码率低。 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98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494580"/>
              </p:ext>
            </p:extLst>
          </p:nvPr>
        </p:nvGraphicFramePr>
        <p:xfrm>
          <a:off x="1457271" y="2782073"/>
          <a:ext cx="9451164" cy="25395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0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0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IP</a:t>
                      </a:r>
                      <a:r>
                        <a:rPr lang="zh-CN" altLang="en-US" sz="2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地址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MAC</a:t>
                      </a:r>
                      <a:r>
                        <a:rPr lang="zh-CN" altLang="en-US" sz="2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地址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TTL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178.169.1.96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00-53-2B-49-1A-1F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13:45:00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178.169.1.94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00-BD-2A-90-17-C2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13:52:00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173706" y="1644358"/>
            <a:ext cx="1201829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、地址解析协议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(ARP)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的基本思想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2"/>
          <p:cNvSpPr txBox="1"/>
          <p:nvPr>
            <p:custDataLst>
              <p:tags r:id="rId1"/>
            </p:custDataLst>
          </p:nvPr>
        </p:nvSpPr>
        <p:spPr>
          <a:xfrm>
            <a:off x="173705" y="134961"/>
            <a:ext cx="6656319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数据链路层寻址与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ARP【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407447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467453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用于根据本网内目的主机或默认网关的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地址获取其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地址。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A:DNS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B:HDLC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C:ARP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D:RARP </a:t>
            </a:r>
          </a:p>
          <a:p>
            <a:pPr>
              <a:lnSpc>
                <a:spcPct val="150000"/>
              </a:lnSpc>
            </a:pP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27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467453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用于根据本网内目的主机或默认网关的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地址获取其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地址。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A:DNS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B:HDLC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C:ARP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D:RARP </a:t>
            </a:r>
          </a:p>
          <a:p>
            <a:pPr>
              <a:lnSpc>
                <a:spcPct val="150000"/>
              </a:lnSpc>
            </a:pP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40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467453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下列关于地址解析协议的说法中正确的是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A:ARP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响应分组是通过一个广播帧发送的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B:ARP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查询分组是通过一个标准的单播帧发送的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一个表项添加到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表中一般就不会删除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D:ARP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可认为是链路层协议，也可认为是网络层协议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8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467453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下列关于地址解析协议的说法中正确的是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A:ARP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响应分组是通过一个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广播帧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发送的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B:ARP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查询分组是通过一个标准的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单播帧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发送的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一个表项添加到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表中一般就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不会删除 </a:t>
            </a:r>
            <a:endParaRPr lang="en-US" altLang="zh-CN" sz="24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D:ARP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可认为是链路层协议，也可认为是网络层协议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18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1296654" y="1822515"/>
            <a:ext cx="8821420" cy="467453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400" b="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地址解析协议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用于根据本网内目的主机或默认网关的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地址获取其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 。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44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1296654" y="1822515"/>
            <a:ext cx="8821420" cy="467453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地址解析协议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用于根据本网内目的主机或默认网关的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地址获取其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 。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11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039" y="2933180"/>
            <a:ext cx="1251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25300" y="1704845"/>
            <a:ext cx="465221" cy="296705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04498" y="1626957"/>
            <a:ext cx="40795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</a:p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sp>
        <p:nvSpPr>
          <p:cNvPr id="10" name="左大括号 9"/>
          <p:cNvSpPr/>
          <p:nvPr/>
        </p:nvSpPr>
        <p:spPr>
          <a:xfrm>
            <a:off x="5419258" y="622003"/>
            <a:ext cx="465221" cy="296705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884479" y="466242"/>
            <a:ext cx="59225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地址：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48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位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协议：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地址到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地址的映射</a:t>
            </a:r>
          </a:p>
        </p:txBody>
      </p:sp>
    </p:spTree>
    <p:extLst>
      <p:ext uri="{BB962C8B-B14F-4D97-AF65-F5344CB8AC3E}">
        <p14:creationId xmlns:p14="http://schemas.microsoft.com/office/powerpoint/2010/main" val="460739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039" y="2933180"/>
            <a:ext cx="1251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25300" y="1704845"/>
            <a:ext cx="465221" cy="296705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04498" y="1626957"/>
            <a:ext cx="40795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</a:p>
          <a:p>
            <a:pPr>
              <a:lnSpc>
                <a:spcPct val="200000"/>
              </a:lnSpc>
            </a:pPr>
            <a:r>
              <a:rPr kumimoji="1"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2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</p:spTree>
    <p:extLst>
      <p:ext uri="{BB962C8B-B14F-4D97-AF65-F5344CB8AC3E}">
        <p14:creationId xmlns:p14="http://schemas.microsoft.com/office/powerpoint/2010/main" val="4904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705" y="1744842"/>
            <a:ext cx="1087930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一、以太网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ethernet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,IEEE802.3)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：目前为止最流行的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有线局域网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技术。</a:t>
            </a:r>
          </a:p>
        </p:txBody>
      </p:sp>
      <p:sp>
        <p:nvSpPr>
          <p:cNvPr id="6" name="文本框 2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以太网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</p:spTree>
    <p:extLst>
      <p:ext uri="{BB962C8B-B14F-4D97-AF65-F5344CB8AC3E}">
        <p14:creationId xmlns:p14="http://schemas.microsoft.com/office/powerpoint/2010/main" val="169713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768" y="1998345"/>
            <a:ext cx="11887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(LAN)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：采取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广播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的方式，局部区域网络，覆盖面积小，网络传输速率高，传输的误码率低。 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768" y="3579330"/>
            <a:ext cx="114225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为了使数据链路层更好地适应多种局域网标准，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IEEE802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委员会将局域网的数据链路层拆分为两个子层：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逻辑链路控制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(Logical Link Control ,LLC)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子层（名存实亡）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介质访问控制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子层 </a:t>
            </a:r>
          </a:p>
        </p:txBody>
      </p:sp>
    </p:spTree>
    <p:extLst>
      <p:ext uri="{BB962C8B-B14F-4D97-AF65-F5344CB8AC3E}">
        <p14:creationId xmlns:p14="http://schemas.microsoft.com/office/powerpoint/2010/main" val="1457504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705" y="1644358"/>
            <a:ext cx="1166619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二、以太网成功的原因：（物美价廉）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sp>
        <p:nvSpPr>
          <p:cNvPr id="10" name="文本框 2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以太网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简答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720069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705" y="1644358"/>
            <a:ext cx="1166619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二、以太网成功的原因：（物美价廉）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、以太网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第一个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广泛部署的高速局域网。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sp>
        <p:nvSpPr>
          <p:cNvPr id="10" name="文本框 2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以太网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简答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4280705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705" y="1644358"/>
            <a:ext cx="11666198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二、以太网成功的原因：（物美价廉）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、以太网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第一个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广泛部署的高速局域网。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、以太网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数据速率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快。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sp>
        <p:nvSpPr>
          <p:cNvPr id="10" name="文本框 2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以太网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简答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0715324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705" y="1644358"/>
            <a:ext cx="1166619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二、以太网成功的原因：（物美价廉）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、以太网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第一个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广泛部署的高速局域网。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、以太网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数据速率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快。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、以太网硬件价格极其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便宜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，网络造价成本低。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sp>
        <p:nvSpPr>
          <p:cNvPr id="10" name="文本框 2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以太网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简答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0564234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705" y="1644358"/>
            <a:ext cx="11666198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二、以太网成功的原因：（物美价廉）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、以太网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第一个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广泛部署的高速局域网。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、以太网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数据速率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快。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、以太网硬件价格极其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便宜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，网络造价成本低。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、其他有线局域网技术复杂、昂贵，阻止了网络管理员改用其他技术。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sp>
        <p:nvSpPr>
          <p:cNvPr id="10" name="文本框 2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以太网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简答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3141311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706" y="1506057"/>
            <a:ext cx="10896554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三、经典的以太网是采用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粗同轴电缆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连接的总线型以太网（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10Base-5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、数据传输速率为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10Mbit/s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，无连接不可靠。 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协议采用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CSMA/CD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协议。 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、相距最远主机信号往返的传播时延为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51.2μs,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所以以太网最短帧长为</a:t>
            </a:r>
            <a:r>
              <a:rPr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64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sp>
        <p:nvSpPr>
          <p:cNvPr id="10" name="文本框 2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以太网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AB6DB71-1AD7-874B-A972-388DD64BE84B}"/>
              </a:ext>
            </a:extLst>
          </p:cNvPr>
          <p:cNvSpPr/>
          <p:nvPr/>
        </p:nvSpPr>
        <p:spPr>
          <a:xfrm>
            <a:off x="834150" y="3994390"/>
            <a:ext cx="9905034" cy="22430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了解：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代表传输速度为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10Mbps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BASE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指的是传输信号为基带信号，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指的是单段大致的传输距离、使用单段最大传输距离为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米电阻为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50</a:t>
            </a:r>
            <a:r>
              <a:rPr lang="el-GR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的粗缆，最多可以通过中继器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集线器连接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个网段，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10BASE5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的单段最大传输距离不会超过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米，最长距离可达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2500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米。</a:t>
            </a:r>
          </a:p>
        </p:txBody>
      </p:sp>
    </p:spTree>
    <p:extLst>
      <p:ext uri="{BB962C8B-B14F-4D97-AF65-F5344CB8AC3E}">
        <p14:creationId xmlns:p14="http://schemas.microsoft.com/office/powerpoint/2010/main" val="2828155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706" y="1506057"/>
            <a:ext cx="10896554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三、经典的以太网是采用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粗同轴电缆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连接的总线型以太网（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10Base-5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、数据传输速率为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10Mbit/s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，无连接不可靠。 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协议采用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CSMA/CD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协议。 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、相距最远主机信号往返的传播时延为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51.2μs,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所以以太网最短帧长为</a:t>
            </a:r>
            <a:r>
              <a:rPr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64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sp>
        <p:nvSpPr>
          <p:cNvPr id="10" name="文本框 2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以太网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BB2F0C-07A3-C643-A149-0929DE2A36C3}"/>
              </a:ext>
            </a:extLst>
          </p:cNvPr>
          <p:cNvSpPr/>
          <p:nvPr/>
        </p:nvSpPr>
        <p:spPr>
          <a:xfrm>
            <a:off x="3359631" y="3972010"/>
            <a:ext cx="4524704" cy="1379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charset="-122"/>
              </a:rPr>
              <a:t>μs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charset="-122"/>
              </a:rPr>
              <a:t>（微秒）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charset="-122"/>
              </a:rPr>
              <a:t>=1×10</a:t>
            </a:r>
            <a:r>
              <a:rPr lang="en-US" altLang="zh-CN" sz="2800" baseline="30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charset="-122"/>
              </a:rPr>
              <a:t>-6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charset="-122"/>
              </a:rPr>
              <a:t>s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1s=1×10</a:t>
            </a:r>
            <a:r>
              <a:rPr kumimoji="1" lang="en-US" altLang="zh-CN" sz="28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charset="-122"/>
              </a:rPr>
              <a:t>μs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7527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706" y="1506057"/>
            <a:ext cx="10896554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三、经典的以太网是采用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粗同轴电缆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连接的总线型以太网（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10Base-5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、数据传输速率为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10Mbit/s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，无连接不可靠。 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协议采用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CSMA/CD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协议。 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、相距最远主机信号往返的传播时延为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51.2μs,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所以以太网最短帧长为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64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sp>
        <p:nvSpPr>
          <p:cNvPr id="10" name="文本框 2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以太网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8560314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136" y="2022299"/>
            <a:ext cx="9773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数据传输速率为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10Mbit/s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，信号往返的传播时延为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51.2μs,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所以以太网最短帧长为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22504" t="35938" r="32838" b="34932"/>
          <a:stretch/>
        </p:blipFill>
        <p:spPr>
          <a:xfrm>
            <a:off x="487359" y="3532017"/>
            <a:ext cx="4844716" cy="14534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24028" y="2916896"/>
            <a:ext cx="51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L</a:t>
            </a:r>
            <a:endParaRPr kumimoji="1" lang="zh-CN" altLang="en-US" sz="28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6029231" y="3440116"/>
            <a:ext cx="808144" cy="16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314024" y="3551716"/>
            <a:ext cx="51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R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82476" y="3194548"/>
            <a:ext cx="51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=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03221" y="2916896"/>
            <a:ext cx="758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2D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3" name="直线连接符 12"/>
          <p:cNvCxnSpPr/>
          <p:nvPr/>
        </p:nvCxnSpPr>
        <p:spPr>
          <a:xfrm flipV="1">
            <a:off x="7814878" y="3456158"/>
            <a:ext cx="808144" cy="16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025771" y="3551716"/>
            <a:ext cx="51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V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sp>
        <p:nvSpPr>
          <p:cNvPr id="19" name="文本框 2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以太网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172006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136" y="2022299"/>
            <a:ext cx="9773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数据传输速率为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10Mbit/s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，信号往返的传播时延为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51.2μs,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所以以太网最短帧长为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22504" t="35938" r="32838" b="34932"/>
          <a:stretch/>
        </p:blipFill>
        <p:spPr>
          <a:xfrm>
            <a:off x="487359" y="3532017"/>
            <a:ext cx="4844716" cy="14534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24028" y="2916896"/>
            <a:ext cx="51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L</a:t>
            </a:r>
            <a:endParaRPr kumimoji="1" lang="zh-CN" altLang="en-US" sz="28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6029231" y="3440116"/>
            <a:ext cx="808144" cy="16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314024" y="3551716"/>
            <a:ext cx="51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R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82476" y="3194548"/>
            <a:ext cx="51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=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03221" y="2916896"/>
            <a:ext cx="758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2D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3" name="直线连接符 12"/>
          <p:cNvCxnSpPr/>
          <p:nvPr/>
        </p:nvCxnSpPr>
        <p:spPr>
          <a:xfrm flipV="1">
            <a:off x="7814878" y="3456158"/>
            <a:ext cx="808144" cy="16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025771" y="3551716"/>
            <a:ext cx="51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V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39007" y="4257019"/>
            <a:ext cx="51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L</a:t>
            </a:r>
            <a:endParaRPr kumimoji="1" lang="zh-CN" altLang="en-US" sz="28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6" name="直线连接符 15"/>
          <p:cNvCxnSpPr/>
          <p:nvPr/>
        </p:nvCxnSpPr>
        <p:spPr>
          <a:xfrm flipV="1">
            <a:off x="6044210" y="4780239"/>
            <a:ext cx="808144" cy="16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916939" y="4940313"/>
            <a:ext cx="131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Microsoft YaHei" charset="-122"/>
                <a:ea typeface="Microsoft YaHei" charset="-122"/>
                <a:cs typeface="Microsoft YaHei" charset="-122"/>
              </a:rPr>
              <a:t>10Mbit/s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97455" y="4534671"/>
            <a:ext cx="51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=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03221" y="4559577"/>
            <a:ext cx="1653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51.2μs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22" name="左大括号 21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sp>
        <p:nvSpPr>
          <p:cNvPr id="24" name="文本框 2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以太网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40985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1116" y="1677504"/>
            <a:ext cx="106525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在数据链路层的子层中，与介质访问控制有关的内容都放在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子层。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A:LAN</a:t>
            </a:r>
            <a:b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B:LLC</a:t>
            </a:r>
            <a:b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C:MAC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D:IEEE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603209" cy="160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087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136" y="2022299"/>
            <a:ext cx="9773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数据传输速率为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10Mbit/s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，信号往返的传播时延为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51.2μs,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所以以太网最短帧长为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22504" t="35938" r="32838" b="34932"/>
          <a:stretch/>
        </p:blipFill>
        <p:spPr>
          <a:xfrm>
            <a:off x="487359" y="3532017"/>
            <a:ext cx="4844716" cy="14534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24028" y="2916896"/>
            <a:ext cx="51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L</a:t>
            </a:r>
            <a:endParaRPr kumimoji="1" lang="zh-CN" altLang="en-US" sz="28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6029231" y="3440116"/>
            <a:ext cx="808144" cy="16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314024" y="3551716"/>
            <a:ext cx="51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R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82476" y="3194548"/>
            <a:ext cx="51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=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03221" y="2916896"/>
            <a:ext cx="758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2D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3" name="直线连接符 12"/>
          <p:cNvCxnSpPr/>
          <p:nvPr/>
        </p:nvCxnSpPr>
        <p:spPr>
          <a:xfrm flipV="1">
            <a:off x="7814878" y="3456158"/>
            <a:ext cx="808144" cy="16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025771" y="3551716"/>
            <a:ext cx="51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V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39007" y="4257019"/>
            <a:ext cx="51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L</a:t>
            </a:r>
            <a:endParaRPr kumimoji="1" lang="zh-CN" altLang="en-US" sz="28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6" name="直线连接符 15"/>
          <p:cNvCxnSpPr/>
          <p:nvPr/>
        </p:nvCxnSpPr>
        <p:spPr>
          <a:xfrm flipV="1">
            <a:off x="6044210" y="4780239"/>
            <a:ext cx="808144" cy="16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916939" y="4940313"/>
            <a:ext cx="131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Microsoft YaHei" charset="-122"/>
                <a:ea typeface="Microsoft YaHei" charset="-122"/>
                <a:cs typeface="Microsoft YaHei" charset="-122"/>
              </a:rPr>
              <a:t>10Mbit/s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97455" y="4534671"/>
            <a:ext cx="51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=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03221" y="4559577"/>
            <a:ext cx="1653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51.2μs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14024" y="5888219"/>
            <a:ext cx="51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L</a:t>
            </a:r>
            <a:endParaRPr kumimoji="1" lang="zh-CN" altLang="en-US" sz="28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87449" y="5920303"/>
            <a:ext cx="51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=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893214" y="5814630"/>
            <a:ext cx="1653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512bit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25" name="左大括号 24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sp>
        <p:nvSpPr>
          <p:cNvPr id="27" name="文本框 2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以太网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7635041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136" y="2022299"/>
            <a:ext cx="9773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数据传输速率为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10Mbit/s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，信号往返的传播时延为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51.2μs,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所以以太网最短帧长为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64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22504" t="35938" r="32838" b="34932"/>
          <a:stretch/>
        </p:blipFill>
        <p:spPr>
          <a:xfrm>
            <a:off x="487359" y="3532017"/>
            <a:ext cx="4844716" cy="14534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24028" y="2916896"/>
            <a:ext cx="51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L</a:t>
            </a:r>
            <a:endParaRPr kumimoji="1" lang="zh-CN" altLang="en-US" sz="28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6029231" y="3440116"/>
            <a:ext cx="808144" cy="16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314024" y="3551716"/>
            <a:ext cx="51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R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82476" y="3194548"/>
            <a:ext cx="51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=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03221" y="2916896"/>
            <a:ext cx="758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2D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3" name="直线连接符 12"/>
          <p:cNvCxnSpPr/>
          <p:nvPr/>
        </p:nvCxnSpPr>
        <p:spPr>
          <a:xfrm flipV="1">
            <a:off x="7814878" y="3456158"/>
            <a:ext cx="808144" cy="16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025771" y="3551716"/>
            <a:ext cx="51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V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39007" y="4257019"/>
            <a:ext cx="51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L</a:t>
            </a:r>
            <a:endParaRPr kumimoji="1" lang="zh-CN" altLang="en-US" sz="28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6" name="直线连接符 15"/>
          <p:cNvCxnSpPr/>
          <p:nvPr/>
        </p:nvCxnSpPr>
        <p:spPr>
          <a:xfrm flipV="1">
            <a:off x="6044210" y="4780239"/>
            <a:ext cx="808144" cy="16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916939" y="4940313"/>
            <a:ext cx="131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Microsoft YaHei" charset="-122"/>
                <a:ea typeface="Microsoft YaHei" charset="-122"/>
                <a:cs typeface="Microsoft YaHei" charset="-122"/>
              </a:rPr>
              <a:t>10Mbit/s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97455" y="4534671"/>
            <a:ext cx="51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=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03221" y="4559577"/>
            <a:ext cx="1653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51.2μs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14024" y="5888219"/>
            <a:ext cx="51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L</a:t>
            </a:r>
            <a:endParaRPr kumimoji="1" lang="zh-CN" altLang="en-US" sz="28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87449" y="5920303"/>
            <a:ext cx="51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=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893214" y="5814630"/>
            <a:ext cx="3191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512bit=64B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25" name="左大括号 24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sp>
        <p:nvSpPr>
          <p:cNvPr id="27" name="文本框 2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以太网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148625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706" y="1506057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四、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以太网帧结构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68" y="2491236"/>
            <a:ext cx="10013031" cy="187963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以太网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9931147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706" y="1506057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四、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以太网帧结构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68" y="2491236"/>
            <a:ext cx="10013031" cy="187963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sp>
        <p:nvSpPr>
          <p:cNvPr id="2" name="矩形 1"/>
          <p:cNvSpPr/>
          <p:nvPr/>
        </p:nvSpPr>
        <p:spPr>
          <a:xfrm>
            <a:off x="1156268" y="4789232"/>
            <a:ext cx="5597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、目的地址和源地址：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以太网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8718567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706" y="1506057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四、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以太网帧结构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68" y="2491236"/>
            <a:ext cx="10013031" cy="187963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sp>
        <p:nvSpPr>
          <p:cNvPr id="2" name="矩形 1"/>
          <p:cNvSpPr/>
          <p:nvPr/>
        </p:nvSpPr>
        <p:spPr>
          <a:xfrm>
            <a:off x="1156267" y="4789232"/>
            <a:ext cx="813211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、类型：标识上层协议。例如：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0x0800=IP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数据报；</a:t>
            </a:r>
          </a:p>
        </p:txBody>
      </p:sp>
      <p:sp>
        <p:nvSpPr>
          <p:cNvPr id="10" name="文本框 2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以太网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9313967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706" y="1506057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四、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以太网帧结构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68" y="2491236"/>
            <a:ext cx="10013031" cy="187963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sp>
        <p:nvSpPr>
          <p:cNvPr id="2" name="矩形 1"/>
          <p:cNvSpPr/>
          <p:nvPr/>
        </p:nvSpPr>
        <p:spPr>
          <a:xfrm>
            <a:off x="1156267" y="4789232"/>
            <a:ext cx="813211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、数据：封装的上层协议的分组；</a:t>
            </a:r>
          </a:p>
        </p:txBody>
      </p:sp>
      <p:sp>
        <p:nvSpPr>
          <p:cNvPr id="10" name="文本框 2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以太网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9444876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706" y="1506057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四、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以太网帧结构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68" y="2491236"/>
            <a:ext cx="10013031" cy="187963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sp>
        <p:nvSpPr>
          <p:cNvPr id="2" name="矩形 1"/>
          <p:cNvSpPr/>
          <p:nvPr/>
        </p:nvSpPr>
        <p:spPr>
          <a:xfrm>
            <a:off x="1156267" y="4789232"/>
            <a:ext cx="813211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CRC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：校验采用循环冗余校验。</a:t>
            </a:r>
          </a:p>
        </p:txBody>
      </p:sp>
      <p:sp>
        <p:nvSpPr>
          <p:cNvPr id="10" name="文本框 2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以太网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63922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156268" y="4370875"/>
            <a:ext cx="10013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、以太网最短帧</a:t>
            </a: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（非常重要）</a:t>
            </a:r>
            <a:endParaRPr kumimoji="1" lang="en-US" altLang="zh-CN" sz="24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以太网帧最短：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64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字节。以太网帧除数据部分：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18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字节。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那么数据最短：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46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字节。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73706" y="1506057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四、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以太网帧结构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10" name="左大括号 9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68" y="2491236"/>
            <a:ext cx="10013031" cy="1879639"/>
          </a:xfrm>
          <a:prstGeom prst="rect">
            <a:avLst/>
          </a:prstGeom>
        </p:spPr>
      </p:pic>
      <p:sp>
        <p:nvSpPr>
          <p:cNvPr id="13" name="文本框 2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以太网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7173229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156268" y="4370875"/>
            <a:ext cx="10013032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、以太网最短帧</a:t>
            </a: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（非常重要）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以太网帧最短：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64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字节。以太网帧除数据部分：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18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字节。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那么数据最短：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46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字节。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73706" y="1506057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四、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以太网帧结构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10" name="左大括号 9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68" y="2491236"/>
            <a:ext cx="10013031" cy="1879639"/>
          </a:xfrm>
          <a:prstGeom prst="rect">
            <a:avLst/>
          </a:prstGeom>
        </p:spPr>
      </p:pic>
      <p:sp>
        <p:nvSpPr>
          <p:cNvPr id="13" name="文本框 2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以太网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6825093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156268" y="4370875"/>
            <a:ext cx="10013032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、以太网最短帧</a:t>
            </a: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（非常重要）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以太网帧最短：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64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字节。以太网帧除数据部分：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18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字节。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那么数据最短：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46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字节。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73706" y="1506057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四、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以太网帧结构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10" name="左大括号 9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68" y="2491236"/>
            <a:ext cx="10013031" cy="1879639"/>
          </a:xfrm>
          <a:prstGeom prst="rect">
            <a:avLst/>
          </a:prstGeom>
        </p:spPr>
      </p:pic>
      <p:sp>
        <p:nvSpPr>
          <p:cNvPr id="13" name="文本框 2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以太网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11455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1116" y="1677504"/>
            <a:ext cx="106525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在数据链路层的子层中，与介质访问控制有关的内容都放在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子层。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A:LAN</a:t>
            </a:r>
            <a:b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B:LLC</a:t>
            </a:r>
            <a:b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C:MAC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D:IEEE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603209" cy="160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636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156268" y="4370875"/>
            <a:ext cx="10013032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、以太网最短帧</a:t>
            </a: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（非常重要）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以太网帧最短：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64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字节。以太网帧除数据部分：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18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字节。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那么数据最短：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46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字节。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73706" y="1506057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四、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以太网帧结构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10" name="左大括号 9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68" y="2491236"/>
            <a:ext cx="10013031" cy="1879639"/>
          </a:xfrm>
          <a:prstGeom prst="rect">
            <a:avLst/>
          </a:prstGeom>
        </p:spPr>
      </p:pic>
      <p:sp>
        <p:nvSpPr>
          <p:cNvPr id="13" name="文本框 2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以太网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8770569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870817"/>
              </p:ext>
            </p:extLst>
          </p:nvPr>
        </p:nvGraphicFramePr>
        <p:xfrm>
          <a:off x="350169" y="2072879"/>
          <a:ext cx="11486147" cy="4339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8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9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4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分类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传输介质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传输速率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标准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10Base-5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（经典以太网）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粗同轴电缆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10Mbit/s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10Base-T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非屏蔽双绞线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(UTP)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10Mbit/s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IEEE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802.3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100Base-T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（快速以太网）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UTP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  <a:sym typeface="+mn-ea"/>
                        </a:rPr>
                        <a:t>100Mbit/s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IEEE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802.3u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  <a:sym typeface="+mn-ea"/>
                        </a:rPr>
                        <a:t>千兆位以太网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光纤、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UTP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屏蔽双绞线（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STP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  <a:sym typeface="+mn-ea"/>
                        </a:rPr>
                        <a:t>1000Mbit/s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IEEE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802.3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标准的扩展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万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  <a:sym typeface="+mn-ea"/>
                        </a:rPr>
                        <a:t>兆位以太网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  <a:sym typeface="+mn-ea"/>
                        </a:rPr>
                        <a:t>10Gbit/s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IEEE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802.3ae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0" y="18034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5.4.2.2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以太网技术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10" name="左大括号 9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173706" y="1506057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五、以太网帧技术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文本框 2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以太网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9800176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12649"/>
              </p:ext>
            </p:extLst>
          </p:nvPr>
        </p:nvGraphicFramePr>
        <p:xfrm>
          <a:off x="350169" y="2072879"/>
          <a:ext cx="11486147" cy="4339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8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9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4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分类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传输介质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传输速率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标准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10Base-5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（经典以太网）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粗同轴电缆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10Mbit/s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10Base-T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非屏蔽双绞线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(UTP)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10Mbit/s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IEEE</a:t>
                      </a: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802.3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100Base-T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（快速以太网）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UTP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  <a:sym typeface="+mn-ea"/>
                        </a:rPr>
                        <a:t>100Mbit/s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IEEE</a:t>
                      </a: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802.3u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  <a:sym typeface="+mn-ea"/>
                        </a:rPr>
                        <a:t>千兆位以太网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光纤、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UTP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屏蔽双绞线（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STP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  <a:sym typeface="+mn-ea"/>
                        </a:rPr>
                        <a:t>1000Mbit/s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IEEE</a:t>
                      </a: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802.3</a:t>
                      </a: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标准的扩展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万</a:t>
                      </a: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  <a:sym typeface="+mn-ea"/>
                        </a:rPr>
                        <a:t>兆位以太网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  <a:sym typeface="+mn-ea"/>
                        </a:rPr>
                        <a:t>10Gbit/s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IEEE</a:t>
                      </a: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802.3ae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0" y="18034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5.4.2.2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以太网技术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10" name="左大括号 9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173706" y="1506057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五、以太网帧技术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文本框 2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以太网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6009661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27976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以太网是到目前为止最流行的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技术。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无线局域网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有线局域网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无线广域网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有线广域网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682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27976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以太网是到目前为止最流行的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技术。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无线局域网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有线局域网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无线广域网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有线广域网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691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27976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以太网帧中的数据字段最少要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字节。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A:128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B:64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C:46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D:512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980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27976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以太网帧中的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数据字段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最少要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字节。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A:128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B:64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C:46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D:512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308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27976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下列关于以太网帧结构的说法中错误的是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帧结构中包含两个地址，均为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32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位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字节类型字段用于标识上层协议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数据字段封装的是上层协议的分组</a:t>
            </a:r>
            <a:b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D:CRC 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字段的校验采用循环冗余校验，长度为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213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27976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下列关于以太网帧结构的说法中错误的是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帧结构中包含两个地址，均为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32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位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字节类型字段用于标识上层协议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数据字段封装的是上层协议的分组</a:t>
            </a:r>
            <a:b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D:CRC 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字段的校验采用循环冗余校验，长度为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144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27976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10Base-T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以太网采用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()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作为以太网传输介质。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同轴电缆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B:UTP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光缆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D:STP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7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918768"/>
            <a:ext cx="8248399" cy="31024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LAN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一般采用的传输方式为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A:“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高速”方式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B:“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无线传输”方式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C:“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广播”方式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D:“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存储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转发”方式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603209" cy="160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495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27976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10Base-T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以太网采用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作为以太网传输介质。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同轴电缆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B:UTP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光缆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D:STP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178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27976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IEEE 802.3ae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是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以太网标准。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快速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千兆位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万兆位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D:10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万兆位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387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27976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IEEE 802.3ae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是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以太网标准。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快速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千兆位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万兆位 </a:t>
            </a:r>
            <a:endParaRPr lang="en-US" altLang="zh-CN" sz="2400" b="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D:10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万兆位   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IEEE 802.3ba</a:t>
            </a:r>
            <a:endParaRPr lang="zh-CN" altLang="en-US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346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27976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以下哪一个不是关于千兆位以太网的正确描述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数据传输速率为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1000Mbit/s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支持全双工传送方式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只能基于光纤实现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传统以太网帧格式与快速以太网帧格式相同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721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27976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以下哪一个不是关于千兆位以太网的正确描述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数据传输速率为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1000Mbit/s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支持全双工传送方式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只能基于光纤实现    （光纤，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UTP,STP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都可以）</a:t>
            </a:r>
            <a:endParaRPr lang="en-US" altLang="zh-CN" sz="2400" b="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传统以太网帧格式与快速以太网帧格式相同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668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917138"/>
            <a:ext cx="1251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132650" y="1648837"/>
            <a:ext cx="465221" cy="296705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1597871" y="1568905"/>
            <a:ext cx="40795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</a:p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sp>
        <p:nvSpPr>
          <p:cNvPr id="10" name="左大括号 9"/>
          <p:cNvSpPr/>
          <p:nvPr/>
        </p:nvSpPr>
        <p:spPr>
          <a:xfrm>
            <a:off x="4926608" y="1223721"/>
            <a:ext cx="465221" cy="296705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5391829" y="1429047"/>
            <a:ext cx="5484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有线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局域网技术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以太网最短帧：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512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位或者说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64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字节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以太网技术</a:t>
            </a:r>
          </a:p>
        </p:txBody>
      </p:sp>
    </p:spTree>
    <p:extLst>
      <p:ext uri="{BB962C8B-B14F-4D97-AF65-F5344CB8AC3E}">
        <p14:creationId xmlns:p14="http://schemas.microsoft.com/office/powerpoint/2010/main" val="7988355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917138"/>
            <a:ext cx="1251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132650" y="1648837"/>
            <a:ext cx="465221" cy="296705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1597871" y="1568905"/>
            <a:ext cx="40795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</a:p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sp>
        <p:nvSpPr>
          <p:cNvPr id="10" name="左大括号 9"/>
          <p:cNvSpPr/>
          <p:nvPr/>
        </p:nvSpPr>
        <p:spPr>
          <a:xfrm>
            <a:off x="4926608" y="1223721"/>
            <a:ext cx="465221" cy="296705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5391829" y="1429047"/>
            <a:ext cx="5484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有线局域网技术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以太网最短帧：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512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位或者说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64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字节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以太网技术</a:t>
            </a:r>
          </a:p>
        </p:txBody>
      </p:sp>
    </p:spTree>
    <p:extLst>
      <p:ext uri="{BB962C8B-B14F-4D97-AF65-F5344CB8AC3E}">
        <p14:creationId xmlns:p14="http://schemas.microsoft.com/office/powerpoint/2010/main" val="4169984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917138"/>
            <a:ext cx="1251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132650" y="1648837"/>
            <a:ext cx="465221" cy="296705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1597871" y="1568905"/>
            <a:ext cx="40795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</a:p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sp>
        <p:nvSpPr>
          <p:cNvPr id="10" name="左大括号 9"/>
          <p:cNvSpPr/>
          <p:nvPr/>
        </p:nvSpPr>
        <p:spPr>
          <a:xfrm>
            <a:off x="4926608" y="1223721"/>
            <a:ext cx="465221" cy="296705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5391829" y="1429047"/>
            <a:ext cx="5484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有线局域网技术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以太网最短帧：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512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位或者说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64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字节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以太网技术</a:t>
            </a:r>
          </a:p>
        </p:txBody>
      </p:sp>
    </p:spTree>
    <p:extLst>
      <p:ext uri="{BB962C8B-B14F-4D97-AF65-F5344CB8AC3E}">
        <p14:creationId xmlns:p14="http://schemas.microsoft.com/office/powerpoint/2010/main" val="7288333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06987" y="3430486"/>
            <a:ext cx="1251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4272248" y="2202151"/>
            <a:ext cx="465221" cy="296705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51446" y="2124263"/>
            <a:ext cx="40795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</a:p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2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</p:spTree>
    <p:extLst>
      <p:ext uri="{BB962C8B-B14F-4D97-AF65-F5344CB8AC3E}">
        <p14:creationId xmlns:p14="http://schemas.microsoft.com/office/powerpoint/2010/main" val="4903631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3705" y="1587198"/>
            <a:ext cx="967306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一、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：应用最广泛的数据链路层设备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319" y="47593"/>
            <a:ext cx="11160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5.4.3.0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交换机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5.4.3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交换机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</p:spTree>
    <p:extLst>
      <p:ext uri="{BB962C8B-B14F-4D97-AF65-F5344CB8AC3E}">
        <p14:creationId xmlns:p14="http://schemas.microsoft.com/office/powerpoint/2010/main" val="86536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35180" y="1918768"/>
            <a:ext cx="8248399" cy="31024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LAN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一般采用的传输方式为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A:“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高速”方式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B:“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无线传输”方式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C:“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广播”方式 </a:t>
            </a:r>
            <a:endParaRPr lang="en-US" altLang="zh-CN" sz="2400" b="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D:“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存储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转发”方式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603209" cy="160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364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3705" y="1587198"/>
            <a:ext cx="967306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一、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：应用最广泛的数据链路层设备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319" y="47593"/>
            <a:ext cx="11160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5.4.3.0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交换机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5.4.3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交换机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sp>
        <p:nvSpPr>
          <p:cNvPr id="11" name="矩形 10"/>
          <p:cNvSpPr/>
          <p:nvPr/>
        </p:nvSpPr>
        <p:spPr>
          <a:xfrm>
            <a:off x="802104" y="2338701"/>
            <a:ext cx="90446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网桥：和交换机功能类似。对数据帧实现转发。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    交换机可以认为是多端口的网桥。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集线器：物理层。</a:t>
            </a:r>
          </a:p>
        </p:txBody>
      </p:sp>
    </p:spTree>
    <p:extLst>
      <p:ext uri="{BB962C8B-B14F-4D97-AF65-F5344CB8AC3E}">
        <p14:creationId xmlns:p14="http://schemas.microsoft.com/office/powerpoint/2010/main" val="6241730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706" y="1416752"/>
            <a:ext cx="120182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二、以太网交换机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转发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过滤</a:t>
            </a:r>
            <a:endParaRPr lang="en-US" altLang="zh-CN" sz="2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交换机的基本工作原理：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当一帧到达时，交换机首先需要决策将该帧丢弃还是转发。如果是转发的话，还必须进一步决策应该将该帧转发到哪个（或哪些）端口去。决策依据是，以目的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为主键查询内部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转发表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127319" y="47593"/>
            <a:ext cx="11160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5.4.3.0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交换机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5.4.3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交换机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</a:t>
            </a:r>
            <a:r>
              <a:rPr lang="zh-CN" altLang="en-US" sz="2400" b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、填空</a:t>
            </a:r>
            <a:r>
              <a:rPr lang="en-US" altLang="zh-CN" sz="2400" b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706" y="1222073"/>
            <a:ext cx="555332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三、以太网交换机的自学习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7966"/>
              </p:ext>
            </p:extLst>
          </p:nvPr>
        </p:nvGraphicFramePr>
        <p:xfrm>
          <a:off x="8261684" y="3279363"/>
          <a:ext cx="3674282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7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MAC</a:t>
                      </a:r>
                      <a:r>
                        <a:rPr lang="zh-CN" altLang="en-US" sz="2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端口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91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91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91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91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127319" y="2107043"/>
            <a:ext cx="7317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、以太网交换机有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个端口，各连接一台计算机，其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地址分别是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ABCD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、开始，以太网交换机里面的转发表是空白的。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920" y="212508"/>
            <a:ext cx="3847809" cy="263319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7319" y="47593"/>
            <a:ext cx="11160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5.4.3.0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交换机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5.4.3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交换机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706" y="1222073"/>
            <a:ext cx="555332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三、以太网交换机的自学习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053"/>
              </p:ext>
            </p:extLst>
          </p:nvPr>
        </p:nvGraphicFramePr>
        <p:xfrm>
          <a:off x="8261684" y="3279363"/>
          <a:ext cx="3674282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7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MAC</a:t>
                      </a:r>
                      <a:r>
                        <a:rPr lang="zh-CN" altLang="en-US" sz="2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端口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A</a:t>
                      </a:r>
                      <a:endParaRPr lang="zh-CN" altLang="en-US" sz="24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endParaRPr lang="zh-CN" altLang="en-US" sz="24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91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91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91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127319" y="2107043"/>
            <a:ext cx="7317958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、风向火发送一个帧，从端口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进入交换机。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、交换机查询转发表，没找到往哪里转发该帧。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、交换机把这个帧的源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和端口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写入交换表，完成第一次学习。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920" y="212508"/>
            <a:ext cx="3847809" cy="263319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7319" y="47593"/>
            <a:ext cx="11160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5.4.3.0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交换机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5.4.3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交换机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13631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706" y="1222073"/>
            <a:ext cx="555332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三、以太网交换机的自学习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053"/>
              </p:ext>
            </p:extLst>
          </p:nvPr>
        </p:nvGraphicFramePr>
        <p:xfrm>
          <a:off x="8261684" y="3279363"/>
          <a:ext cx="3674282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7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MAC</a:t>
                      </a:r>
                      <a:r>
                        <a:rPr lang="zh-CN" altLang="en-US" sz="2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端口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A</a:t>
                      </a:r>
                      <a:endParaRPr lang="zh-CN" altLang="en-US" sz="24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endParaRPr lang="zh-CN" altLang="en-US" sz="24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91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91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91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127318" y="2107043"/>
            <a:ext cx="7508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、交换机除端口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以外所有端口泛洪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广播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这个帧。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、雷和电丢弃该帧。火收下该帧。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920" y="212508"/>
            <a:ext cx="3847809" cy="263319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7319" y="47593"/>
            <a:ext cx="11160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5.4.3.0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交换机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5.4.3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交换机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76929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695697" y="2081122"/>
            <a:ext cx="43164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、消除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冲突</a:t>
            </a:r>
            <a:endParaRPr lang="en-US" altLang="zh-CN" sz="2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、支持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异质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链路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、网络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管理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019" y="596787"/>
            <a:ext cx="3176337" cy="3176337"/>
          </a:xfrm>
          <a:prstGeom prst="rect">
            <a:avLst/>
          </a:prstGeom>
        </p:spPr>
      </p:pic>
      <p:cxnSp>
        <p:nvCxnSpPr>
          <p:cNvPr id="18" name="直线连接符 17"/>
          <p:cNvCxnSpPr>
            <a:stCxn id="26" idx="0"/>
          </p:cNvCxnSpPr>
          <p:nvPr/>
        </p:nvCxnSpPr>
        <p:spPr>
          <a:xfrm flipV="1">
            <a:off x="6851175" y="2736299"/>
            <a:ext cx="1821643" cy="11290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71" idx="0"/>
          </p:cNvCxnSpPr>
          <p:nvPr/>
        </p:nvCxnSpPr>
        <p:spPr>
          <a:xfrm flipV="1">
            <a:off x="8842065" y="2712310"/>
            <a:ext cx="170316" cy="224627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74" idx="0"/>
          </p:cNvCxnSpPr>
          <p:nvPr/>
        </p:nvCxnSpPr>
        <p:spPr>
          <a:xfrm flipH="1" flipV="1">
            <a:off x="9385679" y="2773857"/>
            <a:ext cx="1144678" cy="17405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31" y="3865337"/>
            <a:ext cx="1011688" cy="1011688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221" y="4958587"/>
            <a:ext cx="1011688" cy="1011688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513" y="4514398"/>
            <a:ext cx="1011688" cy="1011688"/>
          </a:xfrm>
          <a:prstGeom prst="rect">
            <a:avLst/>
          </a:prstGeom>
        </p:spPr>
      </p:pic>
      <p:sp>
        <p:nvSpPr>
          <p:cNvPr id="85" name="泪珠形 84"/>
          <p:cNvSpPr/>
          <p:nvPr/>
        </p:nvSpPr>
        <p:spPr>
          <a:xfrm rot="390779">
            <a:off x="6074275" y="3017445"/>
            <a:ext cx="2029285" cy="2508641"/>
          </a:xfrm>
          <a:prstGeom prst="teardrop">
            <a:avLst>
              <a:gd name="adj" fmla="val 145207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泪珠形 86"/>
          <p:cNvSpPr/>
          <p:nvPr/>
        </p:nvSpPr>
        <p:spPr>
          <a:xfrm rot="15974478">
            <a:off x="9430914" y="3695430"/>
            <a:ext cx="2462033" cy="1616350"/>
          </a:xfrm>
          <a:prstGeom prst="teardrop">
            <a:avLst>
              <a:gd name="adj" fmla="val 153507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泪珠形 87"/>
          <p:cNvSpPr/>
          <p:nvPr/>
        </p:nvSpPr>
        <p:spPr>
          <a:xfrm rot="18858795">
            <a:off x="8109323" y="4173210"/>
            <a:ext cx="1778617" cy="1808618"/>
          </a:xfrm>
          <a:prstGeom prst="teardrop">
            <a:avLst>
              <a:gd name="adj" fmla="val 182414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5100924" y="5095098"/>
            <a:ext cx="1347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latin typeface="Microsoft YaHei" charset="-122"/>
                <a:ea typeface="Microsoft YaHei" charset="-122"/>
                <a:cs typeface="Microsoft YaHei" charset="-122"/>
              </a:rPr>
              <a:t>冲突域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377743" y="6051837"/>
            <a:ext cx="1347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冲突域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0505679" y="5790698"/>
            <a:ext cx="1347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冲突域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TextBox 4"/>
          <p:cNvSpPr txBox="1"/>
          <p:nvPr/>
        </p:nvSpPr>
        <p:spPr>
          <a:xfrm>
            <a:off x="173705" y="1222073"/>
            <a:ext cx="6677469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四、以太网交换机的优点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选择、简答题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】</a:t>
            </a:r>
          </a:p>
        </p:txBody>
      </p:sp>
      <p:sp>
        <p:nvSpPr>
          <p:cNvPr id="22" name="矩形 21"/>
          <p:cNvSpPr/>
          <p:nvPr/>
        </p:nvSpPr>
        <p:spPr>
          <a:xfrm>
            <a:off x="127319" y="47593"/>
            <a:ext cx="11160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5.4.3.0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交换机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5.4.3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交换机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695696" y="2081122"/>
            <a:ext cx="114963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、消除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冲突</a:t>
            </a:r>
            <a:endParaRPr lang="en-US" altLang="zh-CN" sz="2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冲突域：早期所有主机共享总线的一个网络范围。现在在以太网中，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CSMA/CD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能够检测到冲突的网络范围。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TextBox 4"/>
          <p:cNvSpPr txBox="1"/>
          <p:nvPr/>
        </p:nvSpPr>
        <p:spPr>
          <a:xfrm>
            <a:off x="173705" y="1222073"/>
            <a:ext cx="6677469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四、以太网交换机的优点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选择、简答题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】</a:t>
            </a:r>
          </a:p>
        </p:txBody>
      </p:sp>
      <p:sp>
        <p:nvSpPr>
          <p:cNvPr id="22" name="矩形 21"/>
          <p:cNvSpPr/>
          <p:nvPr/>
        </p:nvSpPr>
        <p:spPr>
          <a:xfrm>
            <a:off x="127319" y="47593"/>
            <a:ext cx="11160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5.4.3.0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交换机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5.4.3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交换机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153" y="4396923"/>
            <a:ext cx="1811088" cy="171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4717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1"/>
            <a:ext cx="10474053" cy="334304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、下列是目前应用最广泛的数据链路层设备的是（    ）。</a:t>
            </a:r>
            <a:endParaRPr lang="en-US" altLang="zh-CN" sz="2400" b="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路由器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集线器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中继器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7841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1"/>
            <a:ext cx="10474053" cy="334304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、下列是目前应用最广泛的数据链路层设备的是（    ）。</a:t>
            </a:r>
            <a:endParaRPr lang="en-US" altLang="zh-CN" sz="2400" b="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路由器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集线器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中继器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37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348742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、下列不是交换机的优点的是（    ）。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消除冲突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支持异质链路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不会增加冗余链路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易于进行网络管理</a:t>
            </a:r>
          </a:p>
          <a:p>
            <a:pPr>
              <a:lnSpc>
                <a:spcPct val="150000"/>
              </a:lnSpc>
            </a:pPr>
            <a:endParaRPr lang="zh-CN" altLang="en-US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603209" cy="1603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0484" y="1950219"/>
            <a:ext cx="11262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为了使数据链路层能更好地适应多种局域网标准，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IEEE 802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委员会将局域网的数据链路层拆分为两个子层：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逻辑链路控制</a:t>
            </a:r>
            <a:r>
              <a:rPr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(LLC)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子层和介质访问控制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子层。 </a:t>
            </a:r>
          </a:p>
        </p:txBody>
      </p:sp>
    </p:spTree>
    <p:extLst>
      <p:ext uri="{BB962C8B-B14F-4D97-AF65-F5344CB8AC3E}">
        <p14:creationId xmlns:p14="http://schemas.microsoft.com/office/powerpoint/2010/main" val="106234617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348742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、下列不是交换机的优点的是（ 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）。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消除冲突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支持异质链路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不会增加冗余链路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易于进行网络管理</a:t>
            </a:r>
          </a:p>
          <a:p>
            <a:pPr>
              <a:lnSpc>
                <a:spcPct val="150000"/>
              </a:lnSpc>
            </a:pPr>
            <a:endParaRPr lang="zh-CN" altLang="en-US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9247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3787" y="2756717"/>
            <a:ext cx="1251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5347069" y="1734854"/>
            <a:ext cx="465221" cy="296705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08246" y="1464055"/>
            <a:ext cx="40795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数据链路层与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2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  <p:sp>
        <p:nvSpPr>
          <p:cNvPr id="4" name="矩形 3"/>
          <p:cNvSpPr/>
          <p:nvPr/>
        </p:nvSpPr>
        <p:spPr>
          <a:xfrm>
            <a:off x="5812290" y="1734854"/>
            <a:ext cx="6521337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、应用最广泛的数据链路层设备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、以太网交换机的自学习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、以太网交换机的优点（管理，异质、冲突）</a:t>
            </a:r>
            <a:endParaRPr lang="zh-CN" altLang="en-US" sz="2400" dirty="0"/>
          </a:p>
        </p:txBody>
      </p:sp>
      <p:sp>
        <p:nvSpPr>
          <p:cNvPr id="10" name="左大括号 9"/>
          <p:cNvSpPr/>
          <p:nvPr/>
        </p:nvSpPr>
        <p:spPr>
          <a:xfrm>
            <a:off x="1647681" y="1639421"/>
            <a:ext cx="465221" cy="296705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72097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06987" y="3430486"/>
            <a:ext cx="1251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4272248" y="2202151"/>
            <a:ext cx="465221" cy="296705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51446" y="2124263"/>
            <a:ext cx="40795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数据链路层与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</p:spTree>
    <p:extLst>
      <p:ext uri="{BB962C8B-B14F-4D97-AF65-F5344CB8AC3E}">
        <p14:creationId xmlns:p14="http://schemas.microsoft.com/office/powerpoint/2010/main" val="2031021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705" y="1644358"/>
            <a:ext cx="11905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一、虚拟局域网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(Virtual Local Area Network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VLAN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 一种基于交换机的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逻辑分割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广播域的局域网应用形式。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 以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软件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的方式划分和管理局域网中的工作组，限制接收广播信息的主机数，不会因为传播过多的广播信息而引起性能的恶化。</a:t>
            </a: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虚拟局域网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706" y="1296670"/>
            <a:ext cx="10002190" cy="5810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二、划分虚拟局域网的方法：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9775" y="2117108"/>
            <a:ext cx="61118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、基于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交换机端口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划分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、基于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划分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、基于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上层协议类型或地址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划分</a:t>
            </a: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73706" y="134961"/>
            <a:ext cx="407745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5.4.4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虚拟局域网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09434" y="620560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9535076" y="121062"/>
            <a:ext cx="311695" cy="12956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9846771" y="63902"/>
            <a:ext cx="239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数据链路层寻址与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寻址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虚拟局域网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、划分虚拟局域网的方法中不包括（        ）。  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选择题  </a:t>
            </a:r>
            <a:endParaRPr lang="en-US" altLang="zh-CN" sz="2400" b="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按安全需求划分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按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地址划分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按交换端口号划分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按第三层协议划分</a:t>
            </a:r>
          </a:p>
          <a:p>
            <a:endParaRPr lang="zh-CN" altLang="en-US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、划分虚拟局域网的方法中不包括（    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选择题  </a:t>
            </a:r>
            <a:endParaRPr lang="en-US" altLang="zh-CN" sz="2400" b="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按安全需求划分</a:t>
            </a:r>
            <a:endParaRPr lang="en-US" altLang="zh-CN" sz="2400" b="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按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地址划分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按交换端口号划分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按第三层协议划分</a:t>
            </a:r>
          </a:p>
          <a:p>
            <a:endParaRPr lang="zh-CN" altLang="en-US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9" y="74295"/>
            <a:ext cx="1410703" cy="1410703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7313" y="3183877"/>
            <a:ext cx="312896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数据链路层与局域网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86300" y="2122048"/>
            <a:ext cx="54041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None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数据链路层服务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 lvl="0">
              <a:lnSpc>
                <a:spcPct val="150000"/>
              </a:lnSpc>
              <a:buNone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差错控制</a:t>
            </a:r>
          </a:p>
          <a:p>
            <a:pPr lvl="0">
              <a:lnSpc>
                <a:spcPct val="150000"/>
              </a:lnSpc>
              <a:buNone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多路访问控制协议</a:t>
            </a:r>
          </a:p>
          <a:p>
            <a:pPr lvl="0">
              <a:lnSpc>
                <a:spcPct val="150000"/>
              </a:lnSpc>
              <a:buNone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局域网    （广播链路，共享介质）</a:t>
            </a:r>
          </a:p>
          <a:p>
            <a:pPr lvl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点对点链路协议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4286250" y="2192275"/>
            <a:ext cx="400050" cy="26797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403889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64630" y="3064343"/>
            <a:ext cx="2422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点对点链路协议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4186988" y="1764078"/>
            <a:ext cx="593558" cy="306219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80546" y="2325678"/>
            <a:ext cx="63847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点对点协议（</a:t>
            </a:r>
            <a:r>
              <a:rPr kumimoji="1"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kumimoji="1"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  <a:endParaRPr kumimoji="1" lang="en-US" altLang="zh-CN" sz="2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高级数据链路控制协议（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HDLC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236667" y="299369"/>
            <a:ext cx="3756609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5.5.1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点对点协议（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PPP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）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666" y="1799164"/>
            <a:ext cx="11618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一、点对点协议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(Point to Point Protocol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PPP)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：适合单个发送方和单个接收方的点对点链路。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23216" y="612347"/>
            <a:ext cx="152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点对点链路协议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8678775" y="190964"/>
            <a:ext cx="336886" cy="11695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15661" y="190965"/>
            <a:ext cx="3176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点对点协议（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  <a:endParaRPr kumimoji="1" lang="en-US" altLang="zh-CN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高级数据链路控制协议（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HDLC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协议）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</TotalTime>
  <Words>11209</Words>
  <Application>Microsoft Macintosh PowerPoint</Application>
  <PresentationFormat>宽屏</PresentationFormat>
  <Paragraphs>1678</Paragraphs>
  <Slides>175</Slides>
  <Notes>85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175</vt:i4>
      </vt:variant>
    </vt:vector>
  </HeadingPairs>
  <TitlesOfParts>
    <vt:vector size="182" baseType="lpstr">
      <vt:lpstr>黑体</vt:lpstr>
      <vt:lpstr>Microsoft YaHei</vt:lpstr>
      <vt:lpstr>Arial</vt:lpstr>
      <vt:lpstr>Calibri</vt:lpstr>
      <vt:lpstr>Calibri Light</vt:lpstr>
      <vt:lpstr>Helvetica Neue For Number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2017考期会计基础</dc:title>
  <dc:creator>Microsoft Office 用户</dc:creator>
  <cp:lastModifiedBy>178033415@qq.com</cp:lastModifiedBy>
  <cp:revision>694</cp:revision>
  <cp:lastPrinted>2020-03-07T10:50:14Z</cp:lastPrinted>
  <dcterms:created xsi:type="dcterms:W3CDTF">2019-06-26T17:12:22Z</dcterms:created>
  <dcterms:modified xsi:type="dcterms:W3CDTF">2020-08-22T10:10:06Z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